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xls" ContentType="application/vnd.ms-excel"/>
  <Default Extension="jpeg" ContentType="image/jpeg"/>
  <Default Extension="xml" ContentType="application/xml"/>
  <Default Extension="vml" ContentType="application/vnd.openxmlformats-officedocument.vmlDrawing"/>
  <Default Extension="tif" ContentType="image/tiff"/>
  <Default Extension="png" ContentType="image/png"/>
  <Default Extension="bin" ContentType="application/vnd.openxmlformats-officedocument.oleObject"/>
  <Default Extension="wdp" ContentType="image/vnd.ms-photo"/>
  <Default Extension="wmf" ContentType="image/x-wmf"/>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321" r:id="rId3"/>
    <p:sldId id="335" r:id="rId4"/>
    <p:sldId id="336" r:id="rId5"/>
    <p:sldId id="337" r:id="rId6"/>
    <p:sldId id="338" r:id="rId7"/>
    <p:sldId id="339" r:id="rId8"/>
    <p:sldId id="340" r:id="rId9"/>
    <p:sldId id="342" r:id="rId10"/>
    <p:sldId id="354" r:id="rId11"/>
    <p:sldId id="362" r:id="rId12"/>
    <p:sldId id="365" r:id="rId13"/>
    <p:sldId id="364" r:id="rId14"/>
    <p:sldId id="366" r:id="rId15"/>
    <p:sldId id="361" r:id="rId16"/>
    <p:sldId id="367" r:id="rId17"/>
    <p:sldId id="357" r:id="rId18"/>
    <p:sldId id="355" r:id="rId19"/>
    <p:sldId id="368" r:id="rId20"/>
    <p:sldId id="384" r:id="rId21"/>
    <p:sldId id="385" r:id="rId22"/>
    <p:sldId id="344" r:id="rId23"/>
    <p:sldId id="343" r:id="rId24"/>
    <p:sldId id="386" r:id="rId25"/>
    <p:sldId id="382" r:id="rId26"/>
    <p:sldId id="383" r:id="rId27"/>
    <p:sldId id="345" r:id="rId28"/>
    <p:sldId id="370" r:id="rId29"/>
    <p:sldId id="346" r:id="rId30"/>
    <p:sldId id="347" r:id="rId31"/>
    <p:sldId id="378" r:id="rId32"/>
    <p:sldId id="348" r:id="rId33"/>
    <p:sldId id="349" r:id="rId34"/>
    <p:sldId id="372" r:id="rId35"/>
    <p:sldId id="379" r:id="rId36"/>
    <p:sldId id="380" r:id="rId37"/>
    <p:sldId id="374" r:id="rId38"/>
    <p:sldId id="350" r:id="rId39"/>
    <p:sldId id="375" r:id="rId40"/>
    <p:sldId id="376" r:id="rId41"/>
    <p:sldId id="377" r:id="rId42"/>
    <p:sldId id="341" r:id="rId43"/>
    <p:sldId id="387" r:id="rId44"/>
    <p:sldId id="388" r:id="rId45"/>
    <p:sldId id="389" r:id="rId46"/>
    <p:sldId id="390" r:id="rId47"/>
    <p:sldId id="391" r:id="rId48"/>
    <p:sldId id="392" r:id="rId49"/>
    <p:sldId id="393" r:id="rId50"/>
    <p:sldId id="309" r:id="rId51"/>
    <p:sldId id="310" r:id="rId52"/>
    <p:sldId id="314" r:id="rId53"/>
    <p:sldId id="312" r:id="rId54"/>
    <p:sldId id="317" r:id="rId55"/>
    <p:sldId id="311" r:id="rId56"/>
    <p:sldId id="313" r:id="rId57"/>
    <p:sldId id="318" r:id="rId58"/>
    <p:sldId id="265" r:id="rId59"/>
    <p:sldId id="264" r:id="rId60"/>
    <p:sldId id="266" r:id="rId61"/>
    <p:sldId id="258" r:id="rId62"/>
    <p:sldId id="259" r:id="rId63"/>
    <p:sldId id="260" r:id="rId64"/>
    <p:sldId id="261" r:id="rId65"/>
    <p:sldId id="262" r:id="rId66"/>
    <p:sldId id="263" r:id="rId67"/>
    <p:sldId id="324" r:id="rId68"/>
    <p:sldId id="270" r:id="rId69"/>
    <p:sldId id="272" r:id="rId70"/>
    <p:sldId id="325" r:id="rId71"/>
    <p:sldId id="273" r:id="rId72"/>
    <p:sldId id="326" r:id="rId73"/>
    <p:sldId id="327" r:id="rId74"/>
    <p:sldId id="278" r:id="rId75"/>
    <p:sldId id="274" r:id="rId76"/>
    <p:sldId id="276" r:id="rId77"/>
    <p:sldId id="280" r:id="rId78"/>
    <p:sldId id="290" r:id="rId79"/>
    <p:sldId id="295" r:id="rId80"/>
    <p:sldId id="298" r:id="rId81"/>
    <p:sldId id="296" r:id="rId82"/>
    <p:sldId id="300" r:id="rId83"/>
    <p:sldId id="301" r:id="rId84"/>
    <p:sldId id="302" r:id="rId85"/>
    <p:sldId id="303" r:id="rId86"/>
    <p:sldId id="305" r:id="rId87"/>
    <p:sldId id="289" r:id="rId88"/>
    <p:sldId id="329" r:id="rId89"/>
    <p:sldId id="320"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804000"/>
    <a:srgbClr val="FF0000"/>
    <a:srgbClr val="FF6666"/>
    <a:srgbClr val="FFFF00"/>
    <a:srgbClr val="408000"/>
    <a:srgbClr val="66FF66"/>
    <a:srgbClr val="66FFCC"/>
    <a:srgbClr val="66FF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1" autoAdjust="0"/>
    <p:restoredTop sz="90131"/>
  </p:normalViewPr>
  <p:slideViewPr>
    <p:cSldViewPr showGuides="1">
      <p:cViewPr>
        <p:scale>
          <a:sx n="99" d="100"/>
          <a:sy n="99" d="100"/>
        </p:scale>
        <p:origin x="272" y="8"/>
      </p:cViewPr>
      <p:guideLst>
        <p:guide orient="horz" pos="2160"/>
        <p:guide pos="2880"/>
      </p:guideLst>
    </p:cSldViewPr>
  </p:slideViewPr>
  <p:notesTextViewPr>
    <p:cViewPr>
      <p:scale>
        <a:sx n="1" d="1"/>
        <a:sy n="1" d="1"/>
      </p:scale>
      <p:origin x="0" y="0"/>
    </p:cViewPr>
  </p:notesTextViewPr>
  <p:sorterViewPr>
    <p:cViewPr>
      <p:scale>
        <a:sx n="102" d="100"/>
        <a:sy n="102" d="100"/>
      </p:scale>
      <p:origin x="0" y="14160"/>
    </p:cViewPr>
  </p:sorterViewPr>
  <p:notesViewPr>
    <p:cSldViewPr snapToGrid="0" snapToObjects="1">
      <p:cViewPr varScale="1">
        <p:scale>
          <a:sx n="61" d="100"/>
          <a:sy n="61" d="100"/>
        </p:scale>
        <p:origin x="-2976" y="-1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547619047619048"/>
          <c:y val="0.0380622837370242"/>
          <c:w val="0.895238095238095"/>
          <c:h val="0.823529411764706"/>
        </c:manualLayout>
      </c:layout>
      <c:scatterChart>
        <c:scatterStyle val="lineMarker"/>
        <c:varyColors val="0"/>
        <c:ser>
          <c:idx val="0"/>
          <c:order val="0"/>
          <c:spPr>
            <a:ln w="36266">
              <a:solidFill>
                <a:srgbClr val="FF0000"/>
              </a:solidFill>
              <a:prstDash val="solid"/>
            </a:ln>
          </c:spPr>
          <c:marker>
            <c:symbol val="none"/>
          </c:marker>
          <c:xVal>
            <c:numRef>
              <c:f>stain02!$A:$A</c:f>
              <c:numCache>
                <c:formatCode>General</c:formatCode>
                <c:ptCount val="65536"/>
                <c:pt idx="0">
                  <c:v>503.3507257235628</c:v>
                </c:pt>
                <c:pt idx="1">
                  <c:v>505.9399352541522</c:v>
                </c:pt>
                <c:pt idx="2">
                  <c:v>508.5594620594992</c:v>
                </c:pt>
                <c:pt idx="3">
                  <c:v>511.2098627816725</c:v>
                </c:pt>
                <c:pt idx="4">
                  <c:v>513.8917080345044</c:v>
                </c:pt>
                <c:pt idx="5">
                  <c:v>516.605582849698</c:v>
                </c:pt>
                <c:pt idx="6">
                  <c:v>519.3520871402631</c:v>
                </c:pt>
                <c:pt idx="7">
                  <c:v>522.131836182098</c:v>
                </c:pt>
                <c:pt idx="8">
                  <c:v>524.9454611145022</c:v>
                </c:pt>
                <c:pt idx="9">
                  <c:v>527.793609460572</c:v>
                </c:pt>
                <c:pt idx="10">
                  <c:v>530.676945668336</c:v>
                </c:pt>
                <c:pt idx="11">
                  <c:v>533.5961516736665</c:v>
                </c:pt>
                <c:pt idx="12">
                  <c:v>536.5519274859711</c:v>
                </c:pt>
                <c:pt idx="13">
                  <c:v>539.544991797757</c:v>
                </c:pt>
                <c:pt idx="14">
                  <c:v>542.5760826192125</c:v>
                </c:pt>
                <c:pt idx="15">
                  <c:v>545.6459579390456</c:v>
                </c:pt>
                <c:pt idx="16">
                  <c:v>548.7553964128256</c:v>
                </c:pt>
                <c:pt idx="17">
                  <c:v>551.905198080201</c:v>
                </c:pt>
                <c:pt idx="18">
                  <c:v>555.0961851124279</c:v>
                </c:pt>
                <c:pt idx="19">
                  <c:v>558.3292025916984</c:v>
                </c:pt>
                <c:pt idx="20">
                  <c:v>561.6051193238992</c:v>
                </c:pt>
              </c:numCache>
            </c:numRef>
          </c:xVal>
          <c:yVal>
            <c:numRef>
              <c:f>stain02!$D:$D</c:f>
              <c:numCache>
                <c:formatCode>General</c:formatCode>
                <c:ptCount val="65536"/>
                <c:pt idx="0">
                  <c:v>0.0</c:v>
                </c:pt>
                <c:pt idx="1">
                  <c:v>4.19502035312257</c:v>
                </c:pt>
                <c:pt idx="2">
                  <c:v>15.24472495768614</c:v>
                </c:pt>
                <c:pt idx="3">
                  <c:v>79.60052501263119</c:v>
                </c:pt>
                <c:pt idx="4">
                  <c:v>125.7998924495418</c:v>
                </c:pt>
                <c:pt idx="5">
                  <c:v>121.228850648726</c:v>
                </c:pt>
                <c:pt idx="6">
                  <c:v>109.395942981791</c:v>
                </c:pt>
                <c:pt idx="7">
                  <c:v>105.2591545719345</c:v>
                </c:pt>
                <c:pt idx="8">
                  <c:v>96.98933465178695</c:v>
                </c:pt>
                <c:pt idx="9">
                  <c:v>94.73276397744303</c:v>
                </c:pt>
                <c:pt idx="10">
                  <c:v>88.18051014102888</c:v>
                </c:pt>
                <c:pt idx="11">
                  <c:v>76.9601980973709</c:v>
                </c:pt>
                <c:pt idx="12">
                  <c:v>73.43987270740287</c:v>
                </c:pt>
                <c:pt idx="13">
                  <c:v>70.22960202863908</c:v>
                </c:pt>
                <c:pt idx="14">
                  <c:v>65.56552171505284</c:v>
                </c:pt>
                <c:pt idx="15">
                  <c:v>59.6529352781969</c:v>
                </c:pt>
                <c:pt idx="16">
                  <c:v>52.82532280303708</c:v>
                </c:pt>
                <c:pt idx="17">
                  <c:v>46.59096896809624</c:v>
                </c:pt>
                <c:pt idx="18">
                  <c:v>40.12401885122937</c:v>
                </c:pt>
                <c:pt idx="19">
                  <c:v>32.46679455435891</c:v>
                </c:pt>
                <c:pt idx="20">
                  <c:v>23.04548491736987</c:v>
                </c:pt>
              </c:numCache>
            </c:numRef>
          </c:yVal>
          <c:smooth val="0"/>
        </c:ser>
        <c:ser>
          <c:idx val="1"/>
          <c:order val="1"/>
          <c:spPr>
            <a:ln w="36266">
              <a:solidFill>
                <a:srgbClr val="00FF00"/>
              </a:solidFill>
              <a:prstDash val="solid"/>
            </a:ln>
          </c:spPr>
          <c:marker>
            <c:symbol val="none"/>
          </c:marker>
          <c:xVal>
            <c:numRef>
              <c:f>stain02!$A:$A</c:f>
              <c:numCache>
                <c:formatCode>General</c:formatCode>
                <c:ptCount val="65536"/>
                <c:pt idx="0">
                  <c:v>503.3507257235628</c:v>
                </c:pt>
                <c:pt idx="1">
                  <c:v>505.9399352541522</c:v>
                </c:pt>
                <c:pt idx="2">
                  <c:v>508.5594620594992</c:v>
                </c:pt>
                <c:pt idx="3">
                  <c:v>511.2098627816725</c:v>
                </c:pt>
                <c:pt idx="4">
                  <c:v>513.8917080345044</c:v>
                </c:pt>
                <c:pt idx="5">
                  <c:v>516.605582849698</c:v>
                </c:pt>
                <c:pt idx="6">
                  <c:v>519.3520871402631</c:v>
                </c:pt>
                <c:pt idx="7">
                  <c:v>522.131836182098</c:v>
                </c:pt>
                <c:pt idx="8">
                  <c:v>524.9454611145022</c:v>
                </c:pt>
                <c:pt idx="9">
                  <c:v>527.793609460572</c:v>
                </c:pt>
                <c:pt idx="10">
                  <c:v>530.676945668336</c:v>
                </c:pt>
                <c:pt idx="11">
                  <c:v>533.5961516736665</c:v>
                </c:pt>
                <c:pt idx="12">
                  <c:v>536.5519274859711</c:v>
                </c:pt>
                <c:pt idx="13">
                  <c:v>539.544991797757</c:v>
                </c:pt>
                <c:pt idx="14">
                  <c:v>542.5760826192125</c:v>
                </c:pt>
                <c:pt idx="15">
                  <c:v>545.6459579390456</c:v>
                </c:pt>
                <c:pt idx="16">
                  <c:v>548.7553964128256</c:v>
                </c:pt>
                <c:pt idx="17">
                  <c:v>551.905198080201</c:v>
                </c:pt>
                <c:pt idx="18">
                  <c:v>555.0961851124279</c:v>
                </c:pt>
                <c:pt idx="19">
                  <c:v>558.3292025916984</c:v>
                </c:pt>
                <c:pt idx="20">
                  <c:v>561.6051193238992</c:v>
                </c:pt>
              </c:numCache>
            </c:numRef>
          </c:xVal>
          <c:yVal>
            <c:numRef>
              <c:f>stain02!$E:$E</c:f>
              <c:numCache>
                <c:formatCode>General</c:formatCode>
                <c:ptCount val="65536"/>
                <c:pt idx="0">
                  <c:v>0.0</c:v>
                </c:pt>
                <c:pt idx="1">
                  <c:v>2.61332651802457</c:v>
                </c:pt>
                <c:pt idx="2">
                  <c:v>9.79551743263798</c:v>
                </c:pt>
                <c:pt idx="3">
                  <c:v>40.01628993442078</c:v>
                </c:pt>
                <c:pt idx="4">
                  <c:v>77.4286295791651</c:v>
                </c:pt>
                <c:pt idx="5">
                  <c:v>87.15468368629487</c:v>
                </c:pt>
                <c:pt idx="6">
                  <c:v>91.57986728791627</c:v>
                </c:pt>
                <c:pt idx="7">
                  <c:v>98.9612040102603</c:v>
                </c:pt>
                <c:pt idx="8">
                  <c:v>100.2771774678435</c:v>
                </c:pt>
                <c:pt idx="9">
                  <c:v>102.4503494917261</c:v>
                </c:pt>
                <c:pt idx="10">
                  <c:v>95.6528480584912</c:v>
                </c:pt>
                <c:pt idx="11">
                  <c:v>83.99449855433631</c:v>
                </c:pt>
                <c:pt idx="12">
                  <c:v>77.49347082027627</c:v>
                </c:pt>
                <c:pt idx="13">
                  <c:v>73.37413714617745</c:v>
                </c:pt>
                <c:pt idx="14">
                  <c:v>66.9889256411492</c:v>
                </c:pt>
                <c:pt idx="15">
                  <c:v>59.16730236510895</c:v>
                </c:pt>
                <c:pt idx="16">
                  <c:v>52.47161884816105</c:v>
                </c:pt>
                <c:pt idx="17">
                  <c:v>47.38851454752513</c:v>
                </c:pt>
                <c:pt idx="18">
                  <c:v>43.33402211453757</c:v>
                </c:pt>
                <c:pt idx="19">
                  <c:v>36.68469150111308</c:v>
                </c:pt>
                <c:pt idx="20">
                  <c:v>28.59432703228001</c:v>
                </c:pt>
              </c:numCache>
            </c:numRef>
          </c:yVal>
          <c:smooth val="0"/>
        </c:ser>
        <c:dLbls>
          <c:showLegendKey val="0"/>
          <c:showVal val="0"/>
          <c:showCatName val="0"/>
          <c:showSerName val="0"/>
          <c:showPercent val="0"/>
          <c:showBubbleSize val="0"/>
        </c:dLbls>
        <c:axId val="2127409296"/>
        <c:axId val="2127425200"/>
      </c:scatterChart>
      <c:valAx>
        <c:axId val="2127409296"/>
        <c:scaling>
          <c:orientation val="minMax"/>
          <c:max val="565.0"/>
          <c:min val="505.0"/>
        </c:scaling>
        <c:delete val="0"/>
        <c:axPos val="b"/>
        <c:majorGridlines>
          <c:spPr>
            <a:ln w="3022">
              <a:solidFill>
                <a:srgbClr val="000000"/>
              </a:solidFill>
              <a:prstDash val="sysDash"/>
            </a:ln>
          </c:spPr>
        </c:majorGridlines>
        <c:numFmt formatCode="General" sourceLinked="1"/>
        <c:majorTickMark val="out"/>
        <c:minorTickMark val="none"/>
        <c:tickLblPos val="nextTo"/>
        <c:spPr>
          <a:ln w="3022">
            <a:solidFill>
              <a:srgbClr val="000000"/>
            </a:solidFill>
            <a:prstDash val="solid"/>
          </a:ln>
        </c:spPr>
        <c:txPr>
          <a:bodyPr rot="0" vert="horz"/>
          <a:lstStyle/>
          <a:p>
            <a:pPr>
              <a:defRPr sz="904" b="0" i="0" u="none" strike="noStrike" baseline="0">
                <a:solidFill>
                  <a:srgbClr val="000000"/>
                </a:solidFill>
                <a:latin typeface="Arial"/>
                <a:ea typeface="Arial"/>
                <a:cs typeface="Arial"/>
              </a:defRPr>
            </a:pPr>
            <a:endParaRPr lang="en-US"/>
          </a:p>
        </c:txPr>
        <c:crossAx val="2127425200"/>
        <c:crosses val="autoZero"/>
        <c:crossBetween val="midCat"/>
      </c:valAx>
      <c:valAx>
        <c:axId val="2127425200"/>
        <c:scaling>
          <c:orientation val="minMax"/>
          <c:min val="0.4"/>
        </c:scaling>
        <c:delete val="0"/>
        <c:axPos val="l"/>
        <c:majorGridlines>
          <c:spPr>
            <a:ln w="3022">
              <a:solidFill>
                <a:srgbClr val="000000"/>
              </a:solidFill>
              <a:prstDash val="sysDash"/>
            </a:ln>
          </c:spPr>
        </c:majorGridlines>
        <c:numFmt formatCode="General" sourceLinked="1"/>
        <c:majorTickMark val="out"/>
        <c:minorTickMark val="none"/>
        <c:tickLblPos val="none"/>
        <c:spPr>
          <a:ln w="3022">
            <a:solidFill>
              <a:srgbClr val="000000"/>
            </a:solidFill>
            <a:prstDash val="solid"/>
          </a:ln>
        </c:spPr>
        <c:crossAx val="2127409296"/>
        <c:crosses val="autoZero"/>
        <c:crossBetween val="midCat"/>
      </c:valAx>
      <c:spPr>
        <a:solidFill>
          <a:srgbClr val="FFFFFF"/>
        </a:solidFill>
        <a:ln w="12089">
          <a:solidFill>
            <a:srgbClr val="808080"/>
          </a:solidFill>
          <a:prstDash val="solid"/>
        </a:ln>
      </c:spPr>
    </c:plotArea>
    <c:plotVisOnly val="1"/>
    <c:dispBlanksAs val="gap"/>
    <c:showDLblsOverMax val="0"/>
  </c:chart>
  <c:spPr>
    <a:solidFill>
      <a:srgbClr val="FFFFFF"/>
    </a:solidFill>
    <a:ln w="3022">
      <a:solidFill>
        <a:srgbClr val="000000"/>
      </a:solidFill>
      <a:prstDash val="solid"/>
    </a:ln>
  </c:spPr>
  <c:txPr>
    <a:bodyPr/>
    <a:lstStyle/>
    <a:p>
      <a:pPr>
        <a:defRPr sz="904"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6.wmf"/><Relationship Id="rId2" Type="http://schemas.openxmlformats.org/officeDocument/2006/relationships/image" Target="../media/image147.wmf"/><Relationship Id="rId3" Type="http://schemas.openxmlformats.org/officeDocument/2006/relationships/image" Target="../media/image1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1.wmf"/><Relationship Id="rId4" Type="http://schemas.openxmlformats.org/officeDocument/2006/relationships/image" Target="../media/image62.png"/><Relationship Id="rId5" Type="http://schemas.openxmlformats.org/officeDocument/2006/relationships/image" Target="../media/image49.png"/><Relationship Id="rId1" Type="http://schemas.openxmlformats.org/officeDocument/2006/relationships/image" Target="../media/image59.png"/><Relationship Id="rId2" Type="http://schemas.openxmlformats.org/officeDocument/2006/relationships/image" Target="../media/image6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F31A62-2CFE-4994-8EC1-FEFCD1EFCF83}" type="datetimeFigureOut">
              <a:rPr lang="en-US" smtClean="0"/>
              <a:t>10/4/15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7454A2-88F1-4136-8710-F9D0F1C6B05A}" type="slidenum">
              <a:rPr lang="en-US" smtClean="0"/>
              <a:t>‹#›</a:t>
            </a:fld>
            <a:endParaRPr lang="en-US"/>
          </a:p>
        </p:txBody>
      </p:sp>
    </p:spTree>
    <p:extLst>
      <p:ext uri="{BB962C8B-B14F-4D97-AF65-F5344CB8AC3E}">
        <p14:creationId xmlns:p14="http://schemas.microsoft.com/office/powerpoint/2010/main" val="3951996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454A2-88F1-4136-8710-F9D0F1C6B05A}" type="slidenum">
              <a:rPr lang="en-US" smtClean="0"/>
              <a:t>1</a:t>
            </a:fld>
            <a:endParaRPr lang="en-US"/>
          </a:p>
        </p:txBody>
      </p:sp>
    </p:spTree>
    <p:extLst>
      <p:ext uri="{BB962C8B-B14F-4D97-AF65-F5344CB8AC3E}">
        <p14:creationId xmlns:p14="http://schemas.microsoft.com/office/powerpoint/2010/main" val="302687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0D63FE38-252F-874E-9E27-D6E88D23CC4A}" type="slidenum">
              <a:rPr lang="en-US"/>
              <a:pPr/>
              <a:t>16</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1291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8836F47E-FB80-E94A-94C1-F117B7989E03}" type="slidenum">
              <a:rPr lang="en-US"/>
              <a:pPr/>
              <a:t>17</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068705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DE4DB00D-1C43-4B4C-BF8F-FCC5F395FCB0}" type="slidenum">
              <a:rPr lang="en-US"/>
              <a:pPr/>
              <a:t>18</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buFontTx/>
              <a:buChar char="•"/>
            </a:pPr>
            <a:r>
              <a:rPr lang="en-US">
                <a:latin typeface="Arial" charset="0"/>
              </a:rPr>
              <a:t>It is useful to begin within the context of the biomolecules that attenuate photonic flux.</a:t>
            </a:r>
          </a:p>
          <a:p>
            <a:pPr lvl="1" eaLnBrk="1" hangingPunct="1">
              <a:buFontTx/>
              <a:buChar char="•"/>
            </a:pPr>
            <a:r>
              <a:rPr lang="en-US">
                <a:latin typeface="Arial" charset="0"/>
              </a:rPr>
              <a:t>Many biomolecules are endogenous fluorophores with unique absorption and fluorescence emission spectra.</a:t>
            </a:r>
          </a:p>
          <a:p>
            <a:pPr lvl="1" eaLnBrk="1" hangingPunct="1">
              <a:buFontTx/>
              <a:buChar char="•"/>
            </a:pPr>
            <a:r>
              <a:rPr lang="en-US">
                <a:latin typeface="Arial" charset="0"/>
              </a:rPr>
              <a:t>The combination of these individual spectra yield the spectrum seen by the imaging detector.</a:t>
            </a:r>
          </a:p>
          <a:p>
            <a:pPr lvl="1" eaLnBrk="1" hangingPunct="1">
              <a:buFontTx/>
              <a:buChar char="•"/>
            </a:pPr>
            <a:r>
              <a:rPr lang="en-US">
                <a:latin typeface="Arial" charset="0"/>
              </a:rPr>
              <a:t>If the individual spectra contributing to this overall spectrum are known, it is possible to calculate the relative contribution of each of these individual spectra (given that an adequate number of wavelengths are sampled).</a:t>
            </a:r>
          </a:p>
          <a:p>
            <a:pPr lvl="1" eaLnBrk="1" hangingPunct="1">
              <a:buFontTx/>
              <a:buChar char="•"/>
            </a:pPr>
            <a:r>
              <a:rPr lang="en-US">
                <a:latin typeface="Arial" charset="0"/>
              </a:rPr>
              <a:t>The relative contribution of these individual spectrum may correlate to the biomolecule concentration.</a:t>
            </a:r>
          </a:p>
          <a:p>
            <a:pPr eaLnBrk="1" hangingPunct="1">
              <a:buFontTx/>
              <a:buChar char="•"/>
            </a:pPr>
            <a:r>
              <a:rPr lang="en-US">
                <a:latin typeface="Arial" charset="0"/>
              </a:rPr>
              <a:t>Thus, multispectral imaging suggests the possibility of mapping relative endogenous fluorophore concentration in a tissue sample.</a:t>
            </a:r>
          </a:p>
          <a:p>
            <a:pPr eaLnBrk="1" hangingPunct="1">
              <a:buFontTx/>
              <a:buChar char="•"/>
            </a:pPr>
            <a:r>
              <a:rPr lang="en-US">
                <a:latin typeface="Arial" charset="0"/>
              </a:rPr>
              <a:t>Furthermore, occurrence of some biomolecules can be correlated to cellular events.</a:t>
            </a:r>
          </a:p>
          <a:p>
            <a:pPr eaLnBrk="1" hangingPunct="1">
              <a:buFontTx/>
              <a:buChar char="•"/>
            </a:pPr>
            <a:r>
              <a:rPr lang="en-US">
                <a:latin typeface="Arial" charset="0"/>
              </a:rPr>
              <a:t>Here you see plots of the absorption and emission spectra for some relevant biomolecules.</a:t>
            </a:r>
          </a:p>
        </p:txBody>
      </p:sp>
    </p:spTree>
    <p:extLst>
      <p:ext uri="{BB962C8B-B14F-4D97-AF65-F5344CB8AC3E}">
        <p14:creationId xmlns:p14="http://schemas.microsoft.com/office/powerpoint/2010/main" val="967463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latin typeface="Arial" charset="0"/>
            </a:endParaRPr>
          </a:p>
        </p:txBody>
      </p:sp>
      <p:sp>
        <p:nvSpPr>
          <p:cNvPr id="114692" name="Slide Number Placeholder 3"/>
          <p:cNvSpPr>
            <a:spLocks noGrp="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F29E8B22-BDA2-EB40-8B49-766A0F6BF543}" type="slidenum">
              <a:rPr lang="en-US"/>
              <a:pPr/>
              <a:t>19</a:t>
            </a:fld>
            <a:endParaRPr lang="en-US"/>
          </a:p>
        </p:txBody>
      </p:sp>
    </p:spTree>
    <p:extLst>
      <p:ext uri="{BB962C8B-B14F-4D97-AF65-F5344CB8AC3E}">
        <p14:creationId xmlns:p14="http://schemas.microsoft.com/office/powerpoint/2010/main" val="1555731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4CAE91E-EE1D-4FA8-A27F-AA23B6405FF9}" type="slidenum">
              <a:rPr lang="en-US" altLang="en-US" smtClean="0"/>
              <a:pPr eaLnBrk="1" hangingPunct="1">
                <a:spcBef>
                  <a:spcPct val="0"/>
                </a:spcBef>
              </a:pPr>
              <a:t>20</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99528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B8A625-F8B8-4AC7-83C5-E783D2D1DC44}" type="slidenum">
              <a:rPr lang="en-US" altLang="en-US"/>
              <a:pPr/>
              <a:t>21</a:t>
            </a:fld>
            <a:endParaRPr lang="en-US" alt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69315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4A8-CB06-4A9F-B1F2-85554C3F82B6}" type="slidenum">
              <a:rPr lang="en-US" smtClean="0"/>
              <a:t>22</a:t>
            </a:fld>
            <a:endParaRPr lang="en-US"/>
          </a:p>
        </p:txBody>
      </p:sp>
    </p:spTree>
    <p:extLst>
      <p:ext uri="{BB962C8B-B14F-4D97-AF65-F5344CB8AC3E}">
        <p14:creationId xmlns:p14="http://schemas.microsoft.com/office/powerpoint/2010/main" val="4144439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1921A-AAC8-4F9C-945F-CA42B9EF42CB}" type="slidenum">
              <a:rPr lang="en-US" smtClean="0"/>
              <a:t>23</a:t>
            </a:fld>
            <a:endParaRPr lang="en-US"/>
          </a:p>
        </p:txBody>
      </p:sp>
    </p:spTree>
    <p:extLst>
      <p:ext uri="{BB962C8B-B14F-4D97-AF65-F5344CB8AC3E}">
        <p14:creationId xmlns:p14="http://schemas.microsoft.com/office/powerpoint/2010/main" val="4074482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EAB281-5837-429F-9FF2-304A5C1E0567}" type="slidenum">
              <a:rPr lang="fr-FR" smtClean="0"/>
              <a:t>24</a:t>
            </a:fld>
            <a:endParaRPr lang="fr-FR"/>
          </a:p>
        </p:txBody>
      </p:sp>
    </p:spTree>
    <p:extLst>
      <p:ext uri="{BB962C8B-B14F-4D97-AF65-F5344CB8AC3E}">
        <p14:creationId xmlns:p14="http://schemas.microsoft.com/office/powerpoint/2010/main" val="42435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eaLnBrk="1" hangingPunct="1"/>
            <a:endParaRPr lang="en-US" altLang="en-US" smtClean="0"/>
          </a:p>
        </p:txBody>
      </p:sp>
      <p:sp>
        <p:nvSpPr>
          <p:cNvPr id="542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7A8958F-2458-477C-9796-F7C12F5A526F}" type="slidenum">
              <a:rPr lang="en-US" altLang="en-US" smtClean="0"/>
              <a:pPr eaLnBrk="1" hangingPunct="1">
                <a:spcBef>
                  <a:spcPct val="0"/>
                </a:spcBef>
              </a:pPr>
              <a:t>25</a:t>
            </a:fld>
            <a:endParaRPr lang="en-US" altLang="en-US" smtClean="0"/>
          </a:p>
        </p:txBody>
      </p:sp>
    </p:spTree>
    <p:extLst>
      <p:ext uri="{BB962C8B-B14F-4D97-AF65-F5344CB8AC3E}">
        <p14:creationId xmlns:p14="http://schemas.microsoft.com/office/powerpoint/2010/main" val="51801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fld id="{82924A4B-3781-40FF-AAF7-6D4839A4AEE8}" type="slidenum">
              <a:rPr lang="en-US" smtClean="0">
                <a:solidFill>
                  <a:prstClr val="black"/>
                </a:solidFill>
              </a:rPr>
              <a:pPr>
                <a:defRPr/>
              </a:pPr>
              <a:t>2</a:t>
            </a:fld>
            <a:endParaRPr lang="en-US" smtClean="0">
              <a:solidFill>
                <a:prstClr val="black"/>
              </a:solidFill>
            </a:endParaRPr>
          </a:p>
        </p:txBody>
      </p:sp>
      <p:sp>
        <p:nvSpPr>
          <p:cNvPr id="112643" name="Rectangle 2"/>
          <p:cNvSpPr>
            <a:spLocks noGrp="1" noRot="1" noChangeAspect="1" noChangeArrowheads="1" noTextEdit="1"/>
          </p:cNvSpPr>
          <p:nvPr>
            <p:ph type="sldImg"/>
          </p:nvPr>
        </p:nvSpPr>
        <p:spPr>
          <a:xfrm>
            <a:off x="1144588" y="685800"/>
            <a:ext cx="4572000" cy="3429000"/>
          </a:xfrm>
          <a:ln/>
        </p:spPr>
      </p:sp>
      <p:sp>
        <p:nvSpPr>
          <p:cNvPr id="112644" name="Rectangle 3"/>
          <p:cNvSpPr>
            <a:spLocks noGrp="1" noChangeArrowheads="1"/>
          </p:cNvSpPr>
          <p:nvPr>
            <p:ph type="body" idx="1"/>
          </p:nvPr>
        </p:nvSpPr>
        <p:spPr>
          <a:xfrm>
            <a:off x="685800" y="4343401"/>
            <a:ext cx="5486400" cy="4116388"/>
          </a:xfrm>
          <a:noFill/>
          <a:ln/>
        </p:spPr>
        <p:txBody>
          <a:bodyPr/>
          <a:lstStyle/>
          <a:p>
            <a:pPr eaLnBrk="1" hangingPunct="1"/>
            <a:endParaRPr lang="en-US" dirty="0" smtClean="0"/>
          </a:p>
        </p:txBody>
      </p:sp>
    </p:spTree>
    <p:extLst>
      <p:ext uri="{BB962C8B-B14F-4D97-AF65-F5344CB8AC3E}">
        <p14:creationId xmlns:p14="http://schemas.microsoft.com/office/powerpoint/2010/main" val="2019528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7721E18-C1A8-41CA-9EDA-A09256AE9F82}" type="slidenum">
              <a:rPr lang="en-US" altLang="en-US" smtClean="0"/>
              <a:pPr eaLnBrk="1" hangingPunct="1">
                <a:spcBef>
                  <a:spcPct val="0"/>
                </a:spcBef>
              </a:pPr>
              <a:t>26</a:t>
            </a:fld>
            <a:endParaRPr lang="en-US" alt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5550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352BBE-E72C-42BA-85F6-20202CDC9566}" type="slidenum">
              <a:rPr lang="en-US"/>
              <a:pPr/>
              <a:t>27</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7197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ABE95A-520C-4265-847B-A9C0BB4CC9CC}" type="slidenum">
              <a:rPr lang="en-US"/>
              <a:pPr/>
              <a:t>29</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1363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A38537-D7A5-49FE-BF5F-1B6A36E4F201}" type="slidenum">
              <a:rPr lang="en-US"/>
              <a:pPr/>
              <a:t>30</a:t>
            </a:fld>
            <a:endParaRPr 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9550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10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04FC79D1-2BA9-F640-A211-BA52546A490A}" type="slidenum">
              <a:rPr lang="en-US"/>
              <a:pPr/>
              <a:t>31</a:t>
            </a:fld>
            <a:endParaRPr lang="en-US"/>
          </a:p>
        </p:txBody>
      </p:sp>
      <p:sp>
        <p:nvSpPr>
          <p:cNvPr id="27651" name="Rectangle 2"/>
          <p:cNvSpPr>
            <a:spLocks noGrp="1" noRot="1" noChangeAspect="1" noChangeArrowheads="1" noTextEdit="1"/>
          </p:cNvSpPr>
          <p:nvPr>
            <p:ph type="sldImg"/>
          </p:nvPr>
        </p:nvSpPr>
        <p:spPr>
          <a:xfrm>
            <a:off x="1144588" y="685800"/>
            <a:ext cx="4572000" cy="3429000"/>
          </a:xfrm>
          <a:ln/>
        </p:spPr>
      </p:sp>
      <p:sp>
        <p:nvSpPr>
          <p:cNvPr id="2765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0613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01921A-AAC8-4F9C-945F-CA42B9EF42CB}" type="slidenum">
              <a:rPr lang="en-US" smtClean="0"/>
              <a:t>32</a:t>
            </a:fld>
            <a:endParaRPr lang="en-US"/>
          </a:p>
        </p:txBody>
      </p:sp>
    </p:spTree>
    <p:extLst>
      <p:ext uri="{BB962C8B-B14F-4D97-AF65-F5344CB8AC3E}">
        <p14:creationId xmlns:p14="http://schemas.microsoft.com/office/powerpoint/2010/main" val="553775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F97E50-319C-4171-87D7-56E225E258AC}" type="slidenum">
              <a:rPr lang="en-US" smtClean="0"/>
              <a:pPr/>
              <a:t>33</a:t>
            </a:fld>
            <a:endParaRPr lang="en-US"/>
          </a:p>
        </p:txBody>
      </p:sp>
    </p:spTree>
    <p:extLst>
      <p:ext uri="{BB962C8B-B14F-4D97-AF65-F5344CB8AC3E}">
        <p14:creationId xmlns:p14="http://schemas.microsoft.com/office/powerpoint/2010/main" val="1380897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10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C8047F3-8E11-1C4D-AA3D-8F1CB3D1E29A}" type="slidenum">
              <a:rPr lang="en-US"/>
              <a:pPr/>
              <a:t>34</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20007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10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980D554-A7B6-DA41-9EEF-5E266F6DA700}" type="slidenum">
              <a:rPr lang="en-US"/>
              <a:pPr/>
              <a:t>35</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83762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10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20B1BF4-FCA9-9C41-8D0E-7F2E26CCBEEF}" type="slidenum">
              <a:rPr lang="en-US"/>
              <a:pPr/>
              <a:t>36</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8648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4A8-CB06-4A9F-B1F2-85554C3F82B6}" type="slidenum">
              <a:rPr lang="en-US" smtClean="0"/>
              <a:t>9</a:t>
            </a:fld>
            <a:endParaRPr lang="en-US"/>
          </a:p>
        </p:txBody>
      </p:sp>
    </p:spTree>
    <p:extLst>
      <p:ext uri="{BB962C8B-B14F-4D97-AF65-F5344CB8AC3E}">
        <p14:creationId xmlns:p14="http://schemas.microsoft.com/office/powerpoint/2010/main" val="2570215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10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2778B82-7B67-CA41-879B-C5BB1EED5569}" type="slidenum">
              <a:rPr lang="en-US"/>
              <a:pPr/>
              <a:t>37</a:t>
            </a:fld>
            <a:endParaRPr lang="en-US"/>
          </a:p>
        </p:txBody>
      </p:sp>
      <p:sp>
        <p:nvSpPr>
          <p:cNvPr id="28675" name="Rectangle 2"/>
          <p:cNvSpPr>
            <a:spLocks noGrp="1" noRot="1" noChangeAspect="1" noChangeArrowheads="1" noTextEdit="1"/>
          </p:cNvSpPr>
          <p:nvPr>
            <p:ph type="sldImg"/>
          </p:nvPr>
        </p:nvSpPr>
        <p:spPr>
          <a:xfrm>
            <a:off x="1144588" y="685800"/>
            <a:ext cx="4572000" cy="3429000"/>
          </a:xfrm>
          <a:ln/>
        </p:spPr>
      </p:sp>
      <p:sp>
        <p:nvSpPr>
          <p:cNvPr id="2867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76971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F97E50-319C-4171-87D7-56E225E258AC}" type="slidenum">
              <a:rPr lang="en-US" smtClean="0"/>
              <a:pPr/>
              <a:t>38</a:t>
            </a:fld>
            <a:endParaRPr lang="en-US"/>
          </a:p>
        </p:txBody>
      </p:sp>
    </p:spTree>
    <p:extLst>
      <p:ext uri="{BB962C8B-B14F-4D97-AF65-F5344CB8AC3E}">
        <p14:creationId xmlns:p14="http://schemas.microsoft.com/office/powerpoint/2010/main" val="415365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10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75EF024-960C-A54D-B406-E657C6E189AF}" type="slidenum">
              <a:rPr lang="en-US"/>
              <a:pPr/>
              <a:t>39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4062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37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71EC6BD-2BFA-0343-9253-8CBCDA86A700}" type="slidenum">
              <a:rPr lang="en-US"/>
              <a:pPr/>
              <a:t>40</a:t>
            </a:fld>
            <a:endParaRPr lang="en-US"/>
          </a:p>
        </p:txBody>
      </p:sp>
    </p:spTree>
    <p:extLst>
      <p:ext uri="{BB962C8B-B14F-4D97-AF65-F5344CB8AC3E}">
        <p14:creationId xmlns:p14="http://schemas.microsoft.com/office/powerpoint/2010/main" val="1282965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0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D727D8BC-90ED-FA45-8900-01497B61E507}" type="slidenum">
              <a:rPr lang="en-US"/>
              <a:pPr/>
              <a:t>41</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68855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099D9-7143-4CC5-9E45-7D99DE782A4A}" type="slidenum">
              <a:rPr lang="en-US"/>
              <a:pPr/>
              <a:t>42</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3012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EAB281-5837-429F-9FF2-304A5C1E0567}" type="slidenum">
              <a:rPr lang="fr-FR" smtClean="0"/>
              <a:t>43</a:t>
            </a:fld>
            <a:endParaRPr lang="fr-FR"/>
          </a:p>
        </p:txBody>
      </p:sp>
    </p:spTree>
    <p:extLst>
      <p:ext uri="{BB962C8B-B14F-4D97-AF65-F5344CB8AC3E}">
        <p14:creationId xmlns:p14="http://schemas.microsoft.com/office/powerpoint/2010/main" val="1290258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EAB281-5837-429F-9FF2-304A5C1E0567}" type="slidenum">
              <a:rPr lang="fr-FR" smtClean="0"/>
              <a:t>44</a:t>
            </a:fld>
            <a:endParaRPr lang="fr-FR"/>
          </a:p>
        </p:txBody>
      </p:sp>
    </p:spTree>
    <p:extLst>
      <p:ext uri="{BB962C8B-B14F-4D97-AF65-F5344CB8AC3E}">
        <p14:creationId xmlns:p14="http://schemas.microsoft.com/office/powerpoint/2010/main" val="3971257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35FB5-B460-4B57-B21D-F523BEC77D56}" type="slidenum">
              <a:rPr lang="en-US" smtClean="0"/>
              <a:t>45</a:t>
            </a:fld>
            <a:endParaRPr lang="en-US"/>
          </a:p>
        </p:txBody>
      </p:sp>
    </p:spTree>
    <p:extLst>
      <p:ext uri="{BB962C8B-B14F-4D97-AF65-F5344CB8AC3E}">
        <p14:creationId xmlns:p14="http://schemas.microsoft.com/office/powerpoint/2010/main" val="2914797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35FB5-B460-4B57-B21D-F523BEC77D56}" type="slidenum">
              <a:rPr lang="en-US" smtClean="0"/>
              <a:t>46</a:t>
            </a:fld>
            <a:endParaRPr lang="en-US"/>
          </a:p>
        </p:txBody>
      </p:sp>
    </p:spTree>
    <p:extLst>
      <p:ext uri="{BB962C8B-B14F-4D97-AF65-F5344CB8AC3E}">
        <p14:creationId xmlns:p14="http://schemas.microsoft.com/office/powerpoint/2010/main" val="290349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322AEAAC-A5B9-DC4F-861C-4158B317D504}" type="slidenum">
              <a:rPr lang="en-US"/>
              <a:pPr/>
              <a:t>10</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buFontTx/>
              <a:buChar char="•"/>
            </a:pPr>
            <a:r>
              <a:rPr lang="en-US" dirty="0">
                <a:latin typeface="Arial" charset="0"/>
              </a:rPr>
              <a:t>Multispectral imaging is a process in which a series of monochrome images are taken at multiple wavelengths.</a:t>
            </a:r>
          </a:p>
          <a:p>
            <a:pPr eaLnBrk="1" hangingPunct="1">
              <a:buFontTx/>
              <a:buChar char="•"/>
            </a:pPr>
            <a:r>
              <a:rPr lang="en-US" dirty="0">
                <a:latin typeface="Arial" charset="0"/>
              </a:rPr>
              <a:t>Multispectral imaging was pioneered by engineers such as David </a:t>
            </a:r>
            <a:r>
              <a:rPr lang="en-US" dirty="0" err="1">
                <a:latin typeface="Arial" charset="0"/>
              </a:rPr>
              <a:t>Landgrebe</a:t>
            </a:r>
            <a:r>
              <a:rPr lang="en-US" dirty="0">
                <a:latin typeface="Arial" charset="0"/>
              </a:rPr>
              <a:t>, at Purdue, as part of the </a:t>
            </a:r>
            <a:r>
              <a:rPr lang="en-US" dirty="0" err="1">
                <a:latin typeface="Arial" charset="0"/>
              </a:rPr>
              <a:t>LandSat</a:t>
            </a:r>
            <a:r>
              <a:rPr lang="en-US" dirty="0">
                <a:latin typeface="Arial" charset="0"/>
              </a:rPr>
              <a:t> project.</a:t>
            </a:r>
          </a:p>
          <a:p>
            <a:pPr eaLnBrk="1" hangingPunct="1">
              <a:buFontTx/>
              <a:buChar char="•"/>
            </a:pPr>
            <a:r>
              <a:rPr lang="en-US" dirty="0">
                <a:latin typeface="Arial" charset="0"/>
              </a:rPr>
              <a:t>Although originally developed for use in the space program, it has many applications in biology and medicine.</a:t>
            </a:r>
          </a:p>
          <a:p>
            <a:pPr eaLnBrk="1" hangingPunct="1">
              <a:buFontTx/>
              <a:buChar char="•"/>
            </a:pPr>
            <a:r>
              <a:rPr lang="en-US" dirty="0">
                <a:latin typeface="Arial" charset="0"/>
              </a:rPr>
              <a:t>This is because multispectral imaging can detect wavelength-dependent reflection or emission with a much higher spectral resolution than the human eye or RGB color imaging.</a:t>
            </a:r>
          </a:p>
          <a:p>
            <a:pPr eaLnBrk="1" hangingPunct="1">
              <a:buFontTx/>
              <a:buChar char="•"/>
            </a:pPr>
            <a:r>
              <a:rPr lang="en-US" dirty="0">
                <a:latin typeface="Arial" charset="0"/>
              </a:rPr>
              <a:t>Here is an example of multispectral images taken by NASA.  The image at left is a false color image of red and IR wavelengths.  The coloring enhances the contrast between vegetation and buildings.</a:t>
            </a:r>
          </a:p>
          <a:p>
            <a:pPr eaLnBrk="1" hangingPunct="1">
              <a:buFontTx/>
              <a:buChar char="•"/>
            </a:pPr>
            <a:r>
              <a:rPr lang="en-US" dirty="0">
                <a:latin typeface="Arial" charset="0"/>
              </a:rPr>
              <a:t>At right are sample spectra from a multispectral image set.  Clearly, certain wavelengths are better for differentiating vegetation than others.</a:t>
            </a:r>
          </a:p>
          <a:p>
            <a:pPr eaLnBrk="1" hangingPunct="1">
              <a:buFontTx/>
              <a:buChar char="•"/>
            </a:pPr>
            <a:r>
              <a:rPr lang="en-US" dirty="0">
                <a:latin typeface="Arial" charset="0"/>
              </a:rPr>
              <a:t>3-color RGB imaging often groups these wavelengths into the same color channel, resulting in a loss of data and an illusion of colors that may not be present in the original sample.</a:t>
            </a:r>
          </a:p>
        </p:txBody>
      </p:sp>
    </p:spTree>
    <p:extLst>
      <p:ext uri="{BB962C8B-B14F-4D97-AF65-F5344CB8AC3E}">
        <p14:creationId xmlns:p14="http://schemas.microsoft.com/office/powerpoint/2010/main" val="1731753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47</a:t>
            </a:fld>
            <a:endParaRPr lang="en-US"/>
          </a:p>
        </p:txBody>
      </p:sp>
    </p:spTree>
    <p:extLst>
      <p:ext uri="{BB962C8B-B14F-4D97-AF65-F5344CB8AC3E}">
        <p14:creationId xmlns:p14="http://schemas.microsoft.com/office/powerpoint/2010/main" val="2342590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48</a:t>
            </a:fld>
            <a:endParaRPr lang="en-US"/>
          </a:p>
        </p:txBody>
      </p:sp>
    </p:spTree>
    <p:extLst>
      <p:ext uri="{BB962C8B-B14F-4D97-AF65-F5344CB8AC3E}">
        <p14:creationId xmlns:p14="http://schemas.microsoft.com/office/powerpoint/2010/main" val="2342590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49</a:t>
            </a:fld>
            <a:endParaRPr lang="en-US"/>
          </a:p>
        </p:txBody>
      </p:sp>
    </p:spTree>
    <p:extLst>
      <p:ext uri="{BB962C8B-B14F-4D97-AF65-F5344CB8AC3E}">
        <p14:creationId xmlns:p14="http://schemas.microsoft.com/office/powerpoint/2010/main" val="1225502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CCBDB-FA4E-4FDC-9242-1C82D4261254}" type="slidenum">
              <a:rPr lang="en-US" smtClean="0"/>
              <a:pPr/>
              <a:t>58</a:t>
            </a:fld>
            <a:endParaRPr lang="en-US"/>
          </a:p>
        </p:txBody>
      </p:sp>
    </p:spTree>
    <p:extLst>
      <p:ext uri="{BB962C8B-B14F-4D97-AF65-F5344CB8AC3E}">
        <p14:creationId xmlns:p14="http://schemas.microsoft.com/office/powerpoint/2010/main" val="1093495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B6BE6-C0A3-4FAB-B6F5-B3C9FA34263F}" type="slidenum">
              <a:rPr lang="en-US" smtClean="0"/>
              <a:pPr/>
              <a:t>59</a:t>
            </a:fld>
            <a:endParaRPr lang="en-US"/>
          </a:p>
        </p:txBody>
      </p:sp>
    </p:spTree>
    <p:extLst>
      <p:ext uri="{BB962C8B-B14F-4D97-AF65-F5344CB8AC3E}">
        <p14:creationId xmlns:p14="http://schemas.microsoft.com/office/powerpoint/2010/main" val="1396815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0CCBDB-FA4E-4FDC-9242-1C82D4261254}" type="slidenum">
              <a:rPr lang="en-US" smtClean="0"/>
              <a:pPr/>
              <a:t>60</a:t>
            </a:fld>
            <a:endParaRPr lang="en-US"/>
          </a:p>
        </p:txBody>
      </p:sp>
    </p:spTree>
    <p:extLst>
      <p:ext uri="{BB962C8B-B14F-4D97-AF65-F5344CB8AC3E}">
        <p14:creationId xmlns:p14="http://schemas.microsoft.com/office/powerpoint/2010/main" val="832305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61</a:t>
            </a:fld>
            <a:endParaRPr lang="en-US"/>
          </a:p>
        </p:txBody>
      </p:sp>
    </p:spTree>
    <p:extLst>
      <p:ext uri="{BB962C8B-B14F-4D97-AF65-F5344CB8AC3E}">
        <p14:creationId xmlns:p14="http://schemas.microsoft.com/office/powerpoint/2010/main" val="2610432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5F0E0-19FD-460B-BA3E-C102EB245E11}" type="slidenum">
              <a:rPr lang="en-US"/>
              <a:pPr/>
              <a:t>62</a:t>
            </a:fld>
            <a:endParaRPr lang="en-US"/>
          </a:p>
        </p:txBody>
      </p:sp>
      <p:sp>
        <p:nvSpPr>
          <p:cNvPr id="220162" name="Rectangle 2"/>
          <p:cNvSpPr>
            <a:spLocks noGrp="1" noRot="1" noChangeAspect="1" noChangeArrowheads="1" noTextEdit="1"/>
          </p:cNvSpPr>
          <p:nvPr>
            <p:ph type="sldImg"/>
          </p:nvPr>
        </p:nvSpPr>
        <p:spPr>
          <a:xfrm>
            <a:off x="1144588" y="687388"/>
            <a:ext cx="4572000" cy="3429000"/>
          </a:xfrm>
          <a:ln/>
        </p:spPr>
      </p:sp>
      <p:sp>
        <p:nvSpPr>
          <p:cNvPr id="220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7756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63</a:t>
            </a:fld>
            <a:endParaRPr lang="en-US"/>
          </a:p>
        </p:txBody>
      </p:sp>
    </p:spTree>
    <p:extLst>
      <p:ext uri="{BB962C8B-B14F-4D97-AF65-F5344CB8AC3E}">
        <p14:creationId xmlns:p14="http://schemas.microsoft.com/office/powerpoint/2010/main" val="691896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64</a:t>
            </a:fld>
            <a:endParaRPr lang="en-US"/>
          </a:p>
        </p:txBody>
      </p:sp>
    </p:spTree>
    <p:extLst>
      <p:ext uri="{BB962C8B-B14F-4D97-AF65-F5344CB8AC3E}">
        <p14:creationId xmlns:p14="http://schemas.microsoft.com/office/powerpoint/2010/main" val="3085476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B3E5ACD9-7383-B24F-A975-9D8A33797448}" type="slidenum">
              <a:rPr lang="en-US"/>
              <a:pPr/>
              <a:t>11</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7431396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F7F493-D1B1-4A92-B274-A5180808D06B}" type="slidenum">
              <a:rPr lang="en-US">
                <a:solidFill>
                  <a:prstClr val="black"/>
                </a:solidFill>
              </a:rPr>
              <a:pPr/>
              <a:t>65</a:t>
            </a:fld>
            <a:endParaRPr lang="en-US">
              <a:solidFill>
                <a:prstClr val="black"/>
              </a:solidFill>
            </a:endParaRPr>
          </a:p>
        </p:txBody>
      </p:sp>
      <p:sp>
        <p:nvSpPr>
          <p:cNvPr id="68610" name="Rectangle 2"/>
          <p:cNvSpPr>
            <a:spLocks noGrp="1" noRot="1" noChangeAspect="1" noChangeArrowheads="1" noTextEdit="1"/>
          </p:cNvSpPr>
          <p:nvPr>
            <p:ph type="sldImg"/>
          </p:nvPr>
        </p:nvSpPr>
        <p:spPr>
          <a:xfrm>
            <a:off x="1144588" y="687388"/>
            <a:ext cx="4572000" cy="3429000"/>
          </a:xfrm>
          <a:ln/>
        </p:spPr>
      </p:sp>
      <p:sp>
        <p:nvSpPr>
          <p:cNvPr id="68611" name="Rectangle 3"/>
          <p:cNvSpPr>
            <a:spLocks noGrp="1" noChangeArrowheads="1"/>
          </p:cNvSpPr>
          <p:nvPr>
            <p:ph type="body" idx="1"/>
          </p:nvPr>
        </p:nvSpPr>
        <p:spPr/>
        <p:txBody>
          <a:bodyPr/>
          <a:lstStyle/>
          <a:p>
            <a:r>
              <a:rPr lang="en-US" dirty="0"/>
              <a:t>Basic schematic for how a flow cytometer works – a cell passes via a laser (blue line) and signals are passed down to each PMT and light scatter detector </a:t>
            </a:r>
          </a:p>
        </p:txBody>
      </p:sp>
    </p:spTree>
    <p:extLst>
      <p:ext uri="{BB962C8B-B14F-4D97-AF65-F5344CB8AC3E}">
        <p14:creationId xmlns:p14="http://schemas.microsoft.com/office/powerpoint/2010/main" val="296256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66</a:t>
            </a:fld>
            <a:endParaRPr lang="en-US"/>
          </a:p>
        </p:txBody>
      </p:sp>
    </p:spTree>
    <p:extLst>
      <p:ext uri="{BB962C8B-B14F-4D97-AF65-F5344CB8AC3E}">
        <p14:creationId xmlns:p14="http://schemas.microsoft.com/office/powerpoint/2010/main" val="15980844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0CCBDB-FA4E-4FDC-9242-1C82D4261254}" type="slidenum">
              <a:rPr lang="en-US" smtClean="0"/>
              <a:pPr/>
              <a:t>67</a:t>
            </a:fld>
            <a:endParaRPr lang="en-US"/>
          </a:p>
        </p:txBody>
      </p:sp>
    </p:spTree>
    <p:extLst>
      <p:ext uri="{BB962C8B-B14F-4D97-AF65-F5344CB8AC3E}">
        <p14:creationId xmlns:p14="http://schemas.microsoft.com/office/powerpoint/2010/main" val="2024956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68</a:t>
            </a:fld>
            <a:endParaRPr lang="en-US"/>
          </a:p>
        </p:txBody>
      </p:sp>
    </p:spTree>
    <p:extLst>
      <p:ext uri="{BB962C8B-B14F-4D97-AF65-F5344CB8AC3E}">
        <p14:creationId xmlns:p14="http://schemas.microsoft.com/office/powerpoint/2010/main" val="16796426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69</a:t>
            </a:fld>
            <a:endParaRPr lang="en-US"/>
          </a:p>
        </p:txBody>
      </p:sp>
    </p:spTree>
    <p:extLst>
      <p:ext uri="{BB962C8B-B14F-4D97-AF65-F5344CB8AC3E}">
        <p14:creationId xmlns:p14="http://schemas.microsoft.com/office/powerpoint/2010/main" val="3992654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936B23-30BA-4EF9-B6DF-DABFD055AC49}" type="slidenum">
              <a:rPr lang="en-US" smtClean="0"/>
              <a:t>71</a:t>
            </a:fld>
            <a:endParaRPr lang="en-US"/>
          </a:p>
        </p:txBody>
      </p:sp>
    </p:spTree>
    <p:extLst>
      <p:ext uri="{BB962C8B-B14F-4D97-AF65-F5344CB8AC3E}">
        <p14:creationId xmlns:p14="http://schemas.microsoft.com/office/powerpoint/2010/main" val="37607705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CCBDB-FA4E-4FDC-9242-1C82D4261254}" type="slidenum">
              <a:rPr lang="en-US" smtClean="0"/>
              <a:pPr/>
              <a:t>72</a:t>
            </a:fld>
            <a:endParaRPr lang="en-US"/>
          </a:p>
        </p:txBody>
      </p:sp>
    </p:spTree>
    <p:extLst>
      <p:ext uri="{BB962C8B-B14F-4D97-AF65-F5344CB8AC3E}">
        <p14:creationId xmlns:p14="http://schemas.microsoft.com/office/powerpoint/2010/main" val="8235102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4A8-CB06-4A9F-B1F2-85554C3F82B6}" type="slidenum">
              <a:rPr lang="en-US" smtClean="0"/>
              <a:t>73</a:t>
            </a:fld>
            <a:endParaRPr lang="en-US"/>
          </a:p>
        </p:txBody>
      </p:sp>
    </p:spTree>
    <p:extLst>
      <p:ext uri="{BB962C8B-B14F-4D97-AF65-F5344CB8AC3E}">
        <p14:creationId xmlns:p14="http://schemas.microsoft.com/office/powerpoint/2010/main" val="8982302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4A8-CB06-4A9F-B1F2-85554C3F82B6}" type="slidenum">
              <a:rPr lang="en-US" smtClean="0"/>
              <a:t>74</a:t>
            </a:fld>
            <a:endParaRPr lang="en-US"/>
          </a:p>
        </p:txBody>
      </p:sp>
    </p:spTree>
    <p:extLst>
      <p:ext uri="{BB962C8B-B14F-4D97-AF65-F5344CB8AC3E}">
        <p14:creationId xmlns:p14="http://schemas.microsoft.com/office/powerpoint/2010/main" val="35879114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936B23-30BA-4EF9-B6DF-DABFD055AC49}" type="slidenum">
              <a:rPr lang="en-US" smtClean="0"/>
              <a:t>75</a:t>
            </a:fld>
            <a:endParaRPr lang="en-US"/>
          </a:p>
        </p:txBody>
      </p:sp>
    </p:spTree>
    <p:extLst>
      <p:ext uri="{BB962C8B-B14F-4D97-AF65-F5344CB8AC3E}">
        <p14:creationId xmlns:p14="http://schemas.microsoft.com/office/powerpoint/2010/main" val="2769980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30ADD3B7-A95E-F243-83C5-4D4D3F0EE1C1}" type="slidenum">
              <a:rPr lang="en-US"/>
              <a:pPr/>
              <a:t>12</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82584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504DDB-EAB7-40EA-9E88-A4A39CDF927C}" type="slidenum">
              <a:rPr lang="en-US" smtClean="0"/>
              <a:pPr>
                <a:defRPr/>
              </a:pPr>
              <a:t>76</a:t>
            </a:fld>
            <a:endParaRPr lang="en-US"/>
          </a:p>
        </p:txBody>
      </p:sp>
    </p:spTree>
    <p:extLst>
      <p:ext uri="{BB962C8B-B14F-4D97-AF65-F5344CB8AC3E}">
        <p14:creationId xmlns:p14="http://schemas.microsoft.com/office/powerpoint/2010/main" val="29848261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329B48-B139-499C-A60E-2E53BBDAAE78}" type="slidenum">
              <a:rPr lang="en-US" smtClean="0"/>
              <a:pPr>
                <a:defRPr/>
              </a:pPr>
              <a:t>77</a:t>
            </a:fld>
            <a:endParaRPr lang="en-US"/>
          </a:p>
        </p:txBody>
      </p:sp>
    </p:spTree>
    <p:extLst>
      <p:ext uri="{BB962C8B-B14F-4D97-AF65-F5344CB8AC3E}">
        <p14:creationId xmlns:p14="http://schemas.microsoft.com/office/powerpoint/2010/main" val="33667129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78</a:t>
            </a:fld>
            <a:endParaRPr lang="en-US"/>
          </a:p>
        </p:txBody>
      </p:sp>
    </p:spTree>
    <p:extLst>
      <p:ext uri="{BB962C8B-B14F-4D97-AF65-F5344CB8AC3E}">
        <p14:creationId xmlns:p14="http://schemas.microsoft.com/office/powerpoint/2010/main" val="34755232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79</a:t>
            </a:fld>
            <a:endParaRPr lang="en-US"/>
          </a:p>
        </p:txBody>
      </p:sp>
    </p:spTree>
    <p:extLst>
      <p:ext uri="{BB962C8B-B14F-4D97-AF65-F5344CB8AC3E}">
        <p14:creationId xmlns:p14="http://schemas.microsoft.com/office/powerpoint/2010/main" val="22348685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A4C7-823B-4D43-A89A-4107B6EC1CF7}" type="slidenum">
              <a:rPr lang="en-US" smtClean="0"/>
              <a:pPr/>
              <a:t>80</a:t>
            </a:fld>
            <a:endParaRPr lang="en-US"/>
          </a:p>
        </p:txBody>
      </p:sp>
    </p:spTree>
    <p:extLst>
      <p:ext uri="{BB962C8B-B14F-4D97-AF65-F5344CB8AC3E}">
        <p14:creationId xmlns:p14="http://schemas.microsoft.com/office/powerpoint/2010/main" val="25249743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4A8-CB06-4A9F-B1F2-85554C3F82B6}" type="slidenum">
              <a:rPr lang="en-US" smtClean="0"/>
              <a:t>81</a:t>
            </a:fld>
            <a:endParaRPr lang="en-US"/>
          </a:p>
        </p:txBody>
      </p:sp>
    </p:spTree>
    <p:extLst>
      <p:ext uri="{BB962C8B-B14F-4D97-AF65-F5344CB8AC3E}">
        <p14:creationId xmlns:p14="http://schemas.microsoft.com/office/powerpoint/2010/main" val="21588601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EEA4E3-08CA-431C-A48A-77E58FB70C03}" type="slidenum">
              <a:rPr lang="en-US" smtClean="0"/>
              <a:t>82</a:t>
            </a:fld>
            <a:endParaRPr lang="en-US"/>
          </a:p>
        </p:txBody>
      </p:sp>
    </p:spTree>
    <p:extLst>
      <p:ext uri="{BB962C8B-B14F-4D97-AF65-F5344CB8AC3E}">
        <p14:creationId xmlns:p14="http://schemas.microsoft.com/office/powerpoint/2010/main" val="19742919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EEA4E3-08CA-431C-A48A-77E58FB70C03}" type="slidenum">
              <a:rPr lang="en-US" smtClean="0"/>
              <a:t>83</a:t>
            </a:fld>
            <a:endParaRPr lang="en-US"/>
          </a:p>
        </p:txBody>
      </p:sp>
    </p:spTree>
    <p:extLst>
      <p:ext uri="{BB962C8B-B14F-4D97-AF65-F5344CB8AC3E}">
        <p14:creationId xmlns:p14="http://schemas.microsoft.com/office/powerpoint/2010/main" val="633494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EEA4E3-08CA-431C-A48A-77E58FB70C03}" type="slidenum">
              <a:rPr lang="en-US" smtClean="0"/>
              <a:t>84</a:t>
            </a:fld>
            <a:endParaRPr lang="en-US"/>
          </a:p>
        </p:txBody>
      </p:sp>
    </p:spTree>
    <p:extLst>
      <p:ext uri="{BB962C8B-B14F-4D97-AF65-F5344CB8AC3E}">
        <p14:creationId xmlns:p14="http://schemas.microsoft.com/office/powerpoint/2010/main" val="12086445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EEA4E3-08CA-431C-A48A-77E58FB70C03}" type="slidenum">
              <a:rPr lang="en-US" smtClean="0"/>
              <a:t>85</a:t>
            </a:fld>
            <a:endParaRPr lang="en-US"/>
          </a:p>
        </p:txBody>
      </p:sp>
    </p:spTree>
    <p:extLst>
      <p:ext uri="{BB962C8B-B14F-4D97-AF65-F5344CB8AC3E}">
        <p14:creationId xmlns:p14="http://schemas.microsoft.com/office/powerpoint/2010/main" val="1725207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8F1A5B5C-D0E3-574A-96FD-D451EDB9A6E8}" type="slidenum">
              <a:rPr lang="en-US"/>
              <a:pPr/>
              <a:t>13</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5392245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EA4E3-08CA-431C-A48A-77E58FB70C03}" type="slidenum">
              <a:rPr lang="en-US" smtClean="0"/>
              <a:t>86</a:t>
            </a:fld>
            <a:endParaRPr lang="en-US"/>
          </a:p>
        </p:txBody>
      </p:sp>
    </p:spTree>
    <p:extLst>
      <p:ext uri="{BB962C8B-B14F-4D97-AF65-F5344CB8AC3E}">
        <p14:creationId xmlns:p14="http://schemas.microsoft.com/office/powerpoint/2010/main" val="15180298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87</a:t>
            </a:fld>
            <a:endParaRPr lang="en-US"/>
          </a:p>
        </p:txBody>
      </p:sp>
    </p:spTree>
    <p:extLst>
      <p:ext uri="{BB962C8B-B14F-4D97-AF65-F5344CB8AC3E}">
        <p14:creationId xmlns:p14="http://schemas.microsoft.com/office/powerpoint/2010/main" val="3462247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C64C25-6F8B-4780-848E-9C6DBEE2B941}" type="slidenum">
              <a:rPr lang="en-US" smtClean="0"/>
              <a:pPr/>
              <a:t>88</a:t>
            </a:fld>
            <a:endParaRPr lang="en-US"/>
          </a:p>
        </p:txBody>
      </p:sp>
    </p:spTree>
    <p:extLst>
      <p:ext uri="{BB962C8B-B14F-4D97-AF65-F5344CB8AC3E}">
        <p14:creationId xmlns:p14="http://schemas.microsoft.com/office/powerpoint/2010/main" val="10025265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083B3A-4108-4174-AAE7-534200160E1F}" type="slidenum">
              <a:rPr lang="en-US" smtClean="0"/>
              <a:t>89</a:t>
            </a:fld>
            <a:endParaRPr lang="en-US"/>
          </a:p>
        </p:txBody>
      </p:sp>
    </p:spTree>
    <p:extLst>
      <p:ext uri="{BB962C8B-B14F-4D97-AF65-F5344CB8AC3E}">
        <p14:creationId xmlns:p14="http://schemas.microsoft.com/office/powerpoint/2010/main" val="2465734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7EAE6CE2-D35E-0C44-8683-0E063F34382B}" type="slidenum">
              <a:rPr lang="en-US"/>
              <a:pPr/>
              <a:t>14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15962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
        <p:nvSpPr>
          <p:cNvPr id="100356" name="Slide Number Placeholder 3"/>
          <p:cNvSpPr>
            <a:spLocks noGrp="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B24481AC-452E-B34F-A25E-F7862A9CBC2F}" type="slidenum">
              <a:rPr lang="en-US"/>
              <a:pPr/>
              <a:t>15</a:t>
            </a:fld>
            <a:endParaRPr lang="en-US"/>
          </a:p>
        </p:txBody>
      </p:sp>
    </p:spTree>
    <p:extLst>
      <p:ext uri="{BB962C8B-B14F-4D97-AF65-F5344CB8AC3E}">
        <p14:creationId xmlns:p14="http://schemas.microsoft.com/office/powerpoint/2010/main" val="212740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18680-DBFE-471B-A39E-EEB6704FBAF5}"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411361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18680-DBFE-471B-A39E-EEB6704FBAF5}"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202829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18680-DBFE-471B-A39E-EEB6704FBAF5}"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1379397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914400"/>
            <a:ext cx="4305300" cy="5211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914400"/>
            <a:ext cx="4305300" cy="2528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595688"/>
            <a:ext cx="4305300" cy="2530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r>
              <a:rPr lang="en-US"/>
              <a:t>Slide </a:t>
            </a:r>
            <a:fld id="{968CDCE4-FB53-2E4D-9167-4EA13CE33A07}" type="slidenum">
              <a:rPr lang="en-US"/>
              <a:pPr/>
              <a:t>‹#›</a:t>
            </a:fld>
            <a:endParaRPr lang="en-US"/>
          </a:p>
        </p:txBody>
      </p:sp>
    </p:spTree>
    <p:extLst>
      <p:ext uri="{BB962C8B-B14F-4D97-AF65-F5344CB8AC3E}">
        <p14:creationId xmlns:p14="http://schemas.microsoft.com/office/powerpoint/2010/main" val="3640243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914400"/>
            <a:ext cx="4305300" cy="5211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4305300" cy="5211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r>
              <a:rPr lang="en-US"/>
              <a:t>Slide </a:t>
            </a:r>
            <a:fld id="{01BC646D-BCA9-534A-B238-4CDB35587DC7}" type="slidenum">
              <a:rPr lang="en-US"/>
              <a:pPr/>
              <a:t>‹#›</a:t>
            </a:fld>
            <a:endParaRPr lang="en-US"/>
          </a:p>
        </p:txBody>
      </p:sp>
    </p:spTree>
    <p:extLst>
      <p:ext uri="{BB962C8B-B14F-4D97-AF65-F5344CB8AC3E}">
        <p14:creationId xmlns:p14="http://schemas.microsoft.com/office/powerpoint/2010/main" val="2561698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85EEC5D-ECCF-1F40-A864-CB1B81032AF6}" type="slidenum">
              <a:rPr lang="en-US"/>
              <a:pPr/>
              <a:t>‹#›</a:t>
            </a:fld>
            <a:endParaRPr lang="en-US"/>
          </a:p>
        </p:txBody>
      </p:sp>
    </p:spTree>
    <p:extLst>
      <p:ext uri="{BB962C8B-B14F-4D97-AF65-F5344CB8AC3E}">
        <p14:creationId xmlns:p14="http://schemas.microsoft.com/office/powerpoint/2010/main" val="62842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18680-DBFE-471B-A39E-EEB6704FBAF5}"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703319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18680-DBFE-471B-A39E-EEB6704FBAF5}"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141783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18680-DBFE-471B-A39E-EEB6704FBAF5}" type="datetimeFigureOut">
              <a:rPr lang="en-US" smtClean="0"/>
              <a:t>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927260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18680-DBFE-471B-A39E-EEB6704FBAF5}" type="datetimeFigureOut">
              <a:rPr lang="en-US" smtClean="0"/>
              <a:t>10/4/15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3744028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18680-DBFE-471B-A39E-EEB6704FBAF5}" type="datetimeFigureOut">
              <a:rPr lang="en-US" smtClean="0"/>
              <a:t>10/4/15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285887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18680-DBFE-471B-A39E-EEB6704FBAF5}" type="datetimeFigureOut">
              <a:rPr lang="en-US" smtClean="0"/>
              <a:t>10/4/15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147613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18680-DBFE-471B-A39E-EEB6704FBAF5}" type="datetimeFigureOut">
              <a:rPr lang="en-US" smtClean="0"/>
              <a:t>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286243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18680-DBFE-471B-A39E-EEB6704FBAF5}" type="datetimeFigureOut">
              <a:rPr lang="en-US" smtClean="0"/>
              <a:t>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40092475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18680-DBFE-471B-A39E-EEB6704FBAF5}" type="datetimeFigureOut">
              <a:rPr lang="en-US" smtClean="0"/>
              <a:t>10/4/15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13A40-756D-40AA-A583-115101C81230}" type="slidenum">
              <a:rPr lang="en-US" smtClean="0"/>
              <a:t>‹#›</a:t>
            </a:fld>
            <a:endParaRPr lang="en-US"/>
          </a:p>
        </p:txBody>
      </p:sp>
    </p:spTree>
    <p:extLst>
      <p:ext uri="{BB962C8B-B14F-4D97-AF65-F5344CB8AC3E}">
        <p14:creationId xmlns:p14="http://schemas.microsoft.com/office/powerpoint/2010/main" val="400192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tif"/><Relationship Id="rId7" Type="http://schemas.openxmlformats.org/officeDocument/2006/relationships/image" Target="../media/image5.tiff"/><Relationship Id="rId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rst.gsfc.nasa.gov/Intro/Part2_5.html" TargetMode="External"/><Relationship Id="rId5"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jpeg"/><Relationship Id="rId5" Type="http://schemas.openxmlformats.org/officeDocument/2006/relationships/hyperlink" Target="http://www.cyto.purdue.edu/Purdue_software"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Microsoft_Excel_97_-_2004_Worksheet1.xls"/><Relationship Id="rId5" Type="http://schemas.openxmlformats.org/officeDocument/2006/relationships/image" Target="../media/image28.emf"/><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4.ti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40.gif"/><Relationship Id="rId12" Type="http://schemas.openxmlformats.org/officeDocument/2006/relationships/image" Target="../media/image41.gif"/><Relationship Id="rId13" Type="http://schemas.openxmlformats.org/officeDocument/2006/relationships/image" Target="../media/image42.png"/><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notesSlide" Target="../notesSlides/notesSlide14.xml"/><Relationship Id="rId4" Type="http://schemas.openxmlformats.org/officeDocument/2006/relationships/chart" Target="../charts/chart1.xml"/><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oleObject" Target="../embeddings/oleObject1.bin"/><Relationship Id="rId10"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5.png"/><Relationship Id="rId5" Type="http://schemas.openxmlformats.org/officeDocument/2006/relationships/oleObject" Target="../embeddings/oleObject2.bin"/><Relationship Id="rId6" Type="http://schemas.openxmlformats.org/officeDocument/2006/relationships/image" Target="../media/image43.png"/><Relationship Id="rId7" Type="http://schemas.openxmlformats.org/officeDocument/2006/relationships/oleObject" Target="../embeddings/oleObject3.bin"/><Relationship Id="rId8" Type="http://schemas.openxmlformats.org/officeDocument/2006/relationships/image" Target="../media/image44.png"/><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jpe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50.jpeg"/><Relationship Id="rId5" Type="http://schemas.openxmlformats.org/officeDocument/2006/relationships/image" Target="../media/image51.png"/><Relationship Id="rId6" Type="http://schemas.openxmlformats.org/officeDocument/2006/relationships/oleObject" Target="../embeddings/oleObject4.bin"/><Relationship Id="rId7" Type="http://schemas.openxmlformats.org/officeDocument/2006/relationships/image" Target="../media/image49.png"/><Relationship Id="rId8" Type="http://schemas.openxmlformats.org/officeDocument/2006/relationships/image" Target="../media/image52.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5.bin"/><Relationship Id="rId5" Type="http://schemas.openxmlformats.org/officeDocument/2006/relationships/image" Target="../media/image55.png"/><Relationship Id="rId6" Type="http://schemas.openxmlformats.org/officeDocument/2006/relationships/image" Target="../media/image56.emf"/><Relationship Id="rId7" Type="http://schemas.openxmlformats.org/officeDocument/2006/relationships/image" Target="../media/image42.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oleObject" Target="../embeddings/oleObject10.bin"/><Relationship Id="rId13" Type="http://schemas.openxmlformats.org/officeDocument/2006/relationships/image" Target="../media/image49.png"/><Relationship Id="rId14" Type="http://schemas.openxmlformats.org/officeDocument/2006/relationships/image" Target="../media/image63.png"/><Relationship Id="rId15" Type="http://schemas.openxmlformats.org/officeDocument/2006/relationships/image" Target="../media/image64.png"/><Relationship Id="rId16" Type="http://schemas.openxmlformats.org/officeDocument/2006/relationships/image" Target="../media/image65.png"/><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21.xml"/><Relationship Id="rId4" Type="http://schemas.openxmlformats.org/officeDocument/2006/relationships/oleObject" Target="../embeddings/oleObject6.bin"/><Relationship Id="rId5" Type="http://schemas.openxmlformats.org/officeDocument/2006/relationships/image" Target="../media/image59.png"/><Relationship Id="rId6" Type="http://schemas.openxmlformats.org/officeDocument/2006/relationships/oleObject" Target="../embeddings/oleObject7.bin"/><Relationship Id="rId7" Type="http://schemas.openxmlformats.org/officeDocument/2006/relationships/image" Target="../media/image60.png"/><Relationship Id="rId8" Type="http://schemas.openxmlformats.org/officeDocument/2006/relationships/oleObject" Target="../embeddings/oleObject8.bin"/><Relationship Id="rId9" Type="http://schemas.openxmlformats.org/officeDocument/2006/relationships/image" Target="../media/image61.wmf"/><Relationship Id="rId10"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file:///C:\xara%20stuff\Basic%20Cyyometry\full%2032%20with%20variable%20fingerprint-overlay-fitted-2.xar" TargetMode="External"/><Relationship Id="rId5" Type="http://schemas.openxmlformats.org/officeDocument/2006/relationships/image" Target="../media/image67.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file:///C:\xara%20stuff\Basic%20Cyyometry\full%2032%20with%20variable%20fingerprint-overlay-fitted.xar" TargetMode="External"/><Relationship Id="rId5" Type="http://schemas.openxmlformats.org/officeDocument/2006/relationships/image" Target="../media/image68.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file:///C:\xara%20stuff\bangs%20latex%20course\all%20green2.xar" TargetMode="External"/><Relationship Id="rId5" Type="http://schemas.openxmlformats.org/officeDocument/2006/relationships/image" Target="../media/image70.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emf"/><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4.emf"/></Relationships>
</file>

<file path=ppt/slides/_rels/slide36.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5" Type="http://schemas.openxmlformats.org/officeDocument/2006/relationships/image" Target="../media/image77.emf"/><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1" Type="http://schemas.openxmlformats.org/officeDocument/2006/relationships/image" Target="../media/image86.png"/><Relationship Id="rId12" Type="http://schemas.openxmlformats.org/officeDocument/2006/relationships/image" Target="../media/image87.png"/><Relationship Id="rId13" Type="http://schemas.openxmlformats.org/officeDocument/2006/relationships/oleObject" Target="../embeddings/Microsoft_Excel_97_-_2004_Worksheet2.xls"/><Relationship Id="rId14" Type="http://schemas.openxmlformats.org/officeDocument/2006/relationships/image" Target="../media/image78.emf"/><Relationship Id="rId1" Type="http://schemas.openxmlformats.org/officeDocument/2006/relationships/vmlDrawing" Target="../drawings/vmlDrawing10.vml"/><Relationship Id="rId2" Type="http://schemas.openxmlformats.org/officeDocument/2006/relationships/slideLayout" Target="../slideLayouts/slideLayout1.xml"/><Relationship Id="rId3" Type="http://schemas.openxmlformats.org/officeDocument/2006/relationships/notesSlide" Target="../notesSlides/notesSlide31.xml"/><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92.emf"/><Relationship Id="rId5" Type="http://schemas.openxmlformats.org/officeDocument/2006/relationships/oleObject" Target="../embeddings/oleObject11.bin"/><Relationship Id="rId6" Type="http://schemas.openxmlformats.org/officeDocument/2006/relationships/image" Target="../media/image91.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9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g"/><Relationship Id="rId5" Type="http://schemas.openxmlformats.org/officeDocument/2006/relationships/image" Target="../media/image111.jpg"/><Relationship Id="rId6"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jp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57.xml.rels><?xml version="1.0" encoding="UTF-8" standalone="yes"?>
<Relationships xmlns="http://schemas.openxmlformats.org/package/2006/relationships"><Relationship Id="rId3" Type="http://schemas.openxmlformats.org/officeDocument/2006/relationships/image" Target="../media/image125.jpg"/><Relationship Id="rId4" Type="http://schemas.openxmlformats.org/officeDocument/2006/relationships/image" Target="../media/image126.jpg"/><Relationship Id="rId1" Type="http://schemas.openxmlformats.org/officeDocument/2006/relationships/slideLayout" Target="../slideLayouts/slideLayout2.xml"/><Relationship Id="rId2" Type="http://schemas.openxmlformats.org/officeDocument/2006/relationships/image" Target="../media/image124.jp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image" Target="../media/image132.emf"/><Relationship Id="rId5" Type="http://schemas.openxmlformats.org/officeDocument/2006/relationships/image" Target="../media/image133.png"/><Relationship Id="rId6" Type="http://schemas.openxmlformats.org/officeDocument/2006/relationships/image" Target="../media/image119.png"/><Relationship Id="rId7" Type="http://schemas.openxmlformats.org/officeDocument/2006/relationships/image" Target="../media/image134.emf"/><Relationship Id="rId8" Type="http://schemas.openxmlformats.org/officeDocument/2006/relationships/image" Target="../media/image135.png"/><Relationship Id="rId9"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37.emf"/><Relationship Id="rId4" Type="http://schemas.openxmlformats.org/officeDocument/2006/relationships/image" Target="../media/image138.jpe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42.png"/><Relationship Id="rId9" Type="http://schemas.openxmlformats.org/officeDocument/2006/relationships/image" Target="../media/image143.png"/><Relationship Id="rId10" Type="http://schemas.openxmlformats.org/officeDocument/2006/relationships/image" Target="../media/image144.png"/><Relationship Id="rId11"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149.png"/><Relationship Id="rId5" Type="http://schemas.openxmlformats.org/officeDocument/2006/relationships/oleObject" Target="../embeddings/oleObject12.bin"/><Relationship Id="rId6" Type="http://schemas.openxmlformats.org/officeDocument/2006/relationships/image" Target="../media/image146.wmf"/><Relationship Id="rId7" Type="http://schemas.openxmlformats.org/officeDocument/2006/relationships/oleObject" Target="../embeddings/oleObject13.bin"/><Relationship Id="rId8" Type="http://schemas.openxmlformats.org/officeDocument/2006/relationships/image" Target="../media/image147.wmf"/><Relationship Id="rId9" Type="http://schemas.openxmlformats.org/officeDocument/2006/relationships/oleObject" Target="../embeddings/oleObject14.bin"/><Relationship Id="rId10" Type="http://schemas.openxmlformats.org/officeDocument/2006/relationships/image" Target="../media/image148.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0.emf"/><Relationship Id="rId4" Type="http://schemas.openxmlformats.org/officeDocument/2006/relationships/image" Target="../media/image151.emf"/><Relationship Id="rId5" Type="http://schemas.openxmlformats.org/officeDocument/2006/relationships/image" Target="../media/image152.emf"/><Relationship Id="rId6" Type="http://schemas.openxmlformats.org/officeDocument/2006/relationships/image" Target="../media/image153.emf"/><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63.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5.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158.png"/></Relationships>
</file>

<file path=ppt/slides/_rels/slide67.xml.rels><?xml version="1.0" encoding="UTF-8" standalone="yes"?>
<Relationships xmlns="http://schemas.openxmlformats.org/package/2006/relationships"><Relationship Id="rId3" Type="http://schemas.openxmlformats.org/officeDocument/2006/relationships/image" Target="../media/image137.emf"/><Relationship Id="rId4" Type="http://schemas.openxmlformats.org/officeDocument/2006/relationships/image" Target="../media/image138.jpe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42.png"/><Relationship Id="rId9" Type="http://schemas.openxmlformats.org/officeDocument/2006/relationships/image" Target="../media/image143.png"/><Relationship Id="rId10" Type="http://schemas.openxmlformats.org/officeDocument/2006/relationships/image" Target="../media/image144.png"/><Relationship Id="rId11"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8.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emf"/><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9.xml.rels><?xml version="1.0" encoding="UTF-8" standalone="yes"?>
<Relationships xmlns="http://schemas.openxmlformats.org/package/2006/relationships"><Relationship Id="rId9" Type="http://schemas.openxmlformats.org/officeDocument/2006/relationships/image" Target="../media/image168.emf"/><Relationship Id="rId20" Type="http://schemas.openxmlformats.org/officeDocument/2006/relationships/image" Target="../media/image179.emf"/><Relationship Id="rId10" Type="http://schemas.openxmlformats.org/officeDocument/2006/relationships/image" Target="../media/image169.png"/><Relationship Id="rId11" Type="http://schemas.openxmlformats.org/officeDocument/2006/relationships/image" Target="../media/image170.emf"/><Relationship Id="rId12" Type="http://schemas.openxmlformats.org/officeDocument/2006/relationships/image" Target="../media/image171.emf"/><Relationship Id="rId13" Type="http://schemas.openxmlformats.org/officeDocument/2006/relationships/image" Target="../media/image172.emf"/><Relationship Id="rId14" Type="http://schemas.openxmlformats.org/officeDocument/2006/relationships/image" Target="../media/image173.emf"/><Relationship Id="rId15" Type="http://schemas.openxmlformats.org/officeDocument/2006/relationships/image" Target="../media/image174.emf"/><Relationship Id="rId16" Type="http://schemas.openxmlformats.org/officeDocument/2006/relationships/image" Target="../media/image175.emf"/><Relationship Id="rId17" Type="http://schemas.openxmlformats.org/officeDocument/2006/relationships/image" Target="../media/image176.emf"/><Relationship Id="rId18" Type="http://schemas.openxmlformats.org/officeDocument/2006/relationships/image" Target="../media/image177.emf"/><Relationship Id="rId19" Type="http://schemas.openxmlformats.org/officeDocument/2006/relationships/image" Target="../media/image178.emf"/><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66.png"/><Relationship Id="rId8" Type="http://schemas.openxmlformats.org/officeDocument/2006/relationships/image" Target="../media/image1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71.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83.png"/></Relationships>
</file>

<file path=ppt/slides/_rels/slide73.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jpe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186.jpeg"/></Relationships>
</file>

<file path=ppt/slides/_rels/slide75.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6.xml.rels><?xml version="1.0" encoding="UTF-8" standalone="yes"?>
<Relationships xmlns="http://schemas.openxmlformats.org/package/2006/relationships"><Relationship Id="rId3" Type="http://schemas.openxmlformats.org/officeDocument/2006/relationships/image" Target="../media/image190.emf"/><Relationship Id="rId4" Type="http://schemas.openxmlformats.org/officeDocument/2006/relationships/image" Target="../media/image191.png"/><Relationship Id="rId5" Type="http://schemas.openxmlformats.org/officeDocument/2006/relationships/image" Target="../media/image192.png"/><Relationship Id="rId6" Type="http://schemas.openxmlformats.org/officeDocument/2006/relationships/image" Target="../media/image193.png"/><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9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9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19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97.png"/><Relationship Id="rId4" Type="http://schemas.openxmlformats.org/officeDocument/2006/relationships/image" Target="../media/image198.png"/><Relationship Id="rId5" Type="http://schemas.openxmlformats.org/officeDocument/2006/relationships/image" Target="../media/image199.png"/><Relationship Id="rId6" Type="http://schemas.openxmlformats.org/officeDocument/2006/relationships/image" Target="../media/image200.png"/><Relationship Id="rId7" Type="http://schemas.openxmlformats.org/officeDocument/2006/relationships/image" Target="../media/image201.jpeg"/><Relationship Id="rId8" Type="http://schemas.openxmlformats.org/officeDocument/2006/relationships/image" Target="../media/image202.jpeg"/><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203.jpeg"/></Relationships>
</file>

<file path=ppt/slides/_rels/slide82.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205.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06.png"/></Relationships>
</file>

<file path=ppt/slides/_rels/slide84.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208.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209.png"/></Relationships>
</file>

<file path=ppt/slides/_rels/slide86.xml.rels><?xml version="1.0" encoding="UTF-8" standalone="yes"?>
<Relationships xmlns="http://schemas.openxmlformats.org/package/2006/relationships"><Relationship Id="rId3" Type="http://schemas.openxmlformats.org/officeDocument/2006/relationships/image" Target="../media/image210.png"/><Relationship Id="rId4" Type="http://schemas.openxmlformats.org/officeDocument/2006/relationships/image" Target="../media/image211.pn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1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9.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8915400" cy="1524000"/>
          </a:xfrm>
        </p:spPr>
        <p:txBody>
          <a:bodyPr>
            <a:noAutofit/>
          </a:bodyPr>
          <a:lstStyle/>
          <a:p>
            <a:r>
              <a:rPr lang="en-US" sz="4000" b="1" dirty="0" smtClean="0"/>
              <a:t>Spectral Cytometry: Is this the future or is it now?</a:t>
            </a:r>
            <a:endParaRPr lang="en-US" sz="4000" dirty="0"/>
          </a:p>
        </p:txBody>
      </p:sp>
      <p:sp>
        <p:nvSpPr>
          <p:cNvPr id="3" name="Subtitle 2"/>
          <p:cNvSpPr>
            <a:spLocks noGrp="1"/>
          </p:cNvSpPr>
          <p:nvPr>
            <p:ph type="subTitle" idx="1"/>
          </p:nvPr>
        </p:nvSpPr>
        <p:spPr>
          <a:xfrm>
            <a:off x="735075" y="1261180"/>
            <a:ext cx="8205820" cy="2133600"/>
          </a:xfrm>
        </p:spPr>
        <p:txBody>
          <a:bodyPr>
            <a:normAutofit/>
          </a:bodyPr>
          <a:lstStyle/>
          <a:p>
            <a:r>
              <a:rPr lang="en-US" sz="2000" dirty="0" smtClean="0"/>
              <a:t>J. Paul Robinson</a:t>
            </a:r>
            <a:endParaRPr lang="en-US" sz="2000" dirty="0"/>
          </a:p>
          <a:p>
            <a:r>
              <a:rPr lang="en-US" sz="2000" dirty="0" smtClean="0"/>
              <a:t>The SVM Professor of </a:t>
            </a:r>
            <a:r>
              <a:rPr lang="en-US" sz="2000" dirty="0" err="1" smtClean="0"/>
              <a:t>Cytomics</a:t>
            </a:r>
            <a:endParaRPr lang="en-US" sz="2000" dirty="0" smtClean="0"/>
          </a:p>
          <a:p>
            <a:r>
              <a:rPr lang="en-US" sz="2000" dirty="0" smtClean="0"/>
              <a:t>Professor of Biomedical Engineering</a:t>
            </a:r>
          </a:p>
          <a:p>
            <a:r>
              <a:rPr lang="en-US" sz="2000" dirty="0" smtClean="0"/>
              <a:t>Director, Purdue University </a:t>
            </a:r>
            <a:r>
              <a:rPr lang="en-US" sz="2000" dirty="0" err="1" smtClean="0"/>
              <a:t>Cytometry</a:t>
            </a:r>
            <a:r>
              <a:rPr lang="en-US" sz="2000" dirty="0" smtClean="0"/>
              <a:t> Laboratories</a:t>
            </a:r>
          </a:p>
        </p:txBody>
      </p:sp>
      <p:pic>
        <p:nvPicPr>
          <p:cNvPr id="6" name="Picture 5" descr="puclnew very sm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096000"/>
            <a:ext cx="1066800" cy="516332"/>
          </a:xfrm>
          <a:prstGeom prst="rect">
            <a:avLst/>
          </a:prstGeom>
        </p:spPr>
      </p:pic>
      <p:pic>
        <p:nvPicPr>
          <p:cNvPr id="9" name="Picture 8" descr="twitter logo-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5417381"/>
            <a:ext cx="609600" cy="609600"/>
          </a:xfrm>
          <a:prstGeom prst="rect">
            <a:avLst/>
          </a:prstGeom>
        </p:spPr>
      </p:pic>
      <p:pic>
        <p:nvPicPr>
          <p:cNvPr id="10" name="Picture 9" descr="youtube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5486400"/>
            <a:ext cx="933965" cy="407749"/>
          </a:xfrm>
          <a:prstGeom prst="rect">
            <a:avLst/>
          </a:prstGeom>
        </p:spPr>
      </p:pic>
      <p:pic>
        <p:nvPicPr>
          <p:cNvPr id="11" name="Picture 10" descr="PU_signature_ibm.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6600" y="6096000"/>
            <a:ext cx="1635499" cy="539496"/>
          </a:xfrm>
          <a:prstGeom prst="rect">
            <a:avLst/>
          </a:prstGeom>
        </p:spPr>
      </p:pic>
      <p:sp>
        <p:nvSpPr>
          <p:cNvPr id="12" name="TextBox 11"/>
          <p:cNvSpPr txBox="1"/>
          <p:nvPr/>
        </p:nvSpPr>
        <p:spPr>
          <a:xfrm>
            <a:off x="3218926" y="5486400"/>
            <a:ext cx="1876360" cy="369332"/>
          </a:xfrm>
          <a:prstGeom prst="rect">
            <a:avLst/>
          </a:prstGeom>
          <a:noFill/>
        </p:spPr>
        <p:txBody>
          <a:bodyPr wrap="none" rtlCol="0">
            <a:spAutoFit/>
          </a:bodyPr>
          <a:lstStyle/>
          <a:p>
            <a:r>
              <a:rPr lang="en-US" b="1" i="1" dirty="0" smtClean="0">
                <a:solidFill>
                  <a:srgbClr val="FF0000"/>
                </a:solidFill>
              </a:rPr>
              <a:t>@</a:t>
            </a:r>
            <a:r>
              <a:rPr lang="en-US" b="1" i="1" dirty="0" err="1" smtClean="0">
                <a:solidFill>
                  <a:srgbClr val="FF0000"/>
                </a:solidFill>
              </a:rPr>
              <a:t>Cytometryman</a:t>
            </a:r>
            <a:endParaRPr lang="en-US" b="1" i="1" dirty="0">
              <a:solidFill>
                <a:srgbClr val="FF0000"/>
              </a:solidFill>
            </a:endParaRPr>
          </a:p>
        </p:txBody>
      </p:sp>
      <p:sp>
        <p:nvSpPr>
          <p:cNvPr id="13" name="TextBox 12"/>
          <p:cNvSpPr txBox="1"/>
          <p:nvPr/>
        </p:nvSpPr>
        <p:spPr>
          <a:xfrm>
            <a:off x="1600200" y="6096000"/>
            <a:ext cx="3775393" cy="523220"/>
          </a:xfrm>
          <a:prstGeom prst="rect">
            <a:avLst/>
          </a:prstGeom>
          <a:noFill/>
        </p:spPr>
        <p:txBody>
          <a:bodyPr wrap="none" rtlCol="0">
            <a:spAutoFit/>
          </a:bodyPr>
          <a:lstStyle/>
          <a:p>
            <a:r>
              <a:rPr lang="en-US" sz="1400" dirty="0" smtClean="0">
                <a:solidFill>
                  <a:srgbClr val="3366FF"/>
                </a:solidFill>
              </a:rPr>
              <a:t>Home of the Purdue </a:t>
            </a:r>
            <a:r>
              <a:rPr lang="en-US" sz="1400" dirty="0" err="1" smtClean="0">
                <a:solidFill>
                  <a:srgbClr val="3366FF"/>
                </a:solidFill>
              </a:rPr>
              <a:t>Cytometry</a:t>
            </a:r>
            <a:r>
              <a:rPr lang="en-US" sz="1400" dirty="0" smtClean="0">
                <a:solidFill>
                  <a:srgbClr val="3366FF"/>
                </a:solidFill>
              </a:rPr>
              <a:t> Mail-list </a:t>
            </a:r>
            <a:r>
              <a:rPr lang="en-US" sz="1400" dirty="0" err="1" smtClean="0">
                <a:solidFill>
                  <a:srgbClr val="3366FF"/>
                </a:solidFill>
              </a:rPr>
              <a:t>est</a:t>
            </a:r>
            <a:r>
              <a:rPr lang="en-US" sz="1400" dirty="0" smtClean="0">
                <a:solidFill>
                  <a:srgbClr val="3366FF"/>
                </a:solidFill>
              </a:rPr>
              <a:t> 1989</a:t>
            </a:r>
          </a:p>
          <a:p>
            <a:r>
              <a:rPr lang="en-US" sz="1400" dirty="0" err="1" smtClean="0">
                <a:solidFill>
                  <a:srgbClr val="3366FF"/>
                </a:solidFill>
              </a:rPr>
              <a:t>cytometry@lists.purdue.edu</a:t>
            </a:r>
            <a:endParaRPr lang="en-US" sz="1400" dirty="0">
              <a:solidFill>
                <a:srgbClr val="3366FF"/>
              </a:solidFill>
            </a:endParaRPr>
          </a:p>
        </p:txBody>
      </p:sp>
      <p:pic>
        <p:nvPicPr>
          <p:cNvPr id="14" name="Picture 13"/>
          <p:cNvPicPr>
            <a:picLocks noChangeAspect="1"/>
          </p:cNvPicPr>
          <p:nvPr/>
        </p:nvPicPr>
        <p:blipFill>
          <a:blip r:embed="rId7"/>
          <a:stretch>
            <a:fillRect/>
          </a:stretch>
        </p:blipFill>
        <p:spPr>
          <a:xfrm>
            <a:off x="-8586" y="2851057"/>
            <a:ext cx="9144000" cy="2458217"/>
          </a:xfrm>
          <a:prstGeom prst="rect">
            <a:avLst/>
          </a:prstGeom>
        </p:spPr>
      </p:pic>
      <p:pic>
        <p:nvPicPr>
          <p:cNvPr id="15" name="Picture 10" descr="C:\image database Related\Logos\facebook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3828" y="5393922"/>
            <a:ext cx="633059" cy="6330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29173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 y="0"/>
            <a:ext cx="9067800" cy="685800"/>
          </a:xfrm>
        </p:spPr>
        <p:txBody>
          <a:bodyPr>
            <a:normAutofit fontScale="90000"/>
          </a:bodyPr>
          <a:lstStyle/>
          <a:p>
            <a:pPr eaLnBrk="1" hangingPunct="1"/>
            <a:r>
              <a:rPr lang="en-US" sz="4000" dirty="0">
                <a:latin typeface="Arial" charset="0"/>
              </a:rPr>
              <a:t>Spectral </a:t>
            </a:r>
            <a:r>
              <a:rPr lang="en-US" sz="4000" dirty="0" smtClean="0">
                <a:latin typeface="Arial" charset="0"/>
              </a:rPr>
              <a:t>Imaging from the 1960’s</a:t>
            </a:r>
            <a:endParaRPr lang="en-US" sz="4000" dirty="0">
              <a:latin typeface="Arial" charset="0"/>
            </a:endParaRPr>
          </a:p>
        </p:txBody>
      </p:sp>
      <p:sp>
        <p:nvSpPr>
          <p:cNvPr id="8195" name="Rectangle 3"/>
          <p:cNvSpPr>
            <a:spLocks noGrp="1" noChangeArrowheads="1"/>
          </p:cNvSpPr>
          <p:nvPr>
            <p:ph type="body" sz="half" idx="1"/>
          </p:nvPr>
        </p:nvSpPr>
        <p:spPr>
          <a:xfrm>
            <a:off x="457200" y="762000"/>
            <a:ext cx="8382000" cy="2819400"/>
          </a:xfrm>
        </p:spPr>
        <p:txBody>
          <a:bodyPr/>
          <a:lstStyle/>
          <a:p>
            <a:pPr eaLnBrk="1" hangingPunct="1"/>
            <a:r>
              <a:rPr lang="en-US" sz="2000" dirty="0">
                <a:latin typeface="Arial" charset="0"/>
              </a:rPr>
              <a:t>Spectral = multiple bands</a:t>
            </a:r>
          </a:p>
          <a:p>
            <a:pPr eaLnBrk="1" hangingPunct="1"/>
            <a:r>
              <a:rPr lang="en-US" sz="2000" dirty="0">
                <a:latin typeface="Arial" charset="0"/>
              </a:rPr>
              <a:t>Hyperspectral </a:t>
            </a:r>
            <a:r>
              <a:rPr lang="en-US" sz="2000" dirty="0">
                <a:latin typeface="Arial" charset="0"/>
                <a:cs typeface="Arial" charset="0"/>
              </a:rPr>
              <a:t>≥ 20 bands</a:t>
            </a:r>
          </a:p>
          <a:p>
            <a:pPr eaLnBrk="1" hangingPunct="1"/>
            <a:r>
              <a:rPr lang="en-US" sz="2000" dirty="0">
                <a:latin typeface="Arial" charset="0"/>
              </a:rPr>
              <a:t>Used by NASA in the </a:t>
            </a:r>
            <a:r>
              <a:rPr lang="en-US" sz="2000" dirty="0" err="1">
                <a:latin typeface="Arial" charset="0"/>
              </a:rPr>
              <a:t>LandSAT</a:t>
            </a:r>
            <a:r>
              <a:rPr lang="en-US" sz="2000" dirty="0">
                <a:latin typeface="Arial" charset="0"/>
              </a:rPr>
              <a:t> program.</a:t>
            </a:r>
          </a:p>
          <a:p>
            <a:pPr eaLnBrk="1" hangingPunct="1"/>
            <a:r>
              <a:rPr lang="en-US" sz="2000" dirty="0">
                <a:latin typeface="Arial" charset="0"/>
              </a:rPr>
              <a:t>Many applications in biology and medicine.</a:t>
            </a:r>
          </a:p>
        </p:txBody>
      </p:sp>
      <p:pic>
        <p:nvPicPr>
          <p:cNvPr id="8196" name="Picture 4" descr="Typical continuous spectral curves or signatures of the four classes show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733800" y="3376613"/>
            <a:ext cx="5257800" cy="27193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197" name="Text Box 5"/>
          <p:cNvSpPr txBox="1">
            <a:spLocks noChangeArrowheads="1"/>
          </p:cNvSpPr>
          <p:nvPr/>
        </p:nvSpPr>
        <p:spPr bwMode="auto">
          <a:xfrm>
            <a:off x="4191000" y="6172200"/>
            <a:ext cx="34290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dirty="0">
                <a:cs typeface="Arial" charset="0"/>
                <a:hlinkClick r:id="rId4"/>
              </a:rPr>
              <a:t>http://</a:t>
            </a:r>
            <a:r>
              <a:rPr lang="en-US" sz="1400" dirty="0" smtClean="0">
                <a:cs typeface="Arial" charset="0"/>
                <a:hlinkClick r:id="rId4"/>
              </a:rPr>
              <a:t>rst.gsfc.nasa.gov/Intro/Part2_5.html</a:t>
            </a:r>
            <a:r>
              <a:rPr lang="en-US" sz="1400" dirty="0" smtClean="0">
                <a:cs typeface="Arial" charset="0"/>
              </a:rPr>
              <a:t> </a:t>
            </a:r>
            <a:endParaRPr lang="en-US" dirty="0">
              <a:cs typeface="Arial" charset="0"/>
            </a:endParaRPr>
          </a:p>
        </p:txBody>
      </p:sp>
      <p:pic>
        <p:nvPicPr>
          <p:cNvPr id="8198" name="Picture 6" descr="False color Landsat subscene around Harrisburg, PA."/>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l="2489" r="5444" b="3754"/>
          <a:stretch>
            <a:fillRect/>
          </a:stretch>
        </p:blipFill>
        <p:spPr>
          <a:xfrm>
            <a:off x="228600" y="2590800"/>
            <a:ext cx="3325813" cy="3505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199" name="Text Box 7"/>
          <p:cNvSpPr txBox="1">
            <a:spLocks noChangeArrowheads="1"/>
          </p:cNvSpPr>
          <p:nvPr/>
        </p:nvSpPr>
        <p:spPr bwMode="auto">
          <a:xfrm>
            <a:off x="152400" y="6096000"/>
            <a:ext cx="34290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a:cs typeface="Arial" charset="0"/>
              </a:rPr>
              <a:t>http://rst.gsfc.nasa.gov/Intro/Part2_6.html</a:t>
            </a:r>
            <a:endParaRPr lang="en-US">
              <a:cs typeface="Arial" charset="0"/>
            </a:endParaRPr>
          </a:p>
        </p:txBody>
      </p:sp>
      <p:sp>
        <p:nvSpPr>
          <p:cNvPr id="8200" name="Line 8"/>
          <p:cNvSpPr>
            <a:spLocks noChangeShapeType="1"/>
          </p:cNvSpPr>
          <p:nvPr/>
        </p:nvSpPr>
        <p:spPr bwMode="auto">
          <a:xfrm flipH="1">
            <a:off x="5181600" y="3200400"/>
            <a:ext cx="990600" cy="990600"/>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01" name="Line 9"/>
          <p:cNvSpPr>
            <a:spLocks noChangeShapeType="1"/>
          </p:cNvSpPr>
          <p:nvPr/>
        </p:nvSpPr>
        <p:spPr bwMode="auto">
          <a:xfrm flipH="1">
            <a:off x="6248400" y="3200400"/>
            <a:ext cx="0" cy="685800"/>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02" name="Line 10"/>
          <p:cNvSpPr>
            <a:spLocks noChangeShapeType="1"/>
          </p:cNvSpPr>
          <p:nvPr/>
        </p:nvSpPr>
        <p:spPr bwMode="auto">
          <a:xfrm>
            <a:off x="6324600" y="3200400"/>
            <a:ext cx="685800" cy="1066800"/>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03" name="Text Box 11"/>
          <p:cNvSpPr txBox="1">
            <a:spLocks noChangeArrowheads="1"/>
          </p:cNvSpPr>
          <p:nvPr/>
        </p:nvSpPr>
        <p:spPr bwMode="auto">
          <a:xfrm>
            <a:off x="5562600" y="2819400"/>
            <a:ext cx="1981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solidFill>
                  <a:srgbClr val="FF0000"/>
                </a:solidFill>
                <a:cs typeface="Arial" charset="0"/>
              </a:rPr>
              <a:t>Key Wavelengths</a:t>
            </a:r>
          </a:p>
        </p:txBody>
      </p:sp>
    </p:spTree>
    <p:extLst>
      <p:ext uri="{BB962C8B-B14F-4D97-AF65-F5344CB8AC3E}">
        <p14:creationId xmlns:p14="http://schemas.microsoft.com/office/powerpoint/2010/main" val="3330585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6731"/>
            <a:ext cx="8229600" cy="897669"/>
          </a:xfrm>
        </p:spPr>
        <p:txBody>
          <a:bodyPr/>
          <a:lstStyle/>
          <a:p>
            <a:pPr eaLnBrk="1" hangingPunct="1"/>
            <a:r>
              <a:rPr lang="en-US" dirty="0">
                <a:latin typeface="Arial" charset="0"/>
              </a:rPr>
              <a:t>Reflection Example</a:t>
            </a:r>
          </a:p>
        </p:txBody>
      </p:sp>
      <p:sp>
        <p:nvSpPr>
          <p:cNvPr id="34819" name="Text Box 4"/>
          <p:cNvSpPr txBox="1">
            <a:spLocks noChangeArrowheads="1"/>
          </p:cNvSpPr>
          <p:nvPr/>
        </p:nvSpPr>
        <p:spPr bwMode="auto">
          <a:xfrm>
            <a:off x="304800" y="990600"/>
            <a:ext cx="8610600" cy="854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FontTx/>
              <a:buChar char="•"/>
            </a:pPr>
            <a:r>
              <a:rPr lang="en-US" sz="2000" dirty="0">
                <a:cs typeface="Arial" charset="0"/>
              </a:rPr>
              <a:t> Dutch Boy paint cards</a:t>
            </a:r>
          </a:p>
          <a:p>
            <a:pPr eaLnBrk="1" hangingPunct="1">
              <a:spcBef>
                <a:spcPct val="50000"/>
              </a:spcBef>
              <a:buFontTx/>
              <a:buChar char="•"/>
            </a:pPr>
            <a:r>
              <a:rPr lang="en-US" sz="2000" dirty="0">
                <a:cs typeface="Arial" charset="0"/>
              </a:rPr>
              <a:t> Colors difficult to distinguish by visual inspection</a:t>
            </a:r>
          </a:p>
        </p:txBody>
      </p:sp>
      <p:pic>
        <p:nvPicPr>
          <p:cNvPr id="34820" name="Picture 3" descr="Dutch Boy Paint Cards, 16-19, bottom-top, RGB"/>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2185988"/>
            <a:ext cx="8839200" cy="45339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4"/>
          <a:stretch>
            <a:fillRect/>
          </a:stretch>
        </p:blipFill>
        <p:spPr>
          <a:xfrm>
            <a:off x="0" y="25263"/>
            <a:ext cx="9144000" cy="6860204"/>
          </a:xfrm>
          <a:prstGeom prst="rect">
            <a:avLst/>
          </a:prstGeom>
        </p:spPr>
      </p:pic>
    </p:spTree>
    <p:extLst>
      <p:ext uri="{BB962C8B-B14F-4D97-AF65-F5344CB8AC3E}">
        <p14:creationId xmlns:p14="http://schemas.microsoft.com/office/powerpoint/2010/main" val="315541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utch Boy Paint Cards, 16-19, bottom-top, 300 mS, Gated PCA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2971800"/>
            <a:ext cx="4340225" cy="323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7" name="Picture 3" descr="Dutch Boy Paint Cards, 16-19, bottom-top, RGB (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71800"/>
            <a:ext cx="42672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1614488" y="2286000"/>
            <a:ext cx="2957512"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a:cs typeface="Arial" charset="0"/>
              </a:rPr>
              <a:t>Distinctly separable spectra?</a:t>
            </a:r>
          </a:p>
        </p:txBody>
      </p:sp>
      <p:sp>
        <p:nvSpPr>
          <p:cNvPr id="36869" name="Line 5"/>
          <p:cNvSpPr>
            <a:spLocks noChangeShapeType="1"/>
          </p:cNvSpPr>
          <p:nvPr/>
        </p:nvSpPr>
        <p:spPr bwMode="auto">
          <a:xfrm>
            <a:off x="2154238" y="2667000"/>
            <a:ext cx="360362" cy="441325"/>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0" name="Line 6"/>
          <p:cNvSpPr>
            <a:spLocks noChangeShapeType="1"/>
          </p:cNvSpPr>
          <p:nvPr/>
        </p:nvSpPr>
        <p:spPr bwMode="auto">
          <a:xfrm flipH="1">
            <a:off x="3449638" y="2667000"/>
            <a:ext cx="360362" cy="441325"/>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1" name="Text Box 7"/>
          <p:cNvSpPr txBox="1">
            <a:spLocks noChangeArrowheads="1"/>
          </p:cNvSpPr>
          <p:nvPr/>
        </p:nvSpPr>
        <p:spPr bwMode="auto">
          <a:xfrm>
            <a:off x="5881688" y="2286000"/>
            <a:ext cx="295751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a:cs typeface="Arial" charset="0"/>
              </a:rPr>
              <a:t>YES!</a:t>
            </a:r>
          </a:p>
        </p:txBody>
      </p:sp>
      <p:sp>
        <p:nvSpPr>
          <p:cNvPr id="36872" name="Line 8"/>
          <p:cNvSpPr>
            <a:spLocks noChangeShapeType="1"/>
          </p:cNvSpPr>
          <p:nvPr/>
        </p:nvSpPr>
        <p:spPr bwMode="auto">
          <a:xfrm flipH="1">
            <a:off x="7023100" y="2667000"/>
            <a:ext cx="215900" cy="441325"/>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3" name="Line 9"/>
          <p:cNvSpPr>
            <a:spLocks noChangeShapeType="1"/>
          </p:cNvSpPr>
          <p:nvPr/>
        </p:nvSpPr>
        <p:spPr bwMode="auto">
          <a:xfrm>
            <a:off x="7483475" y="2667000"/>
            <a:ext cx="288925" cy="441325"/>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4" name="Rectangle 10"/>
          <p:cNvSpPr>
            <a:spLocks noGrp="1" noChangeArrowheads="1"/>
          </p:cNvSpPr>
          <p:nvPr>
            <p:ph type="title"/>
          </p:nvPr>
        </p:nvSpPr>
        <p:spPr>
          <a:noFill/>
          <a:extLst>
            <a:ext uri="{91240B29-F687-4f45-9708-019B960494DF}">
              <a14:hiddenLine xmlns="" xmlns:a14="http://schemas.microsoft.com/office/drawing/2010/main" w="9525">
                <a:solidFill>
                  <a:schemeClr val="bg1"/>
                </a:solidFill>
                <a:miter lim="800000"/>
                <a:headEnd/>
                <a:tailEnd/>
              </a14:hiddenLine>
            </a:ext>
          </a:extLst>
        </p:spPr>
        <p:txBody>
          <a:bodyPr/>
          <a:lstStyle/>
          <a:p>
            <a:pPr eaLnBrk="1" hangingPunct="1"/>
            <a:r>
              <a:rPr lang="en-US">
                <a:latin typeface="Arial" charset="0"/>
              </a:rPr>
              <a:t>Reflection Example – Clustering</a:t>
            </a:r>
          </a:p>
        </p:txBody>
      </p:sp>
    </p:spTree>
    <p:extLst>
      <p:ext uri="{BB962C8B-B14F-4D97-AF65-F5344CB8AC3E}">
        <p14:creationId xmlns:p14="http://schemas.microsoft.com/office/powerpoint/2010/main" val="2420749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utch Boy Paint Cards, 16-19, bottom-top, 300 mS, Gated PCA, Densit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667" t="3375" r="2667" b="3435"/>
          <a:stretch>
            <a:fillRect/>
          </a:stretch>
        </p:blipFill>
        <p:spPr>
          <a:xfrm>
            <a:off x="34692" y="927100"/>
            <a:ext cx="6477000" cy="59309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5843" name="Rectangle 3"/>
          <p:cNvSpPr>
            <a:spLocks noGrp="1" noChangeArrowheads="1"/>
          </p:cNvSpPr>
          <p:nvPr>
            <p:ph type="title"/>
          </p:nvPr>
        </p:nvSpPr>
        <p:spPr>
          <a:xfrm>
            <a:off x="609600" y="0"/>
            <a:ext cx="7848600" cy="941017"/>
          </a:xfrm>
          <a:noFill/>
        </p:spPr>
        <p:txBody>
          <a:bodyPr>
            <a:normAutofit fontScale="90000"/>
          </a:bodyPr>
          <a:lstStyle/>
          <a:p>
            <a:pPr eaLnBrk="1" hangingPunct="1"/>
            <a:r>
              <a:rPr lang="en-US" dirty="0">
                <a:solidFill>
                  <a:srgbClr val="000000"/>
                </a:solidFill>
                <a:latin typeface="Arial" charset="0"/>
              </a:rPr>
              <a:t>Reflection Example – Clustering</a:t>
            </a:r>
          </a:p>
        </p:txBody>
      </p:sp>
      <p:sp>
        <p:nvSpPr>
          <p:cNvPr id="35844" name="Text Box 4"/>
          <p:cNvSpPr txBox="1">
            <a:spLocks noChangeArrowheads="1"/>
          </p:cNvSpPr>
          <p:nvPr/>
        </p:nvSpPr>
        <p:spPr bwMode="auto">
          <a:xfrm>
            <a:off x="4876800" y="914400"/>
            <a:ext cx="4267200" cy="646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dirty="0">
                <a:solidFill>
                  <a:srgbClr val="000000"/>
                </a:solidFill>
                <a:cs typeface="Arial" charset="0"/>
              </a:rPr>
              <a:t>PCA Density </a:t>
            </a:r>
            <a:r>
              <a:rPr lang="en-US" b="1" dirty="0" smtClean="0">
                <a:solidFill>
                  <a:srgbClr val="000000"/>
                </a:solidFill>
                <a:cs typeface="Arial" charset="0"/>
              </a:rPr>
              <a:t>Plot From </a:t>
            </a:r>
            <a:r>
              <a:rPr lang="en-US" b="1" dirty="0" err="1" smtClean="0">
                <a:solidFill>
                  <a:srgbClr val="000000"/>
                </a:solidFill>
                <a:cs typeface="Arial" charset="0"/>
              </a:rPr>
              <a:t>Cytospec</a:t>
            </a:r>
            <a:r>
              <a:rPr lang="en-US" b="1" dirty="0" smtClean="0">
                <a:solidFill>
                  <a:srgbClr val="000000"/>
                </a:solidFill>
                <a:cs typeface="Arial" charset="0"/>
              </a:rPr>
              <a:t> Software (Purdue)</a:t>
            </a:r>
            <a:endParaRPr lang="en-US" b="1" dirty="0">
              <a:solidFill>
                <a:srgbClr val="000000"/>
              </a:solidFill>
              <a:cs typeface="Arial" charset="0"/>
            </a:endParaRPr>
          </a:p>
        </p:txBody>
      </p:sp>
      <p:pic>
        <p:nvPicPr>
          <p:cNvPr id="5" name="Picture 3" descr="Dutch Boy Paint Cards, 16-19, bottom-top, RGB (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165" y="3733800"/>
            <a:ext cx="2040835" cy="153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Left Arrow 5"/>
          <p:cNvSpPr/>
          <p:nvPr/>
        </p:nvSpPr>
        <p:spPr>
          <a:xfrm>
            <a:off x="6234037" y="4078209"/>
            <a:ext cx="822960" cy="822960"/>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p:cNvSpPr txBox="1"/>
          <p:nvPr/>
        </p:nvSpPr>
        <p:spPr>
          <a:xfrm>
            <a:off x="5007832" y="6096000"/>
            <a:ext cx="4136168" cy="584776"/>
          </a:xfrm>
          <a:prstGeom prst="rect">
            <a:avLst/>
          </a:prstGeom>
          <a:noFill/>
        </p:spPr>
        <p:txBody>
          <a:bodyPr wrap="none" rtlCol="0">
            <a:spAutoFit/>
          </a:bodyPr>
          <a:lstStyle/>
          <a:p>
            <a:r>
              <a:rPr lang="en-US" sz="1600" dirty="0" err="1" smtClean="0"/>
              <a:t>Cytospec</a:t>
            </a:r>
            <a:r>
              <a:rPr lang="en-US" sz="1600" dirty="0" smtClean="0"/>
              <a:t> Software free download</a:t>
            </a:r>
          </a:p>
          <a:p>
            <a:r>
              <a:rPr lang="en-US" sz="1600" i="1" dirty="0" smtClean="0">
                <a:hlinkClick r:id="rId5"/>
              </a:rPr>
              <a:t>http</a:t>
            </a:r>
            <a:r>
              <a:rPr lang="en-US" sz="1600" i="1" dirty="0">
                <a:hlinkClick r:id="rId5"/>
              </a:rPr>
              <a:t>://www.cyto.purdue.edu/</a:t>
            </a:r>
            <a:r>
              <a:rPr lang="en-US" sz="1600" i="1" dirty="0" smtClean="0">
                <a:hlinkClick r:id="rId5"/>
              </a:rPr>
              <a:t>Purdue_software</a:t>
            </a:r>
            <a:r>
              <a:rPr lang="en-US" sz="1600" i="1" dirty="0" smtClean="0"/>
              <a:t> </a:t>
            </a:r>
            <a:endParaRPr lang="en-US" sz="1600" i="1" dirty="0"/>
          </a:p>
        </p:txBody>
      </p:sp>
      <p:pic>
        <p:nvPicPr>
          <p:cNvPr id="8" name="Picture 3" descr="Dutch Boy Paint Cards, 16-19, bottom-top, RGB (cropped)"/>
          <p:cNvPicPr>
            <a:picLocks noChangeAspect="1" noChangeArrowheads="1"/>
          </p:cNvPicPr>
          <p:nvPr/>
        </p:nvPicPr>
        <p:blipFill rotWithShape="1">
          <a:blip r:embed="rId4">
            <a:extLst>
              <a:ext uri="{28A0092B-C50C-407E-A947-70E740481C1C}">
                <a14:useLocalDpi xmlns:a14="http://schemas.microsoft.com/office/drawing/2010/main" val="0"/>
              </a:ext>
            </a:extLst>
          </a:blip>
          <a:srcRect l="44159" t="2269" r="32626" b="85874"/>
          <a:stretch/>
        </p:blipFill>
        <p:spPr bwMode="auto">
          <a:xfrm>
            <a:off x="1371600" y="4114800"/>
            <a:ext cx="990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descr="Dutch Boy Paint Cards, 16-19, bottom-top, RGB (cropped)"/>
          <p:cNvPicPr>
            <a:picLocks noChangeAspect="1" noChangeArrowheads="1"/>
          </p:cNvPicPr>
          <p:nvPr/>
        </p:nvPicPr>
        <p:blipFill rotWithShape="1">
          <a:blip r:embed="rId4">
            <a:extLst>
              <a:ext uri="{28A0092B-C50C-407E-A947-70E740481C1C}">
                <a14:useLocalDpi xmlns:a14="http://schemas.microsoft.com/office/drawing/2010/main" val="0"/>
              </a:ext>
            </a:extLst>
          </a:blip>
          <a:srcRect l="67236" t="2523" r="11336" b="85620"/>
          <a:stretch/>
        </p:blipFill>
        <p:spPr bwMode="auto">
          <a:xfrm>
            <a:off x="2450753" y="4095620"/>
            <a:ext cx="978248" cy="407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ilm"/>
          <p:cNvSpPr>
            <a:spLocks noEditPoints="1" noChangeArrowheads="1"/>
          </p:cNvSpPr>
          <p:nvPr/>
        </p:nvSpPr>
        <p:spPr bwMode="auto">
          <a:xfrm>
            <a:off x="8477518" y="5832917"/>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11" name="Film"/>
          <p:cNvSpPr>
            <a:spLocks noEditPoints="1" noChangeArrowheads="1"/>
          </p:cNvSpPr>
          <p:nvPr/>
        </p:nvSpPr>
        <p:spPr bwMode="auto">
          <a:xfrm>
            <a:off x="8801100" y="5832917"/>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73323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3" presetClass="exit" presetSubtype="10" fill="hold" grpId="0" nodeType="withEffect">
                                  <p:stCondLst>
                                    <p:cond delay="0"/>
                                  </p:stCondLst>
                                  <p:childTnLst>
                                    <p:animEffect transition="out" filter="blinds(horizont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3" presetClass="exit" presetSubtype="10" fill="hold" grpId="0" nodeType="withEffect">
                                  <p:stCondLst>
                                    <p:cond delay="0"/>
                                  </p:stCondLst>
                                  <p:childTnLst>
                                    <p:animEffect transition="out" filter="blinds(horizontal)">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l="20370" t="11618" b="3986"/>
          <a:stretch>
            <a:fillRect/>
          </a:stretch>
        </p:blipFill>
        <p:spPr bwMode="auto">
          <a:xfrm>
            <a:off x="990600" y="3116263"/>
            <a:ext cx="3810000" cy="3446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l="2942" t="12854" r="8824" b="6972"/>
          <a:stretch>
            <a:fillRect/>
          </a:stretch>
        </p:blipFill>
        <p:spPr bwMode="auto">
          <a:xfrm>
            <a:off x="0" y="762000"/>
            <a:ext cx="2819400" cy="2160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l="2325" r="9302" b="1253"/>
          <a:stretch>
            <a:fillRect/>
          </a:stretch>
        </p:blipFill>
        <p:spPr bwMode="auto">
          <a:xfrm>
            <a:off x="6324600" y="762000"/>
            <a:ext cx="2819400" cy="2162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7893" name="Text Box 5"/>
          <p:cNvSpPr txBox="1">
            <a:spLocks noChangeArrowheads="1"/>
          </p:cNvSpPr>
          <p:nvPr/>
        </p:nvSpPr>
        <p:spPr bwMode="auto">
          <a:xfrm>
            <a:off x="2819400" y="1524000"/>
            <a:ext cx="331788"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2000" b="1">
                <a:cs typeface="Arial" charset="0"/>
              </a:rPr>
              <a:t>+</a:t>
            </a:r>
          </a:p>
        </p:txBody>
      </p:sp>
      <p:sp>
        <p:nvSpPr>
          <p:cNvPr id="37894" name="Text Box 6"/>
          <p:cNvSpPr txBox="1">
            <a:spLocks noChangeArrowheads="1"/>
          </p:cNvSpPr>
          <p:nvPr/>
        </p:nvSpPr>
        <p:spPr bwMode="auto">
          <a:xfrm>
            <a:off x="6019800" y="1524000"/>
            <a:ext cx="331788"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2000" b="1">
                <a:cs typeface="Arial" charset="0"/>
              </a:rPr>
              <a:t>=</a:t>
            </a:r>
          </a:p>
        </p:txBody>
      </p:sp>
      <p:pic>
        <p:nvPicPr>
          <p:cNvPr id="37895" name="Picture 7"/>
          <p:cNvPicPr>
            <a:picLocks noChangeAspect="1" noChangeArrowheads="1"/>
          </p:cNvPicPr>
          <p:nvPr/>
        </p:nvPicPr>
        <p:blipFill>
          <a:blip r:embed="rId6">
            <a:extLst>
              <a:ext uri="{28A0092B-C50C-407E-A947-70E740481C1C}">
                <a14:useLocalDpi xmlns:a14="http://schemas.microsoft.com/office/drawing/2010/main" val="0"/>
              </a:ext>
            </a:extLst>
          </a:blip>
          <a:srcRect t="5919" b="3658"/>
          <a:stretch>
            <a:fillRect/>
          </a:stretch>
        </p:blipFill>
        <p:spPr bwMode="auto">
          <a:xfrm>
            <a:off x="4876800" y="3116263"/>
            <a:ext cx="3505200" cy="3151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7896" name="Text Box 8"/>
          <p:cNvSpPr txBox="1">
            <a:spLocks noChangeArrowheads="1"/>
          </p:cNvSpPr>
          <p:nvPr/>
        </p:nvSpPr>
        <p:spPr bwMode="auto">
          <a:xfrm>
            <a:off x="7359650" y="0"/>
            <a:ext cx="1784350" cy="7127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1200">
                <a:cs typeface="Arial" charset="0"/>
              </a:rPr>
              <a:t>Excitation = 488 nm</a:t>
            </a:r>
          </a:p>
          <a:p>
            <a:pPr algn="ctr" eaLnBrk="1" hangingPunct="1">
              <a:spcBef>
                <a:spcPct val="20000"/>
              </a:spcBef>
            </a:pPr>
            <a:r>
              <a:rPr lang="en-US" sz="1200">
                <a:cs typeface="Arial" charset="0"/>
              </a:rPr>
              <a:t>Emission = 510-750 nm</a:t>
            </a:r>
          </a:p>
          <a:p>
            <a:pPr algn="ctr" eaLnBrk="1" hangingPunct="1">
              <a:spcBef>
                <a:spcPct val="20000"/>
              </a:spcBef>
            </a:pPr>
            <a:r>
              <a:rPr lang="el-GR" sz="1200">
                <a:cs typeface="Arial" charset="0"/>
              </a:rPr>
              <a:t>Δλ</a:t>
            </a:r>
            <a:r>
              <a:rPr lang="en-US" sz="1200">
                <a:cs typeface="Arial" charset="0"/>
              </a:rPr>
              <a:t> </a:t>
            </a:r>
            <a:r>
              <a:rPr lang="en-US" sz="1200">
                <a:latin typeface="Times New Roman" charset="0"/>
                <a:cs typeface="Arial" charset="0"/>
              </a:rPr>
              <a:t>≈</a:t>
            </a:r>
            <a:r>
              <a:rPr lang="en-US" sz="1200">
                <a:cs typeface="Arial" charset="0"/>
              </a:rPr>
              <a:t> 4 nm</a:t>
            </a:r>
            <a:endParaRPr lang="el-GR" sz="1200">
              <a:cs typeface="Arial" charset="0"/>
            </a:endParaRPr>
          </a:p>
        </p:txBody>
      </p:sp>
      <p:sp>
        <p:nvSpPr>
          <p:cNvPr id="37897" name="Text Box 9"/>
          <p:cNvSpPr txBox="1">
            <a:spLocks noChangeArrowheads="1"/>
          </p:cNvSpPr>
          <p:nvPr/>
        </p:nvSpPr>
        <p:spPr bwMode="auto">
          <a:xfrm>
            <a:off x="3429000" y="3733800"/>
            <a:ext cx="496888"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1200">
                <a:cs typeface="Arial" charset="0"/>
              </a:rPr>
              <a:t>PCA</a:t>
            </a:r>
          </a:p>
        </p:txBody>
      </p:sp>
      <p:sp>
        <p:nvSpPr>
          <p:cNvPr id="37898" name="Text Box 10"/>
          <p:cNvSpPr txBox="1">
            <a:spLocks noChangeArrowheads="1"/>
          </p:cNvSpPr>
          <p:nvPr/>
        </p:nvSpPr>
        <p:spPr bwMode="auto">
          <a:xfrm>
            <a:off x="7086600" y="3429000"/>
            <a:ext cx="977900"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1200">
                <a:cs typeface="Arial" charset="0"/>
              </a:rPr>
              <a:t>Density plot</a:t>
            </a:r>
          </a:p>
        </p:txBody>
      </p:sp>
      <p:sp>
        <p:nvSpPr>
          <p:cNvPr id="37899" name="Rectangle 11"/>
          <p:cNvSpPr>
            <a:spLocks noGrp="1" noChangeArrowheads="1"/>
          </p:cNvSpPr>
          <p:nvPr>
            <p:ph type="title"/>
          </p:nvPr>
        </p:nvSpPr>
        <p:spPr>
          <a:xfrm>
            <a:off x="381000" y="-228600"/>
            <a:ext cx="8229600" cy="1143000"/>
          </a:xfrm>
          <a:noFill/>
        </p:spPr>
        <p:txBody>
          <a:bodyPr/>
          <a:lstStyle/>
          <a:p>
            <a:pPr eaLnBrk="1" hangingPunct="1"/>
            <a:r>
              <a:rPr lang="en-US" dirty="0">
                <a:latin typeface="Arial" charset="0"/>
              </a:rPr>
              <a:t>Fluorescence Example</a:t>
            </a:r>
          </a:p>
        </p:txBody>
      </p:sp>
      <p:pic>
        <p:nvPicPr>
          <p:cNvPr id="302092" name="Picture 12" descr="paint ch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066800"/>
            <a:ext cx="1771650"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01" name="Text Box 13"/>
          <p:cNvSpPr txBox="1">
            <a:spLocks noChangeArrowheads="1"/>
          </p:cNvSpPr>
          <p:nvPr/>
        </p:nvSpPr>
        <p:spPr bwMode="auto">
          <a:xfrm>
            <a:off x="0" y="2590800"/>
            <a:ext cx="2819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400">
                <a:solidFill>
                  <a:schemeClr val="bg1"/>
                </a:solidFill>
                <a:cs typeface="Arial" charset="0"/>
              </a:rPr>
              <a:t>Reflected Image</a:t>
            </a:r>
          </a:p>
        </p:txBody>
      </p:sp>
      <p:pic>
        <p:nvPicPr>
          <p:cNvPr id="37902" name="Picture 14"/>
          <p:cNvPicPr>
            <a:picLocks noChangeAspect="1" noChangeArrowheads="1"/>
          </p:cNvPicPr>
          <p:nvPr/>
        </p:nvPicPr>
        <p:blipFill>
          <a:blip r:embed="rId8">
            <a:extLst>
              <a:ext uri="{28A0092B-C50C-407E-A947-70E740481C1C}">
                <a14:useLocalDpi xmlns:a14="http://schemas.microsoft.com/office/drawing/2010/main" val="0"/>
              </a:ext>
            </a:extLst>
          </a:blip>
          <a:srcRect l="2942" t="11055" r="8824" b="8655"/>
          <a:stretch>
            <a:fillRect/>
          </a:stretch>
        </p:blipFill>
        <p:spPr bwMode="auto">
          <a:xfrm>
            <a:off x="3200400" y="762000"/>
            <a:ext cx="2819400" cy="2162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7903" name="Text Box 15"/>
          <p:cNvSpPr txBox="1">
            <a:spLocks noChangeArrowheads="1"/>
          </p:cNvSpPr>
          <p:nvPr/>
        </p:nvSpPr>
        <p:spPr bwMode="auto">
          <a:xfrm>
            <a:off x="3200400" y="2590800"/>
            <a:ext cx="2819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400">
                <a:solidFill>
                  <a:schemeClr val="bg1"/>
                </a:solidFill>
                <a:cs typeface="Arial" charset="0"/>
              </a:rPr>
              <a:t>Gated Analysis</a:t>
            </a:r>
          </a:p>
        </p:txBody>
      </p:sp>
      <p:sp>
        <p:nvSpPr>
          <p:cNvPr id="37904" name="Text Box 16"/>
          <p:cNvSpPr txBox="1">
            <a:spLocks noChangeArrowheads="1"/>
          </p:cNvSpPr>
          <p:nvPr/>
        </p:nvSpPr>
        <p:spPr bwMode="auto">
          <a:xfrm>
            <a:off x="6324600" y="2590800"/>
            <a:ext cx="2819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400">
                <a:solidFill>
                  <a:schemeClr val="bg1"/>
                </a:solidFill>
                <a:cs typeface="Arial" charset="0"/>
              </a:rPr>
              <a:t>Spatial + Chemical Information</a:t>
            </a:r>
          </a:p>
        </p:txBody>
      </p:sp>
      <p:sp>
        <p:nvSpPr>
          <p:cNvPr id="37905" name="Text Box 17"/>
          <p:cNvSpPr txBox="1">
            <a:spLocks noChangeArrowheads="1"/>
          </p:cNvSpPr>
          <p:nvPr/>
        </p:nvSpPr>
        <p:spPr bwMode="auto">
          <a:xfrm>
            <a:off x="609600" y="6491288"/>
            <a:ext cx="75438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a:cs typeface="Arial" charset="0"/>
              </a:rPr>
              <a:t>Post-acquisition analysis performed by Valery Patsekin, PUCL</a:t>
            </a:r>
          </a:p>
        </p:txBody>
      </p:sp>
      <p:sp>
        <p:nvSpPr>
          <p:cNvPr id="302098" name="Line 18"/>
          <p:cNvSpPr>
            <a:spLocks noChangeShapeType="1"/>
          </p:cNvSpPr>
          <p:nvPr/>
        </p:nvSpPr>
        <p:spPr bwMode="auto">
          <a:xfrm flipV="1">
            <a:off x="2133600" y="4572000"/>
            <a:ext cx="1600200" cy="1066800"/>
          </a:xfrm>
          <a:prstGeom prst="line">
            <a:avLst/>
          </a:prstGeom>
          <a:noFill/>
          <a:ln w="19050">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099" name="Line 19"/>
          <p:cNvSpPr>
            <a:spLocks noChangeShapeType="1"/>
          </p:cNvSpPr>
          <p:nvPr/>
        </p:nvSpPr>
        <p:spPr bwMode="auto">
          <a:xfrm flipH="1" flipV="1">
            <a:off x="1447800" y="1600200"/>
            <a:ext cx="685800" cy="4038600"/>
          </a:xfrm>
          <a:prstGeom prst="line">
            <a:avLst/>
          </a:prstGeom>
          <a:noFill/>
          <a:ln w="19050">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100" name="Oval 20"/>
          <p:cNvSpPr>
            <a:spLocks noChangeArrowheads="1"/>
          </p:cNvSpPr>
          <p:nvPr/>
        </p:nvSpPr>
        <p:spPr bwMode="auto">
          <a:xfrm>
            <a:off x="152400" y="76200"/>
            <a:ext cx="152400" cy="152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101" name="Freeform 21"/>
          <p:cNvSpPr>
            <a:spLocks/>
          </p:cNvSpPr>
          <p:nvPr/>
        </p:nvSpPr>
        <p:spPr bwMode="auto">
          <a:xfrm>
            <a:off x="1524000" y="292100"/>
            <a:ext cx="6172200" cy="1231900"/>
          </a:xfrm>
          <a:custGeom>
            <a:avLst/>
            <a:gdLst>
              <a:gd name="T0" fmla="*/ 0 w 3888"/>
              <a:gd name="T1" fmla="*/ 1155700 h 776"/>
              <a:gd name="T2" fmla="*/ 3352800 w 3888"/>
              <a:gd name="T3" fmla="*/ 12700 h 776"/>
              <a:gd name="T4" fmla="*/ 6172200 w 3888"/>
              <a:gd name="T5" fmla="*/ 1231900 h 776"/>
              <a:gd name="T6" fmla="*/ 0 60000 65536"/>
              <a:gd name="T7" fmla="*/ 0 60000 65536"/>
              <a:gd name="T8" fmla="*/ 0 60000 65536"/>
            </a:gdLst>
            <a:ahLst/>
            <a:cxnLst>
              <a:cxn ang="T6">
                <a:pos x="T0" y="T1"/>
              </a:cxn>
              <a:cxn ang="T7">
                <a:pos x="T2" y="T3"/>
              </a:cxn>
              <a:cxn ang="T8">
                <a:pos x="T4" y="T5"/>
              </a:cxn>
            </a:cxnLst>
            <a:rect l="0" t="0" r="r" b="b"/>
            <a:pathLst>
              <a:path w="3888" h="776">
                <a:moveTo>
                  <a:pt x="0" y="728"/>
                </a:moveTo>
                <a:cubicBezTo>
                  <a:pt x="732" y="364"/>
                  <a:pt x="1464" y="0"/>
                  <a:pt x="2112" y="8"/>
                </a:cubicBezTo>
                <a:cubicBezTo>
                  <a:pt x="2760" y="16"/>
                  <a:pt x="3776" y="600"/>
                  <a:pt x="3888" y="776"/>
                </a:cubicBezTo>
              </a:path>
            </a:pathLst>
          </a:custGeom>
          <a:noFill/>
          <a:ln w="76200" cmpd="sng">
            <a:solidFill>
              <a:srgbClr val="339966"/>
            </a:solidFill>
            <a:round/>
            <a:headEnd/>
            <a:tailEnd type="arrow" w="lg" len="lg"/>
          </a:ln>
          <a:effectLst/>
          <a:extLst>
            <a:ext uri="{909E8E84-426E-40dd-AFC4-6F175D3DCCD1}">
              <a14:hiddenFill xmlns="" xmlns:a14="http://schemas.microsoft.com/office/drawing/2010/main">
                <a:solidFill>
                  <a:srgbClr val="339966"/>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2102" name="Oval 22"/>
          <p:cNvSpPr>
            <a:spLocks noChangeArrowheads="1"/>
          </p:cNvSpPr>
          <p:nvPr/>
        </p:nvSpPr>
        <p:spPr bwMode="auto">
          <a:xfrm>
            <a:off x="381000" y="76200"/>
            <a:ext cx="152400" cy="152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103" name="Text Box 23"/>
          <p:cNvSpPr txBox="1">
            <a:spLocks noChangeArrowheads="1"/>
          </p:cNvSpPr>
          <p:nvPr/>
        </p:nvSpPr>
        <p:spPr bwMode="auto">
          <a:xfrm rot="-2148150">
            <a:off x="2362200" y="5105400"/>
            <a:ext cx="1143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solidFill>
                  <a:srgbClr val="008000"/>
                </a:solidFill>
                <a:cs typeface="Arial" charset="0"/>
              </a:rPr>
              <a:t>Nile Red</a:t>
            </a:r>
          </a:p>
        </p:txBody>
      </p:sp>
      <p:sp>
        <p:nvSpPr>
          <p:cNvPr id="302104" name="Text Box 24"/>
          <p:cNvSpPr txBox="1">
            <a:spLocks noChangeArrowheads="1"/>
          </p:cNvSpPr>
          <p:nvPr/>
        </p:nvSpPr>
        <p:spPr bwMode="auto">
          <a:xfrm rot="-5927905">
            <a:off x="1059657" y="3740943"/>
            <a:ext cx="1143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solidFill>
                  <a:srgbClr val="008000"/>
                </a:solidFill>
                <a:cs typeface="Arial" charset="0"/>
              </a:rPr>
              <a:t>Nile Red</a:t>
            </a:r>
          </a:p>
        </p:txBody>
      </p:sp>
      <p:sp>
        <p:nvSpPr>
          <p:cNvPr id="302105" name="Oval 25"/>
          <p:cNvSpPr>
            <a:spLocks noChangeArrowheads="1"/>
          </p:cNvSpPr>
          <p:nvPr/>
        </p:nvSpPr>
        <p:spPr bwMode="auto">
          <a:xfrm>
            <a:off x="609600" y="76200"/>
            <a:ext cx="152400" cy="152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Film"/>
          <p:cNvSpPr>
            <a:spLocks noEditPoints="1" noChangeArrowheads="1"/>
          </p:cNvSpPr>
          <p:nvPr/>
        </p:nvSpPr>
        <p:spPr bwMode="auto">
          <a:xfrm>
            <a:off x="8534400" y="6375445"/>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7" name="Film"/>
          <p:cNvSpPr>
            <a:spLocks noEditPoints="1" noChangeArrowheads="1"/>
          </p:cNvSpPr>
          <p:nvPr/>
        </p:nvSpPr>
        <p:spPr bwMode="auto">
          <a:xfrm>
            <a:off x="8906814" y="6372225"/>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8" name="Film"/>
          <p:cNvSpPr>
            <a:spLocks noEditPoints="1" noChangeArrowheads="1"/>
          </p:cNvSpPr>
          <p:nvPr/>
        </p:nvSpPr>
        <p:spPr bwMode="auto">
          <a:xfrm>
            <a:off x="8153400" y="64008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511588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224 0.10196 C 0.02119 0.12647 0.02188 0.13803 0.00972 0.15468 C 0.00885 0.15745 0.00799 0.16023 0.00695 0.16254 C 0.00572 0.16462 0.00381 0.16601 0.00277 0.16832 C -0.00261 0.17965 0.0066 0.16948 -0.00278 0.17826 C -0.00417 0.18335 -0.0066 0.1956 -0.00834 0.19976 C -0.01025 0.20462 -0.01407 0.20809 -0.01546 0.21341 C -0.01806 0.22358 -0.01962 0.23144 -0.02379 0.24069 C -0.02691 0.25896 -0.03212 0.27653 -0.04185 0.28971 C -0.04445 0.30057 -0.04999 0.31583 -0.05435 0.32508 C -0.05625 0.32901 -0.05816 0.33294 -0.0599 0.33687 C -0.06077 0.33872 -0.06268 0.34265 -0.06268 0.34289 C -0.06441 0.3519 -0.06823 0.35884 -0.06962 0.36809 C -0.07188 0.38289 -0.07101 0.38312 -0.07101 0.40161 " pathEditMode="relative" rAng="0" ptsTypes="fffffffffffffA">
                                      <p:cBhvr>
                                        <p:cTn id="6" dur="2000" fill="hold"/>
                                        <p:tgtEl>
                                          <p:spTgt spid="302092"/>
                                        </p:tgtEl>
                                        <p:attrNameLst>
                                          <p:attrName>ppt_x</p:attrName>
                                          <p:attrName>ppt_y</p:attrName>
                                        </p:attrNameLst>
                                      </p:cBhvr>
                                      <p:rCtr x="-4722" y="14983"/>
                                    </p:animMotion>
                                  </p:childTnLst>
                                </p:cTn>
                              </p:par>
                              <p:par>
                                <p:cTn id="7" presetID="3" presetClass="exit" presetSubtype="10" fill="hold" grpId="0" nodeType="withEffect">
                                  <p:stCondLst>
                                    <p:cond delay="0"/>
                                  </p:stCondLst>
                                  <p:childTnLst>
                                    <p:animEffect transition="out" filter="blinds(horizontal)">
                                      <p:cBhvr>
                                        <p:cTn id="8" dur="500"/>
                                        <p:tgtEl>
                                          <p:spTgt spid="302105"/>
                                        </p:tgtEl>
                                      </p:cBhvr>
                                    </p:animEffect>
                                    <p:set>
                                      <p:cBhvr>
                                        <p:cTn id="9" dur="1" fill="hold">
                                          <p:stCondLst>
                                            <p:cond delay="499"/>
                                          </p:stCondLst>
                                        </p:cTn>
                                        <p:tgtEl>
                                          <p:spTgt spid="302105"/>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02099"/>
                                        </p:tgtEl>
                                        <p:attrNameLst>
                                          <p:attrName>style.visibility</p:attrName>
                                        </p:attrNameLst>
                                      </p:cBhvr>
                                      <p:to>
                                        <p:strVal val="visible"/>
                                      </p:to>
                                    </p:set>
                                    <p:anim calcmode="lin" valueType="num">
                                      <p:cBhvr additive="base">
                                        <p:cTn id="14" dur="500" fill="hold"/>
                                        <p:tgtEl>
                                          <p:spTgt spid="302099"/>
                                        </p:tgtEl>
                                        <p:attrNameLst>
                                          <p:attrName>ppt_x</p:attrName>
                                        </p:attrNameLst>
                                      </p:cBhvr>
                                      <p:tavLst>
                                        <p:tav tm="0">
                                          <p:val>
                                            <p:strVal val="0-#ppt_w/2"/>
                                          </p:val>
                                        </p:tav>
                                        <p:tav tm="100000">
                                          <p:val>
                                            <p:strVal val="#ppt_x"/>
                                          </p:val>
                                        </p:tav>
                                      </p:tavLst>
                                    </p:anim>
                                    <p:anim calcmode="lin" valueType="num">
                                      <p:cBhvr additive="base">
                                        <p:cTn id="15" dur="500" fill="hold"/>
                                        <p:tgtEl>
                                          <p:spTgt spid="302099"/>
                                        </p:tgtEl>
                                        <p:attrNameLst>
                                          <p:attrName>ppt_y</p:attrName>
                                        </p:attrNameLst>
                                      </p:cBhvr>
                                      <p:tavLst>
                                        <p:tav tm="0">
                                          <p:val>
                                            <p:strVal val="#ppt_y"/>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02098"/>
                                        </p:tgtEl>
                                        <p:attrNameLst>
                                          <p:attrName>style.visibility</p:attrName>
                                        </p:attrNameLst>
                                      </p:cBhvr>
                                      <p:to>
                                        <p:strVal val="visible"/>
                                      </p:to>
                                    </p:set>
                                    <p:anim calcmode="lin" valueType="num">
                                      <p:cBhvr additive="base">
                                        <p:cTn id="18" dur="500" fill="hold"/>
                                        <p:tgtEl>
                                          <p:spTgt spid="302098"/>
                                        </p:tgtEl>
                                        <p:attrNameLst>
                                          <p:attrName>ppt_x</p:attrName>
                                        </p:attrNameLst>
                                      </p:cBhvr>
                                      <p:tavLst>
                                        <p:tav tm="0">
                                          <p:val>
                                            <p:strVal val="#ppt_x"/>
                                          </p:val>
                                        </p:tav>
                                        <p:tav tm="100000">
                                          <p:val>
                                            <p:strVal val="#ppt_x"/>
                                          </p:val>
                                        </p:tav>
                                      </p:tavLst>
                                    </p:anim>
                                    <p:anim calcmode="lin" valueType="num">
                                      <p:cBhvr additive="base">
                                        <p:cTn id="19" dur="500" fill="hold"/>
                                        <p:tgtEl>
                                          <p:spTgt spid="302098"/>
                                        </p:tgtEl>
                                        <p:attrNameLst>
                                          <p:attrName>ppt_y</p:attrName>
                                        </p:attrNameLst>
                                      </p:cBhvr>
                                      <p:tavLst>
                                        <p:tav tm="0">
                                          <p:val>
                                            <p:strVal val="1+#ppt_h/2"/>
                                          </p:val>
                                        </p:tav>
                                        <p:tav tm="100000">
                                          <p:val>
                                            <p:strVal val="#ppt_y"/>
                                          </p:val>
                                        </p:tav>
                                      </p:tavLst>
                                    </p:anim>
                                  </p:childTnLst>
                                </p:cTn>
                              </p:par>
                              <p:par>
                                <p:cTn id="20" presetID="3" presetClass="exit" presetSubtype="10" fill="hold" grpId="0" nodeType="withEffect">
                                  <p:stCondLst>
                                    <p:cond delay="0"/>
                                  </p:stCondLst>
                                  <p:childTnLst>
                                    <p:animEffect transition="out" filter="blinds(horizontal)">
                                      <p:cBhvr>
                                        <p:cTn id="21" dur="500"/>
                                        <p:tgtEl>
                                          <p:spTgt spid="302102"/>
                                        </p:tgtEl>
                                      </p:cBhvr>
                                    </p:animEffect>
                                    <p:set>
                                      <p:cBhvr>
                                        <p:cTn id="22" dur="1" fill="hold">
                                          <p:stCondLst>
                                            <p:cond delay="499"/>
                                          </p:stCondLst>
                                        </p:cTn>
                                        <p:tgtEl>
                                          <p:spTgt spid="302102"/>
                                        </p:tgtEl>
                                        <p:attrNameLst>
                                          <p:attrName>style.visibility</p:attrName>
                                        </p:attrNameLst>
                                      </p:cBhvr>
                                      <p:to>
                                        <p:strVal val="hidden"/>
                                      </p:to>
                                    </p:set>
                                  </p:childTnLst>
                                </p:cTn>
                              </p:par>
                              <p:par>
                                <p:cTn id="23" presetID="3" presetClass="exit" presetSubtype="10" fill="hold" grpId="0" nodeType="withEffect">
                                  <p:stCondLst>
                                    <p:cond delay="0"/>
                                  </p:stCondLst>
                                  <p:childTnLst>
                                    <p:animEffect transition="out" filter="blinds(horizontal)">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302103"/>
                                        </p:tgtEl>
                                        <p:attrNameLst>
                                          <p:attrName>style.visibility</p:attrName>
                                        </p:attrNameLst>
                                      </p:cBhvr>
                                      <p:to>
                                        <p:strVal val="visible"/>
                                      </p:to>
                                    </p:set>
                                    <p:anim calcmode="lin" valueType="num">
                                      <p:cBhvr additive="base">
                                        <p:cTn id="28" dur="500" fill="hold"/>
                                        <p:tgtEl>
                                          <p:spTgt spid="302103"/>
                                        </p:tgtEl>
                                        <p:attrNameLst>
                                          <p:attrName>ppt_x</p:attrName>
                                        </p:attrNameLst>
                                      </p:cBhvr>
                                      <p:tavLst>
                                        <p:tav tm="0">
                                          <p:val>
                                            <p:strVal val="#ppt_x"/>
                                          </p:val>
                                        </p:tav>
                                        <p:tav tm="100000">
                                          <p:val>
                                            <p:strVal val="#ppt_x"/>
                                          </p:val>
                                        </p:tav>
                                      </p:tavLst>
                                    </p:anim>
                                    <p:anim calcmode="lin" valueType="num">
                                      <p:cBhvr additive="base">
                                        <p:cTn id="29" dur="500" fill="hold"/>
                                        <p:tgtEl>
                                          <p:spTgt spid="302103"/>
                                        </p:tgtEl>
                                        <p:attrNameLst>
                                          <p:attrName>ppt_y</p:attrName>
                                        </p:attrNameLst>
                                      </p:cBhvr>
                                      <p:tavLst>
                                        <p:tav tm="0">
                                          <p:val>
                                            <p:strVal val="1+#ppt_h/2"/>
                                          </p:val>
                                        </p:tav>
                                        <p:tav tm="100000">
                                          <p:val>
                                            <p:strVal val="#ppt_y"/>
                                          </p:val>
                                        </p:tav>
                                      </p:tavLst>
                                    </p:anim>
                                  </p:childTnLst>
                                </p:cTn>
                              </p:par>
                              <p:par>
                                <p:cTn id="30" presetID="3" presetClass="exit" presetSubtype="10" fill="hold" grpId="0" nodeType="withEffect">
                                  <p:stCondLst>
                                    <p:cond delay="0"/>
                                  </p:stCondLst>
                                  <p:childTnLst>
                                    <p:animEffect transition="out" filter="blinds(horizontal)">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par>
                                <p:cTn id="33" presetID="2" presetClass="entr" presetSubtype="4" fill="hold" grpId="0" nodeType="withEffect">
                                  <p:stCondLst>
                                    <p:cond delay="0"/>
                                  </p:stCondLst>
                                  <p:childTnLst>
                                    <p:set>
                                      <p:cBhvr>
                                        <p:cTn id="34" dur="1" fill="hold">
                                          <p:stCondLst>
                                            <p:cond delay="0"/>
                                          </p:stCondLst>
                                        </p:cTn>
                                        <p:tgtEl>
                                          <p:spTgt spid="302104"/>
                                        </p:tgtEl>
                                        <p:attrNameLst>
                                          <p:attrName>style.visibility</p:attrName>
                                        </p:attrNameLst>
                                      </p:cBhvr>
                                      <p:to>
                                        <p:strVal val="visible"/>
                                      </p:to>
                                    </p:set>
                                    <p:anim calcmode="lin" valueType="num">
                                      <p:cBhvr additive="base">
                                        <p:cTn id="35" dur="500" fill="hold"/>
                                        <p:tgtEl>
                                          <p:spTgt spid="302104"/>
                                        </p:tgtEl>
                                        <p:attrNameLst>
                                          <p:attrName>ppt_x</p:attrName>
                                        </p:attrNameLst>
                                      </p:cBhvr>
                                      <p:tavLst>
                                        <p:tav tm="0">
                                          <p:val>
                                            <p:strVal val="#ppt_x"/>
                                          </p:val>
                                        </p:tav>
                                        <p:tav tm="100000">
                                          <p:val>
                                            <p:strVal val="#ppt_x"/>
                                          </p:val>
                                        </p:tav>
                                      </p:tavLst>
                                    </p:anim>
                                    <p:anim calcmode="lin" valueType="num">
                                      <p:cBhvr additive="base">
                                        <p:cTn id="36" dur="500" fill="hold"/>
                                        <p:tgtEl>
                                          <p:spTgt spid="30210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02101"/>
                                        </p:tgtEl>
                                        <p:attrNameLst>
                                          <p:attrName>style.visibility</p:attrName>
                                        </p:attrNameLst>
                                      </p:cBhvr>
                                      <p:to>
                                        <p:strVal val="visible"/>
                                      </p:to>
                                    </p:set>
                                    <p:anim calcmode="lin" valueType="num">
                                      <p:cBhvr additive="base">
                                        <p:cTn id="41" dur="500" fill="hold"/>
                                        <p:tgtEl>
                                          <p:spTgt spid="302101"/>
                                        </p:tgtEl>
                                        <p:attrNameLst>
                                          <p:attrName>ppt_x</p:attrName>
                                        </p:attrNameLst>
                                      </p:cBhvr>
                                      <p:tavLst>
                                        <p:tav tm="0">
                                          <p:val>
                                            <p:strVal val="0-#ppt_w/2"/>
                                          </p:val>
                                        </p:tav>
                                        <p:tav tm="100000">
                                          <p:val>
                                            <p:strVal val="#ppt_x"/>
                                          </p:val>
                                        </p:tav>
                                      </p:tavLst>
                                    </p:anim>
                                    <p:anim calcmode="lin" valueType="num">
                                      <p:cBhvr additive="base">
                                        <p:cTn id="42" dur="500" fill="hold"/>
                                        <p:tgtEl>
                                          <p:spTgt spid="302101"/>
                                        </p:tgtEl>
                                        <p:attrNameLst>
                                          <p:attrName>ppt_y</p:attrName>
                                        </p:attrNameLst>
                                      </p:cBhvr>
                                      <p:tavLst>
                                        <p:tav tm="0">
                                          <p:val>
                                            <p:strVal val="#ppt_y"/>
                                          </p:val>
                                        </p:tav>
                                        <p:tav tm="100000">
                                          <p:val>
                                            <p:strVal val="#ppt_y"/>
                                          </p:val>
                                        </p:tav>
                                      </p:tavLst>
                                    </p:anim>
                                  </p:childTnLst>
                                </p:cTn>
                              </p:par>
                              <p:par>
                                <p:cTn id="43" presetID="3" presetClass="exit" presetSubtype="10" fill="hold" grpId="0" nodeType="withEffect">
                                  <p:stCondLst>
                                    <p:cond delay="0"/>
                                  </p:stCondLst>
                                  <p:childTnLst>
                                    <p:animEffect transition="out" filter="blinds(horizontal)">
                                      <p:cBhvr>
                                        <p:cTn id="44" dur="500"/>
                                        <p:tgtEl>
                                          <p:spTgt spid="302100"/>
                                        </p:tgtEl>
                                      </p:cBhvr>
                                    </p:animEffect>
                                    <p:set>
                                      <p:cBhvr>
                                        <p:cTn id="45" dur="1" fill="hold">
                                          <p:stCondLst>
                                            <p:cond delay="499"/>
                                          </p:stCondLst>
                                        </p:cTn>
                                        <p:tgtEl>
                                          <p:spTgt spid="302100"/>
                                        </p:tgtEl>
                                        <p:attrNameLst>
                                          <p:attrName>style.visibility</p:attrName>
                                        </p:attrNameLst>
                                      </p:cBhvr>
                                      <p:to>
                                        <p:strVal val="hidden"/>
                                      </p:to>
                                    </p:set>
                                  </p:childTnLst>
                                </p:cTn>
                              </p:par>
                              <p:par>
                                <p:cTn id="46" presetID="3" presetClass="exit" presetSubtype="10" fill="hold" grpId="0" nodeType="withEffect">
                                  <p:stCondLst>
                                    <p:cond delay="0"/>
                                  </p:stCondLst>
                                  <p:childTnLst>
                                    <p:animEffect transition="out" filter="blinds(horizontal)">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8" grpId="0" animBg="1"/>
      <p:bldP spid="302099" grpId="0" animBg="1"/>
      <p:bldP spid="302100" grpId="0" animBg="1"/>
      <p:bldP spid="302101" grpId="0" animBg="1"/>
      <p:bldP spid="302102" grpId="0" animBg="1"/>
      <p:bldP spid="302103" grpId="0"/>
      <p:bldP spid="302104" grpId="0"/>
      <p:bldP spid="30210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rPr>
              <a:t>Spectral Image Processing</a:t>
            </a:r>
          </a:p>
        </p:txBody>
      </p:sp>
      <p:sp>
        <p:nvSpPr>
          <p:cNvPr id="33795" name="Rectangle 3"/>
          <p:cNvSpPr>
            <a:spLocks noGrp="1" noChangeArrowheads="1"/>
          </p:cNvSpPr>
          <p:nvPr>
            <p:ph type="body" idx="1"/>
          </p:nvPr>
        </p:nvSpPr>
        <p:spPr/>
        <p:txBody>
          <a:bodyPr>
            <a:normAutofit fontScale="92500" lnSpcReduction="20000"/>
          </a:bodyPr>
          <a:lstStyle/>
          <a:p>
            <a:pPr eaLnBrk="1" hangingPunct="1"/>
            <a:r>
              <a:rPr lang="en-US" sz="2800">
                <a:latin typeface="Arial" charset="0"/>
              </a:rPr>
              <a:t>Clustering</a:t>
            </a:r>
          </a:p>
          <a:p>
            <a:pPr lvl="1" eaLnBrk="1" hangingPunct="1"/>
            <a:r>
              <a:rPr lang="en-US" sz="2400">
                <a:latin typeface="Arial" charset="0"/>
              </a:rPr>
              <a:t>Little or no </a:t>
            </a:r>
            <a:r>
              <a:rPr lang="en-US" sz="2400" i="1">
                <a:latin typeface="Arial" charset="0"/>
              </a:rPr>
              <a:t>a priori</a:t>
            </a:r>
            <a:r>
              <a:rPr lang="en-US" sz="2400">
                <a:latin typeface="Arial" charset="0"/>
              </a:rPr>
              <a:t> information</a:t>
            </a:r>
          </a:p>
          <a:p>
            <a:pPr lvl="1" eaLnBrk="1" hangingPunct="1"/>
            <a:r>
              <a:rPr lang="en-US" sz="2400" b="1">
                <a:latin typeface="Arial" charset="0"/>
              </a:rPr>
              <a:t>Examples:</a:t>
            </a:r>
            <a:r>
              <a:rPr lang="en-US" sz="2400">
                <a:latin typeface="Arial" charset="0"/>
              </a:rPr>
              <a:t> Isodata, statistical (PCA), …</a:t>
            </a:r>
          </a:p>
          <a:p>
            <a:pPr eaLnBrk="1" hangingPunct="1"/>
            <a:endParaRPr lang="en-US" sz="2800">
              <a:latin typeface="Arial" charset="0"/>
            </a:endParaRPr>
          </a:p>
          <a:p>
            <a:pPr eaLnBrk="1" hangingPunct="1"/>
            <a:r>
              <a:rPr lang="en-US" sz="2800">
                <a:latin typeface="Arial" charset="0"/>
              </a:rPr>
              <a:t>Classification</a:t>
            </a:r>
          </a:p>
          <a:p>
            <a:pPr lvl="1" eaLnBrk="1" hangingPunct="1"/>
            <a:r>
              <a:rPr lang="en-US" sz="2400">
                <a:latin typeface="Arial" charset="0"/>
              </a:rPr>
              <a:t>Usually requires a training set</a:t>
            </a:r>
          </a:p>
          <a:p>
            <a:pPr lvl="1" eaLnBrk="1" hangingPunct="1"/>
            <a:r>
              <a:rPr lang="en-US" sz="2400" b="1">
                <a:latin typeface="Arial" charset="0"/>
              </a:rPr>
              <a:t>Examples:</a:t>
            </a:r>
            <a:r>
              <a:rPr lang="en-US" sz="2400">
                <a:latin typeface="Arial" charset="0"/>
              </a:rPr>
              <a:t> Spectral angle mapper, maximum likelihood, minimum Euclidean distance, …</a:t>
            </a:r>
          </a:p>
          <a:p>
            <a:pPr eaLnBrk="1" hangingPunct="1"/>
            <a:endParaRPr lang="en-US" sz="2800">
              <a:latin typeface="Arial" charset="0"/>
            </a:endParaRPr>
          </a:p>
          <a:p>
            <a:pPr eaLnBrk="1" hangingPunct="1"/>
            <a:r>
              <a:rPr lang="en-US" sz="2800">
                <a:latin typeface="Arial" charset="0"/>
              </a:rPr>
              <a:t>Unmixing</a:t>
            </a:r>
          </a:p>
          <a:p>
            <a:pPr lvl="1" eaLnBrk="1" hangingPunct="1"/>
            <a:r>
              <a:rPr lang="en-US" sz="2400">
                <a:latin typeface="Arial" charset="0"/>
              </a:rPr>
              <a:t>Sub-pixel method</a:t>
            </a:r>
          </a:p>
          <a:p>
            <a:pPr lvl="1" eaLnBrk="1" hangingPunct="1"/>
            <a:r>
              <a:rPr lang="en-US" sz="2400" b="1">
                <a:latin typeface="Arial" charset="0"/>
              </a:rPr>
              <a:t>Examples:</a:t>
            </a:r>
            <a:r>
              <a:rPr lang="en-US" sz="2400">
                <a:latin typeface="Arial" charset="0"/>
              </a:rPr>
              <a:t> Linear unmixing is the most common</a:t>
            </a:r>
          </a:p>
        </p:txBody>
      </p:sp>
    </p:spTree>
    <p:extLst>
      <p:ext uri="{BB962C8B-B14F-4D97-AF65-F5344CB8AC3E}">
        <p14:creationId xmlns:p14="http://schemas.microsoft.com/office/powerpoint/2010/main" val="2774138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Arial" charset="0"/>
              </a:rPr>
              <a:t>Clustering Algorithms</a:t>
            </a:r>
          </a:p>
        </p:txBody>
      </p:sp>
      <p:pic>
        <p:nvPicPr>
          <p:cNvPr id="43011" name="Picture 3" descr="SAM,%20all%20stains,%20me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1152525"/>
            <a:ext cx="2516187" cy="251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838200" y="1143000"/>
            <a:ext cx="26606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dirty="0">
                <a:solidFill>
                  <a:srgbClr val="800000"/>
                </a:solidFill>
              </a:rPr>
              <a:t>Spectral Angle Mapper</a:t>
            </a:r>
          </a:p>
        </p:txBody>
      </p:sp>
      <p:pic>
        <p:nvPicPr>
          <p:cNvPr id="43013" name="Picture 5" descr="Maximum%20Likelihood,%20me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1152525"/>
            <a:ext cx="2503488" cy="250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4" name="Text Box 6"/>
          <p:cNvSpPr txBox="1">
            <a:spLocks noChangeArrowheads="1"/>
          </p:cNvSpPr>
          <p:nvPr/>
        </p:nvSpPr>
        <p:spPr bwMode="auto">
          <a:xfrm>
            <a:off x="5410200" y="1143000"/>
            <a:ext cx="2444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dirty="0">
                <a:solidFill>
                  <a:srgbClr val="800000"/>
                </a:solidFill>
              </a:rPr>
              <a:t>Maximum Likelihood</a:t>
            </a:r>
          </a:p>
        </p:txBody>
      </p:sp>
      <p:pic>
        <p:nvPicPr>
          <p:cNvPr id="43015" name="Picture 7" descr="ECHO (2 x 2), mask, me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4187825"/>
            <a:ext cx="2503487" cy="250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6" name="Text Box 8"/>
          <p:cNvSpPr txBox="1">
            <a:spLocks noChangeArrowheads="1"/>
          </p:cNvSpPr>
          <p:nvPr/>
        </p:nvSpPr>
        <p:spPr bwMode="auto">
          <a:xfrm>
            <a:off x="581025" y="3821113"/>
            <a:ext cx="33083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solidFill>
                  <a:srgbClr val="800000"/>
                </a:solidFill>
              </a:rPr>
              <a:t>ECHO (2x2): Spectral-Spatial</a:t>
            </a:r>
          </a:p>
        </p:txBody>
      </p:sp>
      <p:pic>
        <p:nvPicPr>
          <p:cNvPr id="43017" name="Picture 9" descr="Fisher%20Linear%20Likelihood,%20me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900" y="4187825"/>
            <a:ext cx="2503488" cy="250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8" name="Text Box 10"/>
          <p:cNvSpPr txBox="1">
            <a:spLocks noChangeArrowheads="1"/>
          </p:cNvSpPr>
          <p:nvPr/>
        </p:nvSpPr>
        <p:spPr bwMode="auto">
          <a:xfrm>
            <a:off x="5178425" y="3821113"/>
            <a:ext cx="2825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solidFill>
                  <a:srgbClr val="800000"/>
                </a:solidFill>
              </a:rPr>
              <a:t>Fisher Linear Likelihood</a:t>
            </a:r>
          </a:p>
        </p:txBody>
      </p:sp>
    </p:spTree>
    <p:extLst>
      <p:ext uri="{BB962C8B-B14F-4D97-AF65-F5344CB8AC3E}">
        <p14:creationId xmlns:p14="http://schemas.microsoft.com/office/powerpoint/2010/main" val="2145806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219200"/>
          </a:xfrm>
        </p:spPr>
        <p:txBody>
          <a:bodyPr>
            <a:normAutofit fontScale="90000"/>
          </a:bodyPr>
          <a:lstStyle/>
          <a:p>
            <a:pPr eaLnBrk="1" hangingPunct="1"/>
            <a:r>
              <a:rPr lang="en-US" sz="4000">
                <a:latin typeface="Arial" charset="0"/>
              </a:rPr>
              <a:t>Spectral Imaging Advantages &amp; Disadvantages</a:t>
            </a:r>
          </a:p>
        </p:txBody>
      </p:sp>
      <p:sp>
        <p:nvSpPr>
          <p:cNvPr id="12291" name="Rectangle 3"/>
          <p:cNvSpPr>
            <a:spLocks noGrp="1" noChangeArrowheads="1"/>
          </p:cNvSpPr>
          <p:nvPr>
            <p:ph type="body" idx="1"/>
          </p:nvPr>
        </p:nvSpPr>
        <p:spPr>
          <a:xfrm>
            <a:off x="457200" y="1066800"/>
            <a:ext cx="8229600" cy="5638800"/>
          </a:xfrm>
        </p:spPr>
        <p:txBody>
          <a:bodyPr>
            <a:normAutofit fontScale="92500"/>
          </a:bodyPr>
          <a:lstStyle/>
          <a:p>
            <a:pPr eaLnBrk="1" hangingPunct="1">
              <a:lnSpc>
                <a:spcPct val="80000"/>
              </a:lnSpc>
            </a:pPr>
            <a:r>
              <a:rPr lang="en-US" sz="2800" dirty="0">
                <a:latin typeface="Arial" charset="0"/>
              </a:rPr>
              <a:t>Advantages</a:t>
            </a:r>
          </a:p>
          <a:p>
            <a:pPr lvl="1" eaLnBrk="1" hangingPunct="1">
              <a:lnSpc>
                <a:spcPct val="80000"/>
              </a:lnSpc>
            </a:pPr>
            <a:r>
              <a:rPr lang="en-US" sz="2400" dirty="0">
                <a:latin typeface="Arial" charset="0"/>
              </a:rPr>
              <a:t>Spectral discrimination</a:t>
            </a:r>
          </a:p>
          <a:p>
            <a:pPr lvl="1" eaLnBrk="1" hangingPunct="1">
              <a:lnSpc>
                <a:spcPct val="80000"/>
              </a:lnSpc>
            </a:pPr>
            <a:r>
              <a:rPr lang="en-US" sz="2400" dirty="0">
                <a:latin typeface="Arial" charset="0"/>
              </a:rPr>
              <a:t>Autofluorescence removal</a:t>
            </a:r>
          </a:p>
          <a:p>
            <a:pPr lvl="1" eaLnBrk="1" hangingPunct="1">
              <a:lnSpc>
                <a:spcPct val="80000"/>
              </a:lnSpc>
            </a:pPr>
            <a:r>
              <a:rPr lang="en-US" sz="2400" dirty="0" smtClean="0">
                <a:latin typeface="Arial" charset="0"/>
              </a:rPr>
              <a:t>Quantitation</a:t>
            </a:r>
          </a:p>
          <a:p>
            <a:pPr lvl="1" eaLnBrk="1" hangingPunct="1">
              <a:lnSpc>
                <a:spcPct val="80000"/>
              </a:lnSpc>
            </a:pPr>
            <a:r>
              <a:rPr lang="en-US" sz="2400" dirty="0" smtClean="0">
                <a:latin typeface="Arial" charset="0"/>
              </a:rPr>
              <a:t>Can use many (any) </a:t>
            </a:r>
            <a:r>
              <a:rPr lang="en-US" sz="2400" dirty="0" smtClean="0">
                <a:latin typeface="Arial" charset="0"/>
              </a:rPr>
              <a:t>fluorochromes</a:t>
            </a:r>
          </a:p>
          <a:p>
            <a:pPr lvl="1" eaLnBrk="1" hangingPunct="1">
              <a:lnSpc>
                <a:spcPct val="80000"/>
              </a:lnSpc>
            </a:pPr>
            <a:r>
              <a:rPr lang="en-US" sz="2400" dirty="0" smtClean="0">
                <a:latin typeface="Arial" charset="0"/>
              </a:rPr>
              <a:t>Can use very similar dyes (</a:t>
            </a:r>
            <a:r>
              <a:rPr lang="en-US" sz="2400" dirty="0" err="1" smtClean="0">
                <a:latin typeface="Arial" charset="0"/>
              </a:rPr>
              <a:t>ie</a:t>
            </a:r>
            <a:r>
              <a:rPr lang="en-US" sz="2400" dirty="0" smtClean="0">
                <a:latin typeface="Arial" charset="0"/>
              </a:rPr>
              <a:t> same color!!)</a:t>
            </a:r>
            <a:endParaRPr lang="en-US" sz="2400" dirty="0">
              <a:latin typeface="Arial" charset="0"/>
            </a:endParaRPr>
          </a:p>
          <a:p>
            <a:pPr eaLnBrk="1" hangingPunct="1">
              <a:lnSpc>
                <a:spcPct val="80000"/>
              </a:lnSpc>
            </a:pPr>
            <a:endParaRPr lang="en-US" sz="2800" dirty="0">
              <a:latin typeface="Arial" charset="0"/>
            </a:endParaRPr>
          </a:p>
          <a:p>
            <a:pPr eaLnBrk="1" hangingPunct="1">
              <a:lnSpc>
                <a:spcPct val="80000"/>
              </a:lnSpc>
            </a:pPr>
            <a:r>
              <a:rPr lang="en-US" sz="2800" dirty="0">
                <a:latin typeface="Arial" charset="0"/>
              </a:rPr>
              <a:t>Disadvantages</a:t>
            </a:r>
          </a:p>
          <a:p>
            <a:pPr lvl="1" eaLnBrk="1" hangingPunct="1">
              <a:lnSpc>
                <a:spcPct val="80000"/>
              </a:lnSpc>
            </a:pPr>
            <a:r>
              <a:rPr lang="en-US" sz="2400" dirty="0" smtClean="0">
                <a:latin typeface="Arial" charset="0"/>
              </a:rPr>
              <a:t>System has to be specifically designed for spectral</a:t>
            </a:r>
            <a:endParaRPr lang="en-US" sz="2400" dirty="0">
              <a:latin typeface="Arial" charset="0"/>
            </a:endParaRPr>
          </a:p>
          <a:p>
            <a:pPr lvl="1" eaLnBrk="1" hangingPunct="1">
              <a:lnSpc>
                <a:spcPct val="80000"/>
              </a:lnSpc>
            </a:pPr>
            <a:r>
              <a:rPr lang="en-US" sz="2400" dirty="0">
                <a:latin typeface="Arial" charset="0"/>
              </a:rPr>
              <a:t>Narrow bands </a:t>
            </a:r>
            <a:r>
              <a:rPr lang="en-US" sz="2400" dirty="0">
                <a:latin typeface="Arial" charset="0"/>
                <a:sym typeface="Wingdings" charset="0"/>
              </a:rPr>
              <a:t> Poor S/N (per band)</a:t>
            </a:r>
            <a:endParaRPr lang="en-US" sz="2400" dirty="0">
              <a:latin typeface="Arial" charset="0"/>
            </a:endParaRPr>
          </a:p>
          <a:p>
            <a:pPr lvl="1" eaLnBrk="1" hangingPunct="1">
              <a:lnSpc>
                <a:spcPct val="80000"/>
              </a:lnSpc>
            </a:pPr>
            <a:r>
              <a:rPr lang="en-US" sz="2400" dirty="0">
                <a:latin typeface="Arial" charset="0"/>
              </a:rPr>
              <a:t>Wavelength dependence of system must be considered:</a:t>
            </a:r>
          </a:p>
          <a:p>
            <a:pPr lvl="2" eaLnBrk="1" hangingPunct="1">
              <a:lnSpc>
                <a:spcPct val="80000"/>
              </a:lnSpc>
            </a:pPr>
            <a:r>
              <a:rPr lang="en-US" sz="2000" dirty="0">
                <a:latin typeface="Arial" charset="0"/>
              </a:rPr>
              <a:t>Optical components</a:t>
            </a:r>
          </a:p>
          <a:p>
            <a:pPr lvl="2" eaLnBrk="1" hangingPunct="1">
              <a:lnSpc>
                <a:spcPct val="80000"/>
              </a:lnSpc>
            </a:pPr>
            <a:r>
              <a:rPr lang="en-US" sz="2000" dirty="0">
                <a:latin typeface="Arial" charset="0"/>
              </a:rPr>
              <a:t>Noise</a:t>
            </a:r>
          </a:p>
          <a:p>
            <a:pPr lvl="2" eaLnBrk="1" hangingPunct="1">
              <a:lnSpc>
                <a:spcPct val="80000"/>
              </a:lnSpc>
            </a:pPr>
            <a:r>
              <a:rPr lang="en-US" sz="2000" dirty="0" smtClean="0">
                <a:latin typeface="Arial" charset="0"/>
              </a:rPr>
              <a:t>Sample</a:t>
            </a:r>
          </a:p>
          <a:p>
            <a:pPr lvl="2" eaLnBrk="1" hangingPunct="1">
              <a:lnSpc>
                <a:spcPct val="80000"/>
              </a:lnSpc>
            </a:pPr>
            <a:r>
              <a:rPr lang="en-US" sz="2000" dirty="0" smtClean="0">
                <a:latin typeface="Arial" charset="0"/>
              </a:rPr>
              <a:t>Speed</a:t>
            </a:r>
            <a:r>
              <a:rPr lang="en-US" sz="2000" dirty="0" smtClean="0">
                <a:latin typeface="Arial" charset="0"/>
              </a:rPr>
              <a:t>??</a:t>
            </a:r>
          </a:p>
          <a:p>
            <a:pPr lvl="2" eaLnBrk="1" hangingPunct="1">
              <a:lnSpc>
                <a:spcPct val="80000"/>
              </a:lnSpc>
            </a:pPr>
            <a:r>
              <a:rPr lang="en-US" sz="2000" dirty="0" smtClean="0">
                <a:latin typeface="Arial" charset="0"/>
              </a:rPr>
              <a:t>Issues with multiple lasers</a:t>
            </a:r>
          </a:p>
          <a:p>
            <a:pPr lvl="2" eaLnBrk="1" hangingPunct="1">
              <a:lnSpc>
                <a:spcPct val="80000"/>
              </a:lnSpc>
            </a:pPr>
            <a:r>
              <a:rPr lang="en-US" sz="2000" dirty="0" smtClean="0">
                <a:latin typeface="Arial" charset="0"/>
              </a:rPr>
              <a:t>Unknown if very low expressing epitopes will work well</a:t>
            </a:r>
            <a:endParaRPr lang="en-US" sz="2000" dirty="0">
              <a:latin typeface="Arial" charset="0"/>
            </a:endParaRPr>
          </a:p>
        </p:txBody>
      </p:sp>
    </p:spTree>
    <p:extLst>
      <p:ext uri="{BB962C8B-B14F-4D97-AF65-F5344CB8AC3E}">
        <p14:creationId xmlns:p14="http://schemas.microsoft.com/office/powerpoint/2010/main" val="2273217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 y="76200"/>
            <a:ext cx="8991600" cy="623888"/>
          </a:xfrm>
        </p:spPr>
        <p:txBody>
          <a:bodyPr>
            <a:normAutofit fontScale="90000"/>
          </a:bodyPr>
          <a:lstStyle/>
          <a:p>
            <a:pPr eaLnBrk="1" hangingPunct="1"/>
            <a:r>
              <a:rPr lang="en-US">
                <a:latin typeface="Arial" charset="0"/>
              </a:rPr>
              <a:t>Spectral Imaging in Biology</a:t>
            </a:r>
          </a:p>
        </p:txBody>
      </p:sp>
      <p:pic>
        <p:nvPicPr>
          <p:cNvPr id="921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41863" y="2286000"/>
            <a:ext cx="4343400" cy="3654425"/>
          </a:xfrm>
          <a:noFill/>
        </p:spPr>
      </p:pic>
      <p:pic>
        <p:nvPicPr>
          <p:cNvPr id="9220" name="Picture 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93663" y="2286000"/>
            <a:ext cx="4495800" cy="3706813"/>
          </a:xfrm>
          <a:noFill/>
        </p:spPr>
      </p:pic>
      <p:sp>
        <p:nvSpPr>
          <p:cNvPr id="9221" name="Text Box 5"/>
          <p:cNvSpPr txBox="1">
            <a:spLocks noChangeArrowheads="1"/>
          </p:cNvSpPr>
          <p:nvPr/>
        </p:nvSpPr>
        <p:spPr bwMode="auto">
          <a:xfrm>
            <a:off x="0" y="5943600"/>
            <a:ext cx="82915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200">
                <a:solidFill>
                  <a:schemeClr val="bg1"/>
                </a:solidFill>
                <a:cs typeface="Arial" charset="0"/>
              </a:rPr>
              <a:t>Wagnières,Star, Wilson, “</a:t>
            </a:r>
            <a:r>
              <a:rPr lang="en-US" sz="1200" i="1">
                <a:solidFill>
                  <a:schemeClr val="bg1"/>
                </a:solidFill>
                <a:cs typeface="Arial" charset="0"/>
              </a:rPr>
              <a:t>In vivo</a:t>
            </a:r>
            <a:r>
              <a:rPr lang="en-US" sz="1200">
                <a:solidFill>
                  <a:schemeClr val="bg1"/>
                </a:solidFill>
                <a:cs typeface="Arial" charset="0"/>
              </a:rPr>
              <a:t> fluorescence spectroscopy and imaging for oncological applications” Photochem. and Photobio., 68(5), 603-632, 1998.</a:t>
            </a:r>
          </a:p>
        </p:txBody>
      </p:sp>
      <p:sp>
        <p:nvSpPr>
          <p:cNvPr id="9222" name="Rectangle 6"/>
          <p:cNvSpPr>
            <a:spLocks noGrp="1" noChangeArrowheads="1"/>
          </p:cNvSpPr>
          <p:nvPr>
            <p:ph type="body" idx="1"/>
          </p:nvPr>
        </p:nvSpPr>
        <p:spPr>
          <a:xfrm>
            <a:off x="228600" y="773113"/>
            <a:ext cx="8763000" cy="1436687"/>
          </a:xfrm>
          <a:noFill/>
        </p:spPr>
        <p:txBody>
          <a:bodyPr/>
          <a:lstStyle/>
          <a:p>
            <a:pPr eaLnBrk="1" hangingPunct="1">
              <a:lnSpc>
                <a:spcPct val="90000"/>
              </a:lnSpc>
            </a:pPr>
            <a:r>
              <a:rPr lang="en-US" sz="2400">
                <a:latin typeface="Arial" charset="0"/>
              </a:rPr>
              <a:t>Endogenous molecules have unique fluorescence spectra</a:t>
            </a:r>
          </a:p>
          <a:p>
            <a:pPr lvl="1" eaLnBrk="1" hangingPunct="1">
              <a:lnSpc>
                <a:spcPct val="90000"/>
              </a:lnSpc>
            </a:pPr>
            <a:r>
              <a:rPr lang="en-US" sz="2000">
                <a:latin typeface="Arial" charset="0"/>
              </a:rPr>
              <a:t>Complicates studies with fluorescence labels</a:t>
            </a:r>
          </a:p>
          <a:p>
            <a:pPr lvl="1" eaLnBrk="1" hangingPunct="1">
              <a:lnSpc>
                <a:spcPct val="90000"/>
              </a:lnSpc>
            </a:pPr>
            <a:r>
              <a:rPr lang="en-US" sz="2000">
                <a:latin typeface="Arial" charset="0"/>
              </a:rPr>
              <a:t>Could be a source of untapped cellular information</a:t>
            </a:r>
          </a:p>
        </p:txBody>
      </p:sp>
      <p:sp>
        <p:nvSpPr>
          <p:cNvPr id="9223" name="Text Box 7"/>
          <p:cNvSpPr txBox="1">
            <a:spLocks noChangeArrowheads="1"/>
          </p:cNvSpPr>
          <p:nvPr/>
        </p:nvSpPr>
        <p:spPr bwMode="auto">
          <a:xfrm>
            <a:off x="685800" y="1905000"/>
            <a:ext cx="3505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a:solidFill>
                  <a:schemeClr val="bg1"/>
                </a:solidFill>
                <a:cs typeface="Arial" charset="0"/>
              </a:rPr>
              <a:t>Absorption</a:t>
            </a:r>
          </a:p>
        </p:txBody>
      </p:sp>
      <p:sp>
        <p:nvSpPr>
          <p:cNvPr id="9224" name="Text Box 8"/>
          <p:cNvSpPr txBox="1">
            <a:spLocks noChangeArrowheads="1"/>
          </p:cNvSpPr>
          <p:nvPr/>
        </p:nvSpPr>
        <p:spPr bwMode="auto">
          <a:xfrm>
            <a:off x="5257800" y="1905000"/>
            <a:ext cx="3505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a:solidFill>
                  <a:schemeClr val="bg1"/>
                </a:solidFill>
                <a:cs typeface="Arial" charset="0"/>
              </a:rPr>
              <a:t>Emission</a:t>
            </a:r>
          </a:p>
        </p:txBody>
      </p:sp>
    </p:spTree>
    <p:extLst>
      <p:ext uri="{BB962C8B-B14F-4D97-AF65-F5344CB8AC3E}">
        <p14:creationId xmlns:p14="http://schemas.microsoft.com/office/powerpoint/2010/main" val="123831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76200"/>
            <a:ext cx="8229600" cy="1143000"/>
          </a:xfrm>
        </p:spPr>
        <p:txBody>
          <a:bodyPr/>
          <a:lstStyle/>
          <a:p>
            <a:pPr eaLnBrk="1" hangingPunct="1"/>
            <a:r>
              <a:rPr lang="en-US" sz="3200" dirty="0">
                <a:latin typeface="Arial" charset="0"/>
              </a:rPr>
              <a:t>Separating GFP from Lung Autofluorescence</a:t>
            </a:r>
          </a:p>
        </p:txBody>
      </p:sp>
      <p:sp>
        <p:nvSpPr>
          <p:cNvPr id="46083" name="Text Box 3"/>
          <p:cNvSpPr txBox="1">
            <a:spLocks noChangeArrowheads="1"/>
          </p:cNvSpPr>
          <p:nvPr/>
        </p:nvSpPr>
        <p:spPr bwMode="auto">
          <a:xfrm>
            <a:off x="2371725" y="1336675"/>
            <a:ext cx="654050" cy="449263"/>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rgbClr val="008000"/>
                </a:solidFill>
              </a:rPr>
              <a:t>GFP</a:t>
            </a:r>
          </a:p>
        </p:txBody>
      </p:sp>
      <p:sp>
        <p:nvSpPr>
          <p:cNvPr id="46084" name="Text Box 4"/>
          <p:cNvSpPr txBox="1">
            <a:spLocks noChangeArrowheads="1"/>
          </p:cNvSpPr>
          <p:nvPr/>
        </p:nvSpPr>
        <p:spPr bwMode="auto">
          <a:xfrm>
            <a:off x="3519488" y="1336675"/>
            <a:ext cx="2114550" cy="449263"/>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rgbClr val="0000FF"/>
                </a:solidFill>
              </a:rPr>
              <a:t>Autofluorescence</a:t>
            </a:r>
          </a:p>
        </p:txBody>
      </p:sp>
      <p:sp>
        <p:nvSpPr>
          <p:cNvPr id="46085" name="Text Box 5"/>
          <p:cNvSpPr txBox="1">
            <a:spLocks noChangeArrowheads="1"/>
          </p:cNvSpPr>
          <p:nvPr/>
        </p:nvSpPr>
        <p:spPr bwMode="auto">
          <a:xfrm>
            <a:off x="5634038" y="1336675"/>
            <a:ext cx="1517650" cy="449263"/>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rgbClr val="800080"/>
                </a:solidFill>
              </a:rPr>
              <a:t>Background</a:t>
            </a:r>
          </a:p>
        </p:txBody>
      </p:sp>
      <p:sp>
        <p:nvSpPr>
          <p:cNvPr id="46086" name="Text Box 6"/>
          <p:cNvSpPr txBox="1">
            <a:spLocks noChangeArrowheads="1"/>
          </p:cNvSpPr>
          <p:nvPr/>
        </p:nvSpPr>
        <p:spPr bwMode="auto">
          <a:xfrm>
            <a:off x="7507288" y="1336675"/>
            <a:ext cx="1314450" cy="449263"/>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chemeClr val="bg1"/>
                </a:solidFill>
              </a:rPr>
              <a:t>RMS Error</a:t>
            </a:r>
          </a:p>
        </p:txBody>
      </p:sp>
      <p:sp>
        <p:nvSpPr>
          <p:cNvPr id="46087" name="Text Box 7"/>
          <p:cNvSpPr txBox="1">
            <a:spLocks noChangeArrowheads="1"/>
          </p:cNvSpPr>
          <p:nvPr/>
        </p:nvSpPr>
        <p:spPr bwMode="auto">
          <a:xfrm>
            <a:off x="330200" y="914400"/>
            <a:ext cx="1524551" cy="477054"/>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sz="2000" b="1" u="sng" dirty="0">
                <a:solidFill>
                  <a:srgbClr val="FF6600"/>
                </a:solidFill>
              </a:rPr>
              <a:t>Raw Image</a:t>
            </a:r>
          </a:p>
        </p:txBody>
      </p:sp>
      <p:sp>
        <p:nvSpPr>
          <p:cNvPr id="46088" name="AutoShape 8"/>
          <p:cNvSpPr>
            <a:spLocks/>
          </p:cNvSpPr>
          <p:nvPr/>
        </p:nvSpPr>
        <p:spPr bwMode="auto">
          <a:xfrm rot="5400000">
            <a:off x="5292726" y="-1920875"/>
            <a:ext cx="304800" cy="6905625"/>
          </a:xfrm>
          <a:prstGeom prst="leftBracket">
            <a:avLst>
              <a:gd name="adj" fmla="val 188802"/>
            </a:avLst>
          </a:prstGeom>
          <a:noFill/>
          <a:ln w="57150">
            <a:solidFill>
              <a:schemeClr val="bg1"/>
            </a:solidFill>
            <a:round/>
            <a:headEnd/>
            <a:tailEnd/>
          </a:ln>
          <a:effectLst/>
          <a:extLst>
            <a:ext uri="{909E8E84-426E-40dd-AFC4-6F175D3DCCD1}">
              <a14:hiddenFill xmlns="" xmlns:a14="http://schemas.microsoft.com/office/drawing/2010/main">
                <a:solidFill>
                  <a:srgbClr val="F1EB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89" name="AutoShape 9"/>
          <p:cNvSpPr>
            <a:spLocks/>
          </p:cNvSpPr>
          <p:nvPr/>
        </p:nvSpPr>
        <p:spPr bwMode="auto">
          <a:xfrm rot="5400000">
            <a:off x="901701" y="723900"/>
            <a:ext cx="304800" cy="1616075"/>
          </a:xfrm>
          <a:prstGeom prst="leftBracket">
            <a:avLst>
              <a:gd name="adj" fmla="val 129950"/>
            </a:avLst>
          </a:prstGeom>
          <a:noFill/>
          <a:ln w="57150">
            <a:solidFill>
              <a:schemeClr val="bg1"/>
            </a:solidFill>
            <a:round/>
            <a:headEnd/>
            <a:tailEnd/>
          </a:ln>
          <a:effectLst/>
          <a:extLst>
            <a:ext uri="{909E8E84-426E-40dd-AFC4-6F175D3DCCD1}">
              <a14:hiddenFill xmlns="" xmlns:a14="http://schemas.microsoft.com/office/drawing/2010/main">
                <a:solidFill>
                  <a:srgbClr val="F1EB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46090" name="Text Box 10"/>
          <p:cNvSpPr txBox="1">
            <a:spLocks noChangeArrowheads="1"/>
          </p:cNvSpPr>
          <p:nvPr/>
        </p:nvSpPr>
        <p:spPr bwMode="auto">
          <a:xfrm>
            <a:off x="4572000" y="1035050"/>
            <a:ext cx="2060575" cy="488950"/>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sz="2000" b="1" u="sng" dirty="0">
                <a:solidFill>
                  <a:srgbClr val="FF6600"/>
                </a:solidFill>
              </a:rPr>
              <a:t>Unmixed Image</a:t>
            </a:r>
          </a:p>
        </p:txBody>
      </p:sp>
      <p:graphicFrame>
        <p:nvGraphicFramePr>
          <p:cNvPr id="46091" name="Object 11"/>
          <p:cNvGraphicFramePr>
            <a:graphicFrameLocks noChangeAspect="1"/>
          </p:cNvGraphicFramePr>
          <p:nvPr>
            <p:extLst>
              <p:ext uri="{D42A27DB-BD31-4B8C-83A1-F6EECF244321}">
                <p14:modId xmlns:p14="http://schemas.microsoft.com/office/powerpoint/2010/main" val="1163910774"/>
              </p:ext>
            </p:extLst>
          </p:nvPr>
        </p:nvGraphicFramePr>
        <p:xfrm>
          <a:off x="0" y="3397250"/>
          <a:ext cx="5254625" cy="3460750"/>
        </p:xfrm>
        <a:graphic>
          <a:graphicData uri="http://schemas.openxmlformats.org/presentationml/2006/ole">
            <mc:AlternateContent xmlns:mc="http://schemas.openxmlformats.org/markup-compatibility/2006">
              <mc:Choice xmlns:v="urn:schemas-microsoft-com:vml" Requires="v">
                <p:oleObj spid="_x0000_s39977" name="Chart" r:id="rId4" imgW="5829383" imgH="3436546" progId="Excel.Chart.8">
                  <p:embed/>
                </p:oleObj>
              </mc:Choice>
              <mc:Fallback>
                <p:oleObj name="Chart" r:id="rId4" imgW="5829383" imgH="343654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97250"/>
                        <a:ext cx="5254625" cy="3460750"/>
                      </a:xfrm>
                      <a:prstGeom prst="rect">
                        <a:avLst/>
                      </a:prstGeom>
                      <a:noFill/>
                      <a:ln>
                        <a:solidFill>
                          <a:srgbClr val="000000"/>
                        </a:solidFill>
                      </a:ln>
                      <a:effectLst/>
                    </p:spPr>
                  </p:pic>
                </p:oleObj>
              </mc:Fallback>
            </mc:AlternateContent>
          </a:graphicData>
        </a:graphic>
      </p:graphicFrame>
      <p:pic>
        <p:nvPicPr>
          <p:cNvPr id="46092" name="Picture 12" descr="Overl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4625" y="3429000"/>
            <a:ext cx="2960688" cy="296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3" name="Picture 13" descr="Summed Fluorescence (450-550 n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063" y="1758950"/>
            <a:ext cx="1670050"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4" name="Picture 14" descr="unmixed_A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6975" y="1758950"/>
            <a:ext cx="1670050"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5" name="Picture 15" descr="unmixed_GF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313" y="1758950"/>
            <a:ext cx="1670050"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6" name="Picture 16" descr="unmixed_B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7838" y="1758950"/>
            <a:ext cx="1670050"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7" name="Picture 17" descr="unmixed_RM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0288" y="1758950"/>
            <a:ext cx="1670050"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77919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685800" y="228600"/>
            <a:ext cx="7543800" cy="533400"/>
          </a:xfrm>
        </p:spPr>
        <p:txBody>
          <a:bodyPr>
            <a:noAutofit/>
          </a:bodyPr>
          <a:lstStyle/>
          <a:p>
            <a:pPr algn="ctr" eaLnBrk="1" hangingPunct="1"/>
            <a:r>
              <a:rPr lang="en-US" sz="2400" b="1" dirty="0" smtClean="0"/>
              <a:t>Purdue University Cytometry Laboratories  Acknowledgements</a:t>
            </a:r>
          </a:p>
        </p:txBody>
      </p:sp>
      <p:sp>
        <p:nvSpPr>
          <p:cNvPr id="57348" name="Rectangle 4"/>
          <p:cNvSpPr>
            <a:spLocks noGrp="1" noChangeArrowheads="1"/>
          </p:cNvSpPr>
          <p:nvPr>
            <p:ph type="body" idx="4294967295"/>
          </p:nvPr>
        </p:nvSpPr>
        <p:spPr>
          <a:xfrm>
            <a:off x="304800" y="1143000"/>
            <a:ext cx="4385482" cy="2667000"/>
          </a:xfrm>
        </p:spPr>
        <p:txBody>
          <a:bodyPr>
            <a:noAutofit/>
          </a:bodyPr>
          <a:lstStyle/>
          <a:p>
            <a:pPr marL="609600" indent="-609600" eaLnBrk="1" hangingPunct="1">
              <a:lnSpc>
                <a:spcPct val="90000"/>
              </a:lnSpc>
              <a:buFontTx/>
              <a:buNone/>
            </a:pPr>
            <a:r>
              <a:rPr lang="en-US" sz="1600" b="1" dirty="0" smtClean="0"/>
              <a:t>Contributors</a:t>
            </a:r>
            <a:r>
              <a:rPr lang="en-US" sz="1400" b="1" dirty="0" smtClean="0"/>
              <a:t>  </a:t>
            </a:r>
          </a:p>
          <a:p>
            <a:pPr marL="609600" lvl="1" indent="-609600" eaLnBrk="1" hangingPunct="1">
              <a:lnSpc>
                <a:spcPct val="90000"/>
              </a:lnSpc>
              <a:buNone/>
            </a:pPr>
            <a:r>
              <a:rPr lang="en-US" sz="1400" b="1" dirty="0" smtClean="0"/>
              <a:t>Staff Engineer:</a:t>
            </a:r>
            <a:r>
              <a:rPr lang="en-US" sz="1400" dirty="0" smtClean="0"/>
              <a:t> Valery Patsekin</a:t>
            </a:r>
          </a:p>
          <a:p>
            <a:pPr marL="609600" indent="-609600" eaLnBrk="1" hangingPunct="1">
              <a:buNone/>
            </a:pPr>
            <a:r>
              <a:rPr lang="en-US" sz="1400" b="1" dirty="0" smtClean="0"/>
              <a:t>Graduate Students: </a:t>
            </a:r>
            <a:r>
              <a:rPr lang="en-US" sz="1400" dirty="0" smtClean="0"/>
              <a:t>Awais Mansoor, Angela Wolf, Fiona Thomas, Anthony </a:t>
            </a:r>
            <a:r>
              <a:rPr lang="en-US" sz="1400" dirty="0" err="1" smtClean="0"/>
              <a:t>Pedley</a:t>
            </a:r>
            <a:r>
              <a:rPr lang="en-US" sz="1400" dirty="0" smtClean="0"/>
              <a:t>, </a:t>
            </a:r>
          </a:p>
          <a:p>
            <a:pPr marL="609600" indent="-609600" eaLnBrk="1" hangingPunct="1">
              <a:buNone/>
            </a:pPr>
            <a:r>
              <a:rPr lang="en-US" sz="1400" b="1" dirty="0" smtClean="0"/>
              <a:t>Undergrad Students</a:t>
            </a:r>
            <a:r>
              <a:rPr lang="en-US" sz="1400" dirty="0" smtClean="0"/>
              <a:t>: Nicole Lewis, Peter </a:t>
            </a:r>
            <a:r>
              <a:rPr lang="en-US" sz="1400" dirty="0" err="1" smtClean="0"/>
              <a:t>Carlsgaard</a:t>
            </a:r>
            <a:r>
              <a:rPr lang="en-US" sz="1400" dirty="0" smtClean="0"/>
              <a:t>, Esther Foo, Eric </a:t>
            </a:r>
            <a:r>
              <a:rPr lang="en-US" sz="1400" dirty="0" err="1"/>
              <a:t>Zigond</a:t>
            </a:r>
            <a:r>
              <a:rPr lang="en-US" sz="1400" dirty="0" smtClean="0"/>
              <a:t>,</a:t>
            </a:r>
          </a:p>
          <a:p>
            <a:pPr marL="609600" indent="-609600" eaLnBrk="1" hangingPunct="1">
              <a:buNone/>
            </a:pPr>
            <a:r>
              <a:rPr lang="en-US" sz="1400" b="1" dirty="0" smtClean="0"/>
              <a:t>Postdocs</a:t>
            </a:r>
            <a:r>
              <a:rPr lang="en-US" sz="1400" dirty="0" smtClean="0"/>
              <a:t>: </a:t>
            </a:r>
            <a:r>
              <a:rPr lang="en-US" sz="1400" dirty="0" err="1" smtClean="0"/>
              <a:t>Ewa</a:t>
            </a:r>
            <a:r>
              <a:rPr lang="en-US" sz="1400" dirty="0" smtClean="0"/>
              <a:t> </a:t>
            </a:r>
            <a:r>
              <a:rPr lang="en-US" sz="1400" dirty="0" err="1" smtClean="0"/>
              <a:t>Biela</a:t>
            </a:r>
            <a:endParaRPr lang="en-US" sz="1400" dirty="0" smtClean="0"/>
          </a:p>
          <a:p>
            <a:pPr marL="609600" indent="-609600" eaLnBrk="1" hangingPunct="1">
              <a:buNone/>
            </a:pPr>
            <a:r>
              <a:rPr lang="en-US" sz="1400" b="1" dirty="0" smtClean="0"/>
              <a:t>Faculty:</a:t>
            </a:r>
            <a:r>
              <a:rPr lang="en-US" sz="1400" dirty="0" smtClean="0"/>
              <a:t> </a:t>
            </a:r>
            <a:r>
              <a:rPr lang="en-US" sz="1400" dirty="0"/>
              <a:t>Bartek Rajwa</a:t>
            </a:r>
            <a:r>
              <a:rPr lang="en-US" sz="1400" dirty="0" smtClean="0"/>
              <a:t>, </a:t>
            </a:r>
            <a:r>
              <a:rPr lang="en-US" sz="1400" dirty="0" err="1" smtClean="0"/>
              <a:t>Euiwon</a:t>
            </a:r>
            <a:r>
              <a:rPr lang="en-US" sz="1400" dirty="0" smtClean="0"/>
              <a:t> Bae, J. Paul Robinson</a:t>
            </a:r>
          </a:p>
          <a:p>
            <a:pPr marL="609600" indent="-609600" eaLnBrk="1" hangingPunct="1">
              <a:buNone/>
            </a:pPr>
            <a:endParaRPr lang="en-US" sz="1400" b="1" dirty="0"/>
          </a:p>
          <a:p>
            <a:pPr marL="609600" indent="-609600" eaLnBrk="1" hangingPunct="1">
              <a:buNone/>
            </a:pPr>
            <a:r>
              <a:rPr lang="en-US" sz="1400" b="1" dirty="0" smtClean="0"/>
              <a:t>Data and collaborations with:  </a:t>
            </a:r>
            <a:r>
              <a:rPr lang="en-US" sz="1400" dirty="0" smtClean="0"/>
              <a:t>Gary Nolan Lab (Stanford), David Hedley (Toronto), Bernd Bodenmiller (Zurich), Paul Wallace (Buffalo), Jonathon Irish Lab (Vanderbilt)</a:t>
            </a:r>
          </a:p>
        </p:txBody>
      </p:sp>
      <p:sp>
        <p:nvSpPr>
          <p:cNvPr id="57349" name="Rectangle 5"/>
          <p:cNvSpPr>
            <a:spLocks noChangeArrowheads="1"/>
          </p:cNvSpPr>
          <p:nvPr/>
        </p:nvSpPr>
        <p:spPr bwMode="auto">
          <a:xfrm>
            <a:off x="4876800" y="1828800"/>
            <a:ext cx="3810000" cy="1190625"/>
          </a:xfrm>
          <a:prstGeom prst="rect">
            <a:avLst/>
          </a:prstGeom>
          <a:noFill/>
          <a:ln w="9525">
            <a:noFill/>
            <a:miter lim="800000"/>
            <a:headEnd/>
            <a:tailEnd/>
          </a:ln>
        </p:spPr>
        <p:txBody>
          <a:bodyPr/>
          <a:lstStyle/>
          <a:p>
            <a:pPr marL="342900" indent="-342900">
              <a:spcBef>
                <a:spcPct val="20000"/>
              </a:spcBef>
            </a:pPr>
            <a:r>
              <a:rPr lang="en-US" sz="1600" b="1" dirty="0" smtClean="0">
                <a:solidFill>
                  <a:srgbClr val="000000"/>
                </a:solidFill>
              </a:rPr>
              <a:t>                        Staff</a:t>
            </a:r>
          </a:p>
          <a:p>
            <a:pPr marL="742950" lvl="1" indent="-285750">
              <a:lnSpc>
                <a:spcPct val="90000"/>
              </a:lnSpc>
              <a:spcBef>
                <a:spcPct val="10000"/>
              </a:spcBef>
              <a:buFont typeface="Wingdings" pitchFamily="2" charset="2"/>
              <a:buChar char="§"/>
            </a:pPr>
            <a:r>
              <a:rPr lang="en-US" sz="1400" b="1" dirty="0" smtClean="0">
                <a:solidFill>
                  <a:schemeClr val="accent2"/>
                </a:solidFill>
              </a:rPr>
              <a:t>Jennie </a:t>
            </a:r>
            <a:r>
              <a:rPr lang="en-US" sz="1400" b="1" dirty="0">
                <a:solidFill>
                  <a:schemeClr val="accent2"/>
                </a:solidFill>
              </a:rPr>
              <a:t>Sturgis </a:t>
            </a:r>
            <a:r>
              <a:rPr lang="en-US" sz="1400" dirty="0"/>
              <a:t>(Imaging)</a:t>
            </a:r>
          </a:p>
          <a:p>
            <a:pPr marL="742950" lvl="1" indent="-285750">
              <a:lnSpc>
                <a:spcPct val="90000"/>
              </a:lnSpc>
              <a:spcBef>
                <a:spcPct val="10000"/>
              </a:spcBef>
              <a:buFont typeface="Wingdings" pitchFamily="2" charset="2"/>
              <a:buChar char="§"/>
            </a:pPr>
            <a:r>
              <a:rPr lang="en-US" sz="1400" b="1" dirty="0">
                <a:solidFill>
                  <a:schemeClr val="accent2"/>
                </a:solidFill>
              </a:rPr>
              <a:t>Kathy </a:t>
            </a:r>
            <a:r>
              <a:rPr lang="en-US" sz="1400" b="1" dirty="0" err="1">
                <a:solidFill>
                  <a:schemeClr val="accent2"/>
                </a:solidFill>
              </a:rPr>
              <a:t>Ragheb</a:t>
            </a:r>
            <a:r>
              <a:rPr lang="en-US" sz="1400" b="1" dirty="0">
                <a:solidFill>
                  <a:schemeClr val="accent2"/>
                </a:solidFill>
              </a:rPr>
              <a:t> </a:t>
            </a:r>
            <a:r>
              <a:rPr lang="en-US" sz="1400" dirty="0"/>
              <a:t>(Flow)</a:t>
            </a:r>
          </a:p>
          <a:p>
            <a:pPr lvl="1">
              <a:lnSpc>
                <a:spcPct val="90000"/>
              </a:lnSpc>
              <a:spcBef>
                <a:spcPct val="10000"/>
              </a:spcBef>
            </a:pPr>
            <a:r>
              <a:rPr lang="en-US" sz="1400" dirty="0" smtClean="0">
                <a:solidFill>
                  <a:srgbClr val="000000"/>
                </a:solidFill>
              </a:rPr>
              <a:t> </a:t>
            </a:r>
            <a:endParaRPr lang="en-US" sz="1400" dirty="0">
              <a:solidFill>
                <a:srgbClr val="000000"/>
              </a:solidFill>
            </a:endParaRPr>
          </a:p>
          <a:p>
            <a:pPr marL="742950" lvl="1" indent="-285750">
              <a:lnSpc>
                <a:spcPct val="90000"/>
              </a:lnSpc>
              <a:spcBef>
                <a:spcPct val="10000"/>
              </a:spcBef>
              <a:buFont typeface="Wingdings" pitchFamily="2" charset="2"/>
              <a:buNone/>
            </a:pPr>
            <a:endParaRPr lang="en-US" sz="1400" dirty="0">
              <a:solidFill>
                <a:srgbClr val="000000"/>
              </a:solidFill>
            </a:endParaRPr>
          </a:p>
          <a:p>
            <a:pPr marL="342900" indent="-342900">
              <a:spcBef>
                <a:spcPct val="20000"/>
              </a:spcBef>
            </a:pPr>
            <a:endParaRPr lang="en-US" sz="1400" dirty="0">
              <a:solidFill>
                <a:srgbClr val="000000"/>
              </a:solidFill>
            </a:endParaRPr>
          </a:p>
          <a:p>
            <a:pPr marL="342900" indent="-342900">
              <a:spcBef>
                <a:spcPct val="20000"/>
              </a:spcBef>
              <a:buFontTx/>
              <a:buChar char="•"/>
            </a:pPr>
            <a:endParaRPr lang="en-US" sz="1400" dirty="0">
              <a:solidFill>
                <a:srgbClr val="000000"/>
              </a:solidFill>
            </a:endParaRPr>
          </a:p>
        </p:txBody>
      </p:sp>
      <p:sp>
        <p:nvSpPr>
          <p:cNvPr id="57350" name="Text Box 6"/>
          <p:cNvSpPr txBox="1">
            <a:spLocks noChangeArrowheads="1"/>
          </p:cNvSpPr>
          <p:nvPr/>
        </p:nvSpPr>
        <p:spPr bwMode="auto">
          <a:xfrm>
            <a:off x="4800600" y="2743200"/>
            <a:ext cx="4421732" cy="1815882"/>
          </a:xfrm>
          <a:prstGeom prst="rect">
            <a:avLst/>
          </a:prstGeom>
          <a:noFill/>
          <a:ln w="9525">
            <a:noFill/>
            <a:miter lim="800000"/>
            <a:headEnd/>
            <a:tailEnd/>
          </a:ln>
        </p:spPr>
        <p:txBody>
          <a:bodyPr wrap="square">
            <a:spAutoFit/>
          </a:bodyPr>
          <a:lstStyle/>
          <a:p>
            <a:r>
              <a:rPr lang="en-US" sz="1400" b="1" dirty="0">
                <a:solidFill>
                  <a:srgbClr val="000000"/>
                </a:solidFill>
              </a:rPr>
              <a:t>Funding:</a:t>
            </a:r>
            <a:r>
              <a:rPr lang="en-US" sz="1400" dirty="0">
                <a:solidFill>
                  <a:srgbClr val="000000"/>
                </a:solidFill>
              </a:rPr>
              <a:t> </a:t>
            </a:r>
          </a:p>
          <a:p>
            <a:r>
              <a:rPr lang="en-US" sz="1400" dirty="0">
                <a:solidFill>
                  <a:srgbClr val="000000"/>
                </a:solidFill>
              </a:rPr>
              <a:t>NIH, NSF, USDA, Purdue University</a:t>
            </a:r>
          </a:p>
          <a:p>
            <a:r>
              <a:rPr lang="en-US" sz="1400" b="1" dirty="0">
                <a:solidFill>
                  <a:srgbClr val="000000"/>
                </a:solidFill>
              </a:rPr>
              <a:t>Corporate:</a:t>
            </a:r>
            <a:r>
              <a:rPr lang="en-US" sz="1400" dirty="0">
                <a:solidFill>
                  <a:srgbClr val="000000"/>
                </a:solidFill>
              </a:rPr>
              <a:t> Beckman-Coulter, Point-Source, </a:t>
            </a:r>
            <a:r>
              <a:rPr lang="en-US" sz="1400" dirty="0" smtClean="0">
                <a:solidFill>
                  <a:srgbClr val="000000"/>
                </a:solidFill>
              </a:rPr>
              <a:t>Parker-Hannifin, </a:t>
            </a:r>
            <a:r>
              <a:rPr lang="en-US" sz="1400" dirty="0" err="1" smtClean="0">
                <a:solidFill>
                  <a:srgbClr val="000000"/>
                </a:solidFill>
              </a:rPr>
              <a:t>Polysciences</a:t>
            </a:r>
            <a:r>
              <a:rPr lang="en-US" sz="1400" dirty="0">
                <a:solidFill>
                  <a:srgbClr val="000000"/>
                </a:solidFill>
              </a:rPr>
              <a:t>, Bangs labs, </a:t>
            </a:r>
            <a:r>
              <a:rPr lang="en-US" sz="1400" dirty="0" smtClean="0">
                <a:solidFill>
                  <a:srgbClr val="000000"/>
                </a:solidFill>
              </a:rPr>
              <a:t> Roche, </a:t>
            </a:r>
            <a:r>
              <a:rPr lang="en-US" sz="1400" dirty="0" err="1" smtClean="0">
                <a:solidFill>
                  <a:srgbClr val="000000"/>
                </a:solidFill>
              </a:rPr>
              <a:t>MediaCybernetics</a:t>
            </a:r>
            <a:r>
              <a:rPr lang="en-US" sz="1400" dirty="0">
                <a:solidFill>
                  <a:srgbClr val="000000"/>
                </a:solidFill>
              </a:rPr>
              <a:t>, Q-Imaging, </a:t>
            </a:r>
            <a:r>
              <a:rPr lang="en-US" sz="1400" dirty="0" smtClean="0">
                <a:solidFill>
                  <a:srgbClr val="000000"/>
                </a:solidFill>
              </a:rPr>
              <a:t> Kodak </a:t>
            </a:r>
            <a:r>
              <a:rPr lang="en-US" sz="1400" dirty="0">
                <a:solidFill>
                  <a:srgbClr val="000000"/>
                </a:solidFill>
              </a:rPr>
              <a:t>Medical Systems, </a:t>
            </a:r>
            <a:r>
              <a:rPr lang="en-US" sz="1400" dirty="0" err="1">
                <a:solidFill>
                  <a:srgbClr val="000000"/>
                </a:solidFill>
              </a:rPr>
              <a:t>Crystalplex</a:t>
            </a:r>
            <a:r>
              <a:rPr lang="en-US" sz="1400" dirty="0">
                <a:solidFill>
                  <a:srgbClr val="000000"/>
                </a:solidFill>
              </a:rPr>
              <a:t>, Becton-Dickinson , </a:t>
            </a:r>
            <a:r>
              <a:rPr lang="en-US" sz="1400" dirty="0" err="1" smtClean="0">
                <a:solidFill>
                  <a:srgbClr val="000000"/>
                </a:solidFill>
              </a:rPr>
              <a:t>Icyt</a:t>
            </a:r>
            <a:r>
              <a:rPr lang="en-US" sz="1400" dirty="0" smtClean="0">
                <a:solidFill>
                  <a:srgbClr val="000000"/>
                </a:solidFill>
              </a:rPr>
              <a:t>,</a:t>
            </a:r>
            <a:endParaRPr lang="en-US" sz="1400" dirty="0">
              <a:solidFill>
                <a:srgbClr val="000000"/>
              </a:solidFill>
            </a:endParaRPr>
          </a:p>
          <a:p>
            <a:r>
              <a:rPr lang="en-US" sz="1400" dirty="0" err="1">
                <a:solidFill>
                  <a:srgbClr val="000000"/>
                </a:solidFill>
              </a:rPr>
              <a:t>eBioscience</a:t>
            </a:r>
            <a:r>
              <a:rPr lang="en-US" sz="1400" dirty="0">
                <a:solidFill>
                  <a:srgbClr val="000000"/>
                </a:solidFill>
              </a:rPr>
              <a:t>,  ITG Indiana, Roche, Edmund Optic, Perkin </a:t>
            </a:r>
            <a:r>
              <a:rPr lang="en-US" sz="1400" dirty="0" smtClean="0">
                <a:solidFill>
                  <a:srgbClr val="000000"/>
                </a:solidFill>
              </a:rPr>
              <a:t>Elmer, Digilab Inc., </a:t>
            </a:r>
            <a:r>
              <a:rPr lang="en-US" sz="1400" dirty="0" err="1" smtClean="0">
                <a:solidFill>
                  <a:srgbClr val="000000"/>
                </a:solidFill>
              </a:rPr>
              <a:t>Spherotech</a:t>
            </a:r>
            <a:r>
              <a:rPr lang="en-US" sz="1400" dirty="0" smtClean="0">
                <a:solidFill>
                  <a:srgbClr val="000000"/>
                </a:solidFill>
              </a:rPr>
              <a:t>, Inc., </a:t>
            </a:r>
            <a:r>
              <a:rPr lang="en-US" sz="1400" dirty="0" err="1" smtClean="0">
                <a:solidFill>
                  <a:srgbClr val="000000"/>
                </a:solidFill>
              </a:rPr>
              <a:t>IntelliCyt</a:t>
            </a:r>
            <a:r>
              <a:rPr lang="en-US" sz="1400" dirty="0" smtClean="0">
                <a:solidFill>
                  <a:srgbClr val="000000"/>
                </a:solidFill>
              </a:rPr>
              <a:t>, </a:t>
            </a:r>
            <a:r>
              <a:rPr lang="en-US" sz="1400" dirty="0" err="1" smtClean="0">
                <a:solidFill>
                  <a:srgbClr val="000000"/>
                </a:solidFill>
              </a:rPr>
              <a:t>Inc</a:t>
            </a:r>
            <a:endParaRPr lang="en-US" sz="1400" dirty="0">
              <a:solidFill>
                <a:srgbClr val="000000"/>
              </a:solidFill>
            </a:endParaRPr>
          </a:p>
        </p:txBody>
      </p:sp>
      <p:sp>
        <p:nvSpPr>
          <p:cNvPr id="2" name="Date Placeholder 1"/>
          <p:cNvSpPr>
            <a:spLocks noGrp="1"/>
          </p:cNvSpPr>
          <p:nvPr>
            <p:ph type="dt" sz="half" idx="10"/>
          </p:nvPr>
        </p:nvSpPr>
        <p:spPr/>
        <p:txBody>
          <a:bodyPr/>
          <a:lstStyle/>
          <a:p>
            <a:fld id="{7B11397C-EAC8-48A0-AB29-862320CC4DFE}" type="datetime13">
              <a:rPr lang="en-US" smtClean="0"/>
              <a:t>1:19:18 AM</a:t>
            </a:fld>
            <a:endParaRPr lang="en-US" dirty="0"/>
          </a:p>
        </p:txBody>
      </p:sp>
      <p:sp>
        <p:nvSpPr>
          <p:cNvPr id="4" name="Footer Placeholder 3"/>
          <p:cNvSpPr>
            <a:spLocks noGrp="1"/>
          </p:cNvSpPr>
          <p:nvPr>
            <p:ph type="ftr" sz="quarter" idx="11"/>
          </p:nvPr>
        </p:nvSpPr>
        <p:spPr>
          <a:xfrm>
            <a:off x="3124200" y="6553200"/>
            <a:ext cx="3581400" cy="304800"/>
          </a:xfrm>
        </p:spPr>
        <p:txBody>
          <a:bodyPr/>
          <a:lstStyle/>
          <a:p>
            <a:r>
              <a:rPr lang="en-US" dirty="0" smtClean="0"/>
              <a:t>High Throughput-High-Content Flow Cytometry</a:t>
            </a:r>
            <a:endParaRPr lang="en-US" dirty="0"/>
          </a:p>
        </p:txBody>
      </p:sp>
      <p:sp>
        <p:nvSpPr>
          <p:cNvPr id="5" name="Slide Number Placeholder 4"/>
          <p:cNvSpPr>
            <a:spLocks noGrp="1"/>
          </p:cNvSpPr>
          <p:nvPr>
            <p:ph type="sldNum" sz="quarter" idx="12"/>
          </p:nvPr>
        </p:nvSpPr>
        <p:spPr/>
        <p:txBody>
          <a:bodyPr/>
          <a:lstStyle/>
          <a:p>
            <a:fld id="{50630EF9-A3A5-492F-81FF-A69EF25F2DFF}" type="slidenum">
              <a:rPr lang="en-US" smtClean="0"/>
              <a:pPr/>
              <a:t>2</a:t>
            </a:fld>
            <a:endParaRPr lang="en-US" dirty="0"/>
          </a:p>
        </p:txBody>
      </p:sp>
      <p:sp>
        <p:nvSpPr>
          <p:cNvPr id="6" name="TextBox 5"/>
          <p:cNvSpPr txBox="1"/>
          <p:nvPr/>
        </p:nvSpPr>
        <p:spPr>
          <a:xfrm>
            <a:off x="190500" y="5715000"/>
            <a:ext cx="8763000" cy="646331"/>
          </a:xfrm>
          <a:prstGeom prst="rect">
            <a:avLst/>
          </a:prstGeom>
          <a:noFill/>
        </p:spPr>
        <p:txBody>
          <a:bodyPr wrap="square" rtlCol="0">
            <a:spAutoFit/>
          </a:bodyPr>
          <a:lstStyle/>
          <a:p>
            <a:r>
              <a:rPr lang="en-US" sz="1200" i="1" dirty="0" smtClean="0"/>
              <a:t>Research </a:t>
            </a:r>
            <a:r>
              <a:rPr lang="en-US" sz="1200" i="1" dirty="0"/>
              <a:t>reported in this </a:t>
            </a:r>
            <a:r>
              <a:rPr lang="en-US" sz="1200" i="1" dirty="0" smtClean="0"/>
              <a:t>presentation </a:t>
            </a:r>
            <a:r>
              <a:rPr lang="en-US" sz="1200" i="1" dirty="0"/>
              <a:t>was supported by the National Institute of General Medical Sciences </a:t>
            </a:r>
            <a:r>
              <a:rPr lang="en-US" sz="1200" i="1" dirty="0" smtClean="0"/>
              <a:t>&amp; the National Cancer Institute of </a:t>
            </a:r>
            <a:r>
              <a:rPr lang="en-US" sz="1200" i="1" dirty="0"/>
              <a:t>the National Institutes of Health under Award </a:t>
            </a:r>
            <a:r>
              <a:rPr lang="en-US" sz="1200" i="1" dirty="0" smtClean="0"/>
              <a:t>Numbers </a:t>
            </a:r>
            <a:r>
              <a:rPr lang="en-US" sz="1200" b="1" dirty="0" smtClean="0"/>
              <a:t>1R56AI089511-01, </a:t>
            </a:r>
            <a:r>
              <a:rPr lang="en-US" sz="1200" b="1" dirty="0"/>
              <a:t>R21RR033593-01 </a:t>
            </a:r>
            <a:r>
              <a:rPr lang="en-US" sz="1200" b="1" dirty="0" smtClean="0"/>
              <a:t>&amp;  1R33CA140084.</a:t>
            </a:r>
            <a:r>
              <a:rPr lang="en-US" sz="1200" b="1" i="1" dirty="0" smtClean="0"/>
              <a:t> </a:t>
            </a:r>
            <a:r>
              <a:rPr lang="en-US" sz="1200" i="1" dirty="0"/>
              <a:t>The content is solely the responsibility of the authors and does not necessarily represent the official views of the National Institutes of Health</a:t>
            </a:r>
            <a:r>
              <a:rPr lang="en-US" sz="1200" i="1" dirty="0" smtClean="0"/>
              <a:t>.</a:t>
            </a:r>
            <a:r>
              <a:rPr lang="en-US" sz="1200" dirty="0" smtClean="0"/>
              <a:t>  </a:t>
            </a:r>
            <a:endParaRPr lang="en-US" sz="1200" dirty="0"/>
          </a:p>
        </p:txBody>
      </p:sp>
      <p:pic>
        <p:nvPicPr>
          <p:cNvPr id="12" name="Picture 11" descr="puclnew very sm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419600"/>
            <a:ext cx="2209800" cy="1069544"/>
          </a:xfrm>
          <a:prstGeom prst="rect">
            <a:avLst/>
          </a:prstGeom>
        </p:spPr>
      </p:pic>
      <p:pic>
        <p:nvPicPr>
          <p:cNvPr id="13" name="Picture 12" descr="PU_signature_ibm.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4724400"/>
            <a:ext cx="2310027" cy="762000"/>
          </a:xfrm>
          <a:prstGeom prst="rect">
            <a:avLst/>
          </a:prstGeom>
        </p:spPr>
      </p:pic>
      <p:sp>
        <p:nvSpPr>
          <p:cNvPr id="7" name="TextBox 6"/>
          <p:cNvSpPr txBox="1"/>
          <p:nvPr/>
        </p:nvSpPr>
        <p:spPr>
          <a:xfrm>
            <a:off x="4038600" y="914400"/>
            <a:ext cx="4974814" cy="954107"/>
          </a:xfrm>
          <a:prstGeom prst="rect">
            <a:avLst/>
          </a:prstGeom>
          <a:noFill/>
        </p:spPr>
        <p:txBody>
          <a:bodyPr wrap="none" rtlCol="0">
            <a:spAutoFit/>
          </a:bodyPr>
          <a:lstStyle/>
          <a:p>
            <a:r>
              <a:rPr lang="en-US" sz="1400" dirty="0" smtClean="0">
                <a:latin typeface="Arial" charset="0"/>
              </a:rPr>
              <a:t>Some slides from Prof </a:t>
            </a:r>
            <a:r>
              <a:rPr lang="en-US" sz="1400" dirty="0">
                <a:latin typeface="Arial" charset="0"/>
              </a:rPr>
              <a:t>Silas </a:t>
            </a:r>
            <a:r>
              <a:rPr lang="en-US" sz="1400" dirty="0" err="1">
                <a:latin typeface="Arial" charset="0"/>
              </a:rPr>
              <a:t>Leavesley</a:t>
            </a:r>
            <a:r>
              <a:rPr lang="en-US" sz="1400" dirty="0">
                <a:latin typeface="Arial" charset="0"/>
              </a:rPr>
              <a:t>,</a:t>
            </a:r>
          </a:p>
          <a:p>
            <a:r>
              <a:rPr lang="en-US" sz="1400" dirty="0">
                <a:latin typeface="Arial" charset="0"/>
              </a:rPr>
              <a:t>Dept. of Chemical Engineering, University of South Alabama</a:t>
            </a:r>
          </a:p>
          <a:p>
            <a:endParaRPr lang="en-US" sz="1400" dirty="0">
              <a:latin typeface="Arial" charset="0"/>
            </a:endParaRPr>
          </a:p>
          <a:p>
            <a:endParaRPr lang="en-US" sz="1400" dirty="0"/>
          </a:p>
        </p:txBody>
      </p:sp>
    </p:spTree>
    <p:extLst>
      <p:ext uri="{BB962C8B-B14F-4D97-AF65-F5344CB8AC3E}">
        <p14:creationId xmlns:p14="http://schemas.microsoft.com/office/powerpoint/2010/main" val="188181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0"/>
            <a:ext cx="7924800" cy="762000"/>
          </a:xfrm>
        </p:spPr>
        <p:txBody>
          <a:bodyPr/>
          <a:lstStyle/>
          <a:p>
            <a:pPr eaLnBrk="1" hangingPunct="1"/>
            <a:r>
              <a:rPr lang="en-US" altLang="en-US" sz="3600" smtClean="0"/>
              <a:t>Spectral “unmixing”</a:t>
            </a:r>
          </a:p>
        </p:txBody>
      </p:sp>
      <p:graphicFrame>
        <p:nvGraphicFramePr>
          <p:cNvPr id="4" name="Object 3"/>
          <p:cNvGraphicFramePr>
            <a:graphicFrameLocks noChangeAspect="1"/>
          </p:cNvGraphicFramePr>
          <p:nvPr/>
        </p:nvGraphicFramePr>
        <p:xfrm>
          <a:off x="2870200" y="1452563"/>
          <a:ext cx="3911600" cy="2611437"/>
        </p:xfrm>
        <a:graphic>
          <a:graphicData uri="http://schemas.openxmlformats.org/drawingml/2006/chart">
            <c:chart xmlns:c="http://schemas.openxmlformats.org/drawingml/2006/chart" xmlns:r="http://schemas.openxmlformats.org/officeDocument/2006/relationships" r:id="rId4"/>
          </a:graphicData>
        </a:graphic>
      </p:graphicFrame>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098925"/>
            <a:ext cx="2682875" cy="2682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098925"/>
            <a:ext cx="2682875" cy="2682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390" name="AutoShape 6"/>
          <p:cNvSpPr>
            <a:spLocks noChangeArrowheads="1"/>
          </p:cNvSpPr>
          <p:nvPr/>
        </p:nvSpPr>
        <p:spPr bwMode="auto">
          <a:xfrm>
            <a:off x="4038600" y="5089525"/>
            <a:ext cx="1295400" cy="685800"/>
          </a:xfrm>
          <a:prstGeom prst="rightArrow">
            <a:avLst>
              <a:gd name="adj1" fmla="val 50000"/>
              <a:gd name="adj2" fmla="val 47222"/>
            </a:avLst>
          </a:prstGeom>
          <a:solidFill>
            <a:srgbClr val="CD8409"/>
          </a:solidFill>
          <a:ln w="9525">
            <a:solidFill>
              <a:srgbClr val="CD8409"/>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391" name="Line 7"/>
          <p:cNvSpPr>
            <a:spLocks noChangeShapeType="1"/>
          </p:cNvSpPr>
          <p:nvPr/>
        </p:nvSpPr>
        <p:spPr bwMode="auto">
          <a:xfrm>
            <a:off x="1371600" y="2895600"/>
            <a:ext cx="685800" cy="1295400"/>
          </a:xfrm>
          <a:prstGeom prst="line">
            <a:avLst/>
          </a:prstGeom>
          <a:noFill/>
          <a:ln w="76200">
            <a:solidFill>
              <a:srgbClr val="CD8409"/>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392" name="Text Box 8"/>
          <p:cNvSpPr txBox="1">
            <a:spLocks noChangeArrowheads="1"/>
          </p:cNvSpPr>
          <p:nvPr/>
        </p:nvSpPr>
        <p:spPr bwMode="auto">
          <a:xfrm>
            <a:off x="220663" y="2117725"/>
            <a:ext cx="2738437" cy="830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cs typeface="Times New Roman" pitchFamily="18" charset="0"/>
              </a:rPr>
              <a:t>Human lymphocytes</a:t>
            </a:r>
          </a:p>
          <a:p>
            <a:pPr eaLnBrk="1" hangingPunct="1">
              <a:spcBef>
                <a:spcPct val="0"/>
              </a:spcBef>
              <a:buFontTx/>
              <a:buNone/>
            </a:pPr>
            <a:r>
              <a:rPr lang="en-US" altLang="en-US" sz="2400">
                <a:latin typeface="Times New Roman" pitchFamily="18" charset="0"/>
                <a:cs typeface="Times New Roman" pitchFamily="18" charset="0"/>
              </a:rPr>
              <a:t>FITC filter block</a:t>
            </a:r>
          </a:p>
        </p:txBody>
      </p:sp>
      <p:sp>
        <p:nvSpPr>
          <p:cNvPr id="16393" name="Line 9"/>
          <p:cNvSpPr>
            <a:spLocks noChangeShapeType="1"/>
          </p:cNvSpPr>
          <p:nvPr/>
        </p:nvSpPr>
        <p:spPr bwMode="auto">
          <a:xfrm flipH="1">
            <a:off x="7467600" y="3200400"/>
            <a:ext cx="533400" cy="990600"/>
          </a:xfrm>
          <a:prstGeom prst="line">
            <a:avLst/>
          </a:prstGeom>
          <a:noFill/>
          <a:ln w="76200">
            <a:solidFill>
              <a:srgbClr val="CD8409"/>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394" name="Text Box 10"/>
          <p:cNvSpPr txBox="1">
            <a:spLocks noChangeArrowheads="1"/>
          </p:cNvSpPr>
          <p:nvPr/>
        </p:nvSpPr>
        <p:spPr bwMode="auto">
          <a:xfrm>
            <a:off x="6858000" y="2089150"/>
            <a:ext cx="2089150"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cs typeface="Times New Roman" pitchFamily="18" charset="0"/>
              </a:rPr>
              <a:t>Unmixed</a:t>
            </a:r>
          </a:p>
          <a:p>
            <a:pPr eaLnBrk="1" hangingPunct="1">
              <a:spcBef>
                <a:spcPct val="0"/>
              </a:spcBef>
              <a:buFontTx/>
              <a:buNone/>
            </a:pPr>
            <a:r>
              <a:rPr lang="en-US" altLang="en-US" sz="2400">
                <a:latin typeface="Times New Roman" pitchFamily="18" charset="0"/>
                <a:cs typeface="Times New Roman" pitchFamily="18" charset="0"/>
              </a:rPr>
              <a:t>DiOC</a:t>
            </a:r>
            <a:r>
              <a:rPr lang="en-US" altLang="en-US" sz="2400" baseline="-25000">
                <a:latin typeface="Times New Roman" pitchFamily="18" charset="0"/>
                <a:cs typeface="Times New Roman" pitchFamily="18" charset="0"/>
              </a:rPr>
              <a:t>6</a:t>
            </a:r>
            <a:r>
              <a:rPr lang="en-US" altLang="en-US" sz="2400">
                <a:latin typeface="Times New Roman" pitchFamily="18" charset="0"/>
                <a:cs typeface="Times New Roman" pitchFamily="18" charset="0"/>
              </a:rPr>
              <a:t>(3)</a:t>
            </a:r>
          </a:p>
          <a:p>
            <a:pPr eaLnBrk="1" hangingPunct="1">
              <a:spcBef>
                <a:spcPct val="0"/>
              </a:spcBef>
              <a:buFontTx/>
              <a:buNone/>
            </a:pPr>
            <a:r>
              <a:rPr lang="en-US" altLang="en-US" sz="2400">
                <a:latin typeface="Times New Roman" pitchFamily="18" charset="0"/>
                <a:cs typeface="Times New Roman" pitchFamily="18" charset="0"/>
              </a:rPr>
              <a:t>And bis-oxonol</a:t>
            </a:r>
          </a:p>
        </p:txBody>
      </p:sp>
      <p:sp>
        <p:nvSpPr>
          <p:cNvPr id="16395" name="Text Box 11"/>
          <p:cNvSpPr txBox="1">
            <a:spLocks noChangeArrowheads="1"/>
          </p:cNvSpPr>
          <p:nvPr/>
        </p:nvSpPr>
        <p:spPr bwMode="auto">
          <a:xfrm>
            <a:off x="1752600" y="838200"/>
            <a:ext cx="5943600"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latin typeface="Times New Roman" pitchFamily="18" charset="0"/>
                <a:cs typeface="Times New Roman" pitchFamily="18" charset="0"/>
              </a:rPr>
              <a:t>Dye 1:    bis-(1,3-dibutylbarbituric acid)trimethine oxonol, DiBAC</a:t>
            </a:r>
            <a:r>
              <a:rPr lang="en-US" altLang="en-US" sz="1400" baseline="-30000">
                <a:latin typeface="Times New Roman" pitchFamily="18" charset="0"/>
                <a:cs typeface="Times New Roman" pitchFamily="18" charset="0"/>
              </a:rPr>
              <a:t>4</a:t>
            </a:r>
            <a:r>
              <a:rPr lang="en-US" altLang="en-US" sz="1400">
                <a:latin typeface="Times New Roman" pitchFamily="18" charset="0"/>
                <a:cs typeface="Times New Roman" pitchFamily="18" charset="0"/>
              </a:rPr>
              <a:t>(3)</a:t>
            </a:r>
          </a:p>
          <a:p>
            <a:pPr eaLnBrk="1" hangingPunct="1">
              <a:spcBef>
                <a:spcPct val="0"/>
              </a:spcBef>
              <a:buFontTx/>
              <a:buNone/>
            </a:pPr>
            <a:r>
              <a:rPr lang="en-US" altLang="en-US" sz="1400">
                <a:latin typeface="Times New Roman" pitchFamily="18" charset="0"/>
                <a:cs typeface="Times New Roman" pitchFamily="18" charset="0"/>
              </a:rPr>
              <a:t>Dye 2:    3,3'-dihexyloxacarbocyanine iodide, DiOC</a:t>
            </a:r>
            <a:r>
              <a:rPr lang="en-US" altLang="en-US" sz="1400" baseline="-30000">
                <a:latin typeface="Times New Roman" pitchFamily="18" charset="0"/>
                <a:cs typeface="Times New Roman" pitchFamily="18" charset="0"/>
              </a:rPr>
              <a:t>6</a:t>
            </a:r>
            <a:r>
              <a:rPr lang="en-US" altLang="en-US" sz="1400">
                <a:latin typeface="Times New Roman" pitchFamily="18" charset="0"/>
                <a:cs typeface="Times New Roman" pitchFamily="18" charset="0"/>
              </a:rPr>
              <a:t>(3)</a:t>
            </a:r>
            <a:endParaRPr lang="en-US" altLang="en-US" sz="1800">
              <a:latin typeface="Times New Roman" pitchFamily="18" charset="0"/>
              <a:cs typeface="Times New Roman" pitchFamily="18" charset="0"/>
            </a:endParaRPr>
          </a:p>
        </p:txBody>
      </p:sp>
      <p:pic>
        <p:nvPicPr>
          <p:cNvPr id="16396" name="Picture 12" descr="lymp gre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609600"/>
            <a:ext cx="500063"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7" name="Picture 13" descr="lymp green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143000"/>
            <a:ext cx="481013"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8" name="Text Box 14"/>
          <p:cNvSpPr txBox="1">
            <a:spLocks noChangeArrowheads="1"/>
          </p:cNvSpPr>
          <p:nvPr/>
        </p:nvSpPr>
        <p:spPr bwMode="auto">
          <a:xfrm>
            <a:off x="7451725" y="646113"/>
            <a:ext cx="819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Green</a:t>
            </a:r>
          </a:p>
        </p:txBody>
      </p:sp>
      <p:sp>
        <p:nvSpPr>
          <p:cNvPr id="16399" name="Text Box 15"/>
          <p:cNvSpPr txBox="1">
            <a:spLocks noChangeArrowheads="1"/>
          </p:cNvSpPr>
          <p:nvPr/>
        </p:nvSpPr>
        <p:spPr bwMode="auto">
          <a:xfrm>
            <a:off x="7467600" y="1157288"/>
            <a:ext cx="819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Green</a:t>
            </a:r>
          </a:p>
        </p:txBody>
      </p:sp>
      <p:sp>
        <p:nvSpPr>
          <p:cNvPr id="16400" name="Text Box 18"/>
          <p:cNvSpPr txBox="1">
            <a:spLocks noChangeArrowheads="1"/>
          </p:cNvSpPr>
          <p:nvPr/>
        </p:nvSpPr>
        <p:spPr bwMode="auto">
          <a:xfrm>
            <a:off x="6613525" y="188913"/>
            <a:ext cx="8572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Before</a:t>
            </a:r>
          </a:p>
        </p:txBody>
      </p:sp>
      <p:grpSp>
        <p:nvGrpSpPr>
          <p:cNvPr id="53268" name="Group 20"/>
          <p:cNvGrpSpPr>
            <a:grpSpLocks/>
          </p:cNvGrpSpPr>
          <p:nvPr/>
        </p:nvGrpSpPr>
        <p:grpSpPr bwMode="auto">
          <a:xfrm>
            <a:off x="8213725" y="188913"/>
            <a:ext cx="666750" cy="1508125"/>
            <a:chOff x="5174" y="119"/>
            <a:chExt cx="420" cy="950"/>
          </a:xfrm>
        </p:grpSpPr>
        <p:graphicFrame>
          <p:nvGraphicFramePr>
            <p:cNvPr id="16410" name="Object 16"/>
            <p:cNvGraphicFramePr>
              <a:graphicFrameLocks noChangeAspect="1"/>
            </p:cNvGraphicFramePr>
            <p:nvPr/>
          </p:nvGraphicFramePr>
          <p:xfrm>
            <a:off x="5280" y="370"/>
            <a:ext cx="298" cy="326"/>
          </p:xfrm>
          <a:graphic>
            <a:graphicData uri="http://schemas.openxmlformats.org/presentationml/2006/ole">
              <mc:AlternateContent xmlns:mc="http://schemas.openxmlformats.org/markup-compatibility/2006">
                <mc:Choice xmlns:v="urn:schemas-microsoft-com:vml" Requires="v">
                  <p:oleObj spid="_x0000_s86040" name="Document" r:id="rId9" imgW="472317" imgH="517986" progId="XaraX.Document">
                    <p:embed/>
                  </p:oleObj>
                </mc:Choice>
                <mc:Fallback>
                  <p:oleObj name="Document" r:id="rId9" imgW="472317" imgH="517986" progId="XaraX.Document">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0" y="370"/>
                          <a:ext cx="298" cy="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411" name="Picture 17" descr="lymp green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0" y="720"/>
              <a:ext cx="303" cy="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12" name="Text Box 19"/>
            <p:cNvSpPr txBox="1">
              <a:spLocks noChangeArrowheads="1"/>
            </p:cNvSpPr>
            <p:nvPr/>
          </p:nvSpPr>
          <p:spPr bwMode="auto">
            <a:xfrm>
              <a:off x="5174" y="119"/>
              <a:ext cx="420"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After</a:t>
              </a:r>
            </a:p>
          </p:txBody>
        </p:sp>
      </p:grpSp>
      <p:sp>
        <p:nvSpPr>
          <p:cNvPr id="53269" name="Film"/>
          <p:cNvSpPr>
            <a:spLocks noEditPoints="1" noChangeArrowheads="1"/>
          </p:cNvSpPr>
          <p:nvPr/>
        </p:nvSpPr>
        <p:spPr bwMode="auto">
          <a:xfrm>
            <a:off x="8458200" y="63246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53270" name="Freeform 22"/>
          <p:cNvSpPr>
            <a:spLocks/>
          </p:cNvSpPr>
          <p:nvPr/>
        </p:nvSpPr>
        <p:spPr bwMode="auto">
          <a:xfrm>
            <a:off x="3009900" y="1651000"/>
            <a:ext cx="1293813" cy="996950"/>
          </a:xfrm>
          <a:custGeom>
            <a:avLst/>
            <a:gdLst>
              <a:gd name="T0" fmla="*/ 1764110057 w 815"/>
              <a:gd name="T1" fmla="*/ 433466875 h 628"/>
              <a:gd name="T2" fmla="*/ 1481852448 w 815"/>
              <a:gd name="T3" fmla="*/ 206652813 h 628"/>
              <a:gd name="T4" fmla="*/ 859374407 w 815"/>
              <a:gd name="T5" fmla="*/ 0 h 628"/>
              <a:gd name="T6" fmla="*/ 443547671 w 815"/>
              <a:gd name="T7" fmla="*/ 37803138 h 628"/>
              <a:gd name="T8" fmla="*/ 292338238 w 815"/>
              <a:gd name="T9" fmla="*/ 282257500 h 628"/>
              <a:gd name="T10" fmla="*/ 85685346 w 815"/>
              <a:gd name="T11" fmla="*/ 622479388 h 628"/>
              <a:gd name="T12" fmla="*/ 10080629 w 815"/>
              <a:gd name="T13" fmla="*/ 980341575 h 628"/>
              <a:gd name="T14" fmla="*/ 30241887 w 815"/>
              <a:gd name="T15" fmla="*/ 1318042513 h 628"/>
              <a:gd name="T16" fmla="*/ 463708929 w 815"/>
              <a:gd name="T17" fmla="*/ 1582658125 h 628"/>
              <a:gd name="T18" fmla="*/ 1217236733 w 815"/>
              <a:gd name="T19" fmla="*/ 1489413138 h 628"/>
              <a:gd name="T20" fmla="*/ 1423889625 w 815"/>
              <a:gd name="T21" fmla="*/ 1355844063 h 628"/>
              <a:gd name="T22" fmla="*/ 1970762949 w 815"/>
              <a:gd name="T23" fmla="*/ 771167813 h 628"/>
              <a:gd name="T24" fmla="*/ 2046367666 w 815"/>
              <a:gd name="T25" fmla="*/ 433466875 h 628"/>
              <a:gd name="T26" fmla="*/ 2026206408 w 815"/>
              <a:gd name="T27" fmla="*/ 320060638 h 628"/>
              <a:gd name="T28" fmla="*/ 1895158232 w 815"/>
              <a:gd name="T29" fmla="*/ 299899388 h 628"/>
              <a:gd name="T30" fmla="*/ 1444050883 w 815"/>
              <a:gd name="T31" fmla="*/ 206652813 h 6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15" h="628">
                <a:moveTo>
                  <a:pt x="700" y="172"/>
                </a:moveTo>
                <a:cubicBezTo>
                  <a:pt x="663" y="142"/>
                  <a:pt x="631" y="103"/>
                  <a:pt x="588" y="82"/>
                </a:cubicBezTo>
                <a:cubicBezTo>
                  <a:pt x="511" y="43"/>
                  <a:pt x="425" y="20"/>
                  <a:pt x="341" y="0"/>
                </a:cubicBezTo>
                <a:cubicBezTo>
                  <a:pt x="286" y="5"/>
                  <a:pt x="231" y="6"/>
                  <a:pt x="176" y="15"/>
                </a:cubicBezTo>
                <a:cubicBezTo>
                  <a:pt x="139" y="21"/>
                  <a:pt x="126" y="92"/>
                  <a:pt x="116" y="112"/>
                </a:cubicBezTo>
                <a:cubicBezTo>
                  <a:pt x="91" y="159"/>
                  <a:pt x="60" y="201"/>
                  <a:pt x="34" y="247"/>
                </a:cubicBezTo>
                <a:cubicBezTo>
                  <a:pt x="26" y="295"/>
                  <a:pt x="14" y="342"/>
                  <a:pt x="4" y="389"/>
                </a:cubicBezTo>
                <a:cubicBezTo>
                  <a:pt x="7" y="434"/>
                  <a:pt x="0" y="480"/>
                  <a:pt x="12" y="523"/>
                </a:cubicBezTo>
                <a:cubicBezTo>
                  <a:pt x="26" y="572"/>
                  <a:pt x="146" y="622"/>
                  <a:pt x="184" y="628"/>
                </a:cubicBezTo>
                <a:cubicBezTo>
                  <a:pt x="292" y="618"/>
                  <a:pt x="385" y="621"/>
                  <a:pt x="483" y="591"/>
                </a:cubicBezTo>
                <a:cubicBezTo>
                  <a:pt x="511" y="570"/>
                  <a:pt x="540" y="562"/>
                  <a:pt x="565" y="538"/>
                </a:cubicBezTo>
                <a:cubicBezTo>
                  <a:pt x="641" y="467"/>
                  <a:pt x="720" y="391"/>
                  <a:pt x="782" y="306"/>
                </a:cubicBezTo>
                <a:cubicBezTo>
                  <a:pt x="797" y="261"/>
                  <a:pt x="805" y="219"/>
                  <a:pt x="812" y="172"/>
                </a:cubicBezTo>
                <a:cubicBezTo>
                  <a:pt x="809" y="157"/>
                  <a:pt x="815" y="137"/>
                  <a:pt x="804" y="127"/>
                </a:cubicBezTo>
                <a:cubicBezTo>
                  <a:pt x="791" y="115"/>
                  <a:pt x="769" y="123"/>
                  <a:pt x="752" y="119"/>
                </a:cubicBezTo>
                <a:cubicBezTo>
                  <a:pt x="709" y="110"/>
                  <a:pt x="626" y="82"/>
                  <a:pt x="573" y="82"/>
                </a:cubicBezTo>
              </a:path>
            </a:pathLst>
          </a:custGeom>
          <a:noFill/>
          <a:ln w="57150" cmpd="sng">
            <a:solidFill>
              <a:srgbClr val="00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1" name="Film"/>
          <p:cNvSpPr>
            <a:spLocks noEditPoints="1" noChangeArrowheads="1"/>
          </p:cNvSpPr>
          <p:nvPr/>
        </p:nvSpPr>
        <p:spPr bwMode="auto">
          <a:xfrm>
            <a:off x="8763000" y="63246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Rectangle 1"/>
          <p:cNvSpPr/>
          <p:nvPr/>
        </p:nvSpPr>
        <p:spPr>
          <a:xfrm>
            <a:off x="3200400" y="1341438"/>
            <a:ext cx="455613" cy="2354262"/>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3673475" y="1354138"/>
            <a:ext cx="457200" cy="2354262"/>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4130675" y="1341438"/>
            <a:ext cx="455613" cy="2354262"/>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4598988" y="1355725"/>
            <a:ext cx="455612" cy="2354263"/>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418" name="Picture 34" descr="C:\image database Related\spectral\red curve.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7500" y="4953000"/>
            <a:ext cx="2697868" cy="154829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4004401" y="4098925"/>
            <a:ext cx="4479925" cy="275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417" name="Picture 33" descr="C:\image database Related\spectral\green curve.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2257" y="5257800"/>
            <a:ext cx="2693943" cy="126682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 name="Group 6"/>
          <p:cNvGrpSpPr/>
          <p:nvPr/>
        </p:nvGrpSpPr>
        <p:grpSpPr>
          <a:xfrm>
            <a:off x="1666208" y="4314565"/>
            <a:ext cx="1762792" cy="2467235"/>
            <a:chOff x="1666208" y="4314565"/>
            <a:chExt cx="1762792" cy="2467235"/>
          </a:xfrm>
        </p:grpSpPr>
        <p:sp>
          <p:nvSpPr>
            <p:cNvPr id="5" name="Freeform 4"/>
            <p:cNvSpPr/>
            <p:nvPr/>
          </p:nvSpPr>
          <p:spPr>
            <a:xfrm>
              <a:off x="2495006" y="431456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666208" y="5181600"/>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885408" y="53661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114008" y="64329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771608" y="5289925"/>
            <a:ext cx="1000792" cy="425075"/>
            <a:chOff x="6771608" y="5289925"/>
            <a:chExt cx="1000792" cy="425075"/>
          </a:xfrm>
        </p:grpSpPr>
        <p:sp>
          <p:nvSpPr>
            <p:cNvPr id="37" name="Freeform 36"/>
            <p:cNvSpPr/>
            <p:nvPr/>
          </p:nvSpPr>
          <p:spPr>
            <a:xfrm>
              <a:off x="6771608" y="52899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457408" y="53661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a:grpSpLocks/>
          </p:cNvGrpSpPr>
          <p:nvPr/>
        </p:nvGrpSpPr>
        <p:grpSpPr bwMode="auto">
          <a:xfrm>
            <a:off x="461047" y="151671"/>
            <a:ext cx="1128834" cy="2023204"/>
            <a:chOff x="7779967" y="139833"/>
            <a:chExt cx="1521500" cy="2984367"/>
          </a:xfrm>
        </p:grpSpPr>
        <p:sp>
          <p:nvSpPr>
            <p:cNvPr id="42" name="TextBox 1"/>
            <p:cNvSpPr txBox="1">
              <a:spLocks noChangeArrowheads="1"/>
            </p:cNvSpPr>
            <p:nvPr/>
          </p:nvSpPr>
          <p:spPr bwMode="auto">
            <a:xfrm>
              <a:off x="7779967" y="139833"/>
              <a:ext cx="1521500" cy="722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b="1" dirty="0">
                  <a:solidFill>
                    <a:srgbClr val="FF0000"/>
                  </a:solidFill>
                </a:rPr>
                <a:t>Cell</a:t>
              </a:r>
            </a:p>
            <a:p>
              <a:pPr algn="ctr" eaLnBrk="1" hangingPunct="1"/>
              <a:r>
                <a:rPr lang="en-US" altLang="en-US" sz="1400" b="1" dirty="0">
                  <a:solidFill>
                    <a:srgbClr val="FF0000"/>
                  </a:solidFill>
                </a:rPr>
                <a:t>Fingerprint</a:t>
              </a:r>
            </a:p>
          </p:txBody>
        </p:sp>
        <p:pic>
          <p:nvPicPr>
            <p:cNvPr id="43"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79967" y="1159241"/>
              <a:ext cx="1357093" cy="19649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16879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par>
                          <p:cTn id="8" fill="hold" nodeType="withGroup">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par>
                          <p:cTn id="12" fill="hold" nodeType="withGroup">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par>
                          <p:cTn id="16" fill="hold" nodeType="withGroup">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53270"/>
                                        </p:tgtEl>
                                        <p:attrNameLst>
                                          <p:attrName>style.visibility</p:attrName>
                                        </p:attrNameLst>
                                      </p:cBhvr>
                                      <p:to>
                                        <p:strVal val="visible"/>
                                      </p:to>
                                    </p:set>
                                    <p:anim calcmode="lin" valueType="num">
                                      <p:cBhvr>
                                        <p:cTn id="24" dur="500" fill="hold"/>
                                        <p:tgtEl>
                                          <p:spTgt spid="53270"/>
                                        </p:tgtEl>
                                        <p:attrNameLst>
                                          <p:attrName>ppt_w</p:attrName>
                                        </p:attrNameLst>
                                      </p:cBhvr>
                                      <p:tavLst>
                                        <p:tav tm="0">
                                          <p:val>
                                            <p:fltVal val="0"/>
                                          </p:val>
                                        </p:tav>
                                        <p:tav tm="100000">
                                          <p:val>
                                            <p:strVal val="#ppt_w"/>
                                          </p:val>
                                        </p:tav>
                                      </p:tavLst>
                                    </p:anim>
                                    <p:anim calcmode="lin" valueType="num">
                                      <p:cBhvr>
                                        <p:cTn id="25" dur="500" fill="hold"/>
                                        <p:tgtEl>
                                          <p:spTgt spid="53270"/>
                                        </p:tgtEl>
                                        <p:attrNameLst>
                                          <p:attrName>ppt_h</p:attrName>
                                        </p:attrNameLst>
                                      </p:cBhvr>
                                      <p:tavLst>
                                        <p:tav tm="0">
                                          <p:val>
                                            <p:fltVal val="0"/>
                                          </p:val>
                                        </p:tav>
                                        <p:tav tm="100000">
                                          <p:val>
                                            <p:strVal val="#ppt_h"/>
                                          </p:val>
                                        </p:tav>
                                      </p:tavLst>
                                    </p:anim>
                                    <p:animEffect transition="in" filter="fade">
                                      <p:cBhvr>
                                        <p:cTn id="26" dur="500"/>
                                        <p:tgtEl>
                                          <p:spTgt spid="5327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3" presetClass="exit" presetSubtype="10" fill="hold" grpId="0" nodeType="withEffect">
                                  <p:stCondLst>
                                    <p:cond delay="0"/>
                                  </p:stCondLst>
                                  <p:childTnLst>
                                    <p:animEffect transition="out" filter="blinds(horizontal)">
                                      <p:cBhvr>
                                        <p:cTn id="32" dur="500"/>
                                        <p:tgtEl>
                                          <p:spTgt spid="53271"/>
                                        </p:tgtEl>
                                      </p:cBhvr>
                                    </p:animEffect>
                                    <p:set>
                                      <p:cBhvr>
                                        <p:cTn id="33" dur="1" fill="hold">
                                          <p:stCondLst>
                                            <p:cond delay="499"/>
                                          </p:stCondLst>
                                        </p:cTn>
                                        <p:tgtEl>
                                          <p:spTgt spid="5327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3268"/>
                                        </p:tgtEl>
                                        <p:attrNameLst>
                                          <p:attrName>style.visibility</p:attrName>
                                        </p:attrNameLst>
                                      </p:cBhvr>
                                      <p:to>
                                        <p:strVal val="visible"/>
                                      </p:to>
                                    </p:set>
                                    <p:animEffect transition="in" filter="dissolve">
                                      <p:cBhvr>
                                        <p:cTn id="38" dur="500"/>
                                        <p:tgtEl>
                                          <p:spTgt spid="53268"/>
                                        </p:tgtEl>
                                      </p:cBhvr>
                                    </p:animEffect>
                                  </p:childTnLst>
                                </p:cTn>
                              </p:par>
                              <p:par>
                                <p:cTn id="39" presetID="3" presetClass="exit" presetSubtype="10" fill="hold" grpId="0" nodeType="withEffect">
                                  <p:stCondLst>
                                    <p:cond delay="0"/>
                                  </p:stCondLst>
                                  <p:childTnLst>
                                    <p:animEffect transition="out" filter="blinds(horizontal)">
                                      <p:cBhvr>
                                        <p:cTn id="40" dur="500"/>
                                        <p:tgtEl>
                                          <p:spTgt spid="53269"/>
                                        </p:tgtEl>
                                      </p:cBhvr>
                                    </p:animEffect>
                                    <p:set>
                                      <p:cBhvr>
                                        <p:cTn id="41" dur="1" fill="hold">
                                          <p:stCondLst>
                                            <p:cond delay="499"/>
                                          </p:stCondLst>
                                        </p:cTn>
                                        <p:tgtEl>
                                          <p:spTgt spid="53269"/>
                                        </p:tgtEl>
                                        <p:attrNameLst>
                                          <p:attrName>style.visibility</p:attrName>
                                        </p:attrNameLst>
                                      </p:cBhvr>
                                      <p:to>
                                        <p:strVal val="hidden"/>
                                      </p:to>
                                    </p:set>
                                  </p:childTnLst>
                                </p:cTn>
                              </p:par>
                            </p:childTnLst>
                          </p:cTn>
                        </p:par>
                        <p:par>
                          <p:cTn id="42" fill="hold">
                            <p:stCondLst>
                              <p:cond delay="500"/>
                            </p:stCondLst>
                            <p:childTnLst>
                              <p:par>
                                <p:cTn id="43" presetID="10" presetClass="exit" presetSubtype="0" fill="hold" grpId="0" nodeType="afterEffect">
                                  <p:stCondLst>
                                    <p:cond delay="200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6417"/>
                                        </p:tgtEl>
                                        <p:attrNameLst>
                                          <p:attrName>style.visibility</p:attrName>
                                        </p:attrNameLst>
                                      </p:cBhvr>
                                      <p:to>
                                        <p:strVal val="visible"/>
                                      </p:to>
                                    </p:set>
                                    <p:animEffect transition="in" filter="fade">
                                      <p:cBhvr>
                                        <p:cTn id="49" dur="500"/>
                                        <p:tgtEl>
                                          <p:spTgt spid="16417"/>
                                        </p:tgtEl>
                                      </p:cBhvr>
                                    </p:animEffect>
                                  </p:childTnLst>
                                </p:cTn>
                              </p:par>
                            </p:childTnLst>
                          </p:cTn>
                        </p:par>
                        <p:par>
                          <p:cTn id="50" fill="hold">
                            <p:stCondLst>
                              <p:cond delay="3500"/>
                            </p:stCondLst>
                            <p:childTnLst>
                              <p:par>
                                <p:cTn id="51" presetID="10" presetClass="entr" presetSubtype="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16418"/>
                                        </p:tgtEl>
                                        <p:attrNameLst>
                                          <p:attrName>style.visibility</p:attrName>
                                        </p:attrNameLst>
                                      </p:cBhvr>
                                      <p:to>
                                        <p:strVal val="visible"/>
                                      </p:to>
                                    </p:set>
                                    <p:animEffect transition="in" filter="fade">
                                      <p:cBhvr>
                                        <p:cTn id="57" dur="500"/>
                                        <p:tgtEl>
                                          <p:spTgt spid="16418"/>
                                        </p:tgtEl>
                                      </p:cBhvr>
                                    </p:animEffect>
                                  </p:childTnLst>
                                </p:cTn>
                              </p:par>
                            </p:childTnLst>
                          </p:cTn>
                        </p:par>
                        <p:par>
                          <p:cTn id="58" fill="hold">
                            <p:stCondLst>
                              <p:cond delay="4500"/>
                            </p:stCondLst>
                            <p:childTnLst>
                              <p:par>
                                <p:cTn id="59" presetID="10"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9" grpId="0" animBg="1"/>
      <p:bldP spid="53270" grpId="0" animBg="1"/>
      <p:bldP spid="53271" grpId="0" animBg="1"/>
      <p:bldP spid="2" grpId="0" animBg="1"/>
      <p:bldP spid="28" grpId="0" animBg="1"/>
      <p:bldP spid="29" grpId="0" animBg="1"/>
      <p:bldP spid="30"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04" name="Rectangle 80"/>
          <p:cNvSpPr>
            <a:spLocks noChangeArrowheads="1"/>
          </p:cNvSpPr>
          <p:nvPr/>
        </p:nvSpPr>
        <p:spPr bwMode="auto">
          <a:xfrm>
            <a:off x="7110413" y="1295400"/>
            <a:ext cx="228600" cy="1447800"/>
          </a:xfrm>
          <a:prstGeom prst="rect">
            <a:avLst/>
          </a:prstGeom>
          <a:solidFill>
            <a:srgbClr val="FF99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26" name="Rectangle 2"/>
          <p:cNvSpPr>
            <a:spLocks noGrp="1" noChangeArrowheads="1"/>
          </p:cNvSpPr>
          <p:nvPr>
            <p:ph type="title"/>
          </p:nvPr>
        </p:nvSpPr>
        <p:spPr>
          <a:xfrm>
            <a:off x="-55553" y="990600"/>
            <a:ext cx="6007233" cy="609600"/>
          </a:xfrm>
        </p:spPr>
        <p:txBody>
          <a:bodyPr>
            <a:normAutofit/>
          </a:bodyPr>
          <a:lstStyle/>
          <a:p>
            <a:r>
              <a:rPr lang="en-US" altLang="en-US" sz="2800" dirty="0"/>
              <a:t>Advanced polychromatic cytometry</a:t>
            </a:r>
          </a:p>
        </p:txBody>
      </p:sp>
      <p:pic>
        <p:nvPicPr>
          <p:cNvPr id="205827"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6200" y="1735138"/>
            <a:ext cx="5791200" cy="4343400"/>
          </a:xfrm>
          <a:noFill/>
          <a:ln/>
          <a:extLst>
            <a:ext uri="{91240B29-F687-4f45-9708-019B960494DF}">
              <a14:hiddenLine xmlns="" xmlns:a14="http://schemas.microsoft.com/office/drawing/2010/main" w="9525" cap="flat" cmpd="sng">
                <a:solidFill>
                  <a:schemeClr val="tx1"/>
                </a:solidFill>
                <a:prstDash val="solid"/>
                <a:miter lim="800000"/>
                <a:headEnd type="none" w="med" len="med"/>
                <a:tailEnd type="none" w="med" len="med"/>
              </a14:hiddenLine>
            </a:ext>
          </a:extLst>
        </p:spPr>
      </p:pic>
      <p:graphicFrame>
        <p:nvGraphicFramePr>
          <p:cNvPr id="205828" name="Object 4"/>
          <p:cNvGraphicFramePr>
            <a:graphicFrameLocks noGrp="1" noChangeAspect="1"/>
          </p:cNvGraphicFramePr>
          <p:nvPr>
            <p:ph sz="half" idx="2"/>
          </p:nvPr>
        </p:nvGraphicFramePr>
        <p:xfrm>
          <a:off x="6577013" y="4038600"/>
          <a:ext cx="2109787" cy="2362200"/>
        </p:xfrm>
        <a:graphic>
          <a:graphicData uri="http://schemas.openxmlformats.org/presentationml/2006/ole">
            <mc:AlternateContent xmlns:mc="http://schemas.openxmlformats.org/markup-compatibility/2006">
              <mc:Choice xmlns:v="urn:schemas-microsoft-com:vml" Requires="v">
                <p:oleObj spid="_x0000_s87083" name="Image" r:id="rId5" imgW="4777974" imgH="5349806" progId="Photoshop.Image.5">
                  <p:embed/>
                </p:oleObj>
              </mc:Choice>
              <mc:Fallback>
                <p:oleObj name="Image" r:id="rId5" imgW="4777974" imgH="5349806"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7013" y="4038600"/>
                        <a:ext cx="2109787"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830" name="Oval 6"/>
          <p:cNvSpPr>
            <a:spLocks noChangeArrowheads="1"/>
          </p:cNvSpPr>
          <p:nvPr/>
        </p:nvSpPr>
        <p:spPr bwMode="auto">
          <a:xfrm>
            <a:off x="1600200" y="57737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1" name="Oval 7"/>
          <p:cNvSpPr>
            <a:spLocks noChangeArrowheads="1"/>
          </p:cNvSpPr>
          <p:nvPr/>
        </p:nvSpPr>
        <p:spPr bwMode="auto">
          <a:xfrm>
            <a:off x="1143000" y="54689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2" name="Oval 8"/>
          <p:cNvSpPr>
            <a:spLocks noChangeArrowheads="1"/>
          </p:cNvSpPr>
          <p:nvPr/>
        </p:nvSpPr>
        <p:spPr bwMode="auto">
          <a:xfrm>
            <a:off x="685800" y="52403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3" name="Oval 9"/>
          <p:cNvSpPr>
            <a:spLocks noChangeArrowheads="1"/>
          </p:cNvSpPr>
          <p:nvPr/>
        </p:nvSpPr>
        <p:spPr bwMode="auto">
          <a:xfrm>
            <a:off x="76200" y="44021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4" name="Oval 10"/>
          <p:cNvSpPr>
            <a:spLocks noChangeArrowheads="1"/>
          </p:cNvSpPr>
          <p:nvPr/>
        </p:nvSpPr>
        <p:spPr bwMode="auto">
          <a:xfrm>
            <a:off x="685800" y="38687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5" name="Oval 11"/>
          <p:cNvSpPr>
            <a:spLocks noChangeArrowheads="1"/>
          </p:cNvSpPr>
          <p:nvPr/>
        </p:nvSpPr>
        <p:spPr bwMode="auto">
          <a:xfrm>
            <a:off x="1219200" y="37163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6" name="Oval 12"/>
          <p:cNvSpPr>
            <a:spLocks noChangeArrowheads="1"/>
          </p:cNvSpPr>
          <p:nvPr/>
        </p:nvSpPr>
        <p:spPr bwMode="auto">
          <a:xfrm>
            <a:off x="1676400" y="34115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7" name="Oval 13"/>
          <p:cNvSpPr>
            <a:spLocks noChangeArrowheads="1"/>
          </p:cNvSpPr>
          <p:nvPr/>
        </p:nvSpPr>
        <p:spPr bwMode="auto">
          <a:xfrm>
            <a:off x="3352800" y="47069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8" name="Oval 14"/>
          <p:cNvSpPr>
            <a:spLocks noChangeArrowheads="1"/>
          </p:cNvSpPr>
          <p:nvPr/>
        </p:nvSpPr>
        <p:spPr bwMode="auto">
          <a:xfrm>
            <a:off x="4876800" y="34877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9" name="Oval 15"/>
          <p:cNvSpPr>
            <a:spLocks noChangeArrowheads="1"/>
          </p:cNvSpPr>
          <p:nvPr/>
        </p:nvSpPr>
        <p:spPr bwMode="auto">
          <a:xfrm>
            <a:off x="3962400" y="22685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0" name="Oval 16"/>
          <p:cNvSpPr>
            <a:spLocks noChangeArrowheads="1"/>
          </p:cNvSpPr>
          <p:nvPr/>
        </p:nvSpPr>
        <p:spPr bwMode="auto">
          <a:xfrm>
            <a:off x="5638800" y="26495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1" name="Oval 17"/>
          <p:cNvSpPr>
            <a:spLocks noChangeArrowheads="1"/>
          </p:cNvSpPr>
          <p:nvPr/>
        </p:nvSpPr>
        <p:spPr bwMode="auto">
          <a:xfrm>
            <a:off x="5257800" y="26495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2" name="Oval 18"/>
          <p:cNvSpPr>
            <a:spLocks noChangeArrowheads="1"/>
          </p:cNvSpPr>
          <p:nvPr/>
        </p:nvSpPr>
        <p:spPr bwMode="auto">
          <a:xfrm>
            <a:off x="4876800" y="24971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3" name="Oval 19"/>
          <p:cNvSpPr>
            <a:spLocks noChangeArrowheads="1"/>
          </p:cNvSpPr>
          <p:nvPr/>
        </p:nvSpPr>
        <p:spPr bwMode="auto">
          <a:xfrm>
            <a:off x="3429000" y="28019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4" name="Oval 20"/>
          <p:cNvSpPr>
            <a:spLocks noChangeArrowheads="1"/>
          </p:cNvSpPr>
          <p:nvPr/>
        </p:nvSpPr>
        <p:spPr bwMode="auto">
          <a:xfrm>
            <a:off x="3505200" y="25733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5" name="Rectangle 21"/>
          <p:cNvSpPr>
            <a:spLocks noChangeArrowheads="1"/>
          </p:cNvSpPr>
          <p:nvPr/>
        </p:nvSpPr>
        <p:spPr bwMode="auto">
          <a:xfrm rot="-1012896">
            <a:off x="1219200" y="3944938"/>
            <a:ext cx="457200" cy="873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6" name="Rectangle 22"/>
          <p:cNvSpPr>
            <a:spLocks noChangeArrowheads="1"/>
          </p:cNvSpPr>
          <p:nvPr/>
        </p:nvSpPr>
        <p:spPr bwMode="auto">
          <a:xfrm rot="1601888">
            <a:off x="2060575" y="5222875"/>
            <a:ext cx="4572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7" name="Rectangle 23"/>
          <p:cNvSpPr>
            <a:spLocks noChangeArrowheads="1"/>
          </p:cNvSpPr>
          <p:nvPr/>
        </p:nvSpPr>
        <p:spPr bwMode="auto">
          <a:xfrm rot="1601888">
            <a:off x="1590675" y="4968875"/>
            <a:ext cx="3810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8" name="Rectangle 24"/>
          <p:cNvSpPr>
            <a:spLocks noChangeArrowheads="1"/>
          </p:cNvSpPr>
          <p:nvPr/>
        </p:nvSpPr>
        <p:spPr bwMode="auto">
          <a:xfrm rot="1601888">
            <a:off x="1141413" y="4700588"/>
            <a:ext cx="457200" cy="1381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9" name="Rectangle 25"/>
          <p:cNvSpPr>
            <a:spLocks noChangeArrowheads="1"/>
          </p:cNvSpPr>
          <p:nvPr/>
        </p:nvSpPr>
        <p:spPr bwMode="auto">
          <a:xfrm>
            <a:off x="1371600" y="4249738"/>
            <a:ext cx="457200" cy="8096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0" name="Rectangle 26"/>
          <p:cNvSpPr>
            <a:spLocks noChangeArrowheads="1"/>
          </p:cNvSpPr>
          <p:nvPr/>
        </p:nvSpPr>
        <p:spPr bwMode="auto">
          <a:xfrm rot="1601888">
            <a:off x="3575050" y="4117975"/>
            <a:ext cx="382588" cy="80963"/>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1" name="Rectangle 27"/>
          <p:cNvSpPr>
            <a:spLocks noChangeArrowheads="1"/>
          </p:cNvSpPr>
          <p:nvPr/>
        </p:nvSpPr>
        <p:spPr bwMode="auto">
          <a:xfrm rot="1601888">
            <a:off x="3690938" y="4044950"/>
            <a:ext cx="366712" cy="74613"/>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3" name="Rectangle 29"/>
          <p:cNvSpPr>
            <a:spLocks noChangeArrowheads="1"/>
          </p:cNvSpPr>
          <p:nvPr/>
        </p:nvSpPr>
        <p:spPr bwMode="auto">
          <a:xfrm rot="3470226">
            <a:off x="3048000" y="3986213"/>
            <a:ext cx="266700" cy="1143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4" name="Rectangle 30"/>
          <p:cNvSpPr>
            <a:spLocks noChangeArrowheads="1"/>
          </p:cNvSpPr>
          <p:nvPr/>
        </p:nvSpPr>
        <p:spPr bwMode="auto">
          <a:xfrm rot="1034149">
            <a:off x="4572000" y="3411538"/>
            <a:ext cx="3048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5" name="Rectangle 31"/>
          <p:cNvSpPr>
            <a:spLocks noChangeArrowheads="1"/>
          </p:cNvSpPr>
          <p:nvPr/>
        </p:nvSpPr>
        <p:spPr bwMode="auto">
          <a:xfrm rot="3782339">
            <a:off x="3848100" y="3106738"/>
            <a:ext cx="3048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6" name="Rectangle 32"/>
          <p:cNvSpPr>
            <a:spLocks noChangeArrowheads="1"/>
          </p:cNvSpPr>
          <p:nvPr/>
        </p:nvSpPr>
        <p:spPr bwMode="auto">
          <a:xfrm rot="1561775">
            <a:off x="1363663" y="4587875"/>
            <a:ext cx="3810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7" name="Rectangle 33"/>
          <p:cNvSpPr>
            <a:spLocks noChangeArrowheads="1"/>
          </p:cNvSpPr>
          <p:nvPr/>
        </p:nvSpPr>
        <p:spPr bwMode="auto">
          <a:xfrm rot="-168658">
            <a:off x="381000" y="4783138"/>
            <a:ext cx="5334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8" name="Rectangle 34"/>
          <p:cNvSpPr>
            <a:spLocks noChangeArrowheads="1"/>
          </p:cNvSpPr>
          <p:nvPr/>
        </p:nvSpPr>
        <p:spPr bwMode="auto">
          <a:xfrm rot="-1543997">
            <a:off x="171450" y="4630738"/>
            <a:ext cx="4572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9" name="Rectangle 35"/>
          <p:cNvSpPr>
            <a:spLocks noChangeArrowheads="1"/>
          </p:cNvSpPr>
          <p:nvPr/>
        </p:nvSpPr>
        <p:spPr bwMode="auto">
          <a:xfrm rot="4760927">
            <a:off x="2760663" y="4821238"/>
            <a:ext cx="3048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0" name="Rectangle 36"/>
          <p:cNvSpPr>
            <a:spLocks noChangeArrowheads="1"/>
          </p:cNvSpPr>
          <p:nvPr/>
        </p:nvSpPr>
        <p:spPr bwMode="auto">
          <a:xfrm rot="4960727">
            <a:off x="2084388" y="4897438"/>
            <a:ext cx="3810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1" name="Rectangle 37"/>
          <p:cNvSpPr>
            <a:spLocks noChangeArrowheads="1"/>
          </p:cNvSpPr>
          <p:nvPr/>
        </p:nvSpPr>
        <p:spPr bwMode="auto">
          <a:xfrm rot="-182805">
            <a:off x="2208213" y="4551363"/>
            <a:ext cx="152400" cy="23495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2" name="Rectangle 38"/>
          <p:cNvSpPr>
            <a:spLocks noChangeArrowheads="1"/>
          </p:cNvSpPr>
          <p:nvPr/>
        </p:nvSpPr>
        <p:spPr bwMode="auto">
          <a:xfrm>
            <a:off x="1981200" y="4249738"/>
            <a:ext cx="3810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3" name="Rectangle 39"/>
          <p:cNvSpPr>
            <a:spLocks noChangeArrowheads="1"/>
          </p:cNvSpPr>
          <p:nvPr/>
        </p:nvSpPr>
        <p:spPr bwMode="auto">
          <a:xfrm rot="1720731">
            <a:off x="2360613" y="4402138"/>
            <a:ext cx="419100" cy="1143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4" name="Rectangle 40"/>
          <p:cNvSpPr>
            <a:spLocks noChangeArrowheads="1"/>
          </p:cNvSpPr>
          <p:nvPr/>
        </p:nvSpPr>
        <p:spPr bwMode="auto">
          <a:xfrm rot="567740">
            <a:off x="2665413" y="3844925"/>
            <a:ext cx="3810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6" name="Rectangle 42"/>
          <p:cNvSpPr>
            <a:spLocks noChangeArrowheads="1"/>
          </p:cNvSpPr>
          <p:nvPr/>
        </p:nvSpPr>
        <p:spPr bwMode="auto">
          <a:xfrm>
            <a:off x="1905000" y="3868738"/>
            <a:ext cx="3810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7" name="Rectangle 43"/>
          <p:cNvSpPr>
            <a:spLocks noChangeArrowheads="1"/>
          </p:cNvSpPr>
          <p:nvPr/>
        </p:nvSpPr>
        <p:spPr bwMode="auto">
          <a:xfrm rot="-997031">
            <a:off x="609600" y="4554538"/>
            <a:ext cx="5334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9" name="Rectangle 45"/>
          <p:cNvSpPr>
            <a:spLocks noChangeArrowheads="1"/>
          </p:cNvSpPr>
          <p:nvPr/>
        </p:nvSpPr>
        <p:spPr bwMode="auto">
          <a:xfrm rot="2970534">
            <a:off x="3810000" y="2878138"/>
            <a:ext cx="2286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0" name="Rectangle 46"/>
          <p:cNvSpPr>
            <a:spLocks noChangeArrowheads="1"/>
          </p:cNvSpPr>
          <p:nvPr/>
        </p:nvSpPr>
        <p:spPr bwMode="auto">
          <a:xfrm rot="759714">
            <a:off x="4038600" y="2954338"/>
            <a:ext cx="327025" cy="889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3" name="Rectangle 49"/>
          <p:cNvSpPr>
            <a:spLocks noChangeArrowheads="1"/>
          </p:cNvSpPr>
          <p:nvPr/>
        </p:nvSpPr>
        <p:spPr bwMode="auto">
          <a:xfrm rot="2298048">
            <a:off x="4038600" y="2649538"/>
            <a:ext cx="306388" cy="77787"/>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4" name="Rectangle 50"/>
          <p:cNvSpPr>
            <a:spLocks noChangeArrowheads="1"/>
          </p:cNvSpPr>
          <p:nvPr/>
        </p:nvSpPr>
        <p:spPr bwMode="auto">
          <a:xfrm rot="1154254">
            <a:off x="4645025" y="2965450"/>
            <a:ext cx="303213"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5" name="Rectangle 51"/>
          <p:cNvSpPr>
            <a:spLocks noChangeArrowheads="1"/>
          </p:cNvSpPr>
          <p:nvPr/>
        </p:nvSpPr>
        <p:spPr bwMode="auto">
          <a:xfrm rot="1251364">
            <a:off x="4267200" y="3616325"/>
            <a:ext cx="379413"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6" name="Rectangle 52"/>
          <p:cNvSpPr>
            <a:spLocks noChangeArrowheads="1"/>
          </p:cNvSpPr>
          <p:nvPr/>
        </p:nvSpPr>
        <p:spPr bwMode="auto">
          <a:xfrm rot="487806">
            <a:off x="4244975" y="3246438"/>
            <a:ext cx="327025" cy="889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7" name="Rectangle 53"/>
          <p:cNvSpPr>
            <a:spLocks noChangeArrowheads="1"/>
          </p:cNvSpPr>
          <p:nvPr/>
        </p:nvSpPr>
        <p:spPr bwMode="auto">
          <a:xfrm rot="1329387">
            <a:off x="3963988" y="2762250"/>
            <a:ext cx="228600" cy="77788"/>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8" name="Rectangle 54"/>
          <p:cNvSpPr>
            <a:spLocks noChangeArrowheads="1"/>
          </p:cNvSpPr>
          <p:nvPr/>
        </p:nvSpPr>
        <p:spPr bwMode="auto">
          <a:xfrm rot="2298048">
            <a:off x="4265613" y="2876550"/>
            <a:ext cx="306387" cy="77788"/>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9" name="Rectangle 55"/>
          <p:cNvSpPr>
            <a:spLocks noChangeArrowheads="1"/>
          </p:cNvSpPr>
          <p:nvPr/>
        </p:nvSpPr>
        <p:spPr bwMode="auto">
          <a:xfrm rot="-455305">
            <a:off x="4722813" y="2835275"/>
            <a:ext cx="306387" cy="77788"/>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0" name="Rectangle 56"/>
          <p:cNvSpPr>
            <a:spLocks noChangeArrowheads="1"/>
          </p:cNvSpPr>
          <p:nvPr/>
        </p:nvSpPr>
        <p:spPr bwMode="auto">
          <a:xfrm rot="-264516">
            <a:off x="5105400" y="3030538"/>
            <a:ext cx="306388" cy="77787"/>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1" name="Rectangle 57"/>
          <p:cNvSpPr>
            <a:spLocks noChangeArrowheads="1"/>
          </p:cNvSpPr>
          <p:nvPr/>
        </p:nvSpPr>
        <p:spPr bwMode="auto">
          <a:xfrm rot="1106283">
            <a:off x="5405438" y="2854325"/>
            <a:ext cx="230187" cy="74613"/>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2" name="Rectangle 58"/>
          <p:cNvSpPr>
            <a:spLocks noChangeArrowheads="1"/>
          </p:cNvSpPr>
          <p:nvPr/>
        </p:nvSpPr>
        <p:spPr bwMode="auto">
          <a:xfrm rot="1106283">
            <a:off x="5102225" y="2738438"/>
            <a:ext cx="223838"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3" name="Rectangle 59"/>
          <p:cNvSpPr>
            <a:spLocks noChangeArrowheads="1"/>
          </p:cNvSpPr>
          <p:nvPr/>
        </p:nvSpPr>
        <p:spPr bwMode="auto">
          <a:xfrm rot="1106283">
            <a:off x="4572000" y="2668588"/>
            <a:ext cx="306388" cy="746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4" name="Rectangle 60"/>
          <p:cNvSpPr>
            <a:spLocks noChangeArrowheads="1"/>
          </p:cNvSpPr>
          <p:nvPr/>
        </p:nvSpPr>
        <p:spPr bwMode="auto">
          <a:xfrm rot="1106283">
            <a:off x="4722813" y="2601913"/>
            <a:ext cx="230187" cy="746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5" name="Rectangle 61"/>
          <p:cNvSpPr>
            <a:spLocks noChangeArrowheads="1"/>
          </p:cNvSpPr>
          <p:nvPr/>
        </p:nvSpPr>
        <p:spPr bwMode="auto">
          <a:xfrm rot="2960347">
            <a:off x="4374356" y="2512219"/>
            <a:ext cx="268288"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6" name="Rectangle 62"/>
          <p:cNvSpPr>
            <a:spLocks noChangeArrowheads="1"/>
          </p:cNvSpPr>
          <p:nvPr/>
        </p:nvSpPr>
        <p:spPr bwMode="auto">
          <a:xfrm rot="3455913">
            <a:off x="4581525" y="2439988"/>
            <a:ext cx="192088" cy="746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7" name="Rectangle 63"/>
          <p:cNvSpPr>
            <a:spLocks noChangeArrowheads="1"/>
          </p:cNvSpPr>
          <p:nvPr/>
        </p:nvSpPr>
        <p:spPr bwMode="auto">
          <a:xfrm rot="3470226">
            <a:off x="2362200" y="4021138"/>
            <a:ext cx="266700" cy="1143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8" name="Rectangle 64"/>
          <p:cNvSpPr>
            <a:spLocks noChangeArrowheads="1"/>
          </p:cNvSpPr>
          <p:nvPr/>
        </p:nvSpPr>
        <p:spPr bwMode="auto">
          <a:xfrm rot="1579969">
            <a:off x="1676400" y="4021138"/>
            <a:ext cx="266700" cy="1143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9" name="Rectangle 65"/>
          <p:cNvSpPr>
            <a:spLocks noChangeArrowheads="1"/>
          </p:cNvSpPr>
          <p:nvPr/>
        </p:nvSpPr>
        <p:spPr bwMode="auto">
          <a:xfrm rot="-583000">
            <a:off x="1752600" y="3687763"/>
            <a:ext cx="3810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90" name="Rectangle 66"/>
          <p:cNvSpPr>
            <a:spLocks noChangeArrowheads="1"/>
          </p:cNvSpPr>
          <p:nvPr/>
        </p:nvSpPr>
        <p:spPr bwMode="auto">
          <a:xfrm rot="-583000">
            <a:off x="762000" y="4230688"/>
            <a:ext cx="3810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91" name="Rectangle 67"/>
          <p:cNvSpPr>
            <a:spLocks noChangeArrowheads="1"/>
          </p:cNvSpPr>
          <p:nvPr/>
        </p:nvSpPr>
        <p:spPr bwMode="auto">
          <a:xfrm>
            <a:off x="3962400" y="6307138"/>
            <a:ext cx="4572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92" name="Text Box 68"/>
          <p:cNvSpPr txBox="1">
            <a:spLocks noChangeArrowheads="1"/>
          </p:cNvSpPr>
          <p:nvPr/>
        </p:nvSpPr>
        <p:spPr bwMode="auto">
          <a:xfrm>
            <a:off x="4784725" y="6216650"/>
            <a:ext cx="91598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41 filters</a:t>
            </a:r>
          </a:p>
        </p:txBody>
      </p:sp>
      <p:sp>
        <p:nvSpPr>
          <p:cNvPr id="205893" name="Oval 69"/>
          <p:cNvSpPr>
            <a:spLocks noChangeArrowheads="1"/>
          </p:cNvSpPr>
          <p:nvPr/>
        </p:nvSpPr>
        <p:spPr bwMode="auto">
          <a:xfrm>
            <a:off x="2057400" y="62309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94" name="Text Box 70"/>
          <p:cNvSpPr txBox="1">
            <a:spLocks noChangeArrowheads="1"/>
          </p:cNvSpPr>
          <p:nvPr/>
        </p:nvSpPr>
        <p:spPr bwMode="auto">
          <a:xfrm>
            <a:off x="2514600" y="6173788"/>
            <a:ext cx="93503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14 PMTs</a:t>
            </a:r>
          </a:p>
        </p:txBody>
      </p:sp>
      <p:graphicFrame>
        <p:nvGraphicFramePr>
          <p:cNvPr id="205903" name="Object 79"/>
          <p:cNvGraphicFramePr>
            <a:graphicFrameLocks noChangeAspect="1"/>
          </p:cNvGraphicFramePr>
          <p:nvPr/>
        </p:nvGraphicFramePr>
        <p:xfrm>
          <a:off x="7186613" y="2895600"/>
          <a:ext cx="901700" cy="1600200"/>
        </p:xfrm>
        <a:graphic>
          <a:graphicData uri="http://schemas.openxmlformats.org/presentationml/2006/ole">
            <mc:AlternateContent xmlns:mc="http://schemas.openxmlformats.org/markup-compatibility/2006">
              <mc:Choice xmlns:v="urn:schemas-microsoft-com:vml" Requires="v">
                <p:oleObj spid="_x0000_s87084" name="Document" r:id="rId7" imgW="2261331" imgH="4016922" progId="XaraX.Document">
                  <p:embed/>
                </p:oleObj>
              </mc:Choice>
              <mc:Fallback>
                <p:oleObj name="Document" r:id="rId7" imgW="2261331" imgH="4016922" progId="XaraX.Document">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6613" y="2895600"/>
                        <a:ext cx="901700"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895" name="Rectangle 71"/>
          <p:cNvSpPr>
            <a:spLocks noChangeArrowheads="1"/>
          </p:cNvSpPr>
          <p:nvPr/>
        </p:nvSpPr>
        <p:spPr bwMode="auto">
          <a:xfrm rot="-2162674">
            <a:off x="7110413" y="2590800"/>
            <a:ext cx="685800" cy="304800"/>
          </a:xfrm>
          <a:prstGeom prst="rect">
            <a:avLst/>
          </a:prstGeom>
          <a:solidFill>
            <a:schemeClr val="accent1"/>
          </a:solidFill>
          <a:ln w="9525">
            <a:miter lim="800000"/>
            <a:headEnd/>
            <a:tailEnd/>
          </a:ln>
          <a:effectLst/>
          <a:scene3d>
            <a:camera prst="legacyPerspectiveFront">
              <a:rot lat="20099999" lon="20099999" rev="0"/>
            </a:camera>
            <a:lightRig rig="legacyFlat2" dir="t"/>
          </a:scene3d>
          <a:sp3d extrusionH="8874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05906" name="Text Box 82"/>
          <p:cNvSpPr txBox="1">
            <a:spLocks noChangeArrowheads="1"/>
          </p:cNvSpPr>
          <p:nvPr/>
        </p:nvSpPr>
        <p:spPr bwMode="auto">
          <a:xfrm>
            <a:off x="5942013" y="5943600"/>
            <a:ext cx="32019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Hyperspectral cytometry</a:t>
            </a:r>
          </a:p>
        </p:txBody>
      </p:sp>
      <p:sp>
        <p:nvSpPr>
          <p:cNvPr id="205907" name="Film"/>
          <p:cNvSpPr>
            <a:spLocks noEditPoints="1" noChangeArrowheads="1"/>
          </p:cNvSpPr>
          <p:nvPr/>
        </p:nvSpPr>
        <p:spPr bwMode="auto">
          <a:xfrm>
            <a:off x="7620000" y="6324600"/>
            <a:ext cx="228600" cy="3810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TextBox 1"/>
          <p:cNvSpPr txBox="1"/>
          <p:nvPr/>
        </p:nvSpPr>
        <p:spPr>
          <a:xfrm>
            <a:off x="7453313" y="2845872"/>
            <a:ext cx="1453218" cy="369332"/>
          </a:xfrm>
          <a:prstGeom prst="rect">
            <a:avLst/>
          </a:prstGeom>
          <a:noFill/>
        </p:spPr>
        <p:txBody>
          <a:bodyPr wrap="none" rtlCol="0">
            <a:spAutoFit/>
          </a:bodyPr>
          <a:lstStyle/>
          <a:p>
            <a:r>
              <a:rPr lang="en-US" dirty="0" smtClean="0"/>
              <a:t>spectrometer</a:t>
            </a:r>
            <a:endParaRPr lang="en-US" dirty="0"/>
          </a:p>
        </p:txBody>
      </p:sp>
      <p:sp>
        <p:nvSpPr>
          <p:cNvPr id="205908" name="Film"/>
          <p:cNvSpPr>
            <a:spLocks noEditPoints="1" noChangeArrowheads="1"/>
          </p:cNvSpPr>
          <p:nvPr/>
        </p:nvSpPr>
        <p:spPr bwMode="auto">
          <a:xfrm>
            <a:off x="7315200" y="6324600"/>
            <a:ext cx="228600" cy="3810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05905" name="Rectangle 81"/>
          <p:cNvSpPr>
            <a:spLocks noChangeArrowheads="1"/>
          </p:cNvSpPr>
          <p:nvPr/>
        </p:nvSpPr>
        <p:spPr bwMode="auto">
          <a:xfrm>
            <a:off x="5942013" y="1173163"/>
            <a:ext cx="3124200" cy="5105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TextBox 2"/>
          <p:cNvSpPr txBox="1"/>
          <p:nvPr/>
        </p:nvSpPr>
        <p:spPr>
          <a:xfrm>
            <a:off x="1312811" y="152400"/>
            <a:ext cx="6987747" cy="646331"/>
          </a:xfrm>
          <a:prstGeom prst="rect">
            <a:avLst/>
          </a:prstGeom>
          <a:noFill/>
        </p:spPr>
        <p:txBody>
          <a:bodyPr wrap="none" rtlCol="0">
            <a:spAutoFit/>
          </a:bodyPr>
          <a:lstStyle/>
          <a:p>
            <a:r>
              <a:rPr lang="en-US" sz="3600" b="1" dirty="0" smtClean="0"/>
              <a:t>How do you do spectral cytometry?</a:t>
            </a:r>
            <a:endParaRPr lang="en-US" sz="3600" b="1" dirty="0"/>
          </a:p>
        </p:txBody>
      </p:sp>
      <p:sp>
        <p:nvSpPr>
          <p:cNvPr id="4" name="TextBox 3"/>
          <p:cNvSpPr txBox="1"/>
          <p:nvPr/>
        </p:nvSpPr>
        <p:spPr>
          <a:xfrm>
            <a:off x="2667000" y="6488668"/>
            <a:ext cx="4073213" cy="369332"/>
          </a:xfrm>
          <a:prstGeom prst="rect">
            <a:avLst/>
          </a:prstGeom>
          <a:noFill/>
        </p:spPr>
        <p:txBody>
          <a:bodyPr wrap="none" rtlCol="0">
            <a:spAutoFit/>
          </a:bodyPr>
          <a:lstStyle/>
          <a:p>
            <a:r>
              <a:rPr lang="en-US" i="1" dirty="0" smtClean="0"/>
              <a:t>Photo: Andrea </a:t>
            </a:r>
            <a:r>
              <a:rPr lang="en-US" i="1" dirty="0" err="1" smtClean="0"/>
              <a:t>Cossarizza</a:t>
            </a:r>
            <a:r>
              <a:rPr lang="en-US" i="1" dirty="0" smtClean="0"/>
              <a:t> Lab instrument</a:t>
            </a:r>
            <a:endParaRPr lang="en-US" i="1" dirty="0"/>
          </a:p>
        </p:txBody>
      </p:sp>
    </p:spTree>
    <p:extLst>
      <p:ext uri="{BB962C8B-B14F-4D97-AF65-F5344CB8AC3E}">
        <p14:creationId xmlns:p14="http://schemas.microsoft.com/office/powerpoint/2010/main" val="1394108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830"/>
                                        </p:tgtEl>
                                        <p:attrNameLst>
                                          <p:attrName>style.visibility</p:attrName>
                                        </p:attrNameLst>
                                      </p:cBhvr>
                                      <p:to>
                                        <p:strVal val="visible"/>
                                      </p:to>
                                    </p:set>
                                    <p:animEffect transition="in" filter="fade">
                                      <p:cBhvr>
                                        <p:cTn id="7" dur="500"/>
                                        <p:tgtEl>
                                          <p:spTgt spid="2058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831"/>
                                        </p:tgtEl>
                                        <p:attrNameLst>
                                          <p:attrName>style.visibility</p:attrName>
                                        </p:attrNameLst>
                                      </p:cBhvr>
                                      <p:to>
                                        <p:strVal val="visible"/>
                                      </p:to>
                                    </p:set>
                                    <p:animEffect transition="in" filter="fade">
                                      <p:cBhvr>
                                        <p:cTn id="10" dur="500"/>
                                        <p:tgtEl>
                                          <p:spTgt spid="2058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5832"/>
                                        </p:tgtEl>
                                        <p:attrNameLst>
                                          <p:attrName>style.visibility</p:attrName>
                                        </p:attrNameLst>
                                      </p:cBhvr>
                                      <p:to>
                                        <p:strVal val="visible"/>
                                      </p:to>
                                    </p:set>
                                    <p:animEffect transition="in" filter="fade">
                                      <p:cBhvr>
                                        <p:cTn id="13" dur="500"/>
                                        <p:tgtEl>
                                          <p:spTgt spid="2058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5833"/>
                                        </p:tgtEl>
                                        <p:attrNameLst>
                                          <p:attrName>style.visibility</p:attrName>
                                        </p:attrNameLst>
                                      </p:cBhvr>
                                      <p:to>
                                        <p:strVal val="visible"/>
                                      </p:to>
                                    </p:set>
                                    <p:animEffect transition="in" filter="fade">
                                      <p:cBhvr>
                                        <p:cTn id="16" dur="500"/>
                                        <p:tgtEl>
                                          <p:spTgt spid="2058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5834"/>
                                        </p:tgtEl>
                                        <p:attrNameLst>
                                          <p:attrName>style.visibility</p:attrName>
                                        </p:attrNameLst>
                                      </p:cBhvr>
                                      <p:to>
                                        <p:strVal val="visible"/>
                                      </p:to>
                                    </p:set>
                                    <p:animEffect transition="in" filter="fade">
                                      <p:cBhvr>
                                        <p:cTn id="19" dur="500"/>
                                        <p:tgtEl>
                                          <p:spTgt spid="2058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5835"/>
                                        </p:tgtEl>
                                        <p:attrNameLst>
                                          <p:attrName>style.visibility</p:attrName>
                                        </p:attrNameLst>
                                      </p:cBhvr>
                                      <p:to>
                                        <p:strVal val="visible"/>
                                      </p:to>
                                    </p:set>
                                    <p:animEffect transition="in" filter="fade">
                                      <p:cBhvr>
                                        <p:cTn id="22" dur="500"/>
                                        <p:tgtEl>
                                          <p:spTgt spid="2058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5836"/>
                                        </p:tgtEl>
                                        <p:attrNameLst>
                                          <p:attrName>style.visibility</p:attrName>
                                        </p:attrNameLst>
                                      </p:cBhvr>
                                      <p:to>
                                        <p:strVal val="visible"/>
                                      </p:to>
                                    </p:set>
                                    <p:animEffect transition="in" filter="fade">
                                      <p:cBhvr>
                                        <p:cTn id="25" dur="500"/>
                                        <p:tgtEl>
                                          <p:spTgt spid="2058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5837"/>
                                        </p:tgtEl>
                                        <p:attrNameLst>
                                          <p:attrName>style.visibility</p:attrName>
                                        </p:attrNameLst>
                                      </p:cBhvr>
                                      <p:to>
                                        <p:strVal val="visible"/>
                                      </p:to>
                                    </p:set>
                                    <p:animEffect transition="in" filter="fade">
                                      <p:cBhvr>
                                        <p:cTn id="28" dur="500"/>
                                        <p:tgtEl>
                                          <p:spTgt spid="2058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5838"/>
                                        </p:tgtEl>
                                        <p:attrNameLst>
                                          <p:attrName>style.visibility</p:attrName>
                                        </p:attrNameLst>
                                      </p:cBhvr>
                                      <p:to>
                                        <p:strVal val="visible"/>
                                      </p:to>
                                    </p:set>
                                    <p:animEffect transition="in" filter="fade">
                                      <p:cBhvr>
                                        <p:cTn id="31" dur="500"/>
                                        <p:tgtEl>
                                          <p:spTgt spid="2058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5839"/>
                                        </p:tgtEl>
                                        <p:attrNameLst>
                                          <p:attrName>style.visibility</p:attrName>
                                        </p:attrNameLst>
                                      </p:cBhvr>
                                      <p:to>
                                        <p:strVal val="visible"/>
                                      </p:to>
                                    </p:set>
                                    <p:animEffect transition="in" filter="fade">
                                      <p:cBhvr>
                                        <p:cTn id="34" dur="500"/>
                                        <p:tgtEl>
                                          <p:spTgt spid="2058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5840"/>
                                        </p:tgtEl>
                                        <p:attrNameLst>
                                          <p:attrName>style.visibility</p:attrName>
                                        </p:attrNameLst>
                                      </p:cBhvr>
                                      <p:to>
                                        <p:strVal val="visible"/>
                                      </p:to>
                                    </p:set>
                                    <p:animEffect transition="in" filter="fade">
                                      <p:cBhvr>
                                        <p:cTn id="37" dur="500"/>
                                        <p:tgtEl>
                                          <p:spTgt spid="2058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5841"/>
                                        </p:tgtEl>
                                        <p:attrNameLst>
                                          <p:attrName>style.visibility</p:attrName>
                                        </p:attrNameLst>
                                      </p:cBhvr>
                                      <p:to>
                                        <p:strVal val="visible"/>
                                      </p:to>
                                    </p:set>
                                    <p:animEffect transition="in" filter="fade">
                                      <p:cBhvr>
                                        <p:cTn id="40" dur="500"/>
                                        <p:tgtEl>
                                          <p:spTgt spid="2058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5842"/>
                                        </p:tgtEl>
                                        <p:attrNameLst>
                                          <p:attrName>style.visibility</p:attrName>
                                        </p:attrNameLst>
                                      </p:cBhvr>
                                      <p:to>
                                        <p:strVal val="visible"/>
                                      </p:to>
                                    </p:set>
                                    <p:animEffect transition="in" filter="fade">
                                      <p:cBhvr>
                                        <p:cTn id="43" dur="500"/>
                                        <p:tgtEl>
                                          <p:spTgt spid="20584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5843"/>
                                        </p:tgtEl>
                                        <p:attrNameLst>
                                          <p:attrName>style.visibility</p:attrName>
                                        </p:attrNameLst>
                                      </p:cBhvr>
                                      <p:to>
                                        <p:strVal val="visible"/>
                                      </p:to>
                                    </p:set>
                                    <p:animEffect transition="in" filter="fade">
                                      <p:cBhvr>
                                        <p:cTn id="46" dur="500"/>
                                        <p:tgtEl>
                                          <p:spTgt spid="2058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5844"/>
                                        </p:tgtEl>
                                        <p:attrNameLst>
                                          <p:attrName>style.visibility</p:attrName>
                                        </p:attrNameLst>
                                      </p:cBhvr>
                                      <p:to>
                                        <p:strVal val="visible"/>
                                      </p:to>
                                    </p:set>
                                    <p:animEffect transition="in" filter="fade">
                                      <p:cBhvr>
                                        <p:cTn id="49" dur="500"/>
                                        <p:tgtEl>
                                          <p:spTgt spid="2058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5893"/>
                                        </p:tgtEl>
                                        <p:attrNameLst>
                                          <p:attrName>style.visibility</p:attrName>
                                        </p:attrNameLst>
                                      </p:cBhvr>
                                      <p:to>
                                        <p:strVal val="visible"/>
                                      </p:to>
                                    </p:set>
                                    <p:animEffect transition="in" filter="fade">
                                      <p:cBhvr>
                                        <p:cTn id="52" dur="500"/>
                                        <p:tgtEl>
                                          <p:spTgt spid="20589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5845"/>
                                        </p:tgtEl>
                                        <p:attrNameLst>
                                          <p:attrName>style.visibility</p:attrName>
                                        </p:attrNameLst>
                                      </p:cBhvr>
                                      <p:to>
                                        <p:strVal val="visible"/>
                                      </p:to>
                                    </p:set>
                                    <p:animEffect transition="in" filter="fade">
                                      <p:cBhvr>
                                        <p:cTn id="57" dur="500"/>
                                        <p:tgtEl>
                                          <p:spTgt spid="2058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5846"/>
                                        </p:tgtEl>
                                        <p:attrNameLst>
                                          <p:attrName>style.visibility</p:attrName>
                                        </p:attrNameLst>
                                      </p:cBhvr>
                                      <p:to>
                                        <p:strVal val="visible"/>
                                      </p:to>
                                    </p:set>
                                    <p:animEffect transition="in" filter="fade">
                                      <p:cBhvr>
                                        <p:cTn id="60" dur="500"/>
                                        <p:tgtEl>
                                          <p:spTgt spid="20584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5847"/>
                                        </p:tgtEl>
                                        <p:attrNameLst>
                                          <p:attrName>style.visibility</p:attrName>
                                        </p:attrNameLst>
                                      </p:cBhvr>
                                      <p:to>
                                        <p:strVal val="visible"/>
                                      </p:to>
                                    </p:set>
                                    <p:animEffect transition="in" filter="fade">
                                      <p:cBhvr>
                                        <p:cTn id="63" dur="500"/>
                                        <p:tgtEl>
                                          <p:spTgt spid="20584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5848"/>
                                        </p:tgtEl>
                                        <p:attrNameLst>
                                          <p:attrName>style.visibility</p:attrName>
                                        </p:attrNameLst>
                                      </p:cBhvr>
                                      <p:to>
                                        <p:strVal val="visible"/>
                                      </p:to>
                                    </p:set>
                                    <p:animEffect transition="in" filter="fade">
                                      <p:cBhvr>
                                        <p:cTn id="66" dur="500"/>
                                        <p:tgtEl>
                                          <p:spTgt spid="20584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5849"/>
                                        </p:tgtEl>
                                        <p:attrNameLst>
                                          <p:attrName>style.visibility</p:attrName>
                                        </p:attrNameLst>
                                      </p:cBhvr>
                                      <p:to>
                                        <p:strVal val="visible"/>
                                      </p:to>
                                    </p:set>
                                    <p:animEffect transition="in" filter="fade">
                                      <p:cBhvr>
                                        <p:cTn id="69" dur="500"/>
                                        <p:tgtEl>
                                          <p:spTgt spid="20584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5850"/>
                                        </p:tgtEl>
                                        <p:attrNameLst>
                                          <p:attrName>style.visibility</p:attrName>
                                        </p:attrNameLst>
                                      </p:cBhvr>
                                      <p:to>
                                        <p:strVal val="visible"/>
                                      </p:to>
                                    </p:set>
                                    <p:animEffect transition="in" filter="fade">
                                      <p:cBhvr>
                                        <p:cTn id="72" dur="500"/>
                                        <p:tgtEl>
                                          <p:spTgt spid="20585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5851"/>
                                        </p:tgtEl>
                                        <p:attrNameLst>
                                          <p:attrName>style.visibility</p:attrName>
                                        </p:attrNameLst>
                                      </p:cBhvr>
                                      <p:to>
                                        <p:strVal val="visible"/>
                                      </p:to>
                                    </p:set>
                                    <p:animEffect transition="in" filter="fade">
                                      <p:cBhvr>
                                        <p:cTn id="75" dur="500"/>
                                        <p:tgtEl>
                                          <p:spTgt spid="20585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05853"/>
                                        </p:tgtEl>
                                        <p:attrNameLst>
                                          <p:attrName>style.visibility</p:attrName>
                                        </p:attrNameLst>
                                      </p:cBhvr>
                                      <p:to>
                                        <p:strVal val="visible"/>
                                      </p:to>
                                    </p:set>
                                    <p:animEffect transition="in" filter="fade">
                                      <p:cBhvr>
                                        <p:cTn id="78" dur="500"/>
                                        <p:tgtEl>
                                          <p:spTgt spid="20585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05854"/>
                                        </p:tgtEl>
                                        <p:attrNameLst>
                                          <p:attrName>style.visibility</p:attrName>
                                        </p:attrNameLst>
                                      </p:cBhvr>
                                      <p:to>
                                        <p:strVal val="visible"/>
                                      </p:to>
                                    </p:set>
                                    <p:animEffect transition="in" filter="fade">
                                      <p:cBhvr>
                                        <p:cTn id="81" dur="500"/>
                                        <p:tgtEl>
                                          <p:spTgt spid="2058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05855"/>
                                        </p:tgtEl>
                                        <p:attrNameLst>
                                          <p:attrName>style.visibility</p:attrName>
                                        </p:attrNameLst>
                                      </p:cBhvr>
                                      <p:to>
                                        <p:strVal val="visible"/>
                                      </p:to>
                                    </p:set>
                                    <p:animEffect transition="in" filter="fade">
                                      <p:cBhvr>
                                        <p:cTn id="84" dur="500"/>
                                        <p:tgtEl>
                                          <p:spTgt spid="20585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5856"/>
                                        </p:tgtEl>
                                        <p:attrNameLst>
                                          <p:attrName>style.visibility</p:attrName>
                                        </p:attrNameLst>
                                      </p:cBhvr>
                                      <p:to>
                                        <p:strVal val="visible"/>
                                      </p:to>
                                    </p:set>
                                    <p:animEffect transition="in" filter="fade">
                                      <p:cBhvr>
                                        <p:cTn id="87" dur="500"/>
                                        <p:tgtEl>
                                          <p:spTgt spid="20585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5857"/>
                                        </p:tgtEl>
                                        <p:attrNameLst>
                                          <p:attrName>style.visibility</p:attrName>
                                        </p:attrNameLst>
                                      </p:cBhvr>
                                      <p:to>
                                        <p:strVal val="visible"/>
                                      </p:to>
                                    </p:set>
                                    <p:animEffect transition="in" filter="fade">
                                      <p:cBhvr>
                                        <p:cTn id="90" dur="500"/>
                                        <p:tgtEl>
                                          <p:spTgt spid="20585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05858"/>
                                        </p:tgtEl>
                                        <p:attrNameLst>
                                          <p:attrName>style.visibility</p:attrName>
                                        </p:attrNameLst>
                                      </p:cBhvr>
                                      <p:to>
                                        <p:strVal val="visible"/>
                                      </p:to>
                                    </p:set>
                                    <p:animEffect transition="in" filter="fade">
                                      <p:cBhvr>
                                        <p:cTn id="93" dur="500"/>
                                        <p:tgtEl>
                                          <p:spTgt spid="20585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05859"/>
                                        </p:tgtEl>
                                        <p:attrNameLst>
                                          <p:attrName>style.visibility</p:attrName>
                                        </p:attrNameLst>
                                      </p:cBhvr>
                                      <p:to>
                                        <p:strVal val="visible"/>
                                      </p:to>
                                    </p:set>
                                    <p:animEffect transition="in" filter="fade">
                                      <p:cBhvr>
                                        <p:cTn id="96" dur="500"/>
                                        <p:tgtEl>
                                          <p:spTgt spid="20585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05860"/>
                                        </p:tgtEl>
                                        <p:attrNameLst>
                                          <p:attrName>style.visibility</p:attrName>
                                        </p:attrNameLst>
                                      </p:cBhvr>
                                      <p:to>
                                        <p:strVal val="visible"/>
                                      </p:to>
                                    </p:set>
                                    <p:animEffect transition="in" filter="fade">
                                      <p:cBhvr>
                                        <p:cTn id="99" dur="500"/>
                                        <p:tgtEl>
                                          <p:spTgt spid="20586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05861"/>
                                        </p:tgtEl>
                                        <p:attrNameLst>
                                          <p:attrName>style.visibility</p:attrName>
                                        </p:attrNameLst>
                                      </p:cBhvr>
                                      <p:to>
                                        <p:strVal val="visible"/>
                                      </p:to>
                                    </p:set>
                                    <p:animEffect transition="in" filter="fade">
                                      <p:cBhvr>
                                        <p:cTn id="102" dur="500"/>
                                        <p:tgtEl>
                                          <p:spTgt spid="20586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05862"/>
                                        </p:tgtEl>
                                        <p:attrNameLst>
                                          <p:attrName>style.visibility</p:attrName>
                                        </p:attrNameLst>
                                      </p:cBhvr>
                                      <p:to>
                                        <p:strVal val="visible"/>
                                      </p:to>
                                    </p:set>
                                    <p:animEffect transition="in" filter="fade">
                                      <p:cBhvr>
                                        <p:cTn id="105" dur="500"/>
                                        <p:tgtEl>
                                          <p:spTgt spid="20586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05863"/>
                                        </p:tgtEl>
                                        <p:attrNameLst>
                                          <p:attrName>style.visibility</p:attrName>
                                        </p:attrNameLst>
                                      </p:cBhvr>
                                      <p:to>
                                        <p:strVal val="visible"/>
                                      </p:to>
                                    </p:set>
                                    <p:animEffect transition="in" filter="fade">
                                      <p:cBhvr>
                                        <p:cTn id="108" dur="500"/>
                                        <p:tgtEl>
                                          <p:spTgt spid="20586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05864"/>
                                        </p:tgtEl>
                                        <p:attrNameLst>
                                          <p:attrName>style.visibility</p:attrName>
                                        </p:attrNameLst>
                                      </p:cBhvr>
                                      <p:to>
                                        <p:strVal val="visible"/>
                                      </p:to>
                                    </p:set>
                                    <p:animEffect transition="in" filter="fade">
                                      <p:cBhvr>
                                        <p:cTn id="111" dur="500"/>
                                        <p:tgtEl>
                                          <p:spTgt spid="20586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05866"/>
                                        </p:tgtEl>
                                        <p:attrNameLst>
                                          <p:attrName>style.visibility</p:attrName>
                                        </p:attrNameLst>
                                      </p:cBhvr>
                                      <p:to>
                                        <p:strVal val="visible"/>
                                      </p:to>
                                    </p:set>
                                    <p:animEffect transition="in" filter="fade">
                                      <p:cBhvr>
                                        <p:cTn id="114" dur="500"/>
                                        <p:tgtEl>
                                          <p:spTgt spid="20586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05867"/>
                                        </p:tgtEl>
                                        <p:attrNameLst>
                                          <p:attrName>style.visibility</p:attrName>
                                        </p:attrNameLst>
                                      </p:cBhvr>
                                      <p:to>
                                        <p:strVal val="visible"/>
                                      </p:to>
                                    </p:set>
                                    <p:animEffect transition="in" filter="fade">
                                      <p:cBhvr>
                                        <p:cTn id="117" dur="500"/>
                                        <p:tgtEl>
                                          <p:spTgt spid="20586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05869"/>
                                        </p:tgtEl>
                                        <p:attrNameLst>
                                          <p:attrName>style.visibility</p:attrName>
                                        </p:attrNameLst>
                                      </p:cBhvr>
                                      <p:to>
                                        <p:strVal val="visible"/>
                                      </p:to>
                                    </p:set>
                                    <p:animEffect transition="in" filter="fade">
                                      <p:cBhvr>
                                        <p:cTn id="120" dur="500"/>
                                        <p:tgtEl>
                                          <p:spTgt spid="20586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05870"/>
                                        </p:tgtEl>
                                        <p:attrNameLst>
                                          <p:attrName>style.visibility</p:attrName>
                                        </p:attrNameLst>
                                      </p:cBhvr>
                                      <p:to>
                                        <p:strVal val="visible"/>
                                      </p:to>
                                    </p:set>
                                    <p:animEffect transition="in" filter="fade">
                                      <p:cBhvr>
                                        <p:cTn id="123" dur="500"/>
                                        <p:tgtEl>
                                          <p:spTgt spid="205870"/>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05873"/>
                                        </p:tgtEl>
                                        <p:attrNameLst>
                                          <p:attrName>style.visibility</p:attrName>
                                        </p:attrNameLst>
                                      </p:cBhvr>
                                      <p:to>
                                        <p:strVal val="visible"/>
                                      </p:to>
                                    </p:set>
                                    <p:animEffect transition="in" filter="fade">
                                      <p:cBhvr>
                                        <p:cTn id="126" dur="500"/>
                                        <p:tgtEl>
                                          <p:spTgt spid="20587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05874"/>
                                        </p:tgtEl>
                                        <p:attrNameLst>
                                          <p:attrName>style.visibility</p:attrName>
                                        </p:attrNameLst>
                                      </p:cBhvr>
                                      <p:to>
                                        <p:strVal val="visible"/>
                                      </p:to>
                                    </p:set>
                                    <p:animEffect transition="in" filter="fade">
                                      <p:cBhvr>
                                        <p:cTn id="129" dur="500"/>
                                        <p:tgtEl>
                                          <p:spTgt spid="20587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05875"/>
                                        </p:tgtEl>
                                        <p:attrNameLst>
                                          <p:attrName>style.visibility</p:attrName>
                                        </p:attrNameLst>
                                      </p:cBhvr>
                                      <p:to>
                                        <p:strVal val="visible"/>
                                      </p:to>
                                    </p:set>
                                    <p:animEffect transition="in" filter="fade">
                                      <p:cBhvr>
                                        <p:cTn id="132" dur="500"/>
                                        <p:tgtEl>
                                          <p:spTgt spid="20587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05876"/>
                                        </p:tgtEl>
                                        <p:attrNameLst>
                                          <p:attrName>style.visibility</p:attrName>
                                        </p:attrNameLst>
                                      </p:cBhvr>
                                      <p:to>
                                        <p:strVal val="visible"/>
                                      </p:to>
                                    </p:set>
                                    <p:animEffect transition="in" filter="fade">
                                      <p:cBhvr>
                                        <p:cTn id="135" dur="500"/>
                                        <p:tgtEl>
                                          <p:spTgt spid="20587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205877"/>
                                        </p:tgtEl>
                                        <p:attrNameLst>
                                          <p:attrName>style.visibility</p:attrName>
                                        </p:attrNameLst>
                                      </p:cBhvr>
                                      <p:to>
                                        <p:strVal val="visible"/>
                                      </p:to>
                                    </p:set>
                                    <p:animEffect transition="in" filter="fade">
                                      <p:cBhvr>
                                        <p:cTn id="138" dur="500"/>
                                        <p:tgtEl>
                                          <p:spTgt spid="205877"/>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205878"/>
                                        </p:tgtEl>
                                        <p:attrNameLst>
                                          <p:attrName>style.visibility</p:attrName>
                                        </p:attrNameLst>
                                      </p:cBhvr>
                                      <p:to>
                                        <p:strVal val="visible"/>
                                      </p:to>
                                    </p:set>
                                    <p:animEffect transition="in" filter="fade">
                                      <p:cBhvr>
                                        <p:cTn id="141" dur="500"/>
                                        <p:tgtEl>
                                          <p:spTgt spid="205878"/>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05879"/>
                                        </p:tgtEl>
                                        <p:attrNameLst>
                                          <p:attrName>style.visibility</p:attrName>
                                        </p:attrNameLst>
                                      </p:cBhvr>
                                      <p:to>
                                        <p:strVal val="visible"/>
                                      </p:to>
                                    </p:set>
                                    <p:animEffect transition="in" filter="fade">
                                      <p:cBhvr>
                                        <p:cTn id="144" dur="500"/>
                                        <p:tgtEl>
                                          <p:spTgt spid="20587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05880"/>
                                        </p:tgtEl>
                                        <p:attrNameLst>
                                          <p:attrName>style.visibility</p:attrName>
                                        </p:attrNameLst>
                                      </p:cBhvr>
                                      <p:to>
                                        <p:strVal val="visible"/>
                                      </p:to>
                                    </p:set>
                                    <p:animEffect transition="in" filter="fade">
                                      <p:cBhvr>
                                        <p:cTn id="147" dur="500"/>
                                        <p:tgtEl>
                                          <p:spTgt spid="205880"/>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205881"/>
                                        </p:tgtEl>
                                        <p:attrNameLst>
                                          <p:attrName>style.visibility</p:attrName>
                                        </p:attrNameLst>
                                      </p:cBhvr>
                                      <p:to>
                                        <p:strVal val="visible"/>
                                      </p:to>
                                    </p:set>
                                    <p:animEffect transition="in" filter="fade">
                                      <p:cBhvr>
                                        <p:cTn id="150" dur="500"/>
                                        <p:tgtEl>
                                          <p:spTgt spid="205881"/>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205882"/>
                                        </p:tgtEl>
                                        <p:attrNameLst>
                                          <p:attrName>style.visibility</p:attrName>
                                        </p:attrNameLst>
                                      </p:cBhvr>
                                      <p:to>
                                        <p:strVal val="visible"/>
                                      </p:to>
                                    </p:set>
                                    <p:animEffect transition="in" filter="fade">
                                      <p:cBhvr>
                                        <p:cTn id="153" dur="500"/>
                                        <p:tgtEl>
                                          <p:spTgt spid="205882"/>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205883"/>
                                        </p:tgtEl>
                                        <p:attrNameLst>
                                          <p:attrName>style.visibility</p:attrName>
                                        </p:attrNameLst>
                                      </p:cBhvr>
                                      <p:to>
                                        <p:strVal val="visible"/>
                                      </p:to>
                                    </p:set>
                                    <p:animEffect transition="in" filter="fade">
                                      <p:cBhvr>
                                        <p:cTn id="156" dur="500"/>
                                        <p:tgtEl>
                                          <p:spTgt spid="205883"/>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205884"/>
                                        </p:tgtEl>
                                        <p:attrNameLst>
                                          <p:attrName>style.visibility</p:attrName>
                                        </p:attrNameLst>
                                      </p:cBhvr>
                                      <p:to>
                                        <p:strVal val="visible"/>
                                      </p:to>
                                    </p:set>
                                    <p:animEffect transition="in" filter="fade">
                                      <p:cBhvr>
                                        <p:cTn id="159" dur="500"/>
                                        <p:tgtEl>
                                          <p:spTgt spid="205884"/>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205885"/>
                                        </p:tgtEl>
                                        <p:attrNameLst>
                                          <p:attrName>style.visibility</p:attrName>
                                        </p:attrNameLst>
                                      </p:cBhvr>
                                      <p:to>
                                        <p:strVal val="visible"/>
                                      </p:to>
                                    </p:set>
                                    <p:animEffect transition="in" filter="fade">
                                      <p:cBhvr>
                                        <p:cTn id="162" dur="500"/>
                                        <p:tgtEl>
                                          <p:spTgt spid="205885"/>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05886"/>
                                        </p:tgtEl>
                                        <p:attrNameLst>
                                          <p:attrName>style.visibility</p:attrName>
                                        </p:attrNameLst>
                                      </p:cBhvr>
                                      <p:to>
                                        <p:strVal val="visible"/>
                                      </p:to>
                                    </p:set>
                                    <p:animEffect transition="in" filter="fade">
                                      <p:cBhvr>
                                        <p:cTn id="165" dur="500"/>
                                        <p:tgtEl>
                                          <p:spTgt spid="205886"/>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205887"/>
                                        </p:tgtEl>
                                        <p:attrNameLst>
                                          <p:attrName>style.visibility</p:attrName>
                                        </p:attrNameLst>
                                      </p:cBhvr>
                                      <p:to>
                                        <p:strVal val="visible"/>
                                      </p:to>
                                    </p:set>
                                    <p:animEffect transition="in" filter="fade">
                                      <p:cBhvr>
                                        <p:cTn id="168" dur="500"/>
                                        <p:tgtEl>
                                          <p:spTgt spid="205887"/>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205888"/>
                                        </p:tgtEl>
                                        <p:attrNameLst>
                                          <p:attrName>style.visibility</p:attrName>
                                        </p:attrNameLst>
                                      </p:cBhvr>
                                      <p:to>
                                        <p:strVal val="visible"/>
                                      </p:to>
                                    </p:set>
                                    <p:animEffect transition="in" filter="fade">
                                      <p:cBhvr>
                                        <p:cTn id="171" dur="500"/>
                                        <p:tgtEl>
                                          <p:spTgt spid="205888"/>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205889"/>
                                        </p:tgtEl>
                                        <p:attrNameLst>
                                          <p:attrName>style.visibility</p:attrName>
                                        </p:attrNameLst>
                                      </p:cBhvr>
                                      <p:to>
                                        <p:strVal val="visible"/>
                                      </p:to>
                                    </p:set>
                                    <p:animEffect transition="in" filter="fade">
                                      <p:cBhvr>
                                        <p:cTn id="174" dur="500"/>
                                        <p:tgtEl>
                                          <p:spTgt spid="205889"/>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205890"/>
                                        </p:tgtEl>
                                        <p:attrNameLst>
                                          <p:attrName>style.visibility</p:attrName>
                                        </p:attrNameLst>
                                      </p:cBhvr>
                                      <p:to>
                                        <p:strVal val="visible"/>
                                      </p:to>
                                    </p:set>
                                    <p:animEffect transition="in" filter="fade">
                                      <p:cBhvr>
                                        <p:cTn id="177" dur="500"/>
                                        <p:tgtEl>
                                          <p:spTgt spid="205890"/>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205891"/>
                                        </p:tgtEl>
                                        <p:attrNameLst>
                                          <p:attrName>style.visibility</p:attrName>
                                        </p:attrNameLst>
                                      </p:cBhvr>
                                      <p:to>
                                        <p:strVal val="visible"/>
                                      </p:to>
                                    </p:set>
                                    <p:animEffect transition="in" filter="fade">
                                      <p:cBhvr>
                                        <p:cTn id="180" dur="500"/>
                                        <p:tgtEl>
                                          <p:spTgt spid="205891"/>
                                        </p:tgtEl>
                                      </p:cBhvr>
                                    </p:animEffect>
                                  </p:childTnLst>
                                </p:cTn>
                              </p:par>
                              <p:par>
                                <p:cTn id="181" presetID="3" presetClass="exit" presetSubtype="10" fill="hold" grpId="0" nodeType="withEffect">
                                  <p:stCondLst>
                                    <p:cond delay="0"/>
                                  </p:stCondLst>
                                  <p:childTnLst>
                                    <p:animEffect transition="out" filter="blinds(horizontal)">
                                      <p:cBhvr>
                                        <p:cTn id="182" dur="500"/>
                                        <p:tgtEl>
                                          <p:spTgt spid="205907"/>
                                        </p:tgtEl>
                                      </p:cBhvr>
                                    </p:animEffect>
                                    <p:set>
                                      <p:cBhvr>
                                        <p:cTn id="183" dur="1" fill="hold">
                                          <p:stCondLst>
                                            <p:cond delay="499"/>
                                          </p:stCondLst>
                                        </p:cTn>
                                        <p:tgtEl>
                                          <p:spTgt spid="205907"/>
                                        </p:tgtEl>
                                        <p:attrNameLst>
                                          <p:attrName>style.visibility</p:attrName>
                                        </p:attrNameLst>
                                      </p:cBhvr>
                                      <p:to>
                                        <p:strVal val="hidden"/>
                                      </p:to>
                                    </p:se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10" presetClass="exit" presetSubtype="0" fill="hold" grpId="0" nodeType="clickEffect">
                                  <p:stCondLst>
                                    <p:cond delay="0"/>
                                  </p:stCondLst>
                                  <p:childTnLst>
                                    <p:animEffect transition="out" filter="fade">
                                      <p:cBhvr>
                                        <p:cTn id="187" dur="2000"/>
                                        <p:tgtEl>
                                          <p:spTgt spid="205905"/>
                                        </p:tgtEl>
                                      </p:cBhvr>
                                    </p:animEffect>
                                    <p:set>
                                      <p:cBhvr>
                                        <p:cTn id="188" dur="1" fill="hold">
                                          <p:stCondLst>
                                            <p:cond delay="1999"/>
                                          </p:stCondLst>
                                        </p:cTn>
                                        <p:tgtEl>
                                          <p:spTgt spid="205905"/>
                                        </p:tgtEl>
                                        <p:attrNameLst>
                                          <p:attrName>style.visibility</p:attrName>
                                        </p:attrNameLst>
                                      </p:cBhvr>
                                      <p:to>
                                        <p:strVal val="hidden"/>
                                      </p:to>
                                    </p:set>
                                  </p:childTnLst>
                                </p:cTn>
                              </p:par>
                              <p:par>
                                <p:cTn id="189" presetID="3" presetClass="exit" presetSubtype="10" fill="hold" grpId="0" nodeType="withEffect">
                                  <p:stCondLst>
                                    <p:cond delay="0"/>
                                  </p:stCondLst>
                                  <p:childTnLst>
                                    <p:animEffect transition="out" filter="blinds(horizontal)">
                                      <p:cBhvr>
                                        <p:cTn id="190" dur="500"/>
                                        <p:tgtEl>
                                          <p:spTgt spid="205908"/>
                                        </p:tgtEl>
                                      </p:cBhvr>
                                    </p:animEffect>
                                    <p:set>
                                      <p:cBhvr>
                                        <p:cTn id="191" dur="1" fill="hold">
                                          <p:stCondLst>
                                            <p:cond delay="499"/>
                                          </p:stCondLst>
                                        </p:cTn>
                                        <p:tgtEl>
                                          <p:spTgt spid="205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0" grpId="0" animBg="1"/>
      <p:bldP spid="205831" grpId="0" animBg="1"/>
      <p:bldP spid="205832" grpId="0" animBg="1"/>
      <p:bldP spid="205833" grpId="0" animBg="1"/>
      <p:bldP spid="205834" grpId="0" animBg="1"/>
      <p:bldP spid="205835" grpId="0" animBg="1"/>
      <p:bldP spid="205836" grpId="0" animBg="1"/>
      <p:bldP spid="205837" grpId="0" animBg="1"/>
      <p:bldP spid="205838" grpId="0" animBg="1"/>
      <p:bldP spid="205839" grpId="0" animBg="1"/>
      <p:bldP spid="205840" grpId="0" animBg="1"/>
      <p:bldP spid="205841" grpId="0" animBg="1"/>
      <p:bldP spid="205842" grpId="0" animBg="1"/>
      <p:bldP spid="205843" grpId="0" animBg="1"/>
      <p:bldP spid="205844" grpId="0" animBg="1"/>
      <p:bldP spid="205845" grpId="0" animBg="1"/>
      <p:bldP spid="205846" grpId="0" animBg="1"/>
      <p:bldP spid="205847" grpId="0" animBg="1"/>
      <p:bldP spid="205848" grpId="0" animBg="1"/>
      <p:bldP spid="205849" grpId="0" animBg="1"/>
      <p:bldP spid="205850" grpId="0" animBg="1"/>
      <p:bldP spid="205851" grpId="0" animBg="1"/>
      <p:bldP spid="205853" grpId="0" animBg="1"/>
      <p:bldP spid="205854" grpId="0" animBg="1"/>
      <p:bldP spid="205855" grpId="0" animBg="1"/>
      <p:bldP spid="205856" grpId="0" animBg="1"/>
      <p:bldP spid="205857" grpId="0" animBg="1"/>
      <p:bldP spid="205858" grpId="0" animBg="1"/>
      <p:bldP spid="205859" grpId="0" animBg="1"/>
      <p:bldP spid="205860" grpId="0" animBg="1"/>
      <p:bldP spid="205861" grpId="0" animBg="1"/>
      <p:bldP spid="205862" grpId="0" animBg="1"/>
      <p:bldP spid="205863" grpId="0" animBg="1"/>
      <p:bldP spid="205864" grpId="0" animBg="1"/>
      <p:bldP spid="205866" grpId="0" animBg="1"/>
      <p:bldP spid="205867" grpId="0" animBg="1"/>
      <p:bldP spid="205869" grpId="0" animBg="1"/>
      <p:bldP spid="205870" grpId="0" animBg="1"/>
      <p:bldP spid="205873" grpId="0" animBg="1"/>
      <p:bldP spid="205874" grpId="0" animBg="1"/>
      <p:bldP spid="205875" grpId="0" animBg="1"/>
      <p:bldP spid="205876" grpId="0" animBg="1"/>
      <p:bldP spid="205877" grpId="0" animBg="1"/>
      <p:bldP spid="205878" grpId="0" animBg="1"/>
      <p:bldP spid="205879" grpId="0" animBg="1"/>
      <p:bldP spid="205880" grpId="0" animBg="1"/>
      <p:bldP spid="205881" grpId="0" animBg="1"/>
      <p:bldP spid="205882" grpId="0" animBg="1"/>
      <p:bldP spid="205883" grpId="0" animBg="1"/>
      <p:bldP spid="205884" grpId="0" animBg="1"/>
      <p:bldP spid="205885" grpId="0" animBg="1"/>
      <p:bldP spid="205886" grpId="0" animBg="1"/>
      <p:bldP spid="205887" grpId="0" animBg="1"/>
      <p:bldP spid="205888" grpId="0" animBg="1"/>
      <p:bldP spid="205889" grpId="0" animBg="1"/>
      <p:bldP spid="205890" grpId="0" animBg="1"/>
      <p:bldP spid="205891" grpId="0" animBg="1"/>
      <p:bldP spid="205893" grpId="0" animBg="1"/>
      <p:bldP spid="205907" grpId="0" animBg="1"/>
      <p:bldP spid="205908" grpId="0" animBg="1"/>
      <p:bldP spid="20590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3810000" cy="1143000"/>
          </a:xfrm>
        </p:spPr>
        <p:txBody>
          <a:bodyPr>
            <a:normAutofit/>
          </a:bodyPr>
          <a:lstStyle/>
          <a:p>
            <a:r>
              <a:rPr lang="en-US" sz="3200" b="1" dirty="0" smtClean="0"/>
              <a:t>Detectors</a:t>
            </a:r>
            <a:endParaRPr lang="en-US" sz="3200" b="1" dirty="0"/>
          </a:p>
        </p:txBody>
      </p:sp>
      <p:sp>
        <p:nvSpPr>
          <p:cNvPr id="3" name="Content Placeholder 2"/>
          <p:cNvSpPr>
            <a:spLocks noGrp="1"/>
          </p:cNvSpPr>
          <p:nvPr>
            <p:ph idx="1"/>
          </p:nvPr>
        </p:nvSpPr>
        <p:spPr>
          <a:xfrm>
            <a:off x="0" y="1371600"/>
            <a:ext cx="5029200" cy="4525963"/>
          </a:xfrm>
        </p:spPr>
        <p:txBody>
          <a:bodyPr>
            <a:normAutofit/>
          </a:bodyPr>
          <a:lstStyle/>
          <a:p>
            <a:r>
              <a:rPr lang="en-US" sz="2400" dirty="0" smtClean="0"/>
              <a:t>32 spectral channels Hamamatsu</a:t>
            </a:r>
          </a:p>
          <a:p>
            <a:r>
              <a:rPr lang="en-US" sz="2400" dirty="0" smtClean="0"/>
              <a:t>6 regular fluorescence channels</a:t>
            </a:r>
          </a:p>
          <a:p>
            <a:r>
              <a:rPr lang="en-US" sz="2400" dirty="0" smtClean="0"/>
              <a:t>1 side scatter channel</a:t>
            </a:r>
          </a:p>
          <a:p>
            <a:r>
              <a:rPr lang="en-US" sz="2400" dirty="0" smtClean="0"/>
              <a:t>6 forward scatter detectors</a:t>
            </a:r>
          </a:p>
          <a:p>
            <a:r>
              <a:rPr lang="en-US" sz="2400" dirty="0" smtClean="0"/>
              <a:t>1 time gate</a:t>
            </a:r>
            <a:endParaRPr lang="en-US" sz="2400" dirty="0"/>
          </a:p>
        </p:txBody>
      </p:sp>
      <p:sp>
        <p:nvSpPr>
          <p:cNvPr id="4" name="TextBox 3"/>
          <p:cNvSpPr txBox="1"/>
          <p:nvPr/>
        </p:nvSpPr>
        <p:spPr>
          <a:xfrm>
            <a:off x="5410200" y="762000"/>
            <a:ext cx="2513729" cy="523220"/>
          </a:xfrm>
          <a:prstGeom prst="rect">
            <a:avLst/>
          </a:prstGeom>
          <a:noFill/>
        </p:spPr>
        <p:txBody>
          <a:bodyPr wrap="none" rtlCol="0">
            <a:spAutoFit/>
          </a:bodyPr>
          <a:lstStyle/>
          <a:p>
            <a:r>
              <a:rPr lang="en-US" sz="2800" b="1" dirty="0" smtClean="0"/>
              <a:t>ADC Electronics</a:t>
            </a:r>
            <a:endParaRPr lang="en-US" sz="2800" b="1" dirty="0"/>
          </a:p>
        </p:txBody>
      </p:sp>
      <p:sp>
        <p:nvSpPr>
          <p:cNvPr id="5" name="TextBox 4"/>
          <p:cNvSpPr txBox="1"/>
          <p:nvPr/>
        </p:nvSpPr>
        <p:spPr>
          <a:xfrm>
            <a:off x="5486400" y="1295400"/>
            <a:ext cx="3276600" cy="461665"/>
          </a:xfrm>
          <a:prstGeom prst="rect">
            <a:avLst/>
          </a:prstGeom>
          <a:noFill/>
        </p:spPr>
        <p:txBody>
          <a:bodyPr wrap="square" rtlCol="0">
            <a:spAutoFit/>
          </a:bodyPr>
          <a:lstStyle/>
          <a:p>
            <a:r>
              <a:rPr lang="en-US" sz="2400" dirty="0" smtClean="0"/>
              <a:t>64 </a:t>
            </a:r>
            <a:r>
              <a:rPr lang="en-US" sz="2400" dirty="0" err="1" smtClean="0"/>
              <a:t>ch</a:t>
            </a:r>
            <a:r>
              <a:rPr lang="en-US" sz="2400" dirty="0" smtClean="0"/>
              <a:t> 16 Bit ADC</a:t>
            </a:r>
            <a:endParaRPr lang="en-US" sz="2400" dirty="0"/>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57400"/>
            <a:ext cx="3146326" cy="21339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410200" y="1752600"/>
            <a:ext cx="3024739" cy="338554"/>
          </a:xfrm>
          <a:prstGeom prst="rect">
            <a:avLst/>
          </a:prstGeom>
          <a:noFill/>
        </p:spPr>
        <p:txBody>
          <a:bodyPr wrap="none" rtlCol="0">
            <a:spAutoFit/>
          </a:bodyPr>
          <a:lstStyle/>
          <a:p>
            <a:r>
              <a:rPr lang="en-US" sz="1600" dirty="0" smtClean="0"/>
              <a:t>Purdue Issued Patent #</a:t>
            </a:r>
            <a:r>
              <a:rPr lang="en-US" sz="1600" b="1" dirty="0"/>
              <a:t>7,280,204</a:t>
            </a:r>
            <a:r>
              <a:rPr lang="en-US" sz="1600" dirty="0"/>
              <a:t> </a:t>
            </a:r>
            <a:r>
              <a:rPr lang="en-US" sz="1600" dirty="0" smtClean="0"/>
              <a:t> </a:t>
            </a:r>
            <a:endParaRPr lang="en-US" sz="1600" dirty="0"/>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4191000"/>
            <a:ext cx="32512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10241"/>
            <a:ext cx="8238729" cy="523220"/>
          </a:xfrm>
          <a:prstGeom prst="rect">
            <a:avLst/>
          </a:prstGeom>
          <a:noFill/>
        </p:spPr>
        <p:txBody>
          <a:bodyPr wrap="none" rtlCol="0">
            <a:spAutoFit/>
          </a:bodyPr>
          <a:lstStyle/>
          <a:p>
            <a:r>
              <a:rPr lang="en-US" sz="2800" dirty="0" smtClean="0"/>
              <a:t>Purdue Designed Spectral Flow Cytometry  (Circa 2002)</a:t>
            </a:r>
            <a:endParaRPr lang="en-US" sz="2800" dirty="0"/>
          </a:p>
        </p:txBody>
      </p:sp>
      <p:pic>
        <p:nvPicPr>
          <p:cNvPr id="10" name="Picture 5"/>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4000" contrast="-41000"/>
                    </a14:imgEffect>
                  </a14:imgLayer>
                </a14:imgProps>
              </a:ext>
              <a:ext uri="{28A0092B-C50C-407E-A947-70E740481C1C}">
                <a14:useLocalDpi xmlns:a14="http://schemas.microsoft.com/office/drawing/2010/main" val="0"/>
              </a:ext>
            </a:extLst>
          </a:blip>
          <a:srcRect/>
          <a:stretch>
            <a:fillRect/>
          </a:stretch>
        </p:blipFill>
        <p:spPr>
          <a:xfrm>
            <a:off x="533400" y="3584019"/>
            <a:ext cx="4038600" cy="324643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92970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5963" y="1937418"/>
            <a:ext cx="2553336" cy="24821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0"/>
            <a:ext cx="8229600" cy="666798"/>
          </a:xfrm>
        </p:spPr>
        <p:txBody>
          <a:bodyPr>
            <a:normAutofit fontScale="90000"/>
          </a:bodyPr>
          <a:lstStyle/>
          <a:p>
            <a:r>
              <a:rPr lang="en-US" dirty="0" err="1" smtClean="0"/>
              <a:t>Hyperspectral</a:t>
            </a:r>
            <a:r>
              <a:rPr lang="en-US" dirty="0" smtClean="0"/>
              <a:t> </a:t>
            </a:r>
            <a:r>
              <a:rPr lang="en-US" dirty="0"/>
              <a:t>S</a:t>
            </a:r>
            <a:r>
              <a:rPr lang="en-US" dirty="0" smtClean="0"/>
              <a:t>ingle Cell Cytometry</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941436"/>
            <a:ext cx="5684975" cy="5525008"/>
          </a:xfrm>
          <a:prstGeom prst="rect">
            <a:avLst/>
          </a:prstGeom>
          <a:solidFill>
            <a:schemeClr val="bg2"/>
          </a:solidFill>
          <a:ln>
            <a:noFill/>
          </a:ln>
          <a:effectLst/>
          <a:extLst/>
        </p:spPr>
      </p:pic>
      <p:sp>
        <p:nvSpPr>
          <p:cNvPr id="4" name="TextBox 3"/>
          <p:cNvSpPr txBox="1"/>
          <p:nvPr/>
        </p:nvSpPr>
        <p:spPr>
          <a:xfrm>
            <a:off x="6597625" y="4419600"/>
            <a:ext cx="2209800" cy="584775"/>
          </a:xfrm>
          <a:prstGeom prst="rect">
            <a:avLst/>
          </a:prstGeom>
          <a:noFill/>
        </p:spPr>
        <p:txBody>
          <a:bodyPr wrap="square" rtlCol="0">
            <a:spAutoFit/>
          </a:bodyPr>
          <a:lstStyle/>
          <a:p>
            <a:r>
              <a:rPr lang="en-US" sz="1600" dirty="0" smtClean="0"/>
              <a:t>10 </a:t>
            </a:r>
            <a:r>
              <a:rPr lang="el-GR" sz="1600" dirty="0" smtClean="0"/>
              <a:t>μ</a:t>
            </a:r>
            <a:r>
              <a:rPr lang="en-US" sz="1600" dirty="0" smtClean="0"/>
              <a:t>s available</a:t>
            </a:r>
          </a:p>
          <a:p>
            <a:r>
              <a:rPr lang="en-US" sz="1600" dirty="0" smtClean="0"/>
              <a:t>10,000-100,000 cells</a:t>
            </a:r>
            <a:endParaRPr lang="en-US" sz="1600" dirty="0"/>
          </a:p>
        </p:txBody>
      </p:sp>
      <p:sp>
        <p:nvSpPr>
          <p:cNvPr id="7" name="Rounded Rectangle 6"/>
          <p:cNvSpPr/>
          <p:nvPr/>
        </p:nvSpPr>
        <p:spPr>
          <a:xfrm>
            <a:off x="6781799" y="1831414"/>
            <a:ext cx="2133600" cy="6023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00"/>
                </a:solidFill>
              </a:rPr>
              <a:t>64 </a:t>
            </a:r>
            <a:r>
              <a:rPr lang="en-US" sz="2800" b="1" dirty="0" err="1" smtClean="0">
                <a:solidFill>
                  <a:srgbClr val="FFFF00"/>
                </a:solidFill>
              </a:rPr>
              <a:t>ch</a:t>
            </a:r>
            <a:r>
              <a:rPr lang="en-US" sz="2800" b="1" dirty="0" smtClean="0">
                <a:solidFill>
                  <a:srgbClr val="FFFF00"/>
                </a:solidFill>
              </a:rPr>
              <a:t> ADC`</a:t>
            </a:r>
            <a:endParaRPr lang="en-US" sz="2800" b="1" dirty="0">
              <a:solidFill>
                <a:srgbClr val="FFFF00"/>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141054630"/>
              </p:ext>
            </p:extLst>
          </p:nvPr>
        </p:nvGraphicFramePr>
        <p:xfrm>
          <a:off x="6934200" y="5146023"/>
          <a:ext cx="1601954" cy="1295400"/>
        </p:xfrm>
        <a:graphic>
          <a:graphicData uri="http://schemas.openxmlformats.org/presentationml/2006/ole">
            <mc:AlternateContent xmlns:mc="http://schemas.openxmlformats.org/markup-compatibility/2006">
              <mc:Choice xmlns:v="urn:schemas-microsoft-com:vml" Requires="v">
                <p:oleObj spid="_x0000_s3116" name="Document" r:id="rId6" imgW="2846113" imgH="2302326" progId="XaraX.Document">
                  <p:embed/>
                </p:oleObj>
              </mc:Choice>
              <mc:Fallback>
                <p:oleObj name="Document" r:id="rId6" imgW="2846113" imgH="2302326" progId="XaraX.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146023"/>
                        <a:ext cx="1601954" cy="1295400"/>
                      </a:xfrm>
                      <a:prstGeom prst="rect">
                        <a:avLst/>
                      </a:prstGeom>
                      <a:noFill/>
                      <a:ln>
                        <a:noFill/>
                      </a:ln>
                      <a:effectLst/>
                    </p:spPr>
                  </p:pic>
                </p:oleObj>
              </mc:Fallback>
            </mc:AlternateContent>
          </a:graphicData>
        </a:graphic>
      </p:graphicFrame>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6652" y="651301"/>
            <a:ext cx="2501947" cy="12046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extBox 8"/>
          <p:cNvSpPr txBox="1"/>
          <p:nvPr/>
        </p:nvSpPr>
        <p:spPr>
          <a:xfrm>
            <a:off x="533400" y="6331129"/>
            <a:ext cx="1901483" cy="369332"/>
          </a:xfrm>
          <a:prstGeom prst="rect">
            <a:avLst/>
          </a:prstGeom>
          <a:noFill/>
        </p:spPr>
        <p:txBody>
          <a:bodyPr wrap="none" rtlCol="0">
            <a:spAutoFit/>
          </a:bodyPr>
          <a:lstStyle/>
          <a:p>
            <a:r>
              <a:rPr lang="en-US" dirty="0" smtClean="0"/>
              <a:t>Built in 2002-2003</a:t>
            </a:r>
            <a:endParaRPr lang="en-US" dirty="0"/>
          </a:p>
        </p:txBody>
      </p:sp>
    </p:spTree>
    <p:extLst>
      <p:ext uri="{BB962C8B-B14F-4D97-AF65-F5344CB8AC3E}">
        <p14:creationId xmlns:p14="http://schemas.microsoft.com/office/powerpoint/2010/main" val="37897351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39925" y="311504"/>
            <a:ext cx="6893362" cy="954107"/>
          </a:xfrm>
          <a:prstGeom prst="rect">
            <a:avLst/>
          </a:prstGeom>
          <a:noFill/>
        </p:spPr>
        <p:txBody>
          <a:bodyPr wrap="none" rtlCol="0">
            <a:spAutoFit/>
          </a:bodyPr>
          <a:lstStyle/>
          <a:p>
            <a:pPr algn="ctr"/>
            <a:r>
              <a:rPr lang="en-US" sz="2800" b="1" dirty="0" smtClean="0"/>
              <a:t>A new generation of </a:t>
            </a:r>
            <a:r>
              <a:rPr lang="en-US" sz="2800" b="1" dirty="0" err="1" smtClean="0"/>
              <a:t>hyperspectral</a:t>
            </a:r>
            <a:r>
              <a:rPr lang="en-US" sz="2800" b="1" dirty="0" smtClean="0"/>
              <a:t> detector</a:t>
            </a:r>
          </a:p>
          <a:p>
            <a:pPr algn="ctr"/>
            <a:r>
              <a:rPr lang="en-US" sz="2800" b="1" dirty="0" smtClean="0"/>
              <a:t>installed on a conventional flow cytometer </a:t>
            </a:r>
            <a:endParaRPr lang="en-US" sz="2800" b="1"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1747485"/>
            <a:ext cx="4752528" cy="4206467"/>
          </a:xfrm>
          <a:prstGeom prst="rect">
            <a:avLst/>
          </a:prstGeom>
        </p:spPr>
      </p:pic>
      <p:grpSp>
        <p:nvGrpSpPr>
          <p:cNvPr id="3" name="Groupe 2"/>
          <p:cNvGrpSpPr/>
          <p:nvPr/>
        </p:nvGrpSpPr>
        <p:grpSpPr>
          <a:xfrm>
            <a:off x="513752" y="1409474"/>
            <a:ext cx="8244408" cy="4946916"/>
            <a:chOff x="467544" y="1722444"/>
            <a:chExt cx="8244408" cy="4946916"/>
          </a:xfrm>
        </p:grpSpPr>
        <p:pic>
          <p:nvPicPr>
            <p:cNvPr id="3074" name="Picture 2" descr="C:\multispec\2011\Photos\PanoramaFC500\P6300747_stit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722444"/>
              <a:ext cx="8244408" cy="42268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ZoneTexte 1"/>
            <p:cNvSpPr txBox="1"/>
            <p:nvPr/>
          </p:nvSpPr>
          <p:spPr>
            <a:xfrm>
              <a:off x="1173696" y="6300028"/>
              <a:ext cx="6758067" cy="369332"/>
            </a:xfrm>
            <a:prstGeom prst="rect">
              <a:avLst/>
            </a:prstGeom>
            <a:noFill/>
          </p:spPr>
          <p:txBody>
            <a:bodyPr wrap="none" rtlCol="0">
              <a:spAutoFit/>
            </a:bodyPr>
            <a:lstStyle/>
            <a:p>
              <a:pPr algn="ctr"/>
              <a:r>
                <a:rPr lang="en-US" dirty="0" smtClean="0"/>
                <a:t>FC500/GALLIOS Hybrid + 32 channel electronics + </a:t>
              </a:r>
              <a:r>
                <a:rPr lang="en-US" dirty="0" err="1" smtClean="0"/>
                <a:t>iFlex</a:t>
              </a:r>
              <a:r>
                <a:rPr lang="en-US" dirty="0" smtClean="0"/>
                <a:t> Viper (</a:t>
              </a:r>
              <a:r>
                <a:rPr lang="fr-FR" b="1" dirty="0" err="1" smtClean="0"/>
                <a:t>Qioptiq</a:t>
              </a:r>
              <a:r>
                <a:rPr lang="fr-FR" b="1" dirty="0" smtClean="0"/>
                <a:t>)</a:t>
              </a:r>
              <a:endParaRPr lang="en-US" dirty="0"/>
            </a:p>
          </p:txBody>
        </p:sp>
      </p:grpSp>
      <p:sp>
        <p:nvSpPr>
          <p:cNvPr id="6" name="TextBox 5"/>
          <p:cNvSpPr txBox="1"/>
          <p:nvPr/>
        </p:nvSpPr>
        <p:spPr>
          <a:xfrm>
            <a:off x="4478581" y="3513600"/>
            <a:ext cx="762901" cy="369332"/>
          </a:xfrm>
          <a:prstGeom prst="rect">
            <a:avLst/>
          </a:prstGeom>
          <a:solidFill>
            <a:srgbClr val="FFFF00"/>
          </a:solidFill>
        </p:spPr>
        <p:txBody>
          <a:bodyPr wrap="none" rtlCol="0">
            <a:spAutoFit/>
          </a:bodyPr>
          <a:lstStyle/>
          <a:p>
            <a:r>
              <a:rPr lang="en-US" dirty="0" smtClean="0"/>
              <a:t>FC500</a:t>
            </a:r>
            <a:endParaRPr lang="en-US" dirty="0"/>
          </a:p>
        </p:txBody>
      </p:sp>
      <p:sp>
        <p:nvSpPr>
          <p:cNvPr id="8" name="TextBox 7"/>
          <p:cNvSpPr txBox="1"/>
          <p:nvPr/>
        </p:nvSpPr>
        <p:spPr>
          <a:xfrm>
            <a:off x="6185363" y="3466530"/>
            <a:ext cx="811441" cy="369332"/>
          </a:xfrm>
          <a:prstGeom prst="rect">
            <a:avLst/>
          </a:prstGeom>
          <a:solidFill>
            <a:srgbClr val="FFFF00"/>
          </a:solidFill>
        </p:spPr>
        <p:txBody>
          <a:bodyPr wrap="none" rtlCol="0">
            <a:spAutoFit/>
          </a:bodyPr>
          <a:lstStyle/>
          <a:p>
            <a:r>
              <a:rPr lang="en-US" dirty="0" err="1" smtClean="0"/>
              <a:t>Gallios</a:t>
            </a:r>
            <a:endParaRPr lang="en-US" dirty="0"/>
          </a:p>
        </p:txBody>
      </p:sp>
      <p:sp>
        <p:nvSpPr>
          <p:cNvPr id="9" name="TextBox 8"/>
          <p:cNvSpPr txBox="1"/>
          <p:nvPr/>
        </p:nvSpPr>
        <p:spPr>
          <a:xfrm>
            <a:off x="7886794" y="5157192"/>
            <a:ext cx="941348" cy="646331"/>
          </a:xfrm>
          <a:prstGeom prst="rect">
            <a:avLst/>
          </a:prstGeom>
          <a:solidFill>
            <a:srgbClr val="FFFF00"/>
          </a:solidFill>
        </p:spPr>
        <p:txBody>
          <a:bodyPr wrap="none" rtlCol="0">
            <a:spAutoFit/>
          </a:bodyPr>
          <a:lstStyle/>
          <a:p>
            <a:r>
              <a:rPr lang="en-US" dirty="0" smtClean="0"/>
              <a:t>Spectral</a:t>
            </a:r>
          </a:p>
          <a:p>
            <a:r>
              <a:rPr lang="en-US" dirty="0" smtClean="0"/>
              <a:t>optics</a:t>
            </a:r>
            <a:endParaRPr lang="en-US" dirty="0"/>
          </a:p>
        </p:txBody>
      </p:sp>
    </p:spTree>
    <p:extLst>
      <p:ext uri="{BB962C8B-B14F-4D97-AF65-F5344CB8AC3E}">
        <p14:creationId xmlns:p14="http://schemas.microsoft.com/office/powerpoint/2010/main" val="390300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altLang="en-US" smtClean="0"/>
          </a:p>
        </p:txBody>
      </p:sp>
      <p:sp>
        <p:nvSpPr>
          <p:cNvPr id="7171" name="Rectangle 3"/>
          <p:cNvSpPr>
            <a:spLocks noGrp="1" noChangeArrowheads="1"/>
          </p:cNvSpPr>
          <p:nvPr>
            <p:ph type="body" idx="1"/>
          </p:nvPr>
        </p:nvSpPr>
        <p:spPr/>
        <p:txBody>
          <a:bodyPr/>
          <a:lstStyle/>
          <a:p>
            <a:pPr eaLnBrk="1" hangingPunct="1"/>
            <a:endParaRPr lang="en-US" altLang="en-US" smtClean="0"/>
          </a:p>
        </p:txBody>
      </p:sp>
      <p:graphicFrame>
        <p:nvGraphicFramePr>
          <p:cNvPr id="7172" name="Object 5"/>
          <p:cNvGraphicFramePr>
            <a:graphicFrameLocks noChangeAspect="1"/>
          </p:cNvGraphicFramePr>
          <p:nvPr/>
        </p:nvGraphicFramePr>
        <p:xfrm>
          <a:off x="-12700" y="1588"/>
          <a:ext cx="9142413" cy="6856412"/>
        </p:xfrm>
        <a:graphic>
          <a:graphicData uri="http://schemas.openxmlformats.org/presentationml/2006/ole">
            <mc:AlternateContent xmlns:mc="http://schemas.openxmlformats.org/markup-compatibility/2006">
              <mc:Choice xmlns:v="urn:schemas-microsoft-com:vml" Requires="v">
                <p:oleObj spid="_x0000_s85017" name="Document" r:id="rId4" imgW="7619048" imgH="5714286" progId="XaraX.Document">
                  <p:embed/>
                </p:oleObj>
              </mc:Choice>
              <mc:Fallback>
                <p:oleObj name="Document" r:id="rId4" imgW="7619048" imgH="5714286" progId="XaraX.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1588"/>
                        <a:ext cx="9142413" cy="6856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0" y="1397000"/>
            <a:ext cx="2838450" cy="187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 name="Group 2"/>
          <p:cNvGrpSpPr>
            <a:grpSpLocks/>
          </p:cNvGrpSpPr>
          <p:nvPr/>
        </p:nvGrpSpPr>
        <p:grpSpPr bwMode="auto">
          <a:xfrm>
            <a:off x="7710488" y="512763"/>
            <a:ext cx="1427162" cy="2611437"/>
            <a:chOff x="7709872" y="512910"/>
            <a:chExt cx="1427188" cy="2611290"/>
          </a:xfrm>
        </p:grpSpPr>
        <p:sp>
          <p:nvSpPr>
            <p:cNvPr id="7175" name="TextBox 1"/>
            <p:cNvSpPr txBox="1">
              <a:spLocks noChangeArrowheads="1"/>
            </p:cNvSpPr>
            <p:nvPr/>
          </p:nvSpPr>
          <p:spPr bwMode="auto">
            <a:xfrm>
              <a:off x="7709872" y="512910"/>
              <a:ext cx="140294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solidFill>
                    <a:srgbClr val="FF0000"/>
                  </a:solidFill>
                </a:rPr>
                <a:t>Cell</a:t>
              </a:r>
            </a:p>
            <a:p>
              <a:pPr algn="ctr" eaLnBrk="1" hangingPunct="1"/>
              <a:r>
                <a:rPr lang="en-US" altLang="en-US" b="1">
                  <a:solidFill>
                    <a:srgbClr val="FF0000"/>
                  </a:solidFill>
                </a:rPr>
                <a:t>Fingerprint</a:t>
              </a:r>
            </a:p>
          </p:txBody>
        </p:sp>
        <p:pic>
          <p:nvPicPr>
            <p:cNvPr id="717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9967" y="1159241"/>
              <a:ext cx="1357093" cy="19649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9" name="Film"/>
          <p:cNvSpPr>
            <a:spLocks noEditPoints="1" noChangeArrowheads="1"/>
          </p:cNvSpPr>
          <p:nvPr/>
        </p:nvSpPr>
        <p:spPr bwMode="auto">
          <a:xfrm>
            <a:off x="8686800" y="62484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693330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500"/>
                                        <p:tgtEl>
                                          <p:spTgt spid="10246"/>
                                        </p:tgtEl>
                                      </p:cBhvr>
                                    </p:animEffect>
                                  </p:childTnLst>
                                </p:cTn>
                              </p:par>
                              <p:par>
                                <p:cTn id="8" presetID="3" presetClass="exit" presetSubtype="10" fill="hold" grpId="0"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sz="half" idx="1"/>
          </p:nvPr>
        </p:nvSpPr>
        <p:spPr>
          <a:xfrm>
            <a:off x="785191" y="5486400"/>
            <a:ext cx="4076700" cy="914400"/>
          </a:xfrm>
        </p:spPr>
        <p:txBody>
          <a:bodyPr/>
          <a:lstStyle/>
          <a:p>
            <a:pPr marL="0" indent="0" eaLnBrk="1" hangingPunct="1">
              <a:buFontTx/>
              <a:buNone/>
            </a:pPr>
            <a:r>
              <a:rPr lang="en-US" altLang="en-US" sz="2400" smtClean="0"/>
              <a:t>Single intensity as a parameter (usually)</a:t>
            </a:r>
          </a:p>
        </p:txBody>
      </p:sp>
      <p:sp>
        <p:nvSpPr>
          <p:cNvPr id="9219" name="Rectangle 3"/>
          <p:cNvSpPr>
            <a:spLocks noGrp="1" noChangeArrowheads="1"/>
          </p:cNvSpPr>
          <p:nvPr>
            <p:ph type="body" sz="half" idx="2"/>
          </p:nvPr>
        </p:nvSpPr>
        <p:spPr>
          <a:xfrm>
            <a:off x="5257800" y="5943600"/>
            <a:ext cx="3581400" cy="533400"/>
          </a:xfrm>
        </p:spPr>
        <p:txBody>
          <a:bodyPr/>
          <a:lstStyle/>
          <a:p>
            <a:pPr marL="0" indent="0" eaLnBrk="1" hangingPunct="1">
              <a:buFontTx/>
              <a:buNone/>
            </a:pPr>
            <a:r>
              <a:rPr lang="en-US" altLang="en-US" sz="2400" smtClean="0"/>
              <a:t>Spectrum as a parameter</a:t>
            </a:r>
          </a:p>
        </p:txBody>
      </p:sp>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447800"/>
            <a:ext cx="2879725"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868488"/>
            <a:ext cx="3863975" cy="3424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222" name="Freeform 6"/>
          <p:cNvSpPr>
            <a:spLocks/>
          </p:cNvSpPr>
          <p:nvPr/>
        </p:nvSpPr>
        <p:spPr bwMode="auto">
          <a:xfrm>
            <a:off x="4724400" y="5791200"/>
            <a:ext cx="3810000" cy="990600"/>
          </a:xfrm>
          <a:custGeom>
            <a:avLst/>
            <a:gdLst>
              <a:gd name="T0" fmla="*/ 2147483647 w 2072"/>
              <a:gd name="T1" fmla="*/ 166436749 h 559"/>
              <a:gd name="T2" fmla="*/ 2147483647 w 2072"/>
              <a:gd name="T3" fmla="*/ 141313786 h 559"/>
              <a:gd name="T4" fmla="*/ 2055767143 w 2072"/>
              <a:gd name="T5" fmla="*/ 266926828 h 559"/>
              <a:gd name="T6" fmla="*/ 703288856 w 2072"/>
              <a:gd name="T7" fmla="*/ 518151140 h 559"/>
              <a:gd name="T8" fmla="*/ 405742934 w 2072"/>
              <a:gd name="T9" fmla="*/ 593520028 h 559"/>
              <a:gd name="T10" fmla="*/ 0 w 2072"/>
              <a:gd name="T11" fmla="*/ 1095968651 h 559"/>
              <a:gd name="T12" fmla="*/ 1271330068 w 2072"/>
              <a:gd name="T13" fmla="*/ 1698909126 h 559"/>
              <a:gd name="T14" fmla="*/ 1947570130 w 2072"/>
              <a:gd name="T15" fmla="*/ 1724032088 h 559"/>
              <a:gd name="T16" fmla="*/ 2147483647 w 2072"/>
              <a:gd name="T17" fmla="*/ 1648664972 h 559"/>
              <a:gd name="T18" fmla="*/ 2147483647 w 2072"/>
              <a:gd name="T19" fmla="*/ 1497928967 h 559"/>
              <a:gd name="T20" fmla="*/ 2147483647 w 2072"/>
              <a:gd name="T21" fmla="*/ 1422561851 h 559"/>
              <a:gd name="T22" fmla="*/ 2147483647 w 2072"/>
              <a:gd name="T23" fmla="*/ 1146214577 h 559"/>
              <a:gd name="T24" fmla="*/ 2147483647 w 2072"/>
              <a:gd name="T25" fmla="*/ 945234419 h 559"/>
              <a:gd name="T26" fmla="*/ 2147483647 w 2072"/>
              <a:gd name="T27" fmla="*/ 618641219 h 559"/>
              <a:gd name="T28" fmla="*/ 2147483647 w 2072"/>
              <a:gd name="T29" fmla="*/ 442784023 h 559"/>
              <a:gd name="T30" fmla="*/ 2147483647 w 2072"/>
              <a:gd name="T31" fmla="*/ 342293944 h 559"/>
              <a:gd name="T32" fmla="*/ 2147483647 w 2072"/>
              <a:gd name="T33" fmla="*/ 266926828 h 559"/>
              <a:gd name="T34" fmla="*/ 2147483647 w 2072"/>
              <a:gd name="T35" fmla="*/ 191559712 h 559"/>
              <a:gd name="T36" fmla="*/ 946735352 w 2072"/>
              <a:gd name="T37" fmla="*/ 116190823 h 5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72" h="559">
                <a:moveTo>
                  <a:pt x="1144" y="53"/>
                </a:moveTo>
                <a:cubicBezTo>
                  <a:pt x="1038" y="18"/>
                  <a:pt x="1113" y="36"/>
                  <a:pt x="912" y="45"/>
                </a:cubicBezTo>
                <a:cubicBezTo>
                  <a:pt x="810" y="58"/>
                  <a:pt x="710" y="72"/>
                  <a:pt x="608" y="85"/>
                </a:cubicBezTo>
                <a:cubicBezTo>
                  <a:pt x="488" y="145"/>
                  <a:pt x="339" y="150"/>
                  <a:pt x="208" y="165"/>
                </a:cubicBezTo>
                <a:cubicBezTo>
                  <a:pt x="136" y="183"/>
                  <a:pt x="165" y="174"/>
                  <a:pt x="120" y="189"/>
                </a:cubicBezTo>
                <a:cubicBezTo>
                  <a:pt x="77" y="232"/>
                  <a:pt x="27" y="296"/>
                  <a:pt x="0" y="349"/>
                </a:cubicBezTo>
                <a:cubicBezTo>
                  <a:pt x="30" y="497"/>
                  <a:pt x="248" y="534"/>
                  <a:pt x="376" y="541"/>
                </a:cubicBezTo>
                <a:cubicBezTo>
                  <a:pt x="443" y="545"/>
                  <a:pt x="509" y="546"/>
                  <a:pt x="576" y="549"/>
                </a:cubicBezTo>
                <a:cubicBezTo>
                  <a:pt x="867" y="543"/>
                  <a:pt x="1159" y="559"/>
                  <a:pt x="1448" y="525"/>
                </a:cubicBezTo>
                <a:cubicBezTo>
                  <a:pt x="1500" y="519"/>
                  <a:pt x="1544" y="488"/>
                  <a:pt x="1592" y="477"/>
                </a:cubicBezTo>
                <a:cubicBezTo>
                  <a:pt x="1645" y="465"/>
                  <a:pt x="1700" y="467"/>
                  <a:pt x="1752" y="453"/>
                </a:cubicBezTo>
                <a:cubicBezTo>
                  <a:pt x="1842" y="429"/>
                  <a:pt x="1937" y="400"/>
                  <a:pt x="2024" y="365"/>
                </a:cubicBezTo>
                <a:cubicBezTo>
                  <a:pt x="2034" y="335"/>
                  <a:pt x="2054" y="328"/>
                  <a:pt x="2072" y="301"/>
                </a:cubicBezTo>
                <a:cubicBezTo>
                  <a:pt x="2056" y="223"/>
                  <a:pt x="2012" y="218"/>
                  <a:pt x="1944" y="197"/>
                </a:cubicBezTo>
                <a:cubicBezTo>
                  <a:pt x="1875" y="176"/>
                  <a:pt x="1807" y="153"/>
                  <a:pt x="1736" y="141"/>
                </a:cubicBezTo>
                <a:cubicBezTo>
                  <a:pt x="1668" y="114"/>
                  <a:pt x="1611" y="114"/>
                  <a:pt x="1536" y="109"/>
                </a:cubicBezTo>
                <a:cubicBezTo>
                  <a:pt x="1427" y="91"/>
                  <a:pt x="1359" y="90"/>
                  <a:pt x="1232" y="85"/>
                </a:cubicBezTo>
                <a:cubicBezTo>
                  <a:pt x="1091" y="65"/>
                  <a:pt x="1158" y="72"/>
                  <a:pt x="1032" y="61"/>
                </a:cubicBezTo>
                <a:cubicBezTo>
                  <a:pt x="788" y="0"/>
                  <a:pt x="530" y="37"/>
                  <a:pt x="280" y="37"/>
                </a:cubicBezTo>
              </a:path>
            </a:pathLst>
          </a:custGeom>
          <a:noFill/>
          <a:ln w="38100" cap="flat" cmpd="sng">
            <a:solidFill>
              <a:schemeClr val="accent1"/>
            </a:solidFill>
            <a:prstDash val="solid"/>
            <a:miter lim="800000"/>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223" name="Rectangle 7"/>
          <p:cNvSpPr>
            <a:spLocks noGrp="1" noChangeArrowheads="1"/>
          </p:cNvSpPr>
          <p:nvPr>
            <p:ph type="title"/>
          </p:nvPr>
        </p:nvSpPr>
        <p:spPr>
          <a:xfrm>
            <a:off x="609600" y="609600"/>
            <a:ext cx="8382000" cy="457200"/>
          </a:xfrm>
          <a:noFill/>
        </p:spPr>
        <p:txBody>
          <a:bodyPr>
            <a:normAutofit fontScale="90000"/>
          </a:bodyPr>
          <a:lstStyle/>
          <a:p>
            <a:pPr eaLnBrk="1" hangingPunct="1"/>
            <a:r>
              <a:rPr lang="en-US" altLang="en-US" sz="3600" smtClean="0"/>
              <a:t>Multicolor (polychromatic) vs. multispectral</a:t>
            </a:r>
            <a:r>
              <a:rPr lang="en-US" altLang="en-US" smtClean="0"/>
              <a:t> </a:t>
            </a:r>
            <a:r>
              <a:rPr lang="en-US" altLang="en-US" sz="3600" smtClean="0"/>
              <a:t>cytometry</a:t>
            </a:r>
            <a:r>
              <a:rPr lang="en-US" altLang="en-US" smtClean="0"/>
              <a:t> (I)</a:t>
            </a:r>
          </a:p>
        </p:txBody>
      </p:sp>
      <p:sp>
        <p:nvSpPr>
          <p:cNvPr id="9224" name="Text Box 8"/>
          <p:cNvSpPr txBox="1">
            <a:spLocks noChangeArrowheads="1"/>
          </p:cNvSpPr>
          <p:nvPr/>
        </p:nvSpPr>
        <p:spPr bwMode="auto">
          <a:xfrm>
            <a:off x="974725" y="1408113"/>
            <a:ext cx="137636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P</a:t>
            </a:r>
            <a:r>
              <a:rPr lang="en-US" altLang="en-US" sz="1800" baseline="30000"/>
              <a:t>1</a:t>
            </a:r>
            <a:r>
              <a:rPr lang="en-US" altLang="en-US" sz="1800"/>
              <a:t> P</a:t>
            </a:r>
            <a:r>
              <a:rPr lang="en-US" altLang="en-US" sz="1800" baseline="30000"/>
              <a:t>2</a:t>
            </a:r>
            <a:r>
              <a:rPr lang="en-US" altLang="en-US" sz="1800"/>
              <a:t> P</a:t>
            </a:r>
            <a:r>
              <a:rPr lang="en-US" altLang="en-US" sz="1800" baseline="30000"/>
              <a:t>3</a:t>
            </a:r>
            <a:r>
              <a:rPr lang="en-US" altLang="en-US" sz="1800"/>
              <a:t>…..</a:t>
            </a:r>
          </a:p>
        </p:txBody>
      </p:sp>
    </p:spTree>
    <p:extLst>
      <p:ext uri="{BB962C8B-B14F-4D97-AF65-F5344CB8AC3E}">
        <p14:creationId xmlns:p14="http://schemas.microsoft.com/office/powerpoint/2010/main" val="3938806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7772400" cy="1143000"/>
          </a:xfrm>
        </p:spPr>
        <p:txBody>
          <a:bodyPr/>
          <a:lstStyle/>
          <a:p>
            <a:endParaRPr lang="en-US"/>
          </a:p>
        </p:txBody>
      </p:sp>
      <p:graphicFrame>
        <p:nvGraphicFramePr>
          <p:cNvPr id="88067" name="Object 3"/>
          <p:cNvGraphicFramePr>
            <a:graphicFrameLocks noChangeAspect="1"/>
          </p:cNvGraphicFramePr>
          <p:nvPr/>
        </p:nvGraphicFramePr>
        <p:xfrm>
          <a:off x="609600" y="1230313"/>
          <a:ext cx="2387600" cy="1970087"/>
        </p:xfrm>
        <a:graphic>
          <a:graphicData uri="http://schemas.openxmlformats.org/presentationml/2006/ole">
            <mc:AlternateContent xmlns:mc="http://schemas.openxmlformats.org/markup-compatibility/2006">
              <mc:Choice xmlns:v="urn:schemas-microsoft-com:vml" Requires="v">
                <p:oleObj spid="_x0000_s4291" name="Document" r:id="rId4" imgW="2846113" imgH="2348653" progId="XaraX.Document">
                  <p:embed/>
                </p:oleObj>
              </mc:Choice>
              <mc:Fallback>
                <p:oleObj name="Document" r:id="rId4" imgW="2846113" imgH="2348653" progId="XaraX.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230313"/>
                        <a:ext cx="2387600" cy="1970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068" name="Object 4"/>
          <p:cNvGraphicFramePr>
            <a:graphicFrameLocks noChangeAspect="1"/>
          </p:cNvGraphicFramePr>
          <p:nvPr/>
        </p:nvGraphicFramePr>
        <p:xfrm>
          <a:off x="3506788" y="1189038"/>
          <a:ext cx="2398712" cy="1935162"/>
        </p:xfrm>
        <a:graphic>
          <a:graphicData uri="http://schemas.openxmlformats.org/presentationml/2006/ole">
            <mc:AlternateContent xmlns:mc="http://schemas.openxmlformats.org/markup-compatibility/2006">
              <mc:Choice xmlns:v="urn:schemas-microsoft-com:vml" Requires="v">
                <p:oleObj spid="_x0000_s4292" name="Document" r:id="rId6" imgW="2854123" imgH="2304152" progId="XaraX.Document">
                  <p:embed/>
                </p:oleObj>
              </mc:Choice>
              <mc:Fallback>
                <p:oleObj name="Document" r:id="rId6" imgW="2854123" imgH="2304152" progId="XaraX.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6788" y="1189038"/>
                        <a:ext cx="2398712" cy="1935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666801660"/>
              </p:ext>
            </p:extLst>
          </p:nvPr>
        </p:nvGraphicFramePr>
        <p:xfrm>
          <a:off x="1905000" y="3146425"/>
          <a:ext cx="2549525" cy="2097088"/>
        </p:xfrm>
        <a:graphic>
          <a:graphicData uri="http://schemas.openxmlformats.org/presentationml/2006/ole">
            <mc:AlternateContent xmlns:mc="http://schemas.openxmlformats.org/markup-compatibility/2006">
              <mc:Choice xmlns:v="urn:schemas-microsoft-com:vml" Requires="v">
                <p:oleObj spid="_x0000_s4293" name="Document" r:id="rId8" imgW="2854080" imgH="2348640" progId="XaraX.Document">
                  <p:embed/>
                </p:oleObj>
              </mc:Choice>
              <mc:Fallback>
                <p:oleObj name="Document" r:id="rId8" imgW="2854080" imgH="2348640" progId="XaraX.Document">
                  <p:embed/>
                  <p:pic>
                    <p:nvPicPr>
                      <p:cNvPr id="0" name=""/>
                      <p:cNvPicPr>
                        <a:picLocks noChangeAspect="1" noChangeArrowheads="1"/>
                      </p:cNvPicPr>
                      <p:nvPr/>
                    </p:nvPicPr>
                    <p:blipFill>
                      <a:blip r:embed="rId9"/>
                      <a:srcRect/>
                      <a:stretch>
                        <a:fillRect/>
                      </a:stretch>
                    </p:blipFill>
                    <p:spPr bwMode="auto">
                      <a:xfrm>
                        <a:off x="1905000" y="3146425"/>
                        <a:ext cx="2549525" cy="2097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070" name="Object 6"/>
          <p:cNvGraphicFramePr>
            <a:graphicFrameLocks noChangeAspect="1"/>
          </p:cNvGraphicFramePr>
          <p:nvPr/>
        </p:nvGraphicFramePr>
        <p:xfrm>
          <a:off x="4802188" y="3146425"/>
          <a:ext cx="2552700" cy="2097088"/>
        </p:xfrm>
        <a:graphic>
          <a:graphicData uri="http://schemas.openxmlformats.org/presentationml/2006/ole">
            <mc:AlternateContent xmlns:mc="http://schemas.openxmlformats.org/markup-compatibility/2006">
              <mc:Choice xmlns:v="urn:schemas-microsoft-com:vml" Requires="v">
                <p:oleObj spid="_x0000_s4294" name="Document" r:id="rId10" imgW="2855632" imgH="2348653" progId="XaraX.Document">
                  <p:embed/>
                </p:oleObj>
              </mc:Choice>
              <mc:Fallback>
                <p:oleObj name="Document" r:id="rId10" imgW="2855632" imgH="2348653" progId="XaraX.Document">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2188" y="3146425"/>
                        <a:ext cx="2552700" cy="2097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071" name="Object 7"/>
          <p:cNvGraphicFramePr>
            <a:graphicFrameLocks noChangeAspect="1"/>
          </p:cNvGraphicFramePr>
          <p:nvPr/>
        </p:nvGraphicFramePr>
        <p:xfrm>
          <a:off x="6400800" y="1192213"/>
          <a:ext cx="2389188" cy="1931987"/>
        </p:xfrm>
        <a:graphic>
          <a:graphicData uri="http://schemas.openxmlformats.org/presentationml/2006/ole">
            <mc:AlternateContent xmlns:mc="http://schemas.openxmlformats.org/markup-compatibility/2006">
              <mc:Choice xmlns:v="urn:schemas-microsoft-com:vml" Requires="v">
                <p:oleObj spid="_x0000_s4295" name="Document" r:id="rId12" imgW="2846113" imgH="2302326" progId="XaraX.Document">
                  <p:embed/>
                </p:oleObj>
              </mc:Choice>
              <mc:Fallback>
                <p:oleObj name="Document" r:id="rId12" imgW="2846113" imgH="2302326" progId="XaraX.Document">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1192213"/>
                        <a:ext cx="2389188" cy="1931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72" name="Text Box 8"/>
          <p:cNvSpPr txBox="1">
            <a:spLocks noChangeArrowheads="1"/>
          </p:cNvSpPr>
          <p:nvPr/>
        </p:nvSpPr>
        <p:spPr bwMode="auto">
          <a:xfrm>
            <a:off x="8001000" y="1371600"/>
            <a:ext cx="450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a:t>PE</a:t>
            </a:r>
          </a:p>
        </p:txBody>
      </p:sp>
      <p:sp>
        <p:nvSpPr>
          <p:cNvPr id="88073" name="Text Box 9"/>
          <p:cNvSpPr txBox="1">
            <a:spLocks noChangeArrowheads="1"/>
          </p:cNvSpPr>
          <p:nvPr/>
        </p:nvSpPr>
        <p:spPr bwMode="auto">
          <a:xfrm>
            <a:off x="4724400" y="1524000"/>
            <a:ext cx="869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a:t>Rh-123</a:t>
            </a:r>
          </a:p>
        </p:txBody>
      </p:sp>
      <p:sp>
        <p:nvSpPr>
          <p:cNvPr id="88074" name="Text Box 10"/>
          <p:cNvSpPr txBox="1">
            <a:spLocks noChangeArrowheads="1"/>
          </p:cNvSpPr>
          <p:nvPr/>
        </p:nvSpPr>
        <p:spPr bwMode="auto">
          <a:xfrm>
            <a:off x="1676400" y="1524000"/>
            <a:ext cx="12890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a:t>Chlorophyll</a:t>
            </a:r>
          </a:p>
        </p:txBody>
      </p:sp>
      <p:sp>
        <p:nvSpPr>
          <p:cNvPr id="88075" name="Text Box 11"/>
          <p:cNvSpPr txBox="1">
            <a:spLocks noChangeArrowheads="1"/>
          </p:cNvSpPr>
          <p:nvPr/>
        </p:nvSpPr>
        <p:spPr bwMode="auto">
          <a:xfrm>
            <a:off x="304800" y="3124200"/>
            <a:ext cx="1081088"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cs typeface="Times New Roman" pitchFamily="18" charset="0"/>
              </a:rPr>
              <a:t>Bang’s</a:t>
            </a:r>
          </a:p>
          <a:p>
            <a:r>
              <a:rPr lang="en-US">
                <a:cs typeface="Times New Roman" pitchFamily="18" charset="0"/>
              </a:rPr>
              <a:t>Labs</a:t>
            </a:r>
          </a:p>
          <a:p>
            <a:r>
              <a:rPr lang="en-US">
                <a:cs typeface="Times New Roman" pitchFamily="18" charset="0"/>
              </a:rPr>
              <a:t>Dyed</a:t>
            </a:r>
          </a:p>
          <a:p>
            <a:r>
              <a:rPr lang="en-US">
                <a:cs typeface="Times New Roman" pitchFamily="18" charset="0"/>
              </a:rPr>
              <a:t>Beads*</a:t>
            </a:r>
          </a:p>
        </p:txBody>
      </p:sp>
      <p:sp>
        <p:nvSpPr>
          <p:cNvPr id="88076" name="Line 12"/>
          <p:cNvSpPr>
            <a:spLocks noChangeShapeType="1"/>
          </p:cNvSpPr>
          <p:nvPr/>
        </p:nvSpPr>
        <p:spPr bwMode="auto">
          <a:xfrm flipV="1">
            <a:off x="2286000" y="4114800"/>
            <a:ext cx="457200" cy="12954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7" name="Text Box 13"/>
          <p:cNvSpPr txBox="1">
            <a:spLocks noChangeArrowheads="1"/>
          </p:cNvSpPr>
          <p:nvPr/>
        </p:nvSpPr>
        <p:spPr bwMode="auto">
          <a:xfrm>
            <a:off x="1600200" y="5334000"/>
            <a:ext cx="3268663" cy="3968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solidFill>
                  <a:srgbClr val="FF3300"/>
                </a:solidFill>
              </a:rPr>
              <a:t>These CANNOT be resolved</a:t>
            </a:r>
          </a:p>
        </p:txBody>
      </p:sp>
      <p:sp>
        <p:nvSpPr>
          <p:cNvPr id="88078" name="Line 14"/>
          <p:cNvSpPr>
            <a:spLocks noChangeShapeType="1"/>
          </p:cNvSpPr>
          <p:nvPr/>
        </p:nvSpPr>
        <p:spPr bwMode="auto">
          <a:xfrm flipV="1">
            <a:off x="4495800" y="4114800"/>
            <a:ext cx="1447800" cy="12954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8079" name="Picture 15" descr="3 beads spectra-1"/>
          <p:cNvPicPr>
            <a:picLocks noChangeAspect="1" noChangeArrowheads="1"/>
          </p:cNvPicPr>
          <p:nvPr/>
        </p:nvPicPr>
        <p:blipFill>
          <a:blip r:embed="rId14">
            <a:extLst>
              <a:ext uri="{28A0092B-C50C-407E-A947-70E740481C1C}">
                <a14:useLocalDpi xmlns:a14="http://schemas.microsoft.com/office/drawing/2010/main" val="0"/>
              </a:ext>
            </a:extLst>
          </a:blip>
          <a:srcRect l="57799" t="58461" b="4616"/>
          <a:stretch>
            <a:fillRect/>
          </a:stretch>
        </p:blipFill>
        <p:spPr bwMode="auto">
          <a:xfrm>
            <a:off x="5181600" y="4951413"/>
            <a:ext cx="3505200" cy="183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80" name="Text Box 16"/>
          <p:cNvSpPr txBox="1">
            <a:spLocks noChangeArrowheads="1"/>
          </p:cNvSpPr>
          <p:nvPr/>
        </p:nvSpPr>
        <p:spPr bwMode="auto">
          <a:xfrm>
            <a:off x="1600200" y="5755494"/>
            <a:ext cx="3134191"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smtClean="0">
                <a:latin typeface="Arial" pitchFamily="34" charset="0"/>
              </a:rPr>
              <a:t>Advanced classification tools</a:t>
            </a:r>
          </a:p>
          <a:p>
            <a:r>
              <a:rPr lang="en-US" sz="1800" dirty="0" smtClean="0">
                <a:latin typeface="Arial" pitchFamily="34" charset="0"/>
              </a:rPr>
              <a:t>like PCA are required</a:t>
            </a:r>
            <a:endParaRPr lang="en-US" sz="1800" dirty="0">
              <a:latin typeface="Arial" pitchFamily="34" charset="0"/>
            </a:endParaRPr>
          </a:p>
        </p:txBody>
      </p:sp>
      <p:sp>
        <p:nvSpPr>
          <p:cNvPr id="88081" name="Film"/>
          <p:cNvSpPr>
            <a:spLocks noEditPoints="1" noChangeArrowheads="1"/>
          </p:cNvSpPr>
          <p:nvPr/>
        </p:nvSpPr>
        <p:spPr bwMode="auto">
          <a:xfrm>
            <a:off x="8939213" y="6019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grpSp>
        <p:nvGrpSpPr>
          <p:cNvPr id="88082" name="Group 18"/>
          <p:cNvGrpSpPr>
            <a:grpSpLocks/>
          </p:cNvGrpSpPr>
          <p:nvPr/>
        </p:nvGrpSpPr>
        <p:grpSpPr bwMode="auto">
          <a:xfrm>
            <a:off x="5105400" y="2209800"/>
            <a:ext cx="3429000" cy="2681288"/>
            <a:chOff x="3216" y="1392"/>
            <a:chExt cx="2160" cy="1689"/>
          </a:xfrm>
        </p:grpSpPr>
        <p:pic>
          <p:nvPicPr>
            <p:cNvPr id="88083" name="Picture 19" descr="fluorescence_of_3_bead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16" y="1392"/>
              <a:ext cx="2160" cy="1689"/>
            </a:xfrm>
            <a:prstGeom prst="rect">
              <a:avLst/>
            </a:prstGeom>
            <a:noFill/>
            <a:extLst>
              <a:ext uri="{909E8E84-426E-40dd-AFC4-6F175D3DCCD1}">
                <a14:hiddenFill xmlns="" xmlns:a14="http://schemas.microsoft.com/office/drawing/2010/main">
                  <a:solidFill>
                    <a:srgbClr val="FFFFFF"/>
                  </a:solidFill>
                </a14:hiddenFill>
              </a:ext>
            </a:extLst>
          </p:spPr>
        </p:pic>
        <p:sp>
          <p:nvSpPr>
            <p:cNvPr id="88084" name="Text Box 20"/>
            <p:cNvSpPr txBox="1">
              <a:spLocks noChangeArrowheads="1"/>
            </p:cNvSpPr>
            <p:nvPr/>
          </p:nvSpPr>
          <p:spPr bwMode="auto">
            <a:xfrm>
              <a:off x="3744" y="1632"/>
              <a:ext cx="1204"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a:latin typeface="Arial" pitchFamily="34" charset="0"/>
                </a:rPr>
                <a:t>“2” color analysis</a:t>
              </a:r>
            </a:p>
          </p:txBody>
        </p:sp>
      </p:grpSp>
      <p:pic>
        <p:nvPicPr>
          <p:cNvPr id="88085" name="Picture 21" descr="3bead_with_color"/>
          <p:cNvPicPr>
            <a:picLocks noChangeAspect="1" noChangeArrowheads="1"/>
          </p:cNvPicPr>
          <p:nvPr/>
        </p:nvPicPr>
        <p:blipFill>
          <a:blip r:embed="rId16" cstate="print">
            <a:extLst>
              <a:ext uri="{28A0092B-C50C-407E-A947-70E740481C1C}">
                <a14:useLocalDpi xmlns:a14="http://schemas.microsoft.com/office/drawing/2010/main" val="0"/>
              </a:ext>
            </a:extLst>
          </a:blip>
          <a:srcRect t="35329" r="34146"/>
          <a:stretch>
            <a:fillRect/>
          </a:stretch>
        </p:blipFill>
        <p:spPr bwMode="auto">
          <a:xfrm>
            <a:off x="6705600" y="3276600"/>
            <a:ext cx="2057400" cy="1371600"/>
          </a:xfrm>
          <a:prstGeom prst="rect">
            <a:avLst/>
          </a:prstGeom>
          <a:noFill/>
          <a:extLst>
            <a:ext uri="{909E8E84-426E-40dd-AFC4-6F175D3DCCD1}">
              <a14:hiddenFill xmlns="" xmlns:a14="http://schemas.microsoft.com/office/drawing/2010/main">
                <a:solidFill>
                  <a:srgbClr val="FFFFFF"/>
                </a:solidFill>
              </a14:hiddenFill>
            </a:ext>
          </a:extLst>
        </p:spPr>
      </p:pic>
      <p:sp>
        <p:nvSpPr>
          <p:cNvPr id="88086" name="Text Box 22"/>
          <p:cNvSpPr txBox="1">
            <a:spLocks noChangeArrowheads="1"/>
          </p:cNvSpPr>
          <p:nvPr/>
        </p:nvSpPr>
        <p:spPr bwMode="auto">
          <a:xfrm>
            <a:off x="1304664" y="5334000"/>
            <a:ext cx="3826278" cy="396875"/>
          </a:xfrm>
          <a:prstGeom prst="rect">
            <a:avLst/>
          </a:prstGeom>
          <a:solidFill>
            <a:schemeClr val="bg1"/>
          </a:solidFill>
          <a:ln>
            <a:noFill/>
          </a:ln>
          <a:effectLst/>
          <a:extLst/>
        </p:spPr>
        <p:txBody>
          <a:bodyPr wrap="square">
            <a:spAutoFit/>
          </a:bodyPr>
          <a:lstStyle/>
          <a:p>
            <a:r>
              <a:rPr lang="en-US" sz="2000" b="1" dirty="0">
                <a:solidFill>
                  <a:srgbClr val="FF3300"/>
                </a:solidFill>
              </a:rPr>
              <a:t>These CAN now be </a:t>
            </a:r>
            <a:r>
              <a:rPr lang="en-US" sz="2000" b="1" dirty="0" smtClean="0">
                <a:solidFill>
                  <a:srgbClr val="FF3300"/>
                </a:solidFill>
              </a:rPr>
              <a:t>resolved   </a:t>
            </a:r>
            <a:endParaRPr lang="en-US" sz="2000" b="1" dirty="0">
              <a:solidFill>
                <a:srgbClr val="FF3300"/>
              </a:solidFill>
            </a:endParaRPr>
          </a:p>
        </p:txBody>
      </p:sp>
      <p:sp>
        <p:nvSpPr>
          <p:cNvPr id="88087" name="Film"/>
          <p:cNvSpPr>
            <a:spLocks noEditPoints="1" noChangeArrowheads="1"/>
          </p:cNvSpPr>
          <p:nvPr/>
        </p:nvSpPr>
        <p:spPr bwMode="auto">
          <a:xfrm>
            <a:off x="8939213" y="56007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88088" name="Film"/>
          <p:cNvSpPr>
            <a:spLocks noEditPoints="1" noChangeArrowheads="1"/>
          </p:cNvSpPr>
          <p:nvPr/>
        </p:nvSpPr>
        <p:spPr bwMode="auto">
          <a:xfrm>
            <a:off x="8939213" y="51816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473580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082"/>
                                        </p:tgtEl>
                                        <p:attrNameLst>
                                          <p:attrName>style.visibility</p:attrName>
                                        </p:attrNameLst>
                                      </p:cBhvr>
                                      <p:to>
                                        <p:strVal val="visible"/>
                                      </p:to>
                                    </p:set>
                                    <p:animEffect transition="in" filter="dissolve">
                                      <p:cBhvr>
                                        <p:cTn id="7" dur="500"/>
                                        <p:tgtEl>
                                          <p:spTgt spid="88082"/>
                                        </p:tgtEl>
                                      </p:cBhvr>
                                    </p:animEffect>
                                  </p:childTnLst>
                                </p:cTn>
                              </p:par>
                              <p:par>
                                <p:cTn id="8" presetID="3" presetClass="exit" presetSubtype="10" fill="hold" grpId="0" nodeType="withEffect">
                                  <p:stCondLst>
                                    <p:cond delay="0"/>
                                  </p:stCondLst>
                                  <p:childTnLst>
                                    <p:animEffect transition="out" filter="blinds(horizontal)">
                                      <p:cBhvr>
                                        <p:cTn id="9" dur="500"/>
                                        <p:tgtEl>
                                          <p:spTgt spid="88081"/>
                                        </p:tgtEl>
                                      </p:cBhvr>
                                    </p:animEffect>
                                    <p:set>
                                      <p:cBhvr>
                                        <p:cTn id="10" dur="1" fill="hold">
                                          <p:stCondLst>
                                            <p:cond delay="499"/>
                                          </p:stCondLst>
                                        </p:cTn>
                                        <p:tgtEl>
                                          <p:spTgt spid="88081"/>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88085"/>
                                        </p:tgtEl>
                                        <p:attrNameLst>
                                          <p:attrName>style.visibility</p:attrName>
                                        </p:attrNameLst>
                                      </p:cBhvr>
                                      <p:to>
                                        <p:strVal val="visible"/>
                                      </p:to>
                                    </p:set>
                                    <p:animEffect transition="in" filter="dissolve">
                                      <p:cBhvr>
                                        <p:cTn id="15" dur="500"/>
                                        <p:tgtEl>
                                          <p:spTgt spid="8808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88079"/>
                                        </p:tgtEl>
                                        <p:attrNameLst>
                                          <p:attrName>style.visibility</p:attrName>
                                        </p:attrNameLst>
                                      </p:cBhvr>
                                      <p:to>
                                        <p:strVal val="visible"/>
                                      </p:to>
                                    </p:set>
                                    <p:anim calcmode="lin" valueType="num">
                                      <p:cBhvr>
                                        <p:cTn id="20" dur="1000" fill="hold"/>
                                        <p:tgtEl>
                                          <p:spTgt spid="88079"/>
                                        </p:tgtEl>
                                        <p:attrNameLst>
                                          <p:attrName>ppt_w</p:attrName>
                                        </p:attrNameLst>
                                      </p:cBhvr>
                                      <p:tavLst>
                                        <p:tav tm="0">
                                          <p:val>
                                            <p:strVal val="#ppt_w*0.70"/>
                                          </p:val>
                                        </p:tav>
                                        <p:tav tm="100000">
                                          <p:val>
                                            <p:strVal val="#ppt_w"/>
                                          </p:val>
                                        </p:tav>
                                      </p:tavLst>
                                    </p:anim>
                                    <p:anim calcmode="lin" valueType="num">
                                      <p:cBhvr>
                                        <p:cTn id="21" dur="1000" fill="hold"/>
                                        <p:tgtEl>
                                          <p:spTgt spid="88079"/>
                                        </p:tgtEl>
                                        <p:attrNameLst>
                                          <p:attrName>ppt_h</p:attrName>
                                        </p:attrNameLst>
                                      </p:cBhvr>
                                      <p:tavLst>
                                        <p:tav tm="0">
                                          <p:val>
                                            <p:strVal val="#ppt_h"/>
                                          </p:val>
                                        </p:tav>
                                        <p:tav tm="100000">
                                          <p:val>
                                            <p:strVal val="#ppt_h"/>
                                          </p:val>
                                        </p:tav>
                                      </p:tavLst>
                                    </p:anim>
                                    <p:animEffect transition="in" filter="fade">
                                      <p:cBhvr>
                                        <p:cTn id="22" dur="1000"/>
                                        <p:tgtEl>
                                          <p:spTgt spid="88079"/>
                                        </p:tgtEl>
                                      </p:cBhvr>
                                    </p:animEffect>
                                  </p:childTnLst>
                                </p:cTn>
                              </p:par>
                              <p:par>
                                <p:cTn id="23" presetID="3" presetClass="exit" presetSubtype="10" fill="hold" grpId="0" nodeType="withEffect">
                                  <p:stCondLst>
                                    <p:cond delay="0"/>
                                  </p:stCondLst>
                                  <p:childTnLst>
                                    <p:animEffect transition="out" filter="blinds(horizontal)">
                                      <p:cBhvr>
                                        <p:cTn id="24" dur="500"/>
                                        <p:tgtEl>
                                          <p:spTgt spid="88088"/>
                                        </p:tgtEl>
                                      </p:cBhvr>
                                    </p:animEffect>
                                    <p:set>
                                      <p:cBhvr>
                                        <p:cTn id="25" dur="1" fill="hold">
                                          <p:stCondLst>
                                            <p:cond delay="499"/>
                                          </p:stCondLst>
                                        </p:cTn>
                                        <p:tgtEl>
                                          <p:spTgt spid="88088"/>
                                        </p:tgtEl>
                                        <p:attrNameLst>
                                          <p:attrName>style.visibility</p:attrName>
                                        </p:attrNameLst>
                                      </p:cBhvr>
                                      <p:to>
                                        <p:strVal val="hidden"/>
                                      </p:to>
                                    </p:set>
                                  </p:childTnLst>
                                </p:cTn>
                              </p:par>
                            </p:childTnLst>
                          </p:cTn>
                        </p:par>
                        <p:par>
                          <p:cTn id="26" fill="hold" nodeType="afterGroup">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88080"/>
                                        </p:tgtEl>
                                        <p:attrNameLst>
                                          <p:attrName>style.visibility</p:attrName>
                                        </p:attrNameLst>
                                      </p:cBhvr>
                                      <p:to>
                                        <p:strVal val="visible"/>
                                      </p:to>
                                    </p:set>
                                    <p:animEffect transition="in" filter="dissolve">
                                      <p:cBhvr>
                                        <p:cTn id="29" dur="500"/>
                                        <p:tgtEl>
                                          <p:spTgt spid="88080"/>
                                        </p:tgtEl>
                                      </p:cBhvr>
                                    </p:animEffect>
                                  </p:childTnLst>
                                </p:cTn>
                              </p:par>
                            </p:childTnLst>
                          </p:cTn>
                        </p:par>
                        <p:par>
                          <p:cTn id="30" fill="hold" nodeType="afterGroup">
                            <p:stCondLst>
                              <p:cond delay="1500"/>
                            </p:stCondLst>
                            <p:childTnLst>
                              <p:par>
                                <p:cTn id="31" presetID="0" presetClass="path" presetSubtype="0" accel="50000" decel="50000" fill="hold" nodeType="afterEffect">
                                  <p:stCondLst>
                                    <p:cond delay="0"/>
                                  </p:stCondLst>
                                  <p:childTnLst>
                                    <p:animMotion origin="layout" path="M -1.38889E-6 -2.59259E-6 C -0.00295 0.0081 -0.00816 0.01528 -0.01388 0.02037 C -0.01597 0.02847 -0.01927 0.02986 -0.02361 0.03518 C -0.03906 0.05393 -0.04045 0.05556 -0.06111 0.06667 C -0.06631 0.06944 -0.06388 0.07153 -0.06944 0.07222 C -0.07691 0.07315 -0.0842 0.07338 -0.09166 0.07407 C -0.11388 0.09398 -0.14427 0.07847 -0.16944 0.07778 C -0.19288 0.08565 -0.21822 0.0838 -0.24166 0.07593 C -0.24791 0.07037 -0.25399 0.06852 -0.26111 0.06667 C -0.26961 0.05903 -0.26024 0.06643 -0.27222 0.06111 C -0.27934 0.05787 -0.27673 0.05694 -0.28333 0.05185 C -0.29062 0.0463 -0.29895 0.04491 -0.30555 0.03704 C -0.31163 0.02986 -0.31979 0.02106 -0.325 0.01296 C -0.33229 0.00185 -0.32569 0.00856 -0.33333 0.00185 C -0.33593 -0.00347 -0.33958 -0.00556 -0.34166 -0.01111 " pathEditMode="relative" ptsTypes="ffffffffffffffA">
                                      <p:cBhvr>
                                        <p:cTn id="32" dur="2000" fill="hold"/>
                                        <p:tgtEl>
                                          <p:spTgt spid="88070"/>
                                        </p:tgtEl>
                                        <p:attrNameLst>
                                          <p:attrName>ppt_x</p:attrName>
                                          <p:attrName>ppt_y</p:attrName>
                                        </p:attrNameLst>
                                      </p:cBhvr>
                                    </p:animMotion>
                                  </p:childTnLst>
                                </p:cTn>
                              </p:par>
                            </p:childTnLst>
                          </p:cTn>
                        </p:par>
                        <p:par>
                          <p:cTn id="33" fill="hold" nodeType="afterGroup">
                            <p:stCondLst>
                              <p:cond delay="3500"/>
                            </p:stCondLst>
                            <p:childTnLst>
                              <p:par>
                                <p:cTn id="34" presetID="53" presetClass="entr" presetSubtype="0" fill="hold" grpId="0" nodeType="afterEffect">
                                  <p:stCondLst>
                                    <p:cond delay="0"/>
                                  </p:stCondLst>
                                  <p:childTnLst>
                                    <p:set>
                                      <p:cBhvr>
                                        <p:cTn id="35" dur="1" fill="hold">
                                          <p:stCondLst>
                                            <p:cond delay="0"/>
                                          </p:stCondLst>
                                        </p:cTn>
                                        <p:tgtEl>
                                          <p:spTgt spid="88086"/>
                                        </p:tgtEl>
                                        <p:attrNameLst>
                                          <p:attrName>style.visibility</p:attrName>
                                        </p:attrNameLst>
                                      </p:cBhvr>
                                      <p:to>
                                        <p:strVal val="visible"/>
                                      </p:to>
                                    </p:set>
                                    <p:anim calcmode="lin" valueType="num">
                                      <p:cBhvr>
                                        <p:cTn id="36" dur="2000" fill="hold"/>
                                        <p:tgtEl>
                                          <p:spTgt spid="88086"/>
                                        </p:tgtEl>
                                        <p:attrNameLst>
                                          <p:attrName>ppt_w</p:attrName>
                                        </p:attrNameLst>
                                      </p:cBhvr>
                                      <p:tavLst>
                                        <p:tav tm="0">
                                          <p:val>
                                            <p:fltVal val="0"/>
                                          </p:val>
                                        </p:tav>
                                        <p:tav tm="100000">
                                          <p:val>
                                            <p:strVal val="#ppt_w"/>
                                          </p:val>
                                        </p:tav>
                                      </p:tavLst>
                                    </p:anim>
                                    <p:anim calcmode="lin" valueType="num">
                                      <p:cBhvr>
                                        <p:cTn id="37" dur="2000" fill="hold"/>
                                        <p:tgtEl>
                                          <p:spTgt spid="88086"/>
                                        </p:tgtEl>
                                        <p:attrNameLst>
                                          <p:attrName>ppt_h</p:attrName>
                                        </p:attrNameLst>
                                      </p:cBhvr>
                                      <p:tavLst>
                                        <p:tav tm="0">
                                          <p:val>
                                            <p:fltVal val="0"/>
                                          </p:val>
                                        </p:tav>
                                        <p:tav tm="100000">
                                          <p:val>
                                            <p:strVal val="#ppt_h"/>
                                          </p:val>
                                        </p:tav>
                                      </p:tavLst>
                                    </p:anim>
                                    <p:animEffect transition="in" filter="fade">
                                      <p:cBhvr>
                                        <p:cTn id="38" dur="2000"/>
                                        <p:tgtEl>
                                          <p:spTgt spid="88086"/>
                                        </p:tgtEl>
                                      </p:cBhvr>
                                    </p:animEffect>
                                  </p:childTnLst>
                                </p:cTn>
                              </p:par>
                              <p:par>
                                <p:cTn id="39" presetID="3" presetClass="exit" presetSubtype="10" fill="hold" grpId="0" nodeType="withEffect">
                                  <p:stCondLst>
                                    <p:cond delay="0"/>
                                  </p:stCondLst>
                                  <p:childTnLst>
                                    <p:animEffect transition="out" filter="blinds(horizontal)">
                                      <p:cBhvr>
                                        <p:cTn id="40" dur="500"/>
                                        <p:tgtEl>
                                          <p:spTgt spid="88087"/>
                                        </p:tgtEl>
                                      </p:cBhvr>
                                    </p:animEffect>
                                    <p:set>
                                      <p:cBhvr>
                                        <p:cTn id="41" dur="1" fill="hold">
                                          <p:stCondLst>
                                            <p:cond delay="499"/>
                                          </p:stCondLst>
                                        </p:cTn>
                                        <p:tgtEl>
                                          <p:spTgt spid="880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80" grpId="0"/>
      <p:bldP spid="88081" grpId="0" animBg="1"/>
      <p:bldP spid="88086" grpId="0" animBg="1"/>
      <p:bldP spid="88087" grpId="0" animBg="1"/>
      <p:bldP spid="8808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691"/>
            <a:ext cx="8229600" cy="584909"/>
          </a:xfrm>
        </p:spPr>
        <p:txBody>
          <a:bodyPr>
            <a:normAutofit fontScale="90000"/>
          </a:bodyPr>
          <a:lstStyle/>
          <a:p>
            <a:r>
              <a:rPr lang="en-US" dirty="0" smtClean="0"/>
              <a:t>Face Recognition Technology (Picasa)</a:t>
            </a:r>
            <a:endParaRPr lang="en-US" dirty="0"/>
          </a:p>
        </p:txBody>
      </p:sp>
      <p:pic>
        <p:nvPicPr>
          <p:cNvPr id="7" name="Picture 6"/>
          <p:cNvPicPr>
            <a:picLocks noChangeAspect="1"/>
          </p:cNvPicPr>
          <p:nvPr/>
        </p:nvPicPr>
        <p:blipFill rotWithShape="1">
          <a:blip r:embed="rId2"/>
          <a:srcRect l="8983" t="15540" r="19710" b="5756"/>
          <a:stretch/>
        </p:blipFill>
        <p:spPr>
          <a:xfrm>
            <a:off x="410860" y="762000"/>
            <a:ext cx="8504539" cy="6089236"/>
          </a:xfrm>
          <a:prstGeom prst="rect">
            <a:avLst/>
          </a:prstGeom>
        </p:spPr>
      </p:pic>
    </p:spTree>
    <p:extLst>
      <p:ext uri="{BB962C8B-B14F-4D97-AF65-F5344CB8AC3E}">
        <p14:creationId xmlns:p14="http://schemas.microsoft.com/office/powerpoint/2010/main" val="40079477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normAutofit fontScale="90000"/>
          </a:bodyPr>
          <a:lstStyle/>
          <a:p>
            <a:r>
              <a:rPr lang="en-US" dirty="0" smtClean="0"/>
              <a:t>Spectral “fingerprints” identify samples</a:t>
            </a:r>
            <a:endParaRPr lang="en-US" dirty="0"/>
          </a:p>
        </p:txBody>
      </p:sp>
      <p:sp>
        <p:nvSpPr>
          <p:cNvPr id="287747" name="Rectangle 3"/>
          <p:cNvSpPr>
            <a:spLocks noGrp="1" noChangeArrowheads="1"/>
          </p:cNvSpPr>
          <p:nvPr>
            <p:ph type="body" idx="1"/>
          </p:nvPr>
        </p:nvSpPr>
        <p:spPr/>
        <p:txBody>
          <a:bodyPr/>
          <a:lstStyle/>
          <a:p>
            <a:endParaRPr lang="en-US"/>
          </a:p>
        </p:txBody>
      </p:sp>
      <p:graphicFrame>
        <p:nvGraphicFramePr>
          <p:cNvPr id="287748" name="Object 4"/>
          <p:cNvGraphicFramePr>
            <a:graphicFrameLocks noChangeAspect="1"/>
          </p:cNvGraphicFramePr>
          <p:nvPr/>
        </p:nvGraphicFramePr>
        <p:xfrm>
          <a:off x="898525" y="1774825"/>
          <a:ext cx="7351713" cy="3308350"/>
        </p:xfrm>
        <a:graphic>
          <a:graphicData uri="http://schemas.openxmlformats.org/presentationml/2006/ole">
            <mc:AlternateContent xmlns:mc="http://schemas.openxmlformats.org/markup-compatibility/2006">
              <mc:Choice xmlns:v="urn:schemas-microsoft-com:vml" Requires="v">
                <p:oleObj spid="_x0000_s5163" name="Document" r:id="rId4" imgW="7352381" imgH="3309139" progId="XaraX.Document">
                  <p:link updateAutomatic="1"/>
                </p:oleObj>
              </mc:Choice>
              <mc:Fallback>
                <p:oleObj name="Document" r:id="rId4" imgW="7352381" imgH="3309139" progId="XaraX.Document">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 y="1774825"/>
                        <a:ext cx="7351713" cy="3308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980119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09800"/>
            <a:ext cx="8229600" cy="1143000"/>
          </a:xfrm>
        </p:spPr>
        <p:txBody>
          <a:bodyPr>
            <a:noAutofit/>
          </a:bodyPr>
          <a:lstStyle/>
          <a:p>
            <a:r>
              <a:rPr lang="en-US" sz="6000" b="1" dirty="0" smtClean="0"/>
              <a:t>“Everything there is to be invented in flow cytometry has already been invented”</a:t>
            </a:r>
            <a:endParaRPr lang="en-US" sz="6000" b="1" dirty="0"/>
          </a:p>
        </p:txBody>
      </p:sp>
    </p:spTree>
    <p:extLst>
      <p:ext uri="{BB962C8B-B14F-4D97-AF65-F5344CB8AC3E}">
        <p14:creationId xmlns:p14="http://schemas.microsoft.com/office/powerpoint/2010/main" val="3414820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normAutofit fontScale="90000"/>
          </a:bodyPr>
          <a:lstStyle/>
          <a:p>
            <a:r>
              <a:rPr lang="en-US" dirty="0"/>
              <a:t>Spectral </a:t>
            </a:r>
            <a:r>
              <a:rPr lang="en-US" dirty="0" smtClean="0"/>
              <a:t>“fingerprints” </a:t>
            </a:r>
            <a:r>
              <a:rPr lang="en-US" dirty="0"/>
              <a:t>identify samples</a:t>
            </a:r>
          </a:p>
        </p:txBody>
      </p:sp>
      <p:sp>
        <p:nvSpPr>
          <p:cNvPr id="285699" name="Rectangle 3"/>
          <p:cNvSpPr>
            <a:spLocks noGrp="1" noChangeArrowheads="1"/>
          </p:cNvSpPr>
          <p:nvPr>
            <p:ph type="body" idx="1"/>
          </p:nvPr>
        </p:nvSpPr>
        <p:spPr/>
        <p:txBody>
          <a:bodyPr/>
          <a:lstStyle/>
          <a:p>
            <a:endParaRPr lang="en-US"/>
          </a:p>
        </p:txBody>
      </p:sp>
      <p:graphicFrame>
        <p:nvGraphicFramePr>
          <p:cNvPr id="285700" name="Object 4"/>
          <p:cNvGraphicFramePr>
            <a:graphicFrameLocks noChangeAspect="1"/>
          </p:cNvGraphicFramePr>
          <p:nvPr/>
        </p:nvGraphicFramePr>
        <p:xfrm>
          <a:off x="898525" y="1774825"/>
          <a:ext cx="7351713" cy="3308350"/>
        </p:xfrm>
        <a:graphic>
          <a:graphicData uri="http://schemas.openxmlformats.org/presentationml/2006/ole">
            <mc:AlternateContent xmlns:mc="http://schemas.openxmlformats.org/markup-compatibility/2006">
              <mc:Choice xmlns:v="urn:schemas-microsoft-com:vml" Requires="v">
                <p:oleObj spid="_x0000_s6187" name="Document" r:id="rId4" imgW="7352381" imgH="3309139" progId="XaraX.Document">
                  <p:link updateAutomatic="1"/>
                </p:oleObj>
              </mc:Choice>
              <mc:Fallback>
                <p:oleObj name="Document" r:id="rId4" imgW="7352381" imgH="3309139" progId="XaraX.Document">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 y="1774825"/>
                        <a:ext cx="7351713" cy="3308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798394" y="5304430"/>
            <a:ext cx="7848600" cy="369332"/>
          </a:xfrm>
          <a:prstGeom prst="rect">
            <a:avLst/>
          </a:prstGeom>
          <a:noFill/>
        </p:spPr>
        <p:txBody>
          <a:bodyPr wrap="square" rtlCol="0">
            <a:spAutoFit/>
          </a:bodyPr>
          <a:lstStyle/>
          <a:p>
            <a:r>
              <a:rPr lang="en-US" dirty="0" smtClean="0"/>
              <a:t>This technology is now a commercial technology (Sony)      </a:t>
            </a:r>
            <a:r>
              <a:rPr lang="en-US" dirty="0" smtClean="0">
                <a:solidFill>
                  <a:schemeClr val="bg1">
                    <a:lumMod val="75000"/>
                  </a:schemeClr>
                </a:solidFill>
              </a:rPr>
              <a:t>(…to HT)</a:t>
            </a:r>
            <a:endParaRPr lang="en-US" dirty="0">
              <a:solidFill>
                <a:schemeClr val="bg1">
                  <a:lumMod val="75000"/>
                </a:schemeClr>
              </a:solidFill>
            </a:endParaRPr>
          </a:p>
        </p:txBody>
      </p:sp>
    </p:spTree>
    <p:extLst>
      <p:ext uri="{BB962C8B-B14F-4D97-AF65-F5344CB8AC3E}">
        <p14:creationId xmlns:p14="http://schemas.microsoft.com/office/powerpoint/2010/main" val="399695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pPr eaLnBrk="1" hangingPunct="1"/>
            <a:r>
              <a:rPr lang="en-US">
                <a:latin typeface="Arial Narrow" charset="0"/>
              </a:rPr>
              <a:t>Supervised vs. Unsupervised</a:t>
            </a:r>
            <a:br>
              <a:rPr lang="en-US">
                <a:latin typeface="Arial Narrow" charset="0"/>
              </a:rPr>
            </a:br>
            <a:r>
              <a:rPr lang="en-US">
                <a:latin typeface="Arial Narrow" charset="0"/>
              </a:rPr>
              <a:t>Learning</a:t>
            </a:r>
          </a:p>
        </p:txBody>
      </p:sp>
      <p:sp>
        <p:nvSpPr>
          <p:cNvPr id="51203" name="Rectangle 3"/>
          <p:cNvSpPr>
            <a:spLocks noGrp="1" noChangeArrowheads="1"/>
          </p:cNvSpPr>
          <p:nvPr>
            <p:ph type="body" idx="1"/>
          </p:nvPr>
        </p:nvSpPr>
        <p:spPr/>
        <p:txBody>
          <a:bodyPr/>
          <a:lstStyle/>
          <a:p>
            <a:pPr eaLnBrk="1" hangingPunct="1">
              <a:lnSpc>
                <a:spcPct val="90000"/>
              </a:lnSpc>
            </a:pPr>
            <a:r>
              <a:rPr lang="en-US" sz="2800">
                <a:latin typeface="Trebuchet MS" charset="0"/>
              </a:rPr>
              <a:t>Unsupervised learning (clustering)</a:t>
            </a:r>
          </a:p>
          <a:p>
            <a:pPr lvl="1" eaLnBrk="1" hangingPunct="1">
              <a:lnSpc>
                <a:spcPct val="90000"/>
              </a:lnSpc>
            </a:pPr>
            <a:r>
              <a:rPr lang="en-US" sz="2400">
                <a:latin typeface="Trebuchet MS" charset="0"/>
              </a:rPr>
              <a:t>The class labels of training data is unknown</a:t>
            </a:r>
          </a:p>
          <a:p>
            <a:pPr lvl="1" eaLnBrk="1" hangingPunct="1">
              <a:lnSpc>
                <a:spcPct val="90000"/>
              </a:lnSpc>
            </a:pPr>
            <a:r>
              <a:rPr lang="en-US" sz="2400">
                <a:latin typeface="Trebuchet MS" charset="0"/>
              </a:rPr>
              <a:t>Given a set of measurements, observations, etc. with the aim of establishing the existence of classes or clusters in the data</a:t>
            </a:r>
          </a:p>
          <a:p>
            <a:pPr eaLnBrk="1" hangingPunct="1">
              <a:lnSpc>
                <a:spcPct val="90000"/>
              </a:lnSpc>
            </a:pPr>
            <a:r>
              <a:rPr lang="en-US" sz="2800">
                <a:latin typeface="Trebuchet MS" charset="0"/>
              </a:rPr>
              <a:t>Supervised learning (classification)</a:t>
            </a:r>
          </a:p>
          <a:p>
            <a:pPr lvl="1" eaLnBrk="1" hangingPunct="1">
              <a:lnSpc>
                <a:spcPct val="90000"/>
              </a:lnSpc>
            </a:pPr>
            <a:r>
              <a:rPr lang="en-US" sz="2400">
                <a:latin typeface="Trebuchet MS" charset="0"/>
              </a:rPr>
              <a:t>Supervision: The training data (observations, measurements, etc.) are accompanied by labels indicating the class of the observations</a:t>
            </a:r>
          </a:p>
          <a:p>
            <a:pPr lvl="1" eaLnBrk="1" hangingPunct="1">
              <a:lnSpc>
                <a:spcPct val="90000"/>
              </a:lnSpc>
            </a:pPr>
            <a:r>
              <a:rPr lang="en-US" sz="2400">
                <a:latin typeface="Trebuchet MS" charset="0"/>
              </a:rPr>
              <a:t>New data is classified based on the training set</a:t>
            </a:r>
          </a:p>
        </p:txBody>
      </p:sp>
    </p:spTree>
    <p:extLst>
      <p:ext uri="{BB962C8B-B14F-4D97-AF65-F5344CB8AC3E}">
        <p14:creationId xmlns:p14="http://schemas.microsoft.com/office/powerpoint/2010/main" val="287558881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7200"/>
            <a:ext cx="6877050" cy="553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6210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0"/>
            <a:ext cx="6705600" cy="487363"/>
          </a:xfrm>
        </p:spPr>
        <p:txBody>
          <a:bodyPr>
            <a:normAutofit fontScale="90000"/>
          </a:bodyPr>
          <a:lstStyle/>
          <a:p>
            <a:endParaRPr lang="en-US" sz="2800"/>
          </a:p>
        </p:txBody>
      </p:sp>
      <p:graphicFrame>
        <p:nvGraphicFramePr>
          <p:cNvPr id="14339" name="Object 3"/>
          <p:cNvGraphicFramePr>
            <a:graphicFrameLocks noGrp="1" noChangeAspect="1"/>
          </p:cNvGraphicFramePr>
          <p:nvPr>
            <p:ph idx="1"/>
          </p:nvPr>
        </p:nvGraphicFramePr>
        <p:xfrm>
          <a:off x="1346200" y="2354263"/>
          <a:ext cx="6007100" cy="4503737"/>
        </p:xfrm>
        <a:graphic>
          <a:graphicData uri="http://schemas.openxmlformats.org/presentationml/2006/ole">
            <mc:AlternateContent xmlns:mc="http://schemas.openxmlformats.org/markup-compatibility/2006">
              <mc:Choice xmlns:v="urn:schemas-microsoft-com:vml" Requires="v">
                <p:oleObj spid="_x0000_s7211" name="Document" r:id="rId4" imgW="7621064" imgH="5714286" progId="XaraX.Document">
                  <p:link updateAutomatic="1"/>
                </p:oleObj>
              </mc:Choice>
              <mc:Fallback>
                <p:oleObj name="Document" r:id="rId4" imgW="7621064" imgH="5714286" progId="XaraX.Document">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200" y="2354263"/>
                        <a:ext cx="6007100" cy="4503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0" name="Text Box 4"/>
          <p:cNvSpPr txBox="1">
            <a:spLocks noChangeArrowheads="1"/>
          </p:cNvSpPr>
          <p:nvPr/>
        </p:nvSpPr>
        <p:spPr bwMode="auto">
          <a:xfrm>
            <a:off x="1549400" y="1130300"/>
            <a:ext cx="5943600" cy="1917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257300" indent="-342900" eaLnBrk="0" hangingPunct="0">
              <a:defRPr>
                <a:solidFill>
                  <a:schemeClr val="tx1"/>
                </a:solidFill>
                <a:latin typeface="Arial" pitchFamily="34" charset="0"/>
              </a:defRPr>
            </a:lvl3pPr>
            <a:lvl4pPr marL="1714500" indent="-342900" eaLnBrk="0" hangingPunct="0">
              <a:defRPr>
                <a:solidFill>
                  <a:schemeClr val="tx1"/>
                </a:solidFill>
                <a:latin typeface="Arial" pitchFamily="34" charset="0"/>
              </a:defRPr>
            </a:lvl4pPr>
            <a:lvl5pPr marL="2171700" indent="-342900"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eaLnBrk="1" hangingPunct="1">
              <a:buFontTx/>
              <a:buAutoNum type="arabicPeriod"/>
            </a:pPr>
            <a:r>
              <a:rPr lang="en-US" sz="1200">
                <a:latin typeface="Trebuchet MS" pitchFamily="34" charset="0"/>
              </a:rPr>
              <a:t>5-(and-6)-carboxy-2´,7´-dichlorofluorescein diacetate (CDCFA)</a:t>
            </a:r>
          </a:p>
          <a:p>
            <a:pPr eaLnBrk="1" hangingPunct="1">
              <a:buFontTx/>
              <a:buAutoNum type="arabicPeriod"/>
            </a:pPr>
            <a:r>
              <a:rPr lang="en-US" sz="1200">
                <a:latin typeface="Trebuchet MS" pitchFamily="34" charset="0"/>
              </a:rPr>
              <a:t>5(6)-carboxy-4',5'-dimethylfluorescein (CDMFA)</a:t>
            </a:r>
          </a:p>
          <a:p>
            <a:pPr eaLnBrk="1" hangingPunct="1">
              <a:buFontTx/>
              <a:buAutoNum type="arabicPeriod"/>
            </a:pPr>
            <a:r>
              <a:rPr lang="en-US" sz="1200">
                <a:latin typeface="Trebuchet MS" pitchFamily="34" charset="0"/>
              </a:rPr>
              <a:t>5-sulfofluorescein diacetate (SFDA)</a:t>
            </a:r>
          </a:p>
          <a:p>
            <a:pPr eaLnBrk="1" hangingPunct="1">
              <a:buFontTx/>
              <a:buAutoNum type="arabicPeriod"/>
            </a:pPr>
            <a:r>
              <a:rPr lang="en-US" sz="1200">
                <a:latin typeface="Trebuchet MS" pitchFamily="34" charset="0"/>
              </a:rPr>
              <a:t>Cell Tracker Green – 5-chloromethylfluorescein diacetate (CTG)</a:t>
            </a:r>
          </a:p>
          <a:p>
            <a:pPr eaLnBrk="1" hangingPunct="1">
              <a:buFontTx/>
              <a:buAutoNum type="arabicPeriod"/>
            </a:pPr>
            <a:r>
              <a:rPr lang="en-US" sz="1200">
                <a:latin typeface="Trebuchet MS" pitchFamily="34" charset="0"/>
              </a:rPr>
              <a:t>5-(and-6)-carboxy-2´,7´-dichlorofluorescein diacetate, succinimidyl ester (DCF)</a:t>
            </a:r>
          </a:p>
          <a:p>
            <a:pPr eaLnBrk="1" hangingPunct="1">
              <a:buFontTx/>
              <a:buAutoNum type="arabicPeriod"/>
            </a:pPr>
            <a:r>
              <a:rPr lang="en-US" sz="1200">
                <a:latin typeface="Trebuchet MS" pitchFamily="34" charset="0"/>
              </a:rPr>
              <a:t>bis-(1,3-dibutylbarbituric acid)trimethine oxonol (DiBAC</a:t>
            </a:r>
            <a:r>
              <a:rPr lang="en-US" sz="1200" baseline="-25000">
                <a:latin typeface="Trebuchet MS" pitchFamily="34" charset="0"/>
              </a:rPr>
              <a:t>4</a:t>
            </a:r>
            <a:r>
              <a:rPr lang="en-US" sz="1200">
                <a:latin typeface="Trebuchet MS" pitchFamily="34" charset="0"/>
              </a:rPr>
              <a:t>(3))</a:t>
            </a:r>
          </a:p>
          <a:p>
            <a:pPr eaLnBrk="1" hangingPunct="1">
              <a:buFontTx/>
              <a:buAutoNum type="arabicPeriod"/>
            </a:pPr>
            <a:r>
              <a:rPr lang="en-US" sz="1200">
                <a:latin typeface="Trebuchet MS" pitchFamily="34" charset="0"/>
              </a:rPr>
              <a:t>3,3'-dipentyloxacarbocyanine iodide (DiOC</a:t>
            </a:r>
            <a:r>
              <a:rPr lang="en-US" sz="1200" baseline="-25000">
                <a:latin typeface="Trebuchet MS" pitchFamily="34" charset="0"/>
              </a:rPr>
              <a:t>5</a:t>
            </a:r>
            <a:r>
              <a:rPr lang="en-US" sz="1200">
                <a:latin typeface="Trebuchet MS" pitchFamily="34" charset="0"/>
              </a:rPr>
              <a:t>(3))</a:t>
            </a:r>
          </a:p>
          <a:p>
            <a:pPr eaLnBrk="1" hangingPunct="1">
              <a:buFontTx/>
              <a:buAutoNum type="arabicPeriod"/>
            </a:pPr>
            <a:r>
              <a:rPr lang="en-US" sz="1200">
                <a:latin typeface="Trebuchet MS" pitchFamily="34" charset="0"/>
              </a:rPr>
              <a:t>3,3'-dihexyloxacarbocyanine iodide (DiOC</a:t>
            </a:r>
            <a:r>
              <a:rPr lang="en-US" sz="1200" baseline="-25000">
                <a:latin typeface="Trebuchet MS" pitchFamily="34" charset="0"/>
              </a:rPr>
              <a:t>6</a:t>
            </a:r>
            <a:r>
              <a:rPr lang="en-US" sz="1200">
                <a:latin typeface="Trebuchet MS" pitchFamily="34" charset="0"/>
              </a:rPr>
              <a:t>(3))</a:t>
            </a:r>
          </a:p>
          <a:p>
            <a:pPr eaLnBrk="1" hangingPunct="1">
              <a:buFontTx/>
              <a:buAutoNum type="arabicPeriod"/>
            </a:pPr>
            <a:r>
              <a:rPr lang="en-US" sz="1200">
                <a:latin typeface="Trebuchet MS" pitchFamily="34" charset="0"/>
              </a:rPr>
              <a:t>Rhodamine 110</a:t>
            </a:r>
          </a:p>
        </p:txBody>
      </p:sp>
    </p:spTree>
    <p:extLst>
      <p:ext uri="{BB962C8B-B14F-4D97-AF65-F5344CB8AC3E}">
        <p14:creationId xmlns:p14="http://schemas.microsoft.com/office/powerpoint/2010/main" val="8464839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2" name="Rectangle 8"/>
          <p:cNvSpPr>
            <a:spLocks noGrp="1" noChangeArrowheads="1"/>
          </p:cNvSpPr>
          <p:nvPr>
            <p:ph type="title"/>
          </p:nvPr>
        </p:nvSpPr>
        <p:spPr>
          <a:xfrm>
            <a:off x="0" y="0"/>
            <a:ext cx="2971800" cy="1371600"/>
          </a:xfrm>
        </p:spPr>
        <p:txBody>
          <a:bodyPr/>
          <a:lstStyle/>
          <a:p>
            <a:pPr eaLnBrk="1" hangingPunct="1"/>
            <a:r>
              <a:rPr lang="en-US">
                <a:latin typeface="Arial Narrow" charset="0"/>
              </a:rPr>
              <a:t>Spectral plots</a:t>
            </a:r>
          </a:p>
        </p:txBody>
      </p:sp>
      <p:pic>
        <p:nvPicPr>
          <p:cNvPr id="6147" name="Picture 1165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14400" y="1371600"/>
            <a:ext cx="7313613" cy="1793875"/>
          </a:xfrm>
          <a:noFill/>
          <a:extLst>
            <a:ext uri="{909E8E84-426E-40dd-AFC4-6F175D3DCCD1}">
              <a14:hiddenFill xmlns="" xmlns:a14="http://schemas.microsoft.com/office/drawing/2010/main">
                <a:solidFill>
                  <a:srgbClr val="FFFFFF"/>
                </a:solidFill>
              </a14:hiddenFill>
            </a:ext>
          </a:extLst>
        </p:spPr>
      </p:pic>
      <p:pic>
        <p:nvPicPr>
          <p:cNvPr id="6148" name="Picture 116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200400"/>
            <a:ext cx="7313613" cy="179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9" name="Picture 11656"/>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914400" y="5026025"/>
            <a:ext cx="7313613" cy="1793875"/>
          </a:xfrm>
          <a:noFill/>
          <a:extLst>
            <a:ext uri="{909E8E84-426E-40dd-AFC4-6F175D3DCCD1}">
              <a14:hiddenFill xmlns="" xmlns:a14="http://schemas.microsoft.com/office/drawing/2010/main">
                <a:solidFill>
                  <a:srgbClr val="FFFFFF"/>
                </a:solidFill>
              </a14:hiddenFill>
            </a:ext>
          </a:extLst>
        </p:spPr>
      </p:pic>
      <p:sp>
        <p:nvSpPr>
          <p:cNvPr id="6150" name="Text Box 11658"/>
          <p:cNvSpPr txBox="1">
            <a:spLocks noChangeArrowheads="1"/>
          </p:cNvSpPr>
          <p:nvPr/>
        </p:nvSpPr>
        <p:spPr bwMode="auto">
          <a:xfrm>
            <a:off x="4343400" y="0"/>
            <a:ext cx="4800600"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marL="342900" indent="-342900" algn="l">
              <a:buFontTx/>
              <a:buAutoNum type="arabicPeriod"/>
            </a:pPr>
            <a:r>
              <a:rPr lang="en-US" sz="900" b="0"/>
              <a:t>5-(and-6)-carboxy-2´,7´-dichlorofluorescein diacetate (CDCFA)</a:t>
            </a:r>
          </a:p>
          <a:p>
            <a:pPr marL="342900" indent="-342900" algn="l">
              <a:buFontTx/>
              <a:buAutoNum type="arabicPeriod"/>
            </a:pPr>
            <a:r>
              <a:rPr lang="en-US" sz="900" b="0"/>
              <a:t>5(6)-carboxy-4',5'-dimethylfluorescein (CDMFA)</a:t>
            </a:r>
          </a:p>
          <a:p>
            <a:pPr marL="342900" indent="-342900" algn="l">
              <a:buFontTx/>
              <a:buAutoNum type="arabicPeriod"/>
            </a:pPr>
            <a:r>
              <a:rPr lang="en-US" sz="900" b="0"/>
              <a:t>5-sulfofluorescein diacetate (SFDA)</a:t>
            </a:r>
          </a:p>
          <a:p>
            <a:pPr marL="342900" indent="-342900" algn="l">
              <a:buFontTx/>
              <a:buAutoNum type="arabicPeriod"/>
            </a:pPr>
            <a:r>
              <a:rPr lang="en-US" sz="900" b="0"/>
              <a:t>Cell Tracker Green – 5-chloromethylfluorescein diacetate (CTG)</a:t>
            </a:r>
          </a:p>
          <a:p>
            <a:pPr marL="342900" indent="-342900" algn="l">
              <a:buFontTx/>
              <a:buAutoNum type="arabicPeriod"/>
            </a:pPr>
            <a:r>
              <a:rPr lang="en-US" sz="900" b="0"/>
              <a:t>5-(and-6)-carboxy-2´,7´-dichlorofluorescein diacetate, succinimidyl ester (DCF)</a:t>
            </a:r>
          </a:p>
          <a:p>
            <a:pPr marL="342900" indent="-342900" algn="l">
              <a:buFontTx/>
              <a:buAutoNum type="arabicPeriod"/>
            </a:pPr>
            <a:r>
              <a:rPr lang="en-US" sz="900" b="0"/>
              <a:t>bis-(1,3-dibutylbarbituric acid)trimethine oxonol (DiBAC</a:t>
            </a:r>
            <a:r>
              <a:rPr lang="en-US" sz="900" b="0" baseline="-25000"/>
              <a:t>4</a:t>
            </a:r>
            <a:r>
              <a:rPr lang="en-US" sz="900" b="0"/>
              <a:t>(3))</a:t>
            </a:r>
          </a:p>
          <a:p>
            <a:pPr marL="342900" indent="-342900" algn="l">
              <a:buFontTx/>
              <a:buAutoNum type="arabicPeriod"/>
            </a:pPr>
            <a:r>
              <a:rPr lang="en-US" sz="900" b="0"/>
              <a:t>3,3'-dipentyloxacarbocyanine iodide (DiOC</a:t>
            </a:r>
            <a:r>
              <a:rPr lang="en-US" sz="900" b="0" baseline="-25000"/>
              <a:t>5</a:t>
            </a:r>
            <a:r>
              <a:rPr lang="en-US" sz="900" b="0"/>
              <a:t>(3))</a:t>
            </a:r>
          </a:p>
          <a:p>
            <a:pPr marL="342900" indent="-342900" algn="l">
              <a:buFontTx/>
              <a:buAutoNum type="arabicPeriod"/>
            </a:pPr>
            <a:r>
              <a:rPr lang="en-US" sz="900" b="0"/>
              <a:t>3,3'-dihexyloxacarbocyanine iodide (DiOC</a:t>
            </a:r>
            <a:r>
              <a:rPr lang="en-US" sz="900" b="0" baseline="-25000"/>
              <a:t>6</a:t>
            </a:r>
            <a:r>
              <a:rPr lang="en-US" sz="900" b="0"/>
              <a:t>(3))</a:t>
            </a:r>
          </a:p>
          <a:p>
            <a:pPr marL="342900" indent="-342900" algn="l">
              <a:buFontTx/>
              <a:buAutoNum type="arabicPeriod"/>
            </a:pPr>
            <a:r>
              <a:rPr lang="en-US" sz="900" b="0"/>
              <a:t>Rhodamine 110</a:t>
            </a:r>
          </a:p>
        </p:txBody>
      </p:sp>
      <p:sp>
        <p:nvSpPr>
          <p:cNvPr id="6151" name="Text Box 11659"/>
          <p:cNvSpPr txBox="1">
            <a:spLocks noChangeArrowheads="1"/>
          </p:cNvSpPr>
          <p:nvPr/>
        </p:nvSpPr>
        <p:spPr bwMode="auto">
          <a:xfrm>
            <a:off x="3048000" y="13716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1</a:t>
            </a:r>
          </a:p>
        </p:txBody>
      </p:sp>
      <p:sp>
        <p:nvSpPr>
          <p:cNvPr id="6152" name="Text Box 11660"/>
          <p:cNvSpPr txBox="1">
            <a:spLocks noChangeArrowheads="1"/>
          </p:cNvSpPr>
          <p:nvPr/>
        </p:nvSpPr>
        <p:spPr bwMode="auto">
          <a:xfrm>
            <a:off x="5486400" y="13716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2</a:t>
            </a:r>
          </a:p>
        </p:txBody>
      </p:sp>
      <p:sp>
        <p:nvSpPr>
          <p:cNvPr id="6153" name="Text Box 11661"/>
          <p:cNvSpPr txBox="1">
            <a:spLocks noChangeArrowheads="1"/>
          </p:cNvSpPr>
          <p:nvPr/>
        </p:nvSpPr>
        <p:spPr bwMode="auto">
          <a:xfrm>
            <a:off x="7924800" y="13716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3</a:t>
            </a:r>
          </a:p>
        </p:txBody>
      </p:sp>
      <p:sp>
        <p:nvSpPr>
          <p:cNvPr id="6154" name="Text Box 11662"/>
          <p:cNvSpPr txBox="1">
            <a:spLocks noChangeArrowheads="1"/>
          </p:cNvSpPr>
          <p:nvPr/>
        </p:nvSpPr>
        <p:spPr bwMode="auto">
          <a:xfrm>
            <a:off x="3048000" y="3260725"/>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4</a:t>
            </a:r>
          </a:p>
        </p:txBody>
      </p:sp>
      <p:sp>
        <p:nvSpPr>
          <p:cNvPr id="6155" name="Text Box 11663"/>
          <p:cNvSpPr txBox="1">
            <a:spLocks noChangeArrowheads="1"/>
          </p:cNvSpPr>
          <p:nvPr/>
        </p:nvSpPr>
        <p:spPr bwMode="auto">
          <a:xfrm>
            <a:off x="5486400" y="3260725"/>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5</a:t>
            </a:r>
          </a:p>
        </p:txBody>
      </p:sp>
      <p:sp>
        <p:nvSpPr>
          <p:cNvPr id="6156" name="Text Box 11664"/>
          <p:cNvSpPr txBox="1">
            <a:spLocks noChangeArrowheads="1"/>
          </p:cNvSpPr>
          <p:nvPr/>
        </p:nvSpPr>
        <p:spPr bwMode="auto">
          <a:xfrm>
            <a:off x="7924800" y="3260725"/>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6</a:t>
            </a:r>
          </a:p>
        </p:txBody>
      </p:sp>
      <p:sp>
        <p:nvSpPr>
          <p:cNvPr id="6157" name="Text Box 11665"/>
          <p:cNvSpPr txBox="1">
            <a:spLocks noChangeArrowheads="1"/>
          </p:cNvSpPr>
          <p:nvPr/>
        </p:nvSpPr>
        <p:spPr bwMode="auto">
          <a:xfrm>
            <a:off x="3048000" y="50292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7</a:t>
            </a:r>
          </a:p>
        </p:txBody>
      </p:sp>
      <p:sp>
        <p:nvSpPr>
          <p:cNvPr id="6158" name="Text Box 11666"/>
          <p:cNvSpPr txBox="1">
            <a:spLocks noChangeArrowheads="1"/>
          </p:cNvSpPr>
          <p:nvPr/>
        </p:nvSpPr>
        <p:spPr bwMode="auto">
          <a:xfrm>
            <a:off x="5486400" y="50292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8</a:t>
            </a:r>
          </a:p>
        </p:txBody>
      </p:sp>
      <p:sp>
        <p:nvSpPr>
          <p:cNvPr id="6159" name="Text Box 11667"/>
          <p:cNvSpPr txBox="1">
            <a:spLocks noChangeArrowheads="1"/>
          </p:cNvSpPr>
          <p:nvPr/>
        </p:nvSpPr>
        <p:spPr bwMode="auto">
          <a:xfrm>
            <a:off x="7924800" y="50292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9</a:t>
            </a:r>
          </a:p>
        </p:txBody>
      </p:sp>
    </p:spTree>
    <p:extLst>
      <p:ext uri="{BB962C8B-B14F-4D97-AF65-F5344CB8AC3E}">
        <p14:creationId xmlns:p14="http://schemas.microsoft.com/office/powerpoint/2010/main" val="2918801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pPr eaLnBrk="1" hangingPunct="1"/>
            <a:r>
              <a:rPr lang="en-US" sz="3600">
                <a:latin typeface="Arial Narrow" charset="0"/>
              </a:rPr>
              <a:t>Scatter</a:t>
            </a:r>
            <a:br>
              <a:rPr lang="en-US" sz="3600">
                <a:latin typeface="Arial Narrow" charset="0"/>
              </a:rPr>
            </a:br>
            <a:r>
              <a:rPr lang="en-US" sz="3600">
                <a:latin typeface="Arial Narrow" charset="0"/>
              </a:rPr>
              <a:t>matrix</a:t>
            </a:r>
          </a:p>
        </p:txBody>
      </p:sp>
      <p:sp>
        <p:nvSpPr>
          <p:cNvPr id="7171" name="Text Box 6"/>
          <p:cNvSpPr txBox="1">
            <a:spLocks noChangeArrowheads="1"/>
          </p:cNvSpPr>
          <p:nvPr/>
        </p:nvSpPr>
        <p:spPr bwMode="auto">
          <a:xfrm>
            <a:off x="212725" y="188912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algn="l"/>
            <a:endParaRPr lang="en-US" sz="1600" b="0"/>
          </a:p>
        </p:txBody>
      </p:sp>
      <p:sp>
        <p:nvSpPr>
          <p:cNvPr id="7172" name="Text Box 7"/>
          <p:cNvSpPr txBox="1">
            <a:spLocks noChangeArrowheads="1"/>
          </p:cNvSpPr>
          <p:nvPr/>
        </p:nvSpPr>
        <p:spPr bwMode="auto">
          <a:xfrm>
            <a:off x="0" y="3657600"/>
            <a:ext cx="213360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algn="l"/>
            <a:r>
              <a:rPr lang="en-US" sz="1200" b="0"/>
              <a:t>Matrix of 2-D scatterplot allow us to visualize all the possible combination of channels.</a:t>
            </a:r>
          </a:p>
          <a:p>
            <a:pPr algn="l"/>
            <a:endParaRPr lang="en-US" sz="1200" b="0"/>
          </a:p>
          <a:p>
            <a:pPr algn="l"/>
            <a:r>
              <a:rPr lang="en-US" sz="1200" b="0"/>
              <a:t>Result: we are overwhelmed by information, so the matrix is not very useful</a:t>
            </a:r>
          </a:p>
        </p:txBody>
      </p:sp>
      <p:pic>
        <p:nvPicPr>
          <p:cNvPr id="7173" name="Picture 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0"/>
            <a:ext cx="6934200" cy="6845300"/>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895003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Grp="1" noChangeArrowheads="1"/>
          </p:cNvSpPr>
          <p:nvPr>
            <p:ph type="title" sz="quarter"/>
          </p:nvPr>
        </p:nvSpPr>
        <p:spPr>
          <a:xfrm>
            <a:off x="-1371600" y="15925"/>
            <a:ext cx="8229600" cy="1371600"/>
          </a:xfrm>
        </p:spPr>
        <p:txBody>
          <a:bodyPr/>
          <a:lstStyle/>
          <a:p>
            <a:pPr eaLnBrk="1" hangingPunct="1"/>
            <a:r>
              <a:rPr lang="en-US" dirty="0">
                <a:latin typeface="Arial Narrow" charset="0"/>
              </a:rPr>
              <a:t>Principal components</a:t>
            </a:r>
          </a:p>
        </p:txBody>
      </p:sp>
      <p:pic>
        <p:nvPicPr>
          <p:cNvPr id="8195" name="Picture 1610"/>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899150" y="0"/>
            <a:ext cx="3244850" cy="3198813"/>
          </a:xfrm>
        </p:spPr>
      </p:pic>
      <p:pic>
        <p:nvPicPr>
          <p:cNvPr id="8196" name="Picture 161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343400" y="2189163"/>
            <a:ext cx="3244850" cy="2908300"/>
          </a:xfrm>
          <a:noFill/>
          <a:extLst>
            <a:ext uri="{909E8E84-426E-40dd-AFC4-6F175D3DCCD1}">
              <a14:hiddenFill xmlns="" xmlns:a14="http://schemas.microsoft.com/office/drawing/2010/main">
                <a:solidFill>
                  <a:srgbClr val="FFFFFF"/>
                </a:solidFill>
              </a14:hiddenFill>
            </a:ext>
          </a:extLst>
        </p:spPr>
      </p:pic>
      <p:pic>
        <p:nvPicPr>
          <p:cNvPr id="8197" name="Picture 1613"/>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2286000" y="3659188"/>
            <a:ext cx="3244850" cy="3198812"/>
          </a:xfrm>
          <a:noFill/>
          <a:extLst>
            <a:ext uri="{909E8E84-426E-40dd-AFC4-6F175D3DCCD1}">
              <a14:hiddenFill xmlns="" xmlns:a14="http://schemas.microsoft.com/office/drawing/2010/main">
                <a:solidFill>
                  <a:srgbClr val="FFFFFF"/>
                </a:solidFill>
              </a14:hiddenFill>
            </a:ext>
          </a:extLst>
        </p:spPr>
      </p:pic>
      <p:sp>
        <p:nvSpPr>
          <p:cNvPr id="8198" name="Text Box 1615"/>
          <p:cNvSpPr txBox="1">
            <a:spLocks noChangeArrowheads="1"/>
          </p:cNvSpPr>
          <p:nvPr/>
        </p:nvSpPr>
        <p:spPr bwMode="auto">
          <a:xfrm>
            <a:off x="228600" y="1676400"/>
            <a:ext cx="41148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algn="l"/>
            <a:r>
              <a:rPr lang="en-US" sz="2000" b="0"/>
              <a:t>The principal components with the highest variance, however, do not necessarily carry the greatest information to enable a discrimination between classes. </a:t>
            </a:r>
          </a:p>
        </p:txBody>
      </p:sp>
    </p:spTree>
    <p:extLst>
      <p:ext uri="{BB962C8B-B14F-4D97-AF65-F5344CB8AC3E}">
        <p14:creationId xmlns:p14="http://schemas.microsoft.com/office/powerpoint/2010/main" val="39592657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p:txBody>
          <a:bodyPr>
            <a:normAutofit fontScale="90000"/>
          </a:bodyPr>
          <a:lstStyle/>
          <a:p>
            <a:pPr eaLnBrk="1" hangingPunct="1"/>
            <a:r>
              <a:rPr lang="en-US">
                <a:latin typeface="Arial Narrow" charset="0"/>
              </a:rPr>
              <a:t>Method: Automated classification using support vector machines</a:t>
            </a:r>
          </a:p>
        </p:txBody>
      </p:sp>
      <p:sp>
        <p:nvSpPr>
          <p:cNvPr id="54275" name="Rectangle 1027"/>
          <p:cNvSpPr>
            <a:spLocks noGrp="1" noChangeArrowheads="1"/>
          </p:cNvSpPr>
          <p:nvPr>
            <p:ph type="body" idx="1"/>
          </p:nvPr>
        </p:nvSpPr>
        <p:spPr/>
        <p:txBody>
          <a:bodyPr/>
          <a:lstStyle/>
          <a:p>
            <a:pPr eaLnBrk="1" hangingPunct="1">
              <a:lnSpc>
                <a:spcPct val="90000"/>
              </a:lnSpc>
            </a:pPr>
            <a:r>
              <a:rPr lang="en-US" sz="2800">
                <a:latin typeface="Trebuchet MS" charset="0"/>
              </a:rPr>
              <a:t>The SVM algorithm creates a hyperplane that separates the data into </a:t>
            </a:r>
            <a:r>
              <a:rPr lang="en-US" sz="2800" i="1">
                <a:solidFill>
                  <a:schemeClr val="folHlink"/>
                </a:solidFill>
                <a:latin typeface="Trebuchet MS" charset="0"/>
              </a:rPr>
              <a:t>two</a:t>
            </a:r>
            <a:r>
              <a:rPr lang="en-US" sz="2800">
                <a:latin typeface="Trebuchet MS" charset="0"/>
              </a:rPr>
              <a:t> classes with the maximum-margin. The SVM idea was proposed by Vladimir Vapnik in 1963</a:t>
            </a:r>
          </a:p>
          <a:p>
            <a:pPr eaLnBrk="1" hangingPunct="1">
              <a:lnSpc>
                <a:spcPct val="90000"/>
              </a:lnSpc>
            </a:pPr>
            <a:r>
              <a:rPr lang="en-US" sz="2800">
                <a:latin typeface="Trebuchet MS" charset="0"/>
              </a:rPr>
              <a:t>For categorical variables a dummy variable is created with case values as either 0 or 1. Thus, a categorical dependent variable consisting of three levels, say (A, B, C), is represented by a set of three dummy variables: A: {1 0 0}, B: {0 1 0}, C: {0 0 1}  </a:t>
            </a:r>
          </a:p>
        </p:txBody>
      </p:sp>
    </p:spTree>
    <p:extLst>
      <p:ext uri="{BB962C8B-B14F-4D97-AF65-F5344CB8AC3E}">
        <p14:creationId xmlns:p14="http://schemas.microsoft.com/office/powerpoint/2010/main" val="306680364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ca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55700"/>
            <a:ext cx="2224088" cy="186690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3" name="Picture 3" descr="PCA Hy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667000"/>
            <a:ext cx="4495800" cy="411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4" name="Picture 4" descr="123dihydrorhodamine ora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219200"/>
            <a:ext cx="1724025" cy="1463675"/>
          </a:xfrm>
          <a:prstGeom prst="rect">
            <a:avLst/>
          </a:prstGeom>
          <a:noFill/>
          <a:extLst>
            <a:ext uri="{909E8E84-426E-40dd-AFC4-6F175D3DCCD1}">
              <a14:hiddenFill xmlns="" xmlns:a14="http://schemas.microsoft.com/office/drawing/2010/main">
                <a:solidFill>
                  <a:srgbClr val="FFFFFF"/>
                </a:solidFill>
              </a14:hiddenFill>
            </a:ext>
          </a:extLst>
        </p:spPr>
      </p:pic>
      <p:pic>
        <p:nvPicPr>
          <p:cNvPr id="15365" name="Picture 5" descr="oxanol r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940300"/>
            <a:ext cx="1724025" cy="1463675"/>
          </a:xfrm>
          <a:prstGeom prst="rect">
            <a:avLst/>
          </a:prstGeom>
          <a:noFill/>
          <a:extLst>
            <a:ext uri="{909E8E84-426E-40dd-AFC4-6F175D3DCCD1}">
              <a14:hiddenFill xmlns="" xmlns:a14="http://schemas.microsoft.com/office/drawing/2010/main">
                <a:solidFill>
                  <a:srgbClr val="FFFFFF"/>
                </a:solidFill>
              </a14:hiddenFill>
            </a:ext>
          </a:extLst>
        </p:spPr>
      </p:pic>
      <p:pic>
        <p:nvPicPr>
          <p:cNvPr id="15366" name="Picture 6" descr="CFDAC yell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3759200"/>
            <a:ext cx="1571625" cy="1335088"/>
          </a:xfrm>
          <a:prstGeom prst="rect">
            <a:avLst/>
          </a:prstGeom>
          <a:noFill/>
          <a:extLst>
            <a:ext uri="{909E8E84-426E-40dd-AFC4-6F175D3DCCD1}">
              <a14:hiddenFill xmlns="" xmlns:a14="http://schemas.microsoft.com/office/drawing/2010/main">
                <a:solidFill>
                  <a:srgbClr val="FFFFFF"/>
                </a:solidFill>
              </a14:hiddenFill>
            </a:ext>
          </a:extLst>
        </p:spPr>
      </p:pic>
      <p:pic>
        <p:nvPicPr>
          <p:cNvPr id="15367" name="Picture 7" descr="CFDA gre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219200"/>
            <a:ext cx="1752600" cy="1489075"/>
          </a:xfrm>
          <a:prstGeom prst="rect">
            <a:avLst/>
          </a:prstGeom>
          <a:noFill/>
          <a:extLst>
            <a:ext uri="{909E8E84-426E-40dd-AFC4-6F175D3DCCD1}">
              <a14:hiddenFill xmlns="" xmlns:a14="http://schemas.microsoft.com/office/drawing/2010/main">
                <a:solidFill>
                  <a:srgbClr val="FFFFFF"/>
                </a:solidFill>
              </a14:hiddenFill>
            </a:ext>
          </a:extLst>
        </p:spPr>
      </p:pic>
      <p:pic>
        <p:nvPicPr>
          <p:cNvPr id="15368" name="Picture 8" descr="EosinY blu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4500" y="2463800"/>
            <a:ext cx="1600200" cy="1360488"/>
          </a:xfrm>
          <a:prstGeom prst="rect">
            <a:avLst/>
          </a:prstGeom>
          <a:noFill/>
          <a:extLst>
            <a:ext uri="{909E8E84-426E-40dd-AFC4-6F175D3DCCD1}">
              <a14:hiddenFill xmlns="" xmlns:a14="http://schemas.microsoft.com/office/drawing/2010/main">
                <a:solidFill>
                  <a:srgbClr val="FFFFFF"/>
                </a:solidFill>
              </a14:hiddenFill>
            </a:ext>
          </a:extLst>
        </p:spPr>
      </p:pic>
      <p:pic>
        <p:nvPicPr>
          <p:cNvPr id="15369" name="Picture 9" descr="DIOC63light blu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3517900"/>
            <a:ext cx="1647825" cy="1398588"/>
          </a:xfrm>
          <a:prstGeom prst="rect">
            <a:avLst/>
          </a:prstGeom>
          <a:solidFill>
            <a:srgbClr val="FF6600">
              <a:alpha val="14000"/>
            </a:srgbClr>
          </a:solidFill>
          <a:ln>
            <a:noFill/>
          </a:ln>
          <a:extLst>
            <a:ext uri="{91240B29-F687-4f45-9708-019B960494DF}">
              <a14:hiddenLine xmlns="" xmlns:a14="http://schemas.microsoft.com/office/drawing/2010/main" w="9525">
                <a:solidFill>
                  <a:srgbClr val="FF6600"/>
                </a:solidFill>
                <a:miter lim="800000"/>
                <a:headEnd/>
                <a:tailEnd/>
              </a14:hiddenLine>
            </a:ext>
          </a:extLst>
        </p:spPr>
      </p:pic>
      <p:pic>
        <p:nvPicPr>
          <p:cNvPr id="15370" name="Picture 10" descr="FITC purpl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1155700"/>
            <a:ext cx="1600200" cy="13589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5371" name="Object 11"/>
          <p:cNvGraphicFramePr>
            <a:graphicFrameLocks noChangeAspect="1"/>
          </p:cNvGraphicFramePr>
          <p:nvPr/>
        </p:nvGraphicFramePr>
        <p:xfrm>
          <a:off x="106363" y="4991100"/>
          <a:ext cx="1544637" cy="1244600"/>
        </p:xfrm>
        <a:graphic>
          <a:graphicData uri="http://schemas.openxmlformats.org/presentationml/2006/ole">
            <mc:AlternateContent xmlns:mc="http://schemas.openxmlformats.org/markup-compatibility/2006">
              <mc:Choice xmlns:v="urn:schemas-microsoft-com:vml" Requires="v">
                <p:oleObj spid="_x0000_s8235" name="Chart" r:id="rId13" imgW="2385212" imgH="1920240" progId="Excel.Chart.8">
                  <p:embed/>
                </p:oleObj>
              </mc:Choice>
              <mc:Fallback>
                <p:oleObj name="Chart" r:id="rId13" imgW="2385212" imgH="1920240" progId="Excel.Char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363" y="4991100"/>
                        <a:ext cx="1544637" cy="124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72" name="AutoShape 12"/>
          <p:cNvSpPr>
            <a:spLocks noChangeArrowheads="1"/>
          </p:cNvSpPr>
          <p:nvPr/>
        </p:nvSpPr>
        <p:spPr bwMode="auto">
          <a:xfrm rot="5400000">
            <a:off x="1570037" y="2709863"/>
            <a:ext cx="517525" cy="1066800"/>
          </a:xfrm>
          <a:custGeom>
            <a:avLst/>
            <a:gdLst>
              <a:gd name="G0" fmla="+- 11860 0 0"/>
              <a:gd name="G1" fmla="+- 18514 0 0"/>
              <a:gd name="G2" fmla="+- 7200 0 0"/>
              <a:gd name="G3" fmla="*/ 11860 1 2"/>
              <a:gd name="G4" fmla="+- G3 10800 0"/>
              <a:gd name="G5" fmla="+- 21600 11860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730 w 21600"/>
              <a:gd name="T1" fmla="*/ 0 h 21600"/>
              <a:gd name="T2" fmla="*/ 11860 w 21600"/>
              <a:gd name="T3" fmla="*/ 7200 h 21600"/>
              <a:gd name="T4" fmla="*/ 0 w 21600"/>
              <a:gd name="T5" fmla="*/ 19519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730" y="0"/>
                </a:moveTo>
                <a:lnTo>
                  <a:pt x="11860" y="7200"/>
                </a:lnTo>
                <a:lnTo>
                  <a:pt x="14946" y="7200"/>
                </a:lnTo>
                <a:lnTo>
                  <a:pt x="14946" y="17437"/>
                </a:lnTo>
                <a:lnTo>
                  <a:pt x="0" y="17437"/>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3" name="Line 13"/>
          <p:cNvSpPr>
            <a:spLocks noChangeShapeType="1"/>
          </p:cNvSpPr>
          <p:nvPr/>
        </p:nvSpPr>
        <p:spPr bwMode="auto">
          <a:xfrm flipV="1">
            <a:off x="1981200" y="4267200"/>
            <a:ext cx="1600200" cy="152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4" name="Line 14"/>
          <p:cNvSpPr>
            <a:spLocks noChangeShapeType="1"/>
          </p:cNvSpPr>
          <p:nvPr/>
        </p:nvSpPr>
        <p:spPr bwMode="auto">
          <a:xfrm>
            <a:off x="3962400" y="2438400"/>
            <a:ext cx="1143000" cy="1600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5" name="Line 15"/>
          <p:cNvSpPr>
            <a:spLocks noChangeShapeType="1"/>
          </p:cNvSpPr>
          <p:nvPr/>
        </p:nvSpPr>
        <p:spPr bwMode="auto">
          <a:xfrm flipH="1">
            <a:off x="5334000" y="2362200"/>
            <a:ext cx="533400" cy="2133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6" name="Line 16"/>
          <p:cNvSpPr>
            <a:spLocks noChangeShapeType="1"/>
          </p:cNvSpPr>
          <p:nvPr/>
        </p:nvSpPr>
        <p:spPr bwMode="auto">
          <a:xfrm flipH="1">
            <a:off x="5638800" y="2209800"/>
            <a:ext cx="1676400" cy="2362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7" name="Line 17"/>
          <p:cNvSpPr>
            <a:spLocks noChangeShapeType="1"/>
          </p:cNvSpPr>
          <p:nvPr/>
        </p:nvSpPr>
        <p:spPr bwMode="auto">
          <a:xfrm flipH="1">
            <a:off x="5867400" y="3962400"/>
            <a:ext cx="1295400" cy="1219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8" name="Line 18"/>
          <p:cNvSpPr>
            <a:spLocks noChangeShapeType="1"/>
          </p:cNvSpPr>
          <p:nvPr/>
        </p:nvSpPr>
        <p:spPr bwMode="auto">
          <a:xfrm flipH="1">
            <a:off x="6248400" y="5486400"/>
            <a:ext cx="91440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9" name="Line 19"/>
          <p:cNvSpPr>
            <a:spLocks noChangeShapeType="1"/>
          </p:cNvSpPr>
          <p:nvPr/>
        </p:nvSpPr>
        <p:spPr bwMode="auto">
          <a:xfrm flipH="1" flipV="1">
            <a:off x="6172200" y="5943600"/>
            <a:ext cx="990600" cy="1066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0" name="Text Box 20"/>
          <p:cNvSpPr txBox="1">
            <a:spLocks noChangeArrowheads="1"/>
          </p:cNvSpPr>
          <p:nvPr/>
        </p:nvSpPr>
        <p:spPr bwMode="auto">
          <a:xfrm>
            <a:off x="863600" y="5245100"/>
            <a:ext cx="6270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000">
                <a:latin typeface="Arial" pitchFamily="34" charset="0"/>
              </a:rPr>
              <a:t>All dyes</a:t>
            </a:r>
          </a:p>
        </p:txBody>
      </p:sp>
      <p:sp>
        <p:nvSpPr>
          <p:cNvPr id="15381" name="Text Box 21"/>
          <p:cNvSpPr txBox="1">
            <a:spLocks noChangeArrowheads="1"/>
          </p:cNvSpPr>
          <p:nvPr/>
        </p:nvSpPr>
        <p:spPr bwMode="auto">
          <a:xfrm>
            <a:off x="7086600" y="5334000"/>
            <a:ext cx="1371600" cy="21431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b="1">
                <a:latin typeface="Arial" pitchFamily="34" charset="0"/>
              </a:rPr>
              <a:t>Oxonol Events: 3373</a:t>
            </a:r>
          </a:p>
        </p:txBody>
      </p:sp>
      <p:sp>
        <p:nvSpPr>
          <p:cNvPr id="15382" name="Text Box 22"/>
          <p:cNvSpPr txBox="1">
            <a:spLocks noChangeArrowheads="1"/>
          </p:cNvSpPr>
          <p:nvPr/>
        </p:nvSpPr>
        <p:spPr bwMode="auto">
          <a:xfrm>
            <a:off x="2895600" y="6473825"/>
            <a:ext cx="2393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US" sz="1800"/>
              <a:t>Human Lymphocytes </a:t>
            </a:r>
          </a:p>
        </p:txBody>
      </p:sp>
      <p:sp>
        <p:nvSpPr>
          <p:cNvPr id="2" name="TextBox 1"/>
          <p:cNvSpPr txBox="1"/>
          <p:nvPr/>
        </p:nvSpPr>
        <p:spPr>
          <a:xfrm>
            <a:off x="1388473" y="420384"/>
            <a:ext cx="6383927" cy="584775"/>
          </a:xfrm>
          <a:prstGeom prst="rect">
            <a:avLst/>
          </a:prstGeom>
          <a:noFill/>
        </p:spPr>
        <p:txBody>
          <a:bodyPr wrap="none" rtlCol="0">
            <a:spAutoFit/>
          </a:bodyPr>
          <a:lstStyle/>
          <a:p>
            <a:r>
              <a:rPr lang="en-US" sz="3200" dirty="0" smtClean="0"/>
              <a:t>7 of 9 “green” dyes could be resolved</a:t>
            </a:r>
            <a:endParaRPr lang="en-US" sz="3200" dirty="0"/>
          </a:p>
        </p:txBody>
      </p:sp>
    </p:spTree>
    <p:extLst>
      <p:ext uri="{BB962C8B-B14F-4D97-AF65-F5344CB8AC3E}">
        <p14:creationId xmlns:p14="http://schemas.microsoft.com/office/powerpoint/2010/main" val="31052349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24" name="AutoShape 336"/>
          <p:cNvSpPr>
            <a:spLocks noChangeArrowheads="1"/>
          </p:cNvSpPr>
          <p:nvPr/>
        </p:nvSpPr>
        <p:spPr bwMode="auto">
          <a:xfrm>
            <a:off x="6172200" y="152400"/>
            <a:ext cx="2743200" cy="3657600"/>
          </a:xfrm>
          <a:prstGeom prst="roundRect">
            <a:avLst>
              <a:gd name="adj" fmla="val 16667"/>
            </a:avLst>
          </a:prstGeom>
          <a:solidFill>
            <a:schemeClr val="tx1"/>
          </a:solidFill>
          <a:ln w="9525" algn="ctr">
            <a:noFill/>
            <a:round/>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63492" name="Rectangle 4"/>
          <p:cNvSpPr>
            <a:spLocks noGrp="1" noChangeArrowheads="1"/>
          </p:cNvSpPr>
          <p:nvPr>
            <p:ph type="title"/>
          </p:nvPr>
        </p:nvSpPr>
        <p:spPr>
          <a:xfrm>
            <a:off x="0" y="0"/>
            <a:ext cx="8229600" cy="1371600"/>
          </a:xfrm>
        </p:spPr>
        <p:txBody>
          <a:bodyPr/>
          <a:lstStyle/>
          <a:p>
            <a:pPr eaLnBrk="1" hangingPunct="1"/>
            <a:r>
              <a:rPr lang="en-US">
                <a:latin typeface="Arial Narrow" charset="0"/>
              </a:rPr>
              <a:t>Confusion matrix</a:t>
            </a:r>
          </a:p>
        </p:txBody>
      </p:sp>
      <p:grpSp>
        <p:nvGrpSpPr>
          <p:cNvPr id="15364" name="Group 218"/>
          <p:cNvGrpSpPr>
            <a:grpSpLocks noChangeAspect="1"/>
          </p:cNvGrpSpPr>
          <p:nvPr/>
        </p:nvGrpSpPr>
        <p:grpSpPr bwMode="auto">
          <a:xfrm>
            <a:off x="152400" y="4038600"/>
            <a:ext cx="8839200" cy="2433638"/>
            <a:chOff x="384" y="576"/>
            <a:chExt cx="3934" cy="1083"/>
          </a:xfrm>
        </p:grpSpPr>
        <p:sp>
          <p:nvSpPr>
            <p:cNvPr id="63705" name="AutoShape 217"/>
            <p:cNvSpPr>
              <a:spLocks noChangeAspect="1" noChangeArrowheads="1" noTextEdit="1"/>
            </p:cNvSpPr>
            <p:nvPr/>
          </p:nvSpPr>
          <p:spPr bwMode="auto">
            <a:xfrm>
              <a:off x="384" y="576"/>
              <a:ext cx="3934" cy="1083"/>
            </a:xfrm>
            <a:prstGeom prst="rect">
              <a:avLst/>
            </a:prstGeom>
            <a:noFill/>
            <a:ln w="9525">
              <a:noFill/>
              <a:miter lim="800000"/>
              <a:headEnd/>
              <a:tailEnd/>
            </a:ln>
          </p:spPr>
          <p:txBody>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15369" name="Rectangle 219"/>
            <p:cNvSpPr>
              <a:spLocks noChangeArrowheads="1"/>
            </p:cNvSpPr>
            <p:nvPr/>
          </p:nvSpPr>
          <p:spPr bwMode="auto">
            <a:xfrm>
              <a:off x="388" y="580"/>
              <a:ext cx="3927" cy="108"/>
            </a:xfrm>
            <a:prstGeom prst="rect">
              <a:avLst/>
            </a:prstGeom>
            <a:solidFill>
              <a:srgbClr val="9999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en-US" sz="2400" b="0">
                <a:solidFill>
                  <a:schemeClr val="tx1"/>
                </a:solidFill>
              </a:endParaRPr>
            </a:p>
          </p:txBody>
        </p:sp>
        <p:sp>
          <p:nvSpPr>
            <p:cNvPr id="63708" name="Rectangle 220"/>
            <p:cNvSpPr>
              <a:spLocks noChangeArrowheads="1"/>
            </p:cNvSpPr>
            <p:nvPr/>
          </p:nvSpPr>
          <p:spPr bwMode="auto">
            <a:xfrm>
              <a:off x="388" y="687"/>
              <a:ext cx="393" cy="969"/>
            </a:xfrm>
            <a:prstGeom prst="rect">
              <a:avLst/>
            </a:prstGeom>
            <a:solidFill>
              <a:srgbClr val="9999FF"/>
            </a:solidFill>
            <a:ln w="9525">
              <a:noFill/>
              <a:miter lim="800000"/>
              <a:headEnd/>
              <a:tailEnd/>
            </a:ln>
          </p:spPr>
          <p:txBody>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63709" name="Rectangle 221"/>
            <p:cNvSpPr>
              <a:spLocks noChangeArrowheads="1"/>
            </p:cNvSpPr>
            <p:nvPr/>
          </p:nvSpPr>
          <p:spPr bwMode="auto">
            <a:xfrm>
              <a:off x="780" y="687"/>
              <a:ext cx="3536" cy="969"/>
            </a:xfrm>
            <a:prstGeom prst="rect">
              <a:avLst/>
            </a:prstGeom>
            <a:solidFill>
              <a:srgbClr val="99CCFF"/>
            </a:solidFill>
            <a:ln w="9525">
              <a:noFill/>
              <a:miter lim="800000"/>
              <a:headEnd/>
              <a:tailEnd/>
            </a:ln>
          </p:spPr>
          <p:txBody>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15372" name="Rectangle 222"/>
            <p:cNvSpPr>
              <a:spLocks noChangeArrowheads="1"/>
            </p:cNvSpPr>
            <p:nvPr/>
          </p:nvSpPr>
          <p:spPr bwMode="auto">
            <a:xfrm>
              <a:off x="857" y="584"/>
              <a:ext cx="244"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CDCFA</a:t>
              </a:r>
              <a:endParaRPr lang="en-US" sz="2000" b="0">
                <a:solidFill>
                  <a:schemeClr val="tx1"/>
                </a:solidFill>
              </a:endParaRPr>
            </a:p>
          </p:txBody>
        </p:sp>
        <p:sp>
          <p:nvSpPr>
            <p:cNvPr id="15373" name="Rectangle 223"/>
            <p:cNvSpPr>
              <a:spLocks noChangeArrowheads="1"/>
            </p:cNvSpPr>
            <p:nvPr/>
          </p:nvSpPr>
          <p:spPr bwMode="auto">
            <a:xfrm>
              <a:off x="1244" y="584"/>
              <a:ext cx="254"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CDMFA</a:t>
              </a:r>
              <a:endParaRPr lang="en-US" sz="2000" b="0">
                <a:solidFill>
                  <a:schemeClr val="tx1"/>
                </a:solidFill>
              </a:endParaRPr>
            </a:p>
          </p:txBody>
        </p:sp>
        <p:sp>
          <p:nvSpPr>
            <p:cNvPr id="15374" name="Rectangle 224"/>
            <p:cNvSpPr>
              <a:spLocks noChangeArrowheads="1"/>
            </p:cNvSpPr>
            <p:nvPr/>
          </p:nvSpPr>
          <p:spPr bwMode="auto">
            <a:xfrm>
              <a:off x="1671" y="584"/>
              <a:ext cx="188"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SFDA</a:t>
              </a:r>
              <a:endParaRPr lang="en-US" sz="2000" b="0">
                <a:solidFill>
                  <a:schemeClr val="tx1"/>
                </a:solidFill>
              </a:endParaRPr>
            </a:p>
          </p:txBody>
        </p:sp>
        <p:sp>
          <p:nvSpPr>
            <p:cNvPr id="15375" name="Rectangle 225"/>
            <p:cNvSpPr>
              <a:spLocks noChangeArrowheads="1"/>
            </p:cNvSpPr>
            <p:nvPr/>
          </p:nvSpPr>
          <p:spPr bwMode="auto">
            <a:xfrm>
              <a:off x="2082" y="584"/>
              <a:ext cx="150"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CTG</a:t>
              </a:r>
              <a:endParaRPr lang="en-US" sz="2000" b="0">
                <a:solidFill>
                  <a:schemeClr val="tx1"/>
                </a:solidFill>
              </a:endParaRPr>
            </a:p>
          </p:txBody>
        </p:sp>
        <p:sp>
          <p:nvSpPr>
            <p:cNvPr id="15376" name="Rectangle 226"/>
            <p:cNvSpPr>
              <a:spLocks noChangeArrowheads="1"/>
            </p:cNvSpPr>
            <p:nvPr/>
          </p:nvSpPr>
          <p:spPr bwMode="auto">
            <a:xfrm>
              <a:off x="2478" y="584"/>
              <a:ext cx="146"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DCF</a:t>
              </a:r>
              <a:endParaRPr lang="en-US" sz="2000" b="0">
                <a:solidFill>
                  <a:schemeClr val="tx1"/>
                </a:solidFill>
              </a:endParaRPr>
            </a:p>
          </p:txBody>
        </p:sp>
        <p:sp>
          <p:nvSpPr>
            <p:cNvPr id="15377" name="Rectangle 227"/>
            <p:cNvSpPr>
              <a:spLocks noChangeArrowheads="1"/>
            </p:cNvSpPr>
            <p:nvPr/>
          </p:nvSpPr>
          <p:spPr bwMode="auto">
            <a:xfrm>
              <a:off x="2785" y="584"/>
              <a:ext cx="314"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DiBAC43</a:t>
              </a:r>
              <a:endParaRPr lang="en-US" sz="2000" b="0">
                <a:solidFill>
                  <a:schemeClr val="tx1"/>
                </a:solidFill>
              </a:endParaRPr>
            </a:p>
          </p:txBody>
        </p:sp>
        <p:sp>
          <p:nvSpPr>
            <p:cNvPr id="15378" name="Rectangle 228"/>
            <p:cNvSpPr>
              <a:spLocks noChangeArrowheads="1"/>
            </p:cNvSpPr>
            <p:nvPr/>
          </p:nvSpPr>
          <p:spPr bwMode="auto">
            <a:xfrm>
              <a:off x="3199" y="584"/>
              <a:ext cx="313"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5</a:t>
              </a:r>
              <a:r>
                <a:rPr lang="en-US" sz="1400">
                  <a:solidFill>
                    <a:srgbClr val="000000"/>
                  </a:solidFill>
                </a:rPr>
                <a:t>(3)</a:t>
              </a:r>
              <a:endParaRPr lang="en-US" sz="2000" b="0">
                <a:solidFill>
                  <a:schemeClr val="tx1"/>
                </a:solidFill>
              </a:endParaRPr>
            </a:p>
          </p:txBody>
        </p:sp>
        <p:sp>
          <p:nvSpPr>
            <p:cNvPr id="15379" name="Rectangle 229"/>
            <p:cNvSpPr>
              <a:spLocks noChangeArrowheads="1"/>
            </p:cNvSpPr>
            <p:nvPr/>
          </p:nvSpPr>
          <p:spPr bwMode="auto">
            <a:xfrm>
              <a:off x="3591" y="584"/>
              <a:ext cx="313"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6</a:t>
              </a:r>
              <a:r>
                <a:rPr lang="en-US" sz="1400">
                  <a:solidFill>
                    <a:srgbClr val="000000"/>
                  </a:solidFill>
                </a:rPr>
                <a:t>(3)</a:t>
              </a:r>
              <a:endParaRPr lang="en-US" sz="2000" b="0">
                <a:solidFill>
                  <a:schemeClr val="tx1"/>
                </a:solidFill>
              </a:endParaRPr>
            </a:p>
          </p:txBody>
        </p:sp>
        <p:sp>
          <p:nvSpPr>
            <p:cNvPr id="15380" name="Rectangle 230"/>
            <p:cNvSpPr>
              <a:spLocks noChangeArrowheads="1"/>
            </p:cNvSpPr>
            <p:nvPr/>
          </p:nvSpPr>
          <p:spPr bwMode="auto">
            <a:xfrm>
              <a:off x="3998" y="584"/>
              <a:ext cx="24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RH110</a:t>
              </a:r>
              <a:endParaRPr lang="en-US" sz="2000" b="0">
                <a:solidFill>
                  <a:schemeClr val="tx1"/>
                </a:solidFill>
              </a:endParaRPr>
            </a:p>
          </p:txBody>
        </p:sp>
        <p:sp>
          <p:nvSpPr>
            <p:cNvPr id="15381" name="Rectangle 231"/>
            <p:cNvSpPr>
              <a:spLocks noChangeArrowheads="1"/>
            </p:cNvSpPr>
            <p:nvPr/>
          </p:nvSpPr>
          <p:spPr bwMode="auto">
            <a:xfrm>
              <a:off x="465" y="691"/>
              <a:ext cx="245"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CDCFA</a:t>
              </a:r>
              <a:endParaRPr lang="en-US" sz="2000" b="0">
                <a:solidFill>
                  <a:schemeClr val="tx1"/>
                </a:solidFill>
              </a:endParaRPr>
            </a:p>
          </p:txBody>
        </p:sp>
        <p:sp>
          <p:nvSpPr>
            <p:cNvPr id="15382" name="Rectangle 232"/>
            <p:cNvSpPr>
              <a:spLocks noChangeArrowheads="1"/>
            </p:cNvSpPr>
            <p:nvPr/>
          </p:nvSpPr>
          <p:spPr bwMode="auto">
            <a:xfrm>
              <a:off x="892" y="675"/>
              <a:ext cx="27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87.92%</a:t>
              </a:r>
              <a:endParaRPr lang="en-US" sz="2000" b="0">
                <a:solidFill>
                  <a:schemeClr val="tx1"/>
                </a:solidFill>
              </a:endParaRPr>
            </a:p>
          </p:txBody>
        </p:sp>
        <p:sp>
          <p:nvSpPr>
            <p:cNvPr id="15383" name="Rectangle 233"/>
            <p:cNvSpPr>
              <a:spLocks noChangeArrowheads="1"/>
            </p:cNvSpPr>
            <p:nvPr/>
          </p:nvSpPr>
          <p:spPr bwMode="auto">
            <a:xfrm>
              <a:off x="1355"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84" name="Rectangle 234"/>
            <p:cNvSpPr>
              <a:spLocks noChangeArrowheads="1"/>
            </p:cNvSpPr>
            <p:nvPr/>
          </p:nvSpPr>
          <p:spPr bwMode="auto">
            <a:xfrm>
              <a:off x="1747"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0.76%</a:t>
              </a:r>
              <a:endParaRPr lang="en-US" sz="2000" b="0">
                <a:solidFill>
                  <a:schemeClr val="tx1"/>
                </a:solidFill>
              </a:endParaRPr>
            </a:p>
          </p:txBody>
        </p:sp>
        <p:sp>
          <p:nvSpPr>
            <p:cNvPr id="15385" name="Rectangle 235"/>
            <p:cNvSpPr>
              <a:spLocks noChangeArrowheads="1"/>
            </p:cNvSpPr>
            <p:nvPr/>
          </p:nvSpPr>
          <p:spPr bwMode="auto">
            <a:xfrm>
              <a:off x="2140"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2.72%</a:t>
              </a:r>
              <a:endParaRPr lang="en-US" sz="2000" b="0">
                <a:solidFill>
                  <a:schemeClr val="tx1"/>
                </a:solidFill>
              </a:endParaRPr>
            </a:p>
          </p:txBody>
        </p:sp>
        <p:sp>
          <p:nvSpPr>
            <p:cNvPr id="15386" name="Rectangle 236"/>
            <p:cNvSpPr>
              <a:spLocks noChangeArrowheads="1"/>
            </p:cNvSpPr>
            <p:nvPr/>
          </p:nvSpPr>
          <p:spPr bwMode="auto">
            <a:xfrm>
              <a:off x="2532"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87" name="Rectangle 237"/>
            <p:cNvSpPr>
              <a:spLocks noChangeArrowheads="1"/>
            </p:cNvSpPr>
            <p:nvPr/>
          </p:nvSpPr>
          <p:spPr bwMode="auto">
            <a:xfrm>
              <a:off x="2925"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6.04%</a:t>
              </a:r>
              <a:endParaRPr lang="en-US" sz="2000" b="0">
                <a:solidFill>
                  <a:schemeClr val="tx1"/>
                </a:solidFill>
              </a:endParaRPr>
            </a:p>
          </p:txBody>
        </p:sp>
        <p:sp>
          <p:nvSpPr>
            <p:cNvPr id="15388" name="Rectangle 238"/>
            <p:cNvSpPr>
              <a:spLocks noChangeArrowheads="1"/>
            </p:cNvSpPr>
            <p:nvPr/>
          </p:nvSpPr>
          <p:spPr bwMode="auto">
            <a:xfrm>
              <a:off x="3318" y="675"/>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389" name="Rectangle 239"/>
            <p:cNvSpPr>
              <a:spLocks noChangeArrowheads="1"/>
            </p:cNvSpPr>
            <p:nvPr/>
          </p:nvSpPr>
          <p:spPr bwMode="auto">
            <a:xfrm>
              <a:off x="3710"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0.64%</a:t>
              </a:r>
              <a:endParaRPr lang="en-US" sz="2000" b="0">
                <a:solidFill>
                  <a:schemeClr val="tx1"/>
                </a:solidFill>
              </a:endParaRPr>
            </a:p>
          </p:txBody>
        </p:sp>
        <p:sp>
          <p:nvSpPr>
            <p:cNvPr id="15390" name="Rectangle 240"/>
            <p:cNvSpPr>
              <a:spLocks noChangeArrowheads="1"/>
            </p:cNvSpPr>
            <p:nvPr/>
          </p:nvSpPr>
          <p:spPr bwMode="auto">
            <a:xfrm>
              <a:off x="4103" y="675"/>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91" name="Rectangle 241"/>
            <p:cNvSpPr>
              <a:spLocks noChangeArrowheads="1"/>
            </p:cNvSpPr>
            <p:nvPr/>
          </p:nvSpPr>
          <p:spPr bwMode="auto">
            <a:xfrm>
              <a:off x="459" y="799"/>
              <a:ext cx="254"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CDMFA</a:t>
              </a:r>
              <a:endParaRPr lang="en-US" sz="2000" b="0">
                <a:solidFill>
                  <a:schemeClr val="tx1"/>
                </a:solidFill>
              </a:endParaRPr>
            </a:p>
          </p:txBody>
        </p:sp>
        <p:sp>
          <p:nvSpPr>
            <p:cNvPr id="15392" name="Rectangle 242"/>
            <p:cNvSpPr>
              <a:spLocks noChangeArrowheads="1"/>
            </p:cNvSpPr>
            <p:nvPr/>
          </p:nvSpPr>
          <p:spPr bwMode="auto">
            <a:xfrm>
              <a:off x="962"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0.24%</a:t>
              </a:r>
              <a:endParaRPr lang="en-US" sz="2000" b="0">
                <a:solidFill>
                  <a:schemeClr val="tx1"/>
                </a:solidFill>
              </a:endParaRPr>
            </a:p>
          </p:txBody>
        </p:sp>
        <p:sp>
          <p:nvSpPr>
            <p:cNvPr id="15393" name="Rectangle 243"/>
            <p:cNvSpPr>
              <a:spLocks noChangeArrowheads="1"/>
            </p:cNvSpPr>
            <p:nvPr/>
          </p:nvSpPr>
          <p:spPr bwMode="auto">
            <a:xfrm>
              <a:off x="1284" y="782"/>
              <a:ext cx="27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97.76%</a:t>
              </a:r>
              <a:endParaRPr lang="en-US" sz="2000" b="0">
                <a:solidFill>
                  <a:schemeClr val="tx1"/>
                </a:solidFill>
              </a:endParaRPr>
            </a:p>
          </p:txBody>
        </p:sp>
        <p:sp>
          <p:nvSpPr>
            <p:cNvPr id="15394" name="Rectangle 244"/>
            <p:cNvSpPr>
              <a:spLocks noChangeArrowheads="1"/>
            </p:cNvSpPr>
            <p:nvPr/>
          </p:nvSpPr>
          <p:spPr bwMode="auto">
            <a:xfrm>
              <a:off x="1747"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0.52%</a:t>
              </a:r>
              <a:endParaRPr lang="en-US" sz="2000" b="0">
                <a:solidFill>
                  <a:schemeClr val="tx1"/>
                </a:solidFill>
              </a:endParaRPr>
            </a:p>
          </p:txBody>
        </p:sp>
        <p:sp>
          <p:nvSpPr>
            <p:cNvPr id="15395" name="Rectangle 245"/>
            <p:cNvSpPr>
              <a:spLocks noChangeArrowheads="1"/>
            </p:cNvSpPr>
            <p:nvPr/>
          </p:nvSpPr>
          <p:spPr bwMode="auto">
            <a:xfrm>
              <a:off x="2140"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396" name="Rectangle 246"/>
            <p:cNvSpPr>
              <a:spLocks noChangeArrowheads="1"/>
            </p:cNvSpPr>
            <p:nvPr/>
          </p:nvSpPr>
          <p:spPr bwMode="auto">
            <a:xfrm>
              <a:off x="2532"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97" name="Rectangle 247"/>
            <p:cNvSpPr>
              <a:spLocks noChangeArrowheads="1"/>
            </p:cNvSpPr>
            <p:nvPr/>
          </p:nvSpPr>
          <p:spPr bwMode="auto">
            <a:xfrm>
              <a:off x="2925"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98" name="Rectangle 248"/>
            <p:cNvSpPr>
              <a:spLocks noChangeArrowheads="1"/>
            </p:cNvSpPr>
            <p:nvPr/>
          </p:nvSpPr>
          <p:spPr bwMode="auto">
            <a:xfrm>
              <a:off x="3318" y="782"/>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0.16%</a:t>
              </a:r>
              <a:endParaRPr lang="en-US" sz="2000" b="0">
                <a:solidFill>
                  <a:schemeClr val="tx1"/>
                </a:solidFill>
              </a:endParaRPr>
            </a:p>
          </p:txBody>
        </p:sp>
        <p:sp>
          <p:nvSpPr>
            <p:cNvPr id="15399" name="Rectangle 249"/>
            <p:cNvSpPr>
              <a:spLocks noChangeArrowheads="1"/>
            </p:cNvSpPr>
            <p:nvPr/>
          </p:nvSpPr>
          <p:spPr bwMode="auto">
            <a:xfrm>
              <a:off x="3710"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0.88%</a:t>
              </a:r>
              <a:endParaRPr lang="en-US" sz="2000" b="0">
                <a:solidFill>
                  <a:schemeClr val="tx1"/>
                </a:solidFill>
              </a:endParaRPr>
            </a:p>
          </p:txBody>
        </p:sp>
        <p:sp>
          <p:nvSpPr>
            <p:cNvPr id="15400" name="Rectangle 250"/>
            <p:cNvSpPr>
              <a:spLocks noChangeArrowheads="1"/>
            </p:cNvSpPr>
            <p:nvPr/>
          </p:nvSpPr>
          <p:spPr bwMode="auto">
            <a:xfrm>
              <a:off x="4103" y="782"/>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0.40%</a:t>
              </a:r>
              <a:endParaRPr lang="en-US" sz="2000" b="0">
                <a:solidFill>
                  <a:schemeClr val="tx1"/>
                </a:solidFill>
              </a:endParaRPr>
            </a:p>
          </p:txBody>
        </p:sp>
        <p:sp>
          <p:nvSpPr>
            <p:cNvPr id="15401" name="Rectangle 251"/>
            <p:cNvSpPr>
              <a:spLocks noChangeArrowheads="1"/>
            </p:cNvSpPr>
            <p:nvPr/>
          </p:nvSpPr>
          <p:spPr bwMode="auto">
            <a:xfrm>
              <a:off x="493" y="906"/>
              <a:ext cx="187"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SFDA</a:t>
              </a:r>
              <a:endParaRPr lang="en-US" sz="2000" b="0">
                <a:solidFill>
                  <a:schemeClr val="tx1"/>
                </a:solidFill>
              </a:endParaRPr>
            </a:p>
          </p:txBody>
        </p:sp>
        <p:sp>
          <p:nvSpPr>
            <p:cNvPr id="15402" name="Rectangle 252"/>
            <p:cNvSpPr>
              <a:spLocks noChangeArrowheads="1"/>
            </p:cNvSpPr>
            <p:nvPr/>
          </p:nvSpPr>
          <p:spPr bwMode="auto">
            <a:xfrm>
              <a:off x="962"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403" name="Rectangle 253"/>
            <p:cNvSpPr>
              <a:spLocks noChangeArrowheads="1"/>
            </p:cNvSpPr>
            <p:nvPr/>
          </p:nvSpPr>
          <p:spPr bwMode="auto">
            <a:xfrm>
              <a:off x="1355"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4" name="Rectangle 254"/>
            <p:cNvSpPr>
              <a:spLocks noChangeArrowheads="1"/>
            </p:cNvSpPr>
            <p:nvPr/>
          </p:nvSpPr>
          <p:spPr bwMode="auto">
            <a:xfrm>
              <a:off x="1677" y="890"/>
              <a:ext cx="270"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94.36%</a:t>
              </a:r>
              <a:endParaRPr lang="en-US" sz="2000" b="0">
                <a:solidFill>
                  <a:schemeClr val="tx1"/>
                </a:solidFill>
              </a:endParaRPr>
            </a:p>
          </p:txBody>
        </p:sp>
        <p:sp>
          <p:nvSpPr>
            <p:cNvPr id="15405" name="Rectangle 255"/>
            <p:cNvSpPr>
              <a:spLocks noChangeArrowheads="1"/>
            </p:cNvSpPr>
            <p:nvPr/>
          </p:nvSpPr>
          <p:spPr bwMode="auto">
            <a:xfrm>
              <a:off x="2140"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4.88%</a:t>
              </a:r>
              <a:endParaRPr lang="en-US" sz="2000" b="0">
                <a:solidFill>
                  <a:schemeClr val="tx1"/>
                </a:solidFill>
              </a:endParaRPr>
            </a:p>
          </p:txBody>
        </p:sp>
        <p:sp>
          <p:nvSpPr>
            <p:cNvPr id="15406" name="Rectangle 256"/>
            <p:cNvSpPr>
              <a:spLocks noChangeArrowheads="1"/>
            </p:cNvSpPr>
            <p:nvPr/>
          </p:nvSpPr>
          <p:spPr bwMode="auto">
            <a:xfrm>
              <a:off x="2532"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7" name="Rectangle 257"/>
            <p:cNvSpPr>
              <a:spLocks noChangeArrowheads="1"/>
            </p:cNvSpPr>
            <p:nvPr/>
          </p:nvSpPr>
          <p:spPr bwMode="auto">
            <a:xfrm>
              <a:off x="2925"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8" name="Rectangle 258"/>
            <p:cNvSpPr>
              <a:spLocks noChangeArrowheads="1"/>
            </p:cNvSpPr>
            <p:nvPr/>
          </p:nvSpPr>
          <p:spPr bwMode="auto">
            <a:xfrm>
              <a:off x="3318" y="890"/>
              <a:ext cx="20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9" name="Rectangle 259"/>
            <p:cNvSpPr>
              <a:spLocks noChangeArrowheads="1"/>
            </p:cNvSpPr>
            <p:nvPr/>
          </p:nvSpPr>
          <p:spPr bwMode="auto">
            <a:xfrm>
              <a:off x="3710"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0.72%</a:t>
              </a:r>
              <a:endParaRPr lang="en-US" sz="2000" b="0">
                <a:solidFill>
                  <a:schemeClr val="tx1"/>
                </a:solidFill>
              </a:endParaRPr>
            </a:p>
          </p:txBody>
        </p:sp>
        <p:sp>
          <p:nvSpPr>
            <p:cNvPr id="15410" name="Rectangle 260"/>
            <p:cNvSpPr>
              <a:spLocks noChangeArrowheads="1"/>
            </p:cNvSpPr>
            <p:nvPr/>
          </p:nvSpPr>
          <p:spPr bwMode="auto">
            <a:xfrm>
              <a:off x="4103" y="890"/>
              <a:ext cx="20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11" name="Rectangle 261"/>
            <p:cNvSpPr>
              <a:spLocks noChangeArrowheads="1"/>
            </p:cNvSpPr>
            <p:nvPr/>
          </p:nvSpPr>
          <p:spPr bwMode="auto">
            <a:xfrm>
              <a:off x="512" y="1014"/>
              <a:ext cx="15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CTG</a:t>
              </a:r>
              <a:endParaRPr lang="en-US" sz="2000" b="0">
                <a:solidFill>
                  <a:schemeClr val="tx1"/>
                </a:solidFill>
              </a:endParaRPr>
            </a:p>
          </p:txBody>
        </p:sp>
        <p:sp>
          <p:nvSpPr>
            <p:cNvPr id="15412" name="Rectangle 262"/>
            <p:cNvSpPr>
              <a:spLocks noChangeArrowheads="1"/>
            </p:cNvSpPr>
            <p:nvPr/>
          </p:nvSpPr>
          <p:spPr bwMode="auto">
            <a:xfrm>
              <a:off x="962"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5.44%</a:t>
              </a:r>
              <a:endParaRPr lang="en-US" sz="2000" b="0">
                <a:solidFill>
                  <a:schemeClr val="tx1"/>
                </a:solidFill>
              </a:endParaRPr>
            </a:p>
          </p:txBody>
        </p:sp>
        <p:sp>
          <p:nvSpPr>
            <p:cNvPr id="15413" name="Rectangle 263"/>
            <p:cNvSpPr>
              <a:spLocks noChangeArrowheads="1"/>
            </p:cNvSpPr>
            <p:nvPr/>
          </p:nvSpPr>
          <p:spPr bwMode="auto">
            <a:xfrm>
              <a:off x="1355"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14" name="Rectangle 264"/>
            <p:cNvSpPr>
              <a:spLocks noChangeArrowheads="1"/>
            </p:cNvSpPr>
            <p:nvPr/>
          </p:nvSpPr>
          <p:spPr bwMode="auto">
            <a:xfrm>
              <a:off x="1747"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5.04%</a:t>
              </a:r>
              <a:endParaRPr lang="en-US" sz="2000" b="0">
                <a:solidFill>
                  <a:schemeClr val="tx1"/>
                </a:solidFill>
              </a:endParaRPr>
            </a:p>
          </p:txBody>
        </p:sp>
        <p:sp>
          <p:nvSpPr>
            <p:cNvPr id="15415" name="Rectangle 265"/>
            <p:cNvSpPr>
              <a:spLocks noChangeArrowheads="1"/>
            </p:cNvSpPr>
            <p:nvPr/>
          </p:nvSpPr>
          <p:spPr bwMode="auto">
            <a:xfrm>
              <a:off x="2070" y="998"/>
              <a:ext cx="270"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86.44%</a:t>
              </a:r>
              <a:endParaRPr lang="en-US" sz="2000" b="0">
                <a:solidFill>
                  <a:schemeClr val="tx1"/>
                </a:solidFill>
              </a:endParaRPr>
            </a:p>
          </p:txBody>
        </p:sp>
        <p:sp>
          <p:nvSpPr>
            <p:cNvPr id="15416" name="Rectangle 266"/>
            <p:cNvSpPr>
              <a:spLocks noChangeArrowheads="1"/>
            </p:cNvSpPr>
            <p:nvPr/>
          </p:nvSpPr>
          <p:spPr bwMode="auto">
            <a:xfrm>
              <a:off x="2532"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17" name="Rectangle 267"/>
            <p:cNvSpPr>
              <a:spLocks noChangeArrowheads="1"/>
            </p:cNvSpPr>
            <p:nvPr/>
          </p:nvSpPr>
          <p:spPr bwMode="auto">
            <a:xfrm>
              <a:off x="2925"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0.20%</a:t>
              </a:r>
              <a:endParaRPr lang="en-US" sz="2000" b="0">
                <a:solidFill>
                  <a:schemeClr val="tx1"/>
                </a:solidFill>
              </a:endParaRPr>
            </a:p>
          </p:txBody>
        </p:sp>
        <p:sp>
          <p:nvSpPr>
            <p:cNvPr id="15418" name="Rectangle 268"/>
            <p:cNvSpPr>
              <a:spLocks noChangeArrowheads="1"/>
            </p:cNvSpPr>
            <p:nvPr/>
          </p:nvSpPr>
          <p:spPr bwMode="auto">
            <a:xfrm>
              <a:off x="3318" y="998"/>
              <a:ext cx="20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0.80%</a:t>
              </a:r>
              <a:endParaRPr lang="en-US" sz="2000" b="0">
                <a:solidFill>
                  <a:schemeClr val="tx1"/>
                </a:solidFill>
              </a:endParaRPr>
            </a:p>
          </p:txBody>
        </p:sp>
        <p:sp>
          <p:nvSpPr>
            <p:cNvPr id="15419" name="Rectangle 269"/>
            <p:cNvSpPr>
              <a:spLocks noChangeArrowheads="1"/>
            </p:cNvSpPr>
            <p:nvPr/>
          </p:nvSpPr>
          <p:spPr bwMode="auto">
            <a:xfrm>
              <a:off x="3710"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2.04%</a:t>
              </a:r>
              <a:endParaRPr lang="en-US" sz="2000" b="0">
                <a:solidFill>
                  <a:schemeClr val="tx1"/>
                </a:solidFill>
              </a:endParaRPr>
            </a:p>
          </p:txBody>
        </p:sp>
        <p:sp>
          <p:nvSpPr>
            <p:cNvPr id="15420" name="Rectangle 270"/>
            <p:cNvSpPr>
              <a:spLocks noChangeArrowheads="1"/>
            </p:cNvSpPr>
            <p:nvPr/>
          </p:nvSpPr>
          <p:spPr bwMode="auto">
            <a:xfrm>
              <a:off x="4103" y="998"/>
              <a:ext cx="20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421" name="Rectangle 271"/>
            <p:cNvSpPr>
              <a:spLocks noChangeArrowheads="1"/>
            </p:cNvSpPr>
            <p:nvPr/>
          </p:nvSpPr>
          <p:spPr bwMode="auto">
            <a:xfrm>
              <a:off x="515" y="1121"/>
              <a:ext cx="145"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DCF</a:t>
              </a:r>
              <a:endParaRPr lang="en-US" sz="2000" b="0">
                <a:solidFill>
                  <a:schemeClr val="tx1"/>
                </a:solidFill>
              </a:endParaRPr>
            </a:p>
          </p:txBody>
        </p:sp>
        <p:sp>
          <p:nvSpPr>
            <p:cNvPr id="15422" name="Rectangle 272"/>
            <p:cNvSpPr>
              <a:spLocks noChangeArrowheads="1"/>
            </p:cNvSpPr>
            <p:nvPr/>
          </p:nvSpPr>
          <p:spPr bwMode="auto">
            <a:xfrm>
              <a:off x="962"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3" name="Rectangle 273"/>
            <p:cNvSpPr>
              <a:spLocks noChangeArrowheads="1"/>
            </p:cNvSpPr>
            <p:nvPr/>
          </p:nvSpPr>
          <p:spPr bwMode="auto">
            <a:xfrm>
              <a:off x="1355"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4" name="Rectangle 274"/>
            <p:cNvSpPr>
              <a:spLocks noChangeArrowheads="1"/>
            </p:cNvSpPr>
            <p:nvPr/>
          </p:nvSpPr>
          <p:spPr bwMode="auto">
            <a:xfrm>
              <a:off x="1747"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5" name="Rectangle 275"/>
            <p:cNvSpPr>
              <a:spLocks noChangeArrowheads="1"/>
            </p:cNvSpPr>
            <p:nvPr/>
          </p:nvSpPr>
          <p:spPr bwMode="auto">
            <a:xfrm>
              <a:off x="2140"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6" name="Rectangle 276"/>
            <p:cNvSpPr>
              <a:spLocks noChangeArrowheads="1"/>
            </p:cNvSpPr>
            <p:nvPr/>
          </p:nvSpPr>
          <p:spPr bwMode="auto">
            <a:xfrm>
              <a:off x="2415" y="1105"/>
              <a:ext cx="317"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100.00%</a:t>
              </a:r>
              <a:endParaRPr lang="en-US" sz="2000" b="0">
                <a:solidFill>
                  <a:schemeClr val="tx1"/>
                </a:solidFill>
              </a:endParaRPr>
            </a:p>
          </p:txBody>
        </p:sp>
        <p:sp>
          <p:nvSpPr>
            <p:cNvPr id="15427" name="Rectangle 277"/>
            <p:cNvSpPr>
              <a:spLocks noChangeArrowheads="1"/>
            </p:cNvSpPr>
            <p:nvPr/>
          </p:nvSpPr>
          <p:spPr bwMode="auto">
            <a:xfrm>
              <a:off x="2925"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8" name="Rectangle 278"/>
            <p:cNvSpPr>
              <a:spLocks noChangeArrowheads="1"/>
            </p:cNvSpPr>
            <p:nvPr/>
          </p:nvSpPr>
          <p:spPr bwMode="auto">
            <a:xfrm>
              <a:off x="3318" y="1105"/>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9" name="Rectangle 279"/>
            <p:cNvSpPr>
              <a:spLocks noChangeArrowheads="1"/>
            </p:cNvSpPr>
            <p:nvPr/>
          </p:nvSpPr>
          <p:spPr bwMode="auto">
            <a:xfrm>
              <a:off x="3710"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30" name="Rectangle 280"/>
            <p:cNvSpPr>
              <a:spLocks noChangeArrowheads="1"/>
            </p:cNvSpPr>
            <p:nvPr/>
          </p:nvSpPr>
          <p:spPr bwMode="auto">
            <a:xfrm>
              <a:off x="4103" y="1105"/>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31" name="Rectangle 281"/>
            <p:cNvSpPr>
              <a:spLocks noChangeArrowheads="1"/>
            </p:cNvSpPr>
            <p:nvPr/>
          </p:nvSpPr>
          <p:spPr bwMode="auto">
            <a:xfrm>
              <a:off x="429" y="1229"/>
              <a:ext cx="314"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DiBAC43</a:t>
              </a:r>
              <a:endParaRPr lang="en-US" sz="2000" b="0">
                <a:solidFill>
                  <a:schemeClr val="tx1"/>
                </a:solidFill>
              </a:endParaRPr>
            </a:p>
          </p:txBody>
        </p:sp>
        <p:sp>
          <p:nvSpPr>
            <p:cNvPr id="15432" name="Rectangle 282"/>
            <p:cNvSpPr>
              <a:spLocks noChangeArrowheads="1"/>
            </p:cNvSpPr>
            <p:nvPr/>
          </p:nvSpPr>
          <p:spPr bwMode="auto">
            <a:xfrm>
              <a:off x="962"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3.72%</a:t>
              </a:r>
              <a:endParaRPr lang="en-US" sz="2000" b="0">
                <a:solidFill>
                  <a:schemeClr val="tx1"/>
                </a:solidFill>
              </a:endParaRPr>
            </a:p>
          </p:txBody>
        </p:sp>
        <p:sp>
          <p:nvSpPr>
            <p:cNvPr id="15433" name="Rectangle 283"/>
            <p:cNvSpPr>
              <a:spLocks noChangeArrowheads="1"/>
            </p:cNvSpPr>
            <p:nvPr/>
          </p:nvSpPr>
          <p:spPr bwMode="auto">
            <a:xfrm>
              <a:off x="1355"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0.20%</a:t>
              </a:r>
              <a:endParaRPr lang="en-US" sz="2000" b="0">
                <a:solidFill>
                  <a:schemeClr val="tx1"/>
                </a:solidFill>
              </a:endParaRPr>
            </a:p>
          </p:txBody>
        </p:sp>
        <p:sp>
          <p:nvSpPr>
            <p:cNvPr id="15434" name="Rectangle 284"/>
            <p:cNvSpPr>
              <a:spLocks noChangeArrowheads="1"/>
            </p:cNvSpPr>
            <p:nvPr/>
          </p:nvSpPr>
          <p:spPr bwMode="auto">
            <a:xfrm>
              <a:off x="1747"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435" name="Rectangle 285"/>
            <p:cNvSpPr>
              <a:spLocks noChangeArrowheads="1"/>
            </p:cNvSpPr>
            <p:nvPr/>
          </p:nvSpPr>
          <p:spPr bwMode="auto">
            <a:xfrm>
              <a:off x="2140"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0.40%</a:t>
              </a:r>
              <a:endParaRPr lang="en-US" sz="2000" b="0">
                <a:solidFill>
                  <a:schemeClr val="tx1"/>
                </a:solidFill>
              </a:endParaRPr>
            </a:p>
          </p:txBody>
        </p:sp>
        <p:sp>
          <p:nvSpPr>
            <p:cNvPr id="15436" name="Rectangle 286"/>
            <p:cNvSpPr>
              <a:spLocks noChangeArrowheads="1"/>
            </p:cNvSpPr>
            <p:nvPr/>
          </p:nvSpPr>
          <p:spPr bwMode="auto">
            <a:xfrm>
              <a:off x="2532"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37" name="Rectangle 287"/>
            <p:cNvSpPr>
              <a:spLocks noChangeArrowheads="1"/>
            </p:cNvSpPr>
            <p:nvPr/>
          </p:nvSpPr>
          <p:spPr bwMode="auto">
            <a:xfrm>
              <a:off x="2855" y="1213"/>
              <a:ext cx="27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92.76%</a:t>
              </a:r>
              <a:endParaRPr lang="en-US" sz="2000" b="0">
                <a:solidFill>
                  <a:schemeClr val="tx1"/>
                </a:solidFill>
              </a:endParaRPr>
            </a:p>
          </p:txBody>
        </p:sp>
        <p:sp>
          <p:nvSpPr>
            <p:cNvPr id="15438" name="Rectangle 288"/>
            <p:cNvSpPr>
              <a:spLocks noChangeArrowheads="1"/>
            </p:cNvSpPr>
            <p:nvPr/>
          </p:nvSpPr>
          <p:spPr bwMode="auto">
            <a:xfrm>
              <a:off x="3318" y="1213"/>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0.96%</a:t>
              </a:r>
              <a:endParaRPr lang="en-US" sz="2000" b="0">
                <a:solidFill>
                  <a:schemeClr val="tx1"/>
                </a:solidFill>
              </a:endParaRPr>
            </a:p>
          </p:txBody>
        </p:sp>
        <p:sp>
          <p:nvSpPr>
            <p:cNvPr id="15439" name="Rectangle 289"/>
            <p:cNvSpPr>
              <a:spLocks noChangeArrowheads="1"/>
            </p:cNvSpPr>
            <p:nvPr/>
          </p:nvSpPr>
          <p:spPr bwMode="auto">
            <a:xfrm>
              <a:off x="3710"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440" name="Rectangle 290"/>
            <p:cNvSpPr>
              <a:spLocks noChangeArrowheads="1"/>
            </p:cNvSpPr>
            <p:nvPr/>
          </p:nvSpPr>
          <p:spPr bwMode="auto">
            <a:xfrm>
              <a:off x="4103" y="1213"/>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41" name="Rectangle 291"/>
            <p:cNvSpPr>
              <a:spLocks noChangeArrowheads="1"/>
            </p:cNvSpPr>
            <p:nvPr/>
          </p:nvSpPr>
          <p:spPr bwMode="auto">
            <a:xfrm>
              <a:off x="450" y="1336"/>
              <a:ext cx="313"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5</a:t>
              </a:r>
              <a:r>
                <a:rPr lang="en-US" sz="1400">
                  <a:solidFill>
                    <a:srgbClr val="000000"/>
                  </a:solidFill>
                </a:rPr>
                <a:t>(3)</a:t>
              </a:r>
              <a:endParaRPr lang="en-US" sz="2000" b="0">
                <a:solidFill>
                  <a:schemeClr val="tx1"/>
                </a:solidFill>
              </a:endParaRPr>
            </a:p>
          </p:txBody>
        </p:sp>
        <p:sp>
          <p:nvSpPr>
            <p:cNvPr id="15442" name="Rectangle 292"/>
            <p:cNvSpPr>
              <a:spLocks noChangeArrowheads="1"/>
            </p:cNvSpPr>
            <p:nvPr/>
          </p:nvSpPr>
          <p:spPr bwMode="auto">
            <a:xfrm>
              <a:off x="962"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4.12%</a:t>
              </a:r>
              <a:endParaRPr lang="en-US" sz="2000" b="0">
                <a:solidFill>
                  <a:schemeClr val="tx1"/>
                </a:solidFill>
              </a:endParaRPr>
            </a:p>
          </p:txBody>
        </p:sp>
        <p:sp>
          <p:nvSpPr>
            <p:cNvPr id="15443" name="Rectangle 293"/>
            <p:cNvSpPr>
              <a:spLocks noChangeArrowheads="1"/>
            </p:cNvSpPr>
            <p:nvPr/>
          </p:nvSpPr>
          <p:spPr bwMode="auto">
            <a:xfrm>
              <a:off x="1355"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0.28%</a:t>
              </a:r>
              <a:endParaRPr lang="en-US" sz="2000" b="0">
                <a:solidFill>
                  <a:schemeClr val="tx1"/>
                </a:solidFill>
              </a:endParaRPr>
            </a:p>
          </p:txBody>
        </p:sp>
        <p:sp>
          <p:nvSpPr>
            <p:cNvPr id="15444" name="Rectangle 294"/>
            <p:cNvSpPr>
              <a:spLocks noChangeArrowheads="1"/>
            </p:cNvSpPr>
            <p:nvPr/>
          </p:nvSpPr>
          <p:spPr bwMode="auto">
            <a:xfrm>
              <a:off x="1747"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0.56%</a:t>
              </a:r>
              <a:endParaRPr lang="en-US" sz="2000" b="0">
                <a:solidFill>
                  <a:schemeClr val="tx1"/>
                </a:solidFill>
              </a:endParaRPr>
            </a:p>
          </p:txBody>
        </p:sp>
        <p:sp>
          <p:nvSpPr>
            <p:cNvPr id="15445" name="Rectangle 295"/>
            <p:cNvSpPr>
              <a:spLocks noChangeArrowheads="1"/>
            </p:cNvSpPr>
            <p:nvPr/>
          </p:nvSpPr>
          <p:spPr bwMode="auto">
            <a:xfrm>
              <a:off x="2140"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446" name="Rectangle 296"/>
            <p:cNvSpPr>
              <a:spLocks noChangeArrowheads="1"/>
            </p:cNvSpPr>
            <p:nvPr/>
          </p:nvSpPr>
          <p:spPr bwMode="auto">
            <a:xfrm>
              <a:off x="2532"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47" name="Rectangle 297"/>
            <p:cNvSpPr>
              <a:spLocks noChangeArrowheads="1"/>
            </p:cNvSpPr>
            <p:nvPr/>
          </p:nvSpPr>
          <p:spPr bwMode="auto">
            <a:xfrm>
              <a:off x="2925"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1.32%</a:t>
              </a:r>
              <a:endParaRPr lang="en-US" sz="2000" b="0">
                <a:solidFill>
                  <a:schemeClr val="tx1"/>
                </a:solidFill>
              </a:endParaRPr>
            </a:p>
          </p:txBody>
        </p:sp>
        <p:sp>
          <p:nvSpPr>
            <p:cNvPr id="15448" name="Rectangle 298"/>
            <p:cNvSpPr>
              <a:spLocks noChangeArrowheads="1"/>
            </p:cNvSpPr>
            <p:nvPr/>
          </p:nvSpPr>
          <p:spPr bwMode="auto">
            <a:xfrm>
              <a:off x="3248" y="1320"/>
              <a:ext cx="27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77.60%</a:t>
              </a:r>
              <a:endParaRPr lang="en-US" sz="2000" b="0">
                <a:solidFill>
                  <a:schemeClr val="tx1"/>
                </a:solidFill>
              </a:endParaRPr>
            </a:p>
          </p:txBody>
        </p:sp>
        <p:sp>
          <p:nvSpPr>
            <p:cNvPr id="15449" name="Rectangle 299"/>
            <p:cNvSpPr>
              <a:spLocks noChangeArrowheads="1"/>
            </p:cNvSpPr>
            <p:nvPr/>
          </p:nvSpPr>
          <p:spPr bwMode="auto">
            <a:xfrm>
              <a:off x="3668" y="1320"/>
              <a:ext cx="243"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14.20%</a:t>
              </a:r>
              <a:endParaRPr lang="en-US" sz="2000" b="0">
                <a:solidFill>
                  <a:schemeClr val="tx1"/>
                </a:solidFill>
              </a:endParaRPr>
            </a:p>
          </p:txBody>
        </p:sp>
        <p:sp>
          <p:nvSpPr>
            <p:cNvPr id="15450" name="Rectangle 300"/>
            <p:cNvSpPr>
              <a:spLocks noChangeArrowheads="1"/>
            </p:cNvSpPr>
            <p:nvPr/>
          </p:nvSpPr>
          <p:spPr bwMode="auto">
            <a:xfrm>
              <a:off x="4103" y="1320"/>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51" name="Rectangle 301"/>
            <p:cNvSpPr>
              <a:spLocks noChangeArrowheads="1"/>
            </p:cNvSpPr>
            <p:nvPr/>
          </p:nvSpPr>
          <p:spPr bwMode="auto">
            <a:xfrm>
              <a:off x="450" y="1444"/>
              <a:ext cx="313"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6</a:t>
              </a:r>
              <a:r>
                <a:rPr lang="en-US" sz="1400">
                  <a:solidFill>
                    <a:srgbClr val="000000"/>
                  </a:solidFill>
                </a:rPr>
                <a:t>(3)</a:t>
              </a:r>
              <a:endParaRPr lang="en-US" sz="2000" b="0">
                <a:solidFill>
                  <a:schemeClr val="tx1"/>
                </a:solidFill>
              </a:endParaRPr>
            </a:p>
          </p:txBody>
        </p:sp>
        <p:sp>
          <p:nvSpPr>
            <p:cNvPr id="15452" name="Rectangle 302"/>
            <p:cNvSpPr>
              <a:spLocks noChangeArrowheads="1"/>
            </p:cNvSpPr>
            <p:nvPr/>
          </p:nvSpPr>
          <p:spPr bwMode="auto">
            <a:xfrm>
              <a:off x="962"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453" name="Rectangle 303"/>
            <p:cNvSpPr>
              <a:spLocks noChangeArrowheads="1"/>
            </p:cNvSpPr>
            <p:nvPr/>
          </p:nvSpPr>
          <p:spPr bwMode="auto">
            <a:xfrm>
              <a:off x="1355"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0.12%</a:t>
              </a:r>
              <a:endParaRPr lang="en-US" sz="2000" b="0">
                <a:solidFill>
                  <a:schemeClr val="tx1"/>
                </a:solidFill>
              </a:endParaRPr>
            </a:p>
          </p:txBody>
        </p:sp>
        <p:sp>
          <p:nvSpPr>
            <p:cNvPr id="15454" name="Rectangle 304"/>
            <p:cNvSpPr>
              <a:spLocks noChangeArrowheads="1"/>
            </p:cNvSpPr>
            <p:nvPr/>
          </p:nvSpPr>
          <p:spPr bwMode="auto">
            <a:xfrm>
              <a:off x="1747"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0.76%</a:t>
              </a:r>
              <a:endParaRPr lang="en-US" sz="2000" b="0">
                <a:solidFill>
                  <a:schemeClr val="tx1"/>
                </a:solidFill>
              </a:endParaRPr>
            </a:p>
          </p:txBody>
        </p:sp>
        <p:sp>
          <p:nvSpPr>
            <p:cNvPr id="15455" name="Rectangle 305"/>
            <p:cNvSpPr>
              <a:spLocks noChangeArrowheads="1"/>
            </p:cNvSpPr>
            <p:nvPr/>
          </p:nvSpPr>
          <p:spPr bwMode="auto">
            <a:xfrm>
              <a:off x="2140"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1.72%</a:t>
              </a:r>
              <a:endParaRPr lang="en-US" sz="2000" b="0">
                <a:solidFill>
                  <a:schemeClr val="tx1"/>
                </a:solidFill>
              </a:endParaRPr>
            </a:p>
          </p:txBody>
        </p:sp>
        <p:sp>
          <p:nvSpPr>
            <p:cNvPr id="15456" name="Rectangle 306"/>
            <p:cNvSpPr>
              <a:spLocks noChangeArrowheads="1"/>
            </p:cNvSpPr>
            <p:nvPr/>
          </p:nvSpPr>
          <p:spPr bwMode="auto">
            <a:xfrm>
              <a:off x="2532"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57" name="Rectangle 307"/>
            <p:cNvSpPr>
              <a:spLocks noChangeArrowheads="1"/>
            </p:cNvSpPr>
            <p:nvPr/>
          </p:nvSpPr>
          <p:spPr bwMode="auto">
            <a:xfrm>
              <a:off x="2925"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1.24%</a:t>
              </a:r>
              <a:endParaRPr lang="en-US" sz="2000" b="0">
                <a:solidFill>
                  <a:schemeClr val="tx1"/>
                </a:solidFill>
              </a:endParaRPr>
            </a:p>
          </p:txBody>
        </p:sp>
        <p:sp>
          <p:nvSpPr>
            <p:cNvPr id="15458" name="Rectangle 308"/>
            <p:cNvSpPr>
              <a:spLocks noChangeArrowheads="1"/>
            </p:cNvSpPr>
            <p:nvPr/>
          </p:nvSpPr>
          <p:spPr bwMode="auto">
            <a:xfrm>
              <a:off x="3275" y="1428"/>
              <a:ext cx="243"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17.72%</a:t>
              </a:r>
              <a:endParaRPr lang="en-US" sz="2000" b="0">
                <a:solidFill>
                  <a:schemeClr val="tx1"/>
                </a:solidFill>
              </a:endParaRPr>
            </a:p>
          </p:txBody>
        </p:sp>
        <p:sp>
          <p:nvSpPr>
            <p:cNvPr id="15459" name="Rectangle 309"/>
            <p:cNvSpPr>
              <a:spLocks noChangeArrowheads="1"/>
            </p:cNvSpPr>
            <p:nvPr/>
          </p:nvSpPr>
          <p:spPr bwMode="auto">
            <a:xfrm>
              <a:off x="3640" y="1428"/>
              <a:ext cx="27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76.52%</a:t>
              </a:r>
              <a:endParaRPr lang="en-US" sz="2000" b="0">
                <a:solidFill>
                  <a:schemeClr val="tx1"/>
                </a:solidFill>
              </a:endParaRPr>
            </a:p>
          </p:txBody>
        </p:sp>
        <p:sp>
          <p:nvSpPr>
            <p:cNvPr id="15460" name="Rectangle 310"/>
            <p:cNvSpPr>
              <a:spLocks noChangeArrowheads="1"/>
            </p:cNvSpPr>
            <p:nvPr/>
          </p:nvSpPr>
          <p:spPr bwMode="auto">
            <a:xfrm>
              <a:off x="4103" y="1428"/>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1" name="Rectangle 311"/>
            <p:cNvSpPr>
              <a:spLocks noChangeArrowheads="1"/>
            </p:cNvSpPr>
            <p:nvPr/>
          </p:nvSpPr>
          <p:spPr bwMode="auto">
            <a:xfrm>
              <a:off x="465" y="1552"/>
              <a:ext cx="243"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RH110</a:t>
              </a:r>
              <a:endParaRPr lang="en-US" sz="2000" b="0">
                <a:solidFill>
                  <a:schemeClr val="tx1"/>
                </a:solidFill>
              </a:endParaRPr>
            </a:p>
          </p:txBody>
        </p:sp>
        <p:sp>
          <p:nvSpPr>
            <p:cNvPr id="15462" name="Rectangle 312"/>
            <p:cNvSpPr>
              <a:spLocks noChangeArrowheads="1"/>
            </p:cNvSpPr>
            <p:nvPr/>
          </p:nvSpPr>
          <p:spPr bwMode="auto">
            <a:xfrm>
              <a:off x="962"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3" name="Rectangle 313"/>
            <p:cNvSpPr>
              <a:spLocks noChangeArrowheads="1"/>
            </p:cNvSpPr>
            <p:nvPr/>
          </p:nvSpPr>
          <p:spPr bwMode="auto">
            <a:xfrm>
              <a:off x="1355"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4" name="Rectangle 314"/>
            <p:cNvSpPr>
              <a:spLocks noChangeArrowheads="1"/>
            </p:cNvSpPr>
            <p:nvPr/>
          </p:nvSpPr>
          <p:spPr bwMode="auto">
            <a:xfrm>
              <a:off x="1747"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0.08%</a:t>
              </a:r>
              <a:endParaRPr lang="en-US" sz="2000" b="0">
                <a:solidFill>
                  <a:schemeClr val="tx1"/>
                </a:solidFill>
              </a:endParaRPr>
            </a:p>
          </p:txBody>
        </p:sp>
        <p:sp>
          <p:nvSpPr>
            <p:cNvPr id="15465" name="Rectangle 315"/>
            <p:cNvSpPr>
              <a:spLocks noChangeArrowheads="1"/>
            </p:cNvSpPr>
            <p:nvPr/>
          </p:nvSpPr>
          <p:spPr bwMode="auto">
            <a:xfrm>
              <a:off x="2140"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0.36%</a:t>
              </a:r>
              <a:endParaRPr lang="en-US" sz="2000" b="0">
                <a:solidFill>
                  <a:schemeClr val="tx1"/>
                </a:solidFill>
              </a:endParaRPr>
            </a:p>
          </p:txBody>
        </p:sp>
        <p:sp>
          <p:nvSpPr>
            <p:cNvPr id="15466" name="Rectangle 316"/>
            <p:cNvSpPr>
              <a:spLocks noChangeArrowheads="1"/>
            </p:cNvSpPr>
            <p:nvPr/>
          </p:nvSpPr>
          <p:spPr bwMode="auto">
            <a:xfrm>
              <a:off x="2532"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7" name="Rectangle 317"/>
            <p:cNvSpPr>
              <a:spLocks noChangeArrowheads="1"/>
            </p:cNvSpPr>
            <p:nvPr/>
          </p:nvSpPr>
          <p:spPr bwMode="auto">
            <a:xfrm>
              <a:off x="2925"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8" name="Rectangle 318"/>
            <p:cNvSpPr>
              <a:spLocks noChangeArrowheads="1"/>
            </p:cNvSpPr>
            <p:nvPr/>
          </p:nvSpPr>
          <p:spPr bwMode="auto">
            <a:xfrm>
              <a:off x="3318" y="1535"/>
              <a:ext cx="20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9" name="Rectangle 319"/>
            <p:cNvSpPr>
              <a:spLocks noChangeArrowheads="1"/>
            </p:cNvSpPr>
            <p:nvPr/>
          </p:nvSpPr>
          <p:spPr bwMode="auto">
            <a:xfrm>
              <a:off x="3710"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0.20%</a:t>
              </a:r>
              <a:endParaRPr lang="en-US" sz="2000" b="0">
                <a:solidFill>
                  <a:schemeClr val="tx1"/>
                </a:solidFill>
              </a:endParaRPr>
            </a:p>
          </p:txBody>
        </p:sp>
        <p:sp>
          <p:nvSpPr>
            <p:cNvPr id="15470" name="Rectangle 320"/>
            <p:cNvSpPr>
              <a:spLocks noChangeArrowheads="1"/>
            </p:cNvSpPr>
            <p:nvPr/>
          </p:nvSpPr>
          <p:spPr bwMode="auto">
            <a:xfrm>
              <a:off x="4033" y="1535"/>
              <a:ext cx="270"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99.36%</a:t>
              </a:r>
              <a:endParaRPr lang="en-US" sz="2000" b="0">
                <a:solidFill>
                  <a:schemeClr val="tx1"/>
                </a:solidFill>
              </a:endParaRPr>
            </a:p>
          </p:txBody>
        </p:sp>
      </p:grpSp>
      <p:sp>
        <p:nvSpPr>
          <p:cNvPr id="15365" name="Text Box 322"/>
          <p:cNvSpPr txBox="1">
            <a:spLocks noChangeArrowheads="1"/>
          </p:cNvSpPr>
          <p:nvPr/>
        </p:nvSpPr>
        <p:spPr bwMode="auto">
          <a:xfrm>
            <a:off x="0" y="996950"/>
            <a:ext cx="6248400" cy="221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marL="342900" indent="-342900" algn="l">
              <a:buFontTx/>
              <a:buAutoNum type="arabicPeriod"/>
            </a:pPr>
            <a:r>
              <a:rPr lang="en-US" sz="1400" b="0"/>
              <a:t>5-(and-6)-carboxy-2´,7´-dichlorofluorescein diacetate (CDCFA)</a:t>
            </a:r>
          </a:p>
          <a:p>
            <a:pPr marL="342900" indent="-342900" algn="l">
              <a:buFontTx/>
              <a:buAutoNum type="arabicPeriod"/>
            </a:pPr>
            <a:r>
              <a:rPr lang="en-US" sz="1400" b="0"/>
              <a:t>5(6)-carboxy-4',5'-dimethylfluorescein (CDMFA)</a:t>
            </a:r>
          </a:p>
          <a:p>
            <a:pPr marL="342900" indent="-342900" algn="l">
              <a:buFontTx/>
              <a:buAutoNum type="arabicPeriod"/>
            </a:pPr>
            <a:r>
              <a:rPr lang="en-US" sz="1400" b="0"/>
              <a:t>5-sulfofluorescein diacetate (SFDA)</a:t>
            </a:r>
          </a:p>
          <a:p>
            <a:pPr marL="342900" indent="-342900" algn="l">
              <a:buFontTx/>
              <a:buAutoNum type="arabicPeriod"/>
            </a:pPr>
            <a:r>
              <a:rPr lang="en-US" sz="1400" b="0"/>
              <a:t>5-(and-6)-carboxy-2´,7´-dichlorofluorescein diacetate, succinimidyl ester (DCF)</a:t>
            </a:r>
          </a:p>
          <a:p>
            <a:pPr marL="342900" indent="-342900" algn="l">
              <a:buFontTx/>
              <a:buAutoNum type="arabicPeriod"/>
            </a:pPr>
            <a:r>
              <a:rPr lang="en-US" sz="1400" b="0"/>
              <a:t>Cell Tracker Green – 5-chloromethylfluorescein diacetate (CTG)</a:t>
            </a:r>
          </a:p>
          <a:p>
            <a:pPr marL="342900" indent="-342900" algn="l">
              <a:buFontTx/>
              <a:buAutoNum type="arabicPeriod"/>
            </a:pPr>
            <a:r>
              <a:rPr lang="en-US" sz="1400" b="0"/>
              <a:t>bis-(1,3-dibutylbarbituric acid)trimethine oxonol (DiBAC</a:t>
            </a:r>
            <a:r>
              <a:rPr lang="en-US" sz="1400" b="0" baseline="-25000"/>
              <a:t>4</a:t>
            </a:r>
            <a:r>
              <a:rPr lang="en-US" sz="1400" b="0"/>
              <a:t>(3))</a:t>
            </a:r>
          </a:p>
          <a:p>
            <a:pPr marL="342900" indent="-342900" algn="l">
              <a:buFontTx/>
              <a:buAutoNum type="arabicPeriod"/>
            </a:pPr>
            <a:r>
              <a:rPr lang="en-US" sz="1400" b="0"/>
              <a:t>3,3'-dipentyloxacarbocyanine iodide (DiOC</a:t>
            </a:r>
            <a:r>
              <a:rPr lang="en-US" sz="1400" b="0" baseline="-25000"/>
              <a:t>5</a:t>
            </a:r>
            <a:r>
              <a:rPr lang="en-US" sz="1400" b="0"/>
              <a:t>(3))</a:t>
            </a:r>
          </a:p>
          <a:p>
            <a:pPr marL="342900" indent="-342900" algn="l">
              <a:buFontTx/>
              <a:buAutoNum type="arabicPeriod"/>
            </a:pPr>
            <a:r>
              <a:rPr lang="en-US" sz="1400" b="0"/>
              <a:t>3,3'-dihexyloxacarbocyanine iodide (DiOC</a:t>
            </a:r>
            <a:r>
              <a:rPr lang="en-US" sz="1400" b="0" baseline="-25000"/>
              <a:t>6</a:t>
            </a:r>
            <a:r>
              <a:rPr lang="en-US" sz="1400" b="0"/>
              <a:t>(3))</a:t>
            </a:r>
          </a:p>
          <a:p>
            <a:pPr marL="342900" indent="-342900" algn="l">
              <a:buFontTx/>
              <a:buAutoNum type="arabicPeriod"/>
            </a:pPr>
            <a:r>
              <a:rPr lang="en-US" sz="1400" b="0"/>
              <a:t>Rhodamine 110</a:t>
            </a:r>
          </a:p>
        </p:txBody>
      </p:sp>
      <p:pic>
        <p:nvPicPr>
          <p:cNvPr id="15366" name="Picture 32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340475" y="754063"/>
            <a:ext cx="2346325" cy="1150937"/>
          </a:xfrm>
          <a:noFill/>
          <a:extLst>
            <a:ext uri="{909E8E84-426E-40dd-AFC4-6F175D3DCCD1}">
              <a14:hiddenFill xmlns="" xmlns:a14="http://schemas.microsoft.com/office/drawing/2010/main">
                <a:solidFill>
                  <a:srgbClr val="FFFFFF"/>
                </a:solidFill>
              </a14:hiddenFill>
            </a:ext>
          </a:extLst>
        </p:spPr>
      </p:pic>
      <p:pic>
        <p:nvPicPr>
          <p:cNvPr id="15367" name="Picture 3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247900"/>
            <a:ext cx="23622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477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2314" y="0"/>
            <a:ext cx="1861686" cy="2514600"/>
          </a:xfrm>
          <a:prstGeom prst="rect">
            <a:avLst/>
          </a:prstGeom>
        </p:spPr>
      </p:pic>
      <p:sp>
        <p:nvSpPr>
          <p:cNvPr id="2" name="Title 1"/>
          <p:cNvSpPr>
            <a:spLocks noGrp="1"/>
          </p:cNvSpPr>
          <p:nvPr>
            <p:ph type="title"/>
          </p:nvPr>
        </p:nvSpPr>
        <p:spPr>
          <a:xfrm>
            <a:off x="228600" y="304800"/>
            <a:ext cx="8229600" cy="868362"/>
          </a:xfrm>
        </p:spPr>
        <p:txBody>
          <a:bodyPr/>
          <a:lstStyle/>
          <a:p>
            <a:r>
              <a:rPr lang="en-US" b="1" dirty="0" smtClean="0"/>
              <a:t>1t’s 1990</a:t>
            </a:r>
            <a:endParaRPr lang="en-US" b="1" dirty="0"/>
          </a:p>
        </p:txBody>
      </p:sp>
      <p:sp>
        <p:nvSpPr>
          <p:cNvPr id="3" name="TextBox 2"/>
          <p:cNvSpPr txBox="1"/>
          <p:nvPr/>
        </p:nvSpPr>
        <p:spPr>
          <a:xfrm>
            <a:off x="0" y="1066800"/>
            <a:ext cx="8763000" cy="6124754"/>
          </a:xfrm>
          <a:prstGeom prst="rect">
            <a:avLst/>
          </a:prstGeom>
          <a:noFill/>
        </p:spPr>
        <p:txBody>
          <a:bodyPr wrap="square" rtlCol="0">
            <a:spAutoFit/>
          </a:bodyPr>
          <a:lstStyle/>
          <a:p>
            <a:pPr marL="457200" indent="-457200">
              <a:buFont typeface="Arial"/>
              <a:buChar char="•"/>
            </a:pPr>
            <a:r>
              <a:rPr lang="en-US" sz="2800" dirty="0" smtClean="0"/>
              <a:t>You too can do 3 </a:t>
            </a:r>
            <a:r>
              <a:rPr lang="en-US" sz="2800" b="1" dirty="0" smtClean="0">
                <a:solidFill>
                  <a:srgbClr val="008000"/>
                </a:solidFill>
              </a:rPr>
              <a:t>co</a:t>
            </a:r>
            <a:r>
              <a:rPr lang="en-US" sz="2800" b="1" dirty="0" smtClean="0">
                <a:solidFill>
                  <a:schemeClr val="accent6">
                    <a:lumMod val="75000"/>
                  </a:schemeClr>
                </a:solidFill>
              </a:rPr>
              <a:t>lo</a:t>
            </a:r>
            <a:r>
              <a:rPr lang="en-US" sz="2800" b="1" dirty="0" smtClean="0">
                <a:solidFill>
                  <a:srgbClr val="FF0000"/>
                </a:solidFill>
              </a:rPr>
              <a:t>rs</a:t>
            </a:r>
          </a:p>
          <a:p>
            <a:pPr lvl="1"/>
            <a:r>
              <a:rPr lang="en-US" sz="2800" dirty="0" smtClean="0"/>
              <a:t>…..it’s pretty hard, but the best labs are doing it!</a:t>
            </a:r>
          </a:p>
          <a:p>
            <a:pPr lvl="1"/>
            <a:endParaRPr lang="en-US" sz="2800" dirty="0" smtClean="0"/>
          </a:p>
          <a:p>
            <a:pPr marL="457200" indent="-457200">
              <a:buFont typeface="Arial"/>
              <a:buChar char="•"/>
            </a:pPr>
            <a:r>
              <a:rPr lang="en-US" sz="2800" b="1" dirty="0" smtClean="0"/>
              <a:t>Software </a:t>
            </a:r>
            <a:r>
              <a:rPr lang="en-US" sz="2800" dirty="0" smtClean="0"/>
              <a:t>– Oh, you don</a:t>
            </a:r>
            <a:r>
              <a:rPr lang="fr-FR" sz="2800" dirty="0" smtClean="0"/>
              <a:t>’</a:t>
            </a:r>
            <a:r>
              <a:rPr lang="en-US" sz="2800" dirty="0" smtClean="0"/>
              <a:t>t want to use the software on your flow cytometer for analysis?</a:t>
            </a:r>
          </a:p>
          <a:p>
            <a:pPr marL="457200" indent="-457200">
              <a:buFont typeface="Arial"/>
              <a:buChar char="•"/>
            </a:pPr>
            <a:endParaRPr lang="en-US" sz="2800" dirty="0"/>
          </a:p>
          <a:p>
            <a:pPr marL="457200" indent="-457200">
              <a:buFont typeface="Arial"/>
              <a:buChar char="•"/>
            </a:pPr>
            <a:r>
              <a:rPr lang="en-US" sz="2800" dirty="0" smtClean="0"/>
              <a:t>Disc drive capacity – </a:t>
            </a:r>
            <a:r>
              <a:rPr lang="en-US" sz="2800" dirty="0" err="1" smtClean="0"/>
              <a:t>Noone</a:t>
            </a:r>
            <a:r>
              <a:rPr lang="en-US" sz="2800" dirty="0" smtClean="0"/>
              <a:t> could possibly need more than </a:t>
            </a:r>
            <a:r>
              <a:rPr lang="en-US" sz="2800" b="1" dirty="0" smtClean="0"/>
              <a:t>80 megs</a:t>
            </a:r>
            <a:r>
              <a:rPr lang="en-US" sz="2800" dirty="0" smtClean="0"/>
              <a:t>….</a:t>
            </a:r>
          </a:p>
          <a:p>
            <a:pPr marL="457200" indent="-457200">
              <a:buFont typeface="Arial"/>
              <a:buChar char="•"/>
            </a:pPr>
            <a:endParaRPr lang="en-US" sz="2800" dirty="0" smtClean="0"/>
          </a:p>
          <a:p>
            <a:pPr marL="457200" indent="-457200">
              <a:buFont typeface="Arial"/>
              <a:buChar char="•"/>
            </a:pPr>
            <a:r>
              <a:rPr lang="en-US" sz="2800" dirty="0" smtClean="0"/>
              <a:t>New Sorters – at least 10,000 cells per second – you will </a:t>
            </a:r>
            <a:r>
              <a:rPr lang="en-US" sz="2800" u="sng" dirty="0" smtClean="0"/>
              <a:t>never</a:t>
            </a:r>
            <a:r>
              <a:rPr lang="en-US" sz="2800" dirty="0" smtClean="0"/>
              <a:t> need to go faster</a:t>
            </a:r>
          </a:p>
          <a:p>
            <a:pPr marL="457200" indent="-457200">
              <a:buFont typeface="Arial"/>
              <a:buChar char="•"/>
            </a:pPr>
            <a:endParaRPr lang="en-US" sz="2800" dirty="0"/>
          </a:p>
          <a:p>
            <a:pPr marL="457200" indent="-457200">
              <a:buFont typeface="Arial"/>
              <a:buChar char="•"/>
            </a:pPr>
            <a:r>
              <a:rPr lang="en-US" sz="2800" dirty="0" smtClean="0"/>
              <a:t>New Computers – the IBM PC introduced to run a sorter</a:t>
            </a:r>
            <a:endParaRPr lang="en-US" sz="2800" dirty="0"/>
          </a:p>
          <a:p>
            <a:pPr marL="457200" indent="-457200">
              <a:buFont typeface="Arial"/>
              <a:buChar char="•"/>
            </a:pPr>
            <a:endParaRPr lang="en-US" sz="2800" dirty="0"/>
          </a:p>
        </p:txBody>
      </p:sp>
    </p:spTree>
    <p:extLst>
      <p:ext uri="{BB962C8B-B14F-4D97-AF65-F5344CB8AC3E}">
        <p14:creationId xmlns:p14="http://schemas.microsoft.com/office/powerpoint/2010/main" val="2256259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7" name="Rectangle 5"/>
          <p:cNvSpPr>
            <a:spLocks noGrp="1" noChangeArrowheads="1"/>
          </p:cNvSpPr>
          <p:nvPr>
            <p:ph type="title"/>
          </p:nvPr>
        </p:nvSpPr>
        <p:spPr>
          <a:xfrm>
            <a:off x="0" y="0"/>
            <a:ext cx="8229600" cy="1371600"/>
          </a:xfrm>
        </p:spPr>
        <p:txBody>
          <a:bodyPr/>
          <a:lstStyle/>
          <a:p>
            <a:pPr eaLnBrk="1" hangingPunct="1"/>
            <a:r>
              <a:rPr lang="en-US">
                <a:latin typeface="Arial Narrow" charset="0"/>
              </a:rPr>
              <a:t>Misclassified events</a:t>
            </a:r>
          </a:p>
        </p:txBody>
      </p:sp>
      <p:pic>
        <p:nvPicPr>
          <p:cNvPr id="16387"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1100" y="895350"/>
            <a:ext cx="6781800" cy="5691188"/>
          </a:xfrm>
          <a:noFill/>
          <a:extLst>
            <a:ext uri="{909E8E84-426E-40dd-AFC4-6F175D3DCCD1}">
              <a14:hiddenFill xmlns="" xmlns:a14="http://schemas.microsoft.com/office/drawing/2010/main">
                <a:solidFill>
                  <a:srgbClr val="FFFFFF"/>
                </a:solidFill>
              </a14:hiddenFill>
            </a:ext>
          </a:extLst>
        </p:spPr>
      </p:pic>
      <p:sp>
        <p:nvSpPr>
          <p:cNvPr id="16388" name="Text Box 8"/>
          <p:cNvSpPr txBox="1">
            <a:spLocks noChangeArrowheads="1"/>
          </p:cNvSpPr>
          <p:nvPr/>
        </p:nvSpPr>
        <p:spPr bwMode="auto">
          <a:xfrm>
            <a:off x="1368425" y="2590800"/>
            <a:ext cx="18732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t>Dichlorofluorescein diacetate</a:t>
            </a:r>
          </a:p>
        </p:txBody>
      </p:sp>
      <p:sp>
        <p:nvSpPr>
          <p:cNvPr id="16389" name="Text Box 9"/>
          <p:cNvSpPr txBox="1">
            <a:spLocks noChangeArrowheads="1"/>
          </p:cNvSpPr>
          <p:nvPr/>
        </p:nvSpPr>
        <p:spPr bwMode="auto">
          <a:xfrm>
            <a:off x="3616325" y="2590800"/>
            <a:ext cx="19113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t>Dimethylfluorescein diacetate</a:t>
            </a:r>
          </a:p>
        </p:txBody>
      </p:sp>
      <p:sp>
        <p:nvSpPr>
          <p:cNvPr id="16390" name="Text Box 10"/>
          <p:cNvSpPr txBox="1">
            <a:spLocks noChangeArrowheads="1"/>
          </p:cNvSpPr>
          <p:nvPr/>
        </p:nvSpPr>
        <p:spPr bwMode="auto">
          <a:xfrm>
            <a:off x="6070600" y="2590800"/>
            <a:ext cx="16859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t>Sulfofluorescein diacetate</a:t>
            </a:r>
          </a:p>
        </p:txBody>
      </p:sp>
      <p:sp>
        <p:nvSpPr>
          <p:cNvPr id="16391" name="Text Box 11"/>
          <p:cNvSpPr txBox="1">
            <a:spLocks noChangeArrowheads="1"/>
          </p:cNvSpPr>
          <p:nvPr/>
        </p:nvSpPr>
        <p:spPr bwMode="auto">
          <a:xfrm>
            <a:off x="3368675" y="4572000"/>
            <a:ext cx="24050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t>Dichlorofluorescein, succinimidyl ester</a:t>
            </a:r>
          </a:p>
        </p:txBody>
      </p:sp>
      <p:sp>
        <p:nvSpPr>
          <p:cNvPr id="16392" name="Text Box 12"/>
          <p:cNvSpPr txBox="1">
            <a:spLocks noChangeArrowheads="1"/>
          </p:cNvSpPr>
          <p:nvPr/>
        </p:nvSpPr>
        <p:spPr bwMode="auto">
          <a:xfrm>
            <a:off x="1600200" y="4572000"/>
            <a:ext cx="12620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t>Cell Tracker Green</a:t>
            </a:r>
          </a:p>
        </p:txBody>
      </p:sp>
      <p:sp>
        <p:nvSpPr>
          <p:cNvPr id="16393" name="Text Box 13"/>
          <p:cNvSpPr txBox="1">
            <a:spLocks noChangeArrowheads="1"/>
          </p:cNvSpPr>
          <p:nvPr/>
        </p:nvSpPr>
        <p:spPr bwMode="auto">
          <a:xfrm>
            <a:off x="6172200" y="4572000"/>
            <a:ext cx="12446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t>DiBAC4(3) - oxonol</a:t>
            </a:r>
          </a:p>
        </p:txBody>
      </p:sp>
      <p:sp>
        <p:nvSpPr>
          <p:cNvPr id="16394" name="Text Box 15"/>
          <p:cNvSpPr txBox="1">
            <a:spLocks noChangeArrowheads="1"/>
          </p:cNvSpPr>
          <p:nvPr/>
        </p:nvSpPr>
        <p:spPr bwMode="auto">
          <a:xfrm>
            <a:off x="1936750" y="6613525"/>
            <a:ext cx="6651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t>DiOC</a:t>
            </a:r>
            <a:r>
              <a:rPr lang="en-US" sz="1000" b="0" baseline="-25000"/>
              <a:t>5</a:t>
            </a:r>
            <a:r>
              <a:rPr lang="en-US" sz="1000" b="0"/>
              <a:t>(3)</a:t>
            </a:r>
          </a:p>
        </p:txBody>
      </p:sp>
      <p:sp>
        <p:nvSpPr>
          <p:cNvPr id="16395" name="Text Box 16"/>
          <p:cNvSpPr txBox="1">
            <a:spLocks noChangeArrowheads="1"/>
          </p:cNvSpPr>
          <p:nvPr/>
        </p:nvSpPr>
        <p:spPr bwMode="auto">
          <a:xfrm>
            <a:off x="4238625" y="6613525"/>
            <a:ext cx="6651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t>DiOC</a:t>
            </a:r>
            <a:r>
              <a:rPr lang="en-US" sz="1000" b="0" baseline="-25000"/>
              <a:t>6</a:t>
            </a:r>
            <a:r>
              <a:rPr lang="en-US" sz="1000" b="0"/>
              <a:t>(3)</a:t>
            </a:r>
          </a:p>
        </p:txBody>
      </p:sp>
      <p:sp>
        <p:nvSpPr>
          <p:cNvPr id="16396" name="Text Box 17"/>
          <p:cNvSpPr txBox="1">
            <a:spLocks noChangeArrowheads="1"/>
          </p:cNvSpPr>
          <p:nvPr/>
        </p:nvSpPr>
        <p:spPr bwMode="auto">
          <a:xfrm>
            <a:off x="6248400" y="6604000"/>
            <a:ext cx="10541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marL="342900" indent="-342900"/>
            <a:r>
              <a:rPr lang="en-US" sz="1000" b="0"/>
              <a:t>Rhodamine 110</a:t>
            </a:r>
          </a:p>
        </p:txBody>
      </p:sp>
    </p:spTree>
    <p:extLst>
      <p:ext uri="{BB962C8B-B14F-4D97-AF65-F5344CB8AC3E}">
        <p14:creationId xmlns:p14="http://schemas.microsoft.com/office/powerpoint/2010/main" val="12232414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81000"/>
            <a:ext cx="4572000" cy="1371600"/>
          </a:xfrm>
        </p:spPr>
        <p:txBody>
          <a:bodyPr>
            <a:normAutofit fontScale="90000"/>
          </a:bodyPr>
          <a:lstStyle/>
          <a:p>
            <a:pPr eaLnBrk="1" hangingPunct="1"/>
            <a:r>
              <a:rPr lang="en-US">
                <a:latin typeface="Arial Narrow" charset="0"/>
              </a:rPr>
              <a:t>SVM classification – summary</a:t>
            </a:r>
          </a:p>
        </p:txBody>
      </p:sp>
      <p:sp>
        <p:nvSpPr>
          <p:cNvPr id="47107" name="Rectangle 3"/>
          <p:cNvSpPr>
            <a:spLocks noGrp="1" noChangeArrowheads="1"/>
          </p:cNvSpPr>
          <p:nvPr>
            <p:ph type="body" sz="half" idx="1"/>
          </p:nvPr>
        </p:nvSpPr>
        <p:spPr>
          <a:xfrm>
            <a:off x="457200" y="1981200"/>
            <a:ext cx="4038600" cy="2819400"/>
          </a:xfrm>
        </p:spPr>
        <p:txBody>
          <a:bodyPr/>
          <a:lstStyle/>
          <a:p>
            <a:pPr eaLnBrk="1" hangingPunct="1"/>
            <a:r>
              <a:rPr lang="en-US" sz="2400">
                <a:latin typeface="Trebuchet MS" charset="0"/>
              </a:rPr>
              <a:t>Clean controls required (training samples)!</a:t>
            </a:r>
          </a:p>
          <a:p>
            <a:pPr eaLnBrk="1" hangingPunct="1"/>
            <a:r>
              <a:rPr lang="en-US" sz="2400">
                <a:latin typeface="Trebuchet MS" charset="0"/>
              </a:rPr>
              <a:t>One training and validation process in completed, classification can be performed </a:t>
            </a:r>
            <a:r>
              <a:rPr lang="ja-JP" altLang="en-US" sz="2400">
                <a:latin typeface="Trebuchet MS" charset="0"/>
              </a:rPr>
              <a:t>“</a:t>
            </a:r>
            <a:r>
              <a:rPr lang="en-US" sz="2400">
                <a:latin typeface="Trebuchet MS" charset="0"/>
              </a:rPr>
              <a:t>on fly</a:t>
            </a:r>
            <a:r>
              <a:rPr lang="ja-JP" altLang="en-US" sz="2400">
                <a:latin typeface="Trebuchet MS" charset="0"/>
              </a:rPr>
              <a:t>”</a:t>
            </a:r>
            <a:endParaRPr lang="en-US" sz="2400">
              <a:latin typeface="Trebuchet MS" charset="0"/>
            </a:endParaRPr>
          </a:p>
        </p:txBody>
      </p:sp>
      <p:sp>
        <p:nvSpPr>
          <p:cNvPr id="17412" name="AutoShape 20"/>
          <p:cNvSpPr>
            <a:spLocks noChangeArrowheads="1"/>
          </p:cNvSpPr>
          <p:nvPr/>
        </p:nvSpPr>
        <p:spPr bwMode="auto">
          <a:xfrm>
            <a:off x="5219700" y="381000"/>
            <a:ext cx="2741613" cy="457200"/>
          </a:xfrm>
          <a:prstGeom prst="roundRect">
            <a:avLst>
              <a:gd name="adj" fmla="val 16667"/>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en-US" sz="1600" b="0" dirty="0">
                <a:solidFill>
                  <a:srgbClr val="FFFF00"/>
                </a:solidFill>
              </a:rPr>
              <a:t>Collect training dataset</a:t>
            </a:r>
          </a:p>
        </p:txBody>
      </p:sp>
      <p:sp>
        <p:nvSpPr>
          <p:cNvPr id="17413" name="AutoShape 21"/>
          <p:cNvSpPr>
            <a:spLocks noChangeArrowheads="1"/>
          </p:cNvSpPr>
          <p:nvPr/>
        </p:nvSpPr>
        <p:spPr bwMode="auto">
          <a:xfrm>
            <a:off x="5219700" y="3810000"/>
            <a:ext cx="2741613" cy="457200"/>
          </a:xfrm>
          <a:prstGeom prst="roundRect">
            <a:avLst>
              <a:gd name="adj" fmla="val 16667"/>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en-US" sz="1600" b="0" dirty="0">
                <a:solidFill>
                  <a:srgbClr val="FFFF00"/>
                </a:solidFill>
              </a:rPr>
              <a:t>Build the classifier</a:t>
            </a:r>
          </a:p>
        </p:txBody>
      </p:sp>
      <p:grpSp>
        <p:nvGrpSpPr>
          <p:cNvPr id="17414" name="Group 26"/>
          <p:cNvGrpSpPr>
            <a:grpSpLocks/>
          </p:cNvGrpSpPr>
          <p:nvPr/>
        </p:nvGrpSpPr>
        <p:grpSpPr bwMode="auto">
          <a:xfrm>
            <a:off x="5219700" y="1219200"/>
            <a:ext cx="2741613" cy="2209800"/>
            <a:chOff x="3504" y="768"/>
            <a:chExt cx="1727" cy="1392"/>
          </a:xfrm>
        </p:grpSpPr>
        <p:sp>
          <p:nvSpPr>
            <p:cNvPr id="17425" name="AutoShape 18"/>
            <p:cNvSpPr>
              <a:spLocks noChangeArrowheads="1"/>
            </p:cNvSpPr>
            <p:nvPr/>
          </p:nvSpPr>
          <p:spPr bwMode="auto">
            <a:xfrm>
              <a:off x="3504" y="768"/>
              <a:ext cx="1727" cy="1392"/>
            </a:xfrm>
            <a:prstGeom prst="roundRect">
              <a:avLst>
                <a:gd name="adj" fmla="val 16667"/>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algn="ctr"/>
              <a:r>
                <a:rPr lang="en-US" sz="1600" b="0" dirty="0">
                  <a:solidFill>
                    <a:srgbClr val="FFFF00"/>
                  </a:solidFill>
                </a:rPr>
                <a:t>Select features</a:t>
              </a:r>
            </a:p>
          </p:txBody>
        </p:sp>
        <p:sp>
          <p:nvSpPr>
            <p:cNvPr id="17426" name="AutoShape 22"/>
            <p:cNvSpPr>
              <a:spLocks noChangeArrowheads="1"/>
            </p:cNvSpPr>
            <p:nvPr/>
          </p:nvSpPr>
          <p:spPr bwMode="auto">
            <a:xfrm>
              <a:off x="3792" y="1152"/>
              <a:ext cx="1152" cy="384"/>
            </a:xfrm>
            <a:prstGeom prst="roundRect">
              <a:avLst>
                <a:gd name="adj" fmla="val 16667"/>
              </a:avLst>
            </a:prstGeom>
            <a:solidFill>
              <a:srgbClr val="FFCC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sz="1600" b="0" dirty="0"/>
                <a:t>Model-based</a:t>
              </a:r>
            </a:p>
            <a:p>
              <a:r>
                <a:rPr lang="en-US" sz="1600" b="0" dirty="0"/>
                <a:t> selection</a:t>
              </a:r>
            </a:p>
          </p:txBody>
        </p:sp>
        <p:sp>
          <p:nvSpPr>
            <p:cNvPr id="17427" name="AutoShape 24"/>
            <p:cNvSpPr>
              <a:spLocks noChangeArrowheads="1"/>
            </p:cNvSpPr>
            <p:nvPr/>
          </p:nvSpPr>
          <p:spPr bwMode="auto">
            <a:xfrm>
              <a:off x="3792" y="1680"/>
              <a:ext cx="1152" cy="384"/>
            </a:xfrm>
            <a:prstGeom prst="roundRect">
              <a:avLst>
                <a:gd name="adj" fmla="val 16667"/>
              </a:avLst>
            </a:prstGeom>
            <a:solidFill>
              <a:srgbClr val="FFCC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sz="1600" b="0" dirty="0">
                  <a:solidFill>
                    <a:srgbClr val="000000"/>
                  </a:solidFill>
                </a:rPr>
                <a:t>Statistics-based</a:t>
              </a:r>
            </a:p>
            <a:p>
              <a:r>
                <a:rPr lang="en-US" sz="1600" b="0" dirty="0">
                  <a:solidFill>
                    <a:srgbClr val="000000"/>
                  </a:solidFill>
                </a:rPr>
                <a:t> selection</a:t>
              </a:r>
            </a:p>
          </p:txBody>
        </p:sp>
      </p:grpSp>
      <p:sp>
        <p:nvSpPr>
          <p:cNvPr id="17415" name="AutoShape 25"/>
          <p:cNvSpPr>
            <a:spLocks noChangeArrowheads="1"/>
          </p:cNvSpPr>
          <p:nvPr/>
        </p:nvSpPr>
        <p:spPr bwMode="auto">
          <a:xfrm>
            <a:off x="5219700" y="4648200"/>
            <a:ext cx="2741613" cy="457200"/>
          </a:xfrm>
          <a:prstGeom prst="roundRect">
            <a:avLst>
              <a:gd name="adj" fmla="val 16667"/>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en-US" sz="1600" b="0" dirty="0">
                <a:solidFill>
                  <a:srgbClr val="FFFF00"/>
                </a:solidFill>
              </a:rPr>
              <a:t>Train and validate</a:t>
            </a:r>
          </a:p>
          <a:p>
            <a:r>
              <a:rPr lang="en-US" sz="1600" b="0" dirty="0">
                <a:solidFill>
                  <a:srgbClr val="FFFF00"/>
                </a:solidFill>
              </a:rPr>
              <a:t> the classifier</a:t>
            </a:r>
          </a:p>
        </p:txBody>
      </p:sp>
      <p:sp>
        <p:nvSpPr>
          <p:cNvPr id="17416" name="AutoShape 27"/>
          <p:cNvSpPr>
            <a:spLocks noChangeArrowheads="1"/>
          </p:cNvSpPr>
          <p:nvPr/>
        </p:nvSpPr>
        <p:spPr bwMode="auto">
          <a:xfrm>
            <a:off x="2057400" y="4648200"/>
            <a:ext cx="2741613" cy="457200"/>
          </a:xfrm>
          <a:prstGeom prst="roundRect">
            <a:avLst>
              <a:gd name="adj" fmla="val 16667"/>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en-US" sz="1600" b="0" dirty="0">
                <a:solidFill>
                  <a:srgbClr val="FFFF00"/>
                </a:solidFill>
              </a:rPr>
              <a:t>Collect your data</a:t>
            </a:r>
          </a:p>
        </p:txBody>
      </p:sp>
      <p:sp>
        <p:nvSpPr>
          <p:cNvPr id="17417" name="AutoShape 28"/>
          <p:cNvSpPr>
            <a:spLocks noChangeArrowheads="1"/>
          </p:cNvSpPr>
          <p:nvPr/>
        </p:nvSpPr>
        <p:spPr bwMode="auto">
          <a:xfrm>
            <a:off x="3657600" y="5486400"/>
            <a:ext cx="2741613" cy="457200"/>
          </a:xfrm>
          <a:prstGeom prst="roundRect">
            <a:avLst>
              <a:gd name="adj" fmla="val 16667"/>
            </a:avLst>
          </a:prstGeom>
          <a:solidFill>
            <a:srgbClr val="FF0000"/>
          </a:solidFill>
          <a:ln>
            <a:noFill/>
          </a:ln>
        </p:spPr>
        <p:txBody>
          <a:bodyPr wrap="none" anchor="ctr"/>
          <a:lstStyle/>
          <a:p>
            <a:pPr algn="ctr"/>
            <a:r>
              <a:rPr lang="en-US" sz="1600" b="0" dirty="0">
                <a:solidFill>
                  <a:schemeClr val="bg2"/>
                </a:solidFill>
              </a:rPr>
              <a:t>Classify in real-time</a:t>
            </a:r>
          </a:p>
        </p:txBody>
      </p:sp>
      <p:cxnSp>
        <p:nvCxnSpPr>
          <p:cNvPr id="17418" name="AutoShape 30"/>
          <p:cNvCxnSpPr>
            <a:cxnSpLocks noChangeShapeType="1"/>
            <a:stCxn id="17425" idx="2"/>
            <a:endCxn id="17413" idx="0"/>
          </p:cNvCxnSpPr>
          <p:nvPr/>
        </p:nvCxnSpPr>
        <p:spPr bwMode="auto">
          <a:xfrm>
            <a:off x="6591300" y="3429000"/>
            <a:ext cx="0" cy="381000"/>
          </a:xfrm>
          <a:prstGeom prst="straightConnector1">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17419" name="AutoShape 31"/>
          <p:cNvCxnSpPr>
            <a:cxnSpLocks noChangeShapeType="1"/>
            <a:stCxn id="17416" idx="3"/>
            <a:endCxn id="17417" idx="0"/>
          </p:cNvCxnSpPr>
          <p:nvPr/>
        </p:nvCxnSpPr>
        <p:spPr bwMode="auto">
          <a:xfrm>
            <a:off x="4799013" y="4876800"/>
            <a:ext cx="230187" cy="609600"/>
          </a:xfrm>
          <a:prstGeom prst="bentConnector2">
            <a:avLst/>
          </a:prstGeom>
          <a:noFill/>
          <a:ln w="76200">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17420" name="AutoShape 32"/>
          <p:cNvCxnSpPr>
            <a:cxnSpLocks noChangeShapeType="1"/>
            <a:stCxn id="17412" idx="2"/>
            <a:endCxn id="17425" idx="0"/>
          </p:cNvCxnSpPr>
          <p:nvPr/>
        </p:nvCxnSpPr>
        <p:spPr bwMode="auto">
          <a:xfrm>
            <a:off x="6591300" y="838200"/>
            <a:ext cx="0" cy="381000"/>
          </a:xfrm>
          <a:prstGeom prst="straightConnector1">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17421" name="AutoShape 33"/>
          <p:cNvCxnSpPr>
            <a:cxnSpLocks noChangeShapeType="1"/>
            <a:stCxn id="17413" idx="2"/>
            <a:endCxn id="17415" idx="0"/>
          </p:cNvCxnSpPr>
          <p:nvPr/>
        </p:nvCxnSpPr>
        <p:spPr bwMode="auto">
          <a:xfrm>
            <a:off x="6591300" y="4267200"/>
            <a:ext cx="0" cy="381000"/>
          </a:xfrm>
          <a:prstGeom prst="straightConnector1">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17422" name="AutoShape 34"/>
          <p:cNvCxnSpPr>
            <a:cxnSpLocks noChangeShapeType="1"/>
            <a:stCxn id="17415" idx="1"/>
            <a:endCxn id="17417" idx="0"/>
          </p:cNvCxnSpPr>
          <p:nvPr/>
        </p:nvCxnSpPr>
        <p:spPr bwMode="auto">
          <a:xfrm rot="10800000" flipV="1">
            <a:off x="5029200" y="4876800"/>
            <a:ext cx="190500" cy="609600"/>
          </a:xfrm>
          <a:prstGeom prst="bentConnector2">
            <a:avLst/>
          </a:prstGeom>
          <a:noFill/>
          <a:ln w="76200">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17423" name="AutoShape 35"/>
          <p:cNvCxnSpPr>
            <a:cxnSpLocks noChangeShapeType="1"/>
            <a:stCxn id="17413" idx="3"/>
            <a:endCxn id="17425" idx="3"/>
          </p:cNvCxnSpPr>
          <p:nvPr/>
        </p:nvCxnSpPr>
        <p:spPr bwMode="auto">
          <a:xfrm flipV="1">
            <a:off x="7961313" y="2324100"/>
            <a:ext cx="1587" cy="1714500"/>
          </a:xfrm>
          <a:prstGeom prst="bentConnector3">
            <a:avLst>
              <a:gd name="adj1" fmla="val 29700009"/>
            </a:avLst>
          </a:prstGeom>
          <a:noFill/>
          <a:ln w="76200">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17424" name="AutoShape 36"/>
          <p:cNvCxnSpPr>
            <a:cxnSpLocks noChangeShapeType="1"/>
            <a:stCxn id="17415" idx="3"/>
            <a:endCxn id="17425" idx="3"/>
          </p:cNvCxnSpPr>
          <p:nvPr/>
        </p:nvCxnSpPr>
        <p:spPr bwMode="auto">
          <a:xfrm flipV="1">
            <a:off x="7961313" y="2324100"/>
            <a:ext cx="1587" cy="2552700"/>
          </a:xfrm>
          <a:prstGeom prst="bentConnector3">
            <a:avLst>
              <a:gd name="adj1" fmla="val 55600014"/>
            </a:avLst>
          </a:prstGeom>
          <a:noFill/>
          <a:ln w="76200">
            <a:solidFill>
              <a:schemeClr val="tx1"/>
            </a:solidFill>
            <a:miter lim="800000"/>
            <a:headEnd/>
            <a:tailEnd type="triangle" w="med" len="med"/>
          </a:ln>
          <a:extLst>
            <a:ext uri="{909E8E84-426E-40dd-AFC4-6F175D3DCCD1}">
              <a14:hiddenFill xmlns="" xmlns:a14="http://schemas.microsoft.com/office/drawing/2010/main">
                <a:noFill/>
              </a14:hiddenFill>
            </a:ext>
          </a:extLst>
        </p:spPr>
      </p:cxnSp>
      <p:sp>
        <p:nvSpPr>
          <p:cNvPr id="2" name="TextBox 1"/>
          <p:cNvSpPr txBox="1"/>
          <p:nvPr/>
        </p:nvSpPr>
        <p:spPr>
          <a:xfrm>
            <a:off x="514199" y="6172200"/>
            <a:ext cx="8602235" cy="461665"/>
          </a:xfrm>
          <a:prstGeom prst="rect">
            <a:avLst/>
          </a:prstGeom>
          <a:noFill/>
        </p:spPr>
        <p:txBody>
          <a:bodyPr wrap="none" rtlCol="0">
            <a:spAutoFit/>
          </a:bodyPr>
          <a:lstStyle/>
          <a:p>
            <a:r>
              <a:rPr lang="en-US" sz="2400" b="1" dirty="0" smtClean="0"/>
              <a:t>The </a:t>
            </a:r>
            <a:r>
              <a:rPr lang="en-US" sz="2400" b="1" u="sng" dirty="0" smtClean="0"/>
              <a:t>Language</a:t>
            </a:r>
            <a:r>
              <a:rPr lang="en-US" sz="2400" b="1" dirty="0" smtClean="0"/>
              <a:t> is different to our traditional </a:t>
            </a:r>
            <a:r>
              <a:rPr lang="en-US" sz="2400" b="1" dirty="0" err="1" smtClean="0"/>
              <a:t>cytometric</a:t>
            </a:r>
            <a:r>
              <a:rPr lang="en-US" sz="2400" b="1" dirty="0" smtClean="0"/>
              <a:t> thinking…..</a:t>
            </a:r>
            <a:endParaRPr lang="en-US" sz="2400" b="1" dirty="0"/>
          </a:p>
        </p:txBody>
      </p:sp>
    </p:spTree>
    <p:extLst>
      <p:ext uri="{BB962C8B-B14F-4D97-AF65-F5344CB8AC3E}">
        <p14:creationId xmlns:p14="http://schemas.microsoft.com/office/powerpoint/2010/main" val="393172225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0706" y="304800"/>
            <a:ext cx="8002588" cy="650875"/>
          </a:xfrm>
        </p:spPr>
        <p:txBody>
          <a:bodyPr/>
          <a:lstStyle/>
          <a:p>
            <a:r>
              <a:rPr lang="en-US" sz="2400" dirty="0" err="1"/>
              <a:t>Nanocrystals</a:t>
            </a:r>
            <a:r>
              <a:rPr lang="en-US" sz="2400" dirty="0"/>
              <a:t>/Micro-Dots multiplexed systems</a:t>
            </a:r>
          </a:p>
        </p:txBody>
      </p:sp>
      <p:sp>
        <p:nvSpPr>
          <p:cNvPr id="16387" name="Rectangle 3"/>
          <p:cNvSpPr>
            <a:spLocks noGrp="1" noChangeArrowheads="1"/>
          </p:cNvSpPr>
          <p:nvPr>
            <p:ph type="body" idx="1"/>
          </p:nvPr>
        </p:nvSpPr>
        <p:spPr>
          <a:xfrm>
            <a:off x="4800600" y="1066800"/>
            <a:ext cx="4267200" cy="2057400"/>
          </a:xfrm>
        </p:spPr>
        <p:txBody>
          <a:bodyPr/>
          <a:lstStyle/>
          <a:p>
            <a:r>
              <a:rPr lang="en-US" sz="1800" dirty="0"/>
              <a:t>New probes</a:t>
            </a:r>
          </a:p>
          <a:p>
            <a:r>
              <a:rPr lang="en-US" sz="1800" dirty="0"/>
              <a:t>Potentially 1000’s of combinations</a:t>
            </a:r>
          </a:p>
          <a:p>
            <a:r>
              <a:rPr lang="en-US" sz="1800" dirty="0"/>
              <a:t>Sensitive, long lived, less bleaching</a:t>
            </a:r>
          </a:p>
          <a:p>
            <a:r>
              <a:rPr lang="en-US" sz="1800" dirty="0"/>
              <a:t>Difficult to make</a:t>
            </a:r>
          </a:p>
          <a:p>
            <a:r>
              <a:rPr lang="en-US" sz="1800" dirty="0"/>
              <a:t>Will require some advanced </a:t>
            </a:r>
            <a:r>
              <a:rPr lang="en-US" sz="1800" dirty="0" smtClean="0"/>
              <a:t>classification software</a:t>
            </a:r>
            <a:endParaRPr lang="en-US" sz="1800" dirty="0"/>
          </a:p>
          <a:p>
            <a:pPr>
              <a:buFontTx/>
              <a:buNone/>
            </a:pPr>
            <a:endParaRPr lang="en-US" sz="1800" dirty="0"/>
          </a:p>
        </p:txBody>
      </p:sp>
      <p:sp>
        <p:nvSpPr>
          <p:cNvPr id="16388"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63" y="1752600"/>
            <a:ext cx="3475037" cy="5103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390" name="Rectangle 6"/>
          <p:cNvSpPr>
            <a:spLocks noChangeArrowheads="1"/>
          </p:cNvSpPr>
          <p:nvPr/>
        </p:nvSpPr>
        <p:spPr bwMode="auto">
          <a:xfrm>
            <a:off x="0" y="25908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6391" name="Object 7"/>
          <p:cNvGraphicFramePr>
            <a:graphicFrameLocks noChangeAspect="1"/>
          </p:cNvGraphicFramePr>
          <p:nvPr/>
        </p:nvGraphicFramePr>
        <p:xfrm>
          <a:off x="4495800" y="3657600"/>
          <a:ext cx="4572000" cy="2620963"/>
        </p:xfrm>
        <a:graphic>
          <a:graphicData uri="http://schemas.openxmlformats.org/presentationml/2006/ole">
            <mc:AlternateContent xmlns:mc="http://schemas.openxmlformats.org/markup-compatibility/2006">
              <mc:Choice xmlns:v="urn:schemas-microsoft-com:vml" Requires="v">
                <p:oleObj spid="_x0000_s2091" name="Picture" r:id="rId5" imgW="2924556" imgH="1676400" progId="Word.Picture.8">
                  <p:embed/>
                </p:oleObj>
              </mc:Choice>
              <mc:Fallback>
                <p:oleObj name="Picture" r:id="rId5" imgW="2924556" imgH="167640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657600"/>
                        <a:ext cx="4572000" cy="26209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141951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11928"/>
            <a:ext cx="6705600" cy="634082"/>
          </a:xfrm>
        </p:spPr>
        <p:txBody>
          <a:bodyPr>
            <a:noAutofit/>
          </a:bodyPr>
          <a:lstStyle/>
          <a:p>
            <a:r>
              <a:rPr lang="fr-FR" sz="2800" dirty="0" smtClean="0"/>
              <a:t>Sony </a:t>
            </a:r>
            <a:r>
              <a:rPr lang="fr-FR" sz="2800" dirty="0"/>
              <a:t>SP6800 spectral </a:t>
            </a:r>
            <a:r>
              <a:rPr lang="fr-FR" sz="2800" dirty="0" err="1"/>
              <a:t>cell</a:t>
            </a:r>
            <a:r>
              <a:rPr lang="fr-FR" sz="2800" dirty="0"/>
              <a:t> </a:t>
            </a:r>
            <a:r>
              <a:rPr lang="fr-FR" sz="2800" dirty="0" err="1" smtClean="0"/>
              <a:t>analyzer</a:t>
            </a:r>
            <a:r>
              <a:rPr lang="fr-FR" sz="2800" dirty="0" smtClean="0"/>
              <a:t> 2013</a:t>
            </a:r>
            <a:endParaRPr lang="fr-FR" sz="2800" b="1" dirty="0"/>
          </a:p>
        </p:txBody>
      </p:sp>
      <p:pic>
        <p:nvPicPr>
          <p:cNvPr id="5" name="Picture 3"/>
          <p:cNvPicPr/>
          <p:nvPr/>
        </p:nvPicPr>
        <p:blipFill>
          <a:blip r:embed="rId3">
            <a:extLst>
              <a:ext uri="{28A0092B-C50C-407E-A947-70E740481C1C}">
                <a14:useLocalDpi xmlns:a14="http://schemas.microsoft.com/office/drawing/2010/main" val="0"/>
              </a:ext>
            </a:extLst>
          </a:blip>
          <a:stretch>
            <a:fillRect/>
          </a:stretch>
        </p:blipFill>
        <p:spPr>
          <a:xfrm>
            <a:off x="2438399" y="1219200"/>
            <a:ext cx="6674069" cy="3733800"/>
          </a:xfrm>
          <a:prstGeom prst="rect">
            <a:avLst/>
          </a:prstGeom>
          <a:ln>
            <a:solidFill>
              <a:schemeClr val="tx1"/>
            </a:solidFill>
          </a:ln>
        </p:spPr>
      </p:pic>
      <p:sp>
        <p:nvSpPr>
          <p:cNvPr id="6" name="Rectangle 5"/>
          <p:cNvSpPr/>
          <p:nvPr/>
        </p:nvSpPr>
        <p:spPr>
          <a:xfrm>
            <a:off x="471509" y="4957997"/>
            <a:ext cx="8640960" cy="1323439"/>
          </a:xfrm>
          <a:prstGeom prst="rect">
            <a:avLst/>
          </a:prstGeom>
        </p:spPr>
        <p:txBody>
          <a:bodyPr wrap="square">
            <a:spAutoFit/>
          </a:bodyPr>
          <a:lstStyle/>
          <a:p>
            <a:pPr marL="285750" indent="-285750">
              <a:buFontTx/>
              <a:buChar char="-"/>
            </a:pPr>
            <a:r>
              <a:rPr lang="fr-FR" sz="2000" dirty="0" err="1" smtClean="0"/>
              <a:t>Spatially</a:t>
            </a:r>
            <a:r>
              <a:rPr lang="fr-FR" sz="2000" dirty="0" smtClean="0"/>
              <a:t> </a:t>
            </a:r>
            <a:r>
              <a:rPr lang="fr-FR" sz="2000" dirty="0" err="1"/>
              <a:t>separated</a:t>
            </a:r>
            <a:r>
              <a:rPr lang="fr-FR" sz="2000" dirty="0"/>
              <a:t> lasers (488 nm and 638 nm) </a:t>
            </a:r>
            <a:endParaRPr lang="fr-FR" sz="2000" dirty="0" smtClean="0"/>
          </a:p>
          <a:p>
            <a:pPr marL="285750" indent="-285750">
              <a:buFontTx/>
              <a:buChar char="-"/>
            </a:pPr>
            <a:r>
              <a:rPr lang="fr-FR" sz="2000" dirty="0" smtClean="0"/>
              <a:t>The </a:t>
            </a:r>
            <a:r>
              <a:rPr lang="fr-FR" sz="2000" dirty="0" err="1"/>
              <a:t>sample’s</a:t>
            </a:r>
            <a:r>
              <a:rPr lang="fr-FR" sz="2000" dirty="0"/>
              <a:t> fluorescence </a:t>
            </a:r>
            <a:r>
              <a:rPr lang="fr-FR" sz="2000" dirty="0" err="1"/>
              <a:t>spectra</a:t>
            </a:r>
            <a:r>
              <a:rPr lang="fr-FR" sz="2000" dirty="0"/>
              <a:t> </a:t>
            </a:r>
            <a:r>
              <a:rPr lang="fr-FR" sz="2000" dirty="0" err="1"/>
              <a:t>ranging</a:t>
            </a:r>
            <a:r>
              <a:rPr lang="fr-FR" sz="2000" dirty="0"/>
              <a:t> </a:t>
            </a:r>
            <a:r>
              <a:rPr lang="fr-FR" sz="2000" dirty="0" err="1"/>
              <a:t>from</a:t>
            </a:r>
            <a:r>
              <a:rPr lang="fr-FR" sz="2000" dirty="0"/>
              <a:t> 500 nm to 800 nm are </a:t>
            </a:r>
            <a:r>
              <a:rPr lang="fr-FR" sz="2000" dirty="0" err="1"/>
              <a:t>collected</a:t>
            </a:r>
            <a:r>
              <a:rPr lang="fr-FR" sz="2000" dirty="0"/>
              <a:t> by a 32-channel </a:t>
            </a:r>
            <a:r>
              <a:rPr lang="fr-FR" sz="2000" dirty="0" err="1"/>
              <a:t>linear</a:t>
            </a:r>
            <a:r>
              <a:rPr lang="fr-FR" sz="2000" dirty="0"/>
              <a:t> </a:t>
            </a:r>
            <a:r>
              <a:rPr lang="fr-FR" sz="2000" dirty="0" err="1"/>
              <a:t>array</a:t>
            </a:r>
            <a:r>
              <a:rPr lang="fr-FR" sz="2000" dirty="0"/>
              <a:t> PMT detector </a:t>
            </a:r>
            <a:r>
              <a:rPr lang="fr-FR" sz="2000" dirty="0" err="1"/>
              <a:t>equipped</a:t>
            </a:r>
            <a:r>
              <a:rPr lang="fr-FR" sz="2000" dirty="0"/>
              <a:t> </a:t>
            </a:r>
            <a:r>
              <a:rPr lang="fr-FR" sz="2000" dirty="0" err="1"/>
              <a:t>with</a:t>
            </a:r>
            <a:r>
              <a:rPr lang="fr-FR" sz="2000" dirty="0"/>
              <a:t> a multi-</a:t>
            </a:r>
            <a:r>
              <a:rPr lang="fr-FR" sz="2000" dirty="0" err="1"/>
              <a:t>prism</a:t>
            </a:r>
            <a:r>
              <a:rPr lang="fr-FR" sz="2000" dirty="0"/>
              <a:t> </a:t>
            </a:r>
            <a:r>
              <a:rPr lang="fr-FR" sz="2000" dirty="0" err="1"/>
              <a:t>monochromator</a:t>
            </a:r>
            <a:endParaRPr lang="fr-FR" sz="20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048" y="1471611"/>
            <a:ext cx="2170304" cy="23742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0" y="6285985"/>
            <a:ext cx="7909922" cy="584775"/>
          </a:xfrm>
          <a:prstGeom prst="rect">
            <a:avLst/>
          </a:prstGeom>
          <a:noFill/>
        </p:spPr>
        <p:txBody>
          <a:bodyPr wrap="none" rtlCol="0">
            <a:spAutoFit/>
          </a:bodyPr>
          <a:lstStyle/>
          <a:p>
            <a:r>
              <a:rPr lang="en-US" sz="1600" b="1" i="1" dirty="0" smtClean="0"/>
              <a:t>Notice of conflict of interest:</a:t>
            </a:r>
          </a:p>
          <a:p>
            <a:r>
              <a:rPr lang="en-US" sz="1600" i="1" dirty="0" smtClean="0"/>
              <a:t>Purdue inventors receive income from non-exclusive License of US patent# 7280204 to Sony</a:t>
            </a:r>
            <a:endParaRPr lang="en-US" sz="1600" i="1" dirty="0"/>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808"/>
            <a:ext cx="9143999" cy="68658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753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7410"/>
                                        </p:tgtEl>
                                      </p:cBhvr>
                                    </p:animEffect>
                                    <p:anim calcmode="lin" valueType="num">
                                      <p:cBhvr>
                                        <p:cTn id="7" dur="1000"/>
                                        <p:tgtEl>
                                          <p:spTgt spid="17410"/>
                                        </p:tgtEl>
                                        <p:attrNameLst>
                                          <p:attrName>ppt_x</p:attrName>
                                        </p:attrNameLst>
                                      </p:cBhvr>
                                      <p:tavLst>
                                        <p:tav tm="0">
                                          <p:val>
                                            <p:strVal val="ppt_x"/>
                                          </p:val>
                                        </p:tav>
                                        <p:tav tm="100000">
                                          <p:val>
                                            <p:strVal val="ppt_x"/>
                                          </p:val>
                                        </p:tav>
                                      </p:tavLst>
                                    </p:anim>
                                    <p:anim calcmode="lin" valueType="num">
                                      <p:cBhvr>
                                        <p:cTn id="8" dur="1000"/>
                                        <p:tgtEl>
                                          <p:spTgt spid="17410"/>
                                        </p:tgtEl>
                                        <p:attrNameLst>
                                          <p:attrName>ppt_y</p:attrName>
                                        </p:attrNameLst>
                                      </p:cBhvr>
                                      <p:tavLst>
                                        <p:tav tm="0">
                                          <p:val>
                                            <p:strVal val="ppt_y"/>
                                          </p:val>
                                        </p:tav>
                                        <p:tav tm="100000">
                                          <p:val>
                                            <p:strVal val="ppt_y+.1"/>
                                          </p:val>
                                        </p:tav>
                                      </p:tavLst>
                                    </p:anim>
                                    <p:set>
                                      <p:cBhvr>
                                        <p:cTn id="9" dur="1" fill="hold">
                                          <p:stCondLst>
                                            <p:cond delay="999"/>
                                          </p:stCondLst>
                                        </p:cTn>
                                        <p:tgtEl>
                                          <p:spTgt spid="17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63665"/>
            <a:ext cx="7198553" cy="3145825"/>
          </a:xfrm>
          <a:prstGeom prst="rect">
            <a:avLst/>
          </a:prstGeom>
          <a:noFill/>
          <a:ln>
            <a:noFill/>
          </a:ln>
          <a:effectLst/>
          <a:extLst/>
        </p:spPr>
      </p:pic>
      <p:sp>
        <p:nvSpPr>
          <p:cNvPr id="5" name="Rectangle 4"/>
          <p:cNvSpPr/>
          <p:nvPr/>
        </p:nvSpPr>
        <p:spPr>
          <a:xfrm>
            <a:off x="70521" y="188640"/>
            <a:ext cx="7494989" cy="830997"/>
          </a:xfrm>
          <a:prstGeom prst="rect">
            <a:avLst/>
          </a:prstGeom>
        </p:spPr>
        <p:txBody>
          <a:bodyPr wrap="square">
            <a:spAutoFit/>
          </a:bodyPr>
          <a:lstStyle/>
          <a:p>
            <a:pPr algn="ctr"/>
            <a:r>
              <a:rPr lang="en-US" sz="2400" b="1" dirty="0"/>
              <a:t>Separation of GFP and FITC signals using </a:t>
            </a:r>
            <a:endParaRPr lang="en-US" sz="2400" b="1" dirty="0" smtClean="0"/>
          </a:p>
          <a:p>
            <a:pPr algn="ctr"/>
            <a:r>
              <a:rPr lang="en-US" sz="2400" b="1" dirty="0" smtClean="0"/>
              <a:t>spectral cytometry</a:t>
            </a:r>
            <a:endParaRPr lang="fr-FR" sz="2400" b="1" dirty="0"/>
          </a:p>
        </p:txBody>
      </p:sp>
      <p:sp>
        <p:nvSpPr>
          <p:cNvPr id="6" name="Rectangle 5"/>
          <p:cNvSpPr/>
          <p:nvPr/>
        </p:nvSpPr>
        <p:spPr>
          <a:xfrm>
            <a:off x="6400800" y="4592161"/>
            <a:ext cx="2329420" cy="276999"/>
          </a:xfrm>
          <a:prstGeom prst="rect">
            <a:avLst/>
          </a:prstGeom>
        </p:spPr>
        <p:txBody>
          <a:bodyPr wrap="none">
            <a:spAutoFit/>
          </a:bodyPr>
          <a:lstStyle/>
          <a:p>
            <a:r>
              <a:rPr lang="en-US" sz="1200" dirty="0" smtClean="0"/>
              <a:t>Data </a:t>
            </a:r>
            <a:r>
              <a:rPr lang="en-US" sz="1200" dirty="0"/>
              <a:t>courtesy of W.C. Hyun (UCSF</a:t>
            </a:r>
            <a:r>
              <a:rPr lang="en-US" sz="1200" dirty="0" smtClean="0"/>
              <a:t>)</a:t>
            </a:r>
            <a:endParaRPr lang="fr-FR" sz="1200" dirty="0"/>
          </a:p>
        </p:txBody>
      </p:sp>
      <p:sp>
        <p:nvSpPr>
          <p:cNvPr id="7" name="Rectangle 6"/>
          <p:cNvSpPr/>
          <p:nvPr/>
        </p:nvSpPr>
        <p:spPr>
          <a:xfrm>
            <a:off x="527482" y="4869160"/>
            <a:ext cx="8712968" cy="1477328"/>
          </a:xfrm>
          <a:prstGeom prst="rect">
            <a:avLst/>
          </a:prstGeom>
        </p:spPr>
        <p:txBody>
          <a:bodyPr wrap="square">
            <a:spAutoFit/>
          </a:bodyPr>
          <a:lstStyle/>
          <a:p>
            <a:r>
              <a:rPr lang="fr-FR" sz="1800" dirty="0" smtClean="0"/>
              <a:t>Hyperspectral cytometry </a:t>
            </a:r>
            <a:r>
              <a:rPr lang="fr-FR" sz="1800" dirty="0" err="1" smtClean="0"/>
              <a:t>is</a:t>
            </a:r>
            <a:r>
              <a:rPr lang="fr-FR" sz="1800" dirty="0" smtClean="0"/>
              <a:t> </a:t>
            </a:r>
            <a:r>
              <a:rPr lang="fr-FR" sz="1800" dirty="0"/>
              <a:t>capable of </a:t>
            </a:r>
            <a:r>
              <a:rPr lang="fr-FR" sz="1800" dirty="0" err="1" smtClean="0"/>
              <a:t>combining</a:t>
            </a:r>
            <a:r>
              <a:rPr lang="fr-FR" sz="1800" dirty="0" smtClean="0"/>
              <a:t> </a:t>
            </a:r>
            <a:r>
              <a:rPr lang="fr-FR" sz="1800" dirty="0"/>
              <a:t>the </a:t>
            </a:r>
            <a:r>
              <a:rPr lang="fr-FR" sz="1800" dirty="0" err="1"/>
              <a:t>channels</a:t>
            </a:r>
            <a:r>
              <a:rPr lang="fr-FR" sz="1800" dirty="0"/>
              <a:t> in the PMT to </a:t>
            </a:r>
            <a:r>
              <a:rPr lang="fr-FR" sz="1800" dirty="0" err="1"/>
              <a:t>form</a:t>
            </a:r>
            <a:r>
              <a:rPr lang="fr-FR" sz="1800" dirty="0"/>
              <a:t> “</a:t>
            </a:r>
            <a:r>
              <a:rPr lang="fr-FR" sz="1800" dirty="0" err="1"/>
              <a:t>virtual</a:t>
            </a:r>
            <a:r>
              <a:rPr lang="fr-FR" sz="1800" dirty="0"/>
              <a:t> </a:t>
            </a:r>
            <a:r>
              <a:rPr lang="fr-FR" sz="1800" dirty="0" err="1"/>
              <a:t>filters</a:t>
            </a:r>
            <a:r>
              <a:rPr lang="fr-FR" sz="1800" dirty="0"/>
              <a:t>” </a:t>
            </a:r>
            <a:endParaRPr lang="fr-FR" sz="1800" dirty="0" smtClean="0"/>
          </a:p>
          <a:p>
            <a:pPr marL="742950" lvl="1" indent="-285750">
              <a:buFont typeface="Wingdings"/>
              <a:buChar char="è"/>
            </a:pPr>
            <a:r>
              <a:rPr lang="fr-FR" sz="1800" dirty="0" err="1" smtClean="0"/>
              <a:t>Function</a:t>
            </a:r>
            <a:r>
              <a:rPr lang="fr-FR" sz="1800" dirty="0" smtClean="0"/>
              <a:t> as </a:t>
            </a:r>
            <a:r>
              <a:rPr lang="fr-FR" sz="1800" dirty="0"/>
              <a:t>a </a:t>
            </a:r>
            <a:r>
              <a:rPr lang="fr-FR" sz="1800" dirty="0" err="1"/>
              <a:t>regular</a:t>
            </a:r>
            <a:r>
              <a:rPr lang="fr-FR" sz="1800" dirty="0"/>
              <a:t> </a:t>
            </a:r>
            <a:r>
              <a:rPr lang="fr-FR" sz="1800" dirty="0" err="1" smtClean="0"/>
              <a:t>polychromatic</a:t>
            </a:r>
            <a:r>
              <a:rPr lang="fr-FR" sz="1800" dirty="0" smtClean="0"/>
              <a:t>  FC </a:t>
            </a:r>
          </a:p>
          <a:p>
            <a:pPr marL="742950" lvl="1" indent="-285750">
              <a:buFont typeface="Wingdings"/>
              <a:buChar char="è"/>
            </a:pPr>
            <a:r>
              <a:rPr lang="fr-FR" sz="1800" dirty="0" err="1" smtClean="0"/>
              <a:t>Capability</a:t>
            </a:r>
            <a:r>
              <a:rPr lang="fr-FR" sz="1800" dirty="0" smtClean="0"/>
              <a:t> </a:t>
            </a:r>
            <a:r>
              <a:rPr lang="fr-FR" sz="1800" dirty="0"/>
              <a:t>of fine-</a:t>
            </a:r>
            <a:r>
              <a:rPr lang="fr-FR" sz="1800" dirty="0" err="1"/>
              <a:t>tuning</a:t>
            </a:r>
            <a:r>
              <a:rPr lang="fr-FR" sz="1800" dirty="0"/>
              <a:t> the </a:t>
            </a:r>
            <a:r>
              <a:rPr lang="fr-FR" sz="1800" dirty="0" err="1"/>
              <a:t>detection</a:t>
            </a:r>
            <a:r>
              <a:rPr lang="fr-FR" sz="1800" dirty="0"/>
              <a:t> to </a:t>
            </a:r>
            <a:r>
              <a:rPr lang="fr-FR" sz="1800" dirty="0" err="1"/>
              <a:t>adjust</a:t>
            </a:r>
            <a:r>
              <a:rPr lang="fr-FR" sz="1800" dirty="0"/>
              <a:t> for </a:t>
            </a:r>
            <a:r>
              <a:rPr lang="fr-FR" sz="1800" dirty="0" err="1"/>
              <a:t>particular</a:t>
            </a:r>
            <a:r>
              <a:rPr lang="fr-FR" sz="1800" dirty="0"/>
              <a:t> </a:t>
            </a:r>
            <a:r>
              <a:rPr lang="fr-FR" sz="1800" dirty="0" err="1"/>
              <a:t>staining</a:t>
            </a:r>
            <a:r>
              <a:rPr lang="fr-FR" sz="1800" dirty="0"/>
              <a:t> </a:t>
            </a:r>
            <a:r>
              <a:rPr lang="fr-FR" sz="1800" dirty="0" err="1"/>
              <a:t>strategies</a:t>
            </a:r>
            <a:r>
              <a:rPr lang="fr-FR" sz="1800" dirty="0"/>
              <a:t> as </a:t>
            </a:r>
            <a:r>
              <a:rPr lang="fr-FR" sz="1800" dirty="0" err="1"/>
              <a:t>well</a:t>
            </a:r>
            <a:r>
              <a:rPr lang="fr-FR" sz="1800" dirty="0"/>
              <a:t> as </a:t>
            </a:r>
            <a:r>
              <a:rPr lang="fr-FR" sz="1800" dirty="0" err="1"/>
              <a:t>problems</a:t>
            </a:r>
            <a:r>
              <a:rPr lang="fr-FR" sz="1800" dirty="0"/>
              <a:t> </a:t>
            </a:r>
            <a:r>
              <a:rPr lang="fr-FR" sz="1800" dirty="0" err="1"/>
              <a:t>with</a:t>
            </a:r>
            <a:r>
              <a:rPr lang="fr-FR" sz="1800" dirty="0"/>
              <a:t> label </a:t>
            </a:r>
            <a:r>
              <a:rPr lang="fr-FR" sz="1800" dirty="0" err="1"/>
              <a:t>intensities</a:t>
            </a:r>
            <a:r>
              <a:rPr lang="fr-FR" sz="1800" dirty="0"/>
              <a:t> or markers </a:t>
            </a:r>
            <a:r>
              <a:rPr lang="fr-FR" sz="1800" dirty="0" err="1"/>
              <a:t>abundances</a:t>
            </a:r>
            <a:r>
              <a:rPr lang="fr-FR" sz="1800" dirty="0"/>
              <a:t>. </a:t>
            </a:r>
          </a:p>
        </p:txBody>
      </p:sp>
      <p:sp>
        <p:nvSpPr>
          <p:cNvPr id="8" name="TextBox 7"/>
          <p:cNvSpPr txBox="1"/>
          <p:nvPr/>
        </p:nvSpPr>
        <p:spPr>
          <a:xfrm>
            <a:off x="76200" y="6512028"/>
            <a:ext cx="3991349" cy="369332"/>
          </a:xfrm>
          <a:prstGeom prst="rect">
            <a:avLst/>
          </a:prstGeom>
          <a:noFill/>
        </p:spPr>
        <p:txBody>
          <a:bodyPr wrap="none" rtlCol="0">
            <a:spAutoFit/>
          </a:bodyPr>
          <a:lstStyle/>
          <a:p>
            <a:r>
              <a:rPr lang="en-US" dirty="0" smtClean="0"/>
              <a:t>Slide taken from Sony publicity materials</a:t>
            </a:r>
            <a:endParaRPr lang="en-US" dirty="0"/>
          </a:p>
        </p:txBody>
      </p:sp>
    </p:spTree>
    <p:extLst>
      <p:ext uri="{BB962C8B-B14F-4D97-AF65-F5344CB8AC3E}">
        <p14:creationId xmlns:p14="http://schemas.microsoft.com/office/powerpoint/2010/main" val="4025907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128"/>
            <a:ext cx="8229600" cy="715962"/>
          </a:xfrm>
        </p:spPr>
        <p:txBody>
          <a:bodyPr>
            <a:normAutofit fontScale="90000"/>
          </a:bodyPr>
          <a:lstStyle/>
          <a:p>
            <a:r>
              <a:rPr lang="en-US" dirty="0" smtClean="0"/>
              <a:t>Sony Spectral Cytometer</a:t>
            </a:r>
            <a:endParaRPr lang="en-US" dirty="0"/>
          </a:p>
        </p:txBody>
      </p:sp>
      <p:sp>
        <p:nvSpPr>
          <p:cNvPr id="3" name="Content Placeholder 2"/>
          <p:cNvSpPr>
            <a:spLocks noGrp="1"/>
          </p:cNvSpPr>
          <p:nvPr>
            <p:ph idx="1"/>
          </p:nvPr>
        </p:nvSpPr>
        <p:spPr/>
        <p:txBody>
          <a:bodyPr/>
          <a:lstStyle/>
          <a:p>
            <a:endParaRPr lang="en-US"/>
          </a:p>
        </p:txBody>
      </p:sp>
      <p:pic>
        <p:nvPicPr>
          <p:cNvPr id="15363" name="Picture 3" descr="C:\image database Related\spectral\fluorescent protei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035768"/>
            <a:ext cx="9009571" cy="471609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181600" y="6477000"/>
            <a:ext cx="3827971" cy="369332"/>
          </a:xfrm>
          <a:prstGeom prst="rect">
            <a:avLst/>
          </a:prstGeom>
          <a:noFill/>
        </p:spPr>
        <p:txBody>
          <a:bodyPr wrap="none" rtlCol="0">
            <a:spAutoFit/>
          </a:bodyPr>
          <a:lstStyle/>
          <a:p>
            <a:r>
              <a:rPr lang="en-US" dirty="0" smtClean="0"/>
              <a:t>Data from M. </a:t>
            </a:r>
            <a:r>
              <a:rPr lang="en-US" dirty="0" err="1" smtClean="0"/>
              <a:t>Tomura</a:t>
            </a:r>
            <a:r>
              <a:rPr lang="en-US" dirty="0" smtClean="0"/>
              <a:t>, Kyoto University</a:t>
            </a:r>
            <a:endParaRPr lang="en-US" dirty="0"/>
          </a:p>
        </p:txBody>
      </p:sp>
      <p:sp>
        <p:nvSpPr>
          <p:cNvPr id="5" name="TextBox 4"/>
          <p:cNvSpPr txBox="1"/>
          <p:nvPr/>
        </p:nvSpPr>
        <p:spPr>
          <a:xfrm>
            <a:off x="76200" y="6512028"/>
            <a:ext cx="3991349" cy="369332"/>
          </a:xfrm>
          <a:prstGeom prst="rect">
            <a:avLst/>
          </a:prstGeom>
          <a:noFill/>
        </p:spPr>
        <p:txBody>
          <a:bodyPr wrap="none" rtlCol="0">
            <a:spAutoFit/>
          </a:bodyPr>
          <a:lstStyle/>
          <a:p>
            <a:r>
              <a:rPr lang="en-US" dirty="0" smtClean="0"/>
              <a:t>Slide taken from Sony publicity materials</a:t>
            </a:r>
            <a:endParaRPr lang="en-US" dirty="0"/>
          </a:p>
        </p:txBody>
      </p:sp>
    </p:spTree>
    <p:extLst>
      <p:ext uri="{BB962C8B-B14F-4D97-AF65-F5344CB8AC3E}">
        <p14:creationId xmlns:p14="http://schemas.microsoft.com/office/powerpoint/2010/main" val="33460368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721"/>
            <a:ext cx="8686800" cy="537657"/>
          </a:xfrm>
        </p:spPr>
        <p:txBody>
          <a:bodyPr>
            <a:noAutofit/>
          </a:bodyPr>
          <a:lstStyle/>
          <a:p>
            <a:r>
              <a:rPr lang="en-US" sz="3200" dirty="0" smtClean="0"/>
              <a:t>Sony Spectral Cytometer  - 12 color separation</a:t>
            </a:r>
            <a:endParaRPr lang="en-US" sz="3200" dirty="0"/>
          </a:p>
        </p:txBody>
      </p:sp>
      <p:sp>
        <p:nvSpPr>
          <p:cNvPr id="3" name="Content Placeholder 2"/>
          <p:cNvSpPr>
            <a:spLocks noGrp="1"/>
          </p:cNvSpPr>
          <p:nvPr>
            <p:ph idx="1"/>
          </p:nvPr>
        </p:nvSpPr>
        <p:spPr/>
        <p:txBody>
          <a:bodyPr/>
          <a:lstStyle/>
          <a:p>
            <a:endParaRPr lang="en-US"/>
          </a:p>
        </p:txBody>
      </p:sp>
      <p:pic>
        <p:nvPicPr>
          <p:cNvPr id="16386" name="Picture 2" descr="C:\image database Related\spectral\sony 12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555378"/>
            <a:ext cx="8610600" cy="612677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626423"/>
            <a:ext cx="3146887" cy="307777"/>
          </a:xfrm>
          <a:prstGeom prst="rect">
            <a:avLst/>
          </a:prstGeom>
          <a:noFill/>
        </p:spPr>
        <p:txBody>
          <a:bodyPr wrap="none" rtlCol="0">
            <a:spAutoFit/>
          </a:bodyPr>
          <a:lstStyle/>
          <a:p>
            <a:r>
              <a:rPr lang="en-US" sz="1400" dirty="0" smtClean="0"/>
              <a:t>Slide taken from Sony publicity materials</a:t>
            </a:r>
            <a:endParaRPr lang="en-US" sz="1400" dirty="0"/>
          </a:p>
        </p:txBody>
      </p:sp>
      <p:sp>
        <p:nvSpPr>
          <p:cNvPr id="4" name="TextBox 3"/>
          <p:cNvSpPr txBox="1"/>
          <p:nvPr/>
        </p:nvSpPr>
        <p:spPr>
          <a:xfrm>
            <a:off x="3816041" y="6629400"/>
            <a:ext cx="5251759" cy="276999"/>
          </a:xfrm>
          <a:prstGeom prst="rect">
            <a:avLst/>
          </a:prstGeom>
          <a:noFill/>
        </p:spPr>
        <p:txBody>
          <a:bodyPr wrap="none" rtlCol="0">
            <a:spAutoFit/>
          </a:bodyPr>
          <a:lstStyle/>
          <a:p>
            <a:r>
              <a:rPr lang="en-US" sz="1200" dirty="0" smtClean="0"/>
              <a:t>Data from </a:t>
            </a:r>
            <a:r>
              <a:rPr lang="en-US" sz="1200" dirty="0" err="1" smtClean="0"/>
              <a:t>E.Watanabe</a:t>
            </a:r>
            <a:r>
              <a:rPr lang="en-US" sz="1200" dirty="0" smtClean="0"/>
              <a:t>, Y. </a:t>
            </a:r>
            <a:r>
              <a:rPr lang="en-US" sz="1200" dirty="0" err="1" smtClean="0"/>
              <a:t>Nakamuci</a:t>
            </a:r>
            <a:r>
              <a:rPr lang="en-US" sz="1200" dirty="0" smtClean="0"/>
              <a:t>, N. Watanabe and H. </a:t>
            </a:r>
            <a:r>
              <a:rPr lang="en-US" sz="1200" dirty="0" err="1" smtClean="0"/>
              <a:t>Nakamuchi</a:t>
            </a:r>
            <a:r>
              <a:rPr lang="en-US" sz="1200" dirty="0" smtClean="0"/>
              <a:t>, Univ. Tokyo</a:t>
            </a:r>
            <a:endParaRPr lang="en-US" sz="1200" dirty="0"/>
          </a:p>
        </p:txBody>
      </p:sp>
    </p:spTree>
    <p:extLst>
      <p:ext uri="{BB962C8B-B14F-4D97-AF65-F5344CB8AC3E}">
        <p14:creationId xmlns:p14="http://schemas.microsoft.com/office/powerpoint/2010/main" val="1428596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1166018"/>
            <a:ext cx="8839200" cy="4525963"/>
          </a:xfrm>
        </p:spPr>
        <p:txBody>
          <a:bodyPr>
            <a:normAutofit lnSpcReduction="10000"/>
          </a:bodyPr>
          <a:lstStyle/>
          <a:p>
            <a:r>
              <a:rPr lang="en-US" sz="3600" dirty="0" smtClean="0"/>
              <a:t>“Spreading” – low intensity populations change shape </a:t>
            </a:r>
          </a:p>
          <a:p>
            <a:r>
              <a:rPr lang="en-US" sz="3600" dirty="0" smtClean="0"/>
              <a:t>Some events fall below zero representing negative abundance</a:t>
            </a:r>
          </a:p>
          <a:p>
            <a:endParaRPr lang="en-US" sz="3600" dirty="0" smtClean="0"/>
          </a:p>
          <a:p>
            <a:r>
              <a:rPr lang="en-US" sz="3600" dirty="0" smtClean="0"/>
              <a:t>We are told that this is “</a:t>
            </a:r>
            <a:r>
              <a:rPr lang="en-US" sz="3600" b="1" dirty="0" smtClean="0">
                <a:solidFill>
                  <a:srgbClr val="926255"/>
                </a:solidFill>
              </a:rPr>
              <a:t>because compensation is a subtractive process”</a:t>
            </a:r>
          </a:p>
          <a:p>
            <a:r>
              <a:rPr lang="en-US" sz="3600" dirty="0" smtClean="0"/>
              <a:t>We are told “</a:t>
            </a:r>
            <a:r>
              <a:rPr lang="en-US" sz="3600" b="1" dirty="0" smtClean="0">
                <a:solidFill>
                  <a:schemeClr val="accent3">
                    <a:lumMod val="75000"/>
                  </a:schemeClr>
                </a:solidFill>
              </a:rPr>
              <a:t>this is because of noise”</a:t>
            </a:r>
            <a:r>
              <a:rPr lang="en-US" sz="3600" dirty="0" smtClean="0"/>
              <a:t>. </a:t>
            </a:r>
            <a:endParaRPr lang="en-US" sz="3600" dirty="0"/>
          </a:p>
        </p:txBody>
      </p:sp>
      <p:sp>
        <p:nvSpPr>
          <p:cNvPr id="2" name="Title 1"/>
          <p:cNvSpPr>
            <a:spLocks noGrp="1"/>
          </p:cNvSpPr>
          <p:nvPr>
            <p:ph type="title"/>
          </p:nvPr>
        </p:nvSpPr>
        <p:spPr>
          <a:xfrm>
            <a:off x="0" y="274638"/>
            <a:ext cx="9067800" cy="639762"/>
          </a:xfrm>
        </p:spPr>
        <p:txBody>
          <a:bodyPr>
            <a:noAutofit/>
          </a:bodyPr>
          <a:lstStyle/>
          <a:p>
            <a:r>
              <a:rPr lang="en-US" sz="3600" b="1" dirty="0" smtClean="0"/>
              <a:t>Polychromatic Cytometry </a:t>
            </a:r>
            <a:r>
              <a:rPr lang="en-US" sz="3600" b="1" dirty="0" err="1" smtClean="0"/>
              <a:t>ain’t</a:t>
            </a:r>
            <a:r>
              <a:rPr lang="en-US" sz="3600" b="1" dirty="0" smtClean="0"/>
              <a:t> so perfect!</a:t>
            </a:r>
            <a:br>
              <a:rPr lang="en-US" sz="3600" b="1" dirty="0" smtClean="0"/>
            </a:br>
            <a:r>
              <a:rPr lang="en-US" sz="3200" b="1" dirty="0" smtClean="0"/>
              <a:t>Fundamental problems with compensation</a:t>
            </a:r>
            <a:endParaRPr lang="en-US" sz="3200" b="1" dirty="0"/>
          </a:p>
        </p:txBody>
      </p:sp>
      <p:sp>
        <p:nvSpPr>
          <p:cNvPr id="3" name="Date Placeholder 2"/>
          <p:cNvSpPr>
            <a:spLocks noGrp="1"/>
          </p:cNvSpPr>
          <p:nvPr>
            <p:ph type="dt" sz="half" idx="10"/>
          </p:nvPr>
        </p:nvSpPr>
        <p:spPr/>
        <p:txBody>
          <a:bodyPr/>
          <a:lstStyle/>
          <a:p>
            <a:fld id="{50B5CC03-60FD-4AB5-93B5-E4F8A208FE47}" type="datetime1">
              <a:rPr lang="en-US" smtClean="0"/>
              <a:t>10/4/15</a:t>
            </a:fld>
            <a:endParaRPr lang="en-US" dirty="0"/>
          </a:p>
        </p:txBody>
      </p:sp>
      <p:sp>
        <p:nvSpPr>
          <p:cNvPr id="4" name="Footer Placeholder 3"/>
          <p:cNvSpPr>
            <a:spLocks noGrp="1"/>
          </p:cNvSpPr>
          <p:nvPr>
            <p:ph type="ftr" sz="quarter" idx="11"/>
          </p:nvPr>
        </p:nvSpPr>
        <p:spPr/>
        <p:txBody>
          <a:bodyPr/>
          <a:lstStyle/>
          <a:p>
            <a:r>
              <a:rPr lang="en-US" smtClean="0"/>
              <a:t>Multispectral flow cytometry</a:t>
            </a:r>
            <a:endParaRPr lang="en-US" dirty="0"/>
          </a:p>
        </p:txBody>
      </p:sp>
      <p:sp>
        <p:nvSpPr>
          <p:cNvPr id="5" name="Slide Number Placeholder 4"/>
          <p:cNvSpPr>
            <a:spLocks noGrp="1"/>
          </p:cNvSpPr>
          <p:nvPr>
            <p:ph type="sldNum" sz="quarter" idx="12"/>
          </p:nvPr>
        </p:nvSpPr>
        <p:spPr/>
        <p:txBody>
          <a:bodyPr/>
          <a:lstStyle/>
          <a:p>
            <a:fld id="{50630EF9-A3A5-492F-81FF-A69EF25F2DFF}" type="slidenum">
              <a:rPr lang="en-US" smtClean="0"/>
              <a:pPr/>
              <a:t>47</a:t>
            </a:fld>
            <a:endParaRPr lang="en-US"/>
          </a:p>
        </p:txBody>
      </p:sp>
    </p:spTree>
    <p:extLst>
      <p:ext uri="{BB962C8B-B14F-4D97-AF65-F5344CB8AC3E}">
        <p14:creationId xmlns:p14="http://schemas.microsoft.com/office/powerpoint/2010/main" val="4077056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1166018"/>
            <a:ext cx="8839200" cy="4525963"/>
          </a:xfrm>
        </p:spPr>
        <p:txBody>
          <a:bodyPr>
            <a:normAutofit lnSpcReduction="10000"/>
          </a:bodyPr>
          <a:lstStyle/>
          <a:p>
            <a:r>
              <a:rPr lang="en-US" sz="3600" dirty="0" smtClean="0"/>
              <a:t>“Spreading” – low intensity populations change shape </a:t>
            </a:r>
          </a:p>
          <a:p>
            <a:r>
              <a:rPr lang="en-US" sz="3600" dirty="0" smtClean="0"/>
              <a:t>Some events fall below zero representing negative abundance</a:t>
            </a:r>
          </a:p>
          <a:p>
            <a:endParaRPr lang="en-US" sz="3600" dirty="0" smtClean="0"/>
          </a:p>
          <a:p>
            <a:r>
              <a:rPr lang="en-US" sz="3600" dirty="0" smtClean="0"/>
              <a:t>We are told that this is “</a:t>
            </a:r>
            <a:r>
              <a:rPr lang="en-US" sz="3600" b="1" dirty="0" smtClean="0">
                <a:solidFill>
                  <a:srgbClr val="926255"/>
                </a:solidFill>
              </a:rPr>
              <a:t>because compensation is a subtractive process”</a:t>
            </a:r>
          </a:p>
          <a:p>
            <a:r>
              <a:rPr lang="en-US" sz="3600" dirty="0" smtClean="0"/>
              <a:t>We are told “</a:t>
            </a:r>
            <a:r>
              <a:rPr lang="en-US" sz="3600" b="1" dirty="0" smtClean="0">
                <a:solidFill>
                  <a:schemeClr val="accent3">
                    <a:lumMod val="75000"/>
                  </a:schemeClr>
                </a:solidFill>
              </a:rPr>
              <a:t>this is because of noise”</a:t>
            </a:r>
            <a:r>
              <a:rPr lang="en-US" sz="3600" dirty="0" smtClean="0"/>
              <a:t>. </a:t>
            </a:r>
            <a:endParaRPr lang="en-US" sz="3600" dirty="0"/>
          </a:p>
        </p:txBody>
      </p:sp>
      <p:sp>
        <p:nvSpPr>
          <p:cNvPr id="2" name="Title 1"/>
          <p:cNvSpPr>
            <a:spLocks noGrp="1"/>
          </p:cNvSpPr>
          <p:nvPr>
            <p:ph type="title"/>
          </p:nvPr>
        </p:nvSpPr>
        <p:spPr>
          <a:xfrm>
            <a:off x="0" y="274638"/>
            <a:ext cx="9067800" cy="639762"/>
          </a:xfrm>
        </p:spPr>
        <p:txBody>
          <a:bodyPr>
            <a:noAutofit/>
          </a:bodyPr>
          <a:lstStyle/>
          <a:p>
            <a:r>
              <a:rPr lang="en-US" sz="3600" b="1" dirty="0" smtClean="0"/>
              <a:t>Polychromatic Cytometry </a:t>
            </a:r>
            <a:r>
              <a:rPr lang="en-US" sz="3600" b="1" dirty="0" err="1" smtClean="0"/>
              <a:t>ain’t</a:t>
            </a:r>
            <a:r>
              <a:rPr lang="en-US" sz="3600" b="1" dirty="0" smtClean="0"/>
              <a:t> so perfect!</a:t>
            </a:r>
            <a:br>
              <a:rPr lang="en-US" sz="3600" b="1" dirty="0" smtClean="0"/>
            </a:br>
            <a:r>
              <a:rPr lang="en-US" sz="3200" b="1" dirty="0" smtClean="0"/>
              <a:t>Fundamental problems with compensation</a:t>
            </a:r>
            <a:endParaRPr lang="en-US" sz="3200" b="1" dirty="0"/>
          </a:p>
        </p:txBody>
      </p:sp>
      <p:sp>
        <p:nvSpPr>
          <p:cNvPr id="3" name="Date Placeholder 2"/>
          <p:cNvSpPr>
            <a:spLocks noGrp="1"/>
          </p:cNvSpPr>
          <p:nvPr>
            <p:ph type="dt" sz="half" idx="10"/>
          </p:nvPr>
        </p:nvSpPr>
        <p:spPr/>
        <p:txBody>
          <a:bodyPr/>
          <a:lstStyle/>
          <a:p>
            <a:fld id="{50B5CC03-60FD-4AB5-93B5-E4F8A208FE47}" type="datetime1">
              <a:rPr lang="en-US" smtClean="0"/>
              <a:t>10/4/15</a:t>
            </a:fld>
            <a:endParaRPr lang="en-US" dirty="0"/>
          </a:p>
        </p:txBody>
      </p:sp>
      <p:sp>
        <p:nvSpPr>
          <p:cNvPr id="4" name="Footer Placeholder 3"/>
          <p:cNvSpPr>
            <a:spLocks noGrp="1"/>
          </p:cNvSpPr>
          <p:nvPr>
            <p:ph type="ftr" sz="quarter" idx="11"/>
          </p:nvPr>
        </p:nvSpPr>
        <p:spPr/>
        <p:txBody>
          <a:bodyPr/>
          <a:lstStyle/>
          <a:p>
            <a:r>
              <a:rPr lang="en-US" smtClean="0"/>
              <a:t>Multispectral flow cytometry</a:t>
            </a:r>
            <a:endParaRPr lang="en-US" dirty="0"/>
          </a:p>
        </p:txBody>
      </p:sp>
      <p:sp>
        <p:nvSpPr>
          <p:cNvPr id="5" name="Slide Number Placeholder 4"/>
          <p:cNvSpPr>
            <a:spLocks noGrp="1"/>
          </p:cNvSpPr>
          <p:nvPr>
            <p:ph type="sldNum" sz="quarter" idx="12"/>
          </p:nvPr>
        </p:nvSpPr>
        <p:spPr/>
        <p:txBody>
          <a:bodyPr/>
          <a:lstStyle/>
          <a:p>
            <a:fld id="{50630EF9-A3A5-492F-81FF-A69EF25F2DFF}" type="slidenum">
              <a:rPr lang="en-US" smtClean="0"/>
              <a:pPr/>
              <a:t>48</a:t>
            </a:fld>
            <a:endParaRPr lang="en-US"/>
          </a:p>
        </p:txBody>
      </p:sp>
    </p:spTree>
    <p:extLst>
      <p:ext uri="{BB962C8B-B14F-4D97-AF65-F5344CB8AC3E}">
        <p14:creationId xmlns:p14="http://schemas.microsoft.com/office/powerpoint/2010/main" val="4079067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8686800" cy="2286000"/>
          </a:xfrm>
        </p:spPr>
        <p:txBody>
          <a:bodyPr>
            <a:noAutofit/>
          </a:bodyPr>
          <a:lstStyle/>
          <a:p>
            <a:r>
              <a:rPr lang="en-US" sz="3600" dirty="0" smtClean="0"/>
              <a:t>Spectral cytometry recovers </a:t>
            </a:r>
            <a:r>
              <a:rPr lang="en-US" sz="3600" u="sng" dirty="0" smtClean="0"/>
              <a:t>all</a:t>
            </a:r>
            <a:r>
              <a:rPr lang="en-US" sz="3600" dirty="0" smtClean="0"/>
              <a:t> the signal</a:t>
            </a:r>
          </a:p>
          <a:p>
            <a:r>
              <a:rPr lang="en-US" sz="3600" dirty="0" smtClean="0"/>
              <a:t>If we model the noise distribution properly, we may be able to </a:t>
            </a:r>
            <a:r>
              <a:rPr lang="en-US" sz="3600" u="sng" dirty="0" smtClean="0"/>
              <a:t>avoid spreading</a:t>
            </a:r>
            <a:r>
              <a:rPr lang="en-US" sz="3600" dirty="0" smtClean="0"/>
              <a:t> after unmixing.</a:t>
            </a:r>
          </a:p>
          <a:p>
            <a:r>
              <a:rPr lang="en-US" sz="3600" dirty="0" smtClean="0"/>
              <a:t>Inaccuracies </a:t>
            </a:r>
            <a:r>
              <a:rPr lang="pl-PL" sz="3600" dirty="0" smtClean="0"/>
              <a:t>in</a:t>
            </a:r>
            <a:r>
              <a:rPr lang="en-US" sz="3600" dirty="0" smtClean="0"/>
              <a:t> </a:t>
            </a:r>
            <a:r>
              <a:rPr lang="pl-PL" sz="3600" dirty="0" smtClean="0"/>
              <a:t>the </a:t>
            </a:r>
            <a:r>
              <a:rPr lang="en-US" sz="3600" dirty="0" smtClean="0"/>
              <a:t>estimation can be addressed by Bayesian approaches</a:t>
            </a:r>
            <a:endParaRPr lang="en-US" sz="3600" dirty="0"/>
          </a:p>
          <a:p>
            <a:endParaRPr lang="en-US" sz="3600" dirty="0" smtClean="0"/>
          </a:p>
          <a:p>
            <a:pPr>
              <a:buNone/>
            </a:pPr>
            <a:r>
              <a:rPr lang="en-US" sz="3600" dirty="0" smtClean="0"/>
              <a:t> </a:t>
            </a:r>
            <a:endParaRPr lang="en-US" sz="3600" dirty="0"/>
          </a:p>
        </p:txBody>
      </p:sp>
      <p:sp>
        <p:nvSpPr>
          <p:cNvPr id="3" name="Title 2"/>
          <p:cNvSpPr>
            <a:spLocks noGrp="1"/>
          </p:cNvSpPr>
          <p:nvPr>
            <p:ph type="title"/>
          </p:nvPr>
        </p:nvSpPr>
        <p:spPr/>
        <p:txBody>
          <a:bodyPr/>
          <a:lstStyle/>
          <a:p>
            <a:r>
              <a:rPr lang="en-US" b="1" dirty="0" smtClean="0"/>
              <a:t>What have we learned?</a:t>
            </a:r>
            <a:endParaRPr lang="en-US" b="1" dirty="0"/>
          </a:p>
        </p:txBody>
      </p:sp>
      <p:sp>
        <p:nvSpPr>
          <p:cNvPr id="4" name="Date Placeholder 3"/>
          <p:cNvSpPr>
            <a:spLocks noGrp="1"/>
          </p:cNvSpPr>
          <p:nvPr>
            <p:ph type="dt" sz="half" idx="10"/>
          </p:nvPr>
        </p:nvSpPr>
        <p:spPr/>
        <p:txBody>
          <a:bodyPr/>
          <a:lstStyle/>
          <a:p>
            <a:fld id="{7220D221-2BAC-451D-B6D7-27EE50114026}" type="datetime1">
              <a:rPr lang="en-US" smtClean="0"/>
              <a:t>10/4/15</a:t>
            </a:fld>
            <a:endParaRPr lang="en-US" dirty="0"/>
          </a:p>
        </p:txBody>
      </p:sp>
      <p:sp>
        <p:nvSpPr>
          <p:cNvPr id="5" name="Footer Placeholder 4"/>
          <p:cNvSpPr>
            <a:spLocks noGrp="1"/>
          </p:cNvSpPr>
          <p:nvPr>
            <p:ph type="ftr" sz="quarter" idx="11"/>
          </p:nvPr>
        </p:nvSpPr>
        <p:spPr/>
        <p:txBody>
          <a:bodyPr/>
          <a:lstStyle/>
          <a:p>
            <a:r>
              <a:rPr lang="en-US" smtClean="0"/>
              <a:t>Multispectral flow cytometry</a:t>
            </a:r>
            <a:endParaRPr lang="en-US" dirty="0"/>
          </a:p>
        </p:txBody>
      </p:sp>
      <p:sp>
        <p:nvSpPr>
          <p:cNvPr id="6" name="Slide Number Placeholder 5"/>
          <p:cNvSpPr>
            <a:spLocks noGrp="1"/>
          </p:cNvSpPr>
          <p:nvPr>
            <p:ph type="sldNum" sz="quarter" idx="12"/>
          </p:nvPr>
        </p:nvSpPr>
        <p:spPr/>
        <p:txBody>
          <a:bodyPr/>
          <a:lstStyle/>
          <a:p>
            <a:fld id="{50630EF9-A3A5-492F-81FF-A69EF25F2DFF}" type="slidenum">
              <a:rPr lang="en-US" smtClean="0"/>
              <a:pPr/>
              <a:t>49</a:t>
            </a:fld>
            <a:endParaRPr lang="en-US"/>
          </a:p>
        </p:txBody>
      </p:sp>
    </p:spTree>
    <p:extLst>
      <p:ext uri="{BB962C8B-B14F-4D97-AF65-F5344CB8AC3E}">
        <p14:creationId xmlns:p14="http://schemas.microsoft.com/office/powerpoint/2010/main" val="2133597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Yes there really was a time when a 3 color assay was a key publication</a:t>
            </a:r>
            <a:endParaRPr lang="en-US" dirty="0"/>
          </a:p>
        </p:txBody>
      </p:sp>
      <p:sp>
        <p:nvSpPr>
          <p:cNvPr id="3" name="TextBox 2"/>
          <p:cNvSpPr txBox="1"/>
          <p:nvPr/>
        </p:nvSpPr>
        <p:spPr>
          <a:xfrm>
            <a:off x="12467" y="1676400"/>
            <a:ext cx="8610600" cy="2862323"/>
          </a:xfrm>
          <a:prstGeom prst="rect">
            <a:avLst/>
          </a:prstGeom>
          <a:noFill/>
        </p:spPr>
        <p:txBody>
          <a:bodyPr wrap="square" rtlCol="0">
            <a:spAutoFit/>
          </a:bodyPr>
          <a:lstStyle/>
          <a:p>
            <a:r>
              <a:rPr lang="en-US" dirty="0" err="1"/>
              <a:t>Steinkamp</a:t>
            </a:r>
            <a:r>
              <a:rPr lang="en-US" dirty="0"/>
              <a:t>, J. </a:t>
            </a:r>
            <a:r>
              <a:rPr lang="en-US" dirty="0" smtClean="0"/>
              <a:t>A., Stewart</a:t>
            </a:r>
            <a:r>
              <a:rPr lang="en-US" dirty="0"/>
              <a:t>, C. </a:t>
            </a:r>
            <a:r>
              <a:rPr lang="en-US" dirty="0" smtClean="0"/>
              <a:t>C., </a:t>
            </a:r>
            <a:r>
              <a:rPr lang="en-US" dirty="0" err="1" smtClean="0"/>
              <a:t>Crissman</a:t>
            </a:r>
            <a:r>
              <a:rPr lang="en-US" dirty="0"/>
              <a:t>, H. A</a:t>
            </a:r>
            <a:r>
              <a:rPr lang="en-US" dirty="0" smtClean="0"/>
              <a:t>.; </a:t>
            </a:r>
            <a:r>
              <a:rPr lang="en-US" dirty="0" smtClean="0">
                <a:solidFill>
                  <a:srgbClr val="FF0000"/>
                </a:solidFill>
              </a:rPr>
              <a:t>Three</a:t>
            </a:r>
            <a:r>
              <a:rPr lang="en-US" dirty="0">
                <a:solidFill>
                  <a:srgbClr val="FF0000"/>
                </a:solidFill>
              </a:rPr>
              <a:t>-color fluorescence </a:t>
            </a:r>
            <a:r>
              <a:rPr lang="en-US" dirty="0"/>
              <a:t>measurements on single cells excited at three laser </a:t>
            </a:r>
            <a:r>
              <a:rPr lang="en-US" dirty="0" smtClean="0"/>
              <a:t>wavelengths, CYTOMETRY, 2, </a:t>
            </a:r>
            <a:r>
              <a:rPr lang="en-US" dirty="0"/>
              <a:t>226-</a:t>
            </a:r>
            <a:r>
              <a:rPr lang="en-US" dirty="0" smtClean="0"/>
              <a:t>231, </a:t>
            </a:r>
            <a:r>
              <a:rPr lang="en-US" b="1" dirty="0" smtClean="0"/>
              <a:t>1982</a:t>
            </a:r>
          </a:p>
          <a:p>
            <a:endParaRPr lang="en-US" dirty="0"/>
          </a:p>
          <a:p>
            <a:r>
              <a:rPr lang="en-US" dirty="0"/>
              <a:t>Lanier, L. </a:t>
            </a:r>
            <a:r>
              <a:rPr lang="en-US" dirty="0" smtClean="0"/>
              <a:t>L., </a:t>
            </a:r>
            <a:r>
              <a:rPr lang="en-US" dirty="0" err="1" smtClean="0"/>
              <a:t>Loken</a:t>
            </a:r>
            <a:r>
              <a:rPr lang="en-US" dirty="0"/>
              <a:t>, M. R</a:t>
            </a:r>
            <a:r>
              <a:rPr lang="en-US" dirty="0" smtClean="0"/>
              <a:t>.; Human </a:t>
            </a:r>
            <a:r>
              <a:rPr lang="en-US" dirty="0"/>
              <a:t>lymphocyte subpopulations identified by using </a:t>
            </a:r>
            <a:r>
              <a:rPr lang="en-US" dirty="0">
                <a:solidFill>
                  <a:srgbClr val="FF0000"/>
                </a:solidFill>
              </a:rPr>
              <a:t>three-color immunofluorescence </a:t>
            </a:r>
            <a:r>
              <a:rPr lang="en-US" dirty="0"/>
              <a:t>and flow cytometry analysis: correlation of Leu-2, Leu-3, Leu-7, Leu-8, and Leu-11 cell surface antigen </a:t>
            </a:r>
            <a:r>
              <a:rPr lang="en-US" dirty="0" smtClean="0"/>
              <a:t>expression, J. </a:t>
            </a:r>
            <a:r>
              <a:rPr lang="en-US" dirty="0" err="1" smtClean="0"/>
              <a:t>Immunol</a:t>
            </a:r>
            <a:r>
              <a:rPr lang="en-US" dirty="0" smtClean="0"/>
              <a:t>, 132: 151-156, </a:t>
            </a:r>
            <a:r>
              <a:rPr lang="en-US" b="1" dirty="0" smtClean="0"/>
              <a:t>1984</a:t>
            </a:r>
          </a:p>
          <a:p>
            <a:endParaRPr lang="en-US" dirty="0"/>
          </a:p>
          <a:p>
            <a:r>
              <a:rPr lang="en-US" dirty="0" err="1"/>
              <a:t>Lansdorp</a:t>
            </a:r>
            <a:r>
              <a:rPr lang="en-US" dirty="0"/>
              <a:t>, P. </a:t>
            </a:r>
            <a:r>
              <a:rPr lang="en-US" dirty="0" smtClean="0"/>
              <a:t>M., Smith</a:t>
            </a:r>
            <a:r>
              <a:rPr lang="en-US" dirty="0"/>
              <a:t>, </a:t>
            </a:r>
            <a:r>
              <a:rPr lang="en-US" dirty="0" smtClean="0"/>
              <a:t>C., Safford</a:t>
            </a:r>
            <a:r>
              <a:rPr lang="en-US" dirty="0"/>
              <a:t>, </a:t>
            </a:r>
            <a:r>
              <a:rPr lang="en-US" dirty="0" smtClean="0"/>
              <a:t>M., </a:t>
            </a:r>
            <a:r>
              <a:rPr lang="en-US" dirty="0" err="1" smtClean="0"/>
              <a:t>Terstappen</a:t>
            </a:r>
            <a:r>
              <a:rPr lang="en-US" dirty="0"/>
              <a:t>, L. W. M. </a:t>
            </a:r>
            <a:r>
              <a:rPr lang="en-US" dirty="0" smtClean="0"/>
              <a:t>M., Thomas</a:t>
            </a:r>
            <a:r>
              <a:rPr lang="en-US" dirty="0"/>
              <a:t>, T. </a:t>
            </a:r>
            <a:r>
              <a:rPr lang="en-US" dirty="0" smtClean="0"/>
              <a:t>E.; </a:t>
            </a:r>
            <a:r>
              <a:rPr lang="en-US" dirty="0" smtClean="0">
                <a:solidFill>
                  <a:srgbClr val="FF0000"/>
                </a:solidFill>
              </a:rPr>
              <a:t>Single </a:t>
            </a:r>
            <a:r>
              <a:rPr lang="en-US" dirty="0">
                <a:solidFill>
                  <a:srgbClr val="FF0000"/>
                </a:solidFill>
              </a:rPr>
              <a:t>laser three color immunofluorescence</a:t>
            </a:r>
            <a:r>
              <a:rPr lang="en-US" dirty="0"/>
              <a:t> staining procedures based on energy transfer between </a:t>
            </a:r>
            <a:r>
              <a:rPr lang="en-US" dirty="0" err="1"/>
              <a:t>phycoerythrin</a:t>
            </a:r>
            <a:r>
              <a:rPr lang="en-US" dirty="0"/>
              <a:t> and cyanine </a:t>
            </a:r>
            <a:r>
              <a:rPr lang="en-US" dirty="0" smtClean="0"/>
              <a:t>5; Cytometry, 12:723-730, </a:t>
            </a:r>
            <a:r>
              <a:rPr lang="en-US" b="1" dirty="0" smtClean="0"/>
              <a:t>1991</a:t>
            </a:r>
            <a:endParaRPr lang="en-US" b="1" dirty="0"/>
          </a:p>
        </p:txBody>
      </p:sp>
      <p:sp>
        <p:nvSpPr>
          <p:cNvPr id="4" name="TextBox 3"/>
          <p:cNvSpPr txBox="1"/>
          <p:nvPr/>
        </p:nvSpPr>
        <p:spPr>
          <a:xfrm>
            <a:off x="0" y="4808885"/>
            <a:ext cx="8839200" cy="646331"/>
          </a:xfrm>
          <a:prstGeom prst="rect">
            <a:avLst/>
          </a:prstGeom>
          <a:noFill/>
        </p:spPr>
        <p:txBody>
          <a:bodyPr wrap="square" rtlCol="0">
            <a:spAutoFit/>
          </a:bodyPr>
          <a:lstStyle/>
          <a:p>
            <a:r>
              <a:rPr lang="en-US" dirty="0"/>
              <a:t>Robinson, J. </a:t>
            </a:r>
            <a:r>
              <a:rPr lang="en-US" dirty="0" smtClean="0"/>
              <a:t>P., Maguire</a:t>
            </a:r>
            <a:r>
              <a:rPr lang="en-US" dirty="0"/>
              <a:t>, D. </a:t>
            </a:r>
            <a:r>
              <a:rPr lang="en-US" dirty="0" smtClean="0"/>
              <a:t>J., Kelley</a:t>
            </a:r>
            <a:r>
              <a:rPr lang="en-US" dirty="0"/>
              <a:t>, </a:t>
            </a:r>
            <a:r>
              <a:rPr lang="en-US" dirty="0" smtClean="0"/>
              <a:t>S., Ragheb</a:t>
            </a:r>
            <a:r>
              <a:rPr lang="en-US" dirty="0"/>
              <a:t>, </a:t>
            </a:r>
            <a:r>
              <a:rPr lang="en-US" dirty="0" smtClean="0"/>
              <a:t>K., King</a:t>
            </a:r>
            <a:r>
              <a:rPr lang="en-US" dirty="0"/>
              <a:t>, G. B</a:t>
            </a:r>
            <a:r>
              <a:rPr lang="en-US" dirty="0" smtClean="0"/>
              <a:t>.; Statistical </a:t>
            </a:r>
            <a:r>
              <a:rPr lang="en-US" dirty="0"/>
              <a:t>determination of minimum cell numbers for </a:t>
            </a:r>
            <a:r>
              <a:rPr lang="en-US" dirty="0">
                <a:solidFill>
                  <a:srgbClr val="FF0000"/>
                </a:solidFill>
              </a:rPr>
              <a:t>2 and 3 color </a:t>
            </a:r>
            <a:r>
              <a:rPr lang="en-US" dirty="0" err="1" smtClean="0">
                <a:solidFill>
                  <a:srgbClr val="FF0000"/>
                </a:solidFill>
              </a:rPr>
              <a:t>immunophenotyping</a:t>
            </a:r>
            <a:r>
              <a:rPr lang="en-US" dirty="0" smtClean="0"/>
              <a:t>, Cytometry </a:t>
            </a:r>
            <a:r>
              <a:rPr lang="en-US" dirty="0" err="1" smtClean="0"/>
              <a:t>Supl</a:t>
            </a:r>
            <a:r>
              <a:rPr lang="en-US" dirty="0" smtClean="0"/>
              <a:t> 6: 75, 1993</a:t>
            </a:r>
            <a:endParaRPr lang="en-US" dirty="0"/>
          </a:p>
        </p:txBody>
      </p:sp>
    </p:spTree>
    <p:extLst>
      <p:ext uri="{BB962C8B-B14F-4D97-AF65-F5344CB8AC3E}">
        <p14:creationId xmlns:p14="http://schemas.microsoft.com/office/powerpoint/2010/main" val="14224923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0"/>
            <a:ext cx="8229600" cy="1143000"/>
          </a:xfrm>
        </p:spPr>
        <p:txBody>
          <a:bodyPr/>
          <a:lstStyle/>
          <a:p>
            <a:r>
              <a:rPr lang="en-US" b="1" dirty="0" smtClean="0"/>
              <a:t>Here’s another challenge</a:t>
            </a:r>
            <a:endParaRPr lang="en-US" b="1" dirty="0"/>
          </a:p>
        </p:txBody>
      </p:sp>
      <p:sp>
        <p:nvSpPr>
          <p:cNvPr id="3" name="Content Placeholder 2"/>
          <p:cNvSpPr>
            <a:spLocks noGrp="1"/>
          </p:cNvSpPr>
          <p:nvPr>
            <p:ph idx="1"/>
          </p:nvPr>
        </p:nvSpPr>
        <p:spPr>
          <a:xfrm>
            <a:off x="304800" y="914400"/>
            <a:ext cx="6400800" cy="5410200"/>
          </a:xfrm>
        </p:spPr>
        <p:txBody>
          <a:bodyPr>
            <a:normAutofit fontScale="92500" lnSpcReduction="10000"/>
          </a:bodyPr>
          <a:lstStyle/>
          <a:p>
            <a:r>
              <a:rPr lang="en-US" dirty="0" smtClean="0"/>
              <a:t>Almost all screening of cellular systems uses image based systems</a:t>
            </a:r>
          </a:p>
          <a:p>
            <a:r>
              <a:rPr lang="en-US" dirty="0" smtClean="0"/>
              <a:t>Imaging systems used to be really really slow……</a:t>
            </a:r>
          </a:p>
          <a:p>
            <a:r>
              <a:rPr lang="en-US" dirty="0" smtClean="0"/>
              <a:t>Then some smart people automated them</a:t>
            </a:r>
          </a:p>
          <a:p>
            <a:endParaRPr lang="en-US" dirty="0" smtClean="0"/>
          </a:p>
          <a:p>
            <a:endParaRPr lang="en-US" dirty="0" smtClean="0"/>
          </a:p>
          <a:p>
            <a:r>
              <a:rPr lang="en-US" dirty="0" smtClean="0"/>
              <a:t>And now they are fast, easy to use and are the foundation of cellular screening networks</a:t>
            </a:r>
          </a:p>
          <a:p>
            <a:pPr marL="0" indent="0">
              <a:buNone/>
            </a:pPr>
            <a:endParaRPr lang="en-US" dirty="0"/>
          </a:p>
        </p:txBody>
      </p:sp>
      <p:pic>
        <p:nvPicPr>
          <p:cNvPr id="4" name="Picture 3" descr="20a4dd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0606" y="3276600"/>
            <a:ext cx="3823394" cy="1295400"/>
          </a:xfrm>
          <a:prstGeom prst="rect">
            <a:avLst/>
          </a:prstGeom>
        </p:spPr>
      </p:pic>
      <p:pic>
        <p:nvPicPr>
          <p:cNvPr id="5" name="Picture 4" descr="Screening website photo main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216" y="4953000"/>
            <a:ext cx="3024784" cy="1905000"/>
          </a:xfrm>
          <a:prstGeom prst="rect">
            <a:avLst/>
          </a:prstGeom>
        </p:spPr>
      </p:pic>
      <p:sp>
        <p:nvSpPr>
          <p:cNvPr id="6" name="TextBox 5"/>
          <p:cNvSpPr txBox="1"/>
          <p:nvPr/>
        </p:nvSpPr>
        <p:spPr>
          <a:xfrm>
            <a:off x="3581400" y="6611779"/>
            <a:ext cx="2547154" cy="246221"/>
          </a:xfrm>
          <a:prstGeom prst="rect">
            <a:avLst/>
          </a:prstGeom>
          <a:noFill/>
        </p:spPr>
        <p:txBody>
          <a:bodyPr wrap="none" rtlCol="0">
            <a:spAutoFit/>
          </a:bodyPr>
          <a:lstStyle/>
          <a:p>
            <a:r>
              <a:rPr lang="en-US" sz="1000" dirty="0">
                <a:solidFill>
                  <a:srgbClr val="0000FF"/>
                </a:solidFill>
              </a:rPr>
              <a:t>https://</a:t>
            </a:r>
            <a:r>
              <a:rPr lang="en-US" sz="1000" dirty="0" err="1">
                <a:solidFill>
                  <a:srgbClr val="0000FF"/>
                </a:solidFill>
              </a:rPr>
              <a:t>gcc.rice.edu</a:t>
            </a:r>
            <a:r>
              <a:rPr lang="en-US" sz="1000" dirty="0">
                <a:solidFill>
                  <a:srgbClr val="0000FF"/>
                </a:solidFill>
              </a:rPr>
              <a:t>/</a:t>
            </a:r>
            <a:r>
              <a:rPr lang="en-US" sz="1000" dirty="0" err="1">
                <a:solidFill>
                  <a:srgbClr val="0000FF"/>
                </a:solidFill>
              </a:rPr>
              <a:t>Screening_Facilities.aspx</a:t>
            </a:r>
            <a:endParaRPr lang="en-US" sz="1000" dirty="0">
              <a:solidFill>
                <a:srgbClr val="0000FF"/>
              </a:solidFill>
            </a:endParaRPr>
          </a:p>
        </p:txBody>
      </p:sp>
      <p:sp>
        <p:nvSpPr>
          <p:cNvPr id="7" name="TextBox 6"/>
          <p:cNvSpPr txBox="1"/>
          <p:nvPr/>
        </p:nvSpPr>
        <p:spPr>
          <a:xfrm>
            <a:off x="2209800" y="4343400"/>
            <a:ext cx="3159839" cy="230832"/>
          </a:xfrm>
          <a:prstGeom prst="rect">
            <a:avLst/>
          </a:prstGeom>
          <a:noFill/>
        </p:spPr>
        <p:txBody>
          <a:bodyPr wrap="none" rtlCol="0">
            <a:spAutoFit/>
          </a:bodyPr>
          <a:lstStyle/>
          <a:p>
            <a:r>
              <a:rPr lang="en-US" sz="900" dirty="0">
                <a:solidFill>
                  <a:srgbClr val="0000FF"/>
                </a:solidFill>
              </a:rPr>
              <a:t>http://</a:t>
            </a:r>
            <a:r>
              <a:rPr lang="en-US" sz="900" dirty="0" err="1">
                <a:solidFill>
                  <a:srgbClr val="0000FF"/>
                </a:solidFill>
              </a:rPr>
              <a:t>www.linkedin.com</a:t>
            </a:r>
            <a:r>
              <a:rPr lang="en-US" sz="900" dirty="0">
                <a:solidFill>
                  <a:srgbClr val="0000FF"/>
                </a:solidFill>
              </a:rPr>
              <a:t>/company/high-throughput-screening</a:t>
            </a:r>
          </a:p>
        </p:txBody>
      </p:sp>
    </p:spTree>
    <p:extLst>
      <p:ext uri="{BB962C8B-B14F-4D97-AF65-F5344CB8AC3E}">
        <p14:creationId xmlns:p14="http://schemas.microsoft.com/office/powerpoint/2010/main" val="22973078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r>
              <a:rPr lang="en-US" sz="3600" b="1" dirty="0" smtClean="0"/>
              <a:t>So what actually happens inside the box that makes image so attractive for HT Screening</a:t>
            </a:r>
            <a:endParaRPr lang="en-US" sz="3600" b="1" dirty="0"/>
          </a:p>
        </p:txBody>
      </p:sp>
      <p:sp>
        <p:nvSpPr>
          <p:cNvPr id="3" name="Content Placeholder 2"/>
          <p:cNvSpPr>
            <a:spLocks noGrp="1"/>
          </p:cNvSpPr>
          <p:nvPr>
            <p:ph idx="1"/>
          </p:nvPr>
        </p:nvSpPr>
        <p:spPr>
          <a:xfrm>
            <a:off x="0" y="1600200"/>
            <a:ext cx="8839200" cy="4525963"/>
          </a:xfrm>
        </p:spPr>
        <p:txBody>
          <a:bodyPr/>
          <a:lstStyle/>
          <a:p>
            <a:pPr marL="514350" indent="-514350">
              <a:buFont typeface="+mj-lt"/>
              <a:buAutoNum type="arabicPeriod"/>
            </a:pPr>
            <a:r>
              <a:rPr lang="en-US" dirty="0" smtClean="0"/>
              <a:t>It uses standard plates   </a:t>
            </a:r>
          </a:p>
          <a:p>
            <a:pPr marL="514350" indent="-514350">
              <a:buFont typeface="+mj-lt"/>
              <a:buAutoNum type="arabicPeriod"/>
            </a:pPr>
            <a:r>
              <a:rPr lang="en-US" dirty="0" smtClean="0"/>
              <a:t>Plates can be loaded using automation</a:t>
            </a:r>
          </a:p>
          <a:p>
            <a:pPr marL="514350" indent="-514350">
              <a:buFont typeface="+mj-lt"/>
              <a:buAutoNum type="arabicPeriod"/>
            </a:pPr>
            <a:r>
              <a:rPr lang="en-US" dirty="0" smtClean="0"/>
              <a:t>Automated analysis programs find all the cells </a:t>
            </a:r>
          </a:p>
          <a:p>
            <a:pPr marL="514350" indent="-514350">
              <a:buFont typeface="+mj-lt"/>
              <a:buAutoNum type="arabicPeriod"/>
            </a:pPr>
            <a:r>
              <a:rPr lang="en-US" dirty="0" smtClean="0"/>
              <a:t>Each cell is then classified as a unit and analysis performed </a:t>
            </a:r>
          </a:p>
          <a:p>
            <a:pPr marL="514350" indent="-514350">
              <a:buFont typeface="+mj-lt"/>
              <a:buAutoNum type="arabicPeriod"/>
            </a:pPr>
            <a:r>
              <a:rPr lang="en-US" dirty="0" smtClean="0"/>
              <a:t>Data are output into a database </a:t>
            </a:r>
            <a:r>
              <a:rPr lang="en-US" dirty="0" smtClean="0">
                <a:solidFill>
                  <a:srgbClr val="7F7F7F"/>
                </a:solidFill>
              </a:rPr>
              <a:t>[even </a:t>
            </a:r>
            <a:r>
              <a:rPr lang="en-US" dirty="0" err="1" smtClean="0">
                <a:solidFill>
                  <a:srgbClr val="7F7F7F"/>
                </a:solidFill>
              </a:rPr>
              <a:t>tho</a:t>
            </a:r>
            <a:r>
              <a:rPr lang="en-US" dirty="0" smtClean="0">
                <a:solidFill>
                  <a:srgbClr val="7F7F7F"/>
                </a:solidFill>
              </a:rPr>
              <a:t>’ there are no standard formats yet….]</a:t>
            </a:r>
          </a:p>
          <a:p>
            <a:pPr marL="514350" indent="-514350">
              <a:buFont typeface="+mj-lt"/>
              <a:buAutoNum type="arabicPeriod"/>
            </a:pPr>
            <a:r>
              <a:rPr lang="en-US" dirty="0" smtClean="0"/>
              <a:t>It’s all done with mirrors…..well almost! </a:t>
            </a:r>
          </a:p>
          <a:p>
            <a:endParaRPr lang="en-US" dirty="0"/>
          </a:p>
        </p:txBody>
      </p:sp>
      <p:sp>
        <p:nvSpPr>
          <p:cNvPr id="4" name="Rectangle 3"/>
          <p:cNvSpPr/>
          <p:nvPr/>
        </p:nvSpPr>
        <p:spPr>
          <a:xfrm>
            <a:off x="8229600" y="6248400"/>
            <a:ext cx="533400" cy="461665"/>
          </a:xfrm>
          <a:prstGeom prst="rect">
            <a:avLst/>
          </a:prstGeom>
        </p:spPr>
        <p:txBody>
          <a:bodyPr wrap="square">
            <a:spAutoFit/>
          </a:bodyPr>
          <a:lstStyle/>
          <a:p>
            <a:r>
              <a:rPr lang="en-US" sz="2400" dirty="0"/>
              <a:t>✪</a:t>
            </a:r>
          </a:p>
        </p:txBody>
      </p:sp>
      <p:sp>
        <p:nvSpPr>
          <p:cNvPr id="6" name="Rectangle 5"/>
          <p:cNvSpPr/>
          <p:nvPr/>
        </p:nvSpPr>
        <p:spPr>
          <a:xfrm flipH="1">
            <a:off x="4419600" y="1600200"/>
            <a:ext cx="685799" cy="646331"/>
          </a:xfrm>
          <a:prstGeom prst="rect">
            <a:avLst/>
          </a:prstGeom>
        </p:spPr>
        <p:txBody>
          <a:bodyPr wrap="square">
            <a:spAutoFit/>
          </a:bodyPr>
          <a:lstStyle/>
          <a:p>
            <a:r>
              <a:rPr lang="en-US" sz="3600" dirty="0">
                <a:solidFill>
                  <a:srgbClr val="FF0000"/>
                </a:solidFill>
                <a:latin typeface="Zapf Dingbats"/>
                <a:ea typeface="Zapf Dingbats"/>
                <a:cs typeface="Zapf Dingbats"/>
                <a:sym typeface="Zapf Dingbats"/>
              </a:rPr>
              <a:t>✔</a:t>
            </a:r>
            <a:endParaRPr lang="en-US" sz="3600" dirty="0">
              <a:solidFill>
                <a:srgbClr val="FF0000"/>
              </a:solidFill>
            </a:endParaRPr>
          </a:p>
        </p:txBody>
      </p:sp>
      <p:sp>
        <p:nvSpPr>
          <p:cNvPr id="7" name="Rectangle 6"/>
          <p:cNvSpPr/>
          <p:nvPr/>
        </p:nvSpPr>
        <p:spPr>
          <a:xfrm flipH="1">
            <a:off x="7162800" y="2209800"/>
            <a:ext cx="685799" cy="646331"/>
          </a:xfrm>
          <a:prstGeom prst="rect">
            <a:avLst/>
          </a:prstGeom>
        </p:spPr>
        <p:txBody>
          <a:bodyPr wrap="square">
            <a:spAutoFit/>
          </a:bodyPr>
          <a:lstStyle/>
          <a:p>
            <a:r>
              <a:rPr lang="en-US" sz="3600" dirty="0" smtClean="0">
                <a:solidFill>
                  <a:srgbClr val="FF0000"/>
                </a:solidFill>
                <a:latin typeface="Zapf Dingbats"/>
                <a:ea typeface="Zapf Dingbats"/>
                <a:cs typeface="Zapf Dingbats"/>
                <a:sym typeface="Zapf Dingbats"/>
              </a:rPr>
              <a:t>✔</a:t>
            </a:r>
            <a:endParaRPr lang="en-US" sz="3600" dirty="0">
              <a:solidFill>
                <a:srgbClr val="FF0000"/>
              </a:solidFill>
            </a:endParaRPr>
          </a:p>
        </p:txBody>
      </p:sp>
      <p:sp>
        <p:nvSpPr>
          <p:cNvPr id="8" name="Rectangle 7"/>
          <p:cNvSpPr/>
          <p:nvPr/>
        </p:nvSpPr>
        <p:spPr>
          <a:xfrm flipH="1">
            <a:off x="8153400" y="2743200"/>
            <a:ext cx="685799" cy="646331"/>
          </a:xfrm>
          <a:prstGeom prst="rect">
            <a:avLst/>
          </a:prstGeom>
        </p:spPr>
        <p:txBody>
          <a:bodyPr wrap="square">
            <a:spAutoFit/>
          </a:bodyPr>
          <a:lstStyle/>
          <a:p>
            <a:r>
              <a:rPr lang="en-US" sz="3600" dirty="0">
                <a:solidFill>
                  <a:srgbClr val="FF0000"/>
                </a:solidFill>
                <a:latin typeface="Zapf Dingbats"/>
                <a:ea typeface="Zapf Dingbats"/>
                <a:cs typeface="Zapf Dingbats"/>
                <a:sym typeface="Zapf Dingbats"/>
              </a:rPr>
              <a:t>✔</a:t>
            </a:r>
            <a:endParaRPr lang="en-US" sz="3600" dirty="0">
              <a:solidFill>
                <a:srgbClr val="FF0000"/>
              </a:solidFill>
            </a:endParaRPr>
          </a:p>
        </p:txBody>
      </p:sp>
      <p:sp>
        <p:nvSpPr>
          <p:cNvPr id="9" name="Rectangle 8"/>
          <p:cNvSpPr/>
          <p:nvPr/>
        </p:nvSpPr>
        <p:spPr>
          <a:xfrm flipH="1">
            <a:off x="2514600" y="3810000"/>
            <a:ext cx="685799" cy="646331"/>
          </a:xfrm>
          <a:prstGeom prst="rect">
            <a:avLst/>
          </a:prstGeom>
        </p:spPr>
        <p:txBody>
          <a:bodyPr wrap="square">
            <a:spAutoFit/>
          </a:bodyPr>
          <a:lstStyle/>
          <a:p>
            <a:r>
              <a:rPr lang="en-US" sz="3600" dirty="0">
                <a:solidFill>
                  <a:srgbClr val="FF0000"/>
                </a:solidFill>
                <a:latin typeface="Zapf Dingbats"/>
                <a:ea typeface="Zapf Dingbats"/>
                <a:cs typeface="Zapf Dingbats"/>
                <a:sym typeface="Zapf Dingbats"/>
              </a:rPr>
              <a:t>✔</a:t>
            </a:r>
            <a:endParaRPr lang="en-US" sz="3600" dirty="0">
              <a:solidFill>
                <a:srgbClr val="FF0000"/>
              </a:solidFill>
            </a:endParaRPr>
          </a:p>
        </p:txBody>
      </p:sp>
      <p:sp>
        <p:nvSpPr>
          <p:cNvPr id="10" name="Rectangle 9"/>
          <p:cNvSpPr/>
          <p:nvPr/>
        </p:nvSpPr>
        <p:spPr>
          <a:xfrm flipH="1">
            <a:off x="5638800" y="4876800"/>
            <a:ext cx="685799" cy="646331"/>
          </a:xfrm>
          <a:prstGeom prst="rect">
            <a:avLst/>
          </a:prstGeom>
        </p:spPr>
        <p:txBody>
          <a:bodyPr wrap="square">
            <a:spAutoFit/>
          </a:bodyPr>
          <a:lstStyle/>
          <a:p>
            <a:r>
              <a:rPr lang="en-US" sz="3600" dirty="0">
                <a:solidFill>
                  <a:srgbClr val="FF0000"/>
                </a:solidFill>
                <a:latin typeface="Zapf Dingbats"/>
                <a:ea typeface="Zapf Dingbats"/>
                <a:cs typeface="Zapf Dingbats"/>
                <a:sym typeface="Zapf Dingbats"/>
              </a:rPr>
              <a:t>✔</a:t>
            </a:r>
            <a:endParaRPr lang="en-US" sz="3600" dirty="0">
              <a:solidFill>
                <a:srgbClr val="FF0000"/>
              </a:solidFill>
            </a:endParaRPr>
          </a:p>
        </p:txBody>
      </p:sp>
      <p:sp>
        <p:nvSpPr>
          <p:cNvPr id="11" name="Rectangle 10"/>
          <p:cNvSpPr/>
          <p:nvPr/>
        </p:nvSpPr>
        <p:spPr>
          <a:xfrm flipH="1">
            <a:off x="7239000" y="5410200"/>
            <a:ext cx="685799" cy="646331"/>
          </a:xfrm>
          <a:prstGeom prst="rect">
            <a:avLst/>
          </a:prstGeom>
        </p:spPr>
        <p:txBody>
          <a:bodyPr wrap="square">
            <a:spAutoFit/>
          </a:bodyPr>
          <a:lstStyle/>
          <a:p>
            <a:r>
              <a:rPr lang="en-US" sz="3600" dirty="0">
                <a:solidFill>
                  <a:srgbClr val="FF0000"/>
                </a:solidFill>
                <a:latin typeface="Zapf Dingbats"/>
                <a:ea typeface="Zapf Dingbats"/>
                <a:cs typeface="Zapf Dingbats"/>
                <a:sym typeface="Zapf Dingbats"/>
              </a:rPr>
              <a:t>✔</a:t>
            </a:r>
            <a:endParaRPr lang="en-US" sz="3600" dirty="0">
              <a:solidFill>
                <a:srgbClr val="FF0000"/>
              </a:solidFill>
            </a:endParaRPr>
          </a:p>
        </p:txBody>
      </p:sp>
    </p:spTree>
    <p:extLst>
      <p:ext uri="{BB962C8B-B14F-4D97-AF65-F5344CB8AC3E}">
        <p14:creationId xmlns:p14="http://schemas.microsoft.com/office/powerpoint/2010/main" val="123643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0"/>
                            </p:stCondLst>
                            <p:childTnLst>
                              <p:par>
                                <p:cTn id="28" presetID="9" presetClass="exit" presetSubtype="0" fill="hold" grpId="0" nodeType="afterEffect">
                                  <p:stCondLst>
                                    <p:cond delay="0"/>
                                  </p:stCondLst>
                                  <p:childTnLst>
                                    <p:animEffect transition="out" filter="dissolv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791200" y="1905000"/>
            <a:ext cx="3548326" cy="2362200"/>
          </a:xfrm>
          <a:prstGeom prst="rect">
            <a:avLst/>
          </a:prstGeom>
        </p:spPr>
      </p:pic>
      <p:sp>
        <p:nvSpPr>
          <p:cNvPr id="2" name="Title 1"/>
          <p:cNvSpPr>
            <a:spLocks noGrp="1"/>
          </p:cNvSpPr>
          <p:nvPr>
            <p:ph type="title"/>
          </p:nvPr>
        </p:nvSpPr>
        <p:spPr>
          <a:xfrm>
            <a:off x="4114800" y="381000"/>
            <a:ext cx="5029200" cy="1143000"/>
          </a:xfrm>
        </p:spPr>
        <p:txBody>
          <a:bodyPr>
            <a:normAutofit fontScale="90000"/>
          </a:bodyPr>
          <a:lstStyle/>
          <a:p>
            <a:r>
              <a:rPr lang="en-US" dirty="0" smtClean="0"/>
              <a:t>Many good image screening instruments – this is big business!!</a:t>
            </a:r>
            <a:endParaRPr lang="en-US" dirty="0"/>
          </a:p>
        </p:txBody>
      </p:sp>
      <p:pic>
        <p:nvPicPr>
          <p:cNvPr id="6" name="Picture 5"/>
          <p:cNvPicPr>
            <a:picLocks noChangeAspect="1"/>
          </p:cNvPicPr>
          <p:nvPr/>
        </p:nvPicPr>
        <p:blipFill>
          <a:blip r:embed="rId3"/>
          <a:stretch>
            <a:fillRect/>
          </a:stretch>
        </p:blipFill>
        <p:spPr>
          <a:xfrm>
            <a:off x="5791200" y="4229732"/>
            <a:ext cx="3505200" cy="2628900"/>
          </a:xfrm>
          <a:prstGeom prst="rect">
            <a:avLst/>
          </a:prstGeom>
        </p:spPr>
      </p:pic>
      <p:pic>
        <p:nvPicPr>
          <p:cNvPr id="7" name="Picture 6"/>
          <p:cNvPicPr>
            <a:picLocks noChangeAspect="1"/>
          </p:cNvPicPr>
          <p:nvPr/>
        </p:nvPicPr>
        <p:blipFill>
          <a:blip r:embed="rId4"/>
          <a:stretch>
            <a:fillRect/>
          </a:stretch>
        </p:blipFill>
        <p:spPr>
          <a:xfrm>
            <a:off x="152400" y="228600"/>
            <a:ext cx="3928533" cy="2209800"/>
          </a:xfrm>
          <a:prstGeom prst="rect">
            <a:avLst/>
          </a:prstGeom>
        </p:spPr>
      </p:pic>
      <p:pic>
        <p:nvPicPr>
          <p:cNvPr id="8" name="Picture 7"/>
          <p:cNvPicPr>
            <a:picLocks noChangeAspect="1"/>
          </p:cNvPicPr>
          <p:nvPr/>
        </p:nvPicPr>
        <p:blipFill>
          <a:blip r:embed="rId5"/>
          <a:stretch>
            <a:fillRect/>
          </a:stretch>
        </p:blipFill>
        <p:spPr>
          <a:xfrm>
            <a:off x="381000" y="2286000"/>
            <a:ext cx="2286000" cy="1930400"/>
          </a:xfrm>
          <a:prstGeom prst="rect">
            <a:avLst/>
          </a:prstGeom>
        </p:spPr>
      </p:pic>
      <p:pic>
        <p:nvPicPr>
          <p:cNvPr id="10" name="Picture 9"/>
          <p:cNvPicPr>
            <a:picLocks noChangeAspect="1"/>
          </p:cNvPicPr>
          <p:nvPr/>
        </p:nvPicPr>
        <p:blipFill>
          <a:blip r:embed="rId6"/>
          <a:stretch>
            <a:fillRect/>
          </a:stretch>
        </p:blipFill>
        <p:spPr>
          <a:xfrm>
            <a:off x="457200" y="4328583"/>
            <a:ext cx="2286000" cy="2381250"/>
          </a:xfrm>
          <a:prstGeom prst="rect">
            <a:avLst/>
          </a:prstGeom>
        </p:spPr>
      </p:pic>
      <p:pic>
        <p:nvPicPr>
          <p:cNvPr id="11" name="Picture 10"/>
          <p:cNvPicPr>
            <a:picLocks noChangeAspect="1"/>
          </p:cNvPicPr>
          <p:nvPr/>
        </p:nvPicPr>
        <p:blipFill>
          <a:blip r:embed="rId7"/>
          <a:stretch>
            <a:fillRect/>
          </a:stretch>
        </p:blipFill>
        <p:spPr>
          <a:xfrm>
            <a:off x="2971800" y="5292468"/>
            <a:ext cx="2908300" cy="1565532"/>
          </a:xfrm>
          <a:prstGeom prst="rect">
            <a:avLst/>
          </a:prstGeom>
        </p:spPr>
      </p:pic>
      <p:pic>
        <p:nvPicPr>
          <p:cNvPr id="4" name="Content Placeholder 3"/>
          <p:cNvPicPr>
            <a:picLocks noGrp="1" noChangeAspect="1"/>
          </p:cNvPicPr>
          <p:nvPr>
            <p:ph idx="1"/>
          </p:nvPr>
        </p:nvPicPr>
        <p:blipFill>
          <a:blip r:embed="rId8"/>
          <a:srcRect l="2418" r="2418"/>
          <a:stretch>
            <a:fillRect/>
          </a:stretch>
        </p:blipFill>
        <p:spPr>
          <a:xfrm>
            <a:off x="2819400" y="2590800"/>
            <a:ext cx="3581400" cy="1969632"/>
          </a:xfrm>
        </p:spPr>
      </p:pic>
      <p:sp>
        <p:nvSpPr>
          <p:cNvPr id="3" name="TextBox 2"/>
          <p:cNvSpPr txBox="1"/>
          <p:nvPr/>
        </p:nvSpPr>
        <p:spPr>
          <a:xfrm>
            <a:off x="2819400" y="2286000"/>
            <a:ext cx="3428042" cy="369332"/>
          </a:xfrm>
          <a:prstGeom prst="rect">
            <a:avLst/>
          </a:prstGeom>
          <a:noFill/>
        </p:spPr>
        <p:txBody>
          <a:bodyPr wrap="none" rtlCol="0">
            <a:spAutoFit/>
          </a:bodyPr>
          <a:lstStyle/>
          <a:p>
            <a:r>
              <a:rPr lang="en-US" dirty="0" smtClean="0">
                <a:solidFill>
                  <a:schemeClr val="bg1">
                    <a:lumMod val="65000"/>
                  </a:schemeClr>
                </a:solidFill>
              </a:rPr>
              <a:t>And a new one every other week!</a:t>
            </a:r>
            <a:r>
              <a:rPr lang="en-US" dirty="0" smtClean="0"/>
              <a:t>!</a:t>
            </a:r>
            <a:endParaRPr lang="en-US" dirty="0"/>
          </a:p>
        </p:txBody>
      </p:sp>
    </p:spTree>
    <p:extLst>
      <p:ext uri="{BB962C8B-B14F-4D97-AF65-F5344CB8AC3E}">
        <p14:creationId xmlns:p14="http://schemas.microsoft.com/office/powerpoint/2010/main" val="22973494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5221"/>
            <a:ext cx="8763000" cy="624626"/>
          </a:xfrm>
        </p:spPr>
        <p:txBody>
          <a:bodyPr>
            <a:normAutofit fontScale="90000"/>
          </a:bodyPr>
          <a:lstStyle/>
          <a:p>
            <a:r>
              <a:rPr lang="en-US" dirty="0" smtClean="0"/>
              <a:t>Image analysis in HT space is well defined</a:t>
            </a:r>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6522074" cy="34389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Content Placeholder 7" descr="figure8-expression.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1040" t="20946" r="35540" b="7310"/>
          <a:stretch/>
        </p:blipFill>
        <p:spPr>
          <a:xfrm>
            <a:off x="1371600" y="1828800"/>
            <a:ext cx="3276600" cy="3475193"/>
          </a:xfrm>
        </p:spPr>
      </p:pic>
      <p:pic>
        <p:nvPicPr>
          <p:cNvPr id="9" name="Content Placeholder 7" descr="figure8-expression.png"/>
          <p:cNvPicPr>
            <a:picLocks noChangeAspect="1"/>
          </p:cNvPicPr>
          <p:nvPr/>
        </p:nvPicPr>
        <p:blipFill rotWithShape="1">
          <a:blip r:embed="rId3">
            <a:extLst>
              <a:ext uri="{28A0092B-C50C-407E-A947-70E740481C1C}">
                <a14:useLocalDpi xmlns:a14="http://schemas.microsoft.com/office/drawing/2010/main" val="0"/>
              </a:ext>
            </a:extLst>
          </a:blip>
          <a:srcRect l="41040" t="20946" r="35540" b="7310"/>
          <a:stretch/>
        </p:blipFill>
        <p:spPr>
          <a:xfrm>
            <a:off x="4343400" y="1828800"/>
            <a:ext cx="3295191" cy="3503727"/>
          </a:xfrm>
          <a:prstGeom prst="rect">
            <a:avLst/>
          </a:prstGeom>
        </p:spPr>
      </p:pic>
      <p:sp>
        <p:nvSpPr>
          <p:cNvPr id="10" name="Rectangle 9"/>
          <p:cNvSpPr/>
          <p:nvPr/>
        </p:nvSpPr>
        <p:spPr>
          <a:xfrm>
            <a:off x="4572000" y="6427113"/>
            <a:ext cx="4572000" cy="430887"/>
          </a:xfrm>
          <a:prstGeom prst="rect">
            <a:avLst/>
          </a:prstGeom>
        </p:spPr>
        <p:txBody>
          <a:bodyPr>
            <a:spAutoFit/>
          </a:bodyPr>
          <a:lstStyle/>
          <a:p>
            <a:r>
              <a:rPr lang="en-US" sz="1050" dirty="0">
                <a:solidFill>
                  <a:srgbClr val="0000FF"/>
                </a:solidFill>
              </a:rPr>
              <a:t>http://</a:t>
            </a:r>
            <a:r>
              <a:rPr lang="en-US" sz="1050" dirty="0" err="1">
                <a:solidFill>
                  <a:srgbClr val="0000FF"/>
                </a:solidFill>
              </a:rPr>
              <a:t>dharmacon.gelifesciences.com</a:t>
            </a:r>
            <a:r>
              <a:rPr lang="en-US" sz="1050" dirty="0">
                <a:solidFill>
                  <a:srgbClr val="0000FF"/>
                </a:solidFill>
              </a:rPr>
              <a:t>/</a:t>
            </a:r>
            <a:r>
              <a:rPr lang="en-US" sz="1050" dirty="0" err="1">
                <a:solidFill>
                  <a:srgbClr val="0000FF"/>
                </a:solidFill>
              </a:rPr>
              <a:t>rnai</a:t>
            </a:r>
            <a:r>
              <a:rPr lang="en-US" sz="1050" dirty="0">
                <a:solidFill>
                  <a:srgbClr val="0000FF"/>
                </a:solidFill>
              </a:rPr>
              <a:t>-and-custom-</a:t>
            </a:r>
            <a:r>
              <a:rPr lang="en-US" sz="1050" dirty="0" err="1">
                <a:solidFill>
                  <a:srgbClr val="0000FF"/>
                </a:solidFill>
              </a:rPr>
              <a:t>rna</a:t>
            </a:r>
            <a:r>
              <a:rPr lang="en-US" sz="1050" dirty="0">
                <a:solidFill>
                  <a:srgbClr val="0000FF"/>
                </a:solidFill>
              </a:rPr>
              <a:t>-synthesis/</a:t>
            </a:r>
            <a:r>
              <a:rPr lang="en-US" sz="1050" dirty="0" err="1">
                <a:solidFill>
                  <a:srgbClr val="0000FF"/>
                </a:solidFill>
              </a:rPr>
              <a:t>microrna</a:t>
            </a:r>
            <a:r>
              <a:rPr lang="en-US" sz="1050" dirty="0">
                <a:solidFill>
                  <a:srgbClr val="0000FF"/>
                </a:solidFill>
              </a:rPr>
              <a:t>/</a:t>
            </a:r>
            <a:r>
              <a:rPr lang="en-US" sz="1050" dirty="0" err="1">
                <a:solidFill>
                  <a:srgbClr val="0000FF"/>
                </a:solidFill>
              </a:rPr>
              <a:t>smartchoice-shmimic-lentiviral-microrna</a:t>
            </a:r>
            <a:r>
              <a:rPr lang="en-US" sz="1050" dirty="0">
                <a:solidFill>
                  <a:srgbClr val="0000FF"/>
                </a:solidFill>
              </a:rPr>
              <a:t>/</a:t>
            </a:r>
          </a:p>
        </p:txBody>
      </p:sp>
      <p:pic>
        <p:nvPicPr>
          <p:cNvPr id="12" name="Picture 11" descr="F1.large.jpg"/>
          <p:cNvPicPr>
            <a:picLocks noChangeAspect="1"/>
          </p:cNvPicPr>
          <p:nvPr/>
        </p:nvPicPr>
        <p:blipFill rotWithShape="1">
          <a:blip r:embed="rId4">
            <a:extLst>
              <a:ext uri="{28A0092B-C50C-407E-A947-70E740481C1C}">
                <a14:useLocalDpi xmlns:a14="http://schemas.microsoft.com/office/drawing/2010/main" val="0"/>
              </a:ext>
            </a:extLst>
          </a:blip>
          <a:srcRect l="53165" t="57427" b="3194"/>
          <a:stretch/>
        </p:blipFill>
        <p:spPr>
          <a:xfrm>
            <a:off x="2286000" y="1752600"/>
            <a:ext cx="4724400" cy="3801595"/>
          </a:xfrm>
          <a:prstGeom prst="rect">
            <a:avLst/>
          </a:prstGeom>
        </p:spPr>
      </p:pic>
      <p:sp>
        <p:nvSpPr>
          <p:cNvPr id="13" name="Rectangle 12"/>
          <p:cNvSpPr/>
          <p:nvPr/>
        </p:nvSpPr>
        <p:spPr>
          <a:xfrm>
            <a:off x="4572000" y="6248400"/>
            <a:ext cx="3043396" cy="246221"/>
          </a:xfrm>
          <a:prstGeom prst="rect">
            <a:avLst/>
          </a:prstGeom>
        </p:spPr>
        <p:txBody>
          <a:bodyPr wrap="none">
            <a:spAutoFit/>
          </a:bodyPr>
          <a:lstStyle/>
          <a:p>
            <a:r>
              <a:rPr lang="en-US" sz="1000" dirty="0" smtClean="0">
                <a:solidFill>
                  <a:srgbClr val="0000FF"/>
                </a:solidFill>
              </a:rPr>
              <a:t>Segmentation from: 2010 </a:t>
            </a:r>
            <a:r>
              <a:rPr lang="en-US" sz="1000" dirty="0">
                <a:solidFill>
                  <a:srgbClr val="0000FF"/>
                </a:solidFill>
              </a:rPr>
              <a:t>// JCB vol. 191 no. 3 471-478 </a:t>
            </a:r>
          </a:p>
        </p:txBody>
      </p:sp>
      <p:pic>
        <p:nvPicPr>
          <p:cNvPr id="14" name="Picture 13" descr="800_______kinetic-cytolysis-assay_27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1447800"/>
            <a:ext cx="4129035" cy="4129035"/>
          </a:xfrm>
          <a:prstGeom prst="rect">
            <a:avLst/>
          </a:prstGeom>
        </p:spPr>
      </p:pic>
      <p:sp>
        <p:nvSpPr>
          <p:cNvPr id="15" name="Rectangle 14"/>
          <p:cNvSpPr/>
          <p:nvPr/>
        </p:nvSpPr>
        <p:spPr>
          <a:xfrm>
            <a:off x="4572000" y="6019800"/>
            <a:ext cx="4572000" cy="261610"/>
          </a:xfrm>
          <a:prstGeom prst="rect">
            <a:avLst/>
          </a:prstGeom>
        </p:spPr>
        <p:txBody>
          <a:bodyPr>
            <a:spAutoFit/>
          </a:bodyPr>
          <a:lstStyle/>
          <a:p>
            <a:r>
              <a:rPr lang="en-US" sz="1100" dirty="0">
                <a:solidFill>
                  <a:srgbClr val="0000FF"/>
                </a:solidFill>
              </a:rPr>
              <a:t>http://</a:t>
            </a:r>
            <a:r>
              <a:rPr lang="en-US" sz="1100" dirty="0" err="1">
                <a:solidFill>
                  <a:srgbClr val="0000FF"/>
                </a:solidFill>
              </a:rPr>
              <a:t>www.fluofarma.com</a:t>
            </a:r>
            <a:r>
              <a:rPr lang="en-US" sz="1100" dirty="0">
                <a:solidFill>
                  <a:srgbClr val="0000FF"/>
                </a:solidFill>
              </a:rPr>
              <a:t>/live-content-imaging-</a:t>
            </a:r>
            <a:r>
              <a:rPr lang="en-US" sz="1100" dirty="0" err="1">
                <a:solidFill>
                  <a:srgbClr val="0000FF"/>
                </a:solidFill>
              </a:rPr>
              <a:t>cro</a:t>
            </a:r>
            <a:r>
              <a:rPr lang="en-US" sz="1100" dirty="0">
                <a:solidFill>
                  <a:srgbClr val="0000FF"/>
                </a:solidFill>
              </a:rPr>
              <a:t>-</a:t>
            </a:r>
            <a:r>
              <a:rPr lang="en-US" sz="1100" dirty="0" err="1">
                <a:solidFill>
                  <a:srgbClr val="0000FF"/>
                </a:solidFill>
              </a:rPr>
              <a:t>services.html</a:t>
            </a:r>
            <a:endParaRPr lang="en-US" sz="1100" dirty="0">
              <a:solidFill>
                <a:srgbClr val="0000FF"/>
              </a:solidFill>
            </a:endParaRPr>
          </a:p>
        </p:txBody>
      </p:sp>
      <p:pic>
        <p:nvPicPr>
          <p:cNvPr id="16" name="Picture 15"/>
          <p:cNvPicPr>
            <a:picLocks noChangeAspect="1"/>
          </p:cNvPicPr>
          <p:nvPr/>
        </p:nvPicPr>
        <p:blipFill>
          <a:blip r:embed="rId6"/>
          <a:stretch>
            <a:fillRect/>
          </a:stretch>
        </p:blipFill>
        <p:spPr>
          <a:xfrm>
            <a:off x="0" y="762000"/>
            <a:ext cx="9144000" cy="5313947"/>
          </a:xfrm>
          <a:prstGeom prst="rect">
            <a:avLst/>
          </a:prstGeom>
        </p:spPr>
      </p:pic>
      <p:sp>
        <p:nvSpPr>
          <p:cNvPr id="17" name="Rectangle 16"/>
          <p:cNvSpPr/>
          <p:nvPr/>
        </p:nvSpPr>
        <p:spPr>
          <a:xfrm>
            <a:off x="33662" y="6394985"/>
            <a:ext cx="4572000" cy="430887"/>
          </a:xfrm>
          <a:prstGeom prst="rect">
            <a:avLst/>
          </a:prstGeom>
        </p:spPr>
        <p:txBody>
          <a:bodyPr>
            <a:spAutoFit/>
          </a:bodyPr>
          <a:lstStyle/>
          <a:p>
            <a:r>
              <a:rPr lang="en-US" sz="1100" dirty="0">
                <a:solidFill>
                  <a:srgbClr val="0000FF"/>
                </a:solidFill>
              </a:rPr>
              <a:t>http://</a:t>
            </a:r>
            <a:r>
              <a:rPr lang="en-US" sz="1100" dirty="0" err="1">
                <a:solidFill>
                  <a:srgbClr val="0000FF"/>
                </a:solidFill>
              </a:rPr>
              <a:t>robertrallo.wordpress.com</a:t>
            </a:r>
            <a:r>
              <a:rPr lang="en-US" sz="1100" dirty="0">
                <a:solidFill>
                  <a:srgbClr val="0000FF"/>
                </a:solidFill>
              </a:rPr>
              <a:t>/2013/10/22/</a:t>
            </a:r>
            <a:r>
              <a:rPr lang="en-US" sz="1100" dirty="0" err="1">
                <a:solidFill>
                  <a:srgbClr val="0000FF"/>
                </a:solidFill>
              </a:rPr>
              <a:t>hdat</a:t>
            </a:r>
            <a:r>
              <a:rPr lang="en-US" sz="1100" dirty="0">
                <a:solidFill>
                  <a:srgbClr val="0000FF"/>
                </a:solidFill>
              </a:rPr>
              <a:t>-web-based-high-throughput-screening-data-analysis-tools/</a:t>
            </a:r>
          </a:p>
        </p:txBody>
      </p:sp>
      <p:sp>
        <p:nvSpPr>
          <p:cNvPr id="18" name="TextBox 17"/>
          <p:cNvSpPr txBox="1"/>
          <p:nvPr/>
        </p:nvSpPr>
        <p:spPr>
          <a:xfrm>
            <a:off x="21771" y="6172200"/>
            <a:ext cx="2948644" cy="276999"/>
          </a:xfrm>
          <a:prstGeom prst="rect">
            <a:avLst/>
          </a:prstGeom>
          <a:noFill/>
        </p:spPr>
        <p:txBody>
          <a:bodyPr wrap="none" rtlCol="0">
            <a:spAutoFit/>
          </a:bodyPr>
          <a:lstStyle/>
          <a:p>
            <a:r>
              <a:rPr lang="en-US" sz="1200" dirty="0" smtClean="0"/>
              <a:t>Note: All images on this slide are from </a:t>
            </a:r>
            <a:r>
              <a:rPr lang="en-US" sz="1200" dirty="0" err="1" smtClean="0"/>
              <a:t>webb</a:t>
            </a:r>
            <a:endParaRPr lang="en-US" sz="1200" dirty="0"/>
          </a:p>
        </p:txBody>
      </p:sp>
    </p:spTree>
    <p:extLst>
      <p:ext uri="{BB962C8B-B14F-4D97-AF65-F5344CB8AC3E}">
        <p14:creationId xmlns:p14="http://schemas.microsoft.com/office/powerpoint/2010/main" val="405004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 y="0"/>
            <a:ext cx="9141485" cy="1143000"/>
          </a:xfrm>
        </p:spPr>
        <p:txBody>
          <a:bodyPr>
            <a:normAutofit/>
          </a:bodyPr>
          <a:lstStyle/>
          <a:p>
            <a:r>
              <a:rPr lang="en-US" b="1" dirty="0"/>
              <a:t>W</a:t>
            </a:r>
            <a:r>
              <a:rPr lang="en-US" b="1" dirty="0" smtClean="0"/>
              <a:t>hat conclusions can we make?</a:t>
            </a:r>
            <a:endParaRPr lang="en-US" b="1" dirty="0"/>
          </a:p>
        </p:txBody>
      </p:sp>
      <p:sp>
        <p:nvSpPr>
          <p:cNvPr id="3" name="Content Placeholder 2"/>
          <p:cNvSpPr>
            <a:spLocks noGrp="1"/>
          </p:cNvSpPr>
          <p:nvPr>
            <p:ph idx="1"/>
          </p:nvPr>
        </p:nvSpPr>
        <p:spPr>
          <a:xfrm>
            <a:off x="5455" y="1143000"/>
            <a:ext cx="8915400" cy="4525963"/>
          </a:xfrm>
        </p:spPr>
        <p:txBody>
          <a:bodyPr>
            <a:noAutofit/>
          </a:bodyPr>
          <a:lstStyle/>
          <a:p>
            <a:r>
              <a:rPr lang="en-US" dirty="0" smtClean="0"/>
              <a:t>HT screening using imaging systems works well but…</a:t>
            </a:r>
          </a:p>
          <a:p>
            <a:r>
              <a:rPr lang="en-US" dirty="0" smtClean="0"/>
              <a:t>You cannot do both Hi-Thru-put and </a:t>
            </a:r>
          </a:p>
          <a:p>
            <a:pPr marL="457200" lvl="1" indent="0">
              <a:buNone/>
            </a:pPr>
            <a:r>
              <a:rPr lang="en-US" sz="3200" dirty="0" smtClean="0"/>
              <a:t>Hi-Res simultaneously</a:t>
            </a:r>
          </a:p>
          <a:p>
            <a:pPr marL="628650" indent="-571500"/>
            <a:r>
              <a:rPr lang="en-US" dirty="0" smtClean="0"/>
              <a:t>So there is compromise even in HT imaging</a:t>
            </a:r>
          </a:p>
          <a:p>
            <a:pPr marL="628650" indent="-571500"/>
            <a:r>
              <a:rPr lang="en-US" dirty="0" smtClean="0"/>
              <a:t>If you go for the absolute maximum resolution you may well be incapable of determining what a “normal” sample is as all of the samples may prove to be “different” because of very high information density….</a:t>
            </a:r>
          </a:p>
          <a:p>
            <a:endParaRPr lang="en-US" dirty="0"/>
          </a:p>
        </p:txBody>
      </p:sp>
    </p:spTree>
    <p:extLst>
      <p:ext uri="{BB962C8B-B14F-4D97-AF65-F5344CB8AC3E}">
        <p14:creationId xmlns:p14="http://schemas.microsoft.com/office/powerpoint/2010/main" val="42683449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762000"/>
          </a:xfrm>
        </p:spPr>
        <p:txBody>
          <a:bodyPr/>
          <a:lstStyle/>
          <a:p>
            <a:r>
              <a:rPr lang="en-US" b="1" dirty="0" smtClean="0"/>
              <a:t>So let’s look at Flow </a:t>
            </a:r>
            <a:r>
              <a:rPr lang="en-US" b="1" dirty="0" err="1" smtClean="0"/>
              <a:t>Cytometry</a:t>
            </a:r>
            <a:endParaRPr lang="en-US" b="1" dirty="0"/>
          </a:p>
        </p:txBody>
      </p:sp>
      <p:sp>
        <p:nvSpPr>
          <p:cNvPr id="3" name="Content Placeholder 2"/>
          <p:cNvSpPr>
            <a:spLocks noGrp="1"/>
          </p:cNvSpPr>
          <p:nvPr>
            <p:ph idx="1"/>
          </p:nvPr>
        </p:nvSpPr>
        <p:spPr>
          <a:xfrm>
            <a:off x="37337" y="914400"/>
            <a:ext cx="8686800" cy="4648200"/>
          </a:xfrm>
        </p:spPr>
        <p:txBody>
          <a:bodyPr>
            <a:noAutofit/>
          </a:bodyPr>
          <a:lstStyle/>
          <a:p>
            <a:pPr marL="514350" indent="-514350">
              <a:buFont typeface="+mj-lt"/>
              <a:buAutoNum type="arabicPeriod"/>
            </a:pPr>
            <a:r>
              <a:rPr lang="en-US" sz="2400" dirty="0" smtClean="0"/>
              <a:t>Nothing is standard – tiny tubes, middle size tubes, really big tubes…and even some plates</a:t>
            </a:r>
          </a:p>
          <a:p>
            <a:pPr marL="514350" indent="-514350">
              <a:buFont typeface="+mj-lt"/>
              <a:buAutoNum type="arabicPeriod"/>
            </a:pPr>
            <a:endParaRPr lang="en-US" sz="2400" dirty="0" smtClean="0"/>
          </a:p>
          <a:p>
            <a:pPr marL="514350" indent="-514350">
              <a:buFont typeface="+mj-lt"/>
              <a:buAutoNum type="arabicPeriod"/>
            </a:pPr>
            <a:endParaRPr lang="en-US" sz="2400" dirty="0"/>
          </a:p>
          <a:p>
            <a:pPr marL="514350" indent="-514350">
              <a:buFont typeface="+mj-lt"/>
              <a:buAutoNum type="arabicPeriod"/>
            </a:pPr>
            <a:endParaRPr lang="en-US" sz="2400" dirty="0" smtClean="0"/>
          </a:p>
          <a:p>
            <a:pPr marL="514350" indent="-514350">
              <a:buFont typeface="+mj-lt"/>
              <a:buAutoNum type="arabicPeriod"/>
            </a:pPr>
            <a:r>
              <a:rPr lang="en-US" sz="2400" dirty="0" smtClean="0"/>
              <a:t>Only clinical systems are being </a:t>
            </a:r>
            <a:r>
              <a:rPr lang="en-US" sz="2400" dirty="0" err="1" smtClean="0"/>
              <a:t>hightly</a:t>
            </a:r>
            <a:r>
              <a:rPr lang="en-US" sz="2400" dirty="0" smtClean="0"/>
              <a:t> automated and nothing really works yet</a:t>
            </a:r>
          </a:p>
          <a:p>
            <a:pPr marL="514350" indent="-514350">
              <a:buFont typeface="+mj-lt"/>
              <a:buAutoNum type="arabicPeriod"/>
            </a:pPr>
            <a:r>
              <a:rPr lang="en-US" sz="2400" dirty="0" smtClean="0"/>
              <a:t>Tubes are usually loaded manually, at the best a 96 well plate….which is really really slow</a:t>
            </a:r>
          </a:p>
          <a:p>
            <a:pPr marL="514350" indent="-514350">
              <a:buFont typeface="+mj-lt"/>
              <a:buAutoNum type="arabicPeriod"/>
            </a:pPr>
            <a:r>
              <a:rPr lang="en-US" sz="2400" dirty="0" smtClean="0"/>
              <a:t>Data are complicated and messy – there is no standard analysis</a:t>
            </a:r>
          </a:p>
          <a:p>
            <a:pPr marL="514350" indent="-514350">
              <a:buFont typeface="+mj-lt"/>
              <a:buAutoNum type="arabicPeriod"/>
            </a:pPr>
            <a:r>
              <a:rPr lang="en-US" sz="2400" dirty="0" smtClean="0"/>
              <a:t>Database management? What is that?</a:t>
            </a:r>
          </a:p>
          <a:p>
            <a:pPr marL="514350" indent="-514350">
              <a:buFont typeface="+mj-lt"/>
              <a:buAutoNum type="arabicPeriod"/>
            </a:pPr>
            <a:r>
              <a:rPr lang="en-US" sz="2400" b="1" dirty="0" smtClean="0">
                <a:solidFill>
                  <a:srgbClr val="0000FF"/>
                </a:solidFill>
              </a:rPr>
              <a:t>FCS File standard exists meaning file structure is standard</a:t>
            </a:r>
          </a:p>
          <a:p>
            <a:pPr marL="514350" indent="-514350">
              <a:buFont typeface="+mj-lt"/>
              <a:buAutoNum type="arabicPeriod"/>
            </a:pPr>
            <a:r>
              <a:rPr lang="en-US" sz="2400" b="1" dirty="0" smtClean="0">
                <a:solidFill>
                  <a:srgbClr val="0000FF"/>
                </a:solidFill>
              </a:rPr>
              <a:t>Every </a:t>
            </a:r>
            <a:r>
              <a:rPr lang="en-US" sz="2400" b="1" dirty="0">
                <a:solidFill>
                  <a:srgbClr val="0000FF"/>
                </a:solidFill>
              </a:rPr>
              <a:t>cell is identified automatically – it a fundamental advantage – no segmentation required</a:t>
            </a:r>
          </a:p>
          <a:p>
            <a:pPr marL="514350" indent="-514350">
              <a:buFont typeface="+mj-lt"/>
              <a:buAutoNum type="arabicPeriod"/>
            </a:pPr>
            <a:endParaRPr lang="en-US" sz="2400" dirty="0"/>
          </a:p>
        </p:txBody>
      </p:sp>
      <p:pic>
        <p:nvPicPr>
          <p:cNvPr id="4" name="Picture 3"/>
          <p:cNvPicPr>
            <a:picLocks noChangeAspect="1"/>
          </p:cNvPicPr>
          <p:nvPr/>
        </p:nvPicPr>
        <p:blipFill>
          <a:blip r:embed="rId2"/>
          <a:stretch>
            <a:fillRect/>
          </a:stretch>
        </p:blipFill>
        <p:spPr>
          <a:xfrm>
            <a:off x="6934200" y="1676400"/>
            <a:ext cx="1825291" cy="838200"/>
          </a:xfrm>
          <a:prstGeom prst="rect">
            <a:avLst/>
          </a:prstGeom>
        </p:spPr>
      </p:pic>
      <p:pic>
        <p:nvPicPr>
          <p:cNvPr id="5" name="Picture 4"/>
          <p:cNvPicPr>
            <a:picLocks noChangeAspect="1"/>
          </p:cNvPicPr>
          <p:nvPr/>
        </p:nvPicPr>
        <p:blipFill>
          <a:blip r:embed="rId3"/>
          <a:stretch>
            <a:fillRect/>
          </a:stretch>
        </p:blipFill>
        <p:spPr>
          <a:xfrm>
            <a:off x="5791200" y="1676400"/>
            <a:ext cx="990600" cy="990600"/>
          </a:xfrm>
          <a:prstGeom prst="rect">
            <a:avLst/>
          </a:prstGeom>
        </p:spPr>
      </p:pic>
      <p:pic>
        <p:nvPicPr>
          <p:cNvPr id="6" name="Picture 5"/>
          <p:cNvPicPr>
            <a:picLocks noChangeAspect="1"/>
          </p:cNvPicPr>
          <p:nvPr/>
        </p:nvPicPr>
        <p:blipFill>
          <a:blip r:embed="rId4"/>
          <a:stretch>
            <a:fillRect/>
          </a:stretch>
        </p:blipFill>
        <p:spPr>
          <a:xfrm>
            <a:off x="4419600" y="1676399"/>
            <a:ext cx="1181100" cy="1166519"/>
          </a:xfrm>
          <a:prstGeom prst="rect">
            <a:avLst/>
          </a:prstGeom>
        </p:spPr>
      </p:pic>
      <p:pic>
        <p:nvPicPr>
          <p:cNvPr id="7" name="Picture 6"/>
          <p:cNvPicPr>
            <a:picLocks noChangeAspect="1"/>
          </p:cNvPicPr>
          <p:nvPr/>
        </p:nvPicPr>
        <p:blipFill>
          <a:blip r:embed="rId5"/>
          <a:stretch>
            <a:fillRect/>
          </a:stretch>
        </p:blipFill>
        <p:spPr>
          <a:xfrm>
            <a:off x="2590799" y="1752600"/>
            <a:ext cx="1554317" cy="1066800"/>
          </a:xfrm>
          <a:prstGeom prst="rect">
            <a:avLst/>
          </a:prstGeom>
        </p:spPr>
      </p:pic>
      <p:pic>
        <p:nvPicPr>
          <p:cNvPr id="8" name="Picture 7"/>
          <p:cNvPicPr>
            <a:picLocks noChangeAspect="1"/>
          </p:cNvPicPr>
          <p:nvPr/>
        </p:nvPicPr>
        <p:blipFill>
          <a:blip r:embed="rId6"/>
          <a:stretch>
            <a:fillRect/>
          </a:stretch>
        </p:blipFill>
        <p:spPr>
          <a:xfrm>
            <a:off x="895024" y="1752600"/>
            <a:ext cx="1216756" cy="1079500"/>
          </a:xfrm>
          <a:prstGeom prst="rect">
            <a:avLst/>
          </a:prstGeom>
        </p:spPr>
      </p:pic>
    </p:spTree>
    <p:extLst>
      <p:ext uri="{BB962C8B-B14F-4D97-AF65-F5344CB8AC3E}">
        <p14:creationId xmlns:p14="http://schemas.microsoft.com/office/powerpoint/2010/main" val="37164693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Traditional Flow </a:t>
            </a:r>
            <a:r>
              <a:rPr lang="en-US" b="1" dirty="0" err="1" smtClean="0"/>
              <a:t>Cytometry</a:t>
            </a:r>
            <a:r>
              <a:rPr lang="en-US" b="1" dirty="0" smtClean="0"/>
              <a:t/>
            </a:r>
            <a:br>
              <a:rPr lang="en-US" b="1" dirty="0" smtClean="0"/>
            </a:br>
            <a:r>
              <a:rPr lang="en-US" dirty="0" smtClean="0">
                <a:solidFill>
                  <a:schemeClr val="bg1">
                    <a:lumMod val="50000"/>
                  </a:schemeClr>
                </a:solidFill>
              </a:rPr>
              <a:t>(which people either love or hate!)</a:t>
            </a:r>
            <a:endParaRPr lang="en-US" dirty="0">
              <a:solidFill>
                <a:schemeClr val="bg1">
                  <a:lumMod val="50000"/>
                </a:schemeClr>
              </a:solidFill>
            </a:endParaRPr>
          </a:p>
        </p:txBody>
      </p:sp>
      <p:pic>
        <p:nvPicPr>
          <p:cNvPr id="4" name="Content Placeholder 3"/>
          <p:cNvPicPr>
            <a:picLocks noGrp="1" noChangeAspect="1"/>
          </p:cNvPicPr>
          <p:nvPr>
            <p:ph idx="1"/>
          </p:nvPr>
        </p:nvPicPr>
        <p:blipFill>
          <a:blip r:embed="rId2"/>
          <a:srcRect t="11088" b="11088"/>
          <a:stretch>
            <a:fillRect/>
          </a:stretch>
        </p:blipFill>
        <p:spPr>
          <a:xfrm>
            <a:off x="1012581" y="2057400"/>
            <a:ext cx="2133173" cy="1173163"/>
          </a:xfrm>
        </p:spPr>
      </p:pic>
      <p:sp>
        <p:nvSpPr>
          <p:cNvPr id="5" name="Cube 4"/>
          <p:cNvSpPr/>
          <p:nvPr/>
        </p:nvSpPr>
        <p:spPr>
          <a:xfrm>
            <a:off x="4060581" y="2057400"/>
            <a:ext cx="892419" cy="1032435"/>
          </a:xfrm>
          <a:prstGeom prst="cub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ight Arrow 5"/>
          <p:cNvSpPr/>
          <p:nvPr/>
        </p:nvSpPr>
        <p:spPr>
          <a:xfrm>
            <a:off x="3222381" y="2362200"/>
            <a:ext cx="697196" cy="439665"/>
          </a:xfrm>
          <a:prstGeom prst="rightArrow">
            <a:avLst/>
          </a:prstGeom>
          <a:solidFill>
            <a:schemeClr val="accent6">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7" name="Group 16"/>
          <p:cNvGrpSpPr/>
          <p:nvPr/>
        </p:nvGrpSpPr>
        <p:grpSpPr>
          <a:xfrm>
            <a:off x="5181600" y="2133600"/>
            <a:ext cx="3886200" cy="762000"/>
            <a:chOff x="5181600" y="2133600"/>
            <a:chExt cx="3886200" cy="762000"/>
          </a:xfrm>
        </p:grpSpPr>
        <p:sp>
          <p:nvSpPr>
            <p:cNvPr id="9" name="Right Arrow 8"/>
            <p:cNvSpPr/>
            <p:nvPr/>
          </p:nvSpPr>
          <p:spPr>
            <a:xfrm>
              <a:off x="5181600" y="2362200"/>
              <a:ext cx="697196" cy="439665"/>
            </a:xfrm>
            <a:prstGeom prst="rightArrow">
              <a:avLst/>
            </a:prstGeom>
            <a:solidFill>
              <a:schemeClr val="accent6">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209800"/>
              <a:ext cx="1121019"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10" descr="2079938_Numbers-700x4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117" y="2133600"/>
              <a:ext cx="1135683" cy="729035"/>
            </a:xfrm>
            <a:prstGeom prst="rect">
              <a:avLst/>
            </a:prstGeom>
          </p:spPr>
        </p:pic>
        <p:sp>
          <p:nvSpPr>
            <p:cNvPr id="12" name="Right Arrow 11"/>
            <p:cNvSpPr/>
            <p:nvPr/>
          </p:nvSpPr>
          <p:spPr>
            <a:xfrm>
              <a:off x="7227604" y="2362200"/>
              <a:ext cx="697196" cy="439665"/>
            </a:xfrm>
            <a:prstGeom prst="rightArrow">
              <a:avLst/>
            </a:prstGeom>
            <a:solidFill>
              <a:schemeClr val="accent6">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4" name="Picture 13"/>
          <p:cNvPicPr>
            <a:picLocks noChangeAspect="1"/>
          </p:cNvPicPr>
          <p:nvPr/>
        </p:nvPicPr>
        <p:blipFill>
          <a:blip r:embed="rId5"/>
          <a:stretch>
            <a:fillRect/>
          </a:stretch>
        </p:blipFill>
        <p:spPr>
          <a:xfrm>
            <a:off x="0" y="1752600"/>
            <a:ext cx="546693" cy="596900"/>
          </a:xfrm>
          <a:prstGeom prst="rect">
            <a:avLst/>
          </a:prstGeom>
        </p:spPr>
      </p:pic>
      <p:pic>
        <p:nvPicPr>
          <p:cNvPr id="15" name="Picture 14"/>
          <p:cNvPicPr>
            <a:picLocks noChangeAspect="1"/>
          </p:cNvPicPr>
          <p:nvPr/>
        </p:nvPicPr>
        <p:blipFill>
          <a:blip r:embed="rId6"/>
          <a:stretch>
            <a:fillRect/>
          </a:stretch>
        </p:blipFill>
        <p:spPr>
          <a:xfrm>
            <a:off x="0" y="2362200"/>
            <a:ext cx="447923" cy="495300"/>
          </a:xfrm>
          <a:prstGeom prst="rect">
            <a:avLst/>
          </a:prstGeom>
        </p:spPr>
      </p:pic>
      <p:pic>
        <p:nvPicPr>
          <p:cNvPr id="16" name="Picture 15"/>
          <p:cNvPicPr>
            <a:picLocks noChangeAspect="1"/>
          </p:cNvPicPr>
          <p:nvPr/>
        </p:nvPicPr>
        <p:blipFill>
          <a:blip r:embed="rId7"/>
          <a:stretch>
            <a:fillRect/>
          </a:stretch>
        </p:blipFill>
        <p:spPr>
          <a:xfrm>
            <a:off x="533400" y="2209800"/>
            <a:ext cx="466756" cy="406400"/>
          </a:xfrm>
          <a:prstGeom prst="rect">
            <a:avLst/>
          </a:prstGeom>
        </p:spPr>
      </p:pic>
      <p:grpSp>
        <p:nvGrpSpPr>
          <p:cNvPr id="18" name="Group 17"/>
          <p:cNvGrpSpPr/>
          <p:nvPr/>
        </p:nvGrpSpPr>
        <p:grpSpPr>
          <a:xfrm>
            <a:off x="5257800" y="3048000"/>
            <a:ext cx="3886200" cy="762000"/>
            <a:chOff x="5181600" y="2133600"/>
            <a:chExt cx="3886200" cy="762000"/>
          </a:xfrm>
        </p:grpSpPr>
        <p:sp>
          <p:nvSpPr>
            <p:cNvPr id="19" name="Right Arrow 18"/>
            <p:cNvSpPr/>
            <p:nvPr/>
          </p:nvSpPr>
          <p:spPr>
            <a:xfrm>
              <a:off x="5181600" y="2362200"/>
              <a:ext cx="697196" cy="439665"/>
            </a:xfrm>
            <a:prstGeom prst="rightArrow">
              <a:avLst/>
            </a:prstGeom>
            <a:solidFill>
              <a:schemeClr val="accent6">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209800"/>
              <a:ext cx="1121019"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20" descr="2079938_Numbers-700x4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117" y="2133600"/>
              <a:ext cx="1135683" cy="729035"/>
            </a:xfrm>
            <a:prstGeom prst="rect">
              <a:avLst/>
            </a:prstGeom>
          </p:spPr>
        </p:pic>
        <p:sp>
          <p:nvSpPr>
            <p:cNvPr id="22" name="Right Arrow 21"/>
            <p:cNvSpPr/>
            <p:nvPr/>
          </p:nvSpPr>
          <p:spPr>
            <a:xfrm>
              <a:off x="7227604" y="2362200"/>
              <a:ext cx="697196" cy="439665"/>
            </a:xfrm>
            <a:prstGeom prst="rightArrow">
              <a:avLst/>
            </a:prstGeom>
            <a:solidFill>
              <a:schemeClr val="accent6">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23" name="Group 22"/>
          <p:cNvGrpSpPr/>
          <p:nvPr/>
        </p:nvGrpSpPr>
        <p:grpSpPr>
          <a:xfrm>
            <a:off x="5257800" y="3886200"/>
            <a:ext cx="3886200" cy="762000"/>
            <a:chOff x="5181600" y="2133600"/>
            <a:chExt cx="3886200" cy="762000"/>
          </a:xfrm>
        </p:grpSpPr>
        <p:sp>
          <p:nvSpPr>
            <p:cNvPr id="24" name="Right Arrow 23"/>
            <p:cNvSpPr/>
            <p:nvPr/>
          </p:nvSpPr>
          <p:spPr>
            <a:xfrm>
              <a:off x="5181600" y="2362200"/>
              <a:ext cx="697196" cy="439665"/>
            </a:xfrm>
            <a:prstGeom prst="rightArrow">
              <a:avLst/>
            </a:prstGeom>
            <a:solidFill>
              <a:schemeClr val="accent6">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209800"/>
              <a:ext cx="1121019"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 name="Picture 25" descr="2079938_Numbers-700x4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117" y="2133600"/>
              <a:ext cx="1135683" cy="729035"/>
            </a:xfrm>
            <a:prstGeom prst="rect">
              <a:avLst/>
            </a:prstGeom>
          </p:spPr>
        </p:pic>
        <p:sp>
          <p:nvSpPr>
            <p:cNvPr id="27" name="Right Arrow 26"/>
            <p:cNvSpPr/>
            <p:nvPr/>
          </p:nvSpPr>
          <p:spPr>
            <a:xfrm>
              <a:off x="7227604" y="2362200"/>
              <a:ext cx="697196" cy="439665"/>
            </a:xfrm>
            <a:prstGeom prst="rightArrow">
              <a:avLst/>
            </a:prstGeom>
            <a:solidFill>
              <a:schemeClr val="accent6">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28" name="Group 27"/>
          <p:cNvGrpSpPr/>
          <p:nvPr/>
        </p:nvGrpSpPr>
        <p:grpSpPr>
          <a:xfrm>
            <a:off x="5254812" y="5791200"/>
            <a:ext cx="3886200" cy="762000"/>
            <a:chOff x="5181600" y="2133600"/>
            <a:chExt cx="3886200" cy="762000"/>
          </a:xfrm>
        </p:grpSpPr>
        <p:sp>
          <p:nvSpPr>
            <p:cNvPr id="29" name="Right Arrow 28"/>
            <p:cNvSpPr/>
            <p:nvPr/>
          </p:nvSpPr>
          <p:spPr>
            <a:xfrm>
              <a:off x="5181600" y="2362200"/>
              <a:ext cx="697196" cy="439665"/>
            </a:xfrm>
            <a:prstGeom prst="rightArrow">
              <a:avLst/>
            </a:prstGeom>
            <a:solidFill>
              <a:schemeClr val="accent6">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209800"/>
              <a:ext cx="1121019"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 name="Picture 30" descr="2079938_Numbers-700x4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117" y="2133600"/>
              <a:ext cx="1135683" cy="729035"/>
            </a:xfrm>
            <a:prstGeom prst="rect">
              <a:avLst/>
            </a:prstGeom>
          </p:spPr>
        </p:pic>
        <p:sp>
          <p:nvSpPr>
            <p:cNvPr id="32" name="Right Arrow 31"/>
            <p:cNvSpPr/>
            <p:nvPr/>
          </p:nvSpPr>
          <p:spPr>
            <a:xfrm>
              <a:off x="7227604" y="2362200"/>
              <a:ext cx="697196" cy="439665"/>
            </a:xfrm>
            <a:prstGeom prst="rightArrow">
              <a:avLst/>
            </a:prstGeom>
            <a:solidFill>
              <a:schemeClr val="accent6">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3" name="TextBox 32"/>
          <p:cNvSpPr txBox="1"/>
          <p:nvPr/>
        </p:nvSpPr>
        <p:spPr>
          <a:xfrm>
            <a:off x="5334000" y="4267200"/>
            <a:ext cx="314159" cy="1938992"/>
          </a:xfrm>
          <a:prstGeom prst="rect">
            <a:avLst/>
          </a:prstGeom>
          <a:noFill/>
        </p:spPr>
        <p:txBody>
          <a:bodyPr wrap="none" rtlCol="0">
            <a:spAutoFit/>
          </a:bodyPr>
          <a:lstStyle/>
          <a:p>
            <a:r>
              <a:rPr lang="en-US" sz="4000" dirty="0" smtClean="0"/>
              <a:t>.</a:t>
            </a:r>
          </a:p>
          <a:p>
            <a:r>
              <a:rPr lang="en-US" sz="4000" dirty="0" smtClean="0"/>
              <a:t>.</a:t>
            </a:r>
          </a:p>
          <a:p>
            <a:r>
              <a:rPr lang="en-US" sz="4000" dirty="0" smtClean="0"/>
              <a:t>.</a:t>
            </a:r>
          </a:p>
        </p:txBody>
      </p:sp>
      <p:sp>
        <p:nvSpPr>
          <p:cNvPr id="35" name="Rectangle 34"/>
          <p:cNvSpPr/>
          <p:nvPr/>
        </p:nvSpPr>
        <p:spPr>
          <a:xfrm>
            <a:off x="8277377" y="6462683"/>
            <a:ext cx="387045" cy="400110"/>
          </a:xfrm>
          <a:prstGeom prst="rect">
            <a:avLst/>
          </a:prstGeom>
        </p:spPr>
        <p:txBody>
          <a:bodyPr wrap="none">
            <a:spAutoFit/>
          </a:bodyPr>
          <a:lstStyle/>
          <a:p>
            <a:pPr lvl="0"/>
            <a:r>
              <a:rPr lang="en-US" sz="2000" dirty="0">
                <a:solidFill>
                  <a:prstClr val="black"/>
                </a:solidFill>
                <a:latin typeface="Zapf Dingbats"/>
                <a:ea typeface="Zapf Dingbats"/>
                <a:cs typeface="Zapf Dingbats"/>
              </a:rPr>
              <a:t>✪</a:t>
            </a:r>
            <a:endParaRPr lang="en-US" sz="2000" dirty="0">
              <a:solidFill>
                <a:prstClr val="black"/>
              </a:solidFill>
            </a:endParaRPr>
          </a:p>
        </p:txBody>
      </p:sp>
    </p:spTree>
    <p:extLst>
      <p:ext uri="{BB962C8B-B14F-4D97-AF65-F5344CB8AC3E}">
        <p14:creationId xmlns:p14="http://schemas.microsoft.com/office/powerpoint/2010/main" val="87333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1000"/>
                            </p:stCondLst>
                            <p:childTnLst>
                              <p:par>
                                <p:cTn id="17" presetID="9" presetClass="exit" presetSubtype="0" fill="hold" grpId="0" nodeType="afterEffect">
                                  <p:stCondLst>
                                    <p:cond delay="0"/>
                                  </p:stCondLst>
                                  <p:childTnLst>
                                    <p:animEffect transition="out" filter="dissolv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normAutofit fontScale="90000"/>
          </a:bodyPr>
          <a:lstStyle/>
          <a:p>
            <a:r>
              <a:rPr lang="en-US" dirty="0" smtClean="0"/>
              <a:t>Digging deeper in “Flow” Issues</a:t>
            </a:r>
            <a:br>
              <a:rPr lang="en-US" dirty="0" smtClean="0"/>
            </a:br>
            <a:r>
              <a:rPr lang="en-US" sz="3100" dirty="0" smtClean="0">
                <a:solidFill>
                  <a:srgbClr val="7F7F7F"/>
                </a:solidFill>
              </a:rPr>
              <a:t>(or arguments you are currently using not to use flow)</a:t>
            </a:r>
            <a:endParaRPr lang="en-US" sz="3100" dirty="0">
              <a:solidFill>
                <a:srgbClr val="7F7F7F"/>
              </a:solidFill>
            </a:endParaRPr>
          </a:p>
        </p:txBody>
      </p:sp>
      <p:pic>
        <p:nvPicPr>
          <p:cNvPr id="4" name="Picture 3" descr="multi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1" y="1371600"/>
            <a:ext cx="2127810" cy="3200400"/>
          </a:xfrm>
          <a:prstGeom prst="rect">
            <a:avLst/>
          </a:prstGeom>
        </p:spPr>
      </p:pic>
      <p:pic>
        <p:nvPicPr>
          <p:cNvPr id="5" name="Picture 4" descr="Clip0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371600"/>
            <a:ext cx="3200400" cy="3195551"/>
          </a:xfrm>
          <a:prstGeom prst="rect">
            <a:avLst/>
          </a:prstGeom>
        </p:spPr>
      </p:pic>
      <p:pic>
        <p:nvPicPr>
          <p:cNvPr id="6" name="Picture 5" descr="Clip00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1376565"/>
            <a:ext cx="3276600" cy="3271635"/>
          </a:xfrm>
          <a:prstGeom prst="rect">
            <a:avLst/>
          </a:prstGeom>
        </p:spPr>
      </p:pic>
      <p:sp>
        <p:nvSpPr>
          <p:cNvPr id="7" name="TextBox 6"/>
          <p:cNvSpPr txBox="1"/>
          <p:nvPr/>
        </p:nvSpPr>
        <p:spPr>
          <a:xfrm>
            <a:off x="304800" y="4953000"/>
            <a:ext cx="5412860" cy="1569660"/>
          </a:xfrm>
          <a:prstGeom prst="rect">
            <a:avLst/>
          </a:prstGeom>
          <a:noFill/>
        </p:spPr>
        <p:txBody>
          <a:bodyPr wrap="none" rtlCol="0">
            <a:spAutoFit/>
          </a:bodyPr>
          <a:lstStyle/>
          <a:p>
            <a:r>
              <a:rPr lang="en-US" sz="3200" dirty="0" smtClean="0"/>
              <a:t>Gating </a:t>
            </a:r>
          </a:p>
          <a:p>
            <a:r>
              <a:rPr lang="en-US" sz="3200" dirty="0"/>
              <a:t>M</a:t>
            </a:r>
            <a:r>
              <a:rPr lang="en-US" sz="3200" dirty="0" smtClean="0"/>
              <a:t>eaning of data (%, mean, </a:t>
            </a:r>
            <a:r>
              <a:rPr lang="en-US" sz="3200" dirty="0" err="1" smtClean="0"/>
              <a:t>etc</a:t>
            </a:r>
            <a:r>
              <a:rPr lang="en-US" sz="3200" dirty="0" smtClean="0"/>
              <a:t>)</a:t>
            </a:r>
          </a:p>
          <a:p>
            <a:r>
              <a:rPr lang="en-US" sz="3200" dirty="0" smtClean="0"/>
              <a:t> # of samples available</a:t>
            </a:r>
            <a:endParaRPr lang="en-US" sz="3200" dirty="0"/>
          </a:p>
        </p:txBody>
      </p:sp>
    </p:spTree>
    <p:extLst>
      <p:ext uri="{BB962C8B-B14F-4D97-AF65-F5344CB8AC3E}">
        <p14:creationId xmlns:p14="http://schemas.microsoft.com/office/powerpoint/2010/main" val="32376490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4114800" cy="533400"/>
          </a:xfrm>
        </p:spPr>
        <p:txBody>
          <a:bodyPr>
            <a:normAutofit fontScale="90000"/>
          </a:bodyPr>
          <a:lstStyle/>
          <a:p>
            <a:r>
              <a:rPr lang="en-US" dirty="0"/>
              <a:t>Circa, </a:t>
            </a:r>
            <a:r>
              <a:rPr lang="en-US" dirty="0" smtClean="0"/>
              <a:t>1990-present</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rotWithShape="1">
          <a:blip r:embed="rId3" cstate="print"/>
          <a:srcRect b="31405"/>
          <a:stretch/>
        </p:blipFill>
        <p:spPr bwMode="auto">
          <a:xfrm>
            <a:off x="0" y="1695450"/>
            <a:ext cx="2619375" cy="875506"/>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276600" y="1543050"/>
            <a:ext cx="1679235" cy="1408461"/>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5334000" y="1371600"/>
            <a:ext cx="3547110" cy="3733800"/>
          </a:xfrm>
          <a:prstGeom prst="rect">
            <a:avLst/>
          </a:prstGeom>
          <a:noFill/>
          <a:ln w="9525">
            <a:noFill/>
            <a:miter lim="800000"/>
            <a:headEnd/>
            <a:tailEnd/>
          </a:ln>
        </p:spPr>
      </p:pic>
      <p:cxnSp>
        <p:nvCxnSpPr>
          <p:cNvPr id="8" name="Straight Arrow Connector 7"/>
          <p:cNvCxnSpPr/>
          <p:nvPr/>
        </p:nvCxnSpPr>
        <p:spPr>
          <a:xfrm>
            <a:off x="2514600" y="1847850"/>
            <a:ext cx="685800" cy="1588"/>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800600" y="1847850"/>
            <a:ext cx="685800" cy="1588"/>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26475" y="2051112"/>
            <a:ext cx="685800" cy="1588"/>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800600" y="2074862"/>
            <a:ext cx="685800" cy="45720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26475" y="2245675"/>
            <a:ext cx="685800" cy="1588"/>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800600" y="2305050"/>
            <a:ext cx="685800" cy="104775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526475" y="2437062"/>
            <a:ext cx="685800" cy="1588"/>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800600" y="2570956"/>
            <a:ext cx="685800" cy="1772444"/>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4"/>
          <p:cNvPicPr>
            <a:picLocks noChangeArrowheads="1"/>
          </p:cNvPicPr>
          <p:nvPr/>
        </p:nvPicPr>
        <p:blipFill>
          <a:blip r:embed="rId6" cstate="print"/>
          <a:srcRect/>
          <a:stretch>
            <a:fillRect/>
          </a:stretch>
        </p:blipFill>
        <p:spPr bwMode="auto">
          <a:xfrm>
            <a:off x="1295400" y="3181350"/>
            <a:ext cx="3124200" cy="3143250"/>
          </a:xfrm>
          <a:prstGeom prst="rect">
            <a:avLst/>
          </a:prstGeom>
          <a:noFill/>
          <a:ln w="12700">
            <a:solidFill>
              <a:srgbClr val="000000"/>
            </a:solidFill>
            <a:miter lim="800000"/>
            <a:headEnd/>
            <a:tailEnd/>
          </a:ln>
          <a:effectLst/>
        </p:spPr>
      </p:pic>
      <p:sp>
        <p:nvSpPr>
          <p:cNvPr id="25" name="TextBox 24"/>
          <p:cNvSpPr txBox="1"/>
          <p:nvPr/>
        </p:nvSpPr>
        <p:spPr>
          <a:xfrm>
            <a:off x="7461336" y="5144112"/>
            <a:ext cx="1419773" cy="1015663"/>
          </a:xfrm>
          <a:prstGeom prst="rect">
            <a:avLst/>
          </a:prstGeom>
          <a:solidFill>
            <a:schemeClr val="accent1">
              <a:lumMod val="20000"/>
              <a:lumOff val="80000"/>
            </a:schemeClr>
          </a:solidFill>
          <a:ln>
            <a:solidFill>
              <a:schemeClr val="accent1">
                <a:lumMod val="75000"/>
              </a:schemeClr>
            </a:solidFill>
          </a:ln>
          <a:effectLst>
            <a:outerShdw blurRad="50800" dist="38100" dir="2700000" algn="tl" rotWithShape="0">
              <a:prstClr val="black">
                <a:alpha val="40000"/>
              </a:prstClr>
            </a:outerShdw>
          </a:effectLst>
        </p:spPr>
        <p:txBody>
          <a:bodyPr wrap="square" rtlCol="0">
            <a:spAutoFit/>
          </a:bodyPr>
          <a:lstStyle/>
          <a:p>
            <a:r>
              <a:rPr lang="en-US" sz="2000" dirty="0" smtClean="0"/>
              <a:t>Run 30-60 samples</a:t>
            </a:r>
          </a:p>
          <a:p>
            <a:r>
              <a:rPr lang="en-US" sz="2000" dirty="0" smtClean="0"/>
              <a:t>per hour</a:t>
            </a:r>
          </a:p>
        </p:txBody>
      </p:sp>
      <p:sp>
        <p:nvSpPr>
          <p:cNvPr id="27" name="TextBox 26"/>
          <p:cNvSpPr txBox="1"/>
          <p:nvPr/>
        </p:nvSpPr>
        <p:spPr>
          <a:xfrm>
            <a:off x="5334000" y="5128622"/>
            <a:ext cx="1512298" cy="1323439"/>
          </a:xfrm>
          <a:prstGeom prst="rect">
            <a:avLst/>
          </a:prstGeom>
          <a:solidFill>
            <a:schemeClr val="accent1">
              <a:lumMod val="20000"/>
              <a:lumOff val="80000"/>
            </a:schemeClr>
          </a:solidFill>
          <a:ln>
            <a:solidFill>
              <a:schemeClr val="accent1">
                <a:lumMod val="75000"/>
              </a:schemeClr>
            </a:solidFill>
          </a:ln>
          <a:effectLst>
            <a:outerShdw blurRad="50800" dist="38100" dir="2700000" algn="tl" rotWithShape="0">
              <a:prstClr val="black">
                <a:alpha val="40000"/>
              </a:prstClr>
            </a:outerShdw>
          </a:effectLst>
        </p:spPr>
        <p:txBody>
          <a:bodyPr wrap="square" rtlCol="0">
            <a:spAutoFit/>
          </a:bodyPr>
          <a:lstStyle/>
          <a:p>
            <a:r>
              <a:rPr lang="en-US" sz="2000" dirty="0" smtClean="0"/>
              <a:t>ANALYSIS </a:t>
            </a:r>
          </a:p>
          <a:p>
            <a:r>
              <a:rPr lang="en-US" sz="2000" dirty="0" smtClean="0"/>
              <a:t>1 sample 10 to 30 minutes</a:t>
            </a:r>
            <a:endParaRPr lang="en-US" sz="2000" dirty="0"/>
          </a:p>
        </p:txBody>
      </p:sp>
      <p:sp>
        <p:nvSpPr>
          <p:cNvPr id="4" name="Date Placeholder 3"/>
          <p:cNvSpPr>
            <a:spLocks noGrp="1"/>
          </p:cNvSpPr>
          <p:nvPr>
            <p:ph type="dt" sz="half" idx="10"/>
          </p:nvPr>
        </p:nvSpPr>
        <p:spPr/>
        <p:txBody>
          <a:bodyPr/>
          <a:lstStyle/>
          <a:p>
            <a:fld id="{F0E4AAF0-DDA4-4134-B314-21320BE64CB8}" type="datetime13">
              <a:rPr lang="en-US" smtClean="0"/>
              <a:t>1:19:22 AM</a:t>
            </a:fld>
            <a:endParaRPr lang="en-US" dirty="0"/>
          </a:p>
        </p:txBody>
      </p:sp>
      <p:sp>
        <p:nvSpPr>
          <p:cNvPr id="7" name="Footer Placeholder 6"/>
          <p:cNvSpPr>
            <a:spLocks noGrp="1"/>
          </p:cNvSpPr>
          <p:nvPr>
            <p:ph type="ftr" sz="quarter" idx="11"/>
          </p:nvPr>
        </p:nvSpPr>
        <p:spPr>
          <a:xfrm>
            <a:off x="2619375" y="6436227"/>
            <a:ext cx="3983355" cy="365125"/>
          </a:xfrm>
        </p:spPr>
        <p:txBody>
          <a:bodyPr/>
          <a:lstStyle/>
          <a:p>
            <a:r>
              <a:rPr lang="en-US" dirty="0" smtClean="0"/>
              <a:t>High Throughput-High-Content Flow Cytometry</a:t>
            </a:r>
            <a:endParaRPr lang="en-US" dirty="0"/>
          </a:p>
        </p:txBody>
      </p:sp>
      <p:sp>
        <p:nvSpPr>
          <p:cNvPr id="10" name="Slide Number Placeholder 9"/>
          <p:cNvSpPr>
            <a:spLocks noGrp="1"/>
          </p:cNvSpPr>
          <p:nvPr>
            <p:ph type="sldNum" sz="quarter" idx="12"/>
          </p:nvPr>
        </p:nvSpPr>
        <p:spPr/>
        <p:txBody>
          <a:bodyPr/>
          <a:lstStyle/>
          <a:p>
            <a:fld id="{50630EF9-A3A5-492F-81FF-A69EF25F2DFF}" type="slidenum">
              <a:rPr lang="en-US" smtClean="0"/>
              <a:pPr/>
              <a:t>58</a:t>
            </a:fld>
            <a:endParaRPr lang="en-US"/>
          </a:p>
        </p:txBody>
      </p:sp>
    </p:spTree>
    <p:extLst>
      <p:ext uri="{BB962C8B-B14F-4D97-AF65-F5344CB8AC3E}">
        <p14:creationId xmlns:p14="http://schemas.microsoft.com/office/powerpoint/2010/main" val="3960525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Traditional gating process</a:t>
            </a:r>
            <a:endParaRPr lang="en-US" dirty="0"/>
          </a:p>
        </p:txBody>
      </p:sp>
      <p:sp>
        <p:nvSpPr>
          <p:cNvPr id="4" name="Date Placeholder 3"/>
          <p:cNvSpPr>
            <a:spLocks noGrp="1"/>
          </p:cNvSpPr>
          <p:nvPr>
            <p:ph type="dt" sz="half" idx="10"/>
          </p:nvPr>
        </p:nvSpPr>
        <p:spPr>
          <a:xfrm>
            <a:off x="-11953" y="6482416"/>
            <a:ext cx="2133600" cy="365125"/>
          </a:xfrm>
        </p:spPr>
        <p:txBody>
          <a:bodyPr/>
          <a:lstStyle/>
          <a:p>
            <a:fld id="{8B3A9D3F-C9F0-4987-8015-4D809BEE9971}" type="datetime13">
              <a:rPr lang="en-US" smtClean="0"/>
              <a:t>1:19:22 AM</a:t>
            </a:fld>
            <a:endParaRPr lang="en-US" dirty="0"/>
          </a:p>
        </p:txBody>
      </p:sp>
      <p:sp>
        <p:nvSpPr>
          <p:cNvPr id="5" name="Footer Placeholder 4"/>
          <p:cNvSpPr>
            <a:spLocks noGrp="1"/>
          </p:cNvSpPr>
          <p:nvPr>
            <p:ph type="ftr" sz="quarter" idx="11"/>
          </p:nvPr>
        </p:nvSpPr>
        <p:spPr>
          <a:xfrm>
            <a:off x="2590800" y="6477000"/>
            <a:ext cx="4114800" cy="501650"/>
          </a:xfrm>
        </p:spPr>
        <p:txBody>
          <a:bodyPr/>
          <a:lstStyle/>
          <a:p>
            <a:r>
              <a:rPr lang="en-US" dirty="0" smtClean="0"/>
              <a:t>High Throughput-High-Content Flow Cytometry</a:t>
            </a:r>
            <a:endParaRPr lang="en-US" dirty="0"/>
          </a:p>
        </p:txBody>
      </p:sp>
      <p:sp>
        <p:nvSpPr>
          <p:cNvPr id="6" name="Slide Number Placeholder 5"/>
          <p:cNvSpPr>
            <a:spLocks noGrp="1"/>
          </p:cNvSpPr>
          <p:nvPr>
            <p:ph type="sldNum" sz="quarter" idx="12"/>
          </p:nvPr>
        </p:nvSpPr>
        <p:spPr/>
        <p:txBody>
          <a:bodyPr/>
          <a:lstStyle/>
          <a:p>
            <a:fld id="{50630EF9-A3A5-492F-81FF-A69EF25F2DFF}" type="slidenum">
              <a:rPr lang="en-US" smtClean="0"/>
              <a:pPr/>
              <a:t>59</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045" y="1458004"/>
            <a:ext cx="600075" cy="619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592" y="2437719"/>
            <a:ext cx="600075" cy="561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4632" y="3123519"/>
            <a:ext cx="8096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45" y="3137807"/>
            <a:ext cx="8096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3033021" y="5318351"/>
            <a:ext cx="600075" cy="581025"/>
            <a:chOff x="3167743" y="2929618"/>
            <a:chExt cx="600075" cy="581025"/>
          </a:xfrm>
        </p:grpSpPr>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7743" y="2929618"/>
              <a:ext cx="600075"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3167743" y="2929618"/>
              <a:ext cx="600075" cy="4231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grpSp>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8444" y="4495119"/>
            <a:ext cx="8096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4969" y="4495119"/>
            <a:ext cx="8096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3044590" y="3825646"/>
            <a:ext cx="600075" cy="581025"/>
            <a:chOff x="3167743" y="2929618"/>
            <a:chExt cx="600075" cy="581025"/>
          </a:xfrm>
        </p:grpSpPr>
        <p:pic>
          <p:nvPicPr>
            <p:cNvPr id="1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7743" y="2929618"/>
              <a:ext cx="600075"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Rectangle 17"/>
            <p:cNvSpPr/>
            <p:nvPr/>
          </p:nvSpPr>
          <p:spPr bwMode="auto">
            <a:xfrm>
              <a:off x="3167743" y="2929618"/>
              <a:ext cx="600075" cy="4231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grpSp>
      <p:cxnSp>
        <p:nvCxnSpPr>
          <p:cNvPr id="10" name="Straight Arrow Connector 9"/>
          <p:cNvCxnSpPr/>
          <p:nvPr/>
        </p:nvCxnSpPr>
        <p:spPr bwMode="auto">
          <a:xfrm>
            <a:off x="3249384" y="2120332"/>
            <a:ext cx="0" cy="28643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flipH="1">
            <a:off x="2652024" y="2718706"/>
            <a:ext cx="292560" cy="28643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3676983" y="2741837"/>
            <a:ext cx="261940" cy="26159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flipH="1">
            <a:off x="2724485" y="4165145"/>
            <a:ext cx="292560" cy="28643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a:off x="3749444" y="4188276"/>
            <a:ext cx="261940" cy="26159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8" name="Straight Arrow Connector 27"/>
          <p:cNvCxnSpPr/>
          <p:nvPr/>
        </p:nvCxnSpPr>
        <p:spPr bwMode="auto">
          <a:xfrm>
            <a:off x="3249384" y="3475603"/>
            <a:ext cx="0" cy="28643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9" name="Straight Arrow Connector 28"/>
          <p:cNvCxnSpPr/>
          <p:nvPr/>
        </p:nvCxnSpPr>
        <p:spPr bwMode="auto">
          <a:xfrm>
            <a:off x="3249384" y="4927145"/>
            <a:ext cx="0" cy="28643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4" name="TextBox 13"/>
          <p:cNvSpPr txBox="1"/>
          <p:nvPr/>
        </p:nvSpPr>
        <p:spPr>
          <a:xfrm>
            <a:off x="5334000" y="1759457"/>
            <a:ext cx="3667853" cy="1200329"/>
          </a:xfrm>
          <a:prstGeom prst="rect">
            <a:avLst/>
          </a:prstGeom>
          <a:noFill/>
        </p:spPr>
        <p:txBody>
          <a:bodyPr wrap="square" rtlCol="0">
            <a:spAutoFit/>
          </a:bodyPr>
          <a:lstStyle/>
          <a:p>
            <a:r>
              <a:rPr lang="en-US" dirty="0" smtClean="0"/>
              <a:t>Traditional flow gating logic and analysis approach</a:t>
            </a:r>
            <a:endParaRPr lang="en-US" dirty="0"/>
          </a:p>
        </p:txBody>
      </p:sp>
      <p:sp>
        <p:nvSpPr>
          <p:cNvPr id="2" name="TextBox 1"/>
          <p:cNvSpPr txBox="1"/>
          <p:nvPr/>
        </p:nvSpPr>
        <p:spPr>
          <a:xfrm>
            <a:off x="304800" y="6119935"/>
            <a:ext cx="9008997" cy="769441"/>
          </a:xfrm>
          <a:prstGeom prst="rect">
            <a:avLst/>
          </a:prstGeom>
          <a:noFill/>
        </p:spPr>
        <p:txBody>
          <a:bodyPr wrap="none" rtlCol="0">
            <a:spAutoFit/>
          </a:bodyPr>
          <a:lstStyle/>
          <a:p>
            <a:r>
              <a:rPr lang="en-US" sz="2400" b="1" dirty="0">
                <a:solidFill>
                  <a:srgbClr val="0070C0"/>
                </a:solidFill>
              </a:rPr>
              <a:t>‘What we see depends mainly on what we are looking for.’    </a:t>
            </a:r>
            <a:r>
              <a:rPr lang="en-US" sz="1400" i="1" u="sng" dirty="0">
                <a:solidFill>
                  <a:srgbClr val="C00000"/>
                </a:solidFill>
              </a:rPr>
              <a:t>John Lubbock</a:t>
            </a:r>
            <a:endParaRPr lang="en-US" sz="2000" i="1" u="sng" dirty="0">
              <a:solidFill>
                <a:srgbClr val="C00000"/>
              </a:solidFill>
            </a:endParaRPr>
          </a:p>
          <a:p>
            <a:endParaRPr lang="en-US" sz="2000" dirty="0"/>
          </a:p>
        </p:txBody>
      </p:sp>
      <p:sp>
        <p:nvSpPr>
          <p:cNvPr id="9" name="TextBox 8"/>
          <p:cNvSpPr txBox="1"/>
          <p:nvPr/>
        </p:nvSpPr>
        <p:spPr>
          <a:xfrm>
            <a:off x="685800" y="1463649"/>
            <a:ext cx="1343638" cy="461665"/>
          </a:xfrm>
          <a:prstGeom prst="rect">
            <a:avLst/>
          </a:prstGeom>
          <a:noFill/>
        </p:spPr>
        <p:txBody>
          <a:bodyPr wrap="none" rtlCol="0">
            <a:spAutoFit/>
          </a:bodyPr>
          <a:lstStyle/>
          <a:p>
            <a:r>
              <a:rPr lang="en-US" dirty="0" smtClean="0"/>
              <a:t>Decision</a:t>
            </a:r>
            <a:endParaRPr lang="en-US" dirty="0"/>
          </a:p>
        </p:txBody>
      </p:sp>
      <p:sp>
        <p:nvSpPr>
          <p:cNvPr id="30" name="TextBox 29"/>
          <p:cNvSpPr txBox="1"/>
          <p:nvPr/>
        </p:nvSpPr>
        <p:spPr>
          <a:xfrm>
            <a:off x="937184" y="3249486"/>
            <a:ext cx="815416" cy="369332"/>
          </a:xfrm>
          <a:prstGeom prst="rect">
            <a:avLst/>
          </a:prstGeom>
          <a:noFill/>
        </p:spPr>
        <p:txBody>
          <a:bodyPr wrap="none" rtlCol="0">
            <a:spAutoFit/>
          </a:bodyPr>
          <a:lstStyle/>
          <a:p>
            <a:r>
              <a:rPr lang="en-US" dirty="0" smtClean="0"/>
              <a:t> Result</a:t>
            </a:r>
            <a:endParaRPr lang="en-US" dirty="0"/>
          </a:p>
        </p:txBody>
      </p:sp>
      <p:sp>
        <p:nvSpPr>
          <p:cNvPr id="31" name="TextBox 30"/>
          <p:cNvSpPr txBox="1"/>
          <p:nvPr/>
        </p:nvSpPr>
        <p:spPr>
          <a:xfrm>
            <a:off x="685800" y="2452132"/>
            <a:ext cx="1343638" cy="461665"/>
          </a:xfrm>
          <a:prstGeom prst="rect">
            <a:avLst/>
          </a:prstGeom>
          <a:noFill/>
        </p:spPr>
        <p:txBody>
          <a:bodyPr wrap="none" rtlCol="0">
            <a:spAutoFit/>
          </a:bodyPr>
          <a:lstStyle/>
          <a:p>
            <a:r>
              <a:rPr lang="en-US" dirty="0" smtClean="0"/>
              <a:t>Decision</a:t>
            </a:r>
            <a:endParaRPr lang="en-US" dirty="0"/>
          </a:p>
        </p:txBody>
      </p:sp>
      <p:sp>
        <p:nvSpPr>
          <p:cNvPr id="32" name="TextBox 31"/>
          <p:cNvSpPr txBox="1"/>
          <p:nvPr/>
        </p:nvSpPr>
        <p:spPr>
          <a:xfrm>
            <a:off x="789962" y="3942037"/>
            <a:ext cx="1343638" cy="461665"/>
          </a:xfrm>
          <a:prstGeom prst="rect">
            <a:avLst/>
          </a:prstGeom>
          <a:noFill/>
        </p:spPr>
        <p:txBody>
          <a:bodyPr wrap="none" rtlCol="0">
            <a:spAutoFit/>
          </a:bodyPr>
          <a:lstStyle/>
          <a:p>
            <a:r>
              <a:rPr lang="en-US" dirty="0" smtClean="0"/>
              <a:t>Decision</a:t>
            </a:r>
            <a:endParaRPr lang="en-US" dirty="0"/>
          </a:p>
        </p:txBody>
      </p:sp>
      <p:sp>
        <p:nvSpPr>
          <p:cNvPr id="33" name="TextBox 32"/>
          <p:cNvSpPr txBox="1"/>
          <p:nvPr/>
        </p:nvSpPr>
        <p:spPr>
          <a:xfrm>
            <a:off x="808969" y="4606633"/>
            <a:ext cx="1019831" cy="461665"/>
          </a:xfrm>
          <a:prstGeom prst="rect">
            <a:avLst/>
          </a:prstGeom>
          <a:noFill/>
        </p:spPr>
        <p:txBody>
          <a:bodyPr wrap="none" rtlCol="0">
            <a:spAutoFit/>
          </a:bodyPr>
          <a:lstStyle/>
          <a:p>
            <a:r>
              <a:rPr lang="en-US" dirty="0" smtClean="0"/>
              <a:t>Result</a:t>
            </a:r>
            <a:endParaRPr lang="en-US" dirty="0"/>
          </a:p>
        </p:txBody>
      </p:sp>
      <p:sp>
        <p:nvSpPr>
          <p:cNvPr id="34" name="TextBox 33"/>
          <p:cNvSpPr txBox="1"/>
          <p:nvPr/>
        </p:nvSpPr>
        <p:spPr>
          <a:xfrm>
            <a:off x="789962" y="5335978"/>
            <a:ext cx="1343638" cy="461665"/>
          </a:xfrm>
          <a:prstGeom prst="rect">
            <a:avLst/>
          </a:prstGeom>
          <a:noFill/>
        </p:spPr>
        <p:txBody>
          <a:bodyPr wrap="none" rtlCol="0">
            <a:spAutoFit/>
          </a:bodyPr>
          <a:lstStyle/>
          <a:p>
            <a:r>
              <a:rPr lang="en-US" dirty="0" smtClean="0"/>
              <a:t>Decision</a:t>
            </a:r>
            <a:endParaRPr lang="en-US" dirty="0"/>
          </a:p>
        </p:txBody>
      </p:sp>
      <p:cxnSp>
        <p:nvCxnSpPr>
          <p:cNvPr id="12" name="Straight Arrow Connector 11"/>
          <p:cNvCxnSpPr>
            <a:stCxn id="9" idx="2"/>
            <a:endCxn id="31" idx="0"/>
          </p:cNvCxnSpPr>
          <p:nvPr/>
        </p:nvCxnSpPr>
        <p:spPr bwMode="auto">
          <a:xfrm>
            <a:off x="1357619" y="1925314"/>
            <a:ext cx="0" cy="526818"/>
          </a:xfrm>
          <a:prstGeom prst="straightConnector1">
            <a:avLst/>
          </a:prstGeom>
          <a:solidFill>
            <a:schemeClr val="accent1"/>
          </a:solidFill>
          <a:ln w="28575" cap="flat" cmpd="sng" algn="ctr">
            <a:solidFill>
              <a:schemeClr val="tx1"/>
            </a:solidFill>
            <a:prstDash val="dash"/>
            <a:round/>
            <a:headEnd type="none" w="med" len="med"/>
            <a:tailEnd type="arrow"/>
          </a:ln>
          <a:effectLst/>
        </p:spPr>
      </p:cxnSp>
      <p:cxnSp>
        <p:nvCxnSpPr>
          <p:cNvPr id="35" name="Straight Arrow Connector 34"/>
          <p:cNvCxnSpPr/>
          <p:nvPr/>
        </p:nvCxnSpPr>
        <p:spPr bwMode="auto">
          <a:xfrm flipH="1">
            <a:off x="1343443" y="2844351"/>
            <a:ext cx="7088" cy="526818"/>
          </a:xfrm>
          <a:prstGeom prst="straightConnector1">
            <a:avLst/>
          </a:prstGeom>
          <a:solidFill>
            <a:schemeClr val="accent1"/>
          </a:solidFill>
          <a:ln w="28575" cap="flat" cmpd="sng" algn="ctr">
            <a:solidFill>
              <a:schemeClr val="tx1"/>
            </a:solidFill>
            <a:prstDash val="dash"/>
            <a:round/>
            <a:headEnd type="none" w="med" len="med"/>
            <a:tailEnd type="arrow"/>
          </a:ln>
          <a:effectLst/>
        </p:spPr>
      </p:cxnSp>
      <p:cxnSp>
        <p:nvCxnSpPr>
          <p:cNvPr id="36" name="Straight Arrow Connector 35"/>
          <p:cNvCxnSpPr/>
          <p:nvPr/>
        </p:nvCxnSpPr>
        <p:spPr bwMode="auto">
          <a:xfrm flipH="1">
            <a:off x="1343443" y="3581400"/>
            <a:ext cx="16282" cy="440615"/>
          </a:xfrm>
          <a:prstGeom prst="straightConnector1">
            <a:avLst/>
          </a:prstGeom>
          <a:solidFill>
            <a:schemeClr val="accent1"/>
          </a:solidFill>
          <a:ln w="28575" cap="flat" cmpd="sng" algn="ctr">
            <a:solidFill>
              <a:schemeClr val="tx1"/>
            </a:solidFill>
            <a:prstDash val="dash"/>
            <a:round/>
            <a:headEnd type="none" w="med" len="med"/>
            <a:tailEnd type="arrow"/>
          </a:ln>
          <a:effectLst/>
        </p:spPr>
      </p:cxnSp>
      <p:cxnSp>
        <p:nvCxnSpPr>
          <p:cNvPr id="38" name="Straight Arrow Connector 37"/>
          <p:cNvCxnSpPr/>
          <p:nvPr/>
        </p:nvCxnSpPr>
        <p:spPr bwMode="auto">
          <a:xfrm flipH="1">
            <a:off x="1343443" y="4267200"/>
            <a:ext cx="16282" cy="440615"/>
          </a:xfrm>
          <a:prstGeom prst="straightConnector1">
            <a:avLst/>
          </a:prstGeom>
          <a:solidFill>
            <a:schemeClr val="accent1"/>
          </a:solidFill>
          <a:ln w="28575" cap="flat" cmpd="sng" algn="ctr">
            <a:solidFill>
              <a:schemeClr val="tx1"/>
            </a:solidFill>
            <a:prstDash val="dash"/>
            <a:round/>
            <a:headEnd type="none" w="med" len="med"/>
            <a:tailEnd type="arrow"/>
          </a:ln>
          <a:effectLst/>
        </p:spPr>
      </p:cxnSp>
      <p:cxnSp>
        <p:nvCxnSpPr>
          <p:cNvPr id="39" name="Straight Arrow Connector 38"/>
          <p:cNvCxnSpPr/>
          <p:nvPr/>
        </p:nvCxnSpPr>
        <p:spPr bwMode="auto">
          <a:xfrm flipH="1">
            <a:off x="1331025" y="4953000"/>
            <a:ext cx="16282" cy="440615"/>
          </a:xfrm>
          <a:prstGeom prst="straightConnector1">
            <a:avLst/>
          </a:prstGeom>
          <a:solidFill>
            <a:schemeClr val="accent1"/>
          </a:solidFill>
          <a:ln w="28575" cap="flat" cmpd="sng" algn="ctr">
            <a:solidFill>
              <a:schemeClr val="tx1"/>
            </a:solidFill>
            <a:prstDash val="dash"/>
            <a:round/>
            <a:headEnd type="none" w="med" len="med"/>
            <a:tailEnd type="arrow"/>
          </a:ln>
          <a:effectLst/>
        </p:spPr>
      </p:cxnSp>
      <p:cxnSp>
        <p:nvCxnSpPr>
          <p:cNvPr id="40" name="Straight Arrow Connector 39"/>
          <p:cNvCxnSpPr/>
          <p:nvPr/>
        </p:nvCxnSpPr>
        <p:spPr bwMode="auto">
          <a:xfrm flipH="1">
            <a:off x="1318884" y="5741533"/>
            <a:ext cx="3110" cy="354467"/>
          </a:xfrm>
          <a:prstGeom prst="straightConnector1">
            <a:avLst/>
          </a:prstGeom>
          <a:solidFill>
            <a:schemeClr val="accent1"/>
          </a:solidFill>
          <a:ln w="28575" cap="flat" cmpd="sng" algn="ctr">
            <a:solidFill>
              <a:schemeClr val="tx1"/>
            </a:solidFill>
            <a:prstDash val="dash"/>
            <a:round/>
            <a:headEnd type="none" w="med" len="med"/>
            <a:tailEnd type="arrow"/>
          </a:ln>
          <a:effectLst/>
        </p:spPr>
      </p:cxnSp>
      <p:grpSp>
        <p:nvGrpSpPr>
          <p:cNvPr id="37" name="Group 36"/>
          <p:cNvGrpSpPr/>
          <p:nvPr/>
        </p:nvGrpSpPr>
        <p:grpSpPr>
          <a:xfrm>
            <a:off x="3249384" y="1295400"/>
            <a:ext cx="2008416" cy="4313463"/>
            <a:chOff x="3249384" y="1295400"/>
            <a:chExt cx="2008416" cy="4313463"/>
          </a:xfrm>
        </p:grpSpPr>
        <p:cxnSp>
          <p:nvCxnSpPr>
            <p:cNvPr id="13" name="Straight Connector 12"/>
            <p:cNvCxnSpPr/>
            <p:nvPr/>
          </p:nvCxnSpPr>
          <p:spPr bwMode="auto">
            <a:xfrm>
              <a:off x="4011384" y="5608863"/>
              <a:ext cx="124641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5257800" y="1295400"/>
              <a:ext cx="0" cy="4313463"/>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flipH="1">
              <a:off x="3249384" y="1295400"/>
              <a:ext cx="2008416"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cxnSp>
        <p:nvCxnSpPr>
          <p:cNvPr id="25" name="Straight Arrow Connector 24"/>
          <p:cNvCxnSpPr/>
          <p:nvPr/>
        </p:nvCxnSpPr>
        <p:spPr bwMode="auto">
          <a:xfrm>
            <a:off x="3249384" y="1295400"/>
            <a:ext cx="0" cy="3048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41" name="TextBox 40"/>
          <p:cNvSpPr txBox="1"/>
          <p:nvPr/>
        </p:nvSpPr>
        <p:spPr>
          <a:xfrm>
            <a:off x="5334000" y="4449874"/>
            <a:ext cx="2914580" cy="461665"/>
          </a:xfrm>
          <a:prstGeom prst="rect">
            <a:avLst/>
          </a:prstGeom>
          <a:noFill/>
        </p:spPr>
        <p:txBody>
          <a:bodyPr wrap="none" rtlCol="0">
            <a:spAutoFit/>
          </a:bodyPr>
          <a:lstStyle/>
          <a:p>
            <a:r>
              <a:rPr lang="en-US" dirty="0" smtClean="0"/>
              <a:t>Repeat </a:t>
            </a:r>
            <a:r>
              <a:rPr lang="en-US" i="1" dirty="0" smtClean="0"/>
              <a:t>ad infinitum</a:t>
            </a:r>
            <a:endParaRPr lang="en-US" i="1" dirty="0"/>
          </a:p>
        </p:txBody>
      </p:sp>
    </p:spTree>
    <p:extLst>
      <p:ext uri="{BB962C8B-B14F-4D97-AF65-F5344CB8AC3E}">
        <p14:creationId xmlns:p14="http://schemas.microsoft.com/office/powerpoint/2010/main" val="2972215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90600"/>
            <a:ext cx="8229600" cy="1143000"/>
          </a:xfrm>
        </p:spPr>
        <p:txBody>
          <a:bodyPr>
            <a:noAutofit/>
          </a:bodyPr>
          <a:lstStyle/>
          <a:p>
            <a:r>
              <a:rPr lang="en-US" sz="5400" dirty="0" smtClean="0"/>
              <a:t>So, what could be around the </a:t>
            </a:r>
            <a:r>
              <a:rPr lang="en-US" sz="5400" dirty="0" err="1" smtClean="0"/>
              <a:t>cytometric</a:t>
            </a:r>
            <a:r>
              <a:rPr lang="en-US" sz="5400" dirty="0" smtClean="0"/>
              <a:t> corner?</a:t>
            </a:r>
            <a:endParaRPr lang="en-US" sz="5400" dirty="0"/>
          </a:p>
        </p:txBody>
      </p:sp>
      <p:pic>
        <p:nvPicPr>
          <p:cNvPr id="3" name="Picture 2"/>
          <p:cNvPicPr>
            <a:picLocks noChangeAspect="1"/>
          </p:cNvPicPr>
          <p:nvPr/>
        </p:nvPicPr>
        <p:blipFill>
          <a:blip r:embed="rId2"/>
          <a:stretch>
            <a:fillRect/>
          </a:stretch>
        </p:blipFill>
        <p:spPr>
          <a:xfrm>
            <a:off x="1905000" y="2514600"/>
            <a:ext cx="5257800" cy="3537718"/>
          </a:xfrm>
          <a:prstGeom prst="rect">
            <a:avLst/>
          </a:prstGeom>
        </p:spPr>
      </p:pic>
      <p:sp>
        <p:nvSpPr>
          <p:cNvPr id="4" name="TextBox 3"/>
          <p:cNvSpPr txBox="1"/>
          <p:nvPr/>
        </p:nvSpPr>
        <p:spPr>
          <a:xfrm rot="1759525">
            <a:off x="6208211" y="3837674"/>
            <a:ext cx="496650" cy="276999"/>
          </a:xfrm>
          <a:prstGeom prst="rect">
            <a:avLst/>
          </a:prstGeom>
          <a:noFill/>
        </p:spPr>
        <p:txBody>
          <a:bodyPr wrap="none" rtlCol="0">
            <a:spAutoFit/>
          </a:bodyPr>
          <a:lstStyle/>
          <a:p>
            <a:r>
              <a:rPr lang="en-US" sz="1200" dirty="0" smtClean="0"/>
              <a:t>2016</a:t>
            </a:r>
            <a:endParaRPr lang="en-US" sz="1200" dirty="0"/>
          </a:p>
        </p:txBody>
      </p:sp>
      <p:sp>
        <p:nvSpPr>
          <p:cNvPr id="5" name="Rectangle 4"/>
          <p:cNvSpPr/>
          <p:nvPr/>
        </p:nvSpPr>
        <p:spPr>
          <a:xfrm rot="1580432">
            <a:off x="4366907" y="3465119"/>
            <a:ext cx="211885" cy="155539"/>
          </a:xfrm>
          <a:prstGeom prst="rect">
            <a:avLst/>
          </a:prstGeom>
          <a:gradFill flip="none" rotWithShape="0">
            <a:gsLst>
              <a:gs pos="50000">
                <a:schemeClr val="bg1">
                  <a:alpha val="93000"/>
                </a:schemeClr>
              </a:gs>
              <a:gs pos="100000">
                <a:srgbClr val="000000"/>
              </a:gs>
            </a:gsLst>
            <a:lin ang="546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561008">
            <a:off x="4538488" y="3953339"/>
            <a:ext cx="1619354" cy="430887"/>
          </a:xfrm>
          <a:prstGeom prst="rect">
            <a:avLst/>
          </a:prstGeom>
          <a:noFill/>
        </p:spPr>
        <p:txBody>
          <a:bodyPr wrap="none" rtlCol="0">
            <a:spAutoFit/>
          </a:bodyPr>
          <a:lstStyle/>
          <a:p>
            <a:r>
              <a:rPr lang="en-US" sz="1100" dirty="0" smtClean="0">
                <a:solidFill>
                  <a:schemeClr val="tx1">
                    <a:lumMod val="50000"/>
                    <a:lumOff val="50000"/>
                  </a:schemeClr>
                </a:solidFill>
              </a:rPr>
              <a:t>Turn page to see</a:t>
            </a:r>
          </a:p>
          <a:p>
            <a:r>
              <a:rPr lang="en-US" sz="1100" dirty="0" smtClean="0">
                <a:solidFill>
                  <a:schemeClr val="tx1">
                    <a:lumMod val="50000"/>
                    <a:lumOff val="50000"/>
                  </a:schemeClr>
                </a:solidFill>
              </a:rPr>
              <a:t>Future cytometry secrets</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19187603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366554" y="-28852"/>
            <a:ext cx="10210800" cy="1358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09600" y="5652182"/>
            <a:ext cx="10210800" cy="1358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3186" y="151061"/>
            <a:ext cx="8545337" cy="609600"/>
          </a:xfrm>
        </p:spPr>
        <p:txBody>
          <a:bodyPr/>
          <a:lstStyle/>
          <a:p>
            <a:r>
              <a:rPr lang="en-US" sz="2800" b="1" dirty="0" smtClean="0"/>
              <a:t>The Operational </a:t>
            </a:r>
            <a:r>
              <a:rPr lang="en-US" sz="2800" b="1" dirty="0"/>
              <a:t>M</a:t>
            </a:r>
            <a:r>
              <a:rPr lang="en-US" sz="2800" b="1" dirty="0" smtClean="0"/>
              <a:t>odality of Flow Cytometry</a:t>
            </a:r>
            <a:endParaRPr lang="en-US" sz="2800" b="1" dirty="0"/>
          </a:p>
        </p:txBody>
      </p:sp>
      <p:sp>
        <p:nvSpPr>
          <p:cNvPr id="12" name="TextBox 11"/>
          <p:cNvSpPr txBox="1"/>
          <p:nvPr/>
        </p:nvSpPr>
        <p:spPr>
          <a:xfrm>
            <a:off x="1371600" y="1421585"/>
            <a:ext cx="2140973" cy="646331"/>
          </a:xfrm>
          <a:prstGeom prst="rect">
            <a:avLst/>
          </a:prstGeom>
          <a:noFill/>
        </p:spPr>
        <p:txBody>
          <a:bodyPr wrap="square" rtlCol="0">
            <a:spAutoFit/>
          </a:bodyPr>
          <a:lstStyle/>
          <a:p>
            <a:r>
              <a:rPr lang="en-US" sz="1800" dirty="0" smtClean="0"/>
              <a:t>1. Take a complex biological sample</a:t>
            </a:r>
            <a:endParaRPr lang="en-US" sz="1800" dirty="0"/>
          </a:p>
        </p:txBody>
      </p:sp>
      <p:sp>
        <p:nvSpPr>
          <p:cNvPr id="13" name="TextBox 12"/>
          <p:cNvSpPr txBox="1"/>
          <p:nvPr/>
        </p:nvSpPr>
        <p:spPr>
          <a:xfrm>
            <a:off x="1386063" y="2321497"/>
            <a:ext cx="2301111" cy="923330"/>
          </a:xfrm>
          <a:prstGeom prst="rect">
            <a:avLst/>
          </a:prstGeom>
          <a:noFill/>
        </p:spPr>
        <p:txBody>
          <a:bodyPr wrap="square" rtlCol="0">
            <a:spAutoFit/>
          </a:bodyPr>
          <a:lstStyle/>
          <a:p>
            <a:r>
              <a:rPr lang="en-US" sz="1800" dirty="0" smtClean="0"/>
              <a:t>2. Separate that sample into single samples</a:t>
            </a:r>
            <a:endParaRPr lang="en-US" sz="1800" dirty="0"/>
          </a:p>
        </p:txBody>
      </p:sp>
      <p:sp>
        <p:nvSpPr>
          <p:cNvPr id="14" name="TextBox 13"/>
          <p:cNvSpPr txBox="1"/>
          <p:nvPr/>
        </p:nvSpPr>
        <p:spPr>
          <a:xfrm>
            <a:off x="1875256" y="3483114"/>
            <a:ext cx="2255033" cy="646331"/>
          </a:xfrm>
          <a:prstGeom prst="rect">
            <a:avLst/>
          </a:prstGeom>
          <a:noFill/>
        </p:spPr>
        <p:txBody>
          <a:bodyPr wrap="square" rtlCol="0">
            <a:spAutoFit/>
          </a:bodyPr>
          <a:lstStyle/>
          <a:p>
            <a:r>
              <a:rPr lang="en-US" sz="1800" dirty="0" smtClean="0"/>
              <a:t>3. Run each sample as a single unit</a:t>
            </a:r>
            <a:endParaRPr lang="en-US" sz="1800" dirty="0"/>
          </a:p>
        </p:txBody>
      </p:sp>
      <p:grpSp>
        <p:nvGrpSpPr>
          <p:cNvPr id="17" name="Group 16"/>
          <p:cNvGrpSpPr/>
          <p:nvPr/>
        </p:nvGrpSpPr>
        <p:grpSpPr>
          <a:xfrm>
            <a:off x="395463" y="2067916"/>
            <a:ext cx="762000" cy="1219200"/>
            <a:chOff x="2286000" y="3124994"/>
            <a:chExt cx="1143000" cy="1828006"/>
          </a:xfrm>
        </p:grpSpPr>
        <p:sp>
          <p:nvSpPr>
            <p:cNvPr id="5" name="Rounded Rectangle 4"/>
            <p:cNvSpPr/>
            <p:nvPr/>
          </p:nvSpPr>
          <p:spPr bwMode="auto">
            <a:xfrm>
              <a:off x="2286000" y="32004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6" name="Rounded Rectangle 5"/>
            <p:cNvSpPr/>
            <p:nvPr/>
          </p:nvSpPr>
          <p:spPr bwMode="auto">
            <a:xfrm>
              <a:off x="2438400" y="33528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7" name="Rounded Rectangle 6"/>
            <p:cNvSpPr/>
            <p:nvPr/>
          </p:nvSpPr>
          <p:spPr bwMode="auto">
            <a:xfrm>
              <a:off x="2590800" y="35052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2743200" y="36576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9" name="Rounded Rectangle 8"/>
            <p:cNvSpPr/>
            <p:nvPr/>
          </p:nvSpPr>
          <p:spPr bwMode="auto">
            <a:xfrm>
              <a:off x="2895600" y="38100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0" name="Rounded Rectangle 9"/>
            <p:cNvSpPr/>
            <p:nvPr/>
          </p:nvSpPr>
          <p:spPr bwMode="auto">
            <a:xfrm>
              <a:off x="3048000" y="39624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16" name="Straight Arrow Connector 15"/>
            <p:cNvCxnSpPr/>
            <p:nvPr/>
          </p:nvCxnSpPr>
          <p:spPr bwMode="auto">
            <a:xfrm rot="5400000">
              <a:off x="2933700" y="33909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9" name="Group 18"/>
          <p:cNvGrpSpPr/>
          <p:nvPr/>
        </p:nvGrpSpPr>
        <p:grpSpPr>
          <a:xfrm>
            <a:off x="319263" y="3058516"/>
            <a:ext cx="304800" cy="1066800"/>
            <a:chOff x="2209800" y="4648994"/>
            <a:chExt cx="381000" cy="1675606"/>
          </a:xfrm>
        </p:grpSpPr>
        <p:sp>
          <p:nvSpPr>
            <p:cNvPr id="11" name="Rounded Rectangle 10"/>
            <p:cNvSpPr/>
            <p:nvPr/>
          </p:nvSpPr>
          <p:spPr bwMode="auto">
            <a:xfrm>
              <a:off x="2209800" y="53340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18" name="Straight Arrow Connector 17"/>
            <p:cNvCxnSpPr/>
            <p:nvPr/>
          </p:nvCxnSpPr>
          <p:spPr bwMode="auto">
            <a:xfrm rot="5400000">
              <a:off x="2133600" y="49530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0" name="Group 19"/>
          <p:cNvGrpSpPr/>
          <p:nvPr/>
        </p:nvGrpSpPr>
        <p:grpSpPr>
          <a:xfrm>
            <a:off x="381000" y="4191000"/>
            <a:ext cx="685800" cy="1066800"/>
            <a:chOff x="2057400" y="1981200"/>
            <a:chExt cx="1143000" cy="1752600"/>
          </a:xfrm>
        </p:grpSpPr>
        <p:sp>
          <p:nvSpPr>
            <p:cNvPr id="21" name="Rounded Rectangle 20"/>
            <p:cNvSpPr/>
            <p:nvPr/>
          </p:nvSpPr>
          <p:spPr bwMode="auto">
            <a:xfrm>
              <a:off x="2057400" y="19812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2" name="Rounded Rectangle 21"/>
            <p:cNvSpPr/>
            <p:nvPr/>
          </p:nvSpPr>
          <p:spPr bwMode="auto">
            <a:xfrm>
              <a:off x="2209800" y="21336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3" name="Rounded Rectangle 22"/>
            <p:cNvSpPr/>
            <p:nvPr/>
          </p:nvSpPr>
          <p:spPr bwMode="auto">
            <a:xfrm>
              <a:off x="2362200" y="22860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4" name="Rounded Rectangle 23"/>
            <p:cNvSpPr/>
            <p:nvPr/>
          </p:nvSpPr>
          <p:spPr bwMode="auto">
            <a:xfrm>
              <a:off x="2514600" y="24384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5" name="Rounded Rectangle 24"/>
            <p:cNvSpPr/>
            <p:nvPr/>
          </p:nvSpPr>
          <p:spPr bwMode="auto">
            <a:xfrm>
              <a:off x="2667000" y="25908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6" name="Rounded Rectangle 25"/>
            <p:cNvSpPr/>
            <p:nvPr/>
          </p:nvSpPr>
          <p:spPr bwMode="auto">
            <a:xfrm>
              <a:off x="2819400" y="27432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grpSp>
      <p:sp>
        <p:nvSpPr>
          <p:cNvPr id="27" name="TextBox 26"/>
          <p:cNvSpPr txBox="1"/>
          <p:nvPr/>
        </p:nvSpPr>
        <p:spPr>
          <a:xfrm>
            <a:off x="1996436" y="4451100"/>
            <a:ext cx="2651764" cy="646331"/>
          </a:xfrm>
          <a:prstGeom prst="rect">
            <a:avLst/>
          </a:prstGeom>
          <a:noFill/>
        </p:spPr>
        <p:txBody>
          <a:bodyPr wrap="square" rtlCol="0">
            <a:spAutoFit/>
          </a:bodyPr>
          <a:lstStyle/>
          <a:p>
            <a:r>
              <a:rPr lang="en-US" sz="1800" dirty="0" smtClean="0"/>
              <a:t>4. </a:t>
            </a:r>
            <a:r>
              <a:rPr lang="en-US" sz="1800" dirty="0"/>
              <a:t>P</a:t>
            </a:r>
            <a:r>
              <a:rPr lang="en-US" sz="1800" dirty="0" smtClean="0"/>
              <a:t>ut all the data back together again</a:t>
            </a:r>
            <a:endParaRPr lang="en-US" sz="1800" dirty="0"/>
          </a:p>
        </p:txBody>
      </p:sp>
      <p:cxnSp>
        <p:nvCxnSpPr>
          <p:cNvPr id="28" name="Straight Arrow Connector 27"/>
          <p:cNvCxnSpPr/>
          <p:nvPr/>
        </p:nvCxnSpPr>
        <p:spPr bwMode="auto">
          <a:xfrm rot="5400000">
            <a:off x="32091" y="4369687"/>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TextBox 29"/>
          <p:cNvSpPr txBox="1"/>
          <p:nvPr/>
        </p:nvSpPr>
        <p:spPr>
          <a:xfrm>
            <a:off x="1371600" y="5689937"/>
            <a:ext cx="3480226" cy="923330"/>
          </a:xfrm>
          <a:prstGeom prst="rect">
            <a:avLst/>
          </a:prstGeom>
          <a:noFill/>
        </p:spPr>
        <p:txBody>
          <a:bodyPr wrap="square" rtlCol="0">
            <a:spAutoFit/>
          </a:bodyPr>
          <a:lstStyle/>
          <a:p>
            <a:r>
              <a:rPr lang="en-US" sz="1800" dirty="0" smtClean="0"/>
              <a:t>5. Try to relate each piece of data back to the original biological system</a:t>
            </a:r>
            <a:endParaRPr lang="en-US" sz="1800" dirty="0"/>
          </a:p>
        </p:txBody>
      </p:sp>
      <p:cxnSp>
        <p:nvCxnSpPr>
          <p:cNvPr id="35" name="Straight Arrow Connector 34"/>
          <p:cNvCxnSpPr/>
          <p:nvPr/>
        </p:nvCxnSpPr>
        <p:spPr bwMode="auto">
          <a:xfrm rot="5400000">
            <a:off x="524209" y="5270043"/>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 name="TextBox 2"/>
          <p:cNvSpPr txBox="1"/>
          <p:nvPr/>
        </p:nvSpPr>
        <p:spPr>
          <a:xfrm>
            <a:off x="6644598" y="6629400"/>
            <a:ext cx="2177199" cy="200055"/>
          </a:xfrm>
          <a:prstGeom prst="rect">
            <a:avLst/>
          </a:prstGeom>
          <a:noFill/>
        </p:spPr>
        <p:txBody>
          <a:bodyPr wrap="none" rtlCol="0">
            <a:spAutoFit/>
          </a:bodyPr>
          <a:lstStyle/>
          <a:p>
            <a:r>
              <a:rPr lang="en-US" sz="700" dirty="0" smtClean="0"/>
              <a:t>The operational modality of Flow Cytometry.pptx</a:t>
            </a:r>
            <a:endParaRPr lang="en-US" sz="700" dirty="0"/>
          </a:p>
        </p:txBody>
      </p:sp>
      <p:sp>
        <p:nvSpPr>
          <p:cNvPr id="15" name="TextBox 14"/>
          <p:cNvSpPr txBox="1"/>
          <p:nvPr/>
        </p:nvSpPr>
        <p:spPr>
          <a:xfrm>
            <a:off x="966954" y="833735"/>
            <a:ext cx="1556773" cy="461665"/>
          </a:xfrm>
          <a:prstGeom prst="rect">
            <a:avLst/>
          </a:prstGeom>
          <a:noFill/>
        </p:spPr>
        <p:txBody>
          <a:bodyPr wrap="none" rtlCol="0">
            <a:spAutoFit/>
          </a:bodyPr>
          <a:lstStyle/>
          <a:p>
            <a:r>
              <a:rPr lang="en-US" sz="2400" b="1" dirty="0" smtClean="0">
                <a:solidFill>
                  <a:srgbClr val="0070C0"/>
                </a:solidFill>
              </a:rPr>
              <a:t>Traditional</a:t>
            </a:r>
            <a:endParaRPr lang="en-US" sz="2400" b="1" dirty="0">
              <a:solidFill>
                <a:srgbClr val="0070C0"/>
              </a:solidFill>
            </a:endParaRPr>
          </a:p>
        </p:txBody>
      </p:sp>
      <p:sp>
        <p:nvSpPr>
          <p:cNvPr id="32" name="TextBox 31"/>
          <p:cNvSpPr txBox="1"/>
          <p:nvPr/>
        </p:nvSpPr>
        <p:spPr>
          <a:xfrm>
            <a:off x="6381303" y="833735"/>
            <a:ext cx="1063112" cy="369332"/>
          </a:xfrm>
          <a:prstGeom prst="rect">
            <a:avLst/>
          </a:prstGeom>
          <a:noFill/>
        </p:spPr>
        <p:txBody>
          <a:bodyPr wrap="none" rtlCol="0">
            <a:spAutoFit/>
          </a:bodyPr>
          <a:lstStyle/>
          <a:p>
            <a:r>
              <a:rPr lang="en-US" sz="1800" b="1" dirty="0" smtClean="0">
                <a:solidFill>
                  <a:srgbClr val="0070C0"/>
                </a:solidFill>
              </a:rPr>
              <a:t>HT Flow</a:t>
            </a:r>
            <a:endParaRPr lang="en-US" sz="1800" b="1" dirty="0">
              <a:solidFill>
                <a:srgbClr val="0070C0"/>
              </a:solidFill>
            </a:endParaRPr>
          </a:p>
        </p:txBody>
      </p:sp>
      <p:cxnSp>
        <p:nvCxnSpPr>
          <p:cNvPr id="31" name="Straight Connector 30"/>
          <p:cNvCxnSpPr/>
          <p:nvPr/>
        </p:nvCxnSpPr>
        <p:spPr>
          <a:xfrm>
            <a:off x="4574179" y="878580"/>
            <a:ext cx="0" cy="597942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3" name="Picture 32"/>
          <p:cNvPicPr>
            <a:picLocks/>
          </p:cNvPicPr>
          <p:nvPr/>
        </p:nvPicPr>
        <p:blipFill>
          <a:blip r:embed="rId3">
            <a:extLst>
              <a:ext uri="{28A0092B-C50C-407E-A947-70E740481C1C}">
                <a14:useLocalDpi xmlns:a14="http://schemas.microsoft.com/office/drawing/2010/main" val="0"/>
              </a:ext>
            </a:extLst>
          </a:blip>
          <a:stretch>
            <a:fillRect/>
          </a:stretch>
        </p:blipFill>
        <p:spPr>
          <a:xfrm>
            <a:off x="7327967" y="2355551"/>
            <a:ext cx="1661867" cy="844849"/>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8907" y="3286235"/>
            <a:ext cx="1680313" cy="1066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8" name="Straight Arrow Connector 37"/>
          <p:cNvCxnSpPr/>
          <p:nvPr/>
        </p:nvCxnSpPr>
        <p:spPr bwMode="auto">
          <a:xfrm rot="5400000">
            <a:off x="7432720" y="1526537"/>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9" name="Straight Arrow Connector 38"/>
          <p:cNvCxnSpPr/>
          <p:nvPr/>
        </p:nvCxnSpPr>
        <p:spPr bwMode="auto">
          <a:xfrm flipH="1">
            <a:off x="6859286" y="2989210"/>
            <a:ext cx="4" cy="2723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7813" y="4537050"/>
            <a:ext cx="681988" cy="5146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3702" y="5143930"/>
            <a:ext cx="673647" cy="508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8594" y="4508873"/>
            <a:ext cx="628347" cy="38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6274" y="4980810"/>
            <a:ext cx="632712" cy="38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4724400" y="1334869"/>
            <a:ext cx="2140973" cy="646331"/>
          </a:xfrm>
          <a:prstGeom prst="rect">
            <a:avLst/>
          </a:prstGeom>
          <a:noFill/>
        </p:spPr>
        <p:txBody>
          <a:bodyPr wrap="square" rtlCol="0">
            <a:spAutoFit/>
          </a:bodyPr>
          <a:lstStyle/>
          <a:p>
            <a:r>
              <a:rPr lang="en-US" sz="1800" dirty="0" smtClean="0"/>
              <a:t>1. Take a complex biological sample</a:t>
            </a:r>
            <a:endParaRPr lang="en-US" sz="1800" dirty="0"/>
          </a:p>
        </p:txBody>
      </p:sp>
      <p:sp>
        <p:nvSpPr>
          <p:cNvPr id="49" name="TextBox 48"/>
          <p:cNvSpPr txBox="1"/>
          <p:nvPr/>
        </p:nvSpPr>
        <p:spPr>
          <a:xfrm>
            <a:off x="4700464" y="2169809"/>
            <a:ext cx="2156695" cy="1200329"/>
          </a:xfrm>
          <a:prstGeom prst="rect">
            <a:avLst/>
          </a:prstGeom>
          <a:noFill/>
        </p:spPr>
        <p:txBody>
          <a:bodyPr wrap="square" rtlCol="0">
            <a:spAutoFit/>
          </a:bodyPr>
          <a:lstStyle/>
          <a:p>
            <a:r>
              <a:rPr lang="en-US" sz="1800" dirty="0" smtClean="0"/>
              <a:t>2. Create very large scale “systems level” experimental grids</a:t>
            </a:r>
            <a:endParaRPr lang="en-US" sz="1800" dirty="0"/>
          </a:p>
        </p:txBody>
      </p:sp>
      <p:sp>
        <p:nvSpPr>
          <p:cNvPr id="50" name="TextBox 49"/>
          <p:cNvSpPr txBox="1"/>
          <p:nvPr/>
        </p:nvSpPr>
        <p:spPr>
          <a:xfrm>
            <a:off x="4738846" y="3453633"/>
            <a:ext cx="2122028" cy="923330"/>
          </a:xfrm>
          <a:prstGeom prst="rect">
            <a:avLst/>
          </a:prstGeom>
          <a:noFill/>
        </p:spPr>
        <p:txBody>
          <a:bodyPr wrap="square" rtlCol="0">
            <a:spAutoFit/>
          </a:bodyPr>
          <a:lstStyle/>
          <a:p>
            <a:r>
              <a:rPr lang="en-US" sz="1800" dirty="0" smtClean="0"/>
              <a:t>3. </a:t>
            </a:r>
            <a:r>
              <a:rPr lang="en-US" sz="1800" dirty="0"/>
              <a:t>R</a:t>
            </a:r>
            <a:r>
              <a:rPr lang="en-US" sz="1800" dirty="0" smtClean="0"/>
              <a:t>un </a:t>
            </a:r>
            <a:r>
              <a:rPr lang="en-US" sz="1800" dirty="0"/>
              <a:t>s</a:t>
            </a:r>
            <a:r>
              <a:rPr lang="en-US" sz="1800" dirty="0" smtClean="0"/>
              <a:t>amples as a high speed, low volume set</a:t>
            </a:r>
            <a:endParaRPr lang="en-US" sz="1800" dirty="0"/>
          </a:p>
        </p:txBody>
      </p:sp>
      <p:sp>
        <p:nvSpPr>
          <p:cNvPr id="51" name="TextBox 50"/>
          <p:cNvSpPr txBox="1"/>
          <p:nvPr/>
        </p:nvSpPr>
        <p:spPr>
          <a:xfrm>
            <a:off x="4707541" y="4715279"/>
            <a:ext cx="2379059" cy="646331"/>
          </a:xfrm>
          <a:prstGeom prst="rect">
            <a:avLst/>
          </a:prstGeom>
          <a:noFill/>
        </p:spPr>
        <p:txBody>
          <a:bodyPr wrap="square" rtlCol="0">
            <a:spAutoFit/>
          </a:bodyPr>
          <a:lstStyle/>
          <a:p>
            <a:r>
              <a:rPr lang="en-US" sz="1800" dirty="0" smtClean="0"/>
              <a:t>4. Combine data automatically as sets</a:t>
            </a:r>
            <a:endParaRPr lang="en-US" sz="1800" dirty="0"/>
          </a:p>
        </p:txBody>
      </p:sp>
      <p:cxnSp>
        <p:nvCxnSpPr>
          <p:cNvPr id="53" name="Straight Arrow Connector 52"/>
          <p:cNvCxnSpPr/>
          <p:nvPr/>
        </p:nvCxnSpPr>
        <p:spPr bwMode="auto">
          <a:xfrm flipH="1">
            <a:off x="6858000" y="4147270"/>
            <a:ext cx="4" cy="2723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035"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3920" y="3494635"/>
            <a:ext cx="861420" cy="856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12169" y="4498451"/>
            <a:ext cx="836333" cy="8950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9" name="Straight Arrow Connector 58"/>
          <p:cNvCxnSpPr/>
          <p:nvPr/>
        </p:nvCxnSpPr>
        <p:spPr bwMode="auto">
          <a:xfrm flipH="1">
            <a:off x="7327935" y="5646038"/>
            <a:ext cx="4" cy="2723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0" name="TextBox 59"/>
          <p:cNvSpPr txBox="1"/>
          <p:nvPr/>
        </p:nvSpPr>
        <p:spPr>
          <a:xfrm>
            <a:off x="4648200" y="5715000"/>
            <a:ext cx="3480226" cy="923330"/>
          </a:xfrm>
          <a:prstGeom prst="rect">
            <a:avLst/>
          </a:prstGeom>
          <a:noFill/>
        </p:spPr>
        <p:txBody>
          <a:bodyPr wrap="square" rtlCol="0">
            <a:spAutoFit/>
          </a:bodyPr>
          <a:lstStyle/>
          <a:p>
            <a:r>
              <a:rPr lang="en-US" sz="1800" dirty="0" smtClean="0"/>
              <a:t>5. Conduct simultaneous</a:t>
            </a:r>
          </a:p>
          <a:p>
            <a:r>
              <a:rPr lang="en-US" sz="1800" dirty="0"/>
              <a:t>a</a:t>
            </a:r>
            <a:r>
              <a:rPr lang="en-US" sz="1800" dirty="0" smtClean="0"/>
              <a:t>dvanced analysis  in </a:t>
            </a:r>
          </a:p>
          <a:p>
            <a:r>
              <a:rPr lang="en-US" sz="1800" dirty="0" smtClean="0"/>
              <a:t>parallel</a:t>
            </a:r>
            <a:endParaRPr lang="en-US" sz="1800" dirty="0"/>
          </a:p>
        </p:txBody>
      </p:sp>
      <p:cxnSp>
        <p:nvCxnSpPr>
          <p:cNvPr id="40" name="Straight Connector 39"/>
          <p:cNvCxnSpPr/>
          <p:nvPr/>
        </p:nvCxnSpPr>
        <p:spPr>
          <a:xfrm>
            <a:off x="0" y="87858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AutoShape 20"/>
          <p:cNvSpPr>
            <a:spLocks noChangeArrowheads="1"/>
          </p:cNvSpPr>
          <p:nvPr/>
        </p:nvSpPr>
        <p:spPr bwMode="auto">
          <a:xfrm>
            <a:off x="7696200" y="6705600"/>
            <a:ext cx="228600" cy="152400"/>
          </a:xfrm>
          <a:prstGeom prst="sun">
            <a:avLst>
              <a:gd name="adj" fmla="val 25000"/>
            </a:avLst>
          </a:prstGeom>
          <a:solidFill>
            <a:schemeClr val="folHlink"/>
          </a:solidFill>
          <a:ln w="9525">
            <a:solidFill>
              <a:schemeClr val="tx1"/>
            </a:solidFill>
            <a:miter lim="800000"/>
            <a:headEnd/>
            <a:tailEnd/>
          </a:ln>
          <a:effectLst/>
        </p:spPr>
        <p:txBody>
          <a:bodyPr wrap="none" anchor="ctr"/>
          <a:lstStyle/>
          <a:p>
            <a:pPr algn="ctr"/>
            <a:endParaRPr lang="en-US" sz="1800">
              <a:solidFill>
                <a:schemeClr val="folHlink"/>
              </a:solidFill>
            </a:endParaRPr>
          </a:p>
        </p:txBody>
      </p:sp>
      <p:pic>
        <p:nvPicPr>
          <p:cNvPr id="512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8899" y="1376694"/>
            <a:ext cx="852842" cy="68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1759" y="5782203"/>
            <a:ext cx="852842" cy="68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50525" y="1456311"/>
            <a:ext cx="852842" cy="68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2173" y="5787122"/>
            <a:ext cx="852842" cy="68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4" name="Rectangle 43"/>
          <p:cNvSpPr/>
          <p:nvPr/>
        </p:nvSpPr>
        <p:spPr>
          <a:xfrm>
            <a:off x="4596489" y="833735"/>
            <a:ext cx="5484221" cy="6176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ate Placeholder 28"/>
          <p:cNvSpPr>
            <a:spLocks noGrp="1"/>
          </p:cNvSpPr>
          <p:nvPr>
            <p:ph type="dt" sz="half" idx="10"/>
          </p:nvPr>
        </p:nvSpPr>
        <p:spPr/>
        <p:txBody>
          <a:bodyPr/>
          <a:lstStyle/>
          <a:p>
            <a:fld id="{EEFBCE95-6EB4-4ECB-9DCD-3E0185AA88B7}" type="datetime13">
              <a:rPr lang="en-US" smtClean="0"/>
              <a:t>1:19:22 AM</a:t>
            </a:fld>
            <a:endParaRPr lang="en-US" dirty="0"/>
          </a:p>
        </p:txBody>
      </p:sp>
      <p:sp>
        <p:nvSpPr>
          <p:cNvPr id="34" name="Footer Placeholder 33"/>
          <p:cNvSpPr>
            <a:spLocks noGrp="1"/>
          </p:cNvSpPr>
          <p:nvPr>
            <p:ph type="ftr" sz="quarter" idx="11"/>
          </p:nvPr>
        </p:nvSpPr>
        <p:spPr>
          <a:xfrm>
            <a:off x="2773294" y="6613267"/>
            <a:ext cx="4320215" cy="365125"/>
          </a:xfrm>
        </p:spPr>
        <p:txBody>
          <a:bodyPr/>
          <a:lstStyle/>
          <a:p>
            <a:r>
              <a:rPr lang="en-US" dirty="0" smtClean="0"/>
              <a:t>High Throughput-High-Content Flow Cytometry</a:t>
            </a:r>
            <a:endParaRPr lang="en-US" dirty="0"/>
          </a:p>
        </p:txBody>
      </p:sp>
      <p:sp>
        <p:nvSpPr>
          <p:cNvPr id="36" name="Slide Number Placeholder 35"/>
          <p:cNvSpPr>
            <a:spLocks noGrp="1"/>
          </p:cNvSpPr>
          <p:nvPr>
            <p:ph type="sldNum" sz="quarter" idx="12"/>
          </p:nvPr>
        </p:nvSpPr>
        <p:spPr/>
        <p:txBody>
          <a:bodyPr/>
          <a:lstStyle/>
          <a:p>
            <a:fld id="{50630EF9-A3A5-492F-81FF-A69EF25F2DFF}" type="slidenum">
              <a:rPr lang="en-US" smtClean="0"/>
              <a:pPr/>
              <a:t>60</a:t>
            </a:fld>
            <a:endParaRPr lang="en-US"/>
          </a:p>
        </p:txBody>
      </p:sp>
    </p:spTree>
    <p:extLst>
      <p:ext uri="{BB962C8B-B14F-4D97-AF65-F5344CB8AC3E}">
        <p14:creationId xmlns:p14="http://schemas.microsoft.com/office/powerpoint/2010/main" val="776757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63"/>
                                        </p:tgtEl>
                                      </p:cBhvr>
                                    </p:animEffect>
                                    <p:set>
                                      <p:cBhvr>
                                        <p:cTn id="10"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err="1" smtClean="0"/>
              <a:t>Multiparametric</a:t>
            </a:r>
            <a:r>
              <a:rPr lang="en-US" dirty="0" smtClean="0"/>
              <a:t> and </a:t>
            </a:r>
            <a:r>
              <a:rPr lang="en-US" dirty="0" err="1" smtClean="0"/>
              <a:t>multifactorial</a:t>
            </a:r>
            <a:r>
              <a:rPr lang="en-US" dirty="0" smtClean="0"/>
              <a:t> HT cytometry</a:t>
            </a:r>
            <a:endParaRPr lang="en-US" dirty="0"/>
          </a:p>
        </p:txBody>
      </p:sp>
      <p:sp>
        <p:nvSpPr>
          <p:cNvPr id="4" name="Date Placeholder 3"/>
          <p:cNvSpPr>
            <a:spLocks noGrp="1"/>
          </p:cNvSpPr>
          <p:nvPr>
            <p:ph type="dt" sz="half" idx="10"/>
          </p:nvPr>
        </p:nvSpPr>
        <p:spPr/>
        <p:txBody>
          <a:bodyPr/>
          <a:lstStyle/>
          <a:p>
            <a:fld id="{89810BDA-62D5-45B6-ABD7-E734FFF82DDE}" type="datetime13">
              <a:rPr lang="en-US" smtClean="0"/>
              <a:t>1:19:22 AM</a:t>
            </a:fld>
            <a:endParaRPr lang="en-US" dirty="0"/>
          </a:p>
        </p:txBody>
      </p:sp>
      <p:sp>
        <p:nvSpPr>
          <p:cNvPr id="5" name="Footer Placeholder 4"/>
          <p:cNvSpPr>
            <a:spLocks noGrp="1"/>
          </p:cNvSpPr>
          <p:nvPr>
            <p:ph type="ftr" sz="quarter" idx="11"/>
          </p:nvPr>
        </p:nvSpPr>
        <p:spPr/>
        <p:txBody>
          <a:bodyPr/>
          <a:lstStyle/>
          <a:p>
            <a:r>
              <a:rPr lang="en-US" smtClean="0"/>
              <a:t>High Throughput-High-Content Flow Cytometry</a:t>
            </a:r>
            <a:endParaRPr lang="en-US" dirty="0"/>
          </a:p>
        </p:txBody>
      </p:sp>
      <p:sp>
        <p:nvSpPr>
          <p:cNvPr id="6" name="Slide Number Placeholder 5"/>
          <p:cNvSpPr>
            <a:spLocks noGrp="1"/>
          </p:cNvSpPr>
          <p:nvPr>
            <p:ph type="sldNum" sz="quarter" idx="12"/>
          </p:nvPr>
        </p:nvSpPr>
        <p:spPr/>
        <p:txBody>
          <a:bodyPr/>
          <a:lstStyle/>
          <a:p>
            <a:fld id="{50630EF9-A3A5-492F-81FF-A69EF25F2DFF}" type="slidenum">
              <a:rPr lang="en-US" smtClean="0"/>
              <a:pPr/>
              <a:t>61</a:t>
            </a:fld>
            <a:endParaRPr lang="en-US"/>
          </a:p>
        </p:txBody>
      </p:sp>
      <p:pic>
        <p:nvPicPr>
          <p:cNvPr id="12291" name="Picture 3"/>
          <p:cNvPicPr>
            <a:picLocks noChangeAspect="1" noChangeArrowheads="1"/>
          </p:cNvPicPr>
          <p:nvPr/>
        </p:nvPicPr>
        <p:blipFill>
          <a:blip r:embed="rId4" cstate="print"/>
          <a:srcRect/>
          <a:stretch>
            <a:fillRect/>
          </a:stretch>
        </p:blipFill>
        <p:spPr bwMode="auto">
          <a:xfrm>
            <a:off x="80608" y="1411400"/>
            <a:ext cx="381000" cy="1240367"/>
          </a:xfrm>
          <a:prstGeom prst="rect">
            <a:avLst/>
          </a:prstGeom>
          <a:noFill/>
          <a:ln w="9525">
            <a:noFill/>
            <a:miter lim="800000"/>
            <a:headEnd/>
            <a:tailEnd/>
          </a:ln>
        </p:spPr>
      </p:pic>
      <p:graphicFrame>
        <p:nvGraphicFramePr>
          <p:cNvPr id="9" name="Object 8"/>
          <p:cNvGraphicFramePr>
            <a:graphicFrameLocks noChangeAspect="1"/>
          </p:cNvGraphicFramePr>
          <p:nvPr/>
        </p:nvGraphicFramePr>
        <p:xfrm>
          <a:off x="1447800" y="1524000"/>
          <a:ext cx="1371600" cy="1168400"/>
        </p:xfrm>
        <a:graphic>
          <a:graphicData uri="http://schemas.openxmlformats.org/presentationml/2006/ole">
            <mc:AlternateContent xmlns:mc="http://schemas.openxmlformats.org/markup-compatibility/2006">
              <mc:Choice xmlns:v="urn:schemas-microsoft-com:vml" Requires="v">
                <p:oleObj spid="_x0000_s1409" name="Equation" r:id="rId5" imgW="1371600" imgH="1168200" progId="Equation.DSMT4">
                  <p:embed/>
                </p:oleObj>
              </mc:Choice>
              <mc:Fallback>
                <p:oleObj name="Equation" r:id="rId5" imgW="1371600" imgH="1168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524000"/>
                        <a:ext cx="1371600" cy="1168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4060825" y="1703388"/>
          <a:ext cx="1328738" cy="831850"/>
        </p:xfrm>
        <a:graphic>
          <a:graphicData uri="http://schemas.openxmlformats.org/presentationml/2006/ole">
            <mc:AlternateContent xmlns:mc="http://schemas.openxmlformats.org/markup-compatibility/2006">
              <mc:Choice xmlns:v="urn:schemas-microsoft-com:vml" Requires="v">
                <p:oleObj spid="_x0000_s1410" name="Equation" r:id="rId7" imgW="304560" imgH="190440" progId="Equation.DSMT4">
                  <p:embed/>
                </p:oleObj>
              </mc:Choice>
              <mc:Fallback>
                <p:oleObj name="Equation" r:id="rId7" imgW="304560" imgH="1904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0825" y="1703388"/>
                        <a:ext cx="1328738" cy="8318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502067" y="2424544"/>
            <a:ext cx="2987798" cy="584775"/>
          </a:xfrm>
          <a:prstGeom prst="rect">
            <a:avLst/>
          </a:prstGeom>
          <a:noFill/>
        </p:spPr>
        <p:txBody>
          <a:bodyPr wrap="square" rtlCol="0">
            <a:spAutoFit/>
          </a:bodyPr>
          <a:lstStyle/>
          <a:p>
            <a:r>
              <a:rPr lang="en-US" sz="1600" dirty="0" smtClean="0"/>
              <a:t>Define multiple populations in the feature space</a:t>
            </a:r>
            <a:endParaRPr lang="en-US" sz="1600" dirty="0"/>
          </a:p>
        </p:txBody>
      </p:sp>
      <p:sp>
        <p:nvSpPr>
          <p:cNvPr id="13" name="Right Arrow 12"/>
          <p:cNvSpPr/>
          <p:nvPr/>
        </p:nvSpPr>
        <p:spPr bwMode="auto">
          <a:xfrm>
            <a:off x="3124200" y="1981200"/>
            <a:ext cx="762000" cy="44334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sp>
        <p:nvSpPr>
          <p:cNvPr id="14" name="Right Arrow 13"/>
          <p:cNvSpPr/>
          <p:nvPr/>
        </p:nvSpPr>
        <p:spPr bwMode="auto">
          <a:xfrm>
            <a:off x="5791200" y="1911928"/>
            <a:ext cx="762000" cy="44334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sp>
        <p:nvSpPr>
          <p:cNvPr id="15" name="TextBox 14"/>
          <p:cNvSpPr txBox="1"/>
          <p:nvPr/>
        </p:nvSpPr>
        <p:spPr>
          <a:xfrm>
            <a:off x="6666090" y="1676400"/>
            <a:ext cx="2274347" cy="923330"/>
          </a:xfrm>
          <a:prstGeom prst="rect">
            <a:avLst/>
          </a:prstGeom>
          <a:noFill/>
        </p:spPr>
        <p:txBody>
          <a:bodyPr wrap="square" rtlCol="0">
            <a:spAutoFit/>
          </a:bodyPr>
          <a:lstStyle/>
          <a:p>
            <a:r>
              <a:rPr lang="en-US" sz="1800" dirty="0" smtClean="0"/>
              <a:t>Find the features describing the populations f</a:t>
            </a:r>
            <a:r>
              <a:rPr lang="en-US" sz="1800" baseline="-25000" dirty="0" smtClean="0"/>
              <a:t>1</a:t>
            </a:r>
            <a:r>
              <a:rPr lang="en-US" sz="1800" dirty="0" smtClean="0"/>
              <a:t>,.. f</a:t>
            </a:r>
            <a:r>
              <a:rPr lang="en-US" sz="1800" baseline="-25000" dirty="0" smtClean="0"/>
              <a:t>n</a:t>
            </a:r>
            <a:endParaRPr lang="en-US" sz="1800" baseline="-25000" dirty="0"/>
          </a:p>
        </p:txBody>
      </p:sp>
      <p:grpSp>
        <p:nvGrpSpPr>
          <p:cNvPr id="2" name="Group 40"/>
          <p:cNvGrpSpPr/>
          <p:nvPr/>
        </p:nvGrpSpPr>
        <p:grpSpPr>
          <a:xfrm>
            <a:off x="2057400" y="3713682"/>
            <a:ext cx="1447800" cy="2307167"/>
            <a:chOff x="762000" y="3429000"/>
            <a:chExt cx="1447800" cy="2307167"/>
          </a:xfrm>
        </p:grpSpPr>
        <p:pic>
          <p:nvPicPr>
            <p:cNvPr id="16" name="Picture 3"/>
            <p:cNvPicPr>
              <a:picLocks noChangeAspect="1" noChangeArrowheads="1"/>
            </p:cNvPicPr>
            <p:nvPr/>
          </p:nvPicPr>
          <p:blipFill>
            <a:blip r:embed="rId4" cstate="print"/>
            <a:srcRect/>
            <a:stretch>
              <a:fillRect/>
            </a:stretch>
          </p:blipFill>
          <p:spPr bwMode="auto">
            <a:xfrm>
              <a:off x="762000" y="3429000"/>
              <a:ext cx="381000" cy="1240367"/>
            </a:xfrm>
            <a:prstGeom prst="rect">
              <a:avLst/>
            </a:prstGeom>
            <a:noFill/>
            <a:ln w="9525">
              <a:noFill/>
              <a:miter lim="800000"/>
              <a:headEnd/>
              <a:tailEnd/>
            </a:ln>
          </p:spPr>
        </p:pic>
        <p:pic>
          <p:nvPicPr>
            <p:cNvPr id="24" name="Picture 3"/>
            <p:cNvPicPr>
              <a:picLocks noChangeAspect="1" noChangeArrowheads="1"/>
            </p:cNvPicPr>
            <p:nvPr/>
          </p:nvPicPr>
          <p:blipFill>
            <a:blip r:embed="rId4" cstate="print"/>
            <a:srcRect/>
            <a:stretch>
              <a:fillRect/>
            </a:stretch>
          </p:blipFill>
          <p:spPr bwMode="auto">
            <a:xfrm>
              <a:off x="914400" y="3581400"/>
              <a:ext cx="381000" cy="1240367"/>
            </a:xfrm>
            <a:prstGeom prst="rect">
              <a:avLst/>
            </a:prstGeom>
            <a:noFill/>
            <a:ln w="9525">
              <a:noFill/>
              <a:miter lim="800000"/>
              <a:headEnd/>
              <a:tailEnd/>
            </a:ln>
          </p:spPr>
        </p:pic>
        <p:pic>
          <p:nvPicPr>
            <p:cNvPr id="25" name="Picture 3"/>
            <p:cNvPicPr>
              <a:picLocks noChangeAspect="1" noChangeArrowheads="1"/>
            </p:cNvPicPr>
            <p:nvPr/>
          </p:nvPicPr>
          <p:blipFill>
            <a:blip r:embed="rId4" cstate="print"/>
            <a:srcRect/>
            <a:stretch>
              <a:fillRect/>
            </a:stretch>
          </p:blipFill>
          <p:spPr bwMode="auto">
            <a:xfrm>
              <a:off x="1066800" y="3733800"/>
              <a:ext cx="381000" cy="1240367"/>
            </a:xfrm>
            <a:prstGeom prst="rect">
              <a:avLst/>
            </a:prstGeom>
            <a:noFill/>
            <a:ln w="9525">
              <a:noFill/>
              <a:miter lim="800000"/>
              <a:headEnd/>
              <a:tailEnd/>
            </a:ln>
          </p:spPr>
        </p:pic>
        <p:pic>
          <p:nvPicPr>
            <p:cNvPr id="26" name="Picture 3"/>
            <p:cNvPicPr>
              <a:picLocks noChangeAspect="1" noChangeArrowheads="1"/>
            </p:cNvPicPr>
            <p:nvPr/>
          </p:nvPicPr>
          <p:blipFill>
            <a:blip r:embed="rId4" cstate="print"/>
            <a:srcRect/>
            <a:stretch>
              <a:fillRect/>
            </a:stretch>
          </p:blipFill>
          <p:spPr bwMode="auto">
            <a:xfrm>
              <a:off x="1219200" y="3886200"/>
              <a:ext cx="381000" cy="1240367"/>
            </a:xfrm>
            <a:prstGeom prst="rect">
              <a:avLst/>
            </a:prstGeom>
            <a:noFill/>
            <a:ln w="9525">
              <a:noFill/>
              <a:miter lim="800000"/>
              <a:headEnd/>
              <a:tailEnd/>
            </a:ln>
          </p:spPr>
        </p:pic>
        <p:pic>
          <p:nvPicPr>
            <p:cNvPr id="27" name="Picture 3"/>
            <p:cNvPicPr>
              <a:picLocks noChangeAspect="1" noChangeArrowheads="1"/>
            </p:cNvPicPr>
            <p:nvPr/>
          </p:nvPicPr>
          <p:blipFill>
            <a:blip r:embed="rId4" cstate="print"/>
            <a:srcRect/>
            <a:stretch>
              <a:fillRect/>
            </a:stretch>
          </p:blipFill>
          <p:spPr bwMode="auto">
            <a:xfrm>
              <a:off x="1371600" y="4038600"/>
              <a:ext cx="381000" cy="1240367"/>
            </a:xfrm>
            <a:prstGeom prst="rect">
              <a:avLst/>
            </a:prstGeom>
            <a:noFill/>
            <a:ln w="9525">
              <a:noFill/>
              <a:miter lim="800000"/>
              <a:headEnd/>
              <a:tailEnd/>
            </a:ln>
          </p:spPr>
        </p:pic>
        <p:pic>
          <p:nvPicPr>
            <p:cNvPr id="28" name="Picture 3"/>
            <p:cNvPicPr>
              <a:picLocks noChangeAspect="1" noChangeArrowheads="1"/>
            </p:cNvPicPr>
            <p:nvPr/>
          </p:nvPicPr>
          <p:blipFill>
            <a:blip r:embed="rId4" cstate="print"/>
            <a:srcRect/>
            <a:stretch>
              <a:fillRect/>
            </a:stretch>
          </p:blipFill>
          <p:spPr bwMode="auto">
            <a:xfrm>
              <a:off x="1524000" y="4191000"/>
              <a:ext cx="381000" cy="1240367"/>
            </a:xfrm>
            <a:prstGeom prst="rect">
              <a:avLst/>
            </a:prstGeom>
            <a:noFill/>
            <a:ln w="9525">
              <a:noFill/>
              <a:miter lim="800000"/>
              <a:headEnd/>
              <a:tailEnd/>
            </a:ln>
          </p:spPr>
        </p:pic>
        <p:pic>
          <p:nvPicPr>
            <p:cNvPr id="29" name="Picture 3"/>
            <p:cNvPicPr>
              <a:picLocks noChangeAspect="1" noChangeArrowheads="1"/>
            </p:cNvPicPr>
            <p:nvPr/>
          </p:nvPicPr>
          <p:blipFill>
            <a:blip r:embed="rId4" cstate="print"/>
            <a:srcRect/>
            <a:stretch>
              <a:fillRect/>
            </a:stretch>
          </p:blipFill>
          <p:spPr bwMode="auto">
            <a:xfrm>
              <a:off x="1676400" y="4343400"/>
              <a:ext cx="381000" cy="1240367"/>
            </a:xfrm>
            <a:prstGeom prst="rect">
              <a:avLst/>
            </a:prstGeom>
            <a:noFill/>
            <a:ln w="9525">
              <a:noFill/>
              <a:miter lim="800000"/>
              <a:headEnd/>
              <a:tailEnd/>
            </a:ln>
          </p:spPr>
        </p:pic>
        <p:pic>
          <p:nvPicPr>
            <p:cNvPr id="30" name="Picture 3"/>
            <p:cNvPicPr>
              <a:picLocks noChangeAspect="1" noChangeArrowheads="1"/>
            </p:cNvPicPr>
            <p:nvPr/>
          </p:nvPicPr>
          <p:blipFill>
            <a:blip r:embed="rId4" cstate="print"/>
            <a:srcRect/>
            <a:stretch>
              <a:fillRect/>
            </a:stretch>
          </p:blipFill>
          <p:spPr bwMode="auto">
            <a:xfrm>
              <a:off x="1828800" y="4495800"/>
              <a:ext cx="381000" cy="1240367"/>
            </a:xfrm>
            <a:prstGeom prst="rect">
              <a:avLst/>
            </a:prstGeom>
            <a:noFill/>
            <a:ln w="9525">
              <a:noFill/>
              <a:miter lim="800000"/>
              <a:headEnd/>
              <a:tailEnd/>
            </a:ln>
          </p:spPr>
        </p:pic>
        <p:pic>
          <p:nvPicPr>
            <p:cNvPr id="32" name="Picture 3"/>
            <p:cNvPicPr>
              <a:picLocks noChangeAspect="1" noChangeArrowheads="1"/>
            </p:cNvPicPr>
            <p:nvPr/>
          </p:nvPicPr>
          <p:blipFill>
            <a:blip r:embed="rId4" cstate="print"/>
            <a:srcRect/>
            <a:stretch>
              <a:fillRect/>
            </a:stretch>
          </p:blipFill>
          <p:spPr bwMode="auto">
            <a:xfrm>
              <a:off x="914400" y="3581400"/>
              <a:ext cx="381000" cy="1240367"/>
            </a:xfrm>
            <a:prstGeom prst="rect">
              <a:avLst/>
            </a:prstGeom>
            <a:noFill/>
            <a:ln w="9525">
              <a:noFill/>
              <a:miter lim="800000"/>
              <a:headEnd/>
              <a:tailEnd/>
            </a:ln>
          </p:spPr>
        </p:pic>
        <p:pic>
          <p:nvPicPr>
            <p:cNvPr id="33" name="Picture 3"/>
            <p:cNvPicPr>
              <a:picLocks noChangeAspect="1" noChangeArrowheads="1"/>
            </p:cNvPicPr>
            <p:nvPr/>
          </p:nvPicPr>
          <p:blipFill>
            <a:blip r:embed="rId4" cstate="print"/>
            <a:srcRect/>
            <a:stretch>
              <a:fillRect/>
            </a:stretch>
          </p:blipFill>
          <p:spPr bwMode="auto">
            <a:xfrm>
              <a:off x="1066800" y="3733800"/>
              <a:ext cx="381000" cy="1240367"/>
            </a:xfrm>
            <a:prstGeom prst="rect">
              <a:avLst/>
            </a:prstGeom>
            <a:noFill/>
            <a:ln w="9525">
              <a:noFill/>
              <a:miter lim="800000"/>
              <a:headEnd/>
              <a:tailEnd/>
            </a:ln>
          </p:spPr>
        </p:pic>
        <p:pic>
          <p:nvPicPr>
            <p:cNvPr id="34" name="Picture 3"/>
            <p:cNvPicPr>
              <a:picLocks noChangeAspect="1" noChangeArrowheads="1"/>
            </p:cNvPicPr>
            <p:nvPr/>
          </p:nvPicPr>
          <p:blipFill>
            <a:blip r:embed="rId4" cstate="print"/>
            <a:srcRect/>
            <a:stretch>
              <a:fillRect/>
            </a:stretch>
          </p:blipFill>
          <p:spPr bwMode="auto">
            <a:xfrm>
              <a:off x="1219200" y="3886200"/>
              <a:ext cx="381000" cy="1240367"/>
            </a:xfrm>
            <a:prstGeom prst="rect">
              <a:avLst/>
            </a:prstGeom>
            <a:noFill/>
            <a:ln w="9525">
              <a:noFill/>
              <a:miter lim="800000"/>
              <a:headEnd/>
              <a:tailEnd/>
            </a:ln>
          </p:spPr>
        </p:pic>
        <p:pic>
          <p:nvPicPr>
            <p:cNvPr id="35" name="Picture 3"/>
            <p:cNvPicPr>
              <a:picLocks noChangeAspect="1" noChangeArrowheads="1"/>
            </p:cNvPicPr>
            <p:nvPr/>
          </p:nvPicPr>
          <p:blipFill>
            <a:blip r:embed="rId4" cstate="print"/>
            <a:srcRect/>
            <a:stretch>
              <a:fillRect/>
            </a:stretch>
          </p:blipFill>
          <p:spPr bwMode="auto">
            <a:xfrm>
              <a:off x="1371600" y="4038600"/>
              <a:ext cx="381000" cy="1240367"/>
            </a:xfrm>
            <a:prstGeom prst="rect">
              <a:avLst/>
            </a:prstGeom>
            <a:noFill/>
            <a:ln w="9525">
              <a:noFill/>
              <a:miter lim="800000"/>
              <a:headEnd/>
              <a:tailEnd/>
            </a:ln>
          </p:spPr>
        </p:pic>
        <p:pic>
          <p:nvPicPr>
            <p:cNvPr id="36" name="Picture 3"/>
            <p:cNvPicPr>
              <a:picLocks noChangeAspect="1" noChangeArrowheads="1"/>
            </p:cNvPicPr>
            <p:nvPr/>
          </p:nvPicPr>
          <p:blipFill>
            <a:blip r:embed="rId4" cstate="print"/>
            <a:srcRect/>
            <a:stretch>
              <a:fillRect/>
            </a:stretch>
          </p:blipFill>
          <p:spPr bwMode="auto">
            <a:xfrm>
              <a:off x="1524000" y="4191000"/>
              <a:ext cx="381000" cy="1240367"/>
            </a:xfrm>
            <a:prstGeom prst="rect">
              <a:avLst/>
            </a:prstGeom>
            <a:noFill/>
            <a:ln w="9525">
              <a:noFill/>
              <a:miter lim="800000"/>
              <a:headEnd/>
              <a:tailEnd/>
            </a:ln>
          </p:spPr>
        </p:pic>
        <p:pic>
          <p:nvPicPr>
            <p:cNvPr id="37" name="Picture 3"/>
            <p:cNvPicPr>
              <a:picLocks noChangeAspect="1" noChangeArrowheads="1"/>
            </p:cNvPicPr>
            <p:nvPr/>
          </p:nvPicPr>
          <p:blipFill>
            <a:blip r:embed="rId4" cstate="print"/>
            <a:srcRect/>
            <a:stretch>
              <a:fillRect/>
            </a:stretch>
          </p:blipFill>
          <p:spPr bwMode="auto">
            <a:xfrm>
              <a:off x="1676400" y="4343400"/>
              <a:ext cx="381000" cy="1240367"/>
            </a:xfrm>
            <a:prstGeom prst="rect">
              <a:avLst/>
            </a:prstGeom>
            <a:noFill/>
            <a:ln w="9525">
              <a:noFill/>
              <a:miter lim="800000"/>
              <a:headEnd/>
              <a:tailEnd/>
            </a:ln>
          </p:spPr>
        </p:pic>
        <p:pic>
          <p:nvPicPr>
            <p:cNvPr id="38" name="Picture 3"/>
            <p:cNvPicPr>
              <a:picLocks noChangeAspect="1" noChangeArrowheads="1"/>
            </p:cNvPicPr>
            <p:nvPr/>
          </p:nvPicPr>
          <p:blipFill>
            <a:blip r:embed="rId4" cstate="print"/>
            <a:srcRect/>
            <a:stretch>
              <a:fillRect/>
            </a:stretch>
          </p:blipFill>
          <p:spPr bwMode="auto">
            <a:xfrm>
              <a:off x="1828800" y="4495800"/>
              <a:ext cx="381000" cy="1240367"/>
            </a:xfrm>
            <a:prstGeom prst="rect">
              <a:avLst/>
            </a:prstGeom>
            <a:noFill/>
            <a:ln w="9525">
              <a:noFill/>
              <a:miter lim="800000"/>
              <a:headEnd/>
              <a:tailEnd/>
            </a:ln>
          </p:spPr>
        </p:pic>
      </p:grpSp>
      <p:grpSp>
        <p:nvGrpSpPr>
          <p:cNvPr id="7" name="Group 57"/>
          <p:cNvGrpSpPr/>
          <p:nvPr/>
        </p:nvGrpSpPr>
        <p:grpSpPr>
          <a:xfrm>
            <a:off x="1562100" y="3713682"/>
            <a:ext cx="1447800" cy="2307167"/>
            <a:chOff x="762000" y="3429000"/>
            <a:chExt cx="1447800" cy="2307167"/>
          </a:xfrm>
        </p:grpSpPr>
        <p:pic>
          <p:nvPicPr>
            <p:cNvPr id="59" name="Picture 3"/>
            <p:cNvPicPr>
              <a:picLocks noChangeAspect="1" noChangeArrowheads="1"/>
            </p:cNvPicPr>
            <p:nvPr/>
          </p:nvPicPr>
          <p:blipFill>
            <a:blip r:embed="rId4" cstate="print"/>
            <a:srcRect/>
            <a:stretch>
              <a:fillRect/>
            </a:stretch>
          </p:blipFill>
          <p:spPr bwMode="auto">
            <a:xfrm>
              <a:off x="762000" y="3429000"/>
              <a:ext cx="381000" cy="1240367"/>
            </a:xfrm>
            <a:prstGeom prst="rect">
              <a:avLst/>
            </a:prstGeom>
            <a:noFill/>
            <a:ln w="9525">
              <a:noFill/>
              <a:miter lim="800000"/>
              <a:headEnd/>
              <a:tailEnd/>
            </a:ln>
          </p:spPr>
        </p:pic>
        <p:pic>
          <p:nvPicPr>
            <p:cNvPr id="60" name="Picture 3"/>
            <p:cNvPicPr>
              <a:picLocks noChangeAspect="1" noChangeArrowheads="1"/>
            </p:cNvPicPr>
            <p:nvPr/>
          </p:nvPicPr>
          <p:blipFill>
            <a:blip r:embed="rId4" cstate="print"/>
            <a:srcRect/>
            <a:stretch>
              <a:fillRect/>
            </a:stretch>
          </p:blipFill>
          <p:spPr bwMode="auto">
            <a:xfrm>
              <a:off x="914400" y="3581400"/>
              <a:ext cx="381000" cy="1240367"/>
            </a:xfrm>
            <a:prstGeom prst="rect">
              <a:avLst/>
            </a:prstGeom>
            <a:noFill/>
            <a:ln w="9525">
              <a:noFill/>
              <a:miter lim="800000"/>
              <a:headEnd/>
              <a:tailEnd/>
            </a:ln>
          </p:spPr>
        </p:pic>
        <p:pic>
          <p:nvPicPr>
            <p:cNvPr id="61" name="Picture 3"/>
            <p:cNvPicPr>
              <a:picLocks noChangeAspect="1" noChangeArrowheads="1"/>
            </p:cNvPicPr>
            <p:nvPr/>
          </p:nvPicPr>
          <p:blipFill>
            <a:blip r:embed="rId4" cstate="print"/>
            <a:srcRect/>
            <a:stretch>
              <a:fillRect/>
            </a:stretch>
          </p:blipFill>
          <p:spPr bwMode="auto">
            <a:xfrm>
              <a:off x="1066800" y="3733800"/>
              <a:ext cx="381000" cy="1240367"/>
            </a:xfrm>
            <a:prstGeom prst="rect">
              <a:avLst/>
            </a:prstGeom>
            <a:noFill/>
            <a:ln w="9525">
              <a:noFill/>
              <a:miter lim="800000"/>
              <a:headEnd/>
              <a:tailEnd/>
            </a:ln>
          </p:spPr>
        </p:pic>
        <p:pic>
          <p:nvPicPr>
            <p:cNvPr id="62" name="Picture 3"/>
            <p:cNvPicPr>
              <a:picLocks noChangeAspect="1" noChangeArrowheads="1"/>
            </p:cNvPicPr>
            <p:nvPr/>
          </p:nvPicPr>
          <p:blipFill>
            <a:blip r:embed="rId4" cstate="print"/>
            <a:srcRect/>
            <a:stretch>
              <a:fillRect/>
            </a:stretch>
          </p:blipFill>
          <p:spPr bwMode="auto">
            <a:xfrm>
              <a:off x="1219200" y="3886200"/>
              <a:ext cx="381000" cy="1240367"/>
            </a:xfrm>
            <a:prstGeom prst="rect">
              <a:avLst/>
            </a:prstGeom>
            <a:noFill/>
            <a:ln w="9525">
              <a:noFill/>
              <a:miter lim="800000"/>
              <a:headEnd/>
              <a:tailEnd/>
            </a:ln>
          </p:spPr>
        </p:pic>
        <p:pic>
          <p:nvPicPr>
            <p:cNvPr id="63" name="Picture 3"/>
            <p:cNvPicPr>
              <a:picLocks noChangeAspect="1" noChangeArrowheads="1"/>
            </p:cNvPicPr>
            <p:nvPr/>
          </p:nvPicPr>
          <p:blipFill>
            <a:blip r:embed="rId4" cstate="print"/>
            <a:srcRect/>
            <a:stretch>
              <a:fillRect/>
            </a:stretch>
          </p:blipFill>
          <p:spPr bwMode="auto">
            <a:xfrm>
              <a:off x="1371600" y="4038600"/>
              <a:ext cx="381000" cy="1240367"/>
            </a:xfrm>
            <a:prstGeom prst="rect">
              <a:avLst/>
            </a:prstGeom>
            <a:noFill/>
            <a:ln w="9525">
              <a:noFill/>
              <a:miter lim="800000"/>
              <a:headEnd/>
              <a:tailEnd/>
            </a:ln>
          </p:spPr>
        </p:pic>
        <p:pic>
          <p:nvPicPr>
            <p:cNvPr id="64" name="Picture 3"/>
            <p:cNvPicPr>
              <a:picLocks noChangeAspect="1" noChangeArrowheads="1"/>
            </p:cNvPicPr>
            <p:nvPr/>
          </p:nvPicPr>
          <p:blipFill>
            <a:blip r:embed="rId4" cstate="print"/>
            <a:srcRect/>
            <a:stretch>
              <a:fillRect/>
            </a:stretch>
          </p:blipFill>
          <p:spPr bwMode="auto">
            <a:xfrm>
              <a:off x="1524000" y="4191000"/>
              <a:ext cx="381000" cy="1240367"/>
            </a:xfrm>
            <a:prstGeom prst="rect">
              <a:avLst/>
            </a:prstGeom>
            <a:noFill/>
            <a:ln w="9525">
              <a:noFill/>
              <a:miter lim="800000"/>
              <a:headEnd/>
              <a:tailEnd/>
            </a:ln>
          </p:spPr>
        </p:pic>
        <p:pic>
          <p:nvPicPr>
            <p:cNvPr id="65" name="Picture 3"/>
            <p:cNvPicPr>
              <a:picLocks noChangeAspect="1" noChangeArrowheads="1"/>
            </p:cNvPicPr>
            <p:nvPr/>
          </p:nvPicPr>
          <p:blipFill>
            <a:blip r:embed="rId4" cstate="print"/>
            <a:srcRect/>
            <a:stretch>
              <a:fillRect/>
            </a:stretch>
          </p:blipFill>
          <p:spPr bwMode="auto">
            <a:xfrm>
              <a:off x="1676400" y="4343400"/>
              <a:ext cx="381000" cy="1240367"/>
            </a:xfrm>
            <a:prstGeom prst="rect">
              <a:avLst/>
            </a:prstGeom>
            <a:noFill/>
            <a:ln w="9525">
              <a:noFill/>
              <a:miter lim="800000"/>
              <a:headEnd/>
              <a:tailEnd/>
            </a:ln>
          </p:spPr>
        </p:pic>
        <p:pic>
          <p:nvPicPr>
            <p:cNvPr id="66" name="Picture 3"/>
            <p:cNvPicPr>
              <a:picLocks noChangeAspect="1" noChangeArrowheads="1"/>
            </p:cNvPicPr>
            <p:nvPr/>
          </p:nvPicPr>
          <p:blipFill>
            <a:blip r:embed="rId4" cstate="print"/>
            <a:srcRect/>
            <a:stretch>
              <a:fillRect/>
            </a:stretch>
          </p:blipFill>
          <p:spPr bwMode="auto">
            <a:xfrm>
              <a:off x="1828800" y="4495800"/>
              <a:ext cx="381000" cy="1240367"/>
            </a:xfrm>
            <a:prstGeom prst="rect">
              <a:avLst/>
            </a:prstGeom>
            <a:noFill/>
            <a:ln w="9525">
              <a:noFill/>
              <a:miter lim="800000"/>
              <a:headEnd/>
              <a:tailEnd/>
            </a:ln>
          </p:spPr>
        </p:pic>
        <p:pic>
          <p:nvPicPr>
            <p:cNvPr id="67" name="Picture 3"/>
            <p:cNvPicPr>
              <a:picLocks noChangeAspect="1" noChangeArrowheads="1"/>
            </p:cNvPicPr>
            <p:nvPr/>
          </p:nvPicPr>
          <p:blipFill>
            <a:blip r:embed="rId4" cstate="print"/>
            <a:srcRect/>
            <a:stretch>
              <a:fillRect/>
            </a:stretch>
          </p:blipFill>
          <p:spPr bwMode="auto">
            <a:xfrm>
              <a:off x="914400" y="3581400"/>
              <a:ext cx="381000" cy="1240367"/>
            </a:xfrm>
            <a:prstGeom prst="rect">
              <a:avLst/>
            </a:prstGeom>
            <a:noFill/>
            <a:ln w="9525">
              <a:noFill/>
              <a:miter lim="800000"/>
              <a:headEnd/>
              <a:tailEnd/>
            </a:ln>
          </p:spPr>
        </p:pic>
        <p:pic>
          <p:nvPicPr>
            <p:cNvPr id="68" name="Picture 3"/>
            <p:cNvPicPr>
              <a:picLocks noChangeAspect="1" noChangeArrowheads="1"/>
            </p:cNvPicPr>
            <p:nvPr/>
          </p:nvPicPr>
          <p:blipFill>
            <a:blip r:embed="rId4" cstate="print"/>
            <a:srcRect/>
            <a:stretch>
              <a:fillRect/>
            </a:stretch>
          </p:blipFill>
          <p:spPr bwMode="auto">
            <a:xfrm>
              <a:off x="1066800" y="3733800"/>
              <a:ext cx="381000" cy="1240367"/>
            </a:xfrm>
            <a:prstGeom prst="rect">
              <a:avLst/>
            </a:prstGeom>
            <a:noFill/>
            <a:ln w="9525">
              <a:noFill/>
              <a:miter lim="800000"/>
              <a:headEnd/>
              <a:tailEnd/>
            </a:ln>
          </p:spPr>
        </p:pic>
        <p:pic>
          <p:nvPicPr>
            <p:cNvPr id="69" name="Picture 3"/>
            <p:cNvPicPr>
              <a:picLocks noChangeAspect="1" noChangeArrowheads="1"/>
            </p:cNvPicPr>
            <p:nvPr/>
          </p:nvPicPr>
          <p:blipFill>
            <a:blip r:embed="rId4" cstate="print"/>
            <a:srcRect/>
            <a:stretch>
              <a:fillRect/>
            </a:stretch>
          </p:blipFill>
          <p:spPr bwMode="auto">
            <a:xfrm>
              <a:off x="1219200" y="3886200"/>
              <a:ext cx="381000" cy="1240367"/>
            </a:xfrm>
            <a:prstGeom prst="rect">
              <a:avLst/>
            </a:prstGeom>
            <a:noFill/>
            <a:ln w="9525">
              <a:noFill/>
              <a:miter lim="800000"/>
              <a:headEnd/>
              <a:tailEnd/>
            </a:ln>
          </p:spPr>
        </p:pic>
        <p:pic>
          <p:nvPicPr>
            <p:cNvPr id="70" name="Picture 3"/>
            <p:cNvPicPr>
              <a:picLocks noChangeAspect="1" noChangeArrowheads="1"/>
            </p:cNvPicPr>
            <p:nvPr/>
          </p:nvPicPr>
          <p:blipFill>
            <a:blip r:embed="rId4" cstate="print"/>
            <a:srcRect/>
            <a:stretch>
              <a:fillRect/>
            </a:stretch>
          </p:blipFill>
          <p:spPr bwMode="auto">
            <a:xfrm>
              <a:off x="1371600" y="4038600"/>
              <a:ext cx="381000" cy="1240367"/>
            </a:xfrm>
            <a:prstGeom prst="rect">
              <a:avLst/>
            </a:prstGeom>
            <a:noFill/>
            <a:ln w="9525">
              <a:noFill/>
              <a:miter lim="800000"/>
              <a:headEnd/>
              <a:tailEnd/>
            </a:ln>
          </p:spPr>
        </p:pic>
        <p:pic>
          <p:nvPicPr>
            <p:cNvPr id="71" name="Picture 3"/>
            <p:cNvPicPr>
              <a:picLocks noChangeAspect="1" noChangeArrowheads="1"/>
            </p:cNvPicPr>
            <p:nvPr/>
          </p:nvPicPr>
          <p:blipFill>
            <a:blip r:embed="rId4" cstate="print"/>
            <a:srcRect/>
            <a:stretch>
              <a:fillRect/>
            </a:stretch>
          </p:blipFill>
          <p:spPr bwMode="auto">
            <a:xfrm>
              <a:off x="1524000" y="4191000"/>
              <a:ext cx="381000" cy="1240367"/>
            </a:xfrm>
            <a:prstGeom prst="rect">
              <a:avLst/>
            </a:prstGeom>
            <a:noFill/>
            <a:ln w="9525">
              <a:noFill/>
              <a:miter lim="800000"/>
              <a:headEnd/>
              <a:tailEnd/>
            </a:ln>
          </p:spPr>
        </p:pic>
        <p:pic>
          <p:nvPicPr>
            <p:cNvPr id="72" name="Picture 3"/>
            <p:cNvPicPr>
              <a:picLocks noChangeAspect="1" noChangeArrowheads="1"/>
            </p:cNvPicPr>
            <p:nvPr/>
          </p:nvPicPr>
          <p:blipFill>
            <a:blip r:embed="rId4" cstate="print"/>
            <a:srcRect/>
            <a:stretch>
              <a:fillRect/>
            </a:stretch>
          </p:blipFill>
          <p:spPr bwMode="auto">
            <a:xfrm>
              <a:off x="1676400" y="4343400"/>
              <a:ext cx="381000" cy="1240367"/>
            </a:xfrm>
            <a:prstGeom prst="rect">
              <a:avLst/>
            </a:prstGeom>
            <a:noFill/>
            <a:ln w="9525">
              <a:noFill/>
              <a:miter lim="800000"/>
              <a:headEnd/>
              <a:tailEnd/>
            </a:ln>
          </p:spPr>
        </p:pic>
        <p:pic>
          <p:nvPicPr>
            <p:cNvPr id="73" name="Picture 3"/>
            <p:cNvPicPr>
              <a:picLocks noChangeAspect="1" noChangeArrowheads="1"/>
            </p:cNvPicPr>
            <p:nvPr/>
          </p:nvPicPr>
          <p:blipFill>
            <a:blip r:embed="rId4" cstate="print"/>
            <a:srcRect/>
            <a:stretch>
              <a:fillRect/>
            </a:stretch>
          </p:blipFill>
          <p:spPr bwMode="auto">
            <a:xfrm>
              <a:off x="1828800" y="4495800"/>
              <a:ext cx="381000" cy="1240367"/>
            </a:xfrm>
            <a:prstGeom prst="rect">
              <a:avLst/>
            </a:prstGeom>
            <a:noFill/>
            <a:ln w="9525">
              <a:noFill/>
              <a:miter lim="800000"/>
              <a:headEnd/>
              <a:tailEnd/>
            </a:ln>
          </p:spPr>
        </p:pic>
      </p:grpSp>
      <p:grpSp>
        <p:nvGrpSpPr>
          <p:cNvPr id="8" name="Group 73"/>
          <p:cNvGrpSpPr/>
          <p:nvPr/>
        </p:nvGrpSpPr>
        <p:grpSpPr>
          <a:xfrm>
            <a:off x="1104900" y="3713682"/>
            <a:ext cx="1447800" cy="2307167"/>
            <a:chOff x="762000" y="3429000"/>
            <a:chExt cx="1447800" cy="2307167"/>
          </a:xfrm>
        </p:grpSpPr>
        <p:pic>
          <p:nvPicPr>
            <p:cNvPr id="75" name="Picture 3"/>
            <p:cNvPicPr>
              <a:picLocks noChangeAspect="1" noChangeArrowheads="1"/>
            </p:cNvPicPr>
            <p:nvPr/>
          </p:nvPicPr>
          <p:blipFill>
            <a:blip r:embed="rId4" cstate="print"/>
            <a:srcRect/>
            <a:stretch>
              <a:fillRect/>
            </a:stretch>
          </p:blipFill>
          <p:spPr bwMode="auto">
            <a:xfrm>
              <a:off x="762000" y="3429000"/>
              <a:ext cx="381000" cy="1240367"/>
            </a:xfrm>
            <a:prstGeom prst="rect">
              <a:avLst/>
            </a:prstGeom>
            <a:noFill/>
            <a:ln w="9525">
              <a:noFill/>
              <a:miter lim="800000"/>
              <a:headEnd/>
              <a:tailEnd/>
            </a:ln>
          </p:spPr>
        </p:pic>
        <p:pic>
          <p:nvPicPr>
            <p:cNvPr id="76" name="Picture 3"/>
            <p:cNvPicPr>
              <a:picLocks noChangeAspect="1" noChangeArrowheads="1"/>
            </p:cNvPicPr>
            <p:nvPr/>
          </p:nvPicPr>
          <p:blipFill>
            <a:blip r:embed="rId4" cstate="print"/>
            <a:srcRect/>
            <a:stretch>
              <a:fillRect/>
            </a:stretch>
          </p:blipFill>
          <p:spPr bwMode="auto">
            <a:xfrm>
              <a:off x="914400" y="3581400"/>
              <a:ext cx="381000" cy="1240367"/>
            </a:xfrm>
            <a:prstGeom prst="rect">
              <a:avLst/>
            </a:prstGeom>
            <a:noFill/>
            <a:ln w="9525">
              <a:noFill/>
              <a:miter lim="800000"/>
              <a:headEnd/>
              <a:tailEnd/>
            </a:ln>
          </p:spPr>
        </p:pic>
        <p:pic>
          <p:nvPicPr>
            <p:cNvPr id="77" name="Picture 3"/>
            <p:cNvPicPr>
              <a:picLocks noChangeAspect="1" noChangeArrowheads="1"/>
            </p:cNvPicPr>
            <p:nvPr/>
          </p:nvPicPr>
          <p:blipFill>
            <a:blip r:embed="rId4" cstate="print"/>
            <a:srcRect/>
            <a:stretch>
              <a:fillRect/>
            </a:stretch>
          </p:blipFill>
          <p:spPr bwMode="auto">
            <a:xfrm>
              <a:off x="1066800" y="3733800"/>
              <a:ext cx="381000" cy="1240367"/>
            </a:xfrm>
            <a:prstGeom prst="rect">
              <a:avLst/>
            </a:prstGeom>
            <a:noFill/>
            <a:ln w="9525">
              <a:noFill/>
              <a:miter lim="800000"/>
              <a:headEnd/>
              <a:tailEnd/>
            </a:ln>
          </p:spPr>
        </p:pic>
        <p:pic>
          <p:nvPicPr>
            <p:cNvPr id="78" name="Picture 3"/>
            <p:cNvPicPr>
              <a:picLocks noChangeAspect="1" noChangeArrowheads="1"/>
            </p:cNvPicPr>
            <p:nvPr/>
          </p:nvPicPr>
          <p:blipFill>
            <a:blip r:embed="rId4" cstate="print"/>
            <a:srcRect/>
            <a:stretch>
              <a:fillRect/>
            </a:stretch>
          </p:blipFill>
          <p:spPr bwMode="auto">
            <a:xfrm>
              <a:off x="1219200" y="3886200"/>
              <a:ext cx="381000" cy="1240367"/>
            </a:xfrm>
            <a:prstGeom prst="rect">
              <a:avLst/>
            </a:prstGeom>
            <a:noFill/>
            <a:ln w="9525">
              <a:noFill/>
              <a:miter lim="800000"/>
              <a:headEnd/>
              <a:tailEnd/>
            </a:ln>
          </p:spPr>
        </p:pic>
        <p:pic>
          <p:nvPicPr>
            <p:cNvPr id="79" name="Picture 3"/>
            <p:cNvPicPr>
              <a:picLocks noChangeAspect="1" noChangeArrowheads="1"/>
            </p:cNvPicPr>
            <p:nvPr/>
          </p:nvPicPr>
          <p:blipFill>
            <a:blip r:embed="rId4" cstate="print"/>
            <a:srcRect/>
            <a:stretch>
              <a:fillRect/>
            </a:stretch>
          </p:blipFill>
          <p:spPr bwMode="auto">
            <a:xfrm>
              <a:off x="1371600" y="4038600"/>
              <a:ext cx="381000" cy="1240367"/>
            </a:xfrm>
            <a:prstGeom prst="rect">
              <a:avLst/>
            </a:prstGeom>
            <a:noFill/>
            <a:ln w="9525">
              <a:noFill/>
              <a:miter lim="800000"/>
              <a:headEnd/>
              <a:tailEnd/>
            </a:ln>
          </p:spPr>
        </p:pic>
        <p:pic>
          <p:nvPicPr>
            <p:cNvPr id="80" name="Picture 3"/>
            <p:cNvPicPr>
              <a:picLocks noChangeAspect="1" noChangeArrowheads="1"/>
            </p:cNvPicPr>
            <p:nvPr/>
          </p:nvPicPr>
          <p:blipFill>
            <a:blip r:embed="rId4" cstate="print"/>
            <a:srcRect/>
            <a:stretch>
              <a:fillRect/>
            </a:stretch>
          </p:blipFill>
          <p:spPr bwMode="auto">
            <a:xfrm>
              <a:off x="1524000" y="4191000"/>
              <a:ext cx="381000" cy="1240367"/>
            </a:xfrm>
            <a:prstGeom prst="rect">
              <a:avLst/>
            </a:prstGeom>
            <a:noFill/>
            <a:ln w="9525">
              <a:noFill/>
              <a:miter lim="800000"/>
              <a:headEnd/>
              <a:tailEnd/>
            </a:ln>
          </p:spPr>
        </p:pic>
        <p:pic>
          <p:nvPicPr>
            <p:cNvPr id="81" name="Picture 3"/>
            <p:cNvPicPr>
              <a:picLocks noChangeAspect="1" noChangeArrowheads="1"/>
            </p:cNvPicPr>
            <p:nvPr/>
          </p:nvPicPr>
          <p:blipFill>
            <a:blip r:embed="rId4" cstate="print"/>
            <a:srcRect/>
            <a:stretch>
              <a:fillRect/>
            </a:stretch>
          </p:blipFill>
          <p:spPr bwMode="auto">
            <a:xfrm>
              <a:off x="1676400" y="4343400"/>
              <a:ext cx="381000" cy="1240367"/>
            </a:xfrm>
            <a:prstGeom prst="rect">
              <a:avLst/>
            </a:prstGeom>
            <a:noFill/>
            <a:ln w="9525">
              <a:noFill/>
              <a:miter lim="800000"/>
              <a:headEnd/>
              <a:tailEnd/>
            </a:ln>
          </p:spPr>
        </p:pic>
        <p:pic>
          <p:nvPicPr>
            <p:cNvPr id="82" name="Picture 3"/>
            <p:cNvPicPr>
              <a:picLocks noChangeAspect="1" noChangeArrowheads="1"/>
            </p:cNvPicPr>
            <p:nvPr/>
          </p:nvPicPr>
          <p:blipFill>
            <a:blip r:embed="rId4" cstate="print"/>
            <a:srcRect/>
            <a:stretch>
              <a:fillRect/>
            </a:stretch>
          </p:blipFill>
          <p:spPr bwMode="auto">
            <a:xfrm>
              <a:off x="1828800" y="4495800"/>
              <a:ext cx="381000" cy="1240367"/>
            </a:xfrm>
            <a:prstGeom prst="rect">
              <a:avLst/>
            </a:prstGeom>
            <a:noFill/>
            <a:ln w="9525">
              <a:noFill/>
              <a:miter lim="800000"/>
              <a:headEnd/>
              <a:tailEnd/>
            </a:ln>
          </p:spPr>
        </p:pic>
        <p:pic>
          <p:nvPicPr>
            <p:cNvPr id="83" name="Picture 3"/>
            <p:cNvPicPr>
              <a:picLocks noChangeAspect="1" noChangeArrowheads="1"/>
            </p:cNvPicPr>
            <p:nvPr/>
          </p:nvPicPr>
          <p:blipFill>
            <a:blip r:embed="rId4" cstate="print"/>
            <a:srcRect/>
            <a:stretch>
              <a:fillRect/>
            </a:stretch>
          </p:blipFill>
          <p:spPr bwMode="auto">
            <a:xfrm>
              <a:off x="914400" y="3581400"/>
              <a:ext cx="381000" cy="1240367"/>
            </a:xfrm>
            <a:prstGeom prst="rect">
              <a:avLst/>
            </a:prstGeom>
            <a:noFill/>
            <a:ln w="9525">
              <a:noFill/>
              <a:miter lim="800000"/>
              <a:headEnd/>
              <a:tailEnd/>
            </a:ln>
          </p:spPr>
        </p:pic>
        <p:pic>
          <p:nvPicPr>
            <p:cNvPr id="84" name="Picture 3"/>
            <p:cNvPicPr>
              <a:picLocks noChangeAspect="1" noChangeArrowheads="1"/>
            </p:cNvPicPr>
            <p:nvPr/>
          </p:nvPicPr>
          <p:blipFill>
            <a:blip r:embed="rId4" cstate="print"/>
            <a:srcRect/>
            <a:stretch>
              <a:fillRect/>
            </a:stretch>
          </p:blipFill>
          <p:spPr bwMode="auto">
            <a:xfrm>
              <a:off x="1066800" y="3733800"/>
              <a:ext cx="381000" cy="1240367"/>
            </a:xfrm>
            <a:prstGeom prst="rect">
              <a:avLst/>
            </a:prstGeom>
            <a:noFill/>
            <a:ln w="9525">
              <a:noFill/>
              <a:miter lim="800000"/>
              <a:headEnd/>
              <a:tailEnd/>
            </a:ln>
          </p:spPr>
        </p:pic>
        <p:pic>
          <p:nvPicPr>
            <p:cNvPr id="85" name="Picture 3"/>
            <p:cNvPicPr>
              <a:picLocks noChangeAspect="1" noChangeArrowheads="1"/>
            </p:cNvPicPr>
            <p:nvPr/>
          </p:nvPicPr>
          <p:blipFill>
            <a:blip r:embed="rId4" cstate="print"/>
            <a:srcRect/>
            <a:stretch>
              <a:fillRect/>
            </a:stretch>
          </p:blipFill>
          <p:spPr bwMode="auto">
            <a:xfrm>
              <a:off x="1219200" y="3886200"/>
              <a:ext cx="381000" cy="1240367"/>
            </a:xfrm>
            <a:prstGeom prst="rect">
              <a:avLst/>
            </a:prstGeom>
            <a:noFill/>
            <a:ln w="9525">
              <a:noFill/>
              <a:miter lim="800000"/>
              <a:headEnd/>
              <a:tailEnd/>
            </a:ln>
          </p:spPr>
        </p:pic>
        <p:pic>
          <p:nvPicPr>
            <p:cNvPr id="86" name="Picture 3"/>
            <p:cNvPicPr>
              <a:picLocks noChangeAspect="1" noChangeArrowheads="1"/>
            </p:cNvPicPr>
            <p:nvPr/>
          </p:nvPicPr>
          <p:blipFill>
            <a:blip r:embed="rId4" cstate="print"/>
            <a:srcRect/>
            <a:stretch>
              <a:fillRect/>
            </a:stretch>
          </p:blipFill>
          <p:spPr bwMode="auto">
            <a:xfrm>
              <a:off x="1371600" y="4038600"/>
              <a:ext cx="381000" cy="1240367"/>
            </a:xfrm>
            <a:prstGeom prst="rect">
              <a:avLst/>
            </a:prstGeom>
            <a:noFill/>
            <a:ln w="9525">
              <a:noFill/>
              <a:miter lim="800000"/>
              <a:headEnd/>
              <a:tailEnd/>
            </a:ln>
          </p:spPr>
        </p:pic>
        <p:pic>
          <p:nvPicPr>
            <p:cNvPr id="87" name="Picture 3"/>
            <p:cNvPicPr>
              <a:picLocks noChangeAspect="1" noChangeArrowheads="1"/>
            </p:cNvPicPr>
            <p:nvPr/>
          </p:nvPicPr>
          <p:blipFill>
            <a:blip r:embed="rId4" cstate="print"/>
            <a:srcRect/>
            <a:stretch>
              <a:fillRect/>
            </a:stretch>
          </p:blipFill>
          <p:spPr bwMode="auto">
            <a:xfrm>
              <a:off x="1524000" y="4191000"/>
              <a:ext cx="381000" cy="1240367"/>
            </a:xfrm>
            <a:prstGeom prst="rect">
              <a:avLst/>
            </a:prstGeom>
            <a:noFill/>
            <a:ln w="9525">
              <a:noFill/>
              <a:miter lim="800000"/>
              <a:headEnd/>
              <a:tailEnd/>
            </a:ln>
          </p:spPr>
        </p:pic>
        <p:pic>
          <p:nvPicPr>
            <p:cNvPr id="88" name="Picture 3"/>
            <p:cNvPicPr>
              <a:picLocks noChangeAspect="1" noChangeArrowheads="1"/>
            </p:cNvPicPr>
            <p:nvPr/>
          </p:nvPicPr>
          <p:blipFill>
            <a:blip r:embed="rId4" cstate="print"/>
            <a:srcRect/>
            <a:stretch>
              <a:fillRect/>
            </a:stretch>
          </p:blipFill>
          <p:spPr bwMode="auto">
            <a:xfrm>
              <a:off x="1676400" y="4343400"/>
              <a:ext cx="381000" cy="1240367"/>
            </a:xfrm>
            <a:prstGeom prst="rect">
              <a:avLst/>
            </a:prstGeom>
            <a:noFill/>
            <a:ln w="9525">
              <a:noFill/>
              <a:miter lim="800000"/>
              <a:headEnd/>
              <a:tailEnd/>
            </a:ln>
          </p:spPr>
        </p:pic>
        <p:pic>
          <p:nvPicPr>
            <p:cNvPr id="89" name="Picture 3"/>
            <p:cNvPicPr>
              <a:picLocks noChangeAspect="1" noChangeArrowheads="1"/>
            </p:cNvPicPr>
            <p:nvPr/>
          </p:nvPicPr>
          <p:blipFill>
            <a:blip r:embed="rId4" cstate="print"/>
            <a:srcRect/>
            <a:stretch>
              <a:fillRect/>
            </a:stretch>
          </p:blipFill>
          <p:spPr bwMode="auto">
            <a:xfrm>
              <a:off x="1828800" y="4495800"/>
              <a:ext cx="381000" cy="1240367"/>
            </a:xfrm>
            <a:prstGeom prst="rect">
              <a:avLst/>
            </a:prstGeom>
            <a:noFill/>
            <a:ln w="9525">
              <a:noFill/>
              <a:miter lim="800000"/>
              <a:headEnd/>
              <a:tailEnd/>
            </a:ln>
          </p:spPr>
        </p:pic>
      </p:grpSp>
      <p:grpSp>
        <p:nvGrpSpPr>
          <p:cNvPr id="17" name="Group 89"/>
          <p:cNvGrpSpPr/>
          <p:nvPr/>
        </p:nvGrpSpPr>
        <p:grpSpPr>
          <a:xfrm>
            <a:off x="647700" y="3713682"/>
            <a:ext cx="1447800" cy="2307167"/>
            <a:chOff x="762000" y="3429000"/>
            <a:chExt cx="1447800" cy="2307167"/>
          </a:xfrm>
        </p:grpSpPr>
        <p:pic>
          <p:nvPicPr>
            <p:cNvPr id="91" name="Picture 3"/>
            <p:cNvPicPr>
              <a:picLocks noChangeAspect="1" noChangeArrowheads="1"/>
            </p:cNvPicPr>
            <p:nvPr/>
          </p:nvPicPr>
          <p:blipFill>
            <a:blip r:embed="rId4" cstate="print"/>
            <a:srcRect/>
            <a:stretch>
              <a:fillRect/>
            </a:stretch>
          </p:blipFill>
          <p:spPr bwMode="auto">
            <a:xfrm>
              <a:off x="762000" y="3429000"/>
              <a:ext cx="381000" cy="1240367"/>
            </a:xfrm>
            <a:prstGeom prst="rect">
              <a:avLst/>
            </a:prstGeom>
            <a:noFill/>
            <a:ln w="9525">
              <a:noFill/>
              <a:miter lim="800000"/>
              <a:headEnd/>
              <a:tailEnd/>
            </a:ln>
          </p:spPr>
        </p:pic>
        <p:pic>
          <p:nvPicPr>
            <p:cNvPr id="92" name="Picture 3"/>
            <p:cNvPicPr>
              <a:picLocks noChangeAspect="1" noChangeArrowheads="1"/>
            </p:cNvPicPr>
            <p:nvPr/>
          </p:nvPicPr>
          <p:blipFill>
            <a:blip r:embed="rId4" cstate="print"/>
            <a:srcRect/>
            <a:stretch>
              <a:fillRect/>
            </a:stretch>
          </p:blipFill>
          <p:spPr bwMode="auto">
            <a:xfrm>
              <a:off x="914400" y="3581400"/>
              <a:ext cx="381000" cy="1240367"/>
            </a:xfrm>
            <a:prstGeom prst="rect">
              <a:avLst/>
            </a:prstGeom>
            <a:noFill/>
            <a:ln w="9525">
              <a:noFill/>
              <a:miter lim="800000"/>
              <a:headEnd/>
              <a:tailEnd/>
            </a:ln>
          </p:spPr>
        </p:pic>
        <p:pic>
          <p:nvPicPr>
            <p:cNvPr id="93" name="Picture 3"/>
            <p:cNvPicPr>
              <a:picLocks noChangeAspect="1" noChangeArrowheads="1"/>
            </p:cNvPicPr>
            <p:nvPr/>
          </p:nvPicPr>
          <p:blipFill>
            <a:blip r:embed="rId4" cstate="print"/>
            <a:srcRect/>
            <a:stretch>
              <a:fillRect/>
            </a:stretch>
          </p:blipFill>
          <p:spPr bwMode="auto">
            <a:xfrm>
              <a:off x="1066800" y="3733800"/>
              <a:ext cx="381000" cy="1240367"/>
            </a:xfrm>
            <a:prstGeom prst="rect">
              <a:avLst/>
            </a:prstGeom>
            <a:noFill/>
            <a:ln w="9525">
              <a:noFill/>
              <a:miter lim="800000"/>
              <a:headEnd/>
              <a:tailEnd/>
            </a:ln>
          </p:spPr>
        </p:pic>
        <p:pic>
          <p:nvPicPr>
            <p:cNvPr id="94" name="Picture 3"/>
            <p:cNvPicPr>
              <a:picLocks noChangeAspect="1" noChangeArrowheads="1"/>
            </p:cNvPicPr>
            <p:nvPr/>
          </p:nvPicPr>
          <p:blipFill>
            <a:blip r:embed="rId4" cstate="print"/>
            <a:srcRect/>
            <a:stretch>
              <a:fillRect/>
            </a:stretch>
          </p:blipFill>
          <p:spPr bwMode="auto">
            <a:xfrm>
              <a:off x="1219200" y="3886200"/>
              <a:ext cx="381000" cy="1240367"/>
            </a:xfrm>
            <a:prstGeom prst="rect">
              <a:avLst/>
            </a:prstGeom>
            <a:noFill/>
            <a:ln w="9525">
              <a:noFill/>
              <a:miter lim="800000"/>
              <a:headEnd/>
              <a:tailEnd/>
            </a:ln>
          </p:spPr>
        </p:pic>
        <p:pic>
          <p:nvPicPr>
            <p:cNvPr id="95" name="Picture 3"/>
            <p:cNvPicPr>
              <a:picLocks noChangeAspect="1" noChangeArrowheads="1"/>
            </p:cNvPicPr>
            <p:nvPr/>
          </p:nvPicPr>
          <p:blipFill>
            <a:blip r:embed="rId4" cstate="print"/>
            <a:srcRect/>
            <a:stretch>
              <a:fillRect/>
            </a:stretch>
          </p:blipFill>
          <p:spPr bwMode="auto">
            <a:xfrm>
              <a:off x="1371600" y="4038600"/>
              <a:ext cx="381000" cy="1240367"/>
            </a:xfrm>
            <a:prstGeom prst="rect">
              <a:avLst/>
            </a:prstGeom>
            <a:noFill/>
            <a:ln w="9525">
              <a:noFill/>
              <a:miter lim="800000"/>
              <a:headEnd/>
              <a:tailEnd/>
            </a:ln>
          </p:spPr>
        </p:pic>
        <p:pic>
          <p:nvPicPr>
            <p:cNvPr id="96" name="Picture 3"/>
            <p:cNvPicPr>
              <a:picLocks noChangeAspect="1" noChangeArrowheads="1"/>
            </p:cNvPicPr>
            <p:nvPr/>
          </p:nvPicPr>
          <p:blipFill>
            <a:blip r:embed="rId4" cstate="print"/>
            <a:srcRect/>
            <a:stretch>
              <a:fillRect/>
            </a:stretch>
          </p:blipFill>
          <p:spPr bwMode="auto">
            <a:xfrm>
              <a:off x="1524000" y="4191000"/>
              <a:ext cx="381000" cy="1240367"/>
            </a:xfrm>
            <a:prstGeom prst="rect">
              <a:avLst/>
            </a:prstGeom>
            <a:noFill/>
            <a:ln w="9525">
              <a:noFill/>
              <a:miter lim="800000"/>
              <a:headEnd/>
              <a:tailEnd/>
            </a:ln>
          </p:spPr>
        </p:pic>
        <p:pic>
          <p:nvPicPr>
            <p:cNvPr id="97" name="Picture 3"/>
            <p:cNvPicPr>
              <a:picLocks noChangeAspect="1" noChangeArrowheads="1"/>
            </p:cNvPicPr>
            <p:nvPr/>
          </p:nvPicPr>
          <p:blipFill>
            <a:blip r:embed="rId4" cstate="print"/>
            <a:srcRect/>
            <a:stretch>
              <a:fillRect/>
            </a:stretch>
          </p:blipFill>
          <p:spPr bwMode="auto">
            <a:xfrm>
              <a:off x="1676400" y="4343400"/>
              <a:ext cx="381000" cy="1240367"/>
            </a:xfrm>
            <a:prstGeom prst="rect">
              <a:avLst/>
            </a:prstGeom>
            <a:noFill/>
            <a:ln w="9525">
              <a:noFill/>
              <a:miter lim="800000"/>
              <a:headEnd/>
              <a:tailEnd/>
            </a:ln>
          </p:spPr>
        </p:pic>
        <p:pic>
          <p:nvPicPr>
            <p:cNvPr id="98" name="Picture 3"/>
            <p:cNvPicPr>
              <a:picLocks noChangeAspect="1" noChangeArrowheads="1"/>
            </p:cNvPicPr>
            <p:nvPr/>
          </p:nvPicPr>
          <p:blipFill>
            <a:blip r:embed="rId4" cstate="print"/>
            <a:srcRect/>
            <a:stretch>
              <a:fillRect/>
            </a:stretch>
          </p:blipFill>
          <p:spPr bwMode="auto">
            <a:xfrm>
              <a:off x="1828800" y="4495800"/>
              <a:ext cx="381000" cy="1240367"/>
            </a:xfrm>
            <a:prstGeom prst="rect">
              <a:avLst/>
            </a:prstGeom>
            <a:noFill/>
            <a:ln w="9525">
              <a:noFill/>
              <a:miter lim="800000"/>
              <a:headEnd/>
              <a:tailEnd/>
            </a:ln>
          </p:spPr>
        </p:pic>
        <p:pic>
          <p:nvPicPr>
            <p:cNvPr id="99" name="Picture 3"/>
            <p:cNvPicPr>
              <a:picLocks noChangeAspect="1" noChangeArrowheads="1"/>
            </p:cNvPicPr>
            <p:nvPr/>
          </p:nvPicPr>
          <p:blipFill>
            <a:blip r:embed="rId4" cstate="print"/>
            <a:srcRect/>
            <a:stretch>
              <a:fillRect/>
            </a:stretch>
          </p:blipFill>
          <p:spPr bwMode="auto">
            <a:xfrm>
              <a:off x="914400" y="3581400"/>
              <a:ext cx="381000" cy="1240367"/>
            </a:xfrm>
            <a:prstGeom prst="rect">
              <a:avLst/>
            </a:prstGeom>
            <a:noFill/>
            <a:ln w="9525">
              <a:noFill/>
              <a:miter lim="800000"/>
              <a:headEnd/>
              <a:tailEnd/>
            </a:ln>
          </p:spPr>
        </p:pic>
        <p:pic>
          <p:nvPicPr>
            <p:cNvPr id="100" name="Picture 3"/>
            <p:cNvPicPr>
              <a:picLocks noChangeAspect="1" noChangeArrowheads="1"/>
            </p:cNvPicPr>
            <p:nvPr/>
          </p:nvPicPr>
          <p:blipFill>
            <a:blip r:embed="rId4" cstate="print"/>
            <a:srcRect/>
            <a:stretch>
              <a:fillRect/>
            </a:stretch>
          </p:blipFill>
          <p:spPr bwMode="auto">
            <a:xfrm>
              <a:off x="1066800" y="3733800"/>
              <a:ext cx="381000" cy="1240367"/>
            </a:xfrm>
            <a:prstGeom prst="rect">
              <a:avLst/>
            </a:prstGeom>
            <a:noFill/>
            <a:ln w="9525">
              <a:noFill/>
              <a:miter lim="800000"/>
              <a:headEnd/>
              <a:tailEnd/>
            </a:ln>
          </p:spPr>
        </p:pic>
        <p:pic>
          <p:nvPicPr>
            <p:cNvPr id="101" name="Picture 3"/>
            <p:cNvPicPr>
              <a:picLocks noChangeAspect="1" noChangeArrowheads="1"/>
            </p:cNvPicPr>
            <p:nvPr/>
          </p:nvPicPr>
          <p:blipFill>
            <a:blip r:embed="rId4" cstate="print"/>
            <a:srcRect/>
            <a:stretch>
              <a:fillRect/>
            </a:stretch>
          </p:blipFill>
          <p:spPr bwMode="auto">
            <a:xfrm>
              <a:off x="1219200" y="3886200"/>
              <a:ext cx="381000" cy="1240367"/>
            </a:xfrm>
            <a:prstGeom prst="rect">
              <a:avLst/>
            </a:prstGeom>
            <a:noFill/>
            <a:ln w="9525">
              <a:noFill/>
              <a:miter lim="800000"/>
              <a:headEnd/>
              <a:tailEnd/>
            </a:ln>
          </p:spPr>
        </p:pic>
        <p:pic>
          <p:nvPicPr>
            <p:cNvPr id="102" name="Picture 3"/>
            <p:cNvPicPr>
              <a:picLocks noChangeAspect="1" noChangeArrowheads="1"/>
            </p:cNvPicPr>
            <p:nvPr/>
          </p:nvPicPr>
          <p:blipFill>
            <a:blip r:embed="rId4" cstate="print"/>
            <a:srcRect/>
            <a:stretch>
              <a:fillRect/>
            </a:stretch>
          </p:blipFill>
          <p:spPr bwMode="auto">
            <a:xfrm>
              <a:off x="1371600" y="4038600"/>
              <a:ext cx="381000" cy="1240367"/>
            </a:xfrm>
            <a:prstGeom prst="rect">
              <a:avLst/>
            </a:prstGeom>
            <a:noFill/>
            <a:ln w="9525">
              <a:noFill/>
              <a:miter lim="800000"/>
              <a:headEnd/>
              <a:tailEnd/>
            </a:ln>
          </p:spPr>
        </p:pic>
        <p:pic>
          <p:nvPicPr>
            <p:cNvPr id="103" name="Picture 3"/>
            <p:cNvPicPr>
              <a:picLocks noChangeAspect="1" noChangeArrowheads="1"/>
            </p:cNvPicPr>
            <p:nvPr/>
          </p:nvPicPr>
          <p:blipFill>
            <a:blip r:embed="rId4" cstate="print"/>
            <a:srcRect/>
            <a:stretch>
              <a:fillRect/>
            </a:stretch>
          </p:blipFill>
          <p:spPr bwMode="auto">
            <a:xfrm>
              <a:off x="1524000" y="4191000"/>
              <a:ext cx="381000" cy="1240367"/>
            </a:xfrm>
            <a:prstGeom prst="rect">
              <a:avLst/>
            </a:prstGeom>
            <a:noFill/>
            <a:ln w="9525">
              <a:noFill/>
              <a:miter lim="800000"/>
              <a:headEnd/>
              <a:tailEnd/>
            </a:ln>
          </p:spPr>
        </p:pic>
        <p:pic>
          <p:nvPicPr>
            <p:cNvPr id="104" name="Picture 3"/>
            <p:cNvPicPr>
              <a:picLocks noChangeAspect="1" noChangeArrowheads="1"/>
            </p:cNvPicPr>
            <p:nvPr/>
          </p:nvPicPr>
          <p:blipFill>
            <a:blip r:embed="rId4" cstate="print"/>
            <a:srcRect/>
            <a:stretch>
              <a:fillRect/>
            </a:stretch>
          </p:blipFill>
          <p:spPr bwMode="auto">
            <a:xfrm>
              <a:off x="1676400" y="4343400"/>
              <a:ext cx="381000" cy="1240367"/>
            </a:xfrm>
            <a:prstGeom prst="rect">
              <a:avLst/>
            </a:prstGeom>
            <a:noFill/>
            <a:ln w="9525">
              <a:noFill/>
              <a:miter lim="800000"/>
              <a:headEnd/>
              <a:tailEnd/>
            </a:ln>
          </p:spPr>
        </p:pic>
        <p:pic>
          <p:nvPicPr>
            <p:cNvPr id="105" name="Picture 3"/>
            <p:cNvPicPr>
              <a:picLocks noChangeAspect="1" noChangeArrowheads="1"/>
            </p:cNvPicPr>
            <p:nvPr/>
          </p:nvPicPr>
          <p:blipFill>
            <a:blip r:embed="rId4" cstate="print"/>
            <a:srcRect/>
            <a:stretch>
              <a:fillRect/>
            </a:stretch>
          </p:blipFill>
          <p:spPr bwMode="auto">
            <a:xfrm>
              <a:off x="1828800" y="4495800"/>
              <a:ext cx="381000" cy="1240367"/>
            </a:xfrm>
            <a:prstGeom prst="rect">
              <a:avLst/>
            </a:prstGeom>
            <a:noFill/>
            <a:ln w="9525">
              <a:noFill/>
              <a:miter lim="800000"/>
              <a:headEnd/>
              <a:tailEnd/>
            </a:ln>
          </p:spPr>
        </p:pic>
      </p:grpSp>
      <p:cxnSp>
        <p:nvCxnSpPr>
          <p:cNvPr id="107" name="Straight Arrow Connector 106"/>
          <p:cNvCxnSpPr/>
          <p:nvPr/>
        </p:nvCxnSpPr>
        <p:spPr bwMode="auto">
          <a:xfrm rot="16200000" flipV="1">
            <a:off x="317616" y="4763549"/>
            <a:ext cx="1422168" cy="1295400"/>
          </a:xfrm>
          <a:prstGeom prst="straightConnector1">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cxnSp>
        <p:nvCxnSpPr>
          <p:cNvPr id="109" name="Straight Arrow Connector 108"/>
          <p:cNvCxnSpPr/>
          <p:nvPr/>
        </p:nvCxnSpPr>
        <p:spPr bwMode="auto">
          <a:xfrm>
            <a:off x="1676400" y="6122333"/>
            <a:ext cx="2209800" cy="1588"/>
          </a:xfrm>
          <a:prstGeom prst="straightConnector1">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sp>
        <p:nvSpPr>
          <p:cNvPr id="110" name="TextBox 109"/>
          <p:cNvSpPr txBox="1"/>
          <p:nvPr/>
        </p:nvSpPr>
        <p:spPr>
          <a:xfrm rot="2830588">
            <a:off x="174470" y="5476340"/>
            <a:ext cx="1308371" cy="307777"/>
          </a:xfrm>
          <a:prstGeom prst="rect">
            <a:avLst/>
          </a:prstGeom>
          <a:noFill/>
        </p:spPr>
        <p:txBody>
          <a:bodyPr wrap="none" rtlCol="0">
            <a:spAutoFit/>
          </a:bodyPr>
          <a:lstStyle/>
          <a:p>
            <a:r>
              <a:rPr lang="en-US" sz="1400" dirty="0" smtClean="0"/>
              <a:t>concentration</a:t>
            </a:r>
            <a:endParaRPr lang="en-US" sz="1400" dirty="0"/>
          </a:p>
        </p:txBody>
      </p:sp>
      <p:sp>
        <p:nvSpPr>
          <p:cNvPr id="111" name="TextBox 110"/>
          <p:cNvSpPr txBox="1"/>
          <p:nvPr/>
        </p:nvSpPr>
        <p:spPr>
          <a:xfrm>
            <a:off x="1992347" y="6214646"/>
            <a:ext cx="1273105" cy="338554"/>
          </a:xfrm>
          <a:prstGeom prst="rect">
            <a:avLst/>
          </a:prstGeom>
          <a:noFill/>
        </p:spPr>
        <p:txBody>
          <a:bodyPr wrap="none" rtlCol="0">
            <a:spAutoFit/>
          </a:bodyPr>
          <a:lstStyle/>
          <a:p>
            <a:r>
              <a:rPr lang="en-US" sz="1600" dirty="0" smtClean="0"/>
              <a:t>compounds</a:t>
            </a:r>
            <a:endParaRPr lang="en-US" sz="1600" dirty="0"/>
          </a:p>
        </p:txBody>
      </p:sp>
      <p:graphicFrame>
        <p:nvGraphicFramePr>
          <p:cNvPr id="112" name="Object 111"/>
          <p:cNvGraphicFramePr>
            <a:graphicFrameLocks noChangeAspect="1"/>
          </p:cNvGraphicFramePr>
          <p:nvPr/>
        </p:nvGraphicFramePr>
        <p:xfrm>
          <a:off x="4057837" y="3970328"/>
          <a:ext cx="1961963" cy="1010708"/>
        </p:xfrm>
        <a:graphic>
          <a:graphicData uri="http://schemas.openxmlformats.org/presentationml/2006/ole">
            <mc:AlternateContent xmlns:mc="http://schemas.openxmlformats.org/markup-compatibility/2006">
              <mc:Choice xmlns:v="urn:schemas-microsoft-com:vml" Requires="v">
                <p:oleObj spid="_x0000_s1411" name="Equation" r:id="rId9" imgW="1257120" imgH="647640" progId="Equation.3">
                  <p:embed/>
                </p:oleObj>
              </mc:Choice>
              <mc:Fallback>
                <p:oleObj name="Equation" r:id="rId9" imgW="1257120" imgH="647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57837" y="3970328"/>
                        <a:ext cx="1961963" cy="101070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4" name="Right Arrow 113"/>
          <p:cNvSpPr/>
          <p:nvPr/>
        </p:nvSpPr>
        <p:spPr bwMode="auto">
          <a:xfrm>
            <a:off x="6553200" y="4350328"/>
            <a:ext cx="762000" cy="44334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sp>
        <p:nvSpPr>
          <p:cNvPr id="115" name="TextBox 114"/>
          <p:cNvSpPr txBox="1"/>
          <p:nvPr/>
        </p:nvSpPr>
        <p:spPr>
          <a:xfrm>
            <a:off x="4114800" y="5037452"/>
            <a:ext cx="2226423" cy="1077218"/>
          </a:xfrm>
          <a:prstGeom prst="rect">
            <a:avLst/>
          </a:prstGeom>
          <a:noFill/>
        </p:spPr>
        <p:txBody>
          <a:bodyPr wrap="square" rtlCol="0">
            <a:spAutoFit/>
          </a:bodyPr>
          <a:lstStyle/>
          <a:p>
            <a:r>
              <a:rPr lang="en-US" sz="1600" dirty="0" smtClean="0"/>
              <a:t>Create  </a:t>
            </a:r>
            <a:r>
              <a:rPr lang="en-US" sz="1600" i="1" dirty="0" smtClean="0"/>
              <a:t>n × m</a:t>
            </a:r>
            <a:r>
              <a:rPr lang="en-US" sz="1600" dirty="0" smtClean="0"/>
              <a:t> array of features, where every m could be a vector [f</a:t>
            </a:r>
            <a:r>
              <a:rPr lang="en-US" sz="1600" baseline="-25000" dirty="0" smtClean="0"/>
              <a:t>1</a:t>
            </a:r>
            <a:r>
              <a:rPr lang="en-US" sz="1600" dirty="0" smtClean="0"/>
              <a:t>,…,f</a:t>
            </a:r>
            <a:r>
              <a:rPr lang="en-US" sz="1600" baseline="-25000" dirty="0" smtClean="0"/>
              <a:t>n</a:t>
            </a:r>
            <a:r>
              <a:rPr lang="en-US" sz="1600" dirty="0" smtClean="0"/>
              <a:t>]</a:t>
            </a:r>
            <a:endParaRPr lang="en-US" sz="1600" dirty="0"/>
          </a:p>
        </p:txBody>
      </p:sp>
      <p:sp>
        <p:nvSpPr>
          <p:cNvPr id="117" name="TextBox 116"/>
          <p:cNvSpPr txBox="1"/>
          <p:nvPr/>
        </p:nvSpPr>
        <p:spPr>
          <a:xfrm>
            <a:off x="6085652" y="5868449"/>
            <a:ext cx="2725426" cy="461665"/>
          </a:xfrm>
          <a:prstGeom prst="rect">
            <a:avLst/>
          </a:prstGeom>
          <a:solidFill>
            <a:schemeClr val="bg2">
              <a:lumMod val="75000"/>
            </a:schemeClr>
          </a:solidFill>
        </p:spPr>
        <p:txBody>
          <a:bodyPr wrap="none" rtlCol="0">
            <a:spAutoFit/>
          </a:bodyPr>
          <a:lstStyle/>
          <a:p>
            <a:r>
              <a:rPr lang="en-US" dirty="0" smtClean="0"/>
              <a:t>HT flow cytometry</a:t>
            </a:r>
            <a:endParaRPr lang="en-US" dirty="0"/>
          </a:p>
        </p:txBody>
      </p:sp>
      <p:sp>
        <p:nvSpPr>
          <p:cNvPr id="118" name="TextBox 117"/>
          <p:cNvSpPr txBox="1"/>
          <p:nvPr/>
        </p:nvSpPr>
        <p:spPr>
          <a:xfrm>
            <a:off x="7467601" y="4267200"/>
            <a:ext cx="1676400" cy="830997"/>
          </a:xfrm>
          <a:prstGeom prst="rect">
            <a:avLst/>
          </a:prstGeom>
          <a:noFill/>
        </p:spPr>
        <p:txBody>
          <a:bodyPr wrap="square" rtlCol="0">
            <a:spAutoFit/>
          </a:bodyPr>
          <a:lstStyle/>
          <a:p>
            <a:r>
              <a:rPr lang="en-US" sz="1600" dirty="0" smtClean="0"/>
              <a:t>Find the features (such as IC</a:t>
            </a:r>
            <a:r>
              <a:rPr lang="en-US" sz="1600" baseline="-25000" dirty="0" smtClean="0"/>
              <a:t>50</a:t>
            </a:r>
            <a:r>
              <a:rPr lang="en-US" sz="1600" dirty="0" smtClean="0"/>
              <a:t>)</a:t>
            </a:r>
            <a:endParaRPr lang="en-US" sz="1600" baseline="-25000" dirty="0"/>
          </a:p>
        </p:txBody>
      </p:sp>
      <p:sp>
        <p:nvSpPr>
          <p:cNvPr id="90" name="Right Arrow 89"/>
          <p:cNvSpPr/>
          <p:nvPr/>
        </p:nvSpPr>
        <p:spPr bwMode="auto">
          <a:xfrm rot="16200000">
            <a:off x="1251412" y="3143944"/>
            <a:ext cx="482832" cy="44334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sp>
        <p:nvSpPr>
          <p:cNvPr id="106" name="Right Arrow 105"/>
          <p:cNvSpPr/>
          <p:nvPr/>
        </p:nvSpPr>
        <p:spPr bwMode="auto">
          <a:xfrm rot="8367358">
            <a:off x="6222464" y="3385360"/>
            <a:ext cx="1078059" cy="44334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pic>
        <p:nvPicPr>
          <p:cNvPr id="108" name="Picture 3"/>
          <p:cNvPicPr>
            <a:picLocks noChangeAspect="1" noChangeArrowheads="1"/>
          </p:cNvPicPr>
          <p:nvPr/>
        </p:nvPicPr>
        <p:blipFill>
          <a:blip r:embed="rId4" cstate="print"/>
          <a:srcRect/>
          <a:stretch>
            <a:fillRect/>
          </a:stretch>
        </p:blipFill>
        <p:spPr bwMode="auto">
          <a:xfrm>
            <a:off x="571500" y="1411400"/>
            <a:ext cx="381000" cy="1240367"/>
          </a:xfrm>
          <a:prstGeom prst="rect">
            <a:avLst/>
          </a:prstGeom>
          <a:noFill/>
          <a:ln w="9525">
            <a:noFill/>
            <a:miter lim="800000"/>
            <a:headEnd/>
            <a:tailEnd/>
          </a:ln>
        </p:spPr>
      </p:pic>
      <p:pic>
        <p:nvPicPr>
          <p:cNvPr id="113" name="Picture 3"/>
          <p:cNvPicPr>
            <a:picLocks noChangeAspect="1" noChangeArrowheads="1"/>
          </p:cNvPicPr>
          <p:nvPr/>
        </p:nvPicPr>
        <p:blipFill>
          <a:blip r:embed="rId4" cstate="print"/>
          <a:srcRect/>
          <a:stretch>
            <a:fillRect/>
          </a:stretch>
        </p:blipFill>
        <p:spPr bwMode="auto">
          <a:xfrm>
            <a:off x="1066800" y="1411400"/>
            <a:ext cx="381000" cy="1240367"/>
          </a:xfrm>
          <a:prstGeom prst="rect">
            <a:avLst/>
          </a:prstGeom>
          <a:noFill/>
          <a:ln w="9525">
            <a:noFill/>
            <a:miter lim="800000"/>
            <a:headEnd/>
            <a:tailEnd/>
          </a:ln>
        </p:spPr>
      </p:pic>
      <p:sp>
        <p:nvSpPr>
          <p:cNvPr id="11" name="TextBox 10"/>
          <p:cNvSpPr txBox="1"/>
          <p:nvPr/>
        </p:nvSpPr>
        <p:spPr>
          <a:xfrm>
            <a:off x="347618" y="1833540"/>
            <a:ext cx="300082" cy="369332"/>
          </a:xfrm>
          <a:prstGeom prst="rect">
            <a:avLst/>
          </a:prstGeom>
          <a:noFill/>
        </p:spPr>
        <p:txBody>
          <a:bodyPr wrap="none" rtlCol="0">
            <a:spAutoFit/>
          </a:bodyPr>
          <a:lstStyle/>
          <a:p>
            <a:r>
              <a:rPr lang="en-US" dirty="0" smtClean="0"/>
              <a:t>+</a:t>
            </a:r>
            <a:endParaRPr lang="en-US" dirty="0"/>
          </a:p>
        </p:txBody>
      </p:sp>
      <p:sp>
        <p:nvSpPr>
          <p:cNvPr id="116" name="TextBox 115"/>
          <p:cNvSpPr txBox="1"/>
          <p:nvPr/>
        </p:nvSpPr>
        <p:spPr>
          <a:xfrm>
            <a:off x="859997" y="1828800"/>
            <a:ext cx="300082" cy="369332"/>
          </a:xfrm>
          <a:prstGeom prst="rect">
            <a:avLst/>
          </a:prstGeom>
          <a:noFill/>
        </p:spPr>
        <p:txBody>
          <a:bodyPr wrap="none" rtlCol="0">
            <a:spAutoFit/>
          </a:bodyPr>
          <a:lstStyle/>
          <a:p>
            <a:r>
              <a:rPr lang="en-US" dirty="0" smtClean="0"/>
              <a:t>+</a:t>
            </a:r>
            <a:endParaRPr lang="en-US" dirty="0"/>
          </a:p>
        </p:txBody>
      </p:sp>
      <p:sp>
        <p:nvSpPr>
          <p:cNvPr id="18" name="Rectangle 17"/>
          <p:cNvSpPr/>
          <p:nvPr/>
        </p:nvSpPr>
        <p:spPr>
          <a:xfrm>
            <a:off x="0" y="3009319"/>
            <a:ext cx="9144000" cy="3848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a:off x="8763000" y="6629400"/>
            <a:ext cx="152400" cy="15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976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50"/>
                                        <p:tgtEl>
                                          <p:spTgt spid="18"/>
                                        </p:tgtEl>
                                      </p:cBhvr>
                                    </p:animEffect>
                                    <p:set>
                                      <p:cBhvr>
                                        <p:cTn id="7" dur="1" fill="hold">
                                          <p:stCondLst>
                                            <p:cond delay="1249"/>
                                          </p:stCondLst>
                                        </p:cTn>
                                        <p:tgtEl>
                                          <p:spTgt spid="18"/>
                                        </p:tgtEl>
                                        <p:attrNameLst>
                                          <p:attrName>style.visibility</p:attrName>
                                        </p:attrNameLst>
                                      </p:cBhvr>
                                      <p:to>
                                        <p:strVal val="hidden"/>
                                      </p:to>
                                    </p:set>
                                  </p:childTnLst>
                                </p:cTn>
                              </p:par>
                            </p:childTnLst>
                          </p:cTn>
                        </p:par>
                        <p:par>
                          <p:cTn id="8" fill="hold">
                            <p:stCondLst>
                              <p:cond delay="1250"/>
                            </p:stCondLst>
                            <p:childTnLst>
                              <p:par>
                                <p:cTn id="9" presetID="10" presetClass="exit" presetSubtype="0" fill="hold" grpId="0" nodeType="afterEffect">
                                  <p:stCondLst>
                                    <p:cond delay="0"/>
                                  </p:stCondLst>
                                  <p:childTnLst>
                                    <p:animEffect transition="out" filter="fade">
                                      <p:cBhvr>
                                        <p:cTn id="10" dur="500"/>
                                        <p:tgtEl>
                                          <p:spTgt spid="119"/>
                                        </p:tgtEl>
                                      </p:cBhvr>
                                    </p:animEffect>
                                    <p:set>
                                      <p:cBhvr>
                                        <p:cTn id="11" dur="1" fill="hold">
                                          <p:stCondLst>
                                            <p:cond delay="499"/>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normAutofit fontScale="90000"/>
          </a:bodyPr>
          <a:lstStyle/>
          <a:p>
            <a:r>
              <a:rPr lang="en-US" dirty="0" smtClean="0"/>
              <a:t>Problem 1: eliminate operator’s input in analysis</a:t>
            </a:r>
            <a:endParaRPr lang="en-US" dirty="0"/>
          </a:p>
        </p:txBody>
      </p:sp>
      <p:pic>
        <p:nvPicPr>
          <p:cNvPr id="219139" name="Picture 3"/>
          <p:cNvPicPr>
            <a:picLocks noGrp="1" noChangeAspect="1" noChangeArrowheads="1"/>
          </p:cNvPicPr>
          <p:nvPr>
            <p:ph sz="half" idx="4294967295"/>
          </p:nvPr>
        </p:nvPicPr>
        <p:blipFill>
          <a:blip r:embed="rId3" cstate="print"/>
          <a:srcRect/>
          <a:stretch>
            <a:fillRect/>
          </a:stretch>
        </p:blipFill>
        <p:spPr>
          <a:xfrm>
            <a:off x="650875" y="1222375"/>
            <a:ext cx="2514600" cy="2511425"/>
          </a:xfrm>
          <a:noFill/>
          <a:ln/>
        </p:spPr>
      </p:pic>
      <p:pic>
        <p:nvPicPr>
          <p:cNvPr id="219140" name="Picture 4"/>
          <p:cNvPicPr>
            <a:picLocks noGrp="1" noChangeAspect="1" noChangeArrowheads="1"/>
          </p:cNvPicPr>
          <p:nvPr>
            <p:ph sz="half" idx="4294967295"/>
          </p:nvPr>
        </p:nvPicPr>
        <p:blipFill>
          <a:blip r:embed="rId4" cstate="print"/>
          <a:srcRect/>
          <a:stretch>
            <a:fillRect/>
          </a:stretch>
        </p:blipFill>
        <p:spPr>
          <a:xfrm>
            <a:off x="650875" y="4041775"/>
            <a:ext cx="2514600" cy="2511425"/>
          </a:xfrm>
          <a:noFill/>
          <a:ln/>
        </p:spPr>
      </p:pic>
      <p:pic>
        <p:nvPicPr>
          <p:cNvPr id="219141" name="Picture 5"/>
          <p:cNvPicPr>
            <a:picLocks noChangeAspect="1" noChangeArrowheads="1"/>
          </p:cNvPicPr>
          <p:nvPr/>
        </p:nvPicPr>
        <p:blipFill>
          <a:blip r:embed="rId5" cstate="print"/>
          <a:srcRect/>
          <a:stretch>
            <a:fillRect/>
          </a:stretch>
        </p:blipFill>
        <p:spPr bwMode="auto">
          <a:xfrm>
            <a:off x="3352800" y="2362200"/>
            <a:ext cx="2987675" cy="2982913"/>
          </a:xfrm>
          <a:prstGeom prst="rect">
            <a:avLst/>
          </a:prstGeom>
          <a:noFill/>
          <a:ln w="9525" algn="ctr">
            <a:noFill/>
            <a:miter lim="800000"/>
            <a:headEnd/>
            <a:tailEnd/>
          </a:ln>
          <a:effectLst/>
        </p:spPr>
      </p:pic>
      <p:pic>
        <p:nvPicPr>
          <p:cNvPr id="219142" name="Picture 6"/>
          <p:cNvPicPr>
            <a:picLocks noChangeAspect="1" noChangeArrowheads="1"/>
          </p:cNvPicPr>
          <p:nvPr/>
        </p:nvPicPr>
        <p:blipFill>
          <a:blip r:embed="rId6" cstate="print"/>
          <a:srcRect/>
          <a:stretch>
            <a:fillRect/>
          </a:stretch>
        </p:blipFill>
        <p:spPr bwMode="auto">
          <a:xfrm>
            <a:off x="3352800" y="2360613"/>
            <a:ext cx="2987675" cy="2982912"/>
          </a:xfrm>
          <a:prstGeom prst="rect">
            <a:avLst/>
          </a:prstGeom>
          <a:noFill/>
          <a:ln w="9525" algn="ctr">
            <a:noFill/>
            <a:miter lim="800000"/>
            <a:headEnd/>
            <a:tailEnd/>
          </a:ln>
          <a:effectLst/>
        </p:spPr>
      </p:pic>
      <p:grpSp>
        <p:nvGrpSpPr>
          <p:cNvPr id="2" name="Group 7"/>
          <p:cNvGrpSpPr>
            <a:grpSpLocks/>
          </p:cNvGrpSpPr>
          <p:nvPr/>
        </p:nvGrpSpPr>
        <p:grpSpPr bwMode="auto">
          <a:xfrm>
            <a:off x="1717675" y="1527175"/>
            <a:ext cx="1482725" cy="4648200"/>
            <a:chOff x="672" y="960"/>
            <a:chExt cx="934" cy="2928"/>
          </a:xfrm>
        </p:grpSpPr>
        <p:grpSp>
          <p:nvGrpSpPr>
            <p:cNvPr id="3" name="Group 8"/>
            <p:cNvGrpSpPr>
              <a:grpSpLocks/>
            </p:cNvGrpSpPr>
            <p:nvPr/>
          </p:nvGrpSpPr>
          <p:grpSpPr bwMode="auto">
            <a:xfrm>
              <a:off x="1194" y="960"/>
              <a:ext cx="412" cy="1152"/>
              <a:chOff x="1194" y="960"/>
              <a:chExt cx="412" cy="1152"/>
            </a:xfrm>
          </p:grpSpPr>
          <p:sp>
            <p:nvSpPr>
              <p:cNvPr id="219145" name="Line 9"/>
              <p:cNvSpPr>
                <a:spLocks noChangeShapeType="1"/>
              </p:cNvSpPr>
              <p:nvPr/>
            </p:nvSpPr>
            <p:spPr bwMode="auto">
              <a:xfrm flipV="1">
                <a:off x="1194" y="960"/>
                <a:ext cx="0" cy="1152"/>
              </a:xfrm>
              <a:prstGeom prst="line">
                <a:avLst/>
              </a:prstGeom>
              <a:noFill/>
              <a:ln w="9525">
                <a:solidFill>
                  <a:schemeClr val="tx1"/>
                </a:solidFill>
                <a:round/>
                <a:headEnd/>
                <a:tailEnd/>
              </a:ln>
              <a:effectLst/>
            </p:spPr>
            <p:txBody>
              <a:bodyPr>
                <a:spAutoFit/>
              </a:bodyPr>
              <a:lstStyle/>
              <a:p>
                <a:endParaRPr lang="en-US"/>
              </a:p>
            </p:txBody>
          </p:sp>
          <p:sp>
            <p:nvSpPr>
              <p:cNvPr id="219146" name="Text Box 10"/>
              <p:cNvSpPr txBox="1">
                <a:spLocks noChangeArrowheads="1"/>
              </p:cNvSpPr>
              <p:nvPr/>
            </p:nvSpPr>
            <p:spPr bwMode="auto">
              <a:xfrm>
                <a:off x="1238" y="998"/>
                <a:ext cx="368" cy="212"/>
              </a:xfrm>
              <a:prstGeom prst="rect">
                <a:avLst/>
              </a:prstGeom>
              <a:noFill/>
              <a:ln w="9525" algn="ctr">
                <a:noFill/>
                <a:miter lim="800000"/>
                <a:headEnd/>
                <a:tailEnd/>
              </a:ln>
              <a:effectLst/>
            </p:spPr>
            <p:txBody>
              <a:bodyPr wrap="none">
                <a:spAutoFit/>
              </a:bodyPr>
              <a:lstStyle/>
              <a:p>
                <a:pPr>
                  <a:spcBef>
                    <a:spcPct val="50000"/>
                  </a:spcBef>
                </a:pPr>
                <a:r>
                  <a:rPr lang="en-US" sz="1600">
                    <a:latin typeface="Trebuchet MS" pitchFamily="34" charset="0"/>
                  </a:rPr>
                  <a:t>gate</a:t>
                </a:r>
              </a:p>
            </p:txBody>
          </p:sp>
        </p:grpSp>
        <p:grpSp>
          <p:nvGrpSpPr>
            <p:cNvPr id="4" name="Group 11"/>
            <p:cNvGrpSpPr>
              <a:grpSpLocks/>
            </p:cNvGrpSpPr>
            <p:nvPr/>
          </p:nvGrpSpPr>
          <p:grpSpPr bwMode="auto">
            <a:xfrm>
              <a:off x="672" y="2736"/>
              <a:ext cx="522" cy="1152"/>
              <a:chOff x="672" y="2736"/>
              <a:chExt cx="522" cy="1152"/>
            </a:xfrm>
          </p:grpSpPr>
          <p:sp>
            <p:nvSpPr>
              <p:cNvPr id="219148" name="Line 12"/>
              <p:cNvSpPr>
                <a:spLocks noChangeShapeType="1"/>
              </p:cNvSpPr>
              <p:nvPr/>
            </p:nvSpPr>
            <p:spPr bwMode="auto">
              <a:xfrm flipV="1">
                <a:off x="1194" y="2736"/>
                <a:ext cx="0" cy="1152"/>
              </a:xfrm>
              <a:prstGeom prst="line">
                <a:avLst/>
              </a:prstGeom>
              <a:noFill/>
              <a:ln w="9525">
                <a:solidFill>
                  <a:schemeClr val="tx1"/>
                </a:solidFill>
                <a:round/>
                <a:headEnd/>
                <a:tailEnd/>
              </a:ln>
              <a:effectLst/>
            </p:spPr>
            <p:txBody>
              <a:bodyPr>
                <a:spAutoFit/>
              </a:bodyPr>
              <a:lstStyle/>
              <a:p>
                <a:endParaRPr lang="en-US"/>
              </a:p>
            </p:txBody>
          </p:sp>
          <p:sp>
            <p:nvSpPr>
              <p:cNvPr id="219149" name="Text Box 13"/>
              <p:cNvSpPr txBox="1">
                <a:spLocks noChangeArrowheads="1"/>
              </p:cNvSpPr>
              <p:nvPr/>
            </p:nvSpPr>
            <p:spPr bwMode="auto">
              <a:xfrm>
                <a:off x="672" y="2784"/>
                <a:ext cx="368" cy="212"/>
              </a:xfrm>
              <a:prstGeom prst="rect">
                <a:avLst/>
              </a:prstGeom>
              <a:noFill/>
              <a:ln w="9525" algn="ctr">
                <a:noFill/>
                <a:miter lim="800000"/>
                <a:headEnd/>
                <a:tailEnd/>
              </a:ln>
              <a:effectLst/>
            </p:spPr>
            <p:txBody>
              <a:bodyPr wrap="none">
                <a:spAutoFit/>
              </a:bodyPr>
              <a:lstStyle/>
              <a:p>
                <a:pPr>
                  <a:spcBef>
                    <a:spcPct val="50000"/>
                  </a:spcBef>
                </a:pPr>
                <a:r>
                  <a:rPr lang="en-US" sz="1600">
                    <a:latin typeface="Trebuchet MS" pitchFamily="34" charset="0"/>
                  </a:rPr>
                  <a:t>gate</a:t>
                </a:r>
              </a:p>
            </p:txBody>
          </p:sp>
        </p:grpSp>
      </p:grpSp>
      <p:sp>
        <p:nvSpPr>
          <p:cNvPr id="219150" name="AutoShape 14"/>
          <p:cNvSpPr>
            <a:spLocks noChangeArrowheads="1"/>
          </p:cNvSpPr>
          <p:nvPr/>
        </p:nvSpPr>
        <p:spPr bwMode="auto">
          <a:xfrm>
            <a:off x="6248400" y="3429000"/>
            <a:ext cx="533400" cy="457200"/>
          </a:xfrm>
          <a:prstGeom prst="rightArrow">
            <a:avLst>
              <a:gd name="adj1" fmla="val 50000"/>
              <a:gd name="adj2" fmla="val 29167"/>
            </a:avLst>
          </a:prstGeom>
          <a:solidFill>
            <a:schemeClr val="folHlink"/>
          </a:solidFill>
          <a:ln w="9525" algn="ctr">
            <a:solidFill>
              <a:schemeClr val="tx1"/>
            </a:solidFill>
            <a:miter lim="800000"/>
            <a:headEnd/>
            <a:tailEnd/>
          </a:ln>
          <a:effectLst/>
        </p:spPr>
        <p:txBody>
          <a:bodyPr wrap="none" anchor="ctr">
            <a:spAutoFit/>
          </a:bodyPr>
          <a:lstStyle/>
          <a:p>
            <a:endParaRPr lang="en-US"/>
          </a:p>
        </p:txBody>
      </p:sp>
      <p:sp>
        <p:nvSpPr>
          <p:cNvPr id="219151" name="Text Box 15"/>
          <p:cNvSpPr txBox="1">
            <a:spLocks noChangeArrowheads="1"/>
          </p:cNvSpPr>
          <p:nvPr/>
        </p:nvSpPr>
        <p:spPr bwMode="auto">
          <a:xfrm>
            <a:off x="6934200" y="3276600"/>
            <a:ext cx="2209800" cy="825500"/>
          </a:xfrm>
          <a:prstGeom prst="rect">
            <a:avLst/>
          </a:prstGeom>
          <a:noFill/>
          <a:ln w="9525" algn="ctr">
            <a:noFill/>
            <a:miter lim="800000"/>
            <a:headEnd/>
            <a:tailEnd/>
          </a:ln>
          <a:effectLst/>
        </p:spPr>
        <p:txBody>
          <a:bodyPr>
            <a:spAutoFit/>
          </a:bodyPr>
          <a:lstStyle/>
          <a:p>
            <a:pPr>
              <a:spcBef>
                <a:spcPct val="50000"/>
              </a:spcBef>
            </a:pPr>
            <a:r>
              <a:rPr lang="en-US" sz="1600">
                <a:latin typeface="Trebuchet MS" pitchFamily="34" charset="0"/>
              </a:rPr>
              <a:t>Calculate fraction of “positive” and “negative” cells</a:t>
            </a:r>
          </a:p>
        </p:txBody>
      </p:sp>
      <p:sp>
        <p:nvSpPr>
          <p:cNvPr id="219152" name="AutoShape 16"/>
          <p:cNvSpPr>
            <a:spLocks noChangeArrowheads="1"/>
          </p:cNvSpPr>
          <p:nvPr/>
        </p:nvSpPr>
        <p:spPr bwMode="auto">
          <a:xfrm>
            <a:off x="7620000" y="4495800"/>
            <a:ext cx="533400" cy="685800"/>
          </a:xfrm>
          <a:prstGeom prst="downArrow">
            <a:avLst>
              <a:gd name="adj1" fmla="val 50000"/>
              <a:gd name="adj2" fmla="val 32143"/>
            </a:avLst>
          </a:prstGeom>
          <a:solidFill>
            <a:schemeClr val="folHlink"/>
          </a:solidFill>
          <a:ln w="9525" algn="ctr">
            <a:solidFill>
              <a:schemeClr val="tx1"/>
            </a:solidFill>
            <a:miter lim="800000"/>
            <a:headEnd/>
            <a:tailEnd/>
          </a:ln>
          <a:effectLst/>
        </p:spPr>
        <p:txBody>
          <a:bodyPr wrap="none" anchor="ctr">
            <a:spAutoFit/>
          </a:bodyPr>
          <a:lstStyle/>
          <a:p>
            <a:endParaRPr lang="en-US"/>
          </a:p>
        </p:txBody>
      </p:sp>
      <p:sp>
        <p:nvSpPr>
          <p:cNvPr id="219153" name="Text Box 17"/>
          <p:cNvSpPr txBox="1">
            <a:spLocks noChangeArrowheads="1"/>
          </p:cNvSpPr>
          <p:nvPr/>
        </p:nvSpPr>
        <p:spPr bwMode="auto">
          <a:xfrm>
            <a:off x="6980238" y="5410200"/>
            <a:ext cx="2163762" cy="703263"/>
          </a:xfrm>
          <a:prstGeom prst="rect">
            <a:avLst/>
          </a:prstGeom>
          <a:noFill/>
          <a:ln w="9525" algn="ctr">
            <a:noFill/>
            <a:miter lim="800000"/>
            <a:headEnd/>
            <a:tailEnd/>
          </a:ln>
          <a:effectLst/>
        </p:spPr>
        <p:txBody>
          <a:bodyPr wrap="none">
            <a:spAutoFit/>
          </a:bodyPr>
          <a:lstStyle/>
          <a:p>
            <a:pPr algn="ctr">
              <a:spcBef>
                <a:spcPct val="50000"/>
              </a:spcBef>
            </a:pPr>
            <a:r>
              <a:rPr lang="en-US" sz="1600">
                <a:latin typeface="Trebuchet MS" pitchFamily="34" charset="0"/>
              </a:rPr>
              <a:t>Problems?</a:t>
            </a:r>
          </a:p>
          <a:p>
            <a:pPr algn="ctr">
              <a:spcBef>
                <a:spcPct val="50000"/>
              </a:spcBef>
            </a:pPr>
            <a:r>
              <a:rPr lang="en-US" sz="1600">
                <a:latin typeface="Trebuchet MS" pitchFamily="34" charset="0"/>
              </a:rPr>
              <a:t>Well… plenty actually</a:t>
            </a:r>
          </a:p>
        </p:txBody>
      </p:sp>
      <p:sp>
        <p:nvSpPr>
          <p:cNvPr id="18" name="Date Placeholder 17"/>
          <p:cNvSpPr>
            <a:spLocks noGrp="1"/>
          </p:cNvSpPr>
          <p:nvPr>
            <p:ph type="dt" sz="half" idx="10"/>
          </p:nvPr>
        </p:nvSpPr>
        <p:spPr/>
        <p:txBody>
          <a:bodyPr/>
          <a:lstStyle/>
          <a:p>
            <a:fld id="{C1B1AA1D-11A1-48E4-9025-8055F73DF064}" type="datetime13">
              <a:rPr lang="en-US" smtClean="0"/>
              <a:t>1:19:22 AM</a:t>
            </a:fld>
            <a:endParaRPr lang="en-US" dirty="0"/>
          </a:p>
        </p:txBody>
      </p:sp>
      <p:sp>
        <p:nvSpPr>
          <p:cNvPr id="19" name="Slide Number Placeholder 18"/>
          <p:cNvSpPr>
            <a:spLocks noGrp="1"/>
          </p:cNvSpPr>
          <p:nvPr>
            <p:ph type="sldNum" sz="quarter" idx="12"/>
          </p:nvPr>
        </p:nvSpPr>
        <p:spPr/>
        <p:txBody>
          <a:bodyPr/>
          <a:lstStyle/>
          <a:p>
            <a:fld id="{50630EF9-A3A5-492F-81FF-A69EF25F2DFF}" type="slidenum">
              <a:rPr lang="en-US" smtClean="0"/>
              <a:pPr/>
              <a:t>62</a:t>
            </a:fld>
            <a:endParaRPr lang="en-US"/>
          </a:p>
        </p:txBody>
      </p:sp>
      <p:sp>
        <p:nvSpPr>
          <p:cNvPr id="20" name="Footer Placeholder 19"/>
          <p:cNvSpPr>
            <a:spLocks noGrp="1"/>
          </p:cNvSpPr>
          <p:nvPr>
            <p:ph type="ftr" sz="quarter" idx="11"/>
          </p:nvPr>
        </p:nvSpPr>
        <p:spPr>
          <a:xfrm>
            <a:off x="3124200" y="6553200"/>
            <a:ext cx="3856038" cy="304800"/>
          </a:xfrm>
        </p:spPr>
        <p:txBody>
          <a:bodyPr/>
          <a:lstStyle/>
          <a:p>
            <a:r>
              <a:rPr lang="en-US" dirty="0" smtClean="0"/>
              <a:t>High Throughput-High-Content Flow Cytometry</a:t>
            </a:r>
            <a:endParaRPr lang="en-US" dirty="0"/>
          </a:p>
        </p:txBody>
      </p:sp>
      <p:sp>
        <p:nvSpPr>
          <p:cNvPr id="5" name="Isosceles Triangle 4"/>
          <p:cNvSpPr/>
          <p:nvPr/>
        </p:nvSpPr>
        <p:spPr>
          <a:xfrm>
            <a:off x="8763000" y="6629400"/>
            <a:ext cx="152400" cy="15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12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142"/>
                                        </p:tgtEl>
                                        <p:attrNameLst>
                                          <p:attrName>style.visibility</p:attrName>
                                        </p:attrNameLst>
                                      </p:cBhvr>
                                      <p:to>
                                        <p:strVal val="visible"/>
                                      </p:to>
                                    </p:set>
                                  </p:childTnLst>
                                </p:cTn>
                              </p:par>
                            </p:childTnLst>
                          </p:cTn>
                        </p:par>
                        <p:par>
                          <p:cTn id="9" fill="hold">
                            <p:stCondLst>
                              <p:cond delay="0"/>
                            </p:stCondLst>
                            <p:childTnLst>
                              <p:par>
                                <p:cTn id="10" presetID="10" presetClass="exit" presetSubtype="0" fill="hold" grpId="0" nodeType="after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0" y="3200400"/>
            <a:ext cx="5580063" cy="1816573"/>
          </a:xfrm>
        </p:spPr>
        <p:txBody>
          <a:bodyPr>
            <a:normAutofit fontScale="77500" lnSpcReduction="20000"/>
          </a:bodyPr>
          <a:lstStyle/>
          <a:p>
            <a:r>
              <a:rPr lang="en-US" sz="1800" b="1" dirty="0" smtClean="0"/>
              <a:t>Method I</a:t>
            </a:r>
          </a:p>
          <a:p>
            <a:pPr lvl="1"/>
            <a:r>
              <a:rPr lang="en-US" sz="1600" dirty="0" smtClean="0"/>
              <a:t>Sort the apples (“gate” the green and red populations, or red and non-red)</a:t>
            </a:r>
          </a:p>
          <a:p>
            <a:pPr lvl="1"/>
            <a:r>
              <a:rPr lang="en-US" sz="1600" dirty="0" smtClean="0"/>
              <a:t>Count red and green (non-red) </a:t>
            </a:r>
          </a:p>
          <a:p>
            <a:pPr lvl="1"/>
            <a:r>
              <a:rPr lang="en-US" sz="1600" dirty="0" smtClean="0"/>
              <a:t>Compare the counts</a:t>
            </a:r>
          </a:p>
          <a:p>
            <a:r>
              <a:rPr lang="en-US" sz="1800" b="1" dirty="0" smtClean="0"/>
              <a:t>Method II</a:t>
            </a:r>
          </a:p>
          <a:p>
            <a:pPr lvl="1"/>
            <a:r>
              <a:rPr lang="en-US" sz="1600" dirty="0" smtClean="0"/>
              <a:t>Find a bucket full of red apples only</a:t>
            </a:r>
          </a:p>
          <a:p>
            <a:pPr lvl="1"/>
            <a:r>
              <a:rPr lang="en-US" sz="1600" dirty="0" smtClean="0"/>
              <a:t>Find the distribution</a:t>
            </a:r>
          </a:p>
          <a:p>
            <a:pPr lvl="1"/>
            <a:r>
              <a:rPr lang="en-US" sz="1600" dirty="0" smtClean="0"/>
              <a:t>Take a bucket with red and green apples and find the distribution</a:t>
            </a:r>
          </a:p>
          <a:p>
            <a:pPr lvl="1"/>
            <a:r>
              <a:rPr lang="en-US" sz="1600" dirty="0" smtClean="0"/>
              <a:t>Compare the distribution </a:t>
            </a:r>
          </a:p>
          <a:p>
            <a:pPr lvl="1"/>
            <a:endParaRPr lang="en-US" sz="1600" dirty="0" smtClean="0"/>
          </a:p>
          <a:p>
            <a:pPr lvl="1"/>
            <a:endParaRPr lang="en-US" sz="1600" dirty="0" smtClean="0"/>
          </a:p>
          <a:p>
            <a:endParaRPr lang="en-US" sz="1800" dirty="0"/>
          </a:p>
        </p:txBody>
      </p:sp>
      <p:sp>
        <p:nvSpPr>
          <p:cNvPr id="2" name="Title 1"/>
          <p:cNvSpPr>
            <a:spLocks noGrp="1"/>
          </p:cNvSpPr>
          <p:nvPr>
            <p:ph type="title"/>
          </p:nvPr>
        </p:nvSpPr>
        <p:spPr/>
        <p:txBody>
          <a:bodyPr/>
          <a:lstStyle/>
          <a:p>
            <a:r>
              <a:rPr lang="en-US" dirty="0" smtClean="0"/>
              <a:t>Alternative?</a:t>
            </a:r>
            <a:endParaRPr lang="en-US" dirty="0"/>
          </a:p>
        </p:txBody>
      </p:sp>
      <p:sp>
        <p:nvSpPr>
          <p:cNvPr id="3" name="Date Placeholder 2"/>
          <p:cNvSpPr>
            <a:spLocks noGrp="1"/>
          </p:cNvSpPr>
          <p:nvPr>
            <p:ph type="dt" sz="half" idx="10"/>
          </p:nvPr>
        </p:nvSpPr>
        <p:spPr/>
        <p:txBody>
          <a:bodyPr/>
          <a:lstStyle/>
          <a:p>
            <a:fld id="{233B14A4-2E49-4DEF-9E7E-C4A34B22224E}" type="datetime13">
              <a:rPr lang="en-US" smtClean="0"/>
              <a:t>1:19:22 AM</a:t>
            </a:fld>
            <a:endParaRPr lang="en-US" dirty="0"/>
          </a:p>
        </p:txBody>
      </p:sp>
      <p:sp>
        <p:nvSpPr>
          <p:cNvPr id="4" name="Footer Placeholder 3"/>
          <p:cNvSpPr>
            <a:spLocks noGrp="1"/>
          </p:cNvSpPr>
          <p:nvPr>
            <p:ph type="ftr" sz="quarter" idx="11"/>
          </p:nvPr>
        </p:nvSpPr>
        <p:spPr>
          <a:xfrm>
            <a:off x="2819400" y="6477000"/>
            <a:ext cx="3810000" cy="425450"/>
          </a:xfrm>
        </p:spPr>
        <p:txBody>
          <a:bodyPr/>
          <a:lstStyle/>
          <a:p>
            <a:r>
              <a:rPr lang="en-US" dirty="0" smtClean="0"/>
              <a:t>High Throughput-High-Content Flow </a:t>
            </a:r>
            <a:r>
              <a:rPr lang="en-US" dirty="0" err="1" smtClean="0"/>
              <a:t>Cytometry</a:t>
            </a:r>
            <a:endParaRPr lang="en-US" dirty="0"/>
          </a:p>
        </p:txBody>
      </p:sp>
      <p:sp>
        <p:nvSpPr>
          <p:cNvPr id="5" name="Slide Number Placeholder 4"/>
          <p:cNvSpPr>
            <a:spLocks noGrp="1"/>
          </p:cNvSpPr>
          <p:nvPr>
            <p:ph type="sldNum" sz="quarter" idx="12"/>
          </p:nvPr>
        </p:nvSpPr>
        <p:spPr/>
        <p:txBody>
          <a:bodyPr/>
          <a:lstStyle/>
          <a:p>
            <a:fld id="{50630EF9-A3A5-492F-81FF-A69EF25F2DFF}" type="slidenum">
              <a:rPr lang="en-US" smtClean="0"/>
              <a:pPr/>
              <a:t>63</a:t>
            </a:fld>
            <a:endParaRPr lang="en-US"/>
          </a:p>
        </p:txBody>
      </p:sp>
      <p:pic>
        <p:nvPicPr>
          <p:cNvPr id="9219" name="Picture 3"/>
          <p:cNvPicPr>
            <a:picLocks noChangeAspect="1" noChangeArrowheads="1"/>
          </p:cNvPicPr>
          <p:nvPr/>
        </p:nvPicPr>
        <p:blipFill>
          <a:blip r:embed="rId3" cstate="print"/>
          <a:srcRect/>
          <a:stretch>
            <a:fillRect/>
          </a:stretch>
        </p:blipFill>
        <p:spPr bwMode="auto">
          <a:xfrm>
            <a:off x="457200" y="1219200"/>
            <a:ext cx="1614964" cy="198120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3124200" y="1222086"/>
            <a:ext cx="1614964" cy="1981200"/>
          </a:xfrm>
          <a:prstGeom prst="rect">
            <a:avLst/>
          </a:prstGeom>
          <a:noFill/>
          <a:ln w="9525">
            <a:noFill/>
            <a:miter lim="800000"/>
            <a:headEnd/>
            <a:tailEnd/>
          </a:ln>
        </p:spPr>
      </p:pic>
      <p:grpSp>
        <p:nvGrpSpPr>
          <p:cNvPr id="9223" name="Group 7"/>
          <p:cNvGrpSpPr>
            <a:grpSpLocks noChangeAspect="1"/>
          </p:cNvGrpSpPr>
          <p:nvPr/>
        </p:nvGrpSpPr>
        <p:grpSpPr bwMode="auto">
          <a:xfrm>
            <a:off x="5410200" y="1873250"/>
            <a:ext cx="3614739" cy="3614739"/>
            <a:chOff x="3021" y="2016"/>
            <a:chExt cx="1961" cy="1961"/>
          </a:xfrm>
        </p:grpSpPr>
        <p:sp>
          <p:nvSpPr>
            <p:cNvPr id="9222" name="AutoShape 6"/>
            <p:cNvSpPr>
              <a:spLocks noChangeAspect="1" noChangeArrowheads="1" noTextEdit="1"/>
            </p:cNvSpPr>
            <p:nvPr/>
          </p:nvSpPr>
          <p:spPr bwMode="auto">
            <a:xfrm>
              <a:off x="3024" y="2016"/>
              <a:ext cx="1958" cy="19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24" name="Rectangle 8"/>
            <p:cNvSpPr>
              <a:spLocks noChangeArrowheads="1"/>
            </p:cNvSpPr>
            <p:nvPr/>
          </p:nvSpPr>
          <p:spPr bwMode="auto">
            <a:xfrm>
              <a:off x="3468" y="3425"/>
              <a:ext cx="15" cy="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25" name="Rectangle 9"/>
            <p:cNvSpPr>
              <a:spLocks noChangeArrowheads="1"/>
            </p:cNvSpPr>
            <p:nvPr/>
          </p:nvSpPr>
          <p:spPr bwMode="auto">
            <a:xfrm>
              <a:off x="3468" y="3456"/>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26" name="Rectangle 10"/>
            <p:cNvSpPr>
              <a:spLocks noChangeArrowheads="1"/>
            </p:cNvSpPr>
            <p:nvPr/>
          </p:nvSpPr>
          <p:spPr bwMode="auto">
            <a:xfrm>
              <a:off x="3463" y="3431"/>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27" name="Rectangle 11"/>
            <p:cNvSpPr>
              <a:spLocks noChangeArrowheads="1"/>
            </p:cNvSpPr>
            <p:nvPr/>
          </p:nvSpPr>
          <p:spPr bwMode="auto">
            <a:xfrm>
              <a:off x="3463" y="3451"/>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28" name="Rectangle 12"/>
            <p:cNvSpPr>
              <a:spLocks noChangeArrowheads="1"/>
            </p:cNvSpPr>
            <p:nvPr/>
          </p:nvSpPr>
          <p:spPr bwMode="auto">
            <a:xfrm>
              <a:off x="3457" y="3436"/>
              <a:ext cx="36"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29" name="Rectangle 13"/>
            <p:cNvSpPr>
              <a:spLocks noChangeArrowheads="1"/>
            </p:cNvSpPr>
            <p:nvPr/>
          </p:nvSpPr>
          <p:spPr bwMode="auto">
            <a:xfrm>
              <a:off x="3457" y="3446"/>
              <a:ext cx="36"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0" name="Rectangle 14"/>
            <p:cNvSpPr>
              <a:spLocks noChangeArrowheads="1"/>
            </p:cNvSpPr>
            <p:nvPr/>
          </p:nvSpPr>
          <p:spPr bwMode="auto">
            <a:xfrm>
              <a:off x="3457" y="3441"/>
              <a:ext cx="36"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1" name="Rectangle 15"/>
            <p:cNvSpPr>
              <a:spLocks noChangeArrowheads="1"/>
            </p:cNvSpPr>
            <p:nvPr/>
          </p:nvSpPr>
          <p:spPr bwMode="auto">
            <a:xfrm>
              <a:off x="3457" y="3441"/>
              <a:ext cx="36"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2" name="Oval 16"/>
            <p:cNvSpPr>
              <a:spLocks noChangeArrowheads="1"/>
            </p:cNvSpPr>
            <p:nvPr/>
          </p:nvSpPr>
          <p:spPr bwMode="auto">
            <a:xfrm>
              <a:off x="3457" y="3425"/>
              <a:ext cx="36" cy="36"/>
            </a:xfrm>
            <a:prstGeom prst="ellipse">
              <a:avLst/>
            </a:prstGeom>
            <a:noFill/>
            <a:ln w="1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33" name="Rectangle 17"/>
            <p:cNvSpPr>
              <a:spLocks noChangeArrowheads="1"/>
            </p:cNvSpPr>
            <p:nvPr/>
          </p:nvSpPr>
          <p:spPr bwMode="auto">
            <a:xfrm>
              <a:off x="3626" y="3415"/>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4" name="Rectangle 18"/>
            <p:cNvSpPr>
              <a:spLocks noChangeArrowheads="1"/>
            </p:cNvSpPr>
            <p:nvPr/>
          </p:nvSpPr>
          <p:spPr bwMode="auto">
            <a:xfrm>
              <a:off x="3626" y="3446"/>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5" name="Rectangle 19"/>
            <p:cNvSpPr>
              <a:spLocks noChangeArrowheads="1"/>
            </p:cNvSpPr>
            <p:nvPr/>
          </p:nvSpPr>
          <p:spPr bwMode="auto">
            <a:xfrm>
              <a:off x="3621" y="3420"/>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6" name="Rectangle 20"/>
            <p:cNvSpPr>
              <a:spLocks noChangeArrowheads="1"/>
            </p:cNvSpPr>
            <p:nvPr/>
          </p:nvSpPr>
          <p:spPr bwMode="auto">
            <a:xfrm>
              <a:off x="3621" y="3441"/>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7" name="Rectangle 21"/>
            <p:cNvSpPr>
              <a:spLocks noChangeArrowheads="1"/>
            </p:cNvSpPr>
            <p:nvPr/>
          </p:nvSpPr>
          <p:spPr bwMode="auto">
            <a:xfrm>
              <a:off x="3615" y="3425"/>
              <a:ext cx="36" cy="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8" name="Rectangle 22"/>
            <p:cNvSpPr>
              <a:spLocks noChangeArrowheads="1"/>
            </p:cNvSpPr>
            <p:nvPr/>
          </p:nvSpPr>
          <p:spPr bwMode="auto">
            <a:xfrm>
              <a:off x="3615" y="3436"/>
              <a:ext cx="36"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9" name="Rectangle 23"/>
            <p:cNvSpPr>
              <a:spLocks noChangeArrowheads="1"/>
            </p:cNvSpPr>
            <p:nvPr/>
          </p:nvSpPr>
          <p:spPr bwMode="auto">
            <a:xfrm>
              <a:off x="3615" y="3431"/>
              <a:ext cx="36"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0" name="Rectangle 24"/>
            <p:cNvSpPr>
              <a:spLocks noChangeArrowheads="1"/>
            </p:cNvSpPr>
            <p:nvPr/>
          </p:nvSpPr>
          <p:spPr bwMode="auto">
            <a:xfrm>
              <a:off x="3615" y="3431"/>
              <a:ext cx="36"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1" name="Oval 25"/>
            <p:cNvSpPr>
              <a:spLocks noChangeArrowheads="1"/>
            </p:cNvSpPr>
            <p:nvPr/>
          </p:nvSpPr>
          <p:spPr bwMode="auto">
            <a:xfrm>
              <a:off x="3615" y="3415"/>
              <a:ext cx="36" cy="36"/>
            </a:xfrm>
            <a:prstGeom prst="ellipse">
              <a:avLst/>
            </a:prstGeom>
            <a:noFill/>
            <a:ln w="1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42" name="Rectangle 26"/>
            <p:cNvSpPr>
              <a:spLocks noChangeArrowheads="1"/>
            </p:cNvSpPr>
            <p:nvPr/>
          </p:nvSpPr>
          <p:spPr bwMode="auto">
            <a:xfrm>
              <a:off x="3784" y="3339"/>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3" name="Rectangle 27"/>
            <p:cNvSpPr>
              <a:spLocks noChangeArrowheads="1"/>
            </p:cNvSpPr>
            <p:nvPr/>
          </p:nvSpPr>
          <p:spPr bwMode="auto">
            <a:xfrm>
              <a:off x="3784" y="3369"/>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4" name="Rectangle 28"/>
            <p:cNvSpPr>
              <a:spLocks noChangeArrowheads="1"/>
            </p:cNvSpPr>
            <p:nvPr/>
          </p:nvSpPr>
          <p:spPr bwMode="auto">
            <a:xfrm>
              <a:off x="3779" y="3344"/>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5" name="Rectangle 29"/>
            <p:cNvSpPr>
              <a:spLocks noChangeArrowheads="1"/>
            </p:cNvSpPr>
            <p:nvPr/>
          </p:nvSpPr>
          <p:spPr bwMode="auto">
            <a:xfrm>
              <a:off x="3779" y="3364"/>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6" name="Rectangle 30"/>
            <p:cNvSpPr>
              <a:spLocks noChangeArrowheads="1"/>
            </p:cNvSpPr>
            <p:nvPr/>
          </p:nvSpPr>
          <p:spPr bwMode="auto">
            <a:xfrm>
              <a:off x="3774" y="3349"/>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7" name="Rectangle 31"/>
            <p:cNvSpPr>
              <a:spLocks noChangeArrowheads="1"/>
            </p:cNvSpPr>
            <p:nvPr/>
          </p:nvSpPr>
          <p:spPr bwMode="auto">
            <a:xfrm>
              <a:off x="3774" y="3359"/>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8" name="Rectangle 32"/>
            <p:cNvSpPr>
              <a:spLocks noChangeArrowheads="1"/>
            </p:cNvSpPr>
            <p:nvPr/>
          </p:nvSpPr>
          <p:spPr bwMode="auto">
            <a:xfrm>
              <a:off x="3774" y="3354"/>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9" name="Rectangle 33"/>
            <p:cNvSpPr>
              <a:spLocks noChangeArrowheads="1"/>
            </p:cNvSpPr>
            <p:nvPr/>
          </p:nvSpPr>
          <p:spPr bwMode="auto">
            <a:xfrm>
              <a:off x="3774" y="3354"/>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0" name="Oval 34"/>
            <p:cNvSpPr>
              <a:spLocks noChangeArrowheads="1"/>
            </p:cNvSpPr>
            <p:nvPr/>
          </p:nvSpPr>
          <p:spPr bwMode="auto">
            <a:xfrm>
              <a:off x="3774" y="3339"/>
              <a:ext cx="35" cy="35"/>
            </a:xfrm>
            <a:prstGeom prst="ellipse">
              <a:avLst/>
            </a:prstGeom>
            <a:noFill/>
            <a:ln w="1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51" name="Rectangle 35"/>
            <p:cNvSpPr>
              <a:spLocks noChangeArrowheads="1"/>
            </p:cNvSpPr>
            <p:nvPr/>
          </p:nvSpPr>
          <p:spPr bwMode="auto">
            <a:xfrm>
              <a:off x="3937" y="2935"/>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2" name="Rectangle 36"/>
            <p:cNvSpPr>
              <a:spLocks noChangeArrowheads="1"/>
            </p:cNvSpPr>
            <p:nvPr/>
          </p:nvSpPr>
          <p:spPr bwMode="auto">
            <a:xfrm>
              <a:off x="3937" y="2966"/>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3" name="Rectangle 37"/>
            <p:cNvSpPr>
              <a:spLocks noChangeArrowheads="1"/>
            </p:cNvSpPr>
            <p:nvPr/>
          </p:nvSpPr>
          <p:spPr bwMode="auto">
            <a:xfrm>
              <a:off x="3932" y="2940"/>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4" name="Rectangle 38"/>
            <p:cNvSpPr>
              <a:spLocks noChangeArrowheads="1"/>
            </p:cNvSpPr>
            <p:nvPr/>
          </p:nvSpPr>
          <p:spPr bwMode="auto">
            <a:xfrm>
              <a:off x="3932" y="2961"/>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5" name="Rectangle 39"/>
            <p:cNvSpPr>
              <a:spLocks noChangeArrowheads="1"/>
            </p:cNvSpPr>
            <p:nvPr/>
          </p:nvSpPr>
          <p:spPr bwMode="auto">
            <a:xfrm>
              <a:off x="3927" y="2945"/>
              <a:ext cx="35" cy="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6" name="Rectangle 40"/>
            <p:cNvSpPr>
              <a:spLocks noChangeArrowheads="1"/>
            </p:cNvSpPr>
            <p:nvPr/>
          </p:nvSpPr>
          <p:spPr bwMode="auto">
            <a:xfrm>
              <a:off x="3927" y="2956"/>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7" name="Rectangle 41"/>
            <p:cNvSpPr>
              <a:spLocks noChangeArrowheads="1"/>
            </p:cNvSpPr>
            <p:nvPr/>
          </p:nvSpPr>
          <p:spPr bwMode="auto">
            <a:xfrm>
              <a:off x="3927" y="2951"/>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8" name="Rectangle 42"/>
            <p:cNvSpPr>
              <a:spLocks noChangeArrowheads="1"/>
            </p:cNvSpPr>
            <p:nvPr/>
          </p:nvSpPr>
          <p:spPr bwMode="auto">
            <a:xfrm>
              <a:off x="3927" y="2951"/>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9" name="Oval 43"/>
            <p:cNvSpPr>
              <a:spLocks noChangeArrowheads="1"/>
            </p:cNvSpPr>
            <p:nvPr/>
          </p:nvSpPr>
          <p:spPr bwMode="auto">
            <a:xfrm>
              <a:off x="3927" y="2935"/>
              <a:ext cx="35" cy="36"/>
            </a:xfrm>
            <a:prstGeom prst="ellipse">
              <a:avLst/>
            </a:prstGeom>
            <a:noFill/>
            <a:ln w="1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60" name="Rectangle 44"/>
            <p:cNvSpPr>
              <a:spLocks noChangeArrowheads="1"/>
            </p:cNvSpPr>
            <p:nvPr/>
          </p:nvSpPr>
          <p:spPr bwMode="auto">
            <a:xfrm>
              <a:off x="4095" y="2532"/>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1" name="Rectangle 45"/>
            <p:cNvSpPr>
              <a:spLocks noChangeArrowheads="1"/>
            </p:cNvSpPr>
            <p:nvPr/>
          </p:nvSpPr>
          <p:spPr bwMode="auto">
            <a:xfrm>
              <a:off x="4095" y="2562"/>
              <a:ext cx="15" cy="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2" name="Rectangle 46"/>
            <p:cNvSpPr>
              <a:spLocks noChangeArrowheads="1"/>
            </p:cNvSpPr>
            <p:nvPr/>
          </p:nvSpPr>
          <p:spPr bwMode="auto">
            <a:xfrm>
              <a:off x="4090" y="2537"/>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3" name="Rectangle 47"/>
            <p:cNvSpPr>
              <a:spLocks noChangeArrowheads="1"/>
            </p:cNvSpPr>
            <p:nvPr/>
          </p:nvSpPr>
          <p:spPr bwMode="auto">
            <a:xfrm>
              <a:off x="4090" y="2557"/>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4" name="Rectangle 48"/>
            <p:cNvSpPr>
              <a:spLocks noChangeArrowheads="1"/>
            </p:cNvSpPr>
            <p:nvPr/>
          </p:nvSpPr>
          <p:spPr bwMode="auto">
            <a:xfrm>
              <a:off x="4085" y="2542"/>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5" name="Rectangle 49"/>
            <p:cNvSpPr>
              <a:spLocks noChangeArrowheads="1"/>
            </p:cNvSpPr>
            <p:nvPr/>
          </p:nvSpPr>
          <p:spPr bwMode="auto">
            <a:xfrm>
              <a:off x="4085" y="2552"/>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6" name="Rectangle 50"/>
            <p:cNvSpPr>
              <a:spLocks noChangeArrowheads="1"/>
            </p:cNvSpPr>
            <p:nvPr/>
          </p:nvSpPr>
          <p:spPr bwMode="auto">
            <a:xfrm>
              <a:off x="4085" y="2547"/>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7" name="Rectangle 51"/>
            <p:cNvSpPr>
              <a:spLocks noChangeArrowheads="1"/>
            </p:cNvSpPr>
            <p:nvPr/>
          </p:nvSpPr>
          <p:spPr bwMode="auto">
            <a:xfrm>
              <a:off x="4085" y="2547"/>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8" name="Oval 52"/>
            <p:cNvSpPr>
              <a:spLocks noChangeArrowheads="1"/>
            </p:cNvSpPr>
            <p:nvPr/>
          </p:nvSpPr>
          <p:spPr bwMode="auto">
            <a:xfrm>
              <a:off x="4085" y="2532"/>
              <a:ext cx="35" cy="36"/>
            </a:xfrm>
            <a:prstGeom prst="ellipse">
              <a:avLst/>
            </a:prstGeom>
            <a:noFill/>
            <a:ln w="1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69" name="Rectangle 53"/>
            <p:cNvSpPr>
              <a:spLocks noChangeArrowheads="1"/>
            </p:cNvSpPr>
            <p:nvPr/>
          </p:nvSpPr>
          <p:spPr bwMode="auto">
            <a:xfrm>
              <a:off x="4253" y="2450"/>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0" name="Rectangle 54"/>
            <p:cNvSpPr>
              <a:spLocks noChangeArrowheads="1"/>
            </p:cNvSpPr>
            <p:nvPr/>
          </p:nvSpPr>
          <p:spPr bwMode="auto">
            <a:xfrm>
              <a:off x="4253" y="2481"/>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1" name="Rectangle 55"/>
            <p:cNvSpPr>
              <a:spLocks noChangeArrowheads="1"/>
            </p:cNvSpPr>
            <p:nvPr/>
          </p:nvSpPr>
          <p:spPr bwMode="auto">
            <a:xfrm>
              <a:off x="4248" y="2455"/>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2" name="Rectangle 56"/>
            <p:cNvSpPr>
              <a:spLocks noChangeArrowheads="1"/>
            </p:cNvSpPr>
            <p:nvPr/>
          </p:nvSpPr>
          <p:spPr bwMode="auto">
            <a:xfrm>
              <a:off x="4248" y="2476"/>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3" name="Rectangle 57"/>
            <p:cNvSpPr>
              <a:spLocks noChangeArrowheads="1"/>
            </p:cNvSpPr>
            <p:nvPr/>
          </p:nvSpPr>
          <p:spPr bwMode="auto">
            <a:xfrm>
              <a:off x="4243" y="2460"/>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4" name="Rectangle 58"/>
            <p:cNvSpPr>
              <a:spLocks noChangeArrowheads="1"/>
            </p:cNvSpPr>
            <p:nvPr/>
          </p:nvSpPr>
          <p:spPr bwMode="auto">
            <a:xfrm>
              <a:off x="4243" y="2471"/>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5" name="Rectangle 59"/>
            <p:cNvSpPr>
              <a:spLocks noChangeArrowheads="1"/>
            </p:cNvSpPr>
            <p:nvPr/>
          </p:nvSpPr>
          <p:spPr bwMode="auto">
            <a:xfrm>
              <a:off x="4243" y="2465"/>
              <a:ext cx="35" cy="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6" name="Rectangle 60"/>
            <p:cNvSpPr>
              <a:spLocks noChangeArrowheads="1"/>
            </p:cNvSpPr>
            <p:nvPr/>
          </p:nvSpPr>
          <p:spPr bwMode="auto">
            <a:xfrm>
              <a:off x="4243" y="2465"/>
              <a:ext cx="35" cy="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7" name="Oval 61"/>
            <p:cNvSpPr>
              <a:spLocks noChangeArrowheads="1"/>
            </p:cNvSpPr>
            <p:nvPr/>
          </p:nvSpPr>
          <p:spPr bwMode="auto">
            <a:xfrm>
              <a:off x="4243" y="2450"/>
              <a:ext cx="35" cy="36"/>
            </a:xfrm>
            <a:prstGeom prst="ellipse">
              <a:avLst/>
            </a:prstGeom>
            <a:noFill/>
            <a:ln w="1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78" name="Rectangle 62"/>
            <p:cNvSpPr>
              <a:spLocks noChangeArrowheads="1"/>
            </p:cNvSpPr>
            <p:nvPr/>
          </p:nvSpPr>
          <p:spPr bwMode="auto">
            <a:xfrm>
              <a:off x="4411" y="2440"/>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9" name="Rectangle 63"/>
            <p:cNvSpPr>
              <a:spLocks noChangeArrowheads="1"/>
            </p:cNvSpPr>
            <p:nvPr/>
          </p:nvSpPr>
          <p:spPr bwMode="auto">
            <a:xfrm>
              <a:off x="4411" y="2471"/>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0" name="Rectangle 64"/>
            <p:cNvSpPr>
              <a:spLocks noChangeArrowheads="1"/>
            </p:cNvSpPr>
            <p:nvPr/>
          </p:nvSpPr>
          <p:spPr bwMode="auto">
            <a:xfrm>
              <a:off x="4406" y="2445"/>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1" name="Rectangle 65"/>
            <p:cNvSpPr>
              <a:spLocks noChangeArrowheads="1"/>
            </p:cNvSpPr>
            <p:nvPr/>
          </p:nvSpPr>
          <p:spPr bwMode="auto">
            <a:xfrm>
              <a:off x="4406" y="2465"/>
              <a:ext cx="25" cy="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2" name="Rectangle 66"/>
            <p:cNvSpPr>
              <a:spLocks noChangeArrowheads="1"/>
            </p:cNvSpPr>
            <p:nvPr/>
          </p:nvSpPr>
          <p:spPr bwMode="auto">
            <a:xfrm>
              <a:off x="4401" y="2450"/>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3" name="Rectangle 67"/>
            <p:cNvSpPr>
              <a:spLocks noChangeArrowheads="1"/>
            </p:cNvSpPr>
            <p:nvPr/>
          </p:nvSpPr>
          <p:spPr bwMode="auto">
            <a:xfrm>
              <a:off x="4401" y="2460"/>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4" name="Rectangle 68"/>
            <p:cNvSpPr>
              <a:spLocks noChangeArrowheads="1"/>
            </p:cNvSpPr>
            <p:nvPr/>
          </p:nvSpPr>
          <p:spPr bwMode="auto">
            <a:xfrm>
              <a:off x="4401" y="2455"/>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5" name="Rectangle 69"/>
            <p:cNvSpPr>
              <a:spLocks noChangeArrowheads="1"/>
            </p:cNvSpPr>
            <p:nvPr/>
          </p:nvSpPr>
          <p:spPr bwMode="auto">
            <a:xfrm>
              <a:off x="4401" y="2455"/>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6" name="Oval 70"/>
            <p:cNvSpPr>
              <a:spLocks noChangeArrowheads="1"/>
            </p:cNvSpPr>
            <p:nvPr/>
          </p:nvSpPr>
          <p:spPr bwMode="auto">
            <a:xfrm>
              <a:off x="4401" y="2440"/>
              <a:ext cx="35" cy="36"/>
            </a:xfrm>
            <a:prstGeom prst="ellipse">
              <a:avLst/>
            </a:prstGeom>
            <a:noFill/>
            <a:ln w="1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87" name="Rectangle 71"/>
            <p:cNvSpPr>
              <a:spLocks noChangeArrowheads="1"/>
            </p:cNvSpPr>
            <p:nvPr/>
          </p:nvSpPr>
          <p:spPr bwMode="auto">
            <a:xfrm>
              <a:off x="4569" y="2440"/>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8" name="Rectangle 72"/>
            <p:cNvSpPr>
              <a:spLocks noChangeArrowheads="1"/>
            </p:cNvSpPr>
            <p:nvPr/>
          </p:nvSpPr>
          <p:spPr bwMode="auto">
            <a:xfrm>
              <a:off x="4569" y="2471"/>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9" name="Rectangle 73"/>
            <p:cNvSpPr>
              <a:spLocks noChangeArrowheads="1"/>
            </p:cNvSpPr>
            <p:nvPr/>
          </p:nvSpPr>
          <p:spPr bwMode="auto">
            <a:xfrm>
              <a:off x="4564" y="2445"/>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0" name="Rectangle 74"/>
            <p:cNvSpPr>
              <a:spLocks noChangeArrowheads="1"/>
            </p:cNvSpPr>
            <p:nvPr/>
          </p:nvSpPr>
          <p:spPr bwMode="auto">
            <a:xfrm>
              <a:off x="4564" y="2465"/>
              <a:ext cx="25" cy="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1" name="Rectangle 75"/>
            <p:cNvSpPr>
              <a:spLocks noChangeArrowheads="1"/>
            </p:cNvSpPr>
            <p:nvPr/>
          </p:nvSpPr>
          <p:spPr bwMode="auto">
            <a:xfrm>
              <a:off x="4559" y="2450"/>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2" name="Rectangle 76"/>
            <p:cNvSpPr>
              <a:spLocks noChangeArrowheads="1"/>
            </p:cNvSpPr>
            <p:nvPr/>
          </p:nvSpPr>
          <p:spPr bwMode="auto">
            <a:xfrm>
              <a:off x="4559" y="2460"/>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3" name="Rectangle 77"/>
            <p:cNvSpPr>
              <a:spLocks noChangeArrowheads="1"/>
            </p:cNvSpPr>
            <p:nvPr/>
          </p:nvSpPr>
          <p:spPr bwMode="auto">
            <a:xfrm>
              <a:off x="4559" y="2455"/>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4" name="Rectangle 78"/>
            <p:cNvSpPr>
              <a:spLocks noChangeArrowheads="1"/>
            </p:cNvSpPr>
            <p:nvPr/>
          </p:nvSpPr>
          <p:spPr bwMode="auto">
            <a:xfrm>
              <a:off x="4559" y="2455"/>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5" name="Oval 79"/>
            <p:cNvSpPr>
              <a:spLocks noChangeArrowheads="1"/>
            </p:cNvSpPr>
            <p:nvPr/>
          </p:nvSpPr>
          <p:spPr bwMode="auto">
            <a:xfrm>
              <a:off x="4559" y="2440"/>
              <a:ext cx="35" cy="36"/>
            </a:xfrm>
            <a:prstGeom prst="ellipse">
              <a:avLst/>
            </a:prstGeom>
            <a:noFill/>
            <a:ln w="1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96" name="Rectangle 80"/>
            <p:cNvSpPr>
              <a:spLocks noChangeArrowheads="1"/>
            </p:cNvSpPr>
            <p:nvPr/>
          </p:nvSpPr>
          <p:spPr bwMode="auto">
            <a:xfrm>
              <a:off x="4722" y="2440"/>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7" name="Rectangle 81"/>
            <p:cNvSpPr>
              <a:spLocks noChangeArrowheads="1"/>
            </p:cNvSpPr>
            <p:nvPr/>
          </p:nvSpPr>
          <p:spPr bwMode="auto">
            <a:xfrm>
              <a:off x="4722" y="2471"/>
              <a:ext cx="1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8" name="Rectangle 82"/>
            <p:cNvSpPr>
              <a:spLocks noChangeArrowheads="1"/>
            </p:cNvSpPr>
            <p:nvPr/>
          </p:nvSpPr>
          <p:spPr bwMode="auto">
            <a:xfrm>
              <a:off x="4717" y="2445"/>
              <a:ext cx="2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9" name="Rectangle 83"/>
            <p:cNvSpPr>
              <a:spLocks noChangeArrowheads="1"/>
            </p:cNvSpPr>
            <p:nvPr/>
          </p:nvSpPr>
          <p:spPr bwMode="auto">
            <a:xfrm>
              <a:off x="4717" y="2465"/>
              <a:ext cx="25" cy="6"/>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00" name="Rectangle 84"/>
            <p:cNvSpPr>
              <a:spLocks noChangeArrowheads="1"/>
            </p:cNvSpPr>
            <p:nvPr/>
          </p:nvSpPr>
          <p:spPr bwMode="auto">
            <a:xfrm>
              <a:off x="4712" y="2450"/>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01" name="Rectangle 85"/>
            <p:cNvSpPr>
              <a:spLocks noChangeArrowheads="1"/>
            </p:cNvSpPr>
            <p:nvPr/>
          </p:nvSpPr>
          <p:spPr bwMode="auto">
            <a:xfrm>
              <a:off x="4712" y="2460"/>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02" name="Rectangle 86"/>
            <p:cNvSpPr>
              <a:spLocks noChangeArrowheads="1"/>
            </p:cNvSpPr>
            <p:nvPr/>
          </p:nvSpPr>
          <p:spPr bwMode="auto">
            <a:xfrm>
              <a:off x="4712" y="2455"/>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03" name="Rectangle 87"/>
            <p:cNvSpPr>
              <a:spLocks noChangeArrowheads="1"/>
            </p:cNvSpPr>
            <p:nvPr/>
          </p:nvSpPr>
          <p:spPr bwMode="auto">
            <a:xfrm>
              <a:off x="4712" y="2455"/>
              <a:ext cx="35" cy="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04" name="Oval 88"/>
            <p:cNvSpPr>
              <a:spLocks noChangeArrowheads="1"/>
            </p:cNvSpPr>
            <p:nvPr/>
          </p:nvSpPr>
          <p:spPr bwMode="auto">
            <a:xfrm>
              <a:off x="4712" y="2440"/>
              <a:ext cx="35" cy="36"/>
            </a:xfrm>
            <a:prstGeom prst="ellipse">
              <a:avLst/>
            </a:prstGeom>
            <a:noFill/>
            <a:ln w="1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05" name="Rectangle 89"/>
            <p:cNvSpPr>
              <a:spLocks noChangeArrowheads="1"/>
            </p:cNvSpPr>
            <p:nvPr/>
          </p:nvSpPr>
          <p:spPr bwMode="auto">
            <a:xfrm>
              <a:off x="3422" y="2414"/>
              <a:ext cx="1356" cy="1068"/>
            </a:xfrm>
            <a:prstGeom prst="rect">
              <a:avLst/>
            </a:prstGeom>
            <a:noFill/>
            <a:ln w="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06" name="Rectangle 90"/>
            <p:cNvSpPr>
              <a:spLocks noChangeArrowheads="1"/>
            </p:cNvSpPr>
            <p:nvPr/>
          </p:nvSpPr>
          <p:spPr bwMode="auto">
            <a:xfrm>
              <a:off x="3672" y="3758"/>
              <a:ext cx="647"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500" dirty="0" smtClean="0">
                  <a:solidFill>
                    <a:srgbClr val="000000"/>
                  </a:solidFill>
                  <a:latin typeface="Arial" pitchFamily="34" charset="0"/>
                  <a:cs typeface="Arial" pitchFamily="34" charset="0"/>
                </a:rPr>
                <a:t>H</a:t>
              </a:r>
              <a:r>
                <a:rPr kumimoji="0" lang="en-US" sz="1500" b="0" i="0" u="none" strike="noStrike" cap="none" normalizeH="0" baseline="0" dirty="0" smtClean="0">
                  <a:ln>
                    <a:noFill/>
                  </a:ln>
                  <a:solidFill>
                    <a:srgbClr val="000000"/>
                  </a:solidFill>
                  <a:effectLst/>
                  <a:latin typeface="Arial" pitchFamily="34" charset="0"/>
                  <a:cs typeface="Arial" pitchFamily="34" charset="0"/>
                </a:rPr>
                <a:t>arvest day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07" name="Rectangle 91"/>
            <p:cNvSpPr>
              <a:spLocks noChangeArrowheads="1"/>
            </p:cNvSpPr>
            <p:nvPr/>
          </p:nvSpPr>
          <p:spPr bwMode="auto">
            <a:xfrm rot="16200000">
              <a:off x="2348" y="2871"/>
              <a:ext cx="1491" cy="14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pitchFamily="34" charset="0"/>
                  <a:cs typeface="Arial" pitchFamily="34" charset="0"/>
                </a:rPr>
                <a:t>Percentage</a:t>
              </a:r>
              <a:r>
                <a:rPr kumimoji="0" lang="en-US" sz="1500" b="0" i="0" u="none" strike="noStrike" cap="none" normalizeH="0" dirty="0" smtClean="0">
                  <a:ln>
                    <a:noFill/>
                  </a:ln>
                  <a:solidFill>
                    <a:srgbClr val="000000"/>
                  </a:solidFill>
                  <a:effectLst/>
                  <a:latin typeface="Arial" pitchFamily="34" charset="0"/>
                  <a:cs typeface="Arial" pitchFamily="34" charset="0"/>
                </a:rPr>
                <a:t> of green apples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08" name="Line 92"/>
            <p:cNvSpPr>
              <a:spLocks noChangeShapeType="1"/>
            </p:cNvSpPr>
            <p:nvPr/>
          </p:nvSpPr>
          <p:spPr bwMode="auto">
            <a:xfrm>
              <a:off x="3473" y="3482"/>
              <a:ext cx="943"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09" name="Line 93"/>
            <p:cNvSpPr>
              <a:spLocks noChangeShapeType="1"/>
            </p:cNvSpPr>
            <p:nvPr/>
          </p:nvSpPr>
          <p:spPr bwMode="auto">
            <a:xfrm>
              <a:off x="3473" y="3482"/>
              <a:ext cx="1" cy="4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10" name="Line 94"/>
            <p:cNvSpPr>
              <a:spLocks noChangeShapeType="1"/>
            </p:cNvSpPr>
            <p:nvPr/>
          </p:nvSpPr>
          <p:spPr bwMode="auto">
            <a:xfrm>
              <a:off x="3789" y="3482"/>
              <a:ext cx="1" cy="4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11" name="Line 95"/>
            <p:cNvSpPr>
              <a:spLocks noChangeShapeType="1"/>
            </p:cNvSpPr>
            <p:nvPr/>
          </p:nvSpPr>
          <p:spPr bwMode="auto">
            <a:xfrm>
              <a:off x="4100" y="3482"/>
              <a:ext cx="1" cy="4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12" name="Line 96"/>
            <p:cNvSpPr>
              <a:spLocks noChangeShapeType="1"/>
            </p:cNvSpPr>
            <p:nvPr/>
          </p:nvSpPr>
          <p:spPr bwMode="auto">
            <a:xfrm>
              <a:off x="4416" y="3482"/>
              <a:ext cx="1" cy="4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13" name="Rectangle 97"/>
            <p:cNvSpPr>
              <a:spLocks noChangeArrowheads="1"/>
            </p:cNvSpPr>
            <p:nvPr/>
          </p:nvSpPr>
          <p:spPr bwMode="auto">
            <a:xfrm>
              <a:off x="3427" y="3604"/>
              <a:ext cx="72"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14" name="Rectangle 98"/>
            <p:cNvSpPr>
              <a:spLocks noChangeArrowheads="1"/>
            </p:cNvSpPr>
            <p:nvPr/>
          </p:nvSpPr>
          <p:spPr bwMode="auto">
            <a:xfrm>
              <a:off x="3697" y="3604"/>
              <a:ext cx="116"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dirty="0" smtClean="0">
                  <a:solidFill>
                    <a:srgbClr val="000000"/>
                  </a:solidFill>
                  <a:latin typeface="Arial" pitchFamily="34" charset="0"/>
                  <a:cs typeface="Arial" pitchFamily="34" charset="0"/>
                </a:rPr>
                <a:t>-10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15" name="Rectangle 99"/>
            <p:cNvSpPr>
              <a:spLocks noChangeArrowheads="1"/>
            </p:cNvSpPr>
            <p:nvPr/>
          </p:nvSpPr>
          <p:spPr bwMode="auto">
            <a:xfrm>
              <a:off x="3988" y="3604"/>
              <a:ext cx="116"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dirty="0" smtClean="0">
                  <a:solidFill>
                    <a:srgbClr val="000000"/>
                  </a:solidFill>
                  <a:latin typeface="Arial" pitchFamily="34" charset="0"/>
                  <a:cs typeface="Arial" pitchFamily="34" charset="0"/>
                </a:rPr>
                <a:t>-15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16" name="Rectangle 100"/>
            <p:cNvSpPr>
              <a:spLocks noChangeArrowheads="1"/>
            </p:cNvSpPr>
            <p:nvPr/>
          </p:nvSpPr>
          <p:spPr bwMode="auto">
            <a:xfrm>
              <a:off x="4299" y="3604"/>
              <a:ext cx="116"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dirty="0" smtClean="0">
                  <a:solidFill>
                    <a:srgbClr val="000000"/>
                  </a:solidFill>
                  <a:latin typeface="Arial" pitchFamily="34" charset="0"/>
                  <a:cs typeface="Arial" pitchFamily="34" charset="0"/>
                </a:rPr>
                <a:t>-20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17" name="Line 101"/>
            <p:cNvSpPr>
              <a:spLocks noChangeShapeType="1"/>
            </p:cNvSpPr>
            <p:nvPr/>
          </p:nvSpPr>
          <p:spPr bwMode="auto">
            <a:xfrm flipV="1">
              <a:off x="3422" y="2578"/>
              <a:ext cx="1" cy="74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18" name="Line 102"/>
            <p:cNvSpPr>
              <a:spLocks noChangeShapeType="1"/>
            </p:cNvSpPr>
            <p:nvPr/>
          </p:nvSpPr>
          <p:spPr bwMode="auto">
            <a:xfrm flipH="1">
              <a:off x="3376" y="3318"/>
              <a:ext cx="46"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19" name="Line 103"/>
            <p:cNvSpPr>
              <a:spLocks noChangeShapeType="1"/>
            </p:cNvSpPr>
            <p:nvPr/>
          </p:nvSpPr>
          <p:spPr bwMode="auto">
            <a:xfrm flipH="1">
              <a:off x="3376" y="3073"/>
              <a:ext cx="46"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20" name="Line 104"/>
            <p:cNvSpPr>
              <a:spLocks noChangeShapeType="1"/>
            </p:cNvSpPr>
            <p:nvPr/>
          </p:nvSpPr>
          <p:spPr bwMode="auto">
            <a:xfrm flipH="1">
              <a:off x="3376" y="2823"/>
              <a:ext cx="46"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21" name="Line 105"/>
            <p:cNvSpPr>
              <a:spLocks noChangeShapeType="1"/>
            </p:cNvSpPr>
            <p:nvPr/>
          </p:nvSpPr>
          <p:spPr bwMode="auto">
            <a:xfrm flipH="1">
              <a:off x="3376" y="2578"/>
              <a:ext cx="46"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22" name="Rectangle 106"/>
            <p:cNvSpPr>
              <a:spLocks noChangeArrowheads="1"/>
            </p:cNvSpPr>
            <p:nvPr/>
          </p:nvSpPr>
          <p:spPr bwMode="auto">
            <a:xfrm>
              <a:off x="3192" y="3277"/>
              <a:ext cx="133"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323" name="Rectangle 107"/>
            <p:cNvSpPr>
              <a:spLocks noChangeArrowheads="1"/>
            </p:cNvSpPr>
            <p:nvPr/>
          </p:nvSpPr>
          <p:spPr bwMode="auto">
            <a:xfrm>
              <a:off x="3192" y="3032"/>
              <a:ext cx="133"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40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324" name="Rectangle 108"/>
            <p:cNvSpPr>
              <a:spLocks noChangeArrowheads="1"/>
            </p:cNvSpPr>
            <p:nvPr/>
          </p:nvSpPr>
          <p:spPr bwMode="auto">
            <a:xfrm>
              <a:off x="3192" y="2787"/>
              <a:ext cx="133"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60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325" name="Rectangle 109"/>
            <p:cNvSpPr>
              <a:spLocks noChangeArrowheads="1"/>
            </p:cNvSpPr>
            <p:nvPr/>
          </p:nvSpPr>
          <p:spPr bwMode="auto">
            <a:xfrm>
              <a:off x="3192" y="2542"/>
              <a:ext cx="133"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326" name="Freeform 110"/>
            <p:cNvSpPr>
              <a:spLocks/>
            </p:cNvSpPr>
            <p:nvPr/>
          </p:nvSpPr>
          <p:spPr bwMode="auto">
            <a:xfrm>
              <a:off x="3473" y="2455"/>
              <a:ext cx="1254" cy="986"/>
            </a:xfrm>
            <a:custGeom>
              <a:avLst/>
              <a:gdLst/>
              <a:ahLst/>
              <a:cxnLst>
                <a:cxn ang="0">
                  <a:pos x="15" y="986"/>
                </a:cxn>
                <a:cxn ang="0">
                  <a:pos x="41" y="986"/>
                </a:cxn>
                <a:cxn ang="0">
                  <a:pos x="66" y="986"/>
                </a:cxn>
                <a:cxn ang="0">
                  <a:pos x="86" y="981"/>
                </a:cxn>
                <a:cxn ang="0">
                  <a:pos x="112" y="981"/>
                </a:cxn>
                <a:cxn ang="0">
                  <a:pos x="137" y="981"/>
                </a:cxn>
                <a:cxn ang="0">
                  <a:pos x="163" y="976"/>
                </a:cxn>
                <a:cxn ang="0">
                  <a:pos x="188" y="970"/>
                </a:cxn>
                <a:cxn ang="0">
                  <a:pos x="214" y="965"/>
                </a:cxn>
                <a:cxn ang="0">
                  <a:pos x="239" y="955"/>
                </a:cxn>
                <a:cxn ang="0">
                  <a:pos x="265" y="940"/>
                </a:cxn>
                <a:cxn ang="0">
                  <a:pos x="290" y="919"/>
                </a:cxn>
                <a:cxn ang="0">
                  <a:pos x="316" y="894"/>
                </a:cxn>
                <a:cxn ang="0">
                  <a:pos x="341" y="858"/>
                </a:cxn>
                <a:cxn ang="0">
                  <a:pos x="367" y="812"/>
                </a:cxn>
                <a:cxn ang="0">
                  <a:pos x="392" y="751"/>
                </a:cxn>
                <a:cxn ang="0">
                  <a:pos x="418" y="679"/>
                </a:cxn>
                <a:cxn ang="0">
                  <a:pos x="443" y="593"/>
                </a:cxn>
                <a:cxn ang="0">
                  <a:pos x="469" y="501"/>
                </a:cxn>
                <a:cxn ang="0">
                  <a:pos x="494" y="414"/>
                </a:cxn>
                <a:cxn ang="0">
                  <a:pos x="520" y="327"/>
                </a:cxn>
                <a:cxn ang="0">
                  <a:pos x="545" y="250"/>
                </a:cxn>
                <a:cxn ang="0">
                  <a:pos x="571" y="189"/>
                </a:cxn>
                <a:cxn ang="0">
                  <a:pos x="596" y="138"/>
                </a:cxn>
                <a:cxn ang="0">
                  <a:pos x="622" y="97"/>
                </a:cxn>
                <a:cxn ang="0">
                  <a:pos x="647" y="72"/>
                </a:cxn>
                <a:cxn ang="0">
                  <a:pos x="673" y="51"/>
                </a:cxn>
                <a:cxn ang="0">
                  <a:pos x="698" y="36"/>
                </a:cxn>
                <a:cxn ang="0">
                  <a:pos x="724" y="26"/>
                </a:cxn>
                <a:cxn ang="0">
                  <a:pos x="749" y="16"/>
                </a:cxn>
                <a:cxn ang="0">
                  <a:pos x="775" y="10"/>
                </a:cxn>
                <a:cxn ang="0">
                  <a:pos x="800" y="10"/>
                </a:cxn>
                <a:cxn ang="0">
                  <a:pos x="826" y="5"/>
                </a:cxn>
                <a:cxn ang="0">
                  <a:pos x="851" y="5"/>
                </a:cxn>
                <a:cxn ang="0">
                  <a:pos x="877" y="0"/>
                </a:cxn>
                <a:cxn ang="0">
                  <a:pos x="902" y="0"/>
                </a:cxn>
                <a:cxn ang="0">
                  <a:pos x="928" y="0"/>
                </a:cxn>
                <a:cxn ang="0">
                  <a:pos x="953" y="0"/>
                </a:cxn>
                <a:cxn ang="0">
                  <a:pos x="979" y="0"/>
                </a:cxn>
                <a:cxn ang="0">
                  <a:pos x="1004" y="0"/>
                </a:cxn>
                <a:cxn ang="0">
                  <a:pos x="1030" y="0"/>
                </a:cxn>
                <a:cxn ang="0">
                  <a:pos x="1055" y="0"/>
                </a:cxn>
                <a:cxn ang="0">
                  <a:pos x="1081" y="0"/>
                </a:cxn>
                <a:cxn ang="0">
                  <a:pos x="1101" y="0"/>
                </a:cxn>
                <a:cxn ang="0">
                  <a:pos x="1127" y="0"/>
                </a:cxn>
                <a:cxn ang="0">
                  <a:pos x="1152" y="0"/>
                </a:cxn>
                <a:cxn ang="0">
                  <a:pos x="1178" y="0"/>
                </a:cxn>
                <a:cxn ang="0">
                  <a:pos x="1203" y="0"/>
                </a:cxn>
                <a:cxn ang="0">
                  <a:pos x="1229" y="0"/>
                </a:cxn>
                <a:cxn ang="0">
                  <a:pos x="1254" y="0"/>
                </a:cxn>
              </a:cxnLst>
              <a:rect l="0" t="0" r="r" b="b"/>
              <a:pathLst>
                <a:path w="1254" h="986">
                  <a:moveTo>
                    <a:pt x="0" y="986"/>
                  </a:moveTo>
                  <a:lnTo>
                    <a:pt x="15" y="986"/>
                  </a:lnTo>
                  <a:lnTo>
                    <a:pt x="25" y="986"/>
                  </a:lnTo>
                  <a:lnTo>
                    <a:pt x="41" y="986"/>
                  </a:lnTo>
                  <a:lnTo>
                    <a:pt x="51" y="986"/>
                  </a:lnTo>
                  <a:lnTo>
                    <a:pt x="66" y="986"/>
                  </a:lnTo>
                  <a:lnTo>
                    <a:pt x="76" y="981"/>
                  </a:lnTo>
                  <a:lnTo>
                    <a:pt x="86" y="981"/>
                  </a:lnTo>
                  <a:lnTo>
                    <a:pt x="102" y="981"/>
                  </a:lnTo>
                  <a:lnTo>
                    <a:pt x="112" y="981"/>
                  </a:lnTo>
                  <a:lnTo>
                    <a:pt x="127" y="981"/>
                  </a:lnTo>
                  <a:lnTo>
                    <a:pt x="137" y="981"/>
                  </a:lnTo>
                  <a:lnTo>
                    <a:pt x="153" y="976"/>
                  </a:lnTo>
                  <a:lnTo>
                    <a:pt x="163" y="976"/>
                  </a:lnTo>
                  <a:lnTo>
                    <a:pt x="178" y="976"/>
                  </a:lnTo>
                  <a:lnTo>
                    <a:pt x="188" y="970"/>
                  </a:lnTo>
                  <a:lnTo>
                    <a:pt x="204" y="965"/>
                  </a:lnTo>
                  <a:lnTo>
                    <a:pt x="214" y="965"/>
                  </a:lnTo>
                  <a:lnTo>
                    <a:pt x="229" y="960"/>
                  </a:lnTo>
                  <a:lnTo>
                    <a:pt x="239" y="955"/>
                  </a:lnTo>
                  <a:lnTo>
                    <a:pt x="255" y="950"/>
                  </a:lnTo>
                  <a:lnTo>
                    <a:pt x="265" y="940"/>
                  </a:lnTo>
                  <a:lnTo>
                    <a:pt x="280" y="930"/>
                  </a:lnTo>
                  <a:lnTo>
                    <a:pt x="290" y="919"/>
                  </a:lnTo>
                  <a:lnTo>
                    <a:pt x="306" y="909"/>
                  </a:lnTo>
                  <a:lnTo>
                    <a:pt x="316" y="894"/>
                  </a:lnTo>
                  <a:lnTo>
                    <a:pt x="331" y="879"/>
                  </a:lnTo>
                  <a:lnTo>
                    <a:pt x="341" y="858"/>
                  </a:lnTo>
                  <a:lnTo>
                    <a:pt x="357" y="838"/>
                  </a:lnTo>
                  <a:lnTo>
                    <a:pt x="367" y="812"/>
                  </a:lnTo>
                  <a:lnTo>
                    <a:pt x="382" y="782"/>
                  </a:lnTo>
                  <a:lnTo>
                    <a:pt x="392" y="751"/>
                  </a:lnTo>
                  <a:lnTo>
                    <a:pt x="408" y="715"/>
                  </a:lnTo>
                  <a:lnTo>
                    <a:pt x="418" y="679"/>
                  </a:lnTo>
                  <a:lnTo>
                    <a:pt x="433" y="639"/>
                  </a:lnTo>
                  <a:lnTo>
                    <a:pt x="443" y="593"/>
                  </a:lnTo>
                  <a:lnTo>
                    <a:pt x="459" y="547"/>
                  </a:lnTo>
                  <a:lnTo>
                    <a:pt x="469" y="501"/>
                  </a:lnTo>
                  <a:lnTo>
                    <a:pt x="484" y="455"/>
                  </a:lnTo>
                  <a:lnTo>
                    <a:pt x="494" y="414"/>
                  </a:lnTo>
                  <a:lnTo>
                    <a:pt x="510" y="368"/>
                  </a:lnTo>
                  <a:lnTo>
                    <a:pt x="520" y="327"/>
                  </a:lnTo>
                  <a:lnTo>
                    <a:pt x="535" y="286"/>
                  </a:lnTo>
                  <a:lnTo>
                    <a:pt x="545" y="250"/>
                  </a:lnTo>
                  <a:lnTo>
                    <a:pt x="561" y="220"/>
                  </a:lnTo>
                  <a:lnTo>
                    <a:pt x="571" y="189"/>
                  </a:lnTo>
                  <a:lnTo>
                    <a:pt x="581" y="158"/>
                  </a:lnTo>
                  <a:lnTo>
                    <a:pt x="596" y="138"/>
                  </a:lnTo>
                  <a:lnTo>
                    <a:pt x="606" y="118"/>
                  </a:lnTo>
                  <a:lnTo>
                    <a:pt x="622" y="97"/>
                  </a:lnTo>
                  <a:lnTo>
                    <a:pt x="632" y="82"/>
                  </a:lnTo>
                  <a:lnTo>
                    <a:pt x="647" y="72"/>
                  </a:lnTo>
                  <a:lnTo>
                    <a:pt x="657" y="61"/>
                  </a:lnTo>
                  <a:lnTo>
                    <a:pt x="673" y="51"/>
                  </a:lnTo>
                  <a:lnTo>
                    <a:pt x="683" y="41"/>
                  </a:lnTo>
                  <a:lnTo>
                    <a:pt x="698" y="36"/>
                  </a:lnTo>
                  <a:lnTo>
                    <a:pt x="708" y="31"/>
                  </a:lnTo>
                  <a:lnTo>
                    <a:pt x="724" y="26"/>
                  </a:lnTo>
                  <a:lnTo>
                    <a:pt x="734" y="21"/>
                  </a:lnTo>
                  <a:lnTo>
                    <a:pt x="749" y="16"/>
                  </a:lnTo>
                  <a:lnTo>
                    <a:pt x="759" y="16"/>
                  </a:lnTo>
                  <a:lnTo>
                    <a:pt x="775" y="10"/>
                  </a:lnTo>
                  <a:lnTo>
                    <a:pt x="785" y="10"/>
                  </a:lnTo>
                  <a:lnTo>
                    <a:pt x="800" y="10"/>
                  </a:lnTo>
                  <a:lnTo>
                    <a:pt x="810" y="5"/>
                  </a:lnTo>
                  <a:lnTo>
                    <a:pt x="826" y="5"/>
                  </a:lnTo>
                  <a:lnTo>
                    <a:pt x="836" y="5"/>
                  </a:lnTo>
                  <a:lnTo>
                    <a:pt x="851" y="5"/>
                  </a:lnTo>
                  <a:lnTo>
                    <a:pt x="861" y="5"/>
                  </a:lnTo>
                  <a:lnTo>
                    <a:pt x="877" y="0"/>
                  </a:lnTo>
                  <a:lnTo>
                    <a:pt x="887" y="0"/>
                  </a:lnTo>
                  <a:lnTo>
                    <a:pt x="902" y="0"/>
                  </a:lnTo>
                  <a:lnTo>
                    <a:pt x="912" y="0"/>
                  </a:lnTo>
                  <a:lnTo>
                    <a:pt x="928" y="0"/>
                  </a:lnTo>
                  <a:lnTo>
                    <a:pt x="938" y="0"/>
                  </a:lnTo>
                  <a:lnTo>
                    <a:pt x="953" y="0"/>
                  </a:lnTo>
                  <a:lnTo>
                    <a:pt x="963" y="0"/>
                  </a:lnTo>
                  <a:lnTo>
                    <a:pt x="979" y="0"/>
                  </a:lnTo>
                  <a:lnTo>
                    <a:pt x="989" y="0"/>
                  </a:lnTo>
                  <a:lnTo>
                    <a:pt x="1004" y="0"/>
                  </a:lnTo>
                  <a:lnTo>
                    <a:pt x="1014" y="0"/>
                  </a:lnTo>
                  <a:lnTo>
                    <a:pt x="1030" y="0"/>
                  </a:lnTo>
                  <a:lnTo>
                    <a:pt x="1040" y="0"/>
                  </a:lnTo>
                  <a:lnTo>
                    <a:pt x="1055" y="0"/>
                  </a:lnTo>
                  <a:lnTo>
                    <a:pt x="1065" y="0"/>
                  </a:lnTo>
                  <a:lnTo>
                    <a:pt x="1081" y="0"/>
                  </a:lnTo>
                  <a:lnTo>
                    <a:pt x="1091" y="0"/>
                  </a:lnTo>
                  <a:lnTo>
                    <a:pt x="1101" y="0"/>
                  </a:lnTo>
                  <a:lnTo>
                    <a:pt x="1116" y="0"/>
                  </a:lnTo>
                  <a:lnTo>
                    <a:pt x="1127" y="0"/>
                  </a:lnTo>
                  <a:lnTo>
                    <a:pt x="1142" y="0"/>
                  </a:lnTo>
                  <a:lnTo>
                    <a:pt x="1152" y="0"/>
                  </a:lnTo>
                  <a:lnTo>
                    <a:pt x="1167" y="0"/>
                  </a:lnTo>
                  <a:lnTo>
                    <a:pt x="1178" y="0"/>
                  </a:lnTo>
                  <a:lnTo>
                    <a:pt x="1193" y="0"/>
                  </a:lnTo>
                  <a:lnTo>
                    <a:pt x="1203" y="0"/>
                  </a:lnTo>
                  <a:lnTo>
                    <a:pt x="1218" y="0"/>
                  </a:lnTo>
                  <a:lnTo>
                    <a:pt x="1229" y="0"/>
                  </a:lnTo>
                  <a:lnTo>
                    <a:pt x="1244" y="0"/>
                  </a:lnTo>
                  <a:lnTo>
                    <a:pt x="1254" y="0"/>
                  </a:lnTo>
                </a:path>
              </a:pathLst>
            </a:custGeom>
            <a:noFill/>
            <a:ln w="1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8" name="Rectangle 3"/>
          <p:cNvSpPr txBox="1">
            <a:spLocks noChangeArrowheads="1"/>
          </p:cNvSpPr>
          <p:nvPr/>
        </p:nvSpPr>
        <p:spPr bwMode="auto">
          <a:xfrm>
            <a:off x="5401985" y="1483075"/>
            <a:ext cx="3581400" cy="4525963"/>
          </a:xfrm>
          <a:prstGeom prst="rect">
            <a:avLst/>
          </a:prstGeom>
          <a:solidFill>
            <a:schemeClr val="tx2">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Heuristic methods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400" b="0" i="0" u="none" strike="noStrike" kern="0" cap="none" spc="0" normalizeH="0" baseline="0" noProof="0" dirty="0" err="1" smtClean="0">
                <a:ln>
                  <a:noFill/>
                </a:ln>
                <a:solidFill>
                  <a:schemeClr val="tx1"/>
                </a:solidFill>
                <a:effectLst/>
                <a:uLnTx/>
                <a:uFillTx/>
                <a:latin typeface="+mn-lt"/>
              </a:rPr>
              <a:t>Minkowski</a:t>
            </a:r>
            <a:r>
              <a:rPr kumimoji="0" lang="en-US" sz="1400" b="0" i="0" u="none" strike="noStrike" kern="0" cap="none" spc="0" normalizeH="0" baseline="0" noProof="0" dirty="0" smtClean="0">
                <a:ln>
                  <a:noFill/>
                </a:ln>
                <a:solidFill>
                  <a:schemeClr val="tx1"/>
                </a:solidFill>
                <a:effectLst/>
                <a:uLnTx/>
                <a:uFillTx/>
                <a:latin typeface="+mn-lt"/>
              </a:rPr>
              <a:t>-form</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Weighted-Mean-Variance (WMV)</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Distance functions used in nonparametric tests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sym typeface="Symbol" pitchFamily="18" charset="2"/>
              </a:rPr>
              <a:t></a:t>
            </a:r>
            <a:r>
              <a:rPr kumimoji="0" lang="en-US" sz="1400" b="0" i="0" u="none" strike="noStrike" kern="0" cap="none" spc="0" normalizeH="0" baseline="30000" noProof="0" dirty="0" smtClean="0">
                <a:ln>
                  <a:noFill/>
                </a:ln>
                <a:solidFill>
                  <a:schemeClr val="tx1"/>
                </a:solidFill>
                <a:effectLst/>
                <a:uLnTx/>
                <a:uFillTx/>
                <a:latin typeface="+mn-lt"/>
                <a:cs typeface="Arial" charset="0"/>
              </a:rPr>
              <a:t> 2  </a:t>
            </a:r>
            <a:r>
              <a:rPr kumimoji="0" lang="en-US" sz="1600" b="0" i="0" u="none" strike="noStrike" kern="0" cap="none" spc="0" normalizeH="0" baseline="0" noProof="0" dirty="0" smtClean="0">
                <a:ln>
                  <a:noFill/>
                </a:ln>
                <a:solidFill>
                  <a:schemeClr val="tx1"/>
                </a:solidFill>
                <a:effectLst/>
                <a:uLnTx/>
                <a:uFillTx/>
                <a:latin typeface="+mn-lt"/>
                <a:sym typeface="Symbol" pitchFamily="18" charset="2"/>
              </a:rPr>
              <a:t>(Chi Square)</a:t>
            </a:r>
            <a:endParaRPr kumimoji="0" lang="en-US" sz="14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400" b="0" i="0" u="none" strike="noStrike" kern="0" cap="none" spc="0" normalizeH="0" baseline="0" noProof="0" dirty="0" err="1" smtClean="0">
                <a:ln>
                  <a:noFill/>
                </a:ln>
                <a:solidFill>
                  <a:schemeClr val="tx1"/>
                </a:solidFill>
                <a:effectLst/>
                <a:uLnTx/>
                <a:uFillTx/>
                <a:latin typeface="+mn-lt"/>
              </a:rPr>
              <a:t>Kolmogorov</a:t>
            </a:r>
            <a:r>
              <a:rPr kumimoji="0" lang="en-US" sz="1400" b="0" i="0" u="none" strike="noStrike" kern="0" cap="none" spc="0" normalizeH="0" baseline="0" noProof="0" dirty="0" smtClean="0">
                <a:ln>
                  <a:noFill/>
                </a:ln>
                <a:solidFill>
                  <a:schemeClr val="tx1"/>
                </a:solidFill>
                <a:effectLst/>
                <a:uLnTx/>
                <a:uFillTx/>
                <a:latin typeface="+mn-lt"/>
              </a:rPr>
              <a:t>-Smirnov (KS)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Cramer/von </a:t>
            </a:r>
            <a:r>
              <a:rPr kumimoji="0" lang="en-US" sz="1400" b="0" i="0" u="none" strike="noStrike" kern="0" cap="none" spc="0" normalizeH="0" baseline="0" noProof="0" dirty="0" err="1" smtClean="0">
                <a:ln>
                  <a:noFill/>
                </a:ln>
                <a:solidFill>
                  <a:schemeClr val="tx1"/>
                </a:solidFill>
                <a:effectLst/>
                <a:uLnTx/>
                <a:uFillTx/>
                <a:latin typeface="+mn-lt"/>
              </a:rPr>
              <a:t>Mises</a:t>
            </a:r>
            <a:r>
              <a:rPr kumimoji="0" lang="en-US" sz="1400" b="0" i="0" u="none" strike="noStrike" kern="0" cap="none" spc="0" normalizeH="0" baseline="0" noProof="0" dirty="0" smtClean="0">
                <a:ln>
                  <a:noFill/>
                </a:ln>
                <a:solidFill>
                  <a:schemeClr val="tx1"/>
                </a:solidFill>
                <a:effectLst/>
                <a:uLnTx/>
                <a:uFillTx/>
                <a:latin typeface="+mn-lt"/>
              </a:rPr>
              <a:t> (</a:t>
            </a:r>
            <a:r>
              <a:rPr kumimoji="0" lang="en-US" sz="1400" b="0" i="0" u="none" strike="noStrike" kern="0" cap="none" spc="0" normalizeH="0" baseline="0" noProof="0" dirty="0" err="1" smtClean="0">
                <a:ln>
                  <a:noFill/>
                </a:ln>
                <a:solidFill>
                  <a:schemeClr val="tx1"/>
                </a:solidFill>
                <a:effectLst/>
                <a:uLnTx/>
                <a:uFillTx/>
                <a:latin typeface="+mn-lt"/>
              </a:rPr>
              <a:t>CvM</a:t>
            </a:r>
            <a:r>
              <a:rPr kumimoji="0" lang="en-US" sz="1400" b="0" i="0" u="none" strike="noStrike" kern="0" cap="none" spc="0" normalizeH="0" baseline="0" noProof="0" dirty="0" smtClean="0">
                <a:ln>
                  <a:noFill/>
                </a:ln>
                <a:solidFill>
                  <a:schemeClr val="tx1"/>
                </a:solidFill>
                <a:effectLst/>
                <a:uLnTx/>
                <a:uFillTx/>
                <a:latin typeface="+mn-lt"/>
              </a:rPr>
              <a:t>)</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Information-theory divergences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400" b="1" i="0" u="none" strike="noStrike" kern="0" cap="none" spc="0" normalizeH="0" baseline="0" noProof="0" dirty="0" err="1" smtClean="0">
                <a:ln>
                  <a:noFill/>
                </a:ln>
                <a:solidFill>
                  <a:schemeClr val="tx1"/>
                </a:solidFill>
                <a:effectLst/>
                <a:uLnTx/>
                <a:uFillTx/>
                <a:latin typeface="+mn-lt"/>
              </a:rPr>
              <a:t>Kullback-Liebler</a:t>
            </a:r>
            <a:r>
              <a:rPr kumimoji="0" lang="en-US" sz="1400" b="1" i="0" u="none" strike="noStrike" kern="0" cap="none" spc="0" normalizeH="0" baseline="0" noProof="0" dirty="0" smtClean="0">
                <a:ln>
                  <a:noFill/>
                </a:ln>
                <a:solidFill>
                  <a:schemeClr val="tx1"/>
                </a:solidFill>
                <a:effectLst/>
                <a:uLnTx/>
                <a:uFillTx/>
                <a:latin typeface="+mn-lt"/>
              </a:rPr>
              <a:t> (KL)</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400" b="1" i="0" u="none" strike="noStrike" kern="0" cap="none" spc="0" normalizeH="0" baseline="0" noProof="0" dirty="0" smtClean="0">
                <a:ln>
                  <a:noFill/>
                </a:ln>
                <a:solidFill>
                  <a:schemeClr val="tx1"/>
                </a:solidFill>
                <a:effectLst/>
                <a:uLnTx/>
                <a:uFillTx/>
                <a:latin typeface="+mn-lt"/>
              </a:rPr>
              <a:t>Jeffrey</a:t>
            </a:r>
            <a:r>
              <a:rPr kumimoji="0" lang="en-US" sz="1400" b="1" i="0" u="none" strike="noStrike" kern="0" cap="none" spc="0" normalizeH="0" noProof="0" dirty="0" smtClean="0">
                <a:ln>
                  <a:noFill/>
                </a:ln>
                <a:solidFill>
                  <a:schemeClr val="tx1"/>
                </a:solidFill>
                <a:effectLst/>
                <a:uLnTx/>
                <a:uFillTx/>
                <a:latin typeface="+mn-lt"/>
              </a:rPr>
              <a:t> </a:t>
            </a:r>
            <a:r>
              <a:rPr kumimoji="0" lang="en-US" sz="1400" b="1" i="0" u="none" strike="noStrike" kern="0" cap="none" spc="0" normalizeH="0" baseline="0" noProof="0" dirty="0" smtClean="0">
                <a:ln>
                  <a:noFill/>
                </a:ln>
                <a:solidFill>
                  <a:schemeClr val="tx1"/>
                </a:solidFill>
                <a:effectLst/>
                <a:uLnTx/>
                <a:uFillTx/>
                <a:latin typeface="+mn-lt"/>
              </a:rPr>
              <a:t>divergence (JD)</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Spectral measures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Spectral angle </a:t>
            </a:r>
            <a:r>
              <a:rPr kumimoji="0" lang="en-US" sz="1400" b="0" i="0" u="none" strike="noStrike" kern="0" cap="none" spc="0" normalizeH="0" baseline="0" noProof="0" dirty="0" err="1" smtClean="0">
                <a:ln>
                  <a:noFill/>
                </a:ln>
                <a:solidFill>
                  <a:schemeClr val="tx1"/>
                </a:solidFill>
                <a:effectLst/>
                <a:uLnTx/>
                <a:uFillTx/>
                <a:latin typeface="+mn-lt"/>
              </a:rPr>
              <a:t>mapper</a:t>
            </a:r>
            <a:endParaRPr kumimoji="0" lang="en-US" sz="14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400" b="0" i="0" u="none" strike="noStrike" kern="0" cap="none" spc="0" normalizeH="0" baseline="0" noProof="0" dirty="0" err="1" smtClean="0">
                <a:ln>
                  <a:noFill/>
                </a:ln>
                <a:solidFill>
                  <a:schemeClr val="tx1"/>
                </a:solidFill>
                <a:effectLst/>
                <a:uLnTx/>
                <a:uFillTx/>
                <a:latin typeface="+mn-lt"/>
              </a:rPr>
              <a:t>Bhatacharyya</a:t>
            </a:r>
            <a:r>
              <a:rPr kumimoji="0" lang="en-US" sz="1400" b="0" i="0" u="none" strike="noStrike" kern="0" cap="none" spc="0" normalizeH="0" baseline="0" noProof="0" dirty="0" smtClean="0">
                <a:ln>
                  <a:noFill/>
                </a:ln>
                <a:solidFill>
                  <a:schemeClr val="tx1"/>
                </a:solidFill>
                <a:effectLst/>
                <a:uLnTx/>
                <a:uFillTx/>
                <a:latin typeface="+mn-lt"/>
              </a:rPr>
              <a:t> distance</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Ground distance measures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Histogram intersection (Overton)</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400" b="1" i="0" u="none" strike="noStrike" kern="0" cap="none" spc="0" normalizeH="0" baseline="0" noProof="0" dirty="0" smtClean="0">
                <a:ln>
                  <a:noFill/>
                </a:ln>
                <a:solidFill>
                  <a:schemeClr val="tx1"/>
                </a:solidFill>
                <a:effectLst/>
                <a:uLnTx/>
                <a:uFillTx/>
                <a:latin typeface="+mn-lt"/>
              </a:rPr>
              <a:t>Quadratic form distance (QF)</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1400" b="1" i="0" u="none" strike="noStrike" kern="0" cap="none" spc="0" normalizeH="0" baseline="0" noProof="0" dirty="0" smtClean="0">
                <a:ln>
                  <a:noFill/>
                </a:ln>
                <a:solidFill>
                  <a:schemeClr val="tx1"/>
                </a:solidFill>
                <a:effectLst/>
                <a:uLnTx/>
                <a:uFillTx/>
                <a:latin typeface="+mn-lt"/>
              </a:rPr>
              <a:t>Wasserstein-Rubinstein-Mallows distance (Earth Movers Distance)</a:t>
            </a:r>
            <a:endParaRPr kumimoji="0" lang="en-US" sz="1400" b="1" i="0" u="none" strike="noStrike" kern="0" cap="none" spc="0" normalizeH="0" baseline="0" noProof="0" dirty="0">
              <a:ln>
                <a:noFill/>
              </a:ln>
              <a:solidFill>
                <a:schemeClr val="tx1"/>
              </a:solidFill>
              <a:effectLst/>
              <a:uLnTx/>
              <a:uFillTx/>
              <a:latin typeface="+mn-lt"/>
            </a:endParaRPr>
          </a:p>
        </p:txBody>
      </p:sp>
      <p:sp>
        <p:nvSpPr>
          <p:cNvPr id="115" name="Isosceles Triangle 114"/>
          <p:cNvSpPr/>
          <p:nvPr/>
        </p:nvSpPr>
        <p:spPr>
          <a:xfrm>
            <a:off x="8763000" y="6629400"/>
            <a:ext cx="152400" cy="15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428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0" nodeType="afterEffect">
                                  <p:stCondLst>
                                    <p:cond delay="0"/>
                                  </p:stCondLst>
                                  <p:childTnLst>
                                    <p:animEffect transition="out" filter="fade">
                                      <p:cBhvr>
                                        <p:cTn id="9" dur="500"/>
                                        <p:tgtEl>
                                          <p:spTgt spid="115"/>
                                        </p:tgtEl>
                                      </p:cBhvr>
                                    </p:animEffect>
                                    <p:set>
                                      <p:cBhvr>
                                        <p:cTn id="10" dur="1" fill="hold">
                                          <p:stCondLst>
                                            <p:cond delay="499"/>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A572B-1C51-4FDD-A251-BA6A72095FD2}" type="datetime13">
              <a:rPr lang="en-US" smtClean="0"/>
              <a:t>1:19:22 AM</a:t>
            </a:fld>
            <a:endParaRPr lang="en-US" dirty="0"/>
          </a:p>
        </p:txBody>
      </p:sp>
      <p:sp>
        <p:nvSpPr>
          <p:cNvPr id="3" name="Footer Placeholder 2"/>
          <p:cNvSpPr>
            <a:spLocks noGrp="1"/>
          </p:cNvSpPr>
          <p:nvPr>
            <p:ph type="ftr" sz="quarter" idx="11"/>
          </p:nvPr>
        </p:nvSpPr>
        <p:spPr>
          <a:xfrm>
            <a:off x="3124200" y="6356350"/>
            <a:ext cx="3962400" cy="425450"/>
          </a:xfrm>
        </p:spPr>
        <p:txBody>
          <a:bodyPr/>
          <a:lstStyle/>
          <a:p>
            <a:r>
              <a:rPr lang="en-US" dirty="0" smtClean="0"/>
              <a:t>High Throughput-High-Content Flow </a:t>
            </a:r>
            <a:r>
              <a:rPr lang="en-US" dirty="0" err="1" smtClean="0"/>
              <a:t>Cytometry</a:t>
            </a:r>
            <a:endParaRPr lang="en-US" dirty="0"/>
          </a:p>
        </p:txBody>
      </p:sp>
      <p:sp>
        <p:nvSpPr>
          <p:cNvPr id="4" name="Slide Number Placeholder 3"/>
          <p:cNvSpPr>
            <a:spLocks noGrp="1"/>
          </p:cNvSpPr>
          <p:nvPr>
            <p:ph type="sldNum" sz="quarter" idx="12"/>
          </p:nvPr>
        </p:nvSpPr>
        <p:spPr/>
        <p:txBody>
          <a:bodyPr/>
          <a:lstStyle/>
          <a:p>
            <a:fld id="{50630EF9-A3A5-492F-81FF-A69EF25F2DFF}" type="slidenum">
              <a:rPr lang="en-US" smtClean="0"/>
              <a:pPr/>
              <a:t>64</a:t>
            </a:fld>
            <a:endParaRPr lang="en-US"/>
          </a:p>
        </p:txBody>
      </p:sp>
      <p:sp>
        <p:nvSpPr>
          <p:cNvPr id="5" name="Content Placeholder 2"/>
          <p:cNvSpPr txBox="1">
            <a:spLocks/>
          </p:cNvSpPr>
          <p:nvPr/>
        </p:nvSpPr>
        <p:spPr>
          <a:xfrm>
            <a:off x="762000" y="1905000"/>
            <a:ext cx="7848600" cy="2286000"/>
          </a:xfrm>
          <a:prstGeom prst="rect">
            <a:avLst/>
          </a:prstGeom>
        </p:spPr>
        <p:txBody>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514350" indent="-514350">
              <a:buFontTx/>
              <a:buNone/>
            </a:pPr>
            <a:r>
              <a:rPr lang="en-US" sz="5400" dirty="0" smtClean="0"/>
              <a:t>How do you collect that much data on a flow cytometer? </a:t>
            </a:r>
            <a:endParaRPr lang="en-US" sz="5400" dirty="0"/>
          </a:p>
        </p:txBody>
      </p:sp>
    </p:spTree>
    <p:extLst>
      <p:ext uri="{BB962C8B-B14F-4D97-AF65-F5344CB8AC3E}">
        <p14:creationId xmlns:p14="http://schemas.microsoft.com/office/powerpoint/2010/main" val="1024678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495800" y="2053537"/>
            <a:ext cx="4353804" cy="3737663"/>
            <a:chOff x="4626923" y="1776847"/>
            <a:chExt cx="3124677" cy="2906573"/>
          </a:xfrm>
        </p:grpSpPr>
        <p:sp>
          <p:nvSpPr>
            <p:cNvPr id="98" name="Rectangle 3"/>
            <p:cNvSpPr>
              <a:spLocks noChangeArrowheads="1"/>
            </p:cNvSpPr>
            <p:nvPr/>
          </p:nvSpPr>
          <p:spPr bwMode="auto">
            <a:xfrm>
              <a:off x="4626923" y="2357768"/>
              <a:ext cx="3097218" cy="657206"/>
            </a:xfrm>
            <a:prstGeom prst="rect">
              <a:avLst/>
            </a:prstGeom>
            <a:noFill/>
            <a:ln w="12700">
              <a:noFill/>
              <a:miter lim="800000"/>
              <a:headEnd/>
              <a:tailEnd/>
            </a:ln>
            <a:effectLst/>
          </p:spPr>
          <p:txBody>
            <a:bodyPr lIns="90488" tIns="44450" rIns="90488" bIns="44450" anchor="ctr"/>
            <a:lstStyle/>
            <a:p>
              <a:pPr algn="ctr"/>
              <a:r>
                <a:rPr lang="en-US" sz="1200">
                  <a:solidFill>
                    <a:srgbClr val="000000"/>
                  </a:solidFill>
                </a:rPr>
                <a:t> </a:t>
              </a:r>
            </a:p>
          </p:txBody>
        </p:sp>
        <p:sp>
          <p:nvSpPr>
            <p:cNvPr id="99" name="Rectangle 4"/>
            <p:cNvSpPr>
              <a:spLocks noChangeArrowheads="1"/>
            </p:cNvSpPr>
            <p:nvPr/>
          </p:nvSpPr>
          <p:spPr bwMode="auto">
            <a:xfrm>
              <a:off x="4900207" y="3278054"/>
              <a:ext cx="2550650" cy="1007325"/>
            </a:xfrm>
            <a:prstGeom prst="rect">
              <a:avLst/>
            </a:prstGeom>
            <a:noFill/>
            <a:ln w="12700">
              <a:noFill/>
              <a:miter lim="800000"/>
              <a:headEnd/>
              <a:tailEnd/>
            </a:ln>
            <a:effectLst/>
          </p:spPr>
          <p:txBody>
            <a:bodyPr lIns="90488" tIns="44450" rIns="90488" bIns="44450"/>
            <a:lstStyle/>
            <a:p>
              <a:pPr marL="342900" indent="-342900" algn="ctr">
                <a:spcBef>
                  <a:spcPct val="20000"/>
                </a:spcBef>
              </a:pPr>
              <a:r>
                <a:rPr lang="en-US" sz="1100">
                  <a:solidFill>
                    <a:srgbClr val="000000"/>
                  </a:solidFill>
                </a:rPr>
                <a:t> </a:t>
              </a:r>
            </a:p>
          </p:txBody>
        </p:sp>
        <p:sp>
          <p:nvSpPr>
            <p:cNvPr id="101" name="Freeform 7"/>
            <p:cNvSpPr>
              <a:spLocks/>
            </p:cNvSpPr>
            <p:nvPr/>
          </p:nvSpPr>
          <p:spPr bwMode="auto">
            <a:xfrm>
              <a:off x="7317381" y="2153370"/>
              <a:ext cx="144866" cy="253299"/>
            </a:xfrm>
            <a:custGeom>
              <a:avLst/>
              <a:gdLst/>
              <a:ahLst/>
              <a:cxnLst>
                <a:cxn ang="0">
                  <a:pos x="0" y="0"/>
                </a:cxn>
                <a:cxn ang="0">
                  <a:pos x="228" y="0"/>
                </a:cxn>
                <a:cxn ang="0">
                  <a:pos x="228" y="277"/>
                </a:cxn>
                <a:cxn ang="0">
                  <a:pos x="0" y="277"/>
                </a:cxn>
                <a:cxn ang="0">
                  <a:pos x="0" y="0"/>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sp>
          <p:nvSpPr>
            <p:cNvPr id="102" name="Line 8"/>
            <p:cNvSpPr>
              <a:spLocks noChangeShapeType="1"/>
            </p:cNvSpPr>
            <p:nvPr/>
          </p:nvSpPr>
          <p:spPr bwMode="auto">
            <a:xfrm>
              <a:off x="6539911" y="3638929"/>
              <a:ext cx="121460" cy="0"/>
            </a:xfrm>
            <a:prstGeom prst="line">
              <a:avLst/>
            </a:prstGeom>
            <a:noFill/>
            <a:ln w="76200">
              <a:solidFill>
                <a:srgbClr val="00A9E0"/>
              </a:solidFill>
              <a:round/>
              <a:headEnd/>
              <a:tailEnd/>
            </a:ln>
            <a:effectLst/>
          </p:spPr>
          <p:txBody>
            <a:bodyPr wrap="none" anchor="ctr"/>
            <a:lstStyle/>
            <a:p>
              <a:endParaRPr lang="en-US" sz="900">
                <a:solidFill>
                  <a:srgbClr val="000000"/>
                </a:solidFill>
              </a:endParaRPr>
            </a:p>
          </p:txBody>
        </p:sp>
        <p:sp>
          <p:nvSpPr>
            <p:cNvPr id="103" name="Line 9"/>
            <p:cNvSpPr>
              <a:spLocks noChangeShapeType="1"/>
            </p:cNvSpPr>
            <p:nvPr/>
          </p:nvSpPr>
          <p:spPr bwMode="auto">
            <a:xfrm>
              <a:off x="6972610" y="3140157"/>
              <a:ext cx="164476" cy="0"/>
            </a:xfrm>
            <a:prstGeom prst="line">
              <a:avLst/>
            </a:prstGeom>
            <a:noFill/>
            <a:ln w="50800">
              <a:solidFill>
                <a:srgbClr val="04D665"/>
              </a:solidFill>
              <a:round/>
              <a:headEnd/>
              <a:tailEnd/>
            </a:ln>
            <a:effectLst/>
          </p:spPr>
          <p:txBody>
            <a:bodyPr wrap="none" anchor="ctr"/>
            <a:lstStyle/>
            <a:p>
              <a:endParaRPr lang="en-US" sz="900">
                <a:solidFill>
                  <a:srgbClr val="000000"/>
                </a:solidFill>
              </a:endParaRPr>
            </a:p>
          </p:txBody>
        </p:sp>
        <p:sp>
          <p:nvSpPr>
            <p:cNvPr id="104" name="Line 10"/>
            <p:cNvSpPr>
              <a:spLocks noChangeShapeType="1"/>
            </p:cNvSpPr>
            <p:nvPr/>
          </p:nvSpPr>
          <p:spPr bwMode="auto">
            <a:xfrm>
              <a:off x="7369254" y="2786126"/>
              <a:ext cx="124622" cy="0"/>
            </a:xfrm>
            <a:prstGeom prst="line">
              <a:avLst/>
            </a:prstGeom>
            <a:noFill/>
            <a:ln w="50800">
              <a:solidFill>
                <a:srgbClr val="FFFF00"/>
              </a:solidFill>
              <a:round/>
              <a:headEnd/>
              <a:tailEnd/>
            </a:ln>
            <a:effectLst/>
          </p:spPr>
          <p:txBody>
            <a:bodyPr wrap="none" anchor="ctr"/>
            <a:lstStyle/>
            <a:p>
              <a:endParaRPr lang="en-US" sz="900">
                <a:solidFill>
                  <a:srgbClr val="000000"/>
                </a:solidFill>
              </a:endParaRPr>
            </a:p>
          </p:txBody>
        </p:sp>
        <p:sp>
          <p:nvSpPr>
            <p:cNvPr id="105" name="Freeform 11"/>
            <p:cNvSpPr>
              <a:spLocks/>
            </p:cNvSpPr>
            <p:nvPr/>
          </p:nvSpPr>
          <p:spPr bwMode="auto">
            <a:xfrm>
              <a:off x="6658840" y="3511792"/>
              <a:ext cx="144866" cy="252320"/>
            </a:xfrm>
            <a:custGeom>
              <a:avLst/>
              <a:gdLst/>
              <a:ahLst/>
              <a:cxnLst>
                <a:cxn ang="0">
                  <a:pos x="0" y="0"/>
                </a:cxn>
                <a:cxn ang="0">
                  <a:pos x="228" y="0"/>
                </a:cxn>
                <a:cxn ang="0">
                  <a:pos x="228" y="275"/>
                </a:cxn>
                <a:cxn ang="0">
                  <a:pos x="0" y="275"/>
                </a:cxn>
                <a:cxn ang="0">
                  <a:pos x="0" y="0"/>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sp>
          <p:nvSpPr>
            <p:cNvPr id="106" name="Freeform 12"/>
            <p:cNvSpPr>
              <a:spLocks/>
            </p:cNvSpPr>
            <p:nvPr/>
          </p:nvSpPr>
          <p:spPr bwMode="auto">
            <a:xfrm>
              <a:off x="7122540" y="3013021"/>
              <a:ext cx="145498" cy="252320"/>
            </a:xfrm>
            <a:custGeom>
              <a:avLst/>
              <a:gdLst/>
              <a:ahLst/>
              <a:cxnLst>
                <a:cxn ang="0">
                  <a:pos x="0" y="0"/>
                </a:cxn>
                <a:cxn ang="0">
                  <a:pos x="229" y="0"/>
                </a:cxn>
                <a:cxn ang="0">
                  <a:pos x="229" y="276"/>
                </a:cxn>
                <a:cxn ang="0">
                  <a:pos x="0" y="276"/>
                </a:cxn>
                <a:cxn ang="0">
                  <a:pos x="0" y="0"/>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sp>
          <p:nvSpPr>
            <p:cNvPr id="107" name="Freeform 13"/>
            <p:cNvSpPr>
              <a:spLocks/>
            </p:cNvSpPr>
            <p:nvPr/>
          </p:nvSpPr>
          <p:spPr bwMode="auto">
            <a:xfrm>
              <a:off x="7318643" y="2084910"/>
              <a:ext cx="184720" cy="321757"/>
            </a:xfrm>
            <a:custGeom>
              <a:avLst/>
              <a:gdLst/>
              <a:ahLst/>
              <a:cxnLst>
                <a:cxn ang="0">
                  <a:pos x="0" y="74"/>
                </a:cxn>
                <a:cxn ang="0">
                  <a:pos x="87" y="0"/>
                </a:cxn>
                <a:cxn ang="0">
                  <a:pos x="291" y="0"/>
                </a:cxn>
                <a:cxn ang="0">
                  <a:pos x="291" y="276"/>
                </a:cxn>
                <a:cxn ang="0">
                  <a:pos x="227" y="352"/>
                </a:cxn>
                <a:cxn ang="0">
                  <a:pos x="227" y="74"/>
                </a:cxn>
                <a:cxn ang="0">
                  <a:pos x="5" y="74"/>
                </a:cxn>
                <a:cxn ang="0">
                  <a:pos x="0" y="74"/>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a:effectLst/>
          </p:spPr>
          <p:txBody>
            <a:bodyPr/>
            <a:lstStyle/>
            <a:p>
              <a:endParaRPr lang="en-US" sz="900">
                <a:solidFill>
                  <a:srgbClr val="000000"/>
                </a:solidFill>
              </a:endParaRPr>
            </a:p>
          </p:txBody>
        </p:sp>
        <p:sp>
          <p:nvSpPr>
            <p:cNvPr id="108" name="Line 14"/>
            <p:cNvSpPr>
              <a:spLocks noChangeShapeType="1"/>
            </p:cNvSpPr>
            <p:nvPr/>
          </p:nvSpPr>
          <p:spPr bwMode="auto">
            <a:xfrm flipH="1">
              <a:off x="7460979" y="2087844"/>
              <a:ext cx="45547" cy="58679"/>
            </a:xfrm>
            <a:prstGeom prst="line">
              <a:avLst/>
            </a:prstGeom>
            <a:noFill/>
            <a:ln w="12700">
              <a:solidFill>
                <a:srgbClr val="000000"/>
              </a:solidFill>
              <a:round/>
              <a:headEnd/>
              <a:tailEnd/>
            </a:ln>
            <a:effectLst/>
          </p:spPr>
          <p:txBody>
            <a:bodyPr wrap="none" anchor="ctr"/>
            <a:lstStyle/>
            <a:p>
              <a:endParaRPr lang="en-US" sz="900">
                <a:solidFill>
                  <a:srgbClr val="000000"/>
                </a:solidFill>
              </a:endParaRPr>
            </a:p>
          </p:txBody>
        </p:sp>
        <p:sp>
          <p:nvSpPr>
            <p:cNvPr id="109" name="Oval 15"/>
            <p:cNvSpPr>
              <a:spLocks noChangeArrowheads="1"/>
            </p:cNvSpPr>
            <p:nvPr/>
          </p:nvSpPr>
          <p:spPr bwMode="auto">
            <a:xfrm>
              <a:off x="7380006" y="2249212"/>
              <a:ext cx="22774" cy="44010"/>
            </a:xfrm>
            <a:prstGeom prst="ellipse">
              <a:avLst/>
            </a:prstGeom>
            <a:solidFill>
              <a:srgbClr val="C1C1C1"/>
            </a:solidFill>
            <a:ln w="12700">
              <a:solidFill>
                <a:srgbClr val="000000"/>
              </a:solidFill>
              <a:round/>
              <a:headEnd/>
              <a:tailEnd/>
            </a:ln>
            <a:effectLst/>
          </p:spPr>
          <p:txBody>
            <a:bodyPr wrap="none" anchor="ctr"/>
            <a:lstStyle/>
            <a:p>
              <a:endParaRPr lang="en-US" sz="900">
                <a:solidFill>
                  <a:srgbClr val="000000"/>
                </a:solidFill>
              </a:endParaRPr>
            </a:p>
          </p:txBody>
        </p:sp>
        <p:sp>
          <p:nvSpPr>
            <p:cNvPr id="110" name="Line 16"/>
            <p:cNvSpPr>
              <a:spLocks noChangeShapeType="1"/>
            </p:cNvSpPr>
            <p:nvPr/>
          </p:nvSpPr>
          <p:spPr bwMode="auto">
            <a:xfrm flipV="1">
              <a:off x="7193391" y="2204227"/>
              <a:ext cx="185352" cy="232761"/>
            </a:xfrm>
            <a:prstGeom prst="line">
              <a:avLst/>
            </a:prstGeom>
            <a:noFill/>
            <a:ln w="50800">
              <a:solidFill>
                <a:srgbClr val="FF0000"/>
              </a:solidFill>
              <a:round/>
              <a:headEnd/>
              <a:tailEnd/>
            </a:ln>
            <a:effectLst/>
          </p:spPr>
          <p:txBody>
            <a:bodyPr wrap="none" anchor="ctr"/>
            <a:lstStyle/>
            <a:p>
              <a:endParaRPr lang="en-US" sz="900">
                <a:solidFill>
                  <a:srgbClr val="000000"/>
                </a:solidFill>
              </a:endParaRPr>
            </a:p>
          </p:txBody>
        </p:sp>
        <p:sp>
          <p:nvSpPr>
            <p:cNvPr id="111" name="Oval 17" descr="Zig zag"/>
            <p:cNvSpPr>
              <a:spLocks noChangeArrowheads="1"/>
            </p:cNvSpPr>
            <p:nvPr/>
          </p:nvSpPr>
          <p:spPr bwMode="auto">
            <a:xfrm>
              <a:off x="7141518" y="2358748"/>
              <a:ext cx="91727" cy="232761"/>
            </a:xfrm>
            <a:prstGeom prst="ellipse">
              <a:avLst/>
            </a:prstGeom>
            <a:pattFill prst="zigZag">
              <a:fgClr>
                <a:srgbClr val="D9D9D9"/>
              </a:fgClr>
              <a:bgClr>
                <a:srgbClr val="7494C0"/>
              </a:bgClr>
            </a:pattFill>
            <a:ln w="12700">
              <a:solidFill>
                <a:srgbClr val="5D5D5D"/>
              </a:solidFill>
              <a:round/>
              <a:headEnd/>
              <a:tailEnd/>
            </a:ln>
            <a:effectLst/>
          </p:spPr>
          <p:txBody>
            <a:bodyPr wrap="none" anchor="ctr"/>
            <a:lstStyle/>
            <a:p>
              <a:endParaRPr lang="en-US" sz="900">
                <a:solidFill>
                  <a:srgbClr val="000000"/>
                </a:solidFill>
              </a:endParaRPr>
            </a:p>
          </p:txBody>
        </p:sp>
        <p:sp>
          <p:nvSpPr>
            <p:cNvPr id="112" name="Line 18"/>
            <p:cNvSpPr>
              <a:spLocks noChangeShapeType="1"/>
            </p:cNvSpPr>
            <p:nvPr/>
          </p:nvSpPr>
          <p:spPr bwMode="auto">
            <a:xfrm flipV="1">
              <a:off x="6893605" y="2446872"/>
              <a:ext cx="303649" cy="340339"/>
            </a:xfrm>
            <a:prstGeom prst="line">
              <a:avLst/>
            </a:prstGeom>
            <a:noFill/>
            <a:ln w="50800">
              <a:solidFill>
                <a:srgbClr val="FF0000"/>
              </a:solidFill>
              <a:round/>
              <a:headEnd/>
              <a:tailEnd/>
            </a:ln>
            <a:effectLst/>
          </p:spPr>
          <p:txBody>
            <a:bodyPr wrap="none" anchor="ctr"/>
            <a:lstStyle/>
            <a:p>
              <a:endParaRPr lang="en-US" sz="900">
                <a:solidFill>
                  <a:srgbClr val="000000"/>
                </a:solidFill>
              </a:endParaRPr>
            </a:p>
          </p:txBody>
        </p:sp>
        <p:sp>
          <p:nvSpPr>
            <p:cNvPr id="113" name="Oval 19"/>
            <p:cNvSpPr>
              <a:spLocks noChangeArrowheads="1"/>
            </p:cNvSpPr>
            <p:nvPr/>
          </p:nvSpPr>
          <p:spPr bwMode="auto">
            <a:xfrm>
              <a:off x="6822054" y="2681483"/>
              <a:ext cx="82238" cy="241563"/>
            </a:xfrm>
            <a:prstGeom prst="ellipse">
              <a:avLst/>
            </a:prstGeom>
            <a:gradFill rotWithShape="0">
              <a:gsLst>
                <a:gs pos="0">
                  <a:srgbClr val="CECECE"/>
                </a:gs>
                <a:gs pos="100000">
                  <a:srgbClr val="CECECE">
                    <a:gamma/>
                    <a:shade val="89804"/>
                    <a:invGamma/>
                  </a:srgbClr>
                </a:gs>
              </a:gsLst>
              <a:path path="rect">
                <a:fillToRect l="100000" b="100000"/>
              </a:path>
            </a:gradFill>
            <a:ln w="12700">
              <a:solidFill>
                <a:srgbClr val="000000"/>
              </a:solidFill>
              <a:round/>
              <a:headEnd/>
              <a:tailEnd/>
            </a:ln>
            <a:effectLst/>
          </p:spPr>
          <p:txBody>
            <a:bodyPr wrap="none" anchor="ctr"/>
            <a:lstStyle/>
            <a:p>
              <a:endParaRPr lang="en-US" sz="900">
                <a:solidFill>
                  <a:srgbClr val="000000"/>
                </a:solidFill>
              </a:endParaRPr>
            </a:p>
          </p:txBody>
        </p:sp>
        <p:sp>
          <p:nvSpPr>
            <p:cNvPr id="114" name="Line 20"/>
            <p:cNvSpPr>
              <a:spLocks noChangeShapeType="1"/>
            </p:cNvSpPr>
            <p:nvPr/>
          </p:nvSpPr>
          <p:spPr bwMode="auto">
            <a:xfrm flipV="1">
              <a:off x="6458940" y="2781236"/>
              <a:ext cx="394111" cy="419556"/>
            </a:xfrm>
            <a:prstGeom prst="line">
              <a:avLst/>
            </a:prstGeom>
            <a:noFill/>
            <a:ln w="50800">
              <a:solidFill>
                <a:srgbClr val="FF0000"/>
              </a:solidFill>
              <a:round/>
              <a:headEnd/>
              <a:tailEnd/>
            </a:ln>
            <a:effectLst/>
          </p:spPr>
          <p:txBody>
            <a:bodyPr wrap="none" anchor="ctr"/>
            <a:lstStyle/>
            <a:p>
              <a:endParaRPr lang="en-US" sz="900">
                <a:solidFill>
                  <a:srgbClr val="000000"/>
                </a:solidFill>
              </a:endParaRPr>
            </a:p>
          </p:txBody>
        </p:sp>
        <p:sp>
          <p:nvSpPr>
            <p:cNvPr id="115" name="Oval 21"/>
            <p:cNvSpPr>
              <a:spLocks noChangeArrowheads="1"/>
            </p:cNvSpPr>
            <p:nvPr/>
          </p:nvSpPr>
          <p:spPr bwMode="auto">
            <a:xfrm>
              <a:off x="6410863" y="3059962"/>
              <a:ext cx="82871" cy="242540"/>
            </a:xfrm>
            <a:prstGeom prst="ellipse">
              <a:avLst/>
            </a:prstGeom>
            <a:gradFill rotWithShape="0">
              <a:gsLst>
                <a:gs pos="0">
                  <a:srgbClr val="CECECE"/>
                </a:gs>
                <a:gs pos="100000">
                  <a:srgbClr val="CECECE">
                    <a:gamma/>
                    <a:shade val="89804"/>
                    <a:invGamma/>
                  </a:srgbClr>
                </a:gs>
              </a:gsLst>
              <a:path path="rect">
                <a:fillToRect l="100000" b="100000"/>
              </a:path>
            </a:gradFill>
            <a:ln w="12700">
              <a:solidFill>
                <a:srgbClr val="000000"/>
              </a:solidFill>
              <a:round/>
              <a:headEnd/>
              <a:tailEnd/>
            </a:ln>
            <a:effectLst/>
          </p:spPr>
          <p:txBody>
            <a:bodyPr wrap="none" anchor="ctr"/>
            <a:lstStyle/>
            <a:p>
              <a:endParaRPr lang="en-US" sz="900">
                <a:solidFill>
                  <a:srgbClr val="000000"/>
                </a:solidFill>
              </a:endParaRPr>
            </a:p>
          </p:txBody>
        </p:sp>
        <p:sp>
          <p:nvSpPr>
            <p:cNvPr id="116" name="Line 22"/>
            <p:cNvSpPr>
              <a:spLocks noChangeShapeType="1"/>
            </p:cNvSpPr>
            <p:nvPr/>
          </p:nvSpPr>
          <p:spPr bwMode="auto">
            <a:xfrm flipV="1">
              <a:off x="6503220" y="2804707"/>
              <a:ext cx="359318" cy="391194"/>
            </a:xfrm>
            <a:prstGeom prst="line">
              <a:avLst/>
            </a:prstGeom>
            <a:noFill/>
            <a:ln w="50800">
              <a:solidFill>
                <a:srgbClr val="FFFF00"/>
              </a:solidFill>
              <a:round/>
              <a:headEnd/>
              <a:tailEnd/>
            </a:ln>
            <a:effectLst/>
          </p:spPr>
          <p:txBody>
            <a:bodyPr wrap="none" anchor="ctr"/>
            <a:lstStyle/>
            <a:p>
              <a:endParaRPr lang="en-US" sz="900">
                <a:solidFill>
                  <a:srgbClr val="000000"/>
                </a:solidFill>
              </a:endParaRPr>
            </a:p>
          </p:txBody>
        </p:sp>
        <p:sp>
          <p:nvSpPr>
            <p:cNvPr id="117" name="Line 23"/>
            <p:cNvSpPr>
              <a:spLocks noChangeShapeType="1"/>
            </p:cNvSpPr>
            <p:nvPr/>
          </p:nvSpPr>
          <p:spPr bwMode="auto">
            <a:xfrm flipV="1">
              <a:off x="6065460" y="3211551"/>
              <a:ext cx="383357" cy="407820"/>
            </a:xfrm>
            <a:prstGeom prst="line">
              <a:avLst/>
            </a:prstGeom>
            <a:noFill/>
            <a:ln w="50800">
              <a:solidFill>
                <a:srgbClr val="FFFF00"/>
              </a:solidFill>
              <a:round/>
              <a:headEnd/>
              <a:tailEnd/>
            </a:ln>
            <a:effectLst/>
          </p:spPr>
          <p:txBody>
            <a:bodyPr wrap="none" anchor="ctr"/>
            <a:lstStyle/>
            <a:p>
              <a:endParaRPr lang="en-US" sz="900">
                <a:solidFill>
                  <a:srgbClr val="000000"/>
                </a:solidFill>
              </a:endParaRPr>
            </a:p>
          </p:txBody>
        </p:sp>
        <p:sp>
          <p:nvSpPr>
            <p:cNvPr id="118" name="Rectangle 24"/>
            <p:cNvSpPr>
              <a:spLocks noChangeArrowheads="1"/>
            </p:cNvSpPr>
            <p:nvPr/>
          </p:nvSpPr>
          <p:spPr bwMode="auto">
            <a:xfrm>
              <a:off x="6600643" y="3759224"/>
              <a:ext cx="346288" cy="165544"/>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800" b="1">
                  <a:solidFill>
                    <a:srgbClr val="000000"/>
                  </a:solidFill>
                  <a:cs typeface="Times New Roman" pitchFamily="18" charset="0"/>
                </a:rPr>
                <a:t>PMT 1</a:t>
              </a:r>
            </a:p>
          </p:txBody>
        </p:sp>
        <p:sp>
          <p:nvSpPr>
            <p:cNvPr id="119" name="Rectangle 25"/>
            <p:cNvSpPr>
              <a:spLocks noChangeArrowheads="1"/>
            </p:cNvSpPr>
            <p:nvPr/>
          </p:nvSpPr>
          <p:spPr bwMode="auto">
            <a:xfrm>
              <a:off x="7066871" y="3281966"/>
              <a:ext cx="346288" cy="165544"/>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800" b="1">
                  <a:solidFill>
                    <a:srgbClr val="000000"/>
                  </a:solidFill>
                  <a:cs typeface="Times New Roman" pitchFamily="18" charset="0"/>
                </a:rPr>
                <a:t>PMT 2</a:t>
              </a:r>
            </a:p>
          </p:txBody>
        </p:sp>
        <p:sp>
          <p:nvSpPr>
            <p:cNvPr id="120" name="Rectangle 26"/>
            <p:cNvSpPr>
              <a:spLocks noChangeArrowheads="1"/>
            </p:cNvSpPr>
            <p:nvPr/>
          </p:nvSpPr>
          <p:spPr bwMode="auto">
            <a:xfrm>
              <a:off x="6729693" y="1776847"/>
              <a:ext cx="346288" cy="165544"/>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800" b="1">
                  <a:solidFill>
                    <a:srgbClr val="000000"/>
                  </a:solidFill>
                  <a:cs typeface="Times New Roman" pitchFamily="18" charset="0"/>
                </a:rPr>
                <a:t>PMT 5</a:t>
              </a:r>
            </a:p>
          </p:txBody>
        </p:sp>
        <p:sp>
          <p:nvSpPr>
            <p:cNvPr id="121" name="Rectangle 27"/>
            <p:cNvSpPr>
              <a:spLocks noChangeArrowheads="1"/>
            </p:cNvSpPr>
            <p:nvPr/>
          </p:nvSpPr>
          <p:spPr bwMode="auto">
            <a:xfrm>
              <a:off x="7268670" y="2387110"/>
              <a:ext cx="346288" cy="165544"/>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800" b="1">
                  <a:solidFill>
                    <a:srgbClr val="000000"/>
                  </a:solidFill>
                  <a:cs typeface="Times New Roman" pitchFamily="18" charset="0"/>
                </a:rPr>
                <a:t>PMT 4</a:t>
              </a:r>
            </a:p>
          </p:txBody>
        </p:sp>
        <p:sp>
          <p:nvSpPr>
            <p:cNvPr id="122" name="Rectangle 28"/>
            <p:cNvSpPr>
              <a:spLocks noChangeArrowheads="1"/>
            </p:cNvSpPr>
            <p:nvPr/>
          </p:nvSpPr>
          <p:spPr bwMode="auto">
            <a:xfrm>
              <a:off x="5952224" y="3066809"/>
              <a:ext cx="460183" cy="177511"/>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900" b="1">
                  <a:solidFill>
                    <a:srgbClr val="000000"/>
                  </a:solidFill>
                  <a:cs typeface="Times New Roman" pitchFamily="18" charset="0"/>
                </a:rPr>
                <a:t>Dichroic</a:t>
              </a:r>
            </a:p>
          </p:txBody>
        </p:sp>
        <p:sp>
          <p:nvSpPr>
            <p:cNvPr id="123" name="Rectangle 29"/>
            <p:cNvSpPr>
              <a:spLocks noChangeArrowheads="1"/>
            </p:cNvSpPr>
            <p:nvPr/>
          </p:nvSpPr>
          <p:spPr bwMode="auto">
            <a:xfrm>
              <a:off x="5952224" y="3200793"/>
              <a:ext cx="377350" cy="177511"/>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900" b="1">
                  <a:solidFill>
                    <a:srgbClr val="000000"/>
                  </a:solidFill>
                  <a:cs typeface="Times New Roman" pitchFamily="18" charset="0"/>
                </a:rPr>
                <a:t>Filters</a:t>
              </a:r>
            </a:p>
          </p:txBody>
        </p:sp>
        <p:sp>
          <p:nvSpPr>
            <p:cNvPr id="124" name="Freeform 30"/>
            <p:cNvSpPr>
              <a:spLocks/>
            </p:cNvSpPr>
            <p:nvPr/>
          </p:nvSpPr>
          <p:spPr bwMode="auto">
            <a:xfrm>
              <a:off x="7122537" y="2970965"/>
              <a:ext cx="167007" cy="297307"/>
            </a:xfrm>
            <a:custGeom>
              <a:avLst/>
              <a:gdLst/>
              <a:ahLst/>
              <a:cxnLst>
                <a:cxn ang="0">
                  <a:pos x="0" y="41"/>
                </a:cxn>
                <a:cxn ang="0">
                  <a:pos x="38" y="0"/>
                </a:cxn>
                <a:cxn ang="0">
                  <a:pos x="263" y="0"/>
                </a:cxn>
                <a:cxn ang="0">
                  <a:pos x="263" y="277"/>
                </a:cxn>
                <a:cxn ang="0">
                  <a:pos x="230" y="325"/>
                </a:cxn>
                <a:cxn ang="0">
                  <a:pos x="230" y="41"/>
                </a:cxn>
                <a:cxn ang="0">
                  <a:pos x="0" y="41"/>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a:effectLst/>
          </p:spPr>
          <p:txBody>
            <a:bodyPr/>
            <a:lstStyle/>
            <a:p>
              <a:endParaRPr lang="en-US" sz="900">
                <a:solidFill>
                  <a:srgbClr val="000000"/>
                </a:solidFill>
              </a:endParaRPr>
            </a:p>
          </p:txBody>
        </p:sp>
        <p:sp>
          <p:nvSpPr>
            <p:cNvPr id="125" name="Freeform 31"/>
            <p:cNvSpPr>
              <a:spLocks/>
            </p:cNvSpPr>
            <p:nvPr/>
          </p:nvSpPr>
          <p:spPr bwMode="auto">
            <a:xfrm>
              <a:off x="6660105" y="3467783"/>
              <a:ext cx="167640" cy="296330"/>
            </a:xfrm>
            <a:custGeom>
              <a:avLst/>
              <a:gdLst/>
              <a:ahLst/>
              <a:cxnLst>
                <a:cxn ang="0">
                  <a:pos x="0" y="42"/>
                </a:cxn>
                <a:cxn ang="0">
                  <a:pos x="38" y="0"/>
                </a:cxn>
                <a:cxn ang="0">
                  <a:pos x="264" y="0"/>
                </a:cxn>
                <a:cxn ang="0">
                  <a:pos x="264" y="277"/>
                </a:cxn>
                <a:cxn ang="0">
                  <a:pos x="230" y="324"/>
                </a:cxn>
                <a:cxn ang="0">
                  <a:pos x="230" y="42"/>
                </a:cxn>
                <a:cxn ang="0">
                  <a:pos x="0" y="42"/>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a:effectLst/>
          </p:spPr>
          <p:txBody>
            <a:bodyPr/>
            <a:lstStyle/>
            <a:p>
              <a:endParaRPr lang="en-US" sz="900">
                <a:solidFill>
                  <a:srgbClr val="000000"/>
                </a:solidFill>
              </a:endParaRPr>
            </a:p>
          </p:txBody>
        </p:sp>
        <p:sp>
          <p:nvSpPr>
            <p:cNvPr id="126" name="Line 32"/>
            <p:cNvSpPr>
              <a:spLocks noChangeShapeType="1"/>
            </p:cNvSpPr>
            <p:nvPr/>
          </p:nvSpPr>
          <p:spPr bwMode="auto">
            <a:xfrm flipH="1">
              <a:off x="6799910" y="3475605"/>
              <a:ext cx="27202" cy="33251"/>
            </a:xfrm>
            <a:prstGeom prst="line">
              <a:avLst/>
            </a:prstGeom>
            <a:noFill/>
            <a:ln w="12700">
              <a:solidFill>
                <a:srgbClr val="000000"/>
              </a:solidFill>
              <a:round/>
              <a:headEnd/>
              <a:tailEnd/>
            </a:ln>
            <a:effectLst/>
          </p:spPr>
          <p:txBody>
            <a:bodyPr wrap="none" anchor="ctr"/>
            <a:lstStyle/>
            <a:p>
              <a:endParaRPr lang="en-US" sz="900">
                <a:solidFill>
                  <a:srgbClr val="000000"/>
                </a:solidFill>
              </a:endParaRPr>
            </a:p>
          </p:txBody>
        </p:sp>
        <p:sp>
          <p:nvSpPr>
            <p:cNvPr id="127" name="Oval 33" descr="Zig zag"/>
            <p:cNvSpPr>
              <a:spLocks noChangeArrowheads="1"/>
            </p:cNvSpPr>
            <p:nvPr/>
          </p:nvSpPr>
          <p:spPr bwMode="auto">
            <a:xfrm>
              <a:off x="6975143" y="3007151"/>
              <a:ext cx="51873" cy="259166"/>
            </a:xfrm>
            <a:prstGeom prst="ellipse">
              <a:avLst/>
            </a:prstGeom>
            <a:pattFill prst="zigZag">
              <a:fgClr>
                <a:srgbClr val="D9D9D9"/>
              </a:fgClr>
              <a:bgClr>
                <a:srgbClr val="7494C0"/>
              </a:bgClr>
            </a:pattFill>
            <a:ln w="12700">
              <a:solidFill>
                <a:srgbClr val="5D5D5D"/>
              </a:solidFill>
              <a:round/>
              <a:headEnd/>
              <a:tailEnd/>
            </a:ln>
            <a:effectLst/>
          </p:spPr>
          <p:txBody>
            <a:bodyPr wrap="none" anchor="ctr"/>
            <a:lstStyle/>
            <a:p>
              <a:endParaRPr lang="en-US" sz="900">
                <a:solidFill>
                  <a:srgbClr val="000000"/>
                </a:solidFill>
              </a:endParaRPr>
            </a:p>
          </p:txBody>
        </p:sp>
        <p:sp>
          <p:nvSpPr>
            <p:cNvPr id="128" name="Oval 34" descr="Zig zag"/>
            <p:cNvSpPr>
              <a:spLocks noChangeArrowheads="1"/>
            </p:cNvSpPr>
            <p:nvPr/>
          </p:nvSpPr>
          <p:spPr bwMode="auto">
            <a:xfrm>
              <a:off x="6485509" y="3499077"/>
              <a:ext cx="52506" cy="258188"/>
            </a:xfrm>
            <a:prstGeom prst="ellipse">
              <a:avLst/>
            </a:prstGeom>
            <a:pattFill prst="zigZag">
              <a:fgClr>
                <a:srgbClr val="D9D9D9"/>
              </a:fgClr>
              <a:bgClr>
                <a:srgbClr val="7494C0"/>
              </a:bgClr>
            </a:pattFill>
            <a:ln w="12700">
              <a:solidFill>
                <a:srgbClr val="5D5D5D"/>
              </a:solidFill>
              <a:round/>
              <a:headEnd/>
              <a:tailEnd/>
            </a:ln>
            <a:effectLst/>
          </p:spPr>
          <p:txBody>
            <a:bodyPr wrap="none" anchor="ctr"/>
            <a:lstStyle/>
            <a:p>
              <a:endParaRPr lang="en-US" sz="900">
                <a:solidFill>
                  <a:srgbClr val="000000"/>
                </a:solidFill>
              </a:endParaRPr>
            </a:p>
          </p:txBody>
        </p:sp>
        <p:sp>
          <p:nvSpPr>
            <p:cNvPr id="129" name="Line 35"/>
            <p:cNvSpPr>
              <a:spLocks noChangeShapeType="1"/>
            </p:cNvSpPr>
            <p:nvPr/>
          </p:nvSpPr>
          <p:spPr bwMode="auto">
            <a:xfrm flipV="1">
              <a:off x="6479181" y="3133310"/>
              <a:ext cx="495960" cy="35207"/>
            </a:xfrm>
            <a:prstGeom prst="line">
              <a:avLst/>
            </a:prstGeom>
            <a:noFill/>
            <a:ln w="50800">
              <a:solidFill>
                <a:srgbClr val="04D665"/>
              </a:solidFill>
              <a:round/>
              <a:headEnd/>
              <a:tailEnd/>
            </a:ln>
            <a:effectLst/>
          </p:spPr>
          <p:txBody>
            <a:bodyPr wrap="none" anchor="ctr"/>
            <a:lstStyle/>
            <a:p>
              <a:endParaRPr lang="en-US" sz="900">
                <a:solidFill>
                  <a:srgbClr val="000000"/>
                </a:solidFill>
              </a:endParaRPr>
            </a:p>
          </p:txBody>
        </p:sp>
        <p:sp>
          <p:nvSpPr>
            <p:cNvPr id="130" name="Line 36"/>
            <p:cNvSpPr>
              <a:spLocks noChangeShapeType="1"/>
            </p:cNvSpPr>
            <p:nvPr/>
          </p:nvSpPr>
          <p:spPr bwMode="auto">
            <a:xfrm flipV="1">
              <a:off x="6060401" y="3169498"/>
              <a:ext cx="398539" cy="433247"/>
            </a:xfrm>
            <a:prstGeom prst="line">
              <a:avLst/>
            </a:prstGeom>
            <a:noFill/>
            <a:ln w="50800">
              <a:solidFill>
                <a:srgbClr val="04D665"/>
              </a:solidFill>
              <a:round/>
              <a:headEnd/>
              <a:tailEnd/>
            </a:ln>
            <a:effectLst/>
          </p:spPr>
          <p:txBody>
            <a:bodyPr wrap="none" anchor="ctr"/>
            <a:lstStyle/>
            <a:p>
              <a:endParaRPr lang="en-US" sz="900">
                <a:solidFill>
                  <a:srgbClr val="000000"/>
                </a:solidFill>
              </a:endParaRPr>
            </a:p>
          </p:txBody>
        </p:sp>
        <p:sp>
          <p:nvSpPr>
            <p:cNvPr id="131" name="Line 37"/>
            <p:cNvSpPr>
              <a:spLocks noChangeShapeType="1"/>
            </p:cNvSpPr>
            <p:nvPr/>
          </p:nvSpPr>
          <p:spPr bwMode="auto">
            <a:xfrm flipV="1">
              <a:off x="6029401" y="3176343"/>
              <a:ext cx="389050" cy="417600"/>
            </a:xfrm>
            <a:prstGeom prst="line">
              <a:avLst/>
            </a:prstGeom>
            <a:noFill/>
            <a:ln w="50800">
              <a:solidFill>
                <a:srgbClr val="FF0000"/>
              </a:solidFill>
              <a:round/>
              <a:headEnd/>
              <a:tailEnd/>
            </a:ln>
            <a:effectLst/>
          </p:spPr>
          <p:txBody>
            <a:bodyPr wrap="none" anchor="ctr"/>
            <a:lstStyle/>
            <a:p>
              <a:endParaRPr lang="en-US" sz="900">
                <a:solidFill>
                  <a:srgbClr val="000000"/>
                </a:solidFill>
              </a:endParaRPr>
            </a:p>
          </p:txBody>
        </p:sp>
        <p:sp>
          <p:nvSpPr>
            <p:cNvPr id="132" name="Oval 38"/>
            <p:cNvSpPr>
              <a:spLocks noChangeArrowheads="1"/>
            </p:cNvSpPr>
            <p:nvPr/>
          </p:nvSpPr>
          <p:spPr bwMode="auto">
            <a:xfrm>
              <a:off x="6002835" y="3456046"/>
              <a:ext cx="81605" cy="242540"/>
            </a:xfrm>
            <a:prstGeom prst="ellipse">
              <a:avLst/>
            </a:prstGeom>
            <a:gradFill rotWithShape="0">
              <a:gsLst>
                <a:gs pos="0">
                  <a:srgbClr val="CECECE"/>
                </a:gs>
                <a:gs pos="100000">
                  <a:srgbClr val="CECECE">
                    <a:gamma/>
                    <a:shade val="89804"/>
                    <a:invGamma/>
                  </a:srgbClr>
                </a:gs>
              </a:gsLst>
              <a:path path="rect">
                <a:fillToRect l="100000" b="100000"/>
              </a:path>
            </a:gradFill>
            <a:ln w="12700">
              <a:solidFill>
                <a:srgbClr val="000000"/>
              </a:solidFill>
              <a:round/>
              <a:headEnd/>
              <a:tailEnd/>
            </a:ln>
            <a:effectLst/>
          </p:spPr>
          <p:txBody>
            <a:bodyPr wrap="none" anchor="ctr"/>
            <a:lstStyle/>
            <a:p>
              <a:endParaRPr lang="en-US" sz="900">
                <a:solidFill>
                  <a:srgbClr val="000000"/>
                </a:solidFill>
              </a:endParaRPr>
            </a:p>
          </p:txBody>
        </p:sp>
        <p:sp>
          <p:nvSpPr>
            <p:cNvPr id="133" name="Line 39"/>
            <p:cNvSpPr>
              <a:spLocks noChangeShapeType="1"/>
            </p:cNvSpPr>
            <p:nvPr/>
          </p:nvSpPr>
          <p:spPr bwMode="auto">
            <a:xfrm flipV="1">
              <a:off x="5685901" y="3672181"/>
              <a:ext cx="350461" cy="350119"/>
            </a:xfrm>
            <a:prstGeom prst="line">
              <a:avLst/>
            </a:prstGeom>
            <a:noFill/>
            <a:ln w="76200">
              <a:solidFill>
                <a:srgbClr val="00A9E0"/>
              </a:solidFill>
              <a:round/>
              <a:headEnd/>
              <a:tailEnd/>
            </a:ln>
            <a:effectLst/>
          </p:spPr>
          <p:txBody>
            <a:bodyPr wrap="none" anchor="ctr"/>
            <a:lstStyle/>
            <a:p>
              <a:endParaRPr lang="en-US" sz="900">
                <a:solidFill>
                  <a:srgbClr val="000000"/>
                </a:solidFill>
              </a:endParaRPr>
            </a:p>
          </p:txBody>
        </p:sp>
        <p:sp>
          <p:nvSpPr>
            <p:cNvPr id="134" name="Line 40"/>
            <p:cNvSpPr>
              <a:spLocks noChangeShapeType="1"/>
            </p:cNvSpPr>
            <p:nvPr/>
          </p:nvSpPr>
          <p:spPr bwMode="auto">
            <a:xfrm flipV="1">
              <a:off x="5647945" y="3575360"/>
              <a:ext cx="390948" cy="417600"/>
            </a:xfrm>
            <a:prstGeom prst="line">
              <a:avLst/>
            </a:prstGeom>
            <a:noFill/>
            <a:ln w="50800">
              <a:solidFill>
                <a:srgbClr val="04D665"/>
              </a:solidFill>
              <a:round/>
              <a:headEnd/>
              <a:tailEnd/>
            </a:ln>
            <a:effectLst/>
          </p:spPr>
          <p:txBody>
            <a:bodyPr wrap="none" anchor="ctr"/>
            <a:lstStyle/>
            <a:p>
              <a:endParaRPr lang="en-US" sz="900">
                <a:solidFill>
                  <a:srgbClr val="000000"/>
                </a:solidFill>
              </a:endParaRPr>
            </a:p>
          </p:txBody>
        </p:sp>
        <p:sp>
          <p:nvSpPr>
            <p:cNvPr id="135" name="Freeform 41"/>
            <p:cNvSpPr>
              <a:spLocks/>
            </p:cNvSpPr>
            <p:nvPr/>
          </p:nvSpPr>
          <p:spPr bwMode="auto">
            <a:xfrm>
              <a:off x="5648575" y="3609590"/>
              <a:ext cx="409293" cy="388260"/>
            </a:xfrm>
            <a:custGeom>
              <a:avLst/>
              <a:gdLst/>
              <a:ahLst/>
              <a:cxnLst>
                <a:cxn ang="0">
                  <a:pos x="0" y="424"/>
                </a:cxn>
                <a:cxn ang="0">
                  <a:pos x="646" y="0"/>
                </a:cxn>
                <a:cxn ang="0">
                  <a:pos x="643" y="8"/>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ffectLst/>
          </p:spPr>
          <p:txBody>
            <a:bodyPr/>
            <a:lstStyle/>
            <a:p>
              <a:endParaRPr lang="en-US" sz="900">
                <a:solidFill>
                  <a:srgbClr val="000000"/>
                </a:solidFill>
              </a:endParaRPr>
            </a:p>
          </p:txBody>
        </p:sp>
        <p:sp>
          <p:nvSpPr>
            <p:cNvPr id="136" name="Line 42"/>
            <p:cNvSpPr>
              <a:spLocks noChangeShapeType="1"/>
            </p:cNvSpPr>
            <p:nvPr/>
          </p:nvSpPr>
          <p:spPr bwMode="auto">
            <a:xfrm flipH="1">
              <a:off x="5491060" y="3984158"/>
              <a:ext cx="1816200" cy="0"/>
            </a:xfrm>
            <a:prstGeom prst="line">
              <a:avLst/>
            </a:prstGeom>
            <a:noFill/>
            <a:ln w="76200">
              <a:solidFill>
                <a:schemeClr val="accent2"/>
              </a:solidFill>
              <a:round/>
              <a:headEnd/>
              <a:tailEnd/>
            </a:ln>
            <a:effectLst/>
          </p:spPr>
          <p:txBody>
            <a:bodyPr wrap="none" anchor="ctr"/>
            <a:lstStyle/>
            <a:p>
              <a:endParaRPr lang="en-US" sz="900">
                <a:solidFill>
                  <a:srgbClr val="000000"/>
                </a:solidFill>
              </a:endParaRPr>
            </a:p>
          </p:txBody>
        </p:sp>
        <p:sp>
          <p:nvSpPr>
            <p:cNvPr id="137" name="Rectangle 43"/>
            <p:cNvSpPr>
              <a:spLocks noChangeArrowheads="1"/>
            </p:cNvSpPr>
            <p:nvPr/>
          </p:nvSpPr>
          <p:spPr bwMode="auto">
            <a:xfrm>
              <a:off x="6091396" y="4070222"/>
              <a:ext cx="524608" cy="177511"/>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900" b="1">
                  <a:solidFill>
                    <a:srgbClr val="000000"/>
                  </a:solidFill>
                  <a:cs typeface="Times New Roman" pitchFamily="18" charset="0"/>
                </a:rPr>
                <a:t>Bandpass</a:t>
              </a:r>
            </a:p>
          </p:txBody>
        </p:sp>
        <p:sp>
          <p:nvSpPr>
            <p:cNvPr id="138" name="Rectangle 44"/>
            <p:cNvSpPr>
              <a:spLocks noChangeArrowheads="1"/>
            </p:cNvSpPr>
            <p:nvPr/>
          </p:nvSpPr>
          <p:spPr bwMode="auto">
            <a:xfrm>
              <a:off x="6121128" y="4221811"/>
              <a:ext cx="377350" cy="177511"/>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900" b="1">
                  <a:solidFill>
                    <a:srgbClr val="000000"/>
                  </a:solidFill>
                  <a:cs typeface="Times New Roman" pitchFamily="18" charset="0"/>
                </a:rPr>
                <a:t>Filters</a:t>
              </a:r>
            </a:p>
          </p:txBody>
        </p:sp>
        <p:sp>
          <p:nvSpPr>
            <p:cNvPr id="139" name="Freeform 45"/>
            <p:cNvSpPr>
              <a:spLocks/>
            </p:cNvSpPr>
            <p:nvPr/>
          </p:nvSpPr>
          <p:spPr bwMode="auto">
            <a:xfrm>
              <a:off x="7016895" y="3882447"/>
              <a:ext cx="500388" cy="220047"/>
            </a:xfrm>
            <a:custGeom>
              <a:avLst/>
              <a:gdLst/>
              <a:ahLst/>
              <a:cxnLst>
                <a:cxn ang="0">
                  <a:pos x="0" y="0"/>
                </a:cxn>
                <a:cxn ang="0">
                  <a:pos x="790" y="0"/>
                </a:cxn>
                <a:cxn ang="0">
                  <a:pos x="790" y="240"/>
                </a:cxn>
                <a:cxn ang="0">
                  <a:pos x="0" y="240"/>
                </a:cxn>
                <a:cxn ang="0">
                  <a:pos x="0" y="0"/>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a:effectLst/>
          </p:spPr>
          <p:txBody>
            <a:bodyPr/>
            <a:lstStyle/>
            <a:p>
              <a:endParaRPr lang="en-US" sz="900">
                <a:solidFill>
                  <a:srgbClr val="000000"/>
                </a:solidFill>
              </a:endParaRPr>
            </a:p>
          </p:txBody>
        </p:sp>
        <p:sp>
          <p:nvSpPr>
            <p:cNvPr id="140" name="Rectangle 46"/>
            <p:cNvSpPr>
              <a:spLocks noChangeArrowheads="1"/>
            </p:cNvSpPr>
            <p:nvPr/>
          </p:nvSpPr>
          <p:spPr bwMode="auto">
            <a:xfrm>
              <a:off x="7047892" y="3897119"/>
              <a:ext cx="398058" cy="189478"/>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000" b="1" dirty="0">
                  <a:solidFill>
                    <a:srgbClr val="000000"/>
                  </a:solidFill>
                  <a:cs typeface="Times New Roman" pitchFamily="18" charset="0"/>
                </a:rPr>
                <a:t>Laser </a:t>
              </a:r>
            </a:p>
          </p:txBody>
        </p:sp>
        <p:sp>
          <p:nvSpPr>
            <p:cNvPr id="141" name="Rectangle 47"/>
            <p:cNvSpPr>
              <a:spLocks noChangeArrowheads="1"/>
            </p:cNvSpPr>
            <p:nvPr/>
          </p:nvSpPr>
          <p:spPr bwMode="auto">
            <a:xfrm>
              <a:off x="5639086" y="3072678"/>
              <a:ext cx="25304" cy="96821"/>
            </a:xfrm>
            <a:prstGeom prst="rect">
              <a:avLst/>
            </a:prstGeom>
            <a:solidFill>
              <a:schemeClr val="bg1"/>
            </a:solidFill>
            <a:ln w="12700">
              <a:solidFill>
                <a:schemeClr val="tx1"/>
              </a:solidFill>
              <a:miter lim="800000"/>
              <a:headEnd/>
              <a:tailEnd/>
            </a:ln>
            <a:effectLst/>
          </p:spPr>
          <p:txBody>
            <a:bodyPr wrap="none" anchor="ctr"/>
            <a:lstStyle/>
            <a:p>
              <a:endParaRPr lang="en-US" sz="900">
                <a:solidFill>
                  <a:srgbClr val="000000"/>
                </a:solidFill>
              </a:endParaRPr>
            </a:p>
          </p:txBody>
        </p:sp>
        <p:sp>
          <p:nvSpPr>
            <p:cNvPr id="142" name="Line 48"/>
            <p:cNvSpPr>
              <a:spLocks noChangeShapeType="1"/>
            </p:cNvSpPr>
            <p:nvPr/>
          </p:nvSpPr>
          <p:spPr bwMode="auto">
            <a:xfrm>
              <a:off x="6070520" y="3639907"/>
              <a:ext cx="415620" cy="0"/>
            </a:xfrm>
            <a:prstGeom prst="line">
              <a:avLst/>
            </a:prstGeom>
            <a:noFill/>
            <a:ln w="76200">
              <a:solidFill>
                <a:srgbClr val="00A9E0"/>
              </a:solidFill>
              <a:round/>
              <a:headEnd/>
              <a:tailEnd/>
            </a:ln>
            <a:effectLst/>
          </p:spPr>
          <p:txBody>
            <a:bodyPr wrap="none" anchor="ctr"/>
            <a:lstStyle/>
            <a:p>
              <a:endParaRPr lang="en-US" sz="900">
                <a:solidFill>
                  <a:srgbClr val="000000"/>
                </a:solidFill>
              </a:endParaRPr>
            </a:p>
          </p:txBody>
        </p:sp>
        <p:sp>
          <p:nvSpPr>
            <p:cNvPr id="143" name="Rectangle 49"/>
            <p:cNvSpPr>
              <a:spLocks noChangeArrowheads="1"/>
            </p:cNvSpPr>
            <p:nvPr/>
          </p:nvSpPr>
          <p:spPr bwMode="auto">
            <a:xfrm>
              <a:off x="4960939" y="3234045"/>
              <a:ext cx="685673" cy="177511"/>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900" b="1">
                  <a:solidFill>
                    <a:srgbClr val="000000"/>
                  </a:solidFill>
                  <a:cs typeface="Times New Roman" pitchFamily="18" charset="0"/>
                </a:rPr>
                <a:t>Flow chamber</a:t>
              </a:r>
            </a:p>
          </p:txBody>
        </p:sp>
        <p:sp>
          <p:nvSpPr>
            <p:cNvPr id="144" name="Oval 50" descr="Zig zag"/>
            <p:cNvSpPr>
              <a:spLocks noChangeArrowheads="1"/>
            </p:cNvSpPr>
            <p:nvPr/>
          </p:nvSpPr>
          <p:spPr bwMode="auto">
            <a:xfrm>
              <a:off x="7354069" y="2653121"/>
              <a:ext cx="53139" cy="259166"/>
            </a:xfrm>
            <a:prstGeom prst="ellipse">
              <a:avLst/>
            </a:prstGeom>
            <a:pattFill prst="zigZag">
              <a:fgClr>
                <a:srgbClr val="D9D9D9"/>
              </a:fgClr>
              <a:bgClr>
                <a:srgbClr val="7494C0"/>
              </a:bgClr>
            </a:pattFill>
            <a:ln w="12700">
              <a:solidFill>
                <a:srgbClr val="5D5D5D"/>
              </a:solidFill>
              <a:round/>
              <a:headEnd/>
              <a:tailEnd/>
            </a:ln>
            <a:effectLst/>
          </p:spPr>
          <p:txBody>
            <a:bodyPr wrap="none" anchor="ctr"/>
            <a:lstStyle/>
            <a:p>
              <a:endParaRPr lang="en-US" sz="900">
                <a:solidFill>
                  <a:srgbClr val="000000"/>
                </a:solidFill>
              </a:endParaRPr>
            </a:p>
          </p:txBody>
        </p:sp>
        <p:sp>
          <p:nvSpPr>
            <p:cNvPr id="145" name="Line 51"/>
            <p:cNvSpPr>
              <a:spLocks noChangeShapeType="1"/>
            </p:cNvSpPr>
            <p:nvPr/>
          </p:nvSpPr>
          <p:spPr bwMode="auto">
            <a:xfrm flipV="1">
              <a:off x="5668185" y="3567538"/>
              <a:ext cx="346666" cy="375546"/>
            </a:xfrm>
            <a:prstGeom prst="line">
              <a:avLst/>
            </a:prstGeom>
            <a:noFill/>
            <a:ln w="50800">
              <a:solidFill>
                <a:srgbClr val="FF0000"/>
              </a:solidFill>
              <a:round/>
              <a:headEnd/>
              <a:tailEnd/>
            </a:ln>
            <a:effectLst/>
          </p:spPr>
          <p:txBody>
            <a:bodyPr wrap="none" anchor="ctr"/>
            <a:lstStyle/>
            <a:p>
              <a:endParaRPr lang="en-US" sz="900">
                <a:solidFill>
                  <a:srgbClr val="000000"/>
                </a:solidFill>
              </a:endParaRPr>
            </a:p>
          </p:txBody>
        </p:sp>
        <p:sp>
          <p:nvSpPr>
            <p:cNvPr id="146" name="Oval 52" descr="Large confetti"/>
            <p:cNvSpPr>
              <a:spLocks noChangeArrowheads="1"/>
            </p:cNvSpPr>
            <p:nvPr/>
          </p:nvSpPr>
          <p:spPr bwMode="auto">
            <a:xfrm>
              <a:off x="5637821" y="4097604"/>
              <a:ext cx="40487" cy="107578"/>
            </a:xfrm>
            <a:prstGeom prst="ellipse">
              <a:avLst/>
            </a:prstGeom>
            <a:pattFill prst="lgConfetti">
              <a:fgClr>
                <a:schemeClr val="tx1"/>
              </a:fgClr>
              <a:bgClr>
                <a:schemeClr val="bg1"/>
              </a:bgClr>
            </a:pattFill>
            <a:ln w="50800">
              <a:noFill/>
              <a:round/>
              <a:headEnd/>
              <a:tailEnd/>
            </a:ln>
            <a:effectLst/>
          </p:spPr>
          <p:txBody>
            <a:bodyPr wrap="none" anchor="ctr"/>
            <a:lstStyle/>
            <a:p>
              <a:endParaRPr lang="en-US" sz="900">
                <a:solidFill>
                  <a:srgbClr val="000000"/>
                </a:solidFill>
              </a:endParaRPr>
            </a:p>
          </p:txBody>
        </p:sp>
        <p:sp>
          <p:nvSpPr>
            <p:cNvPr id="147" name="AutoShape 53" descr="Large confetti"/>
            <p:cNvSpPr>
              <a:spLocks noChangeArrowheads="1"/>
            </p:cNvSpPr>
            <p:nvPr/>
          </p:nvSpPr>
          <p:spPr bwMode="auto">
            <a:xfrm>
              <a:off x="5635923" y="3549932"/>
              <a:ext cx="43017" cy="508552"/>
            </a:xfrm>
            <a:prstGeom prst="roundRect">
              <a:avLst>
                <a:gd name="adj" fmla="val 12495"/>
              </a:avLst>
            </a:prstGeom>
            <a:pattFill prst="lgConfetti">
              <a:fgClr>
                <a:schemeClr val="tx1"/>
              </a:fgClr>
              <a:bgClr>
                <a:schemeClr val="bg1"/>
              </a:bgClr>
            </a:pattFill>
            <a:ln w="50800">
              <a:noFill/>
              <a:round/>
              <a:headEnd/>
              <a:tailEnd/>
            </a:ln>
            <a:effectLst/>
          </p:spPr>
          <p:txBody>
            <a:bodyPr wrap="none" anchor="ctr"/>
            <a:lstStyle/>
            <a:p>
              <a:endParaRPr lang="en-US" sz="900">
                <a:solidFill>
                  <a:srgbClr val="000000"/>
                </a:solidFill>
              </a:endParaRPr>
            </a:p>
          </p:txBody>
        </p:sp>
        <p:sp>
          <p:nvSpPr>
            <p:cNvPr id="148" name="Oval 54" descr="Large confetti"/>
            <p:cNvSpPr>
              <a:spLocks noChangeArrowheads="1"/>
            </p:cNvSpPr>
            <p:nvPr/>
          </p:nvSpPr>
          <p:spPr bwMode="auto">
            <a:xfrm>
              <a:off x="5642252" y="4257994"/>
              <a:ext cx="39221" cy="75305"/>
            </a:xfrm>
            <a:prstGeom prst="ellipse">
              <a:avLst/>
            </a:prstGeom>
            <a:pattFill prst="lgConfetti">
              <a:fgClr>
                <a:schemeClr val="tx1"/>
              </a:fgClr>
              <a:bgClr>
                <a:schemeClr val="bg1"/>
              </a:bgClr>
            </a:pattFill>
            <a:ln w="50800">
              <a:noFill/>
              <a:round/>
              <a:headEnd/>
              <a:tailEnd/>
            </a:ln>
            <a:effectLst/>
          </p:spPr>
          <p:txBody>
            <a:bodyPr wrap="none" anchor="ctr"/>
            <a:lstStyle/>
            <a:p>
              <a:endParaRPr lang="en-US" sz="900">
                <a:solidFill>
                  <a:srgbClr val="000000"/>
                </a:solidFill>
              </a:endParaRPr>
            </a:p>
          </p:txBody>
        </p:sp>
        <p:grpSp>
          <p:nvGrpSpPr>
            <p:cNvPr id="149" name="Group 55"/>
            <p:cNvGrpSpPr>
              <a:grpSpLocks/>
            </p:cNvGrpSpPr>
            <p:nvPr/>
          </p:nvGrpSpPr>
          <p:grpSpPr bwMode="auto">
            <a:xfrm>
              <a:off x="5646045" y="3809100"/>
              <a:ext cx="29732" cy="65525"/>
              <a:chOff x="2043" y="3030"/>
              <a:chExt cx="47" cy="72"/>
            </a:xfrm>
          </p:grpSpPr>
          <p:sp>
            <p:nvSpPr>
              <p:cNvPr id="188" name="Freeform 56" descr="Wide upward diagonal"/>
              <p:cNvSpPr>
                <a:spLocks/>
              </p:cNvSpPr>
              <p:nvPr/>
            </p:nvSpPr>
            <p:spPr bwMode="auto">
              <a:xfrm>
                <a:off x="2043" y="3030"/>
                <a:ext cx="47" cy="72"/>
              </a:xfrm>
              <a:custGeom>
                <a:avLst/>
                <a:gdLst/>
                <a:ahLst/>
                <a:cxnLst>
                  <a:cxn ang="0">
                    <a:pos x="46" y="40"/>
                  </a:cxn>
                  <a:cxn ang="0">
                    <a:pos x="44" y="14"/>
                  </a:cxn>
                  <a:cxn ang="0">
                    <a:pos x="32" y="0"/>
                  </a:cxn>
                  <a:cxn ang="0">
                    <a:pos x="19" y="0"/>
                  </a:cxn>
                  <a:cxn ang="0">
                    <a:pos x="7" y="7"/>
                  </a:cxn>
                  <a:cxn ang="0">
                    <a:pos x="0" y="24"/>
                  </a:cxn>
                  <a:cxn ang="0">
                    <a:pos x="0" y="45"/>
                  </a:cxn>
                  <a:cxn ang="0">
                    <a:pos x="6" y="64"/>
                  </a:cxn>
                  <a:cxn ang="0">
                    <a:pos x="19" y="71"/>
                  </a:cxn>
                  <a:cxn ang="0">
                    <a:pos x="41" y="61"/>
                  </a:cxn>
                  <a:cxn ang="0">
                    <a:pos x="46" y="42"/>
                  </a:cxn>
                  <a:cxn ang="0">
                    <a:pos x="46" y="40"/>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sp>
            <p:nvSpPr>
              <p:cNvPr id="189" name="Freeform 57"/>
              <p:cNvSpPr>
                <a:spLocks/>
              </p:cNvSpPr>
              <p:nvPr/>
            </p:nvSpPr>
            <p:spPr bwMode="auto">
              <a:xfrm>
                <a:off x="2049" y="3054"/>
                <a:ext cx="31" cy="39"/>
              </a:xfrm>
              <a:custGeom>
                <a:avLst/>
                <a:gdLst/>
                <a:ahLst/>
                <a:cxnLst>
                  <a:cxn ang="0">
                    <a:pos x="12" y="38"/>
                  </a:cxn>
                  <a:cxn ang="0">
                    <a:pos x="17" y="36"/>
                  </a:cxn>
                  <a:cxn ang="0">
                    <a:pos x="21" y="29"/>
                  </a:cxn>
                  <a:cxn ang="0">
                    <a:pos x="30" y="29"/>
                  </a:cxn>
                  <a:cxn ang="0">
                    <a:pos x="30" y="19"/>
                  </a:cxn>
                  <a:cxn ang="0">
                    <a:pos x="30" y="19"/>
                  </a:cxn>
                  <a:cxn ang="0">
                    <a:pos x="30" y="10"/>
                  </a:cxn>
                  <a:cxn ang="0">
                    <a:pos x="30" y="0"/>
                  </a:cxn>
                  <a:cxn ang="0">
                    <a:pos x="21" y="0"/>
                  </a:cxn>
                  <a:cxn ang="0">
                    <a:pos x="12" y="10"/>
                  </a:cxn>
                  <a:cxn ang="0">
                    <a:pos x="21" y="13"/>
                  </a:cxn>
                  <a:cxn ang="0">
                    <a:pos x="30" y="19"/>
                  </a:cxn>
                  <a:cxn ang="0">
                    <a:pos x="30" y="19"/>
                  </a:cxn>
                  <a:cxn ang="0">
                    <a:pos x="21" y="29"/>
                  </a:cxn>
                  <a:cxn ang="0">
                    <a:pos x="12" y="29"/>
                  </a:cxn>
                  <a:cxn ang="0">
                    <a:pos x="3" y="29"/>
                  </a:cxn>
                  <a:cxn ang="0">
                    <a:pos x="3" y="29"/>
                  </a:cxn>
                  <a:cxn ang="0">
                    <a:pos x="0" y="33"/>
                  </a:cxn>
                  <a:cxn ang="0">
                    <a:pos x="2" y="37"/>
                  </a:cxn>
                  <a:cxn ang="0">
                    <a:pos x="12" y="38"/>
                  </a:cxn>
                </a:cxnLst>
                <a:rect l="0" t="0" r="r" b="b"/>
                <a:pathLst>
                  <a:path w="31" h="39">
                    <a:moveTo>
                      <a:pt x="12" y="38"/>
                    </a:moveTo>
                    <a:lnTo>
                      <a:pt x="17" y="36"/>
                    </a:lnTo>
                    <a:lnTo>
                      <a:pt x="21" y="29"/>
                    </a:lnTo>
                    <a:lnTo>
                      <a:pt x="30" y="29"/>
                    </a:lnTo>
                    <a:lnTo>
                      <a:pt x="30" y="19"/>
                    </a:lnTo>
                    <a:lnTo>
                      <a:pt x="30" y="19"/>
                    </a:lnTo>
                    <a:lnTo>
                      <a:pt x="30" y="10"/>
                    </a:lnTo>
                    <a:lnTo>
                      <a:pt x="30" y="0"/>
                    </a:lnTo>
                    <a:lnTo>
                      <a:pt x="21" y="0"/>
                    </a:lnTo>
                    <a:lnTo>
                      <a:pt x="12" y="10"/>
                    </a:lnTo>
                    <a:lnTo>
                      <a:pt x="21" y="13"/>
                    </a:lnTo>
                    <a:lnTo>
                      <a:pt x="30" y="19"/>
                    </a:lnTo>
                    <a:lnTo>
                      <a:pt x="30" y="19"/>
                    </a:lnTo>
                    <a:lnTo>
                      <a:pt x="21" y="29"/>
                    </a:lnTo>
                    <a:lnTo>
                      <a:pt x="12" y="29"/>
                    </a:lnTo>
                    <a:lnTo>
                      <a:pt x="3"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grpSp>
        <p:grpSp>
          <p:nvGrpSpPr>
            <p:cNvPr id="150" name="Group 58"/>
            <p:cNvGrpSpPr>
              <a:grpSpLocks/>
            </p:cNvGrpSpPr>
            <p:nvPr/>
          </p:nvGrpSpPr>
          <p:grpSpPr bwMode="auto">
            <a:xfrm>
              <a:off x="5648575" y="3958730"/>
              <a:ext cx="27834" cy="54767"/>
              <a:chOff x="2047" y="3194"/>
              <a:chExt cx="44" cy="60"/>
            </a:xfrm>
          </p:grpSpPr>
          <p:sp>
            <p:nvSpPr>
              <p:cNvPr id="186" name="Freeform 59" descr="Wide upward diagonal"/>
              <p:cNvSpPr>
                <a:spLocks/>
              </p:cNvSpPr>
              <p:nvPr/>
            </p:nvSpPr>
            <p:spPr bwMode="auto">
              <a:xfrm>
                <a:off x="2047" y="3194"/>
                <a:ext cx="44" cy="60"/>
              </a:xfrm>
              <a:custGeom>
                <a:avLst/>
                <a:gdLst/>
                <a:ahLst/>
                <a:cxnLst>
                  <a:cxn ang="0">
                    <a:pos x="43" y="33"/>
                  </a:cxn>
                  <a:cxn ang="0">
                    <a:pos x="41" y="12"/>
                  </a:cxn>
                  <a:cxn ang="0">
                    <a:pos x="30" y="0"/>
                  </a:cxn>
                  <a:cxn ang="0">
                    <a:pos x="18" y="0"/>
                  </a:cxn>
                  <a:cxn ang="0">
                    <a:pos x="7" y="6"/>
                  </a:cxn>
                  <a:cxn ang="0">
                    <a:pos x="0" y="20"/>
                  </a:cxn>
                  <a:cxn ang="0">
                    <a:pos x="0" y="37"/>
                  </a:cxn>
                  <a:cxn ang="0">
                    <a:pos x="6" y="53"/>
                  </a:cxn>
                  <a:cxn ang="0">
                    <a:pos x="18" y="59"/>
                  </a:cxn>
                  <a:cxn ang="0">
                    <a:pos x="39" y="51"/>
                  </a:cxn>
                  <a:cxn ang="0">
                    <a:pos x="43" y="35"/>
                  </a:cxn>
                  <a:cxn ang="0">
                    <a:pos x="43" y="3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sp>
            <p:nvSpPr>
              <p:cNvPr id="187" name="Oval 60"/>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a:effectLst/>
            </p:spPr>
            <p:txBody>
              <a:bodyPr wrap="none" anchor="ctr"/>
              <a:lstStyle/>
              <a:p>
                <a:endParaRPr lang="en-US" sz="900">
                  <a:solidFill>
                    <a:srgbClr val="000000"/>
                  </a:solidFill>
                </a:endParaRPr>
              </a:p>
            </p:txBody>
          </p:sp>
        </p:grpSp>
        <p:grpSp>
          <p:nvGrpSpPr>
            <p:cNvPr id="151" name="Group 61"/>
            <p:cNvGrpSpPr>
              <a:grpSpLocks/>
            </p:cNvGrpSpPr>
            <p:nvPr/>
          </p:nvGrpSpPr>
          <p:grpSpPr bwMode="auto">
            <a:xfrm>
              <a:off x="5639089" y="4370462"/>
              <a:ext cx="39221" cy="65525"/>
              <a:chOff x="2032" y="3645"/>
              <a:chExt cx="62" cy="72"/>
            </a:xfrm>
          </p:grpSpPr>
          <p:sp>
            <p:nvSpPr>
              <p:cNvPr id="182" name="Oval 62" descr="Large confetti"/>
              <p:cNvSpPr>
                <a:spLocks noChangeArrowheads="1"/>
              </p:cNvSpPr>
              <p:nvPr/>
            </p:nvSpPr>
            <p:spPr bwMode="auto">
              <a:xfrm>
                <a:off x="2032" y="3645"/>
                <a:ext cx="62" cy="72"/>
              </a:xfrm>
              <a:prstGeom prst="ellipse">
                <a:avLst/>
              </a:prstGeom>
              <a:pattFill prst="lgConfetti">
                <a:fgClr>
                  <a:schemeClr val="tx1"/>
                </a:fgClr>
                <a:bgClr>
                  <a:schemeClr val="bg1"/>
                </a:bgClr>
              </a:pattFill>
              <a:ln w="50800">
                <a:noFill/>
                <a:round/>
                <a:headEnd/>
                <a:tailEnd/>
              </a:ln>
              <a:effectLst/>
            </p:spPr>
            <p:txBody>
              <a:bodyPr wrap="none" anchor="ctr"/>
              <a:lstStyle/>
              <a:p>
                <a:endParaRPr lang="en-US" sz="900">
                  <a:solidFill>
                    <a:srgbClr val="000000"/>
                  </a:solidFill>
                </a:endParaRPr>
              </a:p>
            </p:txBody>
          </p:sp>
          <p:grpSp>
            <p:nvGrpSpPr>
              <p:cNvPr id="183" name="Group 63"/>
              <p:cNvGrpSpPr>
                <a:grpSpLocks/>
              </p:cNvGrpSpPr>
              <p:nvPr/>
            </p:nvGrpSpPr>
            <p:grpSpPr bwMode="auto">
              <a:xfrm>
                <a:off x="2048" y="3659"/>
                <a:ext cx="37" cy="48"/>
                <a:chOff x="2048" y="3659"/>
                <a:chExt cx="37" cy="48"/>
              </a:xfrm>
            </p:grpSpPr>
            <p:sp>
              <p:nvSpPr>
                <p:cNvPr id="184" name="Freeform 64" descr="Wide upward diagonal"/>
                <p:cNvSpPr>
                  <a:spLocks/>
                </p:cNvSpPr>
                <p:nvPr/>
              </p:nvSpPr>
              <p:spPr bwMode="auto">
                <a:xfrm>
                  <a:off x="2048" y="3659"/>
                  <a:ext cx="37" cy="48"/>
                </a:xfrm>
                <a:custGeom>
                  <a:avLst/>
                  <a:gdLst/>
                  <a:ahLst/>
                  <a:cxnLst>
                    <a:cxn ang="0">
                      <a:pos x="36" y="27"/>
                    </a:cxn>
                    <a:cxn ang="0">
                      <a:pos x="34" y="9"/>
                    </a:cxn>
                    <a:cxn ang="0">
                      <a:pos x="25" y="0"/>
                    </a:cxn>
                    <a:cxn ang="0">
                      <a:pos x="15" y="0"/>
                    </a:cxn>
                    <a:cxn ang="0">
                      <a:pos x="6" y="5"/>
                    </a:cxn>
                    <a:cxn ang="0">
                      <a:pos x="0" y="16"/>
                    </a:cxn>
                    <a:cxn ang="0">
                      <a:pos x="0" y="30"/>
                    </a:cxn>
                    <a:cxn ang="0">
                      <a:pos x="5" y="42"/>
                    </a:cxn>
                    <a:cxn ang="0">
                      <a:pos x="15" y="47"/>
                    </a:cxn>
                    <a:cxn ang="0">
                      <a:pos x="32" y="41"/>
                    </a:cxn>
                    <a:cxn ang="0">
                      <a:pos x="36" y="28"/>
                    </a:cxn>
                    <a:cxn ang="0">
                      <a:pos x="36" y="27"/>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sp>
              <p:nvSpPr>
                <p:cNvPr id="185" name="Oval 65"/>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a:effectLst/>
              </p:spPr>
              <p:txBody>
                <a:bodyPr wrap="none" anchor="ctr"/>
                <a:lstStyle/>
                <a:p>
                  <a:endParaRPr lang="en-US" sz="900">
                    <a:solidFill>
                      <a:srgbClr val="000000"/>
                    </a:solidFill>
                  </a:endParaRPr>
                </a:p>
              </p:txBody>
            </p:sp>
          </p:grpSp>
        </p:grpSp>
        <p:grpSp>
          <p:nvGrpSpPr>
            <p:cNvPr id="152" name="Group 66"/>
            <p:cNvGrpSpPr>
              <a:grpSpLocks/>
            </p:cNvGrpSpPr>
            <p:nvPr/>
          </p:nvGrpSpPr>
          <p:grpSpPr bwMode="auto">
            <a:xfrm>
              <a:off x="5646045" y="4117164"/>
              <a:ext cx="22141" cy="58679"/>
              <a:chOff x="2043" y="3368"/>
              <a:chExt cx="35" cy="64"/>
            </a:xfrm>
          </p:grpSpPr>
          <p:sp>
            <p:nvSpPr>
              <p:cNvPr id="180" name="Freeform 67" descr="Wide upward diagonal"/>
              <p:cNvSpPr>
                <a:spLocks/>
              </p:cNvSpPr>
              <p:nvPr/>
            </p:nvSpPr>
            <p:spPr bwMode="auto">
              <a:xfrm>
                <a:off x="2043" y="3368"/>
                <a:ext cx="35" cy="64"/>
              </a:xfrm>
              <a:custGeom>
                <a:avLst/>
                <a:gdLst/>
                <a:ahLst/>
                <a:cxnLst>
                  <a:cxn ang="0">
                    <a:pos x="34" y="36"/>
                  </a:cxn>
                  <a:cxn ang="0">
                    <a:pos x="32" y="13"/>
                  </a:cxn>
                  <a:cxn ang="0">
                    <a:pos x="23" y="0"/>
                  </a:cxn>
                  <a:cxn ang="0">
                    <a:pos x="14" y="0"/>
                  </a:cxn>
                  <a:cxn ang="0">
                    <a:pos x="5" y="6"/>
                  </a:cxn>
                  <a:cxn ang="0">
                    <a:pos x="0" y="21"/>
                  </a:cxn>
                  <a:cxn ang="0">
                    <a:pos x="0" y="40"/>
                  </a:cxn>
                  <a:cxn ang="0">
                    <a:pos x="4" y="57"/>
                  </a:cxn>
                  <a:cxn ang="0">
                    <a:pos x="14" y="63"/>
                  </a:cxn>
                  <a:cxn ang="0">
                    <a:pos x="30" y="54"/>
                  </a:cxn>
                  <a:cxn ang="0">
                    <a:pos x="34" y="38"/>
                  </a:cxn>
                  <a:cxn ang="0">
                    <a:pos x="34" y="36"/>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sp>
            <p:nvSpPr>
              <p:cNvPr id="181" name="Freeform 68"/>
              <p:cNvSpPr>
                <a:spLocks/>
              </p:cNvSpPr>
              <p:nvPr/>
            </p:nvSpPr>
            <p:spPr bwMode="auto">
              <a:xfrm>
                <a:off x="2056" y="3370"/>
                <a:ext cx="15" cy="59"/>
              </a:xfrm>
              <a:custGeom>
                <a:avLst/>
                <a:gdLst/>
                <a:ahLst/>
                <a:cxnLst>
                  <a:cxn ang="0">
                    <a:pos x="7" y="0"/>
                  </a:cxn>
                  <a:cxn ang="0">
                    <a:pos x="14" y="15"/>
                  </a:cxn>
                  <a:cxn ang="0">
                    <a:pos x="14" y="29"/>
                  </a:cxn>
                  <a:cxn ang="0">
                    <a:pos x="14" y="44"/>
                  </a:cxn>
                  <a:cxn ang="0">
                    <a:pos x="14" y="44"/>
                  </a:cxn>
                  <a:cxn ang="0">
                    <a:pos x="7" y="58"/>
                  </a:cxn>
                  <a:cxn ang="0">
                    <a:pos x="0" y="58"/>
                  </a:cxn>
                  <a:cxn ang="0">
                    <a:pos x="0" y="44"/>
                  </a:cxn>
                  <a:cxn ang="0">
                    <a:pos x="0" y="44"/>
                  </a:cxn>
                  <a:cxn ang="0">
                    <a:pos x="7" y="29"/>
                  </a:cxn>
                  <a:cxn ang="0">
                    <a:pos x="0" y="29"/>
                  </a:cxn>
                  <a:cxn ang="0">
                    <a:pos x="0" y="0"/>
                  </a:cxn>
                  <a:cxn ang="0">
                    <a:pos x="0" y="0"/>
                  </a:cxn>
                  <a:cxn ang="0">
                    <a:pos x="7" y="0"/>
                  </a:cxn>
                </a:cxnLst>
                <a:rect l="0" t="0" r="r" b="b"/>
                <a:pathLst>
                  <a:path w="15" h="59">
                    <a:moveTo>
                      <a:pt x="7" y="0"/>
                    </a:moveTo>
                    <a:lnTo>
                      <a:pt x="14" y="15"/>
                    </a:lnTo>
                    <a:lnTo>
                      <a:pt x="14" y="29"/>
                    </a:lnTo>
                    <a:lnTo>
                      <a:pt x="14" y="44"/>
                    </a:lnTo>
                    <a:lnTo>
                      <a:pt x="14" y="44"/>
                    </a:lnTo>
                    <a:lnTo>
                      <a:pt x="7" y="58"/>
                    </a:lnTo>
                    <a:lnTo>
                      <a:pt x="0" y="58"/>
                    </a:lnTo>
                    <a:lnTo>
                      <a:pt x="0" y="44"/>
                    </a:lnTo>
                    <a:lnTo>
                      <a:pt x="0" y="44"/>
                    </a:lnTo>
                    <a:lnTo>
                      <a:pt x="7" y="29"/>
                    </a:lnTo>
                    <a:lnTo>
                      <a:pt x="0" y="29"/>
                    </a:lnTo>
                    <a:lnTo>
                      <a:pt x="0" y="0"/>
                    </a:lnTo>
                    <a:lnTo>
                      <a:pt x="0" y="0"/>
                    </a:lnTo>
                    <a:lnTo>
                      <a:pt x="7" y="0"/>
                    </a:lnTo>
                  </a:path>
                </a:pathLst>
              </a:custGeom>
              <a:solidFill>
                <a:srgbClr val="714400"/>
              </a:solid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grpSp>
        <p:sp>
          <p:nvSpPr>
            <p:cNvPr id="153" name="Oval 69" descr="Large confetti"/>
            <p:cNvSpPr>
              <a:spLocks noChangeArrowheads="1"/>
            </p:cNvSpPr>
            <p:nvPr/>
          </p:nvSpPr>
          <p:spPr bwMode="auto">
            <a:xfrm>
              <a:off x="5633393" y="4477062"/>
              <a:ext cx="47445" cy="88997"/>
            </a:xfrm>
            <a:prstGeom prst="ellipse">
              <a:avLst/>
            </a:prstGeom>
            <a:pattFill prst="lgConfetti">
              <a:fgClr>
                <a:schemeClr val="tx1"/>
              </a:fgClr>
              <a:bgClr>
                <a:schemeClr val="bg1"/>
              </a:bgClr>
            </a:pattFill>
            <a:ln w="50800">
              <a:noFill/>
              <a:round/>
              <a:headEnd/>
              <a:tailEnd/>
            </a:ln>
            <a:effectLst/>
          </p:spPr>
          <p:txBody>
            <a:bodyPr wrap="none" anchor="ctr"/>
            <a:lstStyle/>
            <a:p>
              <a:endParaRPr lang="en-US" sz="900">
                <a:solidFill>
                  <a:srgbClr val="000000"/>
                </a:solidFill>
              </a:endParaRPr>
            </a:p>
          </p:txBody>
        </p:sp>
        <p:sp>
          <p:nvSpPr>
            <p:cNvPr id="154" name="Oval 70" descr="Large confetti"/>
            <p:cNvSpPr>
              <a:spLocks noChangeArrowheads="1"/>
            </p:cNvSpPr>
            <p:nvPr/>
          </p:nvSpPr>
          <p:spPr bwMode="auto">
            <a:xfrm>
              <a:off x="5638453" y="4599313"/>
              <a:ext cx="44915" cy="84107"/>
            </a:xfrm>
            <a:prstGeom prst="ellipse">
              <a:avLst/>
            </a:prstGeom>
            <a:pattFill prst="lgConfetti">
              <a:fgClr>
                <a:schemeClr val="tx1"/>
              </a:fgClr>
              <a:bgClr>
                <a:schemeClr val="bg1"/>
              </a:bgClr>
            </a:pattFill>
            <a:ln w="50800">
              <a:noFill/>
              <a:round/>
              <a:headEnd/>
              <a:tailEnd/>
            </a:ln>
            <a:effectLst/>
          </p:spPr>
          <p:txBody>
            <a:bodyPr wrap="none" anchor="ctr"/>
            <a:lstStyle/>
            <a:p>
              <a:endParaRPr lang="en-US" sz="900">
                <a:solidFill>
                  <a:srgbClr val="000000"/>
                </a:solidFill>
              </a:endParaRPr>
            </a:p>
          </p:txBody>
        </p:sp>
        <p:grpSp>
          <p:nvGrpSpPr>
            <p:cNvPr id="155" name="Group 71"/>
            <p:cNvGrpSpPr>
              <a:grpSpLocks/>
            </p:cNvGrpSpPr>
            <p:nvPr/>
          </p:nvGrpSpPr>
          <p:grpSpPr bwMode="auto">
            <a:xfrm>
              <a:off x="5642883" y="4500536"/>
              <a:ext cx="29732" cy="53790"/>
              <a:chOff x="2038" y="3788"/>
              <a:chExt cx="47" cy="59"/>
            </a:xfrm>
          </p:grpSpPr>
          <p:sp>
            <p:nvSpPr>
              <p:cNvPr id="178" name="Freeform 72" descr="Wide upward diagonal"/>
              <p:cNvSpPr>
                <a:spLocks/>
              </p:cNvSpPr>
              <p:nvPr/>
            </p:nvSpPr>
            <p:spPr bwMode="auto">
              <a:xfrm>
                <a:off x="2038" y="3788"/>
                <a:ext cx="47" cy="59"/>
              </a:xfrm>
              <a:custGeom>
                <a:avLst/>
                <a:gdLst/>
                <a:ahLst/>
                <a:cxnLst>
                  <a:cxn ang="0">
                    <a:pos x="46" y="33"/>
                  </a:cxn>
                  <a:cxn ang="0">
                    <a:pos x="44" y="12"/>
                  </a:cxn>
                  <a:cxn ang="0">
                    <a:pos x="32" y="0"/>
                  </a:cxn>
                  <a:cxn ang="0">
                    <a:pos x="19" y="0"/>
                  </a:cxn>
                  <a:cxn ang="0">
                    <a:pos x="7" y="6"/>
                  </a:cxn>
                  <a:cxn ang="0">
                    <a:pos x="0" y="19"/>
                  </a:cxn>
                  <a:cxn ang="0">
                    <a:pos x="0" y="37"/>
                  </a:cxn>
                  <a:cxn ang="0">
                    <a:pos x="6" y="52"/>
                  </a:cxn>
                  <a:cxn ang="0">
                    <a:pos x="19" y="58"/>
                  </a:cxn>
                  <a:cxn ang="0">
                    <a:pos x="41" y="50"/>
                  </a:cxn>
                  <a:cxn ang="0">
                    <a:pos x="46" y="35"/>
                  </a:cxn>
                  <a:cxn ang="0">
                    <a:pos x="46" y="3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sp>
            <p:nvSpPr>
              <p:cNvPr id="179" name="Freeform 73"/>
              <p:cNvSpPr>
                <a:spLocks/>
              </p:cNvSpPr>
              <p:nvPr/>
            </p:nvSpPr>
            <p:spPr bwMode="auto">
              <a:xfrm>
                <a:off x="2056" y="3790"/>
                <a:ext cx="20" cy="54"/>
              </a:xfrm>
              <a:custGeom>
                <a:avLst/>
                <a:gdLst/>
                <a:ahLst/>
                <a:cxnLst>
                  <a:cxn ang="0">
                    <a:pos x="10" y="0"/>
                  </a:cxn>
                  <a:cxn ang="0">
                    <a:pos x="19" y="13"/>
                  </a:cxn>
                  <a:cxn ang="0">
                    <a:pos x="19" y="27"/>
                  </a:cxn>
                  <a:cxn ang="0">
                    <a:pos x="19" y="40"/>
                  </a:cxn>
                  <a:cxn ang="0">
                    <a:pos x="19" y="40"/>
                  </a:cxn>
                  <a:cxn ang="0">
                    <a:pos x="10" y="53"/>
                  </a:cxn>
                  <a:cxn ang="0">
                    <a:pos x="0" y="53"/>
                  </a:cxn>
                  <a:cxn ang="0">
                    <a:pos x="0" y="40"/>
                  </a:cxn>
                  <a:cxn ang="0">
                    <a:pos x="0" y="40"/>
                  </a:cxn>
                  <a:cxn ang="0">
                    <a:pos x="10" y="27"/>
                  </a:cxn>
                  <a:cxn ang="0">
                    <a:pos x="0" y="27"/>
                  </a:cxn>
                  <a:cxn ang="0">
                    <a:pos x="0" y="0"/>
                  </a:cxn>
                  <a:cxn ang="0">
                    <a:pos x="0" y="0"/>
                  </a:cxn>
                  <a:cxn ang="0">
                    <a:pos x="10" y="0"/>
                  </a:cxn>
                </a:cxnLst>
                <a:rect l="0" t="0" r="r" b="b"/>
                <a:pathLst>
                  <a:path w="20" h="54">
                    <a:moveTo>
                      <a:pt x="10" y="0"/>
                    </a:moveTo>
                    <a:lnTo>
                      <a:pt x="19" y="13"/>
                    </a:lnTo>
                    <a:lnTo>
                      <a:pt x="19" y="27"/>
                    </a:lnTo>
                    <a:lnTo>
                      <a:pt x="19" y="40"/>
                    </a:lnTo>
                    <a:lnTo>
                      <a:pt x="19" y="40"/>
                    </a:lnTo>
                    <a:lnTo>
                      <a:pt x="10" y="53"/>
                    </a:lnTo>
                    <a:lnTo>
                      <a:pt x="0" y="53"/>
                    </a:lnTo>
                    <a:lnTo>
                      <a:pt x="0" y="40"/>
                    </a:lnTo>
                    <a:lnTo>
                      <a:pt x="0" y="40"/>
                    </a:lnTo>
                    <a:lnTo>
                      <a:pt x="10" y="27"/>
                    </a:lnTo>
                    <a:lnTo>
                      <a:pt x="0" y="27"/>
                    </a:lnTo>
                    <a:lnTo>
                      <a:pt x="0" y="0"/>
                    </a:lnTo>
                    <a:lnTo>
                      <a:pt x="0" y="0"/>
                    </a:lnTo>
                    <a:lnTo>
                      <a:pt x="10" y="0"/>
                    </a:lnTo>
                  </a:path>
                </a:pathLst>
              </a:custGeom>
              <a:solidFill>
                <a:srgbClr val="714400"/>
              </a:solid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grpSp>
        <p:sp>
          <p:nvSpPr>
            <p:cNvPr id="156" name="Rectangle 74"/>
            <p:cNvSpPr>
              <a:spLocks noChangeArrowheads="1"/>
            </p:cNvSpPr>
            <p:nvPr/>
          </p:nvSpPr>
          <p:spPr bwMode="auto">
            <a:xfrm>
              <a:off x="5601130" y="3172432"/>
              <a:ext cx="106910" cy="405864"/>
            </a:xfrm>
            <a:prstGeom prst="rect">
              <a:avLst/>
            </a:prstGeom>
            <a:gradFill rotWithShape="0">
              <a:gsLst>
                <a:gs pos="0">
                  <a:srgbClr val="919191">
                    <a:gamma/>
                    <a:tint val="60000"/>
                    <a:invGamma/>
                  </a:srgbClr>
                </a:gs>
                <a:gs pos="100000">
                  <a:srgbClr val="919191"/>
                </a:gs>
              </a:gsLst>
              <a:path path="shape">
                <a:fillToRect l="50000" t="50000" r="50000" b="50000"/>
              </a:path>
            </a:gradFill>
            <a:ln w="25400">
              <a:solidFill>
                <a:schemeClr val="bg2"/>
              </a:solidFill>
              <a:miter lim="800000"/>
              <a:headEnd/>
              <a:tailEnd/>
            </a:ln>
            <a:effectLst/>
          </p:spPr>
          <p:txBody>
            <a:bodyPr wrap="none" anchor="ctr"/>
            <a:lstStyle/>
            <a:p>
              <a:endParaRPr lang="en-US" sz="900">
                <a:solidFill>
                  <a:srgbClr val="000000"/>
                </a:solidFill>
              </a:endParaRPr>
            </a:p>
          </p:txBody>
        </p:sp>
        <p:sp>
          <p:nvSpPr>
            <p:cNvPr id="157" name="Freeform 75"/>
            <p:cNvSpPr>
              <a:spLocks/>
            </p:cNvSpPr>
            <p:nvPr/>
          </p:nvSpPr>
          <p:spPr bwMode="auto">
            <a:xfrm>
              <a:off x="5600497" y="3569494"/>
              <a:ext cx="110705" cy="167236"/>
            </a:xfrm>
            <a:custGeom>
              <a:avLst/>
              <a:gdLst/>
              <a:ahLst/>
              <a:cxnLst>
                <a:cxn ang="0">
                  <a:pos x="0" y="0"/>
                </a:cxn>
                <a:cxn ang="0">
                  <a:pos x="26" y="181"/>
                </a:cxn>
                <a:cxn ang="0">
                  <a:pos x="55" y="145"/>
                </a:cxn>
                <a:cxn ang="0">
                  <a:pos x="76" y="137"/>
                </a:cxn>
                <a:cxn ang="0">
                  <a:pos x="101" y="137"/>
                </a:cxn>
                <a:cxn ang="0">
                  <a:pos x="126" y="150"/>
                </a:cxn>
                <a:cxn ang="0">
                  <a:pos x="155" y="182"/>
                </a:cxn>
                <a:cxn ang="0">
                  <a:pos x="174" y="0"/>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919191">
                    <a:gamma/>
                    <a:tint val="60000"/>
                    <a:invGamma/>
                  </a:srgbClr>
                </a:gs>
                <a:gs pos="100000">
                  <a:srgbClr val="919191"/>
                </a:gs>
              </a:gsLst>
              <a:path path="rect">
                <a:fillToRect l="50000" t="50000" r="50000" b="50000"/>
              </a:path>
            </a:gradFill>
            <a:ln w="12700" cap="rnd" cmpd="sng">
              <a:solidFill>
                <a:schemeClr val="bg2"/>
              </a:solidFill>
              <a:prstDash val="solid"/>
              <a:round/>
              <a:headEnd type="none" w="med" len="med"/>
              <a:tailEnd type="none" w="med" len="med"/>
            </a:ln>
            <a:effectLst/>
          </p:spPr>
          <p:txBody>
            <a:bodyPr/>
            <a:lstStyle/>
            <a:p>
              <a:endParaRPr lang="en-US" sz="900">
                <a:solidFill>
                  <a:srgbClr val="000000"/>
                </a:solidFill>
              </a:endParaRPr>
            </a:p>
          </p:txBody>
        </p:sp>
        <p:sp>
          <p:nvSpPr>
            <p:cNvPr id="158" name="Rectangle 76"/>
            <p:cNvSpPr>
              <a:spLocks noChangeArrowheads="1"/>
            </p:cNvSpPr>
            <p:nvPr/>
          </p:nvSpPr>
          <p:spPr bwMode="auto">
            <a:xfrm>
              <a:off x="5587212" y="3333800"/>
              <a:ext cx="151824" cy="66503"/>
            </a:xfrm>
            <a:prstGeom prst="rect">
              <a:avLst/>
            </a:prstGeom>
            <a:gradFill rotWithShape="0">
              <a:gsLst>
                <a:gs pos="0">
                  <a:srgbClr val="919191">
                    <a:gamma/>
                    <a:tint val="60000"/>
                    <a:invGamma/>
                  </a:srgbClr>
                </a:gs>
                <a:gs pos="100000">
                  <a:srgbClr val="919191"/>
                </a:gs>
              </a:gsLst>
              <a:path path="shape">
                <a:fillToRect l="50000" t="50000" r="50000" b="50000"/>
              </a:path>
            </a:gradFill>
            <a:ln w="25400">
              <a:solidFill>
                <a:schemeClr val="bg2"/>
              </a:solidFill>
              <a:miter lim="800000"/>
              <a:headEnd/>
              <a:tailEnd/>
            </a:ln>
            <a:effectLst/>
          </p:spPr>
          <p:txBody>
            <a:bodyPr wrap="none" anchor="ctr"/>
            <a:lstStyle/>
            <a:p>
              <a:endParaRPr lang="en-US" sz="900">
                <a:solidFill>
                  <a:srgbClr val="000000"/>
                </a:solidFill>
              </a:endParaRPr>
            </a:p>
          </p:txBody>
        </p:sp>
        <p:sp>
          <p:nvSpPr>
            <p:cNvPr id="159" name="Line 77"/>
            <p:cNvSpPr>
              <a:spLocks noChangeShapeType="1"/>
            </p:cNvSpPr>
            <p:nvPr/>
          </p:nvSpPr>
          <p:spPr bwMode="auto">
            <a:xfrm flipV="1">
              <a:off x="6266627" y="3716191"/>
              <a:ext cx="212554" cy="400974"/>
            </a:xfrm>
            <a:prstGeom prst="line">
              <a:avLst/>
            </a:prstGeom>
            <a:noFill/>
            <a:ln w="12700">
              <a:solidFill>
                <a:schemeClr val="tx1"/>
              </a:solidFill>
              <a:round/>
              <a:headEnd/>
              <a:tailEnd type="triangle" w="med" len="med"/>
            </a:ln>
            <a:effectLst/>
          </p:spPr>
          <p:txBody>
            <a:bodyPr wrap="none" anchor="ctr"/>
            <a:lstStyle/>
            <a:p>
              <a:endParaRPr lang="en-US" sz="900">
                <a:solidFill>
                  <a:srgbClr val="000000"/>
                </a:solidFill>
              </a:endParaRPr>
            </a:p>
          </p:txBody>
        </p:sp>
        <p:sp>
          <p:nvSpPr>
            <p:cNvPr id="160" name="Rectangle 78"/>
            <p:cNvSpPr>
              <a:spLocks noChangeArrowheads="1"/>
            </p:cNvSpPr>
            <p:nvPr/>
          </p:nvSpPr>
          <p:spPr bwMode="auto">
            <a:xfrm>
              <a:off x="7405312" y="2937715"/>
              <a:ext cx="346288" cy="165544"/>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800" b="1">
                  <a:solidFill>
                    <a:srgbClr val="000000"/>
                  </a:solidFill>
                  <a:cs typeface="Times New Roman" pitchFamily="18" charset="0"/>
                </a:rPr>
                <a:t>PMT 3</a:t>
              </a:r>
            </a:p>
          </p:txBody>
        </p:sp>
        <p:sp>
          <p:nvSpPr>
            <p:cNvPr id="161" name="Line 79"/>
            <p:cNvSpPr>
              <a:spLocks noChangeShapeType="1"/>
            </p:cNvSpPr>
            <p:nvPr/>
          </p:nvSpPr>
          <p:spPr bwMode="auto">
            <a:xfrm flipV="1">
              <a:off x="6899228" y="2771456"/>
              <a:ext cx="480777" cy="35207"/>
            </a:xfrm>
            <a:prstGeom prst="line">
              <a:avLst/>
            </a:prstGeom>
            <a:noFill/>
            <a:ln w="50800">
              <a:solidFill>
                <a:srgbClr val="FFFF00"/>
              </a:solidFill>
              <a:round/>
              <a:headEnd/>
              <a:tailEnd/>
            </a:ln>
            <a:effectLst/>
          </p:spPr>
          <p:txBody>
            <a:bodyPr wrap="none" anchor="ctr"/>
            <a:lstStyle/>
            <a:p>
              <a:endParaRPr lang="en-US" sz="900">
                <a:solidFill>
                  <a:srgbClr val="000000"/>
                </a:solidFill>
              </a:endParaRPr>
            </a:p>
          </p:txBody>
        </p:sp>
        <p:sp>
          <p:nvSpPr>
            <p:cNvPr id="162" name="Line 80"/>
            <p:cNvSpPr>
              <a:spLocks noChangeShapeType="1"/>
            </p:cNvSpPr>
            <p:nvPr/>
          </p:nvSpPr>
          <p:spPr bwMode="auto">
            <a:xfrm flipV="1">
              <a:off x="6858742" y="2024277"/>
              <a:ext cx="0" cy="774564"/>
            </a:xfrm>
            <a:prstGeom prst="line">
              <a:avLst/>
            </a:prstGeom>
            <a:noFill/>
            <a:ln w="50800">
              <a:solidFill>
                <a:schemeClr val="folHlink"/>
              </a:solidFill>
              <a:round/>
              <a:headEnd/>
              <a:tailEnd/>
            </a:ln>
            <a:effectLst/>
          </p:spPr>
          <p:txBody>
            <a:bodyPr wrap="none" anchor="ctr"/>
            <a:lstStyle/>
            <a:p>
              <a:endParaRPr lang="en-US" sz="900">
                <a:solidFill>
                  <a:srgbClr val="000000"/>
                </a:solidFill>
              </a:endParaRPr>
            </a:p>
          </p:txBody>
        </p:sp>
        <p:sp>
          <p:nvSpPr>
            <p:cNvPr id="163" name="Oval 81" descr="Zig zag"/>
            <p:cNvSpPr>
              <a:spLocks noChangeArrowheads="1"/>
            </p:cNvSpPr>
            <p:nvPr/>
          </p:nvSpPr>
          <p:spPr bwMode="auto">
            <a:xfrm>
              <a:off x="6768280" y="2317672"/>
              <a:ext cx="179026" cy="76283"/>
            </a:xfrm>
            <a:prstGeom prst="ellipse">
              <a:avLst/>
            </a:prstGeom>
            <a:pattFill prst="zigZag">
              <a:fgClr>
                <a:srgbClr val="D9D9D9"/>
              </a:fgClr>
              <a:bgClr>
                <a:srgbClr val="7494C0"/>
              </a:bgClr>
            </a:pattFill>
            <a:ln w="12700">
              <a:solidFill>
                <a:srgbClr val="5D5D5D"/>
              </a:solidFill>
              <a:round/>
              <a:headEnd/>
              <a:tailEnd/>
            </a:ln>
            <a:effectLst/>
          </p:spPr>
          <p:txBody>
            <a:bodyPr wrap="none" anchor="ctr"/>
            <a:lstStyle/>
            <a:p>
              <a:endParaRPr lang="en-US" sz="900">
                <a:solidFill>
                  <a:srgbClr val="000000"/>
                </a:solidFill>
              </a:endParaRPr>
            </a:p>
          </p:txBody>
        </p:sp>
        <p:grpSp>
          <p:nvGrpSpPr>
            <p:cNvPr id="164" name="Group 82"/>
            <p:cNvGrpSpPr>
              <a:grpSpLocks/>
            </p:cNvGrpSpPr>
            <p:nvPr/>
          </p:nvGrpSpPr>
          <p:grpSpPr bwMode="auto">
            <a:xfrm>
              <a:off x="6787893" y="1930388"/>
              <a:ext cx="168905" cy="294374"/>
              <a:chOff x="3848" y="972"/>
              <a:chExt cx="267" cy="323"/>
            </a:xfrm>
          </p:grpSpPr>
          <p:sp>
            <p:nvSpPr>
              <p:cNvPr id="175" name="Freeform 83"/>
              <p:cNvSpPr>
                <a:spLocks/>
              </p:cNvSpPr>
              <p:nvPr/>
            </p:nvSpPr>
            <p:spPr bwMode="auto">
              <a:xfrm>
                <a:off x="3848" y="1016"/>
                <a:ext cx="230" cy="279"/>
              </a:xfrm>
              <a:custGeom>
                <a:avLst/>
                <a:gdLst/>
                <a:ahLst/>
                <a:cxnLst>
                  <a:cxn ang="0">
                    <a:pos x="0" y="0"/>
                  </a:cxn>
                  <a:cxn ang="0">
                    <a:pos x="229" y="0"/>
                  </a:cxn>
                  <a:cxn ang="0">
                    <a:pos x="229" y="278"/>
                  </a:cxn>
                  <a:cxn ang="0">
                    <a:pos x="0" y="278"/>
                  </a:cxn>
                  <a:cxn ang="0">
                    <a:pos x="0" y="0"/>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sp>
            <p:nvSpPr>
              <p:cNvPr id="176" name="Freeform 84"/>
              <p:cNvSpPr>
                <a:spLocks/>
              </p:cNvSpPr>
              <p:nvPr/>
            </p:nvSpPr>
            <p:spPr bwMode="auto">
              <a:xfrm>
                <a:off x="3848" y="972"/>
                <a:ext cx="264" cy="323"/>
              </a:xfrm>
              <a:custGeom>
                <a:avLst/>
                <a:gdLst/>
                <a:ahLst/>
                <a:cxnLst>
                  <a:cxn ang="0">
                    <a:pos x="0" y="41"/>
                  </a:cxn>
                  <a:cxn ang="0">
                    <a:pos x="38" y="0"/>
                  </a:cxn>
                  <a:cxn ang="0">
                    <a:pos x="263" y="0"/>
                  </a:cxn>
                  <a:cxn ang="0">
                    <a:pos x="263" y="274"/>
                  </a:cxn>
                  <a:cxn ang="0">
                    <a:pos x="230" y="322"/>
                  </a:cxn>
                  <a:cxn ang="0">
                    <a:pos x="230" y="41"/>
                  </a:cxn>
                  <a:cxn ang="0">
                    <a:pos x="0" y="41"/>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p:spPr>
            <p:txBody>
              <a:bodyPr/>
              <a:lstStyle/>
              <a:p>
                <a:endParaRPr lang="en-US" sz="900">
                  <a:solidFill>
                    <a:srgbClr val="000000"/>
                  </a:solidFill>
                </a:endParaRPr>
              </a:p>
            </p:txBody>
          </p:sp>
          <p:sp>
            <p:nvSpPr>
              <p:cNvPr id="177" name="Line 85"/>
              <p:cNvSpPr>
                <a:spLocks noChangeShapeType="1"/>
              </p:cNvSpPr>
              <p:nvPr/>
            </p:nvSpPr>
            <p:spPr bwMode="auto">
              <a:xfrm flipH="1">
                <a:off x="4072" y="976"/>
                <a:ext cx="43" cy="36"/>
              </a:xfrm>
              <a:prstGeom prst="line">
                <a:avLst/>
              </a:prstGeom>
              <a:noFill/>
              <a:ln w="12700">
                <a:solidFill>
                  <a:srgbClr val="000000"/>
                </a:solidFill>
                <a:round/>
                <a:headEnd/>
                <a:tailEnd/>
              </a:ln>
              <a:effectLst/>
            </p:spPr>
            <p:txBody>
              <a:bodyPr wrap="none" anchor="ctr"/>
              <a:lstStyle/>
              <a:p>
                <a:endParaRPr lang="en-US" sz="900">
                  <a:solidFill>
                    <a:srgbClr val="000000"/>
                  </a:solidFill>
                </a:endParaRPr>
              </a:p>
            </p:txBody>
          </p:sp>
        </p:grpSp>
        <p:grpSp>
          <p:nvGrpSpPr>
            <p:cNvPr id="165" name="Group 86"/>
            <p:cNvGrpSpPr>
              <a:grpSpLocks/>
            </p:cNvGrpSpPr>
            <p:nvPr/>
          </p:nvGrpSpPr>
          <p:grpSpPr bwMode="auto">
            <a:xfrm>
              <a:off x="7486286" y="2642362"/>
              <a:ext cx="168905" cy="294374"/>
              <a:chOff x="4952" y="1800"/>
              <a:chExt cx="267" cy="323"/>
            </a:xfrm>
          </p:grpSpPr>
          <p:sp>
            <p:nvSpPr>
              <p:cNvPr id="172" name="Freeform 87"/>
              <p:cNvSpPr>
                <a:spLocks/>
              </p:cNvSpPr>
              <p:nvPr/>
            </p:nvSpPr>
            <p:spPr bwMode="auto">
              <a:xfrm>
                <a:off x="4952" y="1844"/>
                <a:ext cx="230" cy="278"/>
              </a:xfrm>
              <a:custGeom>
                <a:avLst/>
                <a:gdLst/>
                <a:ahLst/>
                <a:cxnLst>
                  <a:cxn ang="0">
                    <a:pos x="0" y="0"/>
                  </a:cxn>
                  <a:cxn ang="0">
                    <a:pos x="229" y="0"/>
                  </a:cxn>
                  <a:cxn ang="0">
                    <a:pos x="229" y="277"/>
                  </a:cxn>
                  <a:cxn ang="0">
                    <a:pos x="0" y="277"/>
                  </a:cxn>
                  <a:cxn ang="0">
                    <a:pos x="0" y="0"/>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p:spPr>
            <p:txBody>
              <a:bodyPr/>
              <a:lstStyle/>
              <a:p>
                <a:endParaRPr lang="en-US" sz="900">
                  <a:solidFill>
                    <a:srgbClr val="000000"/>
                  </a:solidFill>
                </a:endParaRPr>
              </a:p>
            </p:txBody>
          </p:sp>
          <p:sp>
            <p:nvSpPr>
              <p:cNvPr id="173" name="Freeform 88"/>
              <p:cNvSpPr>
                <a:spLocks/>
              </p:cNvSpPr>
              <p:nvPr/>
            </p:nvSpPr>
            <p:spPr bwMode="auto">
              <a:xfrm>
                <a:off x="4952" y="1800"/>
                <a:ext cx="264" cy="323"/>
              </a:xfrm>
              <a:custGeom>
                <a:avLst/>
                <a:gdLst/>
                <a:ahLst/>
                <a:cxnLst>
                  <a:cxn ang="0">
                    <a:pos x="0" y="41"/>
                  </a:cxn>
                  <a:cxn ang="0">
                    <a:pos x="38" y="0"/>
                  </a:cxn>
                  <a:cxn ang="0">
                    <a:pos x="263" y="0"/>
                  </a:cxn>
                  <a:cxn ang="0">
                    <a:pos x="263" y="274"/>
                  </a:cxn>
                  <a:cxn ang="0">
                    <a:pos x="230" y="322"/>
                  </a:cxn>
                  <a:cxn ang="0">
                    <a:pos x="230" y="41"/>
                  </a:cxn>
                  <a:cxn ang="0">
                    <a:pos x="0" y="41"/>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p:spPr>
            <p:txBody>
              <a:bodyPr/>
              <a:lstStyle/>
              <a:p>
                <a:endParaRPr lang="en-US" sz="900">
                  <a:solidFill>
                    <a:srgbClr val="000000"/>
                  </a:solidFill>
                </a:endParaRPr>
              </a:p>
            </p:txBody>
          </p:sp>
          <p:sp>
            <p:nvSpPr>
              <p:cNvPr id="174" name="Line 89"/>
              <p:cNvSpPr>
                <a:spLocks noChangeShapeType="1"/>
              </p:cNvSpPr>
              <p:nvPr/>
            </p:nvSpPr>
            <p:spPr bwMode="auto">
              <a:xfrm flipH="1">
                <a:off x="5176" y="1804"/>
                <a:ext cx="43" cy="36"/>
              </a:xfrm>
              <a:prstGeom prst="line">
                <a:avLst/>
              </a:prstGeom>
              <a:noFill/>
              <a:ln w="12700">
                <a:solidFill>
                  <a:srgbClr val="000000"/>
                </a:solidFill>
                <a:round/>
                <a:headEnd/>
                <a:tailEnd/>
              </a:ln>
              <a:effectLst/>
            </p:spPr>
            <p:txBody>
              <a:bodyPr wrap="none" anchor="ctr"/>
              <a:lstStyle/>
              <a:p>
                <a:endParaRPr lang="en-US" sz="900">
                  <a:solidFill>
                    <a:srgbClr val="000000"/>
                  </a:solidFill>
                </a:endParaRPr>
              </a:p>
            </p:txBody>
          </p:sp>
        </p:grpSp>
        <p:sp>
          <p:nvSpPr>
            <p:cNvPr id="166" name="Rectangle 90"/>
            <p:cNvSpPr>
              <a:spLocks noChangeArrowheads="1"/>
            </p:cNvSpPr>
            <p:nvPr/>
          </p:nvSpPr>
          <p:spPr bwMode="auto">
            <a:xfrm>
              <a:off x="5426534" y="3900053"/>
              <a:ext cx="74647" cy="150610"/>
            </a:xfrm>
            <a:prstGeom prst="rect">
              <a:avLst/>
            </a:prstGeom>
            <a:gradFill rotWithShape="0">
              <a:gsLst>
                <a:gs pos="0">
                  <a:srgbClr val="919191"/>
                </a:gs>
                <a:gs pos="100000">
                  <a:srgbClr val="919191">
                    <a:gamma/>
                    <a:tint val="20000"/>
                    <a:invGamma/>
                  </a:srgbClr>
                </a:gs>
              </a:gsLst>
              <a:path path="shape">
                <a:fillToRect l="50000" t="50000" r="50000" b="50000"/>
              </a:path>
            </a:gradFill>
            <a:ln w="12700">
              <a:solidFill>
                <a:srgbClr val="000000"/>
              </a:solidFill>
              <a:miter lim="800000"/>
              <a:headEnd/>
              <a:tailEnd/>
            </a:ln>
            <a:effectLst/>
          </p:spPr>
          <p:txBody>
            <a:bodyPr wrap="none" anchor="ctr"/>
            <a:lstStyle/>
            <a:p>
              <a:endParaRPr lang="en-US" sz="900">
                <a:solidFill>
                  <a:srgbClr val="000000"/>
                </a:solidFill>
              </a:endParaRPr>
            </a:p>
          </p:txBody>
        </p:sp>
        <p:sp>
          <p:nvSpPr>
            <p:cNvPr id="167" name="Rectangle 91"/>
            <p:cNvSpPr>
              <a:spLocks noChangeArrowheads="1"/>
            </p:cNvSpPr>
            <p:nvPr/>
          </p:nvSpPr>
          <p:spPr bwMode="auto">
            <a:xfrm>
              <a:off x="5315826" y="3760199"/>
              <a:ext cx="335934" cy="153577"/>
            </a:xfrm>
            <a:prstGeom prst="rect">
              <a:avLst/>
            </a:prstGeom>
            <a:noFill/>
            <a:ln w="12700">
              <a:noFill/>
              <a:miter lim="800000"/>
              <a:headEnd/>
              <a:tailEnd/>
            </a:ln>
            <a:effectLst/>
          </p:spPr>
          <p:txBody>
            <a:bodyPr wrap="none" lIns="90488" tIns="44450" rIns="90488" bIns="44450">
              <a:spAutoFit/>
            </a:bodyPr>
            <a:lstStyle/>
            <a:p>
              <a:pPr eaLnBrk="0" hangingPunct="0"/>
              <a:r>
                <a:rPr lang="en-US" sz="700">
                  <a:solidFill>
                    <a:srgbClr val="000000"/>
                  </a:solidFill>
                  <a:cs typeface="Times New Roman" pitchFamily="18" charset="0"/>
                </a:rPr>
                <a:t>Scatter</a:t>
              </a:r>
            </a:p>
          </p:txBody>
        </p:sp>
        <p:sp>
          <p:nvSpPr>
            <p:cNvPr id="168" name="Rectangle 92"/>
            <p:cNvSpPr>
              <a:spLocks noChangeArrowheads="1"/>
            </p:cNvSpPr>
            <p:nvPr/>
          </p:nvSpPr>
          <p:spPr bwMode="auto">
            <a:xfrm>
              <a:off x="5325315" y="4014476"/>
              <a:ext cx="334784" cy="153577"/>
            </a:xfrm>
            <a:prstGeom prst="rect">
              <a:avLst/>
            </a:prstGeom>
            <a:noFill/>
            <a:ln w="12700">
              <a:noFill/>
              <a:miter lim="800000"/>
              <a:headEnd/>
              <a:tailEnd/>
            </a:ln>
            <a:effectLst/>
          </p:spPr>
          <p:txBody>
            <a:bodyPr wrap="none" lIns="90488" tIns="44450" rIns="90488" bIns="44450">
              <a:spAutoFit/>
            </a:bodyPr>
            <a:lstStyle/>
            <a:p>
              <a:pPr eaLnBrk="0" hangingPunct="0"/>
              <a:r>
                <a:rPr lang="en-US" sz="700">
                  <a:solidFill>
                    <a:srgbClr val="000000"/>
                  </a:solidFill>
                  <a:cs typeface="Times New Roman" pitchFamily="18" charset="0"/>
                </a:rPr>
                <a:t>Sensor</a:t>
              </a:r>
            </a:p>
          </p:txBody>
        </p:sp>
      </p:grpSp>
      <p:sp>
        <p:nvSpPr>
          <p:cNvPr id="67586" name="Rectangle 2"/>
          <p:cNvSpPr>
            <a:spLocks noGrp="1" noChangeArrowheads="1"/>
          </p:cNvSpPr>
          <p:nvPr>
            <p:ph type="title"/>
          </p:nvPr>
        </p:nvSpPr>
        <p:spPr>
          <a:xfrm>
            <a:off x="685800" y="990600"/>
            <a:ext cx="7772400" cy="786247"/>
          </a:xfrm>
        </p:spPr>
        <p:txBody>
          <a:bodyPr/>
          <a:lstStyle/>
          <a:p>
            <a:r>
              <a:rPr lang="en-US" sz="2000" b="1" dirty="0">
                <a:solidFill>
                  <a:schemeClr val="tx1"/>
                </a:solidFill>
              </a:rPr>
              <a:t>Optical Design of a basic flow </a:t>
            </a:r>
            <a:r>
              <a:rPr lang="en-US" sz="2000" b="1" dirty="0" err="1">
                <a:solidFill>
                  <a:schemeClr val="tx1"/>
                </a:solidFill>
              </a:rPr>
              <a:t>cytometer</a:t>
            </a:r>
            <a:endParaRPr lang="en-US" sz="2000" b="1" dirty="0">
              <a:solidFill>
                <a:schemeClr val="tx1"/>
              </a:solidFill>
            </a:endParaRPr>
          </a:p>
        </p:txBody>
      </p:sp>
      <p:sp>
        <p:nvSpPr>
          <p:cNvPr id="67590" name="Rectangle 6"/>
          <p:cNvSpPr>
            <a:spLocks noChangeArrowheads="1"/>
          </p:cNvSpPr>
          <p:nvPr/>
        </p:nvSpPr>
        <p:spPr bwMode="auto">
          <a:xfrm>
            <a:off x="704850" y="190504"/>
            <a:ext cx="7772400" cy="819830"/>
          </a:xfrm>
          <a:prstGeom prst="rect">
            <a:avLst/>
          </a:prstGeom>
          <a:noFill/>
          <a:ln w="12699">
            <a:noFill/>
            <a:miter lim="800000"/>
            <a:headEnd/>
            <a:tailEnd/>
          </a:ln>
          <a:effectLst/>
        </p:spPr>
        <p:txBody>
          <a:bodyPr lIns="90488" tIns="44450" rIns="90488" bIns="44450" anchor="ctr"/>
          <a:lstStyle/>
          <a:p>
            <a:pPr algn="ctr" eaLnBrk="0" hangingPunct="0"/>
            <a:endParaRPr lang="en-US" sz="3200" b="1">
              <a:solidFill>
                <a:srgbClr val="000000"/>
              </a:solidFill>
              <a:effectLst>
                <a:outerShdw blurRad="38100" dist="38100" dir="2700000" algn="tl">
                  <a:srgbClr val="C0C0C0"/>
                </a:outerShdw>
              </a:effectLst>
              <a:latin typeface="Comic Sans MS" pitchFamily="66" charset="0"/>
              <a:cs typeface="Times New Roman" pitchFamily="18" charset="0"/>
            </a:endParaRPr>
          </a:p>
        </p:txBody>
      </p:sp>
      <p:grpSp>
        <p:nvGrpSpPr>
          <p:cNvPr id="10" name="Group 9"/>
          <p:cNvGrpSpPr/>
          <p:nvPr/>
        </p:nvGrpSpPr>
        <p:grpSpPr>
          <a:xfrm>
            <a:off x="928688" y="1043950"/>
            <a:ext cx="7772400" cy="5055054"/>
            <a:chOff x="685800" y="1828464"/>
            <a:chExt cx="7772400" cy="5055054"/>
          </a:xfrm>
        </p:grpSpPr>
        <p:sp>
          <p:nvSpPr>
            <p:cNvPr id="67587" name="Rectangle 3"/>
            <p:cNvSpPr>
              <a:spLocks noChangeArrowheads="1"/>
            </p:cNvSpPr>
            <p:nvPr/>
          </p:nvSpPr>
          <p:spPr bwMode="auto">
            <a:xfrm>
              <a:off x="685800" y="2838791"/>
              <a:ext cx="7772400" cy="1143000"/>
            </a:xfrm>
            <a:prstGeom prst="rect">
              <a:avLst/>
            </a:prstGeom>
            <a:noFill/>
            <a:ln w="12700">
              <a:noFill/>
              <a:miter lim="800000"/>
              <a:headEnd/>
              <a:tailEnd/>
            </a:ln>
            <a:effectLst/>
          </p:spPr>
          <p:txBody>
            <a:bodyPr lIns="90488" tIns="44450" rIns="90488" bIns="44450" anchor="ctr"/>
            <a:lstStyle/>
            <a:p>
              <a:pPr algn="ctr"/>
              <a:r>
                <a:rPr lang="en-US" sz="3200">
                  <a:solidFill>
                    <a:srgbClr val="000000"/>
                  </a:solidFill>
                </a:rPr>
                <a:t> </a:t>
              </a:r>
            </a:p>
          </p:txBody>
        </p:sp>
        <p:sp>
          <p:nvSpPr>
            <p:cNvPr id="67588" name="Rectangle 4"/>
            <p:cNvSpPr>
              <a:spLocks noChangeArrowheads="1"/>
            </p:cNvSpPr>
            <p:nvPr/>
          </p:nvSpPr>
          <p:spPr bwMode="auto">
            <a:xfrm>
              <a:off x="1371600" y="4439334"/>
              <a:ext cx="6400800" cy="1751920"/>
            </a:xfrm>
            <a:prstGeom prst="rect">
              <a:avLst/>
            </a:prstGeom>
            <a:noFill/>
            <a:ln w="12700">
              <a:noFill/>
              <a:miter lim="800000"/>
              <a:headEnd/>
              <a:tailEnd/>
            </a:ln>
            <a:effectLst/>
          </p:spPr>
          <p:txBody>
            <a:bodyPr lIns="90488" tIns="44450" rIns="90488" bIns="44450"/>
            <a:lstStyle/>
            <a:p>
              <a:pPr marL="342900" indent="-342900" algn="ctr">
                <a:spcBef>
                  <a:spcPct val="20000"/>
                </a:spcBef>
              </a:pPr>
              <a:r>
                <a:rPr lang="en-US" sz="2800">
                  <a:solidFill>
                    <a:srgbClr val="000000"/>
                  </a:solidFill>
                </a:rPr>
                <a:t> </a:t>
              </a:r>
            </a:p>
          </p:txBody>
        </p:sp>
        <p:sp>
          <p:nvSpPr>
            <p:cNvPr id="67589" name="Freeform 5"/>
            <p:cNvSpPr>
              <a:spLocks/>
            </p:cNvSpPr>
            <p:nvPr/>
          </p:nvSpPr>
          <p:spPr bwMode="auto">
            <a:xfrm>
              <a:off x="984250" y="4121264"/>
              <a:ext cx="268288" cy="610620"/>
            </a:xfrm>
            <a:custGeom>
              <a:avLst/>
              <a:gdLst/>
              <a:ahLst/>
              <a:cxnLst>
                <a:cxn ang="0">
                  <a:pos x="0" y="384"/>
                </a:cxn>
                <a:cxn ang="0">
                  <a:pos x="0" y="8"/>
                </a:cxn>
                <a:cxn ang="0">
                  <a:pos x="0" y="0"/>
                </a:cxn>
                <a:cxn ang="0">
                  <a:pos x="12" y="0"/>
                </a:cxn>
                <a:cxn ang="0">
                  <a:pos x="24" y="4"/>
                </a:cxn>
                <a:cxn ang="0">
                  <a:pos x="36" y="12"/>
                </a:cxn>
                <a:cxn ang="0">
                  <a:pos x="48" y="12"/>
                </a:cxn>
                <a:cxn ang="0">
                  <a:pos x="64" y="16"/>
                </a:cxn>
                <a:cxn ang="0">
                  <a:pos x="76" y="8"/>
                </a:cxn>
                <a:cxn ang="0">
                  <a:pos x="88" y="8"/>
                </a:cxn>
                <a:cxn ang="0">
                  <a:pos x="100" y="8"/>
                </a:cxn>
                <a:cxn ang="0">
                  <a:pos x="116" y="8"/>
                </a:cxn>
                <a:cxn ang="0">
                  <a:pos x="132" y="4"/>
                </a:cxn>
                <a:cxn ang="0">
                  <a:pos x="144" y="12"/>
                </a:cxn>
                <a:cxn ang="0">
                  <a:pos x="156" y="8"/>
                </a:cxn>
                <a:cxn ang="0">
                  <a:pos x="168" y="8"/>
                </a:cxn>
                <a:cxn ang="0">
                  <a:pos x="168" y="380"/>
                </a:cxn>
                <a:cxn ang="0">
                  <a:pos x="0" y="384"/>
                </a:cxn>
              </a:cxnLst>
              <a:rect l="0" t="0" r="r" b="b"/>
              <a:pathLst>
                <a:path w="169" h="385">
                  <a:moveTo>
                    <a:pt x="0" y="384"/>
                  </a:moveTo>
                  <a:lnTo>
                    <a:pt x="0" y="8"/>
                  </a:lnTo>
                  <a:lnTo>
                    <a:pt x="0" y="0"/>
                  </a:lnTo>
                  <a:lnTo>
                    <a:pt x="12" y="0"/>
                  </a:lnTo>
                  <a:lnTo>
                    <a:pt x="24" y="4"/>
                  </a:lnTo>
                  <a:lnTo>
                    <a:pt x="36" y="12"/>
                  </a:lnTo>
                  <a:lnTo>
                    <a:pt x="48" y="12"/>
                  </a:lnTo>
                  <a:lnTo>
                    <a:pt x="64" y="16"/>
                  </a:lnTo>
                  <a:lnTo>
                    <a:pt x="76" y="8"/>
                  </a:lnTo>
                  <a:lnTo>
                    <a:pt x="88" y="8"/>
                  </a:lnTo>
                  <a:lnTo>
                    <a:pt x="100" y="8"/>
                  </a:lnTo>
                  <a:lnTo>
                    <a:pt x="116" y="8"/>
                  </a:lnTo>
                  <a:lnTo>
                    <a:pt x="132" y="4"/>
                  </a:lnTo>
                  <a:lnTo>
                    <a:pt x="144" y="12"/>
                  </a:lnTo>
                  <a:lnTo>
                    <a:pt x="156" y="8"/>
                  </a:lnTo>
                  <a:lnTo>
                    <a:pt x="168" y="8"/>
                  </a:lnTo>
                  <a:lnTo>
                    <a:pt x="168" y="380"/>
                  </a:lnTo>
                  <a:lnTo>
                    <a:pt x="0" y="384"/>
                  </a:lnTo>
                </a:path>
              </a:pathLst>
            </a:custGeom>
            <a:gradFill rotWithShape="0">
              <a:gsLst>
                <a:gs pos="0">
                  <a:srgbClr val="CECECE">
                    <a:gamma/>
                    <a:tint val="10196"/>
                    <a:invGamma/>
                  </a:srgbClr>
                </a:gs>
                <a:gs pos="100000">
                  <a:srgbClr val="CECECE"/>
                </a:gs>
              </a:gsLst>
              <a:lin ang="5400000" scaled="1"/>
            </a:gradFill>
            <a:ln w="12700" cap="rnd" cmpd="sng">
              <a:noFill/>
              <a:prstDash val="solid"/>
              <a:round/>
              <a:headEnd type="none" w="med" len="med"/>
              <a:tailEnd type="none" w="med" len="med"/>
            </a:ln>
            <a:effectLst/>
          </p:spPr>
          <p:txBody>
            <a:bodyPr/>
            <a:lstStyle/>
            <a:p>
              <a:endParaRPr lang="en-US">
                <a:solidFill>
                  <a:srgbClr val="000000"/>
                </a:solidFill>
              </a:endParaRPr>
            </a:p>
          </p:txBody>
        </p:sp>
        <p:sp>
          <p:nvSpPr>
            <p:cNvPr id="67591" name="Freeform 7"/>
            <p:cNvSpPr>
              <a:spLocks/>
            </p:cNvSpPr>
            <p:nvPr/>
          </p:nvSpPr>
          <p:spPr bwMode="auto">
            <a:xfrm>
              <a:off x="7437445" y="2483305"/>
              <a:ext cx="363537" cy="440532"/>
            </a:xfrm>
            <a:custGeom>
              <a:avLst/>
              <a:gdLst/>
              <a:ahLst/>
              <a:cxnLst>
                <a:cxn ang="0">
                  <a:pos x="0" y="0"/>
                </a:cxn>
                <a:cxn ang="0">
                  <a:pos x="228" y="0"/>
                </a:cxn>
                <a:cxn ang="0">
                  <a:pos x="228" y="277"/>
                </a:cxn>
                <a:cxn ang="0">
                  <a:pos x="0" y="277"/>
                </a:cxn>
                <a:cxn ang="0">
                  <a:pos x="0" y="0"/>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sp>
          <p:nvSpPr>
            <p:cNvPr id="67592" name="Line 8"/>
            <p:cNvSpPr>
              <a:spLocks noChangeShapeType="1"/>
            </p:cNvSpPr>
            <p:nvPr/>
          </p:nvSpPr>
          <p:spPr bwMode="auto">
            <a:xfrm>
              <a:off x="5486400" y="5066960"/>
              <a:ext cx="304800" cy="0"/>
            </a:xfrm>
            <a:prstGeom prst="line">
              <a:avLst/>
            </a:prstGeom>
            <a:noFill/>
            <a:ln w="76200">
              <a:solidFill>
                <a:srgbClr val="00A9E0"/>
              </a:solidFill>
              <a:round/>
              <a:headEnd/>
              <a:tailEnd/>
            </a:ln>
            <a:effectLst/>
          </p:spPr>
          <p:txBody>
            <a:bodyPr wrap="none" anchor="ctr"/>
            <a:lstStyle/>
            <a:p>
              <a:endParaRPr lang="en-US">
                <a:solidFill>
                  <a:srgbClr val="000000"/>
                </a:solidFill>
              </a:endParaRPr>
            </a:p>
          </p:txBody>
        </p:sp>
        <p:sp>
          <p:nvSpPr>
            <p:cNvPr id="67593" name="Line 9"/>
            <p:cNvSpPr>
              <a:spLocks noChangeShapeType="1"/>
            </p:cNvSpPr>
            <p:nvPr/>
          </p:nvSpPr>
          <p:spPr bwMode="auto">
            <a:xfrm>
              <a:off x="6572250" y="4199505"/>
              <a:ext cx="412750" cy="0"/>
            </a:xfrm>
            <a:prstGeom prst="line">
              <a:avLst/>
            </a:prstGeom>
            <a:noFill/>
            <a:ln w="50800">
              <a:solidFill>
                <a:srgbClr val="04D665"/>
              </a:solidFill>
              <a:round/>
              <a:headEnd/>
              <a:tailEnd/>
            </a:ln>
            <a:effectLst/>
          </p:spPr>
          <p:txBody>
            <a:bodyPr wrap="none" anchor="ctr"/>
            <a:lstStyle/>
            <a:p>
              <a:endParaRPr lang="en-US">
                <a:solidFill>
                  <a:srgbClr val="000000"/>
                </a:solidFill>
              </a:endParaRPr>
            </a:p>
          </p:txBody>
        </p:sp>
        <p:sp>
          <p:nvSpPr>
            <p:cNvPr id="67594" name="Line 10"/>
            <p:cNvSpPr>
              <a:spLocks noChangeShapeType="1"/>
            </p:cNvSpPr>
            <p:nvPr/>
          </p:nvSpPr>
          <p:spPr bwMode="auto">
            <a:xfrm>
              <a:off x="7567618" y="3583782"/>
              <a:ext cx="312737" cy="0"/>
            </a:xfrm>
            <a:prstGeom prst="line">
              <a:avLst/>
            </a:prstGeom>
            <a:noFill/>
            <a:ln w="50800">
              <a:solidFill>
                <a:srgbClr val="FFFF00"/>
              </a:solidFill>
              <a:round/>
              <a:headEnd/>
              <a:tailEnd/>
            </a:ln>
            <a:effectLst/>
          </p:spPr>
          <p:txBody>
            <a:bodyPr wrap="none" anchor="ctr"/>
            <a:lstStyle/>
            <a:p>
              <a:endParaRPr lang="en-US">
                <a:solidFill>
                  <a:srgbClr val="000000"/>
                </a:solidFill>
              </a:endParaRPr>
            </a:p>
          </p:txBody>
        </p:sp>
        <p:sp>
          <p:nvSpPr>
            <p:cNvPr id="67595" name="Freeform 11"/>
            <p:cNvSpPr>
              <a:spLocks/>
            </p:cNvSpPr>
            <p:nvPr/>
          </p:nvSpPr>
          <p:spPr bwMode="auto">
            <a:xfrm>
              <a:off x="5784850" y="4845846"/>
              <a:ext cx="363538" cy="438830"/>
            </a:xfrm>
            <a:custGeom>
              <a:avLst/>
              <a:gdLst/>
              <a:ahLst/>
              <a:cxnLst>
                <a:cxn ang="0">
                  <a:pos x="0" y="0"/>
                </a:cxn>
                <a:cxn ang="0">
                  <a:pos x="228" y="0"/>
                </a:cxn>
                <a:cxn ang="0">
                  <a:pos x="228" y="275"/>
                </a:cxn>
                <a:cxn ang="0">
                  <a:pos x="0" y="275"/>
                </a:cxn>
                <a:cxn ang="0">
                  <a:pos x="0" y="0"/>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sp>
          <p:nvSpPr>
            <p:cNvPr id="67596" name="Freeform 12"/>
            <p:cNvSpPr>
              <a:spLocks/>
            </p:cNvSpPr>
            <p:nvPr/>
          </p:nvSpPr>
          <p:spPr bwMode="auto">
            <a:xfrm>
              <a:off x="6948495" y="3978393"/>
              <a:ext cx="365125" cy="438830"/>
            </a:xfrm>
            <a:custGeom>
              <a:avLst/>
              <a:gdLst/>
              <a:ahLst/>
              <a:cxnLst>
                <a:cxn ang="0">
                  <a:pos x="0" y="0"/>
                </a:cxn>
                <a:cxn ang="0">
                  <a:pos x="229" y="0"/>
                </a:cxn>
                <a:cxn ang="0">
                  <a:pos x="229" y="276"/>
                </a:cxn>
                <a:cxn ang="0">
                  <a:pos x="0" y="276"/>
                </a:cxn>
                <a:cxn ang="0">
                  <a:pos x="0" y="0"/>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sp>
          <p:nvSpPr>
            <p:cNvPr id="67597" name="Freeform 13"/>
            <p:cNvSpPr>
              <a:spLocks/>
            </p:cNvSpPr>
            <p:nvPr/>
          </p:nvSpPr>
          <p:spPr bwMode="auto">
            <a:xfrm>
              <a:off x="7440613" y="2364241"/>
              <a:ext cx="463550" cy="559594"/>
            </a:xfrm>
            <a:custGeom>
              <a:avLst/>
              <a:gdLst/>
              <a:ahLst/>
              <a:cxnLst>
                <a:cxn ang="0">
                  <a:pos x="0" y="74"/>
                </a:cxn>
                <a:cxn ang="0">
                  <a:pos x="87" y="0"/>
                </a:cxn>
                <a:cxn ang="0">
                  <a:pos x="291" y="0"/>
                </a:cxn>
                <a:cxn ang="0">
                  <a:pos x="291" y="276"/>
                </a:cxn>
                <a:cxn ang="0">
                  <a:pos x="227" y="352"/>
                </a:cxn>
                <a:cxn ang="0">
                  <a:pos x="227" y="74"/>
                </a:cxn>
                <a:cxn ang="0">
                  <a:pos x="5" y="74"/>
                </a:cxn>
                <a:cxn ang="0">
                  <a:pos x="0" y="74"/>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a:effectLst/>
          </p:spPr>
          <p:txBody>
            <a:bodyPr/>
            <a:lstStyle/>
            <a:p>
              <a:endParaRPr lang="en-US">
                <a:solidFill>
                  <a:srgbClr val="000000"/>
                </a:solidFill>
              </a:endParaRPr>
            </a:p>
          </p:txBody>
        </p:sp>
        <p:sp>
          <p:nvSpPr>
            <p:cNvPr id="67598" name="Line 14"/>
            <p:cNvSpPr>
              <a:spLocks noChangeShapeType="1"/>
            </p:cNvSpPr>
            <p:nvPr/>
          </p:nvSpPr>
          <p:spPr bwMode="auto">
            <a:xfrm flipH="1">
              <a:off x="7797800" y="2369344"/>
              <a:ext cx="114300" cy="102054"/>
            </a:xfrm>
            <a:prstGeom prst="line">
              <a:avLst/>
            </a:prstGeom>
            <a:noFill/>
            <a:ln w="12700">
              <a:solidFill>
                <a:srgbClr val="000000"/>
              </a:solidFill>
              <a:round/>
              <a:headEnd/>
              <a:tailEnd/>
            </a:ln>
            <a:effectLst/>
          </p:spPr>
          <p:txBody>
            <a:bodyPr wrap="none" anchor="ctr"/>
            <a:lstStyle/>
            <a:p>
              <a:endParaRPr lang="en-US">
                <a:solidFill>
                  <a:srgbClr val="000000"/>
                </a:solidFill>
              </a:endParaRPr>
            </a:p>
          </p:txBody>
        </p:sp>
        <p:sp>
          <p:nvSpPr>
            <p:cNvPr id="67599" name="Oval 15"/>
            <p:cNvSpPr>
              <a:spLocks noChangeArrowheads="1"/>
            </p:cNvSpPr>
            <p:nvPr/>
          </p:nvSpPr>
          <p:spPr bwMode="auto">
            <a:xfrm>
              <a:off x="7594600" y="2649992"/>
              <a:ext cx="57150" cy="76541"/>
            </a:xfrm>
            <a:prstGeom prst="ellipse">
              <a:avLst/>
            </a:prstGeom>
            <a:solidFill>
              <a:srgbClr val="C1C1C1"/>
            </a:solidFill>
            <a:ln w="12700">
              <a:solidFill>
                <a:srgbClr val="000000"/>
              </a:solidFill>
              <a:round/>
              <a:headEnd/>
              <a:tailEnd/>
            </a:ln>
            <a:effectLst/>
          </p:spPr>
          <p:txBody>
            <a:bodyPr wrap="none" anchor="ctr"/>
            <a:lstStyle/>
            <a:p>
              <a:endParaRPr lang="en-US">
                <a:solidFill>
                  <a:srgbClr val="000000"/>
                </a:solidFill>
              </a:endParaRPr>
            </a:p>
          </p:txBody>
        </p:sp>
        <p:sp>
          <p:nvSpPr>
            <p:cNvPr id="67600" name="Line 16"/>
            <p:cNvSpPr>
              <a:spLocks noChangeShapeType="1"/>
            </p:cNvSpPr>
            <p:nvPr/>
          </p:nvSpPr>
          <p:spPr bwMode="auto">
            <a:xfrm flipV="1">
              <a:off x="7126295" y="2571754"/>
              <a:ext cx="465137" cy="404813"/>
            </a:xfrm>
            <a:prstGeom prst="line">
              <a:avLst/>
            </a:prstGeom>
            <a:noFill/>
            <a:ln w="50800">
              <a:solidFill>
                <a:srgbClr val="FF0000"/>
              </a:solidFill>
              <a:round/>
              <a:headEnd/>
              <a:tailEnd/>
            </a:ln>
            <a:effectLst/>
          </p:spPr>
          <p:txBody>
            <a:bodyPr wrap="none" anchor="ctr"/>
            <a:lstStyle/>
            <a:p>
              <a:endParaRPr lang="en-US">
                <a:solidFill>
                  <a:srgbClr val="000000"/>
                </a:solidFill>
              </a:endParaRPr>
            </a:p>
          </p:txBody>
        </p:sp>
        <p:sp>
          <p:nvSpPr>
            <p:cNvPr id="67601" name="Oval 17" descr="Zig zag"/>
            <p:cNvSpPr>
              <a:spLocks noChangeArrowheads="1"/>
            </p:cNvSpPr>
            <p:nvPr/>
          </p:nvSpPr>
          <p:spPr bwMode="auto">
            <a:xfrm>
              <a:off x="6996120" y="2840495"/>
              <a:ext cx="230187" cy="404813"/>
            </a:xfrm>
            <a:prstGeom prst="ellipse">
              <a:avLst/>
            </a:prstGeom>
            <a:pattFill prst="zigZag">
              <a:fgClr>
                <a:srgbClr val="D9D9D9"/>
              </a:fgClr>
              <a:bgClr>
                <a:srgbClr val="7494C0"/>
              </a:bgClr>
            </a:pattFill>
            <a:ln w="12700">
              <a:solidFill>
                <a:srgbClr val="5D5D5D"/>
              </a:solidFill>
              <a:round/>
              <a:headEnd/>
              <a:tailEnd/>
            </a:ln>
            <a:effectLst/>
          </p:spPr>
          <p:txBody>
            <a:bodyPr wrap="none" anchor="ctr"/>
            <a:lstStyle/>
            <a:p>
              <a:endParaRPr lang="en-US">
                <a:solidFill>
                  <a:srgbClr val="000000"/>
                </a:solidFill>
              </a:endParaRPr>
            </a:p>
          </p:txBody>
        </p:sp>
        <p:sp>
          <p:nvSpPr>
            <p:cNvPr id="67602" name="Line 18"/>
            <p:cNvSpPr>
              <a:spLocks noChangeShapeType="1"/>
            </p:cNvSpPr>
            <p:nvPr/>
          </p:nvSpPr>
          <p:spPr bwMode="auto">
            <a:xfrm flipV="1">
              <a:off x="6386512" y="2918114"/>
              <a:ext cx="762000" cy="591911"/>
            </a:xfrm>
            <a:prstGeom prst="line">
              <a:avLst/>
            </a:prstGeom>
            <a:noFill/>
            <a:ln w="50800">
              <a:solidFill>
                <a:srgbClr val="FF0000"/>
              </a:solidFill>
              <a:round/>
              <a:headEnd/>
              <a:tailEnd/>
            </a:ln>
            <a:effectLst/>
          </p:spPr>
          <p:txBody>
            <a:bodyPr wrap="none" anchor="ctr"/>
            <a:lstStyle/>
            <a:p>
              <a:endParaRPr lang="en-US">
                <a:solidFill>
                  <a:srgbClr val="000000"/>
                </a:solidFill>
              </a:endParaRPr>
            </a:p>
          </p:txBody>
        </p:sp>
        <p:sp>
          <p:nvSpPr>
            <p:cNvPr id="67603" name="Oval 19"/>
            <p:cNvSpPr>
              <a:spLocks noChangeArrowheads="1"/>
            </p:cNvSpPr>
            <p:nvPr/>
          </p:nvSpPr>
          <p:spPr bwMode="auto">
            <a:xfrm>
              <a:off x="6194432" y="3401789"/>
              <a:ext cx="206375" cy="420121"/>
            </a:xfrm>
            <a:prstGeom prst="ellipse">
              <a:avLst/>
            </a:prstGeom>
            <a:gradFill rotWithShape="0">
              <a:gsLst>
                <a:gs pos="0">
                  <a:srgbClr val="CECECE"/>
                </a:gs>
                <a:gs pos="100000">
                  <a:srgbClr val="CECECE">
                    <a:gamma/>
                    <a:shade val="89804"/>
                    <a:invGamma/>
                  </a:srgbClr>
                </a:gs>
              </a:gsLst>
              <a:path path="rect">
                <a:fillToRect l="100000" b="100000"/>
              </a:path>
            </a:gradFill>
            <a:ln w="12700">
              <a:solidFill>
                <a:srgbClr val="000000"/>
              </a:solidFill>
              <a:round/>
              <a:headEnd/>
              <a:tailEnd/>
            </a:ln>
            <a:effectLst/>
          </p:spPr>
          <p:txBody>
            <a:bodyPr wrap="none" anchor="ctr"/>
            <a:lstStyle/>
            <a:p>
              <a:endParaRPr lang="en-US">
                <a:solidFill>
                  <a:srgbClr val="000000"/>
                </a:solidFill>
              </a:endParaRPr>
            </a:p>
          </p:txBody>
        </p:sp>
        <p:sp>
          <p:nvSpPr>
            <p:cNvPr id="67604" name="Line 20"/>
            <p:cNvSpPr>
              <a:spLocks noChangeShapeType="1"/>
            </p:cNvSpPr>
            <p:nvPr/>
          </p:nvSpPr>
          <p:spPr bwMode="auto">
            <a:xfrm flipV="1">
              <a:off x="5283207" y="3575277"/>
              <a:ext cx="989013" cy="729684"/>
            </a:xfrm>
            <a:prstGeom prst="line">
              <a:avLst/>
            </a:prstGeom>
            <a:noFill/>
            <a:ln w="50800">
              <a:solidFill>
                <a:srgbClr val="FF0000"/>
              </a:solidFill>
              <a:round/>
              <a:headEnd/>
              <a:tailEnd/>
            </a:ln>
            <a:effectLst/>
          </p:spPr>
          <p:txBody>
            <a:bodyPr wrap="none" anchor="ctr"/>
            <a:lstStyle/>
            <a:p>
              <a:endParaRPr lang="en-US">
                <a:solidFill>
                  <a:srgbClr val="000000"/>
                </a:solidFill>
              </a:endParaRPr>
            </a:p>
          </p:txBody>
        </p:sp>
        <p:sp>
          <p:nvSpPr>
            <p:cNvPr id="67605" name="Oval 21"/>
            <p:cNvSpPr>
              <a:spLocks noChangeArrowheads="1"/>
            </p:cNvSpPr>
            <p:nvPr/>
          </p:nvSpPr>
          <p:spPr bwMode="auto">
            <a:xfrm>
              <a:off x="5162557" y="4060032"/>
              <a:ext cx="207963" cy="421821"/>
            </a:xfrm>
            <a:prstGeom prst="ellipse">
              <a:avLst/>
            </a:prstGeom>
            <a:gradFill rotWithShape="0">
              <a:gsLst>
                <a:gs pos="0">
                  <a:srgbClr val="CECECE"/>
                </a:gs>
                <a:gs pos="100000">
                  <a:srgbClr val="CECECE">
                    <a:gamma/>
                    <a:shade val="89804"/>
                    <a:invGamma/>
                  </a:srgbClr>
                </a:gs>
              </a:gsLst>
              <a:path path="rect">
                <a:fillToRect l="100000" b="100000"/>
              </a:path>
            </a:gradFill>
            <a:ln w="12700">
              <a:solidFill>
                <a:srgbClr val="000000"/>
              </a:solidFill>
              <a:round/>
              <a:headEnd/>
              <a:tailEnd/>
            </a:ln>
            <a:effectLst/>
          </p:spPr>
          <p:txBody>
            <a:bodyPr wrap="none" anchor="ctr"/>
            <a:lstStyle/>
            <a:p>
              <a:endParaRPr lang="en-US">
                <a:solidFill>
                  <a:srgbClr val="000000"/>
                </a:solidFill>
              </a:endParaRPr>
            </a:p>
          </p:txBody>
        </p:sp>
        <p:sp>
          <p:nvSpPr>
            <p:cNvPr id="67606" name="Line 22"/>
            <p:cNvSpPr>
              <a:spLocks noChangeShapeType="1"/>
            </p:cNvSpPr>
            <p:nvPr/>
          </p:nvSpPr>
          <p:spPr bwMode="auto">
            <a:xfrm flipV="1">
              <a:off x="5394325" y="3616098"/>
              <a:ext cx="901700" cy="680357"/>
            </a:xfrm>
            <a:prstGeom prst="line">
              <a:avLst/>
            </a:prstGeom>
            <a:noFill/>
            <a:ln w="50800">
              <a:solidFill>
                <a:srgbClr val="FFFF00"/>
              </a:solidFill>
              <a:round/>
              <a:headEnd/>
              <a:tailEnd/>
            </a:ln>
            <a:effectLst/>
          </p:spPr>
          <p:txBody>
            <a:bodyPr wrap="none" anchor="ctr"/>
            <a:lstStyle/>
            <a:p>
              <a:endParaRPr lang="en-US">
                <a:solidFill>
                  <a:srgbClr val="000000"/>
                </a:solidFill>
              </a:endParaRPr>
            </a:p>
          </p:txBody>
        </p:sp>
        <p:sp>
          <p:nvSpPr>
            <p:cNvPr id="67607" name="Line 23"/>
            <p:cNvSpPr>
              <a:spLocks noChangeShapeType="1"/>
            </p:cNvSpPr>
            <p:nvPr/>
          </p:nvSpPr>
          <p:spPr bwMode="auto">
            <a:xfrm flipV="1">
              <a:off x="4295778" y="4323673"/>
              <a:ext cx="962025" cy="709273"/>
            </a:xfrm>
            <a:prstGeom prst="line">
              <a:avLst/>
            </a:prstGeom>
            <a:noFill/>
            <a:ln w="50800">
              <a:solidFill>
                <a:srgbClr val="FFFF00"/>
              </a:solidFill>
              <a:round/>
              <a:headEnd/>
              <a:tailEnd/>
            </a:ln>
            <a:effectLst/>
          </p:spPr>
          <p:txBody>
            <a:bodyPr wrap="none" anchor="ctr"/>
            <a:lstStyle/>
            <a:p>
              <a:endParaRPr lang="en-US">
                <a:solidFill>
                  <a:srgbClr val="000000"/>
                </a:solidFill>
              </a:endParaRPr>
            </a:p>
          </p:txBody>
        </p:sp>
        <p:sp>
          <p:nvSpPr>
            <p:cNvPr id="67608" name="Rectangle 24"/>
            <p:cNvSpPr>
              <a:spLocks noChangeArrowheads="1"/>
            </p:cNvSpPr>
            <p:nvPr/>
          </p:nvSpPr>
          <p:spPr bwMode="auto">
            <a:xfrm>
              <a:off x="5638806" y="5276174"/>
              <a:ext cx="783869" cy="335989"/>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600" b="1">
                  <a:solidFill>
                    <a:srgbClr val="000000"/>
                  </a:solidFill>
                  <a:cs typeface="Times New Roman" pitchFamily="18" charset="0"/>
                </a:rPr>
                <a:t>PMT 1</a:t>
              </a:r>
            </a:p>
          </p:txBody>
        </p:sp>
        <p:sp>
          <p:nvSpPr>
            <p:cNvPr id="67609" name="Rectangle 25"/>
            <p:cNvSpPr>
              <a:spLocks noChangeArrowheads="1"/>
            </p:cNvSpPr>
            <p:nvPr/>
          </p:nvSpPr>
          <p:spPr bwMode="auto">
            <a:xfrm>
              <a:off x="6808795" y="4446137"/>
              <a:ext cx="783869" cy="335989"/>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600" b="1">
                  <a:solidFill>
                    <a:srgbClr val="000000"/>
                  </a:solidFill>
                  <a:cs typeface="Times New Roman" pitchFamily="18" charset="0"/>
                </a:rPr>
                <a:t>PMT 2</a:t>
              </a:r>
            </a:p>
          </p:txBody>
        </p:sp>
        <p:sp>
          <p:nvSpPr>
            <p:cNvPr id="67610" name="Rectangle 26"/>
            <p:cNvSpPr>
              <a:spLocks noChangeArrowheads="1"/>
            </p:cNvSpPr>
            <p:nvPr/>
          </p:nvSpPr>
          <p:spPr bwMode="auto">
            <a:xfrm>
              <a:off x="5962656" y="1828464"/>
              <a:ext cx="783869" cy="335989"/>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600" b="1">
                  <a:solidFill>
                    <a:srgbClr val="000000"/>
                  </a:solidFill>
                  <a:cs typeface="Times New Roman" pitchFamily="18" charset="0"/>
                </a:rPr>
                <a:t>PMT 5</a:t>
              </a:r>
            </a:p>
          </p:txBody>
        </p:sp>
        <p:sp>
          <p:nvSpPr>
            <p:cNvPr id="67611" name="Rectangle 27"/>
            <p:cNvSpPr>
              <a:spLocks noChangeArrowheads="1"/>
            </p:cNvSpPr>
            <p:nvPr/>
          </p:nvSpPr>
          <p:spPr bwMode="auto">
            <a:xfrm>
              <a:off x="7315206" y="2889821"/>
              <a:ext cx="783869" cy="335989"/>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600" b="1" dirty="0">
                  <a:solidFill>
                    <a:srgbClr val="000000"/>
                  </a:solidFill>
                  <a:cs typeface="Times New Roman" pitchFamily="18" charset="0"/>
                </a:rPr>
                <a:t>PMT 4</a:t>
              </a:r>
            </a:p>
          </p:txBody>
        </p:sp>
        <p:sp>
          <p:nvSpPr>
            <p:cNvPr id="67612" name="Rectangle 28"/>
            <p:cNvSpPr>
              <a:spLocks noChangeArrowheads="1"/>
            </p:cNvSpPr>
            <p:nvPr/>
          </p:nvSpPr>
          <p:spPr bwMode="auto">
            <a:xfrm>
              <a:off x="4011614" y="4071941"/>
              <a:ext cx="1082027" cy="366767"/>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800" b="1" dirty="0">
                  <a:solidFill>
                    <a:srgbClr val="000000"/>
                  </a:solidFill>
                  <a:cs typeface="Times New Roman" pitchFamily="18" charset="0"/>
                </a:rPr>
                <a:t>Dichroic</a:t>
              </a:r>
            </a:p>
          </p:txBody>
        </p:sp>
        <p:sp>
          <p:nvSpPr>
            <p:cNvPr id="67613" name="Rectangle 29"/>
            <p:cNvSpPr>
              <a:spLocks noChangeArrowheads="1"/>
            </p:cNvSpPr>
            <p:nvPr/>
          </p:nvSpPr>
          <p:spPr bwMode="auto">
            <a:xfrm>
              <a:off x="4011614" y="4304963"/>
              <a:ext cx="843180" cy="366767"/>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800" b="1" dirty="0">
                  <a:solidFill>
                    <a:srgbClr val="000000"/>
                  </a:solidFill>
                  <a:cs typeface="Times New Roman" pitchFamily="18" charset="0"/>
                </a:rPr>
                <a:t>Filters</a:t>
              </a:r>
            </a:p>
          </p:txBody>
        </p:sp>
        <p:sp>
          <p:nvSpPr>
            <p:cNvPr id="67614" name="Freeform 30"/>
            <p:cNvSpPr>
              <a:spLocks/>
            </p:cNvSpPr>
            <p:nvPr/>
          </p:nvSpPr>
          <p:spPr bwMode="auto">
            <a:xfrm>
              <a:off x="6948488" y="3905250"/>
              <a:ext cx="419100" cy="517071"/>
            </a:xfrm>
            <a:custGeom>
              <a:avLst/>
              <a:gdLst/>
              <a:ahLst/>
              <a:cxnLst>
                <a:cxn ang="0">
                  <a:pos x="0" y="41"/>
                </a:cxn>
                <a:cxn ang="0">
                  <a:pos x="38" y="0"/>
                </a:cxn>
                <a:cxn ang="0">
                  <a:pos x="263" y="0"/>
                </a:cxn>
                <a:cxn ang="0">
                  <a:pos x="263" y="277"/>
                </a:cxn>
                <a:cxn ang="0">
                  <a:pos x="230" y="325"/>
                </a:cxn>
                <a:cxn ang="0">
                  <a:pos x="230" y="41"/>
                </a:cxn>
                <a:cxn ang="0">
                  <a:pos x="0" y="41"/>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a:effectLst/>
          </p:spPr>
          <p:txBody>
            <a:bodyPr/>
            <a:lstStyle/>
            <a:p>
              <a:endParaRPr lang="en-US">
                <a:solidFill>
                  <a:srgbClr val="000000"/>
                </a:solidFill>
              </a:endParaRPr>
            </a:p>
          </p:txBody>
        </p:sp>
        <p:sp>
          <p:nvSpPr>
            <p:cNvPr id="67615" name="Freeform 31"/>
            <p:cNvSpPr>
              <a:spLocks/>
            </p:cNvSpPr>
            <p:nvPr/>
          </p:nvSpPr>
          <p:spPr bwMode="auto">
            <a:xfrm>
              <a:off x="5788025" y="4769307"/>
              <a:ext cx="420688" cy="515371"/>
            </a:xfrm>
            <a:custGeom>
              <a:avLst/>
              <a:gdLst/>
              <a:ahLst/>
              <a:cxnLst>
                <a:cxn ang="0">
                  <a:pos x="0" y="42"/>
                </a:cxn>
                <a:cxn ang="0">
                  <a:pos x="38" y="0"/>
                </a:cxn>
                <a:cxn ang="0">
                  <a:pos x="264" y="0"/>
                </a:cxn>
                <a:cxn ang="0">
                  <a:pos x="264" y="277"/>
                </a:cxn>
                <a:cxn ang="0">
                  <a:pos x="230" y="324"/>
                </a:cxn>
                <a:cxn ang="0">
                  <a:pos x="230" y="42"/>
                </a:cxn>
                <a:cxn ang="0">
                  <a:pos x="0" y="42"/>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a:effectLst/>
          </p:spPr>
          <p:txBody>
            <a:bodyPr/>
            <a:lstStyle/>
            <a:p>
              <a:endParaRPr lang="en-US">
                <a:solidFill>
                  <a:srgbClr val="000000"/>
                </a:solidFill>
              </a:endParaRPr>
            </a:p>
          </p:txBody>
        </p:sp>
        <p:sp>
          <p:nvSpPr>
            <p:cNvPr id="67616" name="Line 32"/>
            <p:cNvSpPr>
              <a:spLocks noChangeShapeType="1"/>
            </p:cNvSpPr>
            <p:nvPr/>
          </p:nvSpPr>
          <p:spPr bwMode="auto">
            <a:xfrm flipH="1">
              <a:off x="6138863" y="4782911"/>
              <a:ext cx="68262" cy="57830"/>
            </a:xfrm>
            <a:prstGeom prst="line">
              <a:avLst/>
            </a:prstGeom>
            <a:noFill/>
            <a:ln w="12700">
              <a:solidFill>
                <a:srgbClr val="000000"/>
              </a:solidFill>
              <a:round/>
              <a:headEnd/>
              <a:tailEnd/>
            </a:ln>
            <a:effectLst/>
          </p:spPr>
          <p:txBody>
            <a:bodyPr wrap="none" anchor="ctr"/>
            <a:lstStyle/>
            <a:p>
              <a:endParaRPr lang="en-US">
                <a:solidFill>
                  <a:srgbClr val="000000"/>
                </a:solidFill>
              </a:endParaRPr>
            </a:p>
          </p:txBody>
        </p:sp>
        <p:sp>
          <p:nvSpPr>
            <p:cNvPr id="67617" name="Oval 33" descr="Zig zag"/>
            <p:cNvSpPr>
              <a:spLocks noChangeArrowheads="1"/>
            </p:cNvSpPr>
            <p:nvPr/>
          </p:nvSpPr>
          <p:spPr bwMode="auto">
            <a:xfrm>
              <a:off x="6578607" y="3968184"/>
              <a:ext cx="130175" cy="450736"/>
            </a:xfrm>
            <a:prstGeom prst="ellipse">
              <a:avLst/>
            </a:prstGeom>
            <a:pattFill prst="zigZag">
              <a:fgClr>
                <a:srgbClr val="D9D9D9"/>
              </a:fgClr>
              <a:bgClr>
                <a:srgbClr val="7494C0"/>
              </a:bgClr>
            </a:pattFill>
            <a:ln w="12700">
              <a:solidFill>
                <a:srgbClr val="5D5D5D"/>
              </a:solidFill>
              <a:round/>
              <a:headEnd/>
              <a:tailEnd/>
            </a:ln>
            <a:effectLst/>
          </p:spPr>
          <p:txBody>
            <a:bodyPr wrap="none" anchor="ctr"/>
            <a:lstStyle/>
            <a:p>
              <a:endParaRPr lang="en-US">
                <a:solidFill>
                  <a:srgbClr val="000000"/>
                </a:solidFill>
              </a:endParaRPr>
            </a:p>
          </p:txBody>
        </p:sp>
        <p:sp>
          <p:nvSpPr>
            <p:cNvPr id="67618" name="Oval 34" descr="Zig zag"/>
            <p:cNvSpPr>
              <a:spLocks noChangeArrowheads="1"/>
            </p:cNvSpPr>
            <p:nvPr/>
          </p:nvSpPr>
          <p:spPr bwMode="auto">
            <a:xfrm>
              <a:off x="5349881" y="4823732"/>
              <a:ext cx="131763" cy="449036"/>
            </a:xfrm>
            <a:prstGeom prst="ellipse">
              <a:avLst/>
            </a:prstGeom>
            <a:pattFill prst="zigZag">
              <a:fgClr>
                <a:srgbClr val="D9D9D9"/>
              </a:fgClr>
              <a:bgClr>
                <a:srgbClr val="7494C0"/>
              </a:bgClr>
            </a:pattFill>
            <a:ln w="12700">
              <a:solidFill>
                <a:srgbClr val="5D5D5D"/>
              </a:solidFill>
              <a:round/>
              <a:headEnd/>
              <a:tailEnd/>
            </a:ln>
            <a:effectLst/>
          </p:spPr>
          <p:txBody>
            <a:bodyPr wrap="none" anchor="ctr"/>
            <a:lstStyle/>
            <a:p>
              <a:endParaRPr lang="en-US">
                <a:solidFill>
                  <a:srgbClr val="000000"/>
                </a:solidFill>
              </a:endParaRPr>
            </a:p>
          </p:txBody>
        </p:sp>
        <p:sp>
          <p:nvSpPr>
            <p:cNvPr id="67619" name="Line 35"/>
            <p:cNvSpPr>
              <a:spLocks noChangeShapeType="1"/>
            </p:cNvSpPr>
            <p:nvPr/>
          </p:nvSpPr>
          <p:spPr bwMode="auto">
            <a:xfrm flipV="1">
              <a:off x="5334000" y="4187598"/>
              <a:ext cx="1244600" cy="61232"/>
            </a:xfrm>
            <a:prstGeom prst="line">
              <a:avLst/>
            </a:prstGeom>
            <a:noFill/>
            <a:ln w="50800">
              <a:solidFill>
                <a:srgbClr val="04D665"/>
              </a:solidFill>
              <a:round/>
              <a:headEnd/>
              <a:tailEnd/>
            </a:ln>
            <a:effectLst/>
          </p:spPr>
          <p:txBody>
            <a:bodyPr wrap="none" anchor="ctr"/>
            <a:lstStyle/>
            <a:p>
              <a:endParaRPr lang="en-US">
                <a:solidFill>
                  <a:srgbClr val="000000"/>
                </a:solidFill>
              </a:endParaRPr>
            </a:p>
          </p:txBody>
        </p:sp>
        <p:sp>
          <p:nvSpPr>
            <p:cNvPr id="67620" name="Line 36"/>
            <p:cNvSpPr>
              <a:spLocks noChangeShapeType="1"/>
            </p:cNvSpPr>
            <p:nvPr/>
          </p:nvSpPr>
          <p:spPr bwMode="auto">
            <a:xfrm flipV="1">
              <a:off x="4283082" y="4250535"/>
              <a:ext cx="1000125" cy="753495"/>
            </a:xfrm>
            <a:prstGeom prst="line">
              <a:avLst/>
            </a:prstGeom>
            <a:noFill/>
            <a:ln w="50800">
              <a:solidFill>
                <a:srgbClr val="04D665"/>
              </a:solidFill>
              <a:round/>
              <a:headEnd/>
              <a:tailEnd/>
            </a:ln>
            <a:effectLst/>
          </p:spPr>
          <p:txBody>
            <a:bodyPr wrap="none" anchor="ctr"/>
            <a:lstStyle/>
            <a:p>
              <a:endParaRPr lang="en-US">
                <a:solidFill>
                  <a:srgbClr val="000000"/>
                </a:solidFill>
              </a:endParaRPr>
            </a:p>
          </p:txBody>
        </p:sp>
        <p:sp>
          <p:nvSpPr>
            <p:cNvPr id="67621" name="Line 37"/>
            <p:cNvSpPr>
              <a:spLocks noChangeShapeType="1"/>
            </p:cNvSpPr>
            <p:nvPr/>
          </p:nvSpPr>
          <p:spPr bwMode="auto">
            <a:xfrm flipV="1">
              <a:off x="4205288" y="4262440"/>
              <a:ext cx="976312" cy="726282"/>
            </a:xfrm>
            <a:prstGeom prst="line">
              <a:avLst/>
            </a:prstGeom>
            <a:noFill/>
            <a:ln w="50800">
              <a:solidFill>
                <a:srgbClr val="FF0000"/>
              </a:solidFill>
              <a:round/>
              <a:headEnd/>
              <a:tailEnd/>
            </a:ln>
            <a:effectLst/>
          </p:spPr>
          <p:txBody>
            <a:bodyPr wrap="none" anchor="ctr"/>
            <a:lstStyle/>
            <a:p>
              <a:endParaRPr lang="en-US">
                <a:solidFill>
                  <a:srgbClr val="000000"/>
                </a:solidFill>
              </a:endParaRPr>
            </a:p>
          </p:txBody>
        </p:sp>
        <p:sp>
          <p:nvSpPr>
            <p:cNvPr id="67622" name="Oval 38"/>
            <p:cNvSpPr>
              <a:spLocks noChangeArrowheads="1"/>
            </p:cNvSpPr>
            <p:nvPr/>
          </p:nvSpPr>
          <p:spPr bwMode="auto">
            <a:xfrm>
              <a:off x="4138620" y="4748893"/>
              <a:ext cx="204787" cy="421821"/>
            </a:xfrm>
            <a:prstGeom prst="ellipse">
              <a:avLst/>
            </a:prstGeom>
            <a:gradFill rotWithShape="0">
              <a:gsLst>
                <a:gs pos="0">
                  <a:srgbClr val="CECECE"/>
                </a:gs>
                <a:gs pos="100000">
                  <a:srgbClr val="CECECE">
                    <a:gamma/>
                    <a:shade val="89804"/>
                    <a:invGamma/>
                  </a:srgbClr>
                </a:gs>
              </a:gsLst>
              <a:path path="rect">
                <a:fillToRect l="100000" b="100000"/>
              </a:path>
            </a:gradFill>
            <a:ln w="12700">
              <a:solidFill>
                <a:srgbClr val="000000"/>
              </a:solidFill>
              <a:round/>
              <a:headEnd/>
              <a:tailEnd/>
            </a:ln>
            <a:effectLst/>
          </p:spPr>
          <p:txBody>
            <a:bodyPr wrap="none" anchor="ctr"/>
            <a:lstStyle/>
            <a:p>
              <a:endParaRPr lang="en-US">
                <a:solidFill>
                  <a:srgbClr val="000000"/>
                </a:solidFill>
              </a:endParaRPr>
            </a:p>
          </p:txBody>
        </p:sp>
        <p:sp>
          <p:nvSpPr>
            <p:cNvPr id="67623" name="Line 39"/>
            <p:cNvSpPr>
              <a:spLocks noChangeShapeType="1"/>
            </p:cNvSpPr>
            <p:nvPr/>
          </p:nvSpPr>
          <p:spPr bwMode="auto">
            <a:xfrm flipV="1">
              <a:off x="3343281" y="5124791"/>
              <a:ext cx="879475" cy="608920"/>
            </a:xfrm>
            <a:prstGeom prst="line">
              <a:avLst/>
            </a:prstGeom>
            <a:noFill/>
            <a:ln w="76200">
              <a:solidFill>
                <a:srgbClr val="00A9E0"/>
              </a:solidFill>
              <a:round/>
              <a:headEnd/>
              <a:tailEnd/>
            </a:ln>
            <a:effectLst/>
          </p:spPr>
          <p:txBody>
            <a:bodyPr wrap="none" anchor="ctr"/>
            <a:lstStyle/>
            <a:p>
              <a:endParaRPr lang="en-US">
                <a:solidFill>
                  <a:srgbClr val="000000"/>
                </a:solidFill>
              </a:endParaRPr>
            </a:p>
          </p:txBody>
        </p:sp>
        <p:sp>
          <p:nvSpPr>
            <p:cNvPr id="67624" name="Line 40"/>
            <p:cNvSpPr>
              <a:spLocks noChangeShapeType="1"/>
            </p:cNvSpPr>
            <p:nvPr/>
          </p:nvSpPr>
          <p:spPr bwMode="auto">
            <a:xfrm flipV="1">
              <a:off x="3248032" y="4956402"/>
              <a:ext cx="981075" cy="726282"/>
            </a:xfrm>
            <a:prstGeom prst="line">
              <a:avLst/>
            </a:prstGeom>
            <a:noFill/>
            <a:ln w="50800">
              <a:solidFill>
                <a:srgbClr val="04D665"/>
              </a:solidFill>
              <a:round/>
              <a:headEnd/>
              <a:tailEnd/>
            </a:ln>
            <a:effectLst/>
          </p:spPr>
          <p:txBody>
            <a:bodyPr wrap="none" anchor="ctr"/>
            <a:lstStyle/>
            <a:p>
              <a:endParaRPr lang="en-US">
                <a:solidFill>
                  <a:srgbClr val="000000"/>
                </a:solidFill>
              </a:endParaRPr>
            </a:p>
          </p:txBody>
        </p:sp>
        <p:sp>
          <p:nvSpPr>
            <p:cNvPr id="67625" name="Freeform 41"/>
            <p:cNvSpPr>
              <a:spLocks/>
            </p:cNvSpPr>
            <p:nvPr/>
          </p:nvSpPr>
          <p:spPr bwMode="auto">
            <a:xfrm>
              <a:off x="3249613" y="5015934"/>
              <a:ext cx="1027112" cy="675254"/>
            </a:xfrm>
            <a:custGeom>
              <a:avLst/>
              <a:gdLst/>
              <a:ahLst/>
              <a:cxnLst>
                <a:cxn ang="0">
                  <a:pos x="0" y="424"/>
                </a:cxn>
                <a:cxn ang="0">
                  <a:pos x="646" y="0"/>
                </a:cxn>
                <a:cxn ang="0">
                  <a:pos x="643" y="8"/>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ffectLst/>
          </p:spPr>
          <p:txBody>
            <a:bodyPr/>
            <a:lstStyle/>
            <a:p>
              <a:endParaRPr lang="en-US">
                <a:solidFill>
                  <a:srgbClr val="000000"/>
                </a:solidFill>
              </a:endParaRPr>
            </a:p>
          </p:txBody>
        </p:sp>
        <p:sp>
          <p:nvSpPr>
            <p:cNvPr id="67626" name="Line 42"/>
            <p:cNvSpPr>
              <a:spLocks noChangeShapeType="1"/>
            </p:cNvSpPr>
            <p:nvPr/>
          </p:nvSpPr>
          <p:spPr bwMode="auto">
            <a:xfrm flipH="1">
              <a:off x="2854332" y="5667375"/>
              <a:ext cx="4557713" cy="0"/>
            </a:xfrm>
            <a:prstGeom prst="line">
              <a:avLst/>
            </a:prstGeom>
            <a:noFill/>
            <a:ln w="76200">
              <a:solidFill>
                <a:schemeClr val="accent2"/>
              </a:solidFill>
              <a:round/>
              <a:headEnd/>
              <a:tailEnd/>
            </a:ln>
            <a:effectLst/>
          </p:spPr>
          <p:txBody>
            <a:bodyPr wrap="none" anchor="ctr"/>
            <a:lstStyle/>
            <a:p>
              <a:endParaRPr lang="en-US">
                <a:solidFill>
                  <a:srgbClr val="000000"/>
                </a:solidFill>
              </a:endParaRPr>
            </a:p>
          </p:txBody>
        </p:sp>
        <p:sp>
          <p:nvSpPr>
            <p:cNvPr id="67627" name="Rectangle 43"/>
            <p:cNvSpPr>
              <a:spLocks noChangeArrowheads="1"/>
            </p:cNvSpPr>
            <p:nvPr/>
          </p:nvSpPr>
          <p:spPr bwMode="auto">
            <a:xfrm>
              <a:off x="4360863" y="5817057"/>
              <a:ext cx="1229504" cy="366767"/>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800" b="1" dirty="0" err="1">
                  <a:solidFill>
                    <a:srgbClr val="000000"/>
                  </a:solidFill>
                  <a:cs typeface="Times New Roman" pitchFamily="18" charset="0"/>
                </a:rPr>
                <a:t>Bandpass</a:t>
              </a:r>
              <a:endParaRPr lang="en-US" sz="1800" b="1" dirty="0">
                <a:solidFill>
                  <a:srgbClr val="000000"/>
                </a:solidFill>
                <a:cs typeface="Times New Roman" pitchFamily="18" charset="0"/>
              </a:endParaRPr>
            </a:p>
          </p:txBody>
        </p:sp>
        <p:sp>
          <p:nvSpPr>
            <p:cNvPr id="67628" name="Rectangle 44"/>
            <p:cNvSpPr>
              <a:spLocks noChangeArrowheads="1"/>
            </p:cNvSpPr>
            <p:nvPr/>
          </p:nvSpPr>
          <p:spPr bwMode="auto">
            <a:xfrm>
              <a:off x="4435475" y="6080696"/>
              <a:ext cx="843180" cy="366767"/>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800" b="1" dirty="0">
                  <a:solidFill>
                    <a:srgbClr val="000000"/>
                  </a:solidFill>
                  <a:cs typeface="Times New Roman" pitchFamily="18" charset="0"/>
                </a:rPr>
                <a:t>Filters</a:t>
              </a:r>
            </a:p>
          </p:txBody>
        </p:sp>
        <p:sp>
          <p:nvSpPr>
            <p:cNvPr id="67629" name="Freeform 45"/>
            <p:cNvSpPr>
              <a:spLocks/>
            </p:cNvSpPr>
            <p:nvPr/>
          </p:nvSpPr>
          <p:spPr bwMode="auto">
            <a:xfrm>
              <a:off x="6683382" y="5490482"/>
              <a:ext cx="1255713" cy="382701"/>
            </a:xfrm>
            <a:custGeom>
              <a:avLst/>
              <a:gdLst/>
              <a:ahLst/>
              <a:cxnLst>
                <a:cxn ang="0">
                  <a:pos x="0" y="0"/>
                </a:cxn>
                <a:cxn ang="0">
                  <a:pos x="790" y="0"/>
                </a:cxn>
                <a:cxn ang="0">
                  <a:pos x="790" y="240"/>
                </a:cxn>
                <a:cxn ang="0">
                  <a:pos x="0" y="240"/>
                </a:cxn>
                <a:cxn ang="0">
                  <a:pos x="0" y="0"/>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a:effectLst/>
          </p:spPr>
          <p:txBody>
            <a:bodyPr/>
            <a:lstStyle/>
            <a:p>
              <a:endParaRPr lang="en-US">
                <a:solidFill>
                  <a:srgbClr val="000000"/>
                </a:solidFill>
              </a:endParaRPr>
            </a:p>
          </p:txBody>
        </p:sp>
        <p:sp>
          <p:nvSpPr>
            <p:cNvPr id="67630" name="Rectangle 46"/>
            <p:cNvSpPr>
              <a:spLocks noChangeArrowheads="1"/>
            </p:cNvSpPr>
            <p:nvPr/>
          </p:nvSpPr>
          <p:spPr bwMode="auto">
            <a:xfrm>
              <a:off x="6761169" y="5515999"/>
              <a:ext cx="934551" cy="397545"/>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2000" b="1">
                  <a:solidFill>
                    <a:srgbClr val="000000"/>
                  </a:solidFill>
                  <a:cs typeface="Times New Roman" pitchFamily="18" charset="0"/>
                </a:rPr>
                <a:t>Laser </a:t>
              </a:r>
            </a:p>
          </p:txBody>
        </p:sp>
        <p:sp>
          <p:nvSpPr>
            <p:cNvPr id="67631" name="Rectangle 47"/>
            <p:cNvSpPr>
              <a:spLocks noChangeArrowheads="1"/>
            </p:cNvSpPr>
            <p:nvPr/>
          </p:nvSpPr>
          <p:spPr bwMode="auto">
            <a:xfrm>
              <a:off x="3225800" y="4082147"/>
              <a:ext cx="63500" cy="168389"/>
            </a:xfrm>
            <a:prstGeom prst="rect">
              <a:avLst/>
            </a:prstGeom>
            <a:solidFill>
              <a:schemeClr val="bg1"/>
            </a:solidFill>
            <a:ln w="12700">
              <a:solidFill>
                <a:schemeClr val="tx1"/>
              </a:solidFill>
              <a:miter lim="800000"/>
              <a:headEnd/>
              <a:tailEnd/>
            </a:ln>
            <a:effectLst/>
          </p:spPr>
          <p:txBody>
            <a:bodyPr wrap="none" anchor="ctr"/>
            <a:lstStyle/>
            <a:p>
              <a:endParaRPr lang="en-US">
                <a:solidFill>
                  <a:srgbClr val="000000"/>
                </a:solidFill>
              </a:endParaRPr>
            </a:p>
          </p:txBody>
        </p:sp>
        <p:sp>
          <p:nvSpPr>
            <p:cNvPr id="67632" name="Line 48"/>
            <p:cNvSpPr>
              <a:spLocks noChangeShapeType="1"/>
            </p:cNvSpPr>
            <p:nvPr/>
          </p:nvSpPr>
          <p:spPr bwMode="auto">
            <a:xfrm>
              <a:off x="4308475" y="5068661"/>
              <a:ext cx="1042988" cy="0"/>
            </a:xfrm>
            <a:prstGeom prst="line">
              <a:avLst/>
            </a:prstGeom>
            <a:noFill/>
            <a:ln w="76200">
              <a:solidFill>
                <a:srgbClr val="00A9E0"/>
              </a:solidFill>
              <a:round/>
              <a:headEnd/>
              <a:tailEnd/>
            </a:ln>
            <a:effectLst/>
          </p:spPr>
          <p:txBody>
            <a:bodyPr wrap="none" anchor="ctr"/>
            <a:lstStyle/>
            <a:p>
              <a:endParaRPr lang="en-US">
                <a:solidFill>
                  <a:srgbClr val="000000"/>
                </a:solidFill>
              </a:endParaRPr>
            </a:p>
          </p:txBody>
        </p:sp>
        <p:sp>
          <p:nvSpPr>
            <p:cNvPr id="67633" name="Rectangle 49"/>
            <p:cNvSpPr>
              <a:spLocks noChangeArrowheads="1"/>
            </p:cNvSpPr>
            <p:nvPr/>
          </p:nvSpPr>
          <p:spPr bwMode="auto">
            <a:xfrm>
              <a:off x="1524006" y="4362794"/>
              <a:ext cx="1572546" cy="335989"/>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600" b="1" dirty="0">
                  <a:solidFill>
                    <a:srgbClr val="000000"/>
                  </a:solidFill>
                  <a:cs typeface="Times New Roman" pitchFamily="18" charset="0"/>
                </a:rPr>
                <a:t>Flow chamber</a:t>
              </a:r>
            </a:p>
          </p:txBody>
        </p:sp>
        <p:sp>
          <p:nvSpPr>
            <p:cNvPr id="67634" name="Oval 50" descr="Zig zag"/>
            <p:cNvSpPr>
              <a:spLocks noChangeArrowheads="1"/>
            </p:cNvSpPr>
            <p:nvPr/>
          </p:nvSpPr>
          <p:spPr bwMode="auto">
            <a:xfrm>
              <a:off x="7529513" y="3352463"/>
              <a:ext cx="133350" cy="450736"/>
            </a:xfrm>
            <a:prstGeom prst="ellipse">
              <a:avLst/>
            </a:prstGeom>
            <a:pattFill prst="zigZag">
              <a:fgClr>
                <a:srgbClr val="D9D9D9"/>
              </a:fgClr>
              <a:bgClr>
                <a:srgbClr val="7494C0"/>
              </a:bgClr>
            </a:pattFill>
            <a:ln w="12700">
              <a:solidFill>
                <a:srgbClr val="5D5D5D"/>
              </a:solidFill>
              <a:round/>
              <a:headEnd/>
              <a:tailEnd/>
            </a:ln>
            <a:effectLst/>
          </p:spPr>
          <p:txBody>
            <a:bodyPr wrap="none" anchor="ctr"/>
            <a:lstStyle/>
            <a:p>
              <a:endParaRPr lang="en-US">
                <a:solidFill>
                  <a:srgbClr val="000000"/>
                </a:solidFill>
              </a:endParaRPr>
            </a:p>
          </p:txBody>
        </p:sp>
        <p:sp>
          <p:nvSpPr>
            <p:cNvPr id="67635" name="Line 51"/>
            <p:cNvSpPr>
              <a:spLocks noChangeShapeType="1"/>
            </p:cNvSpPr>
            <p:nvPr/>
          </p:nvSpPr>
          <p:spPr bwMode="auto">
            <a:xfrm flipV="1">
              <a:off x="3298825" y="4942798"/>
              <a:ext cx="869950" cy="653143"/>
            </a:xfrm>
            <a:prstGeom prst="line">
              <a:avLst/>
            </a:prstGeom>
            <a:noFill/>
            <a:ln w="50800">
              <a:solidFill>
                <a:srgbClr val="FF0000"/>
              </a:solidFill>
              <a:round/>
              <a:headEnd/>
              <a:tailEnd/>
            </a:ln>
            <a:effectLst/>
          </p:spPr>
          <p:txBody>
            <a:bodyPr wrap="none" anchor="ctr"/>
            <a:lstStyle/>
            <a:p>
              <a:endParaRPr lang="en-US">
                <a:solidFill>
                  <a:srgbClr val="000000"/>
                </a:solidFill>
              </a:endParaRPr>
            </a:p>
          </p:txBody>
        </p:sp>
        <p:sp>
          <p:nvSpPr>
            <p:cNvPr id="67636" name="Oval 52" descr="Large confetti"/>
            <p:cNvSpPr>
              <a:spLocks noChangeArrowheads="1"/>
            </p:cNvSpPr>
            <p:nvPr/>
          </p:nvSpPr>
          <p:spPr bwMode="auto">
            <a:xfrm>
              <a:off x="3222625" y="5864679"/>
              <a:ext cx="101600" cy="187098"/>
            </a:xfrm>
            <a:prstGeom prst="ellipse">
              <a:avLst/>
            </a:prstGeom>
            <a:pattFill prst="lgConfetti">
              <a:fgClr>
                <a:schemeClr val="tx1"/>
              </a:fgClr>
              <a:bgClr>
                <a:schemeClr val="bg1"/>
              </a:bgClr>
            </a:pattFill>
            <a:ln w="50800">
              <a:noFill/>
              <a:round/>
              <a:headEnd/>
              <a:tailEnd/>
            </a:ln>
            <a:effectLst/>
          </p:spPr>
          <p:txBody>
            <a:bodyPr wrap="none" anchor="ctr"/>
            <a:lstStyle/>
            <a:p>
              <a:endParaRPr lang="en-US">
                <a:solidFill>
                  <a:srgbClr val="000000"/>
                </a:solidFill>
              </a:endParaRPr>
            </a:p>
          </p:txBody>
        </p:sp>
        <p:sp>
          <p:nvSpPr>
            <p:cNvPr id="67637" name="AutoShape 53" descr="Large confetti"/>
            <p:cNvSpPr>
              <a:spLocks noChangeArrowheads="1"/>
            </p:cNvSpPr>
            <p:nvPr/>
          </p:nvSpPr>
          <p:spPr bwMode="auto">
            <a:xfrm>
              <a:off x="3217863" y="4912179"/>
              <a:ext cx="107950" cy="884464"/>
            </a:xfrm>
            <a:prstGeom prst="roundRect">
              <a:avLst>
                <a:gd name="adj" fmla="val 12495"/>
              </a:avLst>
            </a:prstGeom>
            <a:pattFill prst="lgConfetti">
              <a:fgClr>
                <a:schemeClr val="tx1"/>
              </a:fgClr>
              <a:bgClr>
                <a:schemeClr val="bg1"/>
              </a:bgClr>
            </a:pattFill>
            <a:ln w="50800">
              <a:noFill/>
              <a:round/>
              <a:headEnd/>
              <a:tailEnd/>
            </a:ln>
            <a:effectLst/>
          </p:spPr>
          <p:txBody>
            <a:bodyPr wrap="none" anchor="ctr"/>
            <a:lstStyle/>
            <a:p>
              <a:endParaRPr lang="en-US">
                <a:solidFill>
                  <a:srgbClr val="000000"/>
                </a:solidFill>
              </a:endParaRPr>
            </a:p>
          </p:txBody>
        </p:sp>
        <p:sp>
          <p:nvSpPr>
            <p:cNvPr id="67638" name="Oval 54" descr="Large confetti"/>
            <p:cNvSpPr>
              <a:spLocks noChangeArrowheads="1"/>
            </p:cNvSpPr>
            <p:nvPr/>
          </p:nvSpPr>
          <p:spPr bwMode="auto">
            <a:xfrm>
              <a:off x="3233745" y="6143625"/>
              <a:ext cx="98425" cy="130969"/>
            </a:xfrm>
            <a:prstGeom prst="ellipse">
              <a:avLst/>
            </a:prstGeom>
            <a:pattFill prst="lgConfetti">
              <a:fgClr>
                <a:schemeClr val="tx1"/>
              </a:fgClr>
              <a:bgClr>
                <a:schemeClr val="bg1"/>
              </a:bgClr>
            </a:pattFill>
            <a:ln w="50800">
              <a:noFill/>
              <a:round/>
              <a:headEnd/>
              <a:tailEnd/>
            </a:ln>
            <a:effectLst/>
          </p:spPr>
          <p:txBody>
            <a:bodyPr wrap="none" anchor="ctr"/>
            <a:lstStyle/>
            <a:p>
              <a:endParaRPr lang="en-US">
                <a:solidFill>
                  <a:srgbClr val="000000"/>
                </a:solidFill>
              </a:endParaRPr>
            </a:p>
          </p:txBody>
        </p:sp>
        <p:grpSp>
          <p:nvGrpSpPr>
            <p:cNvPr id="2" name="Group 55"/>
            <p:cNvGrpSpPr>
              <a:grpSpLocks/>
            </p:cNvGrpSpPr>
            <p:nvPr/>
          </p:nvGrpSpPr>
          <p:grpSpPr bwMode="auto">
            <a:xfrm>
              <a:off x="3243263" y="5362918"/>
              <a:ext cx="74612" cy="113959"/>
              <a:chOff x="2043" y="3030"/>
              <a:chExt cx="47" cy="72"/>
            </a:xfrm>
          </p:grpSpPr>
          <p:sp>
            <p:nvSpPr>
              <p:cNvPr id="67640" name="Freeform 56" descr="Wide upward diagonal"/>
              <p:cNvSpPr>
                <a:spLocks/>
              </p:cNvSpPr>
              <p:nvPr/>
            </p:nvSpPr>
            <p:spPr bwMode="auto">
              <a:xfrm>
                <a:off x="2043" y="3030"/>
                <a:ext cx="47" cy="72"/>
              </a:xfrm>
              <a:custGeom>
                <a:avLst/>
                <a:gdLst/>
                <a:ahLst/>
                <a:cxnLst>
                  <a:cxn ang="0">
                    <a:pos x="46" y="40"/>
                  </a:cxn>
                  <a:cxn ang="0">
                    <a:pos x="44" y="14"/>
                  </a:cxn>
                  <a:cxn ang="0">
                    <a:pos x="32" y="0"/>
                  </a:cxn>
                  <a:cxn ang="0">
                    <a:pos x="19" y="0"/>
                  </a:cxn>
                  <a:cxn ang="0">
                    <a:pos x="7" y="7"/>
                  </a:cxn>
                  <a:cxn ang="0">
                    <a:pos x="0" y="24"/>
                  </a:cxn>
                  <a:cxn ang="0">
                    <a:pos x="0" y="45"/>
                  </a:cxn>
                  <a:cxn ang="0">
                    <a:pos x="6" y="64"/>
                  </a:cxn>
                  <a:cxn ang="0">
                    <a:pos x="19" y="71"/>
                  </a:cxn>
                  <a:cxn ang="0">
                    <a:pos x="41" y="61"/>
                  </a:cxn>
                  <a:cxn ang="0">
                    <a:pos x="46" y="42"/>
                  </a:cxn>
                  <a:cxn ang="0">
                    <a:pos x="46" y="40"/>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sp>
            <p:nvSpPr>
              <p:cNvPr id="67641" name="Freeform 57"/>
              <p:cNvSpPr>
                <a:spLocks/>
              </p:cNvSpPr>
              <p:nvPr/>
            </p:nvSpPr>
            <p:spPr bwMode="auto">
              <a:xfrm>
                <a:off x="2049" y="3054"/>
                <a:ext cx="31" cy="39"/>
              </a:xfrm>
              <a:custGeom>
                <a:avLst/>
                <a:gdLst/>
                <a:ahLst/>
                <a:cxnLst>
                  <a:cxn ang="0">
                    <a:pos x="12" y="38"/>
                  </a:cxn>
                  <a:cxn ang="0">
                    <a:pos x="17" y="36"/>
                  </a:cxn>
                  <a:cxn ang="0">
                    <a:pos x="21" y="29"/>
                  </a:cxn>
                  <a:cxn ang="0">
                    <a:pos x="30" y="29"/>
                  </a:cxn>
                  <a:cxn ang="0">
                    <a:pos x="30" y="19"/>
                  </a:cxn>
                  <a:cxn ang="0">
                    <a:pos x="30" y="19"/>
                  </a:cxn>
                  <a:cxn ang="0">
                    <a:pos x="30" y="10"/>
                  </a:cxn>
                  <a:cxn ang="0">
                    <a:pos x="30" y="0"/>
                  </a:cxn>
                  <a:cxn ang="0">
                    <a:pos x="21" y="0"/>
                  </a:cxn>
                  <a:cxn ang="0">
                    <a:pos x="12" y="10"/>
                  </a:cxn>
                  <a:cxn ang="0">
                    <a:pos x="21" y="13"/>
                  </a:cxn>
                  <a:cxn ang="0">
                    <a:pos x="30" y="19"/>
                  </a:cxn>
                  <a:cxn ang="0">
                    <a:pos x="30" y="19"/>
                  </a:cxn>
                  <a:cxn ang="0">
                    <a:pos x="21" y="29"/>
                  </a:cxn>
                  <a:cxn ang="0">
                    <a:pos x="12" y="29"/>
                  </a:cxn>
                  <a:cxn ang="0">
                    <a:pos x="3" y="29"/>
                  </a:cxn>
                  <a:cxn ang="0">
                    <a:pos x="3" y="29"/>
                  </a:cxn>
                  <a:cxn ang="0">
                    <a:pos x="0" y="33"/>
                  </a:cxn>
                  <a:cxn ang="0">
                    <a:pos x="2" y="37"/>
                  </a:cxn>
                  <a:cxn ang="0">
                    <a:pos x="12" y="38"/>
                  </a:cxn>
                </a:cxnLst>
                <a:rect l="0" t="0" r="r" b="b"/>
                <a:pathLst>
                  <a:path w="31" h="39">
                    <a:moveTo>
                      <a:pt x="12" y="38"/>
                    </a:moveTo>
                    <a:lnTo>
                      <a:pt x="17" y="36"/>
                    </a:lnTo>
                    <a:lnTo>
                      <a:pt x="21" y="29"/>
                    </a:lnTo>
                    <a:lnTo>
                      <a:pt x="30" y="29"/>
                    </a:lnTo>
                    <a:lnTo>
                      <a:pt x="30" y="19"/>
                    </a:lnTo>
                    <a:lnTo>
                      <a:pt x="30" y="19"/>
                    </a:lnTo>
                    <a:lnTo>
                      <a:pt x="30" y="10"/>
                    </a:lnTo>
                    <a:lnTo>
                      <a:pt x="30" y="0"/>
                    </a:lnTo>
                    <a:lnTo>
                      <a:pt x="21" y="0"/>
                    </a:lnTo>
                    <a:lnTo>
                      <a:pt x="12" y="10"/>
                    </a:lnTo>
                    <a:lnTo>
                      <a:pt x="21" y="13"/>
                    </a:lnTo>
                    <a:lnTo>
                      <a:pt x="30" y="19"/>
                    </a:lnTo>
                    <a:lnTo>
                      <a:pt x="30" y="19"/>
                    </a:lnTo>
                    <a:lnTo>
                      <a:pt x="21" y="29"/>
                    </a:lnTo>
                    <a:lnTo>
                      <a:pt x="12" y="29"/>
                    </a:lnTo>
                    <a:lnTo>
                      <a:pt x="3"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grpSp>
        <p:grpSp>
          <p:nvGrpSpPr>
            <p:cNvPr id="3" name="Group 58"/>
            <p:cNvGrpSpPr>
              <a:grpSpLocks/>
            </p:cNvGrpSpPr>
            <p:nvPr/>
          </p:nvGrpSpPr>
          <p:grpSpPr bwMode="auto">
            <a:xfrm>
              <a:off x="3249613" y="5623152"/>
              <a:ext cx="69850" cy="95250"/>
              <a:chOff x="2047" y="3194"/>
              <a:chExt cx="44" cy="60"/>
            </a:xfrm>
          </p:grpSpPr>
          <p:sp>
            <p:nvSpPr>
              <p:cNvPr id="67643" name="Freeform 59" descr="Wide upward diagonal"/>
              <p:cNvSpPr>
                <a:spLocks/>
              </p:cNvSpPr>
              <p:nvPr/>
            </p:nvSpPr>
            <p:spPr bwMode="auto">
              <a:xfrm>
                <a:off x="2047" y="3194"/>
                <a:ext cx="44" cy="60"/>
              </a:xfrm>
              <a:custGeom>
                <a:avLst/>
                <a:gdLst/>
                <a:ahLst/>
                <a:cxnLst>
                  <a:cxn ang="0">
                    <a:pos x="43" y="33"/>
                  </a:cxn>
                  <a:cxn ang="0">
                    <a:pos x="41" y="12"/>
                  </a:cxn>
                  <a:cxn ang="0">
                    <a:pos x="30" y="0"/>
                  </a:cxn>
                  <a:cxn ang="0">
                    <a:pos x="18" y="0"/>
                  </a:cxn>
                  <a:cxn ang="0">
                    <a:pos x="7" y="6"/>
                  </a:cxn>
                  <a:cxn ang="0">
                    <a:pos x="0" y="20"/>
                  </a:cxn>
                  <a:cxn ang="0">
                    <a:pos x="0" y="37"/>
                  </a:cxn>
                  <a:cxn ang="0">
                    <a:pos x="6" y="53"/>
                  </a:cxn>
                  <a:cxn ang="0">
                    <a:pos x="18" y="59"/>
                  </a:cxn>
                  <a:cxn ang="0">
                    <a:pos x="39" y="51"/>
                  </a:cxn>
                  <a:cxn ang="0">
                    <a:pos x="43" y="35"/>
                  </a:cxn>
                  <a:cxn ang="0">
                    <a:pos x="43" y="3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sp>
            <p:nvSpPr>
              <p:cNvPr id="67644" name="Oval 60"/>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a:effectLst/>
            </p:spPr>
            <p:txBody>
              <a:bodyPr wrap="none" anchor="ctr"/>
              <a:lstStyle/>
              <a:p>
                <a:endParaRPr lang="en-US">
                  <a:solidFill>
                    <a:srgbClr val="000000"/>
                  </a:solidFill>
                </a:endParaRPr>
              </a:p>
            </p:txBody>
          </p:sp>
        </p:grpSp>
        <p:grpSp>
          <p:nvGrpSpPr>
            <p:cNvPr id="4" name="Group 61"/>
            <p:cNvGrpSpPr>
              <a:grpSpLocks/>
            </p:cNvGrpSpPr>
            <p:nvPr/>
          </p:nvGrpSpPr>
          <p:grpSpPr bwMode="auto">
            <a:xfrm>
              <a:off x="3225807" y="6339228"/>
              <a:ext cx="98425" cy="113959"/>
              <a:chOff x="2032" y="3645"/>
              <a:chExt cx="62" cy="72"/>
            </a:xfrm>
          </p:grpSpPr>
          <p:sp>
            <p:nvSpPr>
              <p:cNvPr id="67646" name="Oval 62" descr="Large confetti"/>
              <p:cNvSpPr>
                <a:spLocks noChangeArrowheads="1"/>
              </p:cNvSpPr>
              <p:nvPr/>
            </p:nvSpPr>
            <p:spPr bwMode="auto">
              <a:xfrm>
                <a:off x="2032" y="3645"/>
                <a:ext cx="62" cy="72"/>
              </a:xfrm>
              <a:prstGeom prst="ellipse">
                <a:avLst/>
              </a:prstGeom>
              <a:pattFill prst="lgConfetti">
                <a:fgClr>
                  <a:schemeClr val="tx1"/>
                </a:fgClr>
                <a:bgClr>
                  <a:schemeClr val="bg1"/>
                </a:bgClr>
              </a:pattFill>
              <a:ln w="50800">
                <a:noFill/>
                <a:round/>
                <a:headEnd/>
                <a:tailEnd/>
              </a:ln>
              <a:effectLst/>
            </p:spPr>
            <p:txBody>
              <a:bodyPr wrap="none" anchor="ctr"/>
              <a:lstStyle/>
              <a:p>
                <a:endParaRPr lang="en-US">
                  <a:solidFill>
                    <a:srgbClr val="000000"/>
                  </a:solidFill>
                </a:endParaRPr>
              </a:p>
            </p:txBody>
          </p:sp>
          <p:grpSp>
            <p:nvGrpSpPr>
              <p:cNvPr id="5" name="Group 63"/>
              <p:cNvGrpSpPr>
                <a:grpSpLocks/>
              </p:cNvGrpSpPr>
              <p:nvPr/>
            </p:nvGrpSpPr>
            <p:grpSpPr bwMode="auto">
              <a:xfrm>
                <a:off x="2048" y="3659"/>
                <a:ext cx="37" cy="48"/>
                <a:chOff x="2048" y="3659"/>
                <a:chExt cx="37" cy="48"/>
              </a:xfrm>
            </p:grpSpPr>
            <p:sp>
              <p:nvSpPr>
                <p:cNvPr id="67648" name="Freeform 64" descr="Wide upward diagonal"/>
                <p:cNvSpPr>
                  <a:spLocks/>
                </p:cNvSpPr>
                <p:nvPr/>
              </p:nvSpPr>
              <p:spPr bwMode="auto">
                <a:xfrm>
                  <a:off x="2048" y="3659"/>
                  <a:ext cx="37" cy="48"/>
                </a:xfrm>
                <a:custGeom>
                  <a:avLst/>
                  <a:gdLst/>
                  <a:ahLst/>
                  <a:cxnLst>
                    <a:cxn ang="0">
                      <a:pos x="36" y="27"/>
                    </a:cxn>
                    <a:cxn ang="0">
                      <a:pos x="34" y="9"/>
                    </a:cxn>
                    <a:cxn ang="0">
                      <a:pos x="25" y="0"/>
                    </a:cxn>
                    <a:cxn ang="0">
                      <a:pos x="15" y="0"/>
                    </a:cxn>
                    <a:cxn ang="0">
                      <a:pos x="6" y="5"/>
                    </a:cxn>
                    <a:cxn ang="0">
                      <a:pos x="0" y="16"/>
                    </a:cxn>
                    <a:cxn ang="0">
                      <a:pos x="0" y="30"/>
                    </a:cxn>
                    <a:cxn ang="0">
                      <a:pos x="5" y="42"/>
                    </a:cxn>
                    <a:cxn ang="0">
                      <a:pos x="15" y="47"/>
                    </a:cxn>
                    <a:cxn ang="0">
                      <a:pos x="32" y="41"/>
                    </a:cxn>
                    <a:cxn ang="0">
                      <a:pos x="36" y="28"/>
                    </a:cxn>
                    <a:cxn ang="0">
                      <a:pos x="36" y="27"/>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sp>
              <p:nvSpPr>
                <p:cNvPr id="67649" name="Oval 65"/>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a:effectLst/>
              </p:spPr>
              <p:txBody>
                <a:bodyPr wrap="none" anchor="ctr"/>
                <a:lstStyle/>
                <a:p>
                  <a:endParaRPr lang="en-US">
                    <a:solidFill>
                      <a:srgbClr val="000000"/>
                    </a:solidFill>
                  </a:endParaRPr>
                </a:p>
              </p:txBody>
            </p:sp>
          </p:grpSp>
        </p:grpSp>
        <p:grpSp>
          <p:nvGrpSpPr>
            <p:cNvPr id="6" name="Group 66"/>
            <p:cNvGrpSpPr>
              <a:grpSpLocks/>
            </p:cNvGrpSpPr>
            <p:nvPr/>
          </p:nvGrpSpPr>
          <p:grpSpPr bwMode="auto">
            <a:xfrm>
              <a:off x="3243263" y="5898696"/>
              <a:ext cx="55562" cy="102054"/>
              <a:chOff x="2043" y="3368"/>
              <a:chExt cx="35" cy="64"/>
            </a:xfrm>
          </p:grpSpPr>
          <p:sp>
            <p:nvSpPr>
              <p:cNvPr id="67651" name="Freeform 67" descr="Wide upward diagonal"/>
              <p:cNvSpPr>
                <a:spLocks/>
              </p:cNvSpPr>
              <p:nvPr/>
            </p:nvSpPr>
            <p:spPr bwMode="auto">
              <a:xfrm>
                <a:off x="2043" y="3368"/>
                <a:ext cx="35" cy="64"/>
              </a:xfrm>
              <a:custGeom>
                <a:avLst/>
                <a:gdLst/>
                <a:ahLst/>
                <a:cxnLst>
                  <a:cxn ang="0">
                    <a:pos x="34" y="36"/>
                  </a:cxn>
                  <a:cxn ang="0">
                    <a:pos x="32" y="13"/>
                  </a:cxn>
                  <a:cxn ang="0">
                    <a:pos x="23" y="0"/>
                  </a:cxn>
                  <a:cxn ang="0">
                    <a:pos x="14" y="0"/>
                  </a:cxn>
                  <a:cxn ang="0">
                    <a:pos x="5" y="6"/>
                  </a:cxn>
                  <a:cxn ang="0">
                    <a:pos x="0" y="21"/>
                  </a:cxn>
                  <a:cxn ang="0">
                    <a:pos x="0" y="40"/>
                  </a:cxn>
                  <a:cxn ang="0">
                    <a:pos x="4" y="57"/>
                  </a:cxn>
                  <a:cxn ang="0">
                    <a:pos x="14" y="63"/>
                  </a:cxn>
                  <a:cxn ang="0">
                    <a:pos x="30" y="54"/>
                  </a:cxn>
                  <a:cxn ang="0">
                    <a:pos x="34" y="38"/>
                  </a:cxn>
                  <a:cxn ang="0">
                    <a:pos x="34" y="36"/>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sp>
            <p:nvSpPr>
              <p:cNvPr id="67652" name="Freeform 68"/>
              <p:cNvSpPr>
                <a:spLocks/>
              </p:cNvSpPr>
              <p:nvPr/>
            </p:nvSpPr>
            <p:spPr bwMode="auto">
              <a:xfrm>
                <a:off x="2056" y="3370"/>
                <a:ext cx="15" cy="59"/>
              </a:xfrm>
              <a:custGeom>
                <a:avLst/>
                <a:gdLst/>
                <a:ahLst/>
                <a:cxnLst>
                  <a:cxn ang="0">
                    <a:pos x="7" y="0"/>
                  </a:cxn>
                  <a:cxn ang="0">
                    <a:pos x="14" y="15"/>
                  </a:cxn>
                  <a:cxn ang="0">
                    <a:pos x="14" y="29"/>
                  </a:cxn>
                  <a:cxn ang="0">
                    <a:pos x="14" y="44"/>
                  </a:cxn>
                  <a:cxn ang="0">
                    <a:pos x="14" y="44"/>
                  </a:cxn>
                  <a:cxn ang="0">
                    <a:pos x="7" y="58"/>
                  </a:cxn>
                  <a:cxn ang="0">
                    <a:pos x="0" y="58"/>
                  </a:cxn>
                  <a:cxn ang="0">
                    <a:pos x="0" y="44"/>
                  </a:cxn>
                  <a:cxn ang="0">
                    <a:pos x="0" y="44"/>
                  </a:cxn>
                  <a:cxn ang="0">
                    <a:pos x="7" y="29"/>
                  </a:cxn>
                  <a:cxn ang="0">
                    <a:pos x="0" y="29"/>
                  </a:cxn>
                  <a:cxn ang="0">
                    <a:pos x="0" y="0"/>
                  </a:cxn>
                  <a:cxn ang="0">
                    <a:pos x="0" y="0"/>
                  </a:cxn>
                  <a:cxn ang="0">
                    <a:pos x="7" y="0"/>
                  </a:cxn>
                </a:cxnLst>
                <a:rect l="0" t="0" r="r" b="b"/>
                <a:pathLst>
                  <a:path w="15" h="59">
                    <a:moveTo>
                      <a:pt x="7" y="0"/>
                    </a:moveTo>
                    <a:lnTo>
                      <a:pt x="14" y="15"/>
                    </a:lnTo>
                    <a:lnTo>
                      <a:pt x="14" y="29"/>
                    </a:lnTo>
                    <a:lnTo>
                      <a:pt x="14" y="44"/>
                    </a:lnTo>
                    <a:lnTo>
                      <a:pt x="14" y="44"/>
                    </a:lnTo>
                    <a:lnTo>
                      <a:pt x="7" y="58"/>
                    </a:lnTo>
                    <a:lnTo>
                      <a:pt x="0" y="58"/>
                    </a:lnTo>
                    <a:lnTo>
                      <a:pt x="0" y="44"/>
                    </a:lnTo>
                    <a:lnTo>
                      <a:pt x="0" y="44"/>
                    </a:lnTo>
                    <a:lnTo>
                      <a:pt x="7" y="29"/>
                    </a:lnTo>
                    <a:lnTo>
                      <a:pt x="0" y="29"/>
                    </a:lnTo>
                    <a:lnTo>
                      <a:pt x="0" y="0"/>
                    </a:lnTo>
                    <a:lnTo>
                      <a:pt x="0" y="0"/>
                    </a:lnTo>
                    <a:lnTo>
                      <a:pt x="7" y="0"/>
                    </a:lnTo>
                  </a:path>
                </a:pathLst>
              </a:custGeom>
              <a:solidFill>
                <a:srgbClr val="714400"/>
              </a:solid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grpSp>
        <p:sp>
          <p:nvSpPr>
            <p:cNvPr id="67653" name="Oval 69" descr="Large confetti"/>
            <p:cNvSpPr>
              <a:spLocks noChangeArrowheads="1"/>
            </p:cNvSpPr>
            <p:nvPr/>
          </p:nvSpPr>
          <p:spPr bwMode="auto">
            <a:xfrm>
              <a:off x="3211513" y="6524625"/>
              <a:ext cx="119062" cy="154782"/>
            </a:xfrm>
            <a:prstGeom prst="ellipse">
              <a:avLst/>
            </a:prstGeom>
            <a:pattFill prst="lgConfetti">
              <a:fgClr>
                <a:schemeClr val="tx1"/>
              </a:fgClr>
              <a:bgClr>
                <a:schemeClr val="bg1"/>
              </a:bgClr>
            </a:pattFill>
            <a:ln w="50800">
              <a:noFill/>
              <a:round/>
              <a:headEnd/>
              <a:tailEnd/>
            </a:ln>
            <a:effectLst/>
          </p:spPr>
          <p:txBody>
            <a:bodyPr wrap="none" anchor="ctr"/>
            <a:lstStyle/>
            <a:p>
              <a:endParaRPr lang="en-US">
                <a:solidFill>
                  <a:srgbClr val="000000"/>
                </a:solidFill>
              </a:endParaRPr>
            </a:p>
          </p:txBody>
        </p:sp>
        <p:sp>
          <p:nvSpPr>
            <p:cNvPr id="67654" name="Oval 70" descr="Large confetti"/>
            <p:cNvSpPr>
              <a:spLocks noChangeArrowheads="1"/>
            </p:cNvSpPr>
            <p:nvPr/>
          </p:nvSpPr>
          <p:spPr bwMode="auto">
            <a:xfrm>
              <a:off x="3224213" y="6737241"/>
              <a:ext cx="112712" cy="146277"/>
            </a:xfrm>
            <a:prstGeom prst="ellipse">
              <a:avLst/>
            </a:prstGeom>
            <a:pattFill prst="lgConfetti">
              <a:fgClr>
                <a:schemeClr val="tx1"/>
              </a:fgClr>
              <a:bgClr>
                <a:schemeClr val="bg1"/>
              </a:bgClr>
            </a:pattFill>
            <a:ln w="50800">
              <a:noFill/>
              <a:round/>
              <a:headEnd/>
              <a:tailEnd/>
            </a:ln>
            <a:effectLst/>
          </p:spPr>
          <p:txBody>
            <a:bodyPr wrap="none" anchor="ctr"/>
            <a:lstStyle/>
            <a:p>
              <a:endParaRPr lang="en-US">
                <a:solidFill>
                  <a:srgbClr val="000000"/>
                </a:solidFill>
              </a:endParaRPr>
            </a:p>
          </p:txBody>
        </p:sp>
        <p:grpSp>
          <p:nvGrpSpPr>
            <p:cNvPr id="7" name="Group 71"/>
            <p:cNvGrpSpPr>
              <a:grpSpLocks/>
            </p:cNvGrpSpPr>
            <p:nvPr/>
          </p:nvGrpSpPr>
          <p:grpSpPr bwMode="auto">
            <a:xfrm>
              <a:off x="3235328" y="6565450"/>
              <a:ext cx="74613" cy="93550"/>
              <a:chOff x="2038" y="3788"/>
              <a:chExt cx="47" cy="59"/>
            </a:xfrm>
          </p:grpSpPr>
          <p:sp>
            <p:nvSpPr>
              <p:cNvPr id="67656" name="Freeform 72" descr="Wide upward diagonal"/>
              <p:cNvSpPr>
                <a:spLocks/>
              </p:cNvSpPr>
              <p:nvPr/>
            </p:nvSpPr>
            <p:spPr bwMode="auto">
              <a:xfrm>
                <a:off x="2038" y="3788"/>
                <a:ext cx="47" cy="59"/>
              </a:xfrm>
              <a:custGeom>
                <a:avLst/>
                <a:gdLst/>
                <a:ahLst/>
                <a:cxnLst>
                  <a:cxn ang="0">
                    <a:pos x="46" y="33"/>
                  </a:cxn>
                  <a:cxn ang="0">
                    <a:pos x="44" y="12"/>
                  </a:cxn>
                  <a:cxn ang="0">
                    <a:pos x="32" y="0"/>
                  </a:cxn>
                  <a:cxn ang="0">
                    <a:pos x="19" y="0"/>
                  </a:cxn>
                  <a:cxn ang="0">
                    <a:pos x="7" y="6"/>
                  </a:cxn>
                  <a:cxn ang="0">
                    <a:pos x="0" y="19"/>
                  </a:cxn>
                  <a:cxn ang="0">
                    <a:pos x="0" y="37"/>
                  </a:cxn>
                  <a:cxn ang="0">
                    <a:pos x="6" y="52"/>
                  </a:cxn>
                  <a:cxn ang="0">
                    <a:pos x="19" y="58"/>
                  </a:cxn>
                  <a:cxn ang="0">
                    <a:pos x="41" y="50"/>
                  </a:cxn>
                  <a:cxn ang="0">
                    <a:pos x="46" y="35"/>
                  </a:cxn>
                  <a:cxn ang="0">
                    <a:pos x="46" y="3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sp>
            <p:nvSpPr>
              <p:cNvPr id="67657" name="Freeform 73"/>
              <p:cNvSpPr>
                <a:spLocks/>
              </p:cNvSpPr>
              <p:nvPr/>
            </p:nvSpPr>
            <p:spPr bwMode="auto">
              <a:xfrm>
                <a:off x="2056" y="3790"/>
                <a:ext cx="20" cy="54"/>
              </a:xfrm>
              <a:custGeom>
                <a:avLst/>
                <a:gdLst/>
                <a:ahLst/>
                <a:cxnLst>
                  <a:cxn ang="0">
                    <a:pos x="10" y="0"/>
                  </a:cxn>
                  <a:cxn ang="0">
                    <a:pos x="19" y="13"/>
                  </a:cxn>
                  <a:cxn ang="0">
                    <a:pos x="19" y="27"/>
                  </a:cxn>
                  <a:cxn ang="0">
                    <a:pos x="19" y="40"/>
                  </a:cxn>
                  <a:cxn ang="0">
                    <a:pos x="19" y="40"/>
                  </a:cxn>
                  <a:cxn ang="0">
                    <a:pos x="10" y="53"/>
                  </a:cxn>
                  <a:cxn ang="0">
                    <a:pos x="0" y="53"/>
                  </a:cxn>
                  <a:cxn ang="0">
                    <a:pos x="0" y="40"/>
                  </a:cxn>
                  <a:cxn ang="0">
                    <a:pos x="0" y="40"/>
                  </a:cxn>
                  <a:cxn ang="0">
                    <a:pos x="10" y="27"/>
                  </a:cxn>
                  <a:cxn ang="0">
                    <a:pos x="0" y="27"/>
                  </a:cxn>
                  <a:cxn ang="0">
                    <a:pos x="0" y="0"/>
                  </a:cxn>
                  <a:cxn ang="0">
                    <a:pos x="0" y="0"/>
                  </a:cxn>
                  <a:cxn ang="0">
                    <a:pos x="10" y="0"/>
                  </a:cxn>
                </a:cxnLst>
                <a:rect l="0" t="0" r="r" b="b"/>
                <a:pathLst>
                  <a:path w="20" h="54">
                    <a:moveTo>
                      <a:pt x="10" y="0"/>
                    </a:moveTo>
                    <a:lnTo>
                      <a:pt x="19" y="13"/>
                    </a:lnTo>
                    <a:lnTo>
                      <a:pt x="19" y="27"/>
                    </a:lnTo>
                    <a:lnTo>
                      <a:pt x="19" y="40"/>
                    </a:lnTo>
                    <a:lnTo>
                      <a:pt x="19" y="40"/>
                    </a:lnTo>
                    <a:lnTo>
                      <a:pt x="10" y="53"/>
                    </a:lnTo>
                    <a:lnTo>
                      <a:pt x="0" y="53"/>
                    </a:lnTo>
                    <a:lnTo>
                      <a:pt x="0" y="40"/>
                    </a:lnTo>
                    <a:lnTo>
                      <a:pt x="0" y="40"/>
                    </a:lnTo>
                    <a:lnTo>
                      <a:pt x="10" y="27"/>
                    </a:lnTo>
                    <a:lnTo>
                      <a:pt x="0" y="27"/>
                    </a:lnTo>
                    <a:lnTo>
                      <a:pt x="0" y="0"/>
                    </a:lnTo>
                    <a:lnTo>
                      <a:pt x="0" y="0"/>
                    </a:lnTo>
                    <a:lnTo>
                      <a:pt x="10" y="0"/>
                    </a:lnTo>
                  </a:path>
                </a:pathLst>
              </a:custGeom>
              <a:solidFill>
                <a:srgbClr val="714400"/>
              </a:solid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grpSp>
        <p:sp>
          <p:nvSpPr>
            <p:cNvPr id="67658" name="Rectangle 74"/>
            <p:cNvSpPr>
              <a:spLocks noChangeArrowheads="1"/>
            </p:cNvSpPr>
            <p:nvPr/>
          </p:nvSpPr>
          <p:spPr bwMode="auto">
            <a:xfrm>
              <a:off x="3130550" y="4255638"/>
              <a:ext cx="268288" cy="705871"/>
            </a:xfrm>
            <a:prstGeom prst="rect">
              <a:avLst/>
            </a:prstGeom>
            <a:gradFill rotWithShape="0">
              <a:gsLst>
                <a:gs pos="0">
                  <a:srgbClr val="919191">
                    <a:gamma/>
                    <a:tint val="60000"/>
                    <a:invGamma/>
                  </a:srgbClr>
                </a:gs>
                <a:gs pos="100000">
                  <a:srgbClr val="919191"/>
                </a:gs>
              </a:gsLst>
              <a:path path="shape">
                <a:fillToRect l="50000" t="50000" r="50000" b="50000"/>
              </a:path>
            </a:gradFill>
            <a:ln w="25400">
              <a:solidFill>
                <a:schemeClr val="bg2"/>
              </a:solidFill>
              <a:miter lim="800000"/>
              <a:headEnd/>
              <a:tailEnd/>
            </a:ln>
            <a:effectLst/>
          </p:spPr>
          <p:txBody>
            <a:bodyPr wrap="none" anchor="ctr"/>
            <a:lstStyle/>
            <a:p>
              <a:endParaRPr lang="en-US">
                <a:solidFill>
                  <a:srgbClr val="000000"/>
                </a:solidFill>
              </a:endParaRPr>
            </a:p>
          </p:txBody>
        </p:sp>
        <p:sp>
          <p:nvSpPr>
            <p:cNvPr id="67659" name="Freeform 75"/>
            <p:cNvSpPr>
              <a:spLocks/>
            </p:cNvSpPr>
            <p:nvPr/>
          </p:nvSpPr>
          <p:spPr bwMode="auto">
            <a:xfrm>
              <a:off x="3128963" y="4946200"/>
              <a:ext cx="277812" cy="290853"/>
            </a:xfrm>
            <a:custGeom>
              <a:avLst/>
              <a:gdLst/>
              <a:ahLst/>
              <a:cxnLst>
                <a:cxn ang="0">
                  <a:pos x="0" y="0"/>
                </a:cxn>
                <a:cxn ang="0">
                  <a:pos x="26" y="181"/>
                </a:cxn>
                <a:cxn ang="0">
                  <a:pos x="55" y="145"/>
                </a:cxn>
                <a:cxn ang="0">
                  <a:pos x="76" y="137"/>
                </a:cxn>
                <a:cxn ang="0">
                  <a:pos x="101" y="137"/>
                </a:cxn>
                <a:cxn ang="0">
                  <a:pos x="126" y="150"/>
                </a:cxn>
                <a:cxn ang="0">
                  <a:pos x="155" y="182"/>
                </a:cxn>
                <a:cxn ang="0">
                  <a:pos x="174" y="0"/>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919191">
                    <a:gamma/>
                    <a:tint val="60000"/>
                    <a:invGamma/>
                  </a:srgbClr>
                </a:gs>
                <a:gs pos="100000">
                  <a:srgbClr val="919191"/>
                </a:gs>
              </a:gsLst>
              <a:path path="rect">
                <a:fillToRect l="50000" t="50000" r="50000" b="50000"/>
              </a:path>
            </a:gradFill>
            <a:ln w="12700" cap="rnd" cmpd="sng">
              <a:solidFill>
                <a:schemeClr val="bg2"/>
              </a:solidFill>
              <a:prstDash val="solid"/>
              <a:round/>
              <a:headEnd type="none" w="med" len="med"/>
              <a:tailEnd type="none" w="med" len="med"/>
            </a:ln>
            <a:effectLst/>
          </p:spPr>
          <p:txBody>
            <a:bodyPr/>
            <a:lstStyle/>
            <a:p>
              <a:endParaRPr lang="en-US">
                <a:solidFill>
                  <a:srgbClr val="000000"/>
                </a:solidFill>
              </a:endParaRPr>
            </a:p>
          </p:txBody>
        </p:sp>
        <p:sp>
          <p:nvSpPr>
            <p:cNvPr id="67660" name="Rectangle 76"/>
            <p:cNvSpPr>
              <a:spLocks noChangeArrowheads="1"/>
            </p:cNvSpPr>
            <p:nvPr/>
          </p:nvSpPr>
          <p:spPr bwMode="auto">
            <a:xfrm>
              <a:off x="3095625" y="4536285"/>
              <a:ext cx="381000" cy="115661"/>
            </a:xfrm>
            <a:prstGeom prst="rect">
              <a:avLst/>
            </a:prstGeom>
            <a:gradFill rotWithShape="0">
              <a:gsLst>
                <a:gs pos="0">
                  <a:srgbClr val="919191">
                    <a:gamma/>
                    <a:tint val="60000"/>
                    <a:invGamma/>
                  </a:srgbClr>
                </a:gs>
                <a:gs pos="100000">
                  <a:srgbClr val="919191"/>
                </a:gs>
              </a:gsLst>
              <a:path path="shape">
                <a:fillToRect l="50000" t="50000" r="50000" b="50000"/>
              </a:path>
            </a:gradFill>
            <a:ln w="25400">
              <a:solidFill>
                <a:schemeClr val="bg2"/>
              </a:solidFill>
              <a:miter lim="800000"/>
              <a:headEnd/>
              <a:tailEnd/>
            </a:ln>
            <a:effectLst/>
          </p:spPr>
          <p:txBody>
            <a:bodyPr wrap="none" anchor="ctr"/>
            <a:lstStyle/>
            <a:p>
              <a:endParaRPr lang="en-US">
                <a:solidFill>
                  <a:srgbClr val="000000"/>
                </a:solidFill>
              </a:endParaRPr>
            </a:p>
          </p:txBody>
        </p:sp>
        <p:sp>
          <p:nvSpPr>
            <p:cNvPr id="67661" name="Line 77"/>
            <p:cNvSpPr>
              <a:spLocks noChangeShapeType="1"/>
            </p:cNvSpPr>
            <p:nvPr/>
          </p:nvSpPr>
          <p:spPr bwMode="auto">
            <a:xfrm flipV="1">
              <a:off x="4800600" y="5201333"/>
              <a:ext cx="533400" cy="697366"/>
            </a:xfrm>
            <a:prstGeom prst="line">
              <a:avLst/>
            </a:prstGeom>
            <a:noFill/>
            <a:ln w="12700">
              <a:solidFill>
                <a:schemeClr val="tx1"/>
              </a:solidFill>
              <a:round/>
              <a:headEnd/>
              <a:tailEnd type="triangle" w="med" len="med"/>
            </a:ln>
            <a:effectLst/>
          </p:spPr>
          <p:txBody>
            <a:bodyPr wrap="none" anchor="ctr"/>
            <a:lstStyle/>
            <a:p>
              <a:endParaRPr lang="en-US">
                <a:solidFill>
                  <a:srgbClr val="000000"/>
                </a:solidFill>
              </a:endParaRPr>
            </a:p>
          </p:txBody>
        </p:sp>
        <p:sp>
          <p:nvSpPr>
            <p:cNvPr id="67662" name="Rectangle 78"/>
            <p:cNvSpPr>
              <a:spLocks noChangeArrowheads="1"/>
            </p:cNvSpPr>
            <p:nvPr/>
          </p:nvSpPr>
          <p:spPr bwMode="auto">
            <a:xfrm>
              <a:off x="7658106" y="3847423"/>
              <a:ext cx="783869" cy="335989"/>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600" b="1">
                  <a:solidFill>
                    <a:srgbClr val="000000"/>
                  </a:solidFill>
                  <a:cs typeface="Times New Roman" pitchFamily="18" charset="0"/>
                </a:rPr>
                <a:t>PMT 3</a:t>
              </a:r>
            </a:p>
          </p:txBody>
        </p:sp>
        <p:sp>
          <p:nvSpPr>
            <p:cNvPr id="67663" name="Line 79"/>
            <p:cNvSpPr>
              <a:spLocks noChangeShapeType="1"/>
            </p:cNvSpPr>
            <p:nvPr/>
          </p:nvSpPr>
          <p:spPr bwMode="auto">
            <a:xfrm flipV="1">
              <a:off x="6388100" y="3558268"/>
              <a:ext cx="1206500" cy="61232"/>
            </a:xfrm>
            <a:prstGeom prst="line">
              <a:avLst/>
            </a:prstGeom>
            <a:noFill/>
            <a:ln w="50800">
              <a:solidFill>
                <a:srgbClr val="FFFF00"/>
              </a:solidFill>
              <a:round/>
              <a:headEnd/>
              <a:tailEnd/>
            </a:ln>
            <a:effectLst/>
          </p:spPr>
          <p:txBody>
            <a:bodyPr wrap="none" anchor="ctr"/>
            <a:lstStyle/>
            <a:p>
              <a:endParaRPr lang="en-US">
                <a:solidFill>
                  <a:srgbClr val="000000"/>
                </a:solidFill>
              </a:endParaRPr>
            </a:p>
          </p:txBody>
        </p:sp>
        <p:sp>
          <p:nvSpPr>
            <p:cNvPr id="67664" name="Line 80"/>
            <p:cNvSpPr>
              <a:spLocks noChangeShapeType="1"/>
            </p:cNvSpPr>
            <p:nvPr/>
          </p:nvSpPr>
          <p:spPr bwMode="auto">
            <a:xfrm flipV="1">
              <a:off x="6286500" y="2258789"/>
              <a:ext cx="0" cy="1347107"/>
            </a:xfrm>
            <a:prstGeom prst="line">
              <a:avLst/>
            </a:prstGeom>
            <a:noFill/>
            <a:ln w="50800">
              <a:solidFill>
                <a:schemeClr val="folHlink"/>
              </a:solidFill>
              <a:round/>
              <a:headEnd/>
              <a:tailEnd/>
            </a:ln>
            <a:effectLst/>
          </p:spPr>
          <p:txBody>
            <a:bodyPr wrap="none" anchor="ctr"/>
            <a:lstStyle/>
            <a:p>
              <a:endParaRPr lang="en-US">
                <a:solidFill>
                  <a:srgbClr val="000000"/>
                </a:solidFill>
              </a:endParaRPr>
            </a:p>
          </p:txBody>
        </p:sp>
        <p:sp>
          <p:nvSpPr>
            <p:cNvPr id="67665" name="Oval 81" descr="Zig zag"/>
            <p:cNvSpPr>
              <a:spLocks noChangeArrowheads="1"/>
            </p:cNvSpPr>
            <p:nvPr/>
          </p:nvSpPr>
          <p:spPr bwMode="auto">
            <a:xfrm>
              <a:off x="6059488" y="2769056"/>
              <a:ext cx="449262" cy="132670"/>
            </a:xfrm>
            <a:prstGeom prst="ellipse">
              <a:avLst/>
            </a:prstGeom>
            <a:pattFill prst="zigZag">
              <a:fgClr>
                <a:srgbClr val="D9D9D9"/>
              </a:fgClr>
              <a:bgClr>
                <a:srgbClr val="7494C0"/>
              </a:bgClr>
            </a:pattFill>
            <a:ln w="12700">
              <a:solidFill>
                <a:srgbClr val="5D5D5D"/>
              </a:solidFill>
              <a:round/>
              <a:headEnd/>
              <a:tailEnd/>
            </a:ln>
            <a:effectLst/>
          </p:spPr>
          <p:txBody>
            <a:bodyPr wrap="none" anchor="ctr"/>
            <a:lstStyle/>
            <a:p>
              <a:endParaRPr lang="en-US">
                <a:solidFill>
                  <a:srgbClr val="000000"/>
                </a:solidFill>
              </a:endParaRPr>
            </a:p>
          </p:txBody>
        </p:sp>
        <p:grpSp>
          <p:nvGrpSpPr>
            <p:cNvPr id="8" name="Group 82"/>
            <p:cNvGrpSpPr>
              <a:grpSpLocks/>
            </p:cNvGrpSpPr>
            <p:nvPr/>
          </p:nvGrpSpPr>
          <p:grpSpPr bwMode="auto">
            <a:xfrm>
              <a:off x="6108707" y="2095500"/>
              <a:ext cx="423863" cy="511969"/>
              <a:chOff x="3848" y="972"/>
              <a:chExt cx="267" cy="323"/>
            </a:xfrm>
          </p:grpSpPr>
          <p:sp>
            <p:nvSpPr>
              <p:cNvPr id="67667" name="Freeform 83"/>
              <p:cNvSpPr>
                <a:spLocks/>
              </p:cNvSpPr>
              <p:nvPr/>
            </p:nvSpPr>
            <p:spPr bwMode="auto">
              <a:xfrm>
                <a:off x="3848" y="1016"/>
                <a:ext cx="230" cy="279"/>
              </a:xfrm>
              <a:custGeom>
                <a:avLst/>
                <a:gdLst/>
                <a:ahLst/>
                <a:cxnLst>
                  <a:cxn ang="0">
                    <a:pos x="0" y="0"/>
                  </a:cxn>
                  <a:cxn ang="0">
                    <a:pos x="229" y="0"/>
                  </a:cxn>
                  <a:cxn ang="0">
                    <a:pos x="229" y="278"/>
                  </a:cxn>
                  <a:cxn ang="0">
                    <a:pos x="0" y="278"/>
                  </a:cxn>
                  <a:cxn ang="0">
                    <a:pos x="0" y="0"/>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sp>
            <p:nvSpPr>
              <p:cNvPr id="67668" name="Freeform 84"/>
              <p:cNvSpPr>
                <a:spLocks/>
              </p:cNvSpPr>
              <p:nvPr/>
            </p:nvSpPr>
            <p:spPr bwMode="auto">
              <a:xfrm>
                <a:off x="3848" y="972"/>
                <a:ext cx="264" cy="323"/>
              </a:xfrm>
              <a:custGeom>
                <a:avLst/>
                <a:gdLst/>
                <a:ahLst/>
                <a:cxnLst>
                  <a:cxn ang="0">
                    <a:pos x="0" y="41"/>
                  </a:cxn>
                  <a:cxn ang="0">
                    <a:pos x="38" y="0"/>
                  </a:cxn>
                  <a:cxn ang="0">
                    <a:pos x="263" y="0"/>
                  </a:cxn>
                  <a:cxn ang="0">
                    <a:pos x="263" y="274"/>
                  </a:cxn>
                  <a:cxn ang="0">
                    <a:pos x="230" y="322"/>
                  </a:cxn>
                  <a:cxn ang="0">
                    <a:pos x="230" y="41"/>
                  </a:cxn>
                  <a:cxn ang="0">
                    <a:pos x="0" y="41"/>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p:spPr>
            <p:txBody>
              <a:bodyPr/>
              <a:lstStyle/>
              <a:p>
                <a:endParaRPr lang="en-US">
                  <a:solidFill>
                    <a:srgbClr val="000000"/>
                  </a:solidFill>
                </a:endParaRPr>
              </a:p>
            </p:txBody>
          </p:sp>
          <p:sp>
            <p:nvSpPr>
              <p:cNvPr id="67669" name="Line 85"/>
              <p:cNvSpPr>
                <a:spLocks noChangeShapeType="1"/>
              </p:cNvSpPr>
              <p:nvPr/>
            </p:nvSpPr>
            <p:spPr bwMode="auto">
              <a:xfrm flipH="1">
                <a:off x="4072" y="976"/>
                <a:ext cx="43" cy="36"/>
              </a:xfrm>
              <a:prstGeom prst="line">
                <a:avLst/>
              </a:prstGeom>
              <a:noFill/>
              <a:ln w="12700">
                <a:solidFill>
                  <a:srgbClr val="000000"/>
                </a:solidFill>
                <a:round/>
                <a:headEnd/>
                <a:tailEnd/>
              </a:ln>
              <a:effectLst/>
            </p:spPr>
            <p:txBody>
              <a:bodyPr wrap="none" anchor="ctr"/>
              <a:lstStyle/>
              <a:p>
                <a:endParaRPr lang="en-US">
                  <a:solidFill>
                    <a:srgbClr val="000000"/>
                  </a:solidFill>
                </a:endParaRPr>
              </a:p>
            </p:txBody>
          </p:sp>
        </p:grpSp>
        <p:grpSp>
          <p:nvGrpSpPr>
            <p:cNvPr id="9" name="Group 86"/>
            <p:cNvGrpSpPr>
              <a:grpSpLocks/>
            </p:cNvGrpSpPr>
            <p:nvPr/>
          </p:nvGrpSpPr>
          <p:grpSpPr bwMode="auto">
            <a:xfrm>
              <a:off x="7861307" y="3333750"/>
              <a:ext cx="423863" cy="511969"/>
              <a:chOff x="4952" y="1800"/>
              <a:chExt cx="267" cy="323"/>
            </a:xfrm>
          </p:grpSpPr>
          <p:sp>
            <p:nvSpPr>
              <p:cNvPr id="67671" name="Freeform 87"/>
              <p:cNvSpPr>
                <a:spLocks/>
              </p:cNvSpPr>
              <p:nvPr/>
            </p:nvSpPr>
            <p:spPr bwMode="auto">
              <a:xfrm>
                <a:off x="4952" y="1844"/>
                <a:ext cx="230" cy="278"/>
              </a:xfrm>
              <a:custGeom>
                <a:avLst/>
                <a:gdLst/>
                <a:ahLst/>
                <a:cxnLst>
                  <a:cxn ang="0">
                    <a:pos x="0" y="0"/>
                  </a:cxn>
                  <a:cxn ang="0">
                    <a:pos x="229" y="0"/>
                  </a:cxn>
                  <a:cxn ang="0">
                    <a:pos x="229" y="277"/>
                  </a:cxn>
                  <a:cxn ang="0">
                    <a:pos x="0" y="277"/>
                  </a:cxn>
                  <a:cxn ang="0">
                    <a:pos x="0" y="0"/>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p:spPr>
            <p:txBody>
              <a:bodyPr/>
              <a:lstStyle/>
              <a:p>
                <a:endParaRPr lang="en-US">
                  <a:solidFill>
                    <a:srgbClr val="000000"/>
                  </a:solidFill>
                </a:endParaRPr>
              </a:p>
            </p:txBody>
          </p:sp>
          <p:sp>
            <p:nvSpPr>
              <p:cNvPr id="67672" name="Freeform 88"/>
              <p:cNvSpPr>
                <a:spLocks/>
              </p:cNvSpPr>
              <p:nvPr/>
            </p:nvSpPr>
            <p:spPr bwMode="auto">
              <a:xfrm>
                <a:off x="4952" y="1800"/>
                <a:ext cx="264" cy="323"/>
              </a:xfrm>
              <a:custGeom>
                <a:avLst/>
                <a:gdLst/>
                <a:ahLst/>
                <a:cxnLst>
                  <a:cxn ang="0">
                    <a:pos x="0" y="41"/>
                  </a:cxn>
                  <a:cxn ang="0">
                    <a:pos x="38" y="0"/>
                  </a:cxn>
                  <a:cxn ang="0">
                    <a:pos x="263" y="0"/>
                  </a:cxn>
                  <a:cxn ang="0">
                    <a:pos x="263" y="274"/>
                  </a:cxn>
                  <a:cxn ang="0">
                    <a:pos x="230" y="322"/>
                  </a:cxn>
                  <a:cxn ang="0">
                    <a:pos x="230" y="41"/>
                  </a:cxn>
                  <a:cxn ang="0">
                    <a:pos x="0" y="41"/>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p:spPr>
            <p:txBody>
              <a:bodyPr/>
              <a:lstStyle/>
              <a:p>
                <a:endParaRPr lang="en-US">
                  <a:solidFill>
                    <a:srgbClr val="000000"/>
                  </a:solidFill>
                </a:endParaRPr>
              </a:p>
            </p:txBody>
          </p:sp>
          <p:sp>
            <p:nvSpPr>
              <p:cNvPr id="67673" name="Line 89"/>
              <p:cNvSpPr>
                <a:spLocks noChangeShapeType="1"/>
              </p:cNvSpPr>
              <p:nvPr/>
            </p:nvSpPr>
            <p:spPr bwMode="auto">
              <a:xfrm flipH="1">
                <a:off x="5176" y="1804"/>
                <a:ext cx="43" cy="36"/>
              </a:xfrm>
              <a:prstGeom prst="line">
                <a:avLst/>
              </a:prstGeom>
              <a:noFill/>
              <a:ln w="12700">
                <a:solidFill>
                  <a:srgbClr val="000000"/>
                </a:solidFill>
                <a:round/>
                <a:headEnd/>
                <a:tailEnd/>
              </a:ln>
              <a:effectLst/>
            </p:spPr>
            <p:txBody>
              <a:bodyPr wrap="none" anchor="ctr"/>
              <a:lstStyle/>
              <a:p>
                <a:endParaRPr lang="en-US">
                  <a:solidFill>
                    <a:srgbClr val="000000"/>
                  </a:solidFill>
                </a:endParaRPr>
              </a:p>
            </p:txBody>
          </p:sp>
        </p:grpSp>
        <p:sp>
          <p:nvSpPr>
            <p:cNvPr id="67674" name="Rectangle 90"/>
            <p:cNvSpPr>
              <a:spLocks noChangeArrowheads="1"/>
            </p:cNvSpPr>
            <p:nvPr/>
          </p:nvSpPr>
          <p:spPr bwMode="auto">
            <a:xfrm>
              <a:off x="2692406" y="5521102"/>
              <a:ext cx="187325" cy="261938"/>
            </a:xfrm>
            <a:prstGeom prst="rect">
              <a:avLst/>
            </a:prstGeom>
            <a:gradFill rotWithShape="0">
              <a:gsLst>
                <a:gs pos="0">
                  <a:srgbClr val="919191"/>
                </a:gs>
                <a:gs pos="100000">
                  <a:srgbClr val="919191">
                    <a:gamma/>
                    <a:tint val="20000"/>
                    <a:invGamma/>
                  </a:srgbClr>
                </a:gs>
              </a:gsLst>
              <a:path path="shape">
                <a:fillToRect l="50000" t="50000" r="50000" b="50000"/>
              </a:path>
            </a:gradFill>
            <a:ln w="12700">
              <a:solidFill>
                <a:srgbClr val="000000"/>
              </a:solidFill>
              <a:miter lim="800000"/>
              <a:headEnd/>
              <a:tailEnd/>
            </a:ln>
            <a:effectLst/>
          </p:spPr>
          <p:txBody>
            <a:bodyPr wrap="none" anchor="ctr"/>
            <a:lstStyle/>
            <a:p>
              <a:endParaRPr lang="en-US">
                <a:solidFill>
                  <a:srgbClr val="000000"/>
                </a:solidFill>
              </a:endParaRPr>
            </a:p>
          </p:txBody>
        </p:sp>
        <p:sp>
          <p:nvSpPr>
            <p:cNvPr id="67675" name="Rectangle 91"/>
            <p:cNvSpPr>
              <a:spLocks noChangeArrowheads="1"/>
            </p:cNvSpPr>
            <p:nvPr/>
          </p:nvSpPr>
          <p:spPr bwMode="auto">
            <a:xfrm>
              <a:off x="2414588" y="5277871"/>
              <a:ext cx="750206" cy="305212"/>
            </a:xfrm>
            <a:prstGeom prst="rect">
              <a:avLst/>
            </a:prstGeom>
            <a:noFill/>
            <a:ln w="12700">
              <a:noFill/>
              <a:miter lim="800000"/>
              <a:headEnd/>
              <a:tailEnd/>
            </a:ln>
            <a:effectLst/>
          </p:spPr>
          <p:txBody>
            <a:bodyPr wrap="none" lIns="90488" tIns="44450" rIns="90488" bIns="44450">
              <a:spAutoFit/>
            </a:bodyPr>
            <a:lstStyle/>
            <a:p>
              <a:pPr eaLnBrk="0" hangingPunct="0"/>
              <a:r>
                <a:rPr lang="en-US" sz="1400">
                  <a:solidFill>
                    <a:srgbClr val="000000"/>
                  </a:solidFill>
                  <a:cs typeface="Times New Roman" pitchFamily="18" charset="0"/>
                </a:rPr>
                <a:t>Scatter</a:t>
              </a:r>
            </a:p>
          </p:txBody>
        </p:sp>
        <p:sp>
          <p:nvSpPr>
            <p:cNvPr id="67676" name="Rectangle 92"/>
            <p:cNvSpPr>
              <a:spLocks noChangeArrowheads="1"/>
            </p:cNvSpPr>
            <p:nvPr/>
          </p:nvSpPr>
          <p:spPr bwMode="auto">
            <a:xfrm>
              <a:off x="2438400" y="5720104"/>
              <a:ext cx="750206" cy="305212"/>
            </a:xfrm>
            <a:prstGeom prst="rect">
              <a:avLst/>
            </a:prstGeom>
            <a:noFill/>
            <a:ln w="12700">
              <a:noFill/>
              <a:miter lim="800000"/>
              <a:headEnd/>
              <a:tailEnd/>
            </a:ln>
            <a:effectLst/>
          </p:spPr>
          <p:txBody>
            <a:bodyPr wrap="none" lIns="90488" tIns="44450" rIns="90488" bIns="44450">
              <a:spAutoFit/>
            </a:bodyPr>
            <a:lstStyle/>
            <a:p>
              <a:pPr eaLnBrk="0" hangingPunct="0"/>
              <a:r>
                <a:rPr lang="en-US" sz="1400">
                  <a:solidFill>
                    <a:srgbClr val="000000"/>
                  </a:solidFill>
                  <a:cs typeface="Times New Roman" pitchFamily="18" charset="0"/>
                </a:rPr>
                <a:t>Sensor</a:t>
              </a:r>
            </a:p>
          </p:txBody>
        </p:sp>
        <p:sp>
          <p:nvSpPr>
            <p:cNvPr id="67677" name="Rectangle 93"/>
            <p:cNvSpPr>
              <a:spLocks noChangeArrowheads="1"/>
            </p:cNvSpPr>
            <p:nvPr/>
          </p:nvSpPr>
          <p:spPr bwMode="auto">
            <a:xfrm>
              <a:off x="977900" y="3110933"/>
              <a:ext cx="273050" cy="1626054"/>
            </a:xfrm>
            <a:prstGeom prst="rect">
              <a:avLst/>
            </a:prstGeom>
            <a:noFill/>
            <a:ln w="12700">
              <a:solidFill>
                <a:schemeClr val="tx1"/>
              </a:solidFill>
              <a:miter lim="800000"/>
              <a:headEnd/>
              <a:tailEnd/>
            </a:ln>
            <a:effectLst/>
          </p:spPr>
          <p:txBody>
            <a:bodyPr wrap="none" anchor="ctr"/>
            <a:lstStyle/>
            <a:p>
              <a:endParaRPr lang="en-US">
                <a:solidFill>
                  <a:srgbClr val="000000"/>
                </a:solidFill>
              </a:endParaRPr>
            </a:p>
          </p:txBody>
        </p:sp>
        <p:sp>
          <p:nvSpPr>
            <p:cNvPr id="67678" name="Freeform 94"/>
            <p:cNvSpPr>
              <a:spLocks/>
            </p:cNvSpPr>
            <p:nvPr/>
          </p:nvSpPr>
          <p:spPr bwMode="auto">
            <a:xfrm>
              <a:off x="1085850" y="2685710"/>
              <a:ext cx="2192338" cy="1734911"/>
            </a:xfrm>
            <a:custGeom>
              <a:avLst/>
              <a:gdLst/>
              <a:ahLst/>
              <a:cxnLst>
                <a:cxn ang="0">
                  <a:pos x="0" y="1092"/>
                </a:cxn>
                <a:cxn ang="0">
                  <a:pos x="0" y="0"/>
                </a:cxn>
                <a:cxn ang="0">
                  <a:pos x="1380" y="0"/>
                </a:cxn>
                <a:cxn ang="0">
                  <a:pos x="1380" y="876"/>
                </a:cxn>
              </a:cxnLst>
              <a:rect l="0" t="0" r="r" b="b"/>
              <a:pathLst>
                <a:path w="1381" h="1093">
                  <a:moveTo>
                    <a:pt x="0" y="1092"/>
                  </a:moveTo>
                  <a:lnTo>
                    <a:pt x="0" y="0"/>
                  </a:lnTo>
                  <a:lnTo>
                    <a:pt x="1380" y="0"/>
                  </a:lnTo>
                  <a:lnTo>
                    <a:pt x="1380" y="876"/>
                  </a:lnTo>
                </a:path>
              </a:pathLst>
            </a:custGeom>
            <a:noFill/>
            <a:ln w="12700" cap="rnd" cmpd="sng">
              <a:solidFill>
                <a:schemeClr val="tx1"/>
              </a:solidFill>
              <a:prstDash val="solid"/>
              <a:round/>
              <a:headEnd type="none" w="med" len="med"/>
              <a:tailEnd type="none" w="med" len="med"/>
            </a:ln>
            <a:effectLst/>
          </p:spPr>
          <p:txBody>
            <a:bodyPr/>
            <a:lstStyle/>
            <a:p>
              <a:endParaRPr lang="en-US">
                <a:solidFill>
                  <a:srgbClr val="000000"/>
                </a:solidFill>
              </a:endParaRPr>
            </a:p>
          </p:txBody>
        </p:sp>
        <p:sp>
          <p:nvSpPr>
            <p:cNvPr id="67679" name="Rectangle 95"/>
            <p:cNvSpPr>
              <a:spLocks noChangeArrowheads="1"/>
            </p:cNvSpPr>
            <p:nvPr/>
          </p:nvSpPr>
          <p:spPr bwMode="auto">
            <a:xfrm>
              <a:off x="1312864" y="3565075"/>
              <a:ext cx="992259" cy="366767"/>
            </a:xfrm>
            <a:prstGeom prst="rect">
              <a:avLst/>
            </a:prstGeom>
            <a:noFill/>
            <a:ln w="12700">
              <a:noFill/>
              <a:miter lim="800000"/>
              <a:headEnd/>
              <a:tailEnd/>
            </a:ln>
            <a:effectLst/>
          </p:spPr>
          <p:txBody>
            <a:bodyPr wrap="none" lIns="88900" tIns="44450" rIns="88900" bIns="44450">
              <a:spAutoFit/>
            </a:bodyPr>
            <a:lstStyle/>
            <a:p>
              <a:pPr defTabSz="1276350" eaLnBrk="0" hangingPunct="0"/>
              <a:r>
                <a:rPr lang="en-US" sz="1800" b="1" dirty="0">
                  <a:solidFill>
                    <a:srgbClr val="000000"/>
                  </a:solidFill>
                  <a:cs typeface="Times New Roman" pitchFamily="18" charset="0"/>
                </a:rPr>
                <a:t>Sample</a:t>
              </a:r>
            </a:p>
          </p:txBody>
        </p:sp>
      </p:grpSp>
      <p:pic>
        <p:nvPicPr>
          <p:cNvPr id="190" name="Picture 2" descr="NP-PFV060166A-f1"/>
          <p:cNvPicPr>
            <a:picLocks noChangeAspect="1" noChangeArrowheads="1"/>
          </p:cNvPicPr>
          <p:nvPr/>
        </p:nvPicPr>
        <p:blipFill>
          <a:blip r:embed="rId3" cstate="print"/>
          <a:srcRect/>
          <a:stretch>
            <a:fillRect/>
          </a:stretch>
        </p:blipFill>
        <p:spPr bwMode="auto">
          <a:xfrm>
            <a:off x="561068" y="1895960"/>
            <a:ext cx="3922833" cy="3311405"/>
          </a:xfrm>
          <a:prstGeom prst="rect">
            <a:avLst/>
          </a:prstGeom>
          <a:noFill/>
          <a:ln w="9525">
            <a:noFill/>
            <a:miter lim="800000"/>
            <a:headEnd/>
            <a:tailEnd/>
          </a:ln>
        </p:spPr>
      </p:pic>
      <p:sp>
        <p:nvSpPr>
          <p:cNvPr id="12" name="Freeform 11"/>
          <p:cNvSpPr/>
          <p:nvPr/>
        </p:nvSpPr>
        <p:spPr>
          <a:xfrm>
            <a:off x="3366418" y="1641513"/>
            <a:ext cx="2421387" cy="1963160"/>
          </a:xfrm>
          <a:custGeom>
            <a:avLst/>
            <a:gdLst>
              <a:gd name="connsiteX0" fmla="*/ 1051346 w 2421387"/>
              <a:gd name="connsiteY0" fmla="*/ 1222873 h 1963160"/>
              <a:gd name="connsiteX1" fmla="*/ 1381852 w 2421387"/>
              <a:gd name="connsiteY1" fmla="*/ 1696598 h 1963160"/>
              <a:gd name="connsiteX2" fmla="*/ 1392869 w 2421387"/>
              <a:gd name="connsiteY2" fmla="*/ 1718632 h 1963160"/>
              <a:gd name="connsiteX3" fmla="*/ 2406421 w 2421387"/>
              <a:gd name="connsiteY3" fmla="*/ 1938969 h 1963160"/>
              <a:gd name="connsiteX4" fmla="*/ 1998796 w 2421387"/>
              <a:gd name="connsiteY4" fmla="*/ 1068636 h 1963160"/>
              <a:gd name="connsiteX5" fmla="*/ 1998796 w 2421387"/>
              <a:gd name="connsiteY5" fmla="*/ 1057620 h 1963160"/>
              <a:gd name="connsiteX6" fmla="*/ 1525071 w 2421387"/>
              <a:gd name="connsiteY6" fmla="*/ 936434 h 1963160"/>
              <a:gd name="connsiteX7" fmla="*/ 1668290 w 2421387"/>
              <a:gd name="connsiteY7" fmla="*/ 220338 h 1963160"/>
              <a:gd name="connsiteX8" fmla="*/ 26777 w 2421387"/>
              <a:gd name="connsiteY8" fmla="*/ 0 h 196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387" h="1963160">
                <a:moveTo>
                  <a:pt x="1051346" y="1222873"/>
                </a:moveTo>
                <a:lnTo>
                  <a:pt x="1381852" y="1696598"/>
                </a:lnTo>
                <a:cubicBezTo>
                  <a:pt x="1438773" y="1779225"/>
                  <a:pt x="1222108" y="1678237"/>
                  <a:pt x="1392869" y="1718632"/>
                </a:cubicBezTo>
                <a:cubicBezTo>
                  <a:pt x="1563630" y="1759027"/>
                  <a:pt x="2305433" y="2047302"/>
                  <a:pt x="2406421" y="1938969"/>
                </a:cubicBezTo>
                <a:cubicBezTo>
                  <a:pt x="2507409" y="1830636"/>
                  <a:pt x="2066734" y="1215527"/>
                  <a:pt x="1998796" y="1068636"/>
                </a:cubicBezTo>
                <a:cubicBezTo>
                  <a:pt x="1930859" y="921744"/>
                  <a:pt x="2077750" y="1079654"/>
                  <a:pt x="1998796" y="1057620"/>
                </a:cubicBezTo>
                <a:cubicBezTo>
                  <a:pt x="1919842" y="1035586"/>
                  <a:pt x="1580155" y="1075981"/>
                  <a:pt x="1525071" y="936434"/>
                </a:cubicBezTo>
                <a:cubicBezTo>
                  <a:pt x="1469987" y="796887"/>
                  <a:pt x="1918005" y="376410"/>
                  <a:pt x="1668290" y="220338"/>
                </a:cubicBezTo>
                <a:cubicBezTo>
                  <a:pt x="1418575" y="64266"/>
                  <a:pt x="-228447" y="293783"/>
                  <a:pt x="26777" y="0"/>
                </a:cubicBezTo>
              </a:path>
            </a:pathLst>
          </a:custGeom>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smtClean="0">
              <a:ln>
                <a:noFill/>
              </a:ln>
              <a:solidFill>
                <a:schemeClr val="tx1"/>
              </a:solidFill>
              <a:effectLst/>
              <a:latin typeface="Arial" charset="0"/>
            </a:endParaRPr>
          </a:p>
        </p:txBody>
      </p:sp>
      <p:sp>
        <p:nvSpPr>
          <p:cNvPr id="13" name="Freeform 12"/>
          <p:cNvSpPr/>
          <p:nvPr/>
        </p:nvSpPr>
        <p:spPr>
          <a:xfrm>
            <a:off x="4395730" y="1724594"/>
            <a:ext cx="6278164" cy="3794857"/>
          </a:xfrm>
          <a:custGeom>
            <a:avLst/>
            <a:gdLst>
              <a:gd name="connsiteX0" fmla="*/ 0 w 6278164"/>
              <a:gd name="connsiteY0" fmla="*/ 1139792 h 3794857"/>
              <a:gd name="connsiteX1" fmla="*/ 407624 w 6278164"/>
              <a:gd name="connsiteY1" fmla="*/ 1679618 h 3794857"/>
              <a:gd name="connsiteX2" fmla="*/ 1553378 w 6278164"/>
              <a:gd name="connsiteY2" fmla="*/ 831319 h 3794857"/>
              <a:gd name="connsiteX3" fmla="*/ 3635566 w 6278164"/>
              <a:gd name="connsiteY3" fmla="*/ 666066 h 3794857"/>
              <a:gd name="connsiteX4" fmla="*/ 6180463 w 6278164"/>
              <a:gd name="connsiteY4" fmla="*/ 159290 h 3794857"/>
              <a:gd name="connsiteX5" fmla="*/ 0 w 6278164"/>
              <a:gd name="connsiteY5" fmla="*/ 3794857 h 379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164" h="3794857">
                <a:moveTo>
                  <a:pt x="0" y="1139792"/>
                </a:moveTo>
                <a:cubicBezTo>
                  <a:pt x="74364" y="1435411"/>
                  <a:pt x="148728" y="1731030"/>
                  <a:pt x="407624" y="1679618"/>
                </a:cubicBezTo>
                <a:cubicBezTo>
                  <a:pt x="666520" y="1628206"/>
                  <a:pt x="1015388" y="1000244"/>
                  <a:pt x="1553378" y="831319"/>
                </a:cubicBezTo>
                <a:cubicBezTo>
                  <a:pt x="2091368" y="662394"/>
                  <a:pt x="2864385" y="778071"/>
                  <a:pt x="3635566" y="666066"/>
                </a:cubicBezTo>
                <a:cubicBezTo>
                  <a:pt x="4406747" y="554061"/>
                  <a:pt x="6786391" y="-362175"/>
                  <a:pt x="6180463" y="159290"/>
                </a:cubicBezTo>
                <a:cubicBezTo>
                  <a:pt x="5574535" y="680755"/>
                  <a:pt x="1389962" y="3176076"/>
                  <a:pt x="0" y="3794857"/>
                </a:cubicBezTo>
              </a:path>
            </a:pathLst>
          </a:custGeom>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smtClean="0">
              <a:ln>
                <a:noFill/>
              </a:ln>
              <a:solidFill>
                <a:schemeClr val="tx1"/>
              </a:solidFill>
              <a:effectLst/>
              <a:latin typeface="Arial" charset="0"/>
            </a:endParaRPr>
          </a:p>
        </p:txBody>
      </p:sp>
      <p:sp>
        <p:nvSpPr>
          <p:cNvPr id="14" name="Freeform 13"/>
          <p:cNvSpPr/>
          <p:nvPr/>
        </p:nvSpPr>
        <p:spPr>
          <a:xfrm>
            <a:off x="363557" y="4946573"/>
            <a:ext cx="1189821" cy="1326494"/>
          </a:xfrm>
          <a:custGeom>
            <a:avLst/>
            <a:gdLst>
              <a:gd name="connsiteX0" fmla="*/ 0 w 1189821"/>
              <a:gd name="connsiteY0" fmla="*/ 0 h 1326494"/>
              <a:gd name="connsiteX1" fmla="*/ 947450 w 1189821"/>
              <a:gd name="connsiteY1" fmla="*/ 914400 h 1326494"/>
              <a:gd name="connsiteX2" fmla="*/ 1189821 w 1189821"/>
              <a:gd name="connsiteY2" fmla="*/ 804232 h 1326494"/>
            </a:gdLst>
            <a:ahLst/>
            <a:cxnLst>
              <a:cxn ang="0">
                <a:pos x="connsiteX0" y="connsiteY0"/>
              </a:cxn>
              <a:cxn ang="0">
                <a:pos x="connsiteX1" y="connsiteY1"/>
              </a:cxn>
              <a:cxn ang="0">
                <a:pos x="connsiteX2" y="connsiteY2"/>
              </a:cxn>
            </a:cxnLst>
            <a:rect l="l" t="t" r="r" b="b"/>
            <a:pathLst>
              <a:path w="1189821" h="1326494">
                <a:moveTo>
                  <a:pt x="0" y="0"/>
                </a:moveTo>
                <a:cubicBezTo>
                  <a:pt x="374573" y="390180"/>
                  <a:pt x="749147" y="780361"/>
                  <a:pt x="947450" y="914400"/>
                </a:cubicBezTo>
                <a:cubicBezTo>
                  <a:pt x="1145753" y="1048439"/>
                  <a:pt x="381917" y="1832473"/>
                  <a:pt x="1189821" y="804232"/>
                </a:cubicBezTo>
              </a:path>
            </a:pathLst>
          </a:custGeom>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smtClean="0">
              <a:ln>
                <a:noFill/>
              </a:ln>
              <a:solidFill>
                <a:schemeClr val="tx1"/>
              </a:solidFill>
              <a:effectLst/>
              <a:latin typeface="Arial" charset="0"/>
            </a:endParaRPr>
          </a:p>
        </p:txBody>
      </p:sp>
      <p:sp>
        <p:nvSpPr>
          <p:cNvPr id="17" name="Freeform 16"/>
          <p:cNvSpPr/>
          <p:nvPr/>
        </p:nvSpPr>
        <p:spPr>
          <a:xfrm>
            <a:off x="1291763" y="2038120"/>
            <a:ext cx="4676280" cy="3433144"/>
          </a:xfrm>
          <a:custGeom>
            <a:avLst/>
            <a:gdLst>
              <a:gd name="connsiteX0" fmla="*/ 3401423 w 4676280"/>
              <a:gd name="connsiteY0" fmla="*/ 0 h 3433144"/>
              <a:gd name="connsiteX1" fmla="*/ 4657345 w 4676280"/>
              <a:gd name="connsiteY1" fmla="*/ 495760 h 3433144"/>
              <a:gd name="connsiteX2" fmla="*/ 3842097 w 4676280"/>
              <a:gd name="connsiteY2" fmla="*/ 1222873 h 3433144"/>
              <a:gd name="connsiteX3" fmla="*/ 8227 w 4676280"/>
              <a:gd name="connsiteY3" fmla="*/ 3349128 h 3433144"/>
            </a:gdLst>
            <a:ahLst/>
            <a:cxnLst>
              <a:cxn ang="0">
                <a:pos x="connsiteX0" y="connsiteY0"/>
              </a:cxn>
              <a:cxn ang="0">
                <a:pos x="connsiteX1" y="connsiteY1"/>
              </a:cxn>
              <a:cxn ang="0">
                <a:pos x="connsiteX2" y="connsiteY2"/>
              </a:cxn>
              <a:cxn ang="0">
                <a:pos x="connsiteX3" y="connsiteY3"/>
              </a:cxn>
            </a:cxnLst>
            <a:rect l="l" t="t" r="r" b="b"/>
            <a:pathLst>
              <a:path w="4676280" h="3433144">
                <a:moveTo>
                  <a:pt x="3401423" y="0"/>
                </a:moveTo>
                <a:cubicBezTo>
                  <a:pt x="3992661" y="145974"/>
                  <a:pt x="4583899" y="291948"/>
                  <a:pt x="4657345" y="495760"/>
                </a:cubicBezTo>
                <a:cubicBezTo>
                  <a:pt x="4730791" y="699572"/>
                  <a:pt x="4616950" y="747312"/>
                  <a:pt x="3842097" y="1222873"/>
                </a:cubicBezTo>
                <a:cubicBezTo>
                  <a:pt x="3067244" y="1698434"/>
                  <a:pt x="-184568" y="3885282"/>
                  <a:pt x="8227" y="3349128"/>
                </a:cubicBezTo>
              </a:path>
            </a:pathLst>
          </a:custGeom>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smtClean="0">
              <a:ln>
                <a:noFill/>
              </a:ln>
              <a:solidFill>
                <a:schemeClr val="tx1"/>
              </a:solidFill>
              <a:effectLst/>
              <a:latin typeface="Arial" charset="0"/>
            </a:endParaRPr>
          </a:p>
        </p:txBody>
      </p:sp>
      <p:sp>
        <p:nvSpPr>
          <p:cNvPr id="19" name="Freeform 18"/>
          <p:cNvSpPr/>
          <p:nvPr/>
        </p:nvSpPr>
        <p:spPr>
          <a:xfrm>
            <a:off x="3995475" y="2577345"/>
            <a:ext cx="2239575" cy="859315"/>
          </a:xfrm>
          <a:custGeom>
            <a:avLst/>
            <a:gdLst>
              <a:gd name="connsiteX0" fmla="*/ 8151 w 1829085"/>
              <a:gd name="connsiteY0" fmla="*/ 308472 h 859315"/>
              <a:gd name="connsiteX1" fmla="*/ 41202 w 1829085"/>
              <a:gd name="connsiteY1" fmla="*/ 594910 h 859315"/>
              <a:gd name="connsiteX2" fmla="*/ 74252 w 1829085"/>
              <a:gd name="connsiteY2" fmla="*/ 616944 h 859315"/>
              <a:gd name="connsiteX3" fmla="*/ 107303 w 1829085"/>
              <a:gd name="connsiteY3" fmla="*/ 627961 h 859315"/>
              <a:gd name="connsiteX4" fmla="*/ 393741 w 1829085"/>
              <a:gd name="connsiteY4" fmla="*/ 616944 h 859315"/>
              <a:gd name="connsiteX5" fmla="*/ 426792 w 1829085"/>
              <a:gd name="connsiteY5" fmla="*/ 594910 h 859315"/>
              <a:gd name="connsiteX6" fmla="*/ 459843 w 1829085"/>
              <a:gd name="connsiteY6" fmla="*/ 583893 h 859315"/>
              <a:gd name="connsiteX7" fmla="*/ 779332 w 1829085"/>
              <a:gd name="connsiteY7" fmla="*/ 440674 h 859315"/>
              <a:gd name="connsiteX8" fmla="*/ 944585 w 1829085"/>
              <a:gd name="connsiteY8" fmla="*/ 352539 h 859315"/>
              <a:gd name="connsiteX9" fmla="*/ 1098821 w 1829085"/>
              <a:gd name="connsiteY9" fmla="*/ 253387 h 859315"/>
              <a:gd name="connsiteX10" fmla="*/ 1352209 w 1829085"/>
              <a:gd name="connsiteY10" fmla="*/ 121185 h 859315"/>
              <a:gd name="connsiteX11" fmla="*/ 1451361 w 1829085"/>
              <a:gd name="connsiteY11" fmla="*/ 66101 h 859315"/>
              <a:gd name="connsiteX12" fmla="*/ 1594580 w 1829085"/>
              <a:gd name="connsiteY12" fmla="*/ 11016 h 859315"/>
              <a:gd name="connsiteX13" fmla="*/ 1649664 w 1829085"/>
              <a:gd name="connsiteY13" fmla="*/ 0 h 859315"/>
              <a:gd name="connsiteX14" fmla="*/ 1792884 w 1829085"/>
              <a:gd name="connsiteY14" fmla="*/ 11016 h 859315"/>
              <a:gd name="connsiteX15" fmla="*/ 1825934 w 1829085"/>
              <a:gd name="connsiteY15" fmla="*/ 55084 h 859315"/>
              <a:gd name="connsiteX16" fmla="*/ 1814917 w 1829085"/>
              <a:gd name="connsiteY16" fmla="*/ 253387 h 859315"/>
              <a:gd name="connsiteX17" fmla="*/ 1748816 w 1829085"/>
              <a:gd name="connsiteY17" fmla="*/ 385590 h 859315"/>
              <a:gd name="connsiteX18" fmla="*/ 1715765 w 1829085"/>
              <a:gd name="connsiteY18" fmla="*/ 451691 h 859315"/>
              <a:gd name="connsiteX19" fmla="*/ 1682715 w 1829085"/>
              <a:gd name="connsiteY19" fmla="*/ 506775 h 859315"/>
              <a:gd name="connsiteX20" fmla="*/ 1649664 w 1829085"/>
              <a:gd name="connsiteY20" fmla="*/ 594910 h 859315"/>
              <a:gd name="connsiteX21" fmla="*/ 1627631 w 1829085"/>
              <a:gd name="connsiteY21" fmla="*/ 638978 h 859315"/>
              <a:gd name="connsiteX22" fmla="*/ 1638647 w 1829085"/>
              <a:gd name="connsiteY22" fmla="*/ 859315 h 859315"/>
              <a:gd name="connsiteX0" fmla="*/ 0 w 2239575"/>
              <a:gd name="connsiteY0" fmla="*/ 506775 h 859315"/>
              <a:gd name="connsiteX1" fmla="*/ 451692 w 2239575"/>
              <a:gd name="connsiteY1" fmla="*/ 594910 h 859315"/>
              <a:gd name="connsiteX2" fmla="*/ 484742 w 2239575"/>
              <a:gd name="connsiteY2" fmla="*/ 616944 h 859315"/>
              <a:gd name="connsiteX3" fmla="*/ 517793 w 2239575"/>
              <a:gd name="connsiteY3" fmla="*/ 627961 h 859315"/>
              <a:gd name="connsiteX4" fmla="*/ 804231 w 2239575"/>
              <a:gd name="connsiteY4" fmla="*/ 616944 h 859315"/>
              <a:gd name="connsiteX5" fmla="*/ 837282 w 2239575"/>
              <a:gd name="connsiteY5" fmla="*/ 594910 h 859315"/>
              <a:gd name="connsiteX6" fmla="*/ 870333 w 2239575"/>
              <a:gd name="connsiteY6" fmla="*/ 583893 h 859315"/>
              <a:gd name="connsiteX7" fmla="*/ 1189822 w 2239575"/>
              <a:gd name="connsiteY7" fmla="*/ 440674 h 859315"/>
              <a:gd name="connsiteX8" fmla="*/ 1355075 w 2239575"/>
              <a:gd name="connsiteY8" fmla="*/ 352539 h 859315"/>
              <a:gd name="connsiteX9" fmla="*/ 1509311 w 2239575"/>
              <a:gd name="connsiteY9" fmla="*/ 253387 h 859315"/>
              <a:gd name="connsiteX10" fmla="*/ 1762699 w 2239575"/>
              <a:gd name="connsiteY10" fmla="*/ 121185 h 859315"/>
              <a:gd name="connsiteX11" fmla="*/ 1861851 w 2239575"/>
              <a:gd name="connsiteY11" fmla="*/ 66101 h 859315"/>
              <a:gd name="connsiteX12" fmla="*/ 2005070 w 2239575"/>
              <a:gd name="connsiteY12" fmla="*/ 11016 h 859315"/>
              <a:gd name="connsiteX13" fmla="*/ 2060154 w 2239575"/>
              <a:gd name="connsiteY13" fmla="*/ 0 h 859315"/>
              <a:gd name="connsiteX14" fmla="*/ 2203374 w 2239575"/>
              <a:gd name="connsiteY14" fmla="*/ 11016 h 859315"/>
              <a:gd name="connsiteX15" fmla="*/ 2236424 w 2239575"/>
              <a:gd name="connsiteY15" fmla="*/ 55084 h 859315"/>
              <a:gd name="connsiteX16" fmla="*/ 2225407 w 2239575"/>
              <a:gd name="connsiteY16" fmla="*/ 253387 h 859315"/>
              <a:gd name="connsiteX17" fmla="*/ 2159306 w 2239575"/>
              <a:gd name="connsiteY17" fmla="*/ 385590 h 859315"/>
              <a:gd name="connsiteX18" fmla="*/ 2126255 w 2239575"/>
              <a:gd name="connsiteY18" fmla="*/ 451691 h 859315"/>
              <a:gd name="connsiteX19" fmla="*/ 2093205 w 2239575"/>
              <a:gd name="connsiteY19" fmla="*/ 506775 h 859315"/>
              <a:gd name="connsiteX20" fmla="*/ 2060154 w 2239575"/>
              <a:gd name="connsiteY20" fmla="*/ 594910 h 859315"/>
              <a:gd name="connsiteX21" fmla="*/ 2038121 w 2239575"/>
              <a:gd name="connsiteY21" fmla="*/ 638978 h 859315"/>
              <a:gd name="connsiteX22" fmla="*/ 2049137 w 2239575"/>
              <a:gd name="connsiteY22" fmla="*/ 859315 h 859315"/>
              <a:gd name="connsiteX0" fmla="*/ 0 w 2239575"/>
              <a:gd name="connsiteY0" fmla="*/ 473724 h 859315"/>
              <a:gd name="connsiteX1" fmla="*/ 451692 w 2239575"/>
              <a:gd name="connsiteY1" fmla="*/ 594910 h 859315"/>
              <a:gd name="connsiteX2" fmla="*/ 484742 w 2239575"/>
              <a:gd name="connsiteY2" fmla="*/ 616944 h 859315"/>
              <a:gd name="connsiteX3" fmla="*/ 517793 w 2239575"/>
              <a:gd name="connsiteY3" fmla="*/ 627961 h 859315"/>
              <a:gd name="connsiteX4" fmla="*/ 804231 w 2239575"/>
              <a:gd name="connsiteY4" fmla="*/ 616944 h 859315"/>
              <a:gd name="connsiteX5" fmla="*/ 837282 w 2239575"/>
              <a:gd name="connsiteY5" fmla="*/ 594910 h 859315"/>
              <a:gd name="connsiteX6" fmla="*/ 870333 w 2239575"/>
              <a:gd name="connsiteY6" fmla="*/ 583893 h 859315"/>
              <a:gd name="connsiteX7" fmla="*/ 1189822 w 2239575"/>
              <a:gd name="connsiteY7" fmla="*/ 440674 h 859315"/>
              <a:gd name="connsiteX8" fmla="*/ 1355075 w 2239575"/>
              <a:gd name="connsiteY8" fmla="*/ 352539 h 859315"/>
              <a:gd name="connsiteX9" fmla="*/ 1509311 w 2239575"/>
              <a:gd name="connsiteY9" fmla="*/ 253387 h 859315"/>
              <a:gd name="connsiteX10" fmla="*/ 1762699 w 2239575"/>
              <a:gd name="connsiteY10" fmla="*/ 121185 h 859315"/>
              <a:gd name="connsiteX11" fmla="*/ 1861851 w 2239575"/>
              <a:gd name="connsiteY11" fmla="*/ 66101 h 859315"/>
              <a:gd name="connsiteX12" fmla="*/ 2005070 w 2239575"/>
              <a:gd name="connsiteY12" fmla="*/ 11016 h 859315"/>
              <a:gd name="connsiteX13" fmla="*/ 2060154 w 2239575"/>
              <a:gd name="connsiteY13" fmla="*/ 0 h 859315"/>
              <a:gd name="connsiteX14" fmla="*/ 2203374 w 2239575"/>
              <a:gd name="connsiteY14" fmla="*/ 11016 h 859315"/>
              <a:gd name="connsiteX15" fmla="*/ 2236424 w 2239575"/>
              <a:gd name="connsiteY15" fmla="*/ 55084 h 859315"/>
              <a:gd name="connsiteX16" fmla="*/ 2225407 w 2239575"/>
              <a:gd name="connsiteY16" fmla="*/ 253387 h 859315"/>
              <a:gd name="connsiteX17" fmla="*/ 2159306 w 2239575"/>
              <a:gd name="connsiteY17" fmla="*/ 385590 h 859315"/>
              <a:gd name="connsiteX18" fmla="*/ 2126255 w 2239575"/>
              <a:gd name="connsiteY18" fmla="*/ 451691 h 859315"/>
              <a:gd name="connsiteX19" fmla="*/ 2093205 w 2239575"/>
              <a:gd name="connsiteY19" fmla="*/ 506775 h 859315"/>
              <a:gd name="connsiteX20" fmla="*/ 2060154 w 2239575"/>
              <a:gd name="connsiteY20" fmla="*/ 594910 h 859315"/>
              <a:gd name="connsiteX21" fmla="*/ 2038121 w 2239575"/>
              <a:gd name="connsiteY21" fmla="*/ 638978 h 859315"/>
              <a:gd name="connsiteX22" fmla="*/ 2049137 w 2239575"/>
              <a:gd name="connsiteY22" fmla="*/ 859315 h 859315"/>
              <a:gd name="connsiteX0" fmla="*/ 0 w 2239575"/>
              <a:gd name="connsiteY0" fmla="*/ 473724 h 859315"/>
              <a:gd name="connsiteX1" fmla="*/ 451692 w 2239575"/>
              <a:gd name="connsiteY1" fmla="*/ 594910 h 859315"/>
              <a:gd name="connsiteX2" fmla="*/ 484742 w 2239575"/>
              <a:gd name="connsiteY2" fmla="*/ 616944 h 859315"/>
              <a:gd name="connsiteX3" fmla="*/ 804231 w 2239575"/>
              <a:gd name="connsiteY3" fmla="*/ 616944 h 859315"/>
              <a:gd name="connsiteX4" fmla="*/ 837282 w 2239575"/>
              <a:gd name="connsiteY4" fmla="*/ 594910 h 859315"/>
              <a:gd name="connsiteX5" fmla="*/ 870333 w 2239575"/>
              <a:gd name="connsiteY5" fmla="*/ 583893 h 859315"/>
              <a:gd name="connsiteX6" fmla="*/ 1189822 w 2239575"/>
              <a:gd name="connsiteY6" fmla="*/ 440674 h 859315"/>
              <a:gd name="connsiteX7" fmla="*/ 1355075 w 2239575"/>
              <a:gd name="connsiteY7" fmla="*/ 352539 h 859315"/>
              <a:gd name="connsiteX8" fmla="*/ 1509311 w 2239575"/>
              <a:gd name="connsiteY8" fmla="*/ 253387 h 859315"/>
              <a:gd name="connsiteX9" fmla="*/ 1762699 w 2239575"/>
              <a:gd name="connsiteY9" fmla="*/ 121185 h 859315"/>
              <a:gd name="connsiteX10" fmla="*/ 1861851 w 2239575"/>
              <a:gd name="connsiteY10" fmla="*/ 66101 h 859315"/>
              <a:gd name="connsiteX11" fmla="*/ 2005070 w 2239575"/>
              <a:gd name="connsiteY11" fmla="*/ 11016 h 859315"/>
              <a:gd name="connsiteX12" fmla="*/ 2060154 w 2239575"/>
              <a:gd name="connsiteY12" fmla="*/ 0 h 859315"/>
              <a:gd name="connsiteX13" fmla="*/ 2203374 w 2239575"/>
              <a:gd name="connsiteY13" fmla="*/ 11016 h 859315"/>
              <a:gd name="connsiteX14" fmla="*/ 2236424 w 2239575"/>
              <a:gd name="connsiteY14" fmla="*/ 55084 h 859315"/>
              <a:gd name="connsiteX15" fmla="*/ 2225407 w 2239575"/>
              <a:gd name="connsiteY15" fmla="*/ 253387 h 859315"/>
              <a:gd name="connsiteX16" fmla="*/ 2159306 w 2239575"/>
              <a:gd name="connsiteY16" fmla="*/ 385590 h 859315"/>
              <a:gd name="connsiteX17" fmla="*/ 2126255 w 2239575"/>
              <a:gd name="connsiteY17" fmla="*/ 451691 h 859315"/>
              <a:gd name="connsiteX18" fmla="*/ 2093205 w 2239575"/>
              <a:gd name="connsiteY18" fmla="*/ 506775 h 859315"/>
              <a:gd name="connsiteX19" fmla="*/ 2060154 w 2239575"/>
              <a:gd name="connsiteY19" fmla="*/ 594910 h 859315"/>
              <a:gd name="connsiteX20" fmla="*/ 2038121 w 2239575"/>
              <a:gd name="connsiteY20" fmla="*/ 638978 h 859315"/>
              <a:gd name="connsiteX21" fmla="*/ 2049137 w 2239575"/>
              <a:gd name="connsiteY21" fmla="*/ 859315 h 859315"/>
              <a:gd name="connsiteX0" fmla="*/ 0 w 2239575"/>
              <a:gd name="connsiteY0" fmla="*/ 473724 h 859315"/>
              <a:gd name="connsiteX1" fmla="*/ 451692 w 2239575"/>
              <a:gd name="connsiteY1" fmla="*/ 594910 h 859315"/>
              <a:gd name="connsiteX2" fmla="*/ 484742 w 2239575"/>
              <a:gd name="connsiteY2" fmla="*/ 616944 h 859315"/>
              <a:gd name="connsiteX3" fmla="*/ 804231 w 2239575"/>
              <a:gd name="connsiteY3" fmla="*/ 616944 h 859315"/>
              <a:gd name="connsiteX4" fmla="*/ 837282 w 2239575"/>
              <a:gd name="connsiteY4" fmla="*/ 594910 h 859315"/>
              <a:gd name="connsiteX5" fmla="*/ 870333 w 2239575"/>
              <a:gd name="connsiteY5" fmla="*/ 583893 h 859315"/>
              <a:gd name="connsiteX6" fmla="*/ 1189822 w 2239575"/>
              <a:gd name="connsiteY6" fmla="*/ 440674 h 859315"/>
              <a:gd name="connsiteX7" fmla="*/ 1355075 w 2239575"/>
              <a:gd name="connsiteY7" fmla="*/ 352539 h 859315"/>
              <a:gd name="connsiteX8" fmla="*/ 1509311 w 2239575"/>
              <a:gd name="connsiteY8" fmla="*/ 253387 h 859315"/>
              <a:gd name="connsiteX9" fmla="*/ 1762699 w 2239575"/>
              <a:gd name="connsiteY9" fmla="*/ 121185 h 859315"/>
              <a:gd name="connsiteX10" fmla="*/ 1861851 w 2239575"/>
              <a:gd name="connsiteY10" fmla="*/ 66101 h 859315"/>
              <a:gd name="connsiteX11" fmla="*/ 2005070 w 2239575"/>
              <a:gd name="connsiteY11" fmla="*/ 11016 h 859315"/>
              <a:gd name="connsiteX12" fmla="*/ 2060154 w 2239575"/>
              <a:gd name="connsiteY12" fmla="*/ 0 h 859315"/>
              <a:gd name="connsiteX13" fmla="*/ 2203374 w 2239575"/>
              <a:gd name="connsiteY13" fmla="*/ 11016 h 859315"/>
              <a:gd name="connsiteX14" fmla="*/ 2236424 w 2239575"/>
              <a:gd name="connsiteY14" fmla="*/ 55084 h 859315"/>
              <a:gd name="connsiteX15" fmla="*/ 2225407 w 2239575"/>
              <a:gd name="connsiteY15" fmla="*/ 253387 h 859315"/>
              <a:gd name="connsiteX16" fmla="*/ 2159306 w 2239575"/>
              <a:gd name="connsiteY16" fmla="*/ 385590 h 859315"/>
              <a:gd name="connsiteX17" fmla="*/ 2126255 w 2239575"/>
              <a:gd name="connsiteY17" fmla="*/ 451691 h 859315"/>
              <a:gd name="connsiteX18" fmla="*/ 2093205 w 2239575"/>
              <a:gd name="connsiteY18" fmla="*/ 506775 h 859315"/>
              <a:gd name="connsiteX19" fmla="*/ 2060154 w 2239575"/>
              <a:gd name="connsiteY19" fmla="*/ 594910 h 859315"/>
              <a:gd name="connsiteX20" fmla="*/ 2038121 w 2239575"/>
              <a:gd name="connsiteY20" fmla="*/ 638978 h 859315"/>
              <a:gd name="connsiteX21" fmla="*/ 2049137 w 2239575"/>
              <a:gd name="connsiteY21" fmla="*/ 859315 h 859315"/>
              <a:gd name="connsiteX0" fmla="*/ 0 w 2239575"/>
              <a:gd name="connsiteY0" fmla="*/ 473724 h 859315"/>
              <a:gd name="connsiteX1" fmla="*/ 451692 w 2239575"/>
              <a:gd name="connsiteY1" fmla="*/ 594910 h 859315"/>
              <a:gd name="connsiteX2" fmla="*/ 484742 w 2239575"/>
              <a:gd name="connsiteY2" fmla="*/ 616944 h 859315"/>
              <a:gd name="connsiteX3" fmla="*/ 837282 w 2239575"/>
              <a:gd name="connsiteY3" fmla="*/ 594910 h 859315"/>
              <a:gd name="connsiteX4" fmla="*/ 870333 w 2239575"/>
              <a:gd name="connsiteY4" fmla="*/ 583893 h 859315"/>
              <a:gd name="connsiteX5" fmla="*/ 1189822 w 2239575"/>
              <a:gd name="connsiteY5" fmla="*/ 440674 h 859315"/>
              <a:gd name="connsiteX6" fmla="*/ 1355075 w 2239575"/>
              <a:gd name="connsiteY6" fmla="*/ 352539 h 859315"/>
              <a:gd name="connsiteX7" fmla="*/ 1509311 w 2239575"/>
              <a:gd name="connsiteY7" fmla="*/ 253387 h 859315"/>
              <a:gd name="connsiteX8" fmla="*/ 1762699 w 2239575"/>
              <a:gd name="connsiteY8" fmla="*/ 121185 h 859315"/>
              <a:gd name="connsiteX9" fmla="*/ 1861851 w 2239575"/>
              <a:gd name="connsiteY9" fmla="*/ 66101 h 859315"/>
              <a:gd name="connsiteX10" fmla="*/ 2005070 w 2239575"/>
              <a:gd name="connsiteY10" fmla="*/ 11016 h 859315"/>
              <a:gd name="connsiteX11" fmla="*/ 2060154 w 2239575"/>
              <a:gd name="connsiteY11" fmla="*/ 0 h 859315"/>
              <a:gd name="connsiteX12" fmla="*/ 2203374 w 2239575"/>
              <a:gd name="connsiteY12" fmla="*/ 11016 h 859315"/>
              <a:gd name="connsiteX13" fmla="*/ 2236424 w 2239575"/>
              <a:gd name="connsiteY13" fmla="*/ 55084 h 859315"/>
              <a:gd name="connsiteX14" fmla="*/ 2225407 w 2239575"/>
              <a:gd name="connsiteY14" fmla="*/ 253387 h 859315"/>
              <a:gd name="connsiteX15" fmla="*/ 2159306 w 2239575"/>
              <a:gd name="connsiteY15" fmla="*/ 385590 h 859315"/>
              <a:gd name="connsiteX16" fmla="*/ 2126255 w 2239575"/>
              <a:gd name="connsiteY16" fmla="*/ 451691 h 859315"/>
              <a:gd name="connsiteX17" fmla="*/ 2093205 w 2239575"/>
              <a:gd name="connsiteY17" fmla="*/ 506775 h 859315"/>
              <a:gd name="connsiteX18" fmla="*/ 2060154 w 2239575"/>
              <a:gd name="connsiteY18" fmla="*/ 594910 h 859315"/>
              <a:gd name="connsiteX19" fmla="*/ 2038121 w 2239575"/>
              <a:gd name="connsiteY19" fmla="*/ 638978 h 859315"/>
              <a:gd name="connsiteX20" fmla="*/ 2049137 w 2239575"/>
              <a:gd name="connsiteY20" fmla="*/ 859315 h 859315"/>
              <a:gd name="connsiteX0" fmla="*/ 0 w 2239575"/>
              <a:gd name="connsiteY0" fmla="*/ 473724 h 859315"/>
              <a:gd name="connsiteX1" fmla="*/ 451692 w 2239575"/>
              <a:gd name="connsiteY1" fmla="*/ 594910 h 859315"/>
              <a:gd name="connsiteX2" fmla="*/ 484742 w 2239575"/>
              <a:gd name="connsiteY2" fmla="*/ 616944 h 859315"/>
              <a:gd name="connsiteX3" fmla="*/ 870333 w 2239575"/>
              <a:gd name="connsiteY3" fmla="*/ 583893 h 859315"/>
              <a:gd name="connsiteX4" fmla="*/ 1189822 w 2239575"/>
              <a:gd name="connsiteY4" fmla="*/ 440674 h 859315"/>
              <a:gd name="connsiteX5" fmla="*/ 1355075 w 2239575"/>
              <a:gd name="connsiteY5" fmla="*/ 352539 h 859315"/>
              <a:gd name="connsiteX6" fmla="*/ 1509311 w 2239575"/>
              <a:gd name="connsiteY6" fmla="*/ 253387 h 859315"/>
              <a:gd name="connsiteX7" fmla="*/ 1762699 w 2239575"/>
              <a:gd name="connsiteY7" fmla="*/ 121185 h 859315"/>
              <a:gd name="connsiteX8" fmla="*/ 1861851 w 2239575"/>
              <a:gd name="connsiteY8" fmla="*/ 66101 h 859315"/>
              <a:gd name="connsiteX9" fmla="*/ 2005070 w 2239575"/>
              <a:gd name="connsiteY9" fmla="*/ 11016 h 859315"/>
              <a:gd name="connsiteX10" fmla="*/ 2060154 w 2239575"/>
              <a:gd name="connsiteY10" fmla="*/ 0 h 859315"/>
              <a:gd name="connsiteX11" fmla="*/ 2203374 w 2239575"/>
              <a:gd name="connsiteY11" fmla="*/ 11016 h 859315"/>
              <a:gd name="connsiteX12" fmla="*/ 2236424 w 2239575"/>
              <a:gd name="connsiteY12" fmla="*/ 55084 h 859315"/>
              <a:gd name="connsiteX13" fmla="*/ 2225407 w 2239575"/>
              <a:gd name="connsiteY13" fmla="*/ 253387 h 859315"/>
              <a:gd name="connsiteX14" fmla="*/ 2159306 w 2239575"/>
              <a:gd name="connsiteY14" fmla="*/ 385590 h 859315"/>
              <a:gd name="connsiteX15" fmla="*/ 2126255 w 2239575"/>
              <a:gd name="connsiteY15" fmla="*/ 451691 h 859315"/>
              <a:gd name="connsiteX16" fmla="*/ 2093205 w 2239575"/>
              <a:gd name="connsiteY16" fmla="*/ 506775 h 859315"/>
              <a:gd name="connsiteX17" fmla="*/ 2060154 w 2239575"/>
              <a:gd name="connsiteY17" fmla="*/ 594910 h 859315"/>
              <a:gd name="connsiteX18" fmla="*/ 2038121 w 2239575"/>
              <a:gd name="connsiteY18" fmla="*/ 638978 h 859315"/>
              <a:gd name="connsiteX19" fmla="*/ 2049137 w 2239575"/>
              <a:gd name="connsiteY19" fmla="*/ 859315 h 859315"/>
              <a:gd name="connsiteX0" fmla="*/ 0 w 2239575"/>
              <a:gd name="connsiteY0" fmla="*/ 473724 h 859315"/>
              <a:gd name="connsiteX1" fmla="*/ 451692 w 2239575"/>
              <a:gd name="connsiteY1" fmla="*/ 594910 h 859315"/>
              <a:gd name="connsiteX2" fmla="*/ 870333 w 2239575"/>
              <a:gd name="connsiteY2" fmla="*/ 583893 h 859315"/>
              <a:gd name="connsiteX3" fmla="*/ 1189822 w 2239575"/>
              <a:gd name="connsiteY3" fmla="*/ 440674 h 859315"/>
              <a:gd name="connsiteX4" fmla="*/ 1355075 w 2239575"/>
              <a:gd name="connsiteY4" fmla="*/ 352539 h 859315"/>
              <a:gd name="connsiteX5" fmla="*/ 1509311 w 2239575"/>
              <a:gd name="connsiteY5" fmla="*/ 253387 h 859315"/>
              <a:gd name="connsiteX6" fmla="*/ 1762699 w 2239575"/>
              <a:gd name="connsiteY6" fmla="*/ 121185 h 859315"/>
              <a:gd name="connsiteX7" fmla="*/ 1861851 w 2239575"/>
              <a:gd name="connsiteY7" fmla="*/ 66101 h 859315"/>
              <a:gd name="connsiteX8" fmla="*/ 2005070 w 2239575"/>
              <a:gd name="connsiteY8" fmla="*/ 11016 h 859315"/>
              <a:gd name="connsiteX9" fmla="*/ 2060154 w 2239575"/>
              <a:gd name="connsiteY9" fmla="*/ 0 h 859315"/>
              <a:gd name="connsiteX10" fmla="*/ 2203374 w 2239575"/>
              <a:gd name="connsiteY10" fmla="*/ 11016 h 859315"/>
              <a:gd name="connsiteX11" fmla="*/ 2236424 w 2239575"/>
              <a:gd name="connsiteY11" fmla="*/ 55084 h 859315"/>
              <a:gd name="connsiteX12" fmla="*/ 2225407 w 2239575"/>
              <a:gd name="connsiteY12" fmla="*/ 253387 h 859315"/>
              <a:gd name="connsiteX13" fmla="*/ 2159306 w 2239575"/>
              <a:gd name="connsiteY13" fmla="*/ 385590 h 859315"/>
              <a:gd name="connsiteX14" fmla="*/ 2126255 w 2239575"/>
              <a:gd name="connsiteY14" fmla="*/ 451691 h 859315"/>
              <a:gd name="connsiteX15" fmla="*/ 2093205 w 2239575"/>
              <a:gd name="connsiteY15" fmla="*/ 506775 h 859315"/>
              <a:gd name="connsiteX16" fmla="*/ 2060154 w 2239575"/>
              <a:gd name="connsiteY16" fmla="*/ 594910 h 859315"/>
              <a:gd name="connsiteX17" fmla="*/ 2038121 w 2239575"/>
              <a:gd name="connsiteY17" fmla="*/ 638978 h 859315"/>
              <a:gd name="connsiteX18" fmla="*/ 2049137 w 2239575"/>
              <a:gd name="connsiteY18" fmla="*/ 859315 h 859315"/>
              <a:gd name="connsiteX0" fmla="*/ 0 w 2239575"/>
              <a:gd name="connsiteY0" fmla="*/ 473724 h 859315"/>
              <a:gd name="connsiteX1" fmla="*/ 451692 w 2239575"/>
              <a:gd name="connsiteY1" fmla="*/ 594910 h 859315"/>
              <a:gd name="connsiteX2" fmla="*/ 870333 w 2239575"/>
              <a:gd name="connsiteY2" fmla="*/ 583893 h 859315"/>
              <a:gd name="connsiteX3" fmla="*/ 1189822 w 2239575"/>
              <a:gd name="connsiteY3" fmla="*/ 440674 h 859315"/>
              <a:gd name="connsiteX4" fmla="*/ 1355075 w 2239575"/>
              <a:gd name="connsiteY4" fmla="*/ 352539 h 859315"/>
              <a:gd name="connsiteX5" fmla="*/ 1509311 w 2239575"/>
              <a:gd name="connsiteY5" fmla="*/ 253387 h 859315"/>
              <a:gd name="connsiteX6" fmla="*/ 1762699 w 2239575"/>
              <a:gd name="connsiteY6" fmla="*/ 121185 h 859315"/>
              <a:gd name="connsiteX7" fmla="*/ 1861851 w 2239575"/>
              <a:gd name="connsiteY7" fmla="*/ 66101 h 859315"/>
              <a:gd name="connsiteX8" fmla="*/ 2005070 w 2239575"/>
              <a:gd name="connsiteY8" fmla="*/ 11016 h 859315"/>
              <a:gd name="connsiteX9" fmla="*/ 2060154 w 2239575"/>
              <a:gd name="connsiteY9" fmla="*/ 0 h 859315"/>
              <a:gd name="connsiteX10" fmla="*/ 2203374 w 2239575"/>
              <a:gd name="connsiteY10" fmla="*/ 11016 h 859315"/>
              <a:gd name="connsiteX11" fmla="*/ 2236424 w 2239575"/>
              <a:gd name="connsiteY11" fmla="*/ 55084 h 859315"/>
              <a:gd name="connsiteX12" fmla="*/ 2225407 w 2239575"/>
              <a:gd name="connsiteY12" fmla="*/ 253387 h 859315"/>
              <a:gd name="connsiteX13" fmla="*/ 2159306 w 2239575"/>
              <a:gd name="connsiteY13" fmla="*/ 385590 h 859315"/>
              <a:gd name="connsiteX14" fmla="*/ 2126255 w 2239575"/>
              <a:gd name="connsiteY14" fmla="*/ 451691 h 859315"/>
              <a:gd name="connsiteX15" fmla="*/ 2093205 w 2239575"/>
              <a:gd name="connsiteY15" fmla="*/ 506775 h 859315"/>
              <a:gd name="connsiteX16" fmla="*/ 2038121 w 2239575"/>
              <a:gd name="connsiteY16" fmla="*/ 638978 h 859315"/>
              <a:gd name="connsiteX17" fmla="*/ 2049137 w 2239575"/>
              <a:gd name="connsiteY17" fmla="*/ 859315 h 85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9575" h="859315">
                <a:moveTo>
                  <a:pt x="0" y="473724"/>
                </a:moveTo>
                <a:cubicBezTo>
                  <a:pt x="1590" y="510292"/>
                  <a:pt x="306637" y="576549"/>
                  <a:pt x="451692" y="594910"/>
                </a:cubicBezTo>
                <a:cubicBezTo>
                  <a:pt x="596747" y="613271"/>
                  <a:pt x="747311" y="609599"/>
                  <a:pt x="870333" y="583893"/>
                </a:cubicBezTo>
                <a:cubicBezTo>
                  <a:pt x="993355" y="558187"/>
                  <a:pt x="1048228" y="516191"/>
                  <a:pt x="1189822" y="440674"/>
                </a:cubicBezTo>
                <a:cubicBezTo>
                  <a:pt x="1244906" y="411296"/>
                  <a:pt x="1301218" y="384111"/>
                  <a:pt x="1355075" y="352539"/>
                </a:cubicBezTo>
                <a:cubicBezTo>
                  <a:pt x="1407802" y="321630"/>
                  <a:pt x="1456157" y="283556"/>
                  <a:pt x="1509311" y="253387"/>
                </a:cubicBezTo>
                <a:cubicBezTo>
                  <a:pt x="1592164" y="206363"/>
                  <a:pt x="1679420" y="167451"/>
                  <a:pt x="1762699" y="121185"/>
                </a:cubicBezTo>
                <a:cubicBezTo>
                  <a:pt x="1795750" y="102824"/>
                  <a:pt x="1828034" y="83009"/>
                  <a:pt x="1861851" y="66101"/>
                </a:cubicBezTo>
                <a:cubicBezTo>
                  <a:pt x="1899624" y="47215"/>
                  <a:pt x="1962839" y="22533"/>
                  <a:pt x="2005070" y="11016"/>
                </a:cubicBezTo>
                <a:cubicBezTo>
                  <a:pt x="2023135" y="6089"/>
                  <a:pt x="2041793" y="3672"/>
                  <a:pt x="2060154" y="0"/>
                </a:cubicBezTo>
                <a:cubicBezTo>
                  <a:pt x="2107894" y="3672"/>
                  <a:pt x="2157673" y="-3266"/>
                  <a:pt x="2203374" y="11016"/>
                </a:cubicBezTo>
                <a:cubicBezTo>
                  <a:pt x="2220900" y="16493"/>
                  <a:pt x="2234762" y="36798"/>
                  <a:pt x="2236424" y="55084"/>
                </a:cubicBezTo>
                <a:cubicBezTo>
                  <a:pt x="2242418" y="121015"/>
                  <a:pt x="2240450" y="188916"/>
                  <a:pt x="2225407" y="253387"/>
                </a:cubicBezTo>
                <a:cubicBezTo>
                  <a:pt x="2214212" y="301367"/>
                  <a:pt x="2181340" y="341522"/>
                  <a:pt x="2159306" y="385590"/>
                </a:cubicBezTo>
                <a:cubicBezTo>
                  <a:pt x="2148289" y="407624"/>
                  <a:pt x="2138929" y="430567"/>
                  <a:pt x="2126255" y="451691"/>
                </a:cubicBezTo>
                <a:cubicBezTo>
                  <a:pt x="2115238" y="470052"/>
                  <a:pt x="2107894" y="475561"/>
                  <a:pt x="2093205" y="506775"/>
                </a:cubicBezTo>
                <a:cubicBezTo>
                  <a:pt x="2078516" y="537989"/>
                  <a:pt x="2045466" y="580221"/>
                  <a:pt x="2038121" y="638978"/>
                </a:cubicBezTo>
                <a:lnTo>
                  <a:pt x="2049137" y="859315"/>
                </a:lnTo>
              </a:path>
            </a:pathLst>
          </a:custGeom>
          <a:ln w="28575">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smtClean="0">
              <a:ln>
                <a:noFill/>
              </a:ln>
              <a:solidFill>
                <a:schemeClr val="tx1"/>
              </a:solidFill>
              <a:effectLst/>
              <a:latin typeface="Arial" charset="0"/>
            </a:endParaRPr>
          </a:p>
        </p:txBody>
      </p:sp>
      <p:sp>
        <p:nvSpPr>
          <p:cNvPr id="200" name="Text Box 5"/>
          <p:cNvSpPr txBox="1">
            <a:spLocks noChangeArrowheads="1"/>
          </p:cNvSpPr>
          <p:nvPr/>
        </p:nvSpPr>
        <p:spPr bwMode="auto">
          <a:xfrm>
            <a:off x="-203" y="5965290"/>
            <a:ext cx="3935436" cy="307777"/>
          </a:xfrm>
          <a:prstGeom prst="rect">
            <a:avLst/>
          </a:prstGeom>
          <a:noFill/>
          <a:ln w="9525">
            <a:noFill/>
            <a:miter lim="800000"/>
            <a:headEnd/>
            <a:tailEnd/>
          </a:ln>
        </p:spPr>
        <p:txBody>
          <a:bodyPr wrap="none">
            <a:spAutoFit/>
          </a:bodyPr>
          <a:lstStyle/>
          <a:p>
            <a:r>
              <a:rPr lang="en-US" sz="1400" i="1" dirty="0" err="1" smtClean="0">
                <a:solidFill>
                  <a:srgbClr val="000000"/>
                </a:solidFill>
                <a:latin typeface="Times New Roman" pitchFamily="18" charset="0"/>
              </a:rPr>
              <a:t>HyperCyte</a:t>
            </a:r>
            <a:r>
              <a:rPr lang="en-US" sz="1400" i="1" dirty="0" smtClean="0">
                <a:solidFill>
                  <a:srgbClr val="000000"/>
                </a:solidFill>
                <a:latin typeface="Times New Roman" pitchFamily="18" charset="0"/>
              </a:rPr>
              <a:t> diagram </a:t>
            </a:r>
            <a:r>
              <a:rPr lang="en-US" sz="1400" i="1" dirty="0">
                <a:solidFill>
                  <a:srgbClr val="000000"/>
                </a:solidFill>
                <a:latin typeface="Times New Roman" pitchFamily="18" charset="0"/>
              </a:rPr>
              <a:t>kindly supplied by Larry </a:t>
            </a:r>
            <a:r>
              <a:rPr lang="en-US" sz="1400" i="1" dirty="0" err="1">
                <a:solidFill>
                  <a:srgbClr val="000000"/>
                </a:solidFill>
                <a:latin typeface="Times New Roman" pitchFamily="18" charset="0"/>
              </a:rPr>
              <a:t>Sklar</a:t>
            </a:r>
            <a:endParaRPr lang="en-US" sz="1400" i="1" dirty="0">
              <a:solidFill>
                <a:srgbClr val="000000"/>
              </a:solidFill>
              <a:latin typeface="Times New Roman" pitchFamily="18" charset="0"/>
            </a:endParaRPr>
          </a:p>
        </p:txBody>
      </p:sp>
      <p:sp>
        <p:nvSpPr>
          <p:cNvPr id="201" name="Text Box 4"/>
          <p:cNvSpPr txBox="1">
            <a:spLocks noChangeArrowheads="1"/>
          </p:cNvSpPr>
          <p:nvPr/>
        </p:nvSpPr>
        <p:spPr bwMode="auto">
          <a:xfrm>
            <a:off x="152400" y="381000"/>
            <a:ext cx="8385623" cy="461665"/>
          </a:xfrm>
          <a:prstGeom prst="rect">
            <a:avLst/>
          </a:prstGeom>
          <a:solidFill>
            <a:schemeClr val="bg1"/>
          </a:solidFill>
          <a:ln w="9525">
            <a:noFill/>
            <a:miter lim="800000"/>
            <a:headEnd/>
            <a:tailEnd/>
          </a:ln>
        </p:spPr>
        <p:txBody>
          <a:bodyPr wrap="square">
            <a:spAutoFit/>
          </a:bodyPr>
          <a:lstStyle/>
          <a:p>
            <a:pPr>
              <a:spcBef>
                <a:spcPct val="50000"/>
              </a:spcBef>
            </a:pPr>
            <a:r>
              <a:rPr lang="en-US" sz="2400" dirty="0" err="1" smtClean="0">
                <a:solidFill>
                  <a:srgbClr val="000000"/>
                </a:solidFill>
              </a:rPr>
              <a:t>HyperCyt</a:t>
            </a:r>
            <a:r>
              <a:rPr lang="en-US" sz="2000" baseline="30000" dirty="0" err="1" smtClean="0">
                <a:solidFill>
                  <a:srgbClr val="000000"/>
                </a:solidFill>
              </a:rPr>
              <a:t>TM</a:t>
            </a:r>
            <a:r>
              <a:rPr lang="en-US" sz="2400" dirty="0" smtClean="0">
                <a:solidFill>
                  <a:srgbClr val="000000"/>
                </a:solidFill>
              </a:rPr>
              <a:t> system added to flow cytometer</a:t>
            </a:r>
            <a:endParaRPr lang="en-US" sz="2400" dirty="0">
              <a:solidFill>
                <a:srgbClr val="000000"/>
              </a:solidFill>
            </a:endParaRPr>
          </a:p>
        </p:txBody>
      </p:sp>
      <p:sp>
        <p:nvSpPr>
          <p:cNvPr id="202" name="Text Box 5"/>
          <p:cNvSpPr txBox="1">
            <a:spLocks noChangeArrowheads="1"/>
          </p:cNvSpPr>
          <p:nvPr/>
        </p:nvSpPr>
        <p:spPr bwMode="auto">
          <a:xfrm>
            <a:off x="175975" y="4935965"/>
            <a:ext cx="2315057" cy="400110"/>
          </a:xfrm>
          <a:prstGeom prst="rect">
            <a:avLst/>
          </a:prstGeom>
          <a:noFill/>
          <a:ln w="9525">
            <a:noFill/>
            <a:miter lim="800000"/>
            <a:headEnd/>
            <a:tailEnd/>
          </a:ln>
        </p:spPr>
        <p:txBody>
          <a:bodyPr wrap="none">
            <a:spAutoFit/>
          </a:bodyPr>
          <a:lstStyle/>
          <a:p>
            <a:r>
              <a:rPr lang="en-US" sz="1000" i="1" dirty="0" smtClean="0">
                <a:solidFill>
                  <a:srgbClr val="000000"/>
                </a:solidFill>
                <a:latin typeface="Times New Roman" pitchFamily="18" charset="0"/>
              </a:rPr>
              <a:t>Copyright 2006 Nature Publishing Group</a:t>
            </a:r>
          </a:p>
          <a:p>
            <a:r>
              <a:rPr lang="en-US" sz="1000" i="1" dirty="0" smtClean="0">
                <a:solidFill>
                  <a:srgbClr val="000000"/>
                </a:solidFill>
                <a:latin typeface="Times New Roman" pitchFamily="18" charset="0"/>
              </a:rPr>
              <a:t>Nature Reviews Protocols</a:t>
            </a:r>
            <a:endParaRPr lang="en-US" sz="1000" i="1" dirty="0">
              <a:solidFill>
                <a:srgbClr val="000000"/>
              </a:solidFill>
              <a:latin typeface="Times New Roman" pitchFamily="18" charset="0"/>
            </a:endParaRPr>
          </a:p>
        </p:txBody>
      </p:sp>
      <p:sp>
        <p:nvSpPr>
          <p:cNvPr id="203" name="Text Box 3"/>
          <p:cNvSpPr txBox="1">
            <a:spLocks noChangeArrowheads="1"/>
          </p:cNvSpPr>
          <p:nvPr/>
        </p:nvSpPr>
        <p:spPr bwMode="auto">
          <a:xfrm>
            <a:off x="4043077" y="5884423"/>
            <a:ext cx="2814923" cy="584775"/>
          </a:xfrm>
          <a:prstGeom prst="rect">
            <a:avLst/>
          </a:prstGeom>
          <a:noFill/>
          <a:ln w="9525">
            <a:noFill/>
            <a:miter lim="800000"/>
            <a:headEnd/>
            <a:tailEnd/>
          </a:ln>
        </p:spPr>
        <p:txBody>
          <a:bodyPr wrap="square">
            <a:spAutoFit/>
          </a:bodyPr>
          <a:lstStyle/>
          <a:p>
            <a:r>
              <a:rPr lang="en-US" sz="1600" b="1" dirty="0">
                <a:solidFill>
                  <a:srgbClr val="000000"/>
                </a:solidFill>
              </a:rPr>
              <a:t>384 wells/10 min</a:t>
            </a:r>
          </a:p>
          <a:p>
            <a:r>
              <a:rPr lang="en-US" sz="1600" b="1" dirty="0">
                <a:solidFill>
                  <a:srgbClr val="000000"/>
                </a:solidFill>
              </a:rPr>
              <a:t>1 </a:t>
            </a:r>
            <a:r>
              <a:rPr lang="en-US" sz="1600" b="1" dirty="0">
                <a:solidFill>
                  <a:srgbClr val="000000"/>
                </a:solidFill>
                <a:latin typeface="Symbol" pitchFamily="18" charset="2"/>
              </a:rPr>
              <a:t>m</a:t>
            </a:r>
            <a:r>
              <a:rPr lang="en-US" sz="1600" b="1" dirty="0">
                <a:solidFill>
                  <a:srgbClr val="000000"/>
                </a:solidFill>
              </a:rPr>
              <a:t>l/sample </a:t>
            </a:r>
            <a:r>
              <a:rPr lang="en-US" sz="1600" b="1" dirty="0" smtClean="0">
                <a:solidFill>
                  <a:srgbClr val="000000"/>
                </a:solidFill>
              </a:rPr>
              <a:t> 5000 cells/</a:t>
            </a:r>
            <a:r>
              <a:rPr lang="en-US" sz="1600" b="1" dirty="0">
                <a:solidFill>
                  <a:srgbClr val="000000"/>
                </a:solidFill>
                <a:latin typeface="Symbol" pitchFamily="18" charset="2"/>
              </a:rPr>
              <a:t>m</a:t>
            </a:r>
            <a:r>
              <a:rPr lang="en-US" sz="1600" b="1" dirty="0">
                <a:solidFill>
                  <a:srgbClr val="000000"/>
                </a:solidFill>
              </a:rPr>
              <a:t>l</a:t>
            </a:r>
          </a:p>
        </p:txBody>
      </p:sp>
      <p:pic>
        <p:nvPicPr>
          <p:cNvPr id="20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16000"/>
                    </a14:imgEffect>
                  </a14:imgLayer>
                </a14:imgProps>
              </a:ext>
            </a:extLst>
          </a:blip>
          <a:srcRect/>
          <a:stretch>
            <a:fillRect/>
          </a:stretch>
        </p:blipFill>
        <p:spPr bwMode="auto">
          <a:xfrm>
            <a:off x="4540280" y="1641513"/>
            <a:ext cx="4144583" cy="4078796"/>
          </a:xfrm>
          <a:prstGeom prst="rect">
            <a:avLst/>
          </a:prstGeom>
          <a:noFill/>
          <a:ln w="9525">
            <a:noFill/>
            <a:miter lim="800000"/>
            <a:headEnd/>
            <a:tailEnd/>
          </a:ln>
          <a:scene3d>
            <a:camera prst="orthographicFront"/>
            <a:lightRig rig="twoPt" dir="t"/>
          </a:scene3d>
          <a:sp3d extrusionH="95250" contourW="50800">
            <a:bevelT w="0" h="0"/>
            <a:bevelB w="0" h="0" prst="coolSlant"/>
            <a:extrusionClr>
              <a:schemeClr val="tx2">
                <a:lumMod val="50000"/>
                <a:lumOff val="50000"/>
              </a:schemeClr>
            </a:extrusionClr>
            <a:contourClr>
              <a:schemeClr val="tx2">
                <a:lumMod val="75000"/>
                <a:lumOff val="25000"/>
              </a:schemeClr>
            </a:contourClr>
          </a:sp3d>
        </p:spPr>
      </p:pic>
      <p:sp>
        <p:nvSpPr>
          <p:cNvPr id="205" name="5-Point Star 204"/>
          <p:cNvSpPr/>
          <p:nvPr/>
        </p:nvSpPr>
        <p:spPr bwMode="auto">
          <a:xfrm>
            <a:off x="7344225" y="6553200"/>
            <a:ext cx="12337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smtClean="0">
              <a:ln>
                <a:noFill/>
              </a:ln>
              <a:solidFill>
                <a:schemeClr val="tx1"/>
              </a:solidFill>
              <a:effectLst/>
              <a:latin typeface="Arial" charset="0"/>
            </a:endParaRPr>
          </a:p>
        </p:txBody>
      </p:sp>
      <p:sp>
        <p:nvSpPr>
          <p:cNvPr id="206" name="5-Point Star 205"/>
          <p:cNvSpPr/>
          <p:nvPr/>
        </p:nvSpPr>
        <p:spPr bwMode="auto">
          <a:xfrm>
            <a:off x="7572825" y="6553200"/>
            <a:ext cx="12337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smtClean="0">
              <a:ln>
                <a:noFill/>
              </a:ln>
              <a:solidFill>
                <a:schemeClr val="tx1"/>
              </a:solidFill>
              <a:effectLst/>
              <a:latin typeface="Arial" charset="0"/>
            </a:endParaRPr>
          </a:p>
        </p:txBody>
      </p:sp>
      <p:sp>
        <p:nvSpPr>
          <p:cNvPr id="15" name="Date Placeholder 14"/>
          <p:cNvSpPr>
            <a:spLocks noGrp="1"/>
          </p:cNvSpPr>
          <p:nvPr>
            <p:ph type="dt" sz="half" idx="10"/>
          </p:nvPr>
        </p:nvSpPr>
        <p:spPr/>
        <p:txBody>
          <a:bodyPr/>
          <a:lstStyle/>
          <a:p>
            <a:fld id="{5C58C491-ADBC-4322-8A9D-ACE140D57ABE}" type="datetime13">
              <a:rPr lang="en-US" smtClean="0"/>
              <a:t>1:19:22 AM</a:t>
            </a:fld>
            <a:endParaRPr lang="en-US" dirty="0"/>
          </a:p>
        </p:txBody>
      </p:sp>
      <p:sp>
        <p:nvSpPr>
          <p:cNvPr id="16" name="Footer Placeholder 15"/>
          <p:cNvSpPr>
            <a:spLocks noGrp="1"/>
          </p:cNvSpPr>
          <p:nvPr>
            <p:ph type="ftr" sz="quarter" idx="11"/>
          </p:nvPr>
        </p:nvSpPr>
        <p:spPr>
          <a:xfrm>
            <a:off x="2590800" y="6553200"/>
            <a:ext cx="3886200" cy="349250"/>
          </a:xfrm>
        </p:spPr>
        <p:txBody>
          <a:bodyPr/>
          <a:lstStyle/>
          <a:p>
            <a:r>
              <a:rPr lang="en-US" smtClean="0"/>
              <a:t>High Throughput-High-Content Flow Cytometry</a:t>
            </a:r>
            <a:endParaRPr lang="en-US" dirty="0"/>
          </a:p>
        </p:txBody>
      </p:sp>
      <p:sp>
        <p:nvSpPr>
          <p:cNvPr id="18" name="Slide Number Placeholder 17"/>
          <p:cNvSpPr>
            <a:spLocks noGrp="1"/>
          </p:cNvSpPr>
          <p:nvPr>
            <p:ph type="sldNum" sz="quarter" idx="12"/>
          </p:nvPr>
        </p:nvSpPr>
        <p:spPr/>
        <p:txBody>
          <a:bodyPr/>
          <a:lstStyle/>
          <a:p>
            <a:fld id="{50630EF9-A3A5-492F-81FF-A69EF25F2DFF}" type="slidenum">
              <a:rPr lang="en-US" smtClean="0"/>
              <a:pPr/>
              <a:t>65</a:t>
            </a:fld>
            <a:endParaRPr lang="en-US"/>
          </a:p>
        </p:txBody>
      </p:sp>
    </p:spTree>
    <p:extLst>
      <p:ext uri="{BB962C8B-B14F-4D97-AF65-F5344CB8AC3E}">
        <p14:creationId xmlns:p14="http://schemas.microsoft.com/office/powerpoint/2010/main" val="2487789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205"/>
                                        </p:tgtEl>
                                      </p:cBhvr>
                                    </p:animEffect>
                                    <p:set>
                                      <p:cBhvr>
                                        <p:cTn id="12" dur="1" fill="hold">
                                          <p:stCondLst>
                                            <p:cond delay="499"/>
                                          </p:stCondLst>
                                        </p:cTn>
                                        <p:tgtEl>
                                          <p:spTgt spid="205"/>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fade">
                                      <p:cBhvr>
                                        <p:cTn id="19" dur="500"/>
                                        <p:tgtEl>
                                          <p:spTgt spid="1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500"/>
                                        <p:tgtEl>
                                          <p:spTgt spid="200"/>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1"/>
                                        </p:tgtEl>
                                        <p:attrNameLst>
                                          <p:attrName>style.visibility</p:attrName>
                                        </p:attrNameLst>
                                      </p:cBhvr>
                                      <p:to>
                                        <p:strVal val="visible"/>
                                      </p:to>
                                    </p:set>
                                    <p:animEffect transition="in" filter="fade">
                                      <p:cBhvr>
                                        <p:cTn id="29" dur="500"/>
                                        <p:tgtEl>
                                          <p:spTgt spid="20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2"/>
                                        </p:tgtEl>
                                        <p:attrNameLst>
                                          <p:attrName>style.visibility</p:attrName>
                                        </p:attrNameLst>
                                      </p:cBhvr>
                                      <p:to>
                                        <p:strVal val="visible"/>
                                      </p:to>
                                    </p:set>
                                    <p:animEffect transition="in" filter="fade">
                                      <p:cBhvr>
                                        <p:cTn id="32" dur="500"/>
                                        <p:tgtEl>
                                          <p:spTgt spid="20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03"/>
                                        </p:tgtEl>
                                        <p:attrNameLst>
                                          <p:attrName>style.visibility</p:attrName>
                                        </p:attrNameLst>
                                      </p:cBhvr>
                                      <p:to>
                                        <p:strVal val="visible"/>
                                      </p:to>
                                    </p:set>
                                    <p:animEffect transition="in" filter="fade">
                                      <p:cBhvr>
                                        <p:cTn id="36" dur="500"/>
                                        <p:tgtEl>
                                          <p:spTgt spid="20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4"/>
                                        </p:tgtEl>
                                        <p:attrNameLst>
                                          <p:attrName>style.visibility</p:attrName>
                                        </p:attrNameLst>
                                      </p:cBhvr>
                                      <p:to>
                                        <p:strVal val="visible"/>
                                      </p:to>
                                    </p:set>
                                    <p:animEffect transition="in" filter="fade">
                                      <p:cBhvr>
                                        <p:cTn id="41" dur="500"/>
                                        <p:tgtEl>
                                          <p:spTgt spid="204"/>
                                        </p:tgtEl>
                                      </p:cBhvr>
                                    </p:animEffect>
                                  </p:childTnLst>
                                </p:cTn>
                              </p:par>
                              <p:par>
                                <p:cTn id="42" presetID="10" presetClass="exit" presetSubtype="0" fill="hold" grpId="0" nodeType="withEffect">
                                  <p:stCondLst>
                                    <p:cond delay="0"/>
                                  </p:stCondLst>
                                  <p:childTnLst>
                                    <p:animEffect transition="out" filter="fade">
                                      <p:cBhvr>
                                        <p:cTn id="43" dur="500"/>
                                        <p:tgtEl>
                                          <p:spTgt spid="206"/>
                                        </p:tgtEl>
                                      </p:cBhvr>
                                    </p:animEffect>
                                    <p:set>
                                      <p:cBhvr>
                                        <p:cTn id="44" dur="1" fill="hold">
                                          <p:stCondLst>
                                            <p:cond delay="499"/>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0" grpId="0"/>
      <p:bldP spid="201" grpId="0" animBg="1"/>
      <p:bldP spid="202" grpId="0"/>
      <p:bldP spid="203" grpId="0"/>
      <p:bldP spid="205" grpId="0" animBg="1"/>
      <p:bldP spid="20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111"/>
            <a:ext cx="9144000" cy="61698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57824" y="762000"/>
            <a:ext cx="1574470" cy="1015663"/>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Automated</a:t>
            </a:r>
          </a:p>
          <a:p>
            <a:r>
              <a:rPr lang="en-US" sz="2000" b="1" dirty="0" err="1" smtClean="0">
                <a:solidFill>
                  <a:srgbClr val="FFFF00"/>
                </a:solidFill>
                <a:effectLst>
                  <a:outerShdw blurRad="38100" dist="38100" dir="2700000" algn="tl">
                    <a:srgbClr val="000000">
                      <a:alpha val="43137"/>
                    </a:srgbClr>
                  </a:outerShdw>
                </a:effectLst>
              </a:rPr>
              <a:t>Cytomat</a:t>
            </a:r>
            <a:endParaRPr lang="en-US" sz="2000" b="1" dirty="0" smtClean="0">
              <a:solidFill>
                <a:srgbClr val="FFFF00"/>
              </a:solidFill>
              <a:effectLst>
                <a:outerShdw blurRad="38100" dist="38100" dir="2700000" algn="tl">
                  <a:srgbClr val="000000">
                    <a:alpha val="43137"/>
                  </a:srgbClr>
                </a:outerShdw>
              </a:effectLst>
            </a:endParaRPr>
          </a:p>
          <a:p>
            <a:r>
              <a:rPr lang="en-US" sz="2000" b="1" dirty="0" smtClean="0">
                <a:solidFill>
                  <a:srgbClr val="FFFF00"/>
                </a:solidFill>
                <a:effectLst>
                  <a:outerShdw blurRad="38100" dist="38100" dir="2700000" algn="tl">
                    <a:srgbClr val="000000">
                      <a:alpha val="43137"/>
                    </a:srgbClr>
                  </a:outerShdw>
                </a:effectLst>
              </a:rPr>
              <a:t>Incubator</a:t>
            </a:r>
            <a:endParaRPr lang="en-US" sz="2000" b="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3624621" y="1791563"/>
            <a:ext cx="2558714" cy="707886"/>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Automated </a:t>
            </a:r>
            <a:r>
              <a:rPr lang="en-US" sz="2000" b="1" dirty="0" err="1" smtClean="0">
                <a:solidFill>
                  <a:srgbClr val="FFFF00"/>
                </a:solidFill>
                <a:effectLst>
                  <a:outerShdw blurRad="38100" dist="38100" dir="2700000" algn="tl">
                    <a:srgbClr val="000000">
                      <a:alpha val="43137"/>
                    </a:srgbClr>
                  </a:outerShdw>
                </a:effectLst>
              </a:rPr>
              <a:t>Biomek</a:t>
            </a:r>
            <a:endParaRPr lang="en-US" sz="2000" b="1" dirty="0" smtClean="0">
              <a:solidFill>
                <a:srgbClr val="FFFF00"/>
              </a:solidFill>
              <a:effectLst>
                <a:outerShdw blurRad="38100" dist="38100" dir="2700000" algn="tl">
                  <a:srgbClr val="000000">
                    <a:alpha val="43137"/>
                  </a:srgbClr>
                </a:outerShdw>
              </a:effectLst>
            </a:endParaRPr>
          </a:p>
          <a:p>
            <a:r>
              <a:rPr lang="en-US" sz="2000" b="1" dirty="0" smtClean="0">
                <a:solidFill>
                  <a:srgbClr val="FFFF00"/>
                </a:solidFill>
                <a:effectLst>
                  <a:outerShdw blurRad="38100" dist="38100" dir="2700000" algn="tl">
                    <a:srgbClr val="000000">
                      <a:alpha val="43137"/>
                    </a:srgbClr>
                  </a:outerShdw>
                </a:effectLst>
              </a:rPr>
              <a:t>Preparative system</a:t>
            </a:r>
            <a:endParaRPr lang="en-US" sz="20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185148" y="4270704"/>
            <a:ext cx="2991525" cy="707886"/>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Automated </a:t>
            </a:r>
            <a:r>
              <a:rPr lang="en-US" sz="2000" b="1" dirty="0" err="1" smtClean="0">
                <a:solidFill>
                  <a:srgbClr val="FFFF00"/>
                </a:solidFill>
                <a:effectLst>
                  <a:outerShdw blurRad="38100" dist="38100" dir="2700000" algn="tl">
                    <a:srgbClr val="000000">
                      <a:alpha val="43137"/>
                    </a:srgbClr>
                  </a:outerShdw>
                </a:effectLst>
              </a:rPr>
              <a:t>HyperCyte</a:t>
            </a:r>
            <a:r>
              <a:rPr lang="en-US" sz="2000" b="1" dirty="0" smtClean="0">
                <a:solidFill>
                  <a:srgbClr val="FFFF00"/>
                </a:solidFill>
                <a:effectLst>
                  <a:outerShdw blurRad="38100" dist="38100" dir="2700000" algn="tl">
                    <a:srgbClr val="000000">
                      <a:alpha val="43137"/>
                    </a:srgbClr>
                  </a:outerShdw>
                </a:effectLst>
              </a:rPr>
              <a:t> </a:t>
            </a:r>
          </a:p>
          <a:p>
            <a:r>
              <a:rPr lang="en-US" sz="2000" b="1" dirty="0" smtClean="0">
                <a:solidFill>
                  <a:srgbClr val="FFFF00"/>
                </a:solidFill>
                <a:effectLst>
                  <a:outerShdw blurRad="38100" dist="38100" dir="2700000" algn="tl">
                    <a:srgbClr val="000000">
                      <a:alpha val="43137"/>
                    </a:srgbClr>
                  </a:outerShdw>
                </a:effectLst>
              </a:rPr>
              <a:t>Sample Delivery</a:t>
            </a:r>
            <a:endParaRPr lang="en-US" sz="20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685800" y="4761921"/>
            <a:ext cx="2743059"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Cyan flow cytometer</a:t>
            </a:r>
            <a:endParaRPr lang="en-US" sz="2000" b="1" dirty="0">
              <a:solidFill>
                <a:srgbClr val="FFFF00"/>
              </a:solidFill>
              <a:effectLst>
                <a:outerShdw blurRad="38100" dist="38100" dir="2700000" algn="tl">
                  <a:srgbClr val="000000">
                    <a:alpha val="43137"/>
                  </a:srgbClr>
                </a:outerShdw>
              </a:effectLst>
            </a:endParaRPr>
          </a:p>
        </p:txBody>
      </p:sp>
      <p:sp>
        <p:nvSpPr>
          <p:cNvPr id="3" name="Freeform 2"/>
          <p:cNvSpPr/>
          <p:nvPr/>
        </p:nvSpPr>
        <p:spPr>
          <a:xfrm>
            <a:off x="4166755" y="2680855"/>
            <a:ext cx="1745672" cy="1589849"/>
          </a:xfrm>
          <a:custGeom>
            <a:avLst/>
            <a:gdLst>
              <a:gd name="connsiteX0" fmla="*/ 1745672 w 1745672"/>
              <a:gd name="connsiteY0" fmla="*/ 0 h 1589849"/>
              <a:gd name="connsiteX1" fmla="*/ 1558636 w 1745672"/>
              <a:gd name="connsiteY1" fmla="*/ 20781 h 1589849"/>
              <a:gd name="connsiteX2" fmla="*/ 1433945 w 1745672"/>
              <a:gd name="connsiteY2" fmla="*/ 41563 h 1589849"/>
              <a:gd name="connsiteX3" fmla="*/ 1371600 w 1745672"/>
              <a:gd name="connsiteY3" fmla="*/ 62345 h 1589849"/>
              <a:gd name="connsiteX4" fmla="*/ 1330036 w 1745672"/>
              <a:gd name="connsiteY4" fmla="*/ 72736 h 1589849"/>
              <a:gd name="connsiteX5" fmla="*/ 1278081 w 1745672"/>
              <a:gd name="connsiteY5" fmla="*/ 93518 h 1589849"/>
              <a:gd name="connsiteX6" fmla="*/ 1246909 w 1745672"/>
              <a:gd name="connsiteY6" fmla="*/ 103909 h 1589849"/>
              <a:gd name="connsiteX7" fmla="*/ 1132609 w 1745672"/>
              <a:gd name="connsiteY7" fmla="*/ 166254 h 1589849"/>
              <a:gd name="connsiteX8" fmla="*/ 1059872 w 1745672"/>
              <a:gd name="connsiteY8" fmla="*/ 176645 h 1589849"/>
              <a:gd name="connsiteX9" fmla="*/ 1007918 w 1745672"/>
              <a:gd name="connsiteY9" fmla="*/ 207818 h 1589849"/>
              <a:gd name="connsiteX10" fmla="*/ 945572 w 1745672"/>
              <a:gd name="connsiteY10" fmla="*/ 218209 h 1589849"/>
              <a:gd name="connsiteX11" fmla="*/ 987136 w 1745672"/>
              <a:gd name="connsiteY11" fmla="*/ 249381 h 1589849"/>
              <a:gd name="connsiteX12" fmla="*/ 1049481 w 1745672"/>
              <a:gd name="connsiteY12" fmla="*/ 270163 h 1589849"/>
              <a:gd name="connsiteX13" fmla="*/ 1101436 w 1745672"/>
              <a:gd name="connsiteY13" fmla="*/ 290945 h 1589849"/>
              <a:gd name="connsiteX14" fmla="*/ 1205345 w 1745672"/>
              <a:gd name="connsiteY14" fmla="*/ 322118 h 1589849"/>
              <a:gd name="connsiteX15" fmla="*/ 1309254 w 1745672"/>
              <a:gd name="connsiteY15" fmla="*/ 363681 h 1589849"/>
              <a:gd name="connsiteX16" fmla="*/ 1350818 w 1745672"/>
              <a:gd name="connsiteY16" fmla="*/ 384463 h 1589849"/>
              <a:gd name="connsiteX17" fmla="*/ 1392381 w 1745672"/>
              <a:gd name="connsiteY17" fmla="*/ 394854 h 1589849"/>
              <a:gd name="connsiteX18" fmla="*/ 1423554 w 1745672"/>
              <a:gd name="connsiteY18" fmla="*/ 426027 h 1589849"/>
              <a:gd name="connsiteX19" fmla="*/ 1444336 w 1745672"/>
              <a:gd name="connsiteY19" fmla="*/ 457200 h 1589849"/>
              <a:gd name="connsiteX20" fmla="*/ 1506681 w 1745672"/>
              <a:gd name="connsiteY20" fmla="*/ 488372 h 1589849"/>
              <a:gd name="connsiteX21" fmla="*/ 1569027 w 1745672"/>
              <a:gd name="connsiteY21" fmla="*/ 498763 h 1589849"/>
              <a:gd name="connsiteX22" fmla="*/ 1652154 w 1745672"/>
              <a:gd name="connsiteY22" fmla="*/ 519545 h 1589849"/>
              <a:gd name="connsiteX23" fmla="*/ 1620981 w 1745672"/>
              <a:gd name="connsiteY23" fmla="*/ 633845 h 1589849"/>
              <a:gd name="connsiteX24" fmla="*/ 1610590 w 1745672"/>
              <a:gd name="connsiteY24" fmla="*/ 665018 h 1589849"/>
              <a:gd name="connsiteX25" fmla="*/ 1569027 w 1745672"/>
              <a:gd name="connsiteY25" fmla="*/ 727363 h 1589849"/>
              <a:gd name="connsiteX26" fmla="*/ 1527463 w 1745672"/>
              <a:gd name="connsiteY26" fmla="*/ 716972 h 1589849"/>
              <a:gd name="connsiteX27" fmla="*/ 1413163 w 1745672"/>
              <a:gd name="connsiteY27" fmla="*/ 685800 h 1589849"/>
              <a:gd name="connsiteX28" fmla="*/ 1309254 w 1745672"/>
              <a:gd name="connsiteY28" fmla="*/ 633845 h 1589849"/>
              <a:gd name="connsiteX29" fmla="*/ 1236518 w 1745672"/>
              <a:gd name="connsiteY29" fmla="*/ 613063 h 1589849"/>
              <a:gd name="connsiteX30" fmla="*/ 1184563 w 1745672"/>
              <a:gd name="connsiteY30" fmla="*/ 592281 h 1589849"/>
              <a:gd name="connsiteX31" fmla="*/ 1039090 w 1745672"/>
              <a:gd name="connsiteY31" fmla="*/ 571500 h 1589849"/>
              <a:gd name="connsiteX32" fmla="*/ 966354 w 1745672"/>
              <a:gd name="connsiteY32" fmla="*/ 561109 h 1589849"/>
              <a:gd name="connsiteX33" fmla="*/ 800100 w 1745672"/>
              <a:gd name="connsiteY33" fmla="*/ 540327 h 1589849"/>
              <a:gd name="connsiteX34" fmla="*/ 706581 w 1745672"/>
              <a:gd name="connsiteY34" fmla="*/ 509154 h 1589849"/>
              <a:gd name="connsiteX35" fmla="*/ 675409 w 1745672"/>
              <a:gd name="connsiteY35" fmla="*/ 498763 h 1589849"/>
              <a:gd name="connsiteX36" fmla="*/ 633845 w 1745672"/>
              <a:gd name="connsiteY36" fmla="*/ 602672 h 1589849"/>
              <a:gd name="connsiteX37" fmla="*/ 602672 w 1745672"/>
              <a:gd name="connsiteY37" fmla="*/ 633845 h 1589849"/>
              <a:gd name="connsiteX38" fmla="*/ 581890 w 1745672"/>
              <a:gd name="connsiteY38" fmla="*/ 665018 h 1589849"/>
              <a:gd name="connsiteX39" fmla="*/ 571500 w 1745672"/>
              <a:gd name="connsiteY39" fmla="*/ 696190 h 1589849"/>
              <a:gd name="connsiteX40" fmla="*/ 623454 w 1745672"/>
              <a:gd name="connsiteY40" fmla="*/ 789709 h 1589849"/>
              <a:gd name="connsiteX41" fmla="*/ 654627 w 1745672"/>
              <a:gd name="connsiteY41" fmla="*/ 820881 h 1589849"/>
              <a:gd name="connsiteX42" fmla="*/ 675409 w 1745672"/>
              <a:gd name="connsiteY42" fmla="*/ 852054 h 1589849"/>
              <a:gd name="connsiteX43" fmla="*/ 706581 w 1745672"/>
              <a:gd name="connsiteY43" fmla="*/ 883227 h 1589849"/>
              <a:gd name="connsiteX44" fmla="*/ 768927 w 1745672"/>
              <a:gd name="connsiteY44" fmla="*/ 924790 h 1589849"/>
              <a:gd name="connsiteX45" fmla="*/ 820881 w 1745672"/>
              <a:gd name="connsiteY45" fmla="*/ 987136 h 1589849"/>
              <a:gd name="connsiteX46" fmla="*/ 852054 w 1745672"/>
              <a:gd name="connsiteY46" fmla="*/ 1007918 h 1589849"/>
              <a:gd name="connsiteX47" fmla="*/ 976745 w 1745672"/>
              <a:gd name="connsiteY47" fmla="*/ 1101436 h 1589849"/>
              <a:gd name="connsiteX48" fmla="*/ 1007918 w 1745672"/>
              <a:gd name="connsiteY48" fmla="*/ 1153390 h 1589849"/>
              <a:gd name="connsiteX49" fmla="*/ 1018309 w 1745672"/>
              <a:gd name="connsiteY49" fmla="*/ 1184563 h 1589849"/>
              <a:gd name="connsiteX50" fmla="*/ 966354 w 1745672"/>
              <a:gd name="connsiteY50" fmla="*/ 1205345 h 1589849"/>
              <a:gd name="connsiteX51" fmla="*/ 862445 w 1745672"/>
              <a:gd name="connsiteY51" fmla="*/ 1257300 h 1589849"/>
              <a:gd name="connsiteX52" fmla="*/ 685800 w 1745672"/>
              <a:gd name="connsiteY52" fmla="*/ 1319645 h 1589849"/>
              <a:gd name="connsiteX53" fmla="*/ 571500 w 1745672"/>
              <a:gd name="connsiteY53" fmla="*/ 1340427 h 1589849"/>
              <a:gd name="connsiteX54" fmla="*/ 457200 w 1745672"/>
              <a:gd name="connsiteY54" fmla="*/ 1381990 h 1589849"/>
              <a:gd name="connsiteX55" fmla="*/ 353290 w 1745672"/>
              <a:gd name="connsiteY55" fmla="*/ 1413163 h 1589849"/>
              <a:gd name="connsiteX56" fmla="*/ 290945 w 1745672"/>
              <a:gd name="connsiteY56" fmla="*/ 1444336 h 1589849"/>
              <a:gd name="connsiteX57" fmla="*/ 228600 w 1745672"/>
              <a:gd name="connsiteY57" fmla="*/ 1465118 h 1589849"/>
              <a:gd name="connsiteX58" fmla="*/ 197427 w 1745672"/>
              <a:gd name="connsiteY58" fmla="*/ 1485900 h 1589849"/>
              <a:gd name="connsiteX59" fmla="*/ 155863 w 1745672"/>
              <a:gd name="connsiteY59" fmla="*/ 1506681 h 1589849"/>
              <a:gd name="connsiteX60" fmla="*/ 114300 w 1745672"/>
              <a:gd name="connsiteY60" fmla="*/ 1537854 h 1589849"/>
              <a:gd name="connsiteX61" fmla="*/ 83127 w 1745672"/>
              <a:gd name="connsiteY61" fmla="*/ 1548245 h 1589849"/>
              <a:gd name="connsiteX62" fmla="*/ 41563 w 1745672"/>
              <a:gd name="connsiteY62" fmla="*/ 1569027 h 1589849"/>
              <a:gd name="connsiteX63" fmla="*/ 0 w 1745672"/>
              <a:gd name="connsiteY63" fmla="*/ 1589809 h 158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45672" h="1589849">
                <a:moveTo>
                  <a:pt x="1745672" y="0"/>
                </a:moveTo>
                <a:cubicBezTo>
                  <a:pt x="1617275" y="25678"/>
                  <a:pt x="1793563" y="-7410"/>
                  <a:pt x="1558636" y="20781"/>
                </a:cubicBezTo>
                <a:cubicBezTo>
                  <a:pt x="1516799" y="25801"/>
                  <a:pt x="1473920" y="28238"/>
                  <a:pt x="1433945" y="41563"/>
                </a:cubicBezTo>
                <a:cubicBezTo>
                  <a:pt x="1413163" y="48490"/>
                  <a:pt x="1392582" y="56050"/>
                  <a:pt x="1371600" y="62345"/>
                </a:cubicBezTo>
                <a:cubicBezTo>
                  <a:pt x="1357921" y="66449"/>
                  <a:pt x="1343584" y="68220"/>
                  <a:pt x="1330036" y="72736"/>
                </a:cubicBezTo>
                <a:cubicBezTo>
                  <a:pt x="1312341" y="78634"/>
                  <a:pt x="1295546" y="86969"/>
                  <a:pt x="1278081" y="93518"/>
                </a:cubicBezTo>
                <a:cubicBezTo>
                  <a:pt x="1267826" y="97364"/>
                  <a:pt x="1256705" y="99011"/>
                  <a:pt x="1246909" y="103909"/>
                </a:cubicBezTo>
                <a:cubicBezTo>
                  <a:pt x="1201399" y="126664"/>
                  <a:pt x="1198526" y="156837"/>
                  <a:pt x="1132609" y="166254"/>
                </a:cubicBezTo>
                <a:lnTo>
                  <a:pt x="1059872" y="176645"/>
                </a:lnTo>
                <a:cubicBezTo>
                  <a:pt x="1042554" y="187036"/>
                  <a:pt x="1026898" y="200916"/>
                  <a:pt x="1007918" y="207818"/>
                </a:cubicBezTo>
                <a:cubicBezTo>
                  <a:pt x="988118" y="215018"/>
                  <a:pt x="954994" y="199365"/>
                  <a:pt x="945572" y="218209"/>
                </a:cubicBezTo>
                <a:cubicBezTo>
                  <a:pt x="937827" y="233699"/>
                  <a:pt x="971646" y="241636"/>
                  <a:pt x="987136" y="249381"/>
                </a:cubicBezTo>
                <a:cubicBezTo>
                  <a:pt x="1006729" y="259178"/>
                  <a:pt x="1029142" y="262027"/>
                  <a:pt x="1049481" y="270163"/>
                </a:cubicBezTo>
                <a:cubicBezTo>
                  <a:pt x="1066799" y="277090"/>
                  <a:pt x="1083741" y="285047"/>
                  <a:pt x="1101436" y="290945"/>
                </a:cubicBezTo>
                <a:cubicBezTo>
                  <a:pt x="1240417" y="337272"/>
                  <a:pt x="1012621" y="249847"/>
                  <a:pt x="1205345" y="322118"/>
                </a:cubicBezTo>
                <a:cubicBezTo>
                  <a:pt x="1240274" y="335216"/>
                  <a:pt x="1275888" y="346998"/>
                  <a:pt x="1309254" y="363681"/>
                </a:cubicBezTo>
                <a:cubicBezTo>
                  <a:pt x="1323109" y="370608"/>
                  <a:pt x="1336314" y="379024"/>
                  <a:pt x="1350818" y="384463"/>
                </a:cubicBezTo>
                <a:cubicBezTo>
                  <a:pt x="1364189" y="389477"/>
                  <a:pt x="1378527" y="391390"/>
                  <a:pt x="1392381" y="394854"/>
                </a:cubicBezTo>
                <a:cubicBezTo>
                  <a:pt x="1402772" y="405245"/>
                  <a:pt x="1414146" y="414738"/>
                  <a:pt x="1423554" y="426027"/>
                </a:cubicBezTo>
                <a:cubicBezTo>
                  <a:pt x="1431549" y="435621"/>
                  <a:pt x="1435505" y="448369"/>
                  <a:pt x="1444336" y="457200"/>
                </a:cubicBezTo>
                <a:cubicBezTo>
                  <a:pt x="1460348" y="473211"/>
                  <a:pt x="1484952" y="483543"/>
                  <a:pt x="1506681" y="488372"/>
                </a:cubicBezTo>
                <a:cubicBezTo>
                  <a:pt x="1527248" y="492942"/>
                  <a:pt x="1548426" y="494348"/>
                  <a:pt x="1569027" y="498763"/>
                </a:cubicBezTo>
                <a:cubicBezTo>
                  <a:pt x="1596955" y="504748"/>
                  <a:pt x="1652154" y="519545"/>
                  <a:pt x="1652154" y="519545"/>
                </a:cubicBezTo>
                <a:cubicBezTo>
                  <a:pt x="1675080" y="588322"/>
                  <a:pt x="1659699" y="517690"/>
                  <a:pt x="1620981" y="633845"/>
                </a:cubicBezTo>
                <a:cubicBezTo>
                  <a:pt x="1617517" y="644236"/>
                  <a:pt x="1615909" y="655443"/>
                  <a:pt x="1610590" y="665018"/>
                </a:cubicBezTo>
                <a:cubicBezTo>
                  <a:pt x="1598460" y="686851"/>
                  <a:pt x="1569027" y="727363"/>
                  <a:pt x="1569027" y="727363"/>
                </a:cubicBezTo>
                <a:cubicBezTo>
                  <a:pt x="1555172" y="723899"/>
                  <a:pt x="1541404" y="720070"/>
                  <a:pt x="1527463" y="716972"/>
                </a:cubicBezTo>
                <a:cubicBezTo>
                  <a:pt x="1477310" y="705827"/>
                  <a:pt x="1463386" y="707772"/>
                  <a:pt x="1413163" y="685800"/>
                </a:cubicBezTo>
                <a:cubicBezTo>
                  <a:pt x="1377685" y="670279"/>
                  <a:pt x="1346822" y="643237"/>
                  <a:pt x="1309254" y="633845"/>
                </a:cubicBezTo>
                <a:cubicBezTo>
                  <a:pt x="1276497" y="625656"/>
                  <a:pt x="1266334" y="624244"/>
                  <a:pt x="1236518" y="613063"/>
                </a:cubicBezTo>
                <a:cubicBezTo>
                  <a:pt x="1219053" y="606514"/>
                  <a:pt x="1202558" y="597189"/>
                  <a:pt x="1184563" y="592281"/>
                </a:cubicBezTo>
                <a:cubicBezTo>
                  <a:pt x="1158368" y="585137"/>
                  <a:pt x="1058700" y="574115"/>
                  <a:pt x="1039090" y="571500"/>
                </a:cubicBezTo>
                <a:lnTo>
                  <a:pt x="966354" y="561109"/>
                </a:lnTo>
                <a:cubicBezTo>
                  <a:pt x="910821" y="554167"/>
                  <a:pt x="855216" y="550348"/>
                  <a:pt x="800100" y="540327"/>
                </a:cubicBezTo>
                <a:cubicBezTo>
                  <a:pt x="755036" y="532133"/>
                  <a:pt x="752733" y="526461"/>
                  <a:pt x="706581" y="509154"/>
                </a:cubicBezTo>
                <a:cubicBezTo>
                  <a:pt x="696326" y="505308"/>
                  <a:pt x="685800" y="502227"/>
                  <a:pt x="675409" y="498763"/>
                </a:cubicBezTo>
                <a:cubicBezTo>
                  <a:pt x="664000" y="544400"/>
                  <a:pt x="663893" y="557600"/>
                  <a:pt x="633845" y="602672"/>
                </a:cubicBezTo>
                <a:cubicBezTo>
                  <a:pt x="625694" y="614899"/>
                  <a:pt x="612080" y="622556"/>
                  <a:pt x="602672" y="633845"/>
                </a:cubicBezTo>
                <a:cubicBezTo>
                  <a:pt x="594677" y="643439"/>
                  <a:pt x="588817" y="654627"/>
                  <a:pt x="581890" y="665018"/>
                </a:cubicBezTo>
                <a:cubicBezTo>
                  <a:pt x="578427" y="675409"/>
                  <a:pt x="571500" y="685237"/>
                  <a:pt x="571500" y="696190"/>
                </a:cubicBezTo>
                <a:cubicBezTo>
                  <a:pt x="571500" y="737766"/>
                  <a:pt x="597457" y="759999"/>
                  <a:pt x="623454" y="789709"/>
                </a:cubicBezTo>
                <a:cubicBezTo>
                  <a:pt x="633131" y="800768"/>
                  <a:pt x="645219" y="809592"/>
                  <a:pt x="654627" y="820881"/>
                </a:cubicBezTo>
                <a:cubicBezTo>
                  <a:pt x="662622" y="830475"/>
                  <a:pt x="667414" y="842460"/>
                  <a:pt x="675409" y="852054"/>
                </a:cubicBezTo>
                <a:cubicBezTo>
                  <a:pt x="684816" y="863343"/>
                  <a:pt x="694982" y="874205"/>
                  <a:pt x="706581" y="883227"/>
                </a:cubicBezTo>
                <a:cubicBezTo>
                  <a:pt x="726296" y="898561"/>
                  <a:pt x="768927" y="924790"/>
                  <a:pt x="768927" y="924790"/>
                </a:cubicBezTo>
                <a:cubicBezTo>
                  <a:pt x="789360" y="955440"/>
                  <a:pt x="790880" y="962135"/>
                  <a:pt x="820881" y="987136"/>
                </a:cubicBezTo>
                <a:cubicBezTo>
                  <a:pt x="830475" y="995131"/>
                  <a:pt x="842720" y="999621"/>
                  <a:pt x="852054" y="1007918"/>
                </a:cubicBezTo>
                <a:cubicBezTo>
                  <a:pt x="953337" y="1097946"/>
                  <a:pt x="870319" y="1048222"/>
                  <a:pt x="976745" y="1101436"/>
                </a:cubicBezTo>
                <a:cubicBezTo>
                  <a:pt x="987136" y="1118754"/>
                  <a:pt x="998886" y="1135326"/>
                  <a:pt x="1007918" y="1153390"/>
                </a:cubicBezTo>
                <a:cubicBezTo>
                  <a:pt x="1012816" y="1163187"/>
                  <a:pt x="1025151" y="1176010"/>
                  <a:pt x="1018309" y="1184563"/>
                </a:cubicBezTo>
                <a:cubicBezTo>
                  <a:pt x="1006657" y="1199128"/>
                  <a:pt x="983256" y="1197457"/>
                  <a:pt x="966354" y="1205345"/>
                </a:cubicBezTo>
                <a:cubicBezTo>
                  <a:pt x="931262" y="1221721"/>
                  <a:pt x="898039" y="1242046"/>
                  <a:pt x="862445" y="1257300"/>
                </a:cubicBezTo>
                <a:cubicBezTo>
                  <a:pt x="787097" y="1289591"/>
                  <a:pt x="772990" y="1298885"/>
                  <a:pt x="685800" y="1319645"/>
                </a:cubicBezTo>
                <a:cubicBezTo>
                  <a:pt x="648128" y="1328614"/>
                  <a:pt x="608860" y="1330238"/>
                  <a:pt x="571500" y="1340427"/>
                </a:cubicBezTo>
                <a:cubicBezTo>
                  <a:pt x="532388" y="1351094"/>
                  <a:pt x="495660" y="1369170"/>
                  <a:pt x="457200" y="1381990"/>
                </a:cubicBezTo>
                <a:cubicBezTo>
                  <a:pt x="422894" y="1393425"/>
                  <a:pt x="387149" y="1400466"/>
                  <a:pt x="353290" y="1413163"/>
                </a:cubicBezTo>
                <a:cubicBezTo>
                  <a:pt x="331535" y="1421321"/>
                  <a:pt x="312392" y="1435399"/>
                  <a:pt x="290945" y="1444336"/>
                </a:cubicBezTo>
                <a:cubicBezTo>
                  <a:pt x="270724" y="1452761"/>
                  <a:pt x="248618" y="1456221"/>
                  <a:pt x="228600" y="1465118"/>
                </a:cubicBezTo>
                <a:cubicBezTo>
                  <a:pt x="217188" y="1470190"/>
                  <a:pt x="208270" y="1479704"/>
                  <a:pt x="197427" y="1485900"/>
                </a:cubicBezTo>
                <a:cubicBezTo>
                  <a:pt x="183978" y="1493585"/>
                  <a:pt x="168998" y="1498471"/>
                  <a:pt x="155863" y="1506681"/>
                </a:cubicBezTo>
                <a:cubicBezTo>
                  <a:pt x="141177" y="1515860"/>
                  <a:pt x="129336" y="1529262"/>
                  <a:pt x="114300" y="1537854"/>
                </a:cubicBezTo>
                <a:cubicBezTo>
                  <a:pt x="104790" y="1543288"/>
                  <a:pt x="93194" y="1543930"/>
                  <a:pt x="83127" y="1548245"/>
                </a:cubicBezTo>
                <a:cubicBezTo>
                  <a:pt x="68889" y="1554347"/>
                  <a:pt x="55012" y="1561342"/>
                  <a:pt x="41563" y="1569027"/>
                </a:cubicBezTo>
                <a:cubicBezTo>
                  <a:pt x="1833" y="1591730"/>
                  <a:pt x="24452" y="1589809"/>
                  <a:pt x="0" y="1589809"/>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2239A7DC-7E51-43BB-8E81-D58C6D7F710E}" type="datetime13">
              <a:rPr lang="en-US" smtClean="0"/>
              <a:t>1:19:22 AM</a:t>
            </a:fld>
            <a:endParaRPr lang="en-US" dirty="0"/>
          </a:p>
        </p:txBody>
      </p:sp>
      <p:sp>
        <p:nvSpPr>
          <p:cNvPr id="8" name="Footer Placeholder 7"/>
          <p:cNvSpPr>
            <a:spLocks noGrp="1"/>
          </p:cNvSpPr>
          <p:nvPr>
            <p:ph type="ftr" sz="quarter" idx="11"/>
          </p:nvPr>
        </p:nvSpPr>
        <p:spPr>
          <a:xfrm>
            <a:off x="3124200" y="6553199"/>
            <a:ext cx="3733800" cy="304801"/>
          </a:xfrm>
        </p:spPr>
        <p:txBody>
          <a:bodyPr/>
          <a:lstStyle/>
          <a:p>
            <a:r>
              <a:rPr lang="en-US" dirty="0" smtClean="0"/>
              <a:t>High Throughput-High-Content Flow Cytometry</a:t>
            </a:r>
            <a:endParaRPr lang="en-US" dirty="0"/>
          </a:p>
        </p:txBody>
      </p:sp>
      <p:sp>
        <p:nvSpPr>
          <p:cNvPr id="9" name="Slide Number Placeholder 8"/>
          <p:cNvSpPr>
            <a:spLocks noGrp="1"/>
          </p:cNvSpPr>
          <p:nvPr>
            <p:ph type="sldNum" sz="quarter" idx="12"/>
          </p:nvPr>
        </p:nvSpPr>
        <p:spPr/>
        <p:txBody>
          <a:bodyPr/>
          <a:lstStyle/>
          <a:p>
            <a:fld id="{50630EF9-A3A5-492F-81FF-A69EF25F2DFF}" type="slidenum">
              <a:rPr lang="en-US" smtClean="0"/>
              <a:pPr/>
              <a:t>66</a:t>
            </a:fld>
            <a:endParaRPr lang="en-US"/>
          </a:p>
        </p:txBody>
      </p:sp>
    </p:spTree>
    <p:extLst>
      <p:ext uri="{BB962C8B-B14F-4D97-AF65-F5344CB8AC3E}">
        <p14:creationId xmlns:p14="http://schemas.microsoft.com/office/powerpoint/2010/main" val="1222763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366554" y="-28852"/>
            <a:ext cx="10210800" cy="1358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09600" y="5652182"/>
            <a:ext cx="10210800" cy="1358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3186" y="151061"/>
            <a:ext cx="8545337" cy="609600"/>
          </a:xfrm>
        </p:spPr>
        <p:txBody>
          <a:bodyPr/>
          <a:lstStyle/>
          <a:p>
            <a:r>
              <a:rPr lang="en-US" sz="2800" b="1" dirty="0" smtClean="0"/>
              <a:t>The Operational </a:t>
            </a:r>
            <a:r>
              <a:rPr lang="en-US" sz="2800" b="1" dirty="0"/>
              <a:t>M</a:t>
            </a:r>
            <a:r>
              <a:rPr lang="en-US" sz="2800" b="1" dirty="0" smtClean="0"/>
              <a:t>odality of Flow Cytometry</a:t>
            </a:r>
            <a:endParaRPr lang="en-US" sz="2800" b="1" dirty="0"/>
          </a:p>
        </p:txBody>
      </p:sp>
      <p:sp>
        <p:nvSpPr>
          <p:cNvPr id="12" name="TextBox 11"/>
          <p:cNvSpPr txBox="1"/>
          <p:nvPr/>
        </p:nvSpPr>
        <p:spPr>
          <a:xfrm>
            <a:off x="1371600" y="1421585"/>
            <a:ext cx="2140973" cy="646331"/>
          </a:xfrm>
          <a:prstGeom prst="rect">
            <a:avLst/>
          </a:prstGeom>
          <a:noFill/>
        </p:spPr>
        <p:txBody>
          <a:bodyPr wrap="square" rtlCol="0">
            <a:spAutoFit/>
          </a:bodyPr>
          <a:lstStyle/>
          <a:p>
            <a:r>
              <a:rPr lang="en-US" sz="1800" dirty="0" smtClean="0"/>
              <a:t>1. Take a complex biological sample</a:t>
            </a:r>
            <a:endParaRPr lang="en-US" sz="1800" dirty="0"/>
          </a:p>
        </p:txBody>
      </p:sp>
      <p:sp>
        <p:nvSpPr>
          <p:cNvPr id="13" name="TextBox 12"/>
          <p:cNvSpPr txBox="1"/>
          <p:nvPr/>
        </p:nvSpPr>
        <p:spPr>
          <a:xfrm>
            <a:off x="1386063" y="2321497"/>
            <a:ext cx="2301111" cy="923330"/>
          </a:xfrm>
          <a:prstGeom prst="rect">
            <a:avLst/>
          </a:prstGeom>
          <a:noFill/>
        </p:spPr>
        <p:txBody>
          <a:bodyPr wrap="square" rtlCol="0">
            <a:spAutoFit/>
          </a:bodyPr>
          <a:lstStyle/>
          <a:p>
            <a:r>
              <a:rPr lang="en-US" sz="1800" dirty="0" smtClean="0"/>
              <a:t>2. Separate that sample into single samples</a:t>
            </a:r>
            <a:endParaRPr lang="en-US" sz="1800" dirty="0"/>
          </a:p>
        </p:txBody>
      </p:sp>
      <p:sp>
        <p:nvSpPr>
          <p:cNvPr id="14" name="TextBox 13"/>
          <p:cNvSpPr txBox="1"/>
          <p:nvPr/>
        </p:nvSpPr>
        <p:spPr>
          <a:xfrm>
            <a:off x="1875256" y="3483114"/>
            <a:ext cx="2255033" cy="646331"/>
          </a:xfrm>
          <a:prstGeom prst="rect">
            <a:avLst/>
          </a:prstGeom>
          <a:noFill/>
        </p:spPr>
        <p:txBody>
          <a:bodyPr wrap="square" rtlCol="0">
            <a:spAutoFit/>
          </a:bodyPr>
          <a:lstStyle/>
          <a:p>
            <a:r>
              <a:rPr lang="en-US" sz="1800" dirty="0" smtClean="0"/>
              <a:t>3. Run each sample as a single unit</a:t>
            </a:r>
            <a:endParaRPr lang="en-US" sz="1800" dirty="0"/>
          </a:p>
        </p:txBody>
      </p:sp>
      <p:grpSp>
        <p:nvGrpSpPr>
          <p:cNvPr id="17" name="Group 16"/>
          <p:cNvGrpSpPr/>
          <p:nvPr/>
        </p:nvGrpSpPr>
        <p:grpSpPr>
          <a:xfrm>
            <a:off x="395463" y="2067916"/>
            <a:ext cx="762000" cy="1219200"/>
            <a:chOff x="2286000" y="3124994"/>
            <a:chExt cx="1143000" cy="1828006"/>
          </a:xfrm>
        </p:grpSpPr>
        <p:sp>
          <p:nvSpPr>
            <p:cNvPr id="5" name="Rounded Rectangle 4"/>
            <p:cNvSpPr/>
            <p:nvPr/>
          </p:nvSpPr>
          <p:spPr bwMode="auto">
            <a:xfrm>
              <a:off x="2286000" y="32004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6" name="Rounded Rectangle 5"/>
            <p:cNvSpPr/>
            <p:nvPr/>
          </p:nvSpPr>
          <p:spPr bwMode="auto">
            <a:xfrm>
              <a:off x="2438400" y="33528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7" name="Rounded Rectangle 6"/>
            <p:cNvSpPr/>
            <p:nvPr/>
          </p:nvSpPr>
          <p:spPr bwMode="auto">
            <a:xfrm>
              <a:off x="2590800" y="35052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2743200" y="36576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9" name="Rounded Rectangle 8"/>
            <p:cNvSpPr/>
            <p:nvPr/>
          </p:nvSpPr>
          <p:spPr bwMode="auto">
            <a:xfrm>
              <a:off x="2895600" y="38100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0" name="Rounded Rectangle 9"/>
            <p:cNvSpPr/>
            <p:nvPr/>
          </p:nvSpPr>
          <p:spPr bwMode="auto">
            <a:xfrm>
              <a:off x="3048000" y="39624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16" name="Straight Arrow Connector 15"/>
            <p:cNvCxnSpPr/>
            <p:nvPr/>
          </p:nvCxnSpPr>
          <p:spPr bwMode="auto">
            <a:xfrm rot="5400000">
              <a:off x="2933700" y="33909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9" name="Group 18"/>
          <p:cNvGrpSpPr/>
          <p:nvPr/>
        </p:nvGrpSpPr>
        <p:grpSpPr>
          <a:xfrm>
            <a:off x="319263" y="3058516"/>
            <a:ext cx="304800" cy="1066800"/>
            <a:chOff x="2209800" y="4648994"/>
            <a:chExt cx="381000" cy="1675606"/>
          </a:xfrm>
        </p:grpSpPr>
        <p:sp>
          <p:nvSpPr>
            <p:cNvPr id="11" name="Rounded Rectangle 10"/>
            <p:cNvSpPr/>
            <p:nvPr/>
          </p:nvSpPr>
          <p:spPr bwMode="auto">
            <a:xfrm>
              <a:off x="2209800" y="53340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18" name="Straight Arrow Connector 17"/>
            <p:cNvCxnSpPr/>
            <p:nvPr/>
          </p:nvCxnSpPr>
          <p:spPr bwMode="auto">
            <a:xfrm rot="5400000">
              <a:off x="2133600" y="49530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0" name="Group 19"/>
          <p:cNvGrpSpPr/>
          <p:nvPr/>
        </p:nvGrpSpPr>
        <p:grpSpPr>
          <a:xfrm>
            <a:off x="381000" y="4191000"/>
            <a:ext cx="685800" cy="1066800"/>
            <a:chOff x="2057400" y="1981200"/>
            <a:chExt cx="1143000" cy="1752600"/>
          </a:xfrm>
        </p:grpSpPr>
        <p:sp>
          <p:nvSpPr>
            <p:cNvPr id="21" name="Rounded Rectangle 20"/>
            <p:cNvSpPr/>
            <p:nvPr/>
          </p:nvSpPr>
          <p:spPr bwMode="auto">
            <a:xfrm>
              <a:off x="2057400" y="19812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2" name="Rounded Rectangle 21"/>
            <p:cNvSpPr/>
            <p:nvPr/>
          </p:nvSpPr>
          <p:spPr bwMode="auto">
            <a:xfrm>
              <a:off x="2209800" y="21336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3" name="Rounded Rectangle 22"/>
            <p:cNvSpPr/>
            <p:nvPr/>
          </p:nvSpPr>
          <p:spPr bwMode="auto">
            <a:xfrm>
              <a:off x="2362200" y="22860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4" name="Rounded Rectangle 23"/>
            <p:cNvSpPr/>
            <p:nvPr/>
          </p:nvSpPr>
          <p:spPr bwMode="auto">
            <a:xfrm>
              <a:off x="2514600" y="24384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5" name="Rounded Rectangle 24"/>
            <p:cNvSpPr/>
            <p:nvPr/>
          </p:nvSpPr>
          <p:spPr bwMode="auto">
            <a:xfrm>
              <a:off x="2667000" y="25908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6" name="Rounded Rectangle 25"/>
            <p:cNvSpPr/>
            <p:nvPr/>
          </p:nvSpPr>
          <p:spPr bwMode="auto">
            <a:xfrm>
              <a:off x="2819400" y="2743200"/>
              <a:ext cx="381000" cy="990600"/>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890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grpSp>
      <p:sp>
        <p:nvSpPr>
          <p:cNvPr id="27" name="TextBox 26"/>
          <p:cNvSpPr txBox="1"/>
          <p:nvPr/>
        </p:nvSpPr>
        <p:spPr>
          <a:xfrm>
            <a:off x="1996436" y="4451100"/>
            <a:ext cx="2651764" cy="646331"/>
          </a:xfrm>
          <a:prstGeom prst="rect">
            <a:avLst/>
          </a:prstGeom>
          <a:noFill/>
        </p:spPr>
        <p:txBody>
          <a:bodyPr wrap="square" rtlCol="0">
            <a:spAutoFit/>
          </a:bodyPr>
          <a:lstStyle/>
          <a:p>
            <a:r>
              <a:rPr lang="en-US" sz="1800" dirty="0" smtClean="0"/>
              <a:t>4. </a:t>
            </a:r>
            <a:r>
              <a:rPr lang="en-US" sz="1800" dirty="0"/>
              <a:t>P</a:t>
            </a:r>
            <a:r>
              <a:rPr lang="en-US" sz="1800" dirty="0" smtClean="0"/>
              <a:t>ut all the data back together again</a:t>
            </a:r>
            <a:endParaRPr lang="en-US" sz="1800" dirty="0"/>
          </a:p>
        </p:txBody>
      </p:sp>
      <p:cxnSp>
        <p:nvCxnSpPr>
          <p:cNvPr id="28" name="Straight Arrow Connector 27"/>
          <p:cNvCxnSpPr/>
          <p:nvPr/>
        </p:nvCxnSpPr>
        <p:spPr bwMode="auto">
          <a:xfrm rot="5400000">
            <a:off x="32091" y="4369687"/>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TextBox 29"/>
          <p:cNvSpPr txBox="1"/>
          <p:nvPr/>
        </p:nvSpPr>
        <p:spPr>
          <a:xfrm>
            <a:off x="1371600" y="5689937"/>
            <a:ext cx="3480226" cy="923330"/>
          </a:xfrm>
          <a:prstGeom prst="rect">
            <a:avLst/>
          </a:prstGeom>
          <a:noFill/>
        </p:spPr>
        <p:txBody>
          <a:bodyPr wrap="square" rtlCol="0">
            <a:spAutoFit/>
          </a:bodyPr>
          <a:lstStyle/>
          <a:p>
            <a:r>
              <a:rPr lang="en-US" sz="1800" dirty="0" smtClean="0"/>
              <a:t>5. Try to relate each piece of data back to the original biological system</a:t>
            </a:r>
            <a:endParaRPr lang="en-US" sz="1800" dirty="0"/>
          </a:p>
        </p:txBody>
      </p:sp>
      <p:cxnSp>
        <p:nvCxnSpPr>
          <p:cNvPr id="35" name="Straight Arrow Connector 34"/>
          <p:cNvCxnSpPr/>
          <p:nvPr/>
        </p:nvCxnSpPr>
        <p:spPr bwMode="auto">
          <a:xfrm rot="5400000">
            <a:off x="524209" y="5270043"/>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 name="TextBox 2"/>
          <p:cNvSpPr txBox="1"/>
          <p:nvPr/>
        </p:nvSpPr>
        <p:spPr>
          <a:xfrm>
            <a:off x="6644598" y="6629400"/>
            <a:ext cx="2177199" cy="200055"/>
          </a:xfrm>
          <a:prstGeom prst="rect">
            <a:avLst/>
          </a:prstGeom>
          <a:noFill/>
        </p:spPr>
        <p:txBody>
          <a:bodyPr wrap="none" rtlCol="0">
            <a:spAutoFit/>
          </a:bodyPr>
          <a:lstStyle/>
          <a:p>
            <a:r>
              <a:rPr lang="en-US" sz="700" dirty="0" smtClean="0"/>
              <a:t>The operational modality of Flow Cytometry.pptx</a:t>
            </a:r>
            <a:endParaRPr lang="en-US" sz="700" dirty="0"/>
          </a:p>
        </p:txBody>
      </p:sp>
      <p:sp>
        <p:nvSpPr>
          <p:cNvPr id="15" name="TextBox 14"/>
          <p:cNvSpPr txBox="1"/>
          <p:nvPr/>
        </p:nvSpPr>
        <p:spPr>
          <a:xfrm>
            <a:off x="966954" y="833735"/>
            <a:ext cx="1556773" cy="461665"/>
          </a:xfrm>
          <a:prstGeom prst="rect">
            <a:avLst/>
          </a:prstGeom>
          <a:noFill/>
        </p:spPr>
        <p:txBody>
          <a:bodyPr wrap="none" rtlCol="0">
            <a:spAutoFit/>
          </a:bodyPr>
          <a:lstStyle/>
          <a:p>
            <a:r>
              <a:rPr lang="en-US" sz="2400" b="1" dirty="0" smtClean="0">
                <a:solidFill>
                  <a:srgbClr val="0070C0"/>
                </a:solidFill>
              </a:rPr>
              <a:t>Traditional</a:t>
            </a:r>
            <a:endParaRPr lang="en-US" sz="2400" b="1" dirty="0">
              <a:solidFill>
                <a:srgbClr val="0070C0"/>
              </a:solidFill>
            </a:endParaRPr>
          </a:p>
        </p:txBody>
      </p:sp>
      <p:sp>
        <p:nvSpPr>
          <p:cNvPr id="32" name="TextBox 31"/>
          <p:cNvSpPr txBox="1"/>
          <p:nvPr/>
        </p:nvSpPr>
        <p:spPr>
          <a:xfrm>
            <a:off x="6381303" y="833735"/>
            <a:ext cx="1063112" cy="369332"/>
          </a:xfrm>
          <a:prstGeom prst="rect">
            <a:avLst/>
          </a:prstGeom>
          <a:noFill/>
        </p:spPr>
        <p:txBody>
          <a:bodyPr wrap="none" rtlCol="0">
            <a:spAutoFit/>
          </a:bodyPr>
          <a:lstStyle/>
          <a:p>
            <a:r>
              <a:rPr lang="en-US" sz="1800" b="1" dirty="0" smtClean="0">
                <a:solidFill>
                  <a:srgbClr val="0070C0"/>
                </a:solidFill>
              </a:rPr>
              <a:t>HT Flow</a:t>
            </a:r>
            <a:endParaRPr lang="en-US" sz="1800" b="1" dirty="0">
              <a:solidFill>
                <a:srgbClr val="0070C0"/>
              </a:solidFill>
            </a:endParaRPr>
          </a:p>
        </p:txBody>
      </p:sp>
      <p:cxnSp>
        <p:nvCxnSpPr>
          <p:cNvPr id="31" name="Straight Connector 30"/>
          <p:cNvCxnSpPr/>
          <p:nvPr/>
        </p:nvCxnSpPr>
        <p:spPr>
          <a:xfrm>
            <a:off x="4574179" y="878580"/>
            <a:ext cx="0" cy="597942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3" name="Picture 32"/>
          <p:cNvPicPr>
            <a:picLocks/>
          </p:cNvPicPr>
          <p:nvPr/>
        </p:nvPicPr>
        <p:blipFill>
          <a:blip r:embed="rId3">
            <a:extLst>
              <a:ext uri="{28A0092B-C50C-407E-A947-70E740481C1C}">
                <a14:useLocalDpi xmlns:a14="http://schemas.microsoft.com/office/drawing/2010/main" val="0"/>
              </a:ext>
            </a:extLst>
          </a:blip>
          <a:stretch>
            <a:fillRect/>
          </a:stretch>
        </p:blipFill>
        <p:spPr>
          <a:xfrm>
            <a:off x="7327967" y="2355551"/>
            <a:ext cx="1661867" cy="844849"/>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8907" y="3286235"/>
            <a:ext cx="1680313" cy="1066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8" name="Straight Arrow Connector 37"/>
          <p:cNvCxnSpPr/>
          <p:nvPr/>
        </p:nvCxnSpPr>
        <p:spPr bwMode="auto">
          <a:xfrm rot="5400000">
            <a:off x="7432720" y="1526537"/>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9" name="Straight Arrow Connector 38"/>
          <p:cNvCxnSpPr/>
          <p:nvPr/>
        </p:nvCxnSpPr>
        <p:spPr bwMode="auto">
          <a:xfrm flipH="1">
            <a:off x="6859286" y="2989210"/>
            <a:ext cx="4" cy="2723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7813" y="4537050"/>
            <a:ext cx="681988" cy="5146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3702" y="5143930"/>
            <a:ext cx="673647" cy="508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8594" y="4508873"/>
            <a:ext cx="628347" cy="38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6274" y="4980810"/>
            <a:ext cx="632712" cy="38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4724400" y="1334869"/>
            <a:ext cx="2140973" cy="646331"/>
          </a:xfrm>
          <a:prstGeom prst="rect">
            <a:avLst/>
          </a:prstGeom>
          <a:noFill/>
        </p:spPr>
        <p:txBody>
          <a:bodyPr wrap="square" rtlCol="0">
            <a:spAutoFit/>
          </a:bodyPr>
          <a:lstStyle/>
          <a:p>
            <a:r>
              <a:rPr lang="en-US" sz="1800" dirty="0" smtClean="0"/>
              <a:t>1. Take a complex biological sample</a:t>
            </a:r>
            <a:endParaRPr lang="en-US" sz="1800" dirty="0"/>
          </a:p>
        </p:txBody>
      </p:sp>
      <p:sp>
        <p:nvSpPr>
          <p:cNvPr id="49" name="TextBox 48"/>
          <p:cNvSpPr txBox="1"/>
          <p:nvPr/>
        </p:nvSpPr>
        <p:spPr>
          <a:xfrm>
            <a:off x="4700464" y="2169809"/>
            <a:ext cx="2156695" cy="1200329"/>
          </a:xfrm>
          <a:prstGeom prst="rect">
            <a:avLst/>
          </a:prstGeom>
          <a:noFill/>
        </p:spPr>
        <p:txBody>
          <a:bodyPr wrap="square" rtlCol="0">
            <a:spAutoFit/>
          </a:bodyPr>
          <a:lstStyle/>
          <a:p>
            <a:r>
              <a:rPr lang="en-US" sz="1800" dirty="0" smtClean="0"/>
              <a:t>2. Create very large scale “systems level” experimental grids</a:t>
            </a:r>
            <a:endParaRPr lang="en-US" sz="1800" dirty="0"/>
          </a:p>
        </p:txBody>
      </p:sp>
      <p:sp>
        <p:nvSpPr>
          <p:cNvPr id="50" name="TextBox 49"/>
          <p:cNvSpPr txBox="1"/>
          <p:nvPr/>
        </p:nvSpPr>
        <p:spPr>
          <a:xfrm>
            <a:off x="4738846" y="3453633"/>
            <a:ext cx="2122028" cy="923330"/>
          </a:xfrm>
          <a:prstGeom prst="rect">
            <a:avLst/>
          </a:prstGeom>
          <a:noFill/>
        </p:spPr>
        <p:txBody>
          <a:bodyPr wrap="square" rtlCol="0">
            <a:spAutoFit/>
          </a:bodyPr>
          <a:lstStyle/>
          <a:p>
            <a:r>
              <a:rPr lang="en-US" sz="1800" dirty="0" smtClean="0"/>
              <a:t>3. </a:t>
            </a:r>
            <a:r>
              <a:rPr lang="en-US" sz="1800" dirty="0"/>
              <a:t>R</a:t>
            </a:r>
            <a:r>
              <a:rPr lang="en-US" sz="1800" dirty="0" smtClean="0"/>
              <a:t>un </a:t>
            </a:r>
            <a:r>
              <a:rPr lang="en-US" sz="1800" dirty="0"/>
              <a:t>s</a:t>
            </a:r>
            <a:r>
              <a:rPr lang="en-US" sz="1800" dirty="0" smtClean="0"/>
              <a:t>amples as a high speed, low volume set</a:t>
            </a:r>
            <a:endParaRPr lang="en-US" sz="1800" dirty="0"/>
          </a:p>
        </p:txBody>
      </p:sp>
      <p:sp>
        <p:nvSpPr>
          <p:cNvPr id="51" name="TextBox 50"/>
          <p:cNvSpPr txBox="1"/>
          <p:nvPr/>
        </p:nvSpPr>
        <p:spPr>
          <a:xfrm>
            <a:off x="4707541" y="4715279"/>
            <a:ext cx="2379059" cy="646331"/>
          </a:xfrm>
          <a:prstGeom prst="rect">
            <a:avLst/>
          </a:prstGeom>
          <a:noFill/>
        </p:spPr>
        <p:txBody>
          <a:bodyPr wrap="square" rtlCol="0">
            <a:spAutoFit/>
          </a:bodyPr>
          <a:lstStyle/>
          <a:p>
            <a:r>
              <a:rPr lang="en-US" sz="1800" dirty="0" smtClean="0"/>
              <a:t>4. Combine data automatically as sets</a:t>
            </a:r>
            <a:endParaRPr lang="en-US" sz="1800" dirty="0"/>
          </a:p>
        </p:txBody>
      </p:sp>
      <p:cxnSp>
        <p:nvCxnSpPr>
          <p:cNvPr id="53" name="Straight Arrow Connector 52"/>
          <p:cNvCxnSpPr/>
          <p:nvPr/>
        </p:nvCxnSpPr>
        <p:spPr bwMode="auto">
          <a:xfrm flipH="1">
            <a:off x="6858000" y="4147270"/>
            <a:ext cx="4" cy="2723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035"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3920" y="3494635"/>
            <a:ext cx="861420" cy="856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12169" y="4498451"/>
            <a:ext cx="836333" cy="8950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9" name="Straight Arrow Connector 58"/>
          <p:cNvCxnSpPr/>
          <p:nvPr/>
        </p:nvCxnSpPr>
        <p:spPr bwMode="auto">
          <a:xfrm flipH="1">
            <a:off x="7327935" y="5646038"/>
            <a:ext cx="4" cy="2723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0" name="TextBox 59"/>
          <p:cNvSpPr txBox="1"/>
          <p:nvPr/>
        </p:nvSpPr>
        <p:spPr>
          <a:xfrm>
            <a:off x="4648200" y="5715000"/>
            <a:ext cx="3480226" cy="923330"/>
          </a:xfrm>
          <a:prstGeom prst="rect">
            <a:avLst/>
          </a:prstGeom>
          <a:noFill/>
        </p:spPr>
        <p:txBody>
          <a:bodyPr wrap="square" rtlCol="0">
            <a:spAutoFit/>
          </a:bodyPr>
          <a:lstStyle/>
          <a:p>
            <a:r>
              <a:rPr lang="en-US" sz="1800" dirty="0" smtClean="0"/>
              <a:t>5. Conduct simultaneous</a:t>
            </a:r>
          </a:p>
          <a:p>
            <a:r>
              <a:rPr lang="en-US" sz="1800" dirty="0"/>
              <a:t>a</a:t>
            </a:r>
            <a:r>
              <a:rPr lang="en-US" sz="1800" dirty="0" smtClean="0"/>
              <a:t>dvanced analysis  in </a:t>
            </a:r>
          </a:p>
          <a:p>
            <a:r>
              <a:rPr lang="en-US" sz="1800" dirty="0" smtClean="0"/>
              <a:t>parallel</a:t>
            </a:r>
            <a:endParaRPr lang="en-US" sz="1800" dirty="0"/>
          </a:p>
        </p:txBody>
      </p:sp>
      <p:cxnSp>
        <p:nvCxnSpPr>
          <p:cNvPr id="40" name="Straight Connector 39"/>
          <p:cNvCxnSpPr/>
          <p:nvPr/>
        </p:nvCxnSpPr>
        <p:spPr>
          <a:xfrm>
            <a:off x="0" y="87858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AutoShape 20"/>
          <p:cNvSpPr>
            <a:spLocks noChangeArrowheads="1"/>
          </p:cNvSpPr>
          <p:nvPr/>
        </p:nvSpPr>
        <p:spPr bwMode="auto">
          <a:xfrm>
            <a:off x="7696200" y="6705600"/>
            <a:ext cx="228600" cy="152400"/>
          </a:xfrm>
          <a:prstGeom prst="sun">
            <a:avLst>
              <a:gd name="adj" fmla="val 25000"/>
            </a:avLst>
          </a:prstGeom>
          <a:solidFill>
            <a:schemeClr val="folHlink"/>
          </a:solidFill>
          <a:ln w="9525">
            <a:solidFill>
              <a:schemeClr val="tx1"/>
            </a:solidFill>
            <a:miter lim="800000"/>
            <a:headEnd/>
            <a:tailEnd/>
          </a:ln>
          <a:effectLst/>
        </p:spPr>
        <p:txBody>
          <a:bodyPr wrap="none" anchor="ctr"/>
          <a:lstStyle/>
          <a:p>
            <a:pPr algn="ctr"/>
            <a:endParaRPr lang="en-US" sz="1800">
              <a:solidFill>
                <a:schemeClr val="folHlink"/>
              </a:solidFill>
            </a:endParaRPr>
          </a:p>
        </p:txBody>
      </p:sp>
      <p:pic>
        <p:nvPicPr>
          <p:cNvPr id="512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8899" y="1376694"/>
            <a:ext cx="852842" cy="68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1759" y="5782203"/>
            <a:ext cx="852842" cy="68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50525" y="1456311"/>
            <a:ext cx="852842" cy="68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2173" y="5787122"/>
            <a:ext cx="852842" cy="682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Date Placeholder 28"/>
          <p:cNvSpPr>
            <a:spLocks noGrp="1"/>
          </p:cNvSpPr>
          <p:nvPr>
            <p:ph type="dt" sz="half" idx="10"/>
          </p:nvPr>
        </p:nvSpPr>
        <p:spPr/>
        <p:txBody>
          <a:bodyPr/>
          <a:lstStyle/>
          <a:p>
            <a:fld id="{EEFBCE95-6EB4-4ECB-9DCD-3E0185AA88B7}" type="datetime13">
              <a:rPr lang="en-US" smtClean="0"/>
              <a:t>1:19:22 AM</a:t>
            </a:fld>
            <a:endParaRPr lang="en-US" dirty="0"/>
          </a:p>
        </p:txBody>
      </p:sp>
      <p:sp>
        <p:nvSpPr>
          <p:cNvPr id="34" name="Footer Placeholder 33"/>
          <p:cNvSpPr>
            <a:spLocks noGrp="1"/>
          </p:cNvSpPr>
          <p:nvPr>
            <p:ph type="ftr" sz="quarter" idx="11"/>
          </p:nvPr>
        </p:nvSpPr>
        <p:spPr>
          <a:xfrm>
            <a:off x="2773294" y="6613267"/>
            <a:ext cx="4320215" cy="365125"/>
          </a:xfrm>
        </p:spPr>
        <p:txBody>
          <a:bodyPr/>
          <a:lstStyle/>
          <a:p>
            <a:r>
              <a:rPr lang="en-US" dirty="0" smtClean="0"/>
              <a:t>High Throughput-High-Content Flow Cytometry</a:t>
            </a:r>
            <a:endParaRPr lang="en-US" dirty="0"/>
          </a:p>
        </p:txBody>
      </p:sp>
      <p:sp>
        <p:nvSpPr>
          <p:cNvPr id="36" name="Slide Number Placeholder 35"/>
          <p:cNvSpPr>
            <a:spLocks noGrp="1"/>
          </p:cNvSpPr>
          <p:nvPr>
            <p:ph type="sldNum" sz="quarter" idx="12"/>
          </p:nvPr>
        </p:nvSpPr>
        <p:spPr/>
        <p:txBody>
          <a:bodyPr/>
          <a:lstStyle/>
          <a:p>
            <a:fld id="{50630EF9-A3A5-492F-81FF-A69EF25F2DFF}" type="slidenum">
              <a:rPr lang="en-US" smtClean="0"/>
              <a:pPr/>
              <a:t>67</a:t>
            </a:fld>
            <a:endParaRPr lang="en-US"/>
          </a:p>
        </p:txBody>
      </p:sp>
    </p:spTree>
    <p:extLst>
      <p:ext uri="{BB962C8B-B14F-4D97-AF65-F5344CB8AC3E}">
        <p14:creationId xmlns:p14="http://schemas.microsoft.com/office/powerpoint/2010/main" val="2372334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63"/>
                                        </p:tgtEl>
                                      </p:cBhvr>
                                    </p:animEffect>
                                    <p:set>
                                      <p:cBhvr>
                                        <p:cTn id="7"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Graphical cytometry analysis pipeline builder</a:t>
            </a:r>
            <a:endParaRPr lang="en-US" dirty="0"/>
          </a:p>
        </p:txBody>
      </p:sp>
      <p:sp>
        <p:nvSpPr>
          <p:cNvPr id="4" name="Date Placeholder 3"/>
          <p:cNvSpPr>
            <a:spLocks noGrp="1"/>
          </p:cNvSpPr>
          <p:nvPr>
            <p:ph type="dt" sz="half" idx="10"/>
          </p:nvPr>
        </p:nvSpPr>
        <p:spPr/>
        <p:txBody>
          <a:bodyPr/>
          <a:lstStyle/>
          <a:p>
            <a:fld id="{8F16216F-F7FE-44CC-92F7-C32432D20824}" type="datetime13">
              <a:rPr lang="en-US" smtClean="0"/>
              <a:t>1:19:22 AM</a:t>
            </a:fld>
            <a:endParaRPr lang="en-US" dirty="0"/>
          </a:p>
        </p:txBody>
      </p:sp>
      <p:sp>
        <p:nvSpPr>
          <p:cNvPr id="5" name="Footer Placeholder 4"/>
          <p:cNvSpPr>
            <a:spLocks noGrp="1"/>
          </p:cNvSpPr>
          <p:nvPr>
            <p:ph type="ftr" sz="quarter" idx="11"/>
          </p:nvPr>
        </p:nvSpPr>
        <p:spPr>
          <a:xfrm>
            <a:off x="3124200" y="6356350"/>
            <a:ext cx="3352800" cy="501650"/>
          </a:xfrm>
        </p:spPr>
        <p:txBody>
          <a:bodyPr/>
          <a:lstStyle/>
          <a:p>
            <a:r>
              <a:rPr lang="en-US" dirty="0" smtClean="0"/>
              <a:t>High Throughput-High-Content Flow </a:t>
            </a:r>
            <a:r>
              <a:rPr lang="en-US" dirty="0" err="1" smtClean="0"/>
              <a:t>Cytometry</a:t>
            </a:r>
            <a:endParaRPr lang="en-US" dirty="0"/>
          </a:p>
        </p:txBody>
      </p:sp>
      <p:sp>
        <p:nvSpPr>
          <p:cNvPr id="6" name="Slide Number Placeholder 5"/>
          <p:cNvSpPr>
            <a:spLocks noGrp="1"/>
          </p:cNvSpPr>
          <p:nvPr>
            <p:ph type="sldNum" sz="quarter" idx="12"/>
          </p:nvPr>
        </p:nvSpPr>
        <p:spPr/>
        <p:txBody>
          <a:bodyPr/>
          <a:lstStyle/>
          <a:p>
            <a:fld id="{50630EF9-A3A5-492F-81FF-A69EF25F2DFF}" type="slidenum">
              <a:rPr lang="en-US" smtClean="0"/>
              <a:pPr/>
              <a:t>68</a:t>
            </a:fld>
            <a:endParaRPr lang="en-US"/>
          </a:p>
        </p:txBody>
      </p:sp>
      <p:grpSp>
        <p:nvGrpSpPr>
          <p:cNvPr id="2" name="Group 21"/>
          <p:cNvGrpSpPr/>
          <p:nvPr/>
        </p:nvGrpSpPr>
        <p:grpSpPr>
          <a:xfrm>
            <a:off x="2705100" y="3205101"/>
            <a:ext cx="838200" cy="2438400"/>
            <a:chOff x="2743200" y="1828801"/>
            <a:chExt cx="838200" cy="2438400"/>
          </a:xfrm>
        </p:grpSpPr>
        <p:grpSp>
          <p:nvGrpSpPr>
            <p:cNvPr id="7" name="Group 19"/>
            <p:cNvGrpSpPr/>
            <p:nvPr/>
          </p:nvGrpSpPr>
          <p:grpSpPr>
            <a:xfrm>
              <a:off x="2743200" y="1828801"/>
              <a:ext cx="838200" cy="2438400"/>
              <a:chOff x="2743200" y="1828800"/>
              <a:chExt cx="1676400" cy="3747657"/>
            </a:xfrm>
          </p:grpSpPr>
          <p:sp>
            <p:nvSpPr>
              <p:cNvPr id="8" name="Rectangle 7"/>
              <p:cNvSpPr/>
              <p:nvPr/>
            </p:nvSpPr>
            <p:spPr bwMode="auto">
              <a:xfrm>
                <a:off x="2743200" y="1828800"/>
                <a:ext cx="1676400" cy="381000"/>
              </a:xfrm>
              <a:prstGeom prst="rect">
                <a:avLst/>
              </a:prstGeom>
              <a:solidFill>
                <a:srgbClr val="C0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Humnst777 BT" pitchFamily="34" charset="0"/>
                  </a:rPr>
                  <a:t>A3</a:t>
                </a:r>
              </a:p>
            </p:txBody>
          </p:sp>
          <p:sp>
            <p:nvSpPr>
              <p:cNvPr id="9" name="Rectangle 8"/>
              <p:cNvSpPr/>
              <p:nvPr/>
            </p:nvSpPr>
            <p:spPr bwMode="auto">
              <a:xfrm>
                <a:off x="2743200" y="2202873"/>
                <a:ext cx="1676400" cy="381000"/>
              </a:xfrm>
              <a:prstGeom prst="rect">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t>B</a:t>
                </a:r>
                <a:r>
                  <a:rPr kumimoji="0" lang="en-US" sz="1200" b="1" i="0" u="none" strike="noStrike" cap="none" normalizeH="0" baseline="0" dirty="0" smtClean="0">
                    <a:ln>
                      <a:noFill/>
                    </a:ln>
                    <a:effectLst/>
                    <a:latin typeface="Humnst777 BT" pitchFamily="34" charset="0"/>
                  </a:rPr>
                  <a:t>3</a:t>
                </a:r>
              </a:p>
            </p:txBody>
          </p:sp>
          <p:sp>
            <p:nvSpPr>
              <p:cNvPr id="10" name="Rectangle 9"/>
              <p:cNvSpPr/>
              <p:nvPr/>
            </p:nvSpPr>
            <p:spPr bwMode="auto">
              <a:xfrm>
                <a:off x="2743200" y="2576946"/>
                <a:ext cx="1676400" cy="381000"/>
              </a:xfrm>
              <a:prstGeom prst="rect">
                <a:avLst/>
              </a:prstGeom>
              <a:solidFill>
                <a:srgbClr val="FFC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t>C</a:t>
                </a:r>
                <a:r>
                  <a:rPr kumimoji="0" lang="en-US" sz="1200" b="1" i="0" u="none" strike="noStrike" cap="none" normalizeH="0" baseline="0" dirty="0" smtClean="0">
                    <a:ln>
                      <a:noFill/>
                    </a:ln>
                    <a:effectLst/>
                    <a:latin typeface="Humnst777 BT" pitchFamily="34" charset="0"/>
                  </a:rPr>
                  <a:t>3</a:t>
                </a:r>
              </a:p>
            </p:txBody>
          </p:sp>
          <p:sp>
            <p:nvSpPr>
              <p:cNvPr id="11" name="Rectangle 10"/>
              <p:cNvSpPr/>
              <p:nvPr/>
            </p:nvSpPr>
            <p:spPr bwMode="auto">
              <a:xfrm>
                <a:off x="2743200" y="2951019"/>
                <a:ext cx="1676400" cy="381000"/>
              </a:xfrm>
              <a:prstGeom prst="rect">
                <a:avLst/>
              </a:prstGeom>
              <a:solidFill>
                <a:srgbClr val="FFFF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t>D</a:t>
                </a:r>
                <a:r>
                  <a:rPr kumimoji="0" lang="en-US" sz="1200" b="1" i="0" u="none" strike="noStrike" cap="none" normalizeH="0" baseline="0" dirty="0" smtClean="0">
                    <a:ln>
                      <a:noFill/>
                    </a:ln>
                    <a:effectLst/>
                    <a:latin typeface="Humnst777 BT" pitchFamily="34" charset="0"/>
                  </a:rPr>
                  <a:t>3</a:t>
                </a:r>
              </a:p>
            </p:txBody>
          </p:sp>
          <p:sp>
            <p:nvSpPr>
              <p:cNvPr id="12" name="Rectangle 11"/>
              <p:cNvSpPr/>
              <p:nvPr/>
            </p:nvSpPr>
            <p:spPr bwMode="auto">
              <a:xfrm>
                <a:off x="2743200" y="3325092"/>
                <a:ext cx="1676400" cy="381000"/>
              </a:xfrm>
              <a:prstGeom prst="rect">
                <a:avLst/>
              </a:prstGeom>
              <a:solidFill>
                <a:srgbClr val="92D05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t>E</a:t>
                </a:r>
                <a:r>
                  <a:rPr kumimoji="0" lang="en-US" sz="1200" b="1" i="0" u="none" strike="noStrike" cap="none" normalizeH="0" baseline="0" dirty="0" smtClean="0">
                    <a:ln>
                      <a:noFill/>
                    </a:ln>
                    <a:effectLst/>
                    <a:latin typeface="Humnst777 BT" pitchFamily="34" charset="0"/>
                  </a:rPr>
                  <a:t>3</a:t>
                </a:r>
              </a:p>
            </p:txBody>
          </p:sp>
          <p:sp>
            <p:nvSpPr>
              <p:cNvPr id="13" name="Rectangle 12"/>
              <p:cNvSpPr/>
              <p:nvPr/>
            </p:nvSpPr>
            <p:spPr bwMode="auto">
              <a:xfrm>
                <a:off x="2743200" y="3699165"/>
                <a:ext cx="1676400" cy="381000"/>
              </a:xfrm>
              <a:prstGeom prst="rect">
                <a:avLst/>
              </a:prstGeom>
              <a:solidFill>
                <a:srgbClr val="00B05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t>F</a:t>
                </a:r>
                <a:r>
                  <a:rPr kumimoji="0" lang="en-US" sz="1200" b="1" i="0" u="none" strike="noStrike" cap="none" normalizeH="0" baseline="0" dirty="0" smtClean="0">
                    <a:ln>
                      <a:noFill/>
                    </a:ln>
                    <a:effectLst/>
                    <a:latin typeface="Humnst777 BT" pitchFamily="34" charset="0"/>
                  </a:rPr>
                  <a:t>3</a:t>
                </a:r>
              </a:p>
            </p:txBody>
          </p:sp>
          <p:sp>
            <p:nvSpPr>
              <p:cNvPr id="14" name="Rectangle 13"/>
              <p:cNvSpPr/>
              <p:nvPr/>
            </p:nvSpPr>
            <p:spPr bwMode="auto">
              <a:xfrm>
                <a:off x="2743200" y="4073238"/>
                <a:ext cx="1676400" cy="381000"/>
              </a:xfrm>
              <a:prstGeom prst="rect">
                <a:avLst/>
              </a:prstGeom>
              <a:solidFill>
                <a:srgbClr val="00B0F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t>G</a:t>
                </a:r>
                <a:r>
                  <a:rPr kumimoji="0" lang="en-US" sz="1200" b="1" i="0" u="none" strike="noStrike" cap="none" normalizeH="0" baseline="0" dirty="0" smtClean="0">
                    <a:ln>
                      <a:noFill/>
                    </a:ln>
                    <a:effectLst/>
                    <a:latin typeface="Humnst777 BT" pitchFamily="34" charset="0"/>
                  </a:rPr>
                  <a:t>3</a:t>
                </a:r>
              </a:p>
            </p:txBody>
          </p:sp>
          <p:sp>
            <p:nvSpPr>
              <p:cNvPr id="15" name="Rectangle 14"/>
              <p:cNvSpPr/>
              <p:nvPr/>
            </p:nvSpPr>
            <p:spPr bwMode="auto">
              <a:xfrm>
                <a:off x="2743200" y="4447311"/>
                <a:ext cx="1676400" cy="381000"/>
              </a:xfrm>
              <a:prstGeom prst="rect">
                <a:avLst/>
              </a:prstGeom>
              <a:solidFill>
                <a:srgbClr val="0070C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t>H</a:t>
                </a:r>
                <a:r>
                  <a:rPr kumimoji="0" lang="en-US" sz="1200" b="1" i="0" u="none" strike="noStrike" cap="none" normalizeH="0" baseline="0" dirty="0" smtClean="0">
                    <a:ln>
                      <a:noFill/>
                    </a:ln>
                    <a:effectLst/>
                    <a:latin typeface="Humnst777 BT" pitchFamily="34" charset="0"/>
                  </a:rPr>
                  <a:t>3</a:t>
                </a:r>
              </a:p>
            </p:txBody>
          </p:sp>
          <p:sp>
            <p:nvSpPr>
              <p:cNvPr id="16" name="Rectangle 15"/>
              <p:cNvSpPr/>
              <p:nvPr/>
            </p:nvSpPr>
            <p:spPr bwMode="auto">
              <a:xfrm>
                <a:off x="2743200" y="4821384"/>
                <a:ext cx="1676400" cy="381000"/>
              </a:xfrm>
              <a:prstGeom prst="rect">
                <a:avLst/>
              </a:prstGeom>
              <a:solidFill>
                <a:srgbClr val="00206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t>I</a:t>
                </a:r>
                <a:r>
                  <a:rPr kumimoji="0" lang="en-US" sz="1200" b="1" i="0" u="none" strike="noStrike" cap="none" normalizeH="0" baseline="0" dirty="0" smtClean="0">
                    <a:ln>
                      <a:noFill/>
                    </a:ln>
                    <a:effectLst/>
                    <a:latin typeface="Humnst777 BT" pitchFamily="34" charset="0"/>
                  </a:rPr>
                  <a:t>3</a:t>
                </a:r>
              </a:p>
            </p:txBody>
          </p:sp>
          <p:sp>
            <p:nvSpPr>
              <p:cNvPr id="17" name="Rectangle 16"/>
              <p:cNvSpPr/>
              <p:nvPr/>
            </p:nvSpPr>
            <p:spPr bwMode="auto">
              <a:xfrm>
                <a:off x="2743200" y="5195457"/>
                <a:ext cx="1676400" cy="381000"/>
              </a:xfrm>
              <a:prstGeom prst="rect">
                <a:avLst/>
              </a:prstGeom>
              <a:solidFill>
                <a:srgbClr val="7030A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t>J</a:t>
                </a:r>
                <a:r>
                  <a:rPr kumimoji="0" lang="en-US" sz="1200" b="1" i="0" u="none" strike="noStrike" cap="none" normalizeH="0" baseline="0" dirty="0" smtClean="0">
                    <a:ln>
                      <a:noFill/>
                    </a:ln>
                    <a:effectLst/>
                    <a:latin typeface="Humnst777 BT" pitchFamily="34" charset="0"/>
                  </a:rPr>
                  <a:t>3</a:t>
                </a:r>
              </a:p>
            </p:txBody>
          </p:sp>
        </p:grpSp>
        <p:sp>
          <p:nvSpPr>
            <p:cNvPr id="21" name="Rectangle 20"/>
            <p:cNvSpPr/>
            <p:nvPr/>
          </p:nvSpPr>
          <p:spPr bwMode="auto">
            <a:xfrm>
              <a:off x="2743200" y="1828801"/>
              <a:ext cx="838200" cy="24384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Humnst777 BT" pitchFamily="34" charset="0"/>
              </a:endParaRPr>
            </a:p>
          </p:txBody>
        </p:sp>
      </p:grpSp>
      <p:grpSp>
        <p:nvGrpSpPr>
          <p:cNvPr id="18" name="Group 25"/>
          <p:cNvGrpSpPr/>
          <p:nvPr/>
        </p:nvGrpSpPr>
        <p:grpSpPr>
          <a:xfrm>
            <a:off x="2705100" y="1662489"/>
            <a:ext cx="838200" cy="491285"/>
            <a:chOff x="2171700" y="1814011"/>
            <a:chExt cx="838200" cy="491285"/>
          </a:xfrm>
        </p:grpSpPr>
        <p:sp>
          <p:nvSpPr>
            <p:cNvPr id="23" name="Rectangle 22"/>
            <p:cNvSpPr/>
            <p:nvPr/>
          </p:nvSpPr>
          <p:spPr bwMode="auto">
            <a:xfrm>
              <a:off x="2171700" y="1814011"/>
              <a:ext cx="838200" cy="247896"/>
            </a:xfrm>
            <a:prstGeom prst="rect">
              <a:avLst/>
            </a:prstGeom>
            <a:solidFill>
              <a:schemeClr val="accent4">
                <a:lumMod val="7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50" b="1" dirty="0" smtClean="0"/>
                <a:t>Control </a:t>
              </a:r>
              <a:r>
                <a:rPr lang="en-US" sz="1200" b="1" dirty="0" smtClean="0"/>
                <a:t>+</a:t>
              </a:r>
              <a:endParaRPr kumimoji="0" lang="en-US" sz="1200" b="1" i="0" u="none" strike="noStrike" cap="none" normalizeH="0" baseline="0" dirty="0" smtClean="0">
                <a:ln>
                  <a:noFill/>
                </a:ln>
                <a:effectLst/>
                <a:latin typeface="Humnst777 BT" pitchFamily="34" charset="0"/>
              </a:endParaRPr>
            </a:p>
          </p:txBody>
        </p:sp>
        <p:sp>
          <p:nvSpPr>
            <p:cNvPr id="24" name="Rectangle 23"/>
            <p:cNvSpPr/>
            <p:nvPr/>
          </p:nvSpPr>
          <p:spPr bwMode="auto">
            <a:xfrm>
              <a:off x="2171700" y="2057400"/>
              <a:ext cx="838200" cy="247896"/>
            </a:xfrm>
            <a:prstGeom prst="rect">
              <a:avLst/>
            </a:prstGeom>
            <a:solidFill>
              <a:schemeClr val="accent6">
                <a:lumMod val="20000"/>
                <a:lumOff val="80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50" b="1" dirty="0" smtClean="0"/>
                <a:t>Control -</a:t>
              </a:r>
              <a:endParaRPr kumimoji="0" lang="en-US" sz="1050" b="1" i="0" u="none" strike="noStrike" cap="none" normalizeH="0" baseline="0" dirty="0" smtClean="0">
                <a:ln>
                  <a:noFill/>
                </a:ln>
                <a:effectLst/>
                <a:latin typeface="Humnst777 BT" pitchFamily="34" charset="0"/>
              </a:endParaRPr>
            </a:p>
          </p:txBody>
        </p:sp>
        <p:sp>
          <p:nvSpPr>
            <p:cNvPr id="25" name="Rectangle 24"/>
            <p:cNvSpPr/>
            <p:nvPr/>
          </p:nvSpPr>
          <p:spPr bwMode="auto">
            <a:xfrm>
              <a:off x="2171700" y="1814011"/>
              <a:ext cx="838200" cy="491285"/>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grpSp>
      <p:pic>
        <p:nvPicPr>
          <p:cNvPr id="7171" name="Picture 3"/>
          <p:cNvPicPr>
            <a:picLocks noChangeAspect="1" noChangeArrowheads="1"/>
          </p:cNvPicPr>
          <p:nvPr/>
        </p:nvPicPr>
        <p:blipFill>
          <a:blip r:embed="rId3" cstate="print"/>
          <a:srcRect/>
          <a:stretch>
            <a:fillRect/>
          </a:stretch>
        </p:blipFill>
        <p:spPr bwMode="auto">
          <a:xfrm>
            <a:off x="152400" y="1424488"/>
            <a:ext cx="1381125" cy="1028700"/>
          </a:xfrm>
          <a:prstGeom prst="rect">
            <a:avLst/>
          </a:prstGeom>
          <a:noFill/>
          <a:ln w="28575">
            <a:solidFill>
              <a:schemeClr val="tx1"/>
            </a:solid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457200" y="3449371"/>
            <a:ext cx="762000" cy="514350"/>
          </a:xfrm>
          <a:prstGeom prst="rect">
            <a:avLst/>
          </a:prstGeom>
          <a:noFill/>
          <a:ln w="28575">
            <a:solidFill>
              <a:schemeClr val="tx1"/>
            </a:solidFill>
            <a:miter lim="800000"/>
            <a:headEnd/>
            <a:tailEnd/>
          </a:ln>
        </p:spPr>
      </p:pic>
      <p:sp>
        <p:nvSpPr>
          <p:cNvPr id="31" name="Rectangle 30"/>
          <p:cNvSpPr/>
          <p:nvPr/>
        </p:nvSpPr>
        <p:spPr bwMode="auto">
          <a:xfrm>
            <a:off x="6705600" y="2329239"/>
            <a:ext cx="1104900" cy="247896"/>
          </a:xfrm>
          <a:prstGeom prst="rect">
            <a:avLst/>
          </a:prstGeom>
          <a:solidFill>
            <a:schemeClr val="tx1"/>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solidFill>
                  <a:schemeClr val="bg1"/>
                </a:solidFill>
              </a:rPr>
              <a:t>Build curve</a:t>
            </a:r>
            <a:endParaRPr kumimoji="0" lang="en-US" sz="1200" b="1" i="0" u="none" strike="noStrike" cap="none" normalizeH="0" baseline="0" dirty="0" smtClean="0">
              <a:ln>
                <a:noFill/>
              </a:ln>
              <a:solidFill>
                <a:schemeClr val="bg1"/>
              </a:solidFill>
              <a:effectLst/>
              <a:latin typeface="Humnst777 BT" pitchFamily="34" charset="0"/>
            </a:endParaRPr>
          </a:p>
        </p:txBody>
      </p:sp>
      <p:grpSp>
        <p:nvGrpSpPr>
          <p:cNvPr id="19" name="Group 41"/>
          <p:cNvGrpSpPr/>
          <p:nvPr/>
        </p:nvGrpSpPr>
        <p:grpSpPr>
          <a:xfrm>
            <a:off x="4762500" y="2942979"/>
            <a:ext cx="838200" cy="524244"/>
            <a:chOff x="2286000" y="4499320"/>
            <a:chExt cx="838200" cy="524244"/>
          </a:xfrm>
        </p:grpSpPr>
        <p:sp>
          <p:nvSpPr>
            <p:cNvPr id="30" name="Rectangle 29"/>
            <p:cNvSpPr/>
            <p:nvPr/>
          </p:nvSpPr>
          <p:spPr bwMode="auto">
            <a:xfrm>
              <a:off x="2286000" y="4499320"/>
              <a:ext cx="838200" cy="247896"/>
            </a:xfrm>
            <a:prstGeom prst="rect">
              <a:avLst/>
            </a:prstGeom>
            <a:solidFill>
              <a:schemeClr val="tx1">
                <a:lumMod val="95000"/>
                <a:lumOff val="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solidFill>
                    <a:schemeClr val="bg1"/>
                  </a:solidFill>
                </a:rPr>
                <a:t>distance</a:t>
              </a:r>
              <a:endParaRPr kumimoji="0" lang="en-US" sz="1200" b="1" i="0" u="none" strike="noStrike" cap="none" normalizeH="0" baseline="0" dirty="0" smtClean="0">
                <a:ln>
                  <a:noFill/>
                </a:ln>
                <a:solidFill>
                  <a:schemeClr val="bg1"/>
                </a:solidFill>
                <a:effectLst/>
                <a:latin typeface="Humnst777 BT" pitchFamily="34" charset="0"/>
              </a:endParaRPr>
            </a:p>
          </p:txBody>
        </p:sp>
        <p:sp>
          <p:nvSpPr>
            <p:cNvPr id="32" name="Rectangle 31"/>
            <p:cNvSpPr/>
            <p:nvPr/>
          </p:nvSpPr>
          <p:spPr bwMode="auto">
            <a:xfrm>
              <a:off x="2286000" y="4775668"/>
              <a:ext cx="838200" cy="247896"/>
            </a:xfrm>
            <a:prstGeom prst="rect">
              <a:avLst/>
            </a:prstGeom>
            <a:solidFill>
              <a:schemeClr val="tx1">
                <a:lumMod val="95000"/>
                <a:lumOff val="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solidFill>
                    <a:schemeClr val="bg1"/>
                  </a:solidFill>
                </a:rPr>
                <a:t>Label 1</a:t>
              </a:r>
              <a:endParaRPr kumimoji="0" lang="en-US" sz="1200" b="1" i="0" u="none" strike="noStrike" cap="none" normalizeH="0" baseline="0" dirty="0" smtClean="0">
                <a:ln>
                  <a:noFill/>
                </a:ln>
                <a:solidFill>
                  <a:schemeClr val="bg1"/>
                </a:solidFill>
                <a:effectLst/>
                <a:latin typeface="Humnst777 BT" pitchFamily="34" charset="0"/>
              </a:endParaRPr>
            </a:p>
          </p:txBody>
        </p:sp>
        <p:sp>
          <p:nvSpPr>
            <p:cNvPr id="33" name="Rectangle 32"/>
            <p:cNvSpPr/>
            <p:nvPr/>
          </p:nvSpPr>
          <p:spPr bwMode="auto">
            <a:xfrm>
              <a:off x="2286000" y="4499320"/>
              <a:ext cx="838200" cy="52424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grpSp>
      <p:grpSp>
        <p:nvGrpSpPr>
          <p:cNvPr id="20" name="Group 39"/>
          <p:cNvGrpSpPr/>
          <p:nvPr/>
        </p:nvGrpSpPr>
        <p:grpSpPr>
          <a:xfrm>
            <a:off x="5867400" y="3998314"/>
            <a:ext cx="838200" cy="524244"/>
            <a:chOff x="6019800" y="2457081"/>
            <a:chExt cx="838200" cy="524244"/>
          </a:xfrm>
        </p:grpSpPr>
        <p:sp>
          <p:nvSpPr>
            <p:cNvPr id="34" name="Rectangle 33"/>
            <p:cNvSpPr/>
            <p:nvPr/>
          </p:nvSpPr>
          <p:spPr bwMode="auto">
            <a:xfrm>
              <a:off x="6019800" y="2457081"/>
              <a:ext cx="838200" cy="247896"/>
            </a:xfrm>
            <a:prstGeom prst="rect">
              <a:avLst/>
            </a:prstGeom>
            <a:solidFill>
              <a:schemeClr val="tx1">
                <a:lumMod val="95000"/>
                <a:lumOff val="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solidFill>
                    <a:schemeClr val="bg1"/>
                  </a:solidFill>
                </a:rPr>
                <a:t>distance</a:t>
              </a:r>
              <a:endParaRPr kumimoji="0" lang="en-US" sz="1200" b="1" i="0" u="none" strike="noStrike" cap="none" normalizeH="0" baseline="0" dirty="0" smtClean="0">
                <a:ln>
                  <a:noFill/>
                </a:ln>
                <a:solidFill>
                  <a:schemeClr val="bg1"/>
                </a:solidFill>
                <a:effectLst/>
                <a:latin typeface="Humnst777 BT" pitchFamily="34" charset="0"/>
              </a:endParaRPr>
            </a:p>
          </p:txBody>
        </p:sp>
        <p:sp>
          <p:nvSpPr>
            <p:cNvPr id="35" name="Rectangle 34"/>
            <p:cNvSpPr/>
            <p:nvPr/>
          </p:nvSpPr>
          <p:spPr bwMode="auto">
            <a:xfrm>
              <a:off x="6019800" y="2733429"/>
              <a:ext cx="838200" cy="247896"/>
            </a:xfrm>
            <a:prstGeom prst="rect">
              <a:avLst/>
            </a:prstGeom>
            <a:solidFill>
              <a:schemeClr val="tx1">
                <a:lumMod val="95000"/>
                <a:lumOff val="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solidFill>
                    <a:schemeClr val="bg1"/>
                  </a:solidFill>
                </a:rPr>
                <a:t>Label 2</a:t>
              </a:r>
              <a:endParaRPr kumimoji="0" lang="en-US" sz="1200" b="1" i="0" u="none" strike="noStrike" cap="none" normalizeH="0" baseline="0" dirty="0" smtClean="0">
                <a:ln>
                  <a:noFill/>
                </a:ln>
                <a:solidFill>
                  <a:schemeClr val="bg1"/>
                </a:solidFill>
                <a:effectLst/>
                <a:latin typeface="Humnst777 BT" pitchFamily="34" charset="0"/>
              </a:endParaRPr>
            </a:p>
          </p:txBody>
        </p:sp>
        <p:sp>
          <p:nvSpPr>
            <p:cNvPr id="36" name="Rectangle 35"/>
            <p:cNvSpPr/>
            <p:nvPr/>
          </p:nvSpPr>
          <p:spPr bwMode="auto">
            <a:xfrm>
              <a:off x="6019800" y="2457081"/>
              <a:ext cx="838200" cy="52424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grpSp>
      <p:grpSp>
        <p:nvGrpSpPr>
          <p:cNvPr id="22" name="Group 40"/>
          <p:cNvGrpSpPr/>
          <p:nvPr/>
        </p:nvGrpSpPr>
        <p:grpSpPr>
          <a:xfrm>
            <a:off x="6553200" y="5000325"/>
            <a:ext cx="838200" cy="524244"/>
            <a:chOff x="5715000" y="4127476"/>
            <a:chExt cx="838200" cy="524244"/>
          </a:xfrm>
        </p:grpSpPr>
        <p:sp>
          <p:nvSpPr>
            <p:cNvPr id="37" name="Rectangle 36"/>
            <p:cNvSpPr/>
            <p:nvPr/>
          </p:nvSpPr>
          <p:spPr bwMode="auto">
            <a:xfrm>
              <a:off x="5715000" y="4127476"/>
              <a:ext cx="838200" cy="247896"/>
            </a:xfrm>
            <a:prstGeom prst="rect">
              <a:avLst/>
            </a:prstGeom>
            <a:solidFill>
              <a:schemeClr val="tx1">
                <a:lumMod val="95000"/>
                <a:lumOff val="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solidFill>
                    <a:schemeClr val="bg1"/>
                  </a:solidFill>
                </a:rPr>
                <a:t>distance</a:t>
              </a:r>
              <a:endParaRPr kumimoji="0" lang="en-US" sz="1200" b="1" i="0" u="none" strike="noStrike" cap="none" normalizeH="0" baseline="0" dirty="0" smtClean="0">
                <a:ln>
                  <a:noFill/>
                </a:ln>
                <a:solidFill>
                  <a:schemeClr val="bg1"/>
                </a:solidFill>
                <a:effectLst/>
                <a:latin typeface="Humnst777 BT" pitchFamily="34" charset="0"/>
              </a:endParaRPr>
            </a:p>
          </p:txBody>
        </p:sp>
        <p:sp>
          <p:nvSpPr>
            <p:cNvPr id="38" name="Rectangle 37"/>
            <p:cNvSpPr/>
            <p:nvPr/>
          </p:nvSpPr>
          <p:spPr bwMode="auto">
            <a:xfrm>
              <a:off x="5715000" y="4403824"/>
              <a:ext cx="838200" cy="247896"/>
            </a:xfrm>
            <a:prstGeom prst="rect">
              <a:avLst/>
            </a:prstGeom>
            <a:solidFill>
              <a:schemeClr val="tx1">
                <a:lumMod val="95000"/>
                <a:lumOff val="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solidFill>
                    <a:schemeClr val="bg1"/>
                  </a:solidFill>
                </a:rPr>
                <a:t>Label 3</a:t>
              </a:r>
              <a:endParaRPr kumimoji="0" lang="en-US" sz="1200" b="1" i="0" u="none" strike="noStrike" cap="none" normalizeH="0" baseline="0" dirty="0" smtClean="0">
                <a:ln>
                  <a:noFill/>
                </a:ln>
                <a:solidFill>
                  <a:schemeClr val="bg1"/>
                </a:solidFill>
                <a:effectLst/>
                <a:latin typeface="Humnst777 BT" pitchFamily="34" charset="0"/>
              </a:endParaRPr>
            </a:p>
          </p:txBody>
        </p:sp>
        <p:sp>
          <p:nvSpPr>
            <p:cNvPr id="39" name="Rectangle 38"/>
            <p:cNvSpPr/>
            <p:nvPr/>
          </p:nvSpPr>
          <p:spPr bwMode="auto">
            <a:xfrm>
              <a:off x="5715000" y="4127476"/>
              <a:ext cx="838200" cy="52424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grpSp>
      <p:cxnSp>
        <p:nvCxnSpPr>
          <p:cNvPr id="44" name="Straight Arrow Connector 43"/>
          <p:cNvCxnSpPr>
            <a:stCxn id="7171" idx="2"/>
            <a:endCxn id="7172" idx="1"/>
          </p:cNvCxnSpPr>
          <p:nvPr/>
        </p:nvCxnSpPr>
        <p:spPr bwMode="auto">
          <a:xfrm rot="5400000">
            <a:off x="23403" y="2886986"/>
            <a:ext cx="1253358" cy="385763"/>
          </a:xfrm>
          <a:prstGeom prst="curvedConnector4">
            <a:avLst>
              <a:gd name="adj1" fmla="val 39741"/>
              <a:gd name="adj2" fmla="val 159259"/>
            </a:avLst>
          </a:prstGeom>
          <a:ln>
            <a:headEnd type="oval" w="med" len="med"/>
            <a:tailEnd type="stealth"/>
          </a:ln>
        </p:spPr>
        <p:style>
          <a:lnRef idx="3">
            <a:schemeClr val="accent6"/>
          </a:lnRef>
          <a:fillRef idx="0">
            <a:schemeClr val="accent6"/>
          </a:fillRef>
          <a:effectRef idx="2">
            <a:schemeClr val="accent6"/>
          </a:effectRef>
          <a:fontRef idx="minor">
            <a:schemeClr val="tx1"/>
          </a:fontRef>
        </p:style>
      </p:cxnSp>
      <p:cxnSp>
        <p:nvCxnSpPr>
          <p:cNvPr id="47" name="Elbow Connector 46"/>
          <p:cNvCxnSpPr>
            <a:stCxn id="7172" idx="3"/>
            <a:endCxn id="21" idx="1"/>
          </p:cNvCxnSpPr>
          <p:nvPr/>
        </p:nvCxnSpPr>
        <p:spPr bwMode="auto">
          <a:xfrm>
            <a:off x="1219200" y="3706546"/>
            <a:ext cx="1485900" cy="717755"/>
          </a:xfrm>
          <a:prstGeom prst="curvedConnector3">
            <a:avLst>
              <a:gd name="adj1" fmla="val 50000"/>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cxnSp>
        <p:nvCxnSpPr>
          <p:cNvPr id="53" name="Elbow Connector 52"/>
          <p:cNvCxnSpPr>
            <a:stCxn id="7172" idx="3"/>
            <a:endCxn id="25" idx="1"/>
          </p:cNvCxnSpPr>
          <p:nvPr/>
        </p:nvCxnSpPr>
        <p:spPr bwMode="auto">
          <a:xfrm flipV="1">
            <a:off x="1219200" y="1908132"/>
            <a:ext cx="1485900" cy="1798414"/>
          </a:xfrm>
          <a:prstGeom prst="curvedConnector3">
            <a:avLst>
              <a:gd name="adj1" fmla="val 50000"/>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cxnSp>
        <p:nvCxnSpPr>
          <p:cNvPr id="55" name="Elbow Connector 54"/>
          <p:cNvCxnSpPr>
            <a:stCxn id="25" idx="3"/>
            <a:endCxn id="33" idx="0"/>
          </p:cNvCxnSpPr>
          <p:nvPr/>
        </p:nvCxnSpPr>
        <p:spPr bwMode="auto">
          <a:xfrm>
            <a:off x="3543300" y="1908132"/>
            <a:ext cx="1638300" cy="1034847"/>
          </a:xfrm>
          <a:prstGeom prst="curvedConnector2">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cxnSp>
        <p:nvCxnSpPr>
          <p:cNvPr id="57" name="Shape 56"/>
          <p:cNvCxnSpPr>
            <a:stCxn id="21" idx="3"/>
            <a:endCxn id="33" idx="2"/>
          </p:cNvCxnSpPr>
          <p:nvPr/>
        </p:nvCxnSpPr>
        <p:spPr bwMode="auto">
          <a:xfrm flipV="1">
            <a:off x="3543300" y="3467223"/>
            <a:ext cx="1638300" cy="957078"/>
          </a:xfrm>
          <a:prstGeom prst="curvedConnector2">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cxnSp>
        <p:nvCxnSpPr>
          <p:cNvPr id="60" name="Shape 59"/>
          <p:cNvCxnSpPr>
            <a:stCxn id="25" idx="3"/>
            <a:endCxn id="34" idx="0"/>
          </p:cNvCxnSpPr>
          <p:nvPr/>
        </p:nvCxnSpPr>
        <p:spPr bwMode="auto">
          <a:xfrm>
            <a:off x="3543300" y="1908132"/>
            <a:ext cx="2743200" cy="2090182"/>
          </a:xfrm>
          <a:prstGeom prst="curvedConnector2">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cxnSp>
        <p:nvCxnSpPr>
          <p:cNvPr id="62" name="Shape 61"/>
          <p:cNvCxnSpPr>
            <a:stCxn id="21" idx="3"/>
            <a:endCxn id="36" idx="2"/>
          </p:cNvCxnSpPr>
          <p:nvPr/>
        </p:nvCxnSpPr>
        <p:spPr bwMode="auto">
          <a:xfrm>
            <a:off x="3543300" y="4424301"/>
            <a:ext cx="2743200" cy="98257"/>
          </a:xfrm>
          <a:prstGeom prst="curvedConnector4">
            <a:avLst>
              <a:gd name="adj1" fmla="val 42361"/>
              <a:gd name="adj2" fmla="val 332655"/>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cxnSp>
        <p:nvCxnSpPr>
          <p:cNvPr id="66" name="Elbow Connector 65"/>
          <p:cNvCxnSpPr>
            <a:stCxn id="25" idx="3"/>
            <a:endCxn id="37" idx="0"/>
          </p:cNvCxnSpPr>
          <p:nvPr/>
        </p:nvCxnSpPr>
        <p:spPr bwMode="auto">
          <a:xfrm>
            <a:off x="3543300" y="1908132"/>
            <a:ext cx="3429000" cy="3092193"/>
          </a:xfrm>
          <a:prstGeom prst="curvedConnector2">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cxnSp>
        <p:nvCxnSpPr>
          <p:cNvPr id="75" name="Shape 74"/>
          <p:cNvCxnSpPr>
            <a:stCxn id="21" idx="3"/>
            <a:endCxn id="39" idx="2"/>
          </p:cNvCxnSpPr>
          <p:nvPr/>
        </p:nvCxnSpPr>
        <p:spPr bwMode="auto">
          <a:xfrm>
            <a:off x="3543300" y="4424301"/>
            <a:ext cx="3429000" cy="1100268"/>
          </a:xfrm>
          <a:prstGeom prst="curvedConnector4">
            <a:avLst>
              <a:gd name="adj1" fmla="val 43889"/>
              <a:gd name="adj2" fmla="val 120777"/>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cxnSp>
        <p:nvCxnSpPr>
          <p:cNvPr id="78" name="Elbow Connector 77"/>
          <p:cNvCxnSpPr>
            <a:stCxn id="33" idx="3"/>
            <a:endCxn id="31" idx="1"/>
          </p:cNvCxnSpPr>
          <p:nvPr/>
        </p:nvCxnSpPr>
        <p:spPr bwMode="auto">
          <a:xfrm flipV="1">
            <a:off x="5600700" y="2453187"/>
            <a:ext cx="1104900" cy="751914"/>
          </a:xfrm>
          <a:prstGeom prst="curvedConnector3">
            <a:avLst>
              <a:gd name="adj1" fmla="val 50000"/>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sp>
        <p:nvSpPr>
          <p:cNvPr id="83" name="Rectangle 82"/>
          <p:cNvSpPr/>
          <p:nvPr/>
        </p:nvSpPr>
        <p:spPr bwMode="auto">
          <a:xfrm>
            <a:off x="7258050" y="3591171"/>
            <a:ext cx="1428750" cy="247896"/>
          </a:xfrm>
          <a:prstGeom prst="rect">
            <a:avLst/>
          </a:prstGeom>
          <a:solidFill>
            <a:schemeClr val="bg2">
              <a:lumMod val="90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solidFill>
                  <a:srgbClr val="C00000"/>
                </a:solidFill>
              </a:rPr>
              <a:t>Extract features</a:t>
            </a:r>
            <a:endParaRPr kumimoji="0" lang="en-US" sz="1200" b="1" i="0" u="none" strike="noStrike" cap="none" normalizeH="0" baseline="0" dirty="0" smtClean="0">
              <a:ln>
                <a:noFill/>
              </a:ln>
              <a:solidFill>
                <a:srgbClr val="C00000"/>
              </a:solidFill>
              <a:effectLst/>
              <a:latin typeface="Humnst777 BT" pitchFamily="34" charset="0"/>
            </a:endParaRPr>
          </a:p>
        </p:txBody>
      </p:sp>
      <p:cxnSp>
        <p:nvCxnSpPr>
          <p:cNvPr id="85" name="Shape 84"/>
          <p:cNvCxnSpPr>
            <a:endCxn id="83" idx="0"/>
          </p:cNvCxnSpPr>
          <p:nvPr/>
        </p:nvCxnSpPr>
        <p:spPr bwMode="auto">
          <a:xfrm rot="16200000" flipH="1">
            <a:off x="7108219" y="2726965"/>
            <a:ext cx="1014036" cy="714375"/>
          </a:xfrm>
          <a:prstGeom prst="curvedConnector3">
            <a:avLst>
              <a:gd name="adj1" fmla="val 50000"/>
            </a:avLst>
          </a:prstGeom>
          <a:ln>
            <a:headEnd type="oval" w="med" len="med"/>
            <a:tailEnd type="arrow"/>
          </a:ln>
        </p:spPr>
        <p:style>
          <a:lnRef idx="3">
            <a:schemeClr val="accent6"/>
          </a:lnRef>
          <a:fillRef idx="0">
            <a:schemeClr val="accent6"/>
          </a:fillRef>
          <a:effectRef idx="2">
            <a:schemeClr val="accent6"/>
          </a:effectRef>
          <a:fontRef idx="minor">
            <a:schemeClr val="tx1"/>
          </a:fontRef>
        </p:style>
      </p:cxnSp>
      <p:sp>
        <p:nvSpPr>
          <p:cNvPr id="50" name="Title 2"/>
          <p:cNvSpPr txBox="1">
            <a:spLocks/>
          </p:cNvSpPr>
          <p:nvPr/>
        </p:nvSpPr>
        <p:spPr bwMode="auto">
          <a:xfrm>
            <a:off x="2523012" y="1256581"/>
            <a:ext cx="61341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800" b="1">
                <a:solidFill>
                  <a:schemeClr val="tx1"/>
                </a:solidFill>
                <a:latin typeface="+mj-lt"/>
                <a:ea typeface="+mj-ea"/>
                <a:cs typeface="+mj-cs"/>
              </a:defRPr>
            </a:lvl1pPr>
            <a:lvl2pPr algn="r" rtl="0" eaLnBrk="1" fontAlgn="base" hangingPunct="1">
              <a:spcBef>
                <a:spcPct val="0"/>
              </a:spcBef>
              <a:spcAft>
                <a:spcPct val="0"/>
              </a:spcAft>
              <a:defRPr sz="2800" b="1">
                <a:solidFill>
                  <a:schemeClr val="tx2"/>
                </a:solidFill>
                <a:latin typeface="Minion Web" pitchFamily="18" charset="0"/>
              </a:defRPr>
            </a:lvl2pPr>
            <a:lvl3pPr algn="r" rtl="0" eaLnBrk="1" fontAlgn="base" hangingPunct="1">
              <a:spcBef>
                <a:spcPct val="0"/>
              </a:spcBef>
              <a:spcAft>
                <a:spcPct val="0"/>
              </a:spcAft>
              <a:defRPr sz="2800" b="1">
                <a:solidFill>
                  <a:schemeClr val="tx2"/>
                </a:solidFill>
                <a:latin typeface="Minion Web" pitchFamily="18" charset="0"/>
              </a:defRPr>
            </a:lvl3pPr>
            <a:lvl4pPr algn="r" rtl="0" eaLnBrk="1" fontAlgn="base" hangingPunct="1">
              <a:spcBef>
                <a:spcPct val="0"/>
              </a:spcBef>
              <a:spcAft>
                <a:spcPct val="0"/>
              </a:spcAft>
              <a:defRPr sz="2800" b="1">
                <a:solidFill>
                  <a:schemeClr val="tx2"/>
                </a:solidFill>
                <a:latin typeface="Minion Web" pitchFamily="18" charset="0"/>
              </a:defRPr>
            </a:lvl4pPr>
            <a:lvl5pPr algn="r" rtl="0" eaLnBrk="1" fontAlgn="base" hangingPunct="1">
              <a:spcBef>
                <a:spcPct val="0"/>
              </a:spcBef>
              <a:spcAft>
                <a:spcPct val="0"/>
              </a:spcAft>
              <a:defRPr sz="2800" b="1">
                <a:solidFill>
                  <a:schemeClr val="tx2"/>
                </a:solidFill>
                <a:latin typeface="Minion Web" pitchFamily="18" charset="0"/>
              </a:defRPr>
            </a:lvl5pPr>
            <a:lvl6pPr marL="457200" algn="r" rtl="0" eaLnBrk="1" fontAlgn="base" hangingPunct="1">
              <a:spcBef>
                <a:spcPct val="0"/>
              </a:spcBef>
              <a:spcAft>
                <a:spcPct val="0"/>
              </a:spcAft>
              <a:defRPr sz="2800" b="1">
                <a:solidFill>
                  <a:schemeClr val="tx2"/>
                </a:solidFill>
                <a:latin typeface="Minion Web" pitchFamily="18" charset="0"/>
              </a:defRPr>
            </a:lvl6pPr>
            <a:lvl7pPr marL="914400" algn="r" rtl="0" eaLnBrk="1" fontAlgn="base" hangingPunct="1">
              <a:spcBef>
                <a:spcPct val="0"/>
              </a:spcBef>
              <a:spcAft>
                <a:spcPct val="0"/>
              </a:spcAft>
              <a:defRPr sz="2800" b="1">
                <a:solidFill>
                  <a:schemeClr val="tx2"/>
                </a:solidFill>
                <a:latin typeface="Minion Web" pitchFamily="18" charset="0"/>
              </a:defRPr>
            </a:lvl7pPr>
            <a:lvl8pPr marL="1371600" algn="r" rtl="0" eaLnBrk="1" fontAlgn="base" hangingPunct="1">
              <a:spcBef>
                <a:spcPct val="0"/>
              </a:spcBef>
              <a:spcAft>
                <a:spcPct val="0"/>
              </a:spcAft>
              <a:defRPr sz="2800" b="1">
                <a:solidFill>
                  <a:schemeClr val="tx2"/>
                </a:solidFill>
                <a:latin typeface="Minion Web" pitchFamily="18" charset="0"/>
              </a:defRPr>
            </a:lvl8pPr>
            <a:lvl9pPr marL="1828800" algn="r" rtl="0" eaLnBrk="1" fontAlgn="base" hangingPunct="1">
              <a:spcBef>
                <a:spcPct val="0"/>
              </a:spcBef>
              <a:spcAft>
                <a:spcPct val="0"/>
              </a:spcAft>
              <a:defRPr sz="2800" b="1">
                <a:solidFill>
                  <a:schemeClr val="tx2"/>
                </a:solidFill>
                <a:latin typeface="Minion Web" pitchFamily="18" charset="0"/>
              </a:defRPr>
            </a:lvl9pPr>
          </a:lstStyle>
          <a:p>
            <a:r>
              <a:rPr lang="en-US" dirty="0" smtClean="0">
                <a:solidFill>
                  <a:srgbClr val="0070C0"/>
                </a:solidFill>
              </a:rPr>
              <a:t>We call this a Logic Map</a:t>
            </a:r>
            <a:endParaRPr lang="en-US" dirty="0">
              <a:solidFill>
                <a:srgbClr val="0070C0"/>
              </a:solidFill>
            </a:endParaRPr>
          </a:p>
        </p:txBody>
      </p:sp>
      <p:pic>
        <p:nvPicPr>
          <p:cNvPr id="52" name="Picture 2"/>
          <p:cNvPicPr>
            <a:picLocks noChangeAspect="1" noChangeArrowheads="1"/>
          </p:cNvPicPr>
          <p:nvPr/>
        </p:nvPicPr>
        <p:blipFill>
          <a:blip r:embed="rId5" cstate="print"/>
          <a:srcRect r="8030"/>
          <a:stretch>
            <a:fillRect/>
          </a:stretch>
        </p:blipFill>
        <p:spPr bwMode="auto">
          <a:xfrm>
            <a:off x="7615237" y="4829219"/>
            <a:ext cx="1428604" cy="1082668"/>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27" name="Straight Arrow Connector 26"/>
          <p:cNvCxnSpPr/>
          <p:nvPr/>
        </p:nvCxnSpPr>
        <p:spPr bwMode="auto">
          <a:xfrm>
            <a:off x="8062912" y="4059217"/>
            <a:ext cx="90488" cy="730168"/>
          </a:xfrm>
          <a:prstGeom prst="straightConnector1">
            <a:avLst/>
          </a:prstGeom>
          <a:solidFill>
            <a:schemeClr val="accent1"/>
          </a:solidFill>
          <a:ln w="57150" cap="flat" cmpd="sng" algn="ctr">
            <a:solidFill>
              <a:srgbClr val="B7720D"/>
            </a:solidFill>
            <a:prstDash val="solid"/>
            <a:round/>
            <a:headEnd type="none" w="med" len="med"/>
            <a:tailEnd type="arrow"/>
          </a:ln>
          <a:effectLst/>
        </p:spPr>
      </p:cxnSp>
      <p:sp>
        <p:nvSpPr>
          <p:cNvPr id="58" name="Rectangle 57"/>
          <p:cNvSpPr/>
          <p:nvPr/>
        </p:nvSpPr>
        <p:spPr bwMode="auto">
          <a:xfrm>
            <a:off x="7842662" y="6019800"/>
            <a:ext cx="1104900" cy="247896"/>
          </a:xfrm>
          <a:prstGeom prst="rect">
            <a:avLst/>
          </a:prstGeom>
          <a:solidFill>
            <a:schemeClr val="tx1"/>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b="1" dirty="0" smtClean="0">
                <a:solidFill>
                  <a:schemeClr val="bg1"/>
                </a:solidFill>
              </a:rPr>
              <a:t>Result</a:t>
            </a:r>
            <a:endParaRPr kumimoji="0" lang="en-US" sz="1200" b="1" i="0" u="none" strike="noStrike" cap="none" normalizeH="0" baseline="0" dirty="0" smtClean="0">
              <a:ln>
                <a:noFill/>
              </a:ln>
              <a:solidFill>
                <a:schemeClr val="bg1"/>
              </a:solidFill>
              <a:effectLst/>
              <a:latin typeface="Humnst777 BT" pitchFamily="34" charset="0"/>
            </a:endParaRPr>
          </a:p>
        </p:txBody>
      </p:sp>
      <p:sp>
        <p:nvSpPr>
          <p:cNvPr id="26" name="TextBox 25"/>
          <p:cNvSpPr txBox="1"/>
          <p:nvPr/>
        </p:nvSpPr>
        <p:spPr>
          <a:xfrm>
            <a:off x="2919898" y="3205101"/>
            <a:ext cx="660758" cy="276999"/>
          </a:xfrm>
          <a:prstGeom prst="rect">
            <a:avLst/>
          </a:prstGeom>
          <a:noFill/>
        </p:spPr>
        <p:txBody>
          <a:bodyPr wrap="none" rtlCol="0">
            <a:spAutoFit/>
          </a:bodyPr>
          <a:lstStyle/>
          <a:p>
            <a:r>
              <a:rPr lang="en-US" sz="1200" dirty="0" smtClean="0"/>
              <a:t>Drug 1</a:t>
            </a:r>
            <a:endParaRPr lang="en-US" sz="1200" dirty="0"/>
          </a:p>
        </p:txBody>
      </p:sp>
      <p:sp>
        <p:nvSpPr>
          <p:cNvPr id="56" name="TextBox 55"/>
          <p:cNvSpPr txBox="1"/>
          <p:nvPr/>
        </p:nvSpPr>
        <p:spPr>
          <a:xfrm>
            <a:off x="2940268" y="3456801"/>
            <a:ext cx="660758" cy="276999"/>
          </a:xfrm>
          <a:prstGeom prst="rect">
            <a:avLst/>
          </a:prstGeom>
          <a:noFill/>
        </p:spPr>
        <p:txBody>
          <a:bodyPr wrap="none" rtlCol="0">
            <a:spAutoFit/>
          </a:bodyPr>
          <a:lstStyle/>
          <a:p>
            <a:r>
              <a:rPr lang="en-US" sz="1200" dirty="0" smtClean="0"/>
              <a:t>Drug 2</a:t>
            </a:r>
            <a:endParaRPr lang="en-US" sz="1200" dirty="0"/>
          </a:p>
        </p:txBody>
      </p:sp>
      <p:sp>
        <p:nvSpPr>
          <p:cNvPr id="59" name="TextBox 58"/>
          <p:cNvSpPr txBox="1"/>
          <p:nvPr/>
        </p:nvSpPr>
        <p:spPr>
          <a:xfrm>
            <a:off x="2940268" y="3685401"/>
            <a:ext cx="660758" cy="276999"/>
          </a:xfrm>
          <a:prstGeom prst="rect">
            <a:avLst/>
          </a:prstGeom>
          <a:noFill/>
        </p:spPr>
        <p:txBody>
          <a:bodyPr wrap="none" rtlCol="0">
            <a:spAutoFit/>
          </a:bodyPr>
          <a:lstStyle/>
          <a:p>
            <a:r>
              <a:rPr lang="en-US" sz="1200" dirty="0" smtClean="0"/>
              <a:t>Drug 3</a:t>
            </a:r>
            <a:endParaRPr lang="en-US" sz="1200" dirty="0"/>
          </a:p>
        </p:txBody>
      </p:sp>
      <p:sp>
        <p:nvSpPr>
          <p:cNvPr id="61" name="TextBox 60"/>
          <p:cNvSpPr txBox="1"/>
          <p:nvPr/>
        </p:nvSpPr>
        <p:spPr>
          <a:xfrm>
            <a:off x="2942152" y="3926923"/>
            <a:ext cx="660758" cy="276999"/>
          </a:xfrm>
          <a:prstGeom prst="rect">
            <a:avLst/>
          </a:prstGeom>
          <a:noFill/>
        </p:spPr>
        <p:txBody>
          <a:bodyPr wrap="none" rtlCol="0">
            <a:spAutoFit/>
          </a:bodyPr>
          <a:lstStyle/>
          <a:p>
            <a:r>
              <a:rPr lang="en-US" sz="1200" dirty="0" smtClean="0"/>
              <a:t>Drug 4</a:t>
            </a:r>
            <a:endParaRPr lang="en-US" sz="1200" dirty="0"/>
          </a:p>
        </p:txBody>
      </p:sp>
      <p:sp>
        <p:nvSpPr>
          <p:cNvPr id="63" name="TextBox 62"/>
          <p:cNvSpPr txBox="1"/>
          <p:nvPr/>
        </p:nvSpPr>
        <p:spPr>
          <a:xfrm>
            <a:off x="2942898" y="4161567"/>
            <a:ext cx="660758" cy="276999"/>
          </a:xfrm>
          <a:prstGeom prst="rect">
            <a:avLst/>
          </a:prstGeom>
          <a:noFill/>
        </p:spPr>
        <p:txBody>
          <a:bodyPr wrap="none" rtlCol="0">
            <a:spAutoFit/>
          </a:bodyPr>
          <a:lstStyle/>
          <a:p>
            <a:r>
              <a:rPr lang="en-US" sz="1200" dirty="0" smtClean="0"/>
              <a:t>Drug 5</a:t>
            </a:r>
            <a:endParaRPr lang="en-US" sz="1200" dirty="0"/>
          </a:p>
        </p:txBody>
      </p:sp>
      <p:sp>
        <p:nvSpPr>
          <p:cNvPr id="64" name="TextBox 63"/>
          <p:cNvSpPr txBox="1"/>
          <p:nvPr/>
        </p:nvSpPr>
        <p:spPr>
          <a:xfrm>
            <a:off x="2914638" y="4413823"/>
            <a:ext cx="615874" cy="276999"/>
          </a:xfrm>
          <a:prstGeom prst="rect">
            <a:avLst/>
          </a:prstGeom>
          <a:noFill/>
        </p:spPr>
        <p:txBody>
          <a:bodyPr wrap="none" rtlCol="0">
            <a:spAutoFit/>
          </a:bodyPr>
          <a:lstStyle/>
          <a:p>
            <a:r>
              <a:rPr lang="en-US" sz="1200" dirty="0" smtClean="0"/>
              <a:t>Drug6</a:t>
            </a:r>
            <a:endParaRPr lang="en-US" sz="1200" dirty="0"/>
          </a:p>
        </p:txBody>
      </p:sp>
      <p:sp>
        <p:nvSpPr>
          <p:cNvPr id="65" name="TextBox 64"/>
          <p:cNvSpPr txBox="1"/>
          <p:nvPr/>
        </p:nvSpPr>
        <p:spPr>
          <a:xfrm>
            <a:off x="2914638" y="4650313"/>
            <a:ext cx="660758" cy="276999"/>
          </a:xfrm>
          <a:prstGeom prst="rect">
            <a:avLst/>
          </a:prstGeom>
          <a:noFill/>
        </p:spPr>
        <p:txBody>
          <a:bodyPr wrap="none" rtlCol="0">
            <a:spAutoFit/>
          </a:bodyPr>
          <a:lstStyle/>
          <a:p>
            <a:r>
              <a:rPr lang="en-US" sz="1200" dirty="0" smtClean="0"/>
              <a:t>Drug 7</a:t>
            </a:r>
            <a:endParaRPr lang="en-US" sz="1200" dirty="0"/>
          </a:p>
        </p:txBody>
      </p:sp>
      <p:sp>
        <p:nvSpPr>
          <p:cNvPr id="67" name="TextBox 66"/>
          <p:cNvSpPr txBox="1"/>
          <p:nvPr/>
        </p:nvSpPr>
        <p:spPr>
          <a:xfrm>
            <a:off x="2914638" y="4886803"/>
            <a:ext cx="660758" cy="276999"/>
          </a:xfrm>
          <a:prstGeom prst="rect">
            <a:avLst/>
          </a:prstGeom>
          <a:noFill/>
        </p:spPr>
        <p:txBody>
          <a:bodyPr wrap="none" rtlCol="0">
            <a:spAutoFit/>
          </a:bodyPr>
          <a:lstStyle/>
          <a:p>
            <a:r>
              <a:rPr lang="en-US" sz="1200" dirty="0" smtClean="0"/>
              <a:t>Drug 8</a:t>
            </a:r>
            <a:endParaRPr lang="en-US" sz="1200" dirty="0"/>
          </a:p>
        </p:txBody>
      </p:sp>
      <p:sp>
        <p:nvSpPr>
          <p:cNvPr id="68" name="TextBox 67"/>
          <p:cNvSpPr txBox="1"/>
          <p:nvPr/>
        </p:nvSpPr>
        <p:spPr>
          <a:xfrm>
            <a:off x="2914638" y="5139059"/>
            <a:ext cx="660758" cy="276999"/>
          </a:xfrm>
          <a:prstGeom prst="rect">
            <a:avLst/>
          </a:prstGeom>
          <a:noFill/>
        </p:spPr>
        <p:txBody>
          <a:bodyPr wrap="none" rtlCol="0">
            <a:spAutoFit/>
          </a:bodyPr>
          <a:lstStyle/>
          <a:p>
            <a:r>
              <a:rPr lang="en-US" sz="1200" dirty="0" smtClean="0"/>
              <a:t>Drug 9</a:t>
            </a:r>
            <a:endParaRPr lang="en-US" sz="1200" dirty="0"/>
          </a:p>
        </p:txBody>
      </p:sp>
      <p:sp>
        <p:nvSpPr>
          <p:cNvPr id="69" name="TextBox 68"/>
          <p:cNvSpPr txBox="1"/>
          <p:nvPr/>
        </p:nvSpPr>
        <p:spPr>
          <a:xfrm>
            <a:off x="2879775" y="5378668"/>
            <a:ext cx="748923" cy="276999"/>
          </a:xfrm>
          <a:prstGeom prst="rect">
            <a:avLst/>
          </a:prstGeom>
          <a:noFill/>
        </p:spPr>
        <p:txBody>
          <a:bodyPr wrap="none" rtlCol="0">
            <a:spAutoFit/>
          </a:bodyPr>
          <a:lstStyle/>
          <a:p>
            <a:r>
              <a:rPr lang="en-US" sz="1200" dirty="0" smtClean="0"/>
              <a:t>Drug 10</a:t>
            </a:r>
            <a:endParaRPr lang="en-US" sz="1200" dirty="0"/>
          </a:p>
        </p:txBody>
      </p:sp>
    </p:spTree>
    <p:extLst>
      <p:ext uri="{BB962C8B-B14F-4D97-AF65-F5344CB8AC3E}">
        <p14:creationId xmlns:p14="http://schemas.microsoft.com/office/powerpoint/2010/main" val="1394424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135" y="76993"/>
            <a:ext cx="8229600" cy="989807"/>
          </a:xfrm>
        </p:spPr>
        <p:txBody>
          <a:bodyPr/>
          <a:lstStyle/>
          <a:p>
            <a:r>
              <a:rPr lang="en-US" sz="2400" dirty="0" smtClean="0"/>
              <a:t>Example Drug Screen </a:t>
            </a:r>
            <a:br>
              <a:rPr lang="en-US" sz="2400" dirty="0" smtClean="0"/>
            </a:br>
            <a:r>
              <a:rPr lang="en-US" sz="2400" dirty="0" smtClean="0"/>
              <a:t>Membrane Potential, Glutathione, Viability, Superoxide</a:t>
            </a:r>
            <a:endParaRPr lang="en-US" sz="2400" dirty="0"/>
          </a:p>
        </p:txBody>
      </p:sp>
      <p:sp>
        <p:nvSpPr>
          <p:cNvPr id="4" name="Rounded Rectangle 3"/>
          <p:cNvSpPr/>
          <p:nvPr/>
        </p:nvSpPr>
        <p:spPr>
          <a:xfrm>
            <a:off x="6315357" y="3302477"/>
            <a:ext cx="2066643" cy="3094996"/>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5" name="Rounded Rectangle 4"/>
          <p:cNvSpPr/>
          <p:nvPr/>
        </p:nvSpPr>
        <p:spPr>
          <a:xfrm>
            <a:off x="4364817" y="3305804"/>
            <a:ext cx="1811215" cy="3091668"/>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6" name="Rounded Rectangle 5"/>
          <p:cNvSpPr/>
          <p:nvPr/>
        </p:nvSpPr>
        <p:spPr>
          <a:xfrm>
            <a:off x="2274953" y="3295356"/>
            <a:ext cx="1973760" cy="3105444"/>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7" name="Rounded Rectangle 6"/>
          <p:cNvSpPr/>
          <p:nvPr/>
        </p:nvSpPr>
        <p:spPr>
          <a:xfrm>
            <a:off x="404221" y="3302477"/>
            <a:ext cx="1602229" cy="3094996"/>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grpSp>
        <p:nvGrpSpPr>
          <p:cNvPr id="10" name="Group 7"/>
          <p:cNvGrpSpPr/>
          <p:nvPr/>
        </p:nvGrpSpPr>
        <p:grpSpPr>
          <a:xfrm>
            <a:off x="381000" y="1286470"/>
            <a:ext cx="8077200" cy="1704440"/>
            <a:chOff x="8991600" y="12115800"/>
            <a:chExt cx="27660600" cy="4574074"/>
          </a:xfrm>
        </p:grpSpPr>
        <p:sp>
          <p:nvSpPr>
            <p:cNvPr id="9" name="Rounded Rectangle 8"/>
            <p:cNvSpPr/>
            <p:nvPr/>
          </p:nvSpPr>
          <p:spPr>
            <a:xfrm>
              <a:off x="8991600" y="12115800"/>
              <a:ext cx="27660600" cy="4572000"/>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nvGrpSpPr>
            <p:cNvPr id="11" name="Group 71"/>
            <p:cNvGrpSpPr/>
            <p:nvPr/>
          </p:nvGrpSpPr>
          <p:grpSpPr>
            <a:xfrm>
              <a:off x="20116800" y="12954000"/>
              <a:ext cx="6829425" cy="3207344"/>
              <a:chOff x="13182600" y="28194000"/>
              <a:chExt cx="6829425" cy="3207344"/>
            </a:xfrm>
          </p:grpSpPr>
          <p:pic>
            <p:nvPicPr>
              <p:cNvPr id="19" name="Picture 4"/>
              <p:cNvPicPr>
                <a:picLocks noChangeAspect="1" noChangeArrowheads="1"/>
              </p:cNvPicPr>
              <p:nvPr/>
            </p:nvPicPr>
            <p:blipFill>
              <a:blip r:embed="rId3" cstate="print"/>
              <a:srcRect/>
              <a:stretch>
                <a:fillRect/>
              </a:stretch>
            </p:blipFill>
            <p:spPr bwMode="auto">
              <a:xfrm>
                <a:off x="13182600" y="28194000"/>
                <a:ext cx="6829425" cy="2171700"/>
              </a:xfrm>
              <a:prstGeom prst="rect">
                <a:avLst/>
              </a:prstGeom>
              <a:noFill/>
              <a:ln w="9525">
                <a:solidFill>
                  <a:schemeClr val="bg2">
                    <a:lumMod val="50000"/>
                  </a:schemeClr>
                </a:solidFill>
                <a:miter lim="800000"/>
                <a:headEnd/>
                <a:tailEnd/>
              </a:ln>
            </p:spPr>
          </p:pic>
          <p:sp>
            <p:nvSpPr>
              <p:cNvPr id="20" name="TextBox 19"/>
              <p:cNvSpPr txBox="1"/>
              <p:nvPr/>
            </p:nvSpPr>
            <p:spPr>
              <a:xfrm>
                <a:off x="15697197" y="30327600"/>
                <a:ext cx="3890121" cy="1073744"/>
              </a:xfrm>
              <a:prstGeom prst="rect">
                <a:avLst/>
              </a:prstGeom>
              <a:noFill/>
              <a:ln>
                <a:solidFill>
                  <a:schemeClr val="bg2">
                    <a:lumMod val="50000"/>
                  </a:schemeClr>
                </a:solidFill>
              </a:ln>
            </p:spPr>
            <p:txBody>
              <a:bodyPr wrap="square" rtlCol="0">
                <a:spAutoFit/>
              </a:bodyPr>
              <a:lstStyle/>
              <a:p>
                <a:r>
                  <a:rPr lang="en-US" sz="2000" dirty="0" err="1" smtClean="0"/>
                  <a:t>Calcein</a:t>
                </a:r>
                <a:endParaRPr lang="en-US" sz="2000" dirty="0"/>
              </a:p>
            </p:txBody>
          </p:sp>
        </p:grpSp>
        <p:grpSp>
          <p:nvGrpSpPr>
            <p:cNvPr id="12" name="Group 73"/>
            <p:cNvGrpSpPr/>
            <p:nvPr/>
          </p:nvGrpSpPr>
          <p:grpSpPr>
            <a:xfrm>
              <a:off x="10287000" y="12954000"/>
              <a:ext cx="4674508" cy="3054944"/>
              <a:chOff x="12877800" y="19202400"/>
              <a:chExt cx="4674508" cy="3054944"/>
            </a:xfrm>
          </p:grpSpPr>
          <p:pic>
            <p:nvPicPr>
              <p:cNvPr id="17" name="Picture 5"/>
              <p:cNvPicPr>
                <a:picLocks noChangeAspect="1" noChangeArrowheads="1"/>
              </p:cNvPicPr>
              <p:nvPr/>
            </p:nvPicPr>
            <p:blipFill>
              <a:blip r:embed="rId4" cstate="print"/>
              <a:srcRect/>
              <a:stretch>
                <a:fillRect/>
              </a:stretch>
            </p:blipFill>
            <p:spPr bwMode="auto">
              <a:xfrm>
                <a:off x="12877800" y="19202400"/>
                <a:ext cx="4674508" cy="2014537"/>
              </a:xfrm>
              <a:prstGeom prst="rect">
                <a:avLst/>
              </a:prstGeom>
              <a:noFill/>
              <a:ln w="9525">
                <a:solidFill>
                  <a:schemeClr val="bg2">
                    <a:lumMod val="50000"/>
                  </a:schemeClr>
                </a:solidFill>
                <a:miter lim="800000"/>
                <a:headEnd/>
                <a:tailEnd/>
              </a:ln>
            </p:spPr>
          </p:pic>
          <p:sp>
            <p:nvSpPr>
              <p:cNvPr id="18" name="TextBox 17"/>
              <p:cNvSpPr txBox="1"/>
              <p:nvPr/>
            </p:nvSpPr>
            <p:spPr>
              <a:xfrm>
                <a:off x="13930942" y="21183600"/>
                <a:ext cx="2604247" cy="1073744"/>
              </a:xfrm>
              <a:prstGeom prst="rect">
                <a:avLst/>
              </a:prstGeom>
              <a:noFill/>
              <a:ln>
                <a:solidFill>
                  <a:schemeClr val="bg2">
                    <a:lumMod val="50000"/>
                  </a:schemeClr>
                </a:solidFill>
              </a:ln>
            </p:spPr>
            <p:txBody>
              <a:bodyPr wrap="square" rtlCol="0">
                <a:spAutoFit/>
              </a:bodyPr>
              <a:lstStyle/>
              <a:p>
                <a:r>
                  <a:rPr lang="en-US" sz="2000" dirty="0" smtClean="0"/>
                  <a:t>JC-1</a:t>
                </a:r>
                <a:endParaRPr lang="en-US" sz="3200" dirty="0"/>
              </a:p>
            </p:txBody>
          </p:sp>
        </p:grpSp>
        <p:grpSp>
          <p:nvGrpSpPr>
            <p:cNvPr id="39" name="Group 76"/>
            <p:cNvGrpSpPr/>
            <p:nvPr/>
          </p:nvGrpSpPr>
          <p:grpSpPr>
            <a:xfrm>
              <a:off x="15773400" y="12954000"/>
              <a:ext cx="3652010" cy="3735874"/>
              <a:chOff x="9829800" y="16916400"/>
              <a:chExt cx="3652010" cy="3735874"/>
            </a:xfrm>
          </p:grpSpPr>
          <p:pic>
            <p:nvPicPr>
              <p:cNvPr id="15" name="Picture 9"/>
              <p:cNvPicPr>
                <a:picLocks noChangeAspect="1" noChangeArrowheads="1"/>
              </p:cNvPicPr>
              <p:nvPr/>
            </p:nvPicPr>
            <p:blipFill>
              <a:blip r:embed="rId5" cstate="print"/>
              <a:srcRect/>
              <a:stretch>
                <a:fillRect/>
              </a:stretch>
            </p:blipFill>
            <p:spPr bwMode="auto">
              <a:xfrm>
                <a:off x="9829800" y="16916400"/>
                <a:ext cx="3327400" cy="2882900"/>
              </a:xfrm>
              <a:prstGeom prst="rect">
                <a:avLst/>
              </a:prstGeom>
              <a:noFill/>
              <a:ln w="9525">
                <a:solidFill>
                  <a:schemeClr val="bg2">
                    <a:lumMod val="50000"/>
                  </a:schemeClr>
                </a:solidFill>
                <a:miter lim="800000"/>
                <a:headEnd/>
                <a:tailEnd/>
              </a:ln>
            </p:spPr>
          </p:pic>
          <p:sp>
            <p:nvSpPr>
              <p:cNvPr id="16" name="TextBox 15"/>
              <p:cNvSpPr txBox="1"/>
              <p:nvPr/>
            </p:nvSpPr>
            <p:spPr>
              <a:xfrm>
                <a:off x="10354575" y="19578530"/>
                <a:ext cx="3127235" cy="1073744"/>
              </a:xfrm>
              <a:prstGeom prst="rect">
                <a:avLst/>
              </a:prstGeom>
              <a:noFill/>
              <a:ln>
                <a:solidFill>
                  <a:schemeClr val="bg2">
                    <a:lumMod val="50000"/>
                  </a:schemeClr>
                </a:solidFill>
              </a:ln>
            </p:spPr>
            <p:txBody>
              <a:bodyPr wrap="square" rtlCol="0">
                <a:spAutoFit/>
              </a:bodyPr>
              <a:lstStyle/>
              <a:p>
                <a:r>
                  <a:rPr lang="en-US" sz="2000" dirty="0" err="1" smtClean="0"/>
                  <a:t>mbbr</a:t>
                </a:r>
                <a:endParaRPr lang="en-US" sz="3200" dirty="0"/>
              </a:p>
            </p:txBody>
          </p:sp>
        </p:grpSp>
        <p:pic>
          <p:nvPicPr>
            <p:cNvPr id="13" name="Picture 10"/>
            <p:cNvPicPr>
              <a:picLocks noChangeAspect="1" noChangeArrowheads="1"/>
            </p:cNvPicPr>
            <p:nvPr/>
          </p:nvPicPr>
          <p:blipFill>
            <a:blip r:embed="rId6" cstate="print"/>
            <a:srcRect/>
            <a:stretch>
              <a:fillRect/>
            </a:stretch>
          </p:blipFill>
          <p:spPr bwMode="auto">
            <a:xfrm>
              <a:off x="27279601" y="13030200"/>
              <a:ext cx="8458200" cy="2157412"/>
            </a:xfrm>
            <a:prstGeom prst="rect">
              <a:avLst/>
            </a:prstGeom>
            <a:noFill/>
            <a:ln w="9525">
              <a:solidFill>
                <a:schemeClr val="bg2">
                  <a:lumMod val="50000"/>
                </a:schemeClr>
              </a:solidFill>
              <a:miter lim="800000"/>
              <a:headEnd/>
              <a:tailEnd/>
            </a:ln>
          </p:spPr>
        </p:pic>
        <p:sp>
          <p:nvSpPr>
            <p:cNvPr id="14" name="TextBox 13"/>
            <p:cNvSpPr txBox="1"/>
            <p:nvPr/>
          </p:nvSpPr>
          <p:spPr>
            <a:xfrm>
              <a:off x="29794202" y="15240001"/>
              <a:ext cx="5165689" cy="1073744"/>
            </a:xfrm>
            <a:prstGeom prst="rect">
              <a:avLst/>
            </a:prstGeom>
            <a:noFill/>
            <a:ln>
              <a:solidFill>
                <a:schemeClr val="bg2">
                  <a:lumMod val="50000"/>
                </a:schemeClr>
              </a:solidFill>
            </a:ln>
          </p:spPr>
          <p:txBody>
            <a:bodyPr wrap="square" rtlCol="0">
              <a:spAutoFit/>
            </a:bodyPr>
            <a:lstStyle/>
            <a:p>
              <a:r>
                <a:rPr lang="en-US" sz="2000" dirty="0" err="1" smtClean="0"/>
                <a:t>Mitosox</a:t>
              </a:r>
              <a:r>
                <a:rPr lang="en-US" sz="2000" dirty="0" smtClean="0"/>
                <a:t> </a:t>
              </a:r>
              <a:r>
                <a:rPr lang="en-US" sz="2000" baseline="30000" dirty="0" smtClean="0"/>
                <a:t>[1]</a:t>
              </a:r>
              <a:endParaRPr lang="en-US" sz="2000" baseline="30000" dirty="0"/>
            </a:p>
          </p:txBody>
        </p:sp>
      </p:grpSp>
      <p:pic>
        <p:nvPicPr>
          <p:cNvPr id="21" name="Picture 11"/>
          <p:cNvPicPr>
            <a:picLocks noChangeAspect="1" noChangeArrowheads="1"/>
          </p:cNvPicPr>
          <p:nvPr/>
        </p:nvPicPr>
        <p:blipFill>
          <a:blip r:embed="rId7" cstate="print"/>
          <a:srcRect/>
          <a:stretch>
            <a:fillRect/>
          </a:stretch>
        </p:blipFill>
        <p:spPr bwMode="auto">
          <a:xfrm>
            <a:off x="497104" y="3471598"/>
            <a:ext cx="632946" cy="805167"/>
          </a:xfrm>
          <a:prstGeom prst="rect">
            <a:avLst/>
          </a:prstGeom>
          <a:noFill/>
          <a:ln w="9525">
            <a:noFill/>
            <a:miter lim="800000"/>
            <a:headEnd/>
            <a:tailEnd/>
          </a:ln>
        </p:spPr>
      </p:pic>
      <p:pic>
        <p:nvPicPr>
          <p:cNvPr id="22" name="Picture 12"/>
          <p:cNvPicPr>
            <a:picLocks noChangeAspect="1" noChangeArrowheads="1"/>
          </p:cNvPicPr>
          <p:nvPr/>
        </p:nvPicPr>
        <p:blipFill>
          <a:blip r:embed="rId8" cstate="print"/>
          <a:srcRect/>
          <a:stretch>
            <a:fillRect/>
          </a:stretch>
        </p:blipFill>
        <p:spPr bwMode="auto">
          <a:xfrm>
            <a:off x="1170504" y="3529632"/>
            <a:ext cx="589183" cy="716982"/>
          </a:xfrm>
          <a:prstGeom prst="rect">
            <a:avLst/>
          </a:prstGeom>
          <a:noFill/>
          <a:ln w="9525">
            <a:noFill/>
            <a:miter lim="800000"/>
            <a:headEnd/>
            <a:tailEnd/>
          </a:ln>
        </p:spPr>
      </p:pic>
      <p:pic>
        <p:nvPicPr>
          <p:cNvPr id="23" name="Picture 13"/>
          <p:cNvPicPr>
            <a:picLocks noChangeAspect="1" noChangeArrowheads="1"/>
          </p:cNvPicPr>
          <p:nvPr/>
        </p:nvPicPr>
        <p:blipFill>
          <a:blip r:embed="rId9" cstate="print"/>
          <a:srcRect/>
          <a:stretch>
            <a:fillRect/>
          </a:stretch>
        </p:blipFill>
        <p:spPr bwMode="auto">
          <a:xfrm>
            <a:off x="497104" y="4324677"/>
            <a:ext cx="629998" cy="766650"/>
          </a:xfrm>
          <a:prstGeom prst="rect">
            <a:avLst/>
          </a:prstGeom>
          <a:noFill/>
          <a:ln w="9525">
            <a:noFill/>
            <a:miter lim="800000"/>
            <a:headEnd/>
            <a:tailEnd/>
          </a:ln>
          <a:effectLst/>
        </p:spPr>
      </p:pic>
      <p:pic>
        <p:nvPicPr>
          <p:cNvPr id="24" name="Picture 14"/>
          <p:cNvPicPr>
            <a:picLocks noChangeAspect="1" noChangeArrowheads="1"/>
          </p:cNvPicPr>
          <p:nvPr/>
        </p:nvPicPr>
        <p:blipFill>
          <a:blip r:embed="rId10" cstate="print"/>
          <a:srcRect/>
          <a:stretch>
            <a:fillRect/>
          </a:stretch>
        </p:blipFill>
        <p:spPr bwMode="auto">
          <a:xfrm>
            <a:off x="1170504" y="4296283"/>
            <a:ext cx="607080" cy="738256"/>
          </a:xfrm>
          <a:prstGeom prst="rect">
            <a:avLst/>
          </a:prstGeom>
          <a:noFill/>
          <a:ln w="9525">
            <a:noFill/>
            <a:miter lim="800000"/>
            <a:headEnd/>
            <a:tailEnd/>
          </a:ln>
        </p:spPr>
      </p:pic>
      <p:pic>
        <p:nvPicPr>
          <p:cNvPr id="25" name="Picture 15"/>
          <p:cNvPicPr>
            <a:picLocks noChangeAspect="1" noChangeArrowheads="1"/>
          </p:cNvPicPr>
          <p:nvPr/>
        </p:nvPicPr>
        <p:blipFill>
          <a:blip r:embed="rId11" cstate="print"/>
          <a:srcRect/>
          <a:stretch>
            <a:fillRect/>
          </a:stretch>
        </p:blipFill>
        <p:spPr bwMode="auto">
          <a:xfrm>
            <a:off x="706090" y="5148116"/>
            <a:ext cx="975270" cy="1186816"/>
          </a:xfrm>
          <a:prstGeom prst="rect">
            <a:avLst/>
          </a:prstGeom>
          <a:noFill/>
          <a:ln w="9525">
            <a:noFill/>
            <a:miter lim="800000"/>
            <a:headEnd/>
            <a:tailEnd/>
          </a:ln>
          <a:effectLst/>
        </p:spPr>
      </p:pic>
      <p:pic>
        <p:nvPicPr>
          <p:cNvPr id="26" name="Picture 16"/>
          <p:cNvPicPr>
            <a:picLocks noChangeAspect="1" noChangeArrowheads="1"/>
          </p:cNvPicPr>
          <p:nvPr/>
        </p:nvPicPr>
        <p:blipFill>
          <a:blip r:embed="rId12" cstate="print"/>
          <a:srcRect/>
          <a:stretch>
            <a:fillRect/>
          </a:stretch>
        </p:blipFill>
        <p:spPr bwMode="auto">
          <a:xfrm>
            <a:off x="4666686" y="4658290"/>
            <a:ext cx="1230698" cy="1496577"/>
          </a:xfrm>
          <a:prstGeom prst="rect">
            <a:avLst/>
          </a:prstGeom>
          <a:noFill/>
          <a:ln w="9525">
            <a:noFill/>
            <a:miter lim="800000"/>
            <a:headEnd/>
            <a:tailEnd/>
          </a:ln>
          <a:effectLst/>
        </p:spPr>
      </p:pic>
      <p:pic>
        <p:nvPicPr>
          <p:cNvPr id="27" name="Picture 17"/>
          <p:cNvPicPr>
            <a:picLocks noChangeAspect="1" noChangeArrowheads="1"/>
          </p:cNvPicPr>
          <p:nvPr/>
        </p:nvPicPr>
        <p:blipFill>
          <a:blip r:embed="rId13" cstate="print"/>
          <a:srcRect/>
          <a:stretch>
            <a:fillRect/>
          </a:stretch>
        </p:blipFill>
        <p:spPr bwMode="auto">
          <a:xfrm>
            <a:off x="5270425" y="3465723"/>
            <a:ext cx="818239" cy="1078989"/>
          </a:xfrm>
          <a:prstGeom prst="rect">
            <a:avLst/>
          </a:prstGeom>
          <a:noFill/>
          <a:ln w="9525">
            <a:noFill/>
            <a:miter lim="800000"/>
            <a:headEnd/>
            <a:tailEnd/>
          </a:ln>
          <a:effectLst/>
        </p:spPr>
      </p:pic>
      <p:pic>
        <p:nvPicPr>
          <p:cNvPr id="28" name="Picture 18"/>
          <p:cNvPicPr>
            <a:picLocks noChangeAspect="1" noChangeArrowheads="1"/>
          </p:cNvPicPr>
          <p:nvPr/>
        </p:nvPicPr>
        <p:blipFill>
          <a:blip r:embed="rId14" cstate="print"/>
          <a:srcRect/>
          <a:stretch>
            <a:fillRect/>
          </a:stretch>
        </p:blipFill>
        <p:spPr bwMode="auto">
          <a:xfrm>
            <a:off x="4434479" y="3465723"/>
            <a:ext cx="818239" cy="1078989"/>
          </a:xfrm>
          <a:prstGeom prst="rect">
            <a:avLst/>
          </a:prstGeom>
          <a:noFill/>
          <a:ln w="9525">
            <a:noFill/>
            <a:miter lim="800000"/>
            <a:headEnd/>
            <a:tailEnd/>
          </a:ln>
          <a:effectLst/>
        </p:spPr>
      </p:pic>
      <p:pic>
        <p:nvPicPr>
          <p:cNvPr id="29" name="Picture 19"/>
          <p:cNvPicPr>
            <a:picLocks noChangeAspect="1" noChangeArrowheads="1"/>
          </p:cNvPicPr>
          <p:nvPr/>
        </p:nvPicPr>
        <p:blipFill>
          <a:blip r:embed="rId15" cstate="print"/>
          <a:srcRect/>
          <a:stretch>
            <a:fillRect/>
          </a:stretch>
        </p:blipFill>
        <p:spPr bwMode="auto">
          <a:xfrm>
            <a:off x="3227003" y="3465723"/>
            <a:ext cx="859166" cy="1078989"/>
          </a:xfrm>
          <a:prstGeom prst="rect">
            <a:avLst/>
          </a:prstGeom>
          <a:noFill/>
          <a:ln w="9525">
            <a:noFill/>
            <a:miter lim="800000"/>
            <a:headEnd/>
            <a:tailEnd/>
          </a:ln>
          <a:effectLst/>
        </p:spPr>
      </p:pic>
      <p:pic>
        <p:nvPicPr>
          <p:cNvPr id="30" name="Picture 20"/>
          <p:cNvPicPr>
            <a:picLocks noChangeAspect="1" noChangeArrowheads="1"/>
          </p:cNvPicPr>
          <p:nvPr/>
        </p:nvPicPr>
        <p:blipFill>
          <a:blip r:embed="rId16" cstate="print"/>
          <a:srcRect/>
          <a:stretch>
            <a:fillRect/>
          </a:stretch>
        </p:blipFill>
        <p:spPr bwMode="auto">
          <a:xfrm>
            <a:off x="2385543" y="3465723"/>
            <a:ext cx="818239" cy="1078989"/>
          </a:xfrm>
          <a:prstGeom prst="rect">
            <a:avLst/>
          </a:prstGeom>
          <a:noFill/>
          <a:ln w="9525">
            <a:noFill/>
            <a:miter lim="800000"/>
            <a:headEnd/>
            <a:tailEnd/>
          </a:ln>
          <a:effectLst/>
        </p:spPr>
      </p:pic>
      <p:pic>
        <p:nvPicPr>
          <p:cNvPr id="31" name="Picture 21"/>
          <p:cNvPicPr>
            <a:picLocks noChangeAspect="1" noChangeArrowheads="1"/>
          </p:cNvPicPr>
          <p:nvPr/>
        </p:nvPicPr>
        <p:blipFill>
          <a:blip r:embed="rId17" cstate="print"/>
          <a:srcRect/>
          <a:stretch>
            <a:fillRect/>
          </a:stretch>
        </p:blipFill>
        <p:spPr bwMode="auto">
          <a:xfrm>
            <a:off x="6518829" y="3465723"/>
            <a:ext cx="818239" cy="1078989"/>
          </a:xfrm>
          <a:prstGeom prst="rect">
            <a:avLst/>
          </a:prstGeom>
          <a:noFill/>
          <a:ln w="9525">
            <a:noFill/>
            <a:miter lim="800000"/>
            <a:headEnd/>
            <a:tailEnd/>
          </a:ln>
          <a:effectLst/>
        </p:spPr>
      </p:pic>
      <p:pic>
        <p:nvPicPr>
          <p:cNvPr id="32" name="Picture 22"/>
          <p:cNvPicPr>
            <a:picLocks noChangeAspect="1" noChangeArrowheads="1"/>
          </p:cNvPicPr>
          <p:nvPr/>
        </p:nvPicPr>
        <p:blipFill>
          <a:blip r:embed="rId18" cstate="print"/>
          <a:srcRect/>
          <a:stretch>
            <a:fillRect/>
          </a:stretch>
        </p:blipFill>
        <p:spPr bwMode="auto">
          <a:xfrm>
            <a:off x="7380133" y="3465723"/>
            <a:ext cx="818239" cy="1078989"/>
          </a:xfrm>
          <a:prstGeom prst="rect">
            <a:avLst/>
          </a:prstGeom>
          <a:noFill/>
          <a:ln w="9525">
            <a:noFill/>
            <a:miter lim="800000"/>
            <a:headEnd/>
            <a:tailEnd/>
          </a:ln>
          <a:effectLst/>
        </p:spPr>
      </p:pic>
      <p:pic>
        <p:nvPicPr>
          <p:cNvPr id="33" name="Picture 23"/>
          <p:cNvPicPr>
            <a:picLocks noChangeAspect="1" noChangeArrowheads="1"/>
          </p:cNvPicPr>
          <p:nvPr/>
        </p:nvPicPr>
        <p:blipFill>
          <a:blip r:embed="rId19" cstate="print"/>
          <a:srcRect/>
          <a:stretch>
            <a:fillRect/>
          </a:stretch>
        </p:blipFill>
        <p:spPr bwMode="auto">
          <a:xfrm>
            <a:off x="6779771" y="4686684"/>
            <a:ext cx="1184256" cy="1448117"/>
          </a:xfrm>
          <a:prstGeom prst="rect">
            <a:avLst/>
          </a:prstGeom>
          <a:noFill/>
          <a:ln w="9525">
            <a:noFill/>
            <a:miter lim="800000"/>
            <a:headEnd/>
            <a:tailEnd/>
          </a:ln>
          <a:effectLst/>
        </p:spPr>
      </p:pic>
      <p:pic>
        <p:nvPicPr>
          <p:cNvPr id="34" name="Picture 24"/>
          <p:cNvPicPr>
            <a:picLocks noChangeAspect="1" noChangeArrowheads="1"/>
          </p:cNvPicPr>
          <p:nvPr/>
        </p:nvPicPr>
        <p:blipFill>
          <a:blip r:embed="rId20" cstate="print"/>
          <a:srcRect/>
          <a:stretch>
            <a:fillRect/>
          </a:stretch>
        </p:blipFill>
        <p:spPr bwMode="auto">
          <a:xfrm>
            <a:off x="2623264" y="4658290"/>
            <a:ext cx="1277139" cy="1502763"/>
          </a:xfrm>
          <a:prstGeom prst="rect">
            <a:avLst/>
          </a:prstGeom>
          <a:noFill/>
          <a:ln w="9525">
            <a:noFill/>
            <a:miter lim="800000"/>
            <a:headEnd/>
            <a:tailEnd/>
          </a:ln>
          <a:effectLst/>
        </p:spPr>
      </p:pic>
      <p:sp>
        <p:nvSpPr>
          <p:cNvPr id="35" name="Down Arrow 34"/>
          <p:cNvSpPr/>
          <p:nvPr/>
        </p:nvSpPr>
        <p:spPr>
          <a:xfrm>
            <a:off x="1077621" y="3050254"/>
            <a:ext cx="325090" cy="141972"/>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36" name="Down Arrow 35"/>
          <p:cNvSpPr/>
          <p:nvPr/>
        </p:nvSpPr>
        <p:spPr>
          <a:xfrm>
            <a:off x="2656630" y="3050254"/>
            <a:ext cx="325090" cy="141972"/>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37" name="Down Arrow 36"/>
          <p:cNvSpPr/>
          <p:nvPr/>
        </p:nvSpPr>
        <p:spPr>
          <a:xfrm>
            <a:off x="4607169" y="3050254"/>
            <a:ext cx="325090" cy="141972"/>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38" name="Down Arrow 37"/>
          <p:cNvSpPr/>
          <p:nvPr/>
        </p:nvSpPr>
        <p:spPr>
          <a:xfrm>
            <a:off x="6975682" y="3050254"/>
            <a:ext cx="325090" cy="141972"/>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41" name="Straight Connector 40"/>
          <p:cNvCxnSpPr/>
          <p:nvPr/>
        </p:nvCxnSpPr>
        <p:spPr>
          <a:xfrm rot="5400000">
            <a:off x="-609600" y="4038600"/>
            <a:ext cx="56388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4EAC5063-B2D7-438A-A320-78A9DA938D9B}" type="datetime13">
              <a:rPr lang="en-US" smtClean="0"/>
              <a:t>1:19:22 AM</a:t>
            </a:fld>
            <a:endParaRPr lang="en-US" dirty="0"/>
          </a:p>
        </p:txBody>
      </p:sp>
      <p:sp>
        <p:nvSpPr>
          <p:cNvPr id="8" name="Footer Placeholder 7"/>
          <p:cNvSpPr>
            <a:spLocks noGrp="1"/>
          </p:cNvSpPr>
          <p:nvPr>
            <p:ph type="ftr" sz="quarter" idx="11"/>
          </p:nvPr>
        </p:nvSpPr>
        <p:spPr>
          <a:xfrm>
            <a:off x="3124199" y="6553200"/>
            <a:ext cx="4255933" cy="152400"/>
          </a:xfrm>
        </p:spPr>
        <p:txBody>
          <a:bodyPr/>
          <a:lstStyle/>
          <a:p>
            <a:r>
              <a:rPr lang="en-US" dirty="0" smtClean="0"/>
              <a:t>High Throughput-High-Content Flow Cytometry</a:t>
            </a:r>
            <a:endParaRPr lang="en-US" dirty="0"/>
          </a:p>
        </p:txBody>
      </p:sp>
      <p:sp>
        <p:nvSpPr>
          <p:cNvPr id="40" name="Slide Number Placeholder 39"/>
          <p:cNvSpPr>
            <a:spLocks noGrp="1"/>
          </p:cNvSpPr>
          <p:nvPr>
            <p:ph type="sldNum" sz="quarter" idx="12"/>
          </p:nvPr>
        </p:nvSpPr>
        <p:spPr/>
        <p:txBody>
          <a:bodyPr/>
          <a:lstStyle/>
          <a:p>
            <a:fld id="{50630EF9-A3A5-492F-81FF-A69EF25F2DFF}" type="slidenum">
              <a:rPr lang="en-US" smtClean="0"/>
              <a:pPr/>
              <a:t>69</a:t>
            </a:fld>
            <a:endParaRPr lang="en-US"/>
          </a:p>
        </p:txBody>
      </p:sp>
    </p:spTree>
    <p:extLst>
      <p:ext uri="{BB962C8B-B14F-4D97-AF65-F5344CB8AC3E}">
        <p14:creationId xmlns:p14="http://schemas.microsoft.com/office/powerpoint/2010/main" val="815630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pPr algn="l"/>
            <a:r>
              <a:rPr lang="en-US" dirty="0" smtClean="0"/>
              <a:t/>
            </a:r>
            <a:br>
              <a:rPr lang="en-US" dirty="0" smtClean="0"/>
            </a:br>
            <a:r>
              <a:rPr lang="en-US" dirty="0"/>
              <a:t/>
            </a:r>
            <a:br>
              <a:rPr lang="en-US" dirty="0"/>
            </a:br>
            <a:endParaRPr lang="en-US" dirty="0"/>
          </a:p>
        </p:txBody>
      </p:sp>
      <p:sp>
        <p:nvSpPr>
          <p:cNvPr id="3" name="TextBox 2"/>
          <p:cNvSpPr txBox="1"/>
          <p:nvPr/>
        </p:nvSpPr>
        <p:spPr>
          <a:xfrm>
            <a:off x="76200" y="1333500"/>
            <a:ext cx="8991600" cy="4401205"/>
          </a:xfrm>
          <a:prstGeom prst="rect">
            <a:avLst/>
          </a:prstGeom>
          <a:noFill/>
        </p:spPr>
        <p:txBody>
          <a:bodyPr wrap="square" rtlCol="0">
            <a:spAutoFit/>
          </a:bodyPr>
          <a:lstStyle/>
          <a:p>
            <a:pPr marL="285750" indent="-285750">
              <a:buFont typeface="Arial"/>
              <a:buChar char="•"/>
            </a:pPr>
            <a:r>
              <a:rPr lang="en-US" sz="2800" dirty="0"/>
              <a:t>Flow Cytometers that </a:t>
            </a:r>
            <a:r>
              <a:rPr lang="en-US" sz="2800" dirty="0">
                <a:solidFill>
                  <a:srgbClr val="FF0000"/>
                </a:solidFill>
              </a:rPr>
              <a:t>don’t need </a:t>
            </a:r>
            <a:r>
              <a:rPr lang="en-US" sz="2800" dirty="0" smtClean="0">
                <a:solidFill>
                  <a:srgbClr val="FF0000"/>
                </a:solidFill>
              </a:rPr>
              <a:t>trained technicians</a:t>
            </a:r>
            <a:r>
              <a:rPr lang="en-US" sz="2800" dirty="0" smtClean="0"/>
              <a:t>?</a:t>
            </a:r>
          </a:p>
          <a:p>
            <a:pPr marL="285750" indent="-285750">
              <a:buFont typeface="Arial"/>
              <a:buChar char="•"/>
            </a:pPr>
            <a:r>
              <a:rPr lang="en-US" sz="2800" dirty="0" smtClean="0"/>
              <a:t>Completely </a:t>
            </a:r>
            <a:r>
              <a:rPr lang="en-US" sz="2800" dirty="0">
                <a:solidFill>
                  <a:srgbClr val="FF0000"/>
                </a:solidFill>
              </a:rPr>
              <a:t>automated</a:t>
            </a:r>
            <a:r>
              <a:rPr lang="en-US" sz="2800" dirty="0"/>
              <a:t> clinical diagnostic </a:t>
            </a:r>
            <a:r>
              <a:rPr lang="en-US" sz="2800" dirty="0" smtClean="0"/>
              <a:t>systems</a:t>
            </a:r>
          </a:p>
          <a:p>
            <a:pPr marL="285750" indent="-285750">
              <a:buFont typeface="Arial"/>
              <a:buChar char="•"/>
            </a:pPr>
            <a:r>
              <a:rPr lang="en-US" sz="2800" dirty="0" smtClean="0"/>
              <a:t>Instruments </a:t>
            </a:r>
            <a:r>
              <a:rPr lang="en-US" sz="2800" dirty="0"/>
              <a:t>that can </a:t>
            </a:r>
            <a:r>
              <a:rPr lang="en-US" sz="2800" dirty="0" smtClean="0"/>
              <a:t>run </a:t>
            </a:r>
            <a:r>
              <a:rPr lang="en-US" sz="2800" dirty="0"/>
              <a:t>a </a:t>
            </a:r>
            <a:r>
              <a:rPr lang="en-US" sz="2800" dirty="0">
                <a:solidFill>
                  <a:srgbClr val="FF0000"/>
                </a:solidFill>
              </a:rPr>
              <a:t>million cells/</a:t>
            </a:r>
            <a:r>
              <a:rPr lang="en-US" sz="2800" dirty="0" smtClean="0">
                <a:solidFill>
                  <a:srgbClr val="FF0000"/>
                </a:solidFill>
              </a:rPr>
              <a:t>second</a:t>
            </a:r>
          </a:p>
          <a:p>
            <a:pPr marL="285750" indent="-285750">
              <a:buFont typeface="Arial"/>
              <a:buChar char="•"/>
            </a:pPr>
            <a:r>
              <a:rPr lang="en-US" sz="2800" dirty="0" smtClean="0"/>
              <a:t>Would you believe </a:t>
            </a:r>
            <a:r>
              <a:rPr lang="en-US" sz="2800" dirty="0" smtClean="0">
                <a:solidFill>
                  <a:srgbClr val="FF0000"/>
                </a:solidFill>
              </a:rPr>
              <a:t>100 </a:t>
            </a:r>
            <a:r>
              <a:rPr lang="en-US" sz="2800" dirty="0">
                <a:solidFill>
                  <a:srgbClr val="FF0000"/>
                </a:solidFill>
              </a:rPr>
              <a:t>parameter </a:t>
            </a:r>
            <a:r>
              <a:rPr lang="en-US" sz="2800" dirty="0" smtClean="0"/>
              <a:t>analysis</a:t>
            </a:r>
          </a:p>
          <a:p>
            <a:pPr marL="285750" indent="-285750">
              <a:buFont typeface="Arial"/>
              <a:buChar char="•"/>
            </a:pPr>
            <a:r>
              <a:rPr lang="en-US" sz="2800" dirty="0" smtClean="0"/>
              <a:t>Flow cytometers that give you </a:t>
            </a:r>
            <a:r>
              <a:rPr lang="en-US" sz="2800" dirty="0" smtClean="0">
                <a:solidFill>
                  <a:srgbClr val="FF0000"/>
                </a:solidFill>
              </a:rPr>
              <a:t>3D images </a:t>
            </a:r>
            <a:r>
              <a:rPr lang="en-US" sz="2800" dirty="0" smtClean="0"/>
              <a:t>as well as regular phenotypic data</a:t>
            </a:r>
          </a:p>
          <a:p>
            <a:pPr marL="285750" indent="-285750">
              <a:buFont typeface="Arial"/>
              <a:buChar char="•"/>
            </a:pPr>
            <a:r>
              <a:rPr lang="en-US" sz="2800" dirty="0" smtClean="0"/>
              <a:t>Instruments that can measure </a:t>
            </a:r>
            <a:r>
              <a:rPr lang="en-US" sz="2800" dirty="0" smtClean="0">
                <a:solidFill>
                  <a:srgbClr val="FF0000"/>
                </a:solidFill>
              </a:rPr>
              <a:t>20 nm particles</a:t>
            </a:r>
          </a:p>
          <a:p>
            <a:pPr marL="285750" indent="-285750">
              <a:buFont typeface="Arial"/>
              <a:buChar char="•"/>
            </a:pPr>
            <a:r>
              <a:rPr lang="en-US" sz="2800" dirty="0" smtClean="0"/>
              <a:t>Instruments that can measure almost </a:t>
            </a:r>
            <a:r>
              <a:rPr lang="en-US" sz="2800" dirty="0" smtClean="0">
                <a:solidFill>
                  <a:srgbClr val="FF0000"/>
                </a:solidFill>
              </a:rPr>
              <a:t>any color </a:t>
            </a:r>
            <a:r>
              <a:rPr lang="en-US" sz="2800" dirty="0" err="1" smtClean="0"/>
              <a:t>fluorochrome</a:t>
            </a:r>
            <a:r>
              <a:rPr lang="en-US" sz="2800" dirty="0" smtClean="0"/>
              <a:t> without reconfiguration</a:t>
            </a:r>
          </a:p>
          <a:p>
            <a:pPr marL="285750" indent="-285750">
              <a:buFont typeface="Arial"/>
              <a:buChar char="•"/>
            </a:pPr>
            <a:r>
              <a:rPr lang="en-US" sz="2800" dirty="0" smtClean="0"/>
              <a:t>Instruments that can run </a:t>
            </a:r>
            <a:r>
              <a:rPr lang="en-US" sz="2800" dirty="0" smtClean="0">
                <a:solidFill>
                  <a:srgbClr val="FF0000"/>
                </a:solidFill>
              </a:rPr>
              <a:t>20,000 flow samples a day</a:t>
            </a:r>
          </a:p>
        </p:txBody>
      </p:sp>
      <p:sp>
        <p:nvSpPr>
          <p:cNvPr id="4" name="Title 1"/>
          <p:cNvSpPr txBox="1">
            <a:spLocks/>
          </p:cNvSpPr>
          <p:nvPr/>
        </p:nvSpPr>
        <p:spPr>
          <a:xfrm>
            <a:off x="304800" y="152400"/>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t>How about…..</a:t>
            </a:r>
            <a:endParaRPr lang="en-US" sz="5400" dirty="0"/>
          </a:p>
        </p:txBody>
      </p:sp>
    </p:spTree>
    <p:extLst>
      <p:ext uri="{BB962C8B-B14F-4D97-AF65-F5344CB8AC3E}">
        <p14:creationId xmlns:p14="http://schemas.microsoft.com/office/powerpoint/2010/main" val="25192150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Need to develop new paradigm in flow </a:t>
            </a:r>
            <a:r>
              <a:rPr lang="en-US" dirty="0" err="1" smtClean="0"/>
              <a:t>cytometry</a:t>
            </a:r>
            <a:r>
              <a:rPr lang="en-US" dirty="0" smtClean="0"/>
              <a:t> analysis</a:t>
            </a:r>
            <a:endParaRPr lang="en-US" dirty="0"/>
          </a:p>
        </p:txBody>
      </p:sp>
      <p:sp>
        <p:nvSpPr>
          <p:cNvPr id="3" name="Content Placeholder 2"/>
          <p:cNvSpPr>
            <a:spLocks noGrp="1"/>
          </p:cNvSpPr>
          <p:nvPr>
            <p:ph idx="1"/>
          </p:nvPr>
        </p:nvSpPr>
        <p:spPr>
          <a:xfrm>
            <a:off x="457200" y="1600200"/>
            <a:ext cx="4343400" cy="4525963"/>
          </a:xfrm>
        </p:spPr>
        <p:txBody>
          <a:bodyPr>
            <a:normAutofit/>
          </a:bodyPr>
          <a:lstStyle/>
          <a:p>
            <a:r>
              <a:rPr lang="en-US" dirty="0" err="1" smtClean="0"/>
              <a:t>PlateAnalyzer</a:t>
            </a:r>
            <a:endParaRPr lang="en-US" dirty="0" smtClean="0"/>
          </a:p>
          <a:p>
            <a:r>
              <a:rPr lang="en-US" dirty="0" smtClean="0"/>
              <a:t>Created concept of Logic Maps</a:t>
            </a:r>
          </a:p>
          <a:p>
            <a:r>
              <a:rPr lang="en-US" dirty="0" smtClean="0"/>
              <a:t>New statistical processes</a:t>
            </a:r>
          </a:p>
          <a:p>
            <a:r>
              <a:rPr lang="en-US" dirty="0" smtClean="0"/>
              <a:t>Analyzes entire plates not single samples</a:t>
            </a:r>
          </a:p>
          <a:p>
            <a:r>
              <a:rPr lang="en-US" dirty="0" smtClean="0"/>
              <a:t>Entirely graphic model</a:t>
            </a:r>
            <a:endParaRPr lang="en-US" dirty="0"/>
          </a:p>
        </p:txBody>
      </p:sp>
      <p:pic>
        <p:nvPicPr>
          <p:cNvPr id="4" name="Picture 2" descr="C:\image database Related\High throughput flow cytrometry\Tutorial - help files\downlo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600200"/>
            <a:ext cx="4214004" cy="27432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4343400" y="6477159"/>
            <a:ext cx="4573638" cy="369332"/>
          </a:xfrm>
          <a:prstGeom prst="rect">
            <a:avLst/>
          </a:prstGeom>
          <a:noFill/>
        </p:spPr>
        <p:txBody>
          <a:bodyPr wrap="none" rtlCol="0">
            <a:spAutoFit/>
          </a:bodyPr>
          <a:lstStyle/>
          <a:p>
            <a:r>
              <a:rPr lang="en-US" i="1" dirty="0" err="1" smtClean="0"/>
              <a:t>PlateAnalyzer</a:t>
            </a:r>
            <a:r>
              <a:rPr lang="en-US" i="1" dirty="0" smtClean="0"/>
              <a:t> is Free for non-profit institutions</a:t>
            </a:r>
            <a:endParaRPr lang="en-US" i="1" dirty="0"/>
          </a:p>
        </p:txBody>
      </p:sp>
    </p:spTree>
    <p:extLst>
      <p:ext uri="{BB962C8B-B14F-4D97-AF65-F5344CB8AC3E}">
        <p14:creationId xmlns:p14="http://schemas.microsoft.com/office/powerpoint/2010/main" val="10808442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Plate design-Analysis</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4983"/>
            <a:ext cx="4273463" cy="28429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094" y="1715869"/>
            <a:ext cx="4716906" cy="2832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5867400" y="4547969"/>
            <a:ext cx="3048000" cy="1739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3962400" y="4547969"/>
            <a:ext cx="1905000" cy="1739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10200" y="6172200"/>
            <a:ext cx="1656351" cy="646331"/>
          </a:xfrm>
          <a:prstGeom prst="rect">
            <a:avLst/>
          </a:prstGeom>
          <a:noFill/>
        </p:spPr>
        <p:txBody>
          <a:bodyPr wrap="none" rtlCol="0">
            <a:spAutoFit/>
          </a:bodyPr>
          <a:lstStyle/>
          <a:p>
            <a:r>
              <a:rPr lang="en-US" dirty="0" smtClean="0"/>
              <a:t>Positive Control</a:t>
            </a:r>
          </a:p>
          <a:p>
            <a:r>
              <a:rPr lang="en-US" dirty="0" smtClean="0"/>
              <a:t>(</a:t>
            </a:r>
            <a:r>
              <a:rPr lang="en-US" dirty="0" err="1" smtClean="0"/>
              <a:t>Vancomycin</a:t>
            </a:r>
            <a:r>
              <a:rPr lang="en-US" dirty="0" smtClean="0"/>
              <a:t>)</a:t>
            </a:r>
            <a:endParaRPr lang="en-US" dirty="0"/>
          </a:p>
        </p:txBody>
      </p:sp>
      <p:sp>
        <p:nvSpPr>
          <p:cNvPr id="9" name="TextBox 8"/>
          <p:cNvSpPr txBox="1"/>
          <p:nvPr/>
        </p:nvSpPr>
        <p:spPr>
          <a:xfrm>
            <a:off x="1219200" y="5743583"/>
            <a:ext cx="1726755" cy="369332"/>
          </a:xfrm>
          <a:prstGeom prst="rect">
            <a:avLst/>
          </a:prstGeom>
          <a:noFill/>
        </p:spPr>
        <p:txBody>
          <a:bodyPr wrap="none" rtlCol="0">
            <a:spAutoFit/>
          </a:bodyPr>
          <a:lstStyle/>
          <a:p>
            <a:r>
              <a:rPr lang="en-US" dirty="0" smtClean="0"/>
              <a:t>High </a:t>
            </a:r>
            <a:r>
              <a:rPr lang="en-US" dirty="0" err="1" smtClean="0"/>
              <a:t>Conc</a:t>
            </a:r>
            <a:r>
              <a:rPr lang="en-US" dirty="0" smtClean="0"/>
              <a:t> Drugs</a:t>
            </a:r>
            <a:endParaRPr lang="en-US" dirty="0"/>
          </a:p>
        </p:txBody>
      </p:sp>
      <p:cxnSp>
        <p:nvCxnSpPr>
          <p:cNvPr id="10" name="Straight Arrow Connector 9"/>
          <p:cNvCxnSpPr/>
          <p:nvPr/>
        </p:nvCxnSpPr>
        <p:spPr>
          <a:xfrm flipH="1" flipV="1">
            <a:off x="685800" y="4547969"/>
            <a:ext cx="1066800" cy="11956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752600" y="4700369"/>
            <a:ext cx="3733800" cy="10432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752600" y="4547969"/>
            <a:ext cx="5410200" cy="11956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752600" y="4547969"/>
            <a:ext cx="533400" cy="11956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257800" y="1201336"/>
            <a:ext cx="3733800" cy="5036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257800" y="1201336"/>
            <a:ext cx="0" cy="5036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962400" y="1201336"/>
            <a:ext cx="1295400" cy="10084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33400" y="1201336"/>
            <a:ext cx="4724400" cy="85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0868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Highlight the </a:t>
            </a:r>
            <a:r>
              <a:rPr lang="en-US" dirty="0">
                <a:solidFill>
                  <a:srgbClr val="FF0000"/>
                </a:solidFill>
              </a:rPr>
              <a:t>Analysis </a:t>
            </a:r>
            <a:r>
              <a:rPr lang="en-US" dirty="0" smtClean="0">
                <a:solidFill>
                  <a:srgbClr val="FF0000"/>
                </a:solidFill>
              </a:rPr>
              <a:t>Logic Map </a:t>
            </a:r>
            <a:r>
              <a:rPr lang="en-US" dirty="0" smtClean="0"/>
              <a:t>Format</a:t>
            </a:r>
            <a:endParaRPr lang="en-US" dirty="0"/>
          </a:p>
        </p:txBody>
      </p:sp>
      <p:sp>
        <p:nvSpPr>
          <p:cNvPr id="3" name="Content Placeholder 2"/>
          <p:cNvSpPr>
            <a:spLocks noGrp="1"/>
          </p:cNvSpPr>
          <p:nvPr>
            <p:ph idx="1"/>
          </p:nvPr>
        </p:nvSpPr>
        <p:spPr/>
        <p:txBody>
          <a:bodyPr/>
          <a:lstStyle/>
          <a:p>
            <a:endParaRPr lang="en-US"/>
          </a:p>
        </p:txBody>
      </p:sp>
      <p:pic>
        <p:nvPicPr>
          <p:cNvPr id="148482" name="Picture 2"/>
          <p:cNvPicPr>
            <a:picLocks noChangeAspect="1" noChangeArrowheads="1"/>
          </p:cNvPicPr>
          <p:nvPr/>
        </p:nvPicPr>
        <p:blipFill>
          <a:blip r:embed="rId3" cstate="print"/>
          <a:srcRect/>
          <a:stretch>
            <a:fillRect/>
          </a:stretch>
        </p:blipFill>
        <p:spPr bwMode="auto">
          <a:xfrm>
            <a:off x="1" y="1447800"/>
            <a:ext cx="9144000" cy="54102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1C41FF90-097E-4DB6-BEC8-184231648616}" type="datetime13">
              <a:rPr lang="en-US" smtClean="0"/>
              <a:t>1:19:22 AM</a:t>
            </a:fld>
            <a:endParaRPr lang="en-US" dirty="0"/>
          </a:p>
        </p:txBody>
      </p:sp>
      <p:sp>
        <p:nvSpPr>
          <p:cNvPr id="5" name="Footer Placeholder 4"/>
          <p:cNvSpPr>
            <a:spLocks noGrp="1"/>
          </p:cNvSpPr>
          <p:nvPr>
            <p:ph type="ftr" sz="quarter" idx="11"/>
          </p:nvPr>
        </p:nvSpPr>
        <p:spPr/>
        <p:txBody>
          <a:bodyPr/>
          <a:lstStyle/>
          <a:p>
            <a:r>
              <a:rPr lang="en-US" smtClean="0"/>
              <a:t>High Throughput-High-Content Flow Cytometry</a:t>
            </a:r>
            <a:endParaRPr lang="en-US" dirty="0"/>
          </a:p>
        </p:txBody>
      </p:sp>
      <p:sp>
        <p:nvSpPr>
          <p:cNvPr id="6" name="Slide Number Placeholder 5"/>
          <p:cNvSpPr>
            <a:spLocks noGrp="1"/>
          </p:cNvSpPr>
          <p:nvPr>
            <p:ph type="sldNum" sz="quarter" idx="12"/>
          </p:nvPr>
        </p:nvSpPr>
        <p:spPr/>
        <p:txBody>
          <a:bodyPr/>
          <a:lstStyle/>
          <a:p>
            <a:fld id="{50630EF9-A3A5-492F-81FF-A69EF25F2DFF}" type="slidenum">
              <a:rPr lang="en-US" smtClean="0"/>
              <a:pPr/>
              <a:t>72</a:t>
            </a:fld>
            <a:endParaRPr lang="en-US"/>
          </a:p>
        </p:txBody>
      </p:sp>
    </p:spTree>
    <p:extLst>
      <p:ext uri="{BB962C8B-B14F-4D97-AF65-F5344CB8AC3E}">
        <p14:creationId xmlns:p14="http://schemas.microsoft.com/office/powerpoint/2010/main" val="3663503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8050"/>
            <a:ext cx="8229600" cy="411162"/>
          </a:xfrm>
        </p:spPr>
        <p:txBody>
          <a:bodyPr>
            <a:normAutofit fontScale="90000"/>
          </a:bodyPr>
          <a:lstStyle/>
          <a:p>
            <a:r>
              <a:rPr lang="en-US" dirty="0" smtClean="0"/>
              <a:t>Drug Screening</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76400"/>
            <a:ext cx="4629316" cy="44688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0" name="Picture 4" descr="C:\image database Related\High throughput flow cytrometry\Amgen Data\drug li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71737"/>
            <a:ext cx="1896546" cy="60579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ight Arrow 3"/>
          <p:cNvSpPr/>
          <p:nvPr/>
        </p:nvSpPr>
        <p:spPr>
          <a:xfrm>
            <a:off x="2464558" y="3429000"/>
            <a:ext cx="1650242" cy="957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2972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Processes can be very simply defined</a:t>
            </a:r>
            <a:endParaRPr lang="en-US" dirty="0"/>
          </a:p>
        </p:txBody>
      </p:sp>
      <p:pic>
        <p:nvPicPr>
          <p:cNvPr id="5122" name="Picture 2" descr="C:\image database Related\High throughput flow cytrometry\For Ro1 grant feb 2013\simple logic 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1447800"/>
            <a:ext cx="7048500" cy="3175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838200" y="4837265"/>
            <a:ext cx="2439001" cy="1384995"/>
          </a:xfrm>
          <a:prstGeom prst="rect">
            <a:avLst/>
          </a:prstGeom>
          <a:noFill/>
        </p:spPr>
        <p:txBody>
          <a:bodyPr wrap="none" rtlCol="0">
            <a:spAutoFit/>
          </a:bodyPr>
          <a:lstStyle/>
          <a:p>
            <a:r>
              <a:rPr lang="en-US" sz="2800" dirty="0" smtClean="0"/>
              <a:t>Select cells</a:t>
            </a:r>
          </a:p>
          <a:p>
            <a:r>
              <a:rPr lang="en-US" sz="2800" dirty="0" smtClean="0"/>
              <a:t>(can be any</a:t>
            </a:r>
          </a:p>
          <a:p>
            <a:r>
              <a:rPr lang="en-US" sz="2800" dirty="0" smtClean="0"/>
              <a:t>Gating process)</a:t>
            </a:r>
            <a:endParaRPr lang="en-US" sz="2800" dirty="0"/>
          </a:p>
        </p:txBody>
      </p:sp>
      <p:sp>
        <p:nvSpPr>
          <p:cNvPr id="5" name="TextBox 4"/>
          <p:cNvSpPr txBox="1"/>
          <p:nvPr/>
        </p:nvSpPr>
        <p:spPr>
          <a:xfrm>
            <a:off x="3429000" y="4837265"/>
            <a:ext cx="2679580" cy="1384995"/>
          </a:xfrm>
          <a:prstGeom prst="rect">
            <a:avLst/>
          </a:prstGeom>
          <a:noFill/>
        </p:spPr>
        <p:txBody>
          <a:bodyPr wrap="none" rtlCol="0">
            <a:spAutoFit/>
          </a:bodyPr>
          <a:lstStyle/>
          <a:p>
            <a:r>
              <a:rPr lang="en-US" sz="2800" dirty="0" smtClean="0"/>
              <a:t>Some rules</a:t>
            </a:r>
          </a:p>
          <a:p>
            <a:r>
              <a:rPr lang="en-US" sz="2800" dirty="0" smtClean="0"/>
              <a:t>(any Boolean</a:t>
            </a:r>
          </a:p>
          <a:p>
            <a:r>
              <a:rPr lang="en-US" sz="2800" dirty="0" smtClean="0"/>
              <a:t>Process or other)</a:t>
            </a:r>
            <a:endParaRPr lang="en-US" sz="2800" dirty="0"/>
          </a:p>
        </p:txBody>
      </p:sp>
      <p:sp>
        <p:nvSpPr>
          <p:cNvPr id="6" name="TextBox 5"/>
          <p:cNvSpPr txBox="1"/>
          <p:nvPr/>
        </p:nvSpPr>
        <p:spPr>
          <a:xfrm>
            <a:off x="6172200" y="4856172"/>
            <a:ext cx="2675989" cy="1815882"/>
          </a:xfrm>
          <a:prstGeom prst="rect">
            <a:avLst/>
          </a:prstGeom>
          <a:noFill/>
        </p:spPr>
        <p:txBody>
          <a:bodyPr wrap="none" rtlCol="0">
            <a:spAutoFit/>
          </a:bodyPr>
          <a:lstStyle/>
          <a:p>
            <a:r>
              <a:rPr lang="en-US" sz="2800" dirty="0" smtClean="0"/>
              <a:t>Identify drugs</a:t>
            </a:r>
          </a:p>
          <a:p>
            <a:r>
              <a:rPr lang="en-US" sz="2800" dirty="0"/>
              <a:t>a</a:t>
            </a:r>
            <a:r>
              <a:rPr lang="en-US" sz="2800" dirty="0" smtClean="0"/>
              <a:t>nd doses – can</a:t>
            </a:r>
          </a:p>
          <a:p>
            <a:r>
              <a:rPr lang="en-US" sz="2800" dirty="0"/>
              <a:t>b</a:t>
            </a:r>
            <a:r>
              <a:rPr lang="en-US" sz="2800" dirty="0" smtClean="0"/>
              <a:t>e any number </a:t>
            </a:r>
          </a:p>
          <a:p>
            <a:r>
              <a:rPr lang="en-US" sz="2800" dirty="0"/>
              <a:t>o</a:t>
            </a:r>
            <a:r>
              <a:rPr lang="en-US" sz="2800" dirty="0" smtClean="0"/>
              <a:t>f drugs or </a:t>
            </a:r>
            <a:r>
              <a:rPr lang="en-US" sz="2800" dirty="0" err="1" smtClean="0"/>
              <a:t>concs</a:t>
            </a:r>
            <a:endParaRPr lang="en-US" sz="2800" dirty="0"/>
          </a:p>
        </p:txBody>
      </p:sp>
    </p:spTree>
    <p:extLst>
      <p:ext uri="{BB962C8B-B14F-4D97-AF65-F5344CB8AC3E}">
        <p14:creationId xmlns:p14="http://schemas.microsoft.com/office/powerpoint/2010/main" val="2984377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6119" y="0"/>
            <a:ext cx="8229600" cy="1143000"/>
          </a:xfrm>
        </p:spPr>
        <p:txBody>
          <a:bodyPr>
            <a:normAutofit fontScale="90000"/>
          </a:bodyPr>
          <a:lstStyle/>
          <a:p>
            <a:r>
              <a:rPr lang="en-US" dirty="0"/>
              <a:t>Rapid </a:t>
            </a:r>
            <a:r>
              <a:rPr lang="en-US" dirty="0" smtClean="0"/>
              <a:t>Processing</a:t>
            </a:r>
            <a:r>
              <a:rPr lang="en-US" dirty="0"/>
              <a:t/>
            </a:r>
            <a:br>
              <a:rPr lang="en-US" dirty="0"/>
            </a:br>
            <a:endParaRPr lang="en-US" dirty="0"/>
          </a:p>
        </p:txBody>
      </p:sp>
      <p:sp>
        <p:nvSpPr>
          <p:cNvPr id="4" name="Title 1"/>
          <p:cNvSpPr txBox="1">
            <a:spLocks/>
          </p:cNvSpPr>
          <p:nvPr/>
        </p:nvSpPr>
        <p:spPr>
          <a:xfrm>
            <a:off x="457200" y="152400"/>
            <a:ext cx="8229600" cy="533400"/>
          </a:xfrm>
          <a:prstGeom prst="rect">
            <a:avLst/>
          </a:prstGeom>
        </p:spPr>
        <p:txBody>
          <a:bodyPr vert="horz" rtlCol="0" anchor="ctr">
            <a:normAutofit fontScale="82500" lnSpcReduction="2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685799"/>
            <a:ext cx="3551535" cy="1952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1000" y="1057870"/>
            <a:ext cx="2287806" cy="1015663"/>
          </a:xfrm>
          <a:prstGeom prst="rect">
            <a:avLst/>
          </a:prstGeom>
          <a:noFill/>
        </p:spPr>
        <p:txBody>
          <a:bodyPr wrap="none" rtlCol="0">
            <a:spAutoFit/>
          </a:bodyPr>
          <a:lstStyle/>
          <a:p>
            <a:r>
              <a:rPr lang="en-US" sz="2000" b="1" dirty="0" smtClean="0"/>
              <a:t>List Mode files </a:t>
            </a:r>
          </a:p>
          <a:p>
            <a:r>
              <a:rPr lang="en-US" sz="2000" b="1" dirty="0" smtClean="0"/>
              <a:t>(96 or 384 wells)</a:t>
            </a:r>
          </a:p>
          <a:p>
            <a:r>
              <a:rPr lang="en-US" sz="2000" b="1" dirty="0" smtClean="0"/>
              <a:t>(entire directory)</a:t>
            </a:r>
            <a:endParaRPr lang="en-US" sz="2000" b="1"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2674382"/>
            <a:ext cx="3189288" cy="200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4755586"/>
            <a:ext cx="2862263" cy="1833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97830" y="3505200"/>
            <a:ext cx="1205779" cy="400110"/>
          </a:xfrm>
          <a:prstGeom prst="rect">
            <a:avLst/>
          </a:prstGeom>
          <a:noFill/>
        </p:spPr>
        <p:txBody>
          <a:bodyPr wrap="none" rtlCol="0">
            <a:spAutoFit/>
          </a:bodyPr>
          <a:lstStyle/>
          <a:p>
            <a:r>
              <a:rPr lang="en-US" sz="2000" b="1" dirty="0" smtClean="0"/>
              <a:t>Protocol</a:t>
            </a:r>
            <a:endParaRPr lang="en-US" sz="2000" b="1" dirty="0"/>
          </a:p>
        </p:txBody>
      </p:sp>
      <p:sp>
        <p:nvSpPr>
          <p:cNvPr id="10" name="TextBox 9"/>
          <p:cNvSpPr txBox="1"/>
          <p:nvPr/>
        </p:nvSpPr>
        <p:spPr>
          <a:xfrm>
            <a:off x="882239" y="5487702"/>
            <a:ext cx="2635658" cy="707886"/>
          </a:xfrm>
          <a:prstGeom prst="rect">
            <a:avLst/>
          </a:prstGeom>
          <a:noFill/>
        </p:spPr>
        <p:txBody>
          <a:bodyPr wrap="none" rtlCol="0">
            <a:spAutoFit/>
          </a:bodyPr>
          <a:lstStyle/>
          <a:p>
            <a:r>
              <a:rPr lang="en-US" sz="2000" b="1" dirty="0" smtClean="0"/>
              <a:t>IC50 or appropriate</a:t>
            </a:r>
          </a:p>
          <a:p>
            <a:r>
              <a:rPr lang="en-US" sz="2000" b="1" dirty="0" smtClean="0"/>
              <a:t>result</a:t>
            </a:r>
            <a:endParaRPr lang="en-US" sz="2000" b="1" dirty="0"/>
          </a:p>
        </p:txBody>
      </p:sp>
      <p:cxnSp>
        <p:nvCxnSpPr>
          <p:cNvPr id="11" name="Straight Arrow Connector 10"/>
          <p:cNvCxnSpPr/>
          <p:nvPr/>
        </p:nvCxnSpPr>
        <p:spPr>
          <a:xfrm>
            <a:off x="1182161" y="1981200"/>
            <a:ext cx="0" cy="1600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82161" y="3874532"/>
            <a:ext cx="0" cy="1600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69430" y="3182034"/>
            <a:ext cx="1524000" cy="707886"/>
          </a:xfrm>
          <a:prstGeom prst="rect">
            <a:avLst/>
          </a:prstGeom>
          <a:noFill/>
        </p:spPr>
        <p:txBody>
          <a:bodyPr wrap="square" rtlCol="0">
            <a:spAutoFit/>
          </a:bodyPr>
          <a:lstStyle/>
          <a:p>
            <a:r>
              <a:rPr lang="en-US" sz="2000" b="1" dirty="0" smtClean="0"/>
              <a:t>About 30 seconds</a:t>
            </a:r>
            <a:endParaRPr lang="en-US" sz="2000" b="1" dirty="0"/>
          </a:p>
        </p:txBody>
      </p:sp>
      <p:cxnSp>
        <p:nvCxnSpPr>
          <p:cNvPr id="14" name="Straight Arrow Connector 13"/>
          <p:cNvCxnSpPr/>
          <p:nvPr/>
        </p:nvCxnSpPr>
        <p:spPr>
          <a:xfrm>
            <a:off x="2125333" y="2073533"/>
            <a:ext cx="0" cy="341092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543800" y="914400"/>
            <a:ext cx="1159292" cy="1200329"/>
          </a:xfrm>
          <a:prstGeom prst="rect">
            <a:avLst/>
          </a:prstGeom>
          <a:noFill/>
        </p:spPr>
        <p:txBody>
          <a:bodyPr wrap="none" rtlCol="0">
            <a:spAutoFit/>
          </a:bodyPr>
          <a:lstStyle/>
          <a:p>
            <a:r>
              <a:rPr lang="en-US" dirty="0" smtClean="0"/>
              <a:t>8 min</a:t>
            </a:r>
          </a:p>
          <a:p>
            <a:r>
              <a:rPr lang="en-US" dirty="0" smtClean="0"/>
              <a:t>Run time </a:t>
            </a:r>
          </a:p>
          <a:p>
            <a:r>
              <a:rPr lang="en-US" dirty="0" smtClean="0"/>
              <a:t>On flow</a:t>
            </a:r>
          </a:p>
          <a:p>
            <a:r>
              <a:rPr lang="en-US" dirty="0" smtClean="0"/>
              <a:t>cytometer</a:t>
            </a:r>
            <a:endParaRPr lang="en-US" dirty="0"/>
          </a:p>
        </p:txBody>
      </p:sp>
      <p:sp>
        <p:nvSpPr>
          <p:cNvPr id="15" name="TextBox 14"/>
          <p:cNvSpPr txBox="1"/>
          <p:nvPr/>
        </p:nvSpPr>
        <p:spPr>
          <a:xfrm>
            <a:off x="7467600" y="3124200"/>
            <a:ext cx="1421107" cy="923330"/>
          </a:xfrm>
          <a:prstGeom prst="rect">
            <a:avLst/>
          </a:prstGeom>
          <a:noFill/>
        </p:spPr>
        <p:txBody>
          <a:bodyPr wrap="none" rtlCol="0">
            <a:spAutoFit/>
          </a:bodyPr>
          <a:lstStyle/>
          <a:p>
            <a:r>
              <a:rPr lang="en-US" dirty="0" smtClean="0"/>
              <a:t>30 second</a:t>
            </a:r>
          </a:p>
          <a:p>
            <a:r>
              <a:rPr lang="en-US" dirty="0" smtClean="0"/>
              <a:t>Analysis time</a:t>
            </a:r>
          </a:p>
          <a:p>
            <a:r>
              <a:rPr lang="en-US" dirty="0" smtClean="0"/>
              <a:t>On computer</a:t>
            </a:r>
            <a:endParaRPr lang="en-US" dirty="0"/>
          </a:p>
        </p:txBody>
      </p:sp>
      <p:sp>
        <p:nvSpPr>
          <p:cNvPr id="16" name="TextBox 15"/>
          <p:cNvSpPr txBox="1"/>
          <p:nvPr/>
        </p:nvSpPr>
        <p:spPr>
          <a:xfrm>
            <a:off x="7315200" y="5029200"/>
            <a:ext cx="1828800" cy="1200329"/>
          </a:xfrm>
          <a:prstGeom prst="rect">
            <a:avLst/>
          </a:prstGeom>
          <a:noFill/>
        </p:spPr>
        <p:txBody>
          <a:bodyPr wrap="square" rtlCol="0">
            <a:spAutoFit/>
          </a:bodyPr>
          <a:lstStyle/>
          <a:p>
            <a:r>
              <a:rPr lang="en-US" dirty="0" smtClean="0"/>
              <a:t>Instant results</a:t>
            </a:r>
          </a:p>
          <a:p>
            <a:r>
              <a:rPr lang="en-US" dirty="0" smtClean="0"/>
              <a:t>So essentially no post processing time</a:t>
            </a:r>
            <a:endParaRPr lang="en-US" dirty="0"/>
          </a:p>
        </p:txBody>
      </p:sp>
      <p:sp>
        <p:nvSpPr>
          <p:cNvPr id="17" name="4-Point Star 16"/>
          <p:cNvSpPr/>
          <p:nvPr/>
        </p:nvSpPr>
        <p:spPr bwMode="auto">
          <a:xfrm>
            <a:off x="7696200" y="6629400"/>
            <a:ext cx="181099" cy="152400"/>
          </a:xfrm>
          <a:prstGeom prst="star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sp>
        <p:nvSpPr>
          <p:cNvPr id="18" name="4-Point Star 17"/>
          <p:cNvSpPr/>
          <p:nvPr/>
        </p:nvSpPr>
        <p:spPr bwMode="auto">
          <a:xfrm>
            <a:off x="8077200" y="6629400"/>
            <a:ext cx="181099" cy="152400"/>
          </a:xfrm>
          <a:prstGeom prst="star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sp>
        <p:nvSpPr>
          <p:cNvPr id="19" name="4-Point Star 18"/>
          <p:cNvSpPr/>
          <p:nvPr/>
        </p:nvSpPr>
        <p:spPr bwMode="auto">
          <a:xfrm>
            <a:off x="8505701" y="6629400"/>
            <a:ext cx="181099" cy="152400"/>
          </a:xfrm>
          <a:prstGeom prst="star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spTree>
    <p:extLst>
      <p:ext uri="{BB962C8B-B14F-4D97-AF65-F5344CB8AC3E}">
        <p14:creationId xmlns:p14="http://schemas.microsoft.com/office/powerpoint/2010/main" val="2686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xit" presetSubtype="0" fill="hold" grpId="0" nodeType="after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0" presetClass="exit" presetSubtype="0" fill="hold" grpId="0" nodeType="after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animBg="1"/>
      <p:bldP spid="18" grpId="0" animBg="1"/>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9" y="457200"/>
            <a:ext cx="9148549" cy="533400"/>
          </a:xfrm>
        </p:spPr>
        <p:txBody>
          <a:bodyPr>
            <a:noAutofit/>
          </a:bodyPr>
          <a:lstStyle/>
          <a:p>
            <a:r>
              <a:rPr lang="en-US" sz="3200" b="0" dirty="0"/>
              <a:t>3</a:t>
            </a:r>
            <a:r>
              <a:rPr lang="en-US" sz="3200" b="0" dirty="0" smtClean="0"/>
              <a:t> </a:t>
            </a:r>
            <a:r>
              <a:rPr lang="en-US" sz="3200" b="0" dirty="0"/>
              <a:t>functional </a:t>
            </a:r>
            <a:r>
              <a:rPr lang="en-US" sz="3200" b="0" dirty="0" smtClean="0"/>
              <a:t>assays</a:t>
            </a:r>
            <a:r>
              <a:rPr lang="en-US" sz="3200" b="0" dirty="0"/>
              <a:t>, 32 drugs, </a:t>
            </a:r>
            <a:r>
              <a:rPr lang="en-US" sz="3200" b="0" dirty="0" smtClean="0"/>
              <a:t>10 </a:t>
            </a:r>
            <a:r>
              <a:rPr lang="en-US" sz="3200" b="0" dirty="0"/>
              <a:t>points per </a:t>
            </a:r>
            <a:r>
              <a:rPr lang="en-US" sz="3200" dirty="0"/>
              <a:t>drug, 96 curves,  </a:t>
            </a:r>
            <a:r>
              <a:rPr lang="en-US" sz="3200" b="0" dirty="0" smtClean="0"/>
              <a:t>(10 min to run 384 samples, 5000 cells per sample including all analysis)</a:t>
            </a:r>
            <a:endParaRPr lang="en-US" sz="3200" dirty="0"/>
          </a:p>
        </p:txBody>
      </p:sp>
      <p:sp>
        <p:nvSpPr>
          <p:cNvPr id="3" name="Date Placeholder 2"/>
          <p:cNvSpPr>
            <a:spLocks noGrp="1"/>
          </p:cNvSpPr>
          <p:nvPr>
            <p:ph type="dt" sz="half" idx="10"/>
          </p:nvPr>
        </p:nvSpPr>
        <p:spPr/>
        <p:txBody>
          <a:bodyPr/>
          <a:lstStyle/>
          <a:p>
            <a:pPr>
              <a:defRPr/>
            </a:pPr>
            <a:fld id="{FAF11C06-85B6-4D82-8707-62FAB2BB69DC}" type="datetime13">
              <a:rPr lang="en-US" smtClean="0"/>
              <a:t>1:19:22 AM</a:t>
            </a:fld>
            <a:endParaRPr lang="en-US" dirty="0"/>
          </a:p>
        </p:txBody>
      </p:sp>
      <p:sp>
        <p:nvSpPr>
          <p:cNvPr id="4" name="Footer Placeholder 3"/>
          <p:cNvSpPr>
            <a:spLocks noGrp="1"/>
          </p:cNvSpPr>
          <p:nvPr>
            <p:ph type="ftr" sz="quarter" idx="11"/>
          </p:nvPr>
        </p:nvSpPr>
        <p:spPr>
          <a:xfrm>
            <a:off x="3124200" y="6553200"/>
            <a:ext cx="3505200" cy="304800"/>
          </a:xfrm>
        </p:spPr>
        <p:txBody>
          <a:bodyPr/>
          <a:lstStyle/>
          <a:p>
            <a:pPr>
              <a:defRPr/>
            </a:pPr>
            <a:r>
              <a:rPr lang="en-US" dirty="0" smtClean="0"/>
              <a:t>High Throughput-High-Content Flow Cytometry</a:t>
            </a:r>
            <a:endParaRPr lang="en-US" dirty="0"/>
          </a:p>
        </p:txBody>
      </p:sp>
      <p:sp>
        <p:nvSpPr>
          <p:cNvPr id="5" name="Slide Number Placeholder 4"/>
          <p:cNvSpPr>
            <a:spLocks noGrp="1"/>
          </p:cNvSpPr>
          <p:nvPr>
            <p:ph type="sldNum" sz="quarter" idx="12"/>
          </p:nvPr>
        </p:nvSpPr>
        <p:spPr/>
        <p:txBody>
          <a:bodyPr/>
          <a:lstStyle/>
          <a:p>
            <a:pPr>
              <a:defRPr/>
            </a:pPr>
            <a:fld id="{65A8A74D-30B8-4644-BF50-7BCE19E5ED7B}" type="slidenum">
              <a:rPr lang="en-US" smtClean="0"/>
              <a:pPr>
                <a:defRPr/>
              </a:pPr>
              <a:t>76</a:t>
            </a:fld>
            <a:endParaRPr lang="en-US"/>
          </a:p>
        </p:txBody>
      </p:sp>
      <p:pic>
        <p:nvPicPr>
          <p:cNvPr id="2150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71600"/>
            <a:ext cx="9148549" cy="2116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Rectangle 15"/>
          <p:cNvSpPr/>
          <p:nvPr/>
        </p:nvSpPr>
        <p:spPr bwMode="auto">
          <a:xfrm>
            <a:off x="-47626" y="3200784"/>
            <a:ext cx="9372601" cy="3693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pic>
        <p:nvPicPr>
          <p:cNvPr id="2150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716321"/>
            <a:ext cx="5445951" cy="25922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0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4165311"/>
            <a:ext cx="1552575" cy="1781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239000" y="3723144"/>
            <a:ext cx="1949573" cy="2677656"/>
          </a:xfrm>
          <a:prstGeom prst="rect">
            <a:avLst/>
          </a:prstGeom>
          <a:noFill/>
        </p:spPr>
        <p:txBody>
          <a:bodyPr wrap="none" rtlCol="0">
            <a:spAutoFit/>
          </a:bodyPr>
          <a:lstStyle/>
          <a:p>
            <a:r>
              <a:rPr lang="en-US" sz="3200" b="1" dirty="0" smtClean="0"/>
              <a:t>1 Click</a:t>
            </a:r>
            <a:endParaRPr lang="en-US" sz="4000" b="1" dirty="0"/>
          </a:p>
          <a:p>
            <a:endParaRPr lang="en-US" sz="3200" b="1" dirty="0" smtClean="0"/>
          </a:p>
          <a:p>
            <a:endParaRPr lang="en-US" sz="3600" b="1" dirty="0" smtClean="0"/>
          </a:p>
          <a:p>
            <a:endParaRPr lang="en-US" sz="3600" b="1" dirty="0" smtClean="0"/>
          </a:p>
          <a:p>
            <a:r>
              <a:rPr lang="en-US" sz="3200" b="1" dirty="0" smtClean="0"/>
              <a:t>1 minute</a:t>
            </a:r>
            <a:endParaRPr lang="en-US" sz="3200" b="1" dirty="0"/>
          </a:p>
        </p:txBody>
      </p:sp>
      <p:pic>
        <p:nvPicPr>
          <p:cNvPr id="1638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9" y="4557655"/>
            <a:ext cx="1717432" cy="9055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4" name="Curved Connector 13"/>
          <p:cNvCxnSpPr/>
          <p:nvPr/>
        </p:nvCxnSpPr>
        <p:spPr bwMode="auto">
          <a:xfrm rot="10800000" flipV="1">
            <a:off x="7359211" y="4202740"/>
            <a:ext cx="876300" cy="354914"/>
          </a:xfrm>
          <a:prstGeom prst="curvedConnector3">
            <a:avLst/>
          </a:prstGeom>
          <a:solidFill>
            <a:schemeClr val="accent1"/>
          </a:solidFill>
          <a:ln w="19050" cap="flat" cmpd="sng" algn="ctr">
            <a:solidFill>
              <a:schemeClr val="accent2">
                <a:lumMod val="75000"/>
              </a:schemeClr>
            </a:solidFill>
            <a:prstDash val="solid"/>
            <a:round/>
            <a:headEnd type="none" w="med" len="med"/>
            <a:tailEnd type="arrow"/>
          </a:ln>
          <a:effectLst/>
        </p:spPr>
      </p:cxnSp>
      <p:grpSp>
        <p:nvGrpSpPr>
          <p:cNvPr id="17" name="Group 16"/>
          <p:cNvGrpSpPr/>
          <p:nvPr/>
        </p:nvGrpSpPr>
        <p:grpSpPr>
          <a:xfrm>
            <a:off x="609600" y="3321806"/>
            <a:ext cx="7556010" cy="400326"/>
            <a:chOff x="609600" y="3321806"/>
            <a:chExt cx="7556010" cy="400326"/>
          </a:xfrm>
        </p:grpSpPr>
        <p:sp>
          <p:nvSpPr>
            <p:cNvPr id="22" name="TextBox 21"/>
            <p:cNvSpPr txBox="1"/>
            <p:nvPr/>
          </p:nvSpPr>
          <p:spPr>
            <a:xfrm>
              <a:off x="7150589" y="3321806"/>
              <a:ext cx="1015021" cy="369332"/>
            </a:xfrm>
            <a:prstGeom prst="rect">
              <a:avLst/>
            </a:prstGeom>
            <a:noFill/>
          </p:spPr>
          <p:txBody>
            <a:bodyPr wrap="none" rtlCol="0">
              <a:spAutoFit/>
            </a:bodyPr>
            <a:lstStyle/>
            <a:p>
              <a:r>
                <a:rPr lang="en-US" sz="1800" dirty="0" smtClean="0"/>
                <a:t>Mitosox</a:t>
              </a:r>
              <a:endParaRPr lang="en-US" sz="1800" dirty="0"/>
            </a:p>
          </p:txBody>
        </p:sp>
        <p:sp>
          <p:nvSpPr>
            <p:cNvPr id="21" name="TextBox 20"/>
            <p:cNvSpPr txBox="1"/>
            <p:nvPr/>
          </p:nvSpPr>
          <p:spPr>
            <a:xfrm>
              <a:off x="3886200" y="3321806"/>
              <a:ext cx="925253" cy="369332"/>
            </a:xfrm>
            <a:prstGeom prst="rect">
              <a:avLst/>
            </a:prstGeom>
            <a:noFill/>
          </p:spPr>
          <p:txBody>
            <a:bodyPr wrap="none" rtlCol="0">
              <a:spAutoFit/>
            </a:bodyPr>
            <a:lstStyle/>
            <a:p>
              <a:r>
                <a:rPr lang="en-US" sz="1800" dirty="0" smtClean="0"/>
                <a:t>Calcein</a:t>
              </a:r>
              <a:endParaRPr lang="en-US" sz="1800" dirty="0"/>
            </a:p>
          </p:txBody>
        </p:sp>
        <p:sp>
          <p:nvSpPr>
            <p:cNvPr id="15" name="TextBox 14"/>
            <p:cNvSpPr txBox="1"/>
            <p:nvPr/>
          </p:nvSpPr>
          <p:spPr>
            <a:xfrm>
              <a:off x="609600" y="3352800"/>
              <a:ext cx="737702" cy="369332"/>
            </a:xfrm>
            <a:prstGeom prst="rect">
              <a:avLst/>
            </a:prstGeom>
            <a:noFill/>
          </p:spPr>
          <p:txBody>
            <a:bodyPr wrap="none" rtlCol="0">
              <a:spAutoFit/>
            </a:bodyPr>
            <a:lstStyle/>
            <a:p>
              <a:r>
                <a:rPr lang="en-US" sz="1800" dirty="0" err="1" smtClean="0"/>
                <a:t>mBBr</a:t>
              </a:r>
              <a:endParaRPr lang="en-US" sz="1800" dirty="0"/>
            </a:p>
          </p:txBody>
        </p:sp>
      </p:grpSp>
    </p:spTree>
    <p:extLst>
      <p:ext uri="{BB962C8B-B14F-4D97-AF65-F5344CB8AC3E}">
        <p14:creationId xmlns:p14="http://schemas.microsoft.com/office/powerpoint/2010/main" val="348230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4"/>
          <p:cNvSpPr txBox="1">
            <a:spLocks noChangeArrowheads="1"/>
          </p:cNvSpPr>
          <p:nvPr/>
        </p:nvSpPr>
        <p:spPr bwMode="auto">
          <a:xfrm>
            <a:off x="12510" y="730845"/>
            <a:ext cx="5638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800" b="1" dirty="0">
                <a:latin typeface="Calibri" pitchFamily="34" charset="0"/>
              </a:rPr>
              <a:t>Measuring KS Distance</a:t>
            </a:r>
          </a:p>
          <a:p>
            <a:r>
              <a:rPr lang="en-US" sz="1800" b="1" dirty="0">
                <a:latin typeface="Calibri" pitchFamily="34" charset="0"/>
              </a:rPr>
              <a:t>Quadratic form Distance</a:t>
            </a:r>
          </a:p>
          <a:p>
            <a:r>
              <a:rPr lang="en-US" sz="1800" b="1" dirty="0" err="1">
                <a:latin typeface="Calibri" pitchFamily="34" charset="0"/>
              </a:rPr>
              <a:t>Kullback-Leibler</a:t>
            </a:r>
            <a:r>
              <a:rPr lang="en-US" sz="1800" b="1" dirty="0">
                <a:latin typeface="Calibri" pitchFamily="34" charset="0"/>
              </a:rPr>
              <a:t> Distance</a:t>
            </a:r>
          </a:p>
        </p:txBody>
      </p:sp>
      <p:pic>
        <p:nvPicPr>
          <p:cNvPr id="563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815975"/>
            <a:ext cx="5938838" cy="604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4" name="TextBox 6"/>
          <p:cNvSpPr txBox="1">
            <a:spLocks noChangeArrowheads="1"/>
          </p:cNvSpPr>
          <p:nvPr/>
        </p:nvSpPr>
        <p:spPr bwMode="auto">
          <a:xfrm>
            <a:off x="5943600" y="2669600"/>
            <a:ext cx="2971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dirty="0">
                <a:latin typeface="Calibri" pitchFamily="34" charset="0"/>
              </a:rPr>
              <a:t>1.  Select the desired parameter and press “DISTANCE”</a:t>
            </a:r>
          </a:p>
        </p:txBody>
      </p:sp>
      <p:cxnSp>
        <p:nvCxnSpPr>
          <p:cNvPr id="9" name="Straight Arrow Connector 8"/>
          <p:cNvCxnSpPr/>
          <p:nvPr/>
        </p:nvCxnSpPr>
        <p:spPr>
          <a:xfrm rot="5400000">
            <a:off x="6172200" y="3025775"/>
            <a:ext cx="2286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181600" y="3178175"/>
            <a:ext cx="1219200" cy="1143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327" name="TextBox 12"/>
          <p:cNvSpPr txBox="1">
            <a:spLocks noChangeArrowheads="1"/>
          </p:cNvSpPr>
          <p:nvPr/>
        </p:nvSpPr>
        <p:spPr bwMode="auto">
          <a:xfrm>
            <a:off x="7010400" y="1577975"/>
            <a:ext cx="174783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dirty="0">
                <a:latin typeface="Calibri" pitchFamily="34" charset="0"/>
              </a:rPr>
              <a:t>2.  A parameter box appears</a:t>
            </a:r>
          </a:p>
        </p:txBody>
      </p:sp>
      <p:cxnSp>
        <p:nvCxnSpPr>
          <p:cNvPr id="14" name="Straight Arrow Connector 13"/>
          <p:cNvCxnSpPr/>
          <p:nvPr/>
        </p:nvCxnSpPr>
        <p:spPr>
          <a:xfrm flipH="1" flipV="1">
            <a:off x="8153400" y="1044575"/>
            <a:ext cx="76200" cy="609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329" name="TextBox 15"/>
          <p:cNvSpPr txBox="1">
            <a:spLocks noChangeArrowheads="1"/>
          </p:cNvSpPr>
          <p:nvPr/>
        </p:nvSpPr>
        <p:spPr bwMode="auto">
          <a:xfrm>
            <a:off x="2362200" y="511175"/>
            <a:ext cx="60198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dirty="0">
                <a:latin typeface="Calibri" pitchFamily="34" charset="0"/>
              </a:rPr>
              <a:t>3.  The parameter box must be connected to both the drug box and the controls</a:t>
            </a:r>
          </a:p>
        </p:txBody>
      </p:sp>
      <p:cxnSp>
        <p:nvCxnSpPr>
          <p:cNvPr id="18" name="Straight Arrow Connector 17"/>
          <p:cNvCxnSpPr/>
          <p:nvPr/>
        </p:nvCxnSpPr>
        <p:spPr>
          <a:xfrm rot="5400000">
            <a:off x="6743700" y="1006475"/>
            <a:ext cx="6858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flipV="1">
            <a:off x="6629400" y="739775"/>
            <a:ext cx="5334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332" name="TextBox 1"/>
          <p:cNvSpPr txBox="1">
            <a:spLocks noChangeArrowheads="1"/>
          </p:cNvSpPr>
          <p:nvPr/>
        </p:nvSpPr>
        <p:spPr bwMode="auto">
          <a:xfrm>
            <a:off x="152400" y="2224088"/>
            <a:ext cx="2667000" cy="313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800" dirty="0"/>
              <a:t>You can select any parameter for KS distance, or quadratic form distance, or  </a:t>
            </a:r>
            <a:r>
              <a:rPr lang="en-US" sz="1800" dirty="0" err="1"/>
              <a:t>Kullback-Leibler</a:t>
            </a:r>
            <a:r>
              <a:rPr lang="en-US" sz="1800" dirty="0"/>
              <a:t> distance if you wish. There are several different distance measures you can </a:t>
            </a:r>
            <a:r>
              <a:rPr lang="en-US" sz="1800" dirty="0" smtClean="0"/>
              <a:t>choose from – or add you own!!</a:t>
            </a:r>
            <a:endParaRPr lang="en-US" sz="1800" dirty="0"/>
          </a:p>
        </p:txBody>
      </p:sp>
      <p:sp>
        <p:nvSpPr>
          <p:cNvPr id="2" name="TextBox 1"/>
          <p:cNvSpPr txBox="1"/>
          <p:nvPr/>
        </p:nvSpPr>
        <p:spPr>
          <a:xfrm>
            <a:off x="2362200" y="-76200"/>
            <a:ext cx="3356608" cy="584776"/>
          </a:xfrm>
          <a:prstGeom prst="rect">
            <a:avLst/>
          </a:prstGeom>
          <a:noFill/>
        </p:spPr>
        <p:txBody>
          <a:bodyPr wrap="none" rtlCol="0">
            <a:spAutoFit/>
          </a:bodyPr>
          <a:lstStyle/>
          <a:p>
            <a:r>
              <a:rPr lang="en-US" sz="3200" b="1" dirty="0" smtClean="0"/>
              <a:t>Advanced Analysis</a:t>
            </a:r>
            <a:endParaRPr lang="en-US" sz="3200" b="1" dirty="0"/>
          </a:p>
        </p:txBody>
      </p:sp>
    </p:spTree>
    <p:extLst>
      <p:ext uri="{BB962C8B-B14F-4D97-AF65-F5344CB8AC3E}">
        <p14:creationId xmlns:p14="http://schemas.microsoft.com/office/powerpoint/2010/main" val="3570125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0" y="152400"/>
            <a:ext cx="9144000" cy="533400"/>
          </a:xfrm>
        </p:spPr>
        <p:txBody>
          <a:bodyPr>
            <a:normAutofit fontScale="90000"/>
          </a:bodyPr>
          <a:lstStyle/>
          <a:p>
            <a:r>
              <a:rPr lang="en-US" sz="2400" b="1" dirty="0" smtClean="0"/>
              <a:t>Flow Analysis - 7 color  (BD instrument)</a:t>
            </a:r>
            <a:br>
              <a:rPr lang="en-US" sz="2400" b="1" dirty="0" smtClean="0"/>
            </a:br>
            <a:r>
              <a:rPr lang="en-US" sz="2400" b="1" dirty="0" smtClean="0"/>
              <a:t>(9 </a:t>
            </a:r>
            <a:r>
              <a:rPr lang="en-US" sz="2400" b="1" dirty="0" err="1" smtClean="0"/>
              <a:t>param</a:t>
            </a:r>
            <a:r>
              <a:rPr lang="en-US" sz="2400" b="1" dirty="0" smtClean="0"/>
              <a:t>) data with 8pt dose response curves</a:t>
            </a:r>
            <a:endParaRPr lang="en-US" sz="2400" b="1" dirty="0"/>
          </a:p>
        </p:txBody>
      </p:sp>
      <p:sp>
        <p:nvSpPr>
          <p:cNvPr id="4" name="Date Placeholder 3"/>
          <p:cNvSpPr>
            <a:spLocks noGrp="1"/>
          </p:cNvSpPr>
          <p:nvPr>
            <p:ph type="dt" sz="half" idx="10"/>
          </p:nvPr>
        </p:nvSpPr>
        <p:spPr/>
        <p:txBody>
          <a:bodyPr/>
          <a:lstStyle/>
          <a:p>
            <a:fld id="{77A0A08A-3639-468B-BCF6-1F40B39AF4C3}" type="datetime13">
              <a:rPr lang="en-US" smtClean="0"/>
              <a:t>1:19:23 AM</a:t>
            </a:fld>
            <a:endParaRPr lang="en-US" dirty="0"/>
          </a:p>
        </p:txBody>
      </p:sp>
      <p:sp>
        <p:nvSpPr>
          <p:cNvPr id="5" name="Footer Placeholder 4"/>
          <p:cNvSpPr>
            <a:spLocks noGrp="1"/>
          </p:cNvSpPr>
          <p:nvPr>
            <p:ph type="ftr" sz="quarter" idx="11"/>
          </p:nvPr>
        </p:nvSpPr>
        <p:spPr>
          <a:xfrm>
            <a:off x="1371600" y="6501863"/>
            <a:ext cx="3886200" cy="349250"/>
          </a:xfrm>
        </p:spPr>
        <p:txBody>
          <a:bodyPr/>
          <a:lstStyle/>
          <a:p>
            <a:r>
              <a:rPr lang="en-US" dirty="0" smtClean="0"/>
              <a:t>High Throughput-High-Content Flow </a:t>
            </a:r>
            <a:r>
              <a:rPr lang="en-US" dirty="0" err="1" smtClean="0"/>
              <a:t>Cytometry</a:t>
            </a:r>
            <a:endParaRPr lang="en-US" dirty="0"/>
          </a:p>
        </p:txBody>
      </p:sp>
      <p:sp>
        <p:nvSpPr>
          <p:cNvPr id="6" name="Slide Number Placeholder 5"/>
          <p:cNvSpPr>
            <a:spLocks noGrp="1"/>
          </p:cNvSpPr>
          <p:nvPr>
            <p:ph type="sldNum" sz="quarter" idx="12"/>
          </p:nvPr>
        </p:nvSpPr>
        <p:spPr/>
        <p:txBody>
          <a:bodyPr/>
          <a:lstStyle/>
          <a:p>
            <a:fld id="{50630EF9-A3A5-492F-81FF-A69EF25F2DFF}" type="slidenum">
              <a:rPr lang="en-US" smtClean="0"/>
              <a:pPr/>
              <a:t>78</a:t>
            </a:fld>
            <a:endParaRPr 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458200" cy="52279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38200" y="4876800"/>
            <a:ext cx="3522118" cy="400110"/>
          </a:xfrm>
          <a:prstGeom prst="rect">
            <a:avLst/>
          </a:prstGeom>
          <a:noFill/>
        </p:spPr>
        <p:txBody>
          <a:bodyPr wrap="none" rtlCol="0">
            <a:spAutoFit/>
          </a:bodyPr>
          <a:lstStyle/>
          <a:p>
            <a:r>
              <a:rPr lang="en-US" sz="2000" dirty="0" smtClean="0"/>
              <a:t>Logic Map to produce curves</a:t>
            </a:r>
            <a:endParaRPr lang="en-US" sz="2000" dirty="0"/>
          </a:p>
        </p:txBody>
      </p:sp>
      <p:sp>
        <p:nvSpPr>
          <p:cNvPr id="9" name="TextBox 8"/>
          <p:cNvSpPr txBox="1"/>
          <p:nvPr/>
        </p:nvSpPr>
        <p:spPr>
          <a:xfrm>
            <a:off x="5107832" y="6581001"/>
            <a:ext cx="3655168" cy="253916"/>
          </a:xfrm>
          <a:prstGeom prst="rect">
            <a:avLst/>
          </a:prstGeom>
          <a:noFill/>
        </p:spPr>
        <p:txBody>
          <a:bodyPr wrap="none" rtlCol="0">
            <a:spAutoFit/>
          </a:bodyPr>
          <a:lstStyle/>
          <a:p>
            <a:r>
              <a:rPr lang="en-US" sz="1050" dirty="0" smtClean="0"/>
              <a:t>Data kindly provided by Peter </a:t>
            </a:r>
            <a:r>
              <a:rPr lang="en-US" sz="1050" dirty="0" err="1"/>
              <a:t>K</a:t>
            </a:r>
            <a:r>
              <a:rPr lang="en-US" sz="1050" dirty="0" err="1" smtClean="0"/>
              <a:t>rutzik</a:t>
            </a:r>
            <a:r>
              <a:rPr lang="en-US" sz="1050" dirty="0" smtClean="0"/>
              <a:t> and Garry Nolan, Stanford</a:t>
            </a:r>
            <a:endParaRPr lang="en-US" sz="1050" dirty="0"/>
          </a:p>
        </p:txBody>
      </p:sp>
    </p:spTree>
    <p:extLst>
      <p:ext uri="{BB962C8B-B14F-4D97-AF65-F5344CB8AC3E}">
        <p14:creationId xmlns:p14="http://schemas.microsoft.com/office/powerpoint/2010/main" val="784442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229600" cy="533400"/>
          </a:xfrm>
        </p:spPr>
        <p:txBody>
          <a:bodyPr>
            <a:normAutofit fontScale="90000"/>
          </a:bodyPr>
          <a:lstStyle/>
          <a:p>
            <a:r>
              <a:rPr lang="en-US" dirty="0" smtClean="0"/>
              <a:t>PlateAnalyzer Logic Map for HC Analysis</a:t>
            </a:r>
            <a:endParaRPr lang="en-US" dirty="0"/>
          </a:p>
        </p:txBody>
      </p:sp>
      <p:sp>
        <p:nvSpPr>
          <p:cNvPr id="3" name="Date Placeholder 2"/>
          <p:cNvSpPr>
            <a:spLocks noGrp="1"/>
          </p:cNvSpPr>
          <p:nvPr>
            <p:ph type="dt" sz="half" idx="10"/>
          </p:nvPr>
        </p:nvSpPr>
        <p:spPr/>
        <p:txBody>
          <a:bodyPr/>
          <a:lstStyle/>
          <a:p>
            <a:fld id="{46AEB5D5-9E73-4688-8DB0-F0467218B5AA}" type="datetime13">
              <a:rPr lang="en-US" smtClean="0"/>
              <a:t>1:19:23 AM</a:t>
            </a:fld>
            <a:endParaRPr lang="en-US" dirty="0"/>
          </a:p>
        </p:txBody>
      </p:sp>
      <p:sp>
        <p:nvSpPr>
          <p:cNvPr id="4" name="Footer Placeholder 3"/>
          <p:cNvSpPr>
            <a:spLocks noGrp="1"/>
          </p:cNvSpPr>
          <p:nvPr>
            <p:ph type="ftr" sz="quarter" idx="11"/>
          </p:nvPr>
        </p:nvSpPr>
        <p:spPr>
          <a:xfrm>
            <a:off x="3124200" y="6553200"/>
            <a:ext cx="3733800" cy="304800"/>
          </a:xfrm>
        </p:spPr>
        <p:txBody>
          <a:bodyPr/>
          <a:lstStyle/>
          <a:p>
            <a:r>
              <a:rPr lang="en-US" dirty="0" smtClean="0"/>
              <a:t>High Throughput-High-Content Flow Cytometry</a:t>
            </a:r>
            <a:endParaRPr lang="en-US" dirty="0"/>
          </a:p>
        </p:txBody>
      </p:sp>
      <p:sp>
        <p:nvSpPr>
          <p:cNvPr id="5" name="Slide Number Placeholder 4"/>
          <p:cNvSpPr>
            <a:spLocks noGrp="1"/>
          </p:cNvSpPr>
          <p:nvPr>
            <p:ph type="sldNum" sz="quarter" idx="12"/>
          </p:nvPr>
        </p:nvSpPr>
        <p:spPr/>
        <p:txBody>
          <a:bodyPr/>
          <a:lstStyle/>
          <a:p>
            <a:fld id="{50630EF9-A3A5-492F-81FF-A69EF25F2DFF}" type="slidenum">
              <a:rPr lang="en-US" smtClean="0"/>
              <a:pPr/>
              <a:t>79</a:t>
            </a:fld>
            <a:endParaRPr lang="en-US"/>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6" y="1600200"/>
            <a:ext cx="9144000" cy="44106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4600" y="6069883"/>
            <a:ext cx="5338321" cy="461665"/>
          </a:xfrm>
          <a:prstGeom prst="rect">
            <a:avLst/>
          </a:prstGeom>
          <a:noFill/>
        </p:spPr>
        <p:txBody>
          <a:bodyPr wrap="none" rtlCol="0">
            <a:spAutoFit/>
          </a:bodyPr>
          <a:lstStyle/>
          <a:p>
            <a:r>
              <a:rPr lang="en-US" dirty="0" smtClean="0"/>
              <a:t>(Example screenshot of the software)</a:t>
            </a:r>
            <a:endParaRPr lang="en-US" dirty="0"/>
          </a:p>
        </p:txBody>
      </p:sp>
    </p:spTree>
    <p:extLst>
      <p:ext uri="{BB962C8B-B14F-4D97-AF65-F5344CB8AC3E}">
        <p14:creationId xmlns:p14="http://schemas.microsoft.com/office/powerpoint/2010/main" val="716507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lstStyle/>
          <a:p>
            <a:r>
              <a:rPr lang="en-US" dirty="0" smtClean="0"/>
              <a:t>Believe it or not…..</a:t>
            </a:r>
            <a:endParaRPr lang="en-US" dirty="0"/>
          </a:p>
        </p:txBody>
      </p:sp>
      <p:sp>
        <p:nvSpPr>
          <p:cNvPr id="3" name="TextBox 2"/>
          <p:cNvSpPr txBox="1"/>
          <p:nvPr/>
        </p:nvSpPr>
        <p:spPr>
          <a:xfrm>
            <a:off x="1143000" y="2362200"/>
            <a:ext cx="7391400" cy="2308324"/>
          </a:xfrm>
          <a:prstGeom prst="rect">
            <a:avLst/>
          </a:prstGeom>
          <a:noFill/>
        </p:spPr>
        <p:txBody>
          <a:bodyPr wrap="square" rtlCol="0">
            <a:spAutoFit/>
          </a:bodyPr>
          <a:lstStyle/>
          <a:p>
            <a:r>
              <a:rPr lang="en-US" sz="4800" b="1" dirty="0" smtClean="0">
                <a:solidFill>
                  <a:schemeClr val="accent1">
                    <a:lumMod val="75000"/>
                  </a:schemeClr>
                </a:solidFill>
              </a:rPr>
              <a:t>Most of these scenarios already exists in one form or other…..or soon will be…</a:t>
            </a:r>
            <a:endParaRPr lang="en-US" sz="4800" b="1" dirty="0">
              <a:solidFill>
                <a:schemeClr val="accent1">
                  <a:lumMod val="75000"/>
                </a:schemeClr>
              </a:solidFill>
            </a:endParaRPr>
          </a:p>
        </p:txBody>
      </p:sp>
    </p:spTree>
    <p:extLst>
      <p:ext uri="{BB962C8B-B14F-4D97-AF65-F5344CB8AC3E}">
        <p14:creationId xmlns:p14="http://schemas.microsoft.com/office/powerpoint/2010/main" val="34103724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umnst777 BT" pitchFamily="34" charset="0"/>
            </a:endParaRPr>
          </a:p>
        </p:txBody>
      </p:sp>
      <p:grpSp>
        <p:nvGrpSpPr>
          <p:cNvPr id="26" name="Group 25"/>
          <p:cNvGrpSpPr/>
          <p:nvPr/>
        </p:nvGrpSpPr>
        <p:grpSpPr>
          <a:xfrm>
            <a:off x="3678676" y="918120"/>
            <a:ext cx="703120" cy="2209800"/>
            <a:chOff x="2116280" y="1905000"/>
            <a:chExt cx="703120" cy="4038600"/>
          </a:xfrm>
        </p:grpSpPr>
        <p:cxnSp>
          <p:nvCxnSpPr>
            <p:cNvPr id="27" name="Straight Connector 26"/>
            <p:cNvCxnSpPr/>
            <p:nvPr/>
          </p:nvCxnSpPr>
          <p:spPr>
            <a:xfrm>
              <a:off x="2116280" y="5943600"/>
              <a:ext cx="39832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514600" y="1905000"/>
              <a:ext cx="0" cy="40386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514600" y="19050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116280" y="3505200"/>
            <a:ext cx="703120" cy="2209800"/>
            <a:chOff x="2116280" y="1905000"/>
            <a:chExt cx="703120" cy="4038600"/>
          </a:xfrm>
        </p:grpSpPr>
        <p:cxnSp>
          <p:nvCxnSpPr>
            <p:cNvPr id="8" name="Straight Connector 7"/>
            <p:cNvCxnSpPr/>
            <p:nvPr/>
          </p:nvCxnSpPr>
          <p:spPr>
            <a:xfrm>
              <a:off x="2116280" y="5943600"/>
              <a:ext cx="39832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514600" y="1905000"/>
              <a:ext cx="0" cy="40386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14600" y="1905000"/>
              <a:ext cx="304800"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2850737" y="2743200"/>
            <a:ext cx="6027450" cy="367327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2900" y="914400"/>
            <a:ext cx="1885507" cy="525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0546" y="2810267"/>
            <a:ext cx="5835230" cy="3562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990600"/>
            <a:ext cx="1811480" cy="508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962" y="589532"/>
            <a:ext cx="2282478" cy="276999"/>
          </a:xfrm>
          <a:prstGeom prst="rect">
            <a:avLst/>
          </a:prstGeom>
          <a:noFill/>
        </p:spPr>
        <p:txBody>
          <a:bodyPr wrap="square" rtlCol="0">
            <a:spAutoFit/>
          </a:bodyPr>
          <a:lstStyle/>
          <a:p>
            <a:r>
              <a:rPr lang="en-US" sz="1200" dirty="0" smtClean="0"/>
              <a:t>14 </a:t>
            </a:r>
            <a:r>
              <a:rPr lang="en-US" sz="1200" dirty="0" err="1" smtClean="0"/>
              <a:t>phosph’n</a:t>
            </a:r>
            <a:r>
              <a:rPr lang="en-US" sz="1200" dirty="0" smtClean="0"/>
              <a:t> sites per cell type</a:t>
            </a:r>
            <a:endParaRPr lang="en-US" sz="1200" dirty="0"/>
          </a:p>
        </p:txBody>
      </p:sp>
      <p:sp>
        <p:nvSpPr>
          <p:cNvPr id="9" name="TextBox 8"/>
          <p:cNvSpPr txBox="1"/>
          <p:nvPr/>
        </p:nvSpPr>
        <p:spPr>
          <a:xfrm>
            <a:off x="4880032" y="656567"/>
            <a:ext cx="2511368" cy="646331"/>
          </a:xfrm>
          <a:prstGeom prst="rect">
            <a:avLst/>
          </a:prstGeom>
          <a:noFill/>
        </p:spPr>
        <p:txBody>
          <a:bodyPr wrap="square" rtlCol="0">
            <a:spAutoFit/>
          </a:bodyPr>
          <a:lstStyle/>
          <a:p>
            <a:r>
              <a:rPr lang="en-US" sz="1200" dirty="0" smtClean="0"/>
              <a:t>8 drug conc.</a:t>
            </a:r>
          </a:p>
          <a:p>
            <a:r>
              <a:rPr lang="en-US" sz="1200" dirty="0" smtClean="0"/>
              <a:t>12 stimulants in each box</a:t>
            </a:r>
          </a:p>
          <a:p>
            <a:r>
              <a:rPr lang="en-US" sz="1200" dirty="0" smtClean="0"/>
              <a:t>Each box produces 12 IC50 curves</a:t>
            </a:r>
            <a:endParaRPr lang="en-US" sz="1200" dirty="0"/>
          </a:p>
        </p:txBody>
      </p:sp>
      <p:sp>
        <p:nvSpPr>
          <p:cNvPr id="10" name="TextBox 9"/>
          <p:cNvSpPr txBox="1"/>
          <p:nvPr/>
        </p:nvSpPr>
        <p:spPr>
          <a:xfrm>
            <a:off x="4868409" y="2390001"/>
            <a:ext cx="998991" cy="276999"/>
          </a:xfrm>
          <a:prstGeom prst="rect">
            <a:avLst/>
          </a:prstGeom>
          <a:noFill/>
        </p:spPr>
        <p:txBody>
          <a:bodyPr wrap="none" rtlCol="0">
            <a:spAutoFit/>
          </a:bodyPr>
          <a:lstStyle/>
          <a:p>
            <a:r>
              <a:rPr lang="en-US" sz="1200" dirty="0" smtClean="0"/>
              <a:t>14  cell types</a:t>
            </a:r>
            <a:endParaRPr lang="en-US" sz="1200" dirty="0"/>
          </a:p>
        </p:txBody>
      </p:sp>
      <p:sp>
        <p:nvSpPr>
          <p:cNvPr id="11" name="TextBox 10"/>
          <p:cNvSpPr txBox="1"/>
          <p:nvPr/>
        </p:nvSpPr>
        <p:spPr>
          <a:xfrm>
            <a:off x="2985015" y="2100199"/>
            <a:ext cx="1321357" cy="461665"/>
          </a:xfrm>
          <a:prstGeom prst="rect">
            <a:avLst/>
          </a:prstGeom>
          <a:noFill/>
        </p:spPr>
        <p:txBody>
          <a:bodyPr wrap="square" rtlCol="0">
            <a:spAutoFit/>
          </a:bodyPr>
          <a:lstStyle/>
          <a:p>
            <a:r>
              <a:rPr lang="en-US" sz="1200" dirty="0" smtClean="0"/>
              <a:t>Gating parameters</a:t>
            </a:r>
            <a:endParaRPr lang="en-US" sz="1200" dirty="0"/>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1516956"/>
            <a:ext cx="1001986" cy="9817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flipV="1">
            <a:off x="7239000" y="2514600"/>
            <a:ext cx="0" cy="3846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954986" y="6544067"/>
            <a:ext cx="2646878" cy="246221"/>
          </a:xfrm>
          <a:prstGeom prst="rect">
            <a:avLst/>
          </a:prstGeom>
          <a:noFill/>
        </p:spPr>
        <p:txBody>
          <a:bodyPr wrap="none" rtlCol="0">
            <a:spAutoFit/>
          </a:bodyPr>
          <a:lstStyle/>
          <a:p>
            <a:r>
              <a:rPr lang="en-US" sz="1000" dirty="0" smtClean="0"/>
              <a:t>Data Kindly supplied by Bernd Bodenmiller</a:t>
            </a:r>
            <a:endParaRPr lang="en-US" sz="1000" dirty="0"/>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664806"/>
            <a:ext cx="2414588" cy="1404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54172" y="194562"/>
            <a:ext cx="6790642" cy="338554"/>
          </a:xfrm>
          <a:prstGeom prst="rect">
            <a:avLst/>
          </a:prstGeom>
          <a:noFill/>
        </p:spPr>
        <p:txBody>
          <a:bodyPr wrap="none" rtlCol="0">
            <a:spAutoFit/>
          </a:bodyPr>
          <a:lstStyle/>
          <a:p>
            <a:r>
              <a:rPr lang="en-US" sz="1600" dirty="0" smtClean="0">
                <a:solidFill>
                  <a:schemeClr val="bg1"/>
                </a:solidFill>
              </a:rPr>
              <a:t>A single analysis program can produce 14 x 14 x 12 (2352)  IC50 curves</a:t>
            </a:r>
            <a:endParaRPr lang="en-US" sz="1600" dirty="0">
              <a:solidFill>
                <a:schemeClr val="bg1"/>
              </a:solidFill>
            </a:endParaRPr>
          </a:p>
        </p:txBody>
      </p:sp>
      <p:sp>
        <p:nvSpPr>
          <p:cNvPr id="32" name="TextBox 31"/>
          <p:cNvSpPr txBox="1"/>
          <p:nvPr/>
        </p:nvSpPr>
        <p:spPr>
          <a:xfrm>
            <a:off x="152400" y="6179403"/>
            <a:ext cx="2404954" cy="830997"/>
          </a:xfrm>
          <a:prstGeom prst="rect">
            <a:avLst/>
          </a:prstGeom>
          <a:noFill/>
        </p:spPr>
        <p:txBody>
          <a:bodyPr wrap="none" rtlCol="0">
            <a:spAutoFit/>
          </a:bodyPr>
          <a:lstStyle/>
          <a:p>
            <a:r>
              <a:rPr lang="en-US" sz="1200" dirty="0" smtClean="0"/>
              <a:t>Each histogram above, is used as  a </a:t>
            </a:r>
          </a:p>
          <a:p>
            <a:r>
              <a:rPr lang="en-US" sz="1200" dirty="0" smtClean="0"/>
              <a:t>Sequential gate for each of the 14 </a:t>
            </a:r>
          </a:p>
          <a:p>
            <a:r>
              <a:rPr lang="en-US" sz="1200" dirty="0" err="1" smtClean="0"/>
              <a:t>Subpopulaitons</a:t>
            </a:r>
            <a:r>
              <a:rPr lang="en-US" sz="1200" dirty="0" smtClean="0"/>
              <a:t> and 12 stimulators</a:t>
            </a:r>
          </a:p>
          <a:p>
            <a:endParaRPr lang="en-US" sz="1200" dirty="0"/>
          </a:p>
        </p:txBody>
      </p:sp>
      <p:cxnSp>
        <p:nvCxnSpPr>
          <p:cNvPr id="23" name="Straight Arrow Connector 22"/>
          <p:cNvCxnSpPr/>
          <p:nvPr/>
        </p:nvCxnSpPr>
        <p:spPr>
          <a:xfrm>
            <a:off x="4953000" y="685800"/>
            <a:ext cx="0" cy="13839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74" name="Picture 2" descr="C:\image database Related\High throughput flow cytrometry\bodenmiller data\graph onl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5483" y="1208578"/>
            <a:ext cx="1861674" cy="1306021"/>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image database Related\High throughput flow cytrometry\bodenmiller data\drug box onl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4858" y="3374729"/>
            <a:ext cx="1351652" cy="241021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1409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000"/>
                                  </p:stCondLst>
                                  <p:childTnLst>
                                    <p:animScale>
                                      <p:cBhvr>
                                        <p:cTn id="6" dur="2000" fill="hold"/>
                                        <p:tgtEl>
                                          <p:spTgt spid="307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solidFill>
                  <a:srgbClr val="FF0000"/>
                </a:solidFill>
              </a:rPr>
              <a:t>Analysis Logic Map </a:t>
            </a:r>
            <a:r>
              <a:rPr lang="en-US" dirty="0"/>
              <a:t>Format</a:t>
            </a:r>
          </a:p>
        </p:txBody>
      </p:sp>
      <p:pic>
        <p:nvPicPr>
          <p:cNvPr id="6146" name="Picture 2" descr="C:\image database Related\High throughput flow cytrometry\plateanalyzer april 2013\Shot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 y="1209675"/>
            <a:ext cx="9144000" cy="55721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417530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57285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1892453" y="781050"/>
            <a:ext cx="6613372" cy="1943100"/>
          </a:xfrm>
          <a:custGeom>
            <a:avLst/>
            <a:gdLst>
              <a:gd name="connsiteX0" fmla="*/ 6613372 w 6613372"/>
              <a:gd name="connsiteY0" fmla="*/ 1638300 h 1943100"/>
              <a:gd name="connsiteX1" fmla="*/ 6327622 w 6613372"/>
              <a:gd name="connsiteY1" fmla="*/ 1657350 h 1943100"/>
              <a:gd name="connsiteX2" fmla="*/ 5698972 w 6613372"/>
              <a:gd name="connsiteY2" fmla="*/ 1666875 h 1943100"/>
              <a:gd name="connsiteX3" fmla="*/ 5689447 w 6613372"/>
              <a:gd name="connsiteY3" fmla="*/ 1762125 h 1943100"/>
              <a:gd name="connsiteX4" fmla="*/ 5660872 w 6613372"/>
              <a:gd name="connsiteY4" fmla="*/ 1790700 h 1943100"/>
              <a:gd name="connsiteX5" fmla="*/ 5575147 w 6613372"/>
              <a:gd name="connsiteY5" fmla="*/ 1828800 h 1943100"/>
              <a:gd name="connsiteX6" fmla="*/ 5517997 w 6613372"/>
              <a:gd name="connsiteY6" fmla="*/ 1847850 h 1943100"/>
              <a:gd name="connsiteX7" fmla="*/ 5384647 w 6613372"/>
              <a:gd name="connsiteY7" fmla="*/ 1866900 h 1943100"/>
              <a:gd name="connsiteX8" fmla="*/ 4889347 w 6613372"/>
              <a:gd name="connsiteY8" fmla="*/ 1857375 h 1943100"/>
              <a:gd name="connsiteX9" fmla="*/ 4794097 w 6613372"/>
              <a:gd name="connsiteY9" fmla="*/ 1838325 h 1943100"/>
              <a:gd name="connsiteX10" fmla="*/ 4689322 w 6613372"/>
              <a:gd name="connsiteY10" fmla="*/ 1819275 h 1943100"/>
              <a:gd name="connsiteX11" fmla="*/ 4641697 w 6613372"/>
              <a:gd name="connsiteY11" fmla="*/ 1790700 h 1943100"/>
              <a:gd name="connsiteX12" fmla="*/ 4584547 w 6613372"/>
              <a:gd name="connsiteY12" fmla="*/ 1752600 h 1943100"/>
              <a:gd name="connsiteX13" fmla="*/ 4565497 w 6613372"/>
              <a:gd name="connsiteY13" fmla="*/ 1724025 h 1943100"/>
              <a:gd name="connsiteX14" fmla="*/ 4546447 w 6613372"/>
              <a:gd name="connsiteY14" fmla="*/ 1685925 h 1943100"/>
              <a:gd name="connsiteX15" fmla="*/ 4508347 w 6613372"/>
              <a:gd name="connsiteY15" fmla="*/ 1638300 h 1943100"/>
              <a:gd name="connsiteX16" fmla="*/ 4479772 w 6613372"/>
              <a:gd name="connsiteY16" fmla="*/ 1533525 h 1943100"/>
              <a:gd name="connsiteX17" fmla="*/ 4489297 w 6613372"/>
              <a:gd name="connsiteY17" fmla="*/ 1343025 h 1943100"/>
              <a:gd name="connsiteX18" fmla="*/ 4498822 w 6613372"/>
              <a:gd name="connsiteY18" fmla="*/ 1314450 h 1943100"/>
              <a:gd name="connsiteX19" fmla="*/ 4527397 w 6613372"/>
              <a:gd name="connsiteY19" fmla="*/ 1285875 h 1943100"/>
              <a:gd name="connsiteX20" fmla="*/ 4565497 w 6613372"/>
              <a:gd name="connsiteY20" fmla="*/ 1266825 h 1943100"/>
              <a:gd name="connsiteX21" fmla="*/ 4613122 w 6613372"/>
              <a:gd name="connsiteY21" fmla="*/ 1247775 h 1943100"/>
              <a:gd name="connsiteX22" fmla="*/ 4670272 w 6613372"/>
              <a:gd name="connsiteY22" fmla="*/ 1238250 h 1943100"/>
              <a:gd name="connsiteX23" fmla="*/ 4936972 w 6613372"/>
              <a:gd name="connsiteY23" fmla="*/ 1257300 h 1943100"/>
              <a:gd name="connsiteX24" fmla="*/ 5032222 w 6613372"/>
              <a:gd name="connsiteY24" fmla="*/ 1295400 h 1943100"/>
              <a:gd name="connsiteX25" fmla="*/ 5165572 w 6613372"/>
              <a:gd name="connsiteY25" fmla="*/ 1409700 h 1943100"/>
              <a:gd name="connsiteX26" fmla="*/ 5213197 w 6613372"/>
              <a:gd name="connsiteY26" fmla="*/ 1466850 h 1943100"/>
              <a:gd name="connsiteX27" fmla="*/ 5241772 w 6613372"/>
              <a:gd name="connsiteY27" fmla="*/ 1562100 h 1943100"/>
              <a:gd name="connsiteX28" fmla="*/ 5251297 w 6613372"/>
              <a:gd name="connsiteY28" fmla="*/ 1590675 h 1943100"/>
              <a:gd name="connsiteX29" fmla="*/ 5260822 w 6613372"/>
              <a:gd name="connsiteY29" fmla="*/ 1628775 h 1943100"/>
              <a:gd name="connsiteX30" fmla="*/ 5251297 w 6613372"/>
              <a:gd name="connsiteY30" fmla="*/ 1781175 h 1943100"/>
              <a:gd name="connsiteX31" fmla="*/ 5213197 w 6613372"/>
              <a:gd name="connsiteY31" fmla="*/ 1838325 h 1943100"/>
              <a:gd name="connsiteX32" fmla="*/ 5175097 w 6613372"/>
              <a:gd name="connsiteY32" fmla="*/ 1876425 h 1943100"/>
              <a:gd name="connsiteX33" fmla="*/ 5032222 w 6613372"/>
              <a:gd name="connsiteY33" fmla="*/ 1924050 h 1943100"/>
              <a:gd name="connsiteX34" fmla="*/ 4870297 w 6613372"/>
              <a:gd name="connsiteY34" fmla="*/ 1943100 h 1943100"/>
              <a:gd name="connsiteX35" fmla="*/ 4394047 w 6613372"/>
              <a:gd name="connsiteY35" fmla="*/ 1924050 h 1943100"/>
              <a:gd name="connsiteX36" fmla="*/ 4270222 w 6613372"/>
              <a:gd name="connsiteY36" fmla="*/ 1895475 h 1943100"/>
              <a:gd name="connsiteX37" fmla="*/ 4155922 w 6613372"/>
              <a:gd name="connsiteY37" fmla="*/ 1876425 h 1943100"/>
              <a:gd name="connsiteX38" fmla="*/ 4060672 w 6613372"/>
              <a:gd name="connsiteY38" fmla="*/ 1847850 h 1943100"/>
              <a:gd name="connsiteX39" fmla="*/ 3965422 w 6613372"/>
              <a:gd name="connsiteY39" fmla="*/ 1828800 h 1943100"/>
              <a:gd name="connsiteX40" fmla="*/ 3898747 w 6613372"/>
              <a:gd name="connsiteY40" fmla="*/ 1809750 h 1943100"/>
              <a:gd name="connsiteX41" fmla="*/ 3832072 w 6613372"/>
              <a:gd name="connsiteY41" fmla="*/ 1800225 h 1943100"/>
              <a:gd name="connsiteX42" fmla="*/ 3784447 w 6613372"/>
              <a:gd name="connsiteY42" fmla="*/ 1790700 h 1943100"/>
              <a:gd name="connsiteX43" fmla="*/ 3755872 w 6613372"/>
              <a:gd name="connsiteY43" fmla="*/ 1771650 h 1943100"/>
              <a:gd name="connsiteX44" fmla="*/ 3727297 w 6613372"/>
              <a:gd name="connsiteY44" fmla="*/ 1762125 h 1943100"/>
              <a:gd name="connsiteX45" fmla="*/ 3470122 w 6613372"/>
              <a:gd name="connsiteY45" fmla="*/ 1752600 h 1943100"/>
              <a:gd name="connsiteX46" fmla="*/ 3146272 w 6613372"/>
              <a:gd name="connsiteY46" fmla="*/ 1581150 h 1943100"/>
              <a:gd name="connsiteX47" fmla="*/ 2955772 w 6613372"/>
              <a:gd name="connsiteY47" fmla="*/ 1419225 h 1943100"/>
              <a:gd name="connsiteX48" fmla="*/ 2793847 w 6613372"/>
              <a:gd name="connsiteY48" fmla="*/ 1304925 h 1943100"/>
              <a:gd name="connsiteX49" fmla="*/ 2736697 w 6613372"/>
              <a:gd name="connsiteY49" fmla="*/ 1257300 h 1943100"/>
              <a:gd name="connsiteX50" fmla="*/ 2650972 w 6613372"/>
              <a:gd name="connsiteY50" fmla="*/ 1228725 h 1943100"/>
              <a:gd name="connsiteX51" fmla="*/ 2460472 w 6613372"/>
              <a:gd name="connsiteY51" fmla="*/ 1209675 h 1943100"/>
              <a:gd name="connsiteX52" fmla="*/ 2374747 w 6613372"/>
              <a:gd name="connsiteY52" fmla="*/ 1152525 h 1943100"/>
              <a:gd name="connsiteX53" fmla="*/ 2279497 w 6613372"/>
              <a:gd name="connsiteY53" fmla="*/ 1057275 h 1943100"/>
              <a:gd name="connsiteX54" fmla="*/ 2241397 w 6613372"/>
              <a:gd name="connsiteY54" fmla="*/ 990600 h 1943100"/>
              <a:gd name="connsiteX55" fmla="*/ 2193772 w 6613372"/>
              <a:gd name="connsiteY55" fmla="*/ 895350 h 1943100"/>
              <a:gd name="connsiteX56" fmla="*/ 2184247 w 6613372"/>
              <a:gd name="connsiteY56" fmla="*/ 838200 h 1943100"/>
              <a:gd name="connsiteX57" fmla="*/ 2174722 w 6613372"/>
              <a:gd name="connsiteY57" fmla="*/ 800100 h 1943100"/>
              <a:gd name="connsiteX58" fmla="*/ 2203297 w 6613372"/>
              <a:gd name="connsiteY58" fmla="*/ 523875 h 1943100"/>
              <a:gd name="connsiteX59" fmla="*/ 2222347 w 6613372"/>
              <a:gd name="connsiteY59" fmla="*/ 447675 h 1943100"/>
              <a:gd name="connsiteX60" fmla="*/ 2260447 w 6613372"/>
              <a:gd name="connsiteY60" fmla="*/ 342900 h 1943100"/>
              <a:gd name="connsiteX61" fmla="*/ 2308072 w 6613372"/>
              <a:gd name="connsiteY61" fmla="*/ 161925 h 1943100"/>
              <a:gd name="connsiteX62" fmla="*/ 2336647 w 6613372"/>
              <a:gd name="connsiteY62" fmla="*/ 95250 h 1943100"/>
              <a:gd name="connsiteX63" fmla="*/ 2355697 w 6613372"/>
              <a:gd name="connsiteY63" fmla="*/ 28575 h 1943100"/>
              <a:gd name="connsiteX64" fmla="*/ 2289022 w 6613372"/>
              <a:gd name="connsiteY64" fmla="*/ 9525 h 1943100"/>
              <a:gd name="connsiteX65" fmla="*/ 2222347 w 6613372"/>
              <a:gd name="connsiteY65" fmla="*/ 0 h 1943100"/>
              <a:gd name="connsiteX66" fmla="*/ 1555597 w 6613372"/>
              <a:gd name="connsiteY66" fmla="*/ 9525 h 1943100"/>
              <a:gd name="connsiteX67" fmla="*/ 1527022 w 6613372"/>
              <a:gd name="connsiteY67" fmla="*/ 28575 h 1943100"/>
              <a:gd name="connsiteX68" fmla="*/ 1507972 w 6613372"/>
              <a:gd name="connsiteY68" fmla="*/ 66675 h 1943100"/>
              <a:gd name="connsiteX69" fmla="*/ 1498447 w 6613372"/>
              <a:gd name="connsiteY69" fmla="*/ 114300 h 1943100"/>
              <a:gd name="connsiteX70" fmla="*/ 1507972 w 6613372"/>
              <a:gd name="connsiteY70" fmla="*/ 438150 h 1943100"/>
              <a:gd name="connsiteX71" fmla="*/ 1517497 w 6613372"/>
              <a:gd name="connsiteY71" fmla="*/ 466725 h 1943100"/>
              <a:gd name="connsiteX72" fmla="*/ 1555597 w 6613372"/>
              <a:gd name="connsiteY72" fmla="*/ 533400 h 1943100"/>
              <a:gd name="connsiteX73" fmla="*/ 1584172 w 6613372"/>
              <a:gd name="connsiteY73" fmla="*/ 561975 h 1943100"/>
              <a:gd name="connsiteX74" fmla="*/ 1631797 w 6613372"/>
              <a:gd name="connsiteY74" fmla="*/ 657225 h 1943100"/>
              <a:gd name="connsiteX75" fmla="*/ 1660372 w 6613372"/>
              <a:gd name="connsiteY75" fmla="*/ 714375 h 1943100"/>
              <a:gd name="connsiteX76" fmla="*/ 1688947 w 6613372"/>
              <a:gd name="connsiteY76" fmla="*/ 781050 h 1943100"/>
              <a:gd name="connsiteX77" fmla="*/ 1717522 w 6613372"/>
              <a:gd name="connsiteY77" fmla="*/ 838200 h 1943100"/>
              <a:gd name="connsiteX78" fmla="*/ 1736572 w 6613372"/>
              <a:gd name="connsiteY78" fmla="*/ 904875 h 1943100"/>
              <a:gd name="connsiteX79" fmla="*/ 1822297 w 6613372"/>
              <a:gd name="connsiteY79" fmla="*/ 1095375 h 1943100"/>
              <a:gd name="connsiteX80" fmla="*/ 1860397 w 6613372"/>
              <a:gd name="connsiteY80" fmla="*/ 1219200 h 1943100"/>
              <a:gd name="connsiteX81" fmla="*/ 1869922 w 6613372"/>
              <a:gd name="connsiteY81" fmla="*/ 1247775 h 1943100"/>
              <a:gd name="connsiteX82" fmla="*/ 1879447 w 6613372"/>
              <a:gd name="connsiteY82" fmla="*/ 1276350 h 1943100"/>
              <a:gd name="connsiteX83" fmla="*/ 1898497 w 6613372"/>
              <a:gd name="connsiteY83" fmla="*/ 1314450 h 1943100"/>
              <a:gd name="connsiteX84" fmla="*/ 1908022 w 6613372"/>
              <a:gd name="connsiteY84" fmla="*/ 1343025 h 1943100"/>
              <a:gd name="connsiteX85" fmla="*/ 1927072 w 6613372"/>
              <a:gd name="connsiteY85" fmla="*/ 1390650 h 1943100"/>
              <a:gd name="connsiteX86" fmla="*/ 1936597 w 6613372"/>
              <a:gd name="connsiteY86" fmla="*/ 1419225 h 1943100"/>
              <a:gd name="connsiteX87" fmla="*/ 1955647 w 6613372"/>
              <a:gd name="connsiteY87" fmla="*/ 1457325 h 1943100"/>
              <a:gd name="connsiteX88" fmla="*/ 1984222 w 6613372"/>
              <a:gd name="connsiteY88" fmla="*/ 1543050 h 1943100"/>
              <a:gd name="connsiteX89" fmla="*/ 1974697 w 6613372"/>
              <a:gd name="connsiteY89" fmla="*/ 1628775 h 1943100"/>
              <a:gd name="connsiteX90" fmla="*/ 1879447 w 6613372"/>
              <a:gd name="connsiteY90" fmla="*/ 1638300 h 1943100"/>
              <a:gd name="connsiteX91" fmla="*/ 1736572 w 6613372"/>
              <a:gd name="connsiteY91" fmla="*/ 1647825 h 1943100"/>
              <a:gd name="connsiteX92" fmla="*/ 1641322 w 6613372"/>
              <a:gd name="connsiteY92" fmla="*/ 1704975 h 1943100"/>
              <a:gd name="connsiteX93" fmla="*/ 1603222 w 6613372"/>
              <a:gd name="connsiteY93" fmla="*/ 1714500 h 1943100"/>
              <a:gd name="connsiteX94" fmla="*/ 1546072 w 6613372"/>
              <a:gd name="connsiteY94" fmla="*/ 1733550 h 1943100"/>
              <a:gd name="connsiteX95" fmla="*/ 1136497 w 6613372"/>
              <a:gd name="connsiteY95" fmla="*/ 1714500 h 1943100"/>
              <a:gd name="connsiteX96" fmla="*/ 1069822 w 6613372"/>
              <a:gd name="connsiteY96" fmla="*/ 1685925 h 1943100"/>
              <a:gd name="connsiteX97" fmla="*/ 955522 w 6613372"/>
              <a:gd name="connsiteY97" fmla="*/ 1666875 h 1943100"/>
              <a:gd name="connsiteX98" fmla="*/ 898372 w 6613372"/>
              <a:gd name="connsiteY98" fmla="*/ 1647825 h 1943100"/>
              <a:gd name="connsiteX99" fmla="*/ 850747 w 6613372"/>
              <a:gd name="connsiteY99" fmla="*/ 1628775 h 1943100"/>
              <a:gd name="connsiteX100" fmla="*/ 812647 w 6613372"/>
              <a:gd name="connsiteY100" fmla="*/ 1619250 h 1943100"/>
              <a:gd name="connsiteX101" fmla="*/ 765022 w 6613372"/>
              <a:gd name="connsiteY101" fmla="*/ 1600200 h 1943100"/>
              <a:gd name="connsiteX102" fmla="*/ 726922 w 6613372"/>
              <a:gd name="connsiteY102" fmla="*/ 1581150 h 1943100"/>
              <a:gd name="connsiteX103" fmla="*/ 679297 w 6613372"/>
              <a:gd name="connsiteY103" fmla="*/ 1571625 h 1943100"/>
              <a:gd name="connsiteX104" fmla="*/ 650722 w 6613372"/>
              <a:gd name="connsiteY104" fmla="*/ 1562100 h 1943100"/>
              <a:gd name="connsiteX105" fmla="*/ 603097 w 6613372"/>
              <a:gd name="connsiteY105" fmla="*/ 1552575 h 1943100"/>
              <a:gd name="connsiteX106" fmla="*/ 507847 w 6613372"/>
              <a:gd name="connsiteY106" fmla="*/ 1524000 h 1943100"/>
              <a:gd name="connsiteX107" fmla="*/ 384022 w 6613372"/>
              <a:gd name="connsiteY107" fmla="*/ 1485900 h 1943100"/>
              <a:gd name="connsiteX108" fmla="*/ 298297 w 6613372"/>
              <a:gd name="connsiteY108" fmla="*/ 1419225 h 1943100"/>
              <a:gd name="connsiteX109" fmla="*/ 260197 w 6613372"/>
              <a:gd name="connsiteY109" fmla="*/ 1390650 h 1943100"/>
              <a:gd name="connsiteX110" fmla="*/ 193522 w 6613372"/>
              <a:gd name="connsiteY110" fmla="*/ 1323975 h 1943100"/>
              <a:gd name="connsiteX111" fmla="*/ 79222 w 6613372"/>
              <a:gd name="connsiteY111" fmla="*/ 1228725 h 1943100"/>
              <a:gd name="connsiteX112" fmla="*/ 31597 w 6613372"/>
              <a:gd name="connsiteY112" fmla="*/ 1152525 h 1943100"/>
              <a:gd name="connsiteX113" fmla="*/ 12547 w 6613372"/>
              <a:gd name="connsiteY113" fmla="*/ 1066800 h 1943100"/>
              <a:gd name="connsiteX114" fmla="*/ 3022 w 6613372"/>
              <a:gd name="connsiteY114" fmla="*/ 981075 h 1943100"/>
              <a:gd name="connsiteX115" fmla="*/ 12547 w 6613372"/>
              <a:gd name="connsiteY115" fmla="*/ 752475 h 1943100"/>
              <a:gd name="connsiteX116" fmla="*/ 88747 w 6613372"/>
              <a:gd name="connsiteY116" fmla="*/ 714375 h 1943100"/>
              <a:gd name="connsiteX117" fmla="*/ 117322 w 6613372"/>
              <a:gd name="connsiteY117" fmla="*/ 695325 h 1943100"/>
              <a:gd name="connsiteX118" fmla="*/ 422122 w 6613372"/>
              <a:gd name="connsiteY118" fmla="*/ 714375 h 1943100"/>
              <a:gd name="connsiteX119" fmla="*/ 460222 w 6613372"/>
              <a:gd name="connsiteY119" fmla="*/ 733425 h 1943100"/>
              <a:gd name="connsiteX120" fmla="*/ 545947 w 6613372"/>
              <a:gd name="connsiteY120" fmla="*/ 771525 h 1943100"/>
              <a:gd name="connsiteX121" fmla="*/ 622147 w 6613372"/>
              <a:gd name="connsiteY121" fmla="*/ 828675 h 1943100"/>
              <a:gd name="connsiteX122" fmla="*/ 707872 w 6613372"/>
              <a:gd name="connsiteY122" fmla="*/ 923925 h 1943100"/>
              <a:gd name="connsiteX123" fmla="*/ 755497 w 6613372"/>
              <a:gd name="connsiteY123" fmla="*/ 1009650 h 1943100"/>
              <a:gd name="connsiteX124" fmla="*/ 736447 w 6613372"/>
              <a:gd name="connsiteY124" fmla="*/ 1362075 h 1943100"/>
              <a:gd name="connsiteX125" fmla="*/ 688822 w 6613372"/>
              <a:gd name="connsiteY125" fmla="*/ 1447800 h 1943100"/>
              <a:gd name="connsiteX126" fmla="*/ 650722 w 6613372"/>
              <a:gd name="connsiteY126" fmla="*/ 1466850 h 1943100"/>
              <a:gd name="connsiteX127" fmla="*/ 584047 w 6613372"/>
              <a:gd name="connsiteY127" fmla="*/ 1514475 h 1943100"/>
              <a:gd name="connsiteX128" fmla="*/ 450697 w 6613372"/>
              <a:gd name="connsiteY128" fmla="*/ 15240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6613372" h="1943100">
                <a:moveTo>
                  <a:pt x="6613372" y="1638300"/>
                </a:moveTo>
                <a:cubicBezTo>
                  <a:pt x="6488843" y="1652137"/>
                  <a:pt x="6492431" y="1653561"/>
                  <a:pt x="6327622" y="1657350"/>
                </a:cubicBezTo>
                <a:lnTo>
                  <a:pt x="5698972" y="1666875"/>
                </a:lnTo>
                <a:cubicBezTo>
                  <a:pt x="5695797" y="1698625"/>
                  <a:pt x="5698831" y="1731628"/>
                  <a:pt x="5689447" y="1762125"/>
                </a:cubicBezTo>
                <a:cubicBezTo>
                  <a:pt x="5685486" y="1775000"/>
                  <a:pt x="5671833" y="1782870"/>
                  <a:pt x="5660872" y="1790700"/>
                </a:cubicBezTo>
                <a:cubicBezTo>
                  <a:pt x="5645345" y="1801791"/>
                  <a:pt x="5590359" y="1823268"/>
                  <a:pt x="5575147" y="1828800"/>
                </a:cubicBezTo>
                <a:cubicBezTo>
                  <a:pt x="5556276" y="1835662"/>
                  <a:pt x="5537688" y="1843912"/>
                  <a:pt x="5517997" y="1847850"/>
                </a:cubicBezTo>
                <a:cubicBezTo>
                  <a:pt x="5473968" y="1856656"/>
                  <a:pt x="5384647" y="1866900"/>
                  <a:pt x="5384647" y="1866900"/>
                </a:cubicBezTo>
                <a:lnTo>
                  <a:pt x="4889347" y="1857375"/>
                </a:lnTo>
                <a:cubicBezTo>
                  <a:pt x="4856208" y="1856232"/>
                  <a:pt x="4825905" y="1845393"/>
                  <a:pt x="4794097" y="1838325"/>
                </a:cubicBezTo>
                <a:cubicBezTo>
                  <a:pt x="4754159" y="1829450"/>
                  <a:pt x="4730679" y="1826168"/>
                  <a:pt x="4689322" y="1819275"/>
                </a:cubicBezTo>
                <a:cubicBezTo>
                  <a:pt x="4673447" y="1809750"/>
                  <a:pt x="4656508" y="1801808"/>
                  <a:pt x="4641697" y="1790700"/>
                </a:cubicBezTo>
                <a:cubicBezTo>
                  <a:pt x="4584618" y="1747891"/>
                  <a:pt x="4641855" y="1771703"/>
                  <a:pt x="4584547" y="1752600"/>
                </a:cubicBezTo>
                <a:cubicBezTo>
                  <a:pt x="4578197" y="1743075"/>
                  <a:pt x="4571177" y="1733964"/>
                  <a:pt x="4565497" y="1724025"/>
                </a:cubicBezTo>
                <a:cubicBezTo>
                  <a:pt x="4558452" y="1711697"/>
                  <a:pt x="4554323" y="1697739"/>
                  <a:pt x="4546447" y="1685925"/>
                </a:cubicBezTo>
                <a:cubicBezTo>
                  <a:pt x="4535170" y="1669009"/>
                  <a:pt x="4521047" y="1654175"/>
                  <a:pt x="4508347" y="1638300"/>
                </a:cubicBezTo>
                <a:cubicBezTo>
                  <a:pt x="4484177" y="1565791"/>
                  <a:pt x="4493235" y="1600841"/>
                  <a:pt x="4479772" y="1533525"/>
                </a:cubicBezTo>
                <a:cubicBezTo>
                  <a:pt x="4482947" y="1470025"/>
                  <a:pt x="4483789" y="1406365"/>
                  <a:pt x="4489297" y="1343025"/>
                </a:cubicBezTo>
                <a:cubicBezTo>
                  <a:pt x="4490167" y="1333023"/>
                  <a:pt x="4493253" y="1322804"/>
                  <a:pt x="4498822" y="1314450"/>
                </a:cubicBezTo>
                <a:cubicBezTo>
                  <a:pt x="4506294" y="1303242"/>
                  <a:pt x="4516436" y="1293705"/>
                  <a:pt x="4527397" y="1285875"/>
                </a:cubicBezTo>
                <a:cubicBezTo>
                  <a:pt x="4538951" y="1277622"/>
                  <a:pt x="4552522" y="1272592"/>
                  <a:pt x="4565497" y="1266825"/>
                </a:cubicBezTo>
                <a:cubicBezTo>
                  <a:pt x="4581121" y="1259881"/>
                  <a:pt x="4596627" y="1252274"/>
                  <a:pt x="4613122" y="1247775"/>
                </a:cubicBezTo>
                <a:cubicBezTo>
                  <a:pt x="4631754" y="1242693"/>
                  <a:pt x="4651222" y="1241425"/>
                  <a:pt x="4670272" y="1238250"/>
                </a:cubicBezTo>
                <a:cubicBezTo>
                  <a:pt x="4759172" y="1244600"/>
                  <a:pt x="4848456" y="1246886"/>
                  <a:pt x="4936972" y="1257300"/>
                </a:cubicBezTo>
                <a:cubicBezTo>
                  <a:pt x="4953589" y="1259255"/>
                  <a:pt x="5014348" y="1282633"/>
                  <a:pt x="5032222" y="1295400"/>
                </a:cubicBezTo>
                <a:cubicBezTo>
                  <a:pt x="5075518" y="1326326"/>
                  <a:pt x="5127866" y="1367804"/>
                  <a:pt x="5165572" y="1409700"/>
                </a:cubicBezTo>
                <a:cubicBezTo>
                  <a:pt x="5182161" y="1428132"/>
                  <a:pt x="5197322" y="1447800"/>
                  <a:pt x="5213197" y="1466850"/>
                </a:cubicBezTo>
                <a:cubicBezTo>
                  <a:pt x="5247327" y="1552175"/>
                  <a:pt x="5220308" y="1476246"/>
                  <a:pt x="5241772" y="1562100"/>
                </a:cubicBezTo>
                <a:cubicBezTo>
                  <a:pt x="5244207" y="1571840"/>
                  <a:pt x="5248539" y="1581021"/>
                  <a:pt x="5251297" y="1590675"/>
                </a:cubicBezTo>
                <a:cubicBezTo>
                  <a:pt x="5254893" y="1603262"/>
                  <a:pt x="5257647" y="1616075"/>
                  <a:pt x="5260822" y="1628775"/>
                </a:cubicBezTo>
                <a:cubicBezTo>
                  <a:pt x="5257647" y="1679575"/>
                  <a:pt x="5262577" y="1731542"/>
                  <a:pt x="5251297" y="1781175"/>
                </a:cubicBezTo>
                <a:cubicBezTo>
                  <a:pt x="5246223" y="1803501"/>
                  <a:pt x="5229386" y="1822136"/>
                  <a:pt x="5213197" y="1838325"/>
                </a:cubicBezTo>
                <a:cubicBezTo>
                  <a:pt x="5200497" y="1851025"/>
                  <a:pt x="5190691" y="1867514"/>
                  <a:pt x="5175097" y="1876425"/>
                </a:cubicBezTo>
                <a:cubicBezTo>
                  <a:pt x="5125640" y="1904686"/>
                  <a:pt x="5084582" y="1915323"/>
                  <a:pt x="5032222" y="1924050"/>
                </a:cubicBezTo>
                <a:cubicBezTo>
                  <a:pt x="4969053" y="1934578"/>
                  <a:pt x="4938009" y="1936329"/>
                  <a:pt x="4870297" y="1943100"/>
                </a:cubicBezTo>
                <a:cubicBezTo>
                  <a:pt x="4711547" y="1936750"/>
                  <a:pt x="4552426" y="1936620"/>
                  <a:pt x="4394047" y="1924050"/>
                </a:cubicBezTo>
                <a:cubicBezTo>
                  <a:pt x="4351820" y="1920699"/>
                  <a:pt x="4311759" y="1903782"/>
                  <a:pt x="4270222" y="1895475"/>
                </a:cubicBezTo>
                <a:cubicBezTo>
                  <a:pt x="4232347" y="1887900"/>
                  <a:pt x="4193587" y="1884985"/>
                  <a:pt x="4155922" y="1876425"/>
                </a:cubicBezTo>
                <a:cubicBezTo>
                  <a:pt x="4123598" y="1869079"/>
                  <a:pt x="4092830" y="1855890"/>
                  <a:pt x="4060672" y="1847850"/>
                </a:cubicBezTo>
                <a:cubicBezTo>
                  <a:pt x="4029260" y="1839997"/>
                  <a:pt x="3996940" y="1836216"/>
                  <a:pt x="3965422" y="1828800"/>
                </a:cubicBezTo>
                <a:cubicBezTo>
                  <a:pt x="3942922" y="1823506"/>
                  <a:pt x="3921348" y="1814593"/>
                  <a:pt x="3898747" y="1809750"/>
                </a:cubicBezTo>
                <a:cubicBezTo>
                  <a:pt x="3876795" y="1805046"/>
                  <a:pt x="3854217" y="1803916"/>
                  <a:pt x="3832072" y="1800225"/>
                </a:cubicBezTo>
                <a:cubicBezTo>
                  <a:pt x="3816103" y="1797563"/>
                  <a:pt x="3800322" y="1793875"/>
                  <a:pt x="3784447" y="1790700"/>
                </a:cubicBezTo>
                <a:cubicBezTo>
                  <a:pt x="3774922" y="1784350"/>
                  <a:pt x="3766111" y="1776770"/>
                  <a:pt x="3755872" y="1771650"/>
                </a:cubicBezTo>
                <a:cubicBezTo>
                  <a:pt x="3746892" y="1767160"/>
                  <a:pt x="3737315" y="1762793"/>
                  <a:pt x="3727297" y="1762125"/>
                </a:cubicBezTo>
                <a:cubicBezTo>
                  <a:pt x="3641703" y="1756419"/>
                  <a:pt x="3555847" y="1755775"/>
                  <a:pt x="3470122" y="1752600"/>
                </a:cubicBezTo>
                <a:cubicBezTo>
                  <a:pt x="3285218" y="1668553"/>
                  <a:pt x="3284826" y="1681917"/>
                  <a:pt x="3146272" y="1581150"/>
                </a:cubicBezTo>
                <a:cubicBezTo>
                  <a:pt x="3038902" y="1503063"/>
                  <a:pt x="3058936" y="1506100"/>
                  <a:pt x="2955772" y="1419225"/>
                </a:cubicBezTo>
                <a:cubicBezTo>
                  <a:pt x="2811199" y="1297479"/>
                  <a:pt x="2929874" y="1402087"/>
                  <a:pt x="2793847" y="1304925"/>
                </a:cubicBezTo>
                <a:cubicBezTo>
                  <a:pt x="2773668" y="1290512"/>
                  <a:pt x="2757618" y="1270613"/>
                  <a:pt x="2736697" y="1257300"/>
                </a:cubicBezTo>
                <a:cubicBezTo>
                  <a:pt x="2709938" y="1240272"/>
                  <a:pt x="2680377" y="1237126"/>
                  <a:pt x="2650972" y="1228725"/>
                </a:cubicBezTo>
                <a:cubicBezTo>
                  <a:pt x="2554341" y="1201116"/>
                  <a:pt x="2722689" y="1225100"/>
                  <a:pt x="2460472" y="1209675"/>
                </a:cubicBezTo>
                <a:cubicBezTo>
                  <a:pt x="2416806" y="1187842"/>
                  <a:pt x="2415394" y="1190462"/>
                  <a:pt x="2374747" y="1152525"/>
                </a:cubicBezTo>
                <a:cubicBezTo>
                  <a:pt x="2341922" y="1121888"/>
                  <a:pt x="2301774" y="1096260"/>
                  <a:pt x="2279497" y="1057275"/>
                </a:cubicBezTo>
                <a:cubicBezTo>
                  <a:pt x="2266797" y="1035050"/>
                  <a:pt x="2253374" y="1013223"/>
                  <a:pt x="2241397" y="990600"/>
                </a:cubicBezTo>
                <a:cubicBezTo>
                  <a:pt x="2224788" y="959228"/>
                  <a:pt x="2193772" y="895350"/>
                  <a:pt x="2193772" y="895350"/>
                </a:cubicBezTo>
                <a:cubicBezTo>
                  <a:pt x="2190597" y="876300"/>
                  <a:pt x="2188035" y="857138"/>
                  <a:pt x="2184247" y="838200"/>
                </a:cubicBezTo>
                <a:cubicBezTo>
                  <a:pt x="2181680" y="825363"/>
                  <a:pt x="2174722" y="813191"/>
                  <a:pt x="2174722" y="800100"/>
                </a:cubicBezTo>
                <a:cubicBezTo>
                  <a:pt x="2174722" y="666134"/>
                  <a:pt x="2178417" y="635833"/>
                  <a:pt x="2203297" y="523875"/>
                </a:cubicBezTo>
                <a:cubicBezTo>
                  <a:pt x="2208977" y="498317"/>
                  <a:pt x="2214463" y="472641"/>
                  <a:pt x="2222347" y="447675"/>
                </a:cubicBezTo>
                <a:cubicBezTo>
                  <a:pt x="2233538" y="412238"/>
                  <a:pt x="2249768" y="378495"/>
                  <a:pt x="2260447" y="342900"/>
                </a:cubicBezTo>
                <a:cubicBezTo>
                  <a:pt x="2278371" y="283152"/>
                  <a:pt x="2283500" y="219260"/>
                  <a:pt x="2308072" y="161925"/>
                </a:cubicBezTo>
                <a:cubicBezTo>
                  <a:pt x="2317597" y="139700"/>
                  <a:pt x="2327667" y="117701"/>
                  <a:pt x="2336647" y="95250"/>
                </a:cubicBezTo>
                <a:cubicBezTo>
                  <a:pt x="2345757" y="72476"/>
                  <a:pt x="2349676" y="52660"/>
                  <a:pt x="2355697" y="28575"/>
                </a:cubicBezTo>
                <a:cubicBezTo>
                  <a:pt x="2331214" y="20414"/>
                  <a:pt x="2315334" y="14309"/>
                  <a:pt x="2289022" y="9525"/>
                </a:cubicBezTo>
                <a:cubicBezTo>
                  <a:pt x="2266933" y="5509"/>
                  <a:pt x="2244572" y="3175"/>
                  <a:pt x="2222347" y="0"/>
                </a:cubicBezTo>
                <a:cubicBezTo>
                  <a:pt x="2000097" y="3175"/>
                  <a:pt x="1777682" y="398"/>
                  <a:pt x="1555597" y="9525"/>
                </a:cubicBezTo>
                <a:cubicBezTo>
                  <a:pt x="1544159" y="9995"/>
                  <a:pt x="1534351" y="19781"/>
                  <a:pt x="1527022" y="28575"/>
                </a:cubicBezTo>
                <a:cubicBezTo>
                  <a:pt x="1517932" y="39483"/>
                  <a:pt x="1514322" y="53975"/>
                  <a:pt x="1507972" y="66675"/>
                </a:cubicBezTo>
                <a:cubicBezTo>
                  <a:pt x="1504797" y="82550"/>
                  <a:pt x="1498447" y="98111"/>
                  <a:pt x="1498447" y="114300"/>
                </a:cubicBezTo>
                <a:cubicBezTo>
                  <a:pt x="1498447" y="222297"/>
                  <a:pt x="1502143" y="330311"/>
                  <a:pt x="1507972" y="438150"/>
                </a:cubicBezTo>
                <a:cubicBezTo>
                  <a:pt x="1508514" y="448176"/>
                  <a:pt x="1513542" y="457497"/>
                  <a:pt x="1517497" y="466725"/>
                </a:cubicBezTo>
                <a:cubicBezTo>
                  <a:pt x="1525717" y="485906"/>
                  <a:pt x="1541530" y="516519"/>
                  <a:pt x="1555597" y="533400"/>
                </a:cubicBezTo>
                <a:cubicBezTo>
                  <a:pt x="1564221" y="543748"/>
                  <a:pt x="1577112" y="550503"/>
                  <a:pt x="1584172" y="561975"/>
                </a:cubicBezTo>
                <a:cubicBezTo>
                  <a:pt x="1602776" y="592207"/>
                  <a:pt x="1615922" y="625475"/>
                  <a:pt x="1631797" y="657225"/>
                </a:cubicBezTo>
                <a:cubicBezTo>
                  <a:pt x="1641322" y="676275"/>
                  <a:pt x="1651982" y="694799"/>
                  <a:pt x="1660372" y="714375"/>
                </a:cubicBezTo>
                <a:cubicBezTo>
                  <a:pt x="1669897" y="736600"/>
                  <a:pt x="1678814" y="759095"/>
                  <a:pt x="1688947" y="781050"/>
                </a:cubicBezTo>
                <a:cubicBezTo>
                  <a:pt x="1697872" y="800388"/>
                  <a:pt x="1709876" y="818321"/>
                  <a:pt x="1717522" y="838200"/>
                </a:cubicBezTo>
                <a:cubicBezTo>
                  <a:pt x="1725820" y="859774"/>
                  <a:pt x="1727771" y="883502"/>
                  <a:pt x="1736572" y="904875"/>
                </a:cubicBezTo>
                <a:cubicBezTo>
                  <a:pt x="1765833" y="975938"/>
                  <a:pt x="1803436" y="1019930"/>
                  <a:pt x="1822297" y="1095375"/>
                </a:cubicBezTo>
                <a:cubicBezTo>
                  <a:pt x="1839127" y="1162696"/>
                  <a:pt x="1827682" y="1121056"/>
                  <a:pt x="1860397" y="1219200"/>
                </a:cubicBezTo>
                <a:lnTo>
                  <a:pt x="1869922" y="1247775"/>
                </a:lnTo>
                <a:cubicBezTo>
                  <a:pt x="1873097" y="1257300"/>
                  <a:pt x="1874957" y="1267370"/>
                  <a:pt x="1879447" y="1276350"/>
                </a:cubicBezTo>
                <a:cubicBezTo>
                  <a:pt x="1885797" y="1289050"/>
                  <a:pt x="1892904" y="1301399"/>
                  <a:pt x="1898497" y="1314450"/>
                </a:cubicBezTo>
                <a:cubicBezTo>
                  <a:pt x="1902452" y="1323678"/>
                  <a:pt x="1904497" y="1333624"/>
                  <a:pt x="1908022" y="1343025"/>
                </a:cubicBezTo>
                <a:cubicBezTo>
                  <a:pt x="1914025" y="1359034"/>
                  <a:pt x="1921069" y="1374641"/>
                  <a:pt x="1927072" y="1390650"/>
                </a:cubicBezTo>
                <a:cubicBezTo>
                  <a:pt x="1930597" y="1400051"/>
                  <a:pt x="1932642" y="1409997"/>
                  <a:pt x="1936597" y="1419225"/>
                </a:cubicBezTo>
                <a:cubicBezTo>
                  <a:pt x="1942190" y="1432276"/>
                  <a:pt x="1949880" y="1444350"/>
                  <a:pt x="1955647" y="1457325"/>
                </a:cubicBezTo>
                <a:cubicBezTo>
                  <a:pt x="1976143" y="1503441"/>
                  <a:pt x="1973166" y="1498824"/>
                  <a:pt x="1984222" y="1543050"/>
                </a:cubicBezTo>
                <a:cubicBezTo>
                  <a:pt x="1981047" y="1571625"/>
                  <a:pt x="1995971" y="1609435"/>
                  <a:pt x="1974697" y="1628775"/>
                </a:cubicBezTo>
                <a:cubicBezTo>
                  <a:pt x="1951087" y="1650239"/>
                  <a:pt x="1911254" y="1635755"/>
                  <a:pt x="1879447" y="1638300"/>
                </a:cubicBezTo>
                <a:cubicBezTo>
                  <a:pt x="1831868" y="1642106"/>
                  <a:pt x="1784197" y="1644650"/>
                  <a:pt x="1736572" y="1647825"/>
                </a:cubicBezTo>
                <a:cubicBezTo>
                  <a:pt x="1705578" y="1668488"/>
                  <a:pt x="1675720" y="1689339"/>
                  <a:pt x="1641322" y="1704975"/>
                </a:cubicBezTo>
                <a:cubicBezTo>
                  <a:pt x="1629405" y="1710392"/>
                  <a:pt x="1615761" y="1710738"/>
                  <a:pt x="1603222" y="1714500"/>
                </a:cubicBezTo>
                <a:cubicBezTo>
                  <a:pt x="1583988" y="1720270"/>
                  <a:pt x="1565122" y="1727200"/>
                  <a:pt x="1546072" y="1733550"/>
                </a:cubicBezTo>
                <a:cubicBezTo>
                  <a:pt x="1409547" y="1727200"/>
                  <a:pt x="1272491" y="1728099"/>
                  <a:pt x="1136497" y="1714500"/>
                </a:cubicBezTo>
                <a:cubicBezTo>
                  <a:pt x="1112437" y="1712094"/>
                  <a:pt x="1093206" y="1692079"/>
                  <a:pt x="1069822" y="1685925"/>
                </a:cubicBezTo>
                <a:cubicBezTo>
                  <a:pt x="1032468" y="1676095"/>
                  <a:pt x="992165" y="1679089"/>
                  <a:pt x="955522" y="1666875"/>
                </a:cubicBezTo>
                <a:cubicBezTo>
                  <a:pt x="936472" y="1660525"/>
                  <a:pt x="917243" y="1654687"/>
                  <a:pt x="898372" y="1647825"/>
                </a:cubicBezTo>
                <a:cubicBezTo>
                  <a:pt x="882304" y="1641982"/>
                  <a:pt x="866967" y="1634182"/>
                  <a:pt x="850747" y="1628775"/>
                </a:cubicBezTo>
                <a:cubicBezTo>
                  <a:pt x="838328" y="1624635"/>
                  <a:pt x="825066" y="1623390"/>
                  <a:pt x="812647" y="1619250"/>
                </a:cubicBezTo>
                <a:cubicBezTo>
                  <a:pt x="796427" y="1613843"/>
                  <a:pt x="780646" y="1607144"/>
                  <a:pt x="765022" y="1600200"/>
                </a:cubicBezTo>
                <a:cubicBezTo>
                  <a:pt x="752047" y="1594433"/>
                  <a:pt x="740392" y="1585640"/>
                  <a:pt x="726922" y="1581150"/>
                </a:cubicBezTo>
                <a:cubicBezTo>
                  <a:pt x="711563" y="1576030"/>
                  <a:pt x="695003" y="1575552"/>
                  <a:pt x="679297" y="1571625"/>
                </a:cubicBezTo>
                <a:cubicBezTo>
                  <a:pt x="669557" y="1569190"/>
                  <a:pt x="660462" y="1564535"/>
                  <a:pt x="650722" y="1562100"/>
                </a:cubicBezTo>
                <a:cubicBezTo>
                  <a:pt x="635016" y="1558173"/>
                  <a:pt x="618901" y="1556087"/>
                  <a:pt x="603097" y="1552575"/>
                </a:cubicBezTo>
                <a:cubicBezTo>
                  <a:pt x="467037" y="1522339"/>
                  <a:pt x="697798" y="1571488"/>
                  <a:pt x="507847" y="1524000"/>
                </a:cubicBezTo>
                <a:cubicBezTo>
                  <a:pt x="483153" y="1517827"/>
                  <a:pt x="411488" y="1503557"/>
                  <a:pt x="384022" y="1485900"/>
                </a:cubicBezTo>
                <a:cubicBezTo>
                  <a:pt x="353571" y="1466324"/>
                  <a:pt x="326990" y="1441297"/>
                  <a:pt x="298297" y="1419225"/>
                </a:cubicBezTo>
                <a:cubicBezTo>
                  <a:pt x="285714" y="1409546"/>
                  <a:pt x="271422" y="1401875"/>
                  <a:pt x="260197" y="1390650"/>
                </a:cubicBezTo>
                <a:cubicBezTo>
                  <a:pt x="237972" y="1368425"/>
                  <a:pt x="221635" y="1338031"/>
                  <a:pt x="193522" y="1323975"/>
                </a:cubicBezTo>
                <a:cubicBezTo>
                  <a:pt x="146020" y="1300224"/>
                  <a:pt x="107969" y="1286218"/>
                  <a:pt x="79222" y="1228725"/>
                </a:cubicBezTo>
                <a:cubicBezTo>
                  <a:pt x="53072" y="1176426"/>
                  <a:pt x="68691" y="1201984"/>
                  <a:pt x="31597" y="1152525"/>
                </a:cubicBezTo>
                <a:cubicBezTo>
                  <a:pt x="24664" y="1124794"/>
                  <a:pt x="16578" y="1095015"/>
                  <a:pt x="12547" y="1066800"/>
                </a:cubicBezTo>
                <a:cubicBezTo>
                  <a:pt x="8481" y="1038338"/>
                  <a:pt x="6197" y="1009650"/>
                  <a:pt x="3022" y="981075"/>
                </a:cubicBezTo>
                <a:cubicBezTo>
                  <a:pt x="6197" y="904875"/>
                  <a:pt x="-10791" y="825083"/>
                  <a:pt x="12547" y="752475"/>
                </a:cubicBezTo>
                <a:cubicBezTo>
                  <a:pt x="21237" y="725439"/>
                  <a:pt x="65118" y="730127"/>
                  <a:pt x="88747" y="714375"/>
                </a:cubicBezTo>
                <a:lnTo>
                  <a:pt x="117322" y="695325"/>
                </a:lnTo>
                <a:cubicBezTo>
                  <a:pt x="218922" y="701675"/>
                  <a:pt x="320946" y="703133"/>
                  <a:pt x="422122" y="714375"/>
                </a:cubicBezTo>
                <a:cubicBezTo>
                  <a:pt x="436234" y="715943"/>
                  <a:pt x="447810" y="726529"/>
                  <a:pt x="460222" y="733425"/>
                </a:cubicBezTo>
                <a:cubicBezTo>
                  <a:pt x="527632" y="770875"/>
                  <a:pt x="483834" y="755997"/>
                  <a:pt x="545947" y="771525"/>
                </a:cubicBezTo>
                <a:cubicBezTo>
                  <a:pt x="571347" y="790575"/>
                  <a:pt x="599696" y="806224"/>
                  <a:pt x="622147" y="828675"/>
                </a:cubicBezTo>
                <a:cubicBezTo>
                  <a:pt x="664960" y="871488"/>
                  <a:pt x="673122" y="876144"/>
                  <a:pt x="707872" y="923925"/>
                </a:cubicBezTo>
                <a:cubicBezTo>
                  <a:pt x="748182" y="979351"/>
                  <a:pt x="740205" y="963774"/>
                  <a:pt x="755497" y="1009650"/>
                </a:cubicBezTo>
                <a:cubicBezTo>
                  <a:pt x="777860" y="1166193"/>
                  <a:pt x="770237" y="1074856"/>
                  <a:pt x="736447" y="1362075"/>
                </a:cubicBezTo>
                <a:cubicBezTo>
                  <a:pt x="731988" y="1399976"/>
                  <a:pt x="719575" y="1420891"/>
                  <a:pt x="688822" y="1447800"/>
                </a:cubicBezTo>
                <a:cubicBezTo>
                  <a:pt x="678136" y="1457150"/>
                  <a:pt x="662276" y="1458597"/>
                  <a:pt x="650722" y="1466850"/>
                </a:cubicBezTo>
                <a:cubicBezTo>
                  <a:pt x="608443" y="1497049"/>
                  <a:pt x="638058" y="1498272"/>
                  <a:pt x="584047" y="1514475"/>
                </a:cubicBezTo>
                <a:cubicBezTo>
                  <a:pt x="538378" y="1528176"/>
                  <a:pt x="498159" y="1524000"/>
                  <a:pt x="450697" y="15240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3999" cy="57344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543800" y="6644520"/>
            <a:ext cx="1204176" cy="215444"/>
          </a:xfrm>
          <a:prstGeom prst="rect">
            <a:avLst/>
          </a:prstGeom>
          <a:noFill/>
        </p:spPr>
        <p:txBody>
          <a:bodyPr wrap="none" rtlCol="0">
            <a:spAutoFit/>
          </a:bodyPr>
          <a:lstStyle/>
          <a:p>
            <a:r>
              <a:rPr lang="en-US" sz="800" dirty="0"/>
              <a:t>C:\xara stuff\</a:t>
            </a:r>
            <a:r>
              <a:rPr lang="en-US" sz="800" dirty="0" err="1"/>
              <a:t>Cytof</a:t>
            </a:r>
            <a:r>
              <a:rPr lang="en-US" sz="800" dirty="0"/>
              <a:t> ideas</a:t>
            </a:r>
          </a:p>
        </p:txBody>
      </p:sp>
    </p:spTree>
    <p:extLst>
      <p:ext uri="{BB962C8B-B14F-4D97-AF65-F5344CB8AC3E}">
        <p14:creationId xmlns:p14="http://schemas.microsoft.com/office/powerpoint/2010/main" val="1261532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57285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2171700" y="685800"/>
            <a:ext cx="6248400" cy="2028825"/>
          </a:xfrm>
          <a:custGeom>
            <a:avLst/>
            <a:gdLst>
              <a:gd name="connsiteX0" fmla="*/ 6248400 w 6248400"/>
              <a:gd name="connsiteY0" fmla="*/ 1704975 h 2028825"/>
              <a:gd name="connsiteX1" fmla="*/ 5905500 w 6248400"/>
              <a:gd name="connsiteY1" fmla="*/ 1733550 h 2028825"/>
              <a:gd name="connsiteX2" fmla="*/ 5800725 w 6248400"/>
              <a:gd name="connsiteY2" fmla="*/ 1743075 h 2028825"/>
              <a:gd name="connsiteX3" fmla="*/ 5724525 w 6248400"/>
              <a:gd name="connsiteY3" fmla="*/ 1762125 h 2028825"/>
              <a:gd name="connsiteX4" fmla="*/ 5248275 w 6248400"/>
              <a:gd name="connsiteY4" fmla="*/ 1790700 h 2028825"/>
              <a:gd name="connsiteX5" fmla="*/ 5200650 w 6248400"/>
              <a:gd name="connsiteY5" fmla="*/ 1809750 h 2028825"/>
              <a:gd name="connsiteX6" fmla="*/ 5162550 w 6248400"/>
              <a:gd name="connsiteY6" fmla="*/ 1828800 h 2028825"/>
              <a:gd name="connsiteX7" fmla="*/ 5105400 w 6248400"/>
              <a:gd name="connsiteY7" fmla="*/ 1838325 h 2028825"/>
              <a:gd name="connsiteX8" fmla="*/ 5000625 w 6248400"/>
              <a:gd name="connsiteY8" fmla="*/ 1857375 h 2028825"/>
              <a:gd name="connsiteX9" fmla="*/ 4867275 w 6248400"/>
              <a:gd name="connsiteY9" fmla="*/ 1876425 h 2028825"/>
              <a:gd name="connsiteX10" fmla="*/ 4800600 w 6248400"/>
              <a:gd name="connsiteY10" fmla="*/ 1895475 h 2028825"/>
              <a:gd name="connsiteX11" fmla="*/ 4743450 w 6248400"/>
              <a:gd name="connsiteY11" fmla="*/ 1905000 h 2028825"/>
              <a:gd name="connsiteX12" fmla="*/ 4533900 w 6248400"/>
              <a:gd name="connsiteY12" fmla="*/ 1924050 h 2028825"/>
              <a:gd name="connsiteX13" fmla="*/ 4191000 w 6248400"/>
              <a:gd name="connsiteY13" fmla="*/ 1914525 h 2028825"/>
              <a:gd name="connsiteX14" fmla="*/ 4133850 w 6248400"/>
              <a:gd name="connsiteY14" fmla="*/ 1885950 h 2028825"/>
              <a:gd name="connsiteX15" fmla="*/ 4029075 w 6248400"/>
              <a:gd name="connsiteY15" fmla="*/ 1724025 h 2028825"/>
              <a:gd name="connsiteX16" fmla="*/ 4019550 w 6248400"/>
              <a:gd name="connsiteY16" fmla="*/ 1695450 h 2028825"/>
              <a:gd name="connsiteX17" fmla="*/ 4010025 w 6248400"/>
              <a:gd name="connsiteY17" fmla="*/ 1647825 h 2028825"/>
              <a:gd name="connsiteX18" fmla="*/ 4019550 w 6248400"/>
              <a:gd name="connsiteY18" fmla="*/ 1514475 h 2028825"/>
              <a:gd name="connsiteX19" fmla="*/ 4076700 w 6248400"/>
              <a:gd name="connsiteY19" fmla="*/ 1419225 h 2028825"/>
              <a:gd name="connsiteX20" fmla="*/ 4219575 w 6248400"/>
              <a:gd name="connsiteY20" fmla="*/ 1285875 h 2028825"/>
              <a:gd name="connsiteX21" fmla="*/ 4429125 w 6248400"/>
              <a:gd name="connsiteY21" fmla="*/ 1190625 h 2028825"/>
              <a:gd name="connsiteX22" fmla="*/ 4476750 w 6248400"/>
              <a:gd name="connsiteY22" fmla="*/ 1181100 h 2028825"/>
              <a:gd name="connsiteX23" fmla="*/ 4743450 w 6248400"/>
              <a:gd name="connsiteY23" fmla="*/ 1200150 h 2028825"/>
              <a:gd name="connsiteX24" fmla="*/ 4772025 w 6248400"/>
              <a:gd name="connsiteY24" fmla="*/ 1219200 h 2028825"/>
              <a:gd name="connsiteX25" fmla="*/ 4800600 w 6248400"/>
              <a:gd name="connsiteY25" fmla="*/ 1228725 h 2028825"/>
              <a:gd name="connsiteX26" fmla="*/ 4905375 w 6248400"/>
              <a:gd name="connsiteY26" fmla="*/ 1323975 h 2028825"/>
              <a:gd name="connsiteX27" fmla="*/ 4943475 w 6248400"/>
              <a:gd name="connsiteY27" fmla="*/ 1362075 h 2028825"/>
              <a:gd name="connsiteX28" fmla="*/ 4972050 w 6248400"/>
              <a:gd name="connsiteY28" fmla="*/ 1419225 h 2028825"/>
              <a:gd name="connsiteX29" fmla="*/ 4991100 w 6248400"/>
              <a:gd name="connsiteY29" fmla="*/ 1466850 h 2028825"/>
              <a:gd name="connsiteX30" fmla="*/ 5019675 w 6248400"/>
              <a:gd name="connsiteY30" fmla="*/ 1495425 h 2028825"/>
              <a:gd name="connsiteX31" fmla="*/ 5048250 w 6248400"/>
              <a:gd name="connsiteY31" fmla="*/ 1600200 h 2028825"/>
              <a:gd name="connsiteX32" fmla="*/ 5029200 w 6248400"/>
              <a:gd name="connsiteY32" fmla="*/ 1809750 h 2028825"/>
              <a:gd name="connsiteX33" fmla="*/ 4972050 w 6248400"/>
              <a:gd name="connsiteY33" fmla="*/ 1876425 h 2028825"/>
              <a:gd name="connsiteX34" fmla="*/ 4943475 w 6248400"/>
              <a:gd name="connsiteY34" fmla="*/ 1914525 h 2028825"/>
              <a:gd name="connsiteX35" fmla="*/ 4876800 w 6248400"/>
              <a:gd name="connsiteY35" fmla="*/ 1962150 h 2028825"/>
              <a:gd name="connsiteX36" fmla="*/ 4838700 w 6248400"/>
              <a:gd name="connsiteY36" fmla="*/ 1990725 h 2028825"/>
              <a:gd name="connsiteX37" fmla="*/ 4772025 w 6248400"/>
              <a:gd name="connsiteY37" fmla="*/ 2009775 h 2028825"/>
              <a:gd name="connsiteX38" fmla="*/ 4638675 w 6248400"/>
              <a:gd name="connsiteY38" fmla="*/ 2028825 h 2028825"/>
              <a:gd name="connsiteX39" fmla="*/ 4095750 w 6248400"/>
              <a:gd name="connsiteY39" fmla="*/ 2009775 h 2028825"/>
              <a:gd name="connsiteX40" fmla="*/ 4038600 w 6248400"/>
              <a:gd name="connsiteY40" fmla="*/ 1990725 h 2028825"/>
              <a:gd name="connsiteX41" fmla="*/ 4000500 w 6248400"/>
              <a:gd name="connsiteY41" fmla="*/ 1962150 h 2028825"/>
              <a:gd name="connsiteX42" fmla="*/ 3619500 w 6248400"/>
              <a:gd name="connsiteY42" fmla="*/ 1943100 h 2028825"/>
              <a:gd name="connsiteX43" fmla="*/ 3505200 w 6248400"/>
              <a:gd name="connsiteY43" fmla="*/ 1895475 h 2028825"/>
              <a:gd name="connsiteX44" fmla="*/ 3343275 w 6248400"/>
              <a:gd name="connsiteY44" fmla="*/ 1838325 h 2028825"/>
              <a:gd name="connsiteX45" fmla="*/ 3067050 w 6248400"/>
              <a:gd name="connsiteY45" fmla="*/ 1695450 h 2028825"/>
              <a:gd name="connsiteX46" fmla="*/ 2962275 w 6248400"/>
              <a:gd name="connsiteY46" fmla="*/ 1638300 h 2028825"/>
              <a:gd name="connsiteX47" fmla="*/ 2800350 w 6248400"/>
              <a:gd name="connsiteY47" fmla="*/ 1533525 h 2028825"/>
              <a:gd name="connsiteX48" fmla="*/ 2686050 w 6248400"/>
              <a:gd name="connsiteY48" fmla="*/ 1447800 h 2028825"/>
              <a:gd name="connsiteX49" fmla="*/ 2609850 w 6248400"/>
              <a:gd name="connsiteY49" fmla="*/ 1390650 h 2028825"/>
              <a:gd name="connsiteX50" fmla="*/ 2581275 w 6248400"/>
              <a:gd name="connsiteY50" fmla="*/ 1381125 h 2028825"/>
              <a:gd name="connsiteX51" fmla="*/ 2552700 w 6248400"/>
              <a:gd name="connsiteY51" fmla="*/ 1352550 h 2028825"/>
              <a:gd name="connsiteX52" fmla="*/ 2514600 w 6248400"/>
              <a:gd name="connsiteY52" fmla="*/ 1371600 h 2028825"/>
              <a:gd name="connsiteX53" fmla="*/ 2333625 w 6248400"/>
              <a:gd name="connsiteY53" fmla="*/ 1362075 h 2028825"/>
              <a:gd name="connsiteX54" fmla="*/ 2190750 w 6248400"/>
              <a:gd name="connsiteY54" fmla="*/ 1285875 h 2028825"/>
              <a:gd name="connsiteX55" fmla="*/ 2095500 w 6248400"/>
              <a:gd name="connsiteY55" fmla="*/ 1228725 h 2028825"/>
              <a:gd name="connsiteX56" fmla="*/ 2038350 w 6248400"/>
              <a:gd name="connsiteY56" fmla="*/ 1143000 h 2028825"/>
              <a:gd name="connsiteX57" fmla="*/ 2019300 w 6248400"/>
              <a:gd name="connsiteY57" fmla="*/ 1066800 h 2028825"/>
              <a:gd name="connsiteX58" fmla="*/ 2028825 w 6248400"/>
              <a:gd name="connsiteY58" fmla="*/ 838200 h 2028825"/>
              <a:gd name="connsiteX59" fmla="*/ 2047875 w 6248400"/>
              <a:gd name="connsiteY59" fmla="*/ 800100 h 2028825"/>
              <a:gd name="connsiteX60" fmla="*/ 2066925 w 6248400"/>
              <a:gd name="connsiteY60" fmla="*/ 723900 h 2028825"/>
              <a:gd name="connsiteX61" fmla="*/ 2114550 w 6248400"/>
              <a:gd name="connsiteY61" fmla="*/ 638175 h 2028825"/>
              <a:gd name="connsiteX62" fmla="*/ 2124075 w 6248400"/>
              <a:gd name="connsiteY62" fmla="*/ 590550 h 2028825"/>
              <a:gd name="connsiteX63" fmla="*/ 2143125 w 6248400"/>
              <a:gd name="connsiteY63" fmla="*/ 561975 h 2028825"/>
              <a:gd name="connsiteX64" fmla="*/ 2171700 w 6248400"/>
              <a:gd name="connsiteY64" fmla="*/ 504825 h 2028825"/>
              <a:gd name="connsiteX65" fmla="*/ 2162175 w 6248400"/>
              <a:gd name="connsiteY65" fmla="*/ 400050 h 2028825"/>
              <a:gd name="connsiteX66" fmla="*/ 2114550 w 6248400"/>
              <a:gd name="connsiteY66" fmla="*/ 285750 h 2028825"/>
              <a:gd name="connsiteX67" fmla="*/ 2095500 w 6248400"/>
              <a:gd name="connsiteY67" fmla="*/ 228600 h 2028825"/>
              <a:gd name="connsiteX68" fmla="*/ 1971675 w 6248400"/>
              <a:gd name="connsiteY68" fmla="*/ 85725 h 2028825"/>
              <a:gd name="connsiteX69" fmla="*/ 1924050 w 6248400"/>
              <a:gd name="connsiteY69" fmla="*/ 47625 h 2028825"/>
              <a:gd name="connsiteX70" fmla="*/ 1885950 w 6248400"/>
              <a:gd name="connsiteY70" fmla="*/ 38100 h 2028825"/>
              <a:gd name="connsiteX71" fmla="*/ 1828800 w 6248400"/>
              <a:gd name="connsiteY71" fmla="*/ 19050 h 2028825"/>
              <a:gd name="connsiteX72" fmla="*/ 1724025 w 6248400"/>
              <a:gd name="connsiteY72" fmla="*/ 0 h 2028825"/>
              <a:gd name="connsiteX73" fmla="*/ 1476375 w 6248400"/>
              <a:gd name="connsiteY73" fmla="*/ 9525 h 2028825"/>
              <a:gd name="connsiteX74" fmla="*/ 1333500 w 6248400"/>
              <a:gd name="connsiteY74" fmla="*/ 28575 h 2028825"/>
              <a:gd name="connsiteX75" fmla="*/ 1247775 w 6248400"/>
              <a:gd name="connsiteY75" fmla="*/ 66675 h 2028825"/>
              <a:gd name="connsiteX76" fmla="*/ 1200150 w 6248400"/>
              <a:gd name="connsiteY76" fmla="*/ 85725 h 2028825"/>
              <a:gd name="connsiteX77" fmla="*/ 1123950 w 6248400"/>
              <a:gd name="connsiteY77" fmla="*/ 152400 h 2028825"/>
              <a:gd name="connsiteX78" fmla="*/ 1095375 w 6248400"/>
              <a:gd name="connsiteY78" fmla="*/ 228600 h 2028825"/>
              <a:gd name="connsiteX79" fmla="*/ 1085850 w 6248400"/>
              <a:gd name="connsiteY79" fmla="*/ 285750 h 2028825"/>
              <a:gd name="connsiteX80" fmla="*/ 1066800 w 6248400"/>
              <a:gd name="connsiteY80" fmla="*/ 409575 h 2028825"/>
              <a:gd name="connsiteX81" fmla="*/ 1114425 w 6248400"/>
              <a:gd name="connsiteY81" fmla="*/ 704850 h 2028825"/>
              <a:gd name="connsiteX82" fmla="*/ 1162050 w 6248400"/>
              <a:gd name="connsiteY82" fmla="*/ 742950 h 2028825"/>
              <a:gd name="connsiteX83" fmla="*/ 1219200 w 6248400"/>
              <a:gd name="connsiteY83" fmla="*/ 752475 h 2028825"/>
              <a:gd name="connsiteX84" fmla="*/ 1276350 w 6248400"/>
              <a:gd name="connsiteY84" fmla="*/ 800100 h 2028825"/>
              <a:gd name="connsiteX85" fmla="*/ 1381125 w 6248400"/>
              <a:gd name="connsiteY85" fmla="*/ 895350 h 2028825"/>
              <a:gd name="connsiteX86" fmla="*/ 1457325 w 6248400"/>
              <a:gd name="connsiteY86" fmla="*/ 1000125 h 2028825"/>
              <a:gd name="connsiteX87" fmla="*/ 1495425 w 6248400"/>
              <a:gd name="connsiteY87" fmla="*/ 1047750 h 2028825"/>
              <a:gd name="connsiteX88" fmla="*/ 1514475 w 6248400"/>
              <a:gd name="connsiteY88" fmla="*/ 1095375 h 2028825"/>
              <a:gd name="connsiteX89" fmla="*/ 1543050 w 6248400"/>
              <a:gd name="connsiteY89" fmla="*/ 1123950 h 2028825"/>
              <a:gd name="connsiteX90" fmla="*/ 1562100 w 6248400"/>
              <a:gd name="connsiteY90" fmla="*/ 1162050 h 2028825"/>
              <a:gd name="connsiteX91" fmla="*/ 1590675 w 6248400"/>
              <a:gd name="connsiteY91" fmla="*/ 1200150 h 2028825"/>
              <a:gd name="connsiteX92" fmla="*/ 1638300 w 6248400"/>
              <a:gd name="connsiteY92" fmla="*/ 1285875 h 2028825"/>
              <a:gd name="connsiteX93" fmla="*/ 1685925 w 6248400"/>
              <a:gd name="connsiteY93" fmla="*/ 1447800 h 2028825"/>
              <a:gd name="connsiteX94" fmla="*/ 1704975 w 6248400"/>
              <a:gd name="connsiteY94" fmla="*/ 1524000 h 2028825"/>
              <a:gd name="connsiteX95" fmla="*/ 1714500 w 6248400"/>
              <a:gd name="connsiteY95" fmla="*/ 1562100 h 2028825"/>
              <a:gd name="connsiteX96" fmla="*/ 1704975 w 6248400"/>
              <a:gd name="connsiteY96" fmla="*/ 1638300 h 2028825"/>
              <a:gd name="connsiteX97" fmla="*/ 1600200 w 6248400"/>
              <a:gd name="connsiteY97" fmla="*/ 1704975 h 2028825"/>
              <a:gd name="connsiteX98" fmla="*/ 1571625 w 6248400"/>
              <a:gd name="connsiteY98" fmla="*/ 1724025 h 2028825"/>
              <a:gd name="connsiteX99" fmla="*/ 1524000 w 6248400"/>
              <a:gd name="connsiteY99" fmla="*/ 1743075 h 2028825"/>
              <a:gd name="connsiteX100" fmla="*/ 1476375 w 6248400"/>
              <a:gd name="connsiteY100" fmla="*/ 1771650 h 2028825"/>
              <a:gd name="connsiteX101" fmla="*/ 1447800 w 6248400"/>
              <a:gd name="connsiteY101" fmla="*/ 1781175 h 2028825"/>
              <a:gd name="connsiteX102" fmla="*/ 1343025 w 6248400"/>
              <a:gd name="connsiteY102" fmla="*/ 1819275 h 2028825"/>
              <a:gd name="connsiteX103" fmla="*/ 1276350 w 6248400"/>
              <a:gd name="connsiteY103" fmla="*/ 1838325 h 2028825"/>
              <a:gd name="connsiteX104" fmla="*/ 1143000 w 6248400"/>
              <a:gd name="connsiteY104" fmla="*/ 1857375 h 2028825"/>
              <a:gd name="connsiteX105" fmla="*/ 1076325 w 6248400"/>
              <a:gd name="connsiteY105" fmla="*/ 1876425 h 2028825"/>
              <a:gd name="connsiteX106" fmla="*/ 981075 w 6248400"/>
              <a:gd name="connsiteY106" fmla="*/ 1885950 h 2028825"/>
              <a:gd name="connsiteX107" fmla="*/ 895350 w 6248400"/>
              <a:gd name="connsiteY107" fmla="*/ 1895475 h 2028825"/>
              <a:gd name="connsiteX108" fmla="*/ 819150 w 6248400"/>
              <a:gd name="connsiteY108" fmla="*/ 1914525 h 2028825"/>
              <a:gd name="connsiteX109" fmla="*/ 781050 w 6248400"/>
              <a:gd name="connsiteY109" fmla="*/ 1924050 h 2028825"/>
              <a:gd name="connsiteX110" fmla="*/ 542925 w 6248400"/>
              <a:gd name="connsiteY110" fmla="*/ 1905000 h 2028825"/>
              <a:gd name="connsiteX111" fmla="*/ 504825 w 6248400"/>
              <a:gd name="connsiteY111" fmla="*/ 1885950 h 2028825"/>
              <a:gd name="connsiteX112" fmla="*/ 400050 w 6248400"/>
              <a:gd name="connsiteY112" fmla="*/ 1847850 h 2028825"/>
              <a:gd name="connsiteX113" fmla="*/ 361950 w 6248400"/>
              <a:gd name="connsiteY113" fmla="*/ 1828800 h 2028825"/>
              <a:gd name="connsiteX114" fmla="*/ 295275 w 6248400"/>
              <a:gd name="connsiteY114" fmla="*/ 1809750 h 2028825"/>
              <a:gd name="connsiteX115" fmla="*/ 219075 w 6248400"/>
              <a:gd name="connsiteY115" fmla="*/ 1752600 h 2028825"/>
              <a:gd name="connsiteX116" fmla="*/ 161925 w 6248400"/>
              <a:gd name="connsiteY116" fmla="*/ 1714500 h 2028825"/>
              <a:gd name="connsiteX117" fmla="*/ 85725 w 6248400"/>
              <a:gd name="connsiteY117" fmla="*/ 1619250 h 2028825"/>
              <a:gd name="connsiteX118" fmla="*/ 38100 w 6248400"/>
              <a:gd name="connsiteY118" fmla="*/ 1552575 h 2028825"/>
              <a:gd name="connsiteX119" fmla="*/ 19050 w 6248400"/>
              <a:gd name="connsiteY119" fmla="*/ 1514475 h 2028825"/>
              <a:gd name="connsiteX120" fmla="*/ 0 w 6248400"/>
              <a:gd name="connsiteY120" fmla="*/ 1447800 h 2028825"/>
              <a:gd name="connsiteX121" fmla="*/ 9525 w 6248400"/>
              <a:gd name="connsiteY121" fmla="*/ 1314450 h 2028825"/>
              <a:gd name="connsiteX122" fmla="*/ 38100 w 6248400"/>
              <a:gd name="connsiteY122" fmla="*/ 1295400 h 2028825"/>
              <a:gd name="connsiteX123" fmla="*/ 104775 w 6248400"/>
              <a:gd name="connsiteY123" fmla="*/ 1238250 h 2028825"/>
              <a:gd name="connsiteX124" fmla="*/ 190500 w 6248400"/>
              <a:gd name="connsiteY124" fmla="*/ 1190625 h 2028825"/>
              <a:gd name="connsiteX125" fmla="*/ 285750 w 6248400"/>
              <a:gd name="connsiteY125" fmla="*/ 1152525 h 2028825"/>
              <a:gd name="connsiteX126" fmla="*/ 361950 w 6248400"/>
              <a:gd name="connsiteY126" fmla="*/ 1123950 h 2028825"/>
              <a:gd name="connsiteX127" fmla="*/ 552450 w 6248400"/>
              <a:gd name="connsiteY127" fmla="*/ 1133475 h 2028825"/>
              <a:gd name="connsiteX128" fmla="*/ 600075 w 6248400"/>
              <a:gd name="connsiteY128" fmla="*/ 1190625 h 2028825"/>
              <a:gd name="connsiteX129" fmla="*/ 628650 w 6248400"/>
              <a:gd name="connsiteY129" fmla="*/ 1219200 h 2028825"/>
              <a:gd name="connsiteX130" fmla="*/ 676275 w 6248400"/>
              <a:gd name="connsiteY130" fmla="*/ 1295400 h 2028825"/>
              <a:gd name="connsiteX131" fmla="*/ 685800 w 6248400"/>
              <a:gd name="connsiteY131" fmla="*/ 1323975 h 2028825"/>
              <a:gd name="connsiteX132" fmla="*/ 704850 w 6248400"/>
              <a:gd name="connsiteY132" fmla="*/ 1371600 h 2028825"/>
              <a:gd name="connsiteX133" fmla="*/ 723900 w 6248400"/>
              <a:gd name="connsiteY133" fmla="*/ 1400175 h 2028825"/>
              <a:gd name="connsiteX134" fmla="*/ 733425 w 6248400"/>
              <a:gd name="connsiteY134" fmla="*/ 1457325 h 2028825"/>
              <a:gd name="connsiteX135" fmla="*/ 742950 w 6248400"/>
              <a:gd name="connsiteY135" fmla="*/ 1504950 h 2028825"/>
              <a:gd name="connsiteX136" fmla="*/ 714375 w 6248400"/>
              <a:gd name="connsiteY136" fmla="*/ 1743075 h 2028825"/>
              <a:gd name="connsiteX137" fmla="*/ 666750 w 6248400"/>
              <a:gd name="connsiteY137" fmla="*/ 1790700 h 2028825"/>
              <a:gd name="connsiteX138" fmla="*/ 447675 w 6248400"/>
              <a:gd name="connsiteY138" fmla="*/ 1933575 h 2028825"/>
              <a:gd name="connsiteX139" fmla="*/ 342900 w 6248400"/>
              <a:gd name="connsiteY139" fmla="*/ 1952625 h 2028825"/>
              <a:gd name="connsiteX140" fmla="*/ 323850 w 6248400"/>
              <a:gd name="connsiteY140" fmla="*/ 1952625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248400" h="2028825">
                <a:moveTo>
                  <a:pt x="6248400" y="1704975"/>
                </a:moveTo>
                <a:cubicBezTo>
                  <a:pt x="6091693" y="1736316"/>
                  <a:pt x="6292277" y="1698388"/>
                  <a:pt x="5905500" y="1733550"/>
                </a:cubicBezTo>
                <a:lnTo>
                  <a:pt x="5800725" y="1743075"/>
                </a:lnTo>
                <a:cubicBezTo>
                  <a:pt x="5762138" y="1755937"/>
                  <a:pt x="5773375" y="1753504"/>
                  <a:pt x="5724525" y="1762125"/>
                </a:cubicBezTo>
                <a:cubicBezTo>
                  <a:pt x="5506411" y="1800616"/>
                  <a:pt x="5601230" y="1781412"/>
                  <a:pt x="5248275" y="1790700"/>
                </a:cubicBezTo>
                <a:cubicBezTo>
                  <a:pt x="5232400" y="1797050"/>
                  <a:pt x="5216274" y="1802806"/>
                  <a:pt x="5200650" y="1809750"/>
                </a:cubicBezTo>
                <a:cubicBezTo>
                  <a:pt x="5187675" y="1815517"/>
                  <a:pt x="5176150" y="1824720"/>
                  <a:pt x="5162550" y="1828800"/>
                </a:cubicBezTo>
                <a:cubicBezTo>
                  <a:pt x="5144052" y="1834349"/>
                  <a:pt x="5124401" y="1834870"/>
                  <a:pt x="5105400" y="1838325"/>
                </a:cubicBezTo>
                <a:cubicBezTo>
                  <a:pt x="5032908" y="1851505"/>
                  <a:pt x="5080818" y="1845346"/>
                  <a:pt x="5000625" y="1857375"/>
                </a:cubicBezTo>
                <a:cubicBezTo>
                  <a:pt x="4956220" y="1864036"/>
                  <a:pt x="4910449" y="1864090"/>
                  <a:pt x="4867275" y="1876425"/>
                </a:cubicBezTo>
                <a:cubicBezTo>
                  <a:pt x="4845050" y="1882775"/>
                  <a:pt x="4823122" y="1890278"/>
                  <a:pt x="4800600" y="1895475"/>
                </a:cubicBezTo>
                <a:cubicBezTo>
                  <a:pt x="4781782" y="1899818"/>
                  <a:pt x="4762653" y="1902943"/>
                  <a:pt x="4743450" y="1905000"/>
                </a:cubicBezTo>
                <a:cubicBezTo>
                  <a:pt x="4673711" y="1912472"/>
                  <a:pt x="4533900" y="1924050"/>
                  <a:pt x="4533900" y="1924050"/>
                </a:cubicBezTo>
                <a:cubicBezTo>
                  <a:pt x="4419600" y="1920875"/>
                  <a:pt x="4305194" y="1920381"/>
                  <a:pt x="4191000" y="1914525"/>
                </a:cubicBezTo>
                <a:cubicBezTo>
                  <a:pt x="4175554" y="1913733"/>
                  <a:pt x="4143427" y="1896485"/>
                  <a:pt x="4133850" y="1885950"/>
                </a:cubicBezTo>
                <a:cubicBezTo>
                  <a:pt x="4094386" y="1842539"/>
                  <a:pt x="4048342" y="1781825"/>
                  <a:pt x="4029075" y="1724025"/>
                </a:cubicBezTo>
                <a:cubicBezTo>
                  <a:pt x="4025900" y="1714500"/>
                  <a:pt x="4021985" y="1705190"/>
                  <a:pt x="4019550" y="1695450"/>
                </a:cubicBezTo>
                <a:cubicBezTo>
                  <a:pt x="4015623" y="1679744"/>
                  <a:pt x="4013200" y="1663700"/>
                  <a:pt x="4010025" y="1647825"/>
                </a:cubicBezTo>
                <a:cubicBezTo>
                  <a:pt x="4013200" y="1603375"/>
                  <a:pt x="4007072" y="1557256"/>
                  <a:pt x="4019550" y="1514475"/>
                </a:cubicBezTo>
                <a:cubicBezTo>
                  <a:pt x="4029917" y="1478930"/>
                  <a:pt x="4050518" y="1445407"/>
                  <a:pt x="4076700" y="1419225"/>
                </a:cubicBezTo>
                <a:cubicBezTo>
                  <a:pt x="4092404" y="1403521"/>
                  <a:pt x="4179413" y="1309500"/>
                  <a:pt x="4219575" y="1285875"/>
                </a:cubicBezTo>
                <a:cubicBezTo>
                  <a:pt x="4245029" y="1270902"/>
                  <a:pt x="4390201" y="1198410"/>
                  <a:pt x="4429125" y="1190625"/>
                </a:cubicBezTo>
                <a:lnTo>
                  <a:pt x="4476750" y="1181100"/>
                </a:lnTo>
                <a:cubicBezTo>
                  <a:pt x="4565650" y="1187450"/>
                  <a:pt x="4655056" y="1188744"/>
                  <a:pt x="4743450" y="1200150"/>
                </a:cubicBezTo>
                <a:cubicBezTo>
                  <a:pt x="4754804" y="1201615"/>
                  <a:pt x="4761786" y="1214080"/>
                  <a:pt x="4772025" y="1219200"/>
                </a:cubicBezTo>
                <a:cubicBezTo>
                  <a:pt x="4781005" y="1223690"/>
                  <a:pt x="4791075" y="1225550"/>
                  <a:pt x="4800600" y="1228725"/>
                </a:cubicBezTo>
                <a:cubicBezTo>
                  <a:pt x="4863845" y="1276159"/>
                  <a:pt x="4827475" y="1246075"/>
                  <a:pt x="4905375" y="1323975"/>
                </a:cubicBezTo>
                <a:cubicBezTo>
                  <a:pt x="4918075" y="1336675"/>
                  <a:pt x="4935443" y="1346011"/>
                  <a:pt x="4943475" y="1362075"/>
                </a:cubicBezTo>
                <a:cubicBezTo>
                  <a:pt x="4953000" y="1381125"/>
                  <a:pt x="4963237" y="1399836"/>
                  <a:pt x="4972050" y="1419225"/>
                </a:cubicBezTo>
                <a:cubicBezTo>
                  <a:pt x="4979125" y="1434790"/>
                  <a:pt x="4982038" y="1452351"/>
                  <a:pt x="4991100" y="1466850"/>
                </a:cubicBezTo>
                <a:cubicBezTo>
                  <a:pt x="4998239" y="1478273"/>
                  <a:pt x="5010150" y="1485900"/>
                  <a:pt x="5019675" y="1495425"/>
                </a:cubicBezTo>
                <a:cubicBezTo>
                  <a:pt x="5041160" y="1581365"/>
                  <a:pt x="5030446" y="1546787"/>
                  <a:pt x="5048250" y="1600200"/>
                </a:cubicBezTo>
                <a:cubicBezTo>
                  <a:pt x="5041900" y="1670050"/>
                  <a:pt x="5042445" y="1740874"/>
                  <a:pt x="5029200" y="1809750"/>
                </a:cubicBezTo>
                <a:cubicBezTo>
                  <a:pt x="5025747" y="1827706"/>
                  <a:pt x="4983676" y="1862862"/>
                  <a:pt x="4972050" y="1876425"/>
                </a:cubicBezTo>
                <a:cubicBezTo>
                  <a:pt x="4961719" y="1888478"/>
                  <a:pt x="4954700" y="1903300"/>
                  <a:pt x="4943475" y="1914525"/>
                </a:cubicBezTo>
                <a:cubicBezTo>
                  <a:pt x="4927910" y="1930090"/>
                  <a:pt x="4895729" y="1948629"/>
                  <a:pt x="4876800" y="1962150"/>
                </a:cubicBezTo>
                <a:cubicBezTo>
                  <a:pt x="4863882" y="1971377"/>
                  <a:pt x="4853152" y="1984156"/>
                  <a:pt x="4838700" y="1990725"/>
                </a:cubicBezTo>
                <a:cubicBezTo>
                  <a:pt x="4817657" y="2000290"/>
                  <a:pt x="4794547" y="2004578"/>
                  <a:pt x="4772025" y="2009775"/>
                </a:cubicBezTo>
                <a:cubicBezTo>
                  <a:pt x="4739565" y="2017266"/>
                  <a:pt x="4667848" y="2025178"/>
                  <a:pt x="4638675" y="2028825"/>
                </a:cubicBezTo>
                <a:cubicBezTo>
                  <a:pt x="4457700" y="2022475"/>
                  <a:pt x="4276472" y="2021249"/>
                  <a:pt x="4095750" y="2009775"/>
                </a:cubicBezTo>
                <a:cubicBezTo>
                  <a:pt x="4075710" y="2008503"/>
                  <a:pt x="4056561" y="1999705"/>
                  <a:pt x="4038600" y="1990725"/>
                </a:cubicBezTo>
                <a:cubicBezTo>
                  <a:pt x="4024401" y="1983625"/>
                  <a:pt x="4016273" y="1963942"/>
                  <a:pt x="4000500" y="1962150"/>
                </a:cubicBezTo>
                <a:cubicBezTo>
                  <a:pt x="3874154" y="1947793"/>
                  <a:pt x="3746500" y="1949450"/>
                  <a:pt x="3619500" y="1943100"/>
                </a:cubicBezTo>
                <a:cubicBezTo>
                  <a:pt x="3581400" y="1927225"/>
                  <a:pt x="3543792" y="1910113"/>
                  <a:pt x="3505200" y="1895475"/>
                </a:cubicBezTo>
                <a:cubicBezTo>
                  <a:pt x="3451682" y="1875175"/>
                  <a:pt x="3395344" y="1862096"/>
                  <a:pt x="3343275" y="1838325"/>
                </a:cubicBezTo>
                <a:cubicBezTo>
                  <a:pt x="3248974" y="1795275"/>
                  <a:pt x="3158833" y="1743636"/>
                  <a:pt x="3067050" y="1695450"/>
                </a:cubicBezTo>
                <a:cubicBezTo>
                  <a:pt x="3031827" y="1676958"/>
                  <a:pt x="2995675" y="1659912"/>
                  <a:pt x="2962275" y="1638300"/>
                </a:cubicBezTo>
                <a:cubicBezTo>
                  <a:pt x="2908300" y="1603375"/>
                  <a:pt x="2849738" y="1574682"/>
                  <a:pt x="2800350" y="1533525"/>
                </a:cubicBezTo>
                <a:cubicBezTo>
                  <a:pt x="2677471" y="1431126"/>
                  <a:pt x="2808280" y="1536695"/>
                  <a:pt x="2686050" y="1447800"/>
                </a:cubicBezTo>
                <a:cubicBezTo>
                  <a:pt x="2670629" y="1436585"/>
                  <a:pt x="2632173" y="1401812"/>
                  <a:pt x="2609850" y="1390650"/>
                </a:cubicBezTo>
                <a:cubicBezTo>
                  <a:pt x="2600870" y="1386160"/>
                  <a:pt x="2590800" y="1384300"/>
                  <a:pt x="2581275" y="1381125"/>
                </a:cubicBezTo>
                <a:cubicBezTo>
                  <a:pt x="2571750" y="1371600"/>
                  <a:pt x="2566035" y="1354455"/>
                  <a:pt x="2552700" y="1352550"/>
                </a:cubicBezTo>
                <a:cubicBezTo>
                  <a:pt x="2538644" y="1350542"/>
                  <a:pt x="2528786" y="1370983"/>
                  <a:pt x="2514600" y="1371600"/>
                </a:cubicBezTo>
                <a:lnTo>
                  <a:pt x="2333625" y="1362075"/>
                </a:lnTo>
                <a:cubicBezTo>
                  <a:pt x="2296657" y="1343591"/>
                  <a:pt x="2229782" y="1313197"/>
                  <a:pt x="2190750" y="1285875"/>
                </a:cubicBezTo>
                <a:cubicBezTo>
                  <a:pt x="2109448" y="1228964"/>
                  <a:pt x="2179095" y="1262163"/>
                  <a:pt x="2095500" y="1228725"/>
                </a:cubicBezTo>
                <a:cubicBezTo>
                  <a:pt x="2071570" y="1196819"/>
                  <a:pt x="2056721" y="1179743"/>
                  <a:pt x="2038350" y="1143000"/>
                </a:cubicBezTo>
                <a:cubicBezTo>
                  <a:pt x="2028587" y="1123474"/>
                  <a:pt x="2022923" y="1084914"/>
                  <a:pt x="2019300" y="1066800"/>
                </a:cubicBezTo>
                <a:cubicBezTo>
                  <a:pt x="2022475" y="990600"/>
                  <a:pt x="2020700" y="914032"/>
                  <a:pt x="2028825" y="838200"/>
                </a:cubicBezTo>
                <a:cubicBezTo>
                  <a:pt x="2030338" y="824082"/>
                  <a:pt x="2043385" y="813570"/>
                  <a:pt x="2047875" y="800100"/>
                </a:cubicBezTo>
                <a:cubicBezTo>
                  <a:pt x="2070238" y="733012"/>
                  <a:pt x="2045540" y="773798"/>
                  <a:pt x="2066925" y="723900"/>
                </a:cubicBezTo>
                <a:cubicBezTo>
                  <a:pt x="2080590" y="692016"/>
                  <a:pt x="2096486" y="668281"/>
                  <a:pt x="2114550" y="638175"/>
                </a:cubicBezTo>
                <a:cubicBezTo>
                  <a:pt x="2117725" y="622300"/>
                  <a:pt x="2118391" y="605709"/>
                  <a:pt x="2124075" y="590550"/>
                </a:cubicBezTo>
                <a:cubicBezTo>
                  <a:pt x="2128095" y="579831"/>
                  <a:pt x="2138005" y="572214"/>
                  <a:pt x="2143125" y="561975"/>
                </a:cubicBezTo>
                <a:cubicBezTo>
                  <a:pt x="2182560" y="483105"/>
                  <a:pt x="2117105" y="586717"/>
                  <a:pt x="2171700" y="504825"/>
                </a:cubicBezTo>
                <a:cubicBezTo>
                  <a:pt x="2168525" y="469900"/>
                  <a:pt x="2168269" y="434585"/>
                  <a:pt x="2162175" y="400050"/>
                </a:cubicBezTo>
                <a:cubicBezTo>
                  <a:pt x="2153103" y="348644"/>
                  <a:pt x="2134378" y="333337"/>
                  <a:pt x="2114550" y="285750"/>
                </a:cubicBezTo>
                <a:cubicBezTo>
                  <a:pt x="2106827" y="267214"/>
                  <a:pt x="2106143" y="245628"/>
                  <a:pt x="2095500" y="228600"/>
                </a:cubicBezTo>
                <a:cubicBezTo>
                  <a:pt x="2070148" y="188037"/>
                  <a:pt x="2012231" y="122225"/>
                  <a:pt x="1971675" y="85725"/>
                </a:cubicBezTo>
                <a:cubicBezTo>
                  <a:pt x="1956564" y="72125"/>
                  <a:pt x="1941822" y="57498"/>
                  <a:pt x="1924050" y="47625"/>
                </a:cubicBezTo>
                <a:cubicBezTo>
                  <a:pt x="1912607" y="41268"/>
                  <a:pt x="1898489" y="41862"/>
                  <a:pt x="1885950" y="38100"/>
                </a:cubicBezTo>
                <a:cubicBezTo>
                  <a:pt x="1866716" y="32330"/>
                  <a:pt x="1848173" y="24334"/>
                  <a:pt x="1828800" y="19050"/>
                </a:cubicBezTo>
                <a:cubicBezTo>
                  <a:pt x="1807880" y="13345"/>
                  <a:pt x="1742695" y="3112"/>
                  <a:pt x="1724025" y="0"/>
                </a:cubicBezTo>
                <a:lnTo>
                  <a:pt x="1476375" y="9525"/>
                </a:lnTo>
                <a:cubicBezTo>
                  <a:pt x="1439892" y="11552"/>
                  <a:pt x="1374424" y="17414"/>
                  <a:pt x="1333500" y="28575"/>
                </a:cubicBezTo>
                <a:cubicBezTo>
                  <a:pt x="1225376" y="58063"/>
                  <a:pt x="1315926" y="32599"/>
                  <a:pt x="1247775" y="66675"/>
                </a:cubicBezTo>
                <a:cubicBezTo>
                  <a:pt x="1232482" y="74321"/>
                  <a:pt x="1215096" y="77422"/>
                  <a:pt x="1200150" y="85725"/>
                </a:cubicBezTo>
                <a:cubicBezTo>
                  <a:pt x="1170637" y="102121"/>
                  <a:pt x="1147305" y="129045"/>
                  <a:pt x="1123950" y="152400"/>
                </a:cubicBezTo>
                <a:cubicBezTo>
                  <a:pt x="1120242" y="161670"/>
                  <a:pt x="1099108" y="211802"/>
                  <a:pt x="1095375" y="228600"/>
                </a:cubicBezTo>
                <a:cubicBezTo>
                  <a:pt x="1091185" y="247453"/>
                  <a:pt x="1089305" y="266749"/>
                  <a:pt x="1085850" y="285750"/>
                </a:cubicBezTo>
                <a:cubicBezTo>
                  <a:pt x="1068396" y="381748"/>
                  <a:pt x="1082933" y="280514"/>
                  <a:pt x="1066800" y="409575"/>
                </a:cubicBezTo>
                <a:cubicBezTo>
                  <a:pt x="1074983" y="630504"/>
                  <a:pt x="1016087" y="617438"/>
                  <a:pt x="1114425" y="704850"/>
                </a:cubicBezTo>
                <a:cubicBezTo>
                  <a:pt x="1129620" y="718356"/>
                  <a:pt x="1143542" y="734537"/>
                  <a:pt x="1162050" y="742950"/>
                </a:cubicBezTo>
                <a:cubicBezTo>
                  <a:pt x="1179632" y="750942"/>
                  <a:pt x="1200150" y="749300"/>
                  <a:pt x="1219200" y="752475"/>
                </a:cubicBezTo>
                <a:cubicBezTo>
                  <a:pt x="1277681" y="791462"/>
                  <a:pt x="1217678" y="748762"/>
                  <a:pt x="1276350" y="800100"/>
                </a:cubicBezTo>
                <a:cubicBezTo>
                  <a:pt x="1343911" y="859216"/>
                  <a:pt x="1311059" y="818277"/>
                  <a:pt x="1381125" y="895350"/>
                </a:cubicBezTo>
                <a:cubicBezTo>
                  <a:pt x="1424874" y="943474"/>
                  <a:pt x="1417694" y="945632"/>
                  <a:pt x="1457325" y="1000125"/>
                </a:cubicBezTo>
                <a:cubicBezTo>
                  <a:pt x="1469282" y="1016567"/>
                  <a:pt x="1484965" y="1030317"/>
                  <a:pt x="1495425" y="1047750"/>
                </a:cubicBezTo>
                <a:cubicBezTo>
                  <a:pt x="1504222" y="1062411"/>
                  <a:pt x="1505413" y="1080876"/>
                  <a:pt x="1514475" y="1095375"/>
                </a:cubicBezTo>
                <a:cubicBezTo>
                  <a:pt x="1521614" y="1106798"/>
                  <a:pt x="1535220" y="1112989"/>
                  <a:pt x="1543050" y="1123950"/>
                </a:cubicBezTo>
                <a:cubicBezTo>
                  <a:pt x="1551303" y="1135504"/>
                  <a:pt x="1554575" y="1150009"/>
                  <a:pt x="1562100" y="1162050"/>
                </a:cubicBezTo>
                <a:cubicBezTo>
                  <a:pt x="1570514" y="1175512"/>
                  <a:pt x="1581150" y="1187450"/>
                  <a:pt x="1590675" y="1200150"/>
                </a:cubicBezTo>
                <a:cubicBezTo>
                  <a:pt x="1616305" y="1302672"/>
                  <a:pt x="1574668" y="1158611"/>
                  <a:pt x="1638300" y="1285875"/>
                </a:cubicBezTo>
                <a:cubicBezTo>
                  <a:pt x="1656727" y="1322729"/>
                  <a:pt x="1675587" y="1406448"/>
                  <a:pt x="1685925" y="1447800"/>
                </a:cubicBezTo>
                <a:lnTo>
                  <a:pt x="1704975" y="1524000"/>
                </a:lnTo>
                <a:lnTo>
                  <a:pt x="1714500" y="1562100"/>
                </a:lnTo>
                <a:cubicBezTo>
                  <a:pt x="1711325" y="1587500"/>
                  <a:pt x="1718817" y="1616768"/>
                  <a:pt x="1704975" y="1638300"/>
                </a:cubicBezTo>
                <a:cubicBezTo>
                  <a:pt x="1655718" y="1714922"/>
                  <a:pt x="1647836" y="1681157"/>
                  <a:pt x="1600200" y="1704975"/>
                </a:cubicBezTo>
                <a:cubicBezTo>
                  <a:pt x="1589961" y="1710095"/>
                  <a:pt x="1581864" y="1718905"/>
                  <a:pt x="1571625" y="1724025"/>
                </a:cubicBezTo>
                <a:cubicBezTo>
                  <a:pt x="1556332" y="1731671"/>
                  <a:pt x="1539293" y="1735429"/>
                  <a:pt x="1524000" y="1743075"/>
                </a:cubicBezTo>
                <a:cubicBezTo>
                  <a:pt x="1507441" y="1751354"/>
                  <a:pt x="1492934" y="1763371"/>
                  <a:pt x="1476375" y="1771650"/>
                </a:cubicBezTo>
                <a:cubicBezTo>
                  <a:pt x="1467395" y="1776140"/>
                  <a:pt x="1457201" y="1777650"/>
                  <a:pt x="1447800" y="1781175"/>
                </a:cubicBezTo>
                <a:cubicBezTo>
                  <a:pt x="1380716" y="1806332"/>
                  <a:pt x="1417353" y="1796405"/>
                  <a:pt x="1343025" y="1819275"/>
                </a:cubicBezTo>
                <a:cubicBezTo>
                  <a:pt x="1320933" y="1826073"/>
                  <a:pt x="1299056" y="1834000"/>
                  <a:pt x="1276350" y="1838325"/>
                </a:cubicBezTo>
                <a:cubicBezTo>
                  <a:pt x="1232242" y="1846727"/>
                  <a:pt x="1186174" y="1845040"/>
                  <a:pt x="1143000" y="1857375"/>
                </a:cubicBezTo>
                <a:cubicBezTo>
                  <a:pt x="1120775" y="1863725"/>
                  <a:pt x="1099088" y="1872408"/>
                  <a:pt x="1076325" y="1876425"/>
                </a:cubicBezTo>
                <a:cubicBezTo>
                  <a:pt x="1044902" y="1881970"/>
                  <a:pt x="1012808" y="1882610"/>
                  <a:pt x="981075" y="1885950"/>
                </a:cubicBezTo>
                <a:lnTo>
                  <a:pt x="895350" y="1895475"/>
                </a:lnTo>
                <a:lnTo>
                  <a:pt x="819150" y="1914525"/>
                </a:lnTo>
                <a:lnTo>
                  <a:pt x="781050" y="1924050"/>
                </a:lnTo>
                <a:cubicBezTo>
                  <a:pt x="777616" y="1923878"/>
                  <a:pt x="601144" y="1924406"/>
                  <a:pt x="542925" y="1905000"/>
                </a:cubicBezTo>
                <a:cubicBezTo>
                  <a:pt x="529455" y="1900510"/>
                  <a:pt x="518008" y="1891223"/>
                  <a:pt x="504825" y="1885950"/>
                </a:cubicBezTo>
                <a:cubicBezTo>
                  <a:pt x="399228" y="1843711"/>
                  <a:pt x="493759" y="1889498"/>
                  <a:pt x="400050" y="1847850"/>
                </a:cubicBezTo>
                <a:cubicBezTo>
                  <a:pt x="387075" y="1842083"/>
                  <a:pt x="375245" y="1833786"/>
                  <a:pt x="361950" y="1828800"/>
                </a:cubicBezTo>
                <a:cubicBezTo>
                  <a:pt x="337535" y="1819645"/>
                  <a:pt x="318302" y="1821264"/>
                  <a:pt x="295275" y="1809750"/>
                </a:cubicBezTo>
                <a:cubicBezTo>
                  <a:pt x="211591" y="1767908"/>
                  <a:pt x="278573" y="1798876"/>
                  <a:pt x="219075" y="1752600"/>
                </a:cubicBezTo>
                <a:cubicBezTo>
                  <a:pt x="201003" y="1738544"/>
                  <a:pt x="178114" y="1730689"/>
                  <a:pt x="161925" y="1714500"/>
                </a:cubicBezTo>
                <a:cubicBezTo>
                  <a:pt x="55398" y="1607973"/>
                  <a:pt x="137555" y="1702179"/>
                  <a:pt x="85725" y="1619250"/>
                </a:cubicBezTo>
                <a:cubicBezTo>
                  <a:pt x="51653" y="1564734"/>
                  <a:pt x="64967" y="1599593"/>
                  <a:pt x="38100" y="1552575"/>
                </a:cubicBezTo>
                <a:cubicBezTo>
                  <a:pt x="31055" y="1540247"/>
                  <a:pt x="24643" y="1527526"/>
                  <a:pt x="19050" y="1514475"/>
                </a:cubicBezTo>
                <a:cubicBezTo>
                  <a:pt x="10851" y="1495344"/>
                  <a:pt x="4833" y="1467134"/>
                  <a:pt x="0" y="1447800"/>
                </a:cubicBezTo>
                <a:cubicBezTo>
                  <a:pt x="3175" y="1403350"/>
                  <a:pt x="-1283" y="1357683"/>
                  <a:pt x="9525" y="1314450"/>
                </a:cubicBezTo>
                <a:cubicBezTo>
                  <a:pt x="12301" y="1303344"/>
                  <a:pt x="30005" y="1303495"/>
                  <a:pt x="38100" y="1295400"/>
                </a:cubicBezTo>
                <a:cubicBezTo>
                  <a:pt x="99112" y="1234388"/>
                  <a:pt x="48696" y="1256943"/>
                  <a:pt x="104775" y="1238250"/>
                </a:cubicBezTo>
                <a:cubicBezTo>
                  <a:pt x="163186" y="1179839"/>
                  <a:pt x="97261" y="1237244"/>
                  <a:pt x="190500" y="1190625"/>
                </a:cubicBezTo>
                <a:cubicBezTo>
                  <a:pt x="257657" y="1157046"/>
                  <a:pt x="199436" y="1183912"/>
                  <a:pt x="285750" y="1152525"/>
                </a:cubicBezTo>
                <a:cubicBezTo>
                  <a:pt x="411034" y="1106967"/>
                  <a:pt x="277026" y="1152258"/>
                  <a:pt x="361950" y="1123950"/>
                </a:cubicBezTo>
                <a:cubicBezTo>
                  <a:pt x="425450" y="1127125"/>
                  <a:pt x="489811" y="1122581"/>
                  <a:pt x="552450" y="1133475"/>
                </a:cubicBezTo>
                <a:cubicBezTo>
                  <a:pt x="568722" y="1136305"/>
                  <a:pt x="590888" y="1179600"/>
                  <a:pt x="600075" y="1190625"/>
                </a:cubicBezTo>
                <a:cubicBezTo>
                  <a:pt x="608699" y="1200973"/>
                  <a:pt x="620026" y="1208852"/>
                  <a:pt x="628650" y="1219200"/>
                </a:cubicBezTo>
                <a:cubicBezTo>
                  <a:pt x="638095" y="1230534"/>
                  <a:pt x="673951" y="1290753"/>
                  <a:pt x="676275" y="1295400"/>
                </a:cubicBezTo>
                <a:cubicBezTo>
                  <a:pt x="680765" y="1304380"/>
                  <a:pt x="682275" y="1314574"/>
                  <a:pt x="685800" y="1323975"/>
                </a:cubicBezTo>
                <a:cubicBezTo>
                  <a:pt x="691803" y="1339984"/>
                  <a:pt x="697204" y="1356307"/>
                  <a:pt x="704850" y="1371600"/>
                </a:cubicBezTo>
                <a:cubicBezTo>
                  <a:pt x="709970" y="1381839"/>
                  <a:pt x="717550" y="1390650"/>
                  <a:pt x="723900" y="1400175"/>
                </a:cubicBezTo>
                <a:cubicBezTo>
                  <a:pt x="727075" y="1419225"/>
                  <a:pt x="729970" y="1438324"/>
                  <a:pt x="733425" y="1457325"/>
                </a:cubicBezTo>
                <a:cubicBezTo>
                  <a:pt x="736321" y="1473253"/>
                  <a:pt x="744027" y="1488796"/>
                  <a:pt x="742950" y="1504950"/>
                </a:cubicBezTo>
                <a:cubicBezTo>
                  <a:pt x="737632" y="1584717"/>
                  <a:pt x="734974" y="1665830"/>
                  <a:pt x="714375" y="1743075"/>
                </a:cubicBezTo>
                <a:cubicBezTo>
                  <a:pt x="708590" y="1764768"/>
                  <a:pt x="683997" y="1776327"/>
                  <a:pt x="666750" y="1790700"/>
                </a:cubicBezTo>
                <a:cubicBezTo>
                  <a:pt x="628722" y="1822390"/>
                  <a:pt x="511836" y="1920743"/>
                  <a:pt x="447675" y="1933575"/>
                </a:cubicBezTo>
                <a:cubicBezTo>
                  <a:pt x="415164" y="1940077"/>
                  <a:pt x="375397" y="1948563"/>
                  <a:pt x="342900" y="1952625"/>
                </a:cubicBezTo>
                <a:cubicBezTo>
                  <a:pt x="336599" y="1953413"/>
                  <a:pt x="330200" y="1952625"/>
                  <a:pt x="323850" y="195262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43800" y="6644520"/>
            <a:ext cx="1204176" cy="215444"/>
          </a:xfrm>
          <a:prstGeom prst="rect">
            <a:avLst/>
          </a:prstGeom>
          <a:noFill/>
        </p:spPr>
        <p:txBody>
          <a:bodyPr wrap="none" rtlCol="0">
            <a:spAutoFit/>
          </a:bodyPr>
          <a:lstStyle/>
          <a:p>
            <a:r>
              <a:rPr lang="en-US" sz="800" dirty="0"/>
              <a:t>C:\xara stuff\</a:t>
            </a:r>
            <a:r>
              <a:rPr lang="en-US" sz="800" dirty="0" err="1"/>
              <a:t>Cytof</a:t>
            </a:r>
            <a:r>
              <a:rPr lang="en-US" sz="800" dirty="0"/>
              <a:t> ideas</a:t>
            </a:r>
          </a:p>
        </p:txBody>
      </p:sp>
    </p:spTree>
    <p:extLst>
      <p:ext uri="{BB962C8B-B14F-4D97-AF65-F5344CB8AC3E}">
        <p14:creationId xmlns:p14="http://schemas.microsoft.com/office/powerpoint/2010/main" val="598427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40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1066800" y="714375"/>
            <a:ext cx="7391400" cy="1990725"/>
          </a:xfrm>
          <a:custGeom>
            <a:avLst/>
            <a:gdLst>
              <a:gd name="connsiteX0" fmla="*/ 7391400 w 7391400"/>
              <a:gd name="connsiteY0" fmla="*/ 1733550 h 1990725"/>
              <a:gd name="connsiteX1" fmla="*/ 7343775 w 7391400"/>
              <a:gd name="connsiteY1" fmla="*/ 1752600 h 1990725"/>
              <a:gd name="connsiteX2" fmla="*/ 7210425 w 7391400"/>
              <a:gd name="connsiteY2" fmla="*/ 1771650 h 1990725"/>
              <a:gd name="connsiteX3" fmla="*/ 6553200 w 7391400"/>
              <a:gd name="connsiteY3" fmla="*/ 1800225 h 1990725"/>
              <a:gd name="connsiteX4" fmla="*/ 6524625 w 7391400"/>
              <a:gd name="connsiteY4" fmla="*/ 1809750 h 1990725"/>
              <a:gd name="connsiteX5" fmla="*/ 5981700 w 7391400"/>
              <a:gd name="connsiteY5" fmla="*/ 1809750 h 1990725"/>
              <a:gd name="connsiteX6" fmla="*/ 5962650 w 7391400"/>
              <a:gd name="connsiteY6" fmla="*/ 1666875 h 1990725"/>
              <a:gd name="connsiteX7" fmla="*/ 5943600 w 7391400"/>
              <a:gd name="connsiteY7" fmla="*/ 1628775 h 1990725"/>
              <a:gd name="connsiteX8" fmla="*/ 5924550 w 7391400"/>
              <a:gd name="connsiteY8" fmla="*/ 1571625 h 1990725"/>
              <a:gd name="connsiteX9" fmla="*/ 5867400 w 7391400"/>
              <a:gd name="connsiteY9" fmla="*/ 1504950 h 1990725"/>
              <a:gd name="connsiteX10" fmla="*/ 5848350 w 7391400"/>
              <a:gd name="connsiteY10" fmla="*/ 1476375 h 1990725"/>
              <a:gd name="connsiteX11" fmla="*/ 5819775 w 7391400"/>
              <a:gd name="connsiteY11" fmla="*/ 1457325 h 1990725"/>
              <a:gd name="connsiteX12" fmla="*/ 5791200 w 7391400"/>
              <a:gd name="connsiteY12" fmla="*/ 1428750 h 1990725"/>
              <a:gd name="connsiteX13" fmla="*/ 5715000 w 7391400"/>
              <a:gd name="connsiteY13" fmla="*/ 1390650 h 1990725"/>
              <a:gd name="connsiteX14" fmla="*/ 5648325 w 7391400"/>
              <a:gd name="connsiteY14" fmla="*/ 1352550 h 1990725"/>
              <a:gd name="connsiteX15" fmla="*/ 5591175 w 7391400"/>
              <a:gd name="connsiteY15" fmla="*/ 1343025 h 1990725"/>
              <a:gd name="connsiteX16" fmla="*/ 5534025 w 7391400"/>
              <a:gd name="connsiteY16" fmla="*/ 1323975 h 1990725"/>
              <a:gd name="connsiteX17" fmla="*/ 5486400 w 7391400"/>
              <a:gd name="connsiteY17" fmla="*/ 1314450 h 1990725"/>
              <a:gd name="connsiteX18" fmla="*/ 5219700 w 7391400"/>
              <a:gd name="connsiteY18" fmla="*/ 1323975 h 1990725"/>
              <a:gd name="connsiteX19" fmla="*/ 5181600 w 7391400"/>
              <a:gd name="connsiteY19" fmla="*/ 1419225 h 1990725"/>
              <a:gd name="connsiteX20" fmla="*/ 5172075 w 7391400"/>
              <a:gd name="connsiteY20" fmla="*/ 1447800 h 1990725"/>
              <a:gd name="connsiteX21" fmla="*/ 5162550 w 7391400"/>
              <a:gd name="connsiteY21" fmla="*/ 1495425 h 1990725"/>
              <a:gd name="connsiteX22" fmla="*/ 5143500 w 7391400"/>
              <a:gd name="connsiteY22" fmla="*/ 1524000 h 1990725"/>
              <a:gd name="connsiteX23" fmla="*/ 5133975 w 7391400"/>
              <a:gd name="connsiteY23" fmla="*/ 1571625 h 1990725"/>
              <a:gd name="connsiteX24" fmla="*/ 5153025 w 7391400"/>
              <a:gd name="connsiteY24" fmla="*/ 1847850 h 1990725"/>
              <a:gd name="connsiteX25" fmla="*/ 5229225 w 7391400"/>
              <a:gd name="connsiteY25" fmla="*/ 1933575 h 1990725"/>
              <a:gd name="connsiteX26" fmla="*/ 5257800 w 7391400"/>
              <a:gd name="connsiteY26" fmla="*/ 1943100 h 1990725"/>
              <a:gd name="connsiteX27" fmla="*/ 5295900 w 7391400"/>
              <a:gd name="connsiteY27" fmla="*/ 1962150 h 1990725"/>
              <a:gd name="connsiteX28" fmla="*/ 5343525 w 7391400"/>
              <a:gd name="connsiteY28" fmla="*/ 1971675 h 1990725"/>
              <a:gd name="connsiteX29" fmla="*/ 5467350 w 7391400"/>
              <a:gd name="connsiteY29" fmla="*/ 1990725 h 1990725"/>
              <a:gd name="connsiteX30" fmla="*/ 5724525 w 7391400"/>
              <a:gd name="connsiteY30" fmla="*/ 1981200 h 1990725"/>
              <a:gd name="connsiteX31" fmla="*/ 5791200 w 7391400"/>
              <a:gd name="connsiteY31" fmla="*/ 1943100 h 1990725"/>
              <a:gd name="connsiteX32" fmla="*/ 5876925 w 7391400"/>
              <a:gd name="connsiteY32" fmla="*/ 1866900 h 1990725"/>
              <a:gd name="connsiteX33" fmla="*/ 5895975 w 7391400"/>
              <a:gd name="connsiteY33" fmla="*/ 1838325 h 1990725"/>
              <a:gd name="connsiteX34" fmla="*/ 5934075 w 7391400"/>
              <a:gd name="connsiteY34" fmla="*/ 1809750 h 1990725"/>
              <a:gd name="connsiteX35" fmla="*/ 5962650 w 7391400"/>
              <a:gd name="connsiteY35" fmla="*/ 1771650 h 1990725"/>
              <a:gd name="connsiteX36" fmla="*/ 6000750 w 7391400"/>
              <a:gd name="connsiteY36" fmla="*/ 1733550 h 1990725"/>
              <a:gd name="connsiteX37" fmla="*/ 6029325 w 7391400"/>
              <a:gd name="connsiteY37" fmla="*/ 1638300 h 1990725"/>
              <a:gd name="connsiteX38" fmla="*/ 6000750 w 7391400"/>
              <a:gd name="connsiteY38" fmla="*/ 1543050 h 1990725"/>
              <a:gd name="connsiteX39" fmla="*/ 5962650 w 7391400"/>
              <a:gd name="connsiteY39" fmla="*/ 1504950 h 1990725"/>
              <a:gd name="connsiteX40" fmla="*/ 5924550 w 7391400"/>
              <a:gd name="connsiteY40" fmla="*/ 1476375 h 1990725"/>
              <a:gd name="connsiteX41" fmla="*/ 5829300 w 7391400"/>
              <a:gd name="connsiteY41" fmla="*/ 1428750 h 1990725"/>
              <a:gd name="connsiteX42" fmla="*/ 5743575 w 7391400"/>
              <a:gd name="connsiteY42" fmla="*/ 1409700 h 1990725"/>
              <a:gd name="connsiteX43" fmla="*/ 5657850 w 7391400"/>
              <a:gd name="connsiteY43" fmla="*/ 1390650 h 1990725"/>
              <a:gd name="connsiteX44" fmla="*/ 5524500 w 7391400"/>
              <a:gd name="connsiteY44" fmla="*/ 1381125 h 1990725"/>
              <a:gd name="connsiteX45" fmla="*/ 5400675 w 7391400"/>
              <a:gd name="connsiteY45" fmla="*/ 1390650 h 1990725"/>
              <a:gd name="connsiteX46" fmla="*/ 5372100 w 7391400"/>
              <a:gd name="connsiteY46" fmla="*/ 1409700 h 1990725"/>
              <a:gd name="connsiteX47" fmla="*/ 5334000 w 7391400"/>
              <a:gd name="connsiteY47" fmla="*/ 1419225 h 1990725"/>
              <a:gd name="connsiteX48" fmla="*/ 5305425 w 7391400"/>
              <a:gd name="connsiteY48" fmla="*/ 1438275 h 1990725"/>
              <a:gd name="connsiteX49" fmla="*/ 5057775 w 7391400"/>
              <a:gd name="connsiteY49" fmla="*/ 1533525 h 1990725"/>
              <a:gd name="connsiteX50" fmla="*/ 4933950 w 7391400"/>
              <a:gd name="connsiteY50" fmla="*/ 1552575 h 1990725"/>
              <a:gd name="connsiteX51" fmla="*/ 4800600 w 7391400"/>
              <a:gd name="connsiteY51" fmla="*/ 1581150 h 1990725"/>
              <a:gd name="connsiteX52" fmla="*/ 4648200 w 7391400"/>
              <a:gd name="connsiteY52" fmla="*/ 1609725 h 1990725"/>
              <a:gd name="connsiteX53" fmla="*/ 4067175 w 7391400"/>
              <a:gd name="connsiteY53" fmla="*/ 1600200 h 1990725"/>
              <a:gd name="connsiteX54" fmla="*/ 4010025 w 7391400"/>
              <a:gd name="connsiteY54" fmla="*/ 1571625 h 1990725"/>
              <a:gd name="connsiteX55" fmla="*/ 3943350 w 7391400"/>
              <a:gd name="connsiteY55" fmla="*/ 1543050 h 1990725"/>
              <a:gd name="connsiteX56" fmla="*/ 3867150 w 7391400"/>
              <a:gd name="connsiteY56" fmla="*/ 1514475 h 1990725"/>
              <a:gd name="connsiteX57" fmla="*/ 3800475 w 7391400"/>
              <a:gd name="connsiteY57" fmla="*/ 1466850 h 1990725"/>
              <a:gd name="connsiteX58" fmla="*/ 3619500 w 7391400"/>
              <a:gd name="connsiteY58" fmla="*/ 1381125 h 1990725"/>
              <a:gd name="connsiteX59" fmla="*/ 3562350 w 7391400"/>
              <a:gd name="connsiteY59" fmla="*/ 1362075 h 1990725"/>
              <a:gd name="connsiteX60" fmla="*/ 3524250 w 7391400"/>
              <a:gd name="connsiteY60" fmla="*/ 1343025 h 1990725"/>
              <a:gd name="connsiteX61" fmla="*/ 3467100 w 7391400"/>
              <a:gd name="connsiteY61" fmla="*/ 1323975 h 1990725"/>
              <a:gd name="connsiteX62" fmla="*/ 3438525 w 7391400"/>
              <a:gd name="connsiteY62" fmla="*/ 1304925 h 1990725"/>
              <a:gd name="connsiteX63" fmla="*/ 3400425 w 7391400"/>
              <a:gd name="connsiteY63" fmla="*/ 1295400 h 1990725"/>
              <a:gd name="connsiteX64" fmla="*/ 3371850 w 7391400"/>
              <a:gd name="connsiteY64" fmla="*/ 1285875 h 1990725"/>
              <a:gd name="connsiteX65" fmla="*/ 2943225 w 7391400"/>
              <a:gd name="connsiteY65" fmla="*/ 1276350 h 1990725"/>
              <a:gd name="connsiteX66" fmla="*/ 2952750 w 7391400"/>
              <a:gd name="connsiteY66" fmla="*/ 1104900 h 1990725"/>
              <a:gd name="connsiteX67" fmla="*/ 3038475 w 7391400"/>
              <a:gd name="connsiteY67" fmla="*/ 819150 h 1990725"/>
              <a:gd name="connsiteX68" fmla="*/ 3067050 w 7391400"/>
              <a:gd name="connsiteY68" fmla="*/ 704850 h 1990725"/>
              <a:gd name="connsiteX69" fmla="*/ 3152775 w 7391400"/>
              <a:gd name="connsiteY69" fmla="*/ 371475 h 1990725"/>
              <a:gd name="connsiteX70" fmla="*/ 3171825 w 7391400"/>
              <a:gd name="connsiteY70" fmla="*/ 209550 h 1990725"/>
              <a:gd name="connsiteX71" fmla="*/ 3162300 w 7391400"/>
              <a:gd name="connsiteY71" fmla="*/ 19050 h 1990725"/>
              <a:gd name="connsiteX72" fmla="*/ 3105150 w 7391400"/>
              <a:gd name="connsiteY72" fmla="*/ 0 h 1990725"/>
              <a:gd name="connsiteX73" fmla="*/ 2571750 w 7391400"/>
              <a:gd name="connsiteY73" fmla="*/ 9525 h 1990725"/>
              <a:gd name="connsiteX74" fmla="*/ 2476500 w 7391400"/>
              <a:gd name="connsiteY74" fmla="*/ 38100 h 1990725"/>
              <a:gd name="connsiteX75" fmla="*/ 2438400 w 7391400"/>
              <a:gd name="connsiteY75" fmla="*/ 47625 h 1990725"/>
              <a:gd name="connsiteX76" fmla="*/ 2362200 w 7391400"/>
              <a:gd name="connsiteY76" fmla="*/ 76200 h 1990725"/>
              <a:gd name="connsiteX77" fmla="*/ 2295525 w 7391400"/>
              <a:gd name="connsiteY77" fmla="*/ 114300 h 1990725"/>
              <a:gd name="connsiteX78" fmla="*/ 2209800 w 7391400"/>
              <a:gd name="connsiteY78" fmla="*/ 142875 h 1990725"/>
              <a:gd name="connsiteX79" fmla="*/ 2219325 w 7391400"/>
              <a:gd name="connsiteY79" fmla="*/ 400050 h 1990725"/>
              <a:gd name="connsiteX80" fmla="*/ 2228850 w 7391400"/>
              <a:gd name="connsiteY80" fmla="*/ 457200 h 1990725"/>
              <a:gd name="connsiteX81" fmla="*/ 2247900 w 7391400"/>
              <a:gd name="connsiteY81" fmla="*/ 504825 h 1990725"/>
              <a:gd name="connsiteX82" fmla="*/ 2257425 w 7391400"/>
              <a:gd name="connsiteY82" fmla="*/ 561975 h 1990725"/>
              <a:gd name="connsiteX83" fmla="*/ 2295525 w 7391400"/>
              <a:gd name="connsiteY83" fmla="*/ 666750 h 1990725"/>
              <a:gd name="connsiteX84" fmla="*/ 2314575 w 7391400"/>
              <a:gd name="connsiteY84" fmla="*/ 723900 h 1990725"/>
              <a:gd name="connsiteX85" fmla="*/ 2333625 w 7391400"/>
              <a:gd name="connsiteY85" fmla="*/ 819150 h 1990725"/>
              <a:gd name="connsiteX86" fmla="*/ 2343150 w 7391400"/>
              <a:gd name="connsiteY86" fmla="*/ 885825 h 1990725"/>
              <a:gd name="connsiteX87" fmla="*/ 2362200 w 7391400"/>
              <a:gd name="connsiteY87" fmla="*/ 923925 h 1990725"/>
              <a:gd name="connsiteX88" fmla="*/ 2390775 w 7391400"/>
              <a:gd name="connsiteY88" fmla="*/ 981075 h 1990725"/>
              <a:gd name="connsiteX89" fmla="*/ 2438400 w 7391400"/>
              <a:gd name="connsiteY89" fmla="*/ 1076325 h 1990725"/>
              <a:gd name="connsiteX90" fmla="*/ 2438400 w 7391400"/>
              <a:gd name="connsiteY90" fmla="*/ 1076325 h 1990725"/>
              <a:gd name="connsiteX91" fmla="*/ 2466975 w 7391400"/>
              <a:gd name="connsiteY91" fmla="*/ 1162050 h 1990725"/>
              <a:gd name="connsiteX92" fmla="*/ 2476500 w 7391400"/>
              <a:gd name="connsiteY92" fmla="*/ 1190625 h 1990725"/>
              <a:gd name="connsiteX93" fmla="*/ 2486025 w 7391400"/>
              <a:gd name="connsiteY93" fmla="*/ 1228725 h 1990725"/>
              <a:gd name="connsiteX94" fmla="*/ 2505075 w 7391400"/>
              <a:gd name="connsiteY94" fmla="*/ 1257300 h 1990725"/>
              <a:gd name="connsiteX95" fmla="*/ 2524125 w 7391400"/>
              <a:gd name="connsiteY95" fmla="*/ 1409700 h 1990725"/>
              <a:gd name="connsiteX96" fmla="*/ 2533650 w 7391400"/>
              <a:gd name="connsiteY96" fmla="*/ 1447800 h 1990725"/>
              <a:gd name="connsiteX97" fmla="*/ 2543175 w 7391400"/>
              <a:gd name="connsiteY97" fmla="*/ 1495425 h 1990725"/>
              <a:gd name="connsiteX98" fmla="*/ 2562225 w 7391400"/>
              <a:gd name="connsiteY98" fmla="*/ 1581150 h 1990725"/>
              <a:gd name="connsiteX99" fmla="*/ 2543175 w 7391400"/>
              <a:gd name="connsiteY99" fmla="*/ 1619250 h 1990725"/>
              <a:gd name="connsiteX100" fmla="*/ 2447925 w 7391400"/>
              <a:gd name="connsiteY100" fmla="*/ 1657350 h 1990725"/>
              <a:gd name="connsiteX101" fmla="*/ 2400300 w 7391400"/>
              <a:gd name="connsiteY101" fmla="*/ 1685925 h 1990725"/>
              <a:gd name="connsiteX102" fmla="*/ 2266950 w 7391400"/>
              <a:gd name="connsiteY102" fmla="*/ 1714500 h 1990725"/>
              <a:gd name="connsiteX103" fmla="*/ 1800225 w 7391400"/>
              <a:gd name="connsiteY103" fmla="*/ 1695450 h 1990725"/>
              <a:gd name="connsiteX104" fmla="*/ 1524000 w 7391400"/>
              <a:gd name="connsiteY104" fmla="*/ 1647825 h 1990725"/>
              <a:gd name="connsiteX105" fmla="*/ 876300 w 7391400"/>
              <a:gd name="connsiteY105" fmla="*/ 1524000 h 1990725"/>
              <a:gd name="connsiteX106" fmla="*/ 542925 w 7391400"/>
              <a:gd name="connsiteY106" fmla="*/ 1428750 h 1990725"/>
              <a:gd name="connsiteX107" fmla="*/ 428625 w 7391400"/>
              <a:gd name="connsiteY107" fmla="*/ 1390650 h 1990725"/>
              <a:gd name="connsiteX108" fmla="*/ 219075 w 7391400"/>
              <a:gd name="connsiteY108" fmla="*/ 1390650 h 1990725"/>
              <a:gd name="connsiteX109" fmla="*/ 123825 w 7391400"/>
              <a:gd name="connsiteY109" fmla="*/ 1343025 h 1990725"/>
              <a:gd name="connsiteX110" fmla="*/ 47625 w 7391400"/>
              <a:gd name="connsiteY110" fmla="*/ 1247775 h 1990725"/>
              <a:gd name="connsiteX111" fmla="*/ 38100 w 7391400"/>
              <a:gd name="connsiteY111" fmla="*/ 1209675 h 1990725"/>
              <a:gd name="connsiteX112" fmla="*/ 9525 w 7391400"/>
              <a:gd name="connsiteY112" fmla="*/ 1143000 h 1990725"/>
              <a:gd name="connsiteX113" fmla="*/ 0 w 7391400"/>
              <a:gd name="connsiteY113" fmla="*/ 1085850 h 1990725"/>
              <a:gd name="connsiteX114" fmla="*/ 19050 w 7391400"/>
              <a:gd name="connsiteY114" fmla="*/ 904875 h 1990725"/>
              <a:gd name="connsiteX115" fmla="*/ 38100 w 7391400"/>
              <a:gd name="connsiteY115" fmla="*/ 857250 h 1990725"/>
              <a:gd name="connsiteX116" fmla="*/ 57150 w 7391400"/>
              <a:gd name="connsiteY116" fmla="*/ 800100 h 1990725"/>
              <a:gd name="connsiteX117" fmla="*/ 142875 w 7391400"/>
              <a:gd name="connsiteY117" fmla="*/ 647700 h 1990725"/>
              <a:gd name="connsiteX118" fmla="*/ 171450 w 7391400"/>
              <a:gd name="connsiteY118" fmla="*/ 600075 h 1990725"/>
              <a:gd name="connsiteX119" fmla="*/ 314325 w 7391400"/>
              <a:gd name="connsiteY119" fmla="*/ 466725 h 1990725"/>
              <a:gd name="connsiteX120" fmla="*/ 400050 w 7391400"/>
              <a:gd name="connsiteY120" fmla="*/ 419100 h 1990725"/>
              <a:gd name="connsiteX121" fmla="*/ 447675 w 7391400"/>
              <a:gd name="connsiteY121" fmla="*/ 409575 h 1990725"/>
              <a:gd name="connsiteX122" fmla="*/ 485775 w 7391400"/>
              <a:gd name="connsiteY122" fmla="*/ 400050 h 1990725"/>
              <a:gd name="connsiteX123" fmla="*/ 704850 w 7391400"/>
              <a:gd name="connsiteY123" fmla="*/ 419100 h 1990725"/>
              <a:gd name="connsiteX124" fmla="*/ 752475 w 7391400"/>
              <a:gd name="connsiteY124" fmla="*/ 447675 h 1990725"/>
              <a:gd name="connsiteX125" fmla="*/ 809625 w 7391400"/>
              <a:gd name="connsiteY125" fmla="*/ 476250 h 1990725"/>
              <a:gd name="connsiteX126" fmla="*/ 904875 w 7391400"/>
              <a:gd name="connsiteY126" fmla="*/ 552450 h 1990725"/>
              <a:gd name="connsiteX127" fmla="*/ 1038225 w 7391400"/>
              <a:gd name="connsiteY127" fmla="*/ 704850 h 1990725"/>
              <a:gd name="connsiteX128" fmla="*/ 1066800 w 7391400"/>
              <a:gd name="connsiteY128" fmla="*/ 771525 h 1990725"/>
              <a:gd name="connsiteX129" fmla="*/ 1095375 w 7391400"/>
              <a:gd name="connsiteY129" fmla="*/ 828675 h 1990725"/>
              <a:gd name="connsiteX130" fmla="*/ 1104900 w 7391400"/>
              <a:gd name="connsiteY130" fmla="*/ 885825 h 1990725"/>
              <a:gd name="connsiteX131" fmla="*/ 1123950 w 7391400"/>
              <a:gd name="connsiteY131" fmla="*/ 952500 h 1990725"/>
              <a:gd name="connsiteX132" fmla="*/ 1095375 w 7391400"/>
              <a:gd name="connsiteY132" fmla="*/ 1238250 h 1990725"/>
              <a:gd name="connsiteX133" fmla="*/ 942975 w 7391400"/>
              <a:gd name="connsiteY133" fmla="*/ 1428750 h 1990725"/>
              <a:gd name="connsiteX134" fmla="*/ 895350 w 7391400"/>
              <a:gd name="connsiteY134" fmla="*/ 1485900 h 1990725"/>
              <a:gd name="connsiteX135" fmla="*/ 800100 w 7391400"/>
              <a:gd name="connsiteY135" fmla="*/ 1552575 h 1990725"/>
              <a:gd name="connsiteX136" fmla="*/ 771525 w 7391400"/>
              <a:gd name="connsiteY136" fmla="*/ 1581150 h 1990725"/>
              <a:gd name="connsiteX137" fmla="*/ 657225 w 7391400"/>
              <a:gd name="connsiteY137" fmla="*/ 1609725 h 1990725"/>
              <a:gd name="connsiteX138" fmla="*/ 485775 w 7391400"/>
              <a:gd name="connsiteY138" fmla="*/ 1619250 h 19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91400" h="1990725">
                <a:moveTo>
                  <a:pt x="7391400" y="1733550"/>
                </a:moveTo>
                <a:cubicBezTo>
                  <a:pt x="7375525" y="1739900"/>
                  <a:pt x="7359995" y="1747193"/>
                  <a:pt x="7343775" y="1752600"/>
                </a:cubicBezTo>
                <a:cubicBezTo>
                  <a:pt x="7302034" y="1766514"/>
                  <a:pt x="7252123" y="1768988"/>
                  <a:pt x="7210425" y="1771650"/>
                </a:cubicBezTo>
                <a:cubicBezTo>
                  <a:pt x="6892702" y="1791930"/>
                  <a:pt x="6857906" y="1790703"/>
                  <a:pt x="6553200" y="1800225"/>
                </a:cubicBezTo>
                <a:cubicBezTo>
                  <a:pt x="6543675" y="1803400"/>
                  <a:pt x="6534529" y="1808099"/>
                  <a:pt x="6524625" y="1809750"/>
                </a:cubicBezTo>
                <a:cubicBezTo>
                  <a:pt x="6357688" y="1837573"/>
                  <a:pt x="6094981" y="1812110"/>
                  <a:pt x="5981700" y="1809750"/>
                </a:cubicBezTo>
                <a:cubicBezTo>
                  <a:pt x="5979452" y="1787268"/>
                  <a:pt x="5973923" y="1700695"/>
                  <a:pt x="5962650" y="1666875"/>
                </a:cubicBezTo>
                <a:cubicBezTo>
                  <a:pt x="5958160" y="1653405"/>
                  <a:pt x="5948873" y="1641958"/>
                  <a:pt x="5943600" y="1628775"/>
                </a:cubicBezTo>
                <a:cubicBezTo>
                  <a:pt x="5936142" y="1610131"/>
                  <a:pt x="5933530" y="1589586"/>
                  <a:pt x="5924550" y="1571625"/>
                </a:cubicBezTo>
                <a:cubicBezTo>
                  <a:pt x="5906714" y="1535953"/>
                  <a:pt x="5891230" y="1533546"/>
                  <a:pt x="5867400" y="1504950"/>
                </a:cubicBezTo>
                <a:cubicBezTo>
                  <a:pt x="5860071" y="1496156"/>
                  <a:pt x="5856445" y="1484470"/>
                  <a:pt x="5848350" y="1476375"/>
                </a:cubicBezTo>
                <a:cubicBezTo>
                  <a:pt x="5840255" y="1468280"/>
                  <a:pt x="5828569" y="1464654"/>
                  <a:pt x="5819775" y="1457325"/>
                </a:cubicBezTo>
                <a:cubicBezTo>
                  <a:pt x="5809427" y="1448701"/>
                  <a:pt x="5801976" y="1436832"/>
                  <a:pt x="5791200" y="1428750"/>
                </a:cubicBezTo>
                <a:cubicBezTo>
                  <a:pt x="5711990" y="1369342"/>
                  <a:pt x="5773599" y="1419949"/>
                  <a:pt x="5715000" y="1390650"/>
                </a:cubicBezTo>
                <a:cubicBezTo>
                  <a:pt x="5679925" y="1373113"/>
                  <a:pt x="5690072" y="1365074"/>
                  <a:pt x="5648325" y="1352550"/>
                </a:cubicBezTo>
                <a:cubicBezTo>
                  <a:pt x="5629827" y="1347001"/>
                  <a:pt x="5609911" y="1347709"/>
                  <a:pt x="5591175" y="1343025"/>
                </a:cubicBezTo>
                <a:cubicBezTo>
                  <a:pt x="5571694" y="1338155"/>
                  <a:pt x="5553716" y="1327913"/>
                  <a:pt x="5534025" y="1323975"/>
                </a:cubicBezTo>
                <a:lnTo>
                  <a:pt x="5486400" y="1314450"/>
                </a:lnTo>
                <a:cubicBezTo>
                  <a:pt x="5397500" y="1317625"/>
                  <a:pt x="5303825" y="1295057"/>
                  <a:pt x="5219700" y="1323975"/>
                </a:cubicBezTo>
                <a:cubicBezTo>
                  <a:pt x="5187361" y="1335091"/>
                  <a:pt x="5192414" y="1386784"/>
                  <a:pt x="5181600" y="1419225"/>
                </a:cubicBezTo>
                <a:cubicBezTo>
                  <a:pt x="5178425" y="1428750"/>
                  <a:pt x="5174510" y="1438060"/>
                  <a:pt x="5172075" y="1447800"/>
                </a:cubicBezTo>
                <a:cubicBezTo>
                  <a:pt x="5168148" y="1463506"/>
                  <a:pt x="5168234" y="1480266"/>
                  <a:pt x="5162550" y="1495425"/>
                </a:cubicBezTo>
                <a:cubicBezTo>
                  <a:pt x="5158530" y="1506144"/>
                  <a:pt x="5149850" y="1514475"/>
                  <a:pt x="5143500" y="1524000"/>
                </a:cubicBezTo>
                <a:cubicBezTo>
                  <a:pt x="5140325" y="1539875"/>
                  <a:pt x="5133499" y="1555443"/>
                  <a:pt x="5133975" y="1571625"/>
                </a:cubicBezTo>
                <a:cubicBezTo>
                  <a:pt x="5136688" y="1663879"/>
                  <a:pt x="5139973" y="1756484"/>
                  <a:pt x="5153025" y="1847850"/>
                </a:cubicBezTo>
                <a:cubicBezTo>
                  <a:pt x="5160364" y="1899221"/>
                  <a:pt x="5188992" y="1913459"/>
                  <a:pt x="5229225" y="1933575"/>
                </a:cubicBezTo>
                <a:cubicBezTo>
                  <a:pt x="5238205" y="1938065"/>
                  <a:pt x="5248572" y="1939145"/>
                  <a:pt x="5257800" y="1943100"/>
                </a:cubicBezTo>
                <a:cubicBezTo>
                  <a:pt x="5270851" y="1948693"/>
                  <a:pt x="5282430" y="1957660"/>
                  <a:pt x="5295900" y="1962150"/>
                </a:cubicBezTo>
                <a:cubicBezTo>
                  <a:pt x="5311259" y="1967270"/>
                  <a:pt x="5327721" y="1968163"/>
                  <a:pt x="5343525" y="1971675"/>
                </a:cubicBezTo>
                <a:cubicBezTo>
                  <a:pt x="5426016" y="1990006"/>
                  <a:pt x="5332380" y="1975728"/>
                  <a:pt x="5467350" y="1990725"/>
                </a:cubicBezTo>
                <a:cubicBezTo>
                  <a:pt x="5553075" y="1987550"/>
                  <a:pt x="5639140" y="1989463"/>
                  <a:pt x="5724525" y="1981200"/>
                </a:cubicBezTo>
                <a:cubicBezTo>
                  <a:pt x="5736634" y="1980028"/>
                  <a:pt x="5780020" y="1951485"/>
                  <a:pt x="5791200" y="1943100"/>
                </a:cubicBezTo>
                <a:cubicBezTo>
                  <a:pt x="5821693" y="1920231"/>
                  <a:pt x="5851976" y="1896008"/>
                  <a:pt x="5876925" y="1866900"/>
                </a:cubicBezTo>
                <a:cubicBezTo>
                  <a:pt x="5884375" y="1858208"/>
                  <a:pt x="5887880" y="1846420"/>
                  <a:pt x="5895975" y="1838325"/>
                </a:cubicBezTo>
                <a:cubicBezTo>
                  <a:pt x="5907200" y="1827100"/>
                  <a:pt x="5922850" y="1820975"/>
                  <a:pt x="5934075" y="1809750"/>
                </a:cubicBezTo>
                <a:cubicBezTo>
                  <a:pt x="5945300" y="1798525"/>
                  <a:pt x="5952196" y="1783597"/>
                  <a:pt x="5962650" y="1771650"/>
                </a:cubicBezTo>
                <a:cubicBezTo>
                  <a:pt x="5974477" y="1758133"/>
                  <a:pt x="5988050" y="1746250"/>
                  <a:pt x="6000750" y="1733550"/>
                </a:cubicBezTo>
                <a:cubicBezTo>
                  <a:pt x="6012212" y="1704896"/>
                  <a:pt x="6029325" y="1670495"/>
                  <a:pt x="6029325" y="1638300"/>
                </a:cubicBezTo>
                <a:cubicBezTo>
                  <a:pt x="6029325" y="1608062"/>
                  <a:pt x="6019718" y="1568340"/>
                  <a:pt x="6000750" y="1543050"/>
                </a:cubicBezTo>
                <a:cubicBezTo>
                  <a:pt x="5989974" y="1528682"/>
                  <a:pt x="5976167" y="1516777"/>
                  <a:pt x="5962650" y="1504950"/>
                </a:cubicBezTo>
                <a:cubicBezTo>
                  <a:pt x="5950703" y="1494496"/>
                  <a:pt x="5937759" y="1485181"/>
                  <a:pt x="5924550" y="1476375"/>
                </a:cubicBezTo>
                <a:cubicBezTo>
                  <a:pt x="5888757" y="1452513"/>
                  <a:pt x="5869646" y="1442199"/>
                  <a:pt x="5829300" y="1428750"/>
                </a:cubicBezTo>
                <a:cubicBezTo>
                  <a:pt x="5806071" y="1421007"/>
                  <a:pt x="5766223" y="1414733"/>
                  <a:pt x="5743575" y="1409700"/>
                </a:cubicBezTo>
                <a:cubicBezTo>
                  <a:pt x="5716591" y="1403704"/>
                  <a:pt x="5685141" y="1393523"/>
                  <a:pt x="5657850" y="1390650"/>
                </a:cubicBezTo>
                <a:cubicBezTo>
                  <a:pt x="5613532" y="1385985"/>
                  <a:pt x="5568950" y="1384300"/>
                  <a:pt x="5524500" y="1381125"/>
                </a:cubicBezTo>
                <a:cubicBezTo>
                  <a:pt x="5483225" y="1384300"/>
                  <a:pt x="5441363" y="1383021"/>
                  <a:pt x="5400675" y="1390650"/>
                </a:cubicBezTo>
                <a:cubicBezTo>
                  <a:pt x="5389423" y="1392760"/>
                  <a:pt x="5382622" y="1405191"/>
                  <a:pt x="5372100" y="1409700"/>
                </a:cubicBezTo>
                <a:cubicBezTo>
                  <a:pt x="5360068" y="1414857"/>
                  <a:pt x="5346700" y="1416050"/>
                  <a:pt x="5334000" y="1419225"/>
                </a:cubicBezTo>
                <a:cubicBezTo>
                  <a:pt x="5324475" y="1425575"/>
                  <a:pt x="5315432" y="1432716"/>
                  <a:pt x="5305425" y="1438275"/>
                </a:cubicBezTo>
                <a:cubicBezTo>
                  <a:pt x="5236882" y="1476354"/>
                  <a:pt x="5114288" y="1524831"/>
                  <a:pt x="5057775" y="1533525"/>
                </a:cubicBezTo>
                <a:cubicBezTo>
                  <a:pt x="5016500" y="1539875"/>
                  <a:pt x="4975012" y="1544971"/>
                  <a:pt x="4933950" y="1552575"/>
                </a:cubicBezTo>
                <a:cubicBezTo>
                  <a:pt x="4889251" y="1560853"/>
                  <a:pt x="4845176" y="1572235"/>
                  <a:pt x="4800600" y="1581150"/>
                </a:cubicBezTo>
                <a:cubicBezTo>
                  <a:pt x="4749918" y="1591286"/>
                  <a:pt x="4699000" y="1600200"/>
                  <a:pt x="4648200" y="1609725"/>
                </a:cubicBezTo>
                <a:cubicBezTo>
                  <a:pt x="4454525" y="1606550"/>
                  <a:pt x="4260532" y="1611744"/>
                  <a:pt x="4067175" y="1600200"/>
                </a:cubicBezTo>
                <a:cubicBezTo>
                  <a:pt x="4045914" y="1598931"/>
                  <a:pt x="4029363" y="1580550"/>
                  <a:pt x="4010025" y="1571625"/>
                </a:cubicBezTo>
                <a:cubicBezTo>
                  <a:pt x="3988070" y="1561492"/>
                  <a:pt x="3965801" y="1552030"/>
                  <a:pt x="3943350" y="1543050"/>
                </a:cubicBezTo>
                <a:cubicBezTo>
                  <a:pt x="3918163" y="1532975"/>
                  <a:pt x="3891086" y="1527241"/>
                  <a:pt x="3867150" y="1514475"/>
                </a:cubicBezTo>
                <a:cubicBezTo>
                  <a:pt x="3843051" y="1501622"/>
                  <a:pt x="3824189" y="1480401"/>
                  <a:pt x="3800475" y="1466850"/>
                </a:cubicBezTo>
                <a:cubicBezTo>
                  <a:pt x="3750623" y="1438363"/>
                  <a:pt x="3679279" y="1402863"/>
                  <a:pt x="3619500" y="1381125"/>
                </a:cubicBezTo>
                <a:cubicBezTo>
                  <a:pt x="3600629" y="1374263"/>
                  <a:pt x="3580994" y="1369533"/>
                  <a:pt x="3562350" y="1362075"/>
                </a:cubicBezTo>
                <a:cubicBezTo>
                  <a:pt x="3549167" y="1356802"/>
                  <a:pt x="3537433" y="1348298"/>
                  <a:pt x="3524250" y="1343025"/>
                </a:cubicBezTo>
                <a:cubicBezTo>
                  <a:pt x="3505606" y="1335567"/>
                  <a:pt x="3483808" y="1335114"/>
                  <a:pt x="3467100" y="1323975"/>
                </a:cubicBezTo>
                <a:cubicBezTo>
                  <a:pt x="3457575" y="1317625"/>
                  <a:pt x="3449047" y="1309434"/>
                  <a:pt x="3438525" y="1304925"/>
                </a:cubicBezTo>
                <a:cubicBezTo>
                  <a:pt x="3426493" y="1299768"/>
                  <a:pt x="3413012" y="1298996"/>
                  <a:pt x="3400425" y="1295400"/>
                </a:cubicBezTo>
                <a:cubicBezTo>
                  <a:pt x="3390771" y="1292642"/>
                  <a:pt x="3381882" y="1286293"/>
                  <a:pt x="3371850" y="1285875"/>
                </a:cubicBezTo>
                <a:cubicBezTo>
                  <a:pt x="3229064" y="1279926"/>
                  <a:pt x="3086100" y="1279525"/>
                  <a:pt x="2943225" y="1276350"/>
                </a:cubicBezTo>
                <a:cubicBezTo>
                  <a:pt x="2946400" y="1219200"/>
                  <a:pt x="2943340" y="1161359"/>
                  <a:pt x="2952750" y="1104900"/>
                </a:cubicBezTo>
                <a:cubicBezTo>
                  <a:pt x="2970637" y="997578"/>
                  <a:pt x="3009032" y="920099"/>
                  <a:pt x="3038475" y="819150"/>
                </a:cubicBezTo>
                <a:cubicBezTo>
                  <a:pt x="3049471" y="781448"/>
                  <a:pt x="3056803" y="742762"/>
                  <a:pt x="3067050" y="704850"/>
                </a:cubicBezTo>
                <a:cubicBezTo>
                  <a:pt x="3107693" y="554472"/>
                  <a:pt x="3131215" y="500836"/>
                  <a:pt x="3152775" y="371475"/>
                </a:cubicBezTo>
                <a:cubicBezTo>
                  <a:pt x="3157139" y="345293"/>
                  <a:pt x="3169276" y="232494"/>
                  <a:pt x="3171825" y="209550"/>
                </a:cubicBezTo>
                <a:cubicBezTo>
                  <a:pt x="3168650" y="146050"/>
                  <a:pt x="3181577" y="79636"/>
                  <a:pt x="3162300" y="19050"/>
                </a:cubicBezTo>
                <a:cubicBezTo>
                  <a:pt x="3156212" y="-85"/>
                  <a:pt x="3105150" y="0"/>
                  <a:pt x="3105150" y="0"/>
                </a:cubicBezTo>
                <a:lnTo>
                  <a:pt x="2571750" y="9525"/>
                </a:lnTo>
                <a:cubicBezTo>
                  <a:pt x="2554306" y="10106"/>
                  <a:pt x="2484501" y="36100"/>
                  <a:pt x="2476500" y="38100"/>
                </a:cubicBezTo>
                <a:cubicBezTo>
                  <a:pt x="2463800" y="41275"/>
                  <a:pt x="2450987" y="44029"/>
                  <a:pt x="2438400" y="47625"/>
                </a:cubicBezTo>
                <a:cubicBezTo>
                  <a:pt x="2419165" y="53121"/>
                  <a:pt x="2375620" y="69490"/>
                  <a:pt x="2362200" y="76200"/>
                </a:cubicBezTo>
                <a:cubicBezTo>
                  <a:pt x="2339305" y="87648"/>
                  <a:pt x="2318420" y="102852"/>
                  <a:pt x="2295525" y="114300"/>
                </a:cubicBezTo>
                <a:cubicBezTo>
                  <a:pt x="2259657" y="132234"/>
                  <a:pt x="2246180" y="133780"/>
                  <a:pt x="2209800" y="142875"/>
                </a:cubicBezTo>
                <a:cubicBezTo>
                  <a:pt x="2212975" y="228600"/>
                  <a:pt x="2214136" y="314423"/>
                  <a:pt x="2219325" y="400050"/>
                </a:cubicBezTo>
                <a:cubicBezTo>
                  <a:pt x="2220493" y="419327"/>
                  <a:pt x="2223768" y="438568"/>
                  <a:pt x="2228850" y="457200"/>
                </a:cubicBezTo>
                <a:cubicBezTo>
                  <a:pt x="2233349" y="473695"/>
                  <a:pt x="2241550" y="488950"/>
                  <a:pt x="2247900" y="504825"/>
                </a:cubicBezTo>
                <a:cubicBezTo>
                  <a:pt x="2251075" y="523875"/>
                  <a:pt x="2252741" y="543239"/>
                  <a:pt x="2257425" y="561975"/>
                </a:cubicBezTo>
                <a:cubicBezTo>
                  <a:pt x="2268543" y="606446"/>
                  <a:pt x="2280375" y="625088"/>
                  <a:pt x="2295525" y="666750"/>
                </a:cubicBezTo>
                <a:cubicBezTo>
                  <a:pt x="2302387" y="685621"/>
                  <a:pt x="2308805" y="704666"/>
                  <a:pt x="2314575" y="723900"/>
                </a:cubicBezTo>
                <a:cubicBezTo>
                  <a:pt x="2324543" y="757126"/>
                  <a:pt x="2328205" y="783918"/>
                  <a:pt x="2333625" y="819150"/>
                </a:cubicBezTo>
                <a:cubicBezTo>
                  <a:pt x="2337039" y="841340"/>
                  <a:pt x="2337243" y="864165"/>
                  <a:pt x="2343150" y="885825"/>
                </a:cubicBezTo>
                <a:cubicBezTo>
                  <a:pt x="2346886" y="899524"/>
                  <a:pt x="2356607" y="910874"/>
                  <a:pt x="2362200" y="923925"/>
                </a:cubicBezTo>
                <a:cubicBezTo>
                  <a:pt x="2385861" y="979134"/>
                  <a:pt x="2354166" y="926161"/>
                  <a:pt x="2390775" y="981075"/>
                </a:cubicBezTo>
                <a:cubicBezTo>
                  <a:pt x="2405853" y="1041387"/>
                  <a:pt x="2393038" y="1008283"/>
                  <a:pt x="2438400" y="1076325"/>
                </a:cubicBezTo>
                <a:lnTo>
                  <a:pt x="2438400" y="1076325"/>
                </a:lnTo>
                <a:lnTo>
                  <a:pt x="2466975" y="1162050"/>
                </a:lnTo>
                <a:cubicBezTo>
                  <a:pt x="2470150" y="1171575"/>
                  <a:pt x="2474065" y="1180885"/>
                  <a:pt x="2476500" y="1190625"/>
                </a:cubicBezTo>
                <a:cubicBezTo>
                  <a:pt x="2479675" y="1203325"/>
                  <a:pt x="2480868" y="1216693"/>
                  <a:pt x="2486025" y="1228725"/>
                </a:cubicBezTo>
                <a:cubicBezTo>
                  <a:pt x="2490534" y="1239247"/>
                  <a:pt x="2498725" y="1247775"/>
                  <a:pt x="2505075" y="1257300"/>
                </a:cubicBezTo>
                <a:cubicBezTo>
                  <a:pt x="2528581" y="1374830"/>
                  <a:pt x="2497747" y="1211867"/>
                  <a:pt x="2524125" y="1409700"/>
                </a:cubicBezTo>
                <a:cubicBezTo>
                  <a:pt x="2525855" y="1422676"/>
                  <a:pt x="2530810" y="1435021"/>
                  <a:pt x="2533650" y="1447800"/>
                </a:cubicBezTo>
                <a:cubicBezTo>
                  <a:pt x="2537162" y="1463604"/>
                  <a:pt x="2539663" y="1479621"/>
                  <a:pt x="2543175" y="1495425"/>
                </a:cubicBezTo>
                <a:cubicBezTo>
                  <a:pt x="2570078" y="1616489"/>
                  <a:pt x="2533497" y="1437511"/>
                  <a:pt x="2562225" y="1581150"/>
                </a:cubicBezTo>
                <a:cubicBezTo>
                  <a:pt x="2555875" y="1593850"/>
                  <a:pt x="2553215" y="1609210"/>
                  <a:pt x="2543175" y="1619250"/>
                </a:cubicBezTo>
                <a:cubicBezTo>
                  <a:pt x="2523899" y="1638526"/>
                  <a:pt x="2466524" y="1646191"/>
                  <a:pt x="2447925" y="1657350"/>
                </a:cubicBezTo>
                <a:cubicBezTo>
                  <a:pt x="2432050" y="1666875"/>
                  <a:pt x="2417154" y="1678264"/>
                  <a:pt x="2400300" y="1685925"/>
                </a:cubicBezTo>
                <a:cubicBezTo>
                  <a:pt x="2348819" y="1709326"/>
                  <a:pt x="2324893" y="1707257"/>
                  <a:pt x="2266950" y="1714500"/>
                </a:cubicBezTo>
                <a:cubicBezTo>
                  <a:pt x="2111375" y="1708150"/>
                  <a:pt x="1955306" y="1709368"/>
                  <a:pt x="1800225" y="1695450"/>
                </a:cubicBezTo>
                <a:cubicBezTo>
                  <a:pt x="1707165" y="1687099"/>
                  <a:pt x="1616250" y="1662651"/>
                  <a:pt x="1524000" y="1647825"/>
                </a:cubicBezTo>
                <a:cubicBezTo>
                  <a:pt x="1042774" y="1570485"/>
                  <a:pt x="1493288" y="1658616"/>
                  <a:pt x="876300" y="1524000"/>
                </a:cubicBezTo>
                <a:cubicBezTo>
                  <a:pt x="551673" y="1453172"/>
                  <a:pt x="975553" y="1552358"/>
                  <a:pt x="542925" y="1428750"/>
                </a:cubicBezTo>
                <a:cubicBezTo>
                  <a:pt x="459810" y="1405003"/>
                  <a:pt x="497711" y="1418284"/>
                  <a:pt x="428625" y="1390650"/>
                </a:cubicBezTo>
                <a:cubicBezTo>
                  <a:pt x="343302" y="1411981"/>
                  <a:pt x="367277" y="1409981"/>
                  <a:pt x="219075" y="1390650"/>
                </a:cubicBezTo>
                <a:cubicBezTo>
                  <a:pt x="191469" y="1387049"/>
                  <a:pt x="145823" y="1356224"/>
                  <a:pt x="123825" y="1343025"/>
                </a:cubicBezTo>
                <a:cubicBezTo>
                  <a:pt x="98425" y="1311275"/>
                  <a:pt x="57486" y="1287221"/>
                  <a:pt x="47625" y="1247775"/>
                </a:cubicBezTo>
                <a:cubicBezTo>
                  <a:pt x="44450" y="1235075"/>
                  <a:pt x="42697" y="1221932"/>
                  <a:pt x="38100" y="1209675"/>
                </a:cubicBezTo>
                <a:cubicBezTo>
                  <a:pt x="22217" y="1167319"/>
                  <a:pt x="18126" y="1181705"/>
                  <a:pt x="9525" y="1143000"/>
                </a:cubicBezTo>
                <a:cubicBezTo>
                  <a:pt x="5335" y="1124147"/>
                  <a:pt x="3175" y="1104900"/>
                  <a:pt x="0" y="1085850"/>
                </a:cubicBezTo>
                <a:cubicBezTo>
                  <a:pt x="2255" y="1056534"/>
                  <a:pt x="6802" y="949784"/>
                  <a:pt x="19050" y="904875"/>
                </a:cubicBezTo>
                <a:cubicBezTo>
                  <a:pt x="23549" y="888380"/>
                  <a:pt x="32257" y="873318"/>
                  <a:pt x="38100" y="857250"/>
                </a:cubicBezTo>
                <a:cubicBezTo>
                  <a:pt x="44962" y="838379"/>
                  <a:pt x="49101" y="818497"/>
                  <a:pt x="57150" y="800100"/>
                </a:cubicBezTo>
                <a:cubicBezTo>
                  <a:pt x="100828" y="700263"/>
                  <a:pt x="94234" y="724136"/>
                  <a:pt x="142875" y="647700"/>
                </a:cubicBezTo>
                <a:cubicBezTo>
                  <a:pt x="152814" y="632081"/>
                  <a:pt x="160833" y="615242"/>
                  <a:pt x="171450" y="600075"/>
                </a:cubicBezTo>
                <a:cubicBezTo>
                  <a:pt x="209157" y="546208"/>
                  <a:pt x="257259" y="500964"/>
                  <a:pt x="314325" y="466725"/>
                </a:cubicBezTo>
                <a:cubicBezTo>
                  <a:pt x="329584" y="457570"/>
                  <a:pt x="379553" y="425932"/>
                  <a:pt x="400050" y="419100"/>
                </a:cubicBezTo>
                <a:cubicBezTo>
                  <a:pt x="415409" y="413980"/>
                  <a:pt x="431871" y="413087"/>
                  <a:pt x="447675" y="409575"/>
                </a:cubicBezTo>
                <a:cubicBezTo>
                  <a:pt x="460454" y="406735"/>
                  <a:pt x="473075" y="403225"/>
                  <a:pt x="485775" y="400050"/>
                </a:cubicBezTo>
                <a:cubicBezTo>
                  <a:pt x="558800" y="406400"/>
                  <a:pt x="632691" y="406214"/>
                  <a:pt x="704850" y="419100"/>
                </a:cubicBezTo>
                <a:cubicBezTo>
                  <a:pt x="723075" y="422354"/>
                  <a:pt x="736222" y="438810"/>
                  <a:pt x="752475" y="447675"/>
                </a:cubicBezTo>
                <a:cubicBezTo>
                  <a:pt x="771173" y="457874"/>
                  <a:pt x="792074" y="464184"/>
                  <a:pt x="809625" y="476250"/>
                </a:cubicBezTo>
                <a:cubicBezTo>
                  <a:pt x="843130" y="499285"/>
                  <a:pt x="876124" y="523699"/>
                  <a:pt x="904875" y="552450"/>
                </a:cubicBezTo>
                <a:cubicBezTo>
                  <a:pt x="964828" y="612403"/>
                  <a:pt x="1001471" y="636593"/>
                  <a:pt x="1038225" y="704850"/>
                </a:cubicBezTo>
                <a:cubicBezTo>
                  <a:pt x="1049689" y="726140"/>
                  <a:pt x="1056667" y="749570"/>
                  <a:pt x="1066800" y="771525"/>
                </a:cubicBezTo>
                <a:cubicBezTo>
                  <a:pt x="1075725" y="790863"/>
                  <a:pt x="1085850" y="809625"/>
                  <a:pt x="1095375" y="828675"/>
                </a:cubicBezTo>
                <a:cubicBezTo>
                  <a:pt x="1098550" y="847725"/>
                  <a:pt x="1100557" y="867007"/>
                  <a:pt x="1104900" y="885825"/>
                </a:cubicBezTo>
                <a:cubicBezTo>
                  <a:pt x="1110097" y="908347"/>
                  <a:pt x="1124574" y="929394"/>
                  <a:pt x="1123950" y="952500"/>
                </a:cubicBezTo>
                <a:cubicBezTo>
                  <a:pt x="1121364" y="1048190"/>
                  <a:pt x="1121106" y="1146048"/>
                  <a:pt x="1095375" y="1238250"/>
                </a:cubicBezTo>
                <a:cubicBezTo>
                  <a:pt x="1074969" y="1311373"/>
                  <a:pt x="993050" y="1374502"/>
                  <a:pt x="942975" y="1428750"/>
                </a:cubicBezTo>
                <a:cubicBezTo>
                  <a:pt x="926155" y="1446971"/>
                  <a:pt x="912885" y="1468365"/>
                  <a:pt x="895350" y="1485900"/>
                </a:cubicBezTo>
                <a:cubicBezTo>
                  <a:pt x="840069" y="1541181"/>
                  <a:pt x="858965" y="1508426"/>
                  <a:pt x="800100" y="1552575"/>
                </a:cubicBezTo>
                <a:cubicBezTo>
                  <a:pt x="789324" y="1560657"/>
                  <a:pt x="783300" y="1574608"/>
                  <a:pt x="771525" y="1581150"/>
                </a:cubicBezTo>
                <a:cubicBezTo>
                  <a:pt x="735722" y="1601041"/>
                  <a:pt x="696031" y="1601964"/>
                  <a:pt x="657225" y="1609725"/>
                </a:cubicBezTo>
                <a:cubicBezTo>
                  <a:pt x="555696" y="1630031"/>
                  <a:pt x="701164" y="1619250"/>
                  <a:pt x="485775" y="16192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6" y="-9550"/>
            <a:ext cx="9144000" cy="5724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543800" y="6644520"/>
            <a:ext cx="1204176" cy="215444"/>
          </a:xfrm>
          <a:prstGeom prst="rect">
            <a:avLst/>
          </a:prstGeom>
          <a:noFill/>
        </p:spPr>
        <p:txBody>
          <a:bodyPr wrap="none" rtlCol="0">
            <a:spAutoFit/>
          </a:bodyPr>
          <a:lstStyle/>
          <a:p>
            <a:r>
              <a:rPr lang="en-US" sz="800" dirty="0"/>
              <a:t>C:\xara stuff\</a:t>
            </a:r>
            <a:r>
              <a:rPr lang="en-US" sz="800" dirty="0" err="1"/>
              <a:t>Cytof</a:t>
            </a:r>
            <a:r>
              <a:rPr lang="en-US" sz="800" dirty="0"/>
              <a:t> ideas</a:t>
            </a:r>
          </a:p>
        </p:txBody>
      </p:sp>
    </p:spTree>
    <p:extLst>
      <p:ext uri="{BB962C8B-B14F-4D97-AF65-F5344CB8AC3E}">
        <p14:creationId xmlns:p14="http://schemas.microsoft.com/office/powerpoint/2010/main" val="3259097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57285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2491846" y="600075"/>
            <a:ext cx="6099704" cy="2466975"/>
          </a:xfrm>
          <a:custGeom>
            <a:avLst/>
            <a:gdLst>
              <a:gd name="connsiteX0" fmla="*/ 6099704 w 6099704"/>
              <a:gd name="connsiteY0" fmla="*/ 561975 h 2466975"/>
              <a:gd name="connsiteX1" fmla="*/ 5966354 w 6099704"/>
              <a:gd name="connsiteY1" fmla="*/ 590550 h 2466975"/>
              <a:gd name="connsiteX2" fmla="*/ 5880629 w 6099704"/>
              <a:gd name="connsiteY2" fmla="*/ 609600 h 2466975"/>
              <a:gd name="connsiteX3" fmla="*/ 5604404 w 6099704"/>
              <a:gd name="connsiteY3" fmla="*/ 647700 h 2466975"/>
              <a:gd name="connsiteX4" fmla="*/ 5404379 w 6099704"/>
              <a:gd name="connsiteY4" fmla="*/ 676275 h 2466975"/>
              <a:gd name="connsiteX5" fmla="*/ 5204354 w 6099704"/>
              <a:gd name="connsiteY5" fmla="*/ 704850 h 2466975"/>
              <a:gd name="connsiteX6" fmla="*/ 4699529 w 6099704"/>
              <a:gd name="connsiteY6" fmla="*/ 723900 h 2466975"/>
              <a:gd name="connsiteX7" fmla="*/ 4661429 w 6099704"/>
              <a:gd name="connsiteY7" fmla="*/ 733425 h 2466975"/>
              <a:gd name="connsiteX8" fmla="*/ 4632854 w 6099704"/>
              <a:gd name="connsiteY8" fmla="*/ 742950 h 2466975"/>
              <a:gd name="connsiteX9" fmla="*/ 4347104 w 6099704"/>
              <a:gd name="connsiteY9" fmla="*/ 733425 h 2466975"/>
              <a:gd name="connsiteX10" fmla="*/ 4280429 w 6099704"/>
              <a:gd name="connsiteY10" fmla="*/ 714375 h 2466975"/>
              <a:gd name="connsiteX11" fmla="*/ 4242329 w 6099704"/>
              <a:gd name="connsiteY11" fmla="*/ 695325 h 2466975"/>
              <a:gd name="connsiteX12" fmla="*/ 4213754 w 6099704"/>
              <a:gd name="connsiteY12" fmla="*/ 685800 h 2466975"/>
              <a:gd name="connsiteX13" fmla="*/ 4175654 w 6099704"/>
              <a:gd name="connsiteY13" fmla="*/ 666750 h 2466975"/>
              <a:gd name="connsiteX14" fmla="*/ 4099454 w 6099704"/>
              <a:gd name="connsiteY14" fmla="*/ 647700 h 2466975"/>
              <a:gd name="connsiteX15" fmla="*/ 3966104 w 6099704"/>
              <a:gd name="connsiteY15" fmla="*/ 628650 h 2466975"/>
              <a:gd name="connsiteX16" fmla="*/ 3785129 w 6099704"/>
              <a:gd name="connsiteY16" fmla="*/ 647700 h 2466975"/>
              <a:gd name="connsiteX17" fmla="*/ 3737504 w 6099704"/>
              <a:gd name="connsiteY17" fmla="*/ 657225 h 2466975"/>
              <a:gd name="connsiteX18" fmla="*/ 3708929 w 6099704"/>
              <a:gd name="connsiteY18" fmla="*/ 676275 h 2466975"/>
              <a:gd name="connsiteX19" fmla="*/ 3670829 w 6099704"/>
              <a:gd name="connsiteY19" fmla="*/ 695325 h 2466975"/>
              <a:gd name="connsiteX20" fmla="*/ 3642254 w 6099704"/>
              <a:gd name="connsiteY20" fmla="*/ 714375 h 2466975"/>
              <a:gd name="connsiteX21" fmla="*/ 3604154 w 6099704"/>
              <a:gd name="connsiteY21" fmla="*/ 723900 h 2466975"/>
              <a:gd name="connsiteX22" fmla="*/ 3566054 w 6099704"/>
              <a:gd name="connsiteY22" fmla="*/ 762000 h 2466975"/>
              <a:gd name="connsiteX23" fmla="*/ 3537479 w 6099704"/>
              <a:gd name="connsiteY23" fmla="*/ 781050 h 2466975"/>
              <a:gd name="connsiteX24" fmla="*/ 3480329 w 6099704"/>
              <a:gd name="connsiteY24" fmla="*/ 866775 h 2466975"/>
              <a:gd name="connsiteX25" fmla="*/ 3442229 w 6099704"/>
              <a:gd name="connsiteY25" fmla="*/ 933450 h 2466975"/>
              <a:gd name="connsiteX26" fmla="*/ 3423179 w 6099704"/>
              <a:gd name="connsiteY26" fmla="*/ 1019175 h 2466975"/>
              <a:gd name="connsiteX27" fmla="*/ 3432704 w 6099704"/>
              <a:gd name="connsiteY27" fmla="*/ 1171575 h 2466975"/>
              <a:gd name="connsiteX28" fmla="*/ 3461279 w 6099704"/>
              <a:gd name="connsiteY28" fmla="*/ 1209675 h 2466975"/>
              <a:gd name="connsiteX29" fmla="*/ 3518429 w 6099704"/>
              <a:gd name="connsiteY29" fmla="*/ 1228725 h 2466975"/>
              <a:gd name="connsiteX30" fmla="*/ 3604154 w 6099704"/>
              <a:gd name="connsiteY30" fmla="*/ 1257300 h 2466975"/>
              <a:gd name="connsiteX31" fmla="*/ 3651779 w 6099704"/>
              <a:gd name="connsiteY31" fmla="*/ 1276350 h 2466975"/>
              <a:gd name="connsiteX32" fmla="*/ 3956579 w 6099704"/>
              <a:gd name="connsiteY32" fmla="*/ 1266825 h 2466975"/>
              <a:gd name="connsiteX33" fmla="*/ 3994679 w 6099704"/>
              <a:gd name="connsiteY33" fmla="*/ 1247775 h 2466975"/>
              <a:gd name="connsiteX34" fmla="*/ 4023254 w 6099704"/>
              <a:gd name="connsiteY34" fmla="*/ 1238250 h 2466975"/>
              <a:gd name="connsiteX35" fmla="*/ 4051829 w 6099704"/>
              <a:gd name="connsiteY35" fmla="*/ 1219200 h 2466975"/>
              <a:gd name="connsiteX36" fmla="*/ 4118504 w 6099704"/>
              <a:gd name="connsiteY36" fmla="*/ 1190625 h 2466975"/>
              <a:gd name="connsiteX37" fmla="*/ 4204229 w 6099704"/>
              <a:gd name="connsiteY37" fmla="*/ 1114425 h 2466975"/>
              <a:gd name="connsiteX38" fmla="*/ 4261379 w 6099704"/>
              <a:gd name="connsiteY38" fmla="*/ 1019175 h 2466975"/>
              <a:gd name="connsiteX39" fmla="*/ 4251854 w 6099704"/>
              <a:gd name="connsiteY39" fmla="*/ 800100 h 2466975"/>
              <a:gd name="connsiteX40" fmla="*/ 4147079 w 6099704"/>
              <a:gd name="connsiteY40" fmla="*/ 657225 h 2466975"/>
              <a:gd name="connsiteX41" fmla="*/ 4032779 w 6099704"/>
              <a:gd name="connsiteY41" fmla="*/ 609600 h 2466975"/>
              <a:gd name="connsiteX42" fmla="*/ 3899429 w 6099704"/>
              <a:gd name="connsiteY42" fmla="*/ 571500 h 2466975"/>
              <a:gd name="connsiteX43" fmla="*/ 3366029 w 6099704"/>
              <a:gd name="connsiteY43" fmla="*/ 609600 h 2466975"/>
              <a:gd name="connsiteX44" fmla="*/ 3280304 w 6099704"/>
              <a:gd name="connsiteY44" fmla="*/ 657225 h 2466975"/>
              <a:gd name="connsiteX45" fmla="*/ 3146954 w 6099704"/>
              <a:gd name="connsiteY45" fmla="*/ 742950 h 2466975"/>
              <a:gd name="connsiteX46" fmla="*/ 2965979 w 6099704"/>
              <a:gd name="connsiteY46" fmla="*/ 819150 h 2466975"/>
              <a:gd name="connsiteX47" fmla="*/ 2861204 w 6099704"/>
              <a:gd name="connsiteY47" fmla="*/ 857250 h 2466975"/>
              <a:gd name="connsiteX48" fmla="*/ 2604029 w 6099704"/>
              <a:gd name="connsiteY48" fmla="*/ 923925 h 2466975"/>
              <a:gd name="connsiteX49" fmla="*/ 2546879 w 6099704"/>
              <a:gd name="connsiteY49" fmla="*/ 942975 h 2466975"/>
              <a:gd name="connsiteX50" fmla="*/ 2480204 w 6099704"/>
              <a:gd name="connsiteY50" fmla="*/ 971550 h 2466975"/>
              <a:gd name="connsiteX51" fmla="*/ 2461154 w 6099704"/>
              <a:gd name="connsiteY51" fmla="*/ 1000125 h 2466975"/>
              <a:gd name="connsiteX52" fmla="*/ 2442104 w 6099704"/>
              <a:gd name="connsiteY52" fmla="*/ 1066800 h 2466975"/>
              <a:gd name="connsiteX53" fmla="*/ 2394479 w 6099704"/>
              <a:gd name="connsiteY53" fmla="*/ 1133475 h 2466975"/>
              <a:gd name="connsiteX54" fmla="*/ 2299229 w 6099704"/>
              <a:gd name="connsiteY54" fmla="*/ 1171575 h 2466975"/>
              <a:gd name="connsiteX55" fmla="*/ 2261129 w 6099704"/>
              <a:gd name="connsiteY55" fmla="*/ 1190625 h 2466975"/>
              <a:gd name="connsiteX56" fmla="*/ 2232554 w 6099704"/>
              <a:gd name="connsiteY56" fmla="*/ 1209675 h 2466975"/>
              <a:gd name="connsiteX57" fmla="*/ 2165879 w 6099704"/>
              <a:gd name="connsiteY57" fmla="*/ 1219200 h 2466975"/>
              <a:gd name="connsiteX58" fmla="*/ 2061104 w 6099704"/>
              <a:gd name="connsiteY58" fmla="*/ 1247775 h 2466975"/>
              <a:gd name="connsiteX59" fmla="*/ 2013479 w 6099704"/>
              <a:gd name="connsiteY59" fmla="*/ 1266825 h 2466975"/>
              <a:gd name="connsiteX60" fmla="*/ 1984904 w 6099704"/>
              <a:gd name="connsiteY60" fmla="*/ 1276350 h 2466975"/>
              <a:gd name="connsiteX61" fmla="*/ 1832504 w 6099704"/>
              <a:gd name="connsiteY61" fmla="*/ 1266825 h 2466975"/>
              <a:gd name="connsiteX62" fmla="*/ 1803929 w 6099704"/>
              <a:gd name="connsiteY62" fmla="*/ 1238250 h 2466975"/>
              <a:gd name="connsiteX63" fmla="*/ 1775354 w 6099704"/>
              <a:gd name="connsiteY63" fmla="*/ 1162050 h 2466975"/>
              <a:gd name="connsiteX64" fmla="*/ 1784879 w 6099704"/>
              <a:gd name="connsiteY64" fmla="*/ 857250 h 2466975"/>
              <a:gd name="connsiteX65" fmla="*/ 1832504 w 6099704"/>
              <a:gd name="connsiteY65" fmla="*/ 733425 h 2466975"/>
              <a:gd name="connsiteX66" fmla="*/ 1965854 w 6099704"/>
              <a:gd name="connsiteY66" fmla="*/ 552450 h 2466975"/>
              <a:gd name="connsiteX67" fmla="*/ 2003954 w 6099704"/>
              <a:gd name="connsiteY67" fmla="*/ 504825 h 2466975"/>
              <a:gd name="connsiteX68" fmla="*/ 2070629 w 6099704"/>
              <a:gd name="connsiteY68" fmla="*/ 447675 h 2466975"/>
              <a:gd name="connsiteX69" fmla="*/ 2089679 w 6099704"/>
              <a:gd name="connsiteY69" fmla="*/ 409575 h 2466975"/>
              <a:gd name="connsiteX70" fmla="*/ 2099204 w 6099704"/>
              <a:gd name="connsiteY70" fmla="*/ 371475 h 2466975"/>
              <a:gd name="connsiteX71" fmla="*/ 2108729 w 6099704"/>
              <a:gd name="connsiteY71" fmla="*/ 342900 h 2466975"/>
              <a:gd name="connsiteX72" fmla="*/ 2108729 w 6099704"/>
              <a:gd name="connsiteY72" fmla="*/ 85725 h 2466975"/>
              <a:gd name="connsiteX73" fmla="*/ 2051579 w 6099704"/>
              <a:gd name="connsiteY73" fmla="*/ 28575 h 2466975"/>
              <a:gd name="connsiteX74" fmla="*/ 1994429 w 6099704"/>
              <a:gd name="connsiteY74" fmla="*/ 19050 h 2466975"/>
              <a:gd name="connsiteX75" fmla="*/ 1946804 w 6099704"/>
              <a:gd name="connsiteY75" fmla="*/ 0 h 2466975"/>
              <a:gd name="connsiteX76" fmla="*/ 1670579 w 6099704"/>
              <a:gd name="connsiteY76" fmla="*/ 28575 h 2466975"/>
              <a:gd name="connsiteX77" fmla="*/ 1622954 w 6099704"/>
              <a:gd name="connsiteY77" fmla="*/ 47625 h 2466975"/>
              <a:gd name="connsiteX78" fmla="*/ 1594379 w 6099704"/>
              <a:gd name="connsiteY78" fmla="*/ 66675 h 2466975"/>
              <a:gd name="connsiteX79" fmla="*/ 1546754 w 6099704"/>
              <a:gd name="connsiteY79" fmla="*/ 76200 h 2466975"/>
              <a:gd name="connsiteX80" fmla="*/ 1499129 w 6099704"/>
              <a:gd name="connsiteY80" fmla="*/ 104775 h 2466975"/>
              <a:gd name="connsiteX81" fmla="*/ 1470554 w 6099704"/>
              <a:gd name="connsiteY81" fmla="*/ 114300 h 2466975"/>
              <a:gd name="connsiteX82" fmla="*/ 1422929 w 6099704"/>
              <a:gd name="connsiteY82" fmla="*/ 142875 h 2466975"/>
              <a:gd name="connsiteX83" fmla="*/ 1365779 w 6099704"/>
              <a:gd name="connsiteY83" fmla="*/ 180975 h 2466975"/>
              <a:gd name="connsiteX84" fmla="*/ 1327679 w 6099704"/>
              <a:gd name="connsiteY84" fmla="*/ 190500 h 2466975"/>
              <a:gd name="connsiteX85" fmla="*/ 1308629 w 6099704"/>
              <a:gd name="connsiteY85" fmla="*/ 219075 h 2466975"/>
              <a:gd name="connsiteX86" fmla="*/ 1280054 w 6099704"/>
              <a:gd name="connsiteY86" fmla="*/ 238125 h 2466975"/>
              <a:gd name="connsiteX87" fmla="*/ 1251479 w 6099704"/>
              <a:gd name="connsiteY87" fmla="*/ 314325 h 2466975"/>
              <a:gd name="connsiteX88" fmla="*/ 1213379 w 6099704"/>
              <a:gd name="connsiteY88" fmla="*/ 361950 h 2466975"/>
              <a:gd name="connsiteX89" fmla="*/ 1194329 w 6099704"/>
              <a:gd name="connsiteY89" fmla="*/ 409575 h 2466975"/>
              <a:gd name="connsiteX90" fmla="*/ 1175279 w 6099704"/>
              <a:gd name="connsiteY90" fmla="*/ 485775 h 2466975"/>
              <a:gd name="connsiteX91" fmla="*/ 1194329 w 6099704"/>
              <a:gd name="connsiteY91" fmla="*/ 733425 h 2466975"/>
              <a:gd name="connsiteX92" fmla="*/ 1222904 w 6099704"/>
              <a:gd name="connsiteY92" fmla="*/ 790575 h 2466975"/>
              <a:gd name="connsiteX93" fmla="*/ 1241954 w 6099704"/>
              <a:gd name="connsiteY93" fmla="*/ 838200 h 2466975"/>
              <a:gd name="connsiteX94" fmla="*/ 1270529 w 6099704"/>
              <a:gd name="connsiteY94" fmla="*/ 885825 h 2466975"/>
              <a:gd name="connsiteX95" fmla="*/ 1289579 w 6099704"/>
              <a:gd name="connsiteY95" fmla="*/ 914400 h 2466975"/>
              <a:gd name="connsiteX96" fmla="*/ 1308629 w 6099704"/>
              <a:gd name="connsiteY96" fmla="*/ 962025 h 2466975"/>
              <a:gd name="connsiteX97" fmla="*/ 1365779 w 6099704"/>
              <a:gd name="connsiteY97" fmla="*/ 1038225 h 2466975"/>
              <a:gd name="connsiteX98" fmla="*/ 1394354 w 6099704"/>
              <a:gd name="connsiteY98" fmla="*/ 1143000 h 2466975"/>
              <a:gd name="connsiteX99" fmla="*/ 1422929 w 6099704"/>
              <a:gd name="connsiteY99" fmla="*/ 1200150 h 2466975"/>
              <a:gd name="connsiteX100" fmla="*/ 1461029 w 6099704"/>
              <a:gd name="connsiteY100" fmla="*/ 1314450 h 2466975"/>
              <a:gd name="connsiteX101" fmla="*/ 1518179 w 6099704"/>
              <a:gd name="connsiteY101" fmla="*/ 1466850 h 2466975"/>
              <a:gd name="connsiteX102" fmla="*/ 1527704 w 6099704"/>
              <a:gd name="connsiteY102" fmla="*/ 1524000 h 2466975"/>
              <a:gd name="connsiteX103" fmla="*/ 1546754 w 6099704"/>
              <a:gd name="connsiteY103" fmla="*/ 1552575 h 2466975"/>
              <a:gd name="connsiteX104" fmla="*/ 1556279 w 6099704"/>
              <a:gd name="connsiteY104" fmla="*/ 1581150 h 2466975"/>
              <a:gd name="connsiteX105" fmla="*/ 1537229 w 6099704"/>
              <a:gd name="connsiteY105" fmla="*/ 1695450 h 2466975"/>
              <a:gd name="connsiteX106" fmla="*/ 1527704 w 6099704"/>
              <a:gd name="connsiteY106" fmla="*/ 1743075 h 2466975"/>
              <a:gd name="connsiteX107" fmla="*/ 1489604 w 6099704"/>
              <a:gd name="connsiteY107" fmla="*/ 1838325 h 2466975"/>
              <a:gd name="connsiteX108" fmla="*/ 1422929 w 6099704"/>
              <a:gd name="connsiteY108" fmla="*/ 1924050 h 2466975"/>
              <a:gd name="connsiteX109" fmla="*/ 1394354 w 6099704"/>
              <a:gd name="connsiteY109" fmla="*/ 1981200 h 2466975"/>
              <a:gd name="connsiteX110" fmla="*/ 1365779 w 6099704"/>
              <a:gd name="connsiteY110" fmla="*/ 2028825 h 2466975"/>
              <a:gd name="connsiteX111" fmla="*/ 1308629 w 6099704"/>
              <a:gd name="connsiteY111" fmla="*/ 2095500 h 2466975"/>
              <a:gd name="connsiteX112" fmla="*/ 1280054 w 6099704"/>
              <a:gd name="connsiteY112" fmla="*/ 2133600 h 2466975"/>
              <a:gd name="connsiteX113" fmla="*/ 1232429 w 6099704"/>
              <a:gd name="connsiteY113" fmla="*/ 2162175 h 2466975"/>
              <a:gd name="connsiteX114" fmla="*/ 1137179 w 6099704"/>
              <a:gd name="connsiteY114" fmla="*/ 2247900 h 2466975"/>
              <a:gd name="connsiteX115" fmla="*/ 1108604 w 6099704"/>
              <a:gd name="connsiteY115" fmla="*/ 2286000 h 2466975"/>
              <a:gd name="connsiteX116" fmla="*/ 1060979 w 6099704"/>
              <a:gd name="connsiteY116" fmla="*/ 2324100 h 2466975"/>
              <a:gd name="connsiteX117" fmla="*/ 1013354 w 6099704"/>
              <a:gd name="connsiteY117" fmla="*/ 2352675 h 2466975"/>
              <a:gd name="connsiteX118" fmla="*/ 889529 w 6099704"/>
              <a:gd name="connsiteY118" fmla="*/ 2390775 h 2466975"/>
              <a:gd name="connsiteX119" fmla="*/ 765704 w 6099704"/>
              <a:gd name="connsiteY119" fmla="*/ 2419350 h 2466975"/>
              <a:gd name="connsiteX120" fmla="*/ 708554 w 6099704"/>
              <a:gd name="connsiteY120" fmla="*/ 2438400 h 2466975"/>
              <a:gd name="connsiteX121" fmla="*/ 660929 w 6099704"/>
              <a:gd name="connsiteY121" fmla="*/ 2457450 h 2466975"/>
              <a:gd name="connsiteX122" fmla="*/ 622829 w 6099704"/>
              <a:gd name="connsiteY122" fmla="*/ 2466975 h 2466975"/>
              <a:gd name="connsiteX123" fmla="*/ 308504 w 6099704"/>
              <a:gd name="connsiteY123" fmla="*/ 2457450 h 2466975"/>
              <a:gd name="connsiteX124" fmla="*/ 232304 w 6099704"/>
              <a:gd name="connsiteY124" fmla="*/ 2438400 h 2466975"/>
              <a:gd name="connsiteX125" fmla="*/ 184679 w 6099704"/>
              <a:gd name="connsiteY125" fmla="*/ 2428875 h 2466975"/>
              <a:gd name="connsiteX126" fmla="*/ 146579 w 6099704"/>
              <a:gd name="connsiteY126" fmla="*/ 2400300 h 2466975"/>
              <a:gd name="connsiteX127" fmla="*/ 70379 w 6099704"/>
              <a:gd name="connsiteY127" fmla="*/ 2352675 h 2466975"/>
              <a:gd name="connsiteX128" fmla="*/ 13229 w 6099704"/>
              <a:gd name="connsiteY128" fmla="*/ 2286000 h 2466975"/>
              <a:gd name="connsiteX129" fmla="*/ 13229 w 6099704"/>
              <a:gd name="connsiteY129" fmla="*/ 2095500 h 2466975"/>
              <a:gd name="connsiteX130" fmla="*/ 98954 w 6099704"/>
              <a:gd name="connsiteY130" fmla="*/ 2028825 h 2466975"/>
              <a:gd name="connsiteX131" fmla="*/ 156104 w 6099704"/>
              <a:gd name="connsiteY131" fmla="*/ 1971675 h 2466975"/>
              <a:gd name="connsiteX132" fmla="*/ 213254 w 6099704"/>
              <a:gd name="connsiteY132" fmla="*/ 1933575 h 2466975"/>
              <a:gd name="connsiteX133" fmla="*/ 279929 w 6099704"/>
              <a:gd name="connsiteY133" fmla="*/ 1885950 h 2466975"/>
              <a:gd name="connsiteX134" fmla="*/ 308504 w 6099704"/>
              <a:gd name="connsiteY134" fmla="*/ 1876425 h 2466975"/>
              <a:gd name="connsiteX135" fmla="*/ 470429 w 6099704"/>
              <a:gd name="connsiteY135" fmla="*/ 1895475 h 2466975"/>
              <a:gd name="connsiteX136" fmla="*/ 499004 w 6099704"/>
              <a:gd name="connsiteY136" fmla="*/ 1924050 h 2466975"/>
              <a:gd name="connsiteX137" fmla="*/ 537104 w 6099704"/>
              <a:gd name="connsiteY137" fmla="*/ 1943100 h 2466975"/>
              <a:gd name="connsiteX138" fmla="*/ 565679 w 6099704"/>
              <a:gd name="connsiteY138" fmla="*/ 1971675 h 2466975"/>
              <a:gd name="connsiteX139" fmla="*/ 594254 w 6099704"/>
              <a:gd name="connsiteY139" fmla="*/ 1990725 h 2466975"/>
              <a:gd name="connsiteX140" fmla="*/ 660929 w 6099704"/>
              <a:gd name="connsiteY140" fmla="*/ 2076450 h 2466975"/>
              <a:gd name="connsiteX141" fmla="*/ 689504 w 6099704"/>
              <a:gd name="connsiteY141" fmla="*/ 2124075 h 2466975"/>
              <a:gd name="connsiteX142" fmla="*/ 679979 w 6099704"/>
              <a:gd name="connsiteY142" fmla="*/ 2419350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6099704" h="2466975">
                <a:moveTo>
                  <a:pt x="6099704" y="561975"/>
                </a:moveTo>
                <a:cubicBezTo>
                  <a:pt x="5929776" y="604457"/>
                  <a:pt x="6104646" y="562892"/>
                  <a:pt x="5966354" y="590550"/>
                </a:cubicBezTo>
                <a:cubicBezTo>
                  <a:pt x="5937650" y="596291"/>
                  <a:pt x="5909543" y="605035"/>
                  <a:pt x="5880629" y="609600"/>
                </a:cubicBezTo>
                <a:cubicBezTo>
                  <a:pt x="5788820" y="624096"/>
                  <a:pt x="5696453" y="634813"/>
                  <a:pt x="5604404" y="647700"/>
                </a:cubicBezTo>
                <a:lnTo>
                  <a:pt x="5404379" y="676275"/>
                </a:lnTo>
                <a:cubicBezTo>
                  <a:pt x="5337704" y="685800"/>
                  <a:pt x="5271557" y="700370"/>
                  <a:pt x="5204354" y="704850"/>
                </a:cubicBezTo>
                <a:cubicBezTo>
                  <a:pt x="4941055" y="722403"/>
                  <a:pt x="5109193" y="713119"/>
                  <a:pt x="4699529" y="723900"/>
                </a:cubicBezTo>
                <a:cubicBezTo>
                  <a:pt x="4686829" y="727075"/>
                  <a:pt x="4674016" y="729829"/>
                  <a:pt x="4661429" y="733425"/>
                </a:cubicBezTo>
                <a:cubicBezTo>
                  <a:pt x="4651775" y="736183"/>
                  <a:pt x="4642894" y="742950"/>
                  <a:pt x="4632854" y="742950"/>
                </a:cubicBezTo>
                <a:cubicBezTo>
                  <a:pt x="4537551" y="742950"/>
                  <a:pt x="4442354" y="736600"/>
                  <a:pt x="4347104" y="733425"/>
                </a:cubicBezTo>
                <a:cubicBezTo>
                  <a:pt x="4327770" y="728592"/>
                  <a:pt x="4299560" y="722574"/>
                  <a:pt x="4280429" y="714375"/>
                </a:cubicBezTo>
                <a:cubicBezTo>
                  <a:pt x="4267378" y="708782"/>
                  <a:pt x="4255380" y="700918"/>
                  <a:pt x="4242329" y="695325"/>
                </a:cubicBezTo>
                <a:cubicBezTo>
                  <a:pt x="4233101" y="691370"/>
                  <a:pt x="4222982" y="689755"/>
                  <a:pt x="4213754" y="685800"/>
                </a:cubicBezTo>
                <a:cubicBezTo>
                  <a:pt x="4200703" y="680207"/>
                  <a:pt x="4188705" y="672343"/>
                  <a:pt x="4175654" y="666750"/>
                </a:cubicBezTo>
                <a:cubicBezTo>
                  <a:pt x="4152723" y="656922"/>
                  <a:pt x="4123059" y="651427"/>
                  <a:pt x="4099454" y="647700"/>
                </a:cubicBezTo>
                <a:cubicBezTo>
                  <a:pt x="4055102" y="640697"/>
                  <a:pt x="3966104" y="628650"/>
                  <a:pt x="3966104" y="628650"/>
                </a:cubicBezTo>
                <a:lnTo>
                  <a:pt x="3785129" y="647700"/>
                </a:lnTo>
                <a:cubicBezTo>
                  <a:pt x="3769065" y="649708"/>
                  <a:pt x="3752663" y="651541"/>
                  <a:pt x="3737504" y="657225"/>
                </a:cubicBezTo>
                <a:cubicBezTo>
                  <a:pt x="3726785" y="661245"/>
                  <a:pt x="3718868" y="670595"/>
                  <a:pt x="3708929" y="676275"/>
                </a:cubicBezTo>
                <a:cubicBezTo>
                  <a:pt x="3696601" y="683320"/>
                  <a:pt x="3683157" y="688280"/>
                  <a:pt x="3670829" y="695325"/>
                </a:cubicBezTo>
                <a:cubicBezTo>
                  <a:pt x="3660890" y="701005"/>
                  <a:pt x="3652776" y="709866"/>
                  <a:pt x="3642254" y="714375"/>
                </a:cubicBezTo>
                <a:cubicBezTo>
                  <a:pt x="3630222" y="719532"/>
                  <a:pt x="3616854" y="720725"/>
                  <a:pt x="3604154" y="723900"/>
                </a:cubicBezTo>
                <a:cubicBezTo>
                  <a:pt x="3591454" y="736600"/>
                  <a:pt x="3579691" y="750311"/>
                  <a:pt x="3566054" y="762000"/>
                </a:cubicBezTo>
                <a:cubicBezTo>
                  <a:pt x="3557362" y="769450"/>
                  <a:pt x="3544728" y="772190"/>
                  <a:pt x="3537479" y="781050"/>
                </a:cubicBezTo>
                <a:cubicBezTo>
                  <a:pt x="3515732" y="807630"/>
                  <a:pt x="3495688" y="836058"/>
                  <a:pt x="3480329" y="866775"/>
                </a:cubicBezTo>
                <a:cubicBezTo>
                  <a:pt x="3456159" y="915114"/>
                  <a:pt x="3469155" y="893061"/>
                  <a:pt x="3442229" y="933450"/>
                </a:cubicBezTo>
                <a:cubicBezTo>
                  <a:pt x="3438555" y="948144"/>
                  <a:pt x="3423179" y="1007083"/>
                  <a:pt x="3423179" y="1019175"/>
                </a:cubicBezTo>
                <a:cubicBezTo>
                  <a:pt x="3423179" y="1070074"/>
                  <a:pt x="3422722" y="1121664"/>
                  <a:pt x="3432704" y="1171575"/>
                </a:cubicBezTo>
                <a:cubicBezTo>
                  <a:pt x="3435817" y="1187142"/>
                  <a:pt x="3448070" y="1200869"/>
                  <a:pt x="3461279" y="1209675"/>
                </a:cubicBezTo>
                <a:cubicBezTo>
                  <a:pt x="3477987" y="1220814"/>
                  <a:pt x="3500079" y="1220570"/>
                  <a:pt x="3518429" y="1228725"/>
                </a:cubicBezTo>
                <a:cubicBezTo>
                  <a:pt x="3598789" y="1264440"/>
                  <a:pt x="3475458" y="1235851"/>
                  <a:pt x="3604154" y="1257300"/>
                </a:cubicBezTo>
                <a:cubicBezTo>
                  <a:pt x="3620029" y="1263650"/>
                  <a:pt x="3634687" y="1275888"/>
                  <a:pt x="3651779" y="1276350"/>
                </a:cubicBezTo>
                <a:cubicBezTo>
                  <a:pt x="3753391" y="1279096"/>
                  <a:pt x="3855281" y="1275267"/>
                  <a:pt x="3956579" y="1266825"/>
                </a:cubicBezTo>
                <a:cubicBezTo>
                  <a:pt x="3970729" y="1265646"/>
                  <a:pt x="3981628" y="1253368"/>
                  <a:pt x="3994679" y="1247775"/>
                </a:cubicBezTo>
                <a:cubicBezTo>
                  <a:pt x="4003907" y="1243820"/>
                  <a:pt x="4014274" y="1242740"/>
                  <a:pt x="4023254" y="1238250"/>
                </a:cubicBezTo>
                <a:cubicBezTo>
                  <a:pt x="4033493" y="1233130"/>
                  <a:pt x="4041890" y="1224880"/>
                  <a:pt x="4051829" y="1219200"/>
                </a:cubicBezTo>
                <a:cubicBezTo>
                  <a:pt x="4084785" y="1200368"/>
                  <a:pt x="4086446" y="1201311"/>
                  <a:pt x="4118504" y="1190625"/>
                </a:cubicBezTo>
                <a:cubicBezTo>
                  <a:pt x="4154982" y="1163267"/>
                  <a:pt x="4173073" y="1152505"/>
                  <a:pt x="4204229" y="1114425"/>
                </a:cubicBezTo>
                <a:cubicBezTo>
                  <a:pt x="4233785" y="1078301"/>
                  <a:pt x="4242273" y="1057387"/>
                  <a:pt x="4261379" y="1019175"/>
                </a:cubicBezTo>
                <a:cubicBezTo>
                  <a:pt x="4258204" y="946150"/>
                  <a:pt x="4263493" y="872261"/>
                  <a:pt x="4251854" y="800100"/>
                </a:cubicBezTo>
                <a:cubicBezTo>
                  <a:pt x="4245004" y="757633"/>
                  <a:pt x="4183689" y="675530"/>
                  <a:pt x="4147079" y="657225"/>
                </a:cubicBezTo>
                <a:cubicBezTo>
                  <a:pt x="4085643" y="626507"/>
                  <a:pt x="4097242" y="628939"/>
                  <a:pt x="4032779" y="609600"/>
                </a:cubicBezTo>
                <a:cubicBezTo>
                  <a:pt x="3988500" y="596316"/>
                  <a:pt x="3899429" y="571500"/>
                  <a:pt x="3899429" y="571500"/>
                </a:cubicBezTo>
                <a:cubicBezTo>
                  <a:pt x="3859631" y="573158"/>
                  <a:pt x="3514071" y="556728"/>
                  <a:pt x="3366029" y="609600"/>
                </a:cubicBezTo>
                <a:cubicBezTo>
                  <a:pt x="3329743" y="622559"/>
                  <a:pt x="3309883" y="637505"/>
                  <a:pt x="3280304" y="657225"/>
                </a:cubicBezTo>
                <a:cubicBezTo>
                  <a:pt x="3240074" y="717570"/>
                  <a:pt x="3262380" y="694349"/>
                  <a:pt x="3146954" y="742950"/>
                </a:cubicBezTo>
                <a:cubicBezTo>
                  <a:pt x="3086629" y="768350"/>
                  <a:pt x="3026752" y="794841"/>
                  <a:pt x="2965979" y="819150"/>
                </a:cubicBezTo>
                <a:cubicBezTo>
                  <a:pt x="2931475" y="832952"/>
                  <a:pt x="2897645" y="849962"/>
                  <a:pt x="2861204" y="857250"/>
                </a:cubicBezTo>
                <a:cubicBezTo>
                  <a:pt x="2743452" y="880800"/>
                  <a:pt x="2740256" y="878516"/>
                  <a:pt x="2604029" y="923925"/>
                </a:cubicBezTo>
                <a:cubicBezTo>
                  <a:pt x="2584979" y="930275"/>
                  <a:pt x="2565523" y="935517"/>
                  <a:pt x="2546879" y="942975"/>
                </a:cubicBezTo>
                <a:cubicBezTo>
                  <a:pt x="2429178" y="990055"/>
                  <a:pt x="2572186" y="940889"/>
                  <a:pt x="2480204" y="971550"/>
                </a:cubicBezTo>
                <a:cubicBezTo>
                  <a:pt x="2473854" y="981075"/>
                  <a:pt x="2466274" y="989886"/>
                  <a:pt x="2461154" y="1000125"/>
                </a:cubicBezTo>
                <a:cubicBezTo>
                  <a:pt x="2442618" y="1037196"/>
                  <a:pt x="2460415" y="1024074"/>
                  <a:pt x="2442104" y="1066800"/>
                </a:cubicBezTo>
                <a:cubicBezTo>
                  <a:pt x="2438218" y="1075867"/>
                  <a:pt x="2396682" y="1131586"/>
                  <a:pt x="2394479" y="1133475"/>
                </a:cubicBezTo>
                <a:cubicBezTo>
                  <a:pt x="2371175" y="1153449"/>
                  <a:pt x="2323524" y="1159427"/>
                  <a:pt x="2299229" y="1171575"/>
                </a:cubicBezTo>
                <a:cubicBezTo>
                  <a:pt x="2286529" y="1177925"/>
                  <a:pt x="2273457" y="1183580"/>
                  <a:pt x="2261129" y="1190625"/>
                </a:cubicBezTo>
                <a:cubicBezTo>
                  <a:pt x="2251190" y="1196305"/>
                  <a:pt x="2243519" y="1206386"/>
                  <a:pt x="2232554" y="1209675"/>
                </a:cubicBezTo>
                <a:cubicBezTo>
                  <a:pt x="2211050" y="1216126"/>
                  <a:pt x="2188104" y="1216025"/>
                  <a:pt x="2165879" y="1219200"/>
                </a:cubicBezTo>
                <a:cubicBezTo>
                  <a:pt x="2085816" y="1259231"/>
                  <a:pt x="2176434" y="1218942"/>
                  <a:pt x="2061104" y="1247775"/>
                </a:cubicBezTo>
                <a:cubicBezTo>
                  <a:pt x="2044517" y="1251922"/>
                  <a:pt x="2029488" y="1260822"/>
                  <a:pt x="2013479" y="1266825"/>
                </a:cubicBezTo>
                <a:cubicBezTo>
                  <a:pt x="2004078" y="1270350"/>
                  <a:pt x="1994429" y="1273175"/>
                  <a:pt x="1984904" y="1276350"/>
                </a:cubicBezTo>
                <a:cubicBezTo>
                  <a:pt x="1934104" y="1273175"/>
                  <a:pt x="1882311" y="1277311"/>
                  <a:pt x="1832504" y="1266825"/>
                </a:cubicBezTo>
                <a:cubicBezTo>
                  <a:pt x="1819323" y="1264050"/>
                  <a:pt x="1811068" y="1249673"/>
                  <a:pt x="1803929" y="1238250"/>
                </a:cubicBezTo>
                <a:cubicBezTo>
                  <a:pt x="1795794" y="1225234"/>
                  <a:pt x="1781687" y="1181049"/>
                  <a:pt x="1775354" y="1162050"/>
                </a:cubicBezTo>
                <a:cubicBezTo>
                  <a:pt x="1778529" y="1060450"/>
                  <a:pt x="1777083" y="958600"/>
                  <a:pt x="1784879" y="857250"/>
                </a:cubicBezTo>
                <a:cubicBezTo>
                  <a:pt x="1787665" y="821031"/>
                  <a:pt x="1813970" y="764315"/>
                  <a:pt x="1832504" y="733425"/>
                </a:cubicBezTo>
                <a:cubicBezTo>
                  <a:pt x="1950805" y="536257"/>
                  <a:pt x="1872181" y="656531"/>
                  <a:pt x="1965854" y="552450"/>
                </a:cubicBezTo>
                <a:cubicBezTo>
                  <a:pt x="1979454" y="537339"/>
                  <a:pt x="1990567" y="520125"/>
                  <a:pt x="2003954" y="504825"/>
                </a:cubicBezTo>
                <a:cubicBezTo>
                  <a:pt x="2029281" y="475879"/>
                  <a:pt x="2038809" y="471540"/>
                  <a:pt x="2070629" y="447675"/>
                </a:cubicBezTo>
                <a:cubicBezTo>
                  <a:pt x="2076979" y="434975"/>
                  <a:pt x="2084693" y="422870"/>
                  <a:pt x="2089679" y="409575"/>
                </a:cubicBezTo>
                <a:cubicBezTo>
                  <a:pt x="2094276" y="397318"/>
                  <a:pt x="2095608" y="384062"/>
                  <a:pt x="2099204" y="371475"/>
                </a:cubicBezTo>
                <a:cubicBezTo>
                  <a:pt x="2101962" y="361821"/>
                  <a:pt x="2105554" y="352425"/>
                  <a:pt x="2108729" y="342900"/>
                </a:cubicBezTo>
                <a:cubicBezTo>
                  <a:pt x="2124084" y="235413"/>
                  <a:pt x="2128328" y="235981"/>
                  <a:pt x="2108729" y="85725"/>
                </a:cubicBezTo>
                <a:cubicBezTo>
                  <a:pt x="2106154" y="65981"/>
                  <a:pt x="2063779" y="33455"/>
                  <a:pt x="2051579" y="28575"/>
                </a:cubicBezTo>
                <a:cubicBezTo>
                  <a:pt x="2033648" y="21402"/>
                  <a:pt x="2013479" y="22225"/>
                  <a:pt x="1994429" y="19050"/>
                </a:cubicBezTo>
                <a:cubicBezTo>
                  <a:pt x="1978554" y="12700"/>
                  <a:pt x="1963902" y="0"/>
                  <a:pt x="1946804" y="0"/>
                </a:cubicBezTo>
                <a:cubicBezTo>
                  <a:pt x="1931325" y="0"/>
                  <a:pt x="1747182" y="3041"/>
                  <a:pt x="1670579" y="28575"/>
                </a:cubicBezTo>
                <a:cubicBezTo>
                  <a:pt x="1654359" y="33982"/>
                  <a:pt x="1638247" y="39979"/>
                  <a:pt x="1622954" y="47625"/>
                </a:cubicBezTo>
                <a:cubicBezTo>
                  <a:pt x="1612715" y="52745"/>
                  <a:pt x="1605098" y="62655"/>
                  <a:pt x="1594379" y="66675"/>
                </a:cubicBezTo>
                <a:cubicBezTo>
                  <a:pt x="1579220" y="72359"/>
                  <a:pt x="1562629" y="73025"/>
                  <a:pt x="1546754" y="76200"/>
                </a:cubicBezTo>
                <a:cubicBezTo>
                  <a:pt x="1530879" y="85725"/>
                  <a:pt x="1515688" y="96496"/>
                  <a:pt x="1499129" y="104775"/>
                </a:cubicBezTo>
                <a:cubicBezTo>
                  <a:pt x="1490149" y="109265"/>
                  <a:pt x="1479534" y="109810"/>
                  <a:pt x="1470554" y="114300"/>
                </a:cubicBezTo>
                <a:cubicBezTo>
                  <a:pt x="1453995" y="122579"/>
                  <a:pt x="1438548" y="132936"/>
                  <a:pt x="1422929" y="142875"/>
                </a:cubicBezTo>
                <a:cubicBezTo>
                  <a:pt x="1403613" y="155167"/>
                  <a:pt x="1387991" y="175422"/>
                  <a:pt x="1365779" y="180975"/>
                </a:cubicBezTo>
                <a:lnTo>
                  <a:pt x="1327679" y="190500"/>
                </a:lnTo>
                <a:cubicBezTo>
                  <a:pt x="1321329" y="200025"/>
                  <a:pt x="1316724" y="210980"/>
                  <a:pt x="1308629" y="219075"/>
                </a:cubicBezTo>
                <a:cubicBezTo>
                  <a:pt x="1300534" y="227170"/>
                  <a:pt x="1287383" y="229331"/>
                  <a:pt x="1280054" y="238125"/>
                </a:cubicBezTo>
                <a:cubicBezTo>
                  <a:pt x="1236778" y="290056"/>
                  <a:pt x="1281386" y="260493"/>
                  <a:pt x="1251479" y="314325"/>
                </a:cubicBezTo>
                <a:cubicBezTo>
                  <a:pt x="1241606" y="332097"/>
                  <a:pt x="1223839" y="344517"/>
                  <a:pt x="1213379" y="361950"/>
                </a:cubicBezTo>
                <a:cubicBezTo>
                  <a:pt x="1204582" y="376611"/>
                  <a:pt x="1200332" y="393566"/>
                  <a:pt x="1194329" y="409575"/>
                </a:cubicBezTo>
                <a:cubicBezTo>
                  <a:pt x="1181777" y="443048"/>
                  <a:pt x="1183400" y="445172"/>
                  <a:pt x="1175279" y="485775"/>
                </a:cubicBezTo>
                <a:cubicBezTo>
                  <a:pt x="1181629" y="568325"/>
                  <a:pt x="1181548" y="651624"/>
                  <a:pt x="1194329" y="733425"/>
                </a:cubicBezTo>
                <a:cubicBezTo>
                  <a:pt x="1197617" y="754468"/>
                  <a:pt x="1214091" y="771186"/>
                  <a:pt x="1222904" y="790575"/>
                </a:cubicBezTo>
                <a:cubicBezTo>
                  <a:pt x="1229979" y="806140"/>
                  <a:pt x="1234308" y="822907"/>
                  <a:pt x="1241954" y="838200"/>
                </a:cubicBezTo>
                <a:cubicBezTo>
                  <a:pt x="1250233" y="854759"/>
                  <a:pt x="1260717" y="870126"/>
                  <a:pt x="1270529" y="885825"/>
                </a:cubicBezTo>
                <a:cubicBezTo>
                  <a:pt x="1276596" y="895533"/>
                  <a:pt x="1284459" y="904161"/>
                  <a:pt x="1289579" y="914400"/>
                </a:cubicBezTo>
                <a:cubicBezTo>
                  <a:pt x="1297225" y="929693"/>
                  <a:pt x="1300983" y="946732"/>
                  <a:pt x="1308629" y="962025"/>
                </a:cubicBezTo>
                <a:cubicBezTo>
                  <a:pt x="1332299" y="1009366"/>
                  <a:pt x="1332724" y="1005170"/>
                  <a:pt x="1365779" y="1038225"/>
                </a:cubicBezTo>
                <a:cubicBezTo>
                  <a:pt x="1374745" y="1083057"/>
                  <a:pt x="1375762" y="1098379"/>
                  <a:pt x="1394354" y="1143000"/>
                </a:cubicBezTo>
                <a:cubicBezTo>
                  <a:pt x="1402546" y="1162660"/>
                  <a:pt x="1415209" y="1180300"/>
                  <a:pt x="1422929" y="1200150"/>
                </a:cubicBezTo>
                <a:cubicBezTo>
                  <a:pt x="1437485" y="1237580"/>
                  <a:pt x="1443068" y="1278529"/>
                  <a:pt x="1461029" y="1314450"/>
                </a:cubicBezTo>
                <a:cubicBezTo>
                  <a:pt x="1486746" y="1365884"/>
                  <a:pt x="1507531" y="1402965"/>
                  <a:pt x="1518179" y="1466850"/>
                </a:cubicBezTo>
                <a:cubicBezTo>
                  <a:pt x="1521354" y="1485900"/>
                  <a:pt x="1521597" y="1505678"/>
                  <a:pt x="1527704" y="1524000"/>
                </a:cubicBezTo>
                <a:cubicBezTo>
                  <a:pt x="1531324" y="1534860"/>
                  <a:pt x="1541634" y="1542336"/>
                  <a:pt x="1546754" y="1552575"/>
                </a:cubicBezTo>
                <a:cubicBezTo>
                  <a:pt x="1551244" y="1561555"/>
                  <a:pt x="1553104" y="1571625"/>
                  <a:pt x="1556279" y="1581150"/>
                </a:cubicBezTo>
                <a:cubicBezTo>
                  <a:pt x="1534983" y="1772813"/>
                  <a:pt x="1559569" y="1606089"/>
                  <a:pt x="1537229" y="1695450"/>
                </a:cubicBezTo>
                <a:cubicBezTo>
                  <a:pt x="1533302" y="1711156"/>
                  <a:pt x="1531964" y="1727456"/>
                  <a:pt x="1527704" y="1743075"/>
                </a:cubicBezTo>
                <a:cubicBezTo>
                  <a:pt x="1521136" y="1767157"/>
                  <a:pt x="1505633" y="1815172"/>
                  <a:pt x="1489604" y="1838325"/>
                </a:cubicBezTo>
                <a:cubicBezTo>
                  <a:pt x="1468998" y="1868089"/>
                  <a:pt x="1422929" y="1924050"/>
                  <a:pt x="1422929" y="1924050"/>
                </a:cubicBezTo>
                <a:cubicBezTo>
                  <a:pt x="1408242" y="1968112"/>
                  <a:pt x="1420732" y="1938995"/>
                  <a:pt x="1394354" y="1981200"/>
                </a:cubicBezTo>
                <a:cubicBezTo>
                  <a:pt x="1384542" y="1996899"/>
                  <a:pt x="1376887" y="2014014"/>
                  <a:pt x="1365779" y="2028825"/>
                </a:cubicBezTo>
                <a:cubicBezTo>
                  <a:pt x="1348216" y="2052243"/>
                  <a:pt x="1327165" y="2072845"/>
                  <a:pt x="1308629" y="2095500"/>
                </a:cubicBezTo>
                <a:cubicBezTo>
                  <a:pt x="1298576" y="2107787"/>
                  <a:pt x="1292001" y="2123146"/>
                  <a:pt x="1280054" y="2133600"/>
                </a:cubicBezTo>
                <a:cubicBezTo>
                  <a:pt x="1266121" y="2145791"/>
                  <a:pt x="1248304" y="2152650"/>
                  <a:pt x="1232429" y="2162175"/>
                </a:cubicBezTo>
                <a:cubicBezTo>
                  <a:pt x="1174900" y="2258056"/>
                  <a:pt x="1241752" y="2164242"/>
                  <a:pt x="1137179" y="2247900"/>
                </a:cubicBezTo>
                <a:cubicBezTo>
                  <a:pt x="1124783" y="2257817"/>
                  <a:pt x="1119829" y="2274775"/>
                  <a:pt x="1108604" y="2286000"/>
                </a:cubicBezTo>
                <a:cubicBezTo>
                  <a:pt x="1094229" y="2300375"/>
                  <a:pt x="1077634" y="2312442"/>
                  <a:pt x="1060979" y="2324100"/>
                </a:cubicBezTo>
                <a:cubicBezTo>
                  <a:pt x="1045812" y="2334717"/>
                  <a:pt x="1030208" y="2345014"/>
                  <a:pt x="1013354" y="2352675"/>
                </a:cubicBezTo>
                <a:cubicBezTo>
                  <a:pt x="988368" y="2364032"/>
                  <a:pt x="913248" y="2383477"/>
                  <a:pt x="889529" y="2390775"/>
                </a:cubicBezTo>
                <a:cubicBezTo>
                  <a:pt x="798877" y="2418668"/>
                  <a:pt x="865901" y="2405036"/>
                  <a:pt x="765704" y="2419350"/>
                </a:cubicBezTo>
                <a:cubicBezTo>
                  <a:pt x="746654" y="2425700"/>
                  <a:pt x="727425" y="2431538"/>
                  <a:pt x="708554" y="2438400"/>
                </a:cubicBezTo>
                <a:cubicBezTo>
                  <a:pt x="692486" y="2444243"/>
                  <a:pt x="677149" y="2452043"/>
                  <a:pt x="660929" y="2457450"/>
                </a:cubicBezTo>
                <a:cubicBezTo>
                  <a:pt x="648510" y="2461590"/>
                  <a:pt x="635529" y="2463800"/>
                  <a:pt x="622829" y="2466975"/>
                </a:cubicBezTo>
                <a:cubicBezTo>
                  <a:pt x="518054" y="2463800"/>
                  <a:pt x="413048" y="2465100"/>
                  <a:pt x="308504" y="2457450"/>
                </a:cubicBezTo>
                <a:cubicBezTo>
                  <a:pt x="282392" y="2455539"/>
                  <a:pt x="257977" y="2443535"/>
                  <a:pt x="232304" y="2438400"/>
                </a:cubicBezTo>
                <a:lnTo>
                  <a:pt x="184679" y="2428875"/>
                </a:lnTo>
                <a:cubicBezTo>
                  <a:pt x="171979" y="2419350"/>
                  <a:pt x="160041" y="2408714"/>
                  <a:pt x="146579" y="2400300"/>
                </a:cubicBezTo>
                <a:cubicBezTo>
                  <a:pt x="86536" y="2362773"/>
                  <a:pt x="128496" y="2402489"/>
                  <a:pt x="70379" y="2352675"/>
                </a:cubicBezTo>
                <a:cubicBezTo>
                  <a:pt x="42519" y="2328795"/>
                  <a:pt x="35815" y="2316114"/>
                  <a:pt x="13229" y="2286000"/>
                </a:cubicBezTo>
                <a:cubicBezTo>
                  <a:pt x="1496" y="2215601"/>
                  <a:pt x="-9481" y="2177257"/>
                  <a:pt x="13229" y="2095500"/>
                </a:cubicBezTo>
                <a:cubicBezTo>
                  <a:pt x="20054" y="2070928"/>
                  <a:pt x="81659" y="2039202"/>
                  <a:pt x="98954" y="2028825"/>
                </a:cubicBezTo>
                <a:cubicBezTo>
                  <a:pt x="153712" y="1955814"/>
                  <a:pt x="100392" y="2018101"/>
                  <a:pt x="156104" y="1971675"/>
                </a:cubicBezTo>
                <a:cubicBezTo>
                  <a:pt x="203670" y="1932037"/>
                  <a:pt x="163036" y="1950314"/>
                  <a:pt x="213254" y="1933575"/>
                </a:cubicBezTo>
                <a:cubicBezTo>
                  <a:pt x="221883" y="1927103"/>
                  <a:pt x="266001" y="1892914"/>
                  <a:pt x="279929" y="1885950"/>
                </a:cubicBezTo>
                <a:cubicBezTo>
                  <a:pt x="288909" y="1881460"/>
                  <a:pt x="298979" y="1879600"/>
                  <a:pt x="308504" y="1876425"/>
                </a:cubicBezTo>
                <a:cubicBezTo>
                  <a:pt x="362479" y="1882775"/>
                  <a:pt x="417704" y="1882294"/>
                  <a:pt x="470429" y="1895475"/>
                </a:cubicBezTo>
                <a:cubicBezTo>
                  <a:pt x="483497" y="1898742"/>
                  <a:pt x="488043" y="1916220"/>
                  <a:pt x="499004" y="1924050"/>
                </a:cubicBezTo>
                <a:cubicBezTo>
                  <a:pt x="510558" y="1932303"/>
                  <a:pt x="525550" y="1934847"/>
                  <a:pt x="537104" y="1943100"/>
                </a:cubicBezTo>
                <a:cubicBezTo>
                  <a:pt x="548065" y="1950930"/>
                  <a:pt x="555331" y="1963051"/>
                  <a:pt x="565679" y="1971675"/>
                </a:cubicBezTo>
                <a:cubicBezTo>
                  <a:pt x="574473" y="1979004"/>
                  <a:pt x="584729" y="1984375"/>
                  <a:pt x="594254" y="1990725"/>
                </a:cubicBezTo>
                <a:cubicBezTo>
                  <a:pt x="671644" y="2119709"/>
                  <a:pt x="571345" y="1961271"/>
                  <a:pt x="660929" y="2076450"/>
                </a:cubicBezTo>
                <a:cubicBezTo>
                  <a:pt x="672295" y="2091063"/>
                  <a:pt x="679979" y="2108200"/>
                  <a:pt x="689504" y="2124075"/>
                </a:cubicBezTo>
                <a:lnTo>
                  <a:pt x="679979" y="241935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661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414604" y="4660996"/>
            <a:ext cx="857351" cy="369332"/>
          </a:xfrm>
          <a:prstGeom prst="rect">
            <a:avLst/>
          </a:prstGeom>
          <a:noFill/>
        </p:spPr>
        <p:txBody>
          <a:bodyPr wrap="none" rtlCol="0">
            <a:spAutoFit/>
          </a:bodyPr>
          <a:lstStyle/>
          <a:p>
            <a:r>
              <a:rPr lang="en-US" dirty="0" smtClean="0"/>
              <a:t>pzap70</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3414" cy="57594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2143125" y="152400"/>
            <a:ext cx="6343650" cy="3467100"/>
          </a:xfrm>
          <a:custGeom>
            <a:avLst/>
            <a:gdLst>
              <a:gd name="connsiteX0" fmla="*/ 6315075 w 6315075"/>
              <a:gd name="connsiteY0" fmla="*/ 600075 h 3467100"/>
              <a:gd name="connsiteX1" fmla="*/ 5781675 w 6315075"/>
              <a:gd name="connsiteY1" fmla="*/ 590550 h 3467100"/>
              <a:gd name="connsiteX2" fmla="*/ 5572125 w 6315075"/>
              <a:gd name="connsiteY2" fmla="*/ 571500 h 3467100"/>
              <a:gd name="connsiteX3" fmla="*/ 5429250 w 6315075"/>
              <a:gd name="connsiteY3" fmla="*/ 533400 h 3467100"/>
              <a:gd name="connsiteX4" fmla="*/ 5381625 w 6315075"/>
              <a:gd name="connsiteY4" fmla="*/ 523875 h 3467100"/>
              <a:gd name="connsiteX5" fmla="*/ 5191125 w 6315075"/>
              <a:gd name="connsiteY5" fmla="*/ 514350 h 3467100"/>
              <a:gd name="connsiteX6" fmla="*/ 5143500 w 6315075"/>
              <a:gd name="connsiteY6" fmla="*/ 495300 h 3467100"/>
              <a:gd name="connsiteX7" fmla="*/ 5095875 w 6315075"/>
              <a:gd name="connsiteY7" fmla="*/ 466725 h 3467100"/>
              <a:gd name="connsiteX8" fmla="*/ 5057775 w 6315075"/>
              <a:gd name="connsiteY8" fmla="*/ 438150 h 3467100"/>
              <a:gd name="connsiteX9" fmla="*/ 5019675 w 6315075"/>
              <a:gd name="connsiteY9" fmla="*/ 428625 h 3467100"/>
              <a:gd name="connsiteX10" fmla="*/ 4962525 w 6315075"/>
              <a:gd name="connsiteY10" fmla="*/ 390525 h 3467100"/>
              <a:gd name="connsiteX11" fmla="*/ 4933950 w 6315075"/>
              <a:gd name="connsiteY11" fmla="*/ 381000 h 3467100"/>
              <a:gd name="connsiteX12" fmla="*/ 4905375 w 6315075"/>
              <a:gd name="connsiteY12" fmla="*/ 361950 h 3467100"/>
              <a:gd name="connsiteX13" fmla="*/ 4810125 w 6315075"/>
              <a:gd name="connsiteY13" fmla="*/ 333375 h 3467100"/>
              <a:gd name="connsiteX14" fmla="*/ 4781550 w 6315075"/>
              <a:gd name="connsiteY14" fmla="*/ 323850 h 3467100"/>
              <a:gd name="connsiteX15" fmla="*/ 4591050 w 6315075"/>
              <a:gd name="connsiteY15" fmla="*/ 333375 h 3467100"/>
              <a:gd name="connsiteX16" fmla="*/ 4562475 w 6315075"/>
              <a:gd name="connsiteY16" fmla="*/ 352425 h 3467100"/>
              <a:gd name="connsiteX17" fmla="*/ 4524375 w 6315075"/>
              <a:gd name="connsiteY17" fmla="*/ 371475 h 3467100"/>
              <a:gd name="connsiteX18" fmla="*/ 4476750 w 6315075"/>
              <a:gd name="connsiteY18" fmla="*/ 438150 h 3467100"/>
              <a:gd name="connsiteX19" fmla="*/ 4467225 w 6315075"/>
              <a:gd name="connsiteY19" fmla="*/ 466725 h 3467100"/>
              <a:gd name="connsiteX20" fmla="*/ 4457700 w 6315075"/>
              <a:gd name="connsiteY20" fmla="*/ 514350 h 3467100"/>
              <a:gd name="connsiteX21" fmla="*/ 4467225 w 6315075"/>
              <a:gd name="connsiteY21" fmla="*/ 685800 h 3467100"/>
              <a:gd name="connsiteX22" fmla="*/ 4495800 w 6315075"/>
              <a:gd name="connsiteY22" fmla="*/ 752475 h 3467100"/>
              <a:gd name="connsiteX23" fmla="*/ 4600575 w 6315075"/>
              <a:gd name="connsiteY23" fmla="*/ 857250 h 3467100"/>
              <a:gd name="connsiteX24" fmla="*/ 4638675 w 6315075"/>
              <a:gd name="connsiteY24" fmla="*/ 885825 h 3467100"/>
              <a:gd name="connsiteX25" fmla="*/ 4724400 w 6315075"/>
              <a:gd name="connsiteY25" fmla="*/ 904875 h 3467100"/>
              <a:gd name="connsiteX26" fmla="*/ 4772025 w 6315075"/>
              <a:gd name="connsiteY26" fmla="*/ 914400 h 3467100"/>
              <a:gd name="connsiteX27" fmla="*/ 4876800 w 6315075"/>
              <a:gd name="connsiteY27" fmla="*/ 904875 h 3467100"/>
              <a:gd name="connsiteX28" fmla="*/ 4953000 w 6315075"/>
              <a:gd name="connsiteY28" fmla="*/ 885825 h 3467100"/>
              <a:gd name="connsiteX29" fmla="*/ 5029200 w 6315075"/>
              <a:gd name="connsiteY29" fmla="*/ 828675 h 3467100"/>
              <a:gd name="connsiteX30" fmla="*/ 5076825 w 6315075"/>
              <a:gd name="connsiteY30" fmla="*/ 800100 h 3467100"/>
              <a:gd name="connsiteX31" fmla="*/ 5181600 w 6315075"/>
              <a:gd name="connsiteY31" fmla="*/ 704850 h 3467100"/>
              <a:gd name="connsiteX32" fmla="*/ 5219700 w 6315075"/>
              <a:gd name="connsiteY32" fmla="*/ 657225 h 3467100"/>
              <a:gd name="connsiteX33" fmla="*/ 5267325 w 6315075"/>
              <a:gd name="connsiteY33" fmla="*/ 552450 h 3467100"/>
              <a:gd name="connsiteX34" fmla="*/ 5286375 w 6315075"/>
              <a:gd name="connsiteY34" fmla="*/ 514350 h 3467100"/>
              <a:gd name="connsiteX35" fmla="*/ 5276850 w 6315075"/>
              <a:gd name="connsiteY35" fmla="*/ 400050 h 3467100"/>
              <a:gd name="connsiteX36" fmla="*/ 5248275 w 6315075"/>
              <a:gd name="connsiteY36" fmla="*/ 352425 h 3467100"/>
              <a:gd name="connsiteX37" fmla="*/ 5219700 w 6315075"/>
              <a:gd name="connsiteY37" fmla="*/ 295275 h 3467100"/>
              <a:gd name="connsiteX38" fmla="*/ 5143500 w 6315075"/>
              <a:gd name="connsiteY38" fmla="*/ 209550 h 3467100"/>
              <a:gd name="connsiteX39" fmla="*/ 5067300 w 6315075"/>
              <a:gd name="connsiteY39" fmla="*/ 95250 h 3467100"/>
              <a:gd name="connsiteX40" fmla="*/ 5029200 w 6315075"/>
              <a:gd name="connsiteY40" fmla="*/ 66675 h 3467100"/>
              <a:gd name="connsiteX41" fmla="*/ 5000625 w 6315075"/>
              <a:gd name="connsiteY41" fmla="*/ 28575 h 3467100"/>
              <a:gd name="connsiteX42" fmla="*/ 4924425 w 6315075"/>
              <a:gd name="connsiteY42" fmla="*/ 0 h 3467100"/>
              <a:gd name="connsiteX43" fmla="*/ 4714875 w 6315075"/>
              <a:gd name="connsiteY43" fmla="*/ 9525 h 3467100"/>
              <a:gd name="connsiteX44" fmla="*/ 4638675 w 6315075"/>
              <a:gd name="connsiteY44" fmla="*/ 57150 h 3467100"/>
              <a:gd name="connsiteX45" fmla="*/ 4562475 w 6315075"/>
              <a:gd name="connsiteY45" fmla="*/ 104775 h 3467100"/>
              <a:gd name="connsiteX46" fmla="*/ 4524375 w 6315075"/>
              <a:gd name="connsiteY46" fmla="*/ 190500 h 3467100"/>
              <a:gd name="connsiteX47" fmla="*/ 4495800 w 6315075"/>
              <a:gd name="connsiteY47" fmla="*/ 209550 h 3467100"/>
              <a:gd name="connsiteX48" fmla="*/ 4429125 w 6315075"/>
              <a:gd name="connsiteY48" fmla="*/ 266700 h 3467100"/>
              <a:gd name="connsiteX49" fmla="*/ 4381500 w 6315075"/>
              <a:gd name="connsiteY49" fmla="*/ 295275 h 3467100"/>
              <a:gd name="connsiteX50" fmla="*/ 4286250 w 6315075"/>
              <a:gd name="connsiteY50" fmla="*/ 352425 h 3467100"/>
              <a:gd name="connsiteX51" fmla="*/ 4257675 w 6315075"/>
              <a:gd name="connsiteY51" fmla="*/ 371475 h 3467100"/>
              <a:gd name="connsiteX52" fmla="*/ 4219575 w 6315075"/>
              <a:gd name="connsiteY52" fmla="*/ 381000 h 3467100"/>
              <a:gd name="connsiteX53" fmla="*/ 4133850 w 6315075"/>
              <a:gd name="connsiteY53" fmla="*/ 400050 h 3467100"/>
              <a:gd name="connsiteX54" fmla="*/ 4114800 w 6315075"/>
              <a:gd name="connsiteY54" fmla="*/ 428625 h 3467100"/>
              <a:gd name="connsiteX55" fmla="*/ 4086225 w 6315075"/>
              <a:gd name="connsiteY55" fmla="*/ 447675 h 3467100"/>
              <a:gd name="connsiteX56" fmla="*/ 3943350 w 6315075"/>
              <a:gd name="connsiteY56" fmla="*/ 504825 h 3467100"/>
              <a:gd name="connsiteX57" fmla="*/ 3867150 w 6315075"/>
              <a:gd name="connsiteY57" fmla="*/ 533400 h 3467100"/>
              <a:gd name="connsiteX58" fmla="*/ 3781425 w 6315075"/>
              <a:gd name="connsiteY58" fmla="*/ 552450 h 3467100"/>
              <a:gd name="connsiteX59" fmla="*/ 3667125 w 6315075"/>
              <a:gd name="connsiteY59" fmla="*/ 590550 h 3467100"/>
              <a:gd name="connsiteX60" fmla="*/ 3609975 w 6315075"/>
              <a:gd name="connsiteY60" fmla="*/ 609600 h 3467100"/>
              <a:gd name="connsiteX61" fmla="*/ 3581400 w 6315075"/>
              <a:gd name="connsiteY61" fmla="*/ 619125 h 3467100"/>
              <a:gd name="connsiteX62" fmla="*/ 3495675 w 6315075"/>
              <a:gd name="connsiteY62" fmla="*/ 676275 h 3467100"/>
              <a:gd name="connsiteX63" fmla="*/ 3467100 w 6315075"/>
              <a:gd name="connsiteY63" fmla="*/ 695325 h 3467100"/>
              <a:gd name="connsiteX64" fmla="*/ 3429000 w 6315075"/>
              <a:gd name="connsiteY64" fmla="*/ 723900 h 3467100"/>
              <a:gd name="connsiteX65" fmla="*/ 3371850 w 6315075"/>
              <a:gd name="connsiteY65" fmla="*/ 742950 h 3467100"/>
              <a:gd name="connsiteX66" fmla="*/ 3305175 w 6315075"/>
              <a:gd name="connsiteY66" fmla="*/ 771525 h 3467100"/>
              <a:gd name="connsiteX67" fmla="*/ 3067050 w 6315075"/>
              <a:gd name="connsiteY67" fmla="*/ 828675 h 3467100"/>
              <a:gd name="connsiteX68" fmla="*/ 2990850 w 6315075"/>
              <a:gd name="connsiteY68" fmla="*/ 847725 h 3467100"/>
              <a:gd name="connsiteX69" fmla="*/ 2524125 w 6315075"/>
              <a:gd name="connsiteY69" fmla="*/ 819150 h 3467100"/>
              <a:gd name="connsiteX70" fmla="*/ 2476500 w 6315075"/>
              <a:gd name="connsiteY70" fmla="*/ 790575 h 3467100"/>
              <a:gd name="connsiteX71" fmla="*/ 2457450 w 6315075"/>
              <a:gd name="connsiteY71" fmla="*/ 742950 h 3467100"/>
              <a:gd name="connsiteX72" fmla="*/ 2457450 w 6315075"/>
              <a:gd name="connsiteY72" fmla="*/ 485775 h 3467100"/>
              <a:gd name="connsiteX73" fmla="*/ 2486025 w 6315075"/>
              <a:gd name="connsiteY73" fmla="*/ 447675 h 3467100"/>
              <a:gd name="connsiteX74" fmla="*/ 2505075 w 6315075"/>
              <a:gd name="connsiteY74" fmla="*/ 419100 h 3467100"/>
              <a:gd name="connsiteX75" fmla="*/ 2543175 w 6315075"/>
              <a:gd name="connsiteY75" fmla="*/ 400050 h 3467100"/>
              <a:gd name="connsiteX76" fmla="*/ 2619375 w 6315075"/>
              <a:gd name="connsiteY76" fmla="*/ 333375 h 3467100"/>
              <a:gd name="connsiteX77" fmla="*/ 2828925 w 6315075"/>
              <a:gd name="connsiteY77" fmla="*/ 247650 h 3467100"/>
              <a:gd name="connsiteX78" fmla="*/ 2971800 w 6315075"/>
              <a:gd name="connsiteY78" fmla="*/ 209550 h 3467100"/>
              <a:gd name="connsiteX79" fmla="*/ 3257550 w 6315075"/>
              <a:gd name="connsiteY79" fmla="*/ 247650 h 3467100"/>
              <a:gd name="connsiteX80" fmla="*/ 3343275 w 6315075"/>
              <a:gd name="connsiteY80" fmla="*/ 371475 h 3467100"/>
              <a:gd name="connsiteX81" fmla="*/ 3381375 w 6315075"/>
              <a:gd name="connsiteY81" fmla="*/ 409575 h 3467100"/>
              <a:gd name="connsiteX82" fmla="*/ 3438525 w 6315075"/>
              <a:gd name="connsiteY82" fmla="*/ 485775 h 3467100"/>
              <a:gd name="connsiteX83" fmla="*/ 3467100 w 6315075"/>
              <a:gd name="connsiteY83" fmla="*/ 523875 h 3467100"/>
              <a:gd name="connsiteX84" fmla="*/ 3448050 w 6315075"/>
              <a:gd name="connsiteY84" fmla="*/ 590550 h 3467100"/>
              <a:gd name="connsiteX85" fmla="*/ 3390900 w 6315075"/>
              <a:gd name="connsiteY85" fmla="*/ 619125 h 3467100"/>
              <a:gd name="connsiteX86" fmla="*/ 3314700 w 6315075"/>
              <a:gd name="connsiteY86" fmla="*/ 657225 h 3467100"/>
              <a:gd name="connsiteX87" fmla="*/ 3276600 w 6315075"/>
              <a:gd name="connsiteY87" fmla="*/ 676275 h 3467100"/>
              <a:gd name="connsiteX88" fmla="*/ 3209925 w 6315075"/>
              <a:gd name="connsiteY88" fmla="*/ 695325 h 3467100"/>
              <a:gd name="connsiteX89" fmla="*/ 3171825 w 6315075"/>
              <a:gd name="connsiteY89" fmla="*/ 714375 h 3467100"/>
              <a:gd name="connsiteX90" fmla="*/ 3143250 w 6315075"/>
              <a:gd name="connsiteY90" fmla="*/ 733425 h 3467100"/>
              <a:gd name="connsiteX91" fmla="*/ 3076575 w 6315075"/>
              <a:gd name="connsiteY91" fmla="*/ 752475 h 3467100"/>
              <a:gd name="connsiteX92" fmla="*/ 3000375 w 6315075"/>
              <a:gd name="connsiteY92" fmla="*/ 771525 h 3467100"/>
              <a:gd name="connsiteX93" fmla="*/ 2943225 w 6315075"/>
              <a:gd name="connsiteY93" fmla="*/ 781050 h 3467100"/>
              <a:gd name="connsiteX94" fmla="*/ 2914650 w 6315075"/>
              <a:gd name="connsiteY94" fmla="*/ 790575 h 3467100"/>
              <a:gd name="connsiteX95" fmla="*/ 2876550 w 6315075"/>
              <a:gd name="connsiteY95" fmla="*/ 800100 h 3467100"/>
              <a:gd name="connsiteX96" fmla="*/ 2838450 w 6315075"/>
              <a:gd name="connsiteY96" fmla="*/ 857250 h 3467100"/>
              <a:gd name="connsiteX97" fmla="*/ 2809875 w 6315075"/>
              <a:gd name="connsiteY97" fmla="*/ 914400 h 3467100"/>
              <a:gd name="connsiteX98" fmla="*/ 2762250 w 6315075"/>
              <a:gd name="connsiteY98" fmla="*/ 962025 h 3467100"/>
              <a:gd name="connsiteX99" fmla="*/ 2562225 w 6315075"/>
              <a:gd name="connsiteY99" fmla="*/ 1104900 h 3467100"/>
              <a:gd name="connsiteX100" fmla="*/ 2438400 w 6315075"/>
              <a:gd name="connsiteY100" fmla="*/ 1209675 h 3467100"/>
              <a:gd name="connsiteX101" fmla="*/ 2419350 w 6315075"/>
              <a:gd name="connsiteY101" fmla="*/ 1238250 h 3467100"/>
              <a:gd name="connsiteX102" fmla="*/ 2409825 w 6315075"/>
              <a:gd name="connsiteY102" fmla="*/ 1276350 h 3467100"/>
              <a:gd name="connsiteX103" fmla="*/ 2400300 w 6315075"/>
              <a:gd name="connsiteY103" fmla="*/ 1504950 h 3467100"/>
              <a:gd name="connsiteX104" fmla="*/ 2333625 w 6315075"/>
              <a:gd name="connsiteY104" fmla="*/ 1590675 h 3467100"/>
              <a:gd name="connsiteX105" fmla="*/ 2305050 w 6315075"/>
              <a:gd name="connsiteY105" fmla="*/ 1619250 h 3467100"/>
              <a:gd name="connsiteX106" fmla="*/ 2276475 w 6315075"/>
              <a:gd name="connsiteY106" fmla="*/ 1657350 h 3467100"/>
              <a:gd name="connsiteX107" fmla="*/ 2219325 w 6315075"/>
              <a:gd name="connsiteY107" fmla="*/ 1695450 h 3467100"/>
              <a:gd name="connsiteX108" fmla="*/ 2124075 w 6315075"/>
              <a:gd name="connsiteY108" fmla="*/ 1724025 h 3467100"/>
              <a:gd name="connsiteX109" fmla="*/ 1952625 w 6315075"/>
              <a:gd name="connsiteY109" fmla="*/ 1714500 h 3467100"/>
              <a:gd name="connsiteX110" fmla="*/ 1924050 w 6315075"/>
              <a:gd name="connsiteY110" fmla="*/ 1676400 h 3467100"/>
              <a:gd name="connsiteX111" fmla="*/ 1895475 w 6315075"/>
              <a:gd name="connsiteY111" fmla="*/ 1590675 h 3467100"/>
              <a:gd name="connsiteX112" fmla="*/ 1876425 w 6315075"/>
              <a:gd name="connsiteY112" fmla="*/ 1552575 h 3467100"/>
              <a:gd name="connsiteX113" fmla="*/ 1885950 w 6315075"/>
              <a:gd name="connsiteY113" fmla="*/ 1485900 h 3467100"/>
              <a:gd name="connsiteX114" fmla="*/ 1933575 w 6315075"/>
              <a:gd name="connsiteY114" fmla="*/ 1409700 h 3467100"/>
              <a:gd name="connsiteX115" fmla="*/ 2009775 w 6315075"/>
              <a:gd name="connsiteY115" fmla="*/ 1333500 h 3467100"/>
              <a:gd name="connsiteX116" fmla="*/ 2028825 w 6315075"/>
              <a:gd name="connsiteY116" fmla="*/ 1295400 h 3467100"/>
              <a:gd name="connsiteX117" fmla="*/ 2047875 w 6315075"/>
              <a:gd name="connsiteY117" fmla="*/ 1266825 h 3467100"/>
              <a:gd name="connsiteX118" fmla="*/ 2066925 w 6315075"/>
              <a:gd name="connsiteY118" fmla="*/ 1209675 h 3467100"/>
              <a:gd name="connsiteX119" fmla="*/ 2095500 w 6315075"/>
              <a:gd name="connsiteY119" fmla="*/ 1143000 h 3467100"/>
              <a:gd name="connsiteX120" fmla="*/ 2114550 w 6315075"/>
              <a:gd name="connsiteY120" fmla="*/ 1057275 h 3467100"/>
              <a:gd name="connsiteX121" fmla="*/ 2162175 w 6315075"/>
              <a:gd name="connsiteY121" fmla="*/ 895350 h 3467100"/>
              <a:gd name="connsiteX122" fmla="*/ 2181225 w 6315075"/>
              <a:gd name="connsiteY122" fmla="*/ 790575 h 3467100"/>
              <a:gd name="connsiteX123" fmla="*/ 2200275 w 6315075"/>
              <a:gd name="connsiteY123" fmla="*/ 714375 h 3467100"/>
              <a:gd name="connsiteX124" fmla="*/ 2209800 w 6315075"/>
              <a:gd name="connsiteY124" fmla="*/ 666750 h 3467100"/>
              <a:gd name="connsiteX125" fmla="*/ 2228850 w 6315075"/>
              <a:gd name="connsiteY125" fmla="*/ 638175 h 3467100"/>
              <a:gd name="connsiteX126" fmla="*/ 2247900 w 6315075"/>
              <a:gd name="connsiteY126" fmla="*/ 571500 h 3467100"/>
              <a:gd name="connsiteX127" fmla="*/ 2228850 w 6315075"/>
              <a:gd name="connsiteY127" fmla="*/ 495300 h 3467100"/>
              <a:gd name="connsiteX128" fmla="*/ 2190750 w 6315075"/>
              <a:gd name="connsiteY128" fmla="*/ 466725 h 3467100"/>
              <a:gd name="connsiteX129" fmla="*/ 2095500 w 6315075"/>
              <a:gd name="connsiteY129" fmla="*/ 428625 h 3467100"/>
              <a:gd name="connsiteX130" fmla="*/ 1828800 w 6315075"/>
              <a:gd name="connsiteY130" fmla="*/ 447675 h 3467100"/>
              <a:gd name="connsiteX131" fmla="*/ 1790700 w 6315075"/>
              <a:gd name="connsiteY131" fmla="*/ 466725 h 3467100"/>
              <a:gd name="connsiteX132" fmla="*/ 1743075 w 6315075"/>
              <a:gd name="connsiteY132" fmla="*/ 476250 h 3467100"/>
              <a:gd name="connsiteX133" fmla="*/ 1695450 w 6315075"/>
              <a:gd name="connsiteY133" fmla="*/ 504825 h 3467100"/>
              <a:gd name="connsiteX134" fmla="*/ 1657350 w 6315075"/>
              <a:gd name="connsiteY134" fmla="*/ 533400 h 3467100"/>
              <a:gd name="connsiteX135" fmla="*/ 1590675 w 6315075"/>
              <a:gd name="connsiteY135" fmla="*/ 571500 h 3467100"/>
              <a:gd name="connsiteX136" fmla="*/ 1466850 w 6315075"/>
              <a:gd name="connsiteY136" fmla="*/ 657225 h 3467100"/>
              <a:gd name="connsiteX137" fmla="*/ 1409700 w 6315075"/>
              <a:gd name="connsiteY137" fmla="*/ 685800 h 3467100"/>
              <a:gd name="connsiteX138" fmla="*/ 1362075 w 6315075"/>
              <a:gd name="connsiteY138" fmla="*/ 723900 h 3467100"/>
              <a:gd name="connsiteX139" fmla="*/ 1257300 w 6315075"/>
              <a:gd name="connsiteY139" fmla="*/ 752475 h 3467100"/>
              <a:gd name="connsiteX140" fmla="*/ 1219200 w 6315075"/>
              <a:gd name="connsiteY140" fmla="*/ 771525 h 3467100"/>
              <a:gd name="connsiteX141" fmla="*/ 1162050 w 6315075"/>
              <a:gd name="connsiteY141" fmla="*/ 790575 h 3467100"/>
              <a:gd name="connsiteX142" fmla="*/ 1104900 w 6315075"/>
              <a:gd name="connsiteY142" fmla="*/ 819150 h 3467100"/>
              <a:gd name="connsiteX143" fmla="*/ 1047750 w 6315075"/>
              <a:gd name="connsiteY143" fmla="*/ 866775 h 3467100"/>
              <a:gd name="connsiteX144" fmla="*/ 1076325 w 6315075"/>
              <a:gd name="connsiteY144" fmla="*/ 1028700 h 3467100"/>
              <a:gd name="connsiteX145" fmla="*/ 1133475 w 6315075"/>
              <a:gd name="connsiteY145" fmla="*/ 1133475 h 3467100"/>
              <a:gd name="connsiteX146" fmla="*/ 1162050 w 6315075"/>
              <a:gd name="connsiteY146" fmla="*/ 1190625 h 3467100"/>
              <a:gd name="connsiteX147" fmla="*/ 1209675 w 6315075"/>
              <a:gd name="connsiteY147" fmla="*/ 1238250 h 3467100"/>
              <a:gd name="connsiteX148" fmla="*/ 1295400 w 6315075"/>
              <a:gd name="connsiteY148" fmla="*/ 1362075 h 3467100"/>
              <a:gd name="connsiteX149" fmla="*/ 1343025 w 6315075"/>
              <a:gd name="connsiteY149" fmla="*/ 1419225 h 3467100"/>
              <a:gd name="connsiteX150" fmla="*/ 1381125 w 6315075"/>
              <a:gd name="connsiteY150" fmla="*/ 1495425 h 3467100"/>
              <a:gd name="connsiteX151" fmla="*/ 1390650 w 6315075"/>
              <a:gd name="connsiteY151" fmla="*/ 1524000 h 3467100"/>
              <a:gd name="connsiteX152" fmla="*/ 1419225 w 6315075"/>
              <a:gd name="connsiteY152" fmla="*/ 1562100 h 3467100"/>
              <a:gd name="connsiteX153" fmla="*/ 1438275 w 6315075"/>
              <a:gd name="connsiteY153" fmla="*/ 1590675 h 3467100"/>
              <a:gd name="connsiteX154" fmla="*/ 1447800 w 6315075"/>
              <a:gd name="connsiteY154" fmla="*/ 1628775 h 3467100"/>
              <a:gd name="connsiteX155" fmla="*/ 1466850 w 6315075"/>
              <a:gd name="connsiteY155" fmla="*/ 1666875 h 3467100"/>
              <a:gd name="connsiteX156" fmla="*/ 1495425 w 6315075"/>
              <a:gd name="connsiteY156" fmla="*/ 1752600 h 3467100"/>
              <a:gd name="connsiteX157" fmla="*/ 1514475 w 6315075"/>
              <a:gd name="connsiteY157" fmla="*/ 1847850 h 3467100"/>
              <a:gd name="connsiteX158" fmla="*/ 1533525 w 6315075"/>
              <a:gd name="connsiteY158" fmla="*/ 1895475 h 3467100"/>
              <a:gd name="connsiteX159" fmla="*/ 1543050 w 6315075"/>
              <a:gd name="connsiteY159" fmla="*/ 1952625 h 3467100"/>
              <a:gd name="connsiteX160" fmla="*/ 1562100 w 6315075"/>
              <a:gd name="connsiteY160" fmla="*/ 1981200 h 3467100"/>
              <a:gd name="connsiteX161" fmla="*/ 1571625 w 6315075"/>
              <a:gd name="connsiteY161" fmla="*/ 2038350 h 3467100"/>
              <a:gd name="connsiteX162" fmla="*/ 1581150 w 6315075"/>
              <a:gd name="connsiteY162" fmla="*/ 2076450 h 3467100"/>
              <a:gd name="connsiteX163" fmla="*/ 1590675 w 6315075"/>
              <a:gd name="connsiteY163" fmla="*/ 2124075 h 3467100"/>
              <a:gd name="connsiteX164" fmla="*/ 1581150 w 6315075"/>
              <a:gd name="connsiteY164" fmla="*/ 2200275 h 3467100"/>
              <a:gd name="connsiteX165" fmla="*/ 1514475 w 6315075"/>
              <a:gd name="connsiteY165" fmla="*/ 2276475 h 3467100"/>
              <a:gd name="connsiteX166" fmla="*/ 1485900 w 6315075"/>
              <a:gd name="connsiteY166" fmla="*/ 2314575 h 3467100"/>
              <a:gd name="connsiteX167" fmla="*/ 1438275 w 6315075"/>
              <a:gd name="connsiteY167" fmla="*/ 2419350 h 3467100"/>
              <a:gd name="connsiteX168" fmla="*/ 1438275 w 6315075"/>
              <a:gd name="connsiteY168" fmla="*/ 2419350 h 3467100"/>
              <a:gd name="connsiteX169" fmla="*/ 1400175 w 6315075"/>
              <a:gd name="connsiteY169" fmla="*/ 2495550 h 3467100"/>
              <a:gd name="connsiteX170" fmla="*/ 1343025 w 6315075"/>
              <a:gd name="connsiteY170" fmla="*/ 2552700 h 3467100"/>
              <a:gd name="connsiteX171" fmla="*/ 1304925 w 6315075"/>
              <a:gd name="connsiteY171" fmla="*/ 2571750 h 3467100"/>
              <a:gd name="connsiteX172" fmla="*/ 1276350 w 6315075"/>
              <a:gd name="connsiteY172" fmla="*/ 2590800 h 3467100"/>
              <a:gd name="connsiteX173" fmla="*/ 1238250 w 6315075"/>
              <a:gd name="connsiteY173" fmla="*/ 2619375 h 3467100"/>
              <a:gd name="connsiteX174" fmla="*/ 1181100 w 6315075"/>
              <a:gd name="connsiteY174" fmla="*/ 2628900 h 3467100"/>
              <a:gd name="connsiteX175" fmla="*/ 1019175 w 6315075"/>
              <a:gd name="connsiteY175" fmla="*/ 2914650 h 3467100"/>
              <a:gd name="connsiteX176" fmla="*/ 885825 w 6315075"/>
              <a:gd name="connsiteY176" fmla="*/ 3124200 h 3467100"/>
              <a:gd name="connsiteX177" fmla="*/ 771525 w 6315075"/>
              <a:gd name="connsiteY177" fmla="*/ 3248025 h 3467100"/>
              <a:gd name="connsiteX178" fmla="*/ 666750 w 6315075"/>
              <a:gd name="connsiteY178" fmla="*/ 3333750 h 3467100"/>
              <a:gd name="connsiteX179" fmla="*/ 619125 w 6315075"/>
              <a:gd name="connsiteY179" fmla="*/ 3362325 h 3467100"/>
              <a:gd name="connsiteX180" fmla="*/ 533400 w 6315075"/>
              <a:gd name="connsiteY180" fmla="*/ 3419475 h 3467100"/>
              <a:gd name="connsiteX181" fmla="*/ 504825 w 6315075"/>
              <a:gd name="connsiteY181" fmla="*/ 3438525 h 3467100"/>
              <a:gd name="connsiteX182" fmla="*/ 457200 w 6315075"/>
              <a:gd name="connsiteY182" fmla="*/ 3448050 h 3467100"/>
              <a:gd name="connsiteX183" fmla="*/ 361950 w 6315075"/>
              <a:gd name="connsiteY183" fmla="*/ 3467100 h 3467100"/>
              <a:gd name="connsiteX184" fmla="*/ 228600 w 6315075"/>
              <a:gd name="connsiteY184" fmla="*/ 3457575 h 3467100"/>
              <a:gd name="connsiteX185" fmla="*/ 152400 w 6315075"/>
              <a:gd name="connsiteY185" fmla="*/ 3400425 h 3467100"/>
              <a:gd name="connsiteX186" fmla="*/ 95250 w 6315075"/>
              <a:gd name="connsiteY186" fmla="*/ 3343275 h 3467100"/>
              <a:gd name="connsiteX187" fmla="*/ 47625 w 6315075"/>
              <a:gd name="connsiteY187" fmla="*/ 3267075 h 3467100"/>
              <a:gd name="connsiteX188" fmla="*/ 28575 w 6315075"/>
              <a:gd name="connsiteY188" fmla="*/ 3209925 h 3467100"/>
              <a:gd name="connsiteX189" fmla="*/ 19050 w 6315075"/>
              <a:gd name="connsiteY189" fmla="*/ 3171825 h 3467100"/>
              <a:gd name="connsiteX190" fmla="*/ 9525 w 6315075"/>
              <a:gd name="connsiteY190" fmla="*/ 3143250 h 3467100"/>
              <a:gd name="connsiteX191" fmla="*/ 0 w 6315075"/>
              <a:gd name="connsiteY191" fmla="*/ 3086100 h 3467100"/>
              <a:gd name="connsiteX192" fmla="*/ 19050 w 6315075"/>
              <a:gd name="connsiteY192" fmla="*/ 2828925 h 3467100"/>
              <a:gd name="connsiteX193" fmla="*/ 57150 w 6315075"/>
              <a:gd name="connsiteY193" fmla="*/ 2790825 h 3467100"/>
              <a:gd name="connsiteX194" fmla="*/ 95250 w 6315075"/>
              <a:gd name="connsiteY194" fmla="*/ 2743200 h 3467100"/>
              <a:gd name="connsiteX195" fmla="*/ 171450 w 6315075"/>
              <a:gd name="connsiteY195" fmla="*/ 2667000 h 3467100"/>
              <a:gd name="connsiteX196" fmla="*/ 200025 w 6315075"/>
              <a:gd name="connsiteY196" fmla="*/ 2638425 h 3467100"/>
              <a:gd name="connsiteX197" fmla="*/ 228600 w 6315075"/>
              <a:gd name="connsiteY197" fmla="*/ 2619375 h 3467100"/>
              <a:gd name="connsiteX198" fmla="*/ 295275 w 6315075"/>
              <a:gd name="connsiteY198" fmla="*/ 2571750 h 3467100"/>
              <a:gd name="connsiteX199" fmla="*/ 342900 w 6315075"/>
              <a:gd name="connsiteY199" fmla="*/ 2562225 h 3467100"/>
              <a:gd name="connsiteX200" fmla="*/ 619125 w 6315075"/>
              <a:gd name="connsiteY200" fmla="*/ 2562225 h 3467100"/>
              <a:gd name="connsiteX201" fmla="*/ 657225 w 6315075"/>
              <a:gd name="connsiteY201" fmla="*/ 2581275 h 3467100"/>
              <a:gd name="connsiteX202" fmla="*/ 714375 w 6315075"/>
              <a:gd name="connsiteY202" fmla="*/ 2619375 h 3467100"/>
              <a:gd name="connsiteX203" fmla="*/ 762000 w 6315075"/>
              <a:gd name="connsiteY203" fmla="*/ 2676525 h 3467100"/>
              <a:gd name="connsiteX204" fmla="*/ 781050 w 6315075"/>
              <a:gd name="connsiteY204" fmla="*/ 2705100 h 3467100"/>
              <a:gd name="connsiteX205" fmla="*/ 800100 w 6315075"/>
              <a:gd name="connsiteY205" fmla="*/ 2743200 h 3467100"/>
              <a:gd name="connsiteX0" fmla="*/ 6343650 w 6343650"/>
              <a:gd name="connsiteY0" fmla="*/ 800100 h 3467100"/>
              <a:gd name="connsiteX1" fmla="*/ 5781675 w 6343650"/>
              <a:gd name="connsiteY1" fmla="*/ 590550 h 3467100"/>
              <a:gd name="connsiteX2" fmla="*/ 5572125 w 6343650"/>
              <a:gd name="connsiteY2" fmla="*/ 571500 h 3467100"/>
              <a:gd name="connsiteX3" fmla="*/ 5429250 w 6343650"/>
              <a:gd name="connsiteY3" fmla="*/ 533400 h 3467100"/>
              <a:gd name="connsiteX4" fmla="*/ 5381625 w 6343650"/>
              <a:gd name="connsiteY4" fmla="*/ 523875 h 3467100"/>
              <a:gd name="connsiteX5" fmla="*/ 5191125 w 6343650"/>
              <a:gd name="connsiteY5" fmla="*/ 514350 h 3467100"/>
              <a:gd name="connsiteX6" fmla="*/ 5143500 w 6343650"/>
              <a:gd name="connsiteY6" fmla="*/ 495300 h 3467100"/>
              <a:gd name="connsiteX7" fmla="*/ 5095875 w 6343650"/>
              <a:gd name="connsiteY7" fmla="*/ 466725 h 3467100"/>
              <a:gd name="connsiteX8" fmla="*/ 5057775 w 6343650"/>
              <a:gd name="connsiteY8" fmla="*/ 438150 h 3467100"/>
              <a:gd name="connsiteX9" fmla="*/ 5019675 w 6343650"/>
              <a:gd name="connsiteY9" fmla="*/ 428625 h 3467100"/>
              <a:gd name="connsiteX10" fmla="*/ 4962525 w 6343650"/>
              <a:gd name="connsiteY10" fmla="*/ 390525 h 3467100"/>
              <a:gd name="connsiteX11" fmla="*/ 4933950 w 6343650"/>
              <a:gd name="connsiteY11" fmla="*/ 381000 h 3467100"/>
              <a:gd name="connsiteX12" fmla="*/ 4905375 w 6343650"/>
              <a:gd name="connsiteY12" fmla="*/ 361950 h 3467100"/>
              <a:gd name="connsiteX13" fmla="*/ 4810125 w 6343650"/>
              <a:gd name="connsiteY13" fmla="*/ 333375 h 3467100"/>
              <a:gd name="connsiteX14" fmla="*/ 4781550 w 6343650"/>
              <a:gd name="connsiteY14" fmla="*/ 323850 h 3467100"/>
              <a:gd name="connsiteX15" fmla="*/ 4591050 w 6343650"/>
              <a:gd name="connsiteY15" fmla="*/ 333375 h 3467100"/>
              <a:gd name="connsiteX16" fmla="*/ 4562475 w 6343650"/>
              <a:gd name="connsiteY16" fmla="*/ 352425 h 3467100"/>
              <a:gd name="connsiteX17" fmla="*/ 4524375 w 6343650"/>
              <a:gd name="connsiteY17" fmla="*/ 371475 h 3467100"/>
              <a:gd name="connsiteX18" fmla="*/ 4476750 w 6343650"/>
              <a:gd name="connsiteY18" fmla="*/ 438150 h 3467100"/>
              <a:gd name="connsiteX19" fmla="*/ 4467225 w 6343650"/>
              <a:gd name="connsiteY19" fmla="*/ 466725 h 3467100"/>
              <a:gd name="connsiteX20" fmla="*/ 4457700 w 6343650"/>
              <a:gd name="connsiteY20" fmla="*/ 514350 h 3467100"/>
              <a:gd name="connsiteX21" fmla="*/ 4467225 w 6343650"/>
              <a:gd name="connsiteY21" fmla="*/ 685800 h 3467100"/>
              <a:gd name="connsiteX22" fmla="*/ 4495800 w 6343650"/>
              <a:gd name="connsiteY22" fmla="*/ 752475 h 3467100"/>
              <a:gd name="connsiteX23" fmla="*/ 4600575 w 6343650"/>
              <a:gd name="connsiteY23" fmla="*/ 857250 h 3467100"/>
              <a:gd name="connsiteX24" fmla="*/ 4638675 w 6343650"/>
              <a:gd name="connsiteY24" fmla="*/ 885825 h 3467100"/>
              <a:gd name="connsiteX25" fmla="*/ 4724400 w 6343650"/>
              <a:gd name="connsiteY25" fmla="*/ 904875 h 3467100"/>
              <a:gd name="connsiteX26" fmla="*/ 4772025 w 6343650"/>
              <a:gd name="connsiteY26" fmla="*/ 914400 h 3467100"/>
              <a:gd name="connsiteX27" fmla="*/ 4876800 w 6343650"/>
              <a:gd name="connsiteY27" fmla="*/ 904875 h 3467100"/>
              <a:gd name="connsiteX28" fmla="*/ 4953000 w 6343650"/>
              <a:gd name="connsiteY28" fmla="*/ 885825 h 3467100"/>
              <a:gd name="connsiteX29" fmla="*/ 5029200 w 6343650"/>
              <a:gd name="connsiteY29" fmla="*/ 828675 h 3467100"/>
              <a:gd name="connsiteX30" fmla="*/ 5076825 w 6343650"/>
              <a:gd name="connsiteY30" fmla="*/ 800100 h 3467100"/>
              <a:gd name="connsiteX31" fmla="*/ 5181600 w 6343650"/>
              <a:gd name="connsiteY31" fmla="*/ 704850 h 3467100"/>
              <a:gd name="connsiteX32" fmla="*/ 5219700 w 6343650"/>
              <a:gd name="connsiteY32" fmla="*/ 657225 h 3467100"/>
              <a:gd name="connsiteX33" fmla="*/ 5267325 w 6343650"/>
              <a:gd name="connsiteY33" fmla="*/ 552450 h 3467100"/>
              <a:gd name="connsiteX34" fmla="*/ 5286375 w 6343650"/>
              <a:gd name="connsiteY34" fmla="*/ 514350 h 3467100"/>
              <a:gd name="connsiteX35" fmla="*/ 5276850 w 6343650"/>
              <a:gd name="connsiteY35" fmla="*/ 400050 h 3467100"/>
              <a:gd name="connsiteX36" fmla="*/ 5248275 w 6343650"/>
              <a:gd name="connsiteY36" fmla="*/ 352425 h 3467100"/>
              <a:gd name="connsiteX37" fmla="*/ 5219700 w 6343650"/>
              <a:gd name="connsiteY37" fmla="*/ 295275 h 3467100"/>
              <a:gd name="connsiteX38" fmla="*/ 5143500 w 6343650"/>
              <a:gd name="connsiteY38" fmla="*/ 209550 h 3467100"/>
              <a:gd name="connsiteX39" fmla="*/ 5067300 w 6343650"/>
              <a:gd name="connsiteY39" fmla="*/ 95250 h 3467100"/>
              <a:gd name="connsiteX40" fmla="*/ 5029200 w 6343650"/>
              <a:gd name="connsiteY40" fmla="*/ 66675 h 3467100"/>
              <a:gd name="connsiteX41" fmla="*/ 5000625 w 6343650"/>
              <a:gd name="connsiteY41" fmla="*/ 28575 h 3467100"/>
              <a:gd name="connsiteX42" fmla="*/ 4924425 w 6343650"/>
              <a:gd name="connsiteY42" fmla="*/ 0 h 3467100"/>
              <a:gd name="connsiteX43" fmla="*/ 4714875 w 6343650"/>
              <a:gd name="connsiteY43" fmla="*/ 9525 h 3467100"/>
              <a:gd name="connsiteX44" fmla="*/ 4638675 w 6343650"/>
              <a:gd name="connsiteY44" fmla="*/ 57150 h 3467100"/>
              <a:gd name="connsiteX45" fmla="*/ 4562475 w 6343650"/>
              <a:gd name="connsiteY45" fmla="*/ 104775 h 3467100"/>
              <a:gd name="connsiteX46" fmla="*/ 4524375 w 6343650"/>
              <a:gd name="connsiteY46" fmla="*/ 190500 h 3467100"/>
              <a:gd name="connsiteX47" fmla="*/ 4495800 w 6343650"/>
              <a:gd name="connsiteY47" fmla="*/ 209550 h 3467100"/>
              <a:gd name="connsiteX48" fmla="*/ 4429125 w 6343650"/>
              <a:gd name="connsiteY48" fmla="*/ 266700 h 3467100"/>
              <a:gd name="connsiteX49" fmla="*/ 4381500 w 6343650"/>
              <a:gd name="connsiteY49" fmla="*/ 295275 h 3467100"/>
              <a:gd name="connsiteX50" fmla="*/ 4286250 w 6343650"/>
              <a:gd name="connsiteY50" fmla="*/ 352425 h 3467100"/>
              <a:gd name="connsiteX51" fmla="*/ 4257675 w 6343650"/>
              <a:gd name="connsiteY51" fmla="*/ 371475 h 3467100"/>
              <a:gd name="connsiteX52" fmla="*/ 4219575 w 6343650"/>
              <a:gd name="connsiteY52" fmla="*/ 381000 h 3467100"/>
              <a:gd name="connsiteX53" fmla="*/ 4133850 w 6343650"/>
              <a:gd name="connsiteY53" fmla="*/ 400050 h 3467100"/>
              <a:gd name="connsiteX54" fmla="*/ 4114800 w 6343650"/>
              <a:gd name="connsiteY54" fmla="*/ 428625 h 3467100"/>
              <a:gd name="connsiteX55" fmla="*/ 4086225 w 6343650"/>
              <a:gd name="connsiteY55" fmla="*/ 447675 h 3467100"/>
              <a:gd name="connsiteX56" fmla="*/ 3943350 w 6343650"/>
              <a:gd name="connsiteY56" fmla="*/ 504825 h 3467100"/>
              <a:gd name="connsiteX57" fmla="*/ 3867150 w 6343650"/>
              <a:gd name="connsiteY57" fmla="*/ 533400 h 3467100"/>
              <a:gd name="connsiteX58" fmla="*/ 3781425 w 6343650"/>
              <a:gd name="connsiteY58" fmla="*/ 552450 h 3467100"/>
              <a:gd name="connsiteX59" fmla="*/ 3667125 w 6343650"/>
              <a:gd name="connsiteY59" fmla="*/ 590550 h 3467100"/>
              <a:gd name="connsiteX60" fmla="*/ 3609975 w 6343650"/>
              <a:gd name="connsiteY60" fmla="*/ 609600 h 3467100"/>
              <a:gd name="connsiteX61" fmla="*/ 3581400 w 6343650"/>
              <a:gd name="connsiteY61" fmla="*/ 619125 h 3467100"/>
              <a:gd name="connsiteX62" fmla="*/ 3495675 w 6343650"/>
              <a:gd name="connsiteY62" fmla="*/ 676275 h 3467100"/>
              <a:gd name="connsiteX63" fmla="*/ 3467100 w 6343650"/>
              <a:gd name="connsiteY63" fmla="*/ 695325 h 3467100"/>
              <a:gd name="connsiteX64" fmla="*/ 3429000 w 6343650"/>
              <a:gd name="connsiteY64" fmla="*/ 723900 h 3467100"/>
              <a:gd name="connsiteX65" fmla="*/ 3371850 w 6343650"/>
              <a:gd name="connsiteY65" fmla="*/ 742950 h 3467100"/>
              <a:gd name="connsiteX66" fmla="*/ 3305175 w 6343650"/>
              <a:gd name="connsiteY66" fmla="*/ 771525 h 3467100"/>
              <a:gd name="connsiteX67" fmla="*/ 3067050 w 6343650"/>
              <a:gd name="connsiteY67" fmla="*/ 828675 h 3467100"/>
              <a:gd name="connsiteX68" fmla="*/ 2990850 w 6343650"/>
              <a:gd name="connsiteY68" fmla="*/ 847725 h 3467100"/>
              <a:gd name="connsiteX69" fmla="*/ 2524125 w 6343650"/>
              <a:gd name="connsiteY69" fmla="*/ 819150 h 3467100"/>
              <a:gd name="connsiteX70" fmla="*/ 2476500 w 6343650"/>
              <a:gd name="connsiteY70" fmla="*/ 790575 h 3467100"/>
              <a:gd name="connsiteX71" fmla="*/ 2457450 w 6343650"/>
              <a:gd name="connsiteY71" fmla="*/ 742950 h 3467100"/>
              <a:gd name="connsiteX72" fmla="*/ 2457450 w 6343650"/>
              <a:gd name="connsiteY72" fmla="*/ 485775 h 3467100"/>
              <a:gd name="connsiteX73" fmla="*/ 2486025 w 6343650"/>
              <a:gd name="connsiteY73" fmla="*/ 447675 h 3467100"/>
              <a:gd name="connsiteX74" fmla="*/ 2505075 w 6343650"/>
              <a:gd name="connsiteY74" fmla="*/ 419100 h 3467100"/>
              <a:gd name="connsiteX75" fmla="*/ 2543175 w 6343650"/>
              <a:gd name="connsiteY75" fmla="*/ 400050 h 3467100"/>
              <a:gd name="connsiteX76" fmla="*/ 2619375 w 6343650"/>
              <a:gd name="connsiteY76" fmla="*/ 333375 h 3467100"/>
              <a:gd name="connsiteX77" fmla="*/ 2828925 w 6343650"/>
              <a:gd name="connsiteY77" fmla="*/ 247650 h 3467100"/>
              <a:gd name="connsiteX78" fmla="*/ 2971800 w 6343650"/>
              <a:gd name="connsiteY78" fmla="*/ 209550 h 3467100"/>
              <a:gd name="connsiteX79" fmla="*/ 3257550 w 6343650"/>
              <a:gd name="connsiteY79" fmla="*/ 247650 h 3467100"/>
              <a:gd name="connsiteX80" fmla="*/ 3343275 w 6343650"/>
              <a:gd name="connsiteY80" fmla="*/ 371475 h 3467100"/>
              <a:gd name="connsiteX81" fmla="*/ 3381375 w 6343650"/>
              <a:gd name="connsiteY81" fmla="*/ 409575 h 3467100"/>
              <a:gd name="connsiteX82" fmla="*/ 3438525 w 6343650"/>
              <a:gd name="connsiteY82" fmla="*/ 485775 h 3467100"/>
              <a:gd name="connsiteX83" fmla="*/ 3467100 w 6343650"/>
              <a:gd name="connsiteY83" fmla="*/ 523875 h 3467100"/>
              <a:gd name="connsiteX84" fmla="*/ 3448050 w 6343650"/>
              <a:gd name="connsiteY84" fmla="*/ 590550 h 3467100"/>
              <a:gd name="connsiteX85" fmla="*/ 3390900 w 6343650"/>
              <a:gd name="connsiteY85" fmla="*/ 619125 h 3467100"/>
              <a:gd name="connsiteX86" fmla="*/ 3314700 w 6343650"/>
              <a:gd name="connsiteY86" fmla="*/ 657225 h 3467100"/>
              <a:gd name="connsiteX87" fmla="*/ 3276600 w 6343650"/>
              <a:gd name="connsiteY87" fmla="*/ 676275 h 3467100"/>
              <a:gd name="connsiteX88" fmla="*/ 3209925 w 6343650"/>
              <a:gd name="connsiteY88" fmla="*/ 695325 h 3467100"/>
              <a:gd name="connsiteX89" fmla="*/ 3171825 w 6343650"/>
              <a:gd name="connsiteY89" fmla="*/ 714375 h 3467100"/>
              <a:gd name="connsiteX90" fmla="*/ 3143250 w 6343650"/>
              <a:gd name="connsiteY90" fmla="*/ 733425 h 3467100"/>
              <a:gd name="connsiteX91" fmla="*/ 3076575 w 6343650"/>
              <a:gd name="connsiteY91" fmla="*/ 752475 h 3467100"/>
              <a:gd name="connsiteX92" fmla="*/ 3000375 w 6343650"/>
              <a:gd name="connsiteY92" fmla="*/ 771525 h 3467100"/>
              <a:gd name="connsiteX93" fmla="*/ 2943225 w 6343650"/>
              <a:gd name="connsiteY93" fmla="*/ 781050 h 3467100"/>
              <a:gd name="connsiteX94" fmla="*/ 2914650 w 6343650"/>
              <a:gd name="connsiteY94" fmla="*/ 790575 h 3467100"/>
              <a:gd name="connsiteX95" fmla="*/ 2876550 w 6343650"/>
              <a:gd name="connsiteY95" fmla="*/ 800100 h 3467100"/>
              <a:gd name="connsiteX96" fmla="*/ 2838450 w 6343650"/>
              <a:gd name="connsiteY96" fmla="*/ 857250 h 3467100"/>
              <a:gd name="connsiteX97" fmla="*/ 2809875 w 6343650"/>
              <a:gd name="connsiteY97" fmla="*/ 914400 h 3467100"/>
              <a:gd name="connsiteX98" fmla="*/ 2762250 w 6343650"/>
              <a:gd name="connsiteY98" fmla="*/ 962025 h 3467100"/>
              <a:gd name="connsiteX99" fmla="*/ 2562225 w 6343650"/>
              <a:gd name="connsiteY99" fmla="*/ 1104900 h 3467100"/>
              <a:gd name="connsiteX100" fmla="*/ 2438400 w 6343650"/>
              <a:gd name="connsiteY100" fmla="*/ 1209675 h 3467100"/>
              <a:gd name="connsiteX101" fmla="*/ 2419350 w 6343650"/>
              <a:gd name="connsiteY101" fmla="*/ 1238250 h 3467100"/>
              <a:gd name="connsiteX102" fmla="*/ 2409825 w 6343650"/>
              <a:gd name="connsiteY102" fmla="*/ 1276350 h 3467100"/>
              <a:gd name="connsiteX103" fmla="*/ 2400300 w 6343650"/>
              <a:gd name="connsiteY103" fmla="*/ 1504950 h 3467100"/>
              <a:gd name="connsiteX104" fmla="*/ 2333625 w 6343650"/>
              <a:gd name="connsiteY104" fmla="*/ 1590675 h 3467100"/>
              <a:gd name="connsiteX105" fmla="*/ 2305050 w 6343650"/>
              <a:gd name="connsiteY105" fmla="*/ 1619250 h 3467100"/>
              <a:gd name="connsiteX106" fmla="*/ 2276475 w 6343650"/>
              <a:gd name="connsiteY106" fmla="*/ 1657350 h 3467100"/>
              <a:gd name="connsiteX107" fmla="*/ 2219325 w 6343650"/>
              <a:gd name="connsiteY107" fmla="*/ 1695450 h 3467100"/>
              <a:gd name="connsiteX108" fmla="*/ 2124075 w 6343650"/>
              <a:gd name="connsiteY108" fmla="*/ 1724025 h 3467100"/>
              <a:gd name="connsiteX109" fmla="*/ 1952625 w 6343650"/>
              <a:gd name="connsiteY109" fmla="*/ 1714500 h 3467100"/>
              <a:gd name="connsiteX110" fmla="*/ 1924050 w 6343650"/>
              <a:gd name="connsiteY110" fmla="*/ 1676400 h 3467100"/>
              <a:gd name="connsiteX111" fmla="*/ 1895475 w 6343650"/>
              <a:gd name="connsiteY111" fmla="*/ 1590675 h 3467100"/>
              <a:gd name="connsiteX112" fmla="*/ 1876425 w 6343650"/>
              <a:gd name="connsiteY112" fmla="*/ 1552575 h 3467100"/>
              <a:gd name="connsiteX113" fmla="*/ 1885950 w 6343650"/>
              <a:gd name="connsiteY113" fmla="*/ 1485900 h 3467100"/>
              <a:gd name="connsiteX114" fmla="*/ 1933575 w 6343650"/>
              <a:gd name="connsiteY114" fmla="*/ 1409700 h 3467100"/>
              <a:gd name="connsiteX115" fmla="*/ 2009775 w 6343650"/>
              <a:gd name="connsiteY115" fmla="*/ 1333500 h 3467100"/>
              <a:gd name="connsiteX116" fmla="*/ 2028825 w 6343650"/>
              <a:gd name="connsiteY116" fmla="*/ 1295400 h 3467100"/>
              <a:gd name="connsiteX117" fmla="*/ 2047875 w 6343650"/>
              <a:gd name="connsiteY117" fmla="*/ 1266825 h 3467100"/>
              <a:gd name="connsiteX118" fmla="*/ 2066925 w 6343650"/>
              <a:gd name="connsiteY118" fmla="*/ 1209675 h 3467100"/>
              <a:gd name="connsiteX119" fmla="*/ 2095500 w 6343650"/>
              <a:gd name="connsiteY119" fmla="*/ 1143000 h 3467100"/>
              <a:gd name="connsiteX120" fmla="*/ 2114550 w 6343650"/>
              <a:gd name="connsiteY120" fmla="*/ 1057275 h 3467100"/>
              <a:gd name="connsiteX121" fmla="*/ 2162175 w 6343650"/>
              <a:gd name="connsiteY121" fmla="*/ 895350 h 3467100"/>
              <a:gd name="connsiteX122" fmla="*/ 2181225 w 6343650"/>
              <a:gd name="connsiteY122" fmla="*/ 790575 h 3467100"/>
              <a:gd name="connsiteX123" fmla="*/ 2200275 w 6343650"/>
              <a:gd name="connsiteY123" fmla="*/ 714375 h 3467100"/>
              <a:gd name="connsiteX124" fmla="*/ 2209800 w 6343650"/>
              <a:gd name="connsiteY124" fmla="*/ 666750 h 3467100"/>
              <a:gd name="connsiteX125" fmla="*/ 2228850 w 6343650"/>
              <a:gd name="connsiteY125" fmla="*/ 638175 h 3467100"/>
              <a:gd name="connsiteX126" fmla="*/ 2247900 w 6343650"/>
              <a:gd name="connsiteY126" fmla="*/ 571500 h 3467100"/>
              <a:gd name="connsiteX127" fmla="*/ 2228850 w 6343650"/>
              <a:gd name="connsiteY127" fmla="*/ 495300 h 3467100"/>
              <a:gd name="connsiteX128" fmla="*/ 2190750 w 6343650"/>
              <a:gd name="connsiteY128" fmla="*/ 466725 h 3467100"/>
              <a:gd name="connsiteX129" fmla="*/ 2095500 w 6343650"/>
              <a:gd name="connsiteY129" fmla="*/ 428625 h 3467100"/>
              <a:gd name="connsiteX130" fmla="*/ 1828800 w 6343650"/>
              <a:gd name="connsiteY130" fmla="*/ 447675 h 3467100"/>
              <a:gd name="connsiteX131" fmla="*/ 1790700 w 6343650"/>
              <a:gd name="connsiteY131" fmla="*/ 466725 h 3467100"/>
              <a:gd name="connsiteX132" fmla="*/ 1743075 w 6343650"/>
              <a:gd name="connsiteY132" fmla="*/ 476250 h 3467100"/>
              <a:gd name="connsiteX133" fmla="*/ 1695450 w 6343650"/>
              <a:gd name="connsiteY133" fmla="*/ 504825 h 3467100"/>
              <a:gd name="connsiteX134" fmla="*/ 1657350 w 6343650"/>
              <a:gd name="connsiteY134" fmla="*/ 533400 h 3467100"/>
              <a:gd name="connsiteX135" fmla="*/ 1590675 w 6343650"/>
              <a:gd name="connsiteY135" fmla="*/ 571500 h 3467100"/>
              <a:gd name="connsiteX136" fmla="*/ 1466850 w 6343650"/>
              <a:gd name="connsiteY136" fmla="*/ 657225 h 3467100"/>
              <a:gd name="connsiteX137" fmla="*/ 1409700 w 6343650"/>
              <a:gd name="connsiteY137" fmla="*/ 685800 h 3467100"/>
              <a:gd name="connsiteX138" fmla="*/ 1362075 w 6343650"/>
              <a:gd name="connsiteY138" fmla="*/ 723900 h 3467100"/>
              <a:gd name="connsiteX139" fmla="*/ 1257300 w 6343650"/>
              <a:gd name="connsiteY139" fmla="*/ 752475 h 3467100"/>
              <a:gd name="connsiteX140" fmla="*/ 1219200 w 6343650"/>
              <a:gd name="connsiteY140" fmla="*/ 771525 h 3467100"/>
              <a:gd name="connsiteX141" fmla="*/ 1162050 w 6343650"/>
              <a:gd name="connsiteY141" fmla="*/ 790575 h 3467100"/>
              <a:gd name="connsiteX142" fmla="*/ 1104900 w 6343650"/>
              <a:gd name="connsiteY142" fmla="*/ 819150 h 3467100"/>
              <a:gd name="connsiteX143" fmla="*/ 1047750 w 6343650"/>
              <a:gd name="connsiteY143" fmla="*/ 866775 h 3467100"/>
              <a:gd name="connsiteX144" fmla="*/ 1076325 w 6343650"/>
              <a:gd name="connsiteY144" fmla="*/ 1028700 h 3467100"/>
              <a:gd name="connsiteX145" fmla="*/ 1133475 w 6343650"/>
              <a:gd name="connsiteY145" fmla="*/ 1133475 h 3467100"/>
              <a:gd name="connsiteX146" fmla="*/ 1162050 w 6343650"/>
              <a:gd name="connsiteY146" fmla="*/ 1190625 h 3467100"/>
              <a:gd name="connsiteX147" fmla="*/ 1209675 w 6343650"/>
              <a:gd name="connsiteY147" fmla="*/ 1238250 h 3467100"/>
              <a:gd name="connsiteX148" fmla="*/ 1295400 w 6343650"/>
              <a:gd name="connsiteY148" fmla="*/ 1362075 h 3467100"/>
              <a:gd name="connsiteX149" fmla="*/ 1343025 w 6343650"/>
              <a:gd name="connsiteY149" fmla="*/ 1419225 h 3467100"/>
              <a:gd name="connsiteX150" fmla="*/ 1381125 w 6343650"/>
              <a:gd name="connsiteY150" fmla="*/ 1495425 h 3467100"/>
              <a:gd name="connsiteX151" fmla="*/ 1390650 w 6343650"/>
              <a:gd name="connsiteY151" fmla="*/ 1524000 h 3467100"/>
              <a:gd name="connsiteX152" fmla="*/ 1419225 w 6343650"/>
              <a:gd name="connsiteY152" fmla="*/ 1562100 h 3467100"/>
              <a:gd name="connsiteX153" fmla="*/ 1438275 w 6343650"/>
              <a:gd name="connsiteY153" fmla="*/ 1590675 h 3467100"/>
              <a:gd name="connsiteX154" fmla="*/ 1447800 w 6343650"/>
              <a:gd name="connsiteY154" fmla="*/ 1628775 h 3467100"/>
              <a:gd name="connsiteX155" fmla="*/ 1466850 w 6343650"/>
              <a:gd name="connsiteY155" fmla="*/ 1666875 h 3467100"/>
              <a:gd name="connsiteX156" fmla="*/ 1495425 w 6343650"/>
              <a:gd name="connsiteY156" fmla="*/ 1752600 h 3467100"/>
              <a:gd name="connsiteX157" fmla="*/ 1514475 w 6343650"/>
              <a:gd name="connsiteY157" fmla="*/ 1847850 h 3467100"/>
              <a:gd name="connsiteX158" fmla="*/ 1533525 w 6343650"/>
              <a:gd name="connsiteY158" fmla="*/ 1895475 h 3467100"/>
              <a:gd name="connsiteX159" fmla="*/ 1543050 w 6343650"/>
              <a:gd name="connsiteY159" fmla="*/ 1952625 h 3467100"/>
              <a:gd name="connsiteX160" fmla="*/ 1562100 w 6343650"/>
              <a:gd name="connsiteY160" fmla="*/ 1981200 h 3467100"/>
              <a:gd name="connsiteX161" fmla="*/ 1571625 w 6343650"/>
              <a:gd name="connsiteY161" fmla="*/ 2038350 h 3467100"/>
              <a:gd name="connsiteX162" fmla="*/ 1581150 w 6343650"/>
              <a:gd name="connsiteY162" fmla="*/ 2076450 h 3467100"/>
              <a:gd name="connsiteX163" fmla="*/ 1590675 w 6343650"/>
              <a:gd name="connsiteY163" fmla="*/ 2124075 h 3467100"/>
              <a:gd name="connsiteX164" fmla="*/ 1581150 w 6343650"/>
              <a:gd name="connsiteY164" fmla="*/ 2200275 h 3467100"/>
              <a:gd name="connsiteX165" fmla="*/ 1514475 w 6343650"/>
              <a:gd name="connsiteY165" fmla="*/ 2276475 h 3467100"/>
              <a:gd name="connsiteX166" fmla="*/ 1485900 w 6343650"/>
              <a:gd name="connsiteY166" fmla="*/ 2314575 h 3467100"/>
              <a:gd name="connsiteX167" fmla="*/ 1438275 w 6343650"/>
              <a:gd name="connsiteY167" fmla="*/ 2419350 h 3467100"/>
              <a:gd name="connsiteX168" fmla="*/ 1438275 w 6343650"/>
              <a:gd name="connsiteY168" fmla="*/ 2419350 h 3467100"/>
              <a:gd name="connsiteX169" fmla="*/ 1400175 w 6343650"/>
              <a:gd name="connsiteY169" fmla="*/ 2495550 h 3467100"/>
              <a:gd name="connsiteX170" fmla="*/ 1343025 w 6343650"/>
              <a:gd name="connsiteY170" fmla="*/ 2552700 h 3467100"/>
              <a:gd name="connsiteX171" fmla="*/ 1304925 w 6343650"/>
              <a:gd name="connsiteY171" fmla="*/ 2571750 h 3467100"/>
              <a:gd name="connsiteX172" fmla="*/ 1276350 w 6343650"/>
              <a:gd name="connsiteY172" fmla="*/ 2590800 h 3467100"/>
              <a:gd name="connsiteX173" fmla="*/ 1238250 w 6343650"/>
              <a:gd name="connsiteY173" fmla="*/ 2619375 h 3467100"/>
              <a:gd name="connsiteX174" fmla="*/ 1181100 w 6343650"/>
              <a:gd name="connsiteY174" fmla="*/ 2628900 h 3467100"/>
              <a:gd name="connsiteX175" fmla="*/ 1019175 w 6343650"/>
              <a:gd name="connsiteY175" fmla="*/ 2914650 h 3467100"/>
              <a:gd name="connsiteX176" fmla="*/ 885825 w 6343650"/>
              <a:gd name="connsiteY176" fmla="*/ 3124200 h 3467100"/>
              <a:gd name="connsiteX177" fmla="*/ 771525 w 6343650"/>
              <a:gd name="connsiteY177" fmla="*/ 3248025 h 3467100"/>
              <a:gd name="connsiteX178" fmla="*/ 666750 w 6343650"/>
              <a:gd name="connsiteY178" fmla="*/ 3333750 h 3467100"/>
              <a:gd name="connsiteX179" fmla="*/ 619125 w 6343650"/>
              <a:gd name="connsiteY179" fmla="*/ 3362325 h 3467100"/>
              <a:gd name="connsiteX180" fmla="*/ 533400 w 6343650"/>
              <a:gd name="connsiteY180" fmla="*/ 3419475 h 3467100"/>
              <a:gd name="connsiteX181" fmla="*/ 504825 w 6343650"/>
              <a:gd name="connsiteY181" fmla="*/ 3438525 h 3467100"/>
              <a:gd name="connsiteX182" fmla="*/ 457200 w 6343650"/>
              <a:gd name="connsiteY182" fmla="*/ 3448050 h 3467100"/>
              <a:gd name="connsiteX183" fmla="*/ 361950 w 6343650"/>
              <a:gd name="connsiteY183" fmla="*/ 3467100 h 3467100"/>
              <a:gd name="connsiteX184" fmla="*/ 228600 w 6343650"/>
              <a:gd name="connsiteY184" fmla="*/ 3457575 h 3467100"/>
              <a:gd name="connsiteX185" fmla="*/ 152400 w 6343650"/>
              <a:gd name="connsiteY185" fmla="*/ 3400425 h 3467100"/>
              <a:gd name="connsiteX186" fmla="*/ 95250 w 6343650"/>
              <a:gd name="connsiteY186" fmla="*/ 3343275 h 3467100"/>
              <a:gd name="connsiteX187" fmla="*/ 47625 w 6343650"/>
              <a:gd name="connsiteY187" fmla="*/ 3267075 h 3467100"/>
              <a:gd name="connsiteX188" fmla="*/ 28575 w 6343650"/>
              <a:gd name="connsiteY188" fmla="*/ 3209925 h 3467100"/>
              <a:gd name="connsiteX189" fmla="*/ 19050 w 6343650"/>
              <a:gd name="connsiteY189" fmla="*/ 3171825 h 3467100"/>
              <a:gd name="connsiteX190" fmla="*/ 9525 w 6343650"/>
              <a:gd name="connsiteY190" fmla="*/ 3143250 h 3467100"/>
              <a:gd name="connsiteX191" fmla="*/ 0 w 6343650"/>
              <a:gd name="connsiteY191" fmla="*/ 3086100 h 3467100"/>
              <a:gd name="connsiteX192" fmla="*/ 19050 w 6343650"/>
              <a:gd name="connsiteY192" fmla="*/ 2828925 h 3467100"/>
              <a:gd name="connsiteX193" fmla="*/ 57150 w 6343650"/>
              <a:gd name="connsiteY193" fmla="*/ 2790825 h 3467100"/>
              <a:gd name="connsiteX194" fmla="*/ 95250 w 6343650"/>
              <a:gd name="connsiteY194" fmla="*/ 2743200 h 3467100"/>
              <a:gd name="connsiteX195" fmla="*/ 171450 w 6343650"/>
              <a:gd name="connsiteY195" fmla="*/ 2667000 h 3467100"/>
              <a:gd name="connsiteX196" fmla="*/ 200025 w 6343650"/>
              <a:gd name="connsiteY196" fmla="*/ 2638425 h 3467100"/>
              <a:gd name="connsiteX197" fmla="*/ 228600 w 6343650"/>
              <a:gd name="connsiteY197" fmla="*/ 2619375 h 3467100"/>
              <a:gd name="connsiteX198" fmla="*/ 295275 w 6343650"/>
              <a:gd name="connsiteY198" fmla="*/ 2571750 h 3467100"/>
              <a:gd name="connsiteX199" fmla="*/ 342900 w 6343650"/>
              <a:gd name="connsiteY199" fmla="*/ 2562225 h 3467100"/>
              <a:gd name="connsiteX200" fmla="*/ 619125 w 6343650"/>
              <a:gd name="connsiteY200" fmla="*/ 2562225 h 3467100"/>
              <a:gd name="connsiteX201" fmla="*/ 657225 w 6343650"/>
              <a:gd name="connsiteY201" fmla="*/ 2581275 h 3467100"/>
              <a:gd name="connsiteX202" fmla="*/ 714375 w 6343650"/>
              <a:gd name="connsiteY202" fmla="*/ 2619375 h 3467100"/>
              <a:gd name="connsiteX203" fmla="*/ 762000 w 6343650"/>
              <a:gd name="connsiteY203" fmla="*/ 2676525 h 3467100"/>
              <a:gd name="connsiteX204" fmla="*/ 781050 w 6343650"/>
              <a:gd name="connsiteY204" fmla="*/ 2705100 h 3467100"/>
              <a:gd name="connsiteX205" fmla="*/ 800100 w 6343650"/>
              <a:gd name="connsiteY205" fmla="*/ 2743200 h 3467100"/>
              <a:gd name="connsiteX0" fmla="*/ 6343650 w 6343650"/>
              <a:gd name="connsiteY0" fmla="*/ 800100 h 3467100"/>
              <a:gd name="connsiteX1" fmla="*/ 5781675 w 6343650"/>
              <a:gd name="connsiteY1" fmla="*/ 666750 h 3467100"/>
              <a:gd name="connsiteX2" fmla="*/ 5572125 w 6343650"/>
              <a:gd name="connsiteY2" fmla="*/ 571500 h 3467100"/>
              <a:gd name="connsiteX3" fmla="*/ 5429250 w 6343650"/>
              <a:gd name="connsiteY3" fmla="*/ 533400 h 3467100"/>
              <a:gd name="connsiteX4" fmla="*/ 5381625 w 6343650"/>
              <a:gd name="connsiteY4" fmla="*/ 523875 h 3467100"/>
              <a:gd name="connsiteX5" fmla="*/ 5191125 w 6343650"/>
              <a:gd name="connsiteY5" fmla="*/ 514350 h 3467100"/>
              <a:gd name="connsiteX6" fmla="*/ 5143500 w 6343650"/>
              <a:gd name="connsiteY6" fmla="*/ 495300 h 3467100"/>
              <a:gd name="connsiteX7" fmla="*/ 5095875 w 6343650"/>
              <a:gd name="connsiteY7" fmla="*/ 466725 h 3467100"/>
              <a:gd name="connsiteX8" fmla="*/ 5057775 w 6343650"/>
              <a:gd name="connsiteY8" fmla="*/ 438150 h 3467100"/>
              <a:gd name="connsiteX9" fmla="*/ 5019675 w 6343650"/>
              <a:gd name="connsiteY9" fmla="*/ 428625 h 3467100"/>
              <a:gd name="connsiteX10" fmla="*/ 4962525 w 6343650"/>
              <a:gd name="connsiteY10" fmla="*/ 390525 h 3467100"/>
              <a:gd name="connsiteX11" fmla="*/ 4933950 w 6343650"/>
              <a:gd name="connsiteY11" fmla="*/ 381000 h 3467100"/>
              <a:gd name="connsiteX12" fmla="*/ 4905375 w 6343650"/>
              <a:gd name="connsiteY12" fmla="*/ 361950 h 3467100"/>
              <a:gd name="connsiteX13" fmla="*/ 4810125 w 6343650"/>
              <a:gd name="connsiteY13" fmla="*/ 333375 h 3467100"/>
              <a:gd name="connsiteX14" fmla="*/ 4781550 w 6343650"/>
              <a:gd name="connsiteY14" fmla="*/ 323850 h 3467100"/>
              <a:gd name="connsiteX15" fmla="*/ 4591050 w 6343650"/>
              <a:gd name="connsiteY15" fmla="*/ 333375 h 3467100"/>
              <a:gd name="connsiteX16" fmla="*/ 4562475 w 6343650"/>
              <a:gd name="connsiteY16" fmla="*/ 352425 h 3467100"/>
              <a:gd name="connsiteX17" fmla="*/ 4524375 w 6343650"/>
              <a:gd name="connsiteY17" fmla="*/ 371475 h 3467100"/>
              <a:gd name="connsiteX18" fmla="*/ 4476750 w 6343650"/>
              <a:gd name="connsiteY18" fmla="*/ 438150 h 3467100"/>
              <a:gd name="connsiteX19" fmla="*/ 4467225 w 6343650"/>
              <a:gd name="connsiteY19" fmla="*/ 466725 h 3467100"/>
              <a:gd name="connsiteX20" fmla="*/ 4457700 w 6343650"/>
              <a:gd name="connsiteY20" fmla="*/ 514350 h 3467100"/>
              <a:gd name="connsiteX21" fmla="*/ 4467225 w 6343650"/>
              <a:gd name="connsiteY21" fmla="*/ 685800 h 3467100"/>
              <a:gd name="connsiteX22" fmla="*/ 4495800 w 6343650"/>
              <a:gd name="connsiteY22" fmla="*/ 752475 h 3467100"/>
              <a:gd name="connsiteX23" fmla="*/ 4600575 w 6343650"/>
              <a:gd name="connsiteY23" fmla="*/ 857250 h 3467100"/>
              <a:gd name="connsiteX24" fmla="*/ 4638675 w 6343650"/>
              <a:gd name="connsiteY24" fmla="*/ 885825 h 3467100"/>
              <a:gd name="connsiteX25" fmla="*/ 4724400 w 6343650"/>
              <a:gd name="connsiteY25" fmla="*/ 904875 h 3467100"/>
              <a:gd name="connsiteX26" fmla="*/ 4772025 w 6343650"/>
              <a:gd name="connsiteY26" fmla="*/ 914400 h 3467100"/>
              <a:gd name="connsiteX27" fmla="*/ 4876800 w 6343650"/>
              <a:gd name="connsiteY27" fmla="*/ 904875 h 3467100"/>
              <a:gd name="connsiteX28" fmla="*/ 4953000 w 6343650"/>
              <a:gd name="connsiteY28" fmla="*/ 885825 h 3467100"/>
              <a:gd name="connsiteX29" fmla="*/ 5029200 w 6343650"/>
              <a:gd name="connsiteY29" fmla="*/ 828675 h 3467100"/>
              <a:gd name="connsiteX30" fmla="*/ 5076825 w 6343650"/>
              <a:gd name="connsiteY30" fmla="*/ 800100 h 3467100"/>
              <a:gd name="connsiteX31" fmla="*/ 5181600 w 6343650"/>
              <a:gd name="connsiteY31" fmla="*/ 704850 h 3467100"/>
              <a:gd name="connsiteX32" fmla="*/ 5219700 w 6343650"/>
              <a:gd name="connsiteY32" fmla="*/ 657225 h 3467100"/>
              <a:gd name="connsiteX33" fmla="*/ 5267325 w 6343650"/>
              <a:gd name="connsiteY33" fmla="*/ 552450 h 3467100"/>
              <a:gd name="connsiteX34" fmla="*/ 5286375 w 6343650"/>
              <a:gd name="connsiteY34" fmla="*/ 514350 h 3467100"/>
              <a:gd name="connsiteX35" fmla="*/ 5276850 w 6343650"/>
              <a:gd name="connsiteY35" fmla="*/ 400050 h 3467100"/>
              <a:gd name="connsiteX36" fmla="*/ 5248275 w 6343650"/>
              <a:gd name="connsiteY36" fmla="*/ 352425 h 3467100"/>
              <a:gd name="connsiteX37" fmla="*/ 5219700 w 6343650"/>
              <a:gd name="connsiteY37" fmla="*/ 295275 h 3467100"/>
              <a:gd name="connsiteX38" fmla="*/ 5143500 w 6343650"/>
              <a:gd name="connsiteY38" fmla="*/ 209550 h 3467100"/>
              <a:gd name="connsiteX39" fmla="*/ 5067300 w 6343650"/>
              <a:gd name="connsiteY39" fmla="*/ 95250 h 3467100"/>
              <a:gd name="connsiteX40" fmla="*/ 5029200 w 6343650"/>
              <a:gd name="connsiteY40" fmla="*/ 66675 h 3467100"/>
              <a:gd name="connsiteX41" fmla="*/ 5000625 w 6343650"/>
              <a:gd name="connsiteY41" fmla="*/ 28575 h 3467100"/>
              <a:gd name="connsiteX42" fmla="*/ 4924425 w 6343650"/>
              <a:gd name="connsiteY42" fmla="*/ 0 h 3467100"/>
              <a:gd name="connsiteX43" fmla="*/ 4714875 w 6343650"/>
              <a:gd name="connsiteY43" fmla="*/ 9525 h 3467100"/>
              <a:gd name="connsiteX44" fmla="*/ 4638675 w 6343650"/>
              <a:gd name="connsiteY44" fmla="*/ 57150 h 3467100"/>
              <a:gd name="connsiteX45" fmla="*/ 4562475 w 6343650"/>
              <a:gd name="connsiteY45" fmla="*/ 104775 h 3467100"/>
              <a:gd name="connsiteX46" fmla="*/ 4524375 w 6343650"/>
              <a:gd name="connsiteY46" fmla="*/ 190500 h 3467100"/>
              <a:gd name="connsiteX47" fmla="*/ 4495800 w 6343650"/>
              <a:gd name="connsiteY47" fmla="*/ 209550 h 3467100"/>
              <a:gd name="connsiteX48" fmla="*/ 4429125 w 6343650"/>
              <a:gd name="connsiteY48" fmla="*/ 266700 h 3467100"/>
              <a:gd name="connsiteX49" fmla="*/ 4381500 w 6343650"/>
              <a:gd name="connsiteY49" fmla="*/ 295275 h 3467100"/>
              <a:gd name="connsiteX50" fmla="*/ 4286250 w 6343650"/>
              <a:gd name="connsiteY50" fmla="*/ 352425 h 3467100"/>
              <a:gd name="connsiteX51" fmla="*/ 4257675 w 6343650"/>
              <a:gd name="connsiteY51" fmla="*/ 371475 h 3467100"/>
              <a:gd name="connsiteX52" fmla="*/ 4219575 w 6343650"/>
              <a:gd name="connsiteY52" fmla="*/ 381000 h 3467100"/>
              <a:gd name="connsiteX53" fmla="*/ 4133850 w 6343650"/>
              <a:gd name="connsiteY53" fmla="*/ 400050 h 3467100"/>
              <a:gd name="connsiteX54" fmla="*/ 4114800 w 6343650"/>
              <a:gd name="connsiteY54" fmla="*/ 428625 h 3467100"/>
              <a:gd name="connsiteX55" fmla="*/ 4086225 w 6343650"/>
              <a:gd name="connsiteY55" fmla="*/ 447675 h 3467100"/>
              <a:gd name="connsiteX56" fmla="*/ 3943350 w 6343650"/>
              <a:gd name="connsiteY56" fmla="*/ 504825 h 3467100"/>
              <a:gd name="connsiteX57" fmla="*/ 3867150 w 6343650"/>
              <a:gd name="connsiteY57" fmla="*/ 533400 h 3467100"/>
              <a:gd name="connsiteX58" fmla="*/ 3781425 w 6343650"/>
              <a:gd name="connsiteY58" fmla="*/ 552450 h 3467100"/>
              <a:gd name="connsiteX59" fmla="*/ 3667125 w 6343650"/>
              <a:gd name="connsiteY59" fmla="*/ 590550 h 3467100"/>
              <a:gd name="connsiteX60" fmla="*/ 3609975 w 6343650"/>
              <a:gd name="connsiteY60" fmla="*/ 609600 h 3467100"/>
              <a:gd name="connsiteX61" fmla="*/ 3581400 w 6343650"/>
              <a:gd name="connsiteY61" fmla="*/ 619125 h 3467100"/>
              <a:gd name="connsiteX62" fmla="*/ 3495675 w 6343650"/>
              <a:gd name="connsiteY62" fmla="*/ 676275 h 3467100"/>
              <a:gd name="connsiteX63" fmla="*/ 3467100 w 6343650"/>
              <a:gd name="connsiteY63" fmla="*/ 695325 h 3467100"/>
              <a:gd name="connsiteX64" fmla="*/ 3429000 w 6343650"/>
              <a:gd name="connsiteY64" fmla="*/ 723900 h 3467100"/>
              <a:gd name="connsiteX65" fmla="*/ 3371850 w 6343650"/>
              <a:gd name="connsiteY65" fmla="*/ 742950 h 3467100"/>
              <a:gd name="connsiteX66" fmla="*/ 3305175 w 6343650"/>
              <a:gd name="connsiteY66" fmla="*/ 771525 h 3467100"/>
              <a:gd name="connsiteX67" fmla="*/ 3067050 w 6343650"/>
              <a:gd name="connsiteY67" fmla="*/ 828675 h 3467100"/>
              <a:gd name="connsiteX68" fmla="*/ 2990850 w 6343650"/>
              <a:gd name="connsiteY68" fmla="*/ 847725 h 3467100"/>
              <a:gd name="connsiteX69" fmla="*/ 2524125 w 6343650"/>
              <a:gd name="connsiteY69" fmla="*/ 819150 h 3467100"/>
              <a:gd name="connsiteX70" fmla="*/ 2476500 w 6343650"/>
              <a:gd name="connsiteY70" fmla="*/ 790575 h 3467100"/>
              <a:gd name="connsiteX71" fmla="*/ 2457450 w 6343650"/>
              <a:gd name="connsiteY71" fmla="*/ 742950 h 3467100"/>
              <a:gd name="connsiteX72" fmla="*/ 2457450 w 6343650"/>
              <a:gd name="connsiteY72" fmla="*/ 485775 h 3467100"/>
              <a:gd name="connsiteX73" fmla="*/ 2486025 w 6343650"/>
              <a:gd name="connsiteY73" fmla="*/ 447675 h 3467100"/>
              <a:gd name="connsiteX74" fmla="*/ 2505075 w 6343650"/>
              <a:gd name="connsiteY74" fmla="*/ 419100 h 3467100"/>
              <a:gd name="connsiteX75" fmla="*/ 2543175 w 6343650"/>
              <a:gd name="connsiteY75" fmla="*/ 400050 h 3467100"/>
              <a:gd name="connsiteX76" fmla="*/ 2619375 w 6343650"/>
              <a:gd name="connsiteY76" fmla="*/ 333375 h 3467100"/>
              <a:gd name="connsiteX77" fmla="*/ 2828925 w 6343650"/>
              <a:gd name="connsiteY77" fmla="*/ 247650 h 3467100"/>
              <a:gd name="connsiteX78" fmla="*/ 2971800 w 6343650"/>
              <a:gd name="connsiteY78" fmla="*/ 209550 h 3467100"/>
              <a:gd name="connsiteX79" fmla="*/ 3257550 w 6343650"/>
              <a:gd name="connsiteY79" fmla="*/ 247650 h 3467100"/>
              <a:gd name="connsiteX80" fmla="*/ 3343275 w 6343650"/>
              <a:gd name="connsiteY80" fmla="*/ 371475 h 3467100"/>
              <a:gd name="connsiteX81" fmla="*/ 3381375 w 6343650"/>
              <a:gd name="connsiteY81" fmla="*/ 409575 h 3467100"/>
              <a:gd name="connsiteX82" fmla="*/ 3438525 w 6343650"/>
              <a:gd name="connsiteY82" fmla="*/ 485775 h 3467100"/>
              <a:gd name="connsiteX83" fmla="*/ 3467100 w 6343650"/>
              <a:gd name="connsiteY83" fmla="*/ 523875 h 3467100"/>
              <a:gd name="connsiteX84" fmla="*/ 3448050 w 6343650"/>
              <a:gd name="connsiteY84" fmla="*/ 590550 h 3467100"/>
              <a:gd name="connsiteX85" fmla="*/ 3390900 w 6343650"/>
              <a:gd name="connsiteY85" fmla="*/ 619125 h 3467100"/>
              <a:gd name="connsiteX86" fmla="*/ 3314700 w 6343650"/>
              <a:gd name="connsiteY86" fmla="*/ 657225 h 3467100"/>
              <a:gd name="connsiteX87" fmla="*/ 3276600 w 6343650"/>
              <a:gd name="connsiteY87" fmla="*/ 676275 h 3467100"/>
              <a:gd name="connsiteX88" fmla="*/ 3209925 w 6343650"/>
              <a:gd name="connsiteY88" fmla="*/ 695325 h 3467100"/>
              <a:gd name="connsiteX89" fmla="*/ 3171825 w 6343650"/>
              <a:gd name="connsiteY89" fmla="*/ 714375 h 3467100"/>
              <a:gd name="connsiteX90" fmla="*/ 3143250 w 6343650"/>
              <a:gd name="connsiteY90" fmla="*/ 733425 h 3467100"/>
              <a:gd name="connsiteX91" fmla="*/ 3076575 w 6343650"/>
              <a:gd name="connsiteY91" fmla="*/ 752475 h 3467100"/>
              <a:gd name="connsiteX92" fmla="*/ 3000375 w 6343650"/>
              <a:gd name="connsiteY92" fmla="*/ 771525 h 3467100"/>
              <a:gd name="connsiteX93" fmla="*/ 2943225 w 6343650"/>
              <a:gd name="connsiteY93" fmla="*/ 781050 h 3467100"/>
              <a:gd name="connsiteX94" fmla="*/ 2914650 w 6343650"/>
              <a:gd name="connsiteY94" fmla="*/ 790575 h 3467100"/>
              <a:gd name="connsiteX95" fmla="*/ 2876550 w 6343650"/>
              <a:gd name="connsiteY95" fmla="*/ 800100 h 3467100"/>
              <a:gd name="connsiteX96" fmla="*/ 2838450 w 6343650"/>
              <a:gd name="connsiteY96" fmla="*/ 857250 h 3467100"/>
              <a:gd name="connsiteX97" fmla="*/ 2809875 w 6343650"/>
              <a:gd name="connsiteY97" fmla="*/ 914400 h 3467100"/>
              <a:gd name="connsiteX98" fmla="*/ 2762250 w 6343650"/>
              <a:gd name="connsiteY98" fmla="*/ 962025 h 3467100"/>
              <a:gd name="connsiteX99" fmla="*/ 2562225 w 6343650"/>
              <a:gd name="connsiteY99" fmla="*/ 1104900 h 3467100"/>
              <a:gd name="connsiteX100" fmla="*/ 2438400 w 6343650"/>
              <a:gd name="connsiteY100" fmla="*/ 1209675 h 3467100"/>
              <a:gd name="connsiteX101" fmla="*/ 2419350 w 6343650"/>
              <a:gd name="connsiteY101" fmla="*/ 1238250 h 3467100"/>
              <a:gd name="connsiteX102" fmla="*/ 2409825 w 6343650"/>
              <a:gd name="connsiteY102" fmla="*/ 1276350 h 3467100"/>
              <a:gd name="connsiteX103" fmla="*/ 2400300 w 6343650"/>
              <a:gd name="connsiteY103" fmla="*/ 1504950 h 3467100"/>
              <a:gd name="connsiteX104" fmla="*/ 2333625 w 6343650"/>
              <a:gd name="connsiteY104" fmla="*/ 1590675 h 3467100"/>
              <a:gd name="connsiteX105" fmla="*/ 2305050 w 6343650"/>
              <a:gd name="connsiteY105" fmla="*/ 1619250 h 3467100"/>
              <a:gd name="connsiteX106" fmla="*/ 2276475 w 6343650"/>
              <a:gd name="connsiteY106" fmla="*/ 1657350 h 3467100"/>
              <a:gd name="connsiteX107" fmla="*/ 2219325 w 6343650"/>
              <a:gd name="connsiteY107" fmla="*/ 1695450 h 3467100"/>
              <a:gd name="connsiteX108" fmla="*/ 2124075 w 6343650"/>
              <a:gd name="connsiteY108" fmla="*/ 1724025 h 3467100"/>
              <a:gd name="connsiteX109" fmla="*/ 1952625 w 6343650"/>
              <a:gd name="connsiteY109" fmla="*/ 1714500 h 3467100"/>
              <a:gd name="connsiteX110" fmla="*/ 1924050 w 6343650"/>
              <a:gd name="connsiteY110" fmla="*/ 1676400 h 3467100"/>
              <a:gd name="connsiteX111" fmla="*/ 1895475 w 6343650"/>
              <a:gd name="connsiteY111" fmla="*/ 1590675 h 3467100"/>
              <a:gd name="connsiteX112" fmla="*/ 1876425 w 6343650"/>
              <a:gd name="connsiteY112" fmla="*/ 1552575 h 3467100"/>
              <a:gd name="connsiteX113" fmla="*/ 1885950 w 6343650"/>
              <a:gd name="connsiteY113" fmla="*/ 1485900 h 3467100"/>
              <a:gd name="connsiteX114" fmla="*/ 1933575 w 6343650"/>
              <a:gd name="connsiteY114" fmla="*/ 1409700 h 3467100"/>
              <a:gd name="connsiteX115" fmla="*/ 2009775 w 6343650"/>
              <a:gd name="connsiteY115" fmla="*/ 1333500 h 3467100"/>
              <a:gd name="connsiteX116" fmla="*/ 2028825 w 6343650"/>
              <a:gd name="connsiteY116" fmla="*/ 1295400 h 3467100"/>
              <a:gd name="connsiteX117" fmla="*/ 2047875 w 6343650"/>
              <a:gd name="connsiteY117" fmla="*/ 1266825 h 3467100"/>
              <a:gd name="connsiteX118" fmla="*/ 2066925 w 6343650"/>
              <a:gd name="connsiteY118" fmla="*/ 1209675 h 3467100"/>
              <a:gd name="connsiteX119" fmla="*/ 2095500 w 6343650"/>
              <a:gd name="connsiteY119" fmla="*/ 1143000 h 3467100"/>
              <a:gd name="connsiteX120" fmla="*/ 2114550 w 6343650"/>
              <a:gd name="connsiteY120" fmla="*/ 1057275 h 3467100"/>
              <a:gd name="connsiteX121" fmla="*/ 2162175 w 6343650"/>
              <a:gd name="connsiteY121" fmla="*/ 895350 h 3467100"/>
              <a:gd name="connsiteX122" fmla="*/ 2181225 w 6343650"/>
              <a:gd name="connsiteY122" fmla="*/ 790575 h 3467100"/>
              <a:gd name="connsiteX123" fmla="*/ 2200275 w 6343650"/>
              <a:gd name="connsiteY123" fmla="*/ 714375 h 3467100"/>
              <a:gd name="connsiteX124" fmla="*/ 2209800 w 6343650"/>
              <a:gd name="connsiteY124" fmla="*/ 666750 h 3467100"/>
              <a:gd name="connsiteX125" fmla="*/ 2228850 w 6343650"/>
              <a:gd name="connsiteY125" fmla="*/ 638175 h 3467100"/>
              <a:gd name="connsiteX126" fmla="*/ 2247900 w 6343650"/>
              <a:gd name="connsiteY126" fmla="*/ 571500 h 3467100"/>
              <a:gd name="connsiteX127" fmla="*/ 2228850 w 6343650"/>
              <a:gd name="connsiteY127" fmla="*/ 495300 h 3467100"/>
              <a:gd name="connsiteX128" fmla="*/ 2190750 w 6343650"/>
              <a:gd name="connsiteY128" fmla="*/ 466725 h 3467100"/>
              <a:gd name="connsiteX129" fmla="*/ 2095500 w 6343650"/>
              <a:gd name="connsiteY129" fmla="*/ 428625 h 3467100"/>
              <a:gd name="connsiteX130" fmla="*/ 1828800 w 6343650"/>
              <a:gd name="connsiteY130" fmla="*/ 447675 h 3467100"/>
              <a:gd name="connsiteX131" fmla="*/ 1790700 w 6343650"/>
              <a:gd name="connsiteY131" fmla="*/ 466725 h 3467100"/>
              <a:gd name="connsiteX132" fmla="*/ 1743075 w 6343650"/>
              <a:gd name="connsiteY132" fmla="*/ 476250 h 3467100"/>
              <a:gd name="connsiteX133" fmla="*/ 1695450 w 6343650"/>
              <a:gd name="connsiteY133" fmla="*/ 504825 h 3467100"/>
              <a:gd name="connsiteX134" fmla="*/ 1657350 w 6343650"/>
              <a:gd name="connsiteY134" fmla="*/ 533400 h 3467100"/>
              <a:gd name="connsiteX135" fmla="*/ 1590675 w 6343650"/>
              <a:gd name="connsiteY135" fmla="*/ 571500 h 3467100"/>
              <a:gd name="connsiteX136" fmla="*/ 1466850 w 6343650"/>
              <a:gd name="connsiteY136" fmla="*/ 657225 h 3467100"/>
              <a:gd name="connsiteX137" fmla="*/ 1409700 w 6343650"/>
              <a:gd name="connsiteY137" fmla="*/ 685800 h 3467100"/>
              <a:gd name="connsiteX138" fmla="*/ 1362075 w 6343650"/>
              <a:gd name="connsiteY138" fmla="*/ 723900 h 3467100"/>
              <a:gd name="connsiteX139" fmla="*/ 1257300 w 6343650"/>
              <a:gd name="connsiteY139" fmla="*/ 752475 h 3467100"/>
              <a:gd name="connsiteX140" fmla="*/ 1219200 w 6343650"/>
              <a:gd name="connsiteY140" fmla="*/ 771525 h 3467100"/>
              <a:gd name="connsiteX141" fmla="*/ 1162050 w 6343650"/>
              <a:gd name="connsiteY141" fmla="*/ 790575 h 3467100"/>
              <a:gd name="connsiteX142" fmla="*/ 1104900 w 6343650"/>
              <a:gd name="connsiteY142" fmla="*/ 819150 h 3467100"/>
              <a:gd name="connsiteX143" fmla="*/ 1047750 w 6343650"/>
              <a:gd name="connsiteY143" fmla="*/ 866775 h 3467100"/>
              <a:gd name="connsiteX144" fmla="*/ 1076325 w 6343650"/>
              <a:gd name="connsiteY144" fmla="*/ 1028700 h 3467100"/>
              <a:gd name="connsiteX145" fmla="*/ 1133475 w 6343650"/>
              <a:gd name="connsiteY145" fmla="*/ 1133475 h 3467100"/>
              <a:gd name="connsiteX146" fmla="*/ 1162050 w 6343650"/>
              <a:gd name="connsiteY146" fmla="*/ 1190625 h 3467100"/>
              <a:gd name="connsiteX147" fmla="*/ 1209675 w 6343650"/>
              <a:gd name="connsiteY147" fmla="*/ 1238250 h 3467100"/>
              <a:gd name="connsiteX148" fmla="*/ 1295400 w 6343650"/>
              <a:gd name="connsiteY148" fmla="*/ 1362075 h 3467100"/>
              <a:gd name="connsiteX149" fmla="*/ 1343025 w 6343650"/>
              <a:gd name="connsiteY149" fmla="*/ 1419225 h 3467100"/>
              <a:gd name="connsiteX150" fmla="*/ 1381125 w 6343650"/>
              <a:gd name="connsiteY150" fmla="*/ 1495425 h 3467100"/>
              <a:gd name="connsiteX151" fmla="*/ 1390650 w 6343650"/>
              <a:gd name="connsiteY151" fmla="*/ 1524000 h 3467100"/>
              <a:gd name="connsiteX152" fmla="*/ 1419225 w 6343650"/>
              <a:gd name="connsiteY152" fmla="*/ 1562100 h 3467100"/>
              <a:gd name="connsiteX153" fmla="*/ 1438275 w 6343650"/>
              <a:gd name="connsiteY153" fmla="*/ 1590675 h 3467100"/>
              <a:gd name="connsiteX154" fmla="*/ 1447800 w 6343650"/>
              <a:gd name="connsiteY154" fmla="*/ 1628775 h 3467100"/>
              <a:gd name="connsiteX155" fmla="*/ 1466850 w 6343650"/>
              <a:gd name="connsiteY155" fmla="*/ 1666875 h 3467100"/>
              <a:gd name="connsiteX156" fmla="*/ 1495425 w 6343650"/>
              <a:gd name="connsiteY156" fmla="*/ 1752600 h 3467100"/>
              <a:gd name="connsiteX157" fmla="*/ 1514475 w 6343650"/>
              <a:gd name="connsiteY157" fmla="*/ 1847850 h 3467100"/>
              <a:gd name="connsiteX158" fmla="*/ 1533525 w 6343650"/>
              <a:gd name="connsiteY158" fmla="*/ 1895475 h 3467100"/>
              <a:gd name="connsiteX159" fmla="*/ 1543050 w 6343650"/>
              <a:gd name="connsiteY159" fmla="*/ 1952625 h 3467100"/>
              <a:gd name="connsiteX160" fmla="*/ 1562100 w 6343650"/>
              <a:gd name="connsiteY160" fmla="*/ 1981200 h 3467100"/>
              <a:gd name="connsiteX161" fmla="*/ 1571625 w 6343650"/>
              <a:gd name="connsiteY161" fmla="*/ 2038350 h 3467100"/>
              <a:gd name="connsiteX162" fmla="*/ 1581150 w 6343650"/>
              <a:gd name="connsiteY162" fmla="*/ 2076450 h 3467100"/>
              <a:gd name="connsiteX163" fmla="*/ 1590675 w 6343650"/>
              <a:gd name="connsiteY163" fmla="*/ 2124075 h 3467100"/>
              <a:gd name="connsiteX164" fmla="*/ 1581150 w 6343650"/>
              <a:gd name="connsiteY164" fmla="*/ 2200275 h 3467100"/>
              <a:gd name="connsiteX165" fmla="*/ 1514475 w 6343650"/>
              <a:gd name="connsiteY165" fmla="*/ 2276475 h 3467100"/>
              <a:gd name="connsiteX166" fmla="*/ 1485900 w 6343650"/>
              <a:gd name="connsiteY166" fmla="*/ 2314575 h 3467100"/>
              <a:gd name="connsiteX167" fmla="*/ 1438275 w 6343650"/>
              <a:gd name="connsiteY167" fmla="*/ 2419350 h 3467100"/>
              <a:gd name="connsiteX168" fmla="*/ 1438275 w 6343650"/>
              <a:gd name="connsiteY168" fmla="*/ 2419350 h 3467100"/>
              <a:gd name="connsiteX169" fmla="*/ 1400175 w 6343650"/>
              <a:gd name="connsiteY169" fmla="*/ 2495550 h 3467100"/>
              <a:gd name="connsiteX170" fmla="*/ 1343025 w 6343650"/>
              <a:gd name="connsiteY170" fmla="*/ 2552700 h 3467100"/>
              <a:gd name="connsiteX171" fmla="*/ 1304925 w 6343650"/>
              <a:gd name="connsiteY171" fmla="*/ 2571750 h 3467100"/>
              <a:gd name="connsiteX172" fmla="*/ 1276350 w 6343650"/>
              <a:gd name="connsiteY172" fmla="*/ 2590800 h 3467100"/>
              <a:gd name="connsiteX173" fmla="*/ 1238250 w 6343650"/>
              <a:gd name="connsiteY173" fmla="*/ 2619375 h 3467100"/>
              <a:gd name="connsiteX174" fmla="*/ 1181100 w 6343650"/>
              <a:gd name="connsiteY174" fmla="*/ 2628900 h 3467100"/>
              <a:gd name="connsiteX175" fmla="*/ 1019175 w 6343650"/>
              <a:gd name="connsiteY175" fmla="*/ 2914650 h 3467100"/>
              <a:gd name="connsiteX176" fmla="*/ 885825 w 6343650"/>
              <a:gd name="connsiteY176" fmla="*/ 3124200 h 3467100"/>
              <a:gd name="connsiteX177" fmla="*/ 771525 w 6343650"/>
              <a:gd name="connsiteY177" fmla="*/ 3248025 h 3467100"/>
              <a:gd name="connsiteX178" fmla="*/ 666750 w 6343650"/>
              <a:gd name="connsiteY178" fmla="*/ 3333750 h 3467100"/>
              <a:gd name="connsiteX179" fmla="*/ 619125 w 6343650"/>
              <a:gd name="connsiteY179" fmla="*/ 3362325 h 3467100"/>
              <a:gd name="connsiteX180" fmla="*/ 533400 w 6343650"/>
              <a:gd name="connsiteY180" fmla="*/ 3419475 h 3467100"/>
              <a:gd name="connsiteX181" fmla="*/ 504825 w 6343650"/>
              <a:gd name="connsiteY181" fmla="*/ 3438525 h 3467100"/>
              <a:gd name="connsiteX182" fmla="*/ 457200 w 6343650"/>
              <a:gd name="connsiteY182" fmla="*/ 3448050 h 3467100"/>
              <a:gd name="connsiteX183" fmla="*/ 361950 w 6343650"/>
              <a:gd name="connsiteY183" fmla="*/ 3467100 h 3467100"/>
              <a:gd name="connsiteX184" fmla="*/ 228600 w 6343650"/>
              <a:gd name="connsiteY184" fmla="*/ 3457575 h 3467100"/>
              <a:gd name="connsiteX185" fmla="*/ 152400 w 6343650"/>
              <a:gd name="connsiteY185" fmla="*/ 3400425 h 3467100"/>
              <a:gd name="connsiteX186" fmla="*/ 95250 w 6343650"/>
              <a:gd name="connsiteY186" fmla="*/ 3343275 h 3467100"/>
              <a:gd name="connsiteX187" fmla="*/ 47625 w 6343650"/>
              <a:gd name="connsiteY187" fmla="*/ 3267075 h 3467100"/>
              <a:gd name="connsiteX188" fmla="*/ 28575 w 6343650"/>
              <a:gd name="connsiteY188" fmla="*/ 3209925 h 3467100"/>
              <a:gd name="connsiteX189" fmla="*/ 19050 w 6343650"/>
              <a:gd name="connsiteY189" fmla="*/ 3171825 h 3467100"/>
              <a:gd name="connsiteX190" fmla="*/ 9525 w 6343650"/>
              <a:gd name="connsiteY190" fmla="*/ 3143250 h 3467100"/>
              <a:gd name="connsiteX191" fmla="*/ 0 w 6343650"/>
              <a:gd name="connsiteY191" fmla="*/ 3086100 h 3467100"/>
              <a:gd name="connsiteX192" fmla="*/ 19050 w 6343650"/>
              <a:gd name="connsiteY192" fmla="*/ 2828925 h 3467100"/>
              <a:gd name="connsiteX193" fmla="*/ 57150 w 6343650"/>
              <a:gd name="connsiteY193" fmla="*/ 2790825 h 3467100"/>
              <a:gd name="connsiteX194" fmla="*/ 95250 w 6343650"/>
              <a:gd name="connsiteY194" fmla="*/ 2743200 h 3467100"/>
              <a:gd name="connsiteX195" fmla="*/ 171450 w 6343650"/>
              <a:gd name="connsiteY195" fmla="*/ 2667000 h 3467100"/>
              <a:gd name="connsiteX196" fmla="*/ 200025 w 6343650"/>
              <a:gd name="connsiteY196" fmla="*/ 2638425 h 3467100"/>
              <a:gd name="connsiteX197" fmla="*/ 228600 w 6343650"/>
              <a:gd name="connsiteY197" fmla="*/ 2619375 h 3467100"/>
              <a:gd name="connsiteX198" fmla="*/ 295275 w 6343650"/>
              <a:gd name="connsiteY198" fmla="*/ 2571750 h 3467100"/>
              <a:gd name="connsiteX199" fmla="*/ 342900 w 6343650"/>
              <a:gd name="connsiteY199" fmla="*/ 2562225 h 3467100"/>
              <a:gd name="connsiteX200" fmla="*/ 619125 w 6343650"/>
              <a:gd name="connsiteY200" fmla="*/ 2562225 h 3467100"/>
              <a:gd name="connsiteX201" fmla="*/ 657225 w 6343650"/>
              <a:gd name="connsiteY201" fmla="*/ 2581275 h 3467100"/>
              <a:gd name="connsiteX202" fmla="*/ 714375 w 6343650"/>
              <a:gd name="connsiteY202" fmla="*/ 2619375 h 3467100"/>
              <a:gd name="connsiteX203" fmla="*/ 762000 w 6343650"/>
              <a:gd name="connsiteY203" fmla="*/ 2676525 h 3467100"/>
              <a:gd name="connsiteX204" fmla="*/ 781050 w 6343650"/>
              <a:gd name="connsiteY204" fmla="*/ 2705100 h 3467100"/>
              <a:gd name="connsiteX205" fmla="*/ 800100 w 6343650"/>
              <a:gd name="connsiteY205" fmla="*/ 274320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343650" h="3467100">
                <a:moveTo>
                  <a:pt x="6343650" y="800100"/>
                </a:moveTo>
                <a:cubicBezTo>
                  <a:pt x="6165850" y="796925"/>
                  <a:pt x="5910263" y="704850"/>
                  <a:pt x="5781675" y="666750"/>
                </a:cubicBezTo>
                <a:cubicBezTo>
                  <a:pt x="5653088" y="628650"/>
                  <a:pt x="5630862" y="593725"/>
                  <a:pt x="5572125" y="571500"/>
                </a:cubicBezTo>
                <a:cubicBezTo>
                  <a:pt x="5513388" y="549275"/>
                  <a:pt x="5524797" y="550772"/>
                  <a:pt x="5429250" y="533400"/>
                </a:cubicBezTo>
                <a:cubicBezTo>
                  <a:pt x="5413322" y="530504"/>
                  <a:pt x="5397763" y="525166"/>
                  <a:pt x="5381625" y="523875"/>
                </a:cubicBezTo>
                <a:cubicBezTo>
                  <a:pt x="5318248" y="518805"/>
                  <a:pt x="5254625" y="517525"/>
                  <a:pt x="5191125" y="514350"/>
                </a:cubicBezTo>
                <a:cubicBezTo>
                  <a:pt x="5175250" y="508000"/>
                  <a:pt x="5158793" y="502946"/>
                  <a:pt x="5143500" y="495300"/>
                </a:cubicBezTo>
                <a:cubicBezTo>
                  <a:pt x="5126941" y="487021"/>
                  <a:pt x="5111279" y="476994"/>
                  <a:pt x="5095875" y="466725"/>
                </a:cubicBezTo>
                <a:cubicBezTo>
                  <a:pt x="5082666" y="457919"/>
                  <a:pt x="5071974" y="445250"/>
                  <a:pt x="5057775" y="438150"/>
                </a:cubicBezTo>
                <a:cubicBezTo>
                  <a:pt x="5046066" y="432296"/>
                  <a:pt x="5032375" y="431800"/>
                  <a:pt x="5019675" y="428625"/>
                </a:cubicBezTo>
                <a:cubicBezTo>
                  <a:pt x="5000625" y="415925"/>
                  <a:pt x="4984245" y="397765"/>
                  <a:pt x="4962525" y="390525"/>
                </a:cubicBezTo>
                <a:cubicBezTo>
                  <a:pt x="4953000" y="387350"/>
                  <a:pt x="4942930" y="385490"/>
                  <a:pt x="4933950" y="381000"/>
                </a:cubicBezTo>
                <a:cubicBezTo>
                  <a:pt x="4923711" y="375880"/>
                  <a:pt x="4915836" y="366599"/>
                  <a:pt x="4905375" y="361950"/>
                </a:cubicBezTo>
                <a:cubicBezTo>
                  <a:pt x="4864631" y="343842"/>
                  <a:pt x="4848914" y="344458"/>
                  <a:pt x="4810125" y="333375"/>
                </a:cubicBezTo>
                <a:cubicBezTo>
                  <a:pt x="4800471" y="330617"/>
                  <a:pt x="4791075" y="327025"/>
                  <a:pt x="4781550" y="323850"/>
                </a:cubicBezTo>
                <a:cubicBezTo>
                  <a:pt x="4718050" y="327025"/>
                  <a:pt x="4654095" y="325152"/>
                  <a:pt x="4591050" y="333375"/>
                </a:cubicBezTo>
                <a:cubicBezTo>
                  <a:pt x="4579699" y="334856"/>
                  <a:pt x="4572414" y="346745"/>
                  <a:pt x="4562475" y="352425"/>
                </a:cubicBezTo>
                <a:cubicBezTo>
                  <a:pt x="4550147" y="359470"/>
                  <a:pt x="4535929" y="363222"/>
                  <a:pt x="4524375" y="371475"/>
                </a:cubicBezTo>
                <a:cubicBezTo>
                  <a:pt x="4497472" y="390692"/>
                  <a:pt x="4489479" y="408450"/>
                  <a:pt x="4476750" y="438150"/>
                </a:cubicBezTo>
                <a:cubicBezTo>
                  <a:pt x="4472795" y="447378"/>
                  <a:pt x="4469660" y="456985"/>
                  <a:pt x="4467225" y="466725"/>
                </a:cubicBezTo>
                <a:cubicBezTo>
                  <a:pt x="4463298" y="482431"/>
                  <a:pt x="4460875" y="498475"/>
                  <a:pt x="4457700" y="514350"/>
                </a:cubicBezTo>
                <a:cubicBezTo>
                  <a:pt x="4460875" y="571500"/>
                  <a:pt x="4461798" y="628820"/>
                  <a:pt x="4467225" y="685800"/>
                </a:cubicBezTo>
                <a:cubicBezTo>
                  <a:pt x="4468636" y="700617"/>
                  <a:pt x="4490085" y="743902"/>
                  <a:pt x="4495800" y="752475"/>
                </a:cubicBezTo>
                <a:cubicBezTo>
                  <a:pt x="4560676" y="849789"/>
                  <a:pt x="4527697" y="808664"/>
                  <a:pt x="4600575" y="857250"/>
                </a:cubicBezTo>
                <a:cubicBezTo>
                  <a:pt x="4613784" y="866056"/>
                  <a:pt x="4624892" y="877949"/>
                  <a:pt x="4638675" y="885825"/>
                </a:cubicBezTo>
                <a:cubicBezTo>
                  <a:pt x="4658268" y="897021"/>
                  <a:pt x="4709866" y="902232"/>
                  <a:pt x="4724400" y="904875"/>
                </a:cubicBezTo>
                <a:cubicBezTo>
                  <a:pt x="4740328" y="907771"/>
                  <a:pt x="4756150" y="911225"/>
                  <a:pt x="4772025" y="914400"/>
                </a:cubicBezTo>
                <a:cubicBezTo>
                  <a:pt x="4806950" y="911225"/>
                  <a:pt x="4842160" y="910344"/>
                  <a:pt x="4876800" y="904875"/>
                </a:cubicBezTo>
                <a:cubicBezTo>
                  <a:pt x="4902661" y="900792"/>
                  <a:pt x="4953000" y="885825"/>
                  <a:pt x="4953000" y="885825"/>
                </a:cubicBezTo>
                <a:cubicBezTo>
                  <a:pt x="5107616" y="793055"/>
                  <a:pt x="4918091" y="912007"/>
                  <a:pt x="5029200" y="828675"/>
                </a:cubicBezTo>
                <a:cubicBezTo>
                  <a:pt x="5044011" y="817567"/>
                  <a:pt x="5061421" y="810369"/>
                  <a:pt x="5076825" y="800100"/>
                </a:cubicBezTo>
                <a:cubicBezTo>
                  <a:pt x="5114172" y="775202"/>
                  <a:pt x="5154974" y="738133"/>
                  <a:pt x="5181600" y="704850"/>
                </a:cubicBezTo>
                <a:cubicBezTo>
                  <a:pt x="5194300" y="688975"/>
                  <a:pt x="5208785" y="674377"/>
                  <a:pt x="5219700" y="657225"/>
                </a:cubicBezTo>
                <a:cubicBezTo>
                  <a:pt x="5245418" y="616812"/>
                  <a:pt x="5248797" y="594138"/>
                  <a:pt x="5267325" y="552450"/>
                </a:cubicBezTo>
                <a:cubicBezTo>
                  <a:pt x="5273092" y="539475"/>
                  <a:pt x="5280025" y="527050"/>
                  <a:pt x="5286375" y="514350"/>
                </a:cubicBezTo>
                <a:cubicBezTo>
                  <a:pt x="5283200" y="476250"/>
                  <a:pt x="5285607" y="437266"/>
                  <a:pt x="5276850" y="400050"/>
                </a:cubicBezTo>
                <a:cubicBezTo>
                  <a:pt x="5272610" y="382029"/>
                  <a:pt x="5257140" y="368678"/>
                  <a:pt x="5248275" y="352425"/>
                </a:cubicBezTo>
                <a:cubicBezTo>
                  <a:pt x="5238076" y="333727"/>
                  <a:pt x="5231135" y="313244"/>
                  <a:pt x="5219700" y="295275"/>
                </a:cubicBezTo>
                <a:cubicBezTo>
                  <a:pt x="5137689" y="166400"/>
                  <a:pt x="5224857" y="321415"/>
                  <a:pt x="5143500" y="209550"/>
                </a:cubicBezTo>
                <a:cubicBezTo>
                  <a:pt x="5092531" y="139468"/>
                  <a:pt x="5123600" y="151550"/>
                  <a:pt x="5067300" y="95250"/>
                </a:cubicBezTo>
                <a:cubicBezTo>
                  <a:pt x="5056075" y="84025"/>
                  <a:pt x="5040425" y="77900"/>
                  <a:pt x="5029200" y="66675"/>
                </a:cubicBezTo>
                <a:cubicBezTo>
                  <a:pt x="5017975" y="55450"/>
                  <a:pt x="5013325" y="38100"/>
                  <a:pt x="5000625" y="28575"/>
                </a:cubicBezTo>
                <a:cubicBezTo>
                  <a:pt x="4991513" y="21741"/>
                  <a:pt x="4941130" y="5568"/>
                  <a:pt x="4924425" y="0"/>
                </a:cubicBezTo>
                <a:cubicBezTo>
                  <a:pt x="4854575" y="3175"/>
                  <a:pt x="4784336" y="1510"/>
                  <a:pt x="4714875" y="9525"/>
                </a:cubicBezTo>
                <a:cubicBezTo>
                  <a:pt x="4691196" y="12257"/>
                  <a:pt x="4656136" y="46237"/>
                  <a:pt x="4638675" y="57150"/>
                </a:cubicBezTo>
                <a:cubicBezTo>
                  <a:pt x="4534077" y="122524"/>
                  <a:pt x="4670406" y="23827"/>
                  <a:pt x="4562475" y="104775"/>
                </a:cubicBezTo>
                <a:cubicBezTo>
                  <a:pt x="4553044" y="133069"/>
                  <a:pt x="4547016" y="167859"/>
                  <a:pt x="4524375" y="190500"/>
                </a:cubicBezTo>
                <a:cubicBezTo>
                  <a:pt x="4516280" y="198595"/>
                  <a:pt x="4504739" y="202399"/>
                  <a:pt x="4495800" y="209550"/>
                </a:cubicBezTo>
                <a:cubicBezTo>
                  <a:pt x="4472942" y="227836"/>
                  <a:pt x="4452543" y="249137"/>
                  <a:pt x="4429125" y="266700"/>
                </a:cubicBezTo>
                <a:cubicBezTo>
                  <a:pt x="4414314" y="277808"/>
                  <a:pt x="4396667" y="284658"/>
                  <a:pt x="4381500" y="295275"/>
                </a:cubicBezTo>
                <a:cubicBezTo>
                  <a:pt x="4250500" y="386975"/>
                  <a:pt x="4411642" y="289729"/>
                  <a:pt x="4286250" y="352425"/>
                </a:cubicBezTo>
                <a:cubicBezTo>
                  <a:pt x="4276011" y="357545"/>
                  <a:pt x="4268197" y="366966"/>
                  <a:pt x="4257675" y="371475"/>
                </a:cubicBezTo>
                <a:cubicBezTo>
                  <a:pt x="4245643" y="376632"/>
                  <a:pt x="4232354" y="378160"/>
                  <a:pt x="4219575" y="381000"/>
                </a:cubicBezTo>
                <a:cubicBezTo>
                  <a:pt x="4110744" y="405185"/>
                  <a:pt x="4226768" y="376821"/>
                  <a:pt x="4133850" y="400050"/>
                </a:cubicBezTo>
                <a:cubicBezTo>
                  <a:pt x="4127500" y="409575"/>
                  <a:pt x="4122895" y="420530"/>
                  <a:pt x="4114800" y="428625"/>
                </a:cubicBezTo>
                <a:cubicBezTo>
                  <a:pt x="4106705" y="436720"/>
                  <a:pt x="4096275" y="442193"/>
                  <a:pt x="4086225" y="447675"/>
                </a:cubicBezTo>
                <a:cubicBezTo>
                  <a:pt x="3984189" y="503331"/>
                  <a:pt x="4041532" y="472098"/>
                  <a:pt x="3943350" y="504825"/>
                </a:cubicBezTo>
                <a:cubicBezTo>
                  <a:pt x="3917615" y="513403"/>
                  <a:pt x="3893175" y="525746"/>
                  <a:pt x="3867150" y="533400"/>
                </a:cubicBezTo>
                <a:cubicBezTo>
                  <a:pt x="3839067" y="541660"/>
                  <a:pt x="3809571" y="544408"/>
                  <a:pt x="3781425" y="552450"/>
                </a:cubicBezTo>
                <a:cubicBezTo>
                  <a:pt x="3742809" y="563483"/>
                  <a:pt x="3705225" y="577850"/>
                  <a:pt x="3667125" y="590550"/>
                </a:cubicBezTo>
                <a:lnTo>
                  <a:pt x="3609975" y="609600"/>
                </a:lnTo>
                <a:cubicBezTo>
                  <a:pt x="3600450" y="612775"/>
                  <a:pt x="3589754" y="613556"/>
                  <a:pt x="3581400" y="619125"/>
                </a:cubicBezTo>
                <a:lnTo>
                  <a:pt x="3495675" y="676275"/>
                </a:lnTo>
                <a:cubicBezTo>
                  <a:pt x="3486150" y="682625"/>
                  <a:pt x="3476258" y="688456"/>
                  <a:pt x="3467100" y="695325"/>
                </a:cubicBezTo>
                <a:cubicBezTo>
                  <a:pt x="3454400" y="704850"/>
                  <a:pt x="3443199" y="716800"/>
                  <a:pt x="3429000" y="723900"/>
                </a:cubicBezTo>
                <a:cubicBezTo>
                  <a:pt x="3411039" y="732880"/>
                  <a:pt x="3390592" y="735742"/>
                  <a:pt x="3371850" y="742950"/>
                </a:cubicBezTo>
                <a:cubicBezTo>
                  <a:pt x="3349282" y="751630"/>
                  <a:pt x="3328307" y="764485"/>
                  <a:pt x="3305175" y="771525"/>
                </a:cubicBezTo>
                <a:cubicBezTo>
                  <a:pt x="3220333" y="797346"/>
                  <a:pt x="3150250" y="809098"/>
                  <a:pt x="3067050" y="828675"/>
                </a:cubicBezTo>
                <a:cubicBezTo>
                  <a:pt x="3041564" y="834672"/>
                  <a:pt x="3016250" y="841375"/>
                  <a:pt x="2990850" y="847725"/>
                </a:cubicBezTo>
                <a:cubicBezTo>
                  <a:pt x="2721986" y="841750"/>
                  <a:pt x="2672764" y="901727"/>
                  <a:pt x="2524125" y="819150"/>
                </a:cubicBezTo>
                <a:cubicBezTo>
                  <a:pt x="2507941" y="810159"/>
                  <a:pt x="2492375" y="800100"/>
                  <a:pt x="2476500" y="790575"/>
                </a:cubicBezTo>
                <a:cubicBezTo>
                  <a:pt x="2470150" y="774700"/>
                  <a:pt x="2462363" y="759327"/>
                  <a:pt x="2457450" y="742950"/>
                </a:cubicBezTo>
                <a:cubicBezTo>
                  <a:pt x="2434018" y="664844"/>
                  <a:pt x="2448028" y="547017"/>
                  <a:pt x="2457450" y="485775"/>
                </a:cubicBezTo>
                <a:cubicBezTo>
                  <a:pt x="2459864" y="470085"/>
                  <a:pt x="2476798" y="460593"/>
                  <a:pt x="2486025" y="447675"/>
                </a:cubicBezTo>
                <a:cubicBezTo>
                  <a:pt x="2492679" y="438360"/>
                  <a:pt x="2496281" y="426429"/>
                  <a:pt x="2505075" y="419100"/>
                </a:cubicBezTo>
                <a:cubicBezTo>
                  <a:pt x="2515983" y="410010"/>
                  <a:pt x="2531816" y="408569"/>
                  <a:pt x="2543175" y="400050"/>
                </a:cubicBezTo>
                <a:cubicBezTo>
                  <a:pt x="2615348" y="345920"/>
                  <a:pt x="2546712" y="376973"/>
                  <a:pt x="2619375" y="333375"/>
                </a:cubicBezTo>
                <a:cubicBezTo>
                  <a:pt x="2678084" y="298149"/>
                  <a:pt x="2776224" y="267413"/>
                  <a:pt x="2828925" y="247650"/>
                </a:cubicBezTo>
                <a:cubicBezTo>
                  <a:pt x="2926146" y="211192"/>
                  <a:pt x="2878270" y="222911"/>
                  <a:pt x="2971800" y="209550"/>
                </a:cubicBezTo>
                <a:cubicBezTo>
                  <a:pt x="3056550" y="212810"/>
                  <a:pt x="3187713" y="170830"/>
                  <a:pt x="3257550" y="247650"/>
                </a:cubicBezTo>
                <a:cubicBezTo>
                  <a:pt x="3398039" y="402187"/>
                  <a:pt x="3256247" y="259582"/>
                  <a:pt x="3343275" y="371475"/>
                </a:cubicBezTo>
                <a:cubicBezTo>
                  <a:pt x="3354302" y="385652"/>
                  <a:pt x="3369877" y="395777"/>
                  <a:pt x="3381375" y="409575"/>
                </a:cubicBezTo>
                <a:cubicBezTo>
                  <a:pt x="3401701" y="433966"/>
                  <a:pt x="3419475" y="460375"/>
                  <a:pt x="3438525" y="485775"/>
                </a:cubicBezTo>
                <a:lnTo>
                  <a:pt x="3467100" y="523875"/>
                </a:lnTo>
                <a:cubicBezTo>
                  <a:pt x="3460750" y="546100"/>
                  <a:pt x="3462489" y="572501"/>
                  <a:pt x="3448050" y="590550"/>
                </a:cubicBezTo>
                <a:cubicBezTo>
                  <a:pt x="3434745" y="607181"/>
                  <a:pt x="3409598" y="608926"/>
                  <a:pt x="3390900" y="619125"/>
                </a:cubicBezTo>
                <a:cubicBezTo>
                  <a:pt x="3239103" y="701924"/>
                  <a:pt x="3412664" y="615240"/>
                  <a:pt x="3314700" y="657225"/>
                </a:cubicBezTo>
                <a:cubicBezTo>
                  <a:pt x="3301649" y="662818"/>
                  <a:pt x="3289895" y="671289"/>
                  <a:pt x="3276600" y="676275"/>
                </a:cubicBezTo>
                <a:cubicBezTo>
                  <a:pt x="3212154" y="700442"/>
                  <a:pt x="3263655" y="672298"/>
                  <a:pt x="3209925" y="695325"/>
                </a:cubicBezTo>
                <a:cubicBezTo>
                  <a:pt x="3196874" y="700918"/>
                  <a:pt x="3184153" y="707330"/>
                  <a:pt x="3171825" y="714375"/>
                </a:cubicBezTo>
                <a:cubicBezTo>
                  <a:pt x="3161886" y="720055"/>
                  <a:pt x="3153879" y="729173"/>
                  <a:pt x="3143250" y="733425"/>
                </a:cubicBezTo>
                <a:cubicBezTo>
                  <a:pt x="3121789" y="742009"/>
                  <a:pt x="3098715" y="745833"/>
                  <a:pt x="3076575" y="752475"/>
                </a:cubicBezTo>
                <a:cubicBezTo>
                  <a:pt x="3025733" y="767728"/>
                  <a:pt x="3068984" y="759051"/>
                  <a:pt x="3000375" y="771525"/>
                </a:cubicBezTo>
                <a:cubicBezTo>
                  <a:pt x="2981374" y="774980"/>
                  <a:pt x="2962078" y="776860"/>
                  <a:pt x="2943225" y="781050"/>
                </a:cubicBezTo>
                <a:cubicBezTo>
                  <a:pt x="2933424" y="783228"/>
                  <a:pt x="2924304" y="787817"/>
                  <a:pt x="2914650" y="790575"/>
                </a:cubicBezTo>
                <a:cubicBezTo>
                  <a:pt x="2902063" y="794171"/>
                  <a:pt x="2889250" y="796925"/>
                  <a:pt x="2876550" y="800100"/>
                </a:cubicBezTo>
                <a:cubicBezTo>
                  <a:pt x="2863850" y="819150"/>
                  <a:pt x="2845690" y="835530"/>
                  <a:pt x="2838450" y="857250"/>
                </a:cubicBezTo>
                <a:cubicBezTo>
                  <a:pt x="2829457" y="884228"/>
                  <a:pt x="2829760" y="891674"/>
                  <a:pt x="2809875" y="914400"/>
                </a:cubicBezTo>
                <a:cubicBezTo>
                  <a:pt x="2795091" y="931296"/>
                  <a:pt x="2779296" y="947414"/>
                  <a:pt x="2762250" y="962025"/>
                </a:cubicBezTo>
                <a:cubicBezTo>
                  <a:pt x="2543236" y="1149751"/>
                  <a:pt x="2829524" y="891061"/>
                  <a:pt x="2562225" y="1104900"/>
                </a:cubicBezTo>
                <a:cubicBezTo>
                  <a:pt x="2542974" y="1120301"/>
                  <a:pt x="2467063" y="1175279"/>
                  <a:pt x="2438400" y="1209675"/>
                </a:cubicBezTo>
                <a:cubicBezTo>
                  <a:pt x="2431071" y="1218469"/>
                  <a:pt x="2425700" y="1228725"/>
                  <a:pt x="2419350" y="1238250"/>
                </a:cubicBezTo>
                <a:cubicBezTo>
                  <a:pt x="2416175" y="1250950"/>
                  <a:pt x="2410758" y="1263292"/>
                  <a:pt x="2409825" y="1276350"/>
                </a:cubicBezTo>
                <a:cubicBezTo>
                  <a:pt x="2404391" y="1352422"/>
                  <a:pt x="2418268" y="1430831"/>
                  <a:pt x="2400300" y="1504950"/>
                </a:cubicBezTo>
                <a:cubicBezTo>
                  <a:pt x="2391771" y="1540132"/>
                  <a:pt x="2359223" y="1565077"/>
                  <a:pt x="2333625" y="1590675"/>
                </a:cubicBezTo>
                <a:cubicBezTo>
                  <a:pt x="2324100" y="1600200"/>
                  <a:pt x="2313816" y="1609023"/>
                  <a:pt x="2305050" y="1619250"/>
                </a:cubicBezTo>
                <a:cubicBezTo>
                  <a:pt x="2294719" y="1631303"/>
                  <a:pt x="2288340" y="1646803"/>
                  <a:pt x="2276475" y="1657350"/>
                </a:cubicBezTo>
                <a:cubicBezTo>
                  <a:pt x="2259363" y="1672561"/>
                  <a:pt x="2241045" y="1688210"/>
                  <a:pt x="2219325" y="1695450"/>
                </a:cubicBezTo>
                <a:cubicBezTo>
                  <a:pt x="2149756" y="1718640"/>
                  <a:pt x="2181656" y="1709630"/>
                  <a:pt x="2124075" y="1724025"/>
                </a:cubicBezTo>
                <a:cubicBezTo>
                  <a:pt x="2066925" y="1720850"/>
                  <a:pt x="2008307" y="1727758"/>
                  <a:pt x="1952625" y="1714500"/>
                </a:cubicBezTo>
                <a:cubicBezTo>
                  <a:pt x="1937182" y="1710823"/>
                  <a:pt x="1931760" y="1690277"/>
                  <a:pt x="1924050" y="1676400"/>
                </a:cubicBezTo>
                <a:cubicBezTo>
                  <a:pt x="1891980" y="1618673"/>
                  <a:pt x="1915393" y="1643791"/>
                  <a:pt x="1895475" y="1590675"/>
                </a:cubicBezTo>
                <a:cubicBezTo>
                  <a:pt x="1890489" y="1577380"/>
                  <a:pt x="1882775" y="1565275"/>
                  <a:pt x="1876425" y="1552575"/>
                </a:cubicBezTo>
                <a:cubicBezTo>
                  <a:pt x="1879600" y="1530350"/>
                  <a:pt x="1878850" y="1507199"/>
                  <a:pt x="1885950" y="1485900"/>
                </a:cubicBezTo>
                <a:cubicBezTo>
                  <a:pt x="1886247" y="1485010"/>
                  <a:pt x="1925383" y="1418711"/>
                  <a:pt x="1933575" y="1409700"/>
                </a:cubicBezTo>
                <a:cubicBezTo>
                  <a:pt x="1957738" y="1383121"/>
                  <a:pt x="1993711" y="1365629"/>
                  <a:pt x="2009775" y="1333500"/>
                </a:cubicBezTo>
                <a:cubicBezTo>
                  <a:pt x="2016125" y="1320800"/>
                  <a:pt x="2021780" y="1307728"/>
                  <a:pt x="2028825" y="1295400"/>
                </a:cubicBezTo>
                <a:cubicBezTo>
                  <a:pt x="2034505" y="1285461"/>
                  <a:pt x="2043226" y="1277286"/>
                  <a:pt x="2047875" y="1266825"/>
                </a:cubicBezTo>
                <a:cubicBezTo>
                  <a:pt x="2056030" y="1248475"/>
                  <a:pt x="2059717" y="1228417"/>
                  <a:pt x="2066925" y="1209675"/>
                </a:cubicBezTo>
                <a:cubicBezTo>
                  <a:pt x="2075605" y="1187107"/>
                  <a:pt x="2088288" y="1166079"/>
                  <a:pt x="2095500" y="1143000"/>
                </a:cubicBezTo>
                <a:cubicBezTo>
                  <a:pt x="2104231" y="1115060"/>
                  <a:pt x="2106940" y="1085541"/>
                  <a:pt x="2114550" y="1057275"/>
                </a:cubicBezTo>
                <a:cubicBezTo>
                  <a:pt x="2129176" y="1002948"/>
                  <a:pt x="2152926" y="950846"/>
                  <a:pt x="2162175" y="895350"/>
                </a:cubicBezTo>
                <a:cubicBezTo>
                  <a:pt x="2168009" y="860345"/>
                  <a:pt x="2173237" y="825188"/>
                  <a:pt x="2181225" y="790575"/>
                </a:cubicBezTo>
                <a:cubicBezTo>
                  <a:pt x="2187112" y="765064"/>
                  <a:pt x="2195140" y="740048"/>
                  <a:pt x="2200275" y="714375"/>
                </a:cubicBezTo>
                <a:cubicBezTo>
                  <a:pt x="2203450" y="698500"/>
                  <a:pt x="2204116" y="681909"/>
                  <a:pt x="2209800" y="666750"/>
                </a:cubicBezTo>
                <a:cubicBezTo>
                  <a:pt x="2213820" y="656031"/>
                  <a:pt x="2223730" y="648414"/>
                  <a:pt x="2228850" y="638175"/>
                </a:cubicBezTo>
                <a:cubicBezTo>
                  <a:pt x="2235682" y="624510"/>
                  <a:pt x="2244848" y="583707"/>
                  <a:pt x="2247900" y="571500"/>
                </a:cubicBezTo>
                <a:cubicBezTo>
                  <a:pt x="2241550" y="546100"/>
                  <a:pt x="2241387" y="518285"/>
                  <a:pt x="2228850" y="495300"/>
                </a:cubicBezTo>
                <a:cubicBezTo>
                  <a:pt x="2221248" y="481363"/>
                  <a:pt x="2204212" y="475139"/>
                  <a:pt x="2190750" y="466725"/>
                </a:cubicBezTo>
                <a:cubicBezTo>
                  <a:pt x="2158715" y="446703"/>
                  <a:pt x="2132143" y="440839"/>
                  <a:pt x="2095500" y="428625"/>
                </a:cubicBezTo>
                <a:cubicBezTo>
                  <a:pt x="2006600" y="434975"/>
                  <a:pt x="1917238" y="436620"/>
                  <a:pt x="1828800" y="447675"/>
                </a:cubicBezTo>
                <a:cubicBezTo>
                  <a:pt x="1814711" y="449436"/>
                  <a:pt x="1804170" y="462235"/>
                  <a:pt x="1790700" y="466725"/>
                </a:cubicBezTo>
                <a:cubicBezTo>
                  <a:pt x="1775341" y="471845"/>
                  <a:pt x="1758950" y="473075"/>
                  <a:pt x="1743075" y="476250"/>
                </a:cubicBezTo>
                <a:cubicBezTo>
                  <a:pt x="1727200" y="485775"/>
                  <a:pt x="1710854" y="494556"/>
                  <a:pt x="1695450" y="504825"/>
                </a:cubicBezTo>
                <a:cubicBezTo>
                  <a:pt x="1682241" y="513631"/>
                  <a:pt x="1670743" y="524877"/>
                  <a:pt x="1657350" y="533400"/>
                </a:cubicBezTo>
                <a:cubicBezTo>
                  <a:pt x="1635754" y="547143"/>
                  <a:pt x="1612137" y="557550"/>
                  <a:pt x="1590675" y="571500"/>
                </a:cubicBezTo>
                <a:cubicBezTo>
                  <a:pt x="1548584" y="598859"/>
                  <a:pt x="1511751" y="634774"/>
                  <a:pt x="1466850" y="657225"/>
                </a:cubicBezTo>
                <a:cubicBezTo>
                  <a:pt x="1447800" y="666750"/>
                  <a:pt x="1427669" y="674365"/>
                  <a:pt x="1409700" y="685800"/>
                </a:cubicBezTo>
                <a:cubicBezTo>
                  <a:pt x="1392548" y="696715"/>
                  <a:pt x="1379923" y="714165"/>
                  <a:pt x="1362075" y="723900"/>
                </a:cubicBezTo>
                <a:cubicBezTo>
                  <a:pt x="1334089" y="739165"/>
                  <a:pt x="1288720" y="746191"/>
                  <a:pt x="1257300" y="752475"/>
                </a:cubicBezTo>
                <a:cubicBezTo>
                  <a:pt x="1244600" y="758825"/>
                  <a:pt x="1232383" y="766252"/>
                  <a:pt x="1219200" y="771525"/>
                </a:cubicBezTo>
                <a:cubicBezTo>
                  <a:pt x="1200556" y="778983"/>
                  <a:pt x="1178758" y="779436"/>
                  <a:pt x="1162050" y="790575"/>
                </a:cubicBezTo>
                <a:cubicBezTo>
                  <a:pt x="1080158" y="845170"/>
                  <a:pt x="1183770" y="779715"/>
                  <a:pt x="1104900" y="819150"/>
                </a:cubicBezTo>
                <a:cubicBezTo>
                  <a:pt x="1078378" y="832411"/>
                  <a:pt x="1068816" y="845709"/>
                  <a:pt x="1047750" y="866775"/>
                </a:cubicBezTo>
                <a:cubicBezTo>
                  <a:pt x="1057275" y="920750"/>
                  <a:pt x="1062490" y="975666"/>
                  <a:pt x="1076325" y="1028700"/>
                </a:cubicBezTo>
                <a:cubicBezTo>
                  <a:pt x="1083186" y="1055001"/>
                  <a:pt x="1120013" y="1108794"/>
                  <a:pt x="1133475" y="1133475"/>
                </a:cubicBezTo>
                <a:cubicBezTo>
                  <a:pt x="1143674" y="1152173"/>
                  <a:pt x="1149523" y="1173400"/>
                  <a:pt x="1162050" y="1190625"/>
                </a:cubicBezTo>
                <a:cubicBezTo>
                  <a:pt x="1175255" y="1208782"/>
                  <a:pt x="1195173" y="1221111"/>
                  <a:pt x="1209675" y="1238250"/>
                </a:cubicBezTo>
                <a:cubicBezTo>
                  <a:pt x="1340683" y="1393078"/>
                  <a:pt x="1213900" y="1250013"/>
                  <a:pt x="1295400" y="1362075"/>
                </a:cubicBezTo>
                <a:cubicBezTo>
                  <a:pt x="1309985" y="1382130"/>
                  <a:pt x="1327801" y="1399651"/>
                  <a:pt x="1343025" y="1419225"/>
                </a:cubicBezTo>
                <a:cubicBezTo>
                  <a:pt x="1365249" y="1447798"/>
                  <a:pt x="1367249" y="1458422"/>
                  <a:pt x="1381125" y="1495425"/>
                </a:cubicBezTo>
                <a:cubicBezTo>
                  <a:pt x="1384650" y="1504826"/>
                  <a:pt x="1385669" y="1515283"/>
                  <a:pt x="1390650" y="1524000"/>
                </a:cubicBezTo>
                <a:cubicBezTo>
                  <a:pt x="1398526" y="1537783"/>
                  <a:pt x="1409998" y="1549182"/>
                  <a:pt x="1419225" y="1562100"/>
                </a:cubicBezTo>
                <a:cubicBezTo>
                  <a:pt x="1425879" y="1571415"/>
                  <a:pt x="1431925" y="1581150"/>
                  <a:pt x="1438275" y="1590675"/>
                </a:cubicBezTo>
                <a:cubicBezTo>
                  <a:pt x="1441450" y="1603375"/>
                  <a:pt x="1443203" y="1616518"/>
                  <a:pt x="1447800" y="1628775"/>
                </a:cubicBezTo>
                <a:cubicBezTo>
                  <a:pt x="1452786" y="1642070"/>
                  <a:pt x="1462360" y="1653405"/>
                  <a:pt x="1466850" y="1666875"/>
                </a:cubicBezTo>
                <a:cubicBezTo>
                  <a:pt x="1503779" y="1777662"/>
                  <a:pt x="1447542" y="1656835"/>
                  <a:pt x="1495425" y="1752600"/>
                </a:cubicBezTo>
                <a:cubicBezTo>
                  <a:pt x="1500115" y="1780738"/>
                  <a:pt x="1505002" y="1819432"/>
                  <a:pt x="1514475" y="1847850"/>
                </a:cubicBezTo>
                <a:cubicBezTo>
                  <a:pt x="1519882" y="1864070"/>
                  <a:pt x="1527175" y="1879600"/>
                  <a:pt x="1533525" y="1895475"/>
                </a:cubicBezTo>
                <a:cubicBezTo>
                  <a:pt x="1536700" y="1914525"/>
                  <a:pt x="1536943" y="1934303"/>
                  <a:pt x="1543050" y="1952625"/>
                </a:cubicBezTo>
                <a:cubicBezTo>
                  <a:pt x="1546670" y="1963485"/>
                  <a:pt x="1558480" y="1970340"/>
                  <a:pt x="1562100" y="1981200"/>
                </a:cubicBezTo>
                <a:cubicBezTo>
                  <a:pt x="1568207" y="1999522"/>
                  <a:pt x="1567837" y="2019412"/>
                  <a:pt x="1571625" y="2038350"/>
                </a:cubicBezTo>
                <a:cubicBezTo>
                  <a:pt x="1574192" y="2051187"/>
                  <a:pt x="1578310" y="2063671"/>
                  <a:pt x="1581150" y="2076450"/>
                </a:cubicBezTo>
                <a:cubicBezTo>
                  <a:pt x="1584662" y="2092254"/>
                  <a:pt x="1587500" y="2108200"/>
                  <a:pt x="1590675" y="2124075"/>
                </a:cubicBezTo>
                <a:cubicBezTo>
                  <a:pt x="1587500" y="2149475"/>
                  <a:pt x="1588678" y="2175809"/>
                  <a:pt x="1581150" y="2200275"/>
                </a:cubicBezTo>
                <a:cubicBezTo>
                  <a:pt x="1563407" y="2257939"/>
                  <a:pt x="1551093" y="2239857"/>
                  <a:pt x="1514475" y="2276475"/>
                </a:cubicBezTo>
                <a:cubicBezTo>
                  <a:pt x="1503250" y="2287700"/>
                  <a:pt x="1495425" y="2301875"/>
                  <a:pt x="1485900" y="2314575"/>
                </a:cubicBezTo>
                <a:cubicBezTo>
                  <a:pt x="1467395" y="2370091"/>
                  <a:pt x="1480865" y="2334170"/>
                  <a:pt x="1438275" y="2419350"/>
                </a:cubicBezTo>
                <a:lnTo>
                  <a:pt x="1438275" y="2419350"/>
                </a:lnTo>
                <a:cubicBezTo>
                  <a:pt x="1426597" y="2448546"/>
                  <a:pt x="1420927" y="2472204"/>
                  <a:pt x="1400175" y="2495550"/>
                </a:cubicBezTo>
                <a:cubicBezTo>
                  <a:pt x="1382277" y="2515686"/>
                  <a:pt x="1367122" y="2540652"/>
                  <a:pt x="1343025" y="2552700"/>
                </a:cubicBezTo>
                <a:cubicBezTo>
                  <a:pt x="1330325" y="2559050"/>
                  <a:pt x="1317253" y="2564705"/>
                  <a:pt x="1304925" y="2571750"/>
                </a:cubicBezTo>
                <a:cubicBezTo>
                  <a:pt x="1294986" y="2577430"/>
                  <a:pt x="1285665" y="2584146"/>
                  <a:pt x="1276350" y="2590800"/>
                </a:cubicBezTo>
                <a:cubicBezTo>
                  <a:pt x="1263432" y="2600027"/>
                  <a:pt x="1252990" y="2613479"/>
                  <a:pt x="1238250" y="2619375"/>
                </a:cubicBezTo>
                <a:cubicBezTo>
                  <a:pt x="1220319" y="2626548"/>
                  <a:pt x="1200150" y="2625725"/>
                  <a:pt x="1181100" y="2628900"/>
                </a:cubicBezTo>
                <a:cubicBezTo>
                  <a:pt x="1020829" y="2920301"/>
                  <a:pt x="1132848" y="2722281"/>
                  <a:pt x="1019175" y="2914650"/>
                </a:cubicBezTo>
                <a:cubicBezTo>
                  <a:pt x="965089" y="3006180"/>
                  <a:pt x="949575" y="3042236"/>
                  <a:pt x="885825" y="3124200"/>
                </a:cubicBezTo>
                <a:cubicBezTo>
                  <a:pt x="865409" y="3150449"/>
                  <a:pt x="802410" y="3221000"/>
                  <a:pt x="771525" y="3248025"/>
                </a:cubicBezTo>
                <a:cubicBezTo>
                  <a:pt x="737565" y="3277740"/>
                  <a:pt x="705445" y="3310533"/>
                  <a:pt x="666750" y="3333750"/>
                </a:cubicBezTo>
                <a:cubicBezTo>
                  <a:pt x="650875" y="3343275"/>
                  <a:pt x="634529" y="3352056"/>
                  <a:pt x="619125" y="3362325"/>
                </a:cubicBezTo>
                <a:cubicBezTo>
                  <a:pt x="428887" y="3489151"/>
                  <a:pt x="754788" y="3281107"/>
                  <a:pt x="533400" y="3419475"/>
                </a:cubicBezTo>
                <a:cubicBezTo>
                  <a:pt x="523692" y="3425542"/>
                  <a:pt x="515544" y="3434505"/>
                  <a:pt x="504825" y="3438525"/>
                </a:cubicBezTo>
                <a:cubicBezTo>
                  <a:pt x="489666" y="3444209"/>
                  <a:pt x="472906" y="3444123"/>
                  <a:pt x="457200" y="3448050"/>
                </a:cubicBezTo>
                <a:cubicBezTo>
                  <a:pt x="368536" y="3470216"/>
                  <a:pt x="525303" y="3443764"/>
                  <a:pt x="361950" y="3467100"/>
                </a:cubicBezTo>
                <a:cubicBezTo>
                  <a:pt x="317500" y="3463925"/>
                  <a:pt x="272557" y="3464901"/>
                  <a:pt x="228600" y="3457575"/>
                </a:cubicBezTo>
                <a:cubicBezTo>
                  <a:pt x="192710" y="3451593"/>
                  <a:pt x="177425" y="3421875"/>
                  <a:pt x="152400" y="3400425"/>
                </a:cubicBezTo>
                <a:cubicBezTo>
                  <a:pt x="93903" y="3350284"/>
                  <a:pt x="153871" y="3421436"/>
                  <a:pt x="95250" y="3343275"/>
                </a:cubicBezTo>
                <a:cubicBezTo>
                  <a:pt x="68339" y="3262543"/>
                  <a:pt x="114183" y="3389098"/>
                  <a:pt x="47625" y="3267075"/>
                </a:cubicBezTo>
                <a:cubicBezTo>
                  <a:pt x="38009" y="3249446"/>
                  <a:pt x="34345" y="3229159"/>
                  <a:pt x="28575" y="3209925"/>
                </a:cubicBezTo>
                <a:cubicBezTo>
                  <a:pt x="24813" y="3197386"/>
                  <a:pt x="22646" y="3184412"/>
                  <a:pt x="19050" y="3171825"/>
                </a:cubicBezTo>
                <a:cubicBezTo>
                  <a:pt x="16292" y="3162171"/>
                  <a:pt x="11703" y="3153051"/>
                  <a:pt x="9525" y="3143250"/>
                </a:cubicBezTo>
                <a:cubicBezTo>
                  <a:pt x="5335" y="3124397"/>
                  <a:pt x="3175" y="3105150"/>
                  <a:pt x="0" y="3086100"/>
                </a:cubicBezTo>
                <a:cubicBezTo>
                  <a:pt x="6350" y="3000375"/>
                  <a:pt x="2716" y="2913319"/>
                  <a:pt x="19050" y="2828925"/>
                </a:cubicBezTo>
                <a:cubicBezTo>
                  <a:pt x="22463" y="2811292"/>
                  <a:pt x="46711" y="2805440"/>
                  <a:pt x="57150" y="2790825"/>
                </a:cubicBezTo>
                <a:cubicBezTo>
                  <a:pt x="129133" y="2690049"/>
                  <a:pt x="-8764" y="2837758"/>
                  <a:pt x="95250" y="2743200"/>
                </a:cubicBezTo>
                <a:cubicBezTo>
                  <a:pt x="121829" y="2719037"/>
                  <a:pt x="146050" y="2692400"/>
                  <a:pt x="171450" y="2667000"/>
                </a:cubicBezTo>
                <a:cubicBezTo>
                  <a:pt x="180975" y="2657475"/>
                  <a:pt x="188817" y="2645897"/>
                  <a:pt x="200025" y="2638425"/>
                </a:cubicBezTo>
                <a:cubicBezTo>
                  <a:pt x="209550" y="2632075"/>
                  <a:pt x="219285" y="2626029"/>
                  <a:pt x="228600" y="2619375"/>
                </a:cubicBezTo>
                <a:cubicBezTo>
                  <a:pt x="231021" y="2617645"/>
                  <a:pt x="285823" y="2575294"/>
                  <a:pt x="295275" y="2571750"/>
                </a:cubicBezTo>
                <a:cubicBezTo>
                  <a:pt x="310434" y="2566066"/>
                  <a:pt x="327025" y="2565400"/>
                  <a:pt x="342900" y="2562225"/>
                </a:cubicBezTo>
                <a:cubicBezTo>
                  <a:pt x="448137" y="2509607"/>
                  <a:pt x="389756" y="2530588"/>
                  <a:pt x="619125" y="2562225"/>
                </a:cubicBezTo>
                <a:cubicBezTo>
                  <a:pt x="633191" y="2564165"/>
                  <a:pt x="645049" y="2573970"/>
                  <a:pt x="657225" y="2581275"/>
                </a:cubicBezTo>
                <a:cubicBezTo>
                  <a:pt x="676858" y="2593055"/>
                  <a:pt x="714375" y="2619375"/>
                  <a:pt x="714375" y="2619375"/>
                </a:cubicBezTo>
                <a:cubicBezTo>
                  <a:pt x="761673" y="2690321"/>
                  <a:pt x="700884" y="2603186"/>
                  <a:pt x="762000" y="2676525"/>
                </a:cubicBezTo>
                <a:cubicBezTo>
                  <a:pt x="769329" y="2685319"/>
                  <a:pt x="775930" y="2694861"/>
                  <a:pt x="781050" y="2705100"/>
                </a:cubicBezTo>
                <a:cubicBezTo>
                  <a:pt x="802940" y="2748880"/>
                  <a:pt x="778581" y="2721681"/>
                  <a:pt x="800100" y="27432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 y="0"/>
            <a:ext cx="9195285" cy="57594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543800" y="6644520"/>
            <a:ext cx="1204176" cy="215444"/>
          </a:xfrm>
          <a:prstGeom prst="rect">
            <a:avLst/>
          </a:prstGeom>
          <a:noFill/>
        </p:spPr>
        <p:txBody>
          <a:bodyPr wrap="none" rtlCol="0">
            <a:spAutoFit/>
          </a:bodyPr>
          <a:lstStyle/>
          <a:p>
            <a:r>
              <a:rPr lang="en-US" sz="800" dirty="0"/>
              <a:t>C:\xara stuff\</a:t>
            </a:r>
            <a:r>
              <a:rPr lang="en-US" sz="800" dirty="0" err="1"/>
              <a:t>Cytof</a:t>
            </a:r>
            <a:r>
              <a:rPr lang="en-US" sz="800" dirty="0"/>
              <a:t> ideas</a:t>
            </a:r>
          </a:p>
        </p:txBody>
      </p:sp>
    </p:spTree>
    <p:extLst>
      <p:ext uri="{BB962C8B-B14F-4D97-AF65-F5344CB8AC3E}">
        <p14:creationId xmlns:p14="http://schemas.microsoft.com/office/powerpoint/2010/main" val="2673153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6ED63C77-8F25-401B-BC24-63088A443A99}" type="datetime13">
              <a:rPr lang="en-US" smtClean="0"/>
              <a:t>1:19:23 AM</a:t>
            </a:fld>
            <a:endParaRPr lang="en-US" dirty="0"/>
          </a:p>
        </p:txBody>
      </p:sp>
      <p:sp>
        <p:nvSpPr>
          <p:cNvPr id="5" name="Footer Placeholder 4"/>
          <p:cNvSpPr>
            <a:spLocks noGrp="1"/>
          </p:cNvSpPr>
          <p:nvPr>
            <p:ph type="ftr" sz="quarter" idx="11"/>
          </p:nvPr>
        </p:nvSpPr>
        <p:spPr>
          <a:xfrm>
            <a:off x="2743200" y="6432096"/>
            <a:ext cx="4114800" cy="396875"/>
          </a:xfrm>
        </p:spPr>
        <p:txBody>
          <a:bodyPr/>
          <a:lstStyle/>
          <a:p>
            <a:r>
              <a:rPr lang="en-US" dirty="0" smtClean="0"/>
              <a:t>High Throughput-High-Content Flow </a:t>
            </a:r>
            <a:r>
              <a:rPr lang="en-US" dirty="0" err="1" smtClean="0"/>
              <a:t>Cytometry</a:t>
            </a:r>
            <a:endParaRPr lang="en-US" dirty="0"/>
          </a:p>
        </p:txBody>
      </p:sp>
      <p:sp>
        <p:nvSpPr>
          <p:cNvPr id="6" name="Slide Number Placeholder 5"/>
          <p:cNvSpPr>
            <a:spLocks noGrp="1"/>
          </p:cNvSpPr>
          <p:nvPr>
            <p:ph type="sldNum" sz="quarter" idx="12"/>
          </p:nvPr>
        </p:nvSpPr>
        <p:spPr/>
        <p:txBody>
          <a:bodyPr/>
          <a:lstStyle/>
          <a:p>
            <a:fld id="{50630EF9-A3A5-492F-81FF-A69EF25F2DFF}" type="slidenum">
              <a:rPr lang="en-US" smtClean="0"/>
              <a:pPr/>
              <a:t>87</a:t>
            </a:fld>
            <a:endParaRPr lang="en-US"/>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
            <a:ext cx="7141947" cy="6370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1704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639762"/>
          </a:xfrm>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0" y="609600"/>
            <a:ext cx="9144000" cy="4525963"/>
          </a:xfrm>
        </p:spPr>
        <p:txBody>
          <a:bodyPr>
            <a:noAutofit/>
          </a:bodyPr>
          <a:lstStyle/>
          <a:p>
            <a:endParaRPr lang="en-US" sz="2400" dirty="0" smtClean="0"/>
          </a:p>
          <a:p>
            <a:r>
              <a:rPr lang="en-US" sz="2400" dirty="0" smtClean="0"/>
              <a:t>Spectral Cytometry is a very attractive alternative for many flow cytometry experiments</a:t>
            </a:r>
          </a:p>
          <a:p>
            <a:r>
              <a:rPr lang="en-US" sz="2400" dirty="0" smtClean="0"/>
              <a:t>It opens up many alternatives that are </a:t>
            </a:r>
            <a:r>
              <a:rPr lang="en-US" sz="2400" b="1" dirty="0" smtClean="0"/>
              <a:t>NOT</a:t>
            </a:r>
            <a:r>
              <a:rPr lang="en-US" sz="2400" dirty="0" smtClean="0"/>
              <a:t> available with traditional flow cytometers</a:t>
            </a:r>
          </a:p>
          <a:p>
            <a:r>
              <a:rPr lang="en-US" sz="2400" dirty="0" smtClean="0"/>
              <a:t>High throughput flow cytometry is not only possible, there are significant advantages for many screening assay systems</a:t>
            </a:r>
          </a:p>
          <a:p>
            <a:r>
              <a:rPr lang="en-US" sz="2400" dirty="0" smtClean="0"/>
              <a:t>Flow cytometry can collect very high content data in a </a:t>
            </a:r>
            <a:r>
              <a:rPr lang="en-US" sz="2400" b="1" u="sng" dirty="0" smtClean="0"/>
              <a:t>systems biology mode</a:t>
            </a:r>
          </a:p>
          <a:p>
            <a:r>
              <a:rPr lang="en-US" sz="2400" dirty="0" smtClean="0"/>
              <a:t>New classification tools allow us to enhance the analytical process and assist in identifying signaling pathways</a:t>
            </a:r>
          </a:p>
          <a:p>
            <a:r>
              <a:rPr lang="en-US" sz="2400" dirty="0" smtClean="0"/>
              <a:t>For analysis of these complex data sets – the complexity can be “</a:t>
            </a:r>
            <a:r>
              <a:rPr lang="en-US" sz="2400" i="1" dirty="0" smtClean="0"/>
              <a:t>under the hood</a:t>
            </a:r>
            <a:r>
              <a:rPr lang="en-US" sz="2400" dirty="0" smtClean="0"/>
              <a:t>”, but must be easy, interactive and accurate</a:t>
            </a:r>
          </a:p>
          <a:p>
            <a:endParaRPr lang="en-US" sz="2400" dirty="0" smtClean="0"/>
          </a:p>
          <a:p>
            <a:endParaRPr lang="en-US" sz="2400" dirty="0" smtClean="0"/>
          </a:p>
          <a:p>
            <a:endParaRPr lang="en-US" sz="2400" dirty="0"/>
          </a:p>
        </p:txBody>
      </p:sp>
      <p:sp>
        <p:nvSpPr>
          <p:cNvPr id="4" name="Date Placeholder 3"/>
          <p:cNvSpPr>
            <a:spLocks noGrp="1"/>
          </p:cNvSpPr>
          <p:nvPr>
            <p:ph type="dt" sz="half" idx="10"/>
          </p:nvPr>
        </p:nvSpPr>
        <p:spPr/>
        <p:txBody>
          <a:bodyPr/>
          <a:lstStyle/>
          <a:p>
            <a:fld id="{1CF4CF9A-DFD9-444F-8A14-447B1232AFE7}" type="datetime13">
              <a:rPr lang="en-US" smtClean="0"/>
              <a:t>1:19:23 AM</a:t>
            </a:fld>
            <a:endParaRPr lang="en-US" dirty="0"/>
          </a:p>
        </p:txBody>
      </p:sp>
      <p:sp>
        <p:nvSpPr>
          <p:cNvPr id="5" name="Footer Placeholder 4"/>
          <p:cNvSpPr>
            <a:spLocks noGrp="1"/>
          </p:cNvSpPr>
          <p:nvPr>
            <p:ph type="ftr" sz="quarter" idx="11"/>
          </p:nvPr>
        </p:nvSpPr>
        <p:spPr/>
        <p:txBody>
          <a:bodyPr/>
          <a:lstStyle/>
          <a:p>
            <a:r>
              <a:rPr lang="en-US" smtClean="0"/>
              <a:t>High Throughput-High-Content Flow Cytometry</a:t>
            </a:r>
            <a:endParaRPr lang="en-US" dirty="0"/>
          </a:p>
        </p:txBody>
      </p:sp>
      <p:sp>
        <p:nvSpPr>
          <p:cNvPr id="6" name="Slide Number Placeholder 5"/>
          <p:cNvSpPr>
            <a:spLocks noGrp="1"/>
          </p:cNvSpPr>
          <p:nvPr>
            <p:ph type="sldNum" sz="quarter" idx="12"/>
          </p:nvPr>
        </p:nvSpPr>
        <p:spPr/>
        <p:txBody>
          <a:bodyPr/>
          <a:lstStyle/>
          <a:p>
            <a:fld id="{50630EF9-A3A5-492F-81FF-A69EF25F2DFF}" type="slidenum">
              <a:rPr lang="en-US" smtClean="0"/>
              <a:pPr/>
              <a:t>88</a:t>
            </a:fld>
            <a:endParaRPr lang="en-US" dirty="0"/>
          </a:p>
        </p:txBody>
      </p:sp>
    </p:spTree>
    <p:extLst>
      <p:ext uri="{BB962C8B-B14F-4D97-AF65-F5344CB8AC3E}">
        <p14:creationId xmlns:p14="http://schemas.microsoft.com/office/powerpoint/2010/main" val="3297816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772400" cy="792162"/>
          </a:xfrm>
        </p:spPr>
        <p:txBody>
          <a:bodyPr/>
          <a:lstStyle/>
          <a:p>
            <a:r>
              <a:rPr lang="en-US" dirty="0" smtClean="0"/>
              <a:t>Thank you</a:t>
            </a:r>
            <a:endParaRPr lang="en-US" dirty="0"/>
          </a:p>
        </p:txBody>
      </p:sp>
      <p:sp>
        <p:nvSpPr>
          <p:cNvPr id="8" name="TextBox 7"/>
          <p:cNvSpPr txBox="1"/>
          <p:nvPr/>
        </p:nvSpPr>
        <p:spPr>
          <a:xfrm>
            <a:off x="1219200" y="2743200"/>
            <a:ext cx="5943600" cy="1754327"/>
          </a:xfrm>
          <a:prstGeom prst="rect">
            <a:avLst/>
          </a:prstGeom>
          <a:noFill/>
        </p:spPr>
        <p:txBody>
          <a:bodyPr wrap="square" rtlCol="0">
            <a:spAutoFit/>
          </a:bodyPr>
          <a:lstStyle/>
          <a:p>
            <a:r>
              <a:rPr lang="en-US" sz="2400" i="1" dirty="0" smtClean="0"/>
              <a:t>Purdue University </a:t>
            </a:r>
            <a:r>
              <a:rPr lang="en-US" sz="2400" i="1" dirty="0" err="1" smtClean="0"/>
              <a:t>Cytometry</a:t>
            </a:r>
            <a:r>
              <a:rPr lang="en-US" sz="2400" i="1" dirty="0" smtClean="0"/>
              <a:t> Laboratories</a:t>
            </a:r>
          </a:p>
          <a:p>
            <a:endParaRPr lang="en-US" sz="2000" i="1" dirty="0" smtClean="0"/>
          </a:p>
          <a:p>
            <a:endParaRPr lang="en-US" sz="2000" i="1" dirty="0"/>
          </a:p>
          <a:p>
            <a:r>
              <a:rPr lang="en-US" sz="2000" i="1" dirty="0" smtClean="0"/>
              <a:t>Home of the Purdue Cytometry Discussion List</a:t>
            </a:r>
          </a:p>
          <a:p>
            <a:pPr algn="ctr"/>
            <a:r>
              <a:rPr lang="en-US" sz="2400" i="1" dirty="0" err="1" smtClean="0">
                <a:solidFill>
                  <a:srgbClr val="0000FF"/>
                </a:solidFill>
              </a:rPr>
              <a:t>cytometry@lists.purdue.edu</a:t>
            </a:r>
            <a:endParaRPr lang="en-US" sz="2400" i="1" dirty="0" smtClean="0">
              <a:solidFill>
                <a:srgbClr val="0000FF"/>
              </a:solidFill>
            </a:endParaRPr>
          </a:p>
        </p:txBody>
      </p:sp>
      <p:pic>
        <p:nvPicPr>
          <p:cNvPr id="9" name="Picture 8" descr="puclnew very sm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590800"/>
            <a:ext cx="1905000" cy="922021"/>
          </a:xfrm>
          <a:prstGeom prst="rect">
            <a:avLst/>
          </a:prstGeom>
        </p:spPr>
      </p:pic>
      <p:pic>
        <p:nvPicPr>
          <p:cNvPr id="11" name="Picture 10" descr="twitter logo-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5715000"/>
            <a:ext cx="990600" cy="990600"/>
          </a:xfrm>
          <a:prstGeom prst="rect">
            <a:avLst/>
          </a:prstGeom>
        </p:spPr>
      </p:pic>
      <p:pic>
        <p:nvPicPr>
          <p:cNvPr id="12" name="Picture 11" descr="youtube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922" y="6096000"/>
            <a:ext cx="1283043" cy="560149"/>
          </a:xfrm>
          <a:prstGeom prst="rect">
            <a:avLst/>
          </a:prstGeom>
        </p:spPr>
      </p:pic>
      <p:sp>
        <p:nvSpPr>
          <p:cNvPr id="13" name="TextBox 12"/>
          <p:cNvSpPr txBox="1"/>
          <p:nvPr/>
        </p:nvSpPr>
        <p:spPr>
          <a:xfrm>
            <a:off x="3733800" y="6096000"/>
            <a:ext cx="2439402" cy="461665"/>
          </a:xfrm>
          <a:prstGeom prst="rect">
            <a:avLst/>
          </a:prstGeom>
          <a:noFill/>
        </p:spPr>
        <p:txBody>
          <a:bodyPr wrap="none" rtlCol="0">
            <a:spAutoFit/>
          </a:bodyPr>
          <a:lstStyle/>
          <a:p>
            <a:r>
              <a:rPr lang="en-US" sz="2400" b="1" i="1" dirty="0" smtClean="0">
                <a:solidFill>
                  <a:srgbClr val="FF0000"/>
                </a:solidFill>
              </a:rPr>
              <a:t>@</a:t>
            </a:r>
            <a:r>
              <a:rPr lang="en-US" sz="2400" b="1" i="1" dirty="0" err="1" smtClean="0">
                <a:solidFill>
                  <a:srgbClr val="FF0000"/>
                </a:solidFill>
              </a:rPr>
              <a:t>Cytometryman</a:t>
            </a:r>
            <a:endParaRPr lang="en-US" sz="2400" b="1" i="1" dirty="0">
              <a:solidFill>
                <a:srgbClr val="FF0000"/>
              </a:solidFill>
            </a:endParaRPr>
          </a:p>
        </p:txBody>
      </p:sp>
    </p:spTree>
    <p:extLst>
      <p:ext uri="{BB962C8B-B14F-4D97-AF65-F5344CB8AC3E}">
        <p14:creationId xmlns:p14="http://schemas.microsoft.com/office/powerpoint/2010/main" val="1985744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97" y="609600"/>
            <a:ext cx="8534400" cy="1143000"/>
          </a:xfrm>
        </p:spPr>
        <p:txBody>
          <a:bodyPr>
            <a:normAutofit fontScale="90000"/>
          </a:bodyPr>
          <a:lstStyle/>
          <a:p>
            <a:r>
              <a:rPr lang="en-US" dirty="0" smtClean="0"/>
              <a:t>So is </a:t>
            </a:r>
            <a:r>
              <a:rPr lang="en-US" smtClean="0"/>
              <a:t>it true that you </a:t>
            </a:r>
            <a:r>
              <a:rPr lang="en-US" dirty="0" smtClean="0"/>
              <a:t>could measure any color without changing any filters??</a:t>
            </a:r>
            <a:endParaRPr lang="en-US" dirty="0"/>
          </a:p>
        </p:txBody>
      </p:sp>
      <p:sp>
        <p:nvSpPr>
          <p:cNvPr id="3" name="TextBox 2"/>
          <p:cNvSpPr txBox="1"/>
          <p:nvPr/>
        </p:nvSpPr>
        <p:spPr>
          <a:xfrm>
            <a:off x="762000" y="2362200"/>
            <a:ext cx="7760395" cy="4339650"/>
          </a:xfrm>
          <a:prstGeom prst="rect">
            <a:avLst/>
          </a:prstGeom>
          <a:noFill/>
        </p:spPr>
        <p:txBody>
          <a:bodyPr wrap="none" rtlCol="0">
            <a:spAutoFit/>
          </a:bodyPr>
          <a:lstStyle/>
          <a:p>
            <a:r>
              <a:rPr lang="en-US" sz="13800" dirty="0" smtClean="0">
                <a:solidFill>
                  <a:srgbClr val="8000FF"/>
                </a:solidFill>
              </a:rPr>
              <a:t>S</a:t>
            </a:r>
            <a:r>
              <a:rPr lang="en-US" sz="13800" dirty="0" smtClean="0">
                <a:solidFill>
                  <a:srgbClr val="CC66FF"/>
                </a:solidFill>
              </a:rPr>
              <a:t>p</a:t>
            </a:r>
            <a:r>
              <a:rPr lang="en-US" sz="13800" dirty="0" smtClean="0">
                <a:solidFill>
                  <a:srgbClr val="0000FF"/>
                </a:solidFill>
              </a:rPr>
              <a:t>e</a:t>
            </a:r>
            <a:r>
              <a:rPr lang="en-US" sz="13800" dirty="0" smtClean="0">
                <a:solidFill>
                  <a:srgbClr val="0080FF"/>
                </a:solidFill>
              </a:rPr>
              <a:t>c</a:t>
            </a:r>
            <a:r>
              <a:rPr lang="en-US" sz="13800" dirty="0" smtClean="0">
                <a:solidFill>
                  <a:srgbClr val="66CCFF"/>
                </a:solidFill>
              </a:rPr>
              <a:t>t</a:t>
            </a:r>
            <a:r>
              <a:rPr lang="en-US" sz="13800" dirty="0" smtClean="0">
                <a:solidFill>
                  <a:srgbClr val="66FFFF"/>
                </a:solidFill>
              </a:rPr>
              <a:t>r</a:t>
            </a:r>
            <a:r>
              <a:rPr lang="en-US" sz="13800" dirty="0" smtClean="0">
                <a:solidFill>
                  <a:srgbClr val="66FFCC"/>
                </a:solidFill>
              </a:rPr>
              <a:t>a</a:t>
            </a:r>
            <a:r>
              <a:rPr lang="en-US" sz="13800" dirty="0" smtClean="0">
                <a:solidFill>
                  <a:srgbClr val="66FF66"/>
                </a:solidFill>
              </a:rPr>
              <a:t>l</a:t>
            </a:r>
            <a:r>
              <a:rPr lang="en-US" sz="13800" dirty="0" smtClean="0"/>
              <a:t> </a:t>
            </a:r>
          </a:p>
          <a:p>
            <a:r>
              <a:rPr lang="en-US" sz="13800" dirty="0" smtClean="0">
                <a:solidFill>
                  <a:srgbClr val="408000"/>
                </a:solidFill>
              </a:rPr>
              <a:t>C</a:t>
            </a:r>
            <a:r>
              <a:rPr lang="en-US" sz="13800" dirty="0" smtClean="0">
                <a:solidFill>
                  <a:srgbClr val="FFFF00"/>
                </a:solidFill>
              </a:rPr>
              <a:t>y</a:t>
            </a:r>
            <a:r>
              <a:rPr lang="en-US" sz="13800" dirty="0" smtClean="0">
                <a:solidFill>
                  <a:schemeClr val="accent6">
                    <a:lumMod val="60000"/>
                    <a:lumOff val="40000"/>
                  </a:schemeClr>
                </a:solidFill>
              </a:rPr>
              <a:t>t</a:t>
            </a:r>
            <a:r>
              <a:rPr lang="en-US" sz="13800" dirty="0" smtClean="0">
                <a:solidFill>
                  <a:schemeClr val="accent6">
                    <a:lumMod val="75000"/>
                  </a:schemeClr>
                </a:solidFill>
              </a:rPr>
              <a:t>o</a:t>
            </a:r>
            <a:r>
              <a:rPr lang="en-US" sz="13800" dirty="0" smtClean="0">
                <a:solidFill>
                  <a:srgbClr val="FF6666"/>
                </a:solidFill>
              </a:rPr>
              <a:t>m</a:t>
            </a:r>
            <a:r>
              <a:rPr lang="en-US" sz="13800" dirty="0" smtClean="0">
                <a:solidFill>
                  <a:srgbClr val="FF0000"/>
                </a:solidFill>
              </a:rPr>
              <a:t>e</a:t>
            </a:r>
            <a:r>
              <a:rPr lang="en-US" sz="13800" dirty="0" smtClean="0">
                <a:solidFill>
                  <a:srgbClr val="804000"/>
                </a:solidFill>
              </a:rPr>
              <a:t>t</a:t>
            </a:r>
            <a:r>
              <a:rPr lang="en-US" sz="13800" dirty="0" smtClean="0">
                <a:solidFill>
                  <a:srgbClr val="800000"/>
                </a:solidFill>
              </a:rPr>
              <a:t>r</a:t>
            </a:r>
            <a:r>
              <a:rPr lang="en-US" sz="13800" dirty="0" smtClean="0"/>
              <a:t>y</a:t>
            </a:r>
            <a:endParaRPr lang="en-US" sz="13800" dirty="0"/>
          </a:p>
        </p:txBody>
      </p:sp>
      <p:sp>
        <p:nvSpPr>
          <p:cNvPr id="5" name="Rectangle 4"/>
          <p:cNvSpPr/>
          <p:nvPr/>
        </p:nvSpPr>
        <p:spPr>
          <a:xfrm>
            <a:off x="8205868" y="6371710"/>
            <a:ext cx="390364" cy="369332"/>
          </a:xfrm>
          <a:prstGeom prst="rect">
            <a:avLst/>
          </a:prstGeom>
        </p:spPr>
        <p:txBody>
          <a:bodyPr wrap="none">
            <a:spAutoFit/>
          </a:bodyPr>
          <a:lstStyle/>
          <a:p>
            <a:r>
              <a:rPr lang="en-US" dirty="0">
                <a:latin typeface="Wingdings"/>
                <a:ea typeface="Wingdings"/>
                <a:cs typeface="Wingdings"/>
              </a:rPr>
              <a:t></a:t>
            </a:r>
            <a:endParaRPr lang="en-US" dirty="0"/>
          </a:p>
        </p:txBody>
      </p:sp>
    </p:spTree>
    <p:extLst>
      <p:ext uri="{BB962C8B-B14F-4D97-AF65-F5344CB8AC3E}">
        <p14:creationId xmlns:p14="http://schemas.microsoft.com/office/powerpoint/2010/main" val="78420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3548</TotalTime>
  <Words>4472</Words>
  <Application>Microsoft Macintosh PowerPoint</Application>
  <PresentationFormat>On-screen Show (4:3)</PresentationFormat>
  <Paragraphs>932</Paragraphs>
  <Slides>89</Slides>
  <Notes>73</Notes>
  <HiddenSlides>0</HiddenSlides>
  <MMClips>0</MMClips>
  <ScaleCrop>false</ScaleCrop>
  <HeadingPairs>
    <vt:vector size="10" baseType="variant">
      <vt:variant>
        <vt:lpstr>Fonts Used</vt:lpstr>
      </vt:variant>
      <vt:variant>
        <vt:i4>11</vt:i4>
      </vt:variant>
      <vt:variant>
        <vt:lpstr>Theme</vt:lpstr>
      </vt:variant>
      <vt:variant>
        <vt:i4>1</vt:i4>
      </vt:variant>
      <vt:variant>
        <vt:lpstr>Links</vt:lpstr>
      </vt:variant>
      <vt:variant>
        <vt:i4>3</vt:i4>
      </vt:variant>
      <vt:variant>
        <vt:lpstr>Embedded OLE Servers</vt:lpstr>
      </vt:variant>
      <vt:variant>
        <vt:i4>5</vt:i4>
      </vt:variant>
      <vt:variant>
        <vt:lpstr>Slide Titles</vt:lpstr>
      </vt:variant>
      <vt:variant>
        <vt:i4>89</vt:i4>
      </vt:variant>
    </vt:vector>
  </HeadingPairs>
  <TitlesOfParts>
    <vt:vector size="109" baseType="lpstr">
      <vt:lpstr>Arial Narrow</vt:lpstr>
      <vt:lpstr>Calibri</vt:lpstr>
      <vt:lpstr>Comic Sans MS</vt:lpstr>
      <vt:lpstr>Humnst777 BT</vt:lpstr>
      <vt:lpstr>ＭＳ Ｐゴシック</vt:lpstr>
      <vt:lpstr>Symbol</vt:lpstr>
      <vt:lpstr>Times New Roman</vt:lpstr>
      <vt:lpstr>Trebuchet MS</vt:lpstr>
      <vt:lpstr>Wingdings</vt:lpstr>
      <vt:lpstr>Zapf Dingbats</vt:lpstr>
      <vt:lpstr>Arial</vt:lpstr>
      <vt:lpstr>Office Theme</vt:lpstr>
      <vt:lpstr>C:\xara stuff\Basic Cyyometry\full 32 with variable fingerprint-overlay-fitted-2.xar</vt:lpstr>
      <vt:lpstr>C:\xara stuff\Basic Cyyometry\full 32 with variable fingerprint-overlay-fitted.xar</vt:lpstr>
      <vt:lpstr>C:\xara stuff\bangs latex course\all green2.xar</vt:lpstr>
      <vt:lpstr>Chart</vt:lpstr>
      <vt:lpstr>Document</vt:lpstr>
      <vt:lpstr>Image</vt:lpstr>
      <vt:lpstr>Picture</vt:lpstr>
      <vt:lpstr>Equation</vt:lpstr>
      <vt:lpstr>Spectral Cytometry: Is this the future or is it now?</vt:lpstr>
      <vt:lpstr>Purdue University Cytometry Laboratories  Acknowledgements</vt:lpstr>
      <vt:lpstr>“Everything there is to be invented in flow cytometry has already been invented”</vt:lpstr>
      <vt:lpstr>1t’s 1990</vt:lpstr>
      <vt:lpstr>Yes there really was a time when a 3 color assay was a key publication</vt:lpstr>
      <vt:lpstr>So, what could be around the cytometric corner?</vt:lpstr>
      <vt:lpstr>  </vt:lpstr>
      <vt:lpstr>Believe it or not…..</vt:lpstr>
      <vt:lpstr>So is it true that you could measure any color without changing any filters??</vt:lpstr>
      <vt:lpstr>Spectral Imaging from the 1960’s</vt:lpstr>
      <vt:lpstr>Reflection Example</vt:lpstr>
      <vt:lpstr>Reflection Example – Clustering</vt:lpstr>
      <vt:lpstr>Reflection Example – Clustering</vt:lpstr>
      <vt:lpstr>Fluorescence Example</vt:lpstr>
      <vt:lpstr>Spectral Image Processing</vt:lpstr>
      <vt:lpstr>Clustering Algorithms</vt:lpstr>
      <vt:lpstr>Spectral Imaging Advantages &amp; Disadvantages</vt:lpstr>
      <vt:lpstr>Spectral Imaging in Biology</vt:lpstr>
      <vt:lpstr>Separating GFP from Lung Autofluorescence</vt:lpstr>
      <vt:lpstr>Spectral “unmixing”</vt:lpstr>
      <vt:lpstr>Advanced polychromatic cytometry</vt:lpstr>
      <vt:lpstr>Detectors</vt:lpstr>
      <vt:lpstr>Hyperspectral Single Cell Cytometry</vt:lpstr>
      <vt:lpstr>PowerPoint Presentation</vt:lpstr>
      <vt:lpstr>PowerPoint Presentation</vt:lpstr>
      <vt:lpstr>Multicolor (polychromatic) vs. multispectral cytometry (I)</vt:lpstr>
      <vt:lpstr>PowerPoint Presentation</vt:lpstr>
      <vt:lpstr>Face Recognition Technology (Picasa)</vt:lpstr>
      <vt:lpstr>Spectral “fingerprints” identify samples</vt:lpstr>
      <vt:lpstr>Spectral “fingerprints” identify samples</vt:lpstr>
      <vt:lpstr>Supervised vs. Unsupervised Learning</vt:lpstr>
      <vt:lpstr>PowerPoint Presentation</vt:lpstr>
      <vt:lpstr>PowerPoint Presentation</vt:lpstr>
      <vt:lpstr>Spectral plots</vt:lpstr>
      <vt:lpstr>Scatter matrix</vt:lpstr>
      <vt:lpstr>Principal components</vt:lpstr>
      <vt:lpstr>Method: Automated classification using support vector machines</vt:lpstr>
      <vt:lpstr>PowerPoint Presentation</vt:lpstr>
      <vt:lpstr>Confusion matrix</vt:lpstr>
      <vt:lpstr>Misclassified events</vt:lpstr>
      <vt:lpstr>SVM classification – summary</vt:lpstr>
      <vt:lpstr>Nanocrystals/Micro-Dots multiplexed systems</vt:lpstr>
      <vt:lpstr>Sony SP6800 spectral cell analyzer 2013</vt:lpstr>
      <vt:lpstr>PowerPoint Presentation</vt:lpstr>
      <vt:lpstr>Sony Spectral Cytometer</vt:lpstr>
      <vt:lpstr>Sony Spectral Cytometer  - 12 color separation</vt:lpstr>
      <vt:lpstr>Polychromatic Cytometry ain’t so perfect! Fundamental problems with compensation</vt:lpstr>
      <vt:lpstr>Polychromatic Cytometry ain’t so perfect! Fundamental problems with compensation</vt:lpstr>
      <vt:lpstr>What have we learned?</vt:lpstr>
      <vt:lpstr>Here’s another challenge</vt:lpstr>
      <vt:lpstr>So what actually happens inside the box that makes image so attractive for HT Screening</vt:lpstr>
      <vt:lpstr>Many good image screening instruments – this is big business!!</vt:lpstr>
      <vt:lpstr>Image analysis in HT space is well defined</vt:lpstr>
      <vt:lpstr>What conclusions can we make?</vt:lpstr>
      <vt:lpstr>So let’s look at Flow Cytometry</vt:lpstr>
      <vt:lpstr>Traditional Flow Cytometry (which people either love or hate!)</vt:lpstr>
      <vt:lpstr>Digging deeper in “Flow” Issues (or arguments you are currently using not to use flow)</vt:lpstr>
      <vt:lpstr>Circa, 1990-present</vt:lpstr>
      <vt:lpstr>Traditional gating process</vt:lpstr>
      <vt:lpstr>The Operational Modality of Flow Cytometry</vt:lpstr>
      <vt:lpstr>Multiparametric and multifactorial HT cytometry</vt:lpstr>
      <vt:lpstr>Problem 1: eliminate operator’s input in analysis</vt:lpstr>
      <vt:lpstr>Alternative?</vt:lpstr>
      <vt:lpstr>PowerPoint Presentation</vt:lpstr>
      <vt:lpstr>Optical Design of a basic flow cytometer</vt:lpstr>
      <vt:lpstr>PowerPoint Presentation</vt:lpstr>
      <vt:lpstr>The Operational Modality of Flow Cytometry</vt:lpstr>
      <vt:lpstr>Graphical cytometry analysis pipeline builder</vt:lpstr>
      <vt:lpstr>Example Drug Screen  Membrane Potential, Glutathione, Viability, Superoxide</vt:lpstr>
      <vt:lpstr>Need to develop new paradigm in flow cytometry analysis</vt:lpstr>
      <vt:lpstr>Plate design-Analysis</vt:lpstr>
      <vt:lpstr>Highlight the Analysis Logic Map Format</vt:lpstr>
      <vt:lpstr>Drug Screening</vt:lpstr>
      <vt:lpstr>Processes can be very simply defined</vt:lpstr>
      <vt:lpstr>Rapid Processing </vt:lpstr>
      <vt:lpstr>3 functional assays, 32 drugs, 10 points per drug, 96 curves,  (10 min to run 384 samples, 5000 cells per sample including all analysis)</vt:lpstr>
      <vt:lpstr>PowerPoint Presentation</vt:lpstr>
      <vt:lpstr>Flow Analysis - 7 color  (BD instrument) (9 param) data with 8pt dose response curves</vt:lpstr>
      <vt:lpstr>PlateAnalyzer Logic Map for HC Analysis</vt:lpstr>
      <vt:lpstr>PowerPoint Presentation</vt:lpstr>
      <vt:lpstr>Analysis Logic Map Format</vt:lpstr>
      <vt:lpstr>PowerPoint Presentation</vt:lpstr>
      <vt:lpstr>PowerPoint Presentation</vt:lpstr>
      <vt:lpstr>PowerPoint Presentation</vt:lpstr>
      <vt:lpstr>PowerPoint Presentation</vt:lpstr>
      <vt:lpstr>PowerPoint Presentation</vt:lpstr>
      <vt:lpstr>PowerPoint Presentation</vt:lpstr>
      <vt:lpstr>Summary</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 Cytometry: Why can’t I just go fast and furious?</dc:title>
  <dc:creator>JPaul Robinson</dc:creator>
  <cp:lastModifiedBy>Joseph Robinson</cp:lastModifiedBy>
  <cp:revision>136</cp:revision>
  <dcterms:created xsi:type="dcterms:W3CDTF">2014-10-05T16:34:27Z</dcterms:created>
  <dcterms:modified xsi:type="dcterms:W3CDTF">2015-10-03T23:39:41Z</dcterms:modified>
</cp:coreProperties>
</file>