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7929" r:id="rId3"/>
    <p:sldId id="7925" r:id="rId4"/>
    <p:sldId id="8372" r:id="rId5"/>
    <p:sldId id="8370" r:id="rId6"/>
    <p:sldId id="8345" r:id="rId7"/>
    <p:sldId id="8346" r:id="rId8"/>
    <p:sldId id="8371" r:id="rId9"/>
    <p:sldId id="8357" r:id="rId10"/>
    <p:sldId id="8348" r:id="rId11"/>
    <p:sldId id="8373" r:id="rId12"/>
    <p:sldId id="8350" r:id="rId13"/>
    <p:sldId id="8364" r:id="rId14"/>
    <p:sldId id="8358" r:id="rId15"/>
    <p:sldId id="8359" r:id="rId16"/>
    <p:sldId id="8365" r:id="rId17"/>
    <p:sldId id="8356" r:id="rId18"/>
    <p:sldId id="8351" r:id="rId19"/>
    <p:sldId id="8354" r:id="rId20"/>
    <p:sldId id="8355" r:id="rId21"/>
    <p:sldId id="8352" r:id="rId22"/>
    <p:sldId id="8353" r:id="rId23"/>
    <p:sldId id="8360" r:id="rId24"/>
    <p:sldId id="7927" r:id="rId25"/>
    <p:sldId id="7930" r:id="rId26"/>
    <p:sldId id="7932" r:id="rId27"/>
    <p:sldId id="7931" r:id="rId28"/>
    <p:sldId id="7933" r:id="rId29"/>
    <p:sldId id="8362" r:id="rId30"/>
    <p:sldId id="8366" r:id="rId31"/>
    <p:sldId id="296" r:id="rId32"/>
    <p:sldId id="273" r:id="rId33"/>
    <p:sldId id="290" r:id="rId34"/>
    <p:sldId id="8363" r:id="rId35"/>
    <p:sldId id="294" r:id="rId36"/>
    <p:sldId id="8367" r:id="rId37"/>
    <p:sldId id="8361" r:id="rId38"/>
    <p:sldId id="8374" r:id="rId39"/>
    <p:sldId id="8368" r:id="rId40"/>
    <p:sldId id="8377" r:id="rId41"/>
    <p:sldId id="8369" r:id="rId42"/>
    <p:sldId id="8375" r:id="rId43"/>
    <p:sldId id="8378" r:id="rId44"/>
    <p:sldId id="7888" r:id="rId45"/>
    <p:sldId id="8347" r:id="rId46"/>
    <p:sldId id="8336" r:id="rId47"/>
    <p:sldId id="8337" r:id="rId48"/>
    <p:sldId id="8338" r:id="rId49"/>
    <p:sldId id="8376" r:id="rId50"/>
    <p:sldId id="8335" r:id="rId51"/>
    <p:sldId id="8396" r:id="rId52"/>
    <p:sldId id="266" r:id="rId53"/>
    <p:sldId id="318" r:id="rId54"/>
    <p:sldId id="1039" r:id="rId55"/>
    <p:sldId id="457" r:id="rId56"/>
    <p:sldId id="8193" r:id="rId57"/>
    <p:sldId id="8391" r:id="rId58"/>
    <p:sldId id="7926" r:id="rId59"/>
    <p:sldId id="26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5BF6B3-6A10-C045-B8C0-CCE3CB31F16D}">
          <p14:sldIdLst>
            <p14:sldId id="256"/>
            <p14:sldId id="7929"/>
            <p14:sldId id="7925"/>
            <p14:sldId id="8372"/>
            <p14:sldId id="8370"/>
            <p14:sldId id="8345"/>
            <p14:sldId id="8346"/>
            <p14:sldId id="8371"/>
            <p14:sldId id="8357"/>
            <p14:sldId id="8348"/>
            <p14:sldId id="8373"/>
            <p14:sldId id="8350"/>
            <p14:sldId id="8364"/>
            <p14:sldId id="8358"/>
            <p14:sldId id="8359"/>
            <p14:sldId id="8365"/>
            <p14:sldId id="8356"/>
            <p14:sldId id="8351"/>
            <p14:sldId id="8354"/>
            <p14:sldId id="8355"/>
            <p14:sldId id="8352"/>
            <p14:sldId id="8353"/>
            <p14:sldId id="8360"/>
            <p14:sldId id="7927"/>
            <p14:sldId id="7930"/>
            <p14:sldId id="7932"/>
            <p14:sldId id="7931"/>
            <p14:sldId id="7933"/>
            <p14:sldId id="8362"/>
            <p14:sldId id="8366"/>
            <p14:sldId id="296"/>
            <p14:sldId id="273"/>
            <p14:sldId id="290"/>
            <p14:sldId id="8363"/>
            <p14:sldId id="294"/>
            <p14:sldId id="8367"/>
            <p14:sldId id="8361"/>
            <p14:sldId id="8374"/>
            <p14:sldId id="8368"/>
            <p14:sldId id="8377"/>
            <p14:sldId id="8369"/>
            <p14:sldId id="8375"/>
            <p14:sldId id="8378"/>
            <p14:sldId id="7888"/>
            <p14:sldId id="8347"/>
            <p14:sldId id="8336"/>
            <p14:sldId id="8337"/>
            <p14:sldId id="8338"/>
            <p14:sldId id="8376"/>
            <p14:sldId id="8335"/>
            <p14:sldId id="8396"/>
            <p14:sldId id="266"/>
            <p14:sldId id="318"/>
            <p14:sldId id="1039"/>
            <p14:sldId id="457"/>
            <p14:sldId id="8193"/>
            <p14:sldId id="8391"/>
            <p14:sldId id="7926"/>
          </p14:sldIdLst>
        </p14:section>
        <p14:section name="Untitled Section" id="{2DA08E18-AADB-724E-A26D-CED17D742180}">
          <p14:sldIdLst>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490"/>
  </p:normalViewPr>
  <p:slideViewPr>
    <p:cSldViewPr snapToGrid="0" snapToObjects="1">
      <p:cViewPr varScale="1">
        <p:scale>
          <a:sx n="103" d="100"/>
          <a:sy n="103" d="100"/>
        </p:scale>
        <p:origin x="336" y="168"/>
      </p:cViewPr>
      <p:guideLst/>
    </p:cSldViewPr>
  </p:slideViewPr>
  <p:outlineViewPr>
    <p:cViewPr>
      <p:scale>
        <a:sx n="33" d="100"/>
        <a:sy n="33" d="100"/>
      </p:scale>
      <p:origin x="0" y="-33128"/>
    </p:cViewPr>
  </p:outlineViewPr>
  <p:notesTextViewPr>
    <p:cViewPr>
      <p:scale>
        <a:sx n="1" d="1"/>
        <a:sy n="1" d="1"/>
      </p:scale>
      <p:origin x="0" y="0"/>
    </p:cViewPr>
  </p:notesTextViewPr>
  <p:sorterViewPr>
    <p:cViewPr>
      <p:scale>
        <a:sx n="148" d="100"/>
        <a:sy n="14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yama\Desktop\BiOS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26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 Photon number vs. Watt</a:t>
            </a:r>
          </a:p>
        </c:rich>
      </c:tx>
      <c:overlay val="0"/>
      <c:spPr>
        <a:noFill/>
        <a:ln>
          <a:noFill/>
        </a:ln>
        <a:effectLst/>
      </c:spPr>
      <c:txPr>
        <a:bodyPr rot="0" spcFirstLastPara="1" vertOverflow="ellipsis" vert="horz" wrap="square" anchor="ctr" anchorCtr="1"/>
        <a:lstStyle/>
        <a:p>
          <a:pPr>
            <a:defRPr lang="ja-JP" sz="126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scatterChart>
        <c:scatterStyle val="smoothMarker"/>
        <c:varyColors val="0"/>
        <c:ser>
          <c:idx val="0"/>
          <c:order val="0"/>
          <c:tx>
            <c:strRef>
              <c:f>Sheet1!$E$2</c:f>
              <c:strCache>
                <c:ptCount val="1"/>
                <c:pt idx="0">
                  <c:v>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Sheet1!$D$3:$D$15</c:f>
              <c:numCache>
                <c:formatCode>0.00E+00</c:formatCode>
                <c:ptCount val="13"/>
                <c:pt idx="0">
                  <c:v>9.9999999999999995E-7</c:v>
                </c:pt>
                <c:pt idx="1">
                  <c:v>9.9999999999999995E-8</c:v>
                </c:pt>
                <c:pt idx="2">
                  <c:v>1E-8</c:v>
                </c:pt>
                <c:pt idx="3">
                  <c:v>1.0000000000000001E-9</c:v>
                </c:pt>
                <c:pt idx="4">
                  <c:v>1E-10</c:v>
                </c:pt>
                <c:pt idx="5">
                  <c:v>9.9999999999999994E-12</c:v>
                </c:pt>
                <c:pt idx="6">
                  <c:v>9.9999999999999998E-13</c:v>
                </c:pt>
                <c:pt idx="7">
                  <c:v>1E-13</c:v>
                </c:pt>
                <c:pt idx="8">
                  <c:v>1E-14</c:v>
                </c:pt>
                <c:pt idx="9">
                  <c:v>1.0000000000000001E-15</c:v>
                </c:pt>
                <c:pt idx="10">
                  <c:v>9.9999999999999998E-17</c:v>
                </c:pt>
                <c:pt idx="11">
                  <c:v>1.0000000000000001E-17</c:v>
                </c:pt>
                <c:pt idx="12">
                  <c:v>1.0000000000000001E-18</c:v>
                </c:pt>
              </c:numCache>
            </c:numRef>
          </c:xVal>
          <c:yVal>
            <c:numRef>
              <c:f>Sheet1!$E$3:$E$15</c:f>
              <c:numCache>
                <c:formatCode>0.00E+00</c:formatCode>
                <c:ptCount val="13"/>
                <c:pt idx="0">
                  <c:v>2041330645161.2905</c:v>
                </c:pt>
                <c:pt idx="1">
                  <c:v>204133064516.12903</c:v>
                </c:pt>
                <c:pt idx="2">
                  <c:v>20413306451.612904</c:v>
                </c:pt>
                <c:pt idx="3">
                  <c:v>2041330645.1612906</c:v>
                </c:pt>
                <c:pt idx="4">
                  <c:v>204133064.51612905</c:v>
                </c:pt>
                <c:pt idx="5">
                  <c:v>20413306.451612905</c:v>
                </c:pt>
                <c:pt idx="6">
                  <c:v>2041330.6451612904</c:v>
                </c:pt>
                <c:pt idx="7">
                  <c:v>204133.06451612906</c:v>
                </c:pt>
                <c:pt idx="8">
                  <c:v>20413.306451612905</c:v>
                </c:pt>
                <c:pt idx="9">
                  <c:v>2041.3306451612907</c:v>
                </c:pt>
                <c:pt idx="10">
                  <c:v>204.13306451612905</c:v>
                </c:pt>
                <c:pt idx="11">
                  <c:v>20.413306451612907</c:v>
                </c:pt>
                <c:pt idx="12">
                  <c:v>2.0413306451612905</c:v>
                </c:pt>
              </c:numCache>
            </c:numRef>
          </c:yVal>
          <c:smooth val="1"/>
          <c:extLst>
            <c:ext xmlns:c16="http://schemas.microsoft.com/office/drawing/2014/chart" uri="{C3380CC4-5D6E-409C-BE32-E72D297353CC}">
              <c16:uniqueId val="{00000000-489C-4737-B3F6-393E04AA8C9A}"/>
            </c:ext>
          </c:extLst>
        </c:ser>
        <c:dLbls>
          <c:showLegendKey val="0"/>
          <c:showVal val="0"/>
          <c:showCatName val="0"/>
          <c:showSerName val="0"/>
          <c:showPercent val="0"/>
          <c:showBubbleSize val="0"/>
        </c:dLbls>
        <c:axId val="485807288"/>
        <c:axId val="485811552"/>
      </c:scatterChart>
      <c:valAx>
        <c:axId val="485807288"/>
        <c:scaling>
          <c:logBase val="10"/>
          <c:orientation val="minMax"/>
          <c:max val="1.0000000000000004E-6"/>
          <c:min val="1.000000000000001E-18"/>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85811552"/>
        <c:crosses val="autoZero"/>
        <c:crossBetween val="midCat"/>
        <c:majorUnit val="10"/>
      </c:valAx>
      <c:valAx>
        <c:axId val="485811552"/>
        <c:scaling>
          <c:logBase val="10"/>
          <c:orientation val="minMax"/>
          <c:max val="1000000000000"/>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858072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F620D-E20C-8246-9E8D-E4A9B50933B9}"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936234-D862-9A49-94B9-FC1D38DC46A5}" type="slidenum">
              <a:rPr lang="en-US" smtClean="0"/>
              <a:t>‹#›</a:t>
            </a:fld>
            <a:endParaRPr lang="en-US"/>
          </a:p>
        </p:txBody>
      </p:sp>
    </p:spTree>
    <p:extLst>
      <p:ext uri="{BB962C8B-B14F-4D97-AF65-F5344CB8AC3E}">
        <p14:creationId xmlns:p14="http://schemas.microsoft.com/office/powerpoint/2010/main" val="75286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1</a:t>
            </a:fld>
            <a:endParaRPr lang="en-US"/>
          </a:p>
        </p:txBody>
      </p:sp>
    </p:spTree>
    <p:extLst>
      <p:ext uri="{BB962C8B-B14F-4D97-AF65-F5344CB8AC3E}">
        <p14:creationId xmlns:p14="http://schemas.microsoft.com/office/powerpoint/2010/main" val="1019586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here the nature of measuring a voltage pulse</a:t>
            </a:r>
            <a:r>
              <a:rPr lang="en-US" baseline="0" dirty="0"/>
              <a:t> -</a:t>
            </a:r>
            <a:r>
              <a:rPr lang="en-US" baseline="0" dirty="0" err="1"/>
              <a:t>etc</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22</a:t>
            </a:fld>
            <a:endParaRPr lang="en-US"/>
          </a:p>
        </p:txBody>
      </p:sp>
    </p:spTree>
    <p:extLst>
      <p:ext uri="{BB962C8B-B14F-4D97-AF65-F5344CB8AC3E}">
        <p14:creationId xmlns:p14="http://schemas.microsoft.com/office/powerpoint/2010/main" val="3482910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how polychromatic cytometry uses one detector per dye – and there fore many components to ”clean” up the signal. </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25</a:t>
            </a:fld>
            <a:endParaRPr lang="en-US"/>
          </a:p>
        </p:txBody>
      </p:sp>
    </p:spTree>
    <p:extLst>
      <p:ext uri="{BB962C8B-B14F-4D97-AF65-F5344CB8AC3E}">
        <p14:creationId xmlns:p14="http://schemas.microsoft.com/office/powerpoint/2010/main" val="929956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a:t>
            </a:r>
            <a:r>
              <a:rPr lang="en-US" baseline="0" dirty="0"/>
              <a:t> different types of dispersion elements that you can use for spectral cytometry</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26</a:t>
            </a:fld>
            <a:endParaRPr lang="en-US"/>
          </a:p>
        </p:txBody>
      </p:sp>
    </p:spTree>
    <p:extLst>
      <p:ext uri="{BB962C8B-B14F-4D97-AF65-F5344CB8AC3E}">
        <p14:creationId xmlns:p14="http://schemas.microsoft.com/office/powerpoint/2010/main" val="378894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Lasers in cytometry today are simple</a:t>
            </a:r>
            <a:r>
              <a:rPr lang="en-US" baseline="0" dirty="0"/>
              <a:t> flashlights……nothing more. This is an old world approach to cytometry but it is embedded in the field.</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27</a:t>
            </a:fld>
            <a:endParaRPr lang="en-US"/>
          </a:p>
        </p:txBody>
      </p:sp>
    </p:spTree>
    <p:extLst>
      <p:ext uri="{BB962C8B-B14F-4D97-AF65-F5344CB8AC3E}">
        <p14:creationId xmlns:p14="http://schemas.microsoft.com/office/powerpoint/2010/main" val="1051086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detectors</a:t>
            </a:r>
            <a:r>
              <a:rPr lang="en-US" baseline="0" dirty="0"/>
              <a:t> used in cytometry today are basically the same – they look different but the work the same way…they convert photons to phot-electrons.</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28</a:t>
            </a:fld>
            <a:endParaRPr lang="en-US"/>
          </a:p>
        </p:txBody>
      </p:sp>
    </p:spTree>
    <p:extLst>
      <p:ext uri="{BB962C8B-B14F-4D97-AF65-F5344CB8AC3E}">
        <p14:creationId xmlns:p14="http://schemas.microsoft.com/office/powerpoint/2010/main" val="2974499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SiPMs</a:t>
            </a:r>
            <a:r>
              <a:rPr lang="en-US" baseline="0" dirty="0"/>
              <a:t> are a new generation of detectors – they can operate in Geiger mode -</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29</a:t>
            </a:fld>
            <a:endParaRPr lang="en-US"/>
          </a:p>
        </p:txBody>
      </p:sp>
    </p:spTree>
    <p:extLst>
      <p:ext uri="{BB962C8B-B14F-4D97-AF65-F5344CB8AC3E}">
        <p14:creationId xmlns:p14="http://schemas.microsoft.com/office/powerpoint/2010/main" val="3756631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principle of spectral flow</a:t>
            </a:r>
            <a:r>
              <a:rPr lang="en-US" baseline="0" dirty="0"/>
              <a:t> cytometry exactly as used today was presented by JPR at the May 2004 Cytometry meeting in Montpellier. The Cytek, and </a:t>
            </a:r>
            <a:r>
              <a:rPr lang="en-US" baseline="0" dirty="0" err="1"/>
              <a:t>sony</a:t>
            </a:r>
            <a:r>
              <a:rPr lang="en-US" baseline="0" dirty="0"/>
              <a:t> systems use the exact same principles as we presented many times</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30</a:t>
            </a:fld>
            <a:endParaRPr lang="en-US"/>
          </a:p>
        </p:txBody>
      </p:sp>
    </p:spTree>
    <p:extLst>
      <p:ext uri="{BB962C8B-B14F-4D97-AF65-F5344CB8AC3E}">
        <p14:creationId xmlns:p14="http://schemas.microsoft.com/office/powerpoint/2010/main" val="244688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2004 this slide was trying to explain</a:t>
            </a:r>
            <a:r>
              <a:rPr lang="en-US" baseline="0" dirty="0"/>
              <a:t> some of the terms – while we used the term multispectral in those days, we currently just use the </a:t>
            </a:r>
            <a:r>
              <a:rPr lang="en-US" baseline="0" dirty="0" err="1"/>
              <a:t>tem</a:t>
            </a:r>
            <a:r>
              <a:rPr lang="en-US" baseline="0" dirty="0"/>
              <a:t> spectral cytometry. (Note Mario tried to convince everyone on about 2006-8 that polychromatic cytometry was actually “spectral” cytometry – but this was not accurate and probably confused the field – it made it difficult for us to convince people that in fact spectral cytometry was a totally different concept.</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31</a:t>
            </a:fld>
            <a:endParaRPr lang="en-US"/>
          </a:p>
        </p:txBody>
      </p:sp>
    </p:spTree>
    <p:extLst>
      <p:ext uri="{BB962C8B-B14F-4D97-AF65-F5344CB8AC3E}">
        <p14:creationId xmlns:p14="http://schemas.microsoft.com/office/powerpoint/2010/main" val="3157302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45E6D3F-D1B9-ACBF-D655-D2CB24D02B88}"/>
              </a:ext>
            </a:extLst>
          </p:cNvPr>
          <p:cNvSpPr>
            <a:spLocks noGrp="1" noChangeArrowheads="1"/>
          </p:cNvSpPr>
          <p:nvPr>
            <p:ph type="sldNum" sz="quarter" idx="5"/>
          </p:nvPr>
        </p:nvSpPr>
        <p:spPr>
          <a:ln/>
        </p:spPr>
        <p:txBody>
          <a:bodyPr/>
          <a:lstStyle/>
          <a:p>
            <a:fld id="{41BFA2BC-8513-084D-8946-B19656146521}" type="slidenum">
              <a:rPr lang="en-US" altLang="en-US"/>
              <a:pPr/>
              <a:t>32</a:t>
            </a:fld>
            <a:endParaRPr lang="en-US" altLang="en-US"/>
          </a:p>
        </p:txBody>
      </p:sp>
      <p:sp>
        <p:nvSpPr>
          <p:cNvPr id="35842" name="Rectangle 2">
            <a:extLst>
              <a:ext uri="{FF2B5EF4-FFF2-40B4-BE49-F238E27FC236}">
                <a16:creationId xmlns:a16="http://schemas.microsoft.com/office/drawing/2014/main" id="{30EDD35B-7C02-BBED-5A8A-FAB3F369E79F}"/>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4F07A6D8-23EB-0047-8913-CA674E413F43}"/>
              </a:ext>
            </a:extLst>
          </p:cNvPr>
          <p:cNvSpPr>
            <a:spLocks noGrp="1" noChangeArrowheads="1"/>
          </p:cNvSpPr>
          <p:nvPr>
            <p:ph type="body" idx="1"/>
          </p:nvPr>
        </p:nvSpPr>
        <p:spPr/>
        <p:txBody>
          <a:bodyPr/>
          <a:lstStyle/>
          <a:p>
            <a:r>
              <a:rPr lang="en-US" altLang="en-US" dirty="0"/>
              <a:t>As presented in 20204 – pretty much exactly as Sony</a:t>
            </a:r>
            <a:r>
              <a:rPr lang="en-US" altLang="en-US" baseline="0" dirty="0"/>
              <a:t> does spectral (Note that Sony licensed the Purdue ’204 patent)</a:t>
            </a: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able to show in 2004 that we could extract many</a:t>
            </a:r>
            <a:r>
              <a:rPr lang="en-US" baseline="0" dirty="0"/>
              <a:t> more populations… from more dyes – here we used nanocrystals</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33</a:t>
            </a:fld>
            <a:endParaRPr lang="en-US"/>
          </a:p>
        </p:txBody>
      </p:sp>
    </p:spTree>
    <p:extLst>
      <p:ext uri="{BB962C8B-B14F-4D97-AF65-F5344CB8AC3E}">
        <p14:creationId xmlns:p14="http://schemas.microsoft.com/office/powerpoint/2010/main" val="97857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5</a:t>
            </a:fld>
            <a:endParaRPr lang="en-US"/>
          </a:p>
        </p:txBody>
      </p:sp>
    </p:spTree>
    <p:extLst>
      <p:ext uri="{BB962C8B-B14F-4D97-AF65-F5344CB8AC3E}">
        <p14:creationId xmlns:p14="http://schemas.microsoft.com/office/powerpoint/2010/main" val="1758314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95E3ED0-3209-2ED1-1C88-353ABA353C95}"/>
              </a:ext>
            </a:extLst>
          </p:cNvPr>
          <p:cNvSpPr>
            <a:spLocks noGrp="1" noChangeArrowheads="1"/>
          </p:cNvSpPr>
          <p:nvPr>
            <p:ph type="sldNum" sz="quarter" idx="5"/>
          </p:nvPr>
        </p:nvSpPr>
        <p:spPr>
          <a:ln/>
        </p:spPr>
        <p:txBody>
          <a:bodyPr/>
          <a:lstStyle/>
          <a:p>
            <a:fld id="{4815CD37-8F0D-E34E-A4F5-20D31739EC97}" type="slidenum">
              <a:rPr lang="en-US" altLang="en-US"/>
              <a:pPr/>
              <a:t>34</a:t>
            </a:fld>
            <a:endParaRPr lang="en-US" altLang="en-US"/>
          </a:p>
        </p:txBody>
      </p:sp>
      <p:sp>
        <p:nvSpPr>
          <p:cNvPr id="25602" name="Rectangle 2">
            <a:extLst>
              <a:ext uri="{FF2B5EF4-FFF2-40B4-BE49-F238E27FC236}">
                <a16:creationId xmlns:a16="http://schemas.microsoft.com/office/drawing/2014/main" id="{15E3FB39-C718-BE01-73E4-EBDE2583C0A8}"/>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29CFCA4B-76EE-8B00-0E57-991E0352C3A9}"/>
              </a:ext>
            </a:extLst>
          </p:cNvPr>
          <p:cNvSpPr>
            <a:spLocks noGrp="1" noChangeArrowheads="1"/>
          </p:cNvSpPr>
          <p:nvPr>
            <p:ph type="body" idx="1"/>
          </p:nvPr>
        </p:nvSpPr>
        <p:spPr/>
        <p:txBody>
          <a:bodyPr/>
          <a:lstStyle/>
          <a:p>
            <a:r>
              <a:rPr lang="en-US" altLang="en-US" dirty="0"/>
              <a:t>We even built a database</a:t>
            </a:r>
            <a:r>
              <a:rPr lang="en-US" altLang="en-US" baseline="0" dirty="0"/>
              <a:t> of dyes in 2004 as we needed this to do unmixing</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sensors have to bd developed – this is a new sensor developed</a:t>
            </a:r>
            <a:r>
              <a:rPr lang="en-US" baseline="0" dirty="0"/>
              <a:t> by Miftek that is cooled to -30 deg C and has the capacity to collect over 6 logs of dynamic range – and now we are integrating this into a 42 </a:t>
            </a:r>
            <a:r>
              <a:rPr lang="en-US" baseline="0" dirty="0" err="1"/>
              <a:t>ch</a:t>
            </a:r>
            <a:r>
              <a:rPr lang="en-US" baseline="0" dirty="0"/>
              <a:t> high speed sensor array – that will be the basis for cytometry 3.0 – this will transform the field.</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37</a:t>
            </a:fld>
            <a:endParaRPr lang="en-US"/>
          </a:p>
        </p:txBody>
      </p:sp>
    </p:spTree>
    <p:extLst>
      <p:ext uri="{BB962C8B-B14F-4D97-AF65-F5344CB8AC3E}">
        <p14:creationId xmlns:p14="http://schemas.microsoft.com/office/powerpoint/2010/main" val="4289393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these voltage</a:t>
            </a:r>
            <a:r>
              <a:rPr lang="en-US" baseline="0" dirty="0"/>
              <a:t> generated peaks (regardless of if they were generated by high sped sampling) they are still generated from a voltage – single photons are digital events and we can actually collect each one using our unique high speed sensors. So we START from DIGITAL and there is no conversion </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38</a:t>
            </a:fld>
            <a:endParaRPr lang="en-US"/>
          </a:p>
        </p:txBody>
      </p:sp>
    </p:spTree>
    <p:extLst>
      <p:ext uri="{BB962C8B-B14F-4D97-AF65-F5344CB8AC3E}">
        <p14:creationId xmlns:p14="http://schemas.microsoft.com/office/powerpoint/2010/main" val="732036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electronics in pretty much</a:t>
            </a:r>
            <a:r>
              <a:rPr lang="en-US" baseline="0" dirty="0"/>
              <a:t> every flow cytometer operates in the megahertz domain – but single photon technology has to be in the gigahertz domain – this can be 100-1000 times faster – this means very complex new electronics is required for the entire electronics – you cant just convert an older instrument – it has to be totally new.</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41</a:t>
            </a:fld>
            <a:endParaRPr lang="en-US"/>
          </a:p>
        </p:txBody>
      </p:sp>
    </p:spTree>
    <p:extLst>
      <p:ext uri="{BB962C8B-B14F-4D97-AF65-F5344CB8AC3E}">
        <p14:creationId xmlns:p14="http://schemas.microsoft.com/office/powerpoint/2010/main" val="3666358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we really don’t have quantification – it’s a bit like a cup of</a:t>
            </a:r>
            <a:r>
              <a:rPr lang="en-US" baseline="0" dirty="0"/>
              <a:t> tea – we add a spoon full of sugar – we don’t measure the grains as we are perfectly </a:t>
            </a:r>
            <a:r>
              <a:rPr lang="en-US" baseline="0" dirty="0" err="1"/>
              <a:t>satified</a:t>
            </a:r>
            <a:r>
              <a:rPr lang="en-US" baseline="0" dirty="0"/>
              <a:t> with the result – the tea is fine. BUT if I were to offer you a bowl of notes would you care which bowl you got – you might actually want to count them - !!</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44</a:t>
            </a:fld>
            <a:endParaRPr lang="en-US"/>
          </a:p>
        </p:txBody>
      </p:sp>
    </p:spTree>
    <p:extLst>
      <p:ext uri="{BB962C8B-B14F-4D97-AF65-F5344CB8AC3E}">
        <p14:creationId xmlns:p14="http://schemas.microsoft.com/office/powerpoint/2010/main" val="297111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all familiar with </a:t>
            </a:r>
            <a:r>
              <a:rPr lang="en-US" dirty="0" err="1"/>
              <a:t>Jablonsky</a:t>
            </a:r>
            <a:r>
              <a:rPr lang="en-US" baseline="0" dirty="0"/>
              <a:t> energy diagrams and  Stokes shift, we persist in defining flow cytometry in terms of dim, medium and bright signals. This is really an unscientific process but for 50 years we have continued to go this direction. We call flow cytometry “quantitative” but in fact we rarely do actually quantification at all. We have defined our biology in terms of the limitations of current cytometry. that is we count cells, take percentages of cells that reflect a certain degree of positivity, and we then call this quantitative. </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50</a:t>
            </a:fld>
            <a:endParaRPr lang="en-US"/>
          </a:p>
        </p:txBody>
      </p:sp>
    </p:spTree>
    <p:extLst>
      <p:ext uri="{BB962C8B-B14F-4D97-AF65-F5344CB8AC3E}">
        <p14:creationId xmlns:p14="http://schemas.microsoft.com/office/powerpoint/2010/main" val="4091137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ONLY quantification used on flow cytometry and was developed by Abe Schwartz over 20 years ago – and is almost never used – virtually no one does the conversions of flow data into MESFs – this is the best we can do and we never do it… So that is why the next gen of instruments will be totally </a:t>
            </a:r>
            <a:r>
              <a:rPr lang="en-US" dirty="0" err="1"/>
              <a:t>quantitiative</a:t>
            </a:r>
            <a:r>
              <a:rPr lang="en-US" dirty="0"/>
              <a:t> – this will be transformative for the pharmaceutical industry – they are probably sick and tired of the lack of quantification of </a:t>
            </a:r>
            <a:r>
              <a:rPr lang="en-US"/>
              <a:t>flow cytometry!</a:t>
            </a:r>
          </a:p>
        </p:txBody>
      </p:sp>
      <p:sp>
        <p:nvSpPr>
          <p:cNvPr id="4" name="Slide Number Placeholder 3"/>
          <p:cNvSpPr>
            <a:spLocks noGrp="1"/>
          </p:cNvSpPr>
          <p:nvPr>
            <p:ph type="sldNum" sz="quarter" idx="5"/>
          </p:nvPr>
        </p:nvSpPr>
        <p:spPr/>
        <p:txBody>
          <a:bodyPr/>
          <a:lstStyle/>
          <a:p>
            <a:fld id="{C9936234-D862-9A49-94B9-FC1D38DC46A5}" type="slidenum">
              <a:rPr lang="en-US" smtClean="0"/>
              <a:t>51</a:t>
            </a:fld>
            <a:endParaRPr lang="en-US"/>
          </a:p>
        </p:txBody>
      </p:sp>
    </p:spTree>
    <p:extLst>
      <p:ext uri="{BB962C8B-B14F-4D97-AF65-F5344CB8AC3E}">
        <p14:creationId xmlns:p14="http://schemas.microsoft.com/office/powerpoint/2010/main" val="386104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 don’t now where the limits are</a:t>
            </a:r>
            <a:r>
              <a:rPr lang="en-US" baseline="0" dirty="0"/>
              <a:t> – but we think that getting the lowest level of signal event will help.</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52</a:t>
            </a:fld>
            <a:endParaRPr lang="en-US"/>
          </a:p>
        </p:txBody>
      </p:sp>
    </p:spTree>
    <p:extLst>
      <p:ext uri="{BB962C8B-B14F-4D97-AF65-F5344CB8AC3E}">
        <p14:creationId xmlns:p14="http://schemas.microsoft.com/office/powerpoint/2010/main" val="994619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turns out that every cell type in the human body has what we call a phenotype – it's a word that define they type of cell, what it looks like, how it acts and where it lives. Immunologists and pathologists use biological markers with fluorescent dyes attached to them to track down every one of these cells and unmask them.</a:t>
            </a:r>
          </a:p>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53</a:t>
            </a:fld>
            <a:endParaRPr lang="en-US"/>
          </a:p>
        </p:txBody>
      </p:sp>
    </p:spTree>
    <p:extLst>
      <p:ext uri="{BB962C8B-B14F-4D97-AF65-F5344CB8AC3E}">
        <p14:creationId xmlns:p14="http://schemas.microsoft.com/office/powerpoint/2010/main" val="1805363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00" y="1163638"/>
            <a:ext cx="5588000" cy="3143250"/>
          </a:xfrm>
        </p:spPr>
      </p:sp>
      <p:sp>
        <p:nvSpPr>
          <p:cNvPr id="3" name="ノート プレースホルダー 2"/>
          <p:cNvSpPr>
            <a:spLocks noGrp="1"/>
          </p:cNvSpPr>
          <p:nvPr>
            <p:ph type="body" idx="1"/>
          </p:nvPr>
        </p:nvSpPr>
        <p:spPr/>
        <p:txBody>
          <a:bodyPr/>
          <a:lstStyle/>
          <a:p>
            <a:r>
              <a:rPr kumimoji="1" lang="en-US" altLang="ja-JP" dirty="0"/>
              <a:t>Photon is one of elementary particle and also mandatory for our life. Usually, we never recognize particle characteristics of light.</a:t>
            </a:r>
          </a:p>
          <a:p>
            <a:r>
              <a:rPr kumimoji="1" lang="en-US" altLang="ja-JP" dirty="0"/>
              <a:t>Main reason is one photon energy is so small and daily light includes Tera, Peta and </a:t>
            </a:r>
            <a:r>
              <a:rPr kumimoji="1" lang="en-US" altLang="ja-JP" dirty="0" err="1"/>
              <a:t>Exa</a:t>
            </a:r>
            <a:r>
              <a:rPr kumimoji="1" lang="en-US" altLang="ja-JP" dirty="0"/>
              <a:t> photons.  Such particle count is almost impossible, so we measure</a:t>
            </a:r>
            <a:r>
              <a:rPr kumimoji="1" lang="en-US" altLang="ja-JP" baseline="0" dirty="0"/>
              <a:t> </a:t>
            </a:r>
            <a:r>
              <a:rPr kumimoji="1" lang="en-US" altLang="ja-JP" dirty="0"/>
              <a:t>light as analog signal. Single photon detection is not easy, but if 1 photon per second is possible to detect, it is 0.5aW power in blue light. It is the ultimate photosensitivity.</a:t>
            </a:r>
          </a:p>
        </p:txBody>
      </p:sp>
      <p:sp>
        <p:nvSpPr>
          <p:cNvPr id="4" name="スライド番号プレースホルダー 3"/>
          <p:cNvSpPr>
            <a:spLocks noGrp="1"/>
          </p:cNvSpPr>
          <p:nvPr>
            <p:ph type="sldNum" sz="quarter" idx="10"/>
          </p:nvPr>
        </p:nvSpPr>
        <p:spPr/>
        <p:txBody>
          <a:bodyPr/>
          <a:lstStyle/>
          <a:p>
            <a:fld id="{D28A4E0C-5621-459F-A622-043BEC0B9FDB}" type="slidenum">
              <a:rPr kumimoji="1" lang="ja-JP" altLang="en-US" smtClean="0"/>
              <a:t>54</a:t>
            </a:fld>
            <a:endParaRPr kumimoji="1" lang="ja-JP" altLang="en-US"/>
          </a:p>
        </p:txBody>
      </p:sp>
    </p:spTree>
    <p:extLst>
      <p:ext uri="{BB962C8B-B14F-4D97-AF65-F5344CB8AC3E}">
        <p14:creationId xmlns:p14="http://schemas.microsoft.com/office/powerpoint/2010/main" val="121391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history of photons and</a:t>
            </a:r>
            <a:r>
              <a:rPr lang="en-US" baseline="0" dirty="0"/>
              <a:t> quantum here – note that the word photon was defined first by GN Lewis in 1926</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6</a:t>
            </a:fld>
            <a:endParaRPr lang="en-US"/>
          </a:p>
        </p:txBody>
      </p:sp>
    </p:spTree>
    <p:extLst>
      <p:ext uri="{BB962C8B-B14F-4D97-AF65-F5344CB8AC3E}">
        <p14:creationId xmlns:p14="http://schemas.microsoft.com/office/powerpoint/2010/main" val="3062689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single photon allows</a:t>
            </a:r>
            <a:r>
              <a:rPr lang="en-US" baseline="0" dirty="0"/>
              <a:t> us to delve deeper into the biological world….</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55</a:t>
            </a:fld>
            <a:endParaRPr lang="en-US"/>
          </a:p>
        </p:txBody>
      </p:sp>
    </p:spTree>
    <p:extLst>
      <p:ext uri="{BB962C8B-B14F-4D97-AF65-F5344CB8AC3E}">
        <p14:creationId xmlns:p14="http://schemas.microsoft.com/office/powerpoint/2010/main" val="3241316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57</a:t>
            </a:fld>
            <a:endParaRPr lang="en-US"/>
          </a:p>
        </p:txBody>
      </p:sp>
    </p:spTree>
    <p:extLst>
      <p:ext uri="{BB962C8B-B14F-4D97-AF65-F5344CB8AC3E}">
        <p14:creationId xmlns:p14="http://schemas.microsoft.com/office/powerpoint/2010/main" val="329399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that photons</a:t>
            </a:r>
            <a:r>
              <a:rPr lang="en-US" baseline="0" dirty="0"/>
              <a:t> are DIGITAL is important here – there can only be a photon – not a half photon or 1.5 photons – it means if you actually measure photons (and not photo-electrons) as all current technologies measure, you start and end in DIGITAL space – no more conversions that create noise, error ,</a:t>
            </a:r>
            <a:r>
              <a:rPr lang="en-US" baseline="0" dirty="0" err="1"/>
              <a:t>etc</a:t>
            </a:r>
            <a:r>
              <a:rPr lang="en-US" baseline="0" dirty="0"/>
              <a:t> – so we literally move from the ANALOGUE world to the DIGITAL world. </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10</a:t>
            </a:fld>
            <a:endParaRPr lang="en-US"/>
          </a:p>
        </p:txBody>
      </p:sp>
    </p:spTree>
    <p:extLst>
      <p:ext uri="{BB962C8B-B14F-4D97-AF65-F5344CB8AC3E}">
        <p14:creationId xmlns:p14="http://schemas.microsoft.com/office/powerpoint/2010/main" val="225755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everyone knows what this means…</a:t>
            </a:r>
          </a:p>
        </p:txBody>
      </p:sp>
      <p:sp>
        <p:nvSpPr>
          <p:cNvPr id="4" name="Slide Number Placeholder 3"/>
          <p:cNvSpPr>
            <a:spLocks noGrp="1"/>
          </p:cNvSpPr>
          <p:nvPr>
            <p:ph type="sldNum" sz="quarter" idx="5"/>
          </p:nvPr>
        </p:nvSpPr>
        <p:spPr/>
        <p:txBody>
          <a:bodyPr/>
          <a:lstStyle/>
          <a:p>
            <a:fld id="{C9936234-D862-9A49-94B9-FC1D38DC46A5}" type="slidenum">
              <a:rPr lang="en-US" smtClean="0"/>
              <a:t>11</a:t>
            </a:fld>
            <a:endParaRPr lang="en-US"/>
          </a:p>
        </p:txBody>
      </p:sp>
    </p:spTree>
    <p:extLst>
      <p:ext uri="{BB962C8B-B14F-4D97-AF65-F5344CB8AC3E}">
        <p14:creationId xmlns:p14="http://schemas.microsoft.com/office/powerpoint/2010/main" val="1234676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Quantum</a:t>
            </a:r>
            <a:r>
              <a:rPr lang="en-US" baseline="0" dirty="0"/>
              <a:t> computing, you cannot do this with current computer technology – it had to be completely new technology – super cooled systems, much more compact (less distance to travel), and a different set of parallel processors </a:t>
            </a:r>
            <a:r>
              <a:rPr lang="en-US" baseline="0" dirty="0" err="1"/>
              <a:t>etc</a:t>
            </a:r>
            <a:r>
              <a:rPr lang="en-US" baseline="0" dirty="0"/>
              <a:t>….the point here, is if we are to move cytometry to a new dimension, we need to design new hardware as the current hardware has been the same for decades – note that even the newest form of cytometry – spectral uses the same processors, detectors, optics, lasers as we have for decades. It appears to be a new technology, but it is 20 years old already.</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12</a:t>
            </a:fld>
            <a:endParaRPr lang="en-US"/>
          </a:p>
        </p:txBody>
      </p:sp>
    </p:spTree>
    <p:extLst>
      <p:ext uri="{BB962C8B-B14F-4D97-AF65-F5344CB8AC3E}">
        <p14:creationId xmlns:p14="http://schemas.microsoft.com/office/powerpoint/2010/main" val="3565606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936234-D862-9A49-94B9-FC1D38DC46A5}" type="slidenum">
              <a:rPr lang="en-US" smtClean="0"/>
              <a:t>13</a:t>
            </a:fld>
            <a:endParaRPr lang="en-US"/>
          </a:p>
        </p:txBody>
      </p:sp>
    </p:spTree>
    <p:extLst>
      <p:ext uri="{BB962C8B-B14F-4D97-AF65-F5344CB8AC3E}">
        <p14:creationId xmlns:p14="http://schemas.microsoft.com/office/powerpoint/2010/main" val="369201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move to a truly</a:t>
            </a:r>
            <a:r>
              <a:rPr lang="en-US" baseline="0" dirty="0"/>
              <a:t> single photon technology – there are lots of things you have to change – for example, if you have multiple detectors, all the detectors much be at the exact same distance from the electronics – because photons travel at the speed of light – so we cant just convert old systems to new technology.</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14</a:t>
            </a:fld>
            <a:endParaRPr lang="en-US"/>
          </a:p>
        </p:txBody>
      </p:sp>
    </p:spTree>
    <p:extLst>
      <p:ext uri="{BB962C8B-B14F-4D97-AF65-F5344CB8AC3E}">
        <p14:creationId xmlns:p14="http://schemas.microsoft.com/office/powerpoint/2010/main" val="3931942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here the fact that flow cytometry folks misuse the term</a:t>
            </a:r>
            <a:r>
              <a:rPr lang="en-US" baseline="0" dirty="0"/>
              <a:t> photon all the time. While they correctly say, “flow cytometry collects photons from fluorescent probes”…they then think they are actually measuring photons – but they are not – they are measuring photo-electrons – that is , a photon hits a cathode in a detector and then is converted to a phot-electron and then amplified via a process that is variable – and out the other end we get some voltage we then computer by converting this into a “digital” value so we can process this at “high  speed”.  In fact, this is an area where lots of noise, and error occurs. </a:t>
            </a:r>
            <a:endParaRPr lang="en-US" dirty="0"/>
          </a:p>
        </p:txBody>
      </p:sp>
      <p:sp>
        <p:nvSpPr>
          <p:cNvPr id="4" name="Slide Number Placeholder 3"/>
          <p:cNvSpPr>
            <a:spLocks noGrp="1"/>
          </p:cNvSpPr>
          <p:nvPr>
            <p:ph type="sldNum" sz="quarter" idx="5"/>
          </p:nvPr>
        </p:nvSpPr>
        <p:spPr/>
        <p:txBody>
          <a:bodyPr/>
          <a:lstStyle/>
          <a:p>
            <a:fld id="{C9936234-D862-9A49-94B9-FC1D38DC46A5}" type="slidenum">
              <a:rPr lang="en-US" smtClean="0"/>
              <a:t>18</a:t>
            </a:fld>
            <a:endParaRPr lang="en-US"/>
          </a:p>
        </p:txBody>
      </p:sp>
    </p:spTree>
    <p:extLst>
      <p:ext uri="{BB962C8B-B14F-4D97-AF65-F5344CB8AC3E}">
        <p14:creationId xmlns:p14="http://schemas.microsoft.com/office/powerpoint/2010/main" val="2602063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7840-4951-7348-AAF5-C9D9260786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5C38-C478-D842-BEB5-C6C983AB06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AAB6F4-C399-D846-8EA4-D450DE320C02}"/>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5" name="Footer Placeholder 4">
            <a:extLst>
              <a:ext uri="{FF2B5EF4-FFF2-40B4-BE49-F238E27FC236}">
                <a16:creationId xmlns:a16="http://schemas.microsoft.com/office/drawing/2014/main" id="{82C23974-E1AF-A94A-B299-A6809D15A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0A3A0-7028-4F4F-8A82-2C17D6F03072}"/>
              </a:ext>
            </a:extLst>
          </p:cNvPr>
          <p:cNvSpPr>
            <a:spLocks noGrp="1"/>
          </p:cNvSpPr>
          <p:nvPr>
            <p:ph type="sldNum" sz="quarter" idx="12"/>
          </p:nvPr>
        </p:nvSpPr>
        <p:spPr>
          <a:xfrm>
            <a:off x="11799425" y="6217895"/>
            <a:ext cx="392575" cy="365125"/>
          </a:xfrm>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212015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104F2-B0C3-8B46-9FF8-87E74429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3C9A51-0274-C048-A473-F1C8F96218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8E503-D956-EE45-800D-C92275556737}"/>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5" name="Footer Placeholder 4">
            <a:extLst>
              <a:ext uri="{FF2B5EF4-FFF2-40B4-BE49-F238E27FC236}">
                <a16:creationId xmlns:a16="http://schemas.microsoft.com/office/drawing/2014/main" id="{8706D6CE-5561-3443-9078-303F3E5C2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6622-CFFA-CA4A-9D3C-FF3C98F0602F}"/>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354234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A04A6-F492-D948-B32B-040763FD93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8E4ED-3BF9-014E-B39B-3B4E2E8B09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9C3CF-C556-FF4E-A9FF-AFED83943C3A}"/>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5" name="Footer Placeholder 4">
            <a:extLst>
              <a:ext uri="{FF2B5EF4-FFF2-40B4-BE49-F238E27FC236}">
                <a16:creationId xmlns:a16="http://schemas.microsoft.com/office/drawing/2014/main" id="{828C57E2-28AA-5E4A-9617-D76BB30AF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FE7A0-4F96-9748-900E-AD4C202C39E2}"/>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2628540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8E35-4323-B64D-B66B-495E127910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890E9-C368-F749-AD1D-4D5E75AC0E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3EBA6-3B1C-EB40-81D5-5140A7BA8A34}"/>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5" name="Footer Placeholder 4">
            <a:extLst>
              <a:ext uri="{FF2B5EF4-FFF2-40B4-BE49-F238E27FC236}">
                <a16:creationId xmlns:a16="http://schemas.microsoft.com/office/drawing/2014/main" id="{AE8E68D0-5FEC-0644-A348-22806866C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20203-7858-9542-ADD6-B5A8C2786C84}"/>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3527168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16B8-99D5-A54B-ACD9-827DC9FDC6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59AF4E-2D4D-D440-B8E0-3601D5F0C6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A75105-6B97-0148-8E8F-CEFFF3B9168A}"/>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5" name="Footer Placeholder 4">
            <a:extLst>
              <a:ext uri="{FF2B5EF4-FFF2-40B4-BE49-F238E27FC236}">
                <a16:creationId xmlns:a16="http://schemas.microsoft.com/office/drawing/2014/main" id="{F58E65D0-3595-F649-9831-1A432EB13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D2A19-0E6C-1C4D-A808-193F64FF1374}"/>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1986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3E3E-54C1-424B-8748-6C3BEE0AC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E15630-46AF-6847-A1CD-80C542407D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4419DA-A063-C748-840C-35B04D5A62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44D582-E69D-014A-AC39-59FF5DBA751B}"/>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6" name="Footer Placeholder 5">
            <a:extLst>
              <a:ext uri="{FF2B5EF4-FFF2-40B4-BE49-F238E27FC236}">
                <a16:creationId xmlns:a16="http://schemas.microsoft.com/office/drawing/2014/main" id="{83EAF060-9506-CE4E-A7D4-3A9740F3F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E9BCD-2F90-E74E-8C8A-2374062C1D56}"/>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201048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1586-88F3-9A45-A2A4-F11AF5CDCC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D3A198-B1AE-B641-83EE-F1A531A1D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5811CE-8B9E-554F-A05C-ED254D24FD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187F84-A5E3-7A49-A943-04DB3400F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4E1186-C0A5-9343-B8D1-509EE8FC68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8F72D-E4E0-0843-BCC1-DAD2CFDD3439}"/>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8" name="Footer Placeholder 7">
            <a:extLst>
              <a:ext uri="{FF2B5EF4-FFF2-40B4-BE49-F238E27FC236}">
                <a16:creationId xmlns:a16="http://schemas.microsoft.com/office/drawing/2014/main" id="{1E49B52A-C1B0-1C47-9D2D-3718FDF208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BFC409-37D9-3F4E-9B97-09308707AEFD}"/>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1833038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C15D-15CD-7848-9361-432DF81C50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902786-C560-A644-919F-87B41FAE6DD8}"/>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4" name="Footer Placeholder 3">
            <a:extLst>
              <a:ext uri="{FF2B5EF4-FFF2-40B4-BE49-F238E27FC236}">
                <a16:creationId xmlns:a16="http://schemas.microsoft.com/office/drawing/2014/main" id="{0C4B0C3F-0DDF-4E49-8073-F044670C64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981ABD-AC2D-9A45-9FD1-EFE3F46143B4}"/>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236845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6A621D-3E6E-E744-A2AA-8584B71354B9}"/>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3" name="Footer Placeholder 2">
            <a:extLst>
              <a:ext uri="{FF2B5EF4-FFF2-40B4-BE49-F238E27FC236}">
                <a16:creationId xmlns:a16="http://schemas.microsoft.com/office/drawing/2014/main" id="{67A7764A-43AC-2744-BC56-9908FBAF7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F9C956-57FD-504D-958B-7E42506D1877}"/>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4110052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834D-4B5B-CC40-A0C2-60EC1CBFF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3A328F-950D-7B4C-8D3C-D0F5E77460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6BAEC9-6243-6341-8121-0D51D2DC9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2DF2E-AD60-6D42-BB1B-102B227318D1}"/>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6" name="Footer Placeholder 5">
            <a:extLst>
              <a:ext uri="{FF2B5EF4-FFF2-40B4-BE49-F238E27FC236}">
                <a16:creationId xmlns:a16="http://schemas.microsoft.com/office/drawing/2014/main" id="{8AC4863D-22D6-BB47-A93C-1CAF10CE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3101E-E215-0547-881E-D09E86A6A42D}"/>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835723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C6EB-15F1-384A-94D8-5E33CD62D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68DD68-1C9F-C04E-AB9F-48ACE9912F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F5B06-9035-E946-BC2A-ED4CAF09F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39138-28EC-4F41-9BAE-591140F0E861}"/>
              </a:ext>
            </a:extLst>
          </p:cNvPr>
          <p:cNvSpPr>
            <a:spLocks noGrp="1"/>
          </p:cNvSpPr>
          <p:nvPr>
            <p:ph type="dt" sz="half" idx="10"/>
          </p:nvPr>
        </p:nvSpPr>
        <p:spPr/>
        <p:txBody>
          <a:bodyPr/>
          <a:lstStyle/>
          <a:p>
            <a:fld id="{3B31B839-37FF-D540-8590-6E52B6C14EFA}" type="datetimeFigureOut">
              <a:rPr lang="en-US" smtClean="0"/>
              <a:t>4/14/24</a:t>
            </a:fld>
            <a:endParaRPr lang="en-US"/>
          </a:p>
        </p:txBody>
      </p:sp>
      <p:sp>
        <p:nvSpPr>
          <p:cNvPr id="6" name="Footer Placeholder 5">
            <a:extLst>
              <a:ext uri="{FF2B5EF4-FFF2-40B4-BE49-F238E27FC236}">
                <a16:creationId xmlns:a16="http://schemas.microsoft.com/office/drawing/2014/main" id="{7DD5E680-18D2-C44C-8FD3-84B6D2CE4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FDA62-A34C-B044-968F-3234C7D3C29E}"/>
              </a:ext>
            </a:extLst>
          </p:cNvPr>
          <p:cNvSpPr>
            <a:spLocks noGrp="1"/>
          </p:cNvSpPr>
          <p:nvPr>
            <p:ph type="sldNum" sz="quarter" idx="12"/>
          </p:nvPr>
        </p:nvSpPr>
        <p:spPr/>
        <p:txBody>
          <a:bodyPr/>
          <a:lstStyle/>
          <a:p>
            <a:fld id="{B8163919-1761-E448-BE8E-FEB05FE0ED45}" type="slidenum">
              <a:rPr lang="en-US" smtClean="0"/>
              <a:t>‹#›</a:t>
            </a:fld>
            <a:endParaRPr lang="en-US"/>
          </a:p>
        </p:txBody>
      </p:sp>
    </p:spTree>
    <p:extLst>
      <p:ext uri="{BB962C8B-B14F-4D97-AF65-F5344CB8AC3E}">
        <p14:creationId xmlns:p14="http://schemas.microsoft.com/office/powerpoint/2010/main" val="395688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5E47C9-853D-2A4D-B476-5A6B846998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DCFA4E-CC9C-A446-9782-A2E68A951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A98B1-D9EC-8A40-8A3E-7A9C022646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1B839-37FF-D540-8590-6E52B6C14EFA}" type="datetimeFigureOut">
              <a:rPr lang="en-US" smtClean="0"/>
              <a:t>4/14/24</a:t>
            </a:fld>
            <a:endParaRPr lang="en-US"/>
          </a:p>
        </p:txBody>
      </p:sp>
      <p:sp>
        <p:nvSpPr>
          <p:cNvPr id="5" name="Footer Placeholder 4">
            <a:extLst>
              <a:ext uri="{FF2B5EF4-FFF2-40B4-BE49-F238E27FC236}">
                <a16:creationId xmlns:a16="http://schemas.microsoft.com/office/drawing/2014/main" id="{A5182AA5-AD55-F643-944E-92BA7712A6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7B6B55-4DA1-9E42-8103-2B6BCE289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63919-1761-E448-BE8E-FEB05FE0ED45}" type="slidenum">
              <a:rPr lang="en-US" smtClean="0"/>
              <a:t>‹#›</a:t>
            </a:fld>
            <a:endParaRPr lang="en-US"/>
          </a:p>
        </p:txBody>
      </p:sp>
    </p:spTree>
    <p:extLst>
      <p:ext uri="{BB962C8B-B14F-4D97-AF65-F5344CB8AC3E}">
        <p14:creationId xmlns:p14="http://schemas.microsoft.com/office/powerpoint/2010/main" val="315852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livescience.com/20718-computer-history.html" TargetMode="External"/><Relationship Id="rId7" Type="http://schemas.openxmlformats.org/officeDocument/2006/relationships/hyperlink" Target="https://www.livescience.com/quantum-comput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google.co.uk/books/edition/FUNDAMENTALS_OF_COMPUTERS/rGjkBQAAQBAJ?hl=en&amp;gbpv=1&amp;dq=fundamentals+of+computers&amp;printsec=frontcover" TargetMode="External"/><Relationship Id="rId5" Type="http://schemas.openxmlformats.org/officeDocument/2006/relationships/hyperlink" Target="https://www.livescience.com/38936-mathematics.html" TargetMode="External"/><Relationship Id="rId4" Type="http://schemas.openxmlformats.org/officeDocument/2006/relationships/hyperlink" Target="https://www.livescience.com/best-office-gadgets-and-toy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Transition_state_theor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en.wikipedia.org/wiki/Nanometre" TargetMode="External"/><Relationship Id="rId4" Type="http://schemas.openxmlformats.org/officeDocument/2006/relationships/hyperlink" Target="https://en.wikipedia.org/wiki/Silicon-germanium#SiGe_transistor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thermofisher.com/uk/en/home/life-science/cell-analysis/cell-analysis-learning-center/molecular-probes-school-of-fluorescence/flow-cytometry-basics/flow-cytometry-fundamentals/electronics-flow-cytometer.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rmofisher.com/uk/en/home/life-science/cell-analysis/cell-analysis-learning-center/molecular-probes-school-of-fluorescence/flow-cytometry-basic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www.thermofisher.com/uk/en/home/life-science/cell-analysis/cell-analysis-learning-center/molecular-probes-school-of-fluorescence/flow-cytometry-basic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rmofisher.com/uk/en/home/life-science/cell-analysis/cell-analysis-learning-center/molecular-probes-school-of-fluorescence/flow-cytometry-basic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thermofisher.com/uk/en/home/life-science/cell-analysis/cell-analysis-learning-center/molecular-probes-school-of-fluorescence/flow-cytometry-basics/"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8.jpg"/><Relationship Id="rId5" Type="http://schemas.openxmlformats.org/officeDocument/2006/relationships/image" Target="../media/image34.jpe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JPG"/></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23.png"/><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8.sv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8.sv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hyperlink" Target="https://www.britannica.com/science/electromagnetic-field" TargetMode="External"/><Relationship Id="rId3" Type="http://schemas.openxmlformats.org/officeDocument/2006/relationships/hyperlink" Target="https://www.britannica.com/science/speed-of-light" TargetMode="External"/><Relationship Id="rId7" Type="http://schemas.openxmlformats.org/officeDocument/2006/relationships/hyperlink" Target="https://www.britannica.com/science/field-physic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britannica.com/science/electric-charge" TargetMode="External"/><Relationship Id="rId5" Type="http://schemas.openxmlformats.org/officeDocument/2006/relationships/hyperlink" Target="https://www.britannica.com/science/boson" TargetMode="External"/><Relationship Id="rId4" Type="http://schemas.openxmlformats.org/officeDocument/2006/relationships/hyperlink" Target="https://www.britannica.com/science/subatomic-particle"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hyperlink" Target="https://doi.org/10.6028%2Fjres.107.009" TargetMode="External"/><Relationship Id="rId13" Type="http://schemas.openxmlformats.org/officeDocument/2006/relationships/image" Target="../media/image94.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 Type="http://schemas.openxmlformats.org/officeDocument/2006/relationships/image" Target="../media/image96.png"/><Relationship Id="rId21" Type="http://schemas.openxmlformats.org/officeDocument/2006/relationships/image" Target="../media/image114.png"/><Relationship Id="rId34" Type="http://schemas.openxmlformats.org/officeDocument/2006/relationships/image" Target="../media/image127.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26.png"/><Relationship Id="rId2" Type="http://schemas.openxmlformats.org/officeDocument/2006/relationships/notesSlide" Target="../notesSlides/notesSlide28.xml"/><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32" Type="http://schemas.openxmlformats.org/officeDocument/2006/relationships/image" Target="../media/image125.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10" Type="http://schemas.openxmlformats.org/officeDocument/2006/relationships/image" Target="../media/image103.png"/><Relationship Id="rId19" Type="http://schemas.openxmlformats.org/officeDocument/2006/relationships/image" Target="../media/image112.png"/><Relationship Id="rId31" Type="http://schemas.openxmlformats.org/officeDocument/2006/relationships/image" Target="../media/image124.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8"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2.png"/><Relationship Id="rId7" Type="http://schemas.openxmlformats.org/officeDocument/2006/relationships/image" Target="../media/image135.jpe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6.gif"/><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Photons" TargetMode="External"/><Relationship Id="rId13" Type="http://schemas.openxmlformats.org/officeDocument/2006/relationships/hyperlink" Target="https://www.britannica.com/science/speed-of-light" TargetMode="External"/><Relationship Id="rId18" Type="http://schemas.openxmlformats.org/officeDocument/2006/relationships/hyperlink" Target="https://www.britannica.com/science/electromagnetic-field" TargetMode="External"/><Relationship Id="rId3" Type="http://schemas.openxmlformats.org/officeDocument/2006/relationships/hyperlink" Target="https://en.wikipedia.org/wiki/Max_Planck" TargetMode="External"/><Relationship Id="rId7" Type="http://schemas.openxmlformats.org/officeDocument/2006/relationships/hyperlink" Target="https://en.wikipedia.org/wiki/Radiation" TargetMode="External"/><Relationship Id="rId12" Type="http://schemas.openxmlformats.org/officeDocument/2006/relationships/image" Target="../media/image12.jpeg"/><Relationship Id="rId17" Type="http://schemas.openxmlformats.org/officeDocument/2006/relationships/hyperlink" Target="https://www.britannica.com/science/field-physics" TargetMode="External"/><Relationship Id="rId2" Type="http://schemas.openxmlformats.org/officeDocument/2006/relationships/notesSlide" Target="../notesSlides/notesSlide3.xml"/><Relationship Id="rId16" Type="http://schemas.openxmlformats.org/officeDocument/2006/relationships/hyperlink" Target="https://www.britannica.com/science/electric-charge" TargetMode="External"/><Relationship Id="rId1" Type="http://schemas.openxmlformats.org/officeDocument/2006/relationships/slideLayout" Target="../slideLayouts/slideLayout2.xml"/><Relationship Id="rId6" Type="http://schemas.openxmlformats.org/officeDocument/2006/relationships/hyperlink" Target="https://en.wikipedia.org/wiki/Albert_Einstein" TargetMode="External"/><Relationship Id="rId11" Type="http://schemas.openxmlformats.org/officeDocument/2006/relationships/image" Target="../media/image11.jpeg"/><Relationship Id="rId5" Type="http://schemas.openxmlformats.org/officeDocument/2006/relationships/hyperlink" Target="https://en.wikipedia.org/wiki/Quantum#cite_note-6" TargetMode="External"/><Relationship Id="rId15" Type="http://schemas.openxmlformats.org/officeDocument/2006/relationships/hyperlink" Target="https://www.britannica.com/science/boson" TargetMode="External"/><Relationship Id="rId10" Type="http://schemas.openxmlformats.org/officeDocument/2006/relationships/hyperlink" Target="https://en.wikipedia.org/wiki/Physicist" TargetMode="External"/><Relationship Id="rId4" Type="http://schemas.openxmlformats.org/officeDocument/2006/relationships/hyperlink" Target="https://en.wikipedia.org/wiki/Quantum#cite_note-Planck1901-5" TargetMode="External"/><Relationship Id="rId9" Type="http://schemas.openxmlformats.org/officeDocument/2006/relationships/image" Target="../media/image10.jpeg"/><Relationship Id="rId14" Type="http://schemas.openxmlformats.org/officeDocument/2006/relationships/hyperlink" Target="https://www.britannica.com/science/subatomic-particl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4D92-BD11-5B4B-BB95-3106ED4EB28D}"/>
              </a:ext>
            </a:extLst>
          </p:cNvPr>
          <p:cNvSpPr>
            <a:spLocks noGrp="1"/>
          </p:cNvSpPr>
          <p:nvPr>
            <p:ph type="ctrTitle"/>
          </p:nvPr>
        </p:nvSpPr>
        <p:spPr>
          <a:xfrm>
            <a:off x="414528" y="858311"/>
            <a:ext cx="11777472" cy="864933"/>
          </a:xfrm>
        </p:spPr>
        <p:txBody>
          <a:bodyPr>
            <a:noAutofit/>
          </a:bodyPr>
          <a:lstStyle/>
          <a:p>
            <a:pPr marL="0" marR="0">
              <a:spcBef>
                <a:spcPts val="0"/>
              </a:spcBef>
              <a:spcAft>
                <a:spcPts val="0"/>
              </a:spcAft>
            </a:pP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What is Quantum Cytometry? What Impact will it have on Cytometry? When will it arrive?</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4EFC2EE7-0915-A04B-A052-4202EC69CF8F}"/>
              </a:ext>
            </a:extLst>
          </p:cNvPr>
          <p:cNvSpPr>
            <a:spLocks noGrp="1"/>
          </p:cNvSpPr>
          <p:nvPr>
            <p:ph type="subTitle" idx="1"/>
          </p:nvPr>
        </p:nvSpPr>
        <p:spPr>
          <a:xfrm>
            <a:off x="1610497" y="2313305"/>
            <a:ext cx="9144000" cy="2672859"/>
          </a:xfrm>
        </p:spPr>
        <p:txBody>
          <a:bodyPr>
            <a:normAutofit/>
          </a:bodyPr>
          <a:lstStyle/>
          <a:p>
            <a:r>
              <a:rPr lang="en-US" dirty="0"/>
              <a:t>J. Paul Robinson</a:t>
            </a:r>
          </a:p>
          <a:p>
            <a:r>
              <a:rPr lang="en-US" dirty="0"/>
              <a:t>Distinguished Professor of Cytomics</a:t>
            </a:r>
          </a:p>
          <a:p>
            <a:r>
              <a:rPr lang="en-US" dirty="0"/>
              <a:t>Professor of Biomedical Engineering</a:t>
            </a:r>
          </a:p>
          <a:p>
            <a:r>
              <a:rPr lang="en-US" dirty="0"/>
              <a:t>Purdue University, West Lafayette, IN, USA</a:t>
            </a:r>
          </a:p>
        </p:txBody>
      </p:sp>
      <p:pic>
        <p:nvPicPr>
          <p:cNvPr id="5" name="Picture 4">
            <a:extLst>
              <a:ext uri="{FF2B5EF4-FFF2-40B4-BE49-F238E27FC236}">
                <a16:creationId xmlns:a16="http://schemas.microsoft.com/office/drawing/2014/main" id="{DDE99C5D-B482-E64C-90BE-E6D8639FAD5C}"/>
              </a:ext>
            </a:extLst>
          </p:cNvPr>
          <p:cNvPicPr>
            <a:picLocks noChangeAspect="1"/>
          </p:cNvPicPr>
          <p:nvPr/>
        </p:nvPicPr>
        <p:blipFill>
          <a:blip r:embed="rId3"/>
          <a:stretch>
            <a:fillRect/>
          </a:stretch>
        </p:blipFill>
        <p:spPr>
          <a:xfrm>
            <a:off x="2829169" y="6043336"/>
            <a:ext cx="945495" cy="643075"/>
          </a:xfrm>
          <a:prstGeom prst="rect">
            <a:avLst/>
          </a:prstGeom>
        </p:spPr>
      </p:pic>
      <p:pic>
        <p:nvPicPr>
          <p:cNvPr id="6" name="Picture 5">
            <a:extLst>
              <a:ext uri="{FF2B5EF4-FFF2-40B4-BE49-F238E27FC236}">
                <a16:creationId xmlns:a16="http://schemas.microsoft.com/office/drawing/2014/main" id="{BE57857D-64B9-8740-9E66-7B577434AE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187" y="5999688"/>
            <a:ext cx="1127593" cy="674149"/>
          </a:xfrm>
          <a:prstGeom prst="rect">
            <a:avLst/>
          </a:prstGeom>
        </p:spPr>
      </p:pic>
      <p:pic>
        <p:nvPicPr>
          <p:cNvPr id="11" name="Picture 10">
            <a:extLst>
              <a:ext uri="{FF2B5EF4-FFF2-40B4-BE49-F238E27FC236}">
                <a16:creationId xmlns:a16="http://schemas.microsoft.com/office/drawing/2014/main" id="{E01238D4-067E-9346-A4DE-F61B9BF990A5}"/>
              </a:ext>
            </a:extLst>
          </p:cNvPr>
          <p:cNvPicPr>
            <a:picLocks noChangeAspect="1"/>
          </p:cNvPicPr>
          <p:nvPr/>
        </p:nvPicPr>
        <p:blipFill>
          <a:blip r:embed="rId5"/>
          <a:stretch>
            <a:fillRect/>
          </a:stretch>
        </p:blipFill>
        <p:spPr>
          <a:xfrm>
            <a:off x="9745579" y="5922858"/>
            <a:ext cx="2239157" cy="750979"/>
          </a:xfrm>
          <a:prstGeom prst="rect">
            <a:avLst/>
          </a:prstGeom>
        </p:spPr>
      </p:pic>
      <p:pic>
        <p:nvPicPr>
          <p:cNvPr id="12" name="Picture 11">
            <a:extLst>
              <a:ext uri="{FF2B5EF4-FFF2-40B4-BE49-F238E27FC236}">
                <a16:creationId xmlns:a16="http://schemas.microsoft.com/office/drawing/2014/main" id="{71C823DD-74C6-6D43-938D-42B0D5CFE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632" y="5999688"/>
            <a:ext cx="750685" cy="686723"/>
          </a:xfrm>
          <a:prstGeom prst="rect">
            <a:avLst/>
          </a:prstGeom>
        </p:spPr>
      </p:pic>
      <p:pic>
        <p:nvPicPr>
          <p:cNvPr id="7" name="Picture 6">
            <a:extLst>
              <a:ext uri="{FF2B5EF4-FFF2-40B4-BE49-F238E27FC236}">
                <a16:creationId xmlns:a16="http://schemas.microsoft.com/office/drawing/2014/main" id="{8D40655B-A796-D006-792A-E6BF22E96BE3}"/>
              </a:ext>
            </a:extLst>
          </p:cNvPr>
          <p:cNvPicPr>
            <a:picLocks noChangeAspect="1"/>
          </p:cNvPicPr>
          <p:nvPr/>
        </p:nvPicPr>
        <p:blipFill>
          <a:blip r:embed="rId7"/>
          <a:stretch>
            <a:fillRect/>
          </a:stretch>
        </p:blipFill>
        <p:spPr>
          <a:xfrm>
            <a:off x="5307141" y="4880584"/>
            <a:ext cx="1750712" cy="812485"/>
          </a:xfrm>
          <a:prstGeom prst="rect">
            <a:avLst/>
          </a:prstGeom>
        </p:spPr>
      </p:pic>
      <p:sp>
        <p:nvSpPr>
          <p:cNvPr id="4" name="TextBox 3">
            <a:extLst>
              <a:ext uri="{FF2B5EF4-FFF2-40B4-BE49-F238E27FC236}">
                <a16:creationId xmlns:a16="http://schemas.microsoft.com/office/drawing/2014/main" id="{1B0AD6F6-76AC-F96C-1985-9856FEADA277}"/>
              </a:ext>
            </a:extLst>
          </p:cNvPr>
          <p:cNvSpPr txBox="1"/>
          <p:nvPr/>
        </p:nvSpPr>
        <p:spPr>
          <a:xfrm>
            <a:off x="3562742" y="4270142"/>
            <a:ext cx="5066515" cy="369332"/>
          </a:xfrm>
          <a:prstGeom prst="rect">
            <a:avLst/>
          </a:prstGeom>
          <a:noFill/>
        </p:spPr>
        <p:txBody>
          <a:bodyPr wrap="none" rtlCol="0">
            <a:spAutoFit/>
          </a:bodyPr>
          <a:lstStyle/>
          <a:p>
            <a:r>
              <a:rPr lang="en-US" i="1" dirty="0"/>
              <a:t>Home of the Purdue Email Discussion list since 1989</a:t>
            </a:r>
          </a:p>
        </p:txBody>
      </p:sp>
      <p:sp>
        <p:nvSpPr>
          <p:cNvPr id="8" name="TextBox 7">
            <a:extLst>
              <a:ext uri="{FF2B5EF4-FFF2-40B4-BE49-F238E27FC236}">
                <a16:creationId xmlns:a16="http://schemas.microsoft.com/office/drawing/2014/main" id="{5473536F-8D1A-C067-7D93-B0EF539981FA}"/>
              </a:ext>
            </a:extLst>
          </p:cNvPr>
          <p:cNvSpPr txBox="1"/>
          <p:nvPr/>
        </p:nvSpPr>
        <p:spPr>
          <a:xfrm>
            <a:off x="5449330" y="6364873"/>
            <a:ext cx="2039276" cy="369332"/>
          </a:xfrm>
          <a:prstGeom prst="rect">
            <a:avLst/>
          </a:prstGeom>
          <a:noFill/>
        </p:spPr>
        <p:txBody>
          <a:bodyPr wrap="none" rtlCol="0">
            <a:spAutoFit/>
          </a:bodyPr>
          <a:lstStyle/>
          <a:p>
            <a:r>
              <a:rPr lang="en-US" dirty="0"/>
              <a:t>November 16, 2023</a:t>
            </a:r>
          </a:p>
        </p:txBody>
      </p:sp>
    </p:spTree>
    <p:extLst>
      <p:ext uri="{BB962C8B-B14F-4D97-AF65-F5344CB8AC3E}">
        <p14:creationId xmlns:p14="http://schemas.microsoft.com/office/powerpoint/2010/main" val="38041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0288C-09CF-417D-DC2D-8B965724717F}"/>
              </a:ext>
            </a:extLst>
          </p:cNvPr>
          <p:cNvSpPr>
            <a:spLocks noGrp="1"/>
          </p:cNvSpPr>
          <p:nvPr>
            <p:ph type="title"/>
          </p:nvPr>
        </p:nvSpPr>
        <p:spPr>
          <a:xfrm>
            <a:off x="308811" y="111507"/>
            <a:ext cx="10515600" cy="751406"/>
          </a:xfrm>
        </p:spPr>
        <p:txBody>
          <a:bodyPr/>
          <a:lstStyle/>
          <a:p>
            <a:r>
              <a:rPr lang="en-US" dirty="0"/>
              <a:t>QUANTUM COMPUTING</a:t>
            </a:r>
          </a:p>
        </p:txBody>
      </p:sp>
      <p:sp>
        <p:nvSpPr>
          <p:cNvPr id="3" name="Content Placeholder 2">
            <a:extLst>
              <a:ext uri="{FF2B5EF4-FFF2-40B4-BE49-F238E27FC236}">
                <a16:creationId xmlns:a16="http://schemas.microsoft.com/office/drawing/2014/main" id="{C5724BAD-EBAB-EAB8-8026-354D71E7BB58}"/>
              </a:ext>
            </a:extLst>
          </p:cNvPr>
          <p:cNvSpPr>
            <a:spLocks noGrp="1"/>
          </p:cNvSpPr>
          <p:nvPr>
            <p:ph idx="1"/>
          </p:nvPr>
        </p:nvSpPr>
        <p:spPr>
          <a:xfrm>
            <a:off x="231809" y="1092617"/>
            <a:ext cx="11616890" cy="4351338"/>
          </a:xfrm>
        </p:spPr>
        <p:txBody>
          <a:bodyPr/>
          <a:lstStyle/>
          <a:p>
            <a:r>
              <a:rPr lang="en-US" dirty="0"/>
              <a:t>For decades, our </a:t>
            </a:r>
            <a:r>
              <a:rPr lang="en-US" u="sng" dirty="0">
                <a:hlinkClick r:id="rId3"/>
              </a:rPr>
              <a:t>computers</a:t>
            </a:r>
            <a:r>
              <a:rPr lang="en-US" dirty="0"/>
              <a:t> have all been built  around the same design. Whether it is the huge machines at NASA, or your </a:t>
            </a:r>
            <a:r>
              <a:rPr lang="en-US" u="sng" dirty="0">
                <a:hlinkClick r:id="rId4"/>
              </a:rPr>
              <a:t>laptop</a:t>
            </a:r>
            <a:r>
              <a:rPr lang="en-US" dirty="0"/>
              <a:t>, they are all essentially just glorified calculators, but crucially they can only do one thing at a time.</a:t>
            </a:r>
          </a:p>
          <a:p>
            <a:r>
              <a:rPr lang="en-US" dirty="0"/>
              <a:t>The key to the way all computers work is that they process and store information made of </a:t>
            </a:r>
            <a:r>
              <a:rPr lang="en-US" u="sng" dirty="0">
                <a:hlinkClick r:id="rId5"/>
              </a:rPr>
              <a:t>binary digits</a:t>
            </a:r>
            <a:r>
              <a:rPr lang="en-US" dirty="0"/>
              <a:t> called bits. These bits only have two possible values, a one or a zero. It is these numbers that create binary code, which a computer needs to read in order to carry out a specific task, according to the book </a:t>
            </a:r>
            <a:r>
              <a:rPr lang="en-US" u="sng" dirty="0">
                <a:hlinkClick r:id="rId6"/>
              </a:rPr>
              <a:t>Fundamentals of Computers</a:t>
            </a:r>
            <a:r>
              <a:rPr lang="en-US" dirty="0"/>
              <a:t>.</a:t>
            </a:r>
          </a:p>
          <a:p>
            <a:endParaRPr lang="en-US" dirty="0"/>
          </a:p>
        </p:txBody>
      </p:sp>
      <p:sp>
        <p:nvSpPr>
          <p:cNvPr id="4" name="TextBox 3">
            <a:extLst>
              <a:ext uri="{FF2B5EF4-FFF2-40B4-BE49-F238E27FC236}">
                <a16:creationId xmlns:a16="http://schemas.microsoft.com/office/drawing/2014/main" id="{1BDF00DE-43D0-51FD-4154-089C81BD78C4}"/>
              </a:ext>
            </a:extLst>
          </p:cNvPr>
          <p:cNvSpPr txBox="1"/>
          <p:nvPr/>
        </p:nvSpPr>
        <p:spPr>
          <a:xfrm>
            <a:off x="8495793" y="4590254"/>
            <a:ext cx="3352906" cy="461665"/>
          </a:xfrm>
          <a:prstGeom prst="rect">
            <a:avLst/>
          </a:prstGeom>
          <a:noFill/>
        </p:spPr>
        <p:txBody>
          <a:bodyPr wrap="none" rtlCol="0">
            <a:spAutoFit/>
          </a:bodyPr>
          <a:lstStyle/>
          <a:p>
            <a:r>
              <a:rPr lang="en-US" sz="1200" dirty="0">
                <a:hlinkClick r:id="rId7"/>
              </a:rPr>
              <a:t>https://www.livescience.com/quantum-computing</a:t>
            </a:r>
            <a:endParaRPr lang="en-US" sz="1200" dirty="0"/>
          </a:p>
          <a:p>
            <a:endParaRPr lang="en-US" sz="1200" dirty="0"/>
          </a:p>
        </p:txBody>
      </p:sp>
      <p:sp>
        <p:nvSpPr>
          <p:cNvPr id="6" name="TextBox 5">
            <a:extLst>
              <a:ext uri="{FF2B5EF4-FFF2-40B4-BE49-F238E27FC236}">
                <a16:creationId xmlns:a16="http://schemas.microsoft.com/office/drawing/2014/main" id="{4A466C09-4836-F449-218B-DF70871A93AE}"/>
              </a:ext>
            </a:extLst>
          </p:cNvPr>
          <p:cNvSpPr txBox="1"/>
          <p:nvPr/>
        </p:nvSpPr>
        <p:spPr>
          <a:xfrm>
            <a:off x="1015957" y="5637862"/>
            <a:ext cx="9808454" cy="523220"/>
          </a:xfrm>
          <a:prstGeom prst="rect">
            <a:avLst/>
          </a:prstGeom>
          <a:noFill/>
        </p:spPr>
        <p:txBody>
          <a:bodyPr wrap="none" rtlCol="0">
            <a:spAutoFit/>
          </a:bodyPr>
          <a:lstStyle/>
          <a:p>
            <a:r>
              <a:rPr lang="en-US" sz="2800" i="1" dirty="0"/>
              <a:t>Now….consider a photon…… think of it as a bit….. it’s ONE or ZERO</a:t>
            </a:r>
          </a:p>
        </p:txBody>
      </p:sp>
      <p:sp>
        <p:nvSpPr>
          <p:cNvPr id="7" name="Film">
            <a:extLst>
              <a:ext uri="{FF2B5EF4-FFF2-40B4-BE49-F238E27FC236}">
                <a16:creationId xmlns:a16="http://schemas.microsoft.com/office/drawing/2014/main" id="{C74F8498-6CF7-2C1C-A564-6AB8B2378216}"/>
              </a:ext>
            </a:extLst>
          </p:cNvPr>
          <p:cNvSpPr>
            <a:spLocks noEditPoints="1" noChangeArrowheads="1"/>
          </p:cNvSpPr>
          <p:nvPr/>
        </p:nvSpPr>
        <p:spPr bwMode="auto">
          <a:xfrm>
            <a:off x="11709778"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3593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3" presetClass="exit" presetSubtype="10" fill="hold" nodeType="withEffect">
                                  <p:stCondLst>
                                    <p:cond delay="0"/>
                                  </p:stCondLst>
                                  <p:childTnLst>
                                    <p:animEffect transition="out" filter="blinds(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26B9-52F7-EE58-094A-8ED1D0AD388B}"/>
              </a:ext>
            </a:extLst>
          </p:cNvPr>
          <p:cNvSpPr>
            <a:spLocks noGrp="1"/>
          </p:cNvSpPr>
          <p:nvPr>
            <p:ph type="title"/>
          </p:nvPr>
        </p:nvSpPr>
        <p:spPr/>
        <p:txBody>
          <a:bodyPr/>
          <a:lstStyle/>
          <a:p>
            <a:r>
              <a:rPr lang="en-US" dirty="0"/>
              <a:t>Old sayings are still relevant….</a:t>
            </a:r>
          </a:p>
        </p:txBody>
      </p:sp>
      <p:sp>
        <p:nvSpPr>
          <p:cNvPr id="3" name="Content Placeholder 2">
            <a:extLst>
              <a:ext uri="{FF2B5EF4-FFF2-40B4-BE49-F238E27FC236}">
                <a16:creationId xmlns:a16="http://schemas.microsoft.com/office/drawing/2014/main" id="{B28DA659-3E95-27EF-CF15-28DF196DE9EC}"/>
              </a:ext>
            </a:extLst>
          </p:cNvPr>
          <p:cNvSpPr>
            <a:spLocks noGrp="1"/>
          </p:cNvSpPr>
          <p:nvPr>
            <p:ph idx="1"/>
          </p:nvPr>
        </p:nvSpPr>
        <p:spPr>
          <a:xfrm>
            <a:off x="838200" y="3037737"/>
            <a:ext cx="10304721" cy="1140859"/>
          </a:xfrm>
        </p:spPr>
        <p:txBody>
          <a:bodyPr>
            <a:normAutofit/>
          </a:bodyPr>
          <a:lstStyle/>
          <a:p>
            <a:pPr marL="0" indent="0">
              <a:buNone/>
            </a:pPr>
            <a:r>
              <a:rPr lang="en-US" sz="4000" i="1" dirty="0"/>
              <a:t>“You can’t put new wine into old wineskins….”</a:t>
            </a:r>
          </a:p>
        </p:txBody>
      </p:sp>
    </p:spTree>
    <p:extLst>
      <p:ext uri="{BB962C8B-B14F-4D97-AF65-F5344CB8AC3E}">
        <p14:creationId xmlns:p14="http://schemas.microsoft.com/office/powerpoint/2010/main" val="157830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F41B-A59D-5CE9-E9B3-2D78062D0282}"/>
              </a:ext>
            </a:extLst>
          </p:cNvPr>
          <p:cNvSpPr>
            <a:spLocks noGrp="1"/>
          </p:cNvSpPr>
          <p:nvPr>
            <p:ph type="title"/>
          </p:nvPr>
        </p:nvSpPr>
        <p:spPr>
          <a:xfrm>
            <a:off x="104578" y="60381"/>
            <a:ext cx="10515600" cy="885736"/>
          </a:xfrm>
        </p:spPr>
        <p:txBody>
          <a:bodyPr>
            <a:normAutofit fontScale="90000"/>
          </a:bodyPr>
          <a:lstStyle/>
          <a:p>
            <a:r>
              <a:rPr lang="en-US" dirty="0"/>
              <a:t>Quantum Computer Hardware is New Technology </a:t>
            </a:r>
          </a:p>
        </p:txBody>
      </p:sp>
      <p:pic>
        <p:nvPicPr>
          <p:cNvPr id="5" name="Content Placeholder 4">
            <a:extLst>
              <a:ext uri="{FF2B5EF4-FFF2-40B4-BE49-F238E27FC236}">
                <a16:creationId xmlns:a16="http://schemas.microsoft.com/office/drawing/2014/main" id="{26DCE248-05A6-4C0F-C1FA-73A34447B017}"/>
              </a:ext>
            </a:extLst>
          </p:cNvPr>
          <p:cNvPicPr>
            <a:picLocks noGrp="1" noChangeAspect="1"/>
          </p:cNvPicPr>
          <p:nvPr>
            <p:ph idx="1"/>
          </p:nvPr>
        </p:nvPicPr>
        <p:blipFill>
          <a:blip r:embed="rId3"/>
          <a:stretch>
            <a:fillRect/>
          </a:stretch>
        </p:blipFill>
        <p:spPr>
          <a:xfrm>
            <a:off x="265636" y="1011062"/>
            <a:ext cx="6090264" cy="4747364"/>
          </a:xfrm>
        </p:spPr>
      </p:pic>
      <p:sp>
        <p:nvSpPr>
          <p:cNvPr id="6" name="TextBox 5">
            <a:extLst>
              <a:ext uri="{FF2B5EF4-FFF2-40B4-BE49-F238E27FC236}">
                <a16:creationId xmlns:a16="http://schemas.microsoft.com/office/drawing/2014/main" id="{39358EAE-E459-28EF-9D5E-AB8612FA37AA}"/>
              </a:ext>
            </a:extLst>
          </p:cNvPr>
          <p:cNvSpPr txBox="1"/>
          <p:nvPr/>
        </p:nvSpPr>
        <p:spPr>
          <a:xfrm>
            <a:off x="265636" y="5846938"/>
            <a:ext cx="3074881" cy="261610"/>
          </a:xfrm>
          <a:prstGeom prst="rect">
            <a:avLst/>
          </a:prstGeom>
          <a:noFill/>
        </p:spPr>
        <p:txBody>
          <a:bodyPr wrap="none" rtlCol="0">
            <a:spAutoFit/>
          </a:bodyPr>
          <a:lstStyle/>
          <a:p>
            <a:r>
              <a:rPr lang="en-US" sz="1100" i="1" dirty="0">
                <a:solidFill>
                  <a:srgbClr val="0070C0"/>
                </a:solidFill>
              </a:rPr>
              <a:t>https://</a:t>
            </a:r>
            <a:r>
              <a:rPr lang="en-US" sz="1100" i="1" dirty="0" err="1">
                <a:solidFill>
                  <a:srgbClr val="0070C0"/>
                </a:solidFill>
              </a:rPr>
              <a:t>www.livescience.com</a:t>
            </a:r>
            <a:r>
              <a:rPr lang="en-US" sz="1100" i="1" dirty="0">
                <a:solidFill>
                  <a:srgbClr val="0070C0"/>
                </a:solidFill>
              </a:rPr>
              <a:t>/quantum-computing</a:t>
            </a:r>
          </a:p>
        </p:txBody>
      </p:sp>
      <p:pic>
        <p:nvPicPr>
          <p:cNvPr id="3" name="Content Placeholder 6">
            <a:extLst>
              <a:ext uri="{FF2B5EF4-FFF2-40B4-BE49-F238E27FC236}">
                <a16:creationId xmlns:a16="http://schemas.microsoft.com/office/drawing/2014/main" id="{65DA10AD-545D-DF04-750F-A04EFC1CAB95}"/>
              </a:ext>
            </a:extLst>
          </p:cNvPr>
          <p:cNvPicPr>
            <a:picLocks noChangeAspect="1"/>
          </p:cNvPicPr>
          <p:nvPr/>
        </p:nvPicPr>
        <p:blipFill>
          <a:blip r:embed="rId4"/>
          <a:stretch>
            <a:fillRect/>
          </a:stretch>
        </p:blipFill>
        <p:spPr>
          <a:xfrm>
            <a:off x="6570781" y="966702"/>
            <a:ext cx="5516641" cy="3667928"/>
          </a:xfrm>
          <a:prstGeom prst="rect">
            <a:avLst/>
          </a:prstGeom>
        </p:spPr>
      </p:pic>
      <p:sp>
        <p:nvSpPr>
          <p:cNvPr id="7" name="TextBox 6">
            <a:extLst>
              <a:ext uri="{FF2B5EF4-FFF2-40B4-BE49-F238E27FC236}">
                <a16:creationId xmlns:a16="http://schemas.microsoft.com/office/drawing/2014/main" id="{473EC3F6-4D0A-D651-ED26-C01EE06988FF}"/>
              </a:ext>
            </a:extLst>
          </p:cNvPr>
          <p:cNvSpPr txBox="1"/>
          <p:nvPr/>
        </p:nvSpPr>
        <p:spPr>
          <a:xfrm>
            <a:off x="7733306" y="4655216"/>
            <a:ext cx="4208268" cy="307777"/>
          </a:xfrm>
          <a:prstGeom prst="rect">
            <a:avLst/>
          </a:prstGeom>
          <a:noFill/>
        </p:spPr>
        <p:txBody>
          <a:bodyPr wrap="none" rtlCol="0">
            <a:spAutoFit/>
          </a:bodyPr>
          <a:lstStyle/>
          <a:p>
            <a:r>
              <a:rPr lang="en-US" sz="1400" dirty="0">
                <a:solidFill>
                  <a:srgbClr val="0070C0"/>
                </a:solidFill>
              </a:rPr>
              <a:t>https://</a:t>
            </a:r>
            <a:r>
              <a:rPr lang="en-US" sz="1400" dirty="0" err="1">
                <a:solidFill>
                  <a:srgbClr val="0070C0"/>
                </a:solidFill>
              </a:rPr>
              <a:t>www.nature.com</a:t>
            </a:r>
            <a:r>
              <a:rPr lang="en-US" sz="1400" dirty="0">
                <a:solidFill>
                  <a:srgbClr val="0070C0"/>
                </a:solidFill>
              </a:rPr>
              <a:t>/articles/d41586-019-02936-3</a:t>
            </a:r>
          </a:p>
        </p:txBody>
      </p:sp>
      <p:sp>
        <p:nvSpPr>
          <p:cNvPr id="9" name="TextBox 8">
            <a:extLst>
              <a:ext uri="{FF2B5EF4-FFF2-40B4-BE49-F238E27FC236}">
                <a16:creationId xmlns:a16="http://schemas.microsoft.com/office/drawing/2014/main" id="{FA46A63B-1500-B71C-8E78-98D8EF9EF9F8}"/>
              </a:ext>
            </a:extLst>
          </p:cNvPr>
          <p:cNvSpPr txBox="1"/>
          <p:nvPr/>
        </p:nvSpPr>
        <p:spPr>
          <a:xfrm>
            <a:off x="6340690" y="4962105"/>
            <a:ext cx="6012864" cy="646331"/>
          </a:xfrm>
          <a:prstGeom prst="rect">
            <a:avLst/>
          </a:prstGeom>
          <a:noFill/>
        </p:spPr>
        <p:txBody>
          <a:bodyPr wrap="none" rtlCol="0">
            <a:spAutoFit/>
          </a:bodyPr>
          <a:lstStyle/>
          <a:p>
            <a:r>
              <a:rPr lang="en-US" dirty="0"/>
              <a:t>A cryostat used to cool Google quantum computing hardware.</a:t>
            </a:r>
          </a:p>
          <a:p>
            <a:r>
              <a:rPr lang="en-US" dirty="0"/>
              <a:t>Credit: Erik Lucero</a:t>
            </a:r>
          </a:p>
        </p:txBody>
      </p:sp>
    </p:spTree>
    <p:extLst>
      <p:ext uri="{BB962C8B-B14F-4D97-AF65-F5344CB8AC3E}">
        <p14:creationId xmlns:p14="http://schemas.microsoft.com/office/powerpoint/2010/main" val="2496435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6709-90AF-C15F-9AE4-615FD8CDD046}"/>
              </a:ext>
            </a:extLst>
          </p:cNvPr>
          <p:cNvSpPr>
            <a:spLocks noGrp="1"/>
          </p:cNvSpPr>
          <p:nvPr>
            <p:ph type="title"/>
          </p:nvPr>
        </p:nvSpPr>
        <p:spPr>
          <a:xfrm>
            <a:off x="178981" y="56670"/>
            <a:ext cx="10515600" cy="953423"/>
          </a:xfrm>
        </p:spPr>
        <p:txBody>
          <a:bodyPr/>
          <a:lstStyle/>
          <a:p>
            <a:r>
              <a:rPr lang="en-US" dirty="0"/>
              <a:t>Some facts about light…(photons)</a:t>
            </a:r>
          </a:p>
        </p:txBody>
      </p:sp>
      <p:sp>
        <p:nvSpPr>
          <p:cNvPr id="3" name="Content Placeholder 2">
            <a:extLst>
              <a:ext uri="{FF2B5EF4-FFF2-40B4-BE49-F238E27FC236}">
                <a16:creationId xmlns:a16="http://schemas.microsoft.com/office/drawing/2014/main" id="{6B3DF042-75D2-9795-46DC-EB0749229151}"/>
              </a:ext>
            </a:extLst>
          </p:cNvPr>
          <p:cNvSpPr>
            <a:spLocks noGrp="1"/>
          </p:cNvSpPr>
          <p:nvPr>
            <p:ph idx="1"/>
          </p:nvPr>
        </p:nvSpPr>
        <p:spPr>
          <a:xfrm>
            <a:off x="1676400" y="925033"/>
            <a:ext cx="10515600" cy="4635242"/>
          </a:xfrm>
        </p:spPr>
        <p:txBody>
          <a:bodyPr/>
          <a:lstStyle/>
          <a:p>
            <a:pPr marL="0" indent="0">
              <a:buNone/>
            </a:pPr>
            <a:r>
              <a:rPr lang="en-US" b="1" dirty="0"/>
              <a:t>Light travels 186,282 miles per second</a:t>
            </a:r>
          </a:p>
          <a:p>
            <a:pPr marL="0" indent="0">
              <a:buNone/>
            </a:pPr>
            <a:r>
              <a:rPr lang="en-US" b="1" dirty="0"/>
              <a:t>Light travels 186.282 miles per </a:t>
            </a:r>
            <a:r>
              <a:rPr lang="en-US" b="1" dirty="0" err="1"/>
              <a:t>ms</a:t>
            </a:r>
            <a:endParaRPr lang="en-US" b="1" dirty="0"/>
          </a:p>
          <a:p>
            <a:pPr marL="0" indent="0">
              <a:buNone/>
            </a:pPr>
            <a:r>
              <a:rPr lang="en-US" b="1" dirty="0"/>
              <a:t>Light travels 0.186282 miles per </a:t>
            </a:r>
            <a:r>
              <a:rPr lang="el-GR" b="1" dirty="0"/>
              <a:t>μ</a:t>
            </a:r>
            <a:r>
              <a:rPr lang="en-US" b="1" dirty="0"/>
              <a:t>s or </a:t>
            </a:r>
            <a:r>
              <a:rPr lang="en-US" dirty="0"/>
              <a:t>299.792458 m (300 m)</a:t>
            </a: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dirty="0"/>
          </a:p>
        </p:txBody>
      </p:sp>
      <p:sp>
        <p:nvSpPr>
          <p:cNvPr id="4" name="TextBox 3">
            <a:extLst>
              <a:ext uri="{FF2B5EF4-FFF2-40B4-BE49-F238E27FC236}">
                <a16:creationId xmlns:a16="http://schemas.microsoft.com/office/drawing/2014/main" id="{0F7BF945-C278-900F-EBCF-4878D286BB91}"/>
              </a:ext>
            </a:extLst>
          </p:cNvPr>
          <p:cNvSpPr txBox="1"/>
          <p:nvPr/>
        </p:nvSpPr>
        <p:spPr>
          <a:xfrm>
            <a:off x="309724" y="2456795"/>
            <a:ext cx="11332927" cy="4401205"/>
          </a:xfrm>
          <a:prstGeom prst="rect">
            <a:avLst/>
          </a:prstGeom>
          <a:noFill/>
        </p:spPr>
        <p:txBody>
          <a:bodyPr wrap="square" rtlCol="0">
            <a:spAutoFit/>
          </a:bodyPr>
          <a:lstStyle/>
          <a:p>
            <a:r>
              <a:rPr lang="en-US" sz="2800" b="1" dirty="0">
                <a:solidFill>
                  <a:srgbClr val="FF0000"/>
                </a:solidFill>
              </a:rPr>
              <a:t>1 cm corresponds to a light travel time of 49 </a:t>
            </a:r>
            <a:r>
              <a:rPr lang="en-US" sz="2800" b="1" dirty="0" err="1">
                <a:solidFill>
                  <a:srgbClr val="FF0000"/>
                </a:solidFill>
              </a:rPr>
              <a:t>ps</a:t>
            </a:r>
            <a:endParaRPr lang="en-US" sz="2800" b="1" dirty="0">
              <a:solidFill>
                <a:srgbClr val="FF0000"/>
              </a:solidFill>
            </a:endParaRPr>
          </a:p>
          <a:p>
            <a:r>
              <a:rPr lang="en-US" sz="2800" b="1" dirty="0">
                <a:solidFill>
                  <a:srgbClr val="FF0000"/>
                </a:solidFill>
              </a:rPr>
              <a:t>10 cm takes about 490 </a:t>
            </a:r>
            <a:r>
              <a:rPr lang="en-US" sz="2800" b="1" dirty="0" err="1">
                <a:solidFill>
                  <a:srgbClr val="FF0000"/>
                </a:solidFill>
              </a:rPr>
              <a:t>ps</a:t>
            </a:r>
            <a:endParaRPr lang="en-US" sz="2800" b="1" dirty="0">
              <a:solidFill>
                <a:srgbClr val="FF0000"/>
              </a:solidFill>
            </a:endParaRPr>
          </a:p>
          <a:p>
            <a:r>
              <a:rPr lang="en-US" sz="2800" b="1" dirty="0">
                <a:solidFill>
                  <a:srgbClr val="FF0000"/>
                </a:solidFill>
              </a:rPr>
              <a:t>20-30 cm (about how long a photon takes to get to the sensor in most flow cytometers about 1.0-1.5 ns</a:t>
            </a:r>
          </a:p>
          <a:p>
            <a:endParaRPr lang="en-US" sz="2800" b="1" dirty="0">
              <a:solidFill>
                <a:srgbClr val="FF0000"/>
              </a:solidFill>
            </a:endParaRPr>
          </a:p>
          <a:p>
            <a:r>
              <a:rPr lang="en-US" sz="2800" b="1" dirty="0">
                <a:solidFill>
                  <a:srgbClr val="FF0000"/>
                </a:solidFill>
              </a:rPr>
              <a:t>Micro  10</a:t>
            </a:r>
            <a:r>
              <a:rPr lang="en-US" sz="2800" b="1" baseline="30000" dirty="0">
                <a:solidFill>
                  <a:srgbClr val="FF0000"/>
                </a:solidFill>
              </a:rPr>
              <a:t>-6       </a:t>
            </a:r>
            <a:r>
              <a:rPr lang="en-US" sz="2000" dirty="0"/>
              <a:t>The time needed to execute one machine cycle by a 1960s minicomputer</a:t>
            </a:r>
            <a:endParaRPr lang="en-US" sz="2800" b="1" dirty="0">
              <a:solidFill>
                <a:srgbClr val="FF0000"/>
              </a:solidFill>
            </a:endParaRPr>
          </a:p>
          <a:p>
            <a:r>
              <a:rPr lang="en-US" sz="2800" b="1" dirty="0">
                <a:solidFill>
                  <a:srgbClr val="FF0000"/>
                </a:solidFill>
              </a:rPr>
              <a:t>Nano   10</a:t>
            </a:r>
            <a:r>
              <a:rPr lang="en-US" sz="2800" b="1" baseline="30000" dirty="0">
                <a:solidFill>
                  <a:srgbClr val="FF0000"/>
                </a:solidFill>
              </a:rPr>
              <a:t>-9      </a:t>
            </a:r>
            <a:r>
              <a:rPr lang="en-US" sz="2000" dirty="0"/>
              <a:t>The time needed to execute one machine cycle by a 1 GHz microprocessor</a:t>
            </a:r>
            <a:endParaRPr lang="en-US" sz="2000" b="1" baseline="30000" dirty="0">
              <a:solidFill>
                <a:srgbClr val="FF0000"/>
              </a:solidFill>
            </a:endParaRPr>
          </a:p>
          <a:p>
            <a:r>
              <a:rPr lang="en-US" sz="2800" b="1" dirty="0">
                <a:solidFill>
                  <a:srgbClr val="FF0000"/>
                </a:solidFill>
              </a:rPr>
              <a:t>Pico     10</a:t>
            </a:r>
            <a:r>
              <a:rPr lang="en-US" sz="2800" b="1" baseline="30000" dirty="0">
                <a:solidFill>
                  <a:srgbClr val="FF0000"/>
                </a:solidFill>
              </a:rPr>
              <a:t>-12    </a:t>
            </a:r>
            <a:r>
              <a:rPr lang="en-US" sz="2000" dirty="0"/>
              <a:t>The lifetime of a </a:t>
            </a:r>
            <a:r>
              <a:rPr lang="en-US" sz="2000" dirty="0">
                <a:hlinkClick r:id="rId3" tooltip="Transition state theory"/>
              </a:rPr>
              <a:t>transition state</a:t>
            </a:r>
            <a:r>
              <a:rPr lang="en-US" sz="2000" dirty="0"/>
              <a:t> one machine cycle by IBM </a:t>
            </a:r>
            <a:r>
              <a:rPr lang="en-US" sz="2000" dirty="0">
                <a:hlinkClick r:id="rId4" tooltip="Silicon-germanium"/>
              </a:rPr>
              <a:t>silicon-germanium transistor</a:t>
            </a:r>
            <a:endParaRPr lang="en-US" sz="2000" b="1" dirty="0">
              <a:solidFill>
                <a:srgbClr val="FF0000"/>
              </a:solidFill>
            </a:endParaRPr>
          </a:p>
          <a:p>
            <a:r>
              <a:rPr lang="en-US" sz="2800" b="1" dirty="0" err="1">
                <a:solidFill>
                  <a:srgbClr val="FF0000"/>
                </a:solidFill>
              </a:rPr>
              <a:t>Femto</a:t>
            </a:r>
            <a:r>
              <a:rPr lang="en-US" sz="2800" b="1" dirty="0">
                <a:solidFill>
                  <a:srgbClr val="FF0000"/>
                </a:solidFill>
              </a:rPr>
              <a:t> 10</a:t>
            </a:r>
            <a:r>
              <a:rPr lang="en-US" sz="2800" b="1" baseline="30000" dirty="0">
                <a:solidFill>
                  <a:srgbClr val="FF0000"/>
                </a:solidFill>
              </a:rPr>
              <a:t>-15    </a:t>
            </a:r>
            <a:r>
              <a:rPr lang="en-US" sz="2000" dirty="0"/>
              <a:t>The cycle time for ultraviolet light with a wavelength of 300 </a:t>
            </a:r>
            <a:r>
              <a:rPr lang="en-US" sz="2000" dirty="0">
                <a:hlinkClick r:id="rId5"/>
              </a:rPr>
              <a:t>nanometres</a:t>
            </a:r>
            <a:endParaRPr lang="en-US" sz="2800" b="1" dirty="0">
              <a:solidFill>
                <a:srgbClr val="FF0000"/>
              </a:solidFill>
            </a:endParaRPr>
          </a:p>
          <a:p>
            <a:r>
              <a:rPr lang="en-US" sz="2800" b="1" dirty="0" err="1">
                <a:solidFill>
                  <a:srgbClr val="FF0000"/>
                </a:solidFill>
              </a:rPr>
              <a:t>Atto</a:t>
            </a:r>
            <a:r>
              <a:rPr lang="en-US" sz="2800" b="1" dirty="0">
                <a:solidFill>
                  <a:srgbClr val="FF0000"/>
                </a:solidFill>
              </a:rPr>
              <a:t>     10</a:t>
            </a:r>
            <a:r>
              <a:rPr lang="en-US" sz="2800" b="1" baseline="30000" dirty="0">
                <a:solidFill>
                  <a:srgbClr val="FF0000"/>
                </a:solidFill>
              </a:rPr>
              <a:t>-18    </a:t>
            </a:r>
            <a:r>
              <a:rPr lang="en-US" sz="2000" dirty="0"/>
              <a:t>The best timing control of laser pulses</a:t>
            </a:r>
            <a:endParaRPr lang="en-US" sz="2800" b="1" baseline="30000" dirty="0">
              <a:solidFill>
                <a:srgbClr val="FF0000"/>
              </a:solidFill>
            </a:endParaRPr>
          </a:p>
        </p:txBody>
      </p:sp>
    </p:spTree>
    <p:extLst>
      <p:ext uri="{BB962C8B-B14F-4D97-AF65-F5344CB8AC3E}">
        <p14:creationId xmlns:p14="http://schemas.microsoft.com/office/powerpoint/2010/main" val="3518716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D153-8AB5-3413-C23D-8CCEDEAC24A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2726569-9769-E87E-1AC8-5A9B54192606}"/>
              </a:ext>
            </a:extLst>
          </p:cNvPr>
          <p:cNvSpPr>
            <a:spLocks noGrp="1"/>
          </p:cNvSpPr>
          <p:nvPr>
            <p:ph idx="1"/>
          </p:nvPr>
        </p:nvSpPr>
        <p:spPr/>
        <p:txBody>
          <a:bodyPr>
            <a:normAutofit/>
          </a:bodyPr>
          <a:lstStyle/>
          <a:p>
            <a:pPr marL="0" indent="0">
              <a:buNone/>
            </a:pPr>
            <a:r>
              <a:rPr lang="en-US" sz="4000" b="1" dirty="0">
                <a:solidFill>
                  <a:srgbClr val="0070C0"/>
                </a:solidFill>
              </a:rPr>
              <a:t>So fundamental issue #1</a:t>
            </a:r>
          </a:p>
          <a:p>
            <a:r>
              <a:rPr lang="en-US" sz="4000" dirty="0"/>
              <a:t>It takes time for photons to travel – so distances must be either short, or for multiple measurements…</a:t>
            </a:r>
          </a:p>
          <a:p>
            <a:r>
              <a:rPr lang="en-US" sz="4000" dirty="0"/>
              <a:t>.you need equal distances if possible….or you must adjust the electronics</a:t>
            </a:r>
          </a:p>
          <a:p>
            <a:endParaRPr lang="en-US" sz="4000" dirty="0"/>
          </a:p>
        </p:txBody>
      </p:sp>
      <p:sp>
        <p:nvSpPr>
          <p:cNvPr id="4" name="TextBox 3">
            <a:extLst>
              <a:ext uri="{FF2B5EF4-FFF2-40B4-BE49-F238E27FC236}">
                <a16:creationId xmlns:a16="http://schemas.microsoft.com/office/drawing/2014/main" id="{F565C242-6439-B524-7259-04C6E62113E2}"/>
              </a:ext>
            </a:extLst>
          </p:cNvPr>
          <p:cNvSpPr txBox="1"/>
          <p:nvPr/>
        </p:nvSpPr>
        <p:spPr>
          <a:xfrm>
            <a:off x="2178947" y="5665569"/>
            <a:ext cx="6510500" cy="646331"/>
          </a:xfrm>
          <a:prstGeom prst="rect">
            <a:avLst/>
          </a:prstGeom>
          <a:noFill/>
        </p:spPr>
        <p:txBody>
          <a:bodyPr wrap="none" rtlCol="0">
            <a:spAutoFit/>
          </a:bodyPr>
          <a:lstStyle/>
          <a:p>
            <a:r>
              <a:rPr lang="en-US" sz="3600" b="1" dirty="0"/>
              <a:t>30 cm (1 foot) – 1470 </a:t>
            </a:r>
            <a:r>
              <a:rPr lang="en-US" sz="3600" b="1" dirty="0" err="1"/>
              <a:t>ps</a:t>
            </a:r>
            <a:r>
              <a:rPr lang="en-US" sz="3600" b="1" dirty="0"/>
              <a:t> or 1.5 ns</a:t>
            </a:r>
          </a:p>
        </p:txBody>
      </p:sp>
    </p:spTree>
    <p:extLst>
      <p:ext uri="{BB962C8B-B14F-4D97-AF65-F5344CB8AC3E}">
        <p14:creationId xmlns:p14="http://schemas.microsoft.com/office/powerpoint/2010/main" val="4258353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D153-8AB5-3413-C23D-8CCEDEAC24A5}"/>
              </a:ext>
            </a:extLst>
          </p:cNvPr>
          <p:cNvSpPr>
            <a:spLocks noGrp="1"/>
          </p:cNvSpPr>
          <p:nvPr>
            <p:ph type="title"/>
          </p:nvPr>
        </p:nvSpPr>
        <p:spPr>
          <a:xfrm>
            <a:off x="374737" y="-367711"/>
            <a:ext cx="10515600" cy="1325563"/>
          </a:xfrm>
        </p:spPr>
        <p:txBody>
          <a:bodyPr/>
          <a:lstStyle/>
          <a:p>
            <a:endParaRPr lang="en-US" dirty="0"/>
          </a:p>
        </p:txBody>
      </p:sp>
      <p:sp>
        <p:nvSpPr>
          <p:cNvPr id="3" name="Content Placeholder 2">
            <a:extLst>
              <a:ext uri="{FF2B5EF4-FFF2-40B4-BE49-F238E27FC236}">
                <a16:creationId xmlns:a16="http://schemas.microsoft.com/office/drawing/2014/main" id="{E2726569-9769-E87E-1AC8-5A9B54192606}"/>
              </a:ext>
            </a:extLst>
          </p:cNvPr>
          <p:cNvSpPr>
            <a:spLocks noGrp="1"/>
          </p:cNvSpPr>
          <p:nvPr>
            <p:ph idx="1"/>
          </p:nvPr>
        </p:nvSpPr>
        <p:spPr>
          <a:xfrm>
            <a:off x="636070" y="1522363"/>
            <a:ext cx="10515600" cy="4580725"/>
          </a:xfrm>
        </p:spPr>
        <p:txBody>
          <a:bodyPr>
            <a:normAutofit fontScale="92500" lnSpcReduction="10000"/>
          </a:bodyPr>
          <a:lstStyle/>
          <a:p>
            <a:pPr marL="0" indent="0">
              <a:buNone/>
            </a:pPr>
            <a:r>
              <a:rPr lang="en-US" sz="4000" b="1" dirty="0">
                <a:solidFill>
                  <a:srgbClr val="0070C0"/>
                </a:solidFill>
              </a:rPr>
              <a:t>So fundamental issue #2</a:t>
            </a:r>
          </a:p>
          <a:p>
            <a:pPr marL="0" indent="0">
              <a:buNone/>
            </a:pPr>
            <a:r>
              <a:rPr lang="en-US" sz="4000" b="1" dirty="0"/>
              <a:t>New hardware is necessary to implement quantum computing</a:t>
            </a:r>
          </a:p>
          <a:p>
            <a:pPr marL="0" indent="0">
              <a:buNone/>
            </a:pPr>
            <a:endParaRPr lang="en-US" sz="4000" b="1" dirty="0"/>
          </a:p>
          <a:p>
            <a:pPr marL="0" indent="0">
              <a:buNone/>
            </a:pPr>
            <a:r>
              <a:rPr lang="en-US" sz="4000" b="1" dirty="0"/>
              <a:t>and…</a:t>
            </a:r>
          </a:p>
          <a:p>
            <a:pPr marL="0" indent="0">
              <a:buNone/>
            </a:pPr>
            <a:endParaRPr lang="en-US" sz="4000" b="1" dirty="0"/>
          </a:p>
          <a:p>
            <a:pPr marL="0" indent="0">
              <a:buNone/>
            </a:pPr>
            <a:r>
              <a:rPr lang="en-US" sz="4000" b="1" dirty="0"/>
              <a:t>New hardware is necessary to implement quantum cytometry</a:t>
            </a:r>
          </a:p>
          <a:p>
            <a:pPr marL="0" indent="0">
              <a:buNone/>
            </a:pPr>
            <a:endParaRPr lang="en-US" sz="4000" b="1" dirty="0"/>
          </a:p>
          <a:p>
            <a:pPr marL="0" indent="0">
              <a:buNone/>
            </a:pPr>
            <a:endParaRPr lang="en-US" sz="4000" b="1" dirty="0"/>
          </a:p>
          <a:p>
            <a:pPr marL="0" indent="0">
              <a:buNone/>
            </a:pPr>
            <a:endParaRPr lang="en-US" sz="4000" b="1" dirty="0"/>
          </a:p>
          <a:p>
            <a:pPr marL="0" indent="0">
              <a:buNone/>
            </a:pPr>
            <a:endParaRPr lang="en-US" sz="4000" b="1" dirty="0"/>
          </a:p>
        </p:txBody>
      </p:sp>
    </p:spTree>
    <p:extLst>
      <p:ext uri="{BB962C8B-B14F-4D97-AF65-F5344CB8AC3E}">
        <p14:creationId xmlns:p14="http://schemas.microsoft.com/office/powerpoint/2010/main" val="2709360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7E0B-B182-A2A8-75D5-DA1582724E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953CFF0-19F6-CDC3-1054-1AA64C31F86E}"/>
              </a:ext>
            </a:extLst>
          </p:cNvPr>
          <p:cNvSpPr>
            <a:spLocks noGrp="1"/>
          </p:cNvSpPr>
          <p:nvPr>
            <p:ph idx="1"/>
          </p:nvPr>
        </p:nvSpPr>
        <p:spPr>
          <a:xfrm>
            <a:off x="634055" y="1690688"/>
            <a:ext cx="10515600" cy="4351338"/>
          </a:xfrm>
        </p:spPr>
        <p:txBody>
          <a:bodyPr>
            <a:normAutofit lnSpcReduction="10000"/>
          </a:bodyPr>
          <a:lstStyle/>
          <a:p>
            <a:pPr marL="0" indent="0">
              <a:buNone/>
            </a:pPr>
            <a:r>
              <a:rPr lang="en-US" sz="3600" b="1" dirty="0">
                <a:solidFill>
                  <a:srgbClr val="0070C0"/>
                </a:solidFill>
              </a:rPr>
              <a:t>So fundamental issue #3</a:t>
            </a:r>
          </a:p>
          <a:p>
            <a:pPr marL="0" indent="0">
              <a:buNone/>
            </a:pPr>
            <a:r>
              <a:rPr lang="en-US" sz="3600" b="1" dirty="0"/>
              <a:t>New software concepts and new libraries are necessary to implement quantum computing</a:t>
            </a:r>
          </a:p>
          <a:p>
            <a:pPr marL="0" indent="0">
              <a:buNone/>
            </a:pPr>
            <a:endParaRPr lang="en-US" sz="3600" b="1" dirty="0"/>
          </a:p>
          <a:p>
            <a:pPr marL="0" indent="0">
              <a:buNone/>
            </a:pPr>
            <a:r>
              <a:rPr lang="en-US" sz="3600" b="1" dirty="0"/>
              <a:t>and…</a:t>
            </a:r>
          </a:p>
          <a:p>
            <a:pPr marL="0" indent="0">
              <a:buNone/>
            </a:pPr>
            <a:endParaRPr lang="en-US" sz="3600" b="1" dirty="0"/>
          </a:p>
          <a:p>
            <a:pPr marL="0" indent="0">
              <a:buNone/>
            </a:pPr>
            <a:r>
              <a:rPr lang="en-US" sz="3600" b="1" dirty="0"/>
              <a:t>New software concepts are necessary to implement quantum cytometry</a:t>
            </a:r>
          </a:p>
          <a:p>
            <a:pPr marL="0" indent="0">
              <a:buNone/>
            </a:pPr>
            <a:endParaRPr lang="en-US" sz="3600" b="1" dirty="0"/>
          </a:p>
          <a:p>
            <a:endParaRPr lang="en-US" dirty="0"/>
          </a:p>
        </p:txBody>
      </p:sp>
    </p:spTree>
    <p:extLst>
      <p:ext uri="{BB962C8B-B14F-4D97-AF65-F5344CB8AC3E}">
        <p14:creationId xmlns:p14="http://schemas.microsoft.com/office/powerpoint/2010/main" val="1855973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9EC6-9B02-A91B-8DF5-190B408AD3EE}"/>
              </a:ext>
            </a:extLst>
          </p:cNvPr>
          <p:cNvSpPr>
            <a:spLocks noGrp="1"/>
          </p:cNvSpPr>
          <p:nvPr>
            <p:ph type="title"/>
          </p:nvPr>
        </p:nvSpPr>
        <p:spPr>
          <a:xfrm>
            <a:off x="157163" y="365125"/>
            <a:ext cx="11930453" cy="536749"/>
          </a:xfrm>
        </p:spPr>
        <p:txBody>
          <a:bodyPr>
            <a:normAutofit fontScale="90000"/>
          </a:bodyPr>
          <a:lstStyle/>
          <a:p>
            <a:r>
              <a:rPr lang="en-US" sz="3600" dirty="0"/>
              <a:t>So, let’s review what the current state of art is in flow cytometry</a:t>
            </a:r>
          </a:p>
        </p:txBody>
      </p:sp>
      <p:sp>
        <p:nvSpPr>
          <p:cNvPr id="5" name="TextBox 4">
            <a:extLst>
              <a:ext uri="{FF2B5EF4-FFF2-40B4-BE49-F238E27FC236}">
                <a16:creationId xmlns:a16="http://schemas.microsoft.com/office/drawing/2014/main" id="{0EE99B1E-C24F-8559-1586-697188079CE7}"/>
              </a:ext>
            </a:extLst>
          </p:cNvPr>
          <p:cNvSpPr txBox="1"/>
          <p:nvPr/>
        </p:nvSpPr>
        <p:spPr>
          <a:xfrm>
            <a:off x="157163" y="6572250"/>
            <a:ext cx="5352491" cy="369332"/>
          </a:xfrm>
          <a:prstGeom prst="rect">
            <a:avLst/>
          </a:prstGeom>
          <a:noFill/>
        </p:spPr>
        <p:txBody>
          <a:bodyPr wrap="none" rtlCol="0">
            <a:spAutoFit/>
          </a:bodyPr>
          <a:lstStyle/>
          <a:p>
            <a:r>
              <a:rPr lang="en-US" dirty="0"/>
              <a:t>https://</a:t>
            </a:r>
            <a:r>
              <a:rPr lang="en-US" dirty="0" err="1"/>
              <a:t>www.nature.com</a:t>
            </a:r>
            <a:r>
              <a:rPr lang="en-US" dirty="0"/>
              <a:t>/articles/d41586-019-02936-3</a:t>
            </a:r>
          </a:p>
        </p:txBody>
      </p:sp>
      <p:sp>
        <p:nvSpPr>
          <p:cNvPr id="6" name="Content Placeholder 5">
            <a:extLst>
              <a:ext uri="{FF2B5EF4-FFF2-40B4-BE49-F238E27FC236}">
                <a16:creationId xmlns:a16="http://schemas.microsoft.com/office/drawing/2014/main" id="{FBF9D685-93C3-C0C9-1319-69DC50236E4A}"/>
              </a:ext>
            </a:extLst>
          </p:cNvPr>
          <p:cNvSpPr>
            <a:spLocks noGrp="1"/>
          </p:cNvSpPr>
          <p:nvPr>
            <p:ph idx="1"/>
          </p:nvPr>
        </p:nvSpPr>
        <p:spPr>
          <a:xfrm>
            <a:off x="838200" y="1825625"/>
            <a:ext cx="11111630" cy="4351338"/>
          </a:xfrm>
        </p:spPr>
        <p:txBody>
          <a:bodyPr/>
          <a:lstStyle/>
          <a:p>
            <a:endParaRPr lang="en-US" dirty="0">
              <a:hlinkClick r:id="rId2"/>
            </a:endParaRPr>
          </a:p>
          <a:p>
            <a:endParaRPr lang="en-US" dirty="0">
              <a:hlinkClick r:id="rId2"/>
            </a:endParaRPr>
          </a:p>
          <a:p>
            <a:r>
              <a:rPr lang="en-US" dirty="0">
                <a:hlinkClick r:id="rId2"/>
              </a:rPr>
              <a:t>https://www.thermofisher.com/uk/en/home/life-science/cell-analysis/cell-analysis-learning-center/molecular-probes-school-of-fluorescence/flow-cytometry-basics/flow-cytometry-fundamentals/electronics-flow-cytometer.html</a:t>
            </a:r>
            <a:r>
              <a:rPr lang="en-US" dirty="0"/>
              <a:t> </a:t>
            </a:r>
          </a:p>
        </p:txBody>
      </p:sp>
      <p:pic>
        <p:nvPicPr>
          <p:cNvPr id="10" name="Picture 9">
            <a:extLst>
              <a:ext uri="{FF2B5EF4-FFF2-40B4-BE49-F238E27FC236}">
                <a16:creationId xmlns:a16="http://schemas.microsoft.com/office/drawing/2014/main" id="{EEDBBD0D-E613-77D7-708F-C6B2C1D81A45}"/>
              </a:ext>
            </a:extLst>
          </p:cNvPr>
          <p:cNvPicPr>
            <a:picLocks noChangeAspect="1"/>
          </p:cNvPicPr>
          <p:nvPr/>
        </p:nvPicPr>
        <p:blipFill>
          <a:blip r:embed="rId3"/>
          <a:stretch>
            <a:fillRect/>
          </a:stretch>
        </p:blipFill>
        <p:spPr>
          <a:xfrm>
            <a:off x="537137" y="1184199"/>
            <a:ext cx="1993900" cy="1028700"/>
          </a:xfrm>
          <a:prstGeom prst="rect">
            <a:avLst/>
          </a:prstGeom>
        </p:spPr>
      </p:pic>
    </p:spTree>
    <p:extLst>
      <p:ext uri="{BB962C8B-B14F-4D97-AF65-F5344CB8AC3E}">
        <p14:creationId xmlns:p14="http://schemas.microsoft.com/office/powerpoint/2010/main" val="583287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555A-6F09-035F-1826-B728579E5AA6}"/>
              </a:ext>
            </a:extLst>
          </p:cNvPr>
          <p:cNvSpPr>
            <a:spLocks noGrp="1"/>
          </p:cNvSpPr>
          <p:nvPr>
            <p:ph type="title"/>
          </p:nvPr>
        </p:nvSpPr>
        <p:spPr>
          <a:xfrm>
            <a:off x="514513" y="181907"/>
            <a:ext cx="10515600" cy="519778"/>
          </a:xfrm>
        </p:spPr>
        <p:txBody>
          <a:bodyPr>
            <a:normAutofit fontScale="90000"/>
          </a:bodyPr>
          <a:lstStyle/>
          <a:p>
            <a:r>
              <a:rPr lang="en-US" sz="4400" b="1" dirty="0"/>
              <a:t>Follow the photons</a:t>
            </a:r>
            <a:endParaRPr lang="en-US" dirty="0"/>
          </a:p>
        </p:txBody>
      </p:sp>
      <p:sp>
        <p:nvSpPr>
          <p:cNvPr id="3" name="Content Placeholder 2">
            <a:extLst>
              <a:ext uri="{FF2B5EF4-FFF2-40B4-BE49-F238E27FC236}">
                <a16:creationId xmlns:a16="http://schemas.microsoft.com/office/drawing/2014/main" id="{17397AD4-199A-F83F-4EE6-26D063E65663}"/>
              </a:ext>
            </a:extLst>
          </p:cNvPr>
          <p:cNvSpPr>
            <a:spLocks noGrp="1"/>
          </p:cNvSpPr>
          <p:nvPr>
            <p:ph idx="1"/>
          </p:nvPr>
        </p:nvSpPr>
        <p:spPr>
          <a:xfrm>
            <a:off x="87387" y="725803"/>
            <a:ext cx="6125227" cy="5676901"/>
          </a:xfrm>
        </p:spPr>
        <p:txBody>
          <a:bodyPr>
            <a:normAutofit/>
          </a:bodyPr>
          <a:lstStyle/>
          <a:p>
            <a:r>
              <a:rPr lang="en-US" sz="1800" dirty="0"/>
              <a:t>The photons that are emitted when the laser hits the cell as it passes through the interrogation point are detected by the photomultiplier (PMD) or photodiode (PD). These photons can come from light being scattered by the cell or by fluorescence emission of fluorophores associated with the cell. Once in the detector, </a:t>
            </a:r>
            <a:r>
              <a:rPr lang="en-US" sz="1800" dirty="0">
                <a:solidFill>
                  <a:srgbClr val="FF0000"/>
                </a:solidFill>
              </a:rPr>
              <a:t>the photons are converted to electrons, </a:t>
            </a:r>
            <a:r>
              <a:rPr lang="en-US" sz="1800" dirty="0"/>
              <a:t>and the signal is multiplied proportionately. </a:t>
            </a:r>
            <a:r>
              <a:rPr lang="en-US" sz="1800" dirty="0">
                <a:solidFill>
                  <a:srgbClr val="FF0000"/>
                </a:solidFill>
              </a:rPr>
              <a:t>The signal exits the detector as an electric current (also called </a:t>
            </a:r>
            <a:r>
              <a:rPr lang="en-US" sz="1800" b="1" dirty="0">
                <a:solidFill>
                  <a:srgbClr val="FF0000"/>
                </a:solidFill>
              </a:rPr>
              <a:t>photocurrent</a:t>
            </a:r>
            <a:r>
              <a:rPr lang="en-US" sz="1800" dirty="0">
                <a:solidFill>
                  <a:srgbClr val="FF0000"/>
                </a:solidFill>
              </a:rPr>
              <a:t>), </a:t>
            </a:r>
            <a:r>
              <a:rPr lang="en-US" sz="1800" dirty="0"/>
              <a:t>and this is the point where the signal enters the electronics system. A simplification of the path of the photons as they travel through the electronics system can be seen in </a:t>
            </a:r>
            <a:r>
              <a:rPr lang="en-US" sz="1800" b="1" dirty="0"/>
              <a:t>Figure 1</a:t>
            </a:r>
            <a:r>
              <a:rPr lang="en-US" sz="1800" dirty="0"/>
              <a:t>. After exiting the detector the electric current travels to the amplifier (amp) where it is amplified and converted to a voltage pulse. This pulse is then converted to a digital number via the analog-to-digital converter (ADC). The digital number is transferred to the computer and becomes the data that you will analyze. Of course this is a dramatic simplification of the process, and there are some key points described in this section that you will need to understand about the data in order to accurately interpret the results of your experiment.</a:t>
            </a:r>
          </a:p>
          <a:p>
            <a:endParaRPr lang="en-US" sz="1800" dirty="0"/>
          </a:p>
        </p:txBody>
      </p:sp>
      <p:sp>
        <p:nvSpPr>
          <p:cNvPr id="4" name="TextBox 3">
            <a:extLst>
              <a:ext uri="{FF2B5EF4-FFF2-40B4-BE49-F238E27FC236}">
                <a16:creationId xmlns:a16="http://schemas.microsoft.com/office/drawing/2014/main" id="{4591F028-A8CA-F164-F145-CBB07D760AC6}"/>
              </a:ext>
            </a:extLst>
          </p:cNvPr>
          <p:cNvSpPr txBox="1"/>
          <p:nvPr/>
        </p:nvSpPr>
        <p:spPr>
          <a:xfrm>
            <a:off x="1516543" y="6355951"/>
            <a:ext cx="10463249" cy="461665"/>
          </a:xfrm>
          <a:prstGeom prst="rect">
            <a:avLst/>
          </a:prstGeom>
          <a:noFill/>
        </p:spPr>
        <p:txBody>
          <a:bodyPr wrap="none" rtlCol="0">
            <a:spAutoFit/>
          </a:bodyPr>
          <a:lstStyle/>
          <a:p>
            <a:r>
              <a:rPr lang="en-US" sz="1200" dirty="0">
                <a:solidFill>
                  <a:schemeClr val="accent1"/>
                </a:solidFill>
                <a:hlinkClick r:id="rId3"/>
              </a:rPr>
              <a:t>https://www.thermofisher.com/uk/en/home/life-science/cell-analysis/cell-analysis-learning-center/molecular-probes-school-of-fluorescence/flow-cytometry-basics/</a:t>
            </a:r>
            <a:endParaRPr lang="en-US" sz="1200" dirty="0">
              <a:solidFill>
                <a:schemeClr val="accent1"/>
              </a:solidFill>
            </a:endParaRPr>
          </a:p>
          <a:p>
            <a:r>
              <a:rPr lang="en-US" sz="1200" dirty="0">
                <a:solidFill>
                  <a:schemeClr val="accent1"/>
                </a:solidFill>
              </a:rPr>
              <a:t>flow-cytometry-fundamentals/electronics-flow-</a:t>
            </a:r>
            <a:r>
              <a:rPr lang="en-US" sz="1200" dirty="0" err="1">
                <a:solidFill>
                  <a:schemeClr val="accent1"/>
                </a:solidFill>
              </a:rPr>
              <a:t>cytometer.html</a:t>
            </a:r>
            <a:endParaRPr lang="en-US" sz="1200" dirty="0">
              <a:solidFill>
                <a:schemeClr val="accent1"/>
              </a:solidFill>
            </a:endParaRPr>
          </a:p>
        </p:txBody>
      </p:sp>
      <p:pic>
        <p:nvPicPr>
          <p:cNvPr id="8" name="Picture 7">
            <a:extLst>
              <a:ext uri="{FF2B5EF4-FFF2-40B4-BE49-F238E27FC236}">
                <a16:creationId xmlns:a16="http://schemas.microsoft.com/office/drawing/2014/main" id="{59F50318-A05E-5014-F92F-AA8BF9999050}"/>
              </a:ext>
            </a:extLst>
          </p:cNvPr>
          <p:cNvPicPr>
            <a:picLocks noChangeAspect="1"/>
          </p:cNvPicPr>
          <p:nvPr/>
        </p:nvPicPr>
        <p:blipFill>
          <a:blip r:embed="rId4"/>
          <a:stretch>
            <a:fillRect/>
          </a:stretch>
        </p:blipFill>
        <p:spPr>
          <a:xfrm>
            <a:off x="6278193" y="805783"/>
            <a:ext cx="5826125" cy="3290216"/>
          </a:xfrm>
          <a:prstGeom prst="rect">
            <a:avLst/>
          </a:prstGeom>
        </p:spPr>
      </p:pic>
    </p:spTree>
    <p:extLst>
      <p:ext uri="{BB962C8B-B14F-4D97-AF65-F5344CB8AC3E}">
        <p14:creationId xmlns:p14="http://schemas.microsoft.com/office/powerpoint/2010/main" val="538109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502-C009-D38A-27DB-B3DBA45631A5}"/>
              </a:ext>
            </a:extLst>
          </p:cNvPr>
          <p:cNvSpPr>
            <a:spLocks noGrp="1"/>
          </p:cNvSpPr>
          <p:nvPr>
            <p:ph type="title"/>
          </p:nvPr>
        </p:nvSpPr>
        <p:spPr>
          <a:xfrm>
            <a:off x="99164" y="43136"/>
            <a:ext cx="10515600" cy="564453"/>
          </a:xfrm>
        </p:spPr>
        <p:txBody>
          <a:bodyPr>
            <a:normAutofit fontScale="90000"/>
          </a:bodyPr>
          <a:lstStyle/>
          <a:p>
            <a:r>
              <a:rPr lang="en-US" sz="4400" b="1" dirty="0"/>
              <a:t>Flow cytometers—old versus new</a:t>
            </a:r>
            <a:endParaRPr lang="en-US" dirty="0"/>
          </a:p>
        </p:txBody>
      </p:sp>
      <p:sp>
        <p:nvSpPr>
          <p:cNvPr id="3" name="Content Placeholder 2">
            <a:extLst>
              <a:ext uri="{FF2B5EF4-FFF2-40B4-BE49-F238E27FC236}">
                <a16:creationId xmlns:a16="http://schemas.microsoft.com/office/drawing/2014/main" id="{D409B09B-64E0-3A53-C6BC-D2F96616C693}"/>
              </a:ext>
            </a:extLst>
          </p:cNvPr>
          <p:cNvSpPr>
            <a:spLocks noGrp="1"/>
          </p:cNvSpPr>
          <p:nvPr>
            <p:ph idx="1"/>
          </p:nvPr>
        </p:nvSpPr>
        <p:spPr>
          <a:xfrm>
            <a:off x="1" y="771102"/>
            <a:ext cx="6095999" cy="5805062"/>
          </a:xfrm>
        </p:spPr>
        <p:txBody>
          <a:bodyPr>
            <a:normAutofit lnSpcReduction="10000"/>
          </a:bodyPr>
          <a:lstStyle/>
          <a:p>
            <a:r>
              <a:rPr lang="en-US" sz="1600" dirty="0"/>
              <a:t>The signal from the PMT is very low, and typically goes through some pre-amp circuitry to amplify the signal before processing. While there are still pulses generated in some earlier-generation flow cytometers that use an analog pulse processing path </a:t>
            </a:r>
            <a:r>
              <a:rPr lang="en-US" sz="1600" b="1" dirty="0"/>
              <a:t>(Figure 8)</a:t>
            </a:r>
            <a:r>
              <a:rPr lang="en-US" sz="1600" dirty="0"/>
              <a:t>, modern cytometers use a digital signal processing path </a:t>
            </a:r>
            <a:r>
              <a:rPr lang="en-US" sz="1600" b="1" dirty="0"/>
              <a:t>(Figure 9)</a:t>
            </a:r>
            <a:r>
              <a:rPr lang="en-US" sz="1600" dirty="0"/>
              <a:t>. In this pathway, after the amplification the signal pulse is sampled at some rate (between 10 and 25 MHz on commercial systems), and with each sampling the pulse is digitized based on the analog-to-digital converter (ADC) resolution (ranging from 14 to 24 bits).</a:t>
            </a:r>
          </a:p>
          <a:p>
            <a:r>
              <a:rPr lang="en-US" sz="1600" b="1" dirty="0"/>
              <a:t>Analog-to-digital converter (ADC) resolution increases with each new instrument generation</a:t>
            </a:r>
          </a:p>
          <a:p>
            <a:r>
              <a:rPr lang="en-US" sz="1600" dirty="0"/>
              <a:t>Newer instruments can handle larger data sets and convert at higher bit rates (24 versus 10 bit ADC). For the researcher, this means that higher data resolution can be obtained from the sample when analyzed on an instrument with a 24-bit ADC as opposed to a 10-bit ADC. The ADC resolution is a measure of the number of discrete “bins” or levels that the data can be placed into. For example, an 18-bit ADC has 2</a:t>
            </a:r>
            <a:r>
              <a:rPr lang="en-US" sz="1600" baseline="30000" dirty="0"/>
              <a:t>18</a:t>
            </a:r>
            <a:r>
              <a:rPr lang="en-US" sz="1600" dirty="0"/>
              <a:t> = 262,144 different bins that can be used to digitize the given value. At a given sampling point (represented by a rectangle in </a:t>
            </a:r>
            <a:r>
              <a:rPr lang="en-US" sz="1600" b="1" dirty="0"/>
              <a:t>Figure 7</a:t>
            </a:r>
            <a:r>
              <a:rPr lang="en-US" sz="1600" dirty="0"/>
              <a:t>, the ADC measures the value and places it in one of these bins. At the next sampling point the process is repeated, to give a measure of the whole pulse over time. More bins mean there is more “resolution” in the data, and flow cytometer manufacturers have taken the opportunity to more realistically distribute the bins along the log scale to better reflect this distribution.</a:t>
            </a:r>
          </a:p>
          <a:p>
            <a:endParaRPr lang="en-US" sz="1600" dirty="0"/>
          </a:p>
        </p:txBody>
      </p:sp>
      <p:pic>
        <p:nvPicPr>
          <p:cNvPr id="5" name="Picture 4">
            <a:extLst>
              <a:ext uri="{FF2B5EF4-FFF2-40B4-BE49-F238E27FC236}">
                <a16:creationId xmlns:a16="http://schemas.microsoft.com/office/drawing/2014/main" id="{14425C5A-F843-E168-EBD7-9EEFA4AAB02E}"/>
              </a:ext>
            </a:extLst>
          </p:cNvPr>
          <p:cNvPicPr>
            <a:picLocks noChangeAspect="1"/>
          </p:cNvPicPr>
          <p:nvPr/>
        </p:nvPicPr>
        <p:blipFill>
          <a:blip r:embed="rId2"/>
          <a:stretch>
            <a:fillRect/>
          </a:stretch>
        </p:blipFill>
        <p:spPr>
          <a:xfrm>
            <a:off x="6231078" y="855653"/>
            <a:ext cx="5894370" cy="3127624"/>
          </a:xfrm>
          <a:prstGeom prst="rect">
            <a:avLst/>
          </a:prstGeom>
        </p:spPr>
      </p:pic>
      <p:sp>
        <p:nvSpPr>
          <p:cNvPr id="6" name="TextBox 5">
            <a:extLst>
              <a:ext uri="{FF2B5EF4-FFF2-40B4-BE49-F238E27FC236}">
                <a16:creationId xmlns:a16="http://schemas.microsoft.com/office/drawing/2014/main" id="{7FD6C367-C310-916A-D13D-549392E20B88}"/>
              </a:ext>
            </a:extLst>
          </p:cNvPr>
          <p:cNvSpPr txBox="1"/>
          <p:nvPr/>
        </p:nvSpPr>
        <p:spPr>
          <a:xfrm>
            <a:off x="8718703" y="6088618"/>
            <a:ext cx="1516377" cy="369332"/>
          </a:xfrm>
          <a:prstGeom prst="rect">
            <a:avLst/>
          </a:prstGeom>
          <a:noFill/>
        </p:spPr>
        <p:txBody>
          <a:bodyPr wrap="none" rtlCol="0">
            <a:spAutoFit/>
          </a:bodyPr>
          <a:lstStyle/>
          <a:p>
            <a:r>
              <a:rPr lang="en-US" dirty="0"/>
              <a:t>Older Systems</a:t>
            </a:r>
          </a:p>
        </p:txBody>
      </p:sp>
      <p:sp>
        <p:nvSpPr>
          <p:cNvPr id="4" name="TextBox 3">
            <a:extLst>
              <a:ext uri="{FF2B5EF4-FFF2-40B4-BE49-F238E27FC236}">
                <a16:creationId xmlns:a16="http://schemas.microsoft.com/office/drawing/2014/main" id="{8AAD7986-F018-95C8-FB90-A792432283D9}"/>
              </a:ext>
            </a:extLst>
          </p:cNvPr>
          <p:cNvSpPr txBox="1"/>
          <p:nvPr/>
        </p:nvSpPr>
        <p:spPr>
          <a:xfrm>
            <a:off x="1516543" y="6355951"/>
            <a:ext cx="9233618" cy="415498"/>
          </a:xfrm>
          <a:prstGeom prst="rect">
            <a:avLst/>
          </a:prstGeom>
          <a:noFill/>
        </p:spPr>
        <p:txBody>
          <a:bodyPr wrap="none" rtlCol="0">
            <a:spAutoFit/>
          </a:bodyPr>
          <a:lstStyle/>
          <a:p>
            <a:r>
              <a:rPr lang="en-US" sz="1050" dirty="0">
                <a:solidFill>
                  <a:schemeClr val="accent1"/>
                </a:solidFill>
                <a:hlinkClick r:id="rId3"/>
              </a:rPr>
              <a:t>https://www.thermofisher.com/uk/en/home/life-science/cell-analysis/cell-analysis-learning-center/molecular-probes-school-of-fluorescence/flow-cytometry-basics/</a:t>
            </a:r>
            <a:endParaRPr lang="en-US" sz="1050" dirty="0">
              <a:solidFill>
                <a:schemeClr val="accent1"/>
              </a:solidFill>
            </a:endParaRPr>
          </a:p>
          <a:p>
            <a:r>
              <a:rPr lang="en-US" sz="1050" dirty="0">
                <a:solidFill>
                  <a:schemeClr val="accent1"/>
                </a:solidFill>
              </a:rPr>
              <a:t>flow-cytometry-fundamentals/electronics-flow-</a:t>
            </a:r>
            <a:r>
              <a:rPr lang="en-US" sz="1050" dirty="0" err="1">
                <a:solidFill>
                  <a:schemeClr val="accent1"/>
                </a:solidFill>
              </a:rPr>
              <a:t>cytometer.html</a:t>
            </a:r>
            <a:endParaRPr lang="en-US" sz="1050" dirty="0">
              <a:solidFill>
                <a:schemeClr val="accent1"/>
              </a:solidFill>
            </a:endParaRPr>
          </a:p>
        </p:txBody>
      </p:sp>
    </p:spTree>
    <p:extLst>
      <p:ext uri="{BB962C8B-B14F-4D97-AF65-F5344CB8AC3E}">
        <p14:creationId xmlns:p14="http://schemas.microsoft.com/office/powerpoint/2010/main" val="311543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0883670-4201-F00E-C8C5-E3F072F49BC2}"/>
              </a:ext>
            </a:extLst>
          </p:cNvPr>
          <p:cNvSpPr/>
          <p:nvPr/>
        </p:nvSpPr>
        <p:spPr>
          <a:xfrm>
            <a:off x="400833" y="2230780"/>
            <a:ext cx="10759857" cy="3322373"/>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u="sng" dirty="0">
                <a:solidFill>
                  <a:schemeClr val="tx1"/>
                </a:solidFill>
              </a:rPr>
              <a:t>Disclosure</a:t>
            </a:r>
            <a:r>
              <a:rPr lang="en-US" sz="4400" dirty="0">
                <a:solidFill>
                  <a:schemeClr val="tx1"/>
                </a:solidFill>
              </a:rPr>
              <a:t>: Professor Robinson is a founder of                    corporation and as such declares a conflict of Interest</a:t>
            </a:r>
          </a:p>
        </p:txBody>
      </p:sp>
      <p:pic>
        <p:nvPicPr>
          <p:cNvPr id="5" name="Picture 4">
            <a:extLst>
              <a:ext uri="{FF2B5EF4-FFF2-40B4-BE49-F238E27FC236}">
                <a16:creationId xmlns:a16="http://schemas.microsoft.com/office/drawing/2014/main" id="{14159DA1-D762-E60F-EC9D-29B9029552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7708" y="3621078"/>
            <a:ext cx="1415777" cy="541778"/>
          </a:xfrm>
          <a:prstGeom prst="rect">
            <a:avLst/>
          </a:prstGeom>
        </p:spPr>
      </p:pic>
    </p:spTree>
    <p:extLst>
      <p:ext uri="{BB962C8B-B14F-4D97-AF65-F5344CB8AC3E}">
        <p14:creationId xmlns:p14="http://schemas.microsoft.com/office/powerpoint/2010/main" val="11534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1B2FF-7608-B5CD-72C2-3A8CF48FA3FA}"/>
              </a:ext>
            </a:extLst>
          </p:cNvPr>
          <p:cNvSpPr>
            <a:spLocks noGrp="1"/>
          </p:cNvSpPr>
          <p:nvPr>
            <p:ph idx="1"/>
          </p:nvPr>
        </p:nvSpPr>
        <p:spPr>
          <a:xfrm>
            <a:off x="0" y="497339"/>
            <a:ext cx="4070684" cy="6182594"/>
          </a:xfrm>
        </p:spPr>
        <p:txBody>
          <a:bodyPr>
            <a:normAutofit/>
          </a:bodyPr>
          <a:lstStyle/>
          <a:p>
            <a:r>
              <a:rPr lang="en-US" sz="2000" dirty="0"/>
              <a:t>The signal from the PMT is very low, and typically goes through some pre-amp circuitry to amplify the signal before processing. While there are still pulses generated in some earlier-generation flow cytometers that use an analog pulse processing path </a:t>
            </a:r>
            <a:r>
              <a:rPr lang="en-US" sz="2000" b="1" dirty="0"/>
              <a:t>(Figure 8)</a:t>
            </a:r>
            <a:r>
              <a:rPr lang="en-US" sz="2000" dirty="0"/>
              <a:t>, modern cytometers use a digital signal processing path </a:t>
            </a:r>
            <a:r>
              <a:rPr lang="en-US" sz="2000" b="1" dirty="0"/>
              <a:t>(Figure 9)</a:t>
            </a:r>
            <a:r>
              <a:rPr lang="en-US" sz="2000" dirty="0"/>
              <a:t>. In this pathway, after the amplification the signal pulse is sampled at some rate (</a:t>
            </a:r>
            <a:r>
              <a:rPr lang="en-US" sz="2000" dirty="0">
                <a:solidFill>
                  <a:srgbClr val="FF0000"/>
                </a:solidFill>
              </a:rPr>
              <a:t>between 10 and 25 MHz on commercial systems</a:t>
            </a:r>
            <a:r>
              <a:rPr lang="en-US" sz="2000" dirty="0"/>
              <a:t>), and with each sampling the pulse is digitized based on the analog-to-digital converter (ADC) resolution (ranging from 14 to 24 bits).</a:t>
            </a:r>
          </a:p>
        </p:txBody>
      </p:sp>
      <p:pic>
        <p:nvPicPr>
          <p:cNvPr id="7" name="Picture 6">
            <a:extLst>
              <a:ext uri="{FF2B5EF4-FFF2-40B4-BE49-F238E27FC236}">
                <a16:creationId xmlns:a16="http://schemas.microsoft.com/office/drawing/2014/main" id="{CF83AAD2-0BA5-A25D-D2C4-53C850785988}"/>
              </a:ext>
            </a:extLst>
          </p:cNvPr>
          <p:cNvPicPr>
            <a:picLocks noChangeAspect="1"/>
          </p:cNvPicPr>
          <p:nvPr/>
        </p:nvPicPr>
        <p:blipFill>
          <a:blip r:embed="rId2"/>
          <a:stretch>
            <a:fillRect/>
          </a:stretch>
        </p:blipFill>
        <p:spPr>
          <a:xfrm>
            <a:off x="4235118" y="736109"/>
            <a:ext cx="7772400" cy="4151069"/>
          </a:xfrm>
          <a:prstGeom prst="rect">
            <a:avLst/>
          </a:prstGeom>
        </p:spPr>
      </p:pic>
      <p:sp>
        <p:nvSpPr>
          <p:cNvPr id="4" name="TextBox 3">
            <a:extLst>
              <a:ext uri="{FF2B5EF4-FFF2-40B4-BE49-F238E27FC236}">
                <a16:creationId xmlns:a16="http://schemas.microsoft.com/office/drawing/2014/main" id="{9AB4C441-1B36-3CFF-6012-CE842698B054}"/>
              </a:ext>
            </a:extLst>
          </p:cNvPr>
          <p:cNvSpPr txBox="1"/>
          <p:nvPr/>
        </p:nvSpPr>
        <p:spPr>
          <a:xfrm>
            <a:off x="1516543" y="6355951"/>
            <a:ext cx="9233618" cy="415498"/>
          </a:xfrm>
          <a:prstGeom prst="rect">
            <a:avLst/>
          </a:prstGeom>
          <a:noFill/>
        </p:spPr>
        <p:txBody>
          <a:bodyPr wrap="none" rtlCol="0">
            <a:spAutoFit/>
          </a:bodyPr>
          <a:lstStyle/>
          <a:p>
            <a:r>
              <a:rPr lang="en-US" sz="1050" dirty="0">
                <a:solidFill>
                  <a:schemeClr val="accent1"/>
                </a:solidFill>
                <a:hlinkClick r:id="rId3"/>
              </a:rPr>
              <a:t>https://www.thermofisher.com/uk/en/home/life-science/cell-analysis/cell-analysis-learning-center/molecular-probes-school-of-fluorescence/flow-cytometry-basics/</a:t>
            </a:r>
            <a:endParaRPr lang="en-US" sz="1050" dirty="0">
              <a:solidFill>
                <a:schemeClr val="accent1"/>
              </a:solidFill>
            </a:endParaRPr>
          </a:p>
          <a:p>
            <a:r>
              <a:rPr lang="en-US" sz="1050" dirty="0">
                <a:solidFill>
                  <a:schemeClr val="accent1"/>
                </a:solidFill>
              </a:rPr>
              <a:t>flow-cytometry-fundamentals/electronics-flow-</a:t>
            </a:r>
            <a:r>
              <a:rPr lang="en-US" sz="1050" dirty="0" err="1">
                <a:solidFill>
                  <a:schemeClr val="accent1"/>
                </a:solidFill>
              </a:rPr>
              <a:t>cytometer.html</a:t>
            </a:r>
            <a:endParaRPr lang="en-US" sz="1050" dirty="0">
              <a:solidFill>
                <a:schemeClr val="accent1"/>
              </a:solidFill>
            </a:endParaRPr>
          </a:p>
        </p:txBody>
      </p:sp>
    </p:spTree>
    <p:extLst>
      <p:ext uri="{BB962C8B-B14F-4D97-AF65-F5344CB8AC3E}">
        <p14:creationId xmlns:p14="http://schemas.microsoft.com/office/powerpoint/2010/main" val="197591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788DA-75D0-7DE4-58E6-EB87B79B3A56}"/>
              </a:ext>
            </a:extLst>
          </p:cNvPr>
          <p:cNvSpPr>
            <a:spLocks noGrp="1"/>
          </p:cNvSpPr>
          <p:nvPr>
            <p:ph idx="1"/>
          </p:nvPr>
        </p:nvSpPr>
        <p:spPr>
          <a:xfrm>
            <a:off x="84407" y="108433"/>
            <a:ext cx="11838271" cy="4351338"/>
          </a:xfrm>
        </p:spPr>
        <p:txBody>
          <a:bodyPr>
            <a:normAutofit/>
          </a:bodyPr>
          <a:lstStyle/>
          <a:p>
            <a:pPr marL="0" indent="0">
              <a:buNone/>
            </a:pPr>
            <a:r>
              <a:rPr lang="en-US" sz="2000" b="1" dirty="0"/>
              <a:t>Understanding the voltage pulse</a:t>
            </a:r>
          </a:p>
          <a:p>
            <a:r>
              <a:rPr lang="en-US" sz="2000" dirty="0"/>
              <a:t>The </a:t>
            </a:r>
            <a:r>
              <a:rPr lang="en-US" sz="2000" b="1" dirty="0"/>
              <a:t>voltage pulse</a:t>
            </a:r>
            <a:r>
              <a:rPr lang="en-US" sz="2000" dirty="0"/>
              <a:t> (also called a signal pulse) is created when the cell reaches the interrogation point and crosses the path of the laser. The number of photons emitted is proportional to the fluorescent light generated after the cell passes through the laser as demonstrated by the pattern shown in </a:t>
            </a:r>
            <a:r>
              <a:rPr lang="en-US" sz="2000" b="1" dirty="0"/>
              <a:t>Figure 2.</a:t>
            </a:r>
            <a:r>
              <a:rPr lang="en-US" sz="2000" dirty="0"/>
              <a:t> These photons are converted to electrons in the detector, which is why these are called voltage pulses. The size of the voltage pulse also depends on the PMT voltage or pre-amplifier gain and the amplification factor (also called the amplification gain). Signals can be amplified by applying a voltage to the PMTs, thus creating a greater electrical current, or by increasing the amplification gain. Amplifier settings can be linear or logarithmic (Lin or Log). Log amplification is often used to separate negative from dim positive signals, whereas Lin amplification is often used to amplify scatter and fluorescent parameters.</a:t>
            </a:r>
          </a:p>
          <a:p>
            <a:endParaRPr lang="en-US" sz="2000" dirty="0"/>
          </a:p>
        </p:txBody>
      </p:sp>
      <p:pic>
        <p:nvPicPr>
          <p:cNvPr id="5" name="Picture 4">
            <a:extLst>
              <a:ext uri="{FF2B5EF4-FFF2-40B4-BE49-F238E27FC236}">
                <a16:creationId xmlns:a16="http://schemas.microsoft.com/office/drawing/2014/main" id="{B5D40E63-1277-8B59-46E7-355623FB2ECE}"/>
              </a:ext>
            </a:extLst>
          </p:cNvPr>
          <p:cNvPicPr>
            <a:picLocks noChangeAspect="1"/>
          </p:cNvPicPr>
          <p:nvPr/>
        </p:nvPicPr>
        <p:blipFill>
          <a:blip r:embed="rId2"/>
          <a:stretch>
            <a:fillRect/>
          </a:stretch>
        </p:blipFill>
        <p:spPr>
          <a:xfrm>
            <a:off x="2579724" y="3106288"/>
            <a:ext cx="7772400" cy="3342397"/>
          </a:xfrm>
          <a:prstGeom prst="rect">
            <a:avLst/>
          </a:prstGeom>
        </p:spPr>
      </p:pic>
      <p:sp>
        <p:nvSpPr>
          <p:cNvPr id="4" name="TextBox 3">
            <a:extLst>
              <a:ext uri="{FF2B5EF4-FFF2-40B4-BE49-F238E27FC236}">
                <a16:creationId xmlns:a16="http://schemas.microsoft.com/office/drawing/2014/main" id="{52E029E7-2004-BCED-75BE-60A0DBEAA492}"/>
              </a:ext>
            </a:extLst>
          </p:cNvPr>
          <p:cNvSpPr txBox="1"/>
          <p:nvPr/>
        </p:nvSpPr>
        <p:spPr>
          <a:xfrm>
            <a:off x="233916" y="6396335"/>
            <a:ext cx="11838271" cy="430887"/>
          </a:xfrm>
          <a:prstGeom prst="rect">
            <a:avLst/>
          </a:prstGeom>
          <a:noFill/>
        </p:spPr>
        <p:txBody>
          <a:bodyPr wrap="square" rtlCol="0">
            <a:spAutoFit/>
          </a:bodyPr>
          <a:lstStyle/>
          <a:p>
            <a:r>
              <a:rPr lang="en-US" sz="1050" dirty="0">
                <a:solidFill>
                  <a:schemeClr val="accent1"/>
                </a:solidFill>
                <a:hlinkClick r:id="rId3"/>
              </a:rPr>
              <a:t>https://www.thermofisher.com/uk/en/home/life-science/cell-analysis/cell-analysis-learning-center/molecular-probes-school-of-fluorescence/flow-cytometry-basics/</a:t>
            </a:r>
            <a:endParaRPr lang="en-US" sz="1050" dirty="0">
              <a:solidFill>
                <a:schemeClr val="accent1"/>
              </a:solidFill>
            </a:endParaRPr>
          </a:p>
          <a:p>
            <a:r>
              <a:rPr lang="en-US" sz="1050" dirty="0">
                <a:solidFill>
                  <a:schemeClr val="accent1"/>
                </a:solidFill>
              </a:rPr>
              <a:t>flow-cytometry-fundamentals/electronics-flow-</a:t>
            </a:r>
            <a:r>
              <a:rPr lang="en-US" sz="1050" dirty="0" err="1">
                <a:solidFill>
                  <a:schemeClr val="accent1"/>
                </a:solidFill>
              </a:rPr>
              <a:t>cytometer.html</a:t>
            </a:r>
            <a:endParaRPr lang="en-US" sz="1050" dirty="0">
              <a:solidFill>
                <a:schemeClr val="accent1"/>
              </a:solidFill>
            </a:endParaRPr>
          </a:p>
        </p:txBody>
      </p:sp>
    </p:spTree>
    <p:extLst>
      <p:ext uri="{BB962C8B-B14F-4D97-AF65-F5344CB8AC3E}">
        <p14:creationId xmlns:p14="http://schemas.microsoft.com/office/powerpoint/2010/main" val="760021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BE3C4-04EC-5B30-6E32-B3287BADE45B}"/>
              </a:ext>
            </a:extLst>
          </p:cNvPr>
          <p:cNvSpPr>
            <a:spLocks noGrp="1"/>
          </p:cNvSpPr>
          <p:nvPr>
            <p:ph type="title"/>
          </p:nvPr>
        </p:nvSpPr>
        <p:spPr>
          <a:xfrm>
            <a:off x="325677" y="365126"/>
            <a:ext cx="11028123" cy="315912"/>
          </a:xfrm>
        </p:spPr>
        <p:txBody>
          <a:bodyPr>
            <a:noAutofit/>
          </a:bodyPr>
          <a:lstStyle/>
          <a:p>
            <a:r>
              <a:rPr lang="en-US" sz="3200" b="1" dirty="0"/>
              <a:t>Interpreting the voltage pulse of fluorescence emission</a:t>
            </a:r>
            <a:br>
              <a:rPr lang="en-US" sz="3200" b="1" dirty="0"/>
            </a:br>
            <a:endParaRPr lang="en-US" sz="3200" dirty="0"/>
          </a:p>
        </p:txBody>
      </p:sp>
      <p:sp>
        <p:nvSpPr>
          <p:cNvPr id="3" name="Content Placeholder 2">
            <a:extLst>
              <a:ext uri="{FF2B5EF4-FFF2-40B4-BE49-F238E27FC236}">
                <a16:creationId xmlns:a16="http://schemas.microsoft.com/office/drawing/2014/main" id="{E651F737-F60F-5F3A-5C7C-F472542448C0}"/>
              </a:ext>
            </a:extLst>
          </p:cNvPr>
          <p:cNvSpPr>
            <a:spLocks noGrp="1"/>
          </p:cNvSpPr>
          <p:nvPr>
            <p:ph idx="1"/>
          </p:nvPr>
        </p:nvSpPr>
        <p:spPr>
          <a:xfrm>
            <a:off x="111689" y="523081"/>
            <a:ext cx="5362837" cy="6140765"/>
          </a:xfrm>
        </p:spPr>
        <p:txBody>
          <a:bodyPr>
            <a:normAutofit lnSpcReduction="10000"/>
          </a:bodyPr>
          <a:lstStyle/>
          <a:p>
            <a:r>
              <a:rPr lang="en-US" sz="1800" dirty="0"/>
              <a:t>As with FSC and SSC, the fluorescent light emitted by the cell as it crosses the laser beam will result in a voltage pulse. The amount of fluorescence emitted by the fluorophores associated with the cell is dependent on a couple of factors. The first factor is the number of fluorophores associated with the cell. For example, the cell could have low expression of the surface protein that you are detecting so that there are very few fluorescent antibody conjugates bound to the surface. Another example could be that a dead cell dye has bound in high quantities because the cell is no longer alive. Both of these examples would have different levels of fluorescence associated with the cell. Examples of the voltage pulses from three cells with different numbers of the same fluorophore label are illustrated in </a:t>
            </a:r>
            <a:r>
              <a:rPr lang="en-US" sz="1800" b="1" dirty="0">
                <a:effectLst/>
              </a:rPr>
              <a:t>Figure 5</a:t>
            </a:r>
            <a:r>
              <a:rPr lang="en-US" sz="1800" dirty="0"/>
              <a:t>.</a:t>
            </a:r>
          </a:p>
          <a:p>
            <a:r>
              <a:rPr lang="en-US" sz="1800" dirty="0"/>
              <a:t>The second factor that impacts the level of the fluorescence emission is the brightness of the fluorophores. Not all fluorophores are created equal when it comes to how much fluorescence is emitted. For example, some fluorophores have structures that lend themselves to much brighter fluorescence, like phycoerythrin (PE), which is a large protein from red algae. Other fluorophores are very small organic ring structures like fluorescein, which is significantly less bright than PE.  </a:t>
            </a:r>
          </a:p>
          <a:p>
            <a:endParaRPr lang="en-US" sz="1800" dirty="0"/>
          </a:p>
        </p:txBody>
      </p:sp>
      <p:pic>
        <p:nvPicPr>
          <p:cNvPr id="5" name="Picture 4">
            <a:extLst>
              <a:ext uri="{FF2B5EF4-FFF2-40B4-BE49-F238E27FC236}">
                <a16:creationId xmlns:a16="http://schemas.microsoft.com/office/drawing/2014/main" id="{A95AE451-E380-4C5B-AEDC-2B650D0168E3}"/>
              </a:ext>
            </a:extLst>
          </p:cNvPr>
          <p:cNvPicPr>
            <a:picLocks noChangeAspect="1"/>
          </p:cNvPicPr>
          <p:nvPr/>
        </p:nvPicPr>
        <p:blipFill>
          <a:blip r:embed="rId3"/>
          <a:stretch>
            <a:fillRect/>
          </a:stretch>
        </p:blipFill>
        <p:spPr>
          <a:xfrm>
            <a:off x="5474527" y="1354305"/>
            <a:ext cx="6717473" cy="4478315"/>
          </a:xfrm>
          <a:prstGeom prst="rect">
            <a:avLst/>
          </a:prstGeom>
        </p:spPr>
      </p:pic>
    </p:spTree>
    <p:extLst>
      <p:ext uri="{BB962C8B-B14F-4D97-AF65-F5344CB8AC3E}">
        <p14:creationId xmlns:p14="http://schemas.microsoft.com/office/powerpoint/2010/main" val="157617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67778-9DFC-A344-DDA7-2D056156B371}"/>
              </a:ext>
            </a:extLst>
          </p:cNvPr>
          <p:cNvSpPr>
            <a:spLocks noGrp="1"/>
          </p:cNvSpPr>
          <p:nvPr>
            <p:ph type="title"/>
          </p:nvPr>
        </p:nvSpPr>
        <p:spPr>
          <a:xfrm>
            <a:off x="199373" y="1"/>
            <a:ext cx="10515600" cy="901874"/>
          </a:xfrm>
        </p:spPr>
        <p:txBody>
          <a:bodyPr/>
          <a:lstStyle/>
          <a:p>
            <a:r>
              <a:rPr lang="en-US" dirty="0"/>
              <a:t>Comparing Electronics</a:t>
            </a:r>
          </a:p>
        </p:txBody>
      </p:sp>
      <p:sp>
        <p:nvSpPr>
          <p:cNvPr id="3" name="Content Placeholder 2">
            <a:extLst>
              <a:ext uri="{FF2B5EF4-FFF2-40B4-BE49-F238E27FC236}">
                <a16:creationId xmlns:a16="http://schemas.microsoft.com/office/drawing/2014/main" id="{1760FABE-F3A3-CC64-4743-B69A4182FC23}"/>
              </a:ext>
            </a:extLst>
          </p:cNvPr>
          <p:cNvSpPr>
            <a:spLocks noGrp="1"/>
          </p:cNvSpPr>
          <p:nvPr>
            <p:ph idx="1"/>
          </p:nvPr>
        </p:nvSpPr>
        <p:spPr>
          <a:xfrm>
            <a:off x="199373" y="1106129"/>
            <a:ext cx="11918833" cy="5560142"/>
          </a:xfrm>
        </p:spPr>
        <p:txBody>
          <a:bodyPr>
            <a:normAutofit fontScale="92500" lnSpcReduction="10000"/>
          </a:bodyPr>
          <a:lstStyle/>
          <a:p>
            <a:r>
              <a:rPr lang="en-US" b="1" dirty="0">
                <a:solidFill>
                  <a:srgbClr val="FF0000"/>
                </a:solidFill>
              </a:rPr>
              <a:t>In Cytometry 1.0  </a:t>
            </a:r>
            <a:r>
              <a:rPr lang="en-US" dirty="0"/>
              <a:t>you have external peak hold circuits, log amps, etc. In that case you have an ADC which makes a couple analog to digital conversions per event. So it's maybe 10 bits x (number of parameters) x event rate = [hundreds of Kbps or a few Mbps]</a:t>
            </a:r>
            <a:br>
              <a:rPr lang="en-US" dirty="0"/>
            </a:br>
            <a:endParaRPr lang="en-US" dirty="0"/>
          </a:p>
          <a:p>
            <a:r>
              <a:rPr lang="en-US" b="1" dirty="0">
                <a:solidFill>
                  <a:srgbClr val="FF0000"/>
                </a:solidFill>
              </a:rPr>
              <a:t>In “digital” Cytometry 2.0 </a:t>
            </a:r>
            <a:r>
              <a:rPr lang="en-US" dirty="0"/>
              <a:t>where you are directly sampling the waveforms, then the throughput is not dependent on event rate anymore, it's based on  for example: 16 bits x ADC sample rate x (number of channels) = [hundreds of Mbps]</a:t>
            </a:r>
          </a:p>
          <a:p>
            <a:endParaRPr lang="en-US" dirty="0"/>
          </a:p>
          <a:p>
            <a:r>
              <a:rPr lang="en-US" b="1" dirty="0">
                <a:solidFill>
                  <a:srgbClr val="FF0000"/>
                </a:solidFill>
              </a:rPr>
              <a:t>In ACTUAL DIGITAL Cytometry 3.0 </a:t>
            </a:r>
            <a:r>
              <a:rPr lang="en-US" dirty="0"/>
              <a:t>with individual photon capturing, it’s a similar calculation but we have </a:t>
            </a:r>
            <a:r>
              <a:rPr lang="en-US" b="1" dirty="0">
                <a:solidFill>
                  <a:srgbClr val="0070C0"/>
                </a:solidFill>
              </a:rPr>
              <a:t>just 1 bit </a:t>
            </a:r>
            <a:r>
              <a:rPr lang="en-US" dirty="0"/>
              <a:t>(photon/no-photon) x (number of channels = 42) x ADC sample rate (12Gsps) = [504 Gbps]</a:t>
            </a:r>
          </a:p>
          <a:p>
            <a:endParaRPr lang="en-US" dirty="0"/>
          </a:p>
          <a:p>
            <a:r>
              <a:rPr lang="en-US" dirty="0"/>
              <a:t>Actually, ADC for </a:t>
            </a:r>
            <a:r>
              <a:rPr lang="en-US" dirty="0">
                <a:solidFill>
                  <a:srgbClr val="FF0000"/>
                </a:solidFill>
              </a:rPr>
              <a:t>Cytometry 3.0 </a:t>
            </a:r>
            <a:r>
              <a:rPr lang="en-US" dirty="0"/>
              <a:t>is Multi-gigabit transceiver, which is like a 1bit ADC</a:t>
            </a:r>
          </a:p>
          <a:p>
            <a:endParaRPr lang="en-US" dirty="0"/>
          </a:p>
        </p:txBody>
      </p:sp>
    </p:spTree>
    <p:extLst>
      <p:ext uri="{BB962C8B-B14F-4D97-AF65-F5344CB8AC3E}">
        <p14:creationId xmlns:p14="http://schemas.microsoft.com/office/powerpoint/2010/main" val="3210875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403A-5BFD-04E8-203A-79D32FAE531D}"/>
              </a:ext>
            </a:extLst>
          </p:cNvPr>
          <p:cNvSpPr>
            <a:spLocks noGrp="1"/>
          </p:cNvSpPr>
          <p:nvPr>
            <p:ph type="title"/>
          </p:nvPr>
        </p:nvSpPr>
        <p:spPr>
          <a:xfrm>
            <a:off x="299186" y="-87263"/>
            <a:ext cx="10515600" cy="1325563"/>
          </a:xfrm>
        </p:spPr>
        <p:txBody>
          <a:bodyPr/>
          <a:lstStyle/>
          <a:p>
            <a:r>
              <a:rPr lang="en-US" dirty="0"/>
              <a:t>Current Cytometry – State of Art 1</a:t>
            </a:r>
          </a:p>
        </p:txBody>
      </p:sp>
      <p:sp>
        <p:nvSpPr>
          <p:cNvPr id="3" name="Content Placeholder 2">
            <a:extLst>
              <a:ext uri="{FF2B5EF4-FFF2-40B4-BE49-F238E27FC236}">
                <a16:creationId xmlns:a16="http://schemas.microsoft.com/office/drawing/2014/main" id="{09FD1A57-20B6-D3F2-9486-A77A51CACEAD}"/>
              </a:ext>
            </a:extLst>
          </p:cNvPr>
          <p:cNvSpPr>
            <a:spLocks noGrp="1"/>
          </p:cNvSpPr>
          <p:nvPr>
            <p:ph idx="1"/>
          </p:nvPr>
        </p:nvSpPr>
        <p:spPr>
          <a:xfrm>
            <a:off x="433939" y="1238299"/>
            <a:ext cx="10515600" cy="5326129"/>
          </a:xfrm>
        </p:spPr>
        <p:txBody>
          <a:bodyPr>
            <a:normAutofit lnSpcReduction="10000"/>
          </a:bodyPr>
          <a:lstStyle/>
          <a:p>
            <a:pPr marL="0" indent="0">
              <a:buNone/>
            </a:pPr>
            <a:r>
              <a:rPr lang="en-US" b="1" dirty="0"/>
              <a:t>Hardware</a:t>
            </a:r>
          </a:p>
          <a:p>
            <a:r>
              <a:rPr lang="en-US" dirty="0"/>
              <a:t>Polychromic Vs Spectral</a:t>
            </a:r>
          </a:p>
          <a:p>
            <a:pPr lvl="1"/>
            <a:r>
              <a:rPr lang="en-US" dirty="0"/>
              <a:t>WDM</a:t>
            </a:r>
          </a:p>
          <a:p>
            <a:pPr lvl="1"/>
            <a:r>
              <a:rPr lang="en-US" dirty="0"/>
              <a:t>BP and </a:t>
            </a:r>
            <a:r>
              <a:rPr lang="en-US" dirty="0" err="1"/>
              <a:t>Dichroics</a:t>
            </a:r>
            <a:endParaRPr lang="en-US" dirty="0"/>
          </a:p>
          <a:p>
            <a:pPr lvl="1"/>
            <a:r>
              <a:rPr lang="en-US" dirty="0"/>
              <a:t>Dispersion Elements</a:t>
            </a:r>
          </a:p>
          <a:p>
            <a:r>
              <a:rPr lang="en-US" dirty="0"/>
              <a:t>Detectors</a:t>
            </a:r>
          </a:p>
          <a:p>
            <a:pPr lvl="1"/>
            <a:r>
              <a:rPr lang="en-US" dirty="0"/>
              <a:t>PMT</a:t>
            </a:r>
          </a:p>
          <a:p>
            <a:pPr lvl="1"/>
            <a:r>
              <a:rPr lang="en-US" dirty="0"/>
              <a:t>APDs</a:t>
            </a:r>
          </a:p>
          <a:p>
            <a:pPr lvl="1"/>
            <a:r>
              <a:rPr lang="en-US" dirty="0"/>
              <a:t>Si-PMs</a:t>
            </a:r>
          </a:p>
          <a:p>
            <a:r>
              <a:rPr lang="en-US" dirty="0"/>
              <a:t>Excitation systems</a:t>
            </a:r>
          </a:p>
          <a:p>
            <a:pPr lvl="1"/>
            <a:r>
              <a:rPr lang="en-US" dirty="0"/>
              <a:t>Lamps</a:t>
            </a:r>
          </a:p>
          <a:p>
            <a:pPr lvl="1"/>
            <a:r>
              <a:rPr lang="en-US" dirty="0"/>
              <a:t>Lasers</a:t>
            </a:r>
          </a:p>
          <a:p>
            <a:pPr lvl="1"/>
            <a:r>
              <a:rPr lang="en-US" dirty="0"/>
              <a:t>LEDs</a:t>
            </a:r>
          </a:p>
          <a:p>
            <a:pPr lvl="1"/>
            <a:endParaRPr lang="en-US" dirty="0"/>
          </a:p>
          <a:p>
            <a:pPr marL="0" indent="0">
              <a:buNone/>
            </a:pPr>
            <a:endParaRPr lang="en-US" dirty="0"/>
          </a:p>
        </p:txBody>
      </p:sp>
    </p:spTree>
    <p:extLst>
      <p:ext uri="{BB962C8B-B14F-4D97-AF65-F5344CB8AC3E}">
        <p14:creationId xmlns:p14="http://schemas.microsoft.com/office/powerpoint/2010/main" val="288240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E1924D-F4F1-D640-0B54-6321A77301AF}"/>
              </a:ext>
            </a:extLst>
          </p:cNvPr>
          <p:cNvPicPr>
            <a:picLocks noChangeAspect="1"/>
          </p:cNvPicPr>
          <p:nvPr/>
        </p:nvPicPr>
        <p:blipFill>
          <a:blip r:embed="rId3"/>
          <a:stretch>
            <a:fillRect/>
          </a:stretch>
        </p:blipFill>
        <p:spPr>
          <a:xfrm>
            <a:off x="7019796" y="3728597"/>
            <a:ext cx="4617287" cy="3023419"/>
          </a:xfrm>
          <a:prstGeom prst="rect">
            <a:avLst/>
          </a:prstGeom>
        </p:spPr>
      </p:pic>
      <p:sp>
        <p:nvSpPr>
          <p:cNvPr id="2" name="Title 1">
            <a:extLst>
              <a:ext uri="{FF2B5EF4-FFF2-40B4-BE49-F238E27FC236}">
                <a16:creationId xmlns:a16="http://schemas.microsoft.com/office/drawing/2014/main" id="{0FFE7880-34DC-CAFC-F8FA-CE24BAED0171}"/>
              </a:ext>
            </a:extLst>
          </p:cNvPr>
          <p:cNvSpPr>
            <a:spLocks noGrp="1"/>
          </p:cNvSpPr>
          <p:nvPr>
            <p:ph type="title"/>
          </p:nvPr>
        </p:nvSpPr>
        <p:spPr>
          <a:xfrm>
            <a:off x="148224" y="172756"/>
            <a:ext cx="6238568" cy="1325563"/>
          </a:xfrm>
        </p:spPr>
        <p:txBody>
          <a:bodyPr>
            <a:normAutofit fontScale="90000"/>
          </a:bodyPr>
          <a:lstStyle/>
          <a:p>
            <a:r>
              <a:rPr lang="en-US" b="1" dirty="0"/>
              <a:t>Polychromatic Principle of using ND and Dichroic filters</a:t>
            </a:r>
          </a:p>
        </p:txBody>
      </p:sp>
      <p:pic>
        <p:nvPicPr>
          <p:cNvPr id="5" name="Content Placeholder 4">
            <a:extLst>
              <a:ext uri="{FF2B5EF4-FFF2-40B4-BE49-F238E27FC236}">
                <a16:creationId xmlns:a16="http://schemas.microsoft.com/office/drawing/2014/main" id="{34D0A335-68B9-34A6-5166-EA383DB541B8}"/>
              </a:ext>
            </a:extLst>
          </p:cNvPr>
          <p:cNvPicPr>
            <a:picLocks noGrp="1" noChangeAspect="1"/>
          </p:cNvPicPr>
          <p:nvPr>
            <p:ph idx="1"/>
          </p:nvPr>
        </p:nvPicPr>
        <p:blipFill>
          <a:blip r:embed="rId4"/>
          <a:stretch>
            <a:fillRect/>
          </a:stretch>
        </p:blipFill>
        <p:spPr>
          <a:xfrm>
            <a:off x="148224" y="4254539"/>
            <a:ext cx="6811574" cy="1678479"/>
          </a:xfrm>
        </p:spPr>
      </p:pic>
      <p:pic>
        <p:nvPicPr>
          <p:cNvPr id="7" name="Picture 6">
            <a:extLst>
              <a:ext uri="{FF2B5EF4-FFF2-40B4-BE49-F238E27FC236}">
                <a16:creationId xmlns:a16="http://schemas.microsoft.com/office/drawing/2014/main" id="{D82E687F-24E8-9348-42A9-3654F6F81286}"/>
              </a:ext>
            </a:extLst>
          </p:cNvPr>
          <p:cNvPicPr>
            <a:picLocks noChangeAspect="1"/>
          </p:cNvPicPr>
          <p:nvPr/>
        </p:nvPicPr>
        <p:blipFill>
          <a:blip r:embed="rId5"/>
          <a:stretch>
            <a:fillRect/>
          </a:stretch>
        </p:blipFill>
        <p:spPr>
          <a:xfrm>
            <a:off x="250722" y="2026194"/>
            <a:ext cx="6033573" cy="946973"/>
          </a:xfrm>
          <a:prstGeom prst="rect">
            <a:avLst/>
          </a:prstGeom>
        </p:spPr>
      </p:pic>
      <p:pic>
        <p:nvPicPr>
          <p:cNvPr id="3" name="Picture 3">
            <a:extLst>
              <a:ext uri="{FF2B5EF4-FFF2-40B4-BE49-F238E27FC236}">
                <a16:creationId xmlns:a16="http://schemas.microsoft.com/office/drawing/2014/main" id="{2C44F1A9-EB42-ECEF-D24D-5855BC12038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a:xfrm>
            <a:off x="6740619" y="0"/>
            <a:ext cx="4896464" cy="3672348"/>
          </a:xfrm>
          <a:prstGeom prst="rect">
            <a:avLst/>
          </a:prstGeom>
          <a:noFill/>
          <a:extLst>
            <a:ext uri="{91240B29-F687-4f45-9708-019B960494DF}">
              <a14:hiddenLine xmlns="" xmlns:a14="http://schemas.microsoft.com/office/drawing/2010/main" xmlns:p15="http://schemas.microsoft.com/office/powerpoint/2012/main" xmlns:p14="http://schemas.microsoft.com/office/powerpoint/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3072141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B85A-609F-9734-597F-ECB60411AFFE}"/>
              </a:ext>
            </a:extLst>
          </p:cNvPr>
          <p:cNvSpPr>
            <a:spLocks noGrp="1"/>
          </p:cNvSpPr>
          <p:nvPr>
            <p:ph type="title"/>
          </p:nvPr>
        </p:nvSpPr>
        <p:spPr>
          <a:xfrm>
            <a:off x="263236" y="-68788"/>
            <a:ext cx="10515600" cy="1325563"/>
          </a:xfrm>
        </p:spPr>
        <p:txBody>
          <a:bodyPr>
            <a:normAutofit/>
          </a:bodyPr>
          <a:lstStyle/>
          <a:p>
            <a:r>
              <a:rPr lang="en-US" b="1" dirty="0"/>
              <a:t>Dispersion Elements</a:t>
            </a:r>
          </a:p>
        </p:txBody>
      </p:sp>
      <p:pic>
        <p:nvPicPr>
          <p:cNvPr id="5" name="Content Placeholder 4">
            <a:extLst>
              <a:ext uri="{FF2B5EF4-FFF2-40B4-BE49-F238E27FC236}">
                <a16:creationId xmlns:a16="http://schemas.microsoft.com/office/drawing/2014/main" id="{616CC884-BAE9-3085-DDC7-A067C11D842E}"/>
              </a:ext>
            </a:extLst>
          </p:cNvPr>
          <p:cNvPicPr>
            <a:picLocks noGrp="1" noChangeAspect="1"/>
          </p:cNvPicPr>
          <p:nvPr>
            <p:ph idx="1"/>
          </p:nvPr>
        </p:nvPicPr>
        <p:blipFill>
          <a:blip r:embed="rId3"/>
          <a:stretch>
            <a:fillRect/>
          </a:stretch>
        </p:blipFill>
        <p:spPr>
          <a:xfrm>
            <a:off x="3525423" y="2968010"/>
            <a:ext cx="2743200" cy="3657600"/>
          </a:xfrm>
        </p:spPr>
      </p:pic>
      <p:pic>
        <p:nvPicPr>
          <p:cNvPr id="6" name="図 3">
            <a:extLst>
              <a:ext uri="{FF2B5EF4-FFF2-40B4-BE49-F238E27FC236}">
                <a16:creationId xmlns:a16="http://schemas.microsoft.com/office/drawing/2014/main" id="{6A6486AA-7BB9-2320-2BB3-67D035C413BC}"/>
              </a:ext>
            </a:extLst>
          </p:cNvPr>
          <p:cNvPicPr>
            <a:picLocks noChangeAspect="1"/>
          </p:cNvPicPr>
          <p:nvPr/>
        </p:nvPicPr>
        <p:blipFill>
          <a:blip r:embed="rId4"/>
          <a:stretch>
            <a:fillRect/>
          </a:stretch>
        </p:blipFill>
        <p:spPr>
          <a:xfrm>
            <a:off x="381000" y="1092778"/>
            <a:ext cx="2855382" cy="4672443"/>
          </a:xfrm>
          <a:prstGeom prst="rect">
            <a:avLst/>
          </a:prstGeom>
        </p:spPr>
      </p:pic>
      <p:pic>
        <p:nvPicPr>
          <p:cNvPr id="7" name="Picture 6">
            <a:extLst>
              <a:ext uri="{FF2B5EF4-FFF2-40B4-BE49-F238E27FC236}">
                <a16:creationId xmlns:a16="http://schemas.microsoft.com/office/drawing/2014/main" id="{96D14CA7-35D8-99BE-1FF9-63D33831EBFA}"/>
              </a:ext>
            </a:extLst>
          </p:cNvPr>
          <p:cNvPicPr>
            <a:picLocks noChangeAspect="1"/>
          </p:cNvPicPr>
          <p:nvPr/>
        </p:nvPicPr>
        <p:blipFill>
          <a:blip r:embed="rId5"/>
          <a:stretch>
            <a:fillRect/>
          </a:stretch>
        </p:blipFill>
        <p:spPr>
          <a:xfrm>
            <a:off x="6557664" y="4170507"/>
            <a:ext cx="2775017" cy="2208078"/>
          </a:xfrm>
          <a:prstGeom prst="rect">
            <a:avLst/>
          </a:prstGeom>
        </p:spPr>
      </p:pic>
      <p:pic>
        <p:nvPicPr>
          <p:cNvPr id="8" name="Picture 7">
            <a:extLst>
              <a:ext uri="{FF2B5EF4-FFF2-40B4-BE49-F238E27FC236}">
                <a16:creationId xmlns:a16="http://schemas.microsoft.com/office/drawing/2014/main" id="{423EF8AF-2B4F-2555-A852-B75C457267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1538" y="4350774"/>
            <a:ext cx="2507226" cy="2507226"/>
          </a:xfrm>
          <a:prstGeom prst="rect">
            <a:avLst/>
          </a:prstGeom>
        </p:spPr>
      </p:pic>
      <p:pic>
        <p:nvPicPr>
          <p:cNvPr id="9" name="Picture 8">
            <a:extLst>
              <a:ext uri="{FF2B5EF4-FFF2-40B4-BE49-F238E27FC236}">
                <a16:creationId xmlns:a16="http://schemas.microsoft.com/office/drawing/2014/main" id="{FF64B5C1-FBE3-80F1-1757-72EE3A05DA6D}"/>
              </a:ext>
            </a:extLst>
          </p:cNvPr>
          <p:cNvPicPr>
            <a:picLocks noChangeAspect="1"/>
          </p:cNvPicPr>
          <p:nvPr/>
        </p:nvPicPr>
        <p:blipFill>
          <a:blip r:embed="rId7"/>
          <a:stretch>
            <a:fillRect/>
          </a:stretch>
        </p:blipFill>
        <p:spPr>
          <a:xfrm>
            <a:off x="9478317" y="1593360"/>
            <a:ext cx="2450447" cy="1835640"/>
          </a:xfrm>
          <a:prstGeom prst="rect">
            <a:avLst/>
          </a:prstGeom>
        </p:spPr>
      </p:pic>
      <p:pic>
        <p:nvPicPr>
          <p:cNvPr id="3" name="Picture 2">
            <a:extLst>
              <a:ext uri="{FF2B5EF4-FFF2-40B4-BE49-F238E27FC236}">
                <a16:creationId xmlns:a16="http://schemas.microsoft.com/office/drawing/2014/main" id="{6DF9C113-32D7-E52B-BA7A-3EB94D04F2D0}"/>
              </a:ext>
            </a:extLst>
          </p:cNvPr>
          <p:cNvPicPr>
            <a:picLocks noChangeAspect="1"/>
          </p:cNvPicPr>
          <p:nvPr/>
        </p:nvPicPr>
        <p:blipFill>
          <a:blip r:embed="rId8"/>
          <a:stretch>
            <a:fillRect/>
          </a:stretch>
        </p:blipFill>
        <p:spPr>
          <a:xfrm>
            <a:off x="3207444" y="1293181"/>
            <a:ext cx="6033573" cy="946973"/>
          </a:xfrm>
          <a:prstGeom prst="rect">
            <a:avLst/>
          </a:prstGeom>
        </p:spPr>
      </p:pic>
      <p:sp>
        <p:nvSpPr>
          <p:cNvPr id="4" name="TextBox 3">
            <a:extLst>
              <a:ext uri="{FF2B5EF4-FFF2-40B4-BE49-F238E27FC236}">
                <a16:creationId xmlns:a16="http://schemas.microsoft.com/office/drawing/2014/main" id="{54A58F97-F960-2044-4B71-1103B0A84EE8}"/>
              </a:ext>
            </a:extLst>
          </p:cNvPr>
          <p:cNvSpPr txBox="1"/>
          <p:nvPr/>
        </p:nvSpPr>
        <p:spPr>
          <a:xfrm>
            <a:off x="9753600" y="3705221"/>
            <a:ext cx="1899879" cy="369332"/>
          </a:xfrm>
          <a:prstGeom prst="rect">
            <a:avLst/>
          </a:prstGeom>
          <a:noFill/>
        </p:spPr>
        <p:txBody>
          <a:bodyPr wrap="none" rtlCol="0">
            <a:spAutoFit/>
          </a:bodyPr>
          <a:lstStyle/>
          <a:p>
            <a:r>
              <a:rPr lang="en-US" dirty="0"/>
              <a:t>Holographic filters</a:t>
            </a:r>
          </a:p>
        </p:txBody>
      </p:sp>
    </p:spTree>
    <p:extLst>
      <p:ext uri="{BB962C8B-B14F-4D97-AF65-F5344CB8AC3E}">
        <p14:creationId xmlns:p14="http://schemas.microsoft.com/office/powerpoint/2010/main" val="4222833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B2EF-6C6B-F7EC-F440-7C37F361E0EB}"/>
              </a:ext>
            </a:extLst>
          </p:cNvPr>
          <p:cNvSpPr>
            <a:spLocks noGrp="1"/>
          </p:cNvSpPr>
          <p:nvPr>
            <p:ph type="title"/>
          </p:nvPr>
        </p:nvSpPr>
        <p:spPr>
          <a:xfrm>
            <a:off x="246256" y="146728"/>
            <a:ext cx="10515600" cy="1325563"/>
          </a:xfrm>
        </p:spPr>
        <p:txBody>
          <a:bodyPr/>
          <a:lstStyle/>
          <a:p>
            <a:r>
              <a:rPr lang="en-US" dirty="0"/>
              <a:t>In virtually all current flow systems – the laser is – well just another torch …..</a:t>
            </a:r>
          </a:p>
        </p:txBody>
      </p:sp>
      <p:pic>
        <p:nvPicPr>
          <p:cNvPr id="5" name="Content Placeholder 4">
            <a:extLst>
              <a:ext uri="{FF2B5EF4-FFF2-40B4-BE49-F238E27FC236}">
                <a16:creationId xmlns:a16="http://schemas.microsoft.com/office/drawing/2014/main" id="{0754381C-211C-1842-F861-9AD9E0579C53}"/>
              </a:ext>
            </a:extLst>
          </p:cNvPr>
          <p:cNvPicPr>
            <a:picLocks noGrp="1" noChangeAspect="1"/>
          </p:cNvPicPr>
          <p:nvPr>
            <p:ph idx="1"/>
          </p:nvPr>
        </p:nvPicPr>
        <p:blipFill>
          <a:blip r:embed="rId3"/>
          <a:stretch>
            <a:fillRect/>
          </a:stretch>
        </p:blipFill>
        <p:spPr>
          <a:xfrm>
            <a:off x="10022246" y="814031"/>
            <a:ext cx="2079300" cy="3115711"/>
          </a:xfrm>
        </p:spPr>
      </p:pic>
      <p:pic>
        <p:nvPicPr>
          <p:cNvPr id="7" name="Picture 6">
            <a:extLst>
              <a:ext uri="{FF2B5EF4-FFF2-40B4-BE49-F238E27FC236}">
                <a16:creationId xmlns:a16="http://schemas.microsoft.com/office/drawing/2014/main" id="{EB53651F-5039-6DCF-3D9D-08A848C42C88}"/>
              </a:ext>
            </a:extLst>
          </p:cNvPr>
          <p:cNvPicPr>
            <a:picLocks noChangeAspect="1"/>
          </p:cNvPicPr>
          <p:nvPr/>
        </p:nvPicPr>
        <p:blipFill>
          <a:blip r:embed="rId4"/>
          <a:stretch>
            <a:fillRect/>
          </a:stretch>
        </p:blipFill>
        <p:spPr>
          <a:xfrm>
            <a:off x="90452" y="4841651"/>
            <a:ext cx="4046642" cy="2097263"/>
          </a:xfrm>
          <a:prstGeom prst="rect">
            <a:avLst/>
          </a:prstGeom>
        </p:spPr>
      </p:pic>
      <p:pic>
        <p:nvPicPr>
          <p:cNvPr id="1026" name="Picture 2" descr="COHR Presentation Template">
            <a:extLst>
              <a:ext uri="{FF2B5EF4-FFF2-40B4-BE49-F238E27FC236}">
                <a16:creationId xmlns:a16="http://schemas.microsoft.com/office/drawing/2014/main" id="{D1420C84-ABFC-39A8-A2DF-2E871FBDE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5070" y="4787365"/>
            <a:ext cx="3155310" cy="1772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ser Engines for Bioinstrumentation | Coherent">
            <a:extLst>
              <a:ext uri="{FF2B5EF4-FFF2-40B4-BE49-F238E27FC236}">
                <a16:creationId xmlns:a16="http://schemas.microsoft.com/office/drawing/2014/main" id="{9DE10726-078E-6BA5-6D2F-78B9EC3B4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281" y="3258189"/>
            <a:ext cx="2374562" cy="1674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823154D-4DBE-FB45-2B82-79D7A1BF15E8}"/>
              </a:ext>
            </a:extLst>
          </p:cNvPr>
          <p:cNvPicPr>
            <a:picLocks noChangeAspect="1"/>
          </p:cNvPicPr>
          <p:nvPr/>
        </p:nvPicPr>
        <p:blipFill>
          <a:blip r:embed="rId7"/>
          <a:stretch>
            <a:fillRect/>
          </a:stretch>
        </p:blipFill>
        <p:spPr>
          <a:xfrm>
            <a:off x="6788355" y="4939304"/>
            <a:ext cx="2893257" cy="1704374"/>
          </a:xfrm>
          <a:prstGeom prst="rect">
            <a:avLst/>
          </a:prstGeom>
        </p:spPr>
      </p:pic>
      <p:pic>
        <p:nvPicPr>
          <p:cNvPr id="13" name="Picture 12">
            <a:extLst>
              <a:ext uri="{FF2B5EF4-FFF2-40B4-BE49-F238E27FC236}">
                <a16:creationId xmlns:a16="http://schemas.microsoft.com/office/drawing/2014/main" id="{103C6AF9-06C1-882E-4661-5ED3834C0D46}"/>
              </a:ext>
            </a:extLst>
          </p:cNvPr>
          <p:cNvPicPr>
            <a:picLocks noChangeAspect="1"/>
          </p:cNvPicPr>
          <p:nvPr/>
        </p:nvPicPr>
        <p:blipFill>
          <a:blip r:embed="rId8"/>
          <a:stretch>
            <a:fillRect/>
          </a:stretch>
        </p:blipFill>
        <p:spPr>
          <a:xfrm>
            <a:off x="6675798" y="2573920"/>
            <a:ext cx="2797336" cy="2097263"/>
          </a:xfrm>
          <a:prstGeom prst="rect">
            <a:avLst/>
          </a:prstGeom>
        </p:spPr>
      </p:pic>
      <p:pic>
        <p:nvPicPr>
          <p:cNvPr id="15" name="Picture 14">
            <a:extLst>
              <a:ext uri="{FF2B5EF4-FFF2-40B4-BE49-F238E27FC236}">
                <a16:creationId xmlns:a16="http://schemas.microsoft.com/office/drawing/2014/main" id="{58A88393-C0DD-D76E-8B8D-17AA68F175EA}"/>
              </a:ext>
            </a:extLst>
          </p:cNvPr>
          <p:cNvPicPr>
            <a:picLocks noChangeAspect="1"/>
          </p:cNvPicPr>
          <p:nvPr/>
        </p:nvPicPr>
        <p:blipFill>
          <a:blip r:embed="rId9"/>
          <a:stretch>
            <a:fillRect/>
          </a:stretch>
        </p:blipFill>
        <p:spPr>
          <a:xfrm>
            <a:off x="246256" y="2016349"/>
            <a:ext cx="3363635" cy="2521838"/>
          </a:xfrm>
          <a:prstGeom prst="rect">
            <a:avLst/>
          </a:prstGeom>
        </p:spPr>
      </p:pic>
      <p:pic>
        <p:nvPicPr>
          <p:cNvPr id="17" name="Picture 16">
            <a:extLst>
              <a:ext uri="{FF2B5EF4-FFF2-40B4-BE49-F238E27FC236}">
                <a16:creationId xmlns:a16="http://schemas.microsoft.com/office/drawing/2014/main" id="{9A395264-2DF8-0AAB-DEBB-B336A3EEF5B4}"/>
              </a:ext>
            </a:extLst>
          </p:cNvPr>
          <p:cNvPicPr>
            <a:picLocks noChangeAspect="1"/>
          </p:cNvPicPr>
          <p:nvPr/>
        </p:nvPicPr>
        <p:blipFill>
          <a:blip r:embed="rId10"/>
          <a:stretch>
            <a:fillRect/>
          </a:stretch>
        </p:blipFill>
        <p:spPr>
          <a:xfrm rot="16200000">
            <a:off x="9675208" y="4431659"/>
            <a:ext cx="2773379" cy="2079302"/>
          </a:xfrm>
          <a:prstGeom prst="rect">
            <a:avLst/>
          </a:prstGeom>
        </p:spPr>
      </p:pic>
      <p:pic>
        <p:nvPicPr>
          <p:cNvPr id="9" name="Picture 8">
            <a:extLst>
              <a:ext uri="{FF2B5EF4-FFF2-40B4-BE49-F238E27FC236}">
                <a16:creationId xmlns:a16="http://schemas.microsoft.com/office/drawing/2014/main" id="{CD3CB072-9F60-34EE-F327-972AFE26E94B}"/>
              </a:ext>
            </a:extLst>
          </p:cNvPr>
          <p:cNvPicPr>
            <a:picLocks noChangeAspect="1"/>
          </p:cNvPicPr>
          <p:nvPr/>
        </p:nvPicPr>
        <p:blipFill rotWithShape="1">
          <a:blip r:embed="rId11"/>
          <a:srcRect t="11995" r="17003" b="21738"/>
          <a:stretch/>
        </p:blipFill>
        <p:spPr>
          <a:xfrm>
            <a:off x="4084825" y="1503763"/>
            <a:ext cx="2258271" cy="1803057"/>
          </a:xfrm>
          <a:prstGeom prst="rect">
            <a:avLst/>
          </a:prstGeom>
        </p:spPr>
      </p:pic>
    </p:spTree>
    <p:extLst>
      <p:ext uri="{BB962C8B-B14F-4D97-AF65-F5344CB8AC3E}">
        <p14:creationId xmlns:p14="http://schemas.microsoft.com/office/powerpoint/2010/main" val="3432317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Silicon APD Arrays - APD Arrays">
            <a:extLst>
              <a:ext uri="{FF2B5EF4-FFF2-40B4-BE49-F238E27FC236}">
                <a16:creationId xmlns:a16="http://schemas.microsoft.com/office/drawing/2014/main" id="{B5CA7C06-49CE-ED9C-C34E-CF4C709130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97" r="13845" b="11135"/>
          <a:stretch/>
        </p:blipFill>
        <p:spPr bwMode="auto">
          <a:xfrm>
            <a:off x="156909" y="4712024"/>
            <a:ext cx="2204520" cy="1989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41EAC9-D5D3-630A-46B6-CADBD94D6E15}"/>
              </a:ext>
            </a:extLst>
          </p:cNvPr>
          <p:cNvSpPr>
            <a:spLocks noGrp="1"/>
          </p:cNvSpPr>
          <p:nvPr>
            <p:ph type="title"/>
          </p:nvPr>
        </p:nvSpPr>
        <p:spPr>
          <a:xfrm>
            <a:off x="191729" y="125226"/>
            <a:ext cx="10515600" cy="1325563"/>
          </a:xfrm>
        </p:spPr>
        <p:txBody>
          <a:bodyPr/>
          <a:lstStyle/>
          <a:p>
            <a:r>
              <a:rPr lang="en-US" dirty="0"/>
              <a:t>APDs, PMTs….</a:t>
            </a:r>
          </a:p>
        </p:txBody>
      </p:sp>
      <p:pic>
        <p:nvPicPr>
          <p:cNvPr id="9" name="Picture 8">
            <a:extLst>
              <a:ext uri="{FF2B5EF4-FFF2-40B4-BE49-F238E27FC236}">
                <a16:creationId xmlns:a16="http://schemas.microsoft.com/office/drawing/2014/main" id="{6D1617B3-ECA3-3269-BFCD-6300939A2780}"/>
              </a:ext>
            </a:extLst>
          </p:cNvPr>
          <p:cNvPicPr>
            <a:picLocks noChangeAspect="1"/>
          </p:cNvPicPr>
          <p:nvPr/>
        </p:nvPicPr>
        <p:blipFill>
          <a:blip r:embed="rId4"/>
          <a:stretch>
            <a:fillRect/>
          </a:stretch>
        </p:blipFill>
        <p:spPr>
          <a:xfrm>
            <a:off x="3052771" y="2727622"/>
            <a:ext cx="1982832" cy="3526514"/>
          </a:xfrm>
          <a:prstGeom prst="rect">
            <a:avLst/>
          </a:prstGeom>
        </p:spPr>
      </p:pic>
      <p:pic>
        <p:nvPicPr>
          <p:cNvPr id="13" name="Picture 12">
            <a:extLst>
              <a:ext uri="{FF2B5EF4-FFF2-40B4-BE49-F238E27FC236}">
                <a16:creationId xmlns:a16="http://schemas.microsoft.com/office/drawing/2014/main" id="{68DA2F03-EB96-DDCE-210E-1D6C0038AC05}"/>
              </a:ext>
            </a:extLst>
          </p:cNvPr>
          <p:cNvPicPr>
            <a:picLocks noChangeAspect="1"/>
          </p:cNvPicPr>
          <p:nvPr/>
        </p:nvPicPr>
        <p:blipFill>
          <a:blip r:embed="rId5"/>
          <a:stretch>
            <a:fillRect/>
          </a:stretch>
        </p:blipFill>
        <p:spPr>
          <a:xfrm>
            <a:off x="7214406" y="755482"/>
            <a:ext cx="4882504" cy="3197085"/>
          </a:xfrm>
          <a:prstGeom prst="rect">
            <a:avLst/>
          </a:prstGeom>
        </p:spPr>
      </p:pic>
      <p:pic>
        <p:nvPicPr>
          <p:cNvPr id="8" name="Content Placeholder 7">
            <a:extLst>
              <a:ext uri="{FF2B5EF4-FFF2-40B4-BE49-F238E27FC236}">
                <a16:creationId xmlns:a16="http://schemas.microsoft.com/office/drawing/2014/main" id="{049D5133-2CCA-5B8D-DB15-9995C2076A70}"/>
              </a:ext>
            </a:extLst>
          </p:cNvPr>
          <p:cNvPicPr>
            <a:picLocks noGrp="1" noChangeAspect="1"/>
          </p:cNvPicPr>
          <p:nvPr>
            <p:ph idx="1"/>
          </p:nvPr>
        </p:nvPicPr>
        <p:blipFill>
          <a:blip r:embed="rId6"/>
          <a:stretch>
            <a:fillRect/>
          </a:stretch>
        </p:blipFill>
        <p:spPr>
          <a:xfrm>
            <a:off x="5054045" y="3835400"/>
            <a:ext cx="2070100" cy="3022600"/>
          </a:xfrm>
        </p:spPr>
      </p:pic>
      <p:pic>
        <p:nvPicPr>
          <p:cNvPr id="12" name="Picture 11">
            <a:extLst>
              <a:ext uri="{FF2B5EF4-FFF2-40B4-BE49-F238E27FC236}">
                <a16:creationId xmlns:a16="http://schemas.microsoft.com/office/drawing/2014/main" id="{D45D21D9-F7E0-96A9-4CA2-5E8AB9CC7B7C}"/>
              </a:ext>
            </a:extLst>
          </p:cNvPr>
          <p:cNvPicPr>
            <a:picLocks noChangeAspect="1"/>
          </p:cNvPicPr>
          <p:nvPr/>
        </p:nvPicPr>
        <p:blipFill>
          <a:blip r:embed="rId7"/>
          <a:stretch>
            <a:fillRect/>
          </a:stretch>
        </p:blipFill>
        <p:spPr>
          <a:xfrm>
            <a:off x="10707329" y="1951384"/>
            <a:ext cx="1274855" cy="2275017"/>
          </a:xfrm>
          <a:prstGeom prst="rect">
            <a:avLst/>
          </a:prstGeom>
        </p:spPr>
      </p:pic>
      <p:pic>
        <p:nvPicPr>
          <p:cNvPr id="3074" name="Picture 2" descr="pmt series">
            <a:extLst>
              <a:ext uri="{FF2B5EF4-FFF2-40B4-BE49-F238E27FC236}">
                <a16:creationId xmlns:a16="http://schemas.microsoft.com/office/drawing/2014/main" id="{DE1E5184-2146-F244-27D7-CC51E0FC50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355"/>
          <a:stretch/>
        </p:blipFill>
        <p:spPr bwMode="auto">
          <a:xfrm>
            <a:off x="7124145" y="4356839"/>
            <a:ext cx="3926433" cy="23258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D085-23-21-021">
            <a:extLst>
              <a:ext uri="{FF2B5EF4-FFF2-40B4-BE49-F238E27FC236}">
                <a16:creationId xmlns:a16="http://schemas.microsoft.com/office/drawing/2014/main" id="{1AD89C00-3D3C-3864-A2F7-F5A0E6073E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018" y="2874115"/>
            <a:ext cx="1989326" cy="19893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064 nm Long-wavelength Enhanced Silicon Avalanche Photodiodes APD  Excelitas Technologies | AMS Technologies">
            <a:extLst>
              <a:ext uri="{FF2B5EF4-FFF2-40B4-BE49-F238E27FC236}">
                <a16:creationId xmlns:a16="http://schemas.microsoft.com/office/drawing/2014/main" id="{844F7428-B0CF-6ED0-2A05-5420A1289D9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8481" b="20616"/>
          <a:stretch/>
        </p:blipFill>
        <p:spPr bwMode="auto">
          <a:xfrm>
            <a:off x="4471270" y="820533"/>
            <a:ext cx="2806700" cy="174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943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CB00E-070D-9D95-1D36-7492B5B42CE4}"/>
              </a:ext>
            </a:extLst>
          </p:cNvPr>
          <p:cNvSpPr>
            <a:spLocks noGrp="1"/>
          </p:cNvSpPr>
          <p:nvPr>
            <p:ph idx="1"/>
          </p:nvPr>
        </p:nvSpPr>
        <p:spPr>
          <a:xfrm>
            <a:off x="353559" y="559748"/>
            <a:ext cx="11149781" cy="804818"/>
          </a:xfrm>
        </p:spPr>
        <p:txBody>
          <a:bodyPr>
            <a:normAutofit/>
          </a:bodyPr>
          <a:lstStyle/>
          <a:p>
            <a:r>
              <a:rPr lang="en-US" dirty="0"/>
              <a:t>“…</a:t>
            </a:r>
            <a:r>
              <a:rPr lang="en-US" dirty="0" err="1"/>
              <a:t>SiPMs</a:t>
            </a:r>
            <a:r>
              <a:rPr lang="en-US" dirty="0"/>
              <a:t> are quickly replacing PMTs in a range of physics experiments.”</a:t>
            </a:r>
          </a:p>
        </p:txBody>
      </p:sp>
      <p:sp>
        <p:nvSpPr>
          <p:cNvPr id="4" name="TextBox 3">
            <a:extLst>
              <a:ext uri="{FF2B5EF4-FFF2-40B4-BE49-F238E27FC236}">
                <a16:creationId xmlns:a16="http://schemas.microsoft.com/office/drawing/2014/main" id="{48205037-431D-D48B-0763-D5CC25A656F2}"/>
              </a:ext>
            </a:extLst>
          </p:cNvPr>
          <p:cNvSpPr txBox="1"/>
          <p:nvPr/>
        </p:nvSpPr>
        <p:spPr>
          <a:xfrm>
            <a:off x="5079522" y="1506391"/>
            <a:ext cx="6562630" cy="369332"/>
          </a:xfrm>
          <a:prstGeom prst="rect">
            <a:avLst/>
          </a:prstGeom>
          <a:noFill/>
        </p:spPr>
        <p:txBody>
          <a:bodyPr wrap="none" rtlCol="0">
            <a:spAutoFit/>
          </a:bodyPr>
          <a:lstStyle/>
          <a:p>
            <a:r>
              <a:rPr lang="en-US" dirty="0">
                <a:solidFill>
                  <a:srgbClr val="0070C0"/>
                </a:solidFill>
              </a:rPr>
              <a:t>https://</a:t>
            </a:r>
            <a:r>
              <a:rPr lang="en-US" dirty="0" err="1">
                <a:solidFill>
                  <a:srgbClr val="0070C0"/>
                </a:solidFill>
              </a:rPr>
              <a:t>cerncourier.com</a:t>
            </a:r>
            <a:r>
              <a:rPr lang="en-US" dirty="0">
                <a:solidFill>
                  <a:srgbClr val="0070C0"/>
                </a:solidFill>
              </a:rPr>
              <a:t>/a/flying-high-with-silicon-photomultipliers/</a:t>
            </a:r>
          </a:p>
        </p:txBody>
      </p:sp>
      <p:pic>
        <p:nvPicPr>
          <p:cNvPr id="4098" name="Picture 2" descr="sipm_2">
            <a:extLst>
              <a:ext uri="{FF2B5EF4-FFF2-40B4-BE49-F238E27FC236}">
                <a16:creationId xmlns:a16="http://schemas.microsoft.com/office/drawing/2014/main" id="{4B55B2F0-17B3-E4E8-E302-B238F889B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41" y="1826875"/>
            <a:ext cx="3658624" cy="21403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379B19-EF2B-9DE2-23FB-7BEEC4E62948}"/>
              </a:ext>
            </a:extLst>
          </p:cNvPr>
          <p:cNvSpPr txBox="1"/>
          <p:nvPr/>
        </p:nvSpPr>
        <p:spPr>
          <a:xfrm>
            <a:off x="1430632" y="3973871"/>
            <a:ext cx="8966942" cy="369332"/>
          </a:xfrm>
          <a:prstGeom prst="rect">
            <a:avLst/>
          </a:prstGeom>
          <a:noFill/>
        </p:spPr>
        <p:txBody>
          <a:bodyPr wrap="none" rtlCol="0">
            <a:spAutoFit/>
          </a:bodyPr>
          <a:lstStyle/>
          <a:p>
            <a:r>
              <a:rPr lang="en-US" dirty="0"/>
              <a:t>higher photo-detection efficiencies (by roughly a factor of two), their lower operating voltage </a:t>
            </a:r>
          </a:p>
        </p:txBody>
      </p:sp>
      <p:sp>
        <p:nvSpPr>
          <p:cNvPr id="7" name="TextBox 6">
            <a:extLst>
              <a:ext uri="{FF2B5EF4-FFF2-40B4-BE49-F238E27FC236}">
                <a16:creationId xmlns:a16="http://schemas.microsoft.com/office/drawing/2014/main" id="{8C34A40E-EC55-4701-C433-6268F8CBBF8C}"/>
              </a:ext>
            </a:extLst>
          </p:cNvPr>
          <p:cNvSpPr txBox="1"/>
          <p:nvPr/>
        </p:nvSpPr>
        <p:spPr>
          <a:xfrm>
            <a:off x="658554" y="4584008"/>
            <a:ext cx="11149781" cy="646331"/>
          </a:xfrm>
          <a:prstGeom prst="rect">
            <a:avLst/>
          </a:prstGeom>
          <a:noFill/>
        </p:spPr>
        <p:txBody>
          <a:bodyPr wrap="square">
            <a:spAutoFit/>
          </a:bodyPr>
          <a:lstStyle/>
          <a:p>
            <a:r>
              <a:rPr lang="en-US" dirty="0"/>
              <a:t>One of the options to filter-out the pulse tail is to couple each SPAD pixel to the output with a capacitor. The high-pass filter created passes only the fast edge of the avalanche pulse….. This allows for a super fast detection technology </a:t>
            </a:r>
          </a:p>
        </p:txBody>
      </p:sp>
      <p:sp>
        <p:nvSpPr>
          <p:cNvPr id="8" name="TextBox 7">
            <a:extLst>
              <a:ext uri="{FF2B5EF4-FFF2-40B4-BE49-F238E27FC236}">
                <a16:creationId xmlns:a16="http://schemas.microsoft.com/office/drawing/2014/main" id="{12F1D1CC-E10B-7BC1-22EA-09F5C1461562}"/>
              </a:ext>
            </a:extLst>
          </p:cNvPr>
          <p:cNvSpPr txBox="1"/>
          <p:nvPr/>
        </p:nvSpPr>
        <p:spPr>
          <a:xfrm>
            <a:off x="6337614" y="5928920"/>
            <a:ext cx="5699252" cy="369332"/>
          </a:xfrm>
          <a:prstGeom prst="rect">
            <a:avLst/>
          </a:prstGeom>
          <a:noFill/>
        </p:spPr>
        <p:txBody>
          <a:bodyPr wrap="none" rtlCol="0">
            <a:spAutoFit/>
          </a:bodyPr>
          <a:lstStyle/>
          <a:p>
            <a:r>
              <a:rPr lang="en-US" dirty="0">
                <a:solidFill>
                  <a:srgbClr val="0070C0"/>
                </a:solidFill>
              </a:rPr>
              <a:t>https://</a:t>
            </a:r>
            <a:r>
              <a:rPr lang="en-US" dirty="0" err="1">
                <a:solidFill>
                  <a:srgbClr val="0070C0"/>
                </a:solidFill>
              </a:rPr>
              <a:t>www.ncbi.nlm.nih.gov</a:t>
            </a:r>
            <a:r>
              <a:rPr lang="en-US" dirty="0">
                <a:solidFill>
                  <a:srgbClr val="0070C0"/>
                </a:solidFill>
              </a:rPr>
              <a:t>/</a:t>
            </a:r>
            <a:r>
              <a:rPr lang="en-US" dirty="0" err="1">
                <a:solidFill>
                  <a:srgbClr val="0070C0"/>
                </a:solidFill>
              </a:rPr>
              <a:t>pmc</a:t>
            </a:r>
            <a:r>
              <a:rPr lang="en-US" dirty="0">
                <a:solidFill>
                  <a:srgbClr val="0070C0"/>
                </a:solidFill>
              </a:rPr>
              <a:t>/articles/PMC9737098/</a:t>
            </a:r>
          </a:p>
        </p:txBody>
      </p:sp>
    </p:spTree>
    <p:extLst>
      <p:ext uri="{BB962C8B-B14F-4D97-AF65-F5344CB8AC3E}">
        <p14:creationId xmlns:p14="http://schemas.microsoft.com/office/powerpoint/2010/main" val="28220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BA5B-A043-9A57-060E-E07C3BB48194}"/>
              </a:ext>
            </a:extLst>
          </p:cNvPr>
          <p:cNvSpPr>
            <a:spLocks noGrp="1"/>
          </p:cNvSpPr>
          <p:nvPr>
            <p:ph type="title"/>
          </p:nvPr>
        </p:nvSpPr>
        <p:spPr>
          <a:xfrm>
            <a:off x="321733" y="245532"/>
            <a:ext cx="10515600" cy="447675"/>
          </a:xfrm>
        </p:spPr>
        <p:txBody>
          <a:bodyPr>
            <a:normAutofit fontScale="90000"/>
          </a:bodyPr>
          <a:lstStyle/>
          <a:p>
            <a:r>
              <a:rPr lang="en-US" dirty="0"/>
              <a:t>A summary of this presentation….</a:t>
            </a:r>
          </a:p>
        </p:txBody>
      </p:sp>
      <p:sp>
        <p:nvSpPr>
          <p:cNvPr id="3" name="Content Placeholder 2">
            <a:extLst>
              <a:ext uri="{FF2B5EF4-FFF2-40B4-BE49-F238E27FC236}">
                <a16:creationId xmlns:a16="http://schemas.microsoft.com/office/drawing/2014/main" id="{DD54C967-B60B-5817-EB4B-ED83903412EB}"/>
              </a:ext>
            </a:extLst>
          </p:cNvPr>
          <p:cNvSpPr>
            <a:spLocks noGrp="1"/>
          </p:cNvSpPr>
          <p:nvPr>
            <p:ph idx="1"/>
          </p:nvPr>
        </p:nvSpPr>
        <p:spPr>
          <a:xfrm>
            <a:off x="321733" y="912812"/>
            <a:ext cx="11032067" cy="5699656"/>
          </a:xfrm>
        </p:spPr>
        <p:txBody>
          <a:bodyPr>
            <a:normAutofit/>
          </a:bodyPr>
          <a:lstStyle/>
          <a:p>
            <a:pPr marL="0" marR="0" indent="45720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Quantum flow cytometry is the next generation of flow cytometer that moves away from the current methods of detection, methods of calibration and even methods of analysis.</a:t>
            </a:r>
          </a:p>
          <a:p>
            <a:pPr marL="0" marR="0" indent="45720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quantum cytometer can self-calibrate. It represents an absolute self-calibration and has sensitivity for quantification and enumeration well beyond current detection approaches.</a:t>
            </a:r>
          </a:p>
          <a:p>
            <a:pPr marL="0" marR="0" indent="45720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quantum cytometer uses advanced laser manipulation technology. It delivers laser light to the sample in a different way.  It collects signal from the sample in a different way. It has the ability to define the noise and the signal in such a way using photon statistics such that signal background is essentially absent.</a:t>
            </a:r>
          </a:p>
          <a:p>
            <a:pPr marL="0" marR="0" indent="45720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Like quantum computing, technical components within traditional flow cytometers are unable to achieve the demands of quantum cytometry. Thus, new detectors are required, new high band-width diffraction elements are needed, electronics is orders faster than current electronics and the optics must evolve as much more advanced. Obviously, the software required is also different.</a:t>
            </a:r>
          </a:p>
          <a:p>
            <a:pPr marL="0" marR="0" indent="45720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you combine quantum cytometry with spectral cytometry, you move into a new domain heretofore untapped in the field. Instead of focusing on percentages of “positive” cells, a quantum cytometer can make definitive and quantitative measurements of many parameters of each cell simultaneously resulting in a vast increase of knowledge about each cell. As such the concept of many ‘colors” in cytometry is essentially passé with quantum cytometry. We need to move beyond this distracting concept of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how many colors is your machine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Quantum cytometry demands a new approach to data processing and analysis using machine learning embedded within the technology allowing a vast expansion of information and translation into valuable biological knowledge.</a:t>
            </a:r>
          </a:p>
          <a:p>
            <a:pPr marL="0" marR="0" indent="45720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Technology has advanced so quickly, that it is reasonable to assume that quantum cytometry will emerge within the next couple of years.</a:t>
            </a:r>
          </a:p>
          <a:p>
            <a:endParaRPr lang="en-US" dirty="0"/>
          </a:p>
        </p:txBody>
      </p:sp>
    </p:spTree>
    <p:extLst>
      <p:ext uri="{BB962C8B-B14F-4D97-AF65-F5344CB8AC3E}">
        <p14:creationId xmlns:p14="http://schemas.microsoft.com/office/powerpoint/2010/main" val="150361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EE3D-1449-479E-92DA-F2A11D44E88F}"/>
              </a:ext>
            </a:extLst>
          </p:cNvPr>
          <p:cNvSpPr>
            <a:spLocks noGrp="1"/>
          </p:cNvSpPr>
          <p:nvPr>
            <p:ph type="title"/>
          </p:nvPr>
        </p:nvSpPr>
        <p:spPr>
          <a:xfrm>
            <a:off x="462815" y="48777"/>
            <a:ext cx="10515600" cy="1325563"/>
          </a:xfrm>
        </p:spPr>
        <p:txBody>
          <a:bodyPr/>
          <a:lstStyle/>
          <a:p>
            <a:r>
              <a:rPr lang="en-US" dirty="0"/>
              <a:t>Let’s go back nearly 20 years….to May 2004</a:t>
            </a:r>
          </a:p>
        </p:txBody>
      </p:sp>
      <p:pic>
        <p:nvPicPr>
          <p:cNvPr id="5" name="Picture 4">
            <a:extLst>
              <a:ext uri="{FF2B5EF4-FFF2-40B4-BE49-F238E27FC236}">
                <a16:creationId xmlns:a16="http://schemas.microsoft.com/office/drawing/2014/main" id="{DAB43C4A-86CE-3F2C-89F4-E24DBE3785BC}"/>
              </a:ext>
            </a:extLst>
          </p:cNvPr>
          <p:cNvPicPr>
            <a:picLocks noChangeAspect="1"/>
          </p:cNvPicPr>
          <p:nvPr/>
        </p:nvPicPr>
        <p:blipFill>
          <a:blip r:embed="rId3"/>
          <a:stretch>
            <a:fillRect/>
          </a:stretch>
        </p:blipFill>
        <p:spPr>
          <a:xfrm>
            <a:off x="105410" y="1015198"/>
            <a:ext cx="6137705" cy="4454960"/>
          </a:xfrm>
          <a:prstGeom prst="rect">
            <a:avLst/>
          </a:prstGeom>
          <a:ln>
            <a:solidFill>
              <a:schemeClr val="tx1"/>
            </a:solidFill>
          </a:ln>
        </p:spPr>
      </p:pic>
      <p:pic>
        <p:nvPicPr>
          <p:cNvPr id="7" name="Picture 6">
            <a:extLst>
              <a:ext uri="{FF2B5EF4-FFF2-40B4-BE49-F238E27FC236}">
                <a16:creationId xmlns:a16="http://schemas.microsoft.com/office/drawing/2014/main" id="{847092B7-CAB5-934E-43D6-CA7FDBFBA1DC}"/>
              </a:ext>
            </a:extLst>
          </p:cNvPr>
          <p:cNvPicPr>
            <a:picLocks noChangeAspect="1"/>
          </p:cNvPicPr>
          <p:nvPr/>
        </p:nvPicPr>
        <p:blipFill>
          <a:blip r:embed="rId4"/>
          <a:stretch>
            <a:fillRect/>
          </a:stretch>
        </p:blipFill>
        <p:spPr>
          <a:xfrm>
            <a:off x="6243115" y="995028"/>
            <a:ext cx="5727973" cy="4295980"/>
          </a:xfrm>
          <a:prstGeom prst="rect">
            <a:avLst/>
          </a:prstGeom>
        </p:spPr>
      </p:pic>
    </p:spTree>
    <p:extLst>
      <p:ext uri="{BB962C8B-B14F-4D97-AF65-F5344CB8AC3E}">
        <p14:creationId xmlns:p14="http://schemas.microsoft.com/office/powerpoint/2010/main" val="4077462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BFCE2D6-F6E0-9133-3F74-45E8CB1EAFB1}"/>
              </a:ext>
            </a:extLst>
          </p:cNvPr>
          <p:cNvSpPr>
            <a:spLocks noGrp="1" noChangeArrowheads="1"/>
          </p:cNvSpPr>
          <p:nvPr>
            <p:ph type="title"/>
          </p:nvPr>
        </p:nvSpPr>
        <p:spPr>
          <a:xfrm>
            <a:off x="2573421" y="723900"/>
            <a:ext cx="8229600" cy="1143000"/>
          </a:xfrm>
        </p:spPr>
        <p:txBody>
          <a:bodyPr>
            <a:normAutofit fontScale="90000"/>
          </a:bodyPr>
          <a:lstStyle/>
          <a:p>
            <a:r>
              <a:rPr lang="en-US" altLang="en-US" sz="4000" dirty="0"/>
              <a:t>About terms of use</a:t>
            </a:r>
            <a:br>
              <a:rPr lang="en-US" altLang="en-US" sz="4000" dirty="0"/>
            </a:br>
            <a:br>
              <a:rPr lang="en-US" altLang="en-US" sz="4000" dirty="0"/>
            </a:br>
            <a:r>
              <a:rPr lang="en-US" altLang="en-US" sz="4000" dirty="0"/>
              <a:t>There are no real definitions….</a:t>
            </a:r>
            <a:br>
              <a:rPr lang="en-US" altLang="en-US" sz="4000" dirty="0"/>
            </a:br>
            <a:endParaRPr lang="en-US" altLang="en-US" sz="4000" dirty="0"/>
          </a:p>
        </p:txBody>
      </p:sp>
      <p:sp>
        <p:nvSpPr>
          <p:cNvPr id="70659" name="Rectangle 3">
            <a:extLst>
              <a:ext uri="{FF2B5EF4-FFF2-40B4-BE49-F238E27FC236}">
                <a16:creationId xmlns:a16="http://schemas.microsoft.com/office/drawing/2014/main" id="{51D7207B-1C04-A9B9-F703-DC056CB75380}"/>
              </a:ext>
            </a:extLst>
          </p:cNvPr>
          <p:cNvSpPr>
            <a:spLocks noGrp="1" noChangeArrowheads="1"/>
          </p:cNvSpPr>
          <p:nvPr>
            <p:ph type="body" idx="1"/>
          </p:nvPr>
        </p:nvSpPr>
        <p:spPr>
          <a:xfrm>
            <a:off x="812799" y="2642671"/>
            <a:ext cx="10905067" cy="4215329"/>
          </a:xfrm>
        </p:spPr>
        <p:txBody>
          <a:bodyPr>
            <a:normAutofit/>
          </a:bodyPr>
          <a:lstStyle/>
          <a:p>
            <a:pPr>
              <a:lnSpc>
                <a:spcPct val="80000"/>
              </a:lnSpc>
            </a:pPr>
            <a:r>
              <a:rPr lang="en-US" altLang="en-US" sz="3200" dirty="0"/>
              <a:t>Polychromatic cytometry – high number of what we would call “regular” spectral collection</a:t>
            </a:r>
          </a:p>
          <a:p>
            <a:pPr>
              <a:lnSpc>
                <a:spcPct val="80000"/>
              </a:lnSpc>
            </a:pPr>
            <a:r>
              <a:rPr lang="en-US" altLang="en-US" sz="3200" dirty="0"/>
              <a:t>Multispectral – probably 20-40 channels of dispersed spectral bands</a:t>
            </a:r>
          </a:p>
          <a:p>
            <a:pPr>
              <a:lnSpc>
                <a:spcPct val="80000"/>
              </a:lnSpc>
            </a:pPr>
            <a:r>
              <a:rPr lang="en-US" altLang="en-US" sz="3200" dirty="0"/>
              <a:t>Hyperspectral – probably 50-1000 spectral bands</a:t>
            </a:r>
          </a:p>
          <a:p>
            <a:pPr>
              <a:lnSpc>
                <a:spcPct val="80000"/>
              </a:lnSpc>
            </a:pPr>
            <a:r>
              <a:rPr lang="en-US" altLang="en-US" sz="3200" dirty="0"/>
              <a:t>2-8 color flow cytometry is not strictly “spectral” or “multispectral”</a:t>
            </a:r>
          </a:p>
        </p:txBody>
      </p:sp>
      <p:sp>
        <p:nvSpPr>
          <p:cNvPr id="2" name="TextBox 1">
            <a:extLst>
              <a:ext uri="{FF2B5EF4-FFF2-40B4-BE49-F238E27FC236}">
                <a16:creationId xmlns:a16="http://schemas.microsoft.com/office/drawing/2014/main" id="{DC2FEC67-0CA1-4B63-ED17-3619691E2884}"/>
              </a:ext>
            </a:extLst>
          </p:cNvPr>
          <p:cNvSpPr txBox="1"/>
          <p:nvPr/>
        </p:nvSpPr>
        <p:spPr>
          <a:xfrm>
            <a:off x="185609" y="926068"/>
            <a:ext cx="2160848" cy="369332"/>
          </a:xfrm>
          <a:prstGeom prst="rect">
            <a:avLst/>
          </a:prstGeom>
          <a:noFill/>
        </p:spPr>
        <p:txBody>
          <a:bodyPr wrap="none" rtlCol="0">
            <a:spAutoFit/>
          </a:bodyPr>
          <a:lstStyle/>
          <a:p>
            <a:r>
              <a:rPr lang="en-US" b="1" dirty="0">
                <a:solidFill>
                  <a:srgbClr val="FF0000"/>
                </a:solidFill>
              </a:rPr>
              <a:t>Slide from ISAC 2004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49" name="AutoShape 81">
            <a:extLst>
              <a:ext uri="{FF2B5EF4-FFF2-40B4-BE49-F238E27FC236}">
                <a16:creationId xmlns:a16="http://schemas.microsoft.com/office/drawing/2014/main" id="{4C044EB5-C7E0-AF66-4743-AA304C924040}"/>
              </a:ext>
            </a:extLst>
          </p:cNvPr>
          <p:cNvSpPr>
            <a:spLocks noChangeArrowheads="1"/>
          </p:cNvSpPr>
          <p:nvPr/>
        </p:nvSpPr>
        <p:spPr bwMode="auto">
          <a:xfrm>
            <a:off x="2133600" y="1447800"/>
            <a:ext cx="2209800" cy="304800"/>
          </a:xfrm>
          <a:prstGeom prst="wedgeRoundRectCallout">
            <a:avLst>
              <a:gd name="adj1" fmla="val -59194"/>
              <a:gd name="adj2" fmla="val 498440"/>
              <a:gd name="adj3" fmla="val 16667"/>
            </a:avLst>
          </a:prstGeom>
          <a:solidFill>
            <a:srgbClr val="F8FEB0"/>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1600"/>
              <a:t>32-channel PMT</a:t>
            </a:r>
          </a:p>
        </p:txBody>
      </p:sp>
      <p:pic>
        <p:nvPicPr>
          <p:cNvPr id="32846" name="Picture 78">
            <a:extLst>
              <a:ext uri="{FF2B5EF4-FFF2-40B4-BE49-F238E27FC236}">
                <a16:creationId xmlns:a16="http://schemas.microsoft.com/office/drawing/2014/main" id="{81181A7F-1497-46FB-F59E-2D70E02D0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80437">
            <a:off x="1752601" y="3048001"/>
            <a:ext cx="646113"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848" name="Line 80">
            <a:extLst>
              <a:ext uri="{FF2B5EF4-FFF2-40B4-BE49-F238E27FC236}">
                <a16:creationId xmlns:a16="http://schemas.microsoft.com/office/drawing/2014/main" id="{AD0389C8-0713-699C-2590-B297400F293A}"/>
              </a:ext>
            </a:extLst>
          </p:cNvPr>
          <p:cNvSpPr>
            <a:spLocks noChangeShapeType="1"/>
          </p:cNvSpPr>
          <p:nvPr/>
        </p:nvSpPr>
        <p:spPr bwMode="auto">
          <a:xfrm flipH="1" flipV="1">
            <a:off x="2362200" y="3429000"/>
            <a:ext cx="4572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2847" name="Line 79">
            <a:extLst>
              <a:ext uri="{FF2B5EF4-FFF2-40B4-BE49-F238E27FC236}">
                <a16:creationId xmlns:a16="http://schemas.microsoft.com/office/drawing/2014/main" id="{185B0C12-412C-8E98-20F9-744A70713F06}"/>
              </a:ext>
            </a:extLst>
          </p:cNvPr>
          <p:cNvSpPr>
            <a:spLocks noChangeShapeType="1"/>
          </p:cNvSpPr>
          <p:nvPr/>
        </p:nvSpPr>
        <p:spPr bwMode="auto">
          <a:xfrm flipH="1" flipV="1">
            <a:off x="1981200" y="3657600"/>
            <a:ext cx="8382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2770" name="Rectangle 2">
            <a:extLst>
              <a:ext uri="{FF2B5EF4-FFF2-40B4-BE49-F238E27FC236}">
                <a16:creationId xmlns:a16="http://schemas.microsoft.com/office/drawing/2014/main" id="{69664A2B-1030-0AC9-0DF3-B79CE481605D}"/>
              </a:ext>
            </a:extLst>
          </p:cNvPr>
          <p:cNvSpPr>
            <a:spLocks noGrp="1" noChangeArrowheads="1"/>
          </p:cNvSpPr>
          <p:nvPr>
            <p:ph type="title"/>
          </p:nvPr>
        </p:nvSpPr>
        <p:spPr>
          <a:xfrm>
            <a:off x="1981200" y="274638"/>
            <a:ext cx="8229600" cy="792162"/>
          </a:xfrm>
        </p:spPr>
        <p:txBody>
          <a:bodyPr/>
          <a:lstStyle/>
          <a:p>
            <a:r>
              <a:rPr lang="en-US" altLang="en-US" sz="3200" dirty="0"/>
              <a:t>32-channel spectrograph. Optical Diagram</a:t>
            </a:r>
          </a:p>
        </p:txBody>
      </p:sp>
      <p:sp>
        <p:nvSpPr>
          <p:cNvPr id="32772" name="AutoShape 4">
            <a:extLst>
              <a:ext uri="{FF2B5EF4-FFF2-40B4-BE49-F238E27FC236}">
                <a16:creationId xmlns:a16="http://schemas.microsoft.com/office/drawing/2014/main" id="{ECD551F1-1E6E-95B4-C9D2-011FF284BAAE}"/>
              </a:ext>
            </a:extLst>
          </p:cNvPr>
          <p:cNvSpPr>
            <a:spLocks noChangeArrowheads="1"/>
          </p:cNvSpPr>
          <p:nvPr/>
        </p:nvSpPr>
        <p:spPr bwMode="auto">
          <a:xfrm>
            <a:off x="2590800" y="3810000"/>
            <a:ext cx="533400" cy="3810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3" name="Rectangle 5">
            <a:extLst>
              <a:ext uri="{FF2B5EF4-FFF2-40B4-BE49-F238E27FC236}">
                <a16:creationId xmlns:a16="http://schemas.microsoft.com/office/drawing/2014/main" id="{0D96C528-2295-3F02-D993-B04BD4FE54DC}"/>
              </a:ext>
            </a:extLst>
          </p:cNvPr>
          <p:cNvSpPr>
            <a:spLocks noChangeArrowheads="1"/>
          </p:cNvSpPr>
          <p:nvPr/>
        </p:nvSpPr>
        <p:spPr bwMode="auto">
          <a:xfrm>
            <a:off x="2590800" y="3200400"/>
            <a:ext cx="533400" cy="6096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6" name="Rectangle 8">
            <a:extLst>
              <a:ext uri="{FF2B5EF4-FFF2-40B4-BE49-F238E27FC236}">
                <a16:creationId xmlns:a16="http://schemas.microsoft.com/office/drawing/2014/main" id="{F535D8F8-3AC3-DADA-171E-6EF4C389F04E}"/>
              </a:ext>
            </a:extLst>
          </p:cNvPr>
          <p:cNvSpPr>
            <a:spLocks noChangeArrowheads="1"/>
          </p:cNvSpPr>
          <p:nvPr/>
        </p:nvSpPr>
        <p:spPr bwMode="auto">
          <a:xfrm>
            <a:off x="2743200" y="4191000"/>
            <a:ext cx="228600" cy="6858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9" name="Rectangle 11">
            <a:extLst>
              <a:ext uri="{FF2B5EF4-FFF2-40B4-BE49-F238E27FC236}">
                <a16:creationId xmlns:a16="http://schemas.microsoft.com/office/drawing/2014/main" id="{98558D52-E0B5-0799-1DE3-2935F2D9F5AD}"/>
              </a:ext>
            </a:extLst>
          </p:cNvPr>
          <p:cNvSpPr>
            <a:spLocks noChangeArrowheads="1"/>
          </p:cNvSpPr>
          <p:nvPr/>
        </p:nvSpPr>
        <p:spPr bwMode="auto">
          <a:xfrm>
            <a:off x="2819400" y="3200400"/>
            <a:ext cx="76200" cy="1676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1" name="AutoShape 13">
            <a:extLst>
              <a:ext uri="{FF2B5EF4-FFF2-40B4-BE49-F238E27FC236}">
                <a16:creationId xmlns:a16="http://schemas.microsoft.com/office/drawing/2014/main" id="{BBD118C8-FD12-F37C-6630-0B533370734C}"/>
              </a:ext>
            </a:extLst>
          </p:cNvPr>
          <p:cNvSpPr>
            <a:spLocks noChangeArrowheads="1"/>
          </p:cNvSpPr>
          <p:nvPr/>
        </p:nvSpPr>
        <p:spPr bwMode="auto">
          <a:xfrm>
            <a:off x="2743200" y="4419600"/>
            <a:ext cx="228600" cy="152400"/>
          </a:xfrm>
          <a:prstGeom prst="star5">
            <a:avLst/>
          </a:prstGeom>
          <a:noFill/>
          <a:ln w="31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4" name="AutoShape 16">
            <a:extLst>
              <a:ext uri="{FF2B5EF4-FFF2-40B4-BE49-F238E27FC236}">
                <a16:creationId xmlns:a16="http://schemas.microsoft.com/office/drawing/2014/main" id="{12C4EF3A-0E9D-CE6A-8429-0160F1465A37}"/>
              </a:ext>
            </a:extLst>
          </p:cNvPr>
          <p:cNvSpPr>
            <a:spLocks noChangeArrowheads="1"/>
          </p:cNvSpPr>
          <p:nvPr/>
        </p:nvSpPr>
        <p:spPr bwMode="auto">
          <a:xfrm>
            <a:off x="2514600" y="4295775"/>
            <a:ext cx="228600" cy="381000"/>
          </a:xfrm>
          <a:prstGeom prst="moon">
            <a:avLst>
              <a:gd name="adj" fmla="val 42708"/>
            </a:avLst>
          </a:prstGeom>
          <a:blipFill dpi="0" rotWithShape="0">
            <a:blip r:embed="rId4"/>
            <a:srcRect/>
            <a:tile tx="0" ty="0" sx="100000" sy="100000" flip="none" algn="tl"/>
          </a:blip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5" name="AutoShape 17">
            <a:extLst>
              <a:ext uri="{FF2B5EF4-FFF2-40B4-BE49-F238E27FC236}">
                <a16:creationId xmlns:a16="http://schemas.microsoft.com/office/drawing/2014/main" id="{DD3C8EF0-B958-CD89-B996-6DD782B7AD07}"/>
              </a:ext>
            </a:extLst>
          </p:cNvPr>
          <p:cNvSpPr>
            <a:spLocks noChangeArrowheads="1"/>
          </p:cNvSpPr>
          <p:nvPr/>
        </p:nvSpPr>
        <p:spPr bwMode="auto">
          <a:xfrm rot="10800000">
            <a:off x="3352800" y="4191000"/>
            <a:ext cx="228600" cy="609600"/>
          </a:xfrm>
          <a:prstGeom prst="flowChartDelay">
            <a:avLst/>
          </a:prstGeom>
          <a:blipFill dpi="0" rotWithShape="0">
            <a:blip r:embed="rId5"/>
            <a:srcRect/>
            <a:tile tx="0" ty="0" sx="100000" sy="100000" flip="none" algn="tl"/>
          </a:blip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6" name="AutoShape 18">
            <a:extLst>
              <a:ext uri="{FF2B5EF4-FFF2-40B4-BE49-F238E27FC236}">
                <a16:creationId xmlns:a16="http://schemas.microsoft.com/office/drawing/2014/main" id="{68173C8F-75D7-BBA1-FE5C-6106C3FE84CE}"/>
              </a:ext>
            </a:extLst>
          </p:cNvPr>
          <p:cNvSpPr>
            <a:spLocks noChangeArrowheads="1"/>
          </p:cNvSpPr>
          <p:nvPr/>
        </p:nvSpPr>
        <p:spPr bwMode="auto">
          <a:xfrm>
            <a:off x="4038600" y="4191000"/>
            <a:ext cx="228600" cy="609600"/>
          </a:xfrm>
          <a:prstGeom prst="flowChartDelay">
            <a:avLst/>
          </a:prstGeom>
          <a:blipFill dpi="0" rotWithShape="0">
            <a:blip r:embed="rId5"/>
            <a:srcRect/>
            <a:tile tx="0" ty="0" sx="100000" sy="100000" flip="none" algn="tl"/>
          </a:blip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Line 20">
            <a:extLst>
              <a:ext uri="{FF2B5EF4-FFF2-40B4-BE49-F238E27FC236}">
                <a16:creationId xmlns:a16="http://schemas.microsoft.com/office/drawing/2014/main" id="{A3DCF989-22C9-E9A4-EC73-AABE75EDDCEE}"/>
              </a:ext>
            </a:extLst>
          </p:cNvPr>
          <p:cNvSpPr>
            <a:spLocks noChangeShapeType="1"/>
          </p:cNvSpPr>
          <p:nvPr/>
        </p:nvSpPr>
        <p:spPr bwMode="auto">
          <a:xfrm>
            <a:off x="3810000" y="41910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9" name="Line 21">
            <a:extLst>
              <a:ext uri="{FF2B5EF4-FFF2-40B4-BE49-F238E27FC236}">
                <a16:creationId xmlns:a16="http://schemas.microsoft.com/office/drawing/2014/main" id="{D6877772-AA53-C032-7556-05511BEC75C2}"/>
              </a:ext>
            </a:extLst>
          </p:cNvPr>
          <p:cNvSpPr>
            <a:spLocks noChangeShapeType="1"/>
          </p:cNvSpPr>
          <p:nvPr/>
        </p:nvSpPr>
        <p:spPr bwMode="auto">
          <a:xfrm>
            <a:off x="3810000" y="45720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AutoShape 23">
            <a:extLst>
              <a:ext uri="{FF2B5EF4-FFF2-40B4-BE49-F238E27FC236}">
                <a16:creationId xmlns:a16="http://schemas.microsoft.com/office/drawing/2014/main" id="{1FDF8E76-2A55-BF51-5207-89BEAA2EB57B}"/>
              </a:ext>
            </a:extLst>
          </p:cNvPr>
          <p:cNvSpPr>
            <a:spLocks noChangeArrowheads="1"/>
          </p:cNvSpPr>
          <p:nvPr/>
        </p:nvSpPr>
        <p:spPr bwMode="auto">
          <a:xfrm rot="2527750">
            <a:off x="5257801" y="3962401"/>
            <a:ext cx="106363" cy="1120775"/>
          </a:xfrm>
          <a:prstGeom prst="flowChartProcess">
            <a:avLst/>
          </a:prstGeom>
          <a:blipFill dpi="0" rotWithShape="0">
            <a:blip r:embed="rId6"/>
            <a:srcRect/>
            <a:tile tx="0" ty="0" sx="100000" sy="100000" flip="none" algn="tl"/>
          </a:blip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Rectangle 24">
            <a:extLst>
              <a:ext uri="{FF2B5EF4-FFF2-40B4-BE49-F238E27FC236}">
                <a16:creationId xmlns:a16="http://schemas.microsoft.com/office/drawing/2014/main" id="{7727B25D-6C06-B807-6D09-AFBF37CCDBCE}"/>
              </a:ext>
            </a:extLst>
          </p:cNvPr>
          <p:cNvSpPr>
            <a:spLocks noChangeArrowheads="1"/>
          </p:cNvSpPr>
          <p:nvPr/>
        </p:nvSpPr>
        <p:spPr bwMode="auto">
          <a:xfrm rot="18968472">
            <a:off x="5157788" y="2417764"/>
            <a:ext cx="152400" cy="1277937"/>
          </a:xfrm>
          <a:prstGeom prst="rect">
            <a:avLst/>
          </a:prstGeom>
          <a:blipFill dpi="0" rotWithShape="0">
            <a:blip r:embed="rId4"/>
            <a:srcRect/>
            <a:tile tx="0" ty="0" sx="100000" sy="100000" flip="none" algn="tl"/>
          </a:blip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Oval 25">
            <a:extLst>
              <a:ext uri="{FF2B5EF4-FFF2-40B4-BE49-F238E27FC236}">
                <a16:creationId xmlns:a16="http://schemas.microsoft.com/office/drawing/2014/main" id="{D7E3897C-CA35-EE00-0EAA-555CD28C3983}"/>
              </a:ext>
            </a:extLst>
          </p:cNvPr>
          <p:cNvSpPr>
            <a:spLocks noChangeArrowheads="1"/>
          </p:cNvSpPr>
          <p:nvPr/>
        </p:nvSpPr>
        <p:spPr bwMode="auto">
          <a:xfrm>
            <a:off x="6400800" y="2209800"/>
            <a:ext cx="152400" cy="1219200"/>
          </a:xfrm>
          <a:prstGeom prst="ellipse">
            <a:avLst/>
          </a:prstGeom>
          <a:blipFill dpi="0" rotWithShape="0">
            <a:blip r:embed="rId7"/>
            <a:srcRect/>
            <a:tile tx="0" ty="0" sx="100000" sy="100000" flip="none" algn="tl"/>
          </a:bli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5" name="Rectangle 27">
            <a:extLst>
              <a:ext uri="{FF2B5EF4-FFF2-40B4-BE49-F238E27FC236}">
                <a16:creationId xmlns:a16="http://schemas.microsoft.com/office/drawing/2014/main" id="{C3CED8F0-663E-4506-A9A8-9FBA02C8FF83}"/>
              </a:ext>
            </a:extLst>
          </p:cNvPr>
          <p:cNvSpPr>
            <a:spLocks noChangeArrowheads="1"/>
          </p:cNvSpPr>
          <p:nvPr/>
        </p:nvSpPr>
        <p:spPr bwMode="auto">
          <a:xfrm>
            <a:off x="8153400" y="4114800"/>
            <a:ext cx="1524000" cy="762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Line 29">
            <a:extLst>
              <a:ext uri="{FF2B5EF4-FFF2-40B4-BE49-F238E27FC236}">
                <a16:creationId xmlns:a16="http://schemas.microsoft.com/office/drawing/2014/main" id="{A1D7AE78-BA51-4F19-7828-C0BDBC078508}"/>
              </a:ext>
            </a:extLst>
          </p:cNvPr>
          <p:cNvSpPr>
            <a:spLocks noChangeShapeType="1"/>
          </p:cNvSpPr>
          <p:nvPr/>
        </p:nvSpPr>
        <p:spPr bwMode="auto">
          <a:xfrm flipV="1">
            <a:off x="2895600" y="4267200"/>
            <a:ext cx="609600" cy="228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8" name="Line 30">
            <a:extLst>
              <a:ext uri="{FF2B5EF4-FFF2-40B4-BE49-F238E27FC236}">
                <a16:creationId xmlns:a16="http://schemas.microsoft.com/office/drawing/2014/main" id="{9E49B9D6-09BF-3CE0-7E9D-259E0EAFCD77}"/>
              </a:ext>
            </a:extLst>
          </p:cNvPr>
          <p:cNvSpPr>
            <a:spLocks noChangeShapeType="1"/>
          </p:cNvSpPr>
          <p:nvPr/>
        </p:nvSpPr>
        <p:spPr bwMode="auto">
          <a:xfrm>
            <a:off x="2895600" y="4495800"/>
            <a:ext cx="609600" cy="228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0" name="Line 32">
            <a:extLst>
              <a:ext uri="{FF2B5EF4-FFF2-40B4-BE49-F238E27FC236}">
                <a16:creationId xmlns:a16="http://schemas.microsoft.com/office/drawing/2014/main" id="{B33658A8-08C7-0DAA-9D22-2F955684316F}"/>
              </a:ext>
            </a:extLst>
          </p:cNvPr>
          <p:cNvSpPr>
            <a:spLocks noChangeShapeType="1"/>
          </p:cNvSpPr>
          <p:nvPr/>
        </p:nvSpPr>
        <p:spPr bwMode="auto">
          <a:xfrm flipH="1" flipV="1">
            <a:off x="2590800" y="4343400"/>
            <a:ext cx="304800" cy="152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1" name="Line 33">
            <a:extLst>
              <a:ext uri="{FF2B5EF4-FFF2-40B4-BE49-F238E27FC236}">
                <a16:creationId xmlns:a16="http://schemas.microsoft.com/office/drawing/2014/main" id="{EDF29EDA-AE66-B347-6FC5-9CDAEED65C42}"/>
              </a:ext>
            </a:extLst>
          </p:cNvPr>
          <p:cNvSpPr>
            <a:spLocks noChangeShapeType="1"/>
          </p:cNvSpPr>
          <p:nvPr/>
        </p:nvSpPr>
        <p:spPr bwMode="auto">
          <a:xfrm flipH="1">
            <a:off x="2590800" y="4495800"/>
            <a:ext cx="304800" cy="152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2" name="Line 34">
            <a:extLst>
              <a:ext uri="{FF2B5EF4-FFF2-40B4-BE49-F238E27FC236}">
                <a16:creationId xmlns:a16="http://schemas.microsoft.com/office/drawing/2014/main" id="{2CFBC9C9-B6B1-0740-3349-B9E8C1507D24}"/>
              </a:ext>
            </a:extLst>
          </p:cNvPr>
          <p:cNvSpPr>
            <a:spLocks noChangeShapeType="1"/>
          </p:cNvSpPr>
          <p:nvPr/>
        </p:nvSpPr>
        <p:spPr bwMode="auto">
          <a:xfrm>
            <a:off x="3505200" y="4267200"/>
            <a:ext cx="304800" cy="228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3" name="Line 35">
            <a:extLst>
              <a:ext uri="{FF2B5EF4-FFF2-40B4-BE49-F238E27FC236}">
                <a16:creationId xmlns:a16="http://schemas.microsoft.com/office/drawing/2014/main" id="{219F8082-1E0A-5C4F-0A98-EC6E29CB1D8D}"/>
              </a:ext>
            </a:extLst>
          </p:cNvPr>
          <p:cNvSpPr>
            <a:spLocks noChangeShapeType="1"/>
          </p:cNvSpPr>
          <p:nvPr/>
        </p:nvSpPr>
        <p:spPr bwMode="auto">
          <a:xfrm flipV="1">
            <a:off x="3505200" y="4495800"/>
            <a:ext cx="304800" cy="228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8" name="Line 50">
            <a:extLst>
              <a:ext uri="{FF2B5EF4-FFF2-40B4-BE49-F238E27FC236}">
                <a16:creationId xmlns:a16="http://schemas.microsoft.com/office/drawing/2014/main" id="{DC4C61E9-5B69-16A3-2074-D0E362E2F7FB}"/>
              </a:ext>
            </a:extLst>
          </p:cNvPr>
          <p:cNvSpPr>
            <a:spLocks noChangeShapeType="1"/>
          </p:cNvSpPr>
          <p:nvPr/>
        </p:nvSpPr>
        <p:spPr bwMode="auto">
          <a:xfrm flipV="1">
            <a:off x="3810000" y="4267200"/>
            <a:ext cx="304800" cy="228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9" name="Line 51">
            <a:extLst>
              <a:ext uri="{FF2B5EF4-FFF2-40B4-BE49-F238E27FC236}">
                <a16:creationId xmlns:a16="http://schemas.microsoft.com/office/drawing/2014/main" id="{1A828869-C551-2177-2DD1-C140498B4C48}"/>
              </a:ext>
            </a:extLst>
          </p:cNvPr>
          <p:cNvSpPr>
            <a:spLocks noChangeShapeType="1"/>
          </p:cNvSpPr>
          <p:nvPr/>
        </p:nvSpPr>
        <p:spPr bwMode="auto">
          <a:xfrm>
            <a:off x="3810000" y="4495800"/>
            <a:ext cx="304800" cy="228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0" name="Line 52">
            <a:extLst>
              <a:ext uri="{FF2B5EF4-FFF2-40B4-BE49-F238E27FC236}">
                <a16:creationId xmlns:a16="http://schemas.microsoft.com/office/drawing/2014/main" id="{7773E222-A858-0215-709C-CE39C32D824F}"/>
              </a:ext>
            </a:extLst>
          </p:cNvPr>
          <p:cNvSpPr>
            <a:spLocks noChangeShapeType="1"/>
          </p:cNvSpPr>
          <p:nvPr/>
        </p:nvSpPr>
        <p:spPr bwMode="auto">
          <a:xfrm>
            <a:off x="4114800" y="4724400"/>
            <a:ext cx="4038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1" name="Line 53">
            <a:extLst>
              <a:ext uri="{FF2B5EF4-FFF2-40B4-BE49-F238E27FC236}">
                <a16:creationId xmlns:a16="http://schemas.microsoft.com/office/drawing/2014/main" id="{201E316C-0E47-5A52-E714-9284742F89DE}"/>
              </a:ext>
            </a:extLst>
          </p:cNvPr>
          <p:cNvSpPr>
            <a:spLocks noChangeShapeType="1"/>
          </p:cNvSpPr>
          <p:nvPr/>
        </p:nvSpPr>
        <p:spPr bwMode="auto">
          <a:xfrm>
            <a:off x="4114800" y="4267200"/>
            <a:ext cx="4038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2" name="Line 54">
            <a:extLst>
              <a:ext uri="{FF2B5EF4-FFF2-40B4-BE49-F238E27FC236}">
                <a16:creationId xmlns:a16="http://schemas.microsoft.com/office/drawing/2014/main" id="{6F2AC2D4-1057-8A33-DDB0-A6D411E39387}"/>
              </a:ext>
            </a:extLst>
          </p:cNvPr>
          <p:cNvSpPr>
            <a:spLocks noChangeShapeType="1"/>
          </p:cNvSpPr>
          <p:nvPr/>
        </p:nvSpPr>
        <p:spPr bwMode="auto">
          <a:xfrm flipV="1">
            <a:off x="5029200" y="2971800"/>
            <a:ext cx="0" cy="1752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3" name="Line 55">
            <a:extLst>
              <a:ext uri="{FF2B5EF4-FFF2-40B4-BE49-F238E27FC236}">
                <a16:creationId xmlns:a16="http://schemas.microsoft.com/office/drawing/2014/main" id="{6CCD4566-39A4-AC67-659D-B6F1F2ADF6C1}"/>
              </a:ext>
            </a:extLst>
          </p:cNvPr>
          <p:cNvSpPr>
            <a:spLocks noChangeShapeType="1"/>
          </p:cNvSpPr>
          <p:nvPr/>
        </p:nvSpPr>
        <p:spPr bwMode="auto">
          <a:xfrm flipV="1">
            <a:off x="5486400" y="3429000"/>
            <a:ext cx="0" cy="838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4" name="Line 56">
            <a:extLst>
              <a:ext uri="{FF2B5EF4-FFF2-40B4-BE49-F238E27FC236}">
                <a16:creationId xmlns:a16="http://schemas.microsoft.com/office/drawing/2014/main" id="{A77D9BAA-41C6-9397-D778-F10B941D8F7E}"/>
              </a:ext>
            </a:extLst>
          </p:cNvPr>
          <p:cNvSpPr>
            <a:spLocks noChangeShapeType="1"/>
          </p:cNvSpPr>
          <p:nvPr/>
        </p:nvSpPr>
        <p:spPr bwMode="auto">
          <a:xfrm flipV="1">
            <a:off x="5105400" y="2286000"/>
            <a:ext cx="1371600" cy="533400"/>
          </a:xfrm>
          <a:prstGeom prst="line">
            <a:avLst/>
          </a:prstGeom>
          <a:noFill/>
          <a:ln w="9525">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6" name="Line 58">
            <a:extLst>
              <a:ext uri="{FF2B5EF4-FFF2-40B4-BE49-F238E27FC236}">
                <a16:creationId xmlns:a16="http://schemas.microsoft.com/office/drawing/2014/main" id="{9F5DD3D7-4B54-E7F2-F1CC-9AF32F6202A4}"/>
              </a:ext>
            </a:extLst>
          </p:cNvPr>
          <p:cNvSpPr>
            <a:spLocks noChangeShapeType="1"/>
          </p:cNvSpPr>
          <p:nvPr/>
        </p:nvSpPr>
        <p:spPr bwMode="auto">
          <a:xfrm flipV="1">
            <a:off x="5562600" y="2895600"/>
            <a:ext cx="914400" cy="381000"/>
          </a:xfrm>
          <a:prstGeom prst="line">
            <a:avLst/>
          </a:prstGeom>
          <a:noFill/>
          <a:ln w="9525">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7" name="Line 59">
            <a:extLst>
              <a:ext uri="{FF2B5EF4-FFF2-40B4-BE49-F238E27FC236}">
                <a16:creationId xmlns:a16="http://schemas.microsoft.com/office/drawing/2014/main" id="{4763C8AE-57ED-E836-4E31-0EDAF11BA1BC}"/>
              </a:ext>
            </a:extLst>
          </p:cNvPr>
          <p:cNvSpPr>
            <a:spLocks noChangeShapeType="1"/>
          </p:cNvSpPr>
          <p:nvPr/>
        </p:nvSpPr>
        <p:spPr bwMode="auto">
          <a:xfrm flipV="1">
            <a:off x="6477000" y="1905000"/>
            <a:ext cx="1676400" cy="990600"/>
          </a:xfrm>
          <a:prstGeom prst="line">
            <a:avLst/>
          </a:prstGeom>
          <a:noFill/>
          <a:ln w="9525">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8" name="Line 60">
            <a:extLst>
              <a:ext uri="{FF2B5EF4-FFF2-40B4-BE49-F238E27FC236}">
                <a16:creationId xmlns:a16="http://schemas.microsoft.com/office/drawing/2014/main" id="{0E95798B-48E0-9068-B7EB-DEE38D353A25}"/>
              </a:ext>
            </a:extLst>
          </p:cNvPr>
          <p:cNvSpPr>
            <a:spLocks noChangeShapeType="1"/>
          </p:cNvSpPr>
          <p:nvPr/>
        </p:nvSpPr>
        <p:spPr bwMode="auto">
          <a:xfrm flipV="1">
            <a:off x="6477000" y="1905000"/>
            <a:ext cx="1676400" cy="381000"/>
          </a:xfrm>
          <a:prstGeom prst="line">
            <a:avLst/>
          </a:prstGeom>
          <a:noFill/>
          <a:ln w="9525">
            <a:solidFill>
              <a:srgbClr val="3366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9" name="Line 61">
            <a:extLst>
              <a:ext uri="{FF2B5EF4-FFF2-40B4-BE49-F238E27FC236}">
                <a16:creationId xmlns:a16="http://schemas.microsoft.com/office/drawing/2014/main" id="{74623B53-081F-1743-28B1-A18A89C12FFD}"/>
              </a:ext>
            </a:extLst>
          </p:cNvPr>
          <p:cNvSpPr>
            <a:spLocks noChangeShapeType="1"/>
          </p:cNvSpPr>
          <p:nvPr/>
        </p:nvSpPr>
        <p:spPr bwMode="auto">
          <a:xfrm>
            <a:off x="5562600" y="3276600"/>
            <a:ext cx="914400"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31" name="Line 63">
            <a:extLst>
              <a:ext uri="{FF2B5EF4-FFF2-40B4-BE49-F238E27FC236}">
                <a16:creationId xmlns:a16="http://schemas.microsoft.com/office/drawing/2014/main" id="{F5F830FA-EED4-FAB5-C042-D143E3F7ACF0}"/>
              </a:ext>
            </a:extLst>
          </p:cNvPr>
          <p:cNvSpPr>
            <a:spLocks noChangeShapeType="1"/>
          </p:cNvSpPr>
          <p:nvPr/>
        </p:nvSpPr>
        <p:spPr bwMode="auto">
          <a:xfrm flipV="1">
            <a:off x="6477000" y="3124200"/>
            <a:ext cx="1676400" cy="15240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32" name="Line 64">
            <a:extLst>
              <a:ext uri="{FF2B5EF4-FFF2-40B4-BE49-F238E27FC236}">
                <a16:creationId xmlns:a16="http://schemas.microsoft.com/office/drawing/2014/main" id="{F00532B4-55B1-5387-F8F4-6F0DAD9CA82A}"/>
              </a:ext>
            </a:extLst>
          </p:cNvPr>
          <p:cNvSpPr>
            <a:spLocks noChangeShapeType="1"/>
          </p:cNvSpPr>
          <p:nvPr/>
        </p:nvSpPr>
        <p:spPr bwMode="auto">
          <a:xfrm>
            <a:off x="5105400" y="2819400"/>
            <a:ext cx="1371600"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33" name="Line 65">
            <a:extLst>
              <a:ext uri="{FF2B5EF4-FFF2-40B4-BE49-F238E27FC236}">
                <a16:creationId xmlns:a16="http://schemas.microsoft.com/office/drawing/2014/main" id="{A5E94A64-7FEB-D661-C920-14411D29A0F8}"/>
              </a:ext>
            </a:extLst>
          </p:cNvPr>
          <p:cNvSpPr>
            <a:spLocks noChangeShapeType="1"/>
          </p:cNvSpPr>
          <p:nvPr/>
        </p:nvSpPr>
        <p:spPr bwMode="auto">
          <a:xfrm>
            <a:off x="6477000" y="2819400"/>
            <a:ext cx="1676400" cy="30480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34" name="AutoShape 66">
            <a:extLst>
              <a:ext uri="{FF2B5EF4-FFF2-40B4-BE49-F238E27FC236}">
                <a16:creationId xmlns:a16="http://schemas.microsoft.com/office/drawing/2014/main" id="{AFB344CB-2550-892F-B72F-5FFA63013174}"/>
              </a:ext>
            </a:extLst>
          </p:cNvPr>
          <p:cNvSpPr>
            <a:spLocks noChangeArrowheads="1"/>
          </p:cNvSpPr>
          <p:nvPr/>
        </p:nvSpPr>
        <p:spPr bwMode="auto">
          <a:xfrm>
            <a:off x="1752600" y="2286000"/>
            <a:ext cx="1676400" cy="304800"/>
          </a:xfrm>
          <a:prstGeom prst="wedgeRoundRectCallout">
            <a:avLst>
              <a:gd name="adj1" fmla="val 6819"/>
              <a:gd name="adj2" fmla="val 277606"/>
              <a:gd name="adj3" fmla="val 16667"/>
            </a:avLst>
          </a:prstGeom>
          <a:solidFill>
            <a:srgbClr val="F8FEB0"/>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1600"/>
              <a:t>Flow chamber</a:t>
            </a:r>
          </a:p>
        </p:txBody>
      </p:sp>
      <p:sp>
        <p:nvSpPr>
          <p:cNvPr id="32838" name="AutoShape 70">
            <a:extLst>
              <a:ext uri="{FF2B5EF4-FFF2-40B4-BE49-F238E27FC236}">
                <a16:creationId xmlns:a16="http://schemas.microsoft.com/office/drawing/2014/main" id="{3B3A702B-6D60-9CAE-6D60-D952DAF8B8C0}"/>
              </a:ext>
            </a:extLst>
          </p:cNvPr>
          <p:cNvSpPr>
            <a:spLocks noChangeArrowheads="1"/>
          </p:cNvSpPr>
          <p:nvPr/>
        </p:nvSpPr>
        <p:spPr bwMode="auto">
          <a:xfrm>
            <a:off x="1676400" y="5410200"/>
            <a:ext cx="1219200" cy="609600"/>
          </a:xfrm>
          <a:prstGeom prst="wedgeRoundRectCallout">
            <a:avLst>
              <a:gd name="adj1" fmla="val 21486"/>
              <a:gd name="adj2" fmla="val -167968"/>
              <a:gd name="adj3" fmla="val 16667"/>
            </a:avLst>
          </a:prstGeom>
          <a:solidFill>
            <a:srgbClr val="F8FEB0"/>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1600"/>
              <a:t>Concave mirror</a:t>
            </a:r>
          </a:p>
        </p:txBody>
      </p:sp>
      <p:sp>
        <p:nvSpPr>
          <p:cNvPr id="32839" name="AutoShape 71">
            <a:extLst>
              <a:ext uri="{FF2B5EF4-FFF2-40B4-BE49-F238E27FC236}">
                <a16:creationId xmlns:a16="http://schemas.microsoft.com/office/drawing/2014/main" id="{52A348A3-B369-2192-F8E2-8382A828FB33}"/>
              </a:ext>
            </a:extLst>
          </p:cNvPr>
          <p:cNvSpPr>
            <a:spLocks noChangeArrowheads="1"/>
          </p:cNvSpPr>
          <p:nvPr/>
        </p:nvSpPr>
        <p:spPr bwMode="auto">
          <a:xfrm>
            <a:off x="2971800" y="5334000"/>
            <a:ext cx="1371600" cy="381000"/>
          </a:xfrm>
          <a:prstGeom prst="wedgeRoundRectCallout">
            <a:avLst>
              <a:gd name="adj1" fmla="val 17708"/>
              <a:gd name="adj2" fmla="val -207917"/>
              <a:gd name="adj3" fmla="val 16667"/>
            </a:avLst>
          </a:prstGeom>
          <a:solidFill>
            <a:srgbClr val="F8FEB0"/>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1600"/>
              <a:t>Collimator</a:t>
            </a:r>
          </a:p>
        </p:txBody>
      </p:sp>
      <p:sp>
        <p:nvSpPr>
          <p:cNvPr id="32840" name="AutoShape 72">
            <a:extLst>
              <a:ext uri="{FF2B5EF4-FFF2-40B4-BE49-F238E27FC236}">
                <a16:creationId xmlns:a16="http://schemas.microsoft.com/office/drawing/2014/main" id="{915FAFB5-D2C7-C0C7-11B1-F2782FE1D830}"/>
              </a:ext>
            </a:extLst>
          </p:cNvPr>
          <p:cNvSpPr>
            <a:spLocks noChangeArrowheads="1"/>
          </p:cNvSpPr>
          <p:nvPr/>
        </p:nvSpPr>
        <p:spPr bwMode="auto">
          <a:xfrm>
            <a:off x="8077200" y="5181600"/>
            <a:ext cx="2362200" cy="457200"/>
          </a:xfrm>
          <a:prstGeom prst="wedgeRoundRectCallout">
            <a:avLst>
              <a:gd name="adj1" fmla="val -22648"/>
              <a:gd name="adj2" fmla="val -155208"/>
              <a:gd name="adj3" fmla="val 16667"/>
            </a:avLst>
          </a:prstGeom>
          <a:solidFill>
            <a:srgbClr val="F8FEB0"/>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1600"/>
              <a:t>Side scatter detector</a:t>
            </a:r>
          </a:p>
        </p:txBody>
      </p:sp>
      <p:sp>
        <p:nvSpPr>
          <p:cNvPr id="32841" name="AutoShape 73">
            <a:extLst>
              <a:ext uri="{FF2B5EF4-FFF2-40B4-BE49-F238E27FC236}">
                <a16:creationId xmlns:a16="http://schemas.microsoft.com/office/drawing/2014/main" id="{854F7283-F17B-D4ED-D9C2-F436DD5CE18F}"/>
              </a:ext>
            </a:extLst>
          </p:cNvPr>
          <p:cNvSpPr>
            <a:spLocks noChangeArrowheads="1"/>
          </p:cNvSpPr>
          <p:nvPr/>
        </p:nvSpPr>
        <p:spPr bwMode="auto">
          <a:xfrm>
            <a:off x="5105400" y="5181600"/>
            <a:ext cx="1676400" cy="457200"/>
          </a:xfrm>
          <a:prstGeom prst="wedgeRoundRectCallout">
            <a:avLst>
              <a:gd name="adj1" fmla="val -54639"/>
              <a:gd name="adj2" fmla="val -118056"/>
              <a:gd name="adj3" fmla="val 16667"/>
            </a:avLst>
          </a:prstGeom>
          <a:solidFill>
            <a:srgbClr val="F8FEB0"/>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1600"/>
              <a:t>Dichroic mirror</a:t>
            </a:r>
          </a:p>
        </p:txBody>
      </p:sp>
      <p:sp>
        <p:nvSpPr>
          <p:cNvPr id="32842" name="AutoShape 74">
            <a:extLst>
              <a:ext uri="{FF2B5EF4-FFF2-40B4-BE49-F238E27FC236}">
                <a16:creationId xmlns:a16="http://schemas.microsoft.com/office/drawing/2014/main" id="{88F19B29-3F03-C655-B77B-97D7238BBE1E}"/>
              </a:ext>
            </a:extLst>
          </p:cNvPr>
          <p:cNvSpPr>
            <a:spLocks noChangeArrowheads="1"/>
          </p:cNvSpPr>
          <p:nvPr/>
        </p:nvSpPr>
        <p:spPr bwMode="auto">
          <a:xfrm>
            <a:off x="3657600" y="1981200"/>
            <a:ext cx="2133600" cy="304800"/>
          </a:xfrm>
          <a:prstGeom prst="wedgeRoundRectCallout">
            <a:avLst>
              <a:gd name="adj1" fmla="val 5282"/>
              <a:gd name="adj2" fmla="val 135940"/>
              <a:gd name="adj3" fmla="val 16667"/>
            </a:avLst>
          </a:prstGeom>
          <a:solidFill>
            <a:srgbClr val="F8FEB0"/>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1600"/>
              <a:t>Diffraction grating</a:t>
            </a:r>
          </a:p>
        </p:txBody>
      </p:sp>
      <p:sp>
        <p:nvSpPr>
          <p:cNvPr id="32843" name="AutoShape 75">
            <a:extLst>
              <a:ext uri="{FF2B5EF4-FFF2-40B4-BE49-F238E27FC236}">
                <a16:creationId xmlns:a16="http://schemas.microsoft.com/office/drawing/2014/main" id="{E4F9FF84-2D64-AEA5-57D8-0FFA13172990}"/>
              </a:ext>
            </a:extLst>
          </p:cNvPr>
          <p:cNvSpPr>
            <a:spLocks noChangeArrowheads="1"/>
          </p:cNvSpPr>
          <p:nvPr/>
        </p:nvSpPr>
        <p:spPr bwMode="auto">
          <a:xfrm>
            <a:off x="6477000" y="1676400"/>
            <a:ext cx="914400" cy="304800"/>
          </a:xfrm>
          <a:prstGeom prst="wedgeRoundRectCallout">
            <a:avLst>
              <a:gd name="adj1" fmla="val -43750"/>
              <a:gd name="adj2" fmla="val 90106"/>
              <a:gd name="adj3" fmla="val 16667"/>
            </a:avLst>
          </a:prstGeom>
          <a:solidFill>
            <a:srgbClr val="F8FEB0"/>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1600"/>
              <a:t>Lens</a:t>
            </a:r>
          </a:p>
        </p:txBody>
      </p:sp>
      <p:sp>
        <p:nvSpPr>
          <p:cNvPr id="32844" name="AutoShape 76">
            <a:extLst>
              <a:ext uri="{FF2B5EF4-FFF2-40B4-BE49-F238E27FC236}">
                <a16:creationId xmlns:a16="http://schemas.microsoft.com/office/drawing/2014/main" id="{03E84C2E-B9F2-58C6-45C4-F90D8CCAB4E2}"/>
              </a:ext>
            </a:extLst>
          </p:cNvPr>
          <p:cNvSpPr>
            <a:spLocks noChangeArrowheads="1"/>
          </p:cNvSpPr>
          <p:nvPr/>
        </p:nvSpPr>
        <p:spPr bwMode="auto">
          <a:xfrm>
            <a:off x="8229600" y="1219200"/>
            <a:ext cx="2286000" cy="381000"/>
          </a:xfrm>
          <a:prstGeom prst="wedgeRoundRectCallout">
            <a:avLst>
              <a:gd name="adj1" fmla="val -35139"/>
              <a:gd name="adj2" fmla="val 116250"/>
              <a:gd name="adj3" fmla="val 16667"/>
            </a:avLst>
          </a:prstGeom>
          <a:solidFill>
            <a:srgbClr val="F8FEB0"/>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1600"/>
              <a:t>32-channel PMT</a:t>
            </a:r>
          </a:p>
        </p:txBody>
      </p:sp>
      <p:pic>
        <p:nvPicPr>
          <p:cNvPr id="32845" name="Picture 77">
            <a:extLst>
              <a:ext uri="{FF2B5EF4-FFF2-40B4-BE49-F238E27FC236}">
                <a16:creationId xmlns:a16="http://schemas.microsoft.com/office/drawing/2014/main" id="{CB733A43-5391-777D-2AB9-C5B1CD660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370408">
            <a:off x="8132763" y="1998663"/>
            <a:ext cx="1066800"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94" name="Rectangle 26">
            <a:extLst>
              <a:ext uri="{FF2B5EF4-FFF2-40B4-BE49-F238E27FC236}">
                <a16:creationId xmlns:a16="http://schemas.microsoft.com/office/drawing/2014/main" id="{07B085E6-A65A-B75B-58E3-8EF4D7472DEF}"/>
              </a:ext>
            </a:extLst>
          </p:cNvPr>
          <p:cNvSpPr>
            <a:spLocks noChangeArrowheads="1"/>
          </p:cNvSpPr>
          <p:nvPr/>
        </p:nvSpPr>
        <p:spPr bwMode="auto">
          <a:xfrm>
            <a:off x="8153400" y="1828800"/>
            <a:ext cx="914400" cy="14478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50" name="Oval 82">
            <a:extLst>
              <a:ext uri="{FF2B5EF4-FFF2-40B4-BE49-F238E27FC236}">
                <a16:creationId xmlns:a16="http://schemas.microsoft.com/office/drawing/2014/main" id="{DABADBF4-B385-B0F4-4398-B63E0CB7557D}"/>
              </a:ext>
            </a:extLst>
          </p:cNvPr>
          <p:cNvSpPr>
            <a:spLocks noChangeArrowheads="1"/>
          </p:cNvSpPr>
          <p:nvPr/>
        </p:nvSpPr>
        <p:spPr bwMode="auto">
          <a:xfrm>
            <a:off x="2133600" y="3969426"/>
            <a:ext cx="304800" cy="519351"/>
          </a:xfrm>
          <a:prstGeom prst="ellipse">
            <a:avLst/>
          </a:prstGeom>
          <a:solidFill>
            <a:srgbClr val="00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851" name="Text Box 83">
            <a:extLst>
              <a:ext uri="{FF2B5EF4-FFF2-40B4-BE49-F238E27FC236}">
                <a16:creationId xmlns:a16="http://schemas.microsoft.com/office/drawing/2014/main" id="{38A1DD2F-ACED-0FD7-9E5F-E6CBD8A5FD17}"/>
              </a:ext>
            </a:extLst>
          </p:cNvPr>
          <p:cNvSpPr txBox="1">
            <a:spLocks noChangeArrowheads="1"/>
          </p:cNvSpPr>
          <p:nvPr/>
        </p:nvSpPr>
        <p:spPr bwMode="auto">
          <a:xfrm>
            <a:off x="2514601" y="6248400"/>
            <a:ext cx="35275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a:t>Enhanced Differentiation Module</a:t>
            </a:r>
          </a:p>
        </p:txBody>
      </p:sp>
      <p:sp>
        <p:nvSpPr>
          <p:cNvPr id="32852" name="Line 84">
            <a:extLst>
              <a:ext uri="{FF2B5EF4-FFF2-40B4-BE49-F238E27FC236}">
                <a16:creationId xmlns:a16="http://schemas.microsoft.com/office/drawing/2014/main" id="{E3B3F7A5-9BA7-A6A3-53EF-1A107C842597}"/>
              </a:ext>
            </a:extLst>
          </p:cNvPr>
          <p:cNvSpPr>
            <a:spLocks noChangeShapeType="1"/>
          </p:cNvSpPr>
          <p:nvPr/>
        </p:nvSpPr>
        <p:spPr bwMode="auto">
          <a:xfrm flipH="1" flipV="1">
            <a:off x="2362200" y="4419600"/>
            <a:ext cx="990600"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 name="TextBox 1">
            <a:extLst>
              <a:ext uri="{FF2B5EF4-FFF2-40B4-BE49-F238E27FC236}">
                <a16:creationId xmlns:a16="http://schemas.microsoft.com/office/drawing/2014/main" id="{9FC0CC8F-C11B-B1BC-6E3A-62C03A59C9FB}"/>
              </a:ext>
            </a:extLst>
          </p:cNvPr>
          <p:cNvSpPr txBox="1"/>
          <p:nvPr/>
        </p:nvSpPr>
        <p:spPr>
          <a:xfrm>
            <a:off x="125152" y="952656"/>
            <a:ext cx="2160848" cy="646331"/>
          </a:xfrm>
          <a:prstGeom prst="rect">
            <a:avLst/>
          </a:prstGeom>
          <a:noFill/>
        </p:spPr>
        <p:txBody>
          <a:bodyPr wrap="none" rtlCol="0">
            <a:spAutoFit/>
          </a:bodyPr>
          <a:lstStyle/>
          <a:p>
            <a:r>
              <a:rPr lang="en-US" b="1" dirty="0">
                <a:solidFill>
                  <a:srgbClr val="FF0000"/>
                </a:solidFill>
              </a:rPr>
              <a:t>Slide from ISAC 2004</a:t>
            </a:r>
          </a:p>
          <a:p>
            <a:r>
              <a:rPr lang="en-US" b="1" dirty="0">
                <a:solidFill>
                  <a:srgbClr val="FF0000"/>
                </a:solidFill>
              </a:rPr>
              <a:t>(JPR talk)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E62A02E1-262C-03E3-0F2D-963CD430F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981200"/>
            <a:ext cx="3986213" cy="400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3">
            <a:extLst>
              <a:ext uri="{FF2B5EF4-FFF2-40B4-BE49-F238E27FC236}">
                <a16:creationId xmlns:a16="http://schemas.microsoft.com/office/drawing/2014/main" id="{0AC5F90E-BD87-01F4-7466-67651D077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489" y="2057400"/>
            <a:ext cx="387032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4" name="Text Box 4">
            <a:extLst>
              <a:ext uri="{FF2B5EF4-FFF2-40B4-BE49-F238E27FC236}">
                <a16:creationId xmlns:a16="http://schemas.microsoft.com/office/drawing/2014/main" id="{7937CD2E-A5FD-FA1A-F8E3-38B2ECCEFAAC}"/>
              </a:ext>
            </a:extLst>
          </p:cNvPr>
          <p:cNvSpPr txBox="1">
            <a:spLocks noChangeArrowheads="1"/>
          </p:cNvSpPr>
          <p:nvPr/>
        </p:nvSpPr>
        <p:spPr bwMode="auto">
          <a:xfrm>
            <a:off x="4175125" y="5984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endParaRPr lang="en-US" altLang="en-US" sz="2400">
              <a:latin typeface="Times New Roman" panose="02020603050405020304" pitchFamily="18" charset="0"/>
            </a:endParaRPr>
          </a:p>
        </p:txBody>
      </p:sp>
      <p:pic>
        <p:nvPicPr>
          <p:cNvPr id="61445" name="Picture 5">
            <a:extLst>
              <a:ext uri="{FF2B5EF4-FFF2-40B4-BE49-F238E27FC236}">
                <a16:creationId xmlns:a16="http://schemas.microsoft.com/office/drawing/2014/main" id="{070FBA75-0276-E65A-F559-4F8DC0AD6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1981200"/>
            <a:ext cx="4062413" cy="400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6" name="Picture 6">
            <a:extLst>
              <a:ext uri="{FF2B5EF4-FFF2-40B4-BE49-F238E27FC236}">
                <a16:creationId xmlns:a16="http://schemas.microsoft.com/office/drawing/2014/main" id="{C493681D-CAE4-44F8-326B-BD862E7F6A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216150"/>
            <a:ext cx="4114800"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7" name="Rectangle 7">
            <a:extLst>
              <a:ext uri="{FF2B5EF4-FFF2-40B4-BE49-F238E27FC236}">
                <a16:creationId xmlns:a16="http://schemas.microsoft.com/office/drawing/2014/main" id="{3B00A9B1-1879-81E5-B369-6700505229C1}"/>
              </a:ext>
            </a:extLst>
          </p:cNvPr>
          <p:cNvSpPr>
            <a:spLocks noChangeArrowheads="1"/>
          </p:cNvSpPr>
          <p:nvPr/>
        </p:nvSpPr>
        <p:spPr bwMode="auto">
          <a:xfrm>
            <a:off x="2394559" y="5990696"/>
            <a:ext cx="36166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dirty="0">
                <a:solidFill>
                  <a:schemeClr val="tx2"/>
                </a:solidFill>
                <a:latin typeface="Times New Roman" panose="02020603050405020304" pitchFamily="18" charset="0"/>
              </a:rPr>
              <a:t>Polychromatic color system</a:t>
            </a:r>
          </a:p>
        </p:txBody>
      </p:sp>
      <p:sp>
        <p:nvSpPr>
          <p:cNvPr id="61448" name="Rectangle 8">
            <a:extLst>
              <a:ext uri="{FF2B5EF4-FFF2-40B4-BE49-F238E27FC236}">
                <a16:creationId xmlns:a16="http://schemas.microsoft.com/office/drawing/2014/main" id="{FE319CB4-6CD2-F616-92FD-F207DA56FAD1}"/>
              </a:ext>
            </a:extLst>
          </p:cNvPr>
          <p:cNvSpPr>
            <a:spLocks noChangeArrowheads="1"/>
          </p:cNvSpPr>
          <p:nvPr/>
        </p:nvSpPr>
        <p:spPr bwMode="auto">
          <a:xfrm>
            <a:off x="7472364" y="6019800"/>
            <a:ext cx="24336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solidFill>
                  <a:schemeClr val="tx2"/>
                </a:solidFill>
                <a:latin typeface="Times New Roman" panose="02020603050405020304" pitchFamily="18" charset="0"/>
              </a:rPr>
              <a:t>32 channel system</a:t>
            </a:r>
          </a:p>
        </p:txBody>
      </p:sp>
      <p:sp>
        <p:nvSpPr>
          <p:cNvPr id="61449" name="Rectangle 9">
            <a:extLst>
              <a:ext uri="{FF2B5EF4-FFF2-40B4-BE49-F238E27FC236}">
                <a16:creationId xmlns:a16="http://schemas.microsoft.com/office/drawing/2014/main" id="{EC995BFB-F3BA-6112-E39D-1D89926854EA}"/>
              </a:ext>
            </a:extLst>
          </p:cNvPr>
          <p:cNvSpPr>
            <a:spLocks noChangeArrowheads="1"/>
          </p:cNvSpPr>
          <p:nvPr/>
        </p:nvSpPr>
        <p:spPr bwMode="auto">
          <a:xfrm>
            <a:off x="1828800" y="228600"/>
            <a:ext cx="868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685800" indent="-685800" algn="ctr">
              <a:spcBef>
                <a:spcPct val="0"/>
              </a:spcBef>
              <a:defRPr sz="4400">
                <a:solidFill>
                  <a:schemeClr val="tx2"/>
                </a:solidFill>
                <a:latin typeface="Arial" panose="020B0604020202020204" pitchFamily="34" charset="0"/>
              </a:defRPr>
            </a:lvl1pPr>
            <a:lvl2pPr marL="685800" indent="-685800" algn="ctr">
              <a:spcBef>
                <a:spcPct val="0"/>
              </a:spcBef>
              <a:defRPr sz="4400">
                <a:solidFill>
                  <a:schemeClr val="tx2"/>
                </a:solidFill>
                <a:latin typeface="Arial" panose="020B0604020202020204" pitchFamily="34" charset="0"/>
              </a:defRPr>
            </a:lvl2pPr>
            <a:lvl3pPr marL="685800" indent="-685800" algn="ctr">
              <a:spcBef>
                <a:spcPct val="0"/>
              </a:spcBef>
              <a:defRPr sz="4400">
                <a:solidFill>
                  <a:schemeClr val="tx2"/>
                </a:solidFill>
                <a:latin typeface="Arial" panose="020B0604020202020204" pitchFamily="34" charset="0"/>
              </a:defRPr>
            </a:lvl3pPr>
            <a:lvl4pPr marL="685800" indent="-685800" algn="ctr">
              <a:spcBef>
                <a:spcPct val="0"/>
              </a:spcBef>
              <a:defRPr sz="4400">
                <a:solidFill>
                  <a:schemeClr val="tx2"/>
                </a:solidFill>
                <a:latin typeface="Arial" panose="020B0604020202020204" pitchFamily="34" charset="0"/>
              </a:defRPr>
            </a:lvl4pPr>
            <a:lvl5pPr marL="685800" indent="-685800" algn="ctr">
              <a:spcBef>
                <a:spcPct val="0"/>
              </a:spcBef>
              <a:defRPr sz="4400">
                <a:solidFill>
                  <a:schemeClr val="tx2"/>
                </a:solidFill>
                <a:latin typeface="Arial" panose="020B0604020202020204" pitchFamily="34" charset="0"/>
              </a:defRPr>
            </a:lvl5pPr>
            <a:lvl6pPr marL="1143000" indent="-685800" algn="ctr" fontAlgn="base">
              <a:spcBef>
                <a:spcPct val="0"/>
              </a:spcBef>
              <a:spcAft>
                <a:spcPct val="0"/>
              </a:spcAft>
              <a:defRPr sz="4400">
                <a:solidFill>
                  <a:schemeClr val="tx2"/>
                </a:solidFill>
                <a:latin typeface="Arial" panose="020B0604020202020204" pitchFamily="34" charset="0"/>
              </a:defRPr>
            </a:lvl6pPr>
            <a:lvl7pPr marL="1600200" indent="-685800" algn="ctr" fontAlgn="base">
              <a:spcBef>
                <a:spcPct val="0"/>
              </a:spcBef>
              <a:spcAft>
                <a:spcPct val="0"/>
              </a:spcAft>
              <a:defRPr sz="4400">
                <a:solidFill>
                  <a:schemeClr val="tx2"/>
                </a:solidFill>
                <a:latin typeface="Arial" panose="020B0604020202020204" pitchFamily="34" charset="0"/>
              </a:defRPr>
            </a:lvl7pPr>
            <a:lvl8pPr marL="2057400" indent="-685800" algn="ctr" fontAlgn="base">
              <a:spcBef>
                <a:spcPct val="0"/>
              </a:spcBef>
              <a:spcAft>
                <a:spcPct val="0"/>
              </a:spcAft>
              <a:defRPr sz="4400">
                <a:solidFill>
                  <a:schemeClr val="tx2"/>
                </a:solidFill>
                <a:latin typeface="Arial" panose="020B0604020202020204" pitchFamily="34" charset="0"/>
              </a:defRPr>
            </a:lvl8pPr>
            <a:lvl9pPr marL="2514600" indent="-685800" algn="ctr" fontAlgn="base">
              <a:spcBef>
                <a:spcPct val="0"/>
              </a:spcBef>
              <a:spcAft>
                <a:spcPct val="0"/>
              </a:spcAft>
              <a:defRPr sz="4400">
                <a:solidFill>
                  <a:schemeClr val="tx2"/>
                </a:solidFill>
                <a:latin typeface="Arial" panose="020B0604020202020204" pitchFamily="34" charset="0"/>
              </a:defRPr>
            </a:lvl9pPr>
          </a:lstStyle>
          <a:p>
            <a:r>
              <a:rPr lang="en-US" altLang="en-US" sz="3200"/>
              <a:t>Develop signal processing tools suitable as  a foundation for clinical instruments</a:t>
            </a:r>
          </a:p>
        </p:txBody>
      </p:sp>
      <p:sp>
        <p:nvSpPr>
          <p:cNvPr id="61450" name="Text Box 10">
            <a:extLst>
              <a:ext uri="{FF2B5EF4-FFF2-40B4-BE49-F238E27FC236}">
                <a16:creationId xmlns:a16="http://schemas.microsoft.com/office/drawing/2014/main" id="{A96F3D8D-C786-A5F7-8345-CFEE816276E3}"/>
              </a:ext>
            </a:extLst>
          </p:cNvPr>
          <p:cNvSpPr txBox="1">
            <a:spLocks noChangeArrowheads="1"/>
          </p:cNvSpPr>
          <p:nvPr/>
        </p:nvSpPr>
        <p:spPr bwMode="auto">
          <a:xfrm>
            <a:off x="1752600" y="1295400"/>
            <a:ext cx="86868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pPr>
            <a:r>
              <a:rPr lang="en-US" altLang="en-US" sz="2400">
                <a:solidFill>
                  <a:schemeClr val="tx2"/>
                </a:solidFill>
              </a:rPr>
              <a:t>Analysis of complex samples (mixed nanocrystals)</a:t>
            </a:r>
          </a:p>
        </p:txBody>
      </p:sp>
      <p:sp>
        <p:nvSpPr>
          <p:cNvPr id="61451" name="Film">
            <a:extLst>
              <a:ext uri="{FF2B5EF4-FFF2-40B4-BE49-F238E27FC236}">
                <a16:creationId xmlns:a16="http://schemas.microsoft.com/office/drawing/2014/main" id="{5D29CD95-B422-04BF-EC15-D1CA7A905967}"/>
              </a:ext>
            </a:extLst>
          </p:cNvPr>
          <p:cNvSpPr>
            <a:spLocks noEditPoints="1" noChangeArrowheads="1"/>
          </p:cNvSpPr>
          <p:nvPr/>
        </p:nvSpPr>
        <p:spPr bwMode="auto">
          <a:xfrm>
            <a:off x="10487025"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61452" name="Film">
            <a:extLst>
              <a:ext uri="{FF2B5EF4-FFF2-40B4-BE49-F238E27FC236}">
                <a16:creationId xmlns:a16="http://schemas.microsoft.com/office/drawing/2014/main" id="{328464EE-4BD8-D3D8-5FF1-0B8762E9433F}"/>
              </a:ext>
            </a:extLst>
          </p:cNvPr>
          <p:cNvSpPr>
            <a:spLocks noEditPoints="1" noChangeArrowheads="1"/>
          </p:cNvSpPr>
          <p:nvPr/>
        </p:nvSpPr>
        <p:spPr bwMode="auto">
          <a:xfrm>
            <a:off x="10287000"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TextBox 1">
            <a:extLst>
              <a:ext uri="{FF2B5EF4-FFF2-40B4-BE49-F238E27FC236}">
                <a16:creationId xmlns:a16="http://schemas.microsoft.com/office/drawing/2014/main" id="{8B9A0A27-B504-5138-8C61-765E4AF9266A}"/>
              </a:ext>
            </a:extLst>
          </p:cNvPr>
          <p:cNvSpPr txBox="1"/>
          <p:nvPr/>
        </p:nvSpPr>
        <p:spPr>
          <a:xfrm>
            <a:off x="79731" y="1110734"/>
            <a:ext cx="2160848" cy="646331"/>
          </a:xfrm>
          <a:prstGeom prst="rect">
            <a:avLst/>
          </a:prstGeom>
          <a:noFill/>
        </p:spPr>
        <p:txBody>
          <a:bodyPr wrap="none" rtlCol="0">
            <a:spAutoFit/>
          </a:bodyPr>
          <a:lstStyle/>
          <a:p>
            <a:r>
              <a:rPr lang="en-US" b="1" dirty="0">
                <a:solidFill>
                  <a:srgbClr val="FF0000"/>
                </a:solidFill>
              </a:rPr>
              <a:t>Slide from ISAC 2004</a:t>
            </a:r>
          </a:p>
          <a:p>
            <a:r>
              <a:rPr lang="en-US" b="1" dirty="0">
                <a:solidFill>
                  <a:srgbClr val="FF0000"/>
                </a:solidFill>
              </a:rPr>
              <a:t>(JPR Talk)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500" fill="hold"/>
                                        <p:tgtEl>
                                          <p:spTgt spid="61445"/>
                                        </p:tgtEl>
                                        <p:attrNameLst>
                                          <p:attrName>ppt_w</p:attrName>
                                        </p:attrNameLst>
                                      </p:cBhvr>
                                      <p:tavLst>
                                        <p:tav tm="0">
                                          <p:val>
                                            <p:fltVal val="0"/>
                                          </p:val>
                                        </p:tav>
                                        <p:tav tm="100000">
                                          <p:val>
                                            <p:strVal val="#ppt_w"/>
                                          </p:val>
                                        </p:tav>
                                      </p:tavLst>
                                    </p:anim>
                                    <p:anim calcmode="lin" valueType="num">
                                      <p:cBhvr>
                                        <p:cTn id="8" dur="500" fill="hold"/>
                                        <p:tgtEl>
                                          <p:spTgt spid="61445"/>
                                        </p:tgtEl>
                                        <p:attrNameLst>
                                          <p:attrName>ppt_h</p:attrName>
                                        </p:attrNameLst>
                                      </p:cBhvr>
                                      <p:tavLst>
                                        <p:tav tm="0">
                                          <p:val>
                                            <p:fltVal val="0"/>
                                          </p:val>
                                        </p:tav>
                                        <p:tav tm="100000">
                                          <p:val>
                                            <p:strVal val="#ppt_h"/>
                                          </p:val>
                                        </p:tav>
                                      </p:tavLst>
                                    </p:anim>
                                    <p:animEffect transition="in" filter="fade">
                                      <p:cBhvr>
                                        <p:cTn id="9" dur="500"/>
                                        <p:tgtEl>
                                          <p:spTgt spid="61445"/>
                                        </p:tgtEl>
                                      </p:cBhvr>
                                    </p:animEffect>
                                  </p:childTnLst>
                                </p:cTn>
                              </p:par>
                              <p:par>
                                <p:cTn id="10" presetID="3" presetClass="exit" presetSubtype="10" fill="hold" nodeType="withEffect">
                                  <p:stCondLst>
                                    <p:cond delay="0"/>
                                  </p:stCondLst>
                                  <p:childTnLst>
                                    <p:animEffect transition="out" filter="blinds(horizontal)">
                                      <p:cBhvr>
                                        <p:cTn id="11" dur="500"/>
                                        <p:tgtEl>
                                          <p:spTgt spid="61452"/>
                                        </p:tgtEl>
                                      </p:cBhvr>
                                    </p:animEffect>
                                    <p:set>
                                      <p:cBhvr>
                                        <p:cTn id="12" dur="1" fill="hold">
                                          <p:stCondLst>
                                            <p:cond delay="499"/>
                                          </p:stCondLst>
                                        </p:cTn>
                                        <p:tgtEl>
                                          <p:spTgt spid="61452"/>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61448"/>
                                        </p:tgtEl>
                                        <p:attrNameLst>
                                          <p:attrName>style.visibility</p:attrName>
                                        </p:attrNameLst>
                                      </p:cBhvr>
                                      <p:to>
                                        <p:strVal val="visible"/>
                                      </p:to>
                                    </p:set>
                                    <p:animEffect transition="in" filter="dissolve">
                                      <p:cBhvr>
                                        <p:cTn id="16" dur="500"/>
                                        <p:tgtEl>
                                          <p:spTgt spid="614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61446"/>
                                        </p:tgtEl>
                                        <p:attrNameLst>
                                          <p:attrName>style.visibility</p:attrName>
                                        </p:attrNameLst>
                                      </p:cBhvr>
                                      <p:to>
                                        <p:strVal val="visible"/>
                                      </p:to>
                                    </p:set>
                                    <p:anim calcmode="lin" valueType="num">
                                      <p:cBhvr>
                                        <p:cTn id="21" dur="500" fill="hold"/>
                                        <p:tgtEl>
                                          <p:spTgt spid="61446"/>
                                        </p:tgtEl>
                                        <p:attrNameLst>
                                          <p:attrName>ppt_w</p:attrName>
                                        </p:attrNameLst>
                                      </p:cBhvr>
                                      <p:tavLst>
                                        <p:tav tm="0">
                                          <p:val>
                                            <p:fltVal val="0"/>
                                          </p:val>
                                        </p:tav>
                                        <p:tav tm="100000">
                                          <p:val>
                                            <p:strVal val="#ppt_w"/>
                                          </p:val>
                                        </p:tav>
                                      </p:tavLst>
                                    </p:anim>
                                    <p:anim calcmode="lin" valueType="num">
                                      <p:cBhvr>
                                        <p:cTn id="22" dur="500" fill="hold"/>
                                        <p:tgtEl>
                                          <p:spTgt spid="61446"/>
                                        </p:tgtEl>
                                        <p:attrNameLst>
                                          <p:attrName>ppt_h</p:attrName>
                                        </p:attrNameLst>
                                      </p:cBhvr>
                                      <p:tavLst>
                                        <p:tav tm="0">
                                          <p:val>
                                            <p:fltVal val="0"/>
                                          </p:val>
                                        </p:tav>
                                        <p:tav tm="100000">
                                          <p:val>
                                            <p:strVal val="#ppt_h"/>
                                          </p:val>
                                        </p:tav>
                                      </p:tavLst>
                                    </p:anim>
                                    <p:animEffect transition="in" filter="fade">
                                      <p:cBhvr>
                                        <p:cTn id="23" dur="500"/>
                                        <p:tgtEl>
                                          <p:spTgt spid="61446"/>
                                        </p:tgtEl>
                                      </p:cBhvr>
                                    </p:animEffect>
                                  </p:childTnLst>
                                </p:cTn>
                              </p:par>
                              <p:par>
                                <p:cTn id="24" presetID="3" presetClass="exit" presetSubtype="10" fill="hold" nodeType="withEffect">
                                  <p:stCondLst>
                                    <p:cond delay="0"/>
                                  </p:stCondLst>
                                  <p:childTnLst>
                                    <p:animEffect transition="out" filter="blinds(horizontal)">
                                      <p:cBhvr>
                                        <p:cTn id="25" dur="500"/>
                                        <p:tgtEl>
                                          <p:spTgt spid="61451"/>
                                        </p:tgtEl>
                                      </p:cBhvr>
                                    </p:animEffect>
                                    <p:set>
                                      <p:cBhvr>
                                        <p:cTn id="26" dur="1" fill="hold">
                                          <p:stCondLst>
                                            <p:cond delay="499"/>
                                          </p:stCondLst>
                                        </p:cTn>
                                        <p:tgtEl>
                                          <p:spTgt spid="614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4C0C86D-24FB-CD92-6CEC-BE6F4FA4F39C}"/>
              </a:ext>
            </a:extLst>
          </p:cNvPr>
          <p:cNvSpPr>
            <a:spLocks noGrp="1" noChangeArrowheads="1"/>
          </p:cNvSpPr>
          <p:nvPr>
            <p:ph type="title"/>
          </p:nvPr>
        </p:nvSpPr>
        <p:spPr>
          <a:xfrm>
            <a:off x="1981200" y="274638"/>
            <a:ext cx="8229600" cy="563562"/>
          </a:xfrm>
        </p:spPr>
        <p:txBody>
          <a:bodyPr>
            <a:normAutofit fontScale="90000"/>
          </a:bodyPr>
          <a:lstStyle/>
          <a:p>
            <a:r>
              <a:rPr lang="en-US" altLang="en-US" sz="4000" dirty="0"/>
              <a:t>Spectrum database of each fluor</a:t>
            </a:r>
          </a:p>
        </p:txBody>
      </p:sp>
      <p:pic>
        <p:nvPicPr>
          <p:cNvPr id="15364" name="Picture 4">
            <a:extLst>
              <a:ext uri="{FF2B5EF4-FFF2-40B4-BE49-F238E27FC236}">
                <a16:creationId xmlns:a16="http://schemas.microsoft.com/office/drawing/2014/main" id="{8BF5F87B-2710-CB8B-296C-7CE386381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2" y="838200"/>
            <a:ext cx="5791180" cy="535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E489675-0C10-A632-47DC-F32588B091ED}"/>
              </a:ext>
            </a:extLst>
          </p:cNvPr>
          <p:cNvSpPr txBox="1"/>
          <p:nvPr/>
        </p:nvSpPr>
        <p:spPr>
          <a:xfrm>
            <a:off x="79731" y="1110734"/>
            <a:ext cx="2130070" cy="369332"/>
          </a:xfrm>
          <a:prstGeom prst="rect">
            <a:avLst/>
          </a:prstGeom>
          <a:noFill/>
        </p:spPr>
        <p:txBody>
          <a:bodyPr wrap="none" rtlCol="0">
            <a:spAutoFit/>
          </a:bodyPr>
          <a:lstStyle/>
          <a:p>
            <a:r>
              <a:rPr lang="en-US" dirty="0">
                <a:solidFill>
                  <a:srgbClr val="FF0000"/>
                </a:solidFill>
              </a:rPr>
              <a:t>Slide from ISAC 2004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141F99D4-B81C-93A8-179E-6D2E97E326A7}"/>
              </a:ext>
            </a:extLst>
          </p:cNvPr>
          <p:cNvSpPr>
            <a:spLocks noGrp="1" noChangeArrowheads="1"/>
          </p:cNvSpPr>
          <p:nvPr>
            <p:ph type="title"/>
          </p:nvPr>
        </p:nvSpPr>
        <p:spPr>
          <a:xfrm>
            <a:off x="2209801" y="-214829"/>
            <a:ext cx="10515600" cy="1325563"/>
          </a:xfrm>
        </p:spPr>
        <p:txBody>
          <a:bodyPr/>
          <a:lstStyle/>
          <a:p>
            <a:r>
              <a:rPr lang="en-US" altLang="en-US" dirty="0"/>
              <a:t>What is the bottom line?</a:t>
            </a:r>
          </a:p>
        </p:txBody>
      </p:sp>
      <p:sp>
        <p:nvSpPr>
          <p:cNvPr id="67587" name="Rectangle 3">
            <a:extLst>
              <a:ext uri="{FF2B5EF4-FFF2-40B4-BE49-F238E27FC236}">
                <a16:creationId xmlns:a16="http://schemas.microsoft.com/office/drawing/2014/main" id="{BCEFBC94-BBA8-F617-D166-BEAC40579909}"/>
              </a:ext>
            </a:extLst>
          </p:cNvPr>
          <p:cNvSpPr>
            <a:spLocks noGrp="1" noChangeArrowheads="1"/>
          </p:cNvSpPr>
          <p:nvPr>
            <p:ph type="body" idx="1"/>
          </p:nvPr>
        </p:nvSpPr>
        <p:spPr>
          <a:xfrm>
            <a:off x="1635643" y="1655022"/>
            <a:ext cx="9730562" cy="4351338"/>
          </a:xfrm>
          <a:ln>
            <a:solidFill>
              <a:schemeClr val="tx1"/>
            </a:solidFill>
          </a:ln>
        </p:spPr>
        <p:txBody>
          <a:bodyPr/>
          <a:lstStyle/>
          <a:p>
            <a:pPr>
              <a:lnSpc>
                <a:spcPct val="80000"/>
              </a:lnSpc>
            </a:pPr>
            <a:r>
              <a:rPr lang="en-US" altLang="en-US" dirty="0"/>
              <a:t>You should be able to separate many very close dyes using full spectral analysis</a:t>
            </a:r>
          </a:p>
          <a:p>
            <a:pPr>
              <a:lnSpc>
                <a:spcPct val="80000"/>
              </a:lnSpc>
            </a:pPr>
            <a:r>
              <a:rPr lang="en-US" altLang="en-US" dirty="0"/>
              <a:t>There is a need to do some serious data crunching to do this</a:t>
            </a:r>
          </a:p>
          <a:p>
            <a:pPr>
              <a:lnSpc>
                <a:spcPct val="80000"/>
              </a:lnSpc>
            </a:pPr>
            <a:r>
              <a:rPr lang="en-US" altLang="en-US" dirty="0"/>
              <a:t>Very slight change in spectral pattern is adequate to separate the data</a:t>
            </a:r>
          </a:p>
          <a:p>
            <a:pPr>
              <a:lnSpc>
                <a:spcPct val="80000"/>
              </a:lnSpc>
            </a:pPr>
            <a:r>
              <a:rPr lang="en-US" altLang="en-US" dirty="0"/>
              <a:t>Future high-speed analysis will allow this to be done in real time</a:t>
            </a:r>
          </a:p>
          <a:p>
            <a:pPr>
              <a:lnSpc>
                <a:spcPct val="80000"/>
              </a:lnSpc>
            </a:pPr>
            <a:r>
              <a:rPr lang="en-US" altLang="en-US" dirty="0"/>
              <a:t>Clearly opportunities exist for evaluating natural properties of cells in conjunction with exogenous probe</a:t>
            </a:r>
          </a:p>
        </p:txBody>
      </p:sp>
      <p:sp>
        <p:nvSpPr>
          <p:cNvPr id="2" name="TextBox 1">
            <a:extLst>
              <a:ext uri="{FF2B5EF4-FFF2-40B4-BE49-F238E27FC236}">
                <a16:creationId xmlns:a16="http://schemas.microsoft.com/office/drawing/2014/main" id="{807E2745-49C0-1ED1-3600-3A0CED9849BD}"/>
              </a:ext>
            </a:extLst>
          </p:cNvPr>
          <p:cNvSpPr txBox="1"/>
          <p:nvPr/>
        </p:nvSpPr>
        <p:spPr>
          <a:xfrm>
            <a:off x="48953" y="926068"/>
            <a:ext cx="2160848" cy="369332"/>
          </a:xfrm>
          <a:prstGeom prst="rect">
            <a:avLst/>
          </a:prstGeom>
          <a:noFill/>
        </p:spPr>
        <p:txBody>
          <a:bodyPr wrap="none" rtlCol="0">
            <a:spAutoFit/>
          </a:bodyPr>
          <a:lstStyle/>
          <a:p>
            <a:r>
              <a:rPr lang="en-US" b="1" dirty="0">
                <a:solidFill>
                  <a:srgbClr val="FF0000"/>
                </a:solidFill>
              </a:rPr>
              <a:t>Slide from ISAC 2004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118A0-0845-7579-F495-AE7E2264BB24}"/>
              </a:ext>
            </a:extLst>
          </p:cNvPr>
          <p:cNvSpPr>
            <a:spLocks noGrp="1"/>
          </p:cNvSpPr>
          <p:nvPr>
            <p:ph type="title"/>
          </p:nvPr>
        </p:nvSpPr>
        <p:spPr/>
        <p:txBody>
          <a:bodyPr>
            <a:normAutofit fontScale="90000"/>
          </a:bodyPr>
          <a:lstStyle/>
          <a:p>
            <a:r>
              <a:rPr lang="en-US" dirty="0"/>
              <a:t>So given that most current spectral instruments are simply versions of our original 2004 design….</a:t>
            </a:r>
          </a:p>
        </p:txBody>
      </p:sp>
      <p:sp>
        <p:nvSpPr>
          <p:cNvPr id="4" name="TextBox 3">
            <a:extLst>
              <a:ext uri="{FF2B5EF4-FFF2-40B4-BE49-F238E27FC236}">
                <a16:creationId xmlns:a16="http://schemas.microsoft.com/office/drawing/2014/main" id="{061ADC2E-D164-7E3A-BD5E-317F97334415}"/>
              </a:ext>
            </a:extLst>
          </p:cNvPr>
          <p:cNvSpPr txBox="1"/>
          <p:nvPr/>
        </p:nvSpPr>
        <p:spPr>
          <a:xfrm>
            <a:off x="1491914" y="3429000"/>
            <a:ext cx="8850693" cy="646331"/>
          </a:xfrm>
          <a:prstGeom prst="rect">
            <a:avLst/>
          </a:prstGeom>
          <a:noFill/>
        </p:spPr>
        <p:txBody>
          <a:bodyPr wrap="none" rtlCol="0">
            <a:spAutoFit/>
          </a:bodyPr>
          <a:lstStyle/>
          <a:p>
            <a:r>
              <a:rPr lang="en-US" sz="3600" b="1" dirty="0">
                <a:solidFill>
                  <a:srgbClr val="FF0000"/>
                </a:solidFill>
              </a:rPr>
              <a:t>What  should we expect for Cytometry V 3.0?</a:t>
            </a:r>
          </a:p>
        </p:txBody>
      </p:sp>
    </p:spTree>
    <p:extLst>
      <p:ext uri="{BB962C8B-B14F-4D97-AF65-F5344CB8AC3E}">
        <p14:creationId xmlns:p14="http://schemas.microsoft.com/office/powerpoint/2010/main" val="3356819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CC74C95F-1114-2C69-22C4-DA12AA368580}"/>
              </a:ext>
            </a:extLst>
          </p:cNvPr>
          <p:cNvPicPr>
            <a:picLocks noChangeAspect="1"/>
          </p:cNvPicPr>
          <p:nvPr/>
        </p:nvPicPr>
        <p:blipFill>
          <a:blip r:embed="rId3"/>
          <a:stretch>
            <a:fillRect/>
          </a:stretch>
        </p:blipFill>
        <p:spPr>
          <a:xfrm>
            <a:off x="387528" y="372270"/>
            <a:ext cx="4367482" cy="3816958"/>
          </a:xfrm>
          <a:prstGeom prst="rect">
            <a:avLst/>
          </a:prstGeom>
        </p:spPr>
      </p:pic>
      <p:pic>
        <p:nvPicPr>
          <p:cNvPr id="5" name="Picture 4">
            <a:extLst>
              <a:ext uri="{FF2B5EF4-FFF2-40B4-BE49-F238E27FC236}">
                <a16:creationId xmlns:a16="http://schemas.microsoft.com/office/drawing/2014/main" id="{074ED1FE-0AD9-4443-1660-275A4F181E8B}"/>
              </a:ext>
            </a:extLst>
          </p:cNvPr>
          <p:cNvPicPr>
            <a:picLocks noChangeAspect="1"/>
          </p:cNvPicPr>
          <p:nvPr/>
        </p:nvPicPr>
        <p:blipFill>
          <a:blip r:embed="rId4"/>
          <a:stretch>
            <a:fillRect/>
          </a:stretch>
        </p:blipFill>
        <p:spPr>
          <a:xfrm>
            <a:off x="5223152" y="1071237"/>
            <a:ext cx="2889762" cy="2752154"/>
          </a:xfrm>
          <a:prstGeom prst="rect">
            <a:avLst/>
          </a:prstGeom>
        </p:spPr>
      </p:pic>
      <p:pic>
        <p:nvPicPr>
          <p:cNvPr id="6" name="Picture 5">
            <a:extLst>
              <a:ext uri="{FF2B5EF4-FFF2-40B4-BE49-F238E27FC236}">
                <a16:creationId xmlns:a16="http://schemas.microsoft.com/office/drawing/2014/main" id="{1487D9B3-BCF1-AD81-E5B0-CCEA2F9F55EC}"/>
              </a:ext>
            </a:extLst>
          </p:cNvPr>
          <p:cNvPicPr>
            <a:picLocks noChangeAspect="1"/>
          </p:cNvPicPr>
          <p:nvPr/>
        </p:nvPicPr>
        <p:blipFill>
          <a:blip r:embed="rId5"/>
          <a:stretch>
            <a:fillRect/>
          </a:stretch>
        </p:blipFill>
        <p:spPr>
          <a:xfrm>
            <a:off x="8634565" y="1653585"/>
            <a:ext cx="2168400" cy="3699034"/>
          </a:xfrm>
          <a:prstGeom prst="rect">
            <a:avLst/>
          </a:prstGeom>
        </p:spPr>
      </p:pic>
      <p:sp>
        <p:nvSpPr>
          <p:cNvPr id="8" name="TextBox 7">
            <a:extLst>
              <a:ext uri="{FF2B5EF4-FFF2-40B4-BE49-F238E27FC236}">
                <a16:creationId xmlns:a16="http://schemas.microsoft.com/office/drawing/2014/main" id="{A3C6F8DA-705F-A4E5-3AEB-B16938E9C9EE}"/>
              </a:ext>
            </a:extLst>
          </p:cNvPr>
          <p:cNvSpPr txBox="1"/>
          <p:nvPr/>
        </p:nvSpPr>
        <p:spPr>
          <a:xfrm>
            <a:off x="272025" y="3638084"/>
            <a:ext cx="6484910" cy="3108543"/>
          </a:xfrm>
          <a:prstGeom prst="rect">
            <a:avLst/>
          </a:prstGeom>
          <a:noFill/>
        </p:spPr>
        <p:txBody>
          <a:bodyPr wrap="square">
            <a:spAutoFit/>
          </a:bodyPr>
          <a:lstStyle/>
          <a:p>
            <a:pPr>
              <a:buFont typeface="Arial" panose="020B0604020202020204" pitchFamily="34" charset="0"/>
              <a:buChar char="•"/>
            </a:pPr>
            <a:r>
              <a:rPr lang="en-US" sz="2800" dirty="0"/>
              <a:t>Low voltage operation (25-30 V)</a:t>
            </a:r>
          </a:p>
          <a:p>
            <a:pPr>
              <a:buFont typeface="Arial" panose="020B0604020202020204" pitchFamily="34" charset="0"/>
              <a:buChar char="•"/>
            </a:pPr>
            <a:r>
              <a:rPr lang="en-US" sz="2800" dirty="0"/>
              <a:t>Insensitive to magnetic fields</a:t>
            </a:r>
          </a:p>
          <a:p>
            <a:pPr>
              <a:buFont typeface="Arial" panose="020B0604020202020204" pitchFamily="34" charset="0"/>
              <a:buChar char="•"/>
            </a:pPr>
            <a:r>
              <a:rPr lang="en-US" sz="2800" dirty="0"/>
              <a:t>High gains </a:t>
            </a:r>
          </a:p>
          <a:p>
            <a:pPr>
              <a:buFont typeface="Arial" panose="020B0604020202020204" pitchFamily="34" charset="0"/>
              <a:buChar char="•"/>
            </a:pPr>
            <a:r>
              <a:rPr lang="en-US" sz="2800" dirty="0"/>
              <a:t>Mechanically compact</a:t>
            </a:r>
          </a:p>
          <a:p>
            <a:pPr>
              <a:buFont typeface="Arial" panose="020B0604020202020204" pitchFamily="34" charset="0"/>
              <a:buChar char="•"/>
            </a:pPr>
            <a:r>
              <a:rPr lang="en-US" sz="2800" dirty="0"/>
              <a:t>Multi Elements’</a:t>
            </a:r>
          </a:p>
          <a:p>
            <a:pPr>
              <a:buFont typeface="Arial" panose="020B0604020202020204" pitchFamily="34" charset="0"/>
              <a:buChar char="•"/>
            </a:pPr>
            <a:r>
              <a:rPr lang="en-US" sz="2800" dirty="0"/>
              <a:t>Super cooled (-30 deg C)</a:t>
            </a:r>
          </a:p>
          <a:p>
            <a:pPr>
              <a:buFont typeface="Arial" panose="020B0604020202020204" pitchFamily="34" charset="0"/>
              <a:buChar char="•"/>
            </a:pPr>
            <a:r>
              <a:rPr lang="en-US" sz="2800" dirty="0"/>
              <a:t>High Dynamic Range</a:t>
            </a:r>
          </a:p>
        </p:txBody>
      </p:sp>
      <p:sp>
        <p:nvSpPr>
          <p:cNvPr id="7" name="TextBox 6">
            <a:extLst>
              <a:ext uri="{FF2B5EF4-FFF2-40B4-BE49-F238E27FC236}">
                <a16:creationId xmlns:a16="http://schemas.microsoft.com/office/drawing/2014/main" id="{BD252A12-E091-E816-AB13-762FFD2736FB}"/>
              </a:ext>
            </a:extLst>
          </p:cNvPr>
          <p:cNvSpPr txBox="1"/>
          <p:nvPr/>
        </p:nvSpPr>
        <p:spPr>
          <a:xfrm>
            <a:off x="8610947" y="1071236"/>
            <a:ext cx="2428101" cy="461665"/>
          </a:xfrm>
          <a:prstGeom prst="rect">
            <a:avLst/>
          </a:prstGeom>
          <a:noFill/>
        </p:spPr>
        <p:txBody>
          <a:bodyPr wrap="none" rtlCol="0">
            <a:spAutoFit/>
          </a:bodyPr>
          <a:lstStyle/>
          <a:p>
            <a:r>
              <a:rPr lang="en-US" sz="2400" dirty="0"/>
              <a:t>42 CH Si PM Array</a:t>
            </a:r>
          </a:p>
        </p:txBody>
      </p:sp>
      <p:sp>
        <p:nvSpPr>
          <p:cNvPr id="2" name="Title 1">
            <a:extLst>
              <a:ext uri="{FF2B5EF4-FFF2-40B4-BE49-F238E27FC236}">
                <a16:creationId xmlns:a16="http://schemas.microsoft.com/office/drawing/2014/main" id="{3B738377-2088-03E5-D3A0-A6EF0B74984D}"/>
              </a:ext>
            </a:extLst>
          </p:cNvPr>
          <p:cNvSpPr>
            <a:spLocks noGrp="1"/>
          </p:cNvSpPr>
          <p:nvPr>
            <p:ph type="title"/>
          </p:nvPr>
        </p:nvSpPr>
        <p:spPr>
          <a:xfrm>
            <a:off x="176332" y="-38895"/>
            <a:ext cx="10515600" cy="1049789"/>
          </a:xfrm>
        </p:spPr>
        <p:txBody>
          <a:bodyPr/>
          <a:lstStyle/>
          <a:p>
            <a:r>
              <a:rPr lang="en-US" b="1" dirty="0"/>
              <a:t>New Sensors……..Unique SiPM</a:t>
            </a:r>
          </a:p>
        </p:txBody>
      </p:sp>
      <p:sp>
        <p:nvSpPr>
          <p:cNvPr id="9" name="TextBox 8">
            <a:extLst>
              <a:ext uri="{FF2B5EF4-FFF2-40B4-BE49-F238E27FC236}">
                <a16:creationId xmlns:a16="http://schemas.microsoft.com/office/drawing/2014/main" id="{169C6EF4-E704-0887-F194-5E9B95B61702}"/>
              </a:ext>
            </a:extLst>
          </p:cNvPr>
          <p:cNvSpPr txBox="1"/>
          <p:nvPr/>
        </p:nvSpPr>
        <p:spPr>
          <a:xfrm>
            <a:off x="8496357" y="5473303"/>
            <a:ext cx="2291268" cy="646331"/>
          </a:xfrm>
          <a:prstGeom prst="rect">
            <a:avLst/>
          </a:prstGeom>
          <a:noFill/>
        </p:spPr>
        <p:txBody>
          <a:bodyPr wrap="none" rtlCol="0">
            <a:spAutoFit/>
          </a:bodyPr>
          <a:lstStyle/>
          <a:p>
            <a:r>
              <a:rPr lang="en-US" dirty="0"/>
              <a:t>Allows 42 </a:t>
            </a:r>
            <a:r>
              <a:rPr lang="en-US" dirty="0" err="1"/>
              <a:t>ch</a:t>
            </a:r>
            <a:r>
              <a:rPr lang="en-US" dirty="0"/>
              <a:t>/laser line</a:t>
            </a:r>
          </a:p>
          <a:p>
            <a:r>
              <a:rPr lang="en-US" altLang="ja-JP" sz="1800" dirty="0">
                <a:latin typeface="Calibri" panose="020F0502020204030204" pitchFamily="34" charset="0"/>
                <a:cs typeface="Calibri" panose="020F0502020204030204" pitchFamily="34" charset="0"/>
              </a:rPr>
              <a:t>10Gs/CH sampling</a:t>
            </a:r>
            <a:endParaRPr lang="en-US" dirty="0"/>
          </a:p>
        </p:txBody>
      </p:sp>
      <p:pic>
        <p:nvPicPr>
          <p:cNvPr id="10" name="Picture 9">
            <a:extLst>
              <a:ext uri="{FF2B5EF4-FFF2-40B4-BE49-F238E27FC236}">
                <a16:creationId xmlns:a16="http://schemas.microsoft.com/office/drawing/2014/main" id="{FA7B40B4-F26B-BCCC-FD84-4A581E7489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02965" y="6322451"/>
            <a:ext cx="1108458" cy="424176"/>
          </a:xfrm>
          <a:prstGeom prst="rect">
            <a:avLst/>
          </a:prstGeom>
        </p:spPr>
      </p:pic>
      <p:sp>
        <p:nvSpPr>
          <p:cNvPr id="11" name="TextBox 10">
            <a:extLst>
              <a:ext uri="{FF2B5EF4-FFF2-40B4-BE49-F238E27FC236}">
                <a16:creationId xmlns:a16="http://schemas.microsoft.com/office/drawing/2014/main" id="{15812A1C-B404-6F3A-F3AE-61C17A1FE5D3}"/>
              </a:ext>
            </a:extLst>
          </p:cNvPr>
          <p:cNvSpPr txBox="1"/>
          <p:nvPr/>
        </p:nvSpPr>
        <p:spPr>
          <a:xfrm>
            <a:off x="8731549" y="6426341"/>
            <a:ext cx="1820883" cy="369332"/>
          </a:xfrm>
          <a:prstGeom prst="rect">
            <a:avLst/>
          </a:prstGeom>
          <a:noFill/>
        </p:spPr>
        <p:txBody>
          <a:bodyPr wrap="none" rtlCol="0">
            <a:spAutoFit/>
          </a:bodyPr>
          <a:lstStyle/>
          <a:p>
            <a:r>
              <a:rPr lang="en-US" dirty="0"/>
              <a:t>(new technology)</a:t>
            </a:r>
          </a:p>
        </p:txBody>
      </p:sp>
    </p:spTree>
    <p:extLst>
      <p:ext uri="{BB962C8B-B14F-4D97-AF65-F5344CB8AC3E}">
        <p14:creationId xmlns:p14="http://schemas.microsoft.com/office/powerpoint/2010/main" val="1397685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4F73-41C1-E548-E326-81F5EDC1ACBF}"/>
              </a:ext>
            </a:extLst>
          </p:cNvPr>
          <p:cNvSpPr>
            <a:spLocks noGrp="1"/>
          </p:cNvSpPr>
          <p:nvPr>
            <p:ph type="title"/>
          </p:nvPr>
        </p:nvSpPr>
        <p:spPr>
          <a:xfrm>
            <a:off x="838200" y="118159"/>
            <a:ext cx="10515600" cy="764798"/>
          </a:xfrm>
        </p:spPr>
        <p:txBody>
          <a:bodyPr>
            <a:normAutofit/>
          </a:bodyPr>
          <a:lstStyle/>
          <a:p>
            <a:r>
              <a:rPr lang="en-US" b="1" dirty="0"/>
              <a:t>New way of detection and measurement</a:t>
            </a:r>
          </a:p>
        </p:txBody>
      </p:sp>
      <p:pic>
        <p:nvPicPr>
          <p:cNvPr id="4" name="Picture 3">
            <a:extLst>
              <a:ext uri="{FF2B5EF4-FFF2-40B4-BE49-F238E27FC236}">
                <a16:creationId xmlns:a16="http://schemas.microsoft.com/office/drawing/2014/main" id="{212C6925-8851-307B-7E38-E29DA114F8E0}"/>
              </a:ext>
            </a:extLst>
          </p:cNvPr>
          <p:cNvPicPr>
            <a:picLocks noChangeAspect="1"/>
          </p:cNvPicPr>
          <p:nvPr/>
        </p:nvPicPr>
        <p:blipFill>
          <a:blip r:embed="rId3"/>
          <a:stretch>
            <a:fillRect/>
          </a:stretch>
        </p:blipFill>
        <p:spPr>
          <a:xfrm>
            <a:off x="2951108" y="882956"/>
            <a:ext cx="6289779" cy="4193186"/>
          </a:xfrm>
          <a:prstGeom prst="rect">
            <a:avLst/>
          </a:prstGeom>
        </p:spPr>
      </p:pic>
      <p:pic>
        <p:nvPicPr>
          <p:cNvPr id="6" name="Picture 5">
            <a:extLst>
              <a:ext uri="{FF2B5EF4-FFF2-40B4-BE49-F238E27FC236}">
                <a16:creationId xmlns:a16="http://schemas.microsoft.com/office/drawing/2014/main" id="{435E6BFE-7D86-90BC-ECAA-8D77186A3B17}"/>
              </a:ext>
            </a:extLst>
          </p:cNvPr>
          <p:cNvPicPr>
            <a:picLocks noChangeAspect="1"/>
          </p:cNvPicPr>
          <p:nvPr/>
        </p:nvPicPr>
        <p:blipFill>
          <a:blip r:embed="rId4"/>
          <a:stretch>
            <a:fillRect/>
          </a:stretch>
        </p:blipFill>
        <p:spPr>
          <a:xfrm>
            <a:off x="2904609" y="5120592"/>
            <a:ext cx="2044700" cy="1574800"/>
          </a:xfrm>
          <a:prstGeom prst="rect">
            <a:avLst/>
          </a:prstGeom>
        </p:spPr>
      </p:pic>
      <p:pic>
        <p:nvPicPr>
          <p:cNvPr id="8" name="Picture 7">
            <a:extLst>
              <a:ext uri="{FF2B5EF4-FFF2-40B4-BE49-F238E27FC236}">
                <a16:creationId xmlns:a16="http://schemas.microsoft.com/office/drawing/2014/main" id="{82399F45-92A4-A765-AEA7-0CA9140D132B}"/>
              </a:ext>
            </a:extLst>
          </p:cNvPr>
          <p:cNvPicPr>
            <a:picLocks noChangeAspect="1"/>
          </p:cNvPicPr>
          <p:nvPr/>
        </p:nvPicPr>
        <p:blipFill>
          <a:blip r:embed="rId5"/>
          <a:stretch>
            <a:fillRect/>
          </a:stretch>
        </p:blipFill>
        <p:spPr>
          <a:xfrm>
            <a:off x="5312882" y="5120592"/>
            <a:ext cx="1744035" cy="1655729"/>
          </a:xfrm>
          <a:prstGeom prst="rect">
            <a:avLst/>
          </a:prstGeom>
        </p:spPr>
      </p:pic>
      <p:pic>
        <p:nvPicPr>
          <p:cNvPr id="10" name="Picture 9">
            <a:extLst>
              <a:ext uri="{FF2B5EF4-FFF2-40B4-BE49-F238E27FC236}">
                <a16:creationId xmlns:a16="http://schemas.microsoft.com/office/drawing/2014/main" id="{7F23BB03-80E0-C384-619E-47CDF83C80FB}"/>
              </a:ext>
            </a:extLst>
          </p:cNvPr>
          <p:cNvPicPr>
            <a:picLocks noChangeAspect="1"/>
          </p:cNvPicPr>
          <p:nvPr/>
        </p:nvPicPr>
        <p:blipFill>
          <a:blip r:embed="rId6"/>
          <a:stretch>
            <a:fillRect/>
          </a:stretch>
        </p:blipFill>
        <p:spPr>
          <a:xfrm>
            <a:off x="7420491" y="5076142"/>
            <a:ext cx="1866900" cy="1663700"/>
          </a:xfrm>
          <a:prstGeom prst="rect">
            <a:avLst/>
          </a:prstGeom>
        </p:spPr>
      </p:pic>
      <p:pic>
        <p:nvPicPr>
          <p:cNvPr id="11" name="図 3">
            <a:extLst>
              <a:ext uri="{FF2B5EF4-FFF2-40B4-BE49-F238E27FC236}">
                <a16:creationId xmlns:a16="http://schemas.microsoft.com/office/drawing/2014/main" id="{C45AE714-35C2-6F47-15A4-791056F133D0}"/>
              </a:ext>
            </a:extLst>
          </p:cNvPr>
          <p:cNvPicPr>
            <a:picLocks noChangeAspect="1"/>
          </p:cNvPicPr>
          <p:nvPr/>
        </p:nvPicPr>
        <p:blipFill>
          <a:blip r:embed="rId7"/>
          <a:stretch>
            <a:fillRect/>
          </a:stretch>
        </p:blipFill>
        <p:spPr>
          <a:xfrm>
            <a:off x="235911" y="2987406"/>
            <a:ext cx="2064928" cy="1488980"/>
          </a:xfrm>
          <a:prstGeom prst="rect">
            <a:avLst/>
          </a:prstGeom>
        </p:spPr>
      </p:pic>
      <p:sp>
        <p:nvSpPr>
          <p:cNvPr id="12" name="TextBox 11">
            <a:extLst>
              <a:ext uri="{FF2B5EF4-FFF2-40B4-BE49-F238E27FC236}">
                <a16:creationId xmlns:a16="http://schemas.microsoft.com/office/drawing/2014/main" id="{29B1ED95-9713-B023-DCFF-FBF2248DF4E2}"/>
              </a:ext>
            </a:extLst>
          </p:cNvPr>
          <p:cNvSpPr txBox="1"/>
          <p:nvPr/>
        </p:nvSpPr>
        <p:spPr>
          <a:xfrm>
            <a:off x="9454736" y="1939773"/>
            <a:ext cx="1560171" cy="276999"/>
          </a:xfrm>
          <a:prstGeom prst="rect">
            <a:avLst/>
          </a:prstGeom>
          <a:noFill/>
        </p:spPr>
        <p:txBody>
          <a:bodyPr wrap="none" rtlCol="0">
            <a:spAutoFit/>
          </a:bodyPr>
          <a:lstStyle/>
          <a:p>
            <a:r>
              <a:rPr lang="en-US" sz="1200" dirty="0">
                <a:solidFill>
                  <a:srgbClr val="0070C0"/>
                </a:solidFill>
              </a:rPr>
              <a:t>From </a:t>
            </a:r>
            <a:r>
              <a:rPr lang="en-US" sz="1200" dirty="0" err="1">
                <a:solidFill>
                  <a:srgbClr val="0070C0"/>
                </a:solidFill>
              </a:rPr>
              <a:t>Thermo</a:t>
            </a:r>
            <a:r>
              <a:rPr lang="en-US" sz="1200" dirty="0">
                <a:solidFill>
                  <a:srgbClr val="0070C0"/>
                </a:solidFill>
              </a:rPr>
              <a:t> website</a:t>
            </a:r>
          </a:p>
        </p:txBody>
      </p:sp>
      <p:sp>
        <p:nvSpPr>
          <p:cNvPr id="3" name="TextBox 2">
            <a:extLst>
              <a:ext uri="{FF2B5EF4-FFF2-40B4-BE49-F238E27FC236}">
                <a16:creationId xmlns:a16="http://schemas.microsoft.com/office/drawing/2014/main" id="{7B641233-94EC-AB78-21A3-3CEE9F904A80}"/>
              </a:ext>
            </a:extLst>
          </p:cNvPr>
          <p:cNvSpPr txBox="1"/>
          <p:nvPr/>
        </p:nvSpPr>
        <p:spPr>
          <a:xfrm>
            <a:off x="9303728" y="4107054"/>
            <a:ext cx="2427139" cy="369332"/>
          </a:xfrm>
          <a:prstGeom prst="rect">
            <a:avLst/>
          </a:prstGeom>
          <a:noFill/>
        </p:spPr>
        <p:txBody>
          <a:bodyPr wrap="none" rtlCol="0">
            <a:spAutoFit/>
          </a:bodyPr>
          <a:lstStyle/>
          <a:p>
            <a:r>
              <a:rPr lang="en-US" dirty="0"/>
              <a:t>“current” measurement</a:t>
            </a:r>
          </a:p>
        </p:txBody>
      </p:sp>
      <p:sp>
        <p:nvSpPr>
          <p:cNvPr id="5" name="TextBox 4">
            <a:extLst>
              <a:ext uri="{FF2B5EF4-FFF2-40B4-BE49-F238E27FC236}">
                <a16:creationId xmlns:a16="http://schemas.microsoft.com/office/drawing/2014/main" id="{845AE5D9-8C5B-8071-626A-BD34D90C9D1C}"/>
              </a:ext>
            </a:extLst>
          </p:cNvPr>
          <p:cNvSpPr txBox="1"/>
          <p:nvPr/>
        </p:nvSpPr>
        <p:spPr>
          <a:xfrm>
            <a:off x="9418692" y="5997336"/>
            <a:ext cx="2421497" cy="369332"/>
          </a:xfrm>
          <a:prstGeom prst="rect">
            <a:avLst/>
          </a:prstGeom>
          <a:noFill/>
        </p:spPr>
        <p:txBody>
          <a:bodyPr wrap="none" rtlCol="0">
            <a:spAutoFit/>
          </a:bodyPr>
          <a:lstStyle/>
          <a:p>
            <a:r>
              <a:rPr lang="en-US" dirty="0"/>
              <a:t>”Photon” measurement</a:t>
            </a:r>
          </a:p>
        </p:txBody>
      </p:sp>
    </p:spTree>
    <p:extLst>
      <p:ext uri="{BB962C8B-B14F-4D97-AF65-F5344CB8AC3E}">
        <p14:creationId xmlns:p14="http://schemas.microsoft.com/office/powerpoint/2010/main" val="1945889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4BF5-E092-2E97-67F3-A25A348BE137}"/>
              </a:ext>
            </a:extLst>
          </p:cNvPr>
          <p:cNvSpPr>
            <a:spLocks noGrp="1"/>
          </p:cNvSpPr>
          <p:nvPr>
            <p:ph type="title"/>
          </p:nvPr>
        </p:nvSpPr>
        <p:spPr>
          <a:xfrm>
            <a:off x="490804" y="297069"/>
            <a:ext cx="10827619" cy="821693"/>
          </a:xfrm>
        </p:spPr>
        <p:txBody>
          <a:bodyPr>
            <a:normAutofit fontScale="90000"/>
          </a:bodyPr>
          <a:lstStyle/>
          <a:p>
            <a:r>
              <a:rPr lang="en-US" b="1" dirty="0"/>
              <a:t>New high dynamic range dispersion technology</a:t>
            </a:r>
          </a:p>
        </p:txBody>
      </p:sp>
      <p:sp>
        <p:nvSpPr>
          <p:cNvPr id="4" name="TextBox 3">
            <a:extLst>
              <a:ext uri="{FF2B5EF4-FFF2-40B4-BE49-F238E27FC236}">
                <a16:creationId xmlns:a16="http://schemas.microsoft.com/office/drawing/2014/main" id="{2CA74550-4C17-A3D3-DA0B-89775E238054}"/>
              </a:ext>
            </a:extLst>
          </p:cNvPr>
          <p:cNvSpPr txBox="1"/>
          <p:nvPr/>
        </p:nvSpPr>
        <p:spPr>
          <a:xfrm>
            <a:off x="1573383" y="2086233"/>
            <a:ext cx="9045233" cy="461665"/>
          </a:xfrm>
          <a:prstGeom prst="rect">
            <a:avLst/>
          </a:prstGeom>
          <a:noFill/>
        </p:spPr>
        <p:txBody>
          <a:bodyPr wrap="none" rtlCol="0">
            <a:spAutoFit/>
          </a:bodyPr>
          <a:lstStyle/>
          <a:p>
            <a:r>
              <a:rPr lang="en-US" sz="2400" dirty="0"/>
              <a:t>Current spectrometer/dispersion technologies are all 4 decade systems</a:t>
            </a:r>
          </a:p>
        </p:txBody>
      </p:sp>
      <p:sp>
        <p:nvSpPr>
          <p:cNvPr id="5" name="TextBox 4">
            <a:extLst>
              <a:ext uri="{FF2B5EF4-FFF2-40B4-BE49-F238E27FC236}">
                <a16:creationId xmlns:a16="http://schemas.microsoft.com/office/drawing/2014/main" id="{FCEE42AD-733B-AD04-8BAC-114B8CBD692F}"/>
              </a:ext>
            </a:extLst>
          </p:cNvPr>
          <p:cNvSpPr txBox="1"/>
          <p:nvPr/>
        </p:nvSpPr>
        <p:spPr>
          <a:xfrm>
            <a:off x="1432562" y="3342373"/>
            <a:ext cx="9134424" cy="646331"/>
          </a:xfrm>
          <a:prstGeom prst="rect">
            <a:avLst/>
          </a:prstGeom>
          <a:noFill/>
        </p:spPr>
        <p:txBody>
          <a:bodyPr wrap="none" rtlCol="0">
            <a:spAutoFit/>
          </a:bodyPr>
          <a:lstStyle/>
          <a:p>
            <a:r>
              <a:rPr lang="en-US" sz="3600" dirty="0">
                <a:solidFill>
                  <a:srgbClr val="FF0000"/>
                </a:solidFill>
              </a:rPr>
              <a:t>Cytometry 3.0 requires 6-decade dynamic range</a:t>
            </a:r>
          </a:p>
        </p:txBody>
      </p:sp>
    </p:spTree>
    <p:extLst>
      <p:ext uri="{BB962C8B-B14F-4D97-AF65-F5344CB8AC3E}">
        <p14:creationId xmlns:p14="http://schemas.microsoft.com/office/powerpoint/2010/main" val="539628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25" descr="Cellkei_zu7.jpg">
            <a:extLst>
              <a:ext uri="{FF2B5EF4-FFF2-40B4-BE49-F238E27FC236}">
                <a16:creationId xmlns:a16="http://schemas.microsoft.com/office/drawing/2014/main" id="{0B7FCA25-7271-179C-08BF-FC9F5B8250F1}"/>
              </a:ext>
            </a:extLst>
          </p:cNvPr>
          <p:cNvPicPr>
            <a:picLocks noGrp="1" noChangeAspect="1"/>
          </p:cNvPicPr>
          <p:nvPr>
            <p:ph idx="1"/>
          </p:nvPr>
        </p:nvPicPr>
        <p:blipFill rotWithShape="1">
          <a:blip r:embed="rId2" cstate="print"/>
          <a:srcRect t="9202" r="50915" b="17999"/>
          <a:stretch/>
        </p:blipFill>
        <p:spPr>
          <a:xfrm>
            <a:off x="4758868" y="2837386"/>
            <a:ext cx="1190221" cy="1176818"/>
          </a:xfrm>
          <a:prstGeom prst="rect">
            <a:avLst/>
          </a:prstGeom>
        </p:spPr>
      </p:pic>
      <p:sp>
        <p:nvSpPr>
          <p:cNvPr id="2" name="Title 1">
            <a:extLst>
              <a:ext uri="{FF2B5EF4-FFF2-40B4-BE49-F238E27FC236}">
                <a16:creationId xmlns:a16="http://schemas.microsoft.com/office/drawing/2014/main" id="{91805EE8-A069-5039-96D3-6ED84FE66F29}"/>
              </a:ext>
            </a:extLst>
          </p:cNvPr>
          <p:cNvSpPr>
            <a:spLocks noGrp="1"/>
          </p:cNvSpPr>
          <p:nvPr>
            <p:ph type="title"/>
          </p:nvPr>
        </p:nvSpPr>
        <p:spPr>
          <a:xfrm>
            <a:off x="838200" y="175083"/>
            <a:ext cx="10515600" cy="509672"/>
          </a:xfrm>
        </p:spPr>
        <p:txBody>
          <a:bodyPr>
            <a:normAutofit fontScale="90000"/>
          </a:bodyPr>
          <a:lstStyle/>
          <a:p>
            <a:r>
              <a:rPr lang="en-US" dirty="0"/>
              <a:t>Flow Cytometry </a:t>
            </a:r>
          </a:p>
        </p:txBody>
      </p:sp>
      <p:pic>
        <p:nvPicPr>
          <p:cNvPr id="4" name="Picture 3">
            <a:extLst>
              <a:ext uri="{FF2B5EF4-FFF2-40B4-BE49-F238E27FC236}">
                <a16:creationId xmlns:a16="http://schemas.microsoft.com/office/drawing/2014/main" id="{9E8D69A1-6544-6AF1-C49B-542BCAF24ED8}"/>
              </a:ext>
            </a:extLst>
          </p:cNvPr>
          <p:cNvPicPr>
            <a:picLocks noChangeAspect="1"/>
          </p:cNvPicPr>
          <p:nvPr/>
        </p:nvPicPr>
        <p:blipFill rotWithShape="1">
          <a:blip r:embed="rId3"/>
          <a:srcRect t="11995" r="17003" b="21738"/>
          <a:stretch/>
        </p:blipFill>
        <p:spPr>
          <a:xfrm rot="18151159">
            <a:off x="-383896" y="3101259"/>
            <a:ext cx="5055297" cy="4036269"/>
          </a:xfrm>
          <a:prstGeom prst="rect">
            <a:avLst/>
          </a:prstGeom>
        </p:spPr>
      </p:pic>
      <p:grpSp>
        <p:nvGrpSpPr>
          <p:cNvPr id="6" name="グループ化 123">
            <a:extLst>
              <a:ext uri="{FF2B5EF4-FFF2-40B4-BE49-F238E27FC236}">
                <a16:creationId xmlns:a16="http://schemas.microsoft.com/office/drawing/2014/main" id="{B24A29A9-3239-53BB-DFBD-3AB125DD7026}"/>
              </a:ext>
            </a:extLst>
          </p:cNvPr>
          <p:cNvGrpSpPr/>
          <p:nvPr/>
        </p:nvGrpSpPr>
        <p:grpSpPr>
          <a:xfrm>
            <a:off x="6920050" y="1903137"/>
            <a:ext cx="3193752" cy="3051726"/>
            <a:chOff x="5842744" y="3079417"/>
            <a:chExt cx="3193752" cy="3051726"/>
          </a:xfrm>
        </p:grpSpPr>
        <p:pic>
          <p:nvPicPr>
            <p:cNvPr id="9" name="Picture 3">
              <a:extLst>
                <a:ext uri="{FF2B5EF4-FFF2-40B4-BE49-F238E27FC236}">
                  <a16:creationId xmlns:a16="http://schemas.microsoft.com/office/drawing/2014/main" id="{6CCD8316-0ECF-CEE8-7A96-C239994CCFF0}"/>
                </a:ext>
              </a:extLst>
            </p:cNvPr>
            <p:cNvPicPr>
              <a:picLocks noChangeAspect="1" noChangeArrowheads="1"/>
            </p:cNvPicPr>
            <p:nvPr/>
          </p:nvPicPr>
          <p:blipFill>
            <a:blip r:embed="rId4" cstate="print"/>
            <a:srcRect l="12803" t="2589" r="33173" b="15171"/>
            <a:stretch>
              <a:fillRect/>
            </a:stretch>
          </p:blipFill>
          <p:spPr bwMode="auto">
            <a:xfrm>
              <a:off x="6084168" y="3212976"/>
              <a:ext cx="1802532" cy="2413372"/>
            </a:xfrm>
            <a:prstGeom prst="rect">
              <a:avLst/>
            </a:prstGeom>
            <a:noFill/>
            <a:ln w="9525">
              <a:noFill/>
              <a:miter lim="800000"/>
              <a:headEnd/>
              <a:tailEnd/>
            </a:ln>
          </p:spPr>
        </p:pic>
        <p:pic>
          <p:nvPicPr>
            <p:cNvPr id="10" name="Picture 3">
              <a:extLst>
                <a:ext uri="{FF2B5EF4-FFF2-40B4-BE49-F238E27FC236}">
                  <a16:creationId xmlns:a16="http://schemas.microsoft.com/office/drawing/2014/main" id="{177A6151-E02F-6DEF-3CC2-33904AD34D01}"/>
                </a:ext>
              </a:extLst>
            </p:cNvPr>
            <p:cNvPicPr>
              <a:picLocks noChangeAspect="1" noChangeArrowheads="1"/>
            </p:cNvPicPr>
            <p:nvPr/>
          </p:nvPicPr>
          <p:blipFill>
            <a:blip r:embed="rId4" cstate="print"/>
            <a:srcRect l="74687" t="2589" r="1524" b="15171"/>
            <a:stretch>
              <a:fillRect/>
            </a:stretch>
          </p:blipFill>
          <p:spPr bwMode="auto">
            <a:xfrm>
              <a:off x="7878416" y="3079417"/>
              <a:ext cx="842140" cy="2560566"/>
            </a:xfrm>
            <a:prstGeom prst="rect">
              <a:avLst/>
            </a:prstGeom>
            <a:noFill/>
            <a:ln w="9525">
              <a:noFill/>
              <a:miter lim="800000"/>
              <a:headEnd/>
              <a:tailEnd/>
            </a:ln>
          </p:spPr>
        </p:pic>
        <p:sp>
          <p:nvSpPr>
            <p:cNvPr id="11" name="テキスト ボックス 106">
              <a:extLst>
                <a:ext uri="{FF2B5EF4-FFF2-40B4-BE49-F238E27FC236}">
                  <a16:creationId xmlns:a16="http://schemas.microsoft.com/office/drawing/2014/main" id="{1697386A-30AA-5260-C58C-DE5100604306}"/>
                </a:ext>
              </a:extLst>
            </p:cNvPr>
            <p:cNvSpPr txBox="1"/>
            <p:nvPr/>
          </p:nvSpPr>
          <p:spPr>
            <a:xfrm>
              <a:off x="5842744" y="5661248"/>
              <a:ext cx="531333" cy="362034"/>
            </a:xfrm>
            <a:prstGeom prst="rect">
              <a:avLst/>
            </a:prstGeom>
            <a:noFill/>
          </p:spPr>
          <p:txBody>
            <a:bodyPr wrap="square" rtlCol="0">
              <a:spAutoFit/>
            </a:bodyPr>
            <a:lstStyle/>
            <a:p>
              <a:r>
                <a:rPr kumimoji="1" lang="en-US" altLang="ja-JP" sz="1600" dirty="0">
                  <a:latin typeface="Arial Unicode MS" pitchFamily="50" charset="-128"/>
                  <a:ea typeface="Arial Unicode MS" pitchFamily="50" charset="-128"/>
                  <a:cs typeface="Arial Unicode MS" pitchFamily="50" charset="-128"/>
                </a:rPr>
                <a:t>500</a:t>
              </a:r>
              <a:endParaRPr kumimoji="1" lang="ja-JP" altLang="en-US" sz="1600" dirty="0">
                <a:latin typeface="Arial Unicode MS" pitchFamily="50" charset="-128"/>
                <a:ea typeface="Arial Unicode MS" pitchFamily="50" charset="-128"/>
                <a:cs typeface="Arial Unicode MS" pitchFamily="50" charset="-128"/>
              </a:endParaRPr>
            </a:p>
          </p:txBody>
        </p:sp>
        <p:sp>
          <p:nvSpPr>
            <p:cNvPr id="12" name="テキスト ボックス 107">
              <a:extLst>
                <a:ext uri="{FF2B5EF4-FFF2-40B4-BE49-F238E27FC236}">
                  <a16:creationId xmlns:a16="http://schemas.microsoft.com/office/drawing/2014/main" id="{04A98BCE-1405-5C93-85BE-02A9FE6D37DC}"/>
                </a:ext>
              </a:extLst>
            </p:cNvPr>
            <p:cNvSpPr txBox="1"/>
            <p:nvPr/>
          </p:nvSpPr>
          <p:spPr>
            <a:xfrm>
              <a:off x="8009615" y="5661248"/>
              <a:ext cx="531333" cy="338554"/>
            </a:xfrm>
            <a:prstGeom prst="rect">
              <a:avLst/>
            </a:prstGeom>
            <a:noFill/>
          </p:spPr>
          <p:txBody>
            <a:bodyPr wrap="square" rtlCol="0">
              <a:spAutoFit/>
            </a:bodyPr>
            <a:lstStyle/>
            <a:p>
              <a:r>
                <a:rPr kumimoji="1" lang="en-US" altLang="ja-JP" sz="1600" dirty="0">
                  <a:latin typeface="Arial Unicode MS" pitchFamily="50" charset="-128"/>
                  <a:ea typeface="Arial Unicode MS" pitchFamily="50" charset="-128"/>
                  <a:cs typeface="Arial Unicode MS" pitchFamily="50" charset="-128"/>
                </a:rPr>
                <a:t>700</a:t>
              </a:r>
              <a:endParaRPr kumimoji="1" lang="ja-JP" altLang="en-US" sz="1600" dirty="0">
                <a:latin typeface="Arial Unicode MS" pitchFamily="50" charset="-128"/>
                <a:ea typeface="Arial Unicode MS" pitchFamily="50" charset="-128"/>
                <a:cs typeface="Arial Unicode MS" pitchFamily="50" charset="-128"/>
              </a:endParaRPr>
            </a:p>
          </p:txBody>
        </p:sp>
        <p:sp>
          <p:nvSpPr>
            <p:cNvPr id="13" name="テキスト ボックス 108">
              <a:extLst>
                <a:ext uri="{FF2B5EF4-FFF2-40B4-BE49-F238E27FC236}">
                  <a16:creationId xmlns:a16="http://schemas.microsoft.com/office/drawing/2014/main" id="{4C88B378-D4DE-A622-B71D-FFE4BBEDEDB8}"/>
                </a:ext>
              </a:extLst>
            </p:cNvPr>
            <p:cNvSpPr txBox="1"/>
            <p:nvPr/>
          </p:nvSpPr>
          <p:spPr>
            <a:xfrm>
              <a:off x="7251435" y="5661248"/>
              <a:ext cx="531333" cy="338554"/>
            </a:xfrm>
            <a:prstGeom prst="rect">
              <a:avLst/>
            </a:prstGeom>
            <a:noFill/>
          </p:spPr>
          <p:txBody>
            <a:bodyPr wrap="square" rtlCol="0">
              <a:spAutoFit/>
            </a:bodyPr>
            <a:lstStyle/>
            <a:p>
              <a:r>
                <a:rPr lang="en-US" altLang="ja-JP" sz="1600" dirty="0">
                  <a:latin typeface="Arial Unicode MS" pitchFamily="50" charset="-128"/>
                  <a:ea typeface="Arial Unicode MS" pitchFamily="50" charset="-128"/>
                  <a:cs typeface="Arial Unicode MS" pitchFamily="50" charset="-128"/>
                </a:rPr>
                <a:t>600</a:t>
              </a:r>
              <a:endParaRPr kumimoji="1" lang="ja-JP" altLang="en-US" sz="1600" dirty="0">
                <a:latin typeface="Arial Unicode MS" pitchFamily="50" charset="-128"/>
                <a:ea typeface="Arial Unicode MS" pitchFamily="50" charset="-128"/>
                <a:cs typeface="Arial Unicode MS" pitchFamily="50" charset="-128"/>
              </a:endParaRPr>
            </a:p>
          </p:txBody>
        </p:sp>
        <p:sp>
          <p:nvSpPr>
            <p:cNvPr id="14" name="テキスト ボックス 109">
              <a:extLst>
                <a:ext uri="{FF2B5EF4-FFF2-40B4-BE49-F238E27FC236}">
                  <a16:creationId xmlns:a16="http://schemas.microsoft.com/office/drawing/2014/main" id="{55362366-46D1-7864-1B16-4D93B49C4C6E}"/>
                </a:ext>
              </a:extLst>
            </p:cNvPr>
            <p:cNvSpPr txBox="1"/>
            <p:nvPr/>
          </p:nvSpPr>
          <p:spPr>
            <a:xfrm>
              <a:off x="8505163" y="5661248"/>
              <a:ext cx="531333" cy="338554"/>
            </a:xfrm>
            <a:prstGeom prst="rect">
              <a:avLst/>
            </a:prstGeom>
            <a:noFill/>
          </p:spPr>
          <p:txBody>
            <a:bodyPr wrap="square" rtlCol="0">
              <a:spAutoFit/>
            </a:bodyPr>
            <a:lstStyle/>
            <a:p>
              <a:r>
                <a:rPr kumimoji="1" lang="en-US" altLang="ja-JP" sz="1600" dirty="0">
                  <a:latin typeface="Arial Unicode MS" pitchFamily="50" charset="-128"/>
                  <a:ea typeface="Arial Unicode MS" pitchFamily="50" charset="-128"/>
                  <a:cs typeface="Arial Unicode MS" pitchFamily="50" charset="-128"/>
                </a:rPr>
                <a:t>800</a:t>
              </a:r>
              <a:endParaRPr kumimoji="1" lang="ja-JP" altLang="en-US" sz="1600" dirty="0">
                <a:latin typeface="Arial Unicode MS" pitchFamily="50" charset="-128"/>
                <a:ea typeface="Arial Unicode MS" pitchFamily="50" charset="-128"/>
                <a:cs typeface="Arial Unicode MS" pitchFamily="50" charset="-128"/>
              </a:endParaRPr>
            </a:p>
          </p:txBody>
        </p:sp>
        <p:sp>
          <p:nvSpPr>
            <p:cNvPr id="15" name="テキスト ボックス 110">
              <a:extLst>
                <a:ext uri="{FF2B5EF4-FFF2-40B4-BE49-F238E27FC236}">
                  <a16:creationId xmlns:a16="http://schemas.microsoft.com/office/drawing/2014/main" id="{8B99D28B-283F-8E90-6EAC-FD89991E0C7D}"/>
                </a:ext>
              </a:extLst>
            </p:cNvPr>
            <p:cNvSpPr txBox="1"/>
            <p:nvPr/>
          </p:nvSpPr>
          <p:spPr>
            <a:xfrm>
              <a:off x="6557911" y="5854144"/>
              <a:ext cx="1755469" cy="276999"/>
            </a:xfrm>
            <a:prstGeom prst="rect">
              <a:avLst/>
            </a:prstGeom>
            <a:noFill/>
          </p:spPr>
          <p:txBody>
            <a:bodyPr wrap="square" rtlCol="0">
              <a:spAutoFit/>
            </a:bodyPr>
            <a:lstStyle/>
            <a:p>
              <a:r>
                <a:rPr kumimoji="1" lang="en-US" altLang="ja-JP" sz="1200" dirty="0">
                  <a:latin typeface="Arial Unicode MS" pitchFamily="50" charset="-128"/>
                  <a:ea typeface="Arial Unicode MS" pitchFamily="50" charset="-128"/>
                  <a:cs typeface="Arial Unicode MS" pitchFamily="50" charset="-128"/>
                </a:rPr>
                <a:t>Wavelength (nm)</a:t>
              </a:r>
              <a:endParaRPr kumimoji="1" lang="ja-JP" altLang="en-US" sz="1200" dirty="0">
                <a:latin typeface="Arial Unicode MS" pitchFamily="50" charset="-128"/>
                <a:ea typeface="Arial Unicode MS" pitchFamily="50" charset="-128"/>
                <a:cs typeface="Arial Unicode MS" pitchFamily="50" charset="-128"/>
              </a:endParaRPr>
            </a:p>
          </p:txBody>
        </p:sp>
      </p:grpSp>
      <p:cxnSp>
        <p:nvCxnSpPr>
          <p:cNvPr id="19" name="Straight Arrow Connector 18">
            <a:extLst>
              <a:ext uri="{FF2B5EF4-FFF2-40B4-BE49-F238E27FC236}">
                <a16:creationId xmlns:a16="http://schemas.microsoft.com/office/drawing/2014/main" id="{61CB4B5F-942E-6380-D142-970098983672}"/>
              </a:ext>
            </a:extLst>
          </p:cNvPr>
          <p:cNvCxnSpPr/>
          <p:nvPr/>
        </p:nvCxnSpPr>
        <p:spPr>
          <a:xfrm>
            <a:off x="6101412" y="3429000"/>
            <a:ext cx="8186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69B03EF-DCAC-4E54-B686-8BB5A6BAF60A}"/>
              </a:ext>
            </a:extLst>
          </p:cNvPr>
          <p:cNvSpPr txBox="1"/>
          <p:nvPr/>
        </p:nvSpPr>
        <p:spPr>
          <a:xfrm>
            <a:off x="1727481" y="1013062"/>
            <a:ext cx="2734018" cy="461665"/>
          </a:xfrm>
          <a:prstGeom prst="rect">
            <a:avLst/>
          </a:prstGeom>
          <a:noFill/>
        </p:spPr>
        <p:txBody>
          <a:bodyPr wrap="square" rtlCol="0">
            <a:spAutoFit/>
          </a:bodyPr>
          <a:lstStyle/>
          <a:p>
            <a:r>
              <a:rPr lang="en-US" sz="2400" dirty="0"/>
              <a:t>Light Source</a:t>
            </a:r>
          </a:p>
        </p:txBody>
      </p:sp>
      <p:sp>
        <p:nvSpPr>
          <p:cNvPr id="21" name="TextBox 20">
            <a:extLst>
              <a:ext uri="{FF2B5EF4-FFF2-40B4-BE49-F238E27FC236}">
                <a16:creationId xmlns:a16="http://schemas.microsoft.com/office/drawing/2014/main" id="{8EEE414E-60C3-8E8D-9BB2-4096EE28D0CD}"/>
              </a:ext>
            </a:extLst>
          </p:cNvPr>
          <p:cNvSpPr txBox="1"/>
          <p:nvPr/>
        </p:nvSpPr>
        <p:spPr>
          <a:xfrm>
            <a:off x="4995247" y="1013062"/>
            <a:ext cx="953842" cy="461665"/>
          </a:xfrm>
          <a:prstGeom prst="rect">
            <a:avLst/>
          </a:prstGeom>
          <a:noFill/>
        </p:spPr>
        <p:txBody>
          <a:bodyPr wrap="square" rtlCol="0">
            <a:spAutoFit/>
          </a:bodyPr>
          <a:lstStyle/>
          <a:p>
            <a:r>
              <a:rPr lang="en-US" sz="2400" dirty="0"/>
              <a:t>Cell</a:t>
            </a:r>
          </a:p>
        </p:txBody>
      </p:sp>
      <p:sp>
        <p:nvSpPr>
          <p:cNvPr id="22" name="TextBox 21">
            <a:extLst>
              <a:ext uri="{FF2B5EF4-FFF2-40B4-BE49-F238E27FC236}">
                <a16:creationId xmlns:a16="http://schemas.microsoft.com/office/drawing/2014/main" id="{F058D40A-0A6B-98C1-857E-AD9E22F1D11C}"/>
              </a:ext>
            </a:extLst>
          </p:cNvPr>
          <p:cNvSpPr txBox="1"/>
          <p:nvPr/>
        </p:nvSpPr>
        <p:spPr>
          <a:xfrm>
            <a:off x="7526760" y="1013062"/>
            <a:ext cx="4259598" cy="461665"/>
          </a:xfrm>
          <a:prstGeom prst="rect">
            <a:avLst/>
          </a:prstGeom>
          <a:noFill/>
        </p:spPr>
        <p:txBody>
          <a:bodyPr wrap="square" rtlCol="0">
            <a:spAutoFit/>
          </a:bodyPr>
          <a:lstStyle/>
          <a:p>
            <a:r>
              <a:rPr lang="en-US" sz="2400" dirty="0"/>
              <a:t>Fluorescence Result</a:t>
            </a:r>
          </a:p>
        </p:txBody>
      </p:sp>
    </p:spTree>
    <p:extLst>
      <p:ext uri="{BB962C8B-B14F-4D97-AF65-F5344CB8AC3E}">
        <p14:creationId xmlns:p14="http://schemas.microsoft.com/office/powerpoint/2010/main" val="28152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4BF5-E092-2E97-67F3-A25A348BE137}"/>
              </a:ext>
            </a:extLst>
          </p:cNvPr>
          <p:cNvSpPr>
            <a:spLocks noGrp="1"/>
          </p:cNvSpPr>
          <p:nvPr>
            <p:ph type="title"/>
          </p:nvPr>
        </p:nvSpPr>
        <p:spPr>
          <a:xfrm>
            <a:off x="873864" y="519490"/>
            <a:ext cx="10827619" cy="821693"/>
          </a:xfrm>
        </p:spPr>
        <p:txBody>
          <a:bodyPr>
            <a:normAutofit/>
          </a:bodyPr>
          <a:lstStyle/>
          <a:p>
            <a:r>
              <a:rPr lang="en-US" b="1" dirty="0"/>
              <a:t>New approach to excitation technology</a:t>
            </a:r>
          </a:p>
        </p:txBody>
      </p:sp>
      <p:pic>
        <p:nvPicPr>
          <p:cNvPr id="3" name="Picture 2">
            <a:extLst>
              <a:ext uri="{FF2B5EF4-FFF2-40B4-BE49-F238E27FC236}">
                <a16:creationId xmlns:a16="http://schemas.microsoft.com/office/drawing/2014/main" id="{D8D40E51-E264-F83B-E2FE-B5CC25A602DD}"/>
              </a:ext>
            </a:extLst>
          </p:cNvPr>
          <p:cNvPicPr>
            <a:picLocks noChangeAspect="1"/>
          </p:cNvPicPr>
          <p:nvPr/>
        </p:nvPicPr>
        <p:blipFill rotWithShape="1">
          <a:blip r:embed="rId2"/>
          <a:srcRect t="11995" r="17003" b="21738"/>
          <a:stretch/>
        </p:blipFill>
        <p:spPr>
          <a:xfrm rot="18151159">
            <a:off x="-1224155" y="2990049"/>
            <a:ext cx="5055297" cy="4036269"/>
          </a:xfrm>
          <a:prstGeom prst="rect">
            <a:avLst/>
          </a:prstGeom>
        </p:spPr>
      </p:pic>
      <p:sp>
        <p:nvSpPr>
          <p:cNvPr id="5" name="TextBox 4">
            <a:extLst>
              <a:ext uri="{FF2B5EF4-FFF2-40B4-BE49-F238E27FC236}">
                <a16:creationId xmlns:a16="http://schemas.microsoft.com/office/drawing/2014/main" id="{FCEE42AD-733B-AD04-8BAC-114B8CBD692F}"/>
              </a:ext>
            </a:extLst>
          </p:cNvPr>
          <p:cNvSpPr txBox="1"/>
          <p:nvPr/>
        </p:nvSpPr>
        <p:spPr>
          <a:xfrm>
            <a:off x="573366" y="2549780"/>
            <a:ext cx="11045268" cy="646331"/>
          </a:xfrm>
          <a:prstGeom prst="rect">
            <a:avLst/>
          </a:prstGeom>
          <a:noFill/>
        </p:spPr>
        <p:txBody>
          <a:bodyPr wrap="none" rtlCol="0">
            <a:spAutoFit/>
          </a:bodyPr>
          <a:lstStyle/>
          <a:p>
            <a:r>
              <a:rPr lang="en-US" sz="3600" dirty="0">
                <a:solidFill>
                  <a:srgbClr val="FF0000"/>
                </a:solidFill>
              </a:rPr>
              <a:t>Cytometry 3.0 Requires Truly Advanced Excitation Systems</a:t>
            </a:r>
          </a:p>
        </p:txBody>
      </p:sp>
      <p:sp>
        <p:nvSpPr>
          <p:cNvPr id="6" name="TextBox 5">
            <a:extLst>
              <a:ext uri="{FF2B5EF4-FFF2-40B4-BE49-F238E27FC236}">
                <a16:creationId xmlns:a16="http://schemas.microsoft.com/office/drawing/2014/main" id="{23CA0CFA-5E2D-433C-1148-6393A080DD63}"/>
              </a:ext>
            </a:extLst>
          </p:cNvPr>
          <p:cNvSpPr txBox="1"/>
          <p:nvPr/>
        </p:nvSpPr>
        <p:spPr>
          <a:xfrm>
            <a:off x="3534033" y="5774302"/>
            <a:ext cx="7630550" cy="461665"/>
          </a:xfrm>
          <a:prstGeom prst="rect">
            <a:avLst/>
          </a:prstGeom>
          <a:noFill/>
        </p:spPr>
        <p:txBody>
          <a:bodyPr wrap="none" rtlCol="0">
            <a:spAutoFit/>
          </a:bodyPr>
          <a:lstStyle/>
          <a:p>
            <a:r>
              <a:rPr lang="en-US" sz="2400" i="1" dirty="0"/>
              <a:t>A torch is no longer an acceptable approach to excitation…..</a:t>
            </a:r>
          </a:p>
        </p:txBody>
      </p:sp>
    </p:spTree>
    <p:extLst>
      <p:ext uri="{BB962C8B-B14F-4D97-AF65-F5344CB8AC3E}">
        <p14:creationId xmlns:p14="http://schemas.microsoft.com/office/powerpoint/2010/main" val="1880599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9502-2B3E-6D34-539E-794909492485}"/>
              </a:ext>
            </a:extLst>
          </p:cNvPr>
          <p:cNvSpPr>
            <a:spLocks noGrp="1"/>
          </p:cNvSpPr>
          <p:nvPr>
            <p:ph type="title"/>
          </p:nvPr>
        </p:nvSpPr>
        <p:spPr>
          <a:xfrm>
            <a:off x="524539" y="120575"/>
            <a:ext cx="11954540" cy="1325563"/>
          </a:xfrm>
        </p:spPr>
        <p:txBody>
          <a:bodyPr/>
          <a:lstStyle/>
          <a:p>
            <a:r>
              <a:rPr lang="en-US" b="1" dirty="0"/>
              <a:t>New Electronics – WAY faster than today’s</a:t>
            </a:r>
          </a:p>
        </p:txBody>
      </p:sp>
      <p:sp>
        <p:nvSpPr>
          <p:cNvPr id="4" name="TextBox 3">
            <a:extLst>
              <a:ext uri="{FF2B5EF4-FFF2-40B4-BE49-F238E27FC236}">
                <a16:creationId xmlns:a16="http://schemas.microsoft.com/office/drawing/2014/main" id="{48B71693-BCE9-0BE7-EE14-7C8C1D099CD8}"/>
              </a:ext>
            </a:extLst>
          </p:cNvPr>
          <p:cNvSpPr txBox="1"/>
          <p:nvPr/>
        </p:nvSpPr>
        <p:spPr>
          <a:xfrm>
            <a:off x="1616890" y="1413355"/>
            <a:ext cx="8423332" cy="584775"/>
          </a:xfrm>
          <a:prstGeom prst="rect">
            <a:avLst/>
          </a:prstGeom>
          <a:noFill/>
        </p:spPr>
        <p:txBody>
          <a:bodyPr wrap="none" rtlCol="0">
            <a:spAutoFit/>
          </a:bodyPr>
          <a:lstStyle/>
          <a:p>
            <a:r>
              <a:rPr lang="en-US" sz="3200" b="1" dirty="0">
                <a:solidFill>
                  <a:srgbClr val="FF0000"/>
                </a:solidFill>
              </a:rPr>
              <a:t>About 1000 times faster than current electronics</a:t>
            </a:r>
          </a:p>
        </p:txBody>
      </p:sp>
      <p:pic>
        <p:nvPicPr>
          <p:cNvPr id="5" name="Picture 4">
            <a:extLst>
              <a:ext uri="{FF2B5EF4-FFF2-40B4-BE49-F238E27FC236}">
                <a16:creationId xmlns:a16="http://schemas.microsoft.com/office/drawing/2014/main" id="{AB32157D-86B9-2D58-8FC5-C1E38B9231F3}"/>
              </a:ext>
            </a:extLst>
          </p:cNvPr>
          <p:cNvPicPr>
            <a:picLocks noChangeAspect="1"/>
          </p:cNvPicPr>
          <p:nvPr/>
        </p:nvPicPr>
        <p:blipFill>
          <a:blip r:embed="rId3"/>
          <a:stretch>
            <a:fillRect/>
          </a:stretch>
        </p:blipFill>
        <p:spPr>
          <a:xfrm>
            <a:off x="3632158" y="2454274"/>
            <a:ext cx="4927683" cy="3704401"/>
          </a:xfrm>
          <a:prstGeom prst="rect">
            <a:avLst/>
          </a:prstGeom>
        </p:spPr>
      </p:pic>
      <p:sp>
        <p:nvSpPr>
          <p:cNvPr id="6" name="Rounded Rectangle 5">
            <a:extLst>
              <a:ext uri="{FF2B5EF4-FFF2-40B4-BE49-F238E27FC236}">
                <a16:creationId xmlns:a16="http://schemas.microsoft.com/office/drawing/2014/main" id="{D6BC2483-74A5-0B5E-5BA3-2E55FD2697BC}"/>
              </a:ext>
            </a:extLst>
          </p:cNvPr>
          <p:cNvSpPr/>
          <p:nvPr/>
        </p:nvSpPr>
        <p:spPr>
          <a:xfrm>
            <a:off x="3923606" y="2660074"/>
            <a:ext cx="1512917" cy="1124648"/>
          </a:xfrm>
          <a:prstGeom prst="roundRect">
            <a:avLst/>
          </a:prstGeom>
          <a:blipFill>
            <a:blip r:embed="rId4"/>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763CD02B-60E4-41B4-75C4-D641CCCA9A3A}"/>
              </a:ext>
            </a:extLst>
          </p:cNvPr>
          <p:cNvSpPr/>
          <p:nvPr/>
        </p:nvSpPr>
        <p:spPr>
          <a:xfrm>
            <a:off x="3923606" y="4754880"/>
            <a:ext cx="1512917" cy="947651"/>
          </a:xfrm>
          <a:prstGeom prst="roundRect">
            <a:avLst/>
          </a:prstGeom>
          <a:blipFill>
            <a:blip r:embed="rId4"/>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FD8FD22C-3A22-7322-B9F3-ED19CA03355A}"/>
              </a:ext>
            </a:extLst>
          </p:cNvPr>
          <p:cNvSpPr/>
          <p:nvPr/>
        </p:nvSpPr>
        <p:spPr>
          <a:xfrm>
            <a:off x="5939313" y="4721629"/>
            <a:ext cx="562496" cy="285404"/>
          </a:xfrm>
          <a:prstGeom prst="roundRect">
            <a:avLst/>
          </a:prstGeom>
          <a:blipFill>
            <a:blip r:embed="rId4"/>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267933E-2D61-5C67-4594-1AAAC7C03BD7}"/>
              </a:ext>
            </a:extLst>
          </p:cNvPr>
          <p:cNvSpPr txBox="1"/>
          <p:nvPr/>
        </p:nvSpPr>
        <p:spPr>
          <a:xfrm>
            <a:off x="8559841" y="2595440"/>
            <a:ext cx="3286477" cy="1477328"/>
          </a:xfrm>
          <a:prstGeom prst="rect">
            <a:avLst/>
          </a:prstGeom>
          <a:noFill/>
        </p:spPr>
        <p:txBody>
          <a:bodyPr wrap="none" rtlCol="0">
            <a:spAutoFit/>
          </a:bodyPr>
          <a:lstStyle/>
          <a:p>
            <a:r>
              <a:rPr lang="en-US" dirty="0"/>
              <a:t>Super high-speed Electronics</a:t>
            </a:r>
          </a:p>
          <a:p>
            <a:r>
              <a:rPr lang="en-US" dirty="0"/>
              <a:t>New coax connection technology</a:t>
            </a:r>
          </a:p>
          <a:p>
            <a:r>
              <a:rPr lang="en-US" dirty="0"/>
              <a:t>Sophisticated control system</a:t>
            </a:r>
          </a:p>
          <a:p>
            <a:r>
              <a:rPr lang="en-US" dirty="0"/>
              <a:t>Advanced signal processing</a:t>
            </a:r>
          </a:p>
          <a:p>
            <a:endParaRPr lang="en-US" dirty="0"/>
          </a:p>
        </p:txBody>
      </p:sp>
      <p:pic>
        <p:nvPicPr>
          <p:cNvPr id="10" name="Picture 9">
            <a:extLst>
              <a:ext uri="{FF2B5EF4-FFF2-40B4-BE49-F238E27FC236}">
                <a16:creationId xmlns:a16="http://schemas.microsoft.com/office/drawing/2014/main" id="{D5C0B1A5-5127-C272-1870-7F2657E193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13017" y="6313249"/>
            <a:ext cx="1108458" cy="424176"/>
          </a:xfrm>
          <a:prstGeom prst="rect">
            <a:avLst/>
          </a:prstGeom>
        </p:spPr>
      </p:pic>
    </p:spTree>
    <p:extLst>
      <p:ext uri="{BB962C8B-B14F-4D97-AF65-F5344CB8AC3E}">
        <p14:creationId xmlns:p14="http://schemas.microsoft.com/office/powerpoint/2010/main" val="59743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9502-2B3E-6D34-539E-794909492485}"/>
              </a:ext>
            </a:extLst>
          </p:cNvPr>
          <p:cNvSpPr>
            <a:spLocks noGrp="1"/>
          </p:cNvSpPr>
          <p:nvPr>
            <p:ph type="title"/>
          </p:nvPr>
        </p:nvSpPr>
        <p:spPr>
          <a:xfrm>
            <a:off x="493542" y="0"/>
            <a:ext cx="11954540" cy="1325563"/>
          </a:xfrm>
        </p:spPr>
        <p:txBody>
          <a:bodyPr/>
          <a:lstStyle/>
          <a:p>
            <a:r>
              <a:rPr lang="en-US" b="1" dirty="0"/>
              <a:t>New Analytical Requirements</a:t>
            </a:r>
          </a:p>
        </p:txBody>
      </p:sp>
      <p:sp>
        <p:nvSpPr>
          <p:cNvPr id="4" name="TextBox 3">
            <a:extLst>
              <a:ext uri="{FF2B5EF4-FFF2-40B4-BE49-F238E27FC236}">
                <a16:creationId xmlns:a16="http://schemas.microsoft.com/office/drawing/2014/main" id="{48B71693-BCE9-0BE7-EE14-7C8C1D099CD8}"/>
              </a:ext>
            </a:extLst>
          </p:cNvPr>
          <p:cNvSpPr txBox="1"/>
          <p:nvPr/>
        </p:nvSpPr>
        <p:spPr>
          <a:xfrm>
            <a:off x="1838048" y="2622902"/>
            <a:ext cx="8136586" cy="584775"/>
          </a:xfrm>
          <a:prstGeom prst="rect">
            <a:avLst/>
          </a:prstGeom>
          <a:noFill/>
        </p:spPr>
        <p:txBody>
          <a:bodyPr wrap="none" rtlCol="0">
            <a:spAutoFit/>
          </a:bodyPr>
          <a:lstStyle/>
          <a:p>
            <a:r>
              <a:rPr lang="en-US" sz="3200" b="1" dirty="0">
                <a:solidFill>
                  <a:srgbClr val="FF0000"/>
                </a:solidFill>
              </a:rPr>
              <a:t>Internal computational demands are extreme</a:t>
            </a:r>
          </a:p>
        </p:txBody>
      </p:sp>
    </p:spTree>
    <p:extLst>
      <p:ext uri="{BB962C8B-B14F-4D97-AF65-F5344CB8AC3E}">
        <p14:creationId xmlns:p14="http://schemas.microsoft.com/office/powerpoint/2010/main" val="582423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E0E52-1354-9E09-5A61-2657772D104E}"/>
              </a:ext>
            </a:extLst>
          </p:cNvPr>
          <p:cNvSpPr>
            <a:spLocks noGrp="1"/>
          </p:cNvSpPr>
          <p:nvPr>
            <p:ph type="title"/>
          </p:nvPr>
        </p:nvSpPr>
        <p:spPr/>
        <p:txBody>
          <a:bodyPr/>
          <a:lstStyle/>
          <a:p>
            <a:r>
              <a:rPr lang="en-US" b="1" dirty="0"/>
              <a:t>What do you gain from Cytometry 3.0?</a:t>
            </a:r>
          </a:p>
        </p:txBody>
      </p:sp>
      <p:sp>
        <p:nvSpPr>
          <p:cNvPr id="3" name="Content Placeholder 2">
            <a:extLst>
              <a:ext uri="{FF2B5EF4-FFF2-40B4-BE49-F238E27FC236}">
                <a16:creationId xmlns:a16="http://schemas.microsoft.com/office/drawing/2014/main" id="{CD755AA3-72DC-2BB0-12BC-98A84E46B1F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0659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330B-3458-2843-27F3-35EB2771E155}"/>
              </a:ext>
            </a:extLst>
          </p:cNvPr>
          <p:cNvSpPr>
            <a:spLocks noGrp="1"/>
          </p:cNvSpPr>
          <p:nvPr>
            <p:ph type="title"/>
          </p:nvPr>
        </p:nvSpPr>
        <p:spPr>
          <a:xfrm>
            <a:off x="868680" y="-261671"/>
            <a:ext cx="11109960" cy="1325563"/>
          </a:xfrm>
        </p:spPr>
        <p:txBody>
          <a:bodyPr>
            <a:normAutofit/>
          </a:bodyPr>
          <a:lstStyle/>
          <a:p>
            <a:r>
              <a:rPr lang="en-US" sz="4000" b="1" dirty="0"/>
              <a:t>So, are we satisfied with </a:t>
            </a:r>
            <a:r>
              <a:rPr lang="en-US" sz="4000" b="1" u="sng" dirty="0"/>
              <a:t>quantification</a:t>
            </a:r>
            <a:r>
              <a:rPr lang="en-US" sz="4000" b="1" dirty="0"/>
              <a:t> in flow?</a:t>
            </a:r>
          </a:p>
        </p:txBody>
      </p:sp>
      <p:pic>
        <p:nvPicPr>
          <p:cNvPr id="4" name="Picture 3">
            <a:extLst>
              <a:ext uri="{FF2B5EF4-FFF2-40B4-BE49-F238E27FC236}">
                <a16:creationId xmlns:a16="http://schemas.microsoft.com/office/drawing/2014/main" id="{5D959E7E-B241-61E3-4842-95C80A9CD74A}"/>
              </a:ext>
            </a:extLst>
          </p:cNvPr>
          <p:cNvPicPr>
            <a:picLocks noChangeAspect="1"/>
          </p:cNvPicPr>
          <p:nvPr/>
        </p:nvPicPr>
        <p:blipFill>
          <a:blip r:embed="rId3"/>
          <a:stretch>
            <a:fillRect/>
          </a:stretch>
        </p:blipFill>
        <p:spPr>
          <a:xfrm>
            <a:off x="3516630" y="1173102"/>
            <a:ext cx="3207853" cy="1713924"/>
          </a:xfrm>
          <a:prstGeom prst="rect">
            <a:avLst/>
          </a:prstGeom>
        </p:spPr>
      </p:pic>
      <p:pic>
        <p:nvPicPr>
          <p:cNvPr id="6" name="Picture 5">
            <a:extLst>
              <a:ext uri="{FF2B5EF4-FFF2-40B4-BE49-F238E27FC236}">
                <a16:creationId xmlns:a16="http://schemas.microsoft.com/office/drawing/2014/main" id="{B4F7B027-87E8-D1C0-A33B-43D4C5B27B40}"/>
              </a:ext>
            </a:extLst>
          </p:cNvPr>
          <p:cNvPicPr>
            <a:picLocks noChangeAspect="1"/>
          </p:cNvPicPr>
          <p:nvPr/>
        </p:nvPicPr>
        <p:blipFill>
          <a:blip r:embed="rId4"/>
          <a:stretch>
            <a:fillRect/>
          </a:stretch>
        </p:blipFill>
        <p:spPr>
          <a:xfrm>
            <a:off x="302231" y="904215"/>
            <a:ext cx="3214399" cy="2524785"/>
          </a:xfrm>
          <a:prstGeom prst="rect">
            <a:avLst/>
          </a:prstGeom>
        </p:spPr>
      </p:pic>
      <p:pic>
        <p:nvPicPr>
          <p:cNvPr id="10" name="Picture 9">
            <a:extLst>
              <a:ext uri="{FF2B5EF4-FFF2-40B4-BE49-F238E27FC236}">
                <a16:creationId xmlns:a16="http://schemas.microsoft.com/office/drawing/2014/main" id="{2AE17876-F2F0-38E1-6181-DCF8A7020F4E}"/>
              </a:ext>
            </a:extLst>
          </p:cNvPr>
          <p:cNvPicPr>
            <a:picLocks noChangeAspect="1"/>
          </p:cNvPicPr>
          <p:nvPr/>
        </p:nvPicPr>
        <p:blipFill>
          <a:blip r:embed="rId5"/>
          <a:stretch>
            <a:fillRect/>
          </a:stretch>
        </p:blipFill>
        <p:spPr>
          <a:xfrm>
            <a:off x="302231" y="3538210"/>
            <a:ext cx="3161719" cy="2043724"/>
          </a:xfrm>
          <a:prstGeom prst="rect">
            <a:avLst/>
          </a:prstGeom>
        </p:spPr>
      </p:pic>
      <p:sp>
        <p:nvSpPr>
          <p:cNvPr id="11" name="TextBox 10">
            <a:extLst>
              <a:ext uri="{FF2B5EF4-FFF2-40B4-BE49-F238E27FC236}">
                <a16:creationId xmlns:a16="http://schemas.microsoft.com/office/drawing/2014/main" id="{2319B6BE-F499-C084-0D17-1325B6E0C6A3}"/>
              </a:ext>
            </a:extLst>
          </p:cNvPr>
          <p:cNvSpPr txBox="1"/>
          <p:nvPr/>
        </p:nvSpPr>
        <p:spPr>
          <a:xfrm>
            <a:off x="3640464" y="3429000"/>
            <a:ext cx="2618409" cy="646331"/>
          </a:xfrm>
          <a:prstGeom prst="rect">
            <a:avLst/>
          </a:prstGeom>
          <a:noFill/>
        </p:spPr>
        <p:txBody>
          <a:bodyPr wrap="none" rtlCol="0">
            <a:spAutoFit/>
          </a:bodyPr>
          <a:lstStyle/>
          <a:p>
            <a:r>
              <a:rPr lang="en-US" dirty="0"/>
              <a:t>We don’t count the grains</a:t>
            </a:r>
          </a:p>
          <a:p>
            <a:r>
              <a:rPr lang="en-US" dirty="0"/>
              <a:t>of sugar …….</a:t>
            </a:r>
          </a:p>
        </p:txBody>
      </p:sp>
      <p:sp>
        <p:nvSpPr>
          <p:cNvPr id="13" name="TextBox 12">
            <a:extLst>
              <a:ext uri="{FF2B5EF4-FFF2-40B4-BE49-F238E27FC236}">
                <a16:creationId xmlns:a16="http://schemas.microsoft.com/office/drawing/2014/main" id="{4C48C75C-EAB0-1900-106F-4ED22F7C5607}"/>
              </a:ext>
            </a:extLst>
          </p:cNvPr>
          <p:cNvSpPr txBox="1"/>
          <p:nvPr/>
        </p:nvSpPr>
        <p:spPr>
          <a:xfrm>
            <a:off x="3516630" y="4236906"/>
            <a:ext cx="1762021" cy="646331"/>
          </a:xfrm>
          <a:prstGeom prst="rect">
            <a:avLst/>
          </a:prstGeom>
          <a:noFill/>
        </p:spPr>
        <p:txBody>
          <a:bodyPr wrap="none" rtlCol="0">
            <a:spAutoFit/>
          </a:bodyPr>
          <a:lstStyle/>
          <a:p>
            <a:r>
              <a:rPr lang="en-US" dirty="0"/>
              <a:t>“Close enough….</a:t>
            </a:r>
          </a:p>
          <a:p>
            <a:r>
              <a:rPr lang="en-US" dirty="0"/>
              <a:t>is good enough”</a:t>
            </a:r>
          </a:p>
        </p:txBody>
      </p:sp>
      <p:pic>
        <p:nvPicPr>
          <p:cNvPr id="3" name="Picture 2">
            <a:extLst>
              <a:ext uri="{FF2B5EF4-FFF2-40B4-BE49-F238E27FC236}">
                <a16:creationId xmlns:a16="http://schemas.microsoft.com/office/drawing/2014/main" id="{CE5CA364-5F1D-EEB6-BFB1-9C1C9A164968}"/>
              </a:ext>
            </a:extLst>
          </p:cNvPr>
          <p:cNvPicPr>
            <a:picLocks noChangeAspect="1"/>
          </p:cNvPicPr>
          <p:nvPr/>
        </p:nvPicPr>
        <p:blipFill>
          <a:blip r:embed="rId6"/>
          <a:stretch>
            <a:fillRect/>
          </a:stretch>
        </p:blipFill>
        <p:spPr>
          <a:xfrm>
            <a:off x="6900997" y="1217921"/>
            <a:ext cx="4881164" cy="2555240"/>
          </a:xfrm>
          <a:prstGeom prst="rect">
            <a:avLst/>
          </a:prstGeom>
        </p:spPr>
      </p:pic>
      <p:sp>
        <p:nvSpPr>
          <p:cNvPr id="5" name="TextBox 4">
            <a:extLst>
              <a:ext uri="{FF2B5EF4-FFF2-40B4-BE49-F238E27FC236}">
                <a16:creationId xmlns:a16="http://schemas.microsoft.com/office/drawing/2014/main" id="{DC594455-7BFE-A991-765B-DAFDE0EA41B1}"/>
              </a:ext>
            </a:extLst>
          </p:cNvPr>
          <p:cNvSpPr txBox="1"/>
          <p:nvPr/>
        </p:nvSpPr>
        <p:spPr>
          <a:xfrm>
            <a:off x="7301553" y="3890665"/>
            <a:ext cx="4428456" cy="646331"/>
          </a:xfrm>
          <a:prstGeom prst="rect">
            <a:avLst/>
          </a:prstGeom>
          <a:noFill/>
        </p:spPr>
        <p:txBody>
          <a:bodyPr wrap="none" rtlCol="0">
            <a:spAutoFit/>
          </a:bodyPr>
          <a:lstStyle/>
          <a:p>
            <a:r>
              <a:rPr lang="en-US" dirty="0"/>
              <a:t>Maybe Counting would be a good idea rather</a:t>
            </a:r>
          </a:p>
          <a:p>
            <a:r>
              <a:rPr lang="en-US" dirty="0"/>
              <a:t>than guessing….</a:t>
            </a:r>
          </a:p>
        </p:txBody>
      </p:sp>
      <p:pic>
        <p:nvPicPr>
          <p:cNvPr id="7" name="Picture 6">
            <a:extLst>
              <a:ext uri="{FF2B5EF4-FFF2-40B4-BE49-F238E27FC236}">
                <a16:creationId xmlns:a16="http://schemas.microsoft.com/office/drawing/2014/main" id="{BCE7FEB2-800D-FCAD-6AF5-155B5116C637}"/>
              </a:ext>
            </a:extLst>
          </p:cNvPr>
          <p:cNvPicPr>
            <a:picLocks noChangeAspect="1"/>
          </p:cNvPicPr>
          <p:nvPr/>
        </p:nvPicPr>
        <p:blipFill>
          <a:blip r:embed="rId7"/>
          <a:stretch>
            <a:fillRect/>
          </a:stretch>
        </p:blipFill>
        <p:spPr>
          <a:xfrm>
            <a:off x="6808634" y="4768408"/>
            <a:ext cx="4845161" cy="1325563"/>
          </a:xfrm>
          <a:prstGeom prst="rect">
            <a:avLst/>
          </a:prstGeom>
        </p:spPr>
      </p:pic>
      <p:sp>
        <p:nvSpPr>
          <p:cNvPr id="8" name="TextBox 7">
            <a:extLst>
              <a:ext uri="{FF2B5EF4-FFF2-40B4-BE49-F238E27FC236}">
                <a16:creationId xmlns:a16="http://schemas.microsoft.com/office/drawing/2014/main" id="{212E0DFE-9B7B-07D7-2CB5-6F767AA8ED6F}"/>
              </a:ext>
            </a:extLst>
          </p:cNvPr>
          <p:cNvSpPr txBox="1"/>
          <p:nvPr/>
        </p:nvSpPr>
        <p:spPr>
          <a:xfrm>
            <a:off x="6845659" y="6325383"/>
            <a:ext cx="4350037" cy="338554"/>
          </a:xfrm>
          <a:prstGeom prst="rect">
            <a:avLst/>
          </a:prstGeom>
          <a:noFill/>
        </p:spPr>
        <p:txBody>
          <a:bodyPr wrap="none" rtlCol="0">
            <a:spAutoFit/>
          </a:bodyPr>
          <a:lstStyle/>
          <a:p>
            <a:r>
              <a:rPr lang="en-US" sz="1600" dirty="0"/>
              <a:t>Actual single photon counts using new technology</a:t>
            </a:r>
          </a:p>
        </p:txBody>
      </p:sp>
    </p:spTree>
    <p:extLst>
      <p:ext uri="{BB962C8B-B14F-4D97-AF65-F5344CB8AC3E}">
        <p14:creationId xmlns:p14="http://schemas.microsoft.com/office/powerpoint/2010/main" val="2226805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76040-2113-75A6-55B4-A576DBED7453}"/>
              </a:ext>
            </a:extLst>
          </p:cNvPr>
          <p:cNvSpPr>
            <a:spLocks noGrp="1"/>
          </p:cNvSpPr>
          <p:nvPr>
            <p:ph type="title"/>
          </p:nvPr>
        </p:nvSpPr>
        <p:spPr>
          <a:xfrm>
            <a:off x="512736" y="179146"/>
            <a:ext cx="10515600" cy="905736"/>
          </a:xfrm>
        </p:spPr>
        <p:txBody>
          <a:bodyPr/>
          <a:lstStyle/>
          <a:p>
            <a:r>
              <a:rPr lang="en-US" dirty="0"/>
              <a:t>Flow as it is today…</a:t>
            </a:r>
          </a:p>
        </p:txBody>
      </p:sp>
      <p:pic>
        <p:nvPicPr>
          <p:cNvPr id="4" name="Picture 3">
            <a:extLst>
              <a:ext uri="{FF2B5EF4-FFF2-40B4-BE49-F238E27FC236}">
                <a16:creationId xmlns:a16="http://schemas.microsoft.com/office/drawing/2014/main" id="{5F01DB09-E2C9-1F05-A6AF-E00EBC97B25F}"/>
              </a:ext>
            </a:extLst>
          </p:cNvPr>
          <p:cNvPicPr>
            <a:picLocks noChangeAspect="1"/>
          </p:cNvPicPr>
          <p:nvPr/>
        </p:nvPicPr>
        <p:blipFill>
          <a:blip r:embed="rId2"/>
          <a:stretch>
            <a:fillRect/>
          </a:stretch>
        </p:blipFill>
        <p:spPr>
          <a:xfrm>
            <a:off x="5296921" y="1288081"/>
            <a:ext cx="5601724" cy="3294067"/>
          </a:xfrm>
          <a:prstGeom prst="rect">
            <a:avLst/>
          </a:prstGeom>
        </p:spPr>
      </p:pic>
      <p:pic>
        <p:nvPicPr>
          <p:cNvPr id="6" name="Picture 5">
            <a:extLst>
              <a:ext uri="{FF2B5EF4-FFF2-40B4-BE49-F238E27FC236}">
                <a16:creationId xmlns:a16="http://schemas.microsoft.com/office/drawing/2014/main" id="{789CE8FD-D9C1-1F3D-5F32-E9670FBB5BAB}"/>
              </a:ext>
            </a:extLst>
          </p:cNvPr>
          <p:cNvPicPr>
            <a:picLocks noChangeAspect="1"/>
          </p:cNvPicPr>
          <p:nvPr/>
        </p:nvPicPr>
        <p:blipFill>
          <a:blip r:embed="rId3"/>
          <a:stretch>
            <a:fillRect/>
          </a:stretch>
        </p:blipFill>
        <p:spPr>
          <a:xfrm>
            <a:off x="384223" y="1641013"/>
            <a:ext cx="4266995" cy="2990811"/>
          </a:xfrm>
          <a:prstGeom prst="rect">
            <a:avLst/>
          </a:prstGeom>
        </p:spPr>
      </p:pic>
    </p:spTree>
    <p:extLst>
      <p:ext uri="{BB962C8B-B14F-4D97-AF65-F5344CB8AC3E}">
        <p14:creationId xmlns:p14="http://schemas.microsoft.com/office/powerpoint/2010/main" val="2597151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282BC-B0B0-045E-E730-141E15A9A7EB}"/>
              </a:ext>
            </a:extLst>
          </p:cNvPr>
          <p:cNvSpPr>
            <a:spLocks noGrp="1"/>
          </p:cNvSpPr>
          <p:nvPr>
            <p:ph type="title"/>
          </p:nvPr>
        </p:nvSpPr>
        <p:spPr>
          <a:xfrm>
            <a:off x="385916" y="196708"/>
            <a:ext cx="10515600" cy="279009"/>
          </a:xfrm>
        </p:spPr>
        <p:txBody>
          <a:bodyPr>
            <a:normAutofit fontScale="90000"/>
          </a:bodyPr>
          <a:lstStyle/>
          <a:p>
            <a:endParaRPr lang="en-US" dirty="0"/>
          </a:p>
        </p:txBody>
      </p:sp>
      <p:grpSp>
        <p:nvGrpSpPr>
          <p:cNvPr id="9" name="Group 8">
            <a:extLst>
              <a:ext uri="{FF2B5EF4-FFF2-40B4-BE49-F238E27FC236}">
                <a16:creationId xmlns:a16="http://schemas.microsoft.com/office/drawing/2014/main" id="{24879DEE-6368-0A48-0325-D01150F2EE24}"/>
              </a:ext>
            </a:extLst>
          </p:cNvPr>
          <p:cNvGrpSpPr/>
          <p:nvPr/>
        </p:nvGrpSpPr>
        <p:grpSpPr>
          <a:xfrm>
            <a:off x="1136445" y="2612992"/>
            <a:ext cx="9492225" cy="1229214"/>
            <a:chOff x="1156110" y="4048502"/>
            <a:chExt cx="9492225" cy="1229214"/>
          </a:xfrm>
        </p:grpSpPr>
        <p:pic>
          <p:nvPicPr>
            <p:cNvPr id="4" name="Picture 3">
              <a:extLst>
                <a:ext uri="{FF2B5EF4-FFF2-40B4-BE49-F238E27FC236}">
                  <a16:creationId xmlns:a16="http://schemas.microsoft.com/office/drawing/2014/main" id="{56176367-7A4B-6627-63F4-E569980B7F95}"/>
                </a:ext>
              </a:extLst>
            </p:cNvPr>
            <p:cNvPicPr>
              <a:picLocks noChangeAspect="1"/>
            </p:cNvPicPr>
            <p:nvPr/>
          </p:nvPicPr>
          <p:blipFill>
            <a:blip r:embed="rId2"/>
            <a:stretch>
              <a:fillRect/>
            </a:stretch>
          </p:blipFill>
          <p:spPr>
            <a:xfrm>
              <a:off x="1156110" y="4048502"/>
              <a:ext cx="2000045" cy="1219382"/>
            </a:xfrm>
            <a:prstGeom prst="rect">
              <a:avLst/>
            </a:prstGeom>
          </p:spPr>
        </p:pic>
        <p:pic>
          <p:nvPicPr>
            <p:cNvPr id="5" name="Picture 4">
              <a:extLst>
                <a:ext uri="{FF2B5EF4-FFF2-40B4-BE49-F238E27FC236}">
                  <a16:creationId xmlns:a16="http://schemas.microsoft.com/office/drawing/2014/main" id="{AB54F59A-2E93-4A1A-73FF-7034BCC834B5}"/>
                </a:ext>
              </a:extLst>
            </p:cNvPr>
            <p:cNvPicPr>
              <a:picLocks noChangeAspect="1"/>
            </p:cNvPicPr>
            <p:nvPr/>
          </p:nvPicPr>
          <p:blipFill>
            <a:blip r:embed="rId2"/>
            <a:stretch>
              <a:fillRect/>
            </a:stretch>
          </p:blipFill>
          <p:spPr>
            <a:xfrm>
              <a:off x="3029155" y="4058334"/>
              <a:ext cx="2000045" cy="1219382"/>
            </a:xfrm>
            <a:prstGeom prst="rect">
              <a:avLst/>
            </a:prstGeom>
          </p:spPr>
        </p:pic>
        <p:pic>
          <p:nvPicPr>
            <p:cNvPr id="6" name="Picture 5">
              <a:extLst>
                <a:ext uri="{FF2B5EF4-FFF2-40B4-BE49-F238E27FC236}">
                  <a16:creationId xmlns:a16="http://schemas.microsoft.com/office/drawing/2014/main" id="{FA9086BE-2680-61D3-29AC-972E45707F58}"/>
                </a:ext>
              </a:extLst>
            </p:cNvPr>
            <p:cNvPicPr>
              <a:picLocks noChangeAspect="1"/>
            </p:cNvPicPr>
            <p:nvPr/>
          </p:nvPicPr>
          <p:blipFill>
            <a:blip r:embed="rId2"/>
            <a:stretch>
              <a:fillRect/>
            </a:stretch>
          </p:blipFill>
          <p:spPr>
            <a:xfrm>
              <a:off x="4902200" y="4058334"/>
              <a:ext cx="2000045" cy="1219382"/>
            </a:xfrm>
            <a:prstGeom prst="rect">
              <a:avLst/>
            </a:prstGeom>
          </p:spPr>
        </p:pic>
        <p:pic>
          <p:nvPicPr>
            <p:cNvPr id="7" name="Picture 6">
              <a:extLst>
                <a:ext uri="{FF2B5EF4-FFF2-40B4-BE49-F238E27FC236}">
                  <a16:creationId xmlns:a16="http://schemas.microsoft.com/office/drawing/2014/main" id="{967D0295-FD46-7801-D2C4-7E7887B1FBEC}"/>
                </a:ext>
              </a:extLst>
            </p:cNvPr>
            <p:cNvPicPr>
              <a:picLocks noChangeAspect="1"/>
            </p:cNvPicPr>
            <p:nvPr/>
          </p:nvPicPr>
          <p:blipFill>
            <a:blip r:embed="rId2"/>
            <a:stretch>
              <a:fillRect/>
            </a:stretch>
          </p:blipFill>
          <p:spPr>
            <a:xfrm>
              <a:off x="6775245" y="4058334"/>
              <a:ext cx="2000045" cy="1219382"/>
            </a:xfrm>
            <a:prstGeom prst="rect">
              <a:avLst/>
            </a:prstGeom>
          </p:spPr>
        </p:pic>
        <p:pic>
          <p:nvPicPr>
            <p:cNvPr id="8" name="Picture 7">
              <a:extLst>
                <a:ext uri="{FF2B5EF4-FFF2-40B4-BE49-F238E27FC236}">
                  <a16:creationId xmlns:a16="http://schemas.microsoft.com/office/drawing/2014/main" id="{6E12310D-29B3-C8DB-952C-946ABAA0F6CB}"/>
                </a:ext>
              </a:extLst>
            </p:cNvPr>
            <p:cNvPicPr>
              <a:picLocks noChangeAspect="1"/>
            </p:cNvPicPr>
            <p:nvPr/>
          </p:nvPicPr>
          <p:blipFill>
            <a:blip r:embed="rId2"/>
            <a:stretch>
              <a:fillRect/>
            </a:stretch>
          </p:blipFill>
          <p:spPr>
            <a:xfrm>
              <a:off x="8648290" y="4058334"/>
              <a:ext cx="2000045" cy="1219382"/>
            </a:xfrm>
            <a:prstGeom prst="rect">
              <a:avLst/>
            </a:prstGeom>
          </p:spPr>
        </p:pic>
      </p:grpSp>
      <p:pic>
        <p:nvPicPr>
          <p:cNvPr id="10" name="Picture 9">
            <a:extLst>
              <a:ext uri="{FF2B5EF4-FFF2-40B4-BE49-F238E27FC236}">
                <a16:creationId xmlns:a16="http://schemas.microsoft.com/office/drawing/2014/main" id="{1821347B-A61A-F960-15BD-338A7F518C34}"/>
              </a:ext>
            </a:extLst>
          </p:cNvPr>
          <p:cNvPicPr>
            <a:picLocks noChangeAspect="1"/>
          </p:cNvPicPr>
          <p:nvPr/>
        </p:nvPicPr>
        <p:blipFill>
          <a:blip r:embed="rId3"/>
          <a:stretch>
            <a:fillRect/>
          </a:stretch>
        </p:blipFill>
        <p:spPr>
          <a:xfrm>
            <a:off x="1624306" y="644134"/>
            <a:ext cx="2480980" cy="1325563"/>
          </a:xfrm>
          <a:prstGeom prst="rect">
            <a:avLst/>
          </a:prstGeom>
        </p:spPr>
      </p:pic>
      <p:pic>
        <p:nvPicPr>
          <p:cNvPr id="11" name="Picture 10">
            <a:extLst>
              <a:ext uri="{FF2B5EF4-FFF2-40B4-BE49-F238E27FC236}">
                <a16:creationId xmlns:a16="http://schemas.microsoft.com/office/drawing/2014/main" id="{CCE5CC7E-A53A-8DD0-2D91-2E4B95369F5B}"/>
              </a:ext>
            </a:extLst>
          </p:cNvPr>
          <p:cNvPicPr>
            <a:picLocks noChangeAspect="1"/>
          </p:cNvPicPr>
          <p:nvPr/>
        </p:nvPicPr>
        <p:blipFill>
          <a:blip r:embed="rId4"/>
          <a:stretch>
            <a:fillRect/>
          </a:stretch>
        </p:blipFill>
        <p:spPr>
          <a:xfrm>
            <a:off x="1143370" y="4000791"/>
            <a:ext cx="3644940" cy="2356076"/>
          </a:xfrm>
          <a:prstGeom prst="rect">
            <a:avLst/>
          </a:prstGeom>
        </p:spPr>
      </p:pic>
    </p:spTree>
    <p:extLst>
      <p:ext uri="{BB962C8B-B14F-4D97-AF65-F5344CB8AC3E}">
        <p14:creationId xmlns:p14="http://schemas.microsoft.com/office/powerpoint/2010/main" val="2485718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710EFD4-D83F-F247-1683-135EA46C314E}"/>
              </a:ext>
            </a:extLst>
          </p:cNvPr>
          <p:cNvGrpSpPr/>
          <p:nvPr/>
        </p:nvGrpSpPr>
        <p:grpSpPr>
          <a:xfrm>
            <a:off x="-8072" y="4359232"/>
            <a:ext cx="9862314" cy="2498130"/>
            <a:chOff x="15566" y="3553016"/>
            <a:chExt cx="10709423" cy="2632211"/>
          </a:xfrm>
        </p:grpSpPr>
        <p:pic>
          <p:nvPicPr>
            <p:cNvPr id="4" name="Picture 3">
              <a:extLst>
                <a:ext uri="{FF2B5EF4-FFF2-40B4-BE49-F238E27FC236}">
                  <a16:creationId xmlns:a16="http://schemas.microsoft.com/office/drawing/2014/main" id="{53B0B3DC-929B-82C0-D4BD-93B031138841}"/>
                </a:ext>
              </a:extLst>
            </p:cNvPr>
            <p:cNvPicPr>
              <a:picLocks noChangeAspect="1"/>
            </p:cNvPicPr>
            <p:nvPr/>
          </p:nvPicPr>
          <p:blipFill>
            <a:blip r:embed="rId2"/>
            <a:stretch>
              <a:fillRect/>
            </a:stretch>
          </p:blipFill>
          <p:spPr>
            <a:xfrm>
              <a:off x="6409811" y="3553016"/>
              <a:ext cx="4315178" cy="2630866"/>
            </a:xfrm>
            <a:prstGeom prst="rect">
              <a:avLst/>
            </a:prstGeom>
          </p:spPr>
        </p:pic>
        <p:pic>
          <p:nvPicPr>
            <p:cNvPr id="5" name="Picture 4">
              <a:extLst>
                <a:ext uri="{FF2B5EF4-FFF2-40B4-BE49-F238E27FC236}">
                  <a16:creationId xmlns:a16="http://schemas.microsoft.com/office/drawing/2014/main" id="{84A09BF9-A88B-3022-0A4F-96F31DDDABBD}"/>
                </a:ext>
              </a:extLst>
            </p:cNvPr>
            <p:cNvPicPr>
              <a:picLocks noChangeAspect="1"/>
            </p:cNvPicPr>
            <p:nvPr/>
          </p:nvPicPr>
          <p:blipFill rotWithShape="1">
            <a:blip r:embed="rId2"/>
            <a:srcRect r="50233"/>
            <a:stretch/>
          </p:blipFill>
          <p:spPr>
            <a:xfrm>
              <a:off x="1234771" y="3554361"/>
              <a:ext cx="2147527" cy="2630866"/>
            </a:xfrm>
            <a:prstGeom prst="rect">
              <a:avLst/>
            </a:prstGeom>
          </p:spPr>
        </p:pic>
        <p:pic>
          <p:nvPicPr>
            <p:cNvPr id="6" name="Picture 5">
              <a:extLst>
                <a:ext uri="{FF2B5EF4-FFF2-40B4-BE49-F238E27FC236}">
                  <a16:creationId xmlns:a16="http://schemas.microsoft.com/office/drawing/2014/main" id="{A5B68C00-820B-4FF5-BCDF-5AD22F5157AC}"/>
                </a:ext>
              </a:extLst>
            </p:cNvPr>
            <p:cNvPicPr>
              <a:picLocks noChangeAspect="1"/>
            </p:cNvPicPr>
            <p:nvPr/>
          </p:nvPicPr>
          <p:blipFill rotWithShape="1">
            <a:blip r:embed="rId2"/>
            <a:srcRect r="71537"/>
            <a:stretch/>
          </p:blipFill>
          <p:spPr>
            <a:xfrm>
              <a:off x="15566" y="3554361"/>
              <a:ext cx="1228211" cy="2630866"/>
            </a:xfrm>
            <a:prstGeom prst="rect">
              <a:avLst/>
            </a:prstGeom>
          </p:spPr>
        </p:pic>
        <p:pic>
          <p:nvPicPr>
            <p:cNvPr id="7" name="Picture 6">
              <a:extLst>
                <a:ext uri="{FF2B5EF4-FFF2-40B4-BE49-F238E27FC236}">
                  <a16:creationId xmlns:a16="http://schemas.microsoft.com/office/drawing/2014/main" id="{622115A1-46B2-6B11-D974-32DD9E9925B2}"/>
                </a:ext>
              </a:extLst>
            </p:cNvPr>
            <p:cNvPicPr>
              <a:picLocks noChangeAspect="1"/>
            </p:cNvPicPr>
            <p:nvPr/>
          </p:nvPicPr>
          <p:blipFill rotWithShape="1">
            <a:blip r:embed="rId2"/>
            <a:srcRect r="29840"/>
            <a:stretch/>
          </p:blipFill>
          <p:spPr>
            <a:xfrm>
              <a:off x="3382298" y="3553016"/>
              <a:ext cx="3027513" cy="2630866"/>
            </a:xfrm>
            <a:prstGeom prst="rect">
              <a:avLst/>
            </a:prstGeom>
          </p:spPr>
        </p:pic>
      </p:grpSp>
      <p:pic>
        <p:nvPicPr>
          <p:cNvPr id="8" name="Picture 7">
            <a:extLst>
              <a:ext uri="{FF2B5EF4-FFF2-40B4-BE49-F238E27FC236}">
                <a16:creationId xmlns:a16="http://schemas.microsoft.com/office/drawing/2014/main" id="{37964357-3BCA-D215-CE5C-E407F6DEE2CA}"/>
              </a:ext>
            </a:extLst>
          </p:cNvPr>
          <p:cNvPicPr>
            <a:picLocks noChangeAspect="1"/>
          </p:cNvPicPr>
          <p:nvPr/>
        </p:nvPicPr>
        <p:blipFill>
          <a:blip r:embed="rId3"/>
          <a:stretch>
            <a:fillRect/>
          </a:stretch>
        </p:blipFill>
        <p:spPr>
          <a:xfrm>
            <a:off x="7867317" y="7175723"/>
            <a:ext cx="3248741" cy="888807"/>
          </a:xfrm>
          <a:prstGeom prst="rect">
            <a:avLst/>
          </a:prstGeom>
        </p:spPr>
      </p:pic>
      <p:grpSp>
        <p:nvGrpSpPr>
          <p:cNvPr id="16" name="Group 15">
            <a:extLst>
              <a:ext uri="{FF2B5EF4-FFF2-40B4-BE49-F238E27FC236}">
                <a16:creationId xmlns:a16="http://schemas.microsoft.com/office/drawing/2014/main" id="{3882E7F8-DD0C-50F3-D0CF-6B0B66F25A79}"/>
              </a:ext>
            </a:extLst>
          </p:cNvPr>
          <p:cNvGrpSpPr/>
          <p:nvPr/>
        </p:nvGrpSpPr>
        <p:grpSpPr>
          <a:xfrm>
            <a:off x="15566" y="2389718"/>
            <a:ext cx="9862314" cy="1868129"/>
            <a:chOff x="15566" y="1435510"/>
            <a:chExt cx="9862314" cy="1868129"/>
          </a:xfrm>
        </p:grpSpPr>
        <p:sp>
          <p:nvSpPr>
            <p:cNvPr id="15" name="Rectangle 14">
              <a:extLst>
                <a:ext uri="{FF2B5EF4-FFF2-40B4-BE49-F238E27FC236}">
                  <a16:creationId xmlns:a16="http://schemas.microsoft.com/office/drawing/2014/main" id="{0F58BBBF-3131-DE75-84BF-AE1E696AF1DF}"/>
                </a:ext>
              </a:extLst>
            </p:cNvPr>
            <p:cNvSpPr/>
            <p:nvPr/>
          </p:nvSpPr>
          <p:spPr>
            <a:xfrm>
              <a:off x="15566" y="1435510"/>
              <a:ext cx="9862314" cy="18681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AB81B06-B6BD-5F78-50AB-1AB32ED247A7}"/>
                </a:ext>
              </a:extLst>
            </p:cNvPr>
            <p:cNvGrpSpPr/>
            <p:nvPr/>
          </p:nvGrpSpPr>
          <p:grpSpPr>
            <a:xfrm>
              <a:off x="15566" y="1435510"/>
              <a:ext cx="9862314" cy="1868129"/>
              <a:chOff x="15566" y="1435510"/>
              <a:chExt cx="9862314" cy="1868129"/>
            </a:xfrm>
          </p:grpSpPr>
          <p:pic>
            <p:nvPicPr>
              <p:cNvPr id="9" name="Picture 8">
                <a:extLst>
                  <a:ext uri="{FF2B5EF4-FFF2-40B4-BE49-F238E27FC236}">
                    <a16:creationId xmlns:a16="http://schemas.microsoft.com/office/drawing/2014/main" id="{77EBC20A-9BF0-AD8A-EAB9-2920F84BE18B}"/>
                  </a:ext>
                </a:extLst>
              </p:cNvPr>
              <p:cNvPicPr>
                <a:picLocks noChangeAspect="1"/>
              </p:cNvPicPr>
              <p:nvPr/>
            </p:nvPicPr>
            <p:blipFill>
              <a:blip r:embed="rId2"/>
              <a:stretch>
                <a:fillRect/>
              </a:stretch>
            </p:blipFill>
            <p:spPr>
              <a:xfrm>
                <a:off x="15566" y="2554827"/>
                <a:ext cx="1228211" cy="748812"/>
              </a:xfrm>
              <a:prstGeom prst="rect">
                <a:avLst/>
              </a:prstGeom>
            </p:spPr>
          </p:pic>
          <p:pic>
            <p:nvPicPr>
              <p:cNvPr id="10" name="Picture 9">
                <a:extLst>
                  <a:ext uri="{FF2B5EF4-FFF2-40B4-BE49-F238E27FC236}">
                    <a16:creationId xmlns:a16="http://schemas.microsoft.com/office/drawing/2014/main" id="{D8A35D66-932D-0F49-3059-C2920D71D72C}"/>
                  </a:ext>
                </a:extLst>
              </p:cNvPr>
              <p:cNvPicPr>
                <a:picLocks noChangeAspect="1"/>
              </p:cNvPicPr>
              <p:nvPr/>
            </p:nvPicPr>
            <p:blipFill>
              <a:blip r:embed="rId2"/>
              <a:stretch>
                <a:fillRect/>
              </a:stretch>
            </p:blipFill>
            <p:spPr>
              <a:xfrm>
                <a:off x="1243776" y="2383482"/>
                <a:ext cx="1509253" cy="920157"/>
              </a:xfrm>
              <a:prstGeom prst="rect">
                <a:avLst/>
              </a:prstGeom>
            </p:spPr>
          </p:pic>
          <p:pic>
            <p:nvPicPr>
              <p:cNvPr id="11" name="Picture 10">
                <a:extLst>
                  <a:ext uri="{FF2B5EF4-FFF2-40B4-BE49-F238E27FC236}">
                    <a16:creationId xmlns:a16="http://schemas.microsoft.com/office/drawing/2014/main" id="{396430CD-2639-9F6E-D22F-5BD33E316571}"/>
                  </a:ext>
                </a:extLst>
              </p:cNvPr>
              <p:cNvPicPr>
                <a:picLocks noChangeAspect="1"/>
              </p:cNvPicPr>
              <p:nvPr/>
            </p:nvPicPr>
            <p:blipFill>
              <a:blip r:embed="rId2"/>
              <a:stretch>
                <a:fillRect/>
              </a:stretch>
            </p:blipFill>
            <p:spPr>
              <a:xfrm>
                <a:off x="2753029" y="2202426"/>
                <a:ext cx="1806224" cy="1101213"/>
              </a:xfrm>
              <a:prstGeom prst="rect">
                <a:avLst/>
              </a:prstGeom>
            </p:spPr>
          </p:pic>
          <p:pic>
            <p:nvPicPr>
              <p:cNvPr id="12" name="Picture 11">
                <a:extLst>
                  <a:ext uri="{FF2B5EF4-FFF2-40B4-BE49-F238E27FC236}">
                    <a16:creationId xmlns:a16="http://schemas.microsoft.com/office/drawing/2014/main" id="{2EC3604B-E40E-177D-C5DB-F8ECC096F197}"/>
                  </a:ext>
                </a:extLst>
              </p:cNvPr>
              <p:cNvPicPr>
                <a:picLocks noChangeAspect="1"/>
              </p:cNvPicPr>
              <p:nvPr/>
            </p:nvPicPr>
            <p:blipFill>
              <a:blip r:embed="rId2"/>
              <a:stretch>
                <a:fillRect/>
              </a:stretch>
            </p:blipFill>
            <p:spPr>
              <a:xfrm>
                <a:off x="4469168" y="1848465"/>
                <a:ext cx="2386795" cy="1455174"/>
              </a:xfrm>
              <a:prstGeom prst="rect">
                <a:avLst/>
              </a:prstGeom>
            </p:spPr>
          </p:pic>
          <p:pic>
            <p:nvPicPr>
              <p:cNvPr id="13" name="Picture 12">
                <a:extLst>
                  <a:ext uri="{FF2B5EF4-FFF2-40B4-BE49-F238E27FC236}">
                    <a16:creationId xmlns:a16="http://schemas.microsoft.com/office/drawing/2014/main" id="{7FBE6039-4061-1A0F-9BCE-F53F3FFADBDF}"/>
                  </a:ext>
                </a:extLst>
              </p:cNvPr>
              <p:cNvPicPr>
                <a:picLocks noChangeAspect="1"/>
              </p:cNvPicPr>
              <p:nvPr/>
            </p:nvPicPr>
            <p:blipFill>
              <a:blip r:embed="rId2"/>
              <a:stretch>
                <a:fillRect/>
              </a:stretch>
            </p:blipFill>
            <p:spPr>
              <a:xfrm>
                <a:off x="6813751" y="1435510"/>
                <a:ext cx="3064129" cy="1868129"/>
              </a:xfrm>
              <a:prstGeom prst="rect">
                <a:avLst/>
              </a:prstGeom>
            </p:spPr>
          </p:pic>
        </p:grpSp>
      </p:grpSp>
      <p:cxnSp>
        <p:nvCxnSpPr>
          <p:cNvPr id="19" name="Straight Connector 18">
            <a:extLst>
              <a:ext uri="{FF2B5EF4-FFF2-40B4-BE49-F238E27FC236}">
                <a16:creationId xmlns:a16="http://schemas.microsoft.com/office/drawing/2014/main" id="{2379B1FE-2E76-82DF-E79C-AE86CE7F560A}"/>
              </a:ext>
            </a:extLst>
          </p:cNvPr>
          <p:cNvCxnSpPr/>
          <p:nvPr/>
        </p:nvCxnSpPr>
        <p:spPr>
          <a:xfrm flipH="1">
            <a:off x="19664" y="304800"/>
            <a:ext cx="15566" cy="20156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5FCDA6-2F38-32BA-C339-8D3B5FD974BB}"/>
              </a:ext>
            </a:extLst>
          </p:cNvPr>
          <p:cNvCxnSpPr>
            <a:cxnSpLocks/>
          </p:cNvCxnSpPr>
          <p:nvPr/>
        </p:nvCxnSpPr>
        <p:spPr>
          <a:xfrm>
            <a:off x="0" y="2286419"/>
            <a:ext cx="98778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7C240103-DE82-2B84-3AFF-A711B46DA8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66" y="1772984"/>
            <a:ext cx="913127" cy="598121"/>
          </a:xfrm>
          <a:prstGeom prst="rect">
            <a:avLst/>
          </a:prstGeom>
        </p:spPr>
      </p:pic>
      <p:pic>
        <p:nvPicPr>
          <p:cNvPr id="24" name="Graphic 23">
            <a:extLst>
              <a:ext uri="{FF2B5EF4-FFF2-40B4-BE49-F238E27FC236}">
                <a16:creationId xmlns:a16="http://schemas.microsoft.com/office/drawing/2014/main" id="{BEECA1F9-7D99-9DBF-4A65-6AC17B4EE3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0993" y="1474848"/>
            <a:ext cx="913127" cy="815304"/>
          </a:xfrm>
          <a:prstGeom prst="rect">
            <a:avLst/>
          </a:prstGeom>
        </p:spPr>
      </p:pic>
      <p:pic>
        <p:nvPicPr>
          <p:cNvPr id="25" name="Graphic 24">
            <a:extLst>
              <a:ext uri="{FF2B5EF4-FFF2-40B4-BE49-F238E27FC236}">
                <a16:creationId xmlns:a16="http://schemas.microsoft.com/office/drawing/2014/main" id="{7F3F7C24-66A8-165D-E3FD-26945D3CE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05513" y="1189736"/>
            <a:ext cx="913127" cy="1096684"/>
          </a:xfrm>
          <a:prstGeom prst="rect">
            <a:avLst/>
          </a:prstGeom>
        </p:spPr>
      </p:pic>
      <p:pic>
        <p:nvPicPr>
          <p:cNvPr id="26" name="Graphic 25">
            <a:extLst>
              <a:ext uri="{FF2B5EF4-FFF2-40B4-BE49-F238E27FC236}">
                <a16:creationId xmlns:a16="http://schemas.microsoft.com/office/drawing/2014/main" id="{E2BAF1EB-3AF9-B966-452F-8F18813D36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1680" y="859911"/>
            <a:ext cx="913127" cy="1460502"/>
          </a:xfrm>
          <a:prstGeom prst="rect">
            <a:avLst/>
          </a:prstGeom>
        </p:spPr>
      </p:pic>
      <p:pic>
        <p:nvPicPr>
          <p:cNvPr id="27" name="Graphic 26">
            <a:extLst>
              <a:ext uri="{FF2B5EF4-FFF2-40B4-BE49-F238E27FC236}">
                <a16:creationId xmlns:a16="http://schemas.microsoft.com/office/drawing/2014/main" id="{B07E5038-6ACB-BFA8-0E9D-59A0AFD283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18261" y="316147"/>
            <a:ext cx="913127" cy="2015613"/>
          </a:xfrm>
          <a:prstGeom prst="rect">
            <a:avLst/>
          </a:prstGeom>
        </p:spPr>
      </p:pic>
      <p:sp>
        <p:nvSpPr>
          <p:cNvPr id="2" name="TextBox 1">
            <a:extLst>
              <a:ext uri="{FF2B5EF4-FFF2-40B4-BE49-F238E27FC236}">
                <a16:creationId xmlns:a16="http://schemas.microsoft.com/office/drawing/2014/main" id="{B6B4C302-88FC-60D1-EC08-FCD37B82301C}"/>
              </a:ext>
            </a:extLst>
          </p:cNvPr>
          <p:cNvSpPr txBox="1"/>
          <p:nvPr/>
        </p:nvSpPr>
        <p:spPr>
          <a:xfrm>
            <a:off x="2667872" y="32646"/>
            <a:ext cx="5692520" cy="523220"/>
          </a:xfrm>
          <a:prstGeom prst="rect">
            <a:avLst/>
          </a:prstGeom>
          <a:noFill/>
        </p:spPr>
        <p:txBody>
          <a:bodyPr wrap="none" rtlCol="0">
            <a:spAutoFit/>
          </a:bodyPr>
          <a:lstStyle/>
          <a:p>
            <a:r>
              <a:rPr lang="en-US" sz="2800" dirty="0"/>
              <a:t>Current Peak Intensity Measurements</a:t>
            </a:r>
          </a:p>
        </p:txBody>
      </p:sp>
      <p:sp>
        <p:nvSpPr>
          <p:cNvPr id="3" name="TextBox 2">
            <a:extLst>
              <a:ext uri="{FF2B5EF4-FFF2-40B4-BE49-F238E27FC236}">
                <a16:creationId xmlns:a16="http://schemas.microsoft.com/office/drawing/2014/main" id="{3104AA89-D695-146B-7B65-4BA36E459C83}"/>
              </a:ext>
            </a:extLst>
          </p:cNvPr>
          <p:cNvSpPr txBox="1"/>
          <p:nvPr/>
        </p:nvSpPr>
        <p:spPr>
          <a:xfrm rot="16200000" flipH="1">
            <a:off x="-654972" y="1275695"/>
            <a:ext cx="812950" cy="369332"/>
          </a:xfrm>
          <a:prstGeom prst="rect">
            <a:avLst/>
          </a:prstGeom>
          <a:noFill/>
        </p:spPr>
        <p:txBody>
          <a:bodyPr wrap="square" rtlCol="0">
            <a:spAutoFit/>
          </a:bodyPr>
          <a:lstStyle/>
          <a:p>
            <a:r>
              <a:rPr lang="en-US" dirty="0"/>
              <a:t>More</a:t>
            </a:r>
          </a:p>
        </p:txBody>
      </p:sp>
      <p:cxnSp>
        <p:nvCxnSpPr>
          <p:cNvPr id="21" name="Straight Arrow Connector 20">
            <a:extLst>
              <a:ext uri="{FF2B5EF4-FFF2-40B4-BE49-F238E27FC236}">
                <a16:creationId xmlns:a16="http://schemas.microsoft.com/office/drawing/2014/main" id="{ECE2B532-05D1-08FF-45F1-8F6660984AAE}"/>
              </a:ext>
            </a:extLst>
          </p:cNvPr>
          <p:cNvCxnSpPr/>
          <p:nvPr/>
        </p:nvCxnSpPr>
        <p:spPr>
          <a:xfrm flipV="1">
            <a:off x="-433163" y="270806"/>
            <a:ext cx="0" cy="20156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3FD3DAF-41A6-2148-E7F1-501303266224}"/>
              </a:ext>
            </a:extLst>
          </p:cNvPr>
          <p:cNvGrpSpPr/>
          <p:nvPr/>
        </p:nvGrpSpPr>
        <p:grpSpPr>
          <a:xfrm>
            <a:off x="1342141" y="573436"/>
            <a:ext cx="5464655" cy="1755971"/>
            <a:chOff x="1342141" y="258160"/>
            <a:chExt cx="5464655" cy="2071248"/>
          </a:xfrm>
        </p:grpSpPr>
        <p:cxnSp>
          <p:nvCxnSpPr>
            <p:cNvPr id="22" name="Straight Connector 21">
              <a:extLst>
                <a:ext uri="{FF2B5EF4-FFF2-40B4-BE49-F238E27FC236}">
                  <a16:creationId xmlns:a16="http://schemas.microsoft.com/office/drawing/2014/main" id="{D7DF13CE-CBED-D7E5-552A-A8AB1E931611}"/>
                </a:ext>
              </a:extLst>
            </p:cNvPr>
            <p:cNvCxnSpPr/>
            <p:nvPr/>
          </p:nvCxnSpPr>
          <p:spPr>
            <a:xfrm flipH="1">
              <a:off x="1342141" y="313795"/>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BDAFE3-8971-8E4B-C3F3-122CCD93D924}"/>
                </a:ext>
              </a:extLst>
            </p:cNvPr>
            <p:cNvCxnSpPr/>
            <p:nvPr/>
          </p:nvCxnSpPr>
          <p:spPr>
            <a:xfrm flipH="1">
              <a:off x="2930811" y="258160"/>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A09ACF-7AAB-74FE-20DC-C23E8D6279B7}"/>
                </a:ext>
              </a:extLst>
            </p:cNvPr>
            <p:cNvCxnSpPr/>
            <p:nvPr/>
          </p:nvCxnSpPr>
          <p:spPr>
            <a:xfrm flipH="1">
              <a:off x="4559253" y="258160"/>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4F73E3-6264-BA43-A3AB-FFFC0F8AA7C1}"/>
                </a:ext>
              </a:extLst>
            </p:cNvPr>
            <p:cNvCxnSpPr/>
            <p:nvPr/>
          </p:nvCxnSpPr>
          <p:spPr>
            <a:xfrm flipH="1">
              <a:off x="6791230" y="288075"/>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7002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710EFD4-D83F-F247-1683-135EA46C314E}"/>
              </a:ext>
            </a:extLst>
          </p:cNvPr>
          <p:cNvGrpSpPr/>
          <p:nvPr/>
        </p:nvGrpSpPr>
        <p:grpSpPr>
          <a:xfrm>
            <a:off x="-8072" y="4359232"/>
            <a:ext cx="9862314" cy="2498130"/>
            <a:chOff x="15566" y="3553016"/>
            <a:chExt cx="10709423" cy="2632211"/>
          </a:xfrm>
        </p:grpSpPr>
        <p:pic>
          <p:nvPicPr>
            <p:cNvPr id="4" name="Picture 3">
              <a:extLst>
                <a:ext uri="{FF2B5EF4-FFF2-40B4-BE49-F238E27FC236}">
                  <a16:creationId xmlns:a16="http://schemas.microsoft.com/office/drawing/2014/main" id="{53B0B3DC-929B-82C0-D4BD-93B031138841}"/>
                </a:ext>
              </a:extLst>
            </p:cNvPr>
            <p:cNvPicPr>
              <a:picLocks noChangeAspect="1"/>
            </p:cNvPicPr>
            <p:nvPr/>
          </p:nvPicPr>
          <p:blipFill>
            <a:blip r:embed="rId2"/>
            <a:stretch>
              <a:fillRect/>
            </a:stretch>
          </p:blipFill>
          <p:spPr>
            <a:xfrm>
              <a:off x="6409811" y="3553016"/>
              <a:ext cx="4315178" cy="2630866"/>
            </a:xfrm>
            <a:prstGeom prst="rect">
              <a:avLst/>
            </a:prstGeom>
          </p:spPr>
        </p:pic>
        <p:pic>
          <p:nvPicPr>
            <p:cNvPr id="5" name="Picture 4">
              <a:extLst>
                <a:ext uri="{FF2B5EF4-FFF2-40B4-BE49-F238E27FC236}">
                  <a16:creationId xmlns:a16="http://schemas.microsoft.com/office/drawing/2014/main" id="{84A09BF9-A88B-3022-0A4F-96F31DDDABBD}"/>
                </a:ext>
              </a:extLst>
            </p:cNvPr>
            <p:cNvPicPr>
              <a:picLocks noChangeAspect="1"/>
            </p:cNvPicPr>
            <p:nvPr/>
          </p:nvPicPr>
          <p:blipFill rotWithShape="1">
            <a:blip r:embed="rId2"/>
            <a:srcRect r="50233"/>
            <a:stretch/>
          </p:blipFill>
          <p:spPr>
            <a:xfrm>
              <a:off x="1234771" y="3554361"/>
              <a:ext cx="2147527" cy="2630866"/>
            </a:xfrm>
            <a:prstGeom prst="rect">
              <a:avLst/>
            </a:prstGeom>
          </p:spPr>
        </p:pic>
        <p:pic>
          <p:nvPicPr>
            <p:cNvPr id="6" name="Picture 5">
              <a:extLst>
                <a:ext uri="{FF2B5EF4-FFF2-40B4-BE49-F238E27FC236}">
                  <a16:creationId xmlns:a16="http://schemas.microsoft.com/office/drawing/2014/main" id="{A5B68C00-820B-4FF5-BCDF-5AD22F5157AC}"/>
                </a:ext>
              </a:extLst>
            </p:cNvPr>
            <p:cNvPicPr>
              <a:picLocks noChangeAspect="1"/>
            </p:cNvPicPr>
            <p:nvPr/>
          </p:nvPicPr>
          <p:blipFill rotWithShape="1">
            <a:blip r:embed="rId2"/>
            <a:srcRect r="71537"/>
            <a:stretch/>
          </p:blipFill>
          <p:spPr>
            <a:xfrm>
              <a:off x="15566" y="3554361"/>
              <a:ext cx="1228211" cy="2630866"/>
            </a:xfrm>
            <a:prstGeom prst="rect">
              <a:avLst/>
            </a:prstGeom>
          </p:spPr>
        </p:pic>
        <p:pic>
          <p:nvPicPr>
            <p:cNvPr id="7" name="Picture 6">
              <a:extLst>
                <a:ext uri="{FF2B5EF4-FFF2-40B4-BE49-F238E27FC236}">
                  <a16:creationId xmlns:a16="http://schemas.microsoft.com/office/drawing/2014/main" id="{622115A1-46B2-6B11-D974-32DD9E9925B2}"/>
                </a:ext>
              </a:extLst>
            </p:cNvPr>
            <p:cNvPicPr>
              <a:picLocks noChangeAspect="1"/>
            </p:cNvPicPr>
            <p:nvPr/>
          </p:nvPicPr>
          <p:blipFill rotWithShape="1">
            <a:blip r:embed="rId2"/>
            <a:srcRect r="29840"/>
            <a:stretch/>
          </p:blipFill>
          <p:spPr>
            <a:xfrm>
              <a:off x="3382298" y="3553016"/>
              <a:ext cx="3027513" cy="2630866"/>
            </a:xfrm>
            <a:prstGeom prst="rect">
              <a:avLst/>
            </a:prstGeom>
          </p:spPr>
        </p:pic>
      </p:grpSp>
      <p:pic>
        <p:nvPicPr>
          <p:cNvPr id="8" name="Picture 7">
            <a:extLst>
              <a:ext uri="{FF2B5EF4-FFF2-40B4-BE49-F238E27FC236}">
                <a16:creationId xmlns:a16="http://schemas.microsoft.com/office/drawing/2014/main" id="{37964357-3BCA-D215-CE5C-E407F6DEE2CA}"/>
              </a:ext>
            </a:extLst>
          </p:cNvPr>
          <p:cNvPicPr>
            <a:picLocks noChangeAspect="1"/>
          </p:cNvPicPr>
          <p:nvPr/>
        </p:nvPicPr>
        <p:blipFill>
          <a:blip r:embed="rId3"/>
          <a:stretch>
            <a:fillRect/>
          </a:stretch>
        </p:blipFill>
        <p:spPr>
          <a:xfrm>
            <a:off x="8606094" y="6958747"/>
            <a:ext cx="3248741" cy="888807"/>
          </a:xfrm>
          <a:prstGeom prst="rect">
            <a:avLst/>
          </a:prstGeom>
        </p:spPr>
      </p:pic>
      <p:grpSp>
        <p:nvGrpSpPr>
          <p:cNvPr id="16" name="Group 15">
            <a:extLst>
              <a:ext uri="{FF2B5EF4-FFF2-40B4-BE49-F238E27FC236}">
                <a16:creationId xmlns:a16="http://schemas.microsoft.com/office/drawing/2014/main" id="{3882E7F8-DD0C-50F3-D0CF-6B0B66F25A79}"/>
              </a:ext>
            </a:extLst>
          </p:cNvPr>
          <p:cNvGrpSpPr/>
          <p:nvPr/>
        </p:nvGrpSpPr>
        <p:grpSpPr>
          <a:xfrm>
            <a:off x="15566" y="2389718"/>
            <a:ext cx="9862314" cy="1868129"/>
            <a:chOff x="15566" y="1435510"/>
            <a:chExt cx="9862314" cy="1868129"/>
          </a:xfrm>
        </p:grpSpPr>
        <p:sp>
          <p:nvSpPr>
            <p:cNvPr id="15" name="Rectangle 14">
              <a:extLst>
                <a:ext uri="{FF2B5EF4-FFF2-40B4-BE49-F238E27FC236}">
                  <a16:creationId xmlns:a16="http://schemas.microsoft.com/office/drawing/2014/main" id="{0F58BBBF-3131-DE75-84BF-AE1E696AF1DF}"/>
                </a:ext>
              </a:extLst>
            </p:cNvPr>
            <p:cNvSpPr/>
            <p:nvPr/>
          </p:nvSpPr>
          <p:spPr>
            <a:xfrm>
              <a:off x="15566" y="1435510"/>
              <a:ext cx="9862314" cy="18681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AB81B06-B6BD-5F78-50AB-1AB32ED247A7}"/>
                </a:ext>
              </a:extLst>
            </p:cNvPr>
            <p:cNvGrpSpPr/>
            <p:nvPr/>
          </p:nvGrpSpPr>
          <p:grpSpPr>
            <a:xfrm>
              <a:off x="15566" y="1435510"/>
              <a:ext cx="9862314" cy="1868129"/>
              <a:chOff x="15566" y="1435510"/>
              <a:chExt cx="9862314" cy="1868129"/>
            </a:xfrm>
          </p:grpSpPr>
          <p:pic>
            <p:nvPicPr>
              <p:cNvPr id="9" name="Picture 8">
                <a:extLst>
                  <a:ext uri="{FF2B5EF4-FFF2-40B4-BE49-F238E27FC236}">
                    <a16:creationId xmlns:a16="http://schemas.microsoft.com/office/drawing/2014/main" id="{77EBC20A-9BF0-AD8A-EAB9-2920F84BE18B}"/>
                  </a:ext>
                </a:extLst>
              </p:cNvPr>
              <p:cNvPicPr>
                <a:picLocks noChangeAspect="1"/>
              </p:cNvPicPr>
              <p:nvPr/>
            </p:nvPicPr>
            <p:blipFill>
              <a:blip r:embed="rId2"/>
              <a:stretch>
                <a:fillRect/>
              </a:stretch>
            </p:blipFill>
            <p:spPr>
              <a:xfrm>
                <a:off x="15566" y="2554827"/>
                <a:ext cx="1228211" cy="748812"/>
              </a:xfrm>
              <a:prstGeom prst="rect">
                <a:avLst/>
              </a:prstGeom>
            </p:spPr>
          </p:pic>
          <p:pic>
            <p:nvPicPr>
              <p:cNvPr id="10" name="Picture 9">
                <a:extLst>
                  <a:ext uri="{FF2B5EF4-FFF2-40B4-BE49-F238E27FC236}">
                    <a16:creationId xmlns:a16="http://schemas.microsoft.com/office/drawing/2014/main" id="{D8A35D66-932D-0F49-3059-C2920D71D72C}"/>
                  </a:ext>
                </a:extLst>
              </p:cNvPr>
              <p:cNvPicPr>
                <a:picLocks noChangeAspect="1"/>
              </p:cNvPicPr>
              <p:nvPr/>
            </p:nvPicPr>
            <p:blipFill>
              <a:blip r:embed="rId2"/>
              <a:stretch>
                <a:fillRect/>
              </a:stretch>
            </p:blipFill>
            <p:spPr>
              <a:xfrm>
                <a:off x="1243776" y="2383482"/>
                <a:ext cx="1509253" cy="920157"/>
              </a:xfrm>
              <a:prstGeom prst="rect">
                <a:avLst/>
              </a:prstGeom>
            </p:spPr>
          </p:pic>
          <p:pic>
            <p:nvPicPr>
              <p:cNvPr id="11" name="Picture 10">
                <a:extLst>
                  <a:ext uri="{FF2B5EF4-FFF2-40B4-BE49-F238E27FC236}">
                    <a16:creationId xmlns:a16="http://schemas.microsoft.com/office/drawing/2014/main" id="{396430CD-2639-9F6E-D22F-5BD33E316571}"/>
                  </a:ext>
                </a:extLst>
              </p:cNvPr>
              <p:cNvPicPr>
                <a:picLocks noChangeAspect="1"/>
              </p:cNvPicPr>
              <p:nvPr/>
            </p:nvPicPr>
            <p:blipFill>
              <a:blip r:embed="rId2"/>
              <a:stretch>
                <a:fillRect/>
              </a:stretch>
            </p:blipFill>
            <p:spPr>
              <a:xfrm>
                <a:off x="2753029" y="2202426"/>
                <a:ext cx="1806224" cy="1101213"/>
              </a:xfrm>
              <a:prstGeom prst="rect">
                <a:avLst/>
              </a:prstGeom>
            </p:spPr>
          </p:pic>
          <p:pic>
            <p:nvPicPr>
              <p:cNvPr id="12" name="Picture 11">
                <a:extLst>
                  <a:ext uri="{FF2B5EF4-FFF2-40B4-BE49-F238E27FC236}">
                    <a16:creationId xmlns:a16="http://schemas.microsoft.com/office/drawing/2014/main" id="{2EC3604B-E40E-177D-C5DB-F8ECC096F197}"/>
                  </a:ext>
                </a:extLst>
              </p:cNvPr>
              <p:cNvPicPr>
                <a:picLocks noChangeAspect="1"/>
              </p:cNvPicPr>
              <p:nvPr/>
            </p:nvPicPr>
            <p:blipFill>
              <a:blip r:embed="rId2"/>
              <a:stretch>
                <a:fillRect/>
              </a:stretch>
            </p:blipFill>
            <p:spPr>
              <a:xfrm>
                <a:off x="4469168" y="1848465"/>
                <a:ext cx="2386795" cy="1455174"/>
              </a:xfrm>
              <a:prstGeom prst="rect">
                <a:avLst/>
              </a:prstGeom>
            </p:spPr>
          </p:pic>
          <p:pic>
            <p:nvPicPr>
              <p:cNvPr id="13" name="Picture 12">
                <a:extLst>
                  <a:ext uri="{FF2B5EF4-FFF2-40B4-BE49-F238E27FC236}">
                    <a16:creationId xmlns:a16="http://schemas.microsoft.com/office/drawing/2014/main" id="{7FBE6039-4061-1A0F-9BCE-F53F3FFADBDF}"/>
                  </a:ext>
                </a:extLst>
              </p:cNvPr>
              <p:cNvPicPr>
                <a:picLocks noChangeAspect="1"/>
              </p:cNvPicPr>
              <p:nvPr/>
            </p:nvPicPr>
            <p:blipFill>
              <a:blip r:embed="rId2"/>
              <a:stretch>
                <a:fillRect/>
              </a:stretch>
            </p:blipFill>
            <p:spPr>
              <a:xfrm>
                <a:off x="6813751" y="1435510"/>
                <a:ext cx="3064129" cy="1868129"/>
              </a:xfrm>
              <a:prstGeom prst="rect">
                <a:avLst/>
              </a:prstGeom>
            </p:spPr>
          </p:pic>
        </p:grpSp>
      </p:grpSp>
      <p:cxnSp>
        <p:nvCxnSpPr>
          <p:cNvPr id="19" name="Straight Connector 18">
            <a:extLst>
              <a:ext uri="{FF2B5EF4-FFF2-40B4-BE49-F238E27FC236}">
                <a16:creationId xmlns:a16="http://schemas.microsoft.com/office/drawing/2014/main" id="{2379B1FE-2E76-82DF-E79C-AE86CE7F560A}"/>
              </a:ext>
            </a:extLst>
          </p:cNvPr>
          <p:cNvCxnSpPr/>
          <p:nvPr/>
        </p:nvCxnSpPr>
        <p:spPr>
          <a:xfrm flipH="1">
            <a:off x="19664" y="98322"/>
            <a:ext cx="15566" cy="20156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5FCDA6-2F38-32BA-C339-8D3B5FD974BB}"/>
              </a:ext>
            </a:extLst>
          </p:cNvPr>
          <p:cNvCxnSpPr>
            <a:cxnSpLocks/>
          </p:cNvCxnSpPr>
          <p:nvPr/>
        </p:nvCxnSpPr>
        <p:spPr>
          <a:xfrm>
            <a:off x="0" y="2079941"/>
            <a:ext cx="98778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7C240103-DE82-2B84-3AFF-A711B46DA8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42" y="296498"/>
            <a:ext cx="607535" cy="1868129"/>
          </a:xfrm>
          <a:prstGeom prst="rect">
            <a:avLst/>
          </a:prstGeom>
        </p:spPr>
      </p:pic>
      <p:pic>
        <p:nvPicPr>
          <p:cNvPr id="24" name="Graphic 23">
            <a:extLst>
              <a:ext uri="{FF2B5EF4-FFF2-40B4-BE49-F238E27FC236}">
                <a16:creationId xmlns:a16="http://schemas.microsoft.com/office/drawing/2014/main" id="{BEECA1F9-7D99-9DBF-4A65-6AC17B4EE3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697" y="296498"/>
            <a:ext cx="650448" cy="1817438"/>
          </a:xfrm>
          <a:prstGeom prst="rect">
            <a:avLst/>
          </a:prstGeom>
        </p:spPr>
      </p:pic>
      <p:pic>
        <p:nvPicPr>
          <p:cNvPr id="25" name="Graphic 24">
            <a:extLst>
              <a:ext uri="{FF2B5EF4-FFF2-40B4-BE49-F238E27FC236}">
                <a16:creationId xmlns:a16="http://schemas.microsoft.com/office/drawing/2014/main" id="{7F3F7C24-66A8-165D-E3FD-26945D3CE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4644" y="296498"/>
            <a:ext cx="723156" cy="1822771"/>
          </a:xfrm>
          <a:prstGeom prst="rect">
            <a:avLst/>
          </a:prstGeom>
        </p:spPr>
      </p:pic>
      <p:pic>
        <p:nvPicPr>
          <p:cNvPr id="26" name="Graphic 25">
            <a:extLst>
              <a:ext uri="{FF2B5EF4-FFF2-40B4-BE49-F238E27FC236}">
                <a16:creationId xmlns:a16="http://schemas.microsoft.com/office/drawing/2014/main" id="{E2BAF1EB-3AF9-B966-452F-8F18813D36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0520" y="296498"/>
            <a:ext cx="583062" cy="1822772"/>
          </a:xfrm>
          <a:prstGeom prst="rect">
            <a:avLst/>
          </a:prstGeom>
        </p:spPr>
      </p:pic>
      <p:pic>
        <p:nvPicPr>
          <p:cNvPr id="27" name="Graphic 26">
            <a:extLst>
              <a:ext uri="{FF2B5EF4-FFF2-40B4-BE49-F238E27FC236}">
                <a16:creationId xmlns:a16="http://schemas.microsoft.com/office/drawing/2014/main" id="{B07E5038-6ACB-BFA8-0E9D-59A0AFD283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2286" y="296498"/>
            <a:ext cx="676458" cy="1852090"/>
          </a:xfrm>
          <a:prstGeom prst="rect">
            <a:avLst/>
          </a:prstGeom>
        </p:spPr>
      </p:pic>
      <p:grpSp>
        <p:nvGrpSpPr>
          <p:cNvPr id="30" name="Group 29">
            <a:extLst>
              <a:ext uri="{FF2B5EF4-FFF2-40B4-BE49-F238E27FC236}">
                <a16:creationId xmlns:a16="http://schemas.microsoft.com/office/drawing/2014/main" id="{1315695E-DC87-FCBC-2133-15D282F0E9AC}"/>
              </a:ext>
            </a:extLst>
          </p:cNvPr>
          <p:cNvGrpSpPr/>
          <p:nvPr/>
        </p:nvGrpSpPr>
        <p:grpSpPr>
          <a:xfrm>
            <a:off x="1342141" y="555866"/>
            <a:ext cx="5464655" cy="1541072"/>
            <a:chOff x="1342141" y="25690"/>
            <a:chExt cx="5464655" cy="2071248"/>
          </a:xfrm>
        </p:grpSpPr>
        <p:cxnSp>
          <p:nvCxnSpPr>
            <p:cNvPr id="2" name="Straight Connector 1">
              <a:extLst>
                <a:ext uri="{FF2B5EF4-FFF2-40B4-BE49-F238E27FC236}">
                  <a16:creationId xmlns:a16="http://schemas.microsoft.com/office/drawing/2014/main" id="{E0AFDA1C-D289-82D4-A85A-E84B4E8E5874}"/>
                </a:ext>
              </a:extLst>
            </p:cNvPr>
            <p:cNvCxnSpPr/>
            <p:nvPr/>
          </p:nvCxnSpPr>
          <p:spPr>
            <a:xfrm flipH="1">
              <a:off x="1342141" y="81325"/>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0399FB8-D219-5C58-1B07-E89BB3D88165}"/>
                </a:ext>
              </a:extLst>
            </p:cNvPr>
            <p:cNvCxnSpPr/>
            <p:nvPr/>
          </p:nvCxnSpPr>
          <p:spPr>
            <a:xfrm flipH="1">
              <a:off x="2930811" y="25690"/>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E329D39-A215-3EDE-39DA-4DA2326A0739}"/>
                </a:ext>
              </a:extLst>
            </p:cNvPr>
            <p:cNvCxnSpPr/>
            <p:nvPr/>
          </p:nvCxnSpPr>
          <p:spPr>
            <a:xfrm flipH="1">
              <a:off x="4559253" y="25690"/>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410BFA-640C-79C8-7090-8A89FDE5D91D}"/>
                </a:ext>
              </a:extLst>
            </p:cNvPr>
            <p:cNvCxnSpPr/>
            <p:nvPr/>
          </p:nvCxnSpPr>
          <p:spPr>
            <a:xfrm flipH="1">
              <a:off x="6791230" y="55605"/>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0AD13652-9D79-8457-392A-015D72F1FDF9}"/>
              </a:ext>
            </a:extLst>
          </p:cNvPr>
          <p:cNvCxnSpPr/>
          <p:nvPr/>
        </p:nvCxnSpPr>
        <p:spPr>
          <a:xfrm>
            <a:off x="35230" y="2241755"/>
            <a:ext cx="96888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8A5DDC-E0CA-A176-7CB5-5B7B91A8FDAD}"/>
              </a:ext>
            </a:extLst>
          </p:cNvPr>
          <p:cNvSpPr txBox="1"/>
          <p:nvPr/>
        </p:nvSpPr>
        <p:spPr>
          <a:xfrm>
            <a:off x="3984115" y="2041303"/>
            <a:ext cx="997581" cy="369332"/>
          </a:xfrm>
          <a:prstGeom prst="rect">
            <a:avLst/>
          </a:prstGeom>
          <a:noFill/>
        </p:spPr>
        <p:txBody>
          <a:bodyPr wrap="none" rtlCol="0">
            <a:spAutoFit/>
          </a:bodyPr>
          <a:lstStyle/>
          <a:p>
            <a:r>
              <a:rPr lang="en-US" dirty="0"/>
              <a:t>Intensity</a:t>
            </a:r>
          </a:p>
        </p:txBody>
      </p:sp>
      <p:sp>
        <p:nvSpPr>
          <p:cNvPr id="22" name="TextBox 21">
            <a:extLst>
              <a:ext uri="{FF2B5EF4-FFF2-40B4-BE49-F238E27FC236}">
                <a16:creationId xmlns:a16="http://schemas.microsoft.com/office/drawing/2014/main" id="{FF056175-2A26-EABA-F10E-7DC511F402C2}"/>
              </a:ext>
            </a:extLst>
          </p:cNvPr>
          <p:cNvSpPr txBox="1"/>
          <p:nvPr/>
        </p:nvSpPr>
        <p:spPr>
          <a:xfrm>
            <a:off x="2653295" y="-52039"/>
            <a:ext cx="5000793" cy="523220"/>
          </a:xfrm>
          <a:prstGeom prst="rect">
            <a:avLst/>
          </a:prstGeom>
          <a:noFill/>
        </p:spPr>
        <p:txBody>
          <a:bodyPr wrap="none" rtlCol="0">
            <a:spAutoFit/>
          </a:bodyPr>
          <a:lstStyle/>
          <a:p>
            <a:r>
              <a:rPr lang="en-US" sz="2800" dirty="0"/>
              <a:t>Current Intensity Measurements</a:t>
            </a:r>
          </a:p>
        </p:txBody>
      </p:sp>
      <p:cxnSp>
        <p:nvCxnSpPr>
          <p:cNvPr id="32" name="Straight Arrow Connector 31">
            <a:extLst>
              <a:ext uri="{FF2B5EF4-FFF2-40B4-BE49-F238E27FC236}">
                <a16:creationId xmlns:a16="http://schemas.microsoft.com/office/drawing/2014/main" id="{5870DE3E-25B6-C060-BC05-25E5F8961F56}"/>
              </a:ext>
            </a:extLst>
          </p:cNvPr>
          <p:cNvCxnSpPr/>
          <p:nvPr/>
        </p:nvCxnSpPr>
        <p:spPr>
          <a:xfrm>
            <a:off x="6855963" y="840259"/>
            <a:ext cx="25351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0E5EB3C-2F4E-48AB-EF62-FB4F2C3D5CFA}"/>
              </a:ext>
            </a:extLst>
          </p:cNvPr>
          <p:cNvCxnSpPr/>
          <p:nvPr/>
        </p:nvCxnSpPr>
        <p:spPr>
          <a:xfrm>
            <a:off x="4574819" y="840259"/>
            <a:ext cx="10227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67F1E1D-63E9-D3D2-10B7-EBDCCF74EDD9}"/>
              </a:ext>
            </a:extLst>
          </p:cNvPr>
          <p:cNvCxnSpPr/>
          <p:nvPr/>
        </p:nvCxnSpPr>
        <p:spPr>
          <a:xfrm>
            <a:off x="2946377" y="840259"/>
            <a:ext cx="5629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3F5F669-98DD-3FE7-DFA7-E8B98B02497E}"/>
              </a:ext>
            </a:extLst>
          </p:cNvPr>
          <p:cNvCxnSpPr>
            <a:cxnSpLocks/>
          </p:cNvCxnSpPr>
          <p:nvPr/>
        </p:nvCxnSpPr>
        <p:spPr>
          <a:xfrm>
            <a:off x="1342141" y="840259"/>
            <a:ext cx="3507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925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BCA3-7BFF-2DBD-F5BA-799818ACFDCC}"/>
              </a:ext>
            </a:extLst>
          </p:cNvPr>
          <p:cNvSpPr>
            <a:spLocks noGrp="1"/>
          </p:cNvSpPr>
          <p:nvPr>
            <p:ph type="title"/>
          </p:nvPr>
        </p:nvSpPr>
        <p:spPr>
          <a:xfrm>
            <a:off x="838200" y="365125"/>
            <a:ext cx="10515600" cy="709913"/>
          </a:xfrm>
        </p:spPr>
        <p:txBody>
          <a:bodyPr/>
          <a:lstStyle/>
          <a:p>
            <a:endParaRPr lang="en-US" dirty="0"/>
          </a:p>
        </p:txBody>
      </p:sp>
      <p:cxnSp>
        <p:nvCxnSpPr>
          <p:cNvPr id="4" name="Straight Connector 3">
            <a:extLst>
              <a:ext uri="{FF2B5EF4-FFF2-40B4-BE49-F238E27FC236}">
                <a16:creationId xmlns:a16="http://schemas.microsoft.com/office/drawing/2014/main" id="{79AC25C3-9BDC-BEE6-8B26-7DBC1BAA40F3}"/>
              </a:ext>
            </a:extLst>
          </p:cNvPr>
          <p:cNvCxnSpPr/>
          <p:nvPr/>
        </p:nvCxnSpPr>
        <p:spPr>
          <a:xfrm flipH="1">
            <a:off x="3744944" y="2343823"/>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9F93986A-6EFE-8D37-6FAB-F7B6D7E0F1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9316" y="2421193"/>
            <a:ext cx="1547020" cy="2015613"/>
          </a:xfrm>
          <a:prstGeom prst="rect">
            <a:avLst/>
          </a:prstGeom>
        </p:spPr>
      </p:pic>
      <p:cxnSp>
        <p:nvCxnSpPr>
          <p:cNvPr id="6" name="Straight Connector 5">
            <a:extLst>
              <a:ext uri="{FF2B5EF4-FFF2-40B4-BE49-F238E27FC236}">
                <a16:creationId xmlns:a16="http://schemas.microsoft.com/office/drawing/2014/main" id="{E3C7CABB-0DF0-25F9-BF37-D8FDB0518753}"/>
              </a:ext>
            </a:extLst>
          </p:cNvPr>
          <p:cNvCxnSpPr>
            <a:cxnSpLocks/>
          </p:cNvCxnSpPr>
          <p:nvPr/>
        </p:nvCxnSpPr>
        <p:spPr>
          <a:xfrm flipH="1">
            <a:off x="3760510" y="4359436"/>
            <a:ext cx="35263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43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1C16-5222-5106-2099-A7D9DB0E12DF}"/>
              </a:ext>
            </a:extLst>
          </p:cNvPr>
          <p:cNvSpPr>
            <a:spLocks noGrp="1"/>
          </p:cNvSpPr>
          <p:nvPr>
            <p:ph type="title"/>
          </p:nvPr>
        </p:nvSpPr>
        <p:spPr>
          <a:xfrm>
            <a:off x="462815" y="201496"/>
            <a:ext cx="10515600" cy="1325563"/>
          </a:xfrm>
        </p:spPr>
        <p:txBody>
          <a:bodyPr/>
          <a:lstStyle/>
          <a:p>
            <a:r>
              <a:rPr lang="en-US" dirty="0"/>
              <a:t>Some terms we sometimes toss around…</a:t>
            </a:r>
          </a:p>
        </p:txBody>
      </p:sp>
      <p:sp>
        <p:nvSpPr>
          <p:cNvPr id="3" name="Content Placeholder 2">
            <a:extLst>
              <a:ext uri="{FF2B5EF4-FFF2-40B4-BE49-F238E27FC236}">
                <a16:creationId xmlns:a16="http://schemas.microsoft.com/office/drawing/2014/main" id="{D4710544-AAAC-2480-062E-01D704D3F1E7}"/>
              </a:ext>
            </a:extLst>
          </p:cNvPr>
          <p:cNvSpPr>
            <a:spLocks noGrp="1"/>
          </p:cNvSpPr>
          <p:nvPr>
            <p:ph idx="1"/>
          </p:nvPr>
        </p:nvSpPr>
        <p:spPr>
          <a:xfrm>
            <a:off x="636181" y="1336527"/>
            <a:ext cx="10515600" cy="3437492"/>
          </a:xfrm>
        </p:spPr>
        <p:txBody>
          <a:bodyPr/>
          <a:lstStyle/>
          <a:p>
            <a:pPr marL="0" indent="0">
              <a:buNone/>
            </a:pPr>
            <a:r>
              <a:rPr lang="en-US" b="1" dirty="0">
                <a:solidFill>
                  <a:srgbClr val="FF0000"/>
                </a:solidFill>
              </a:rPr>
              <a:t>Quantum</a:t>
            </a:r>
            <a:r>
              <a:rPr lang="en-US" dirty="0"/>
              <a:t> comes from Latin, meaning "an amount" or "how much?"</a:t>
            </a:r>
            <a:endParaRPr lang="en-US" sz="2800" dirty="0"/>
          </a:p>
          <a:p>
            <a:pPr marL="0" indent="0">
              <a:buNone/>
            </a:pPr>
            <a:endParaRPr lang="en-US" b="1" i="1" dirty="0">
              <a:solidFill>
                <a:srgbClr val="FF0000"/>
              </a:solidFill>
            </a:endParaRPr>
          </a:p>
          <a:p>
            <a:pPr marL="0" indent="0">
              <a:buNone/>
            </a:pPr>
            <a:r>
              <a:rPr lang="en-US" b="1" i="1" dirty="0">
                <a:solidFill>
                  <a:srgbClr val="FF0000"/>
                </a:solidFill>
              </a:rPr>
              <a:t>P</a:t>
            </a:r>
            <a:r>
              <a:rPr lang="en-US" sz="2800" b="1" i="1" dirty="0">
                <a:solidFill>
                  <a:srgbClr val="FF0000"/>
                </a:solidFill>
              </a:rPr>
              <a:t>hoton</a:t>
            </a:r>
            <a:r>
              <a:rPr lang="en-US" sz="2800" dirty="0"/>
              <a:t> (from Greek </a:t>
            </a:r>
            <a:r>
              <a:rPr lang="en-US" sz="2800" i="1" dirty="0" err="1"/>
              <a:t>phōs</a:t>
            </a:r>
            <a:r>
              <a:rPr lang="en-US" sz="2800" dirty="0"/>
              <a:t>, </a:t>
            </a:r>
            <a:r>
              <a:rPr lang="en-US" sz="2800" i="1" dirty="0" err="1"/>
              <a:t>phōtos</a:t>
            </a:r>
            <a:r>
              <a:rPr lang="en-US" sz="2800" dirty="0"/>
              <a:t>, “light”)</a:t>
            </a:r>
            <a:endParaRPr lang="en-US" dirty="0"/>
          </a:p>
          <a:p>
            <a:r>
              <a:rPr lang="en-US" sz="2800" dirty="0"/>
              <a:t>All photons travel at the </a:t>
            </a:r>
            <a:r>
              <a:rPr lang="en-US" sz="2800" dirty="0">
                <a:hlinkClick r:id="rId3"/>
              </a:rPr>
              <a:t>speed of light</a:t>
            </a:r>
            <a:r>
              <a:rPr lang="en-US" sz="2800" dirty="0"/>
              <a:t>. Considered among the </a:t>
            </a:r>
            <a:r>
              <a:rPr lang="en-US" sz="2800" dirty="0">
                <a:hlinkClick r:id="rId4"/>
              </a:rPr>
              <a:t>subatomic particles</a:t>
            </a:r>
            <a:r>
              <a:rPr lang="en-US" sz="2800" dirty="0"/>
              <a:t>, photons are </a:t>
            </a:r>
            <a:r>
              <a:rPr lang="en-US" sz="2800" dirty="0">
                <a:hlinkClick r:id="rId5"/>
              </a:rPr>
              <a:t>bosons</a:t>
            </a:r>
            <a:r>
              <a:rPr lang="en-US" sz="2800" dirty="0"/>
              <a:t>, having no </a:t>
            </a:r>
            <a:r>
              <a:rPr lang="en-US" sz="2800" dirty="0">
                <a:hlinkClick r:id="rId6"/>
              </a:rPr>
              <a:t>electric charge</a:t>
            </a:r>
            <a:r>
              <a:rPr lang="en-US" sz="2800" dirty="0"/>
              <a:t> or rest mass and one unit of spin; they are </a:t>
            </a:r>
            <a:r>
              <a:rPr lang="en-US" sz="2800" dirty="0">
                <a:hlinkClick r:id="rId7"/>
              </a:rPr>
              <a:t>field</a:t>
            </a:r>
            <a:r>
              <a:rPr lang="en-US" sz="2800" dirty="0"/>
              <a:t> particles that are thought to be the carriers of the </a:t>
            </a:r>
            <a:r>
              <a:rPr lang="en-US" sz="2800" dirty="0">
                <a:hlinkClick r:id="rId8"/>
              </a:rPr>
              <a:t>electromagnetic field</a:t>
            </a:r>
            <a:r>
              <a:rPr lang="en-US" sz="2800" dirty="0"/>
              <a:t>.</a:t>
            </a:r>
          </a:p>
        </p:txBody>
      </p:sp>
    </p:spTree>
    <p:extLst>
      <p:ext uri="{BB962C8B-B14F-4D97-AF65-F5344CB8AC3E}">
        <p14:creationId xmlns:p14="http://schemas.microsoft.com/office/powerpoint/2010/main" val="3476484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92998E0-9769-4E9F-8A24-E0EFB8BB291F}"/>
              </a:ext>
            </a:extLst>
          </p:cNvPr>
          <p:cNvPicPr>
            <a:picLocks noChangeAspect="1"/>
          </p:cNvPicPr>
          <p:nvPr/>
        </p:nvPicPr>
        <p:blipFill>
          <a:blip r:embed="rId3"/>
          <a:stretch>
            <a:fillRect/>
          </a:stretch>
        </p:blipFill>
        <p:spPr>
          <a:xfrm>
            <a:off x="982753" y="947761"/>
            <a:ext cx="9971051" cy="5332651"/>
          </a:xfrm>
          <a:prstGeom prst="rect">
            <a:avLst/>
          </a:prstGeom>
        </p:spPr>
      </p:pic>
      <p:sp>
        <p:nvSpPr>
          <p:cNvPr id="6" name="タイトル 1">
            <a:extLst>
              <a:ext uri="{FF2B5EF4-FFF2-40B4-BE49-F238E27FC236}">
                <a16:creationId xmlns:a16="http://schemas.microsoft.com/office/drawing/2014/main" id="{4BE64043-90DF-437A-BD1D-18E8F1BB180D}"/>
              </a:ext>
            </a:extLst>
          </p:cNvPr>
          <p:cNvSpPr>
            <a:spLocks noGrp="1"/>
          </p:cNvSpPr>
          <p:nvPr>
            <p:ph type="title"/>
          </p:nvPr>
        </p:nvSpPr>
        <p:spPr>
          <a:xfrm>
            <a:off x="838199" y="201035"/>
            <a:ext cx="10515600" cy="452438"/>
          </a:xfrm>
        </p:spPr>
        <p:txBody>
          <a:bodyPr>
            <a:normAutofit/>
          </a:bodyPr>
          <a:lstStyle/>
          <a:p>
            <a:pPr algn="ctr"/>
            <a:r>
              <a:rPr kumimoji="1" lang="en-US" altLang="ja-JP" sz="2400" b="1" u="sng" dirty="0">
                <a:latin typeface="Times New Roman" panose="02020603050405020304" pitchFamily="18" charset="0"/>
                <a:cs typeface="Times New Roman" panose="02020603050405020304" pitchFamily="18" charset="0"/>
              </a:rPr>
              <a:t> Single Photon is a messenger of single molecule transitions</a:t>
            </a:r>
            <a:endParaRPr kumimoji="1" lang="ja-JP" altLang="en-US" sz="2400" b="1" u="sng" dirty="0">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id="{AE2AAB23-D3DF-4F38-80F2-E348A9C98A17}"/>
              </a:ext>
            </a:extLst>
          </p:cNvPr>
          <p:cNvSpPr txBox="1"/>
          <p:nvPr/>
        </p:nvSpPr>
        <p:spPr>
          <a:xfrm>
            <a:off x="3665692" y="6574700"/>
            <a:ext cx="4566058" cy="276999"/>
          </a:xfrm>
          <a:prstGeom prst="rect">
            <a:avLst/>
          </a:prstGeom>
          <a:noFill/>
        </p:spPr>
        <p:txBody>
          <a:bodyPr wrap="none" rtlCol="0">
            <a:spAutoFit/>
          </a:bodyPr>
          <a:lstStyle/>
          <a:p>
            <a:r>
              <a:rPr kumimoji="1" lang="en-US" altLang="ja-JP" sz="1200" dirty="0">
                <a:latin typeface="Calibri" panose="020F0502020204030204" pitchFamily="34" charset="0"/>
                <a:cs typeface="Calibri" panose="020F0502020204030204" pitchFamily="34" charset="0"/>
              </a:rPr>
              <a:t>http://zeiss-campus.magnet.fsu.edu/articles/basics/fluorescence.html</a:t>
            </a:r>
            <a:endParaRPr kumimoji="1" lang="ja-JP" altLang="en-US" sz="12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6F28704-5B7E-ECF3-CBD9-E7D8DE3AECAE}"/>
              </a:ext>
            </a:extLst>
          </p:cNvPr>
          <p:cNvPicPr>
            <a:picLocks noChangeAspect="1"/>
          </p:cNvPicPr>
          <p:nvPr/>
        </p:nvPicPr>
        <p:blipFill>
          <a:blip r:embed="rId4"/>
          <a:stretch>
            <a:fillRect/>
          </a:stretch>
        </p:blipFill>
        <p:spPr>
          <a:xfrm>
            <a:off x="10988629" y="201035"/>
            <a:ext cx="1203371" cy="1556939"/>
          </a:xfrm>
          <a:prstGeom prst="rect">
            <a:avLst/>
          </a:prstGeom>
        </p:spPr>
      </p:pic>
      <p:pic>
        <p:nvPicPr>
          <p:cNvPr id="8" name="Picture 7">
            <a:extLst>
              <a:ext uri="{FF2B5EF4-FFF2-40B4-BE49-F238E27FC236}">
                <a16:creationId xmlns:a16="http://schemas.microsoft.com/office/drawing/2014/main" id="{89EE0786-EF8E-0AB0-1541-00E763DA2737}"/>
              </a:ext>
            </a:extLst>
          </p:cNvPr>
          <p:cNvPicPr>
            <a:picLocks noChangeAspect="1"/>
          </p:cNvPicPr>
          <p:nvPr/>
        </p:nvPicPr>
        <p:blipFill>
          <a:blip r:embed="rId5"/>
          <a:stretch>
            <a:fillRect/>
          </a:stretch>
        </p:blipFill>
        <p:spPr>
          <a:xfrm>
            <a:off x="104141" y="87924"/>
            <a:ext cx="1006334" cy="1438186"/>
          </a:xfrm>
          <a:prstGeom prst="rect">
            <a:avLst/>
          </a:prstGeom>
        </p:spPr>
      </p:pic>
      <p:sp>
        <p:nvSpPr>
          <p:cNvPr id="9" name="TextBox 8">
            <a:extLst>
              <a:ext uri="{FF2B5EF4-FFF2-40B4-BE49-F238E27FC236}">
                <a16:creationId xmlns:a16="http://schemas.microsoft.com/office/drawing/2014/main" id="{5E12A037-4704-DEBC-4105-B5FE1A4967A5}"/>
              </a:ext>
            </a:extLst>
          </p:cNvPr>
          <p:cNvSpPr txBox="1"/>
          <p:nvPr/>
        </p:nvSpPr>
        <p:spPr>
          <a:xfrm>
            <a:off x="280936" y="1573308"/>
            <a:ext cx="652743" cy="369332"/>
          </a:xfrm>
          <a:prstGeom prst="rect">
            <a:avLst/>
          </a:prstGeom>
          <a:noFill/>
        </p:spPr>
        <p:txBody>
          <a:bodyPr wrap="none" rtlCol="0">
            <a:spAutoFit/>
          </a:bodyPr>
          <a:lstStyle/>
          <a:p>
            <a:r>
              <a:rPr lang="en-US" dirty="0"/>
              <a:t>1933</a:t>
            </a:r>
          </a:p>
        </p:txBody>
      </p:sp>
      <p:sp>
        <p:nvSpPr>
          <p:cNvPr id="10" name="TextBox 9">
            <a:extLst>
              <a:ext uri="{FF2B5EF4-FFF2-40B4-BE49-F238E27FC236}">
                <a16:creationId xmlns:a16="http://schemas.microsoft.com/office/drawing/2014/main" id="{036EECA5-292C-7BE2-63D0-7937B2A5F409}"/>
              </a:ext>
            </a:extLst>
          </p:cNvPr>
          <p:cNvSpPr txBox="1"/>
          <p:nvPr/>
        </p:nvSpPr>
        <p:spPr>
          <a:xfrm>
            <a:off x="11266188" y="1757974"/>
            <a:ext cx="652743" cy="369332"/>
          </a:xfrm>
          <a:prstGeom prst="rect">
            <a:avLst/>
          </a:prstGeom>
          <a:noFill/>
        </p:spPr>
        <p:txBody>
          <a:bodyPr wrap="none" rtlCol="0">
            <a:spAutoFit/>
          </a:bodyPr>
          <a:lstStyle/>
          <a:p>
            <a:r>
              <a:rPr lang="en-US" dirty="0"/>
              <a:t>1893</a:t>
            </a:r>
          </a:p>
        </p:txBody>
      </p:sp>
      <p:sp>
        <p:nvSpPr>
          <p:cNvPr id="11" name="TextBox 10">
            <a:extLst>
              <a:ext uri="{FF2B5EF4-FFF2-40B4-BE49-F238E27FC236}">
                <a16:creationId xmlns:a16="http://schemas.microsoft.com/office/drawing/2014/main" id="{1D8B87BC-7A00-560A-4023-28C271B80D95}"/>
              </a:ext>
            </a:extLst>
          </p:cNvPr>
          <p:cNvSpPr txBox="1"/>
          <p:nvPr/>
        </p:nvSpPr>
        <p:spPr>
          <a:xfrm>
            <a:off x="11002878" y="2071912"/>
            <a:ext cx="1080552" cy="276999"/>
          </a:xfrm>
          <a:prstGeom prst="rect">
            <a:avLst/>
          </a:prstGeom>
          <a:noFill/>
        </p:spPr>
        <p:txBody>
          <a:bodyPr wrap="none" rtlCol="0">
            <a:spAutoFit/>
          </a:bodyPr>
          <a:lstStyle/>
          <a:p>
            <a:r>
              <a:rPr lang="en-US" sz="1200" dirty="0"/>
              <a:t>George Stokes</a:t>
            </a:r>
          </a:p>
        </p:txBody>
      </p:sp>
      <p:sp>
        <p:nvSpPr>
          <p:cNvPr id="12" name="TextBox 11">
            <a:extLst>
              <a:ext uri="{FF2B5EF4-FFF2-40B4-BE49-F238E27FC236}">
                <a16:creationId xmlns:a16="http://schemas.microsoft.com/office/drawing/2014/main" id="{503F94D1-1AAE-79B5-E4D9-7090E0054441}"/>
              </a:ext>
            </a:extLst>
          </p:cNvPr>
          <p:cNvSpPr txBox="1"/>
          <p:nvPr/>
        </p:nvSpPr>
        <p:spPr>
          <a:xfrm>
            <a:off x="44208" y="1806824"/>
            <a:ext cx="880562" cy="461665"/>
          </a:xfrm>
          <a:prstGeom prst="rect">
            <a:avLst/>
          </a:prstGeom>
          <a:noFill/>
        </p:spPr>
        <p:txBody>
          <a:bodyPr wrap="none" rtlCol="0">
            <a:spAutoFit/>
          </a:bodyPr>
          <a:lstStyle/>
          <a:p>
            <a:r>
              <a:rPr lang="en-US" sz="1200" dirty="0"/>
              <a:t>Aleksander</a:t>
            </a:r>
          </a:p>
          <a:p>
            <a:r>
              <a:rPr lang="en-US" sz="1200" dirty="0"/>
              <a:t>Jablonski</a:t>
            </a:r>
          </a:p>
        </p:txBody>
      </p:sp>
      <p:grpSp>
        <p:nvGrpSpPr>
          <p:cNvPr id="20" name="Group 19">
            <a:extLst>
              <a:ext uri="{FF2B5EF4-FFF2-40B4-BE49-F238E27FC236}">
                <a16:creationId xmlns:a16="http://schemas.microsoft.com/office/drawing/2014/main" id="{887B0A2A-38EA-EBB2-15AD-B4AC06BB5AA2}"/>
              </a:ext>
            </a:extLst>
          </p:cNvPr>
          <p:cNvGrpSpPr/>
          <p:nvPr/>
        </p:nvGrpSpPr>
        <p:grpSpPr>
          <a:xfrm>
            <a:off x="171998" y="1942640"/>
            <a:ext cx="11592560" cy="3393440"/>
            <a:chOff x="171998" y="1942640"/>
            <a:chExt cx="11592560" cy="3393440"/>
          </a:xfrm>
        </p:grpSpPr>
        <p:grpSp>
          <p:nvGrpSpPr>
            <p:cNvPr id="13" name="Group 12">
              <a:extLst>
                <a:ext uri="{FF2B5EF4-FFF2-40B4-BE49-F238E27FC236}">
                  <a16:creationId xmlns:a16="http://schemas.microsoft.com/office/drawing/2014/main" id="{F51E9531-D564-1D85-2FA2-1D773E768373}"/>
                </a:ext>
              </a:extLst>
            </p:cNvPr>
            <p:cNvGrpSpPr/>
            <p:nvPr/>
          </p:nvGrpSpPr>
          <p:grpSpPr>
            <a:xfrm>
              <a:off x="171998" y="1942640"/>
              <a:ext cx="11592560" cy="3393440"/>
              <a:chOff x="727339" y="4765041"/>
              <a:chExt cx="9169497" cy="1732280"/>
            </a:xfrm>
          </p:grpSpPr>
          <p:pic>
            <p:nvPicPr>
              <p:cNvPr id="14" name="Picture 13">
                <a:extLst>
                  <a:ext uri="{FF2B5EF4-FFF2-40B4-BE49-F238E27FC236}">
                    <a16:creationId xmlns:a16="http://schemas.microsoft.com/office/drawing/2014/main" id="{761F2DEA-CE77-668F-A65E-DDD49BC5EBAC}"/>
                  </a:ext>
                </a:extLst>
              </p:cNvPr>
              <p:cNvPicPr>
                <a:picLocks noChangeAspect="1"/>
              </p:cNvPicPr>
              <p:nvPr/>
            </p:nvPicPr>
            <p:blipFill>
              <a:blip r:embed="rId6"/>
              <a:stretch>
                <a:fillRect/>
              </a:stretch>
            </p:blipFill>
            <p:spPr>
              <a:xfrm>
                <a:off x="727339" y="4765041"/>
                <a:ext cx="3824341" cy="1732280"/>
              </a:xfrm>
              <a:prstGeom prst="rect">
                <a:avLst/>
              </a:prstGeom>
            </p:spPr>
          </p:pic>
          <p:pic>
            <p:nvPicPr>
              <p:cNvPr id="15" name="Picture 14">
                <a:extLst>
                  <a:ext uri="{FF2B5EF4-FFF2-40B4-BE49-F238E27FC236}">
                    <a16:creationId xmlns:a16="http://schemas.microsoft.com/office/drawing/2014/main" id="{9F766349-7891-98DA-2779-691DF957EC5E}"/>
                  </a:ext>
                </a:extLst>
              </p:cNvPr>
              <p:cNvPicPr>
                <a:picLocks noChangeAspect="1"/>
              </p:cNvPicPr>
              <p:nvPr/>
            </p:nvPicPr>
            <p:blipFill>
              <a:blip r:embed="rId7"/>
              <a:stretch>
                <a:fillRect/>
              </a:stretch>
            </p:blipFill>
            <p:spPr>
              <a:xfrm>
                <a:off x="3399917" y="4765041"/>
                <a:ext cx="3824341" cy="1732280"/>
              </a:xfrm>
              <a:prstGeom prst="rect">
                <a:avLst/>
              </a:prstGeom>
            </p:spPr>
          </p:pic>
          <p:pic>
            <p:nvPicPr>
              <p:cNvPr id="16" name="Picture 15">
                <a:extLst>
                  <a:ext uri="{FF2B5EF4-FFF2-40B4-BE49-F238E27FC236}">
                    <a16:creationId xmlns:a16="http://schemas.microsoft.com/office/drawing/2014/main" id="{41576171-2679-5049-E525-BD7F3A690ED8}"/>
                  </a:ext>
                </a:extLst>
              </p:cNvPr>
              <p:cNvPicPr>
                <a:picLocks noChangeAspect="1"/>
              </p:cNvPicPr>
              <p:nvPr/>
            </p:nvPicPr>
            <p:blipFill>
              <a:blip r:embed="rId8"/>
              <a:stretch>
                <a:fillRect/>
              </a:stretch>
            </p:blipFill>
            <p:spPr>
              <a:xfrm>
                <a:off x="6420162" y="4894581"/>
                <a:ext cx="3476674" cy="1574800"/>
              </a:xfrm>
              <a:prstGeom prst="rect">
                <a:avLst/>
              </a:prstGeom>
            </p:spPr>
          </p:pic>
        </p:grpSp>
        <p:sp>
          <p:nvSpPr>
            <p:cNvPr id="17" name="TextBox 16">
              <a:extLst>
                <a:ext uri="{FF2B5EF4-FFF2-40B4-BE49-F238E27FC236}">
                  <a16:creationId xmlns:a16="http://schemas.microsoft.com/office/drawing/2014/main" id="{633454D0-EB06-0E56-E01B-9443556FC0C1}"/>
                </a:ext>
              </a:extLst>
            </p:cNvPr>
            <p:cNvSpPr txBox="1"/>
            <p:nvPr/>
          </p:nvSpPr>
          <p:spPr>
            <a:xfrm>
              <a:off x="2587312" y="3059668"/>
              <a:ext cx="899605" cy="369332"/>
            </a:xfrm>
            <a:prstGeom prst="rect">
              <a:avLst/>
            </a:prstGeom>
            <a:noFill/>
          </p:spPr>
          <p:txBody>
            <a:bodyPr wrap="none" rtlCol="0">
              <a:spAutoFit/>
            </a:bodyPr>
            <a:lstStyle/>
            <a:p>
              <a:r>
                <a:rPr lang="en-US" dirty="0">
                  <a:solidFill>
                    <a:srgbClr val="FF0000"/>
                  </a:solidFill>
                </a:rPr>
                <a:t>Dim-</a:t>
              </a:r>
              <a:r>
                <a:rPr lang="en-US" dirty="0" err="1">
                  <a:solidFill>
                    <a:srgbClr val="FF0000"/>
                  </a:solidFill>
                </a:rPr>
                <a:t>ish</a:t>
              </a:r>
              <a:endParaRPr lang="en-US" dirty="0">
                <a:solidFill>
                  <a:srgbClr val="FF0000"/>
                </a:solidFill>
              </a:endParaRPr>
            </a:p>
          </p:txBody>
        </p:sp>
        <p:sp>
          <p:nvSpPr>
            <p:cNvPr id="18" name="TextBox 17">
              <a:extLst>
                <a:ext uri="{FF2B5EF4-FFF2-40B4-BE49-F238E27FC236}">
                  <a16:creationId xmlns:a16="http://schemas.microsoft.com/office/drawing/2014/main" id="{952E9088-50AD-6AB8-64C1-7C3E2FD76FF4}"/>
                </a:ext>
              </a:extLst>
            </p:cNvPr>
            <p:cNvSpPr txBox="1"/>
            <p:nvPr/>
          </p:nvSpPr>
          <p:spPr>
            <a:xfrm>
              <a:off x="6285466" y="3059668"/>
              <a:ext cx="788357" cy="369332"/>
            </a:xfrm>
            <a:prstGeom prst="rect">
              <a:avLst/>
            </a:prstGeom>
            <a:noFill/>
          </p:spPr>
          <p:txBody>
            <a:bodyPr wrap="none" rtlCol="0">
              <a:spAutoFit/>
            </a:bodyPr>
            <a:lstStyle/>
            <a:p>
              <a:r>
                <a:rPr lang="en-US" dirty="0">
                  <a:solidFill>
                    <a:srgbClr val="FF0000"/>
                  </a:solidFill>
                </a:rPr>
                <a:t>OK-</a:t>
              </a:r>
              <a:r>
                <a:rPr lang="en-US" dirty="0" err="1">
                  <a:solidFill>
                    <a:srgbClr val="FF0000"/>
                  </a:solidFill>
                </a:rPr>
                <a:t>ish</a:t>
              </a:r>
              <a:endParaRPr lang="en-US" dirty="0">
                <a:solidFill>
                  <a:srgbClr val="FF0000"/>
                </a:solidFill>
              </a:endParaRPr>
            </a:p>
          </p:txBody>
        </p:sp>
        <p:sp>
          <p:nvSpPr>
            <p:cNvPr id="19" name="TextBox 18">
              <a:extLst>
                <a:ext uri="{FF2B5EF4-FFF2-40B4-BE49-F238E27FC236}">
                  <a16:creationId xmlns:a16="http://schemas.microsoft.com/office/drawing/2014/main" id="{8D418040-9D8A-9891-F1E0-941009529FAD}"/>
                </a:ext>
              </a:extLst>
            </p:cNvPr>
            <p:cNvSpPr txBox="1"/>
            <p:nvPr/>
          </p:nvSpPr>
          <p:spPr>
            <a:xfrm>
              <a:off x="10504001" y="3059668"/>
              <a:ext cx="1076320" cy="369332"/>
            </a:xfrm>
            <a:prstGeom prst="rect">
              <a:avLst/>
            </a:prstGeom>
            <a:noFill/>
          </p:spPr>
          <p:txBody>
            <a:bodyPr wrap="none" rtlCol="0">
              <a:spAutoFit/>
            </a:bodyPr>
            <a:lstStyle/>
            <a:p>
              <a:r>
                <a:rPr lang="en-US" dirty="0">
                  <a:solidFill>
                    <a:srgbClr val="FF0000"/>
                  </a:solidFill>
                </a:rPr>
                <a:t>Bright-</a:t>
              </a:r>
              <a:r>
                <a:rPr lang="en-US" dirty="0" err="1">
                  <a:solidFill>
                    <a:srgbClr val="FF0000"/>
                  </a:solidFill>
                </a:rPr>
                <a:t>ish</a:t>
              </a:r>
              <a:endParaRPr lang="en-US" dirty="0">
                <a:solidFill>
                  <a:srgbClr val="FF0000"/>
                </a:solidFill>
              </a:endParaRPr>
            </a:p>
          </p:txBody>
        </p:sp>
      </p:grpSp>
      <p:sp>
        <p:nvSpPr>
          <p:cNvPr id="21" name="Film">
            <a:extLst>
              <a:ext uri="{FF2B5EF4-FFF2-40B4-BE49-F238E27FC236}">
                <a16:creationId xmlns:a16="http://schemas.microsoft.com/office/drawing/2014/main" id="{AD5DDEF1-6775-3467-2614-EF1D5FA1BA26}"/>
              </a:ext>
            </a:extLst>
          </p:cNvPr>
          <p:cNvSpPr>
            <a:spLocks noEditPoints="1" noChangeArrowheads="1"/>
          </p:cNvSpPr>
          <p:nvPr/>
        </p:nvSpPr>
        <p:spPr bwMode="auto">
          <a:xfrm>
            <a:off x="10284640" y="6367272"/>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7928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 presetClass="exit" presetSubtype="10" fill="hold" grpId="0" nodeType="withEffect">
                                  <p:stCondLst>
                                    <p:cond delay="0"/>
                                  </p:stCondLst>
                                  <p:childTnLst>
                                    <p:animEffect transition="out" filter="blinds(horizontal)">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8FF63AD-9618-31FB-6D89-51D7710A4B5F}"/>
              </a:ext>
            </a:extLst>
          </p:cNvPr>
          <p:cNvPicPr>
            <a:picLocks noGrp="1" noChangeAspect="1"/>
          </p:cNvPicPr>
          <p:nvPr>
            <p:ph idx="1"/>
          </p:nvPr>
        </p:nvPicPr>
        <p:blipFill>
          <a:blip r:embed="rId3"/>
          <a:stretch>
            <a:fillRect/>
          </a:stretch>
        </p:blipFill>
        <p:spPr>
          <a:xfrm>
            <a:off x="160112" y="282213"/>
            <a:ext cx="3439886" cy="2218477"/>
          </a:xfrm>
        </p:spPr>
      </p:pic>
      <p:pic>
        <p:nvPicPr>
          <p:cNvPr id="8" name="Picture 7">
            <a:extLst>
              <a:ext uri="{FF2B5EF4-FFF2-40B4-BE49-F238E27FC236}">
                <a16:creationId xmlns:a16="http://schemas.microsoft.com/office/drawing/2014/main" id="{F4038679-5247-8F67-7C88-E8EF62F43299}"/>
              </a:ext>
            </a:extLst>
          </p:cNvPr>
          <p:cNvPicPr>
            <a:picLocks noChangeAspect="1"/>
          </p:cNvPicPr>
          <p:nvPr/>
        </p:nvPicPr>
        <p:blipFill>
          <a:blip r:embed="rId4"/>
          <a:stretch>
            <a:fillRect/>
          </a:stretch>
        </p:blipFill>
        <p:spPr>
          <a:xfrm>
            <a:off x="175079" y="2522082"/>
            <a:ext cx="3612241" cy="977948"/>
          </a:xfrm>
          <a:prstGeom prst="rect">
            <a:avLst/>
          </a:prstGeom>
        </p:spPr>
      </p:pic>
      <p:pic>
        <p:nvPicPr>
          <p:cNvPr id="10" name="Picture 9">
            <a:extLst>
              <a:ext uri="{FF2B5EF4-FFF2-40B4-BE49-F238E27FC236}">
                <a16:creationId xmlns:a16="http://schemas.microsoft.com/office/drawing/2014/main" id="{A9A32795-7635-2337-D0EC-E91E52B31D6A}"/>
              </a:ext>
            </a:extLst>
          </p:cNvPr>
          <p:cNvPicPr>
            <a:picLocks noChangeAspect="1"/>
          </p:cNvPicPr>
          <p:nvPr/>
        </p:nvPicPr>
        <p:blipFill>
          <a:blip r:embed="rId5"/>
          <a:stretch>
            <a:fillRect/>
          </a:stretch>
        </p:blipFill>
        <p:spPr>
          <a:xfrm>
            <a:off x="175079" y="3555039"/>
            <a:ext cx="3556301" cy="895597"/>
          </a:xfrm>
          <a:prstGeom prst="rect">
            <a:avLst/>
          </a:prstGeom>
        </p:spPr>
      </p:pic>
      <p:pic>
        <p:nvPicPr>
          <p:cNvPr id="12" name="Picture 11">
            <a:extLst>
              <a:ext uri="{FF2B5EF4-FFF2-40B4-BE49-F238E27FC236}">
                <a16:creationId xmlns:a16="http://schemas.microsoft.com/office/drawing/2014/main" id="{815199A1-F0E0-61D5-B986-BA7D88B3C61D}"/>
              </a:ext>
            </a:extLst>
          </p:cNvPr>
          <p:cNvPicPr>
            <a:picLocks noChangeAspect="1"/>
          </p:cNvPicPr>
          <p:nvPr/>
        </p:nvPicPr>
        <p:blipFill>
          <a:blip r:embed="rId6"/>
          <a:stretch>
            <a:fillRect/>
          </a:stretch>
        </p:blipFill>
        <p:spPr>
          <a:xfrm>
            <a:off x="148752" y="4487309"/>
            <a:ext cx="3311998" cy="755650"/>
          </a:xfrm>
          <a:prstGeom prst="rect">
            <a:avLst/>
          </a:prstGeom>
        </p:spPr>
      </p:pic>
      <p:pic>
        <p:nvPicPr>
          <p:cNvPr id="14" name="Picture 13">
            <a:extLst>
              <a:ext uri="{FF2B5EF4-FFF2-40B4-BE49-F238E27FC236}">
                <a16:creationId xmlns:a16="http://schemas.microsoft.com/office/drawing/2014/main" id="{8017FA85-C40A-95EB-BA6C-8954F12D522D}"/>
              </a:ext>
            </a:extLst>
          </p:cNvPr>
          <p:cNvPicPr>
            <a:picLocks noChangeAspect="1"/>
          </p:cNvPicPr>
          <p:nvPr/>
        </p:nvPicPr>
        <p:blipFill>
          <a:blip r:embed="rId7"/>
          <a:stretch>
            <a:fillRect/>
          </a:stretch>
        </p:blipFill>
        <p:spPr>
          <a:xfrm>
            <a:off x="3714972" y="51756"/>
            <a:ext cx="4046541" cy="1405695"/>
          </a:xfrm>
          <a:prstGeom prst="rect">
            <a:avLst/>
          </a:prstGeom>
        </p:spPr>
      </p:pic>
      <p:sp>
        <p:nvSpPr>
          <p:cNvPr id="15" name="TextBox 14">
            <a:extLst>
              <a:ext uri="{FF2B5EF4-FFF2-40B4-BE49-F238E27FC236}">
                <a16:creationId xmlns:a16="http://schemas.microsoft.com/office/drawing/2014/main" id="{AF741C85-C650-FAFD-2D58-7D3F745AC1A0}"/>
              </a:ext>
            </a:extLst>
          </p:cNvPr>
          <p:cNvSpPr txBox="1"/>
          <p:nvPr/>
        </p:nvSpPr>
        <p:spPr>
          <a:xfrm>
            <a:off x="8131629" y="542561"/>
            <a:ext cx="2300758" cy="369332"/>
          </a:xfrm>
          <a:prstGeom prst="rect">
            <a:avLst/>
          </a:prstGeom>
          <a:noFill/>
        </p:spPr>
        <p:txBody>
          <a:bodyPr wrap="none" rtlCol="0">
            <a:spAutoFit/>
          </a:bodyPr>
          <a:lstStyle/>
          <a:p>
            <a:r>
              <a:rPr lang="en-US" dirty="0">
                <a:hlinkClick r:id="rId8"/>
              </a:rPr>
              <a:t>10.6028/jres.107.009</a:t>
            </a:r>
            <a:endParaRPr lang="en-US" dirty="0"/>
          </a:p>
        </p:txBody>
      </p:sp>
      <p:pic>
        <p:nvPicPr>
          <p:cNvPr id="17" name="Picture 16">
            <a:extLst>
              <a:ext uri="{FF2B5EF4-FFF2-40B4-BE49-F238E27FC236}">
                <a16:creationId xmlns:a16="http://schemas.microsoft.com/office/drawing/2014/main" id="{4D63BEBC-E364-A1F6-833C-6BEC3FDD6160}"/>
              </a:ext>
            </a:extLst>
          </p:cNvPr>
          <p:cNvPicPr>
            <a:picLocks noChangeAspect="1"/>
          </p:cNvPicPr>
          <p:nvPr/>
        </p:nvPicPr>
        <p:blipFill>
          <a:blip r:embed="rId9"/>
          <a:stretch>
            <a:fillRect/>
          </a:stretch>
        </p:blipFill>
        <p:spPr>
          <a:xfrm>
            <a:off x="3787320" y="1587363"/>
            <a:ext cx="3369117" cy="1282700"/>
          </a:xfrm>
          <a:prstGeom prst="rect">
            <a:avLst/>
          </a:prstGeom>
        </p:spPr>
      </p:pic>
      <p:pic>
        <p:nvPicPr>
          <p:cNvPr id="19" name="Picture 18">
            <a:extLst>
              <a:ext uri="{FF2B5EF4-FFF2-40B4-BE49-F238E27FC236}">
                <a16:creationId xmlns:a16="http://schemas.microsoft.com/office/drawing/2014/main" id="{BDD5B9B7-E004-862F-E860-D32C5C05840D}"/>
              </a:ext>
            </a:extLst>
          </p:cNvPr>
          <p:cNvPicPr>
            <a:picLocks noChangeAspect="1"/>
          </p:cNvPicPr>
          <p:nvPr/>
        </p:nvPicPr>
        <p:blipFill>
          <a:blip r:embed="rId10"/>
          <a:stretch>
            <a:fillRect/>
          </a:stretch>
        </p:blipFill>
        <p:spPr>
          <a:xfrm>
            <a:off x="3787320" y="2938305"/>
            <a:ext cx="3534544" cy="866478"/>
          </a:xfrm>
          <a:prstGeom prst="rect">
            <a:avLst/>
          </a:prstGeom>
        </p:spPr>
      </p:pic>
      <p:pic>
        <p:nvPicPr>
          <p:cNvPr id="21" name="Picture 20">
            <a:extLst>
              <a:ext uri="{FF2B5EF4-FFF2-40B4-BE49-F238E27FC236}">
                <a16:creationId xmlns:a16="http://schemas.microsoft.com/office/drawing/2014/main" id="{516FC751-39A9-2EBF-D8A5-7E1C2CA02BC3}"/>
              </a:ext>
            </a:extLst>
          </p:cNvPr>
          <p:cNvPicPr>
            <a:picLocks noChangeAspect="1"/>
          </p:cNvPicPr>
          <p:nvPr/>
        </p:nvPicPr>
        <p:blipFill>
          <a:blip r:embed="rId11"/>
          <a:stretch>
            <a:fillRect/>
          </a:stretch>
        </p:blipFill>
        <p:spPr>
          <a:xfrm>
            <a:off x="3997004" y="3873025"/>
            <a:ext cx="3324860" cy="1511300"/>
          </a:xfrm>
          <a:prstGeom prst="rect">
            <a:avLst/>
          </a:prstGeom>
        </p:spPr>
      </p:pic>
      <p:pic>
        <p:nvPicPr>
          <p:cNvPr id="23" name="Picture 22">
            <a:extLst>
              <a:ext uri="{FF2B5EF4-FFF2-40B4-BE49-F238E27FC236}">
                <a16:creationId xmlns:a16="http://schemas.microsoft.com/office/drawing/2014/main" id="{4356F012-8E0E-01D0-986F-17AB80B04D0C}"/>
              </a:ext>
            </a:extLst>
          </p:cNvPr>
          <p:cNvPicPr>
            <a:picLocks noChangeAspect="1"/>
          </p:cNvPicPr>
          <p:nvPr/>
        </p:nvPicPr>
        <p:blipFill>
          <a:blip r:embed="rId12"/>
          <a:stretch>
            <a:fillRect/>
          </a:stretch>
        </p:blipFill>
        <p:spPr>
          <a:xfrm>
            <a:off x="7652656" y="1460309"/>
            <a:ext cx="3116021" cy="893510"/>
          </a:xfrm>
          <a:prstGeom prst="rect">
            <a:avLst/>
          </a:prstGeom>
        </p:spPr>
      </p:pic>
      <p:pic>
        <p:nvPicPr>
          <p:cNvPr id="25" name="Picture 24">
            <a:extLst>
              <a:ext uri="{FF2B5EF4-FFF2-40B4-BE49-F238E27FC236}">
                <a16:creationId xmlns:a16="http://schemas.microsoft.com/office/drawing/2014/main" id="{D45E8F63-8F6A-9F4C-8D55-60BC9717EAB3}"/>
              </a:ext>
            </a:extLst>
          </p:cNvPr>
          <p:cNvPicPr>
            <a:picLocks noChangeAspect="1"/>
          </p:cNvPicPr>
          <p:nvPr/>
        </p:nvPicPr>
        <p:blipFill>
          <a:blip r:embed="rId13"/>
          <a:stretch>
            <a:fillRect/>
          </a:stretch>
        </p:blipFill>
        <p:spPr>
          <a:xfrm>
            <a:off x="7858118" y="2402956"/>
            <a:ext cx="2848086" cy="2349500"/>
          </a:xfrm>
          <a:prstGeom prst="rect">
            <a:avLst/>
          </a:prstGeom>
        </p:spPr>
      </p:pic>
      <p:sp>
        <p:nvSpPr>
          <p:cNvPr id="26" name="TextBox 25">
            <a:extLst>
              <a:ext uri="{FF2B5EF4-FFF2-40B4-BE49-F238E27FC236}">
                <a16:creationId xmlns:a16="http://schemas.microsoft.com/office/drawing/2014/main" id="{BDF451AF-70A7-D588-1B3F-68ECBD692F20}"/>
              </a:ext>
            </a:extLst>
          </p:cNvPr>
          <p:cNvSpPr txBox="1"/>
          <p:nvPr/>
        </p:nvSpPr>
        <p:spPr>
          <a:xfrm>
            <a:off x="8414657" y="5279571"/>
            <a:ext cx="2211696" cy="369332"/>
          </a:xfrm>
          <a:prstGeom prst="rect">
            <a:avLst/>
          </a:prstGeom>
          <a:noFill/>
        </p:spPr>
        <p:txBody>
          <a:bodyPr wrap="none" rtlCol="0">
            <a:spAutoFit/>
          </a:bodyPr>
          <a:lstStyle/>
          <a:p>
            <a:r>
              <a:rPr lang="en-US" dirty="0"/>
              <a:t>and it keeps going….</a:t>
            </a:r>
          </a:p>
        </p:txBody>
      </p:sp>
      <p:sp>
        <p:nvSpPr>
          <p:cNvPr id="27" name="TextBox 26">
            <a:extLst>
              <a:ext uri="{FF2B5EF4-FFF2-40B4-BE49-F238E27FC236}">
                <a16:creationId xmlns:a16="http://schemas.microsoft.com/office/drawing/2014/main" id="{B005869C-DDA4-5244-2868-B66AD99A1F08}"/>
              </a:ext>
            </a:extLst>
          </p:cNvPr>
          <p:cNvSpPr txBox="1"/>
          <p:nvPr/>
        </p:nvSpPr>
        <p:spPr>
          <a:xfrm>
            <a:off x="8088086" y="239486"/>
            <a:ext cx="2078646" cy="369332"/>
          </a:xfrm>
          <a:prstGeom prst="rect">
            <a:avLst/>
          </a:prstGeom>
          <a:noFill/>
        </p:spPr>
        <p:txBody>
          <a:bodyPr wrap="none" rtlCol="0">
            <a:spAutoFit/>
          </a:bodyPr>
          <a:lstStyle/>
          <a:p>
            <a:r>
              <a:rPr lang="en-US" dirty="0"/>
              <a:t>Abe Schwartz, et al</a:t>
            </a:r>
          </a:p>
        </p:txBody>
      </p:sp>
    </p:spTree>
    <p:extLst>
      <p:ext uri="{BB962C8B-B14F-4D97-AF65-F5344CB8AC3E}">
        <p14:creationId xmlns:p14="http://schemas.microsoft.com/office/powerpoint/2010/main" val="3051125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E0988E-60B7-4061-8528-98D93FEE1CB0}"/>
              </a:ext>
            </a:extLst>
          </p:cNvPr>
          <p:cNvSpPr>
            <a:spLocks noGrp="1"/>
          </p:cNvSpPr>
          <p:nvPr>
            <p:ph type="title"/>
          </p:nvPr>
        </p:nvSpPr>
        <p:spPr>
          <a:xfrm>
            <a:off x="838199" y="152063"/>
            <a:ext cx="10515600" cy="617008"/>
          </a:xfrm>
        </p:spPr>
        <p:txBody>
          <a:bodyPr>
            <a:normAutofit fontScale="90000"/>
          </a:bodyPr>
          <a:lstStyle/>
          <a:p>
            <a:r>
              <a:rPr kumimoji="1" lang="en-US" altLang="ja-JP" dirty="0">
                <a:latin typeface="Times New Roman" panose="02020603050405020304" pitchFamily="18" charset="0"/>
                <a:cs typeface="Times New Roman" panose="02020603050405020304" pitchFamily="18" charset="0"/>
              </a:rPr>
              <a:t>Bio-nanoparticle size – can single photon help?</a:t>
            </a:r>
            <a:endParaRPr kumimoji="1" lang="ja-JP" altLang="en-US"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2D8AF111-5FEA-4E2C-86FF-D1FEE247D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359" y="1824032"/>
            <a:ext cx="9831279" cy="419237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6F50F8CA-F448-4CCF-B520-CB3F56D9EFCE}"/>
              </a:ext>
            </a:extLst>
          </p:cNvPr>
          <p:cNvCxnSpPr/>
          <p:nvPr/>
        </p:nvCxnSpPr>
        <p:spPr>
          <a:xfrm flipV="1">
            <a:off x="5317724" y="949911"/>
            <a:ext cx="0" cy="275207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テキスト ボックス 4">
            <a:extLst>
              <a:ext uri="{FF2B5EF4-FFF2-40B4-BE49-F238E27FC236}">
                <a16:creationId xmlns:a16="http://schemas.microsoft.com/office/drawing/2014/main" id="{D917AC86-D676-4FD6-A454-7F541E6D81EA}"/>
              </a:ext>
            </a:extLst>
          </p:cNvPr>
          <p:cNvSpPr txBox="1"/>
          <p:nvPr/>
        </p:nvSpPr>
        <p:spPr>
          <a:xfrm>
            <a:off x="5557422" y="1004164"/>
            <a:ext cx="2184316" cy="584775"/>
          </a:xfrm>
          <a:prstGeom prst="rect">
            <a:avLst/>
          </a:prstGeom>
          <a:noFill/>
        </p:spPr>
        <p:txBody>
          <a:bodyPr wrap="none" rtlCol="0">
            <a:spAutoFit/>
          </a:bodyPr>
          <a:lstStyle/>
          <a:p>
            <a:r>
              <a:rPr kumimoji="1" lang="en-US" altLang="ja-JP" sz="1600" dirty="0"/>
              <a:t>Flow cytometry by </a:t>
            </a:r>
          </a:p>
          <a:p>
            <a:r>
              <a:rPr kumimoji="1" lang="en-US" altLang="ja-JP" sz="1600" dirty="0"/>
              <a:t>scattering/Fluorescence</a:t>
            </a:r>
            <a:endParaRPr kumimoji="1" lang="ja-JP" altLang="en-US" sz="1600" dirty="0"/>
          </a:p>
        </p:txBody>
      </p:sp>
      <p:sp>
        <p:nvSpPr>
          <p:cNvPr id="7" name="テキスト ボックス 6">
            <a:extLst>
              <a:ext uri="{FF2B5EF4-FFF2-40B4-BE49-F238E27FC236}">
                <a16:creationId xmlns:a16="http://schemas.microsoft.com/office/drawing/2014/main" id="{DC0E6F74-7701-4172-A445-8F91682C9323}"/>
              </a:ext>
            </a:extLst>
          </p:cNvPr>
          <p:cNvSpPr txBox="1"/>
          <p:nvPr/>
        </p:nvSpPr>
        <p:spPr>
          <a:xfrm>
            <a:off x="2691414" y="967667"/>
            <a:ext cx="2028632" cy="584775"/>
          </a:xfrm>
          <a:prstGeom prst="rect">
            <a:avLst/>
          </a:prstGeom>
          <a:noFill/>
        </p:spPr>
        <p:txBody>
          <a:bodyPr wrap="none" rtlCol="0">
            <a:spAutoFit/>
          </a:bodyPr>
          <a:lstStyle/>
          <a:p>
            <a:r>
              <a:rPr kumimoji="1" lang="en-US" altLang="ja-JP" sz="1600" dirty="0">
                <a:solidFill>
                  <a:srgbClr val="FF0000"/>
                </a:solidFill>
              </a:rPr>
              <a:t>Optical challeng</a:t>
            </a:r>
            <a:r>
              <a:rPr lang="en-US" altLang="ja-JP" sz="1600" dirty="0">
                <a:solidFill>
                  <a:srgbClr val="FF0000"/>
                </a:solidFill>
              </a:rPr>
              <a:t>e</a:t>
            </a:r>
          </a:p>
          <a:p>
            <a:r>
              <a:rPr lang="en-US" altLang="ja-JP" sz="1600" dirty="0">
                <a:solidFill>
                  <a:srgbClr val="FF0000"/>
                </a:solidFill>
              </a:rPr>
              <a:t>for bio-origin particles</a:t>
            </a:r>
            <a:endParaRPr kumimoji="1" lang="en-US" altLang="ja-JP" sz="1600" dirty="0">
              <a:solidFill>
                <a:srgbClr val="FF0000"/>
              </a:solidFill>
            </a:endParaRPr>
          </a:p>
        </p:txBody>
      </p:sp>
      <p:sp>
        <p:nvSpPr>
          <p:cNvPr id="8" name="テキスト ボックス 7">
            <a:extLst>
              <a:ext uri="{FF2B5EF4-FFF2-40B4-BE49-F238E27FC236}">
                <a16:creationId xmlns:a16="http://schemas.microsoft.com/office/drawing/2014/main" id="{E74E51B0-B7A2-4180-9058-F717338A31A3}"/>
              </a:ext>
            </a:extLst>
          </p:cNvPr>
          <p:cNvSpPr txBox="1"/>
          <p:nvPr/>
        </p:nvSpPr>
        <p:spPr>
          <a:xfrm>
            <a:off x="3402889" y="6287998"/>
            <a:ext cx="4309065" cy="338554"/>
          </a:xfrm>
          <a:prstGeom prst="rect">
            <a:avLst/>
          </a:prstGeom>
          <a:noFill/>
        </p:spPr>
        <p:txBody>
          <a:bodyPr wrap="none" rtlCol="0">
            <a:spAutoFit/>
          </a:bodyPr>
          <a:lstStyle/>
          <a:p>
            <a:r>
              <a:rPr lang="en-US" altLang="ja-JP" sz="1600" dirty="0">
                <a:solidFill>
                  <a:srgbClr val="FF0000"/>
                </a:solidFill>
              </a:rPr>
              <a:t>Biological Elementary particles  in 1 ~ 100nm size </a:t>
            </a:r>
          </a:p>
        </p:txBody>
      </p:sp>
    </p:spTree>
    <p:extLst>
      <p:ext uri="{BB962C8B-B14F-4D97-AF65-F5344CB8AC3E}">
        <p14:creationId xmlns:p14="http://schemas.microsoft.com/office/powerpoint/2010/main" val="782287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07D9B-96EB-2847-B811-A9B46DBE06A4}"/>
              </a:ext>
            </a:extLst>
          </p:cNvPr>
          <p:cNvSpPr>
            <a:spLocks noGrp="1"/>
          </p:cNvSpPr>
          <p:nvPr>
            <p:ph type="title"/>
          </p:nvPr>
        </p:nvSpPr>
        <p:spPr>
          <a:xfrm>
            <a:off x="1273741" y="260595"/>
            <a:ext cx="4530994" cy="840230"/>
          </a:xfrm>
          <a:noFill/>
        </p:spPr>
        <p:txBody>
          <a:bodyPr wrap="square" rtlCol="0">
            <a:spAutoFit/>
          </a:bodyPr>
          <a:lstStyle/>
          <a:p>
            <a:r>
              <a:rPr lang="en-US" sz="5200" b="1" dirty="0">
                <a:latin typeface="Helvetica" pitchFamily="2" charset="0"/>
                <a:ea typeface="+mn-ea"/>
                <a:cs typeface="+mn-cs"/>
              </a:rPr>
              <a:t>IN CONTEXT</a:t>
            </a:r>
            <a:endParaRPr lang="en-US" sz="5200" b="1" i="1" dirty="0">
              <a:latin typeface="Helvetica" pitchFamily="2" charset="0"/>
              <a:ea typeface="+mn-ea"/>
              <a:cs typeface="+mn-cs"/>
            </a:endParaRPr>
          </a:p>
        </p:txBody>
      </p:sp>
      <p:sp>
        <p:nvSpPr>
          <p:cNvPr id="28" name="TextBox 27">
            <a:extLst>
              <a:ext uri="{FF2B5EF4-FFF2-40B4-BE49-F238E27FC236}">
                <a16:creationId xmlns:a16="http://schemas.microsoft.com/office/drawing/2014/main" id="{9E37A9B7-5803-E144-A761-C3138DAD71AC}"/>
              </a:ext>
            </a:extLst>
          </p:cNvPr>
          <p:cNvSpPr txBox="1"/>
          <p:nvPr/>
        </p:nvSpPr>
        <p:spPr>
          <a:xfrm>
            <a:off x="9634324" y="6634723"/>
            <a:ext cx="1931939" cy="246221"/>
          </a:xfrm>
          <a:prstGeom prst="rect">
            <a:avLst/>
          </a:prstGeom>
          <a:noFill/>
        </p:spPr>
        <p:txBody>
          <a:bodyPr wrap="none" rtlCol="0">
            <a:spAutoFit/>
          </a:bodyPr>
          <a:lstStyle/>
          <a:p>
            <a:r>
              <a:rPr lang="en-US" sz="1000" i="1" dirty="0"/>
              <a:t>Images from www.biolegend.com</a:t>
            </a:r>
          </a:p>
        </p:txBody>
      </p:sp>
      <p:grpSp>
        <p:nvGrpSpPr>
          <p:cNvPr id="2063" name="Group 2062">
            <a:extLst>
              <a:ext uri="{FF2B5EF4-FFF2-40B4-BE49-F238E27FC236}">
                <a16:creationId xmlns:a16="http://schemas.microsoft.com/office/drawing/2014/main" id="{B094BB20-44E3-8446-94FE-76CCA73EFEDE}"/>
              </a:ext>
            </a:extLst>
          </p:cNvPr>
          <p:cNvGrpSpPr/>
          <p:nvPr/>
        </p:nvGrpSpPr>
        <p:grpSpPr>
          <a:xfrm>
            <a:off x="1273741" y="1778696"/>
            <a:ext cx="10525248" cy="4828016"/>
            <a:chOff x="96293" y="913862"/>
            <a:chExt cx="12106805" cy="5543423"/>
          </a:xfrm>
        </p:grpSpPr>
        <p:grpSp>
          <p:nvGrpSpPr>
            <p:cNvPr id="5" name="Group 4">
              <a:extLst>
                <a:ext uri="{FF2B5EF4-FFF2-40B4-BE49-F238E27FC236}">
                  <a16:creationId xmlns:a16="http://schemas.microsoft.com/office/drawing/2014/main" id="{76CE4EE1-CAE0-974B-B0CF-E12B68B1FA8A}"/>
                </a:ext>
              </a:extLst>
            </p:cNvPr>
            <p:cNvGrpSpPr/>
            <p:nvPr/>
          </p:nvGrpSpPr>
          <p:grpSpPr>
            <a:xfrm>
              <a:off x="6193543" y="1017590"/>
              <a:ext cx="1333123" cy="1295400"/>
              <a:chOff x="4489680" y="1170708"/>
              <a:chExt cx="1333123" cy="1295400"/>
            </a:xfrm>
          </p:grpSpPr>
          <p:pic>
            <p:nvPicPr>
              <p:cNvPr id="2050" name="Picture 2">
                <a:extLst>
                  <a:ext uri="{FF2B5EF4-FFF2-40B4-BE49-F238E27FC236}">
                    <a16:creationId xmlns:a16="http://schemas.microsoft.com/office/drawing/2014/main" id="{28E8022B-9A31-C54A-8098-F680889A0EF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17591" y="117070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A7D390-3165-3348-B9DF-D04011A55FD4}"/>
                  </a:ext>
                </a:extLst>
              </p:cNvPr>
              <p:cNvSpPr txBox="1"/>
              <p:nvPr/>
            </p:nvSpPr>
            <p:spPr>
              <a:xfrm>
                <a:off x="4489680" y="2036619"/>
                <a:ext cx="1333123" cy="318044"/>
              </a:xfrm>
              <a:prstGeom prst="rect">
                <a:avLst/>
              </a:prstGeom>
              <a:noFill/>
            </p:spPr>
            <p:txBody>
              <a:bodyPr wrap="none" rtlCol="0">
                <a:spAutoFit/>
              </a:bodyPr>
              <a:lstStyle/>
              <a:p>
                <a:r>
                  <a:rPr lang="en-US" sz="1200" dirty="0"/>
                  <a:t>Astrocyte-CD40</a:t>
                </a:r>
              </a:p>
            </p:txBody>
          </p:sp>
        </p:grpSp>
        <p:grpSp>
          <p:nvGrpSpPr>
            <p:cNvPr id="7" name="Group 6">
              <a:extLst>
                <a:ext uri="{FF2B5EF4-FFF2-40B4-BE49-F238E27FC236}">
                  <a16:creationId xmlns:a16="http://schemas.microsoft.com/office/drawing/2014/main" id="{2CAA6069-E1F6-F24D-867F-4E6041A68706}"/>
                </a:ext>
              </a:extLst>
            </p:cNvPr>
            <p:cNvGrpSpPr/>
            <p:nvPr/>
          </p:nvGrpSpPr>
          <p:grpSpPr>
            <a:xfrm>
              <a:off x="7784845" y="984534"/>
              <a:ext cx="1259736" cy="1338723"/>
              <a:chOff x="6844145" y="1526979"/>
              <a:chExt cx="1259736" cy="1338723"/>
            </a:xfrm>
          </p:grpSpPr>
          <p:pic>
            <p:nvPicPr>
              <p:cNvPr id="2052" name="Picture 4">
                <a:extLst>
                  <a:ext uri="{FF2B5EF4-FFF2-40B4-BE49-F238E27FC236}">
                    <a16:creationId xmlns:a16="http://schemas.microsoft.com/office/drawing/2014/main" id="{CF31F02C-5615-AA4A-A9FF-E261999D073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844145" y="1526979"/>
                <a:ext cx="1205345" cy="12053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6669B9-B90F-9947-94C8-E54A79BD5C95}"/>
                  </a:ext>
                </a:extLst>
              </p:cNvPr>
              <p:cNvSpPr txBox="1"/>
              <p:nvPr/>
            </p:nvSpPr>
            <p:spPr>
              <a:xfrm>
                <a:off x="6844145" y="2547658"/>
                <a:ext cx="1259736" cy="318044"/>
              </a:xfrm>
              <a:prstGeom prst="rect">
                <a:avLst/>
              </a:prstGeom>
              <a:noFill/>
            </p:spPr>
            <p:txBody>
              <a:bodyPr wrap="none" rtlCol="0">
                <a:spAutoFit/>
              </a:bodyPr>
              <a:lstStyle/>
              <a:p>
                <a:r>
                  <a:rPr lang="en-US" sz="1200" dirty="0"/>
                  <a:t>Basophil-CD13</a:t>
                </a:r>
              </a:p>
            </p:txBody>
          </p:sp>
        </p:grpSp>
        <p:grpSp>
          <p:nvGrpSpPr>
            <p:cNvPr id="9" name="Group 8">
              <a:extLst>
                <a:ext uri="{FF2B5EF4-FFF2-40B4-BE49-F238E27FC236}">
                  <a16:creationId xmlns:a16="http://schemas.microsoft.com/office/drawing/2014/main" id="{DF68B594-BE35-7B4F-ADD6-2DE243D0879D}"/>
                </a:ext>
              </a:extLst>
            </p:cNvPr>
            <p:cNvGrpSpPr/>
            <p:nvPr/>
          </p:nvGrpSpPr>
          <p:grpSpPr>
            <a:xfrm>
              <a:off x="3826724" y="2402011"/>
              <a:ext cx="1170709" cy="1340257"/>
              <a:chOff x="9088580" y="1710111"/>
              <a:chExt cx="1170709" cy="1340257"/>
            </a:xfrm>
          </p:grpSpPr>
          <p:pic>
            <p:nvPicPr>
              <p:cNvPr id="2054" name="Picture 6">
                <a:extLst>
                  <a:ext uri="{FF2B5EF4-FFF2-40B4-BE49-F238E27FC236}">
                    <a16:creationId xmlns:a16="http://schemas.microsoft.com/office/drawing/2014/main" id="{EAA1C17A-D7C1-5046-830C-C34A2C88DD1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8580" y="1710111"/>
                <a:ext cx="1170709" cy="11707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586B77-00C5-6446-B523-D98982E3EAE6}"/>
                  </a:ext>
                </a:extLst>
              </p:cNvPr>
              <p:cNvSpPr txBox="1"/>
              <p:nvPr/>
            </p:nvSpPr>
            <p:spPr>
              <a:xfrm>
                <a:off x="9311495" y="2732324"/>
                <a:ext cx="625443" cy="318044"/>
              </a:xfrm>
              <a:prstGeom prst="rect">
                <a:avLst/>
              </a:prstGeom>
              <a:noFill/>
            </p:spPr>
            <p:txBody>
              <a:bodyPr wrap="none" rtlCol="0">
                <a:spAutoFit/>
              </a:bodyPr>
              <a:lstStyle/>
              <a:p>
                <a:r>
                  <a:rPr lang="en-US" sz="1200" dirty="0"/>
                  <a:t>B-Cell</a:t>
                </a:r>
              </a:p>
            </p:txBody>
          </p:sp>
        </p:grpSp>
        <p:grpSp>
          <p:nvGrpSpPr>
            <p:cNvPr id="11" name="Group 10">
              <a:extLst>
                <a:ext uri="{FF2B5EF4-FFF2-40B4-BE49-F238E27FC236}">
                  <a16:creationId xmlns:a16="http://schemas.microsoft.com/office/drawing/2014/main" id="{782543B5-57D4-B046-BC31-5C8D6398F213}"/>
                </a:ext>
              </a:extLst>
            </p:cNvPr>
            <p:cNvGrpSpPr/>
            <p:nvPr/>
          </p:nvGrpSpPr>
          <p:grpSpPr>
            <a:xfrm>
              <a:off x="1675540" y="913862"/>
              <a:ext cx="1383866" cy="1405981"/>
              <a:chOff x="1193469" y="1558636"/>
              <a:chExt cx="1383866" cy="1405981"/>
            </a:xfrm>
          </p:grpSpPr>
          <p:pic>
            <p:nvPicPr>
              <p:cNvPr id="2056" name="Picture 8">
                <a:extLst>
                  <a:ext uri="{FF2B5EF4-FFF2-40B4-BE49-F238E27FC236}">
                    <a16:creationId xmlns:a16="http://schemas.microsoft.com/office/drawing/2014/main" id="{B0A5A418-A733-DE4D-895F-E002550F325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323112" y="1558636"/>
                <a:ext cx="1113271" cy="11132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E499A96-32AF-AC46-A10E-B58524815D01}"/>
                  </a:ext>
                </a:extLst>
              </p:cNvPr>
              <p:cNvSpPr txBox="1"/>
              <p:nvPr/>
            </p:nvSpPr>
            <p:spPr>
              <a:xfrm>
                <a:off x="1193469" y="2434544"/>
                <a:ext cx="1383866" cy="530073"/>
              </a:xfrm>
              <a:prstGeom prst="rect">
                <a:avLst/>
              </a:prstGeom>
              <a:noFill/>
            </p:spPr>
            <p:txBody>
              <a:bodyPr wrap="none" rtlCol="0">
                <a:spAutoFit/>
              </a:bodyPr>
              <a:lstStyle/>
              <a:p>
                <a:r>
                  <a:rPr lang="en-US" sz="1200" dirty="0"/>
                  <a:t>Embryonic Stem</a:t>
                </a:r>
              </a:p>
              <a:p>
                <a:r>
                  <a:rPr lang="en-US" sz="1200" dirty="0"/>
                  <a:t> Cell-CD29</a:t>
                </a:r>
              </a:p>
            </p:txBody>
          </p:sp>
        </p:grpSp>
        <p:grpSp>
          <p:nvGrpSpPr>
            <p:cNvPr id="13" name="Group 12">
              <a:extLst>
                <a:ext uri="{FF2B5EF4-FFF2-40B4-BE49-F238E27FC236}">
                  <a16:creationId xmlns:a16="http://schemas.microsoft.com/office/drawing/2014/main" id="{73B047F6-25DB-F249-B8A0-B80B25324ED1}"/>
                </a:ext>
              </a:extLst>
            </p:cNvPr>
            <p:cNvGrpSpPr/>
            <p:nvPr/>
          </p:nvGrpSpPr>
          <p:grpSpPr>
            <a:xfrm>
              <a:off x="1317250" y="4016265"/>
              <a:ext cx="1064285" cy="1015991"/>
              <a:chOff x="3246672" y="3426978"/>
              <a:chExt cx="1064285" cy="1015991"/>
            </a:xfrm>
          </p:grpSpPr>
          <p:pic>
            <p:nvPicPr>
              <p:cNvPr id="2058" name="Picture 10">
                <a:extLst>
                  <a:ext uri="{FF2B5EF4-FFF2-40B4-BE49-F238E27FC236}">
                    <a16:creationId xmlns:a16="http://schemas.microsoft.com/office/drawing/2014/main" id="{F50C624E-299A-004E-AEF5-69534048AA1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46672" y="3426978"/>
                <a:ext cx="971835" cy="9718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77000FB-E01E-3A4A-98DD-36821A2FCAEF}"/>
                  </a:ext>
                </a:extLst>
              </p:cNvPr>
              <p:cNvSpPr txBox="1"/>
              <p:nvPr/>
            </p:nvSpPr>
            <p:spPr>
              <a:xfrm>
                <a:off x="3246672" y="3912895"/>
                <a:ext cx="1064285" cy="530074"/>
              </a:xfrm>
              <a:prstGeom prst="rect">
                <a:avLst/>
              </a:prstGeom>
              <a:noFill/>
            </p:spPr>
            <p:txBody>
              <a:bodyPr wrap="none" rtlCol="0">
                <a:spAutoFit/>
              </a:bodyPr>
              <a:lstStyle/>
              <a:p>
                <a:r>
                  <a:rPr lang="en-US" sz="1200" dirty="0"/>
                  <a:t>Endothelial </a:t>
                </a:r>
              </a:p>
              <a:p>
                <a:r>
                  <a:rPr lang="en-US" sz="1200" dirty="0"/>
                  <a:t>Cell-CD31</a:t>
                </a:r>
              </a:p>
            </p:txBody>
          </p:sp>
        </p:grpSp>
        <p:grpSp>
          <p:nvGrpSpPr>
            <p:cNvPr id="15" name="Group 14">
              <a:extLst>
                <a:ext uri="{FF2B5EF4-FFF2-40B4-BE49-F238E27FC236}">
                  <a16:creationId xmlns:a16="http://schemas.microsoft.com/office/drawing/2014/main" id="{A4C3A1AA-D950-8F48-955D-1A0ACEB8CB1E}"/>
                </a:ext>
              </a:extLst>
            </p:cNvPr>
            <p:cNvGrpSpPr/>
            <p:nvPr/>
          </p:nvGrpSpPr>
          <p:grpSpPr>
            <a:xfrm>
              <a:off x="9979698" y="3656302"/>
              <a:ext cx="971835" cy="1375954"/>
              <a:chOff x="3410237" y="3490195"/>
              <a:chExt cx="971835" cy="1375954"/>
            </a:xfrm>
          </p:grpSpPr>
          <p:pic>
            <p:nvPicPr>
              <p:cNvPr id="2060" name="Picture 12">
                <a:extLst>
                  <a:ext uri="{FF2B5EF4-FFF2-40B4-BE49-F238E27FC236}">
                    <a16:creationId xmlns:a16="http://schemas.microsoft.com/office/drawing/2014/main" id="{97246C6B-6FE8-3844-8F3F-37FBB6FD0CA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410237" y="3490195"/>
                <a:ext cx="971835" cy="9718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9E4394D-8AC8-254B-B6A3-D0FA07EDC803}"/>
                  </a:ext>
                </a:extLst>
              </p:cNvPr>
              <p:cNvSpPr txBox="1"/>
              <p:nvPr/>
            </p:nvSpPr>
            <p:spPr>
              <a:xfrm>
                <a:off x="3427147" y="4336075"/>
                <a:ext cx="952324" cy="530074"/>
              </a:xfrm>
              <a:prstGeom prst="rect">
                <a:avLst/>
              </a:prstGeom>
              <a:noFill/>
            </p:spPr>
            <p:txBody>
              <a:bodyPr wrap="none" rtlCol="0">
                <a:spAutoFit/>
              </a:bodyPr>
              <a:lstStyle/>
              <a:p>
                <a:r>
                  <a:rPr lang="en-US" sz="1200" dirty="0"/>
                  <a:t>Eosinophil</a:t>
                </a:r>
              </a:p>
              <a:p>
                <a:r>
                  <a:rPr lang="en-US" sz="1200" dirty="0"/>
                  <a:t>CD15</a:t>
                </a:r>
              </a:p>
            </p:txBody>
          </p:sp>
        </p:grpSp>
        <p:grpSp>
          <p:nvGrpSpPr>
            <p:cNvPr id="17" name="Group 16">
              <a:extLst>
                <a:ext uri="{FF2B5EF4-FFF2-40B4-BE49-F238E27FC236}">
                  <a16:creationId xmlns:a16="http://schemas.microsoft.com/office/drawing/2014/main" id="{24EDD278-766C-4E47-B1EA-546FDAF1FFC7}"/>
                </a:ext>
              </a:extLst>
            </p:cNvPr>
            <p:cNvGrpSpPr/>
            <p:nvPr/>
          </p:nvGrpSpPr>
          <p:grpSpPr>
            <a:xfrm>
              <a:off x="4094665" y="4983081"/>
              <a:ext cx="1108364" cy="1474204"/>
              <a:chOff x="3983182" y="3475471"/>
              <a:chExt cx="1108364" cy="1474204"/>
            </a:xfrm>
          </p:grpSpPr>
          <p:pic>
            <p:nvPicPr>
              <p:cNvPr id="2062" name="Picture 14">
                <a:extLst>
                  <a:ext uri="{FF2B5EF4-FFF2-40B4-BE49-F238E27FC236}">
                    <a16:creationId xmlns:a16="http://schemas.microsoft.com/office/drawing/2014/main" id="{3F98A2CE-4C37-CB4A-9C32-D4446DDF136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983182" y="3475471"/>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FF02DD1-4B6F-7844-84FC-A07DDD94751B}"/>
                  </a:ext>
                </a:extLst>
              </p:cNvPr>
              <p:cNvSpPr txBox="1"/>
              <p:nvPr/>
            </p:nvSpPr>
            <p:spPr>
              <a:xfrm>
                <a:off x="4088362" y="4419601"/>
                <a:ext cx="913087" cy="530074"/>
              </a:xfrm>
              <a:prstGeom prst="rect">
                <a:avLst/>
              </a:prstGeom>
              <a:noFill/>
            </p:spPr>
            <p:txBody>
              <a:bodyPr wrap="none" rtlCol="0">
                <a:spAutoFit/>
              </a:bodyPr>
              <a:lstStyle/>
              <a:p>
                <a:r>
                  <a:rPr lang="en-US" sz="1200" dirty="0"/>
                  <a:t>Epithelial</a:t>
                </a:r>
              </a:p>
              <a:p>
                <a:r>
                  <a:rPr lang="en-US" sz="1200" dirty="0"/>
                  <a:t>Cell-CD24</a:t>
                </a:r>
              </a:p>
            </p:txBody>
          </p:sp>
        </p:grpSp>
        <p:grpSp>
          <p:nvGrpSpPr>
            <p:cNvPr id="19" name="Group 18">
              <a:extLst>
                <a:ext uri="{FF2B5EF4-FFF2-40B4-BE49-F238E27FC236}">
                  <a16:creationId xmlns:a16="http://schemas.microsoft.com/office/drawing/2014/main" id="{AD7D8CCA-C336-9E40-900B-C0A22B221078}"/>
                </a:ext>
              </a:extLst>
            </p:cNvPr>
            <p:cNvGrpSpPr/>
            <p:nvPr/>
          </p:nvGrpSpPr>
          <p:grpSpPr>
            <a:xfrm>
              <a:off x="4890204" y="958896"/>
              <a:ext cx="1045551" cy="1360948"/>
              <a:chOff x="3681922" y="3505201"/>
              <a:chExt cx="1045551" cy="1360948"/>
            </a:xfrm>
          </p:grpSpPr>
          <p:pic>
            <p:nvPicPr>
              <p:cNvPr id="2064" name="Picture 16">
                <a:extLst>
                  <a:ext uri="{FF2B5EF4-FFF2-40B4-BE49-F238E27FC236}">
                    <a16:creationId xmlns:a16="http://schemas.microsoft.com/office/drawing/2014/main" id="{F8AA4EDA-5338-9D43-B9CB-E800650321D2}"/>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719743" y="3505201"/>
                <a:ext cx="997527" cy="99752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B24E77-E035-D443-B762-68D0F3923394}"/>
                  </a:ext>
                </a:extLst>
              </p:cNvPr>
              <p:cNvSpPr txBox="1"/>
              <p:nvPr/>
            </p:nvSpPr>
            <p:spPr>
              <a:xfrm>
                <a:off x="3681922" y="4336075"/>
                <a:ext cx="1045551" cy="530074"/>
              </a:xfrm>
              <a:prstGeom prst="rect">
                <a:avLst/>
              </a:prstGeom>
              <a:noFill/>
            </p:spPr>
            <p:txBody>
              <a:bodyPr wrap="none" rtlCol="0">
                <a:spAutoFit/>
              </a:bodyPr>
              <a:lstStyle/>
              <a:p>
                <a:r>
                  <a:rPr lang="en-US" sz="1200" dirty="0"/>
                  <a:t>Erythrocyte</a:t>
                </a:r>
              </a:p>
              <a:p>
                <a:r>
                  <a:rPr lang="en-US" sz="1200" dirty="0"/>
                  <a:t>CD-235a</a:t>
                </a:r>
              </a:p>
            </p:txBody>
          </p:sp>
        </p:grpSp>
        <p:grpSp>
          <p:nvGrpSpPr>
            <p:cNvPr id="21" name="Group 20">
              <a:extLst>
                <a:ext uri="{FF2B5EF4-FFF2-40B4-BE49-F238E27FC236}">
                  <a16:creationId xmlns:a16="http://schemas.microsoft.com/office/drawing/2014/main" id="{E4D88B6B-ADE7-DF4A-B52E-D08EF3905A67}"/>
                </a:ext>
              </a:extLst>
            </p:cNvPr>
            <p:cNvGrpSpPr/>
            <p:nvPr/>
          </p:nvGrpSpPr>
          <p:grpSpPr>
            <a:xfrm>
              <a:off x="2596874" y="3811847"/>
              <a:ext cx="1112777" cy="1220408"/>
              <a:chOff x="2436384" y="3429001"/>
              <a:chExt cx="1112777" cy="1220408"/>
            </a:xfrm>
          </p:grpSpPr>
          <p:pic>
            <p:nvPicPr>
              <p:cNvPr id="2066" name="Picture 18">
                <a:extLst>
                  <a:ext uri="{FF2B5EF4-FFF2-40B4-BE49-F238E27FC236}">
                    <a16:creationId xmlns:a16="http://schemas.microsoft.com/office/drawing/2014/main" id="{5BECD34F-BC8D-7541-8254-F79409A10CA8}"/>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436384" y="3429001"/>
                <a:ext cx="1104326" cy="11043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6F816BC-552F-0C4F-8F9F-4E506071A597}"/>
                  </a:ext>
                </a:extLst>
              </p:cNvPr>
              <p:cNvSpPr txBox="1"/>
              <p:nvPr/>
            </p:nvSpPr>
            <p:spPr>
              <a:xfrm>
                <a:off x="2626191" y="4119336"/>
                <a:ext cx="922970" cy="530073"/>
              </a:xfrm>
              <a:prstGeom prst="rect">
                <a:avLst/>
              </a:prstGeom>
              <a:noFill/>
            </p:spPr>
            <p:txBody>
              <a:bodyPr wrap="none" rtlCol="0">
                <a:spAutoFit/>
              </a:bodyPr>
              <a:lstStyle/>
              <a:p>
                <a:r>
                  <a:rPr lang="en-US" sz="1200" dirty="0"/>
                  <a:t>Fibroblast</a:t>
                </a:r>
              </a:p>
              <a:p>
                <a:r>
                  <a:rPr lang="en-US" sz="1200" dirty="0"/>
                  <a:t>CD10</a:t>
                </a:r>
              </a:p>
            </p:txBody>
          </p:sp>
        </p:grpSp>
        <p:grpSp>
          <p:nvGrpSpPr>
            <p:cNvPr id="23" name="Group 22">
              <a:extLst>
                <a:ext uri="{FF2B5EF4-FFF2-40B4-BE49-F238E27FC236}">
                  <a16:creationId xmlns:a16="http://schemas.microsoft.com/office/drawing/2014/main" id="{4747DE58-CAAD-A74B-9B18-21327FDBF84B}"/>
                </a:ext>
              </a:extLst>
            </p:cNvPr>
            <p:cNvGrpSpPr/>
            <p:nvPr/>
          </p:nvGrpSpPr>
          <p:grpSpPr>
            <a:xfrm>
              <a:off x="10880744" y="978660"/>
              <a:ext cx="1322354" cy="1338226"/>
              <a:chOff x="4387426" y="3303614"/>
              <a:chExt cx="1322354" cy="1338226"/>
            </a:xfrm>
          </p:grpSpPr>
          <p:pic>
            <p:nvPicPr>
              <p:cNvPr id="2068" name="Picture 20">
                <a:extLst>
                  <a:ext uri="{FF2B5EF4-FFF2-40B4-BE49-F238E27FC236}">
                    <a16:creationId xmlns:a16="http://schemas.microsoft.com/office/drawing/2014/main" id="{A65A8003-4039-7545-BF4B-0F48D39B4425}"/>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544291" y="3303614"/>
                <a:ext cx="997527" cy="9975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2FD0D84-7D9E-0147-863C-680FBBEB253A}"/>
                  </a:ext>
                </a:extLst>
              </p:cNvPr>
              <p:cNvSpPr txBox="1"/>
              <p:nvPr/>
            </p:nvSpPr>
            <p:spPr>
              <a:xfrm>
                <a:off x="4387426" y="4111767"/>
                <a:ext cx="1322354" cy="530073"/>
              </a:xfrm>
              <a:prstGeom prst="rect">
                <a:avLst/>
              </a:prstGeom>
              <a:noFill/>
            </p:spPr>
            <p:txBody>
              <a:bodyPr wrap="none" rtlCol="0">
                <a:spAutoFit/>
              </a:bodyPr>
              <a:lstStyle/>
              <a:p>
                <a:r>
                  <a:rPr lang="en-US" sz="1200" dirty="0"/>
                  <a:t>Hematopoietic</a:t>
                </a:r>
              </a:p>
              <a:p>
                <a:r>
                  <a:rPr lang="en-US" sz="1200" dirty="0"/>
                  <a:t>Stem Cell-CD34</a:t>
                </a:r>
              </a:p>
            </p:txBody>
          </p:sp>
        </p:grpSp>
        <p:grpSp>
          <p:nvGrpSpPr>
            <p:cNvPr id="25" name="Group 24">
              <a:extLst>
                <a:ext uri="{FF2B5EF4-FFF2-40B4-BE49-F238E27FC236}">
                  <a16:creationId xmlns:a16="http://schemas.microsoft.com/office/drawing/2014/main" id="{FCE5C2AF-55A1-AB46-B960-400CC7259963}"/>
                </a:ext>
              </a:extLst>
            </p:cNvPr>
            <p:cNvGrpSpPr/>
            <p:nvPr/>
          </p:nvGrpSpPr>
          <p:grpSpPr>
            <a:xfrm>
              <a:off x="9303499" y="1003735"/>
              <a:ext cx="1309255" cy="1309255"/>
              <a:chOff x="6545398" y="3531848"/>
              <a:chExt cx="1309255" cy="1309255"/>
            </a:xfrm>
          </p:grpSpPr>
          <p:pic>
            <p:nvPicPr>
              <p:cNvPr id="2070" name="Picture 22">
                <a:extLst>
                  <a:ext uri="{FF2B5EF4-FFF2-40B4-BE49-F238E27FC236}">
                    <a16:creationId xmlns:a16="http://schemas.microsoft.com/office/drawing/2014/main" id="{5656D22F-2F7D-8848-9761-BDCF8FF176D9}"/>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6545398" y="3531848"/>
                <a:ext cx="1309255" cy="13092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51821AF-0022-EF40-BE13-89A5F99E20DD}"/>
                  </a:ext>
                </a:extLst>
              </p:cNvPr>
              <p:cNvSpPr txBox="1"/>
              <p:nvPr/>
            </p:nvSpPr>
            <p:spPr>
              <a:xfrm>
                <a:off x="6545398" y="4210161"/>
                <a:ext cx="1115250" cy="530074"/>
              </a:xfrm>
              <a:prstGeom prst="rect">
                <a:avLst/>
              </a:prstGeom>
              <a:noFill/>
            </p:spPr>
            <p:txBody>
              <a:bodyPr wrap="none" rtlCol="0">
                <a:spAutoFit/>
              </a:bodyPr>
              <a:lstStyle/>
              <a:p>
                <a:r>
                  <a:rPr lang="en-US" sz="1200" dirty="0"/>
                  <a:t>Macrophage</a:t>
                </a:r>
              </a:p>
              <a:p>
                <a:r>
                  <a:rPr lang="en-US" sz="1200" dirty="0"/>
                  <a:t>CD11a</a:t>
                </a:r>
              </a:p>
            </p:txBody>
          </p:sp>
        </p:grpSp>
        <p:grpSp>
          <p:nvGrpSpPr>
            <p:cNvPr id="27" name="Group 26">
              <a:extLst>
                <a:ext uri="{FF2B5EF4-FFF2-40B4-BE49-F238E27FC236}">
                  <a16:creationId xmlns:a16="http://schemas.microsoft.com/office/drawing/2014/main" id="{8101115C-D5E8-2042-8E6D-914776620171}"/>
                </a:ext>
              </a:extLst>
            </p:cNvPr>
            <p:cNvGrpSpPr/>
            <p:nvPr/>
          </p:nvGrpSpPr>
          <p:grpSpPr>
            <a:xfrm>
              <a:off x="6739771" y="2411894"/>
              <a:ext cx="1104326" cy="1326961"/>
              <a:chOff x="6824289" y="3301907"/>
              <a:chExt cx="1104326" cy="1326961"/>
            </a:xfrm>
          </p:grpSpPr>
          <p:pic>
            <p:nvPicPr>
              <p:cNvPr id="2072" name="Picture 24">
                <a:extLst>
                  <a:ext uri="{FF2B5EF4-FFF2-40B4-BE49-F238E27FC236}">
                    <a16:creationId xmlns:a16="http://schemas.microsoft.com/office/drawing/2014/main" id="{09193F74-C554-4648-96E7-D64F5EF7677B}"/>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824289" y="3301907"/>
                <a:ext cx="1104326" cy="11043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BE3078D-AB02-2346-B51E-7812F3C3F55E}"/>
                  </a:ext>
                </a:extLst>
              </p:cNvPr>
              <p:cNvSpPr txBox="1"/>
              <p:nvPr/>
            </p:nvSpPr>
            <p:spPr>
              <a:xfrm>
                <a:off x="6824289" y="4098794"/>
                <a:ext cx="879750" cy="530074"/>
              </a:xfrm>
              <a:prstGeom prst="rect">
                <a:avLst/>
              </a:prstGeom>
              <a:noFill/>
            </p:spPr>
            <p:txBody>
              <a:bodyPr wrap="none" rtlCol="0">
                <a:spAutoFit/>
              </a:bodyPr>
              <a:lstStyle/>
              <a:p>
                <a:r>
                  <a:rPr lang="en-US" sz="1200" dirty="0"/>
                  <a:t>Mast Cell</a:t>
                </a:r>
              </a:p>
              <a:p>
                <a:r>
                  <a:rPr lang="en-US" sz="1200" dirty="0"/>
                  <a:t>CD117</a:t>
                </a:r>
              </a:p>
            </p:txBody>
          </p:sp>
        </p:grpSp>
        <p:grpSp>
          <p:nvGrpSpPr>
            <p:cNvPr id="30" name="Group 29">
              <a:extLst>
                <a:ext uri="{FF2B5EF4-FFF2-40B4-BE49-F238E27FC236}">
                  <a16:creationId xmlns:a16="http://schemas.microsoft.com/office/drawing/2014/main" id="{458BB530-AC45-574F-8EA0-6F02F1D722CB}"/>
                </a:ext>
              </a:extLst>
            </p:cNvPr>
            <p:cNvGrpSpPr/>
            <p:nvPr/>
          </p:nvGrpSpPr>
          <p:grpSpPr>
            <a:xfrm>
              <a:off x="9780283" y="2402717"/>
              <a:ext cx="1154912" cy="1337637"/>
              <a:chOff x="8625964" y="3276614"/>
              <a:chExt cx="1154912" cy="1337637"/>
            </a:xfrm>
          </p:grpSpPr>
          <p:pic>
            <p:nvPicPr>
              <p:cNvPr id="2074" name="Picture 26">
                <a:extLst>
                  <a:ext uri="{FF2B5EF4-FFF2-40B4-BE49-F238E27FC236}">
                    <a16:creationId xmlns:a16="http://schemas.microsoft.com/office/drawing/2014/main" id="{33763150-0FD9-9645-B513-7182D97F15E5}"/>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625964" y="3276614"/>
                <a:ext cx="1154912" cy="115491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6D5A7F9-8162-D940-9478-9FFBF8318AEA}"/>
                  </a:ext>
                </a:extLst>
              </p:cNvPr>
              <p:cNvSpPr txBox="1"/>
              <p:nvPr/>
            </p:nvSpPr>
            <p:spPr>
              <a:xfrm>
                <a:off x="9013519" y="4084177"/>
                <a:ext cx="688134" cy="530074"/>
              </a:xfrm>
              <a:prstGeom prst="rect">
                <a:avLst/>
              </a:prstGeom>
              <a:noFill/>
            </p:spPr>
            <p:txBody>
              <a:bodyPr wrap="none" rtlCol="0">
                <a:spAutoFit/>
              </a:bodyPr>
              <a:lstStyle/>
              <a:p>
                <a:r>
                  <a:rPr lang="en-US" sz="1200" dirty="0"/>
                  <a:t>MDSC</a:t>
                </a:r>
              </a:p>
              <a:p>
                <a:r>
                  <a:rPr lang="en-US" sz="1200" dirty="0"/>
                  <a:t>CD11b</a:t>
                </a:r>
              </a:p>
            </p:txBody>
          </p:sp>
        </p:grpSp>
        <p:grpSp>
          <p:nvGrpSpPr>
            <p:cNvPr id="32" name="Group 31">
              <a:extLst>
                <a:ext uri="{FF2B5EF4-FFF2-40B4-BE49-F238E27FC236}">
                  <a16:creationId xmlns:a16="http://schemas.microsoft.com/office/drawing/2014/main" id="{F87A19CE-2052-FA40-A782-4FD902C16B1A}"/>
                </a:ext>
              </a:extLst>
            </p:cNvPr>
            <p:cNvGrpSpPr/>
            <p:nvPr/>
          </p:nvGrpSpPr>
          <p:grpSpPr>
            <a:xfrm>
              <a:off x="3312214" y="1053305"/>
              <a:ext cx="1313872" cy="1266539"/>
              <a:chOff x="9115544" y="4062752"/>
              <a:chExt cx="1313872" cy="1266539"/>
            </a:xfrm>
          </p:grpSpPr>
          <p:pic>
            <p:nvPicPr>
              <p:cNvPr id="2076" name="Picture 28">
                <a:extLst>
                  <a:ext uri="{FF2B5EF4-FFF2-40B4-BE49-F238E27FC236}">
                    <a16:creationId xmlns:a16="http://schemas.microsoft.com/office/drawing/2014/main" id="{5B097D41-1F57-4F4C-BB0E-590644F2B7CC}"/>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9301036" y="4062752"/>
                <a:ext cx="909160" cy="90916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F6237A9-A571-A546-B418-B9C84F5170DA}"/>
                  </a:ext>
                </a:extLst>
              </p:cNvPr>
              <p:cNvSpPr txBox="1"/>
              <p:nvPr/>
            </p:nvSpPr>
            <p:spPr>
              <a:xfrm>
                <a:off x="9115544" y="4799217"/>
                <a:ext cx="1313872" cy="530074"/>
              </a:xfrm>
              <a:prstGeom prst="rect">
                <a:avLst/>
              </a:prstGeom>
              <a:noFill/>
            </p:spPr>
            <p:txBody>
              <a:bodyPr wrap="none" rtlCol="0">
                <a:spAutoFit/>
              </a:bodyPr>
              <a:lstStyle/>
              <a:p>
                <a:pPr algn="ctr"/>
                <a:r>
                  <a:rPr lang="en-US" sz="1200" dirty="0"/>
                  <a:t>Megakaryocyte</a:t>
                </a:r>
              </a:p>
              <a:p>
                <a:pPr algn="ctr"/>
                <a:r>
                  <a:rPr lang="en-US" sz="1200" dirty="0"/>
                  <a:t>CD9</a:t>
                </a:r>
              </a:p>
            </p:txBody>
          </p:sp>
        </p:grpSp>
        <p:grpSp>
          <p:nvGrpSpPr>
            <p:cNvPr id="34" name="Group 33">
              <a:extLst>
                <a:ext uri="{FF2B5EF4-FFF2-40B4-BE49-F238E27FC236}">
                  <a16:creationId xmlns:a16="http://schemas.microsoft.com/office/drawing/2014/main" id="{B47D8FBA-7070-8944-9EF1-6D83FD8E963C}"/>
                </a:ext>
              </a:extLst>
            </p:cNvPr>
            <p:cNvGrpSpPr/>
            <p:nvPr/>
          </p:nvGrpSpPr>
          <p:grpSpPr>
            <a:xfrm>
              <a:off x="96293" y="1031445"/>
              <a:ext cx="1322354" cy="1288399"/>
              <a:chOff x="8941003" y="3598247"/>
              <a:chExt cx="1322354" cy="1288399"/>
            </a:xfrm>
          </p:grpSpPr>
          <p:pic>
            <p:nvPicPr>
              <p:cNvPr id="2078" name="Picture 30">
                <a:extLst>
                  <a:ext uri="{FF2B5EF4-FFF2-40B4-BE49-F238E27FC236}">
                    <a16:creationId xmlns:a16="http://schemas.microsoft.com/office/drawing/2014/main" id="{B7C719DF-E40E-2347-9E58-55BBC07164E6}"/>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8970714" y="3598247"/>
                <a:ext cx="1281545" cy="12815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D8F608B-BD3D-0B45-B223-70DEA807F0EB}"/>
                  </a:ext>
                </a:extLst>
              </p:cNvPr>
              <p:cNvSpPr txBox="1"/>
              <p:nvPr/>
            </p:nvSpPr>
            <p:spPr>
              <a:xfrm>
                <a:off x="8941003" y="4356572"/>
                <a:ext cx="1322354" cy="530074"/>
              </a:xfrm>
              <a:prstGeom prst="rect">
                <a:avLst/>
              </a:prstGeom>
              <a:noFill/>
            </p:spPr>
            <p:txBody>
              <a:bodyPr wrap="none" rtlCol="0">
                <a:spAutoFit/>
              </a:bodyPr>
              <a:lstStyle/>
              <a:p>
                <a:r>
                  <a:rPr lang="en-US" sz="1200" dirty="0" err="1"/>
                  <a:t>Mesynchymal</a:t>
                </a:r>
                <a:endParaRPr lang="en-US" sz="1200" dirty="0"/>
              </a:p>
              <a:p>
                <a:r>
                  <a:rPr lang="en-US" sz="1200" dirty="0"/>
                  <a:t>Stem Cell-CD44</a:t>
                </a:r>
              </a:p>
            </p:txBody>
          </p:sp>
        </p:grpSp>
        <p:grpSp>
          <p:nvGrpSpPr>
            <p:cNvPr id="36" name="Group 35">
              <a:extLst>
                <a:ext uri="{FF2B5EF4-FFF2-40B4-BE49-F238E27FC236}">
                  <a16:creationId xmlns:a16="http://schemas.microsoft.com/office/drawing/2014/main" id="{5F867E16-6BF8-DE4D-A0DD-764DF7D74395}"/>
                </a:ext>
              </a:extLst>
            </p:cNvPr>
            <p:cNvGrpSpPr/>
            <p:nvPr/>
          </p:nvGrpSpPr>
          <p:grpSpPr>
            <a:xfrm>
              <a:off x="5308128" y="3632210"/>
              <a:ext cx="1193138" cy="1400046"/>
              <a:chOff x="8666248" y="3324672"/>
              <a:chExt cx="1193138" cy="1400046"/>
            </a:xfrm>
          </p:grpSpPr>
          <p:pic>
            <p:nvPicPr>
              <p:cNvPr id="2080" name="Picture 32">
                <a:extLst>
                  <a:ext uri="{FF2B5EF4-FFF2-40B4-BE49-F238E27FC236}">
                    <a16:creationId xmlns:a16="http://schemas.microsoft.com/office/drawing/2014/main" id="{90EE2923-ECD5-1E46-A180-ADDF019D3148}"/>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8666248" y="3324672"/>
                <a:ext cx="1193138" cy="119313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44111D-4B1B-B84F-BADA-B33D9489FF9C}"/>
                  </a:ext>
                </a:extLst>
              </p:cNvPr>
              <p:cNvSpPr txBox="1"/>
              <p:nvPr/>
            </p:nvSpPr>
            <p:spPr>
              <a:xfrm>
                <a:off x="8891520" y="4194644"/>
                <a:ext cx="880709" cy="530074"/>
              </a:xfrm>
              <a:prstGeom prst="rect">
                <a:avLst/>
              </a:prstGeom>
              <a:noFill/>
            </p:spPr>
            <p:txBody>
              <a:bodyPr wrap="none" rtlCol="0">
                <a:spAutoFit/>
              </a:bodyPr>
              <a:lstStyle/>
              <a:p>
                <a:pPr algn="ctr"/>
                <a:r>
                  <a:rPr lang="en-US" sz="1200" dirty="0"/>
                  <a:t>Microglia</a:t>
                </a:r>
              </a:p>
              <a:p>
                <a:pPr algn="ctr"/>
                <a:r>
                  <a:rPr lang="en-US" sz="1200" dirty="0"/>
                  <a:t>CD68</a:t>
                </a:r>
              </a:p>
            </p:txBody>
          </p:sp>
        </p:grpSp>
        <p:grpSp>
          <p:nvGrpSpPr>
            <p:cNvPr id="38" name="Group 37">
              <a:extLst>
                <a:ext uri="{FF2B5EF4-FFF2-40B4-BE49-F238E27FC236}">
                  <a16:creationId xmlns:a16="http://schemas.microsoft.com/office/drawing/2014/main" id="{994DB1BD-00D5-6F40-A7A4-8F4EC58F3955}"/>
                </a:ext>
              </a:extLst>
            </p:cNvPr>
            <p:cNvGrpSpPr/>
            <p:nvPr/>
          </p:nvGrpSpPr>
          <p:grpSpPr>
            <a:xfrm>
              <a:off x="5229648" y="2321208"/>
              <a:ext cx="1277908" cy="1417647"/>
              <a:chOff x="10335059" y="3429000"/>
              <a:chExt cx="1277908" cy="1417647"/>
            </a:xfrm>
          </p:grpSpPr>
          <p:pic>
            <p:nvPicPr>
              <p:cNvPr id="2082" name="Picture 34">
                <a:extLst>
                  <a:ext uri="{FF2B5EF4-FFF2-40B4-BE49-F238E27FC236}">
                    <a16:creationId xmlns:a16="http://schemas.microsoft.com/office/drawing/2014/main" id="{EAB19715-70F1-5D4C-B3F2-F93A8BA6440B}"/>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10335059" y="3429000"/>
                <a:ext cx="1277908" cy="130232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1F68C11-A226-1840-BF07-8845720FD30A}"/>
                  </a:ext>
                </a:extLst>
              </p:cNvPr>
              <p:cNvSpPr txBox="1"/>
              <p:nvPr/>
            </p:nvSpPr>
            <p:spPr>
              <a:xfrm>
                <a:off x="10509494" y="4316573"/>
                <a:ext cx="945244" cy="530074"/>
              </a:xfrm>
              <a:prstGeom prst="rect">
                <a:avLst/>
              </a:prstGeom>
              <a:noFill/>
            </p:spPr>
            <p:txBody>
              <a:bodyPr wrap="none" rtlCol="0">
                <a:spAutoFit/>
              </a:bodyPr>
              <a:lstStyle/>
              <a:p>
                <a:r>
                  <a:rPr lang="en-US" sz="1200" dirty="0"/>
                  <a:t>Monocyte</a:t>
                </a:r>
              </a:p>
              <a:p>
                <a:pPr algn="ctr"/>
                <a:r>
                  <a:rPr lang="en-US" sz="1200" dirty="0"/>
                  <a:t>CD14</a:t>
                </a:r>
              </a:p>
            </p:txBody>
          </p:sp>
        </p:grpSp>
        <p:grpSp>
          <p:nvGrpSpPr>
            <p:cNvPr id="40" name="Group 39">
              <a:extLst>
                <a:ext uri="{FF2B5EF4-FFF2-40B4-BE49-F238E27FC236}">
                  <a16:creationId xmlns:a16="http://schemas.microsoft.com/office/drawing/2014/main" id="{C3F5A69D-0628-BD47-B6B6-9DDE76ABFA5C}"/>
                </a:ext>
              </a:extLst>
            </p:cNvPr>
            <p:cNvGrpSpPr/>
            <p:nvPr/>
          </p:nvGrpSpPr>
          <p:grpSpPr>
            <a:xfrm>
              <a:off x="102619" y="5087549"/>
              <a:ext cx="1495456" cy="1369736"/>
              <a:chOff x="572988" y="4935906"/>
              <a:chExt cx="1495456" cy="1369736"/>
            </a:xfrm>
          </p:grpSpPr>
          <p:pic>
            <p:nvPicPr>
              <p:cNvPr id="2084" name="Picture 36">
                <a:extLst>
                  <a:ext uri="{FF2B5EF4-FFF2-40B4-BE49-F238E27FC236}">
                    <a16:creationId xmlns:a16="http://schemas.microsoft.com/office/drawing/2014/main" id="{13E754DB-9B13-2447-9B34-42CD9BADBC0F}"/>
                  </a:ext>
                </a:extLst>
              </p:cNvPr>
              <p:cNvPicPr>
                <a:picLocks noChangeAspect="1" noChangeArrowheads="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669513" y="4935906"/>
                <a:ext cx="1210233" cy="121023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FF4DABA-AE7D-DF46-A7E8-9C60D9BB2F48}"/>
                  </a:ext>
                </a:extLst>
              </p:cNvPr>
              <p:cNvSpPr txBox="1"/>
              <p:nvPr/>
            </p:nvSpPr>
            <p:spPr>
              <a:xfrm>
                <a:off x="572988" y="5775568"/>
                <a:ext cx="1495456" cy="530074"/>
              </a:xfrm>
              <a:prstGeom prst="rect">
                <a:avLst/>
              </a:prstGeom>
              <a:noFill/>
            </p:spPr>
            <p:txBody>
              <a:bodyPr wrap="none" rtlCol="0">
                <a:spAutoFit/>
              </a:bodyPr>
              <a:lstStyle/>
              <a:p>
                <a:r>
                  <a:rPr lang="en-US" sz="1200" dirty="0"/>
                  <a:t>Myeloid Dendritic</a:t>
                </a:r>
              </a:p>
              <a:p>
                <a:r>
                  <a:rPr lang="en-US" sz="1200" dirty="0"/>
                  <a:t>Cell – CD1a</a:t>
                </a:r>
              </a:p>
            </p:txBody>
          </p:sp>
        </p:grpSp>
        <p:grpSp>
          <p:nvGrpSpPr>
            <p:cNvPr id="43" name="Group 42">
              <a:extLst>
                <a:ext uri="{FF2B5EF4-FFF2-40B4-BE49-F238E27FC236}">
                  <a16:creationId xmlns:a16="http://schemas.microsoft.com/office/drawing/2014/main" id="{5A49323B-58CF-9246-AB0A-B2A7C8B79B94}"/>
                </a:ext>
              </a:extLst>
            </p:cNvPr>
            <p:cNvGrpSpPr/>
            <p:nvPr/>
          </p:nvGrpSpPr>
          <p:grpSpPr>
            <a:xfrm>
              <a:off x="5432165" y="5151204"/>
              <a:ext cx="1049682" cy="1306081"/>
              <a:chOff x="3015869" y="4759631"/>
              <a:chExt cx="1049682" cy="1306081"/>
            </a:xfrm>
          </p:grpSpPr>
          <p:pic>
            <p:nvPicPr>
              <p:cNvPr id="2086" name="Picture 38">
                <a:extLst>
                  <a:ext uri="{FF2B5EF4-FFF2-40B4-BE49-F238E27FC236}">
                    <a16:creationId xmlns:a16="http://schemas.microsoft.com/office/drawing/2014/main" id="{83A2154D-6218-6948-9896-E28575B9F360}"/>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a:off x="3080771" y="4759631"/>
                <a:ext cx="905146" cy="90514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B51FA38-33B8-7B46-81F3-19C77B6DAD8A}"/>
                  </a:ext>
                </a:extLst>
              </p:cNvPr>
              <p:cNvSpPr txBox="1"/>
              <p:nvPr/>
            </p:nvSpPr>
            <p:spPr>
              <a:xfrm>
                <a:off x="3015869" y="5535638"/>
                <a:ext cx="1049682" cy="530074"/>
              </a:xfrm>
              <a:prstGeom prst="rect">
                <a:avLst/>
              </a:prstGeom>
              <a:noFill/>
            </p:spPr>
            <p:txBody>
              <a:bodyPr wrap="none" rtlCol="0">
                <a:spAutoFit/>
              </a:bodyPr>
              <a:lstStyle/>
              <a:p>
                <a:pPr algn="ctr"/>
                <a:r>
                  <a:rPr lang="en-US" sz="1200" dirty="0"/>
                  <a:t>Naïve T Cell</a:t>
                </a:r>
              </a:p>
              <a:p>
                <a:pPr algn="ctr"/>
                <a:r>
                  <a:rPr lang="en-US" sz="1200" dirty="0"/>
                  <a:t>CD3</a:t>
                </a:r>
              </a:p>
            </p:txBody>
          </p:sp>
        </p:grpSp>
        <p:grpSp>
          <p:nvGrpSpPr>
            <p:cNvPr id="45" name="Group 44">
              <a:extLst>
                <a:ext uri="{FF2B5EF4-FFF2-40B4-BE49-F238E27FC236}">
                  <a16:creationId xmlns:a16="http://schemas.microsoft.com/office/drawing/2014/main" id="{D41288BC-4160-F04A-8390-6540F69E78B0}"/>
                </a:ext>
              </a:extLst>
            </p:cNvPr>
            <p:cNvGrpSpPr/>
            <p:nvPr/>
          </p:nvGrpSpPr>
          <p:grpSpPr>
            <a:xfrm>
              <a:off x="6710981" y="5093085"/>
              <a:ext cx="945282" cy="1364200"/>
              <a:chOff x="4781633" y="4758050"/>
              <a:chExt cx="945282" cy="1364200"/>
            </a:xfrm>
          </p:grpSpPr>
          <p:pic>
            <p:nvPicPr>
              <p:cNvPr id="2088" name="Picture 40">
                <a:extLst>
                  <a:ext uri="{FF2B5EF4-FFF2-40B4-BE49-F238E27FC236}">
                    <a16:creationId xmlns:a16="http://schemas.microsoft.com/office/drawing/2014/main" id="{9394B5CD-706B-1A48-A39E-EE6066B89D27}"/>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4781633" y="4758050"/>
                <a:ext cx="945282" cy="94528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7C8A2D89-B8BA-8C40-88B0-A676E92CDB0C}"/>
                  </a:ext>
                </a:extLst>
              </p:cNvPr>
              <p:cNvSpPr txBox="1"/>
              <p:nvPr/>
            </p:nvSpPr>
            <p:spPr>
              <a:xfrm>
                <a:off x="4845079" y="5592176"/>
                <a:ext cx="751639" cy="530074"/>
              </a:xfrm>
              <a:prstGeom prst="rect">
                <a:avLst/>
              </a:prstGeom>
              <a:noFill/>
            </p:spPr>
            <p:txBody>
              <a:bodyPr wrap="none" rtlCol="0">
                <a:spAutoFit/>
              </a:bodyPr>
              <a:lstStyle/>
              <a:p>
                <a:pPr algn="ctr"/>
                <a:r>
                  <a:rPr lang="en-US" sz="1200" dirty="0"/>
                  <a:t>Neuron</a:t>
                </a:r>
              </a:p>
              <a:p>
                <a:pPr algn="ctr"/>
                <a:r>
                  <a:rPr lang="en-US" sz="1200" dirty="0"/>
                  <a:t>CD6</a:t>
                </a:r>
              </a:p>
            </p:txBody>
          </p:sp>
        </p:grpSp>
        <p:grpSp>
          <p:nvGrpSpPr>
            <p:cNvPr id="48" name="Group 47">
              <a:extLst>
                <a:ext uri="{FF2B5EF4-FFF2-40B4-BE49-F238E27FC236}">
                  <a16:creationId xmlns:a16="http://schemas.microsoft.com/office/drawing/2014/main" id="{F218C0A2-9D00-3F47-A9A5-CF5B556D8BE6}"/>
                </a:ext>
              </a:extLst>
            </p:cNvPr>
            <p:cNvGrpSpPr/>
            <p:nvPr/>
          </p:nvGrpSpPr>
          <p:grpSpPr>
            <a:xfrm>
              <a:off x="6721443" y="3600643"/>
              <a:ext cx="1302189" cy="1431613"/>
              <a:chOff x="6598543" y="4675647"/>
              <a:chExt cx="1302189" cy="1431613"/>
            </a:xfrm>
          </p:grpSpPr>
          <p:pic>
            <p:nvPicPr>
              <p:cNvPr id="2090" name="Picture 42">
                <a:extLst>
                  <a:ext uri="{FF2B5EF4-FFF2-40B4-BE49-F238E27FC236}">
                    <a16:creationId xmlns:a16="http://schemas.microsoft.com/office/drawing/2014/main" id="{B696B0D9-9424-4A47-A169-C344B46EC267}"/>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6604496" y="4813915"/>
                <a:ext cx="945282" cy="94528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5182763-164C-4642-B07F-BF9D05A12B72}"/>
                  </a:ext>
                </a:extLst>
              </p:cNvPr>
              <p:cNvSpPr txBox="1"/>
              <p:nvPr/>
            </p:nvSpPr>
            <p:spPr>
              <a:xfrm>
                <a:off x="6598543" y="5577186"/>
                <a:ext cx="983966" cy="530074"/>
              </a:xfrm>
              <a:prstGeom prst="rect">
                <a:avLst/>
              </a:prstGeom>
              <a:noFill/>
            </p:spPr>
            <p:txBody>
              <a:bodyPr wrap="none" rtlCol="0">
                <a:spAutoFit/>
              </a:bodyPr>
              <a:lstStyle/>
              <a:p>
                <a:pPr algn="ctr"/>
                <a:r>
                  <a:rPr lang="en-US" sz="1200" dirty="0"/>
                  <a:t>Neutrophil</a:t>
                </a:r>
              </a:p>
              <a:p>
                <a:pPr algn="ctr"/>
                <a:r>
                  <a:rPr lang="en-US" sz="1200" dirty="0"/>
                  <a:t>CD16</a:t>
                </a:r>
              </a:p>
            </p:txBody>
          </p:sp>
          <p:sp>
            <p:nvSpPr>
              <p:cNvPr id="47" name="TextBox 46">
                <a:extLst>
                  <a:ext uri="{FF2B5EF4-FFF2-40B4-BE49-F238E27FC236}">
                    <a16:creationId xmlns:a16="http://schemas.microsoft.com/office/drawing/2014/main" id="{795B9F4A-C6D6-0F45-B74E-6B7102CBC744}"/>
                  </a:ext>
                </a:extLst>
              </p:cNvPr>
              <p:cNvSpPr txBox="1"/>
              <p:nvPr/>
            </p:nvSpPr>
            <p:spPr>
              <a:xfrm>
                <a:off x="7688243" y="4675647"/>
                <a:ext cx="212489" cy="388720"/>
              </a:xfrm>
              <a:prstGeom prst="rect">
                <a:avLst/>
              </a:prstGeom>
              <a:noFill/>
            </p:spPr>
            <p:txBody>
              <a:bodyPr wrap="none" rtlCol="0">
                <a:spAutoFit/>
              </a:bodyPr>
              <a:lstStyle/>
              <a:p>
                <a:endParaRPr lang="en-US" sz="1600" dirty="0"/>
              </a:p>
            </p:txBody>
          </p:sp>
        </p:grpSp>
        <p:grpSp>
          <p:nvGrpSpPr>
            <p:cNvPr id="50" name="Group 49">
              <a:extLst>
                <a:ext uri="{FF2B5EF4-FFF2-40B4-BE49-F238E27FC236}">
                  <a16:creationId xmlns:a16="http://schemas.microsoft.com/office/drawing/2014/main" id="{0A3D0A36-0826-9E48-A679-07E61A0679CE}"/>
                </a:ext>
              </a:extLst>
            </p:cNvPr>
            <p:cNvGrpSpPr/>
            <p:nvPr/>
          </p:nvGrpSpPr>
          <p:grpSpPr>
            <a:xfrm>
              <a:off x="170297" y="2388441"/>
              <a:ext cx="966919" cy="1350414"/>
              <a:chOff x="8226037" y="4882992"/>
              <a:chExt cx="966919" cy="1350414"/>
            </a:xfrm>
          </p:grpSpPr>
          <p:pic>
            <p:nvPicPr>
              <p:cNvPr id="2092" name="Picture 44">
                <a:extLst>
                  <a:ext uri="{FF2B5EF4-FFF2-40B4-BE49-F238E27FC236}">
                    <a16:creationId xmlns:a16="http://schemas.microsoft.com/office/drawing/2014/main" id="{ABEAE3F6-EC54-5448-A0B1-2470BA162850}"/>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8226037" y="4882992"/>
                <a:ext cx="966919" cy="96691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A7E1DA2-BD70-2F46-A01C-1DEFAB76C5C7}"/>
                  </a:ext>
                </a:extLst>
              </p:cNvPr>
              <p:cNvSpPr txBox="1"/>
              <p:nvPr/>
            </p:nvSpPr>
            <p:spPr>
              <a:xfrm>
                <a:off x="8333391" y="5703332"/>
                <a:ext cx="723168" cy="530074"/>
              </a:xfrm>
              <a:prstGeom prst="rect">
                <a:avLst/>
              </a:prstGeom>
              <a:noFill/>
            </p:spPr>
            <p:txBody>
              <a:bodyPr wrap="none" rtlCol="0">
                <a:spAutoFit/>
              </a:bodyPr>
              <a:lstStyle/>
              <a:p>
                <a:pPr algn="ctr"/>
                <a:r>
                  <a:rPr lang="en-US" sz="1200" dirty="0"/>
                  <a:t>NK Cell</a:t>
                </a:r>
              </a:p>
              <a:p>
                <a:pPr algn="ctr"/>
                <a:r>
                  <a:rPr lang="en-US" sz="1200" dirty="0"/>
                  <a:t>CD69</a:t>
                </a:r>
              </a:p>
            </p:txBody>
          </p:sp>
        </p:grpSp>
        <p:grpSp>
          <p:nvGrpSpPr>
            <p:cNvPr id="52" name="Group 51">
              <a:extLst>
                <a:ext uri="{FF2B5EF4-FFF2-40B4-BE49-F238E27FC236}">
                  <a16:creationId xmlns:a16="http://schemas.microsoft.com/office/drawing/2014/main" id="{BF43DD6A-7336-AB4D-8647-0A770E2EA1A6}"/>
                </a:ext>
              </a:extLst>
            </p:cNvPr>
            <p:cNvGrpSpPr/>
            <p:nvPr/>
          </p:nvGrpSpPr>
          <p:grpSpPr>
            <a:xfrm>
              <a:off x="8222004" y="3744588"/>
              <a:ext cx="1531564" cy="1280814"/>
              <a:chOff x="9284334" y="4624885"/>
              <a:chExt cx="1531564" cy="1280814"/>
            </a:xfrm>
          </p:grpSpPr>
          <p:pic>
            <p:nvPicPr>
              <p:cNvPr id="2094" name="Picture 46">
                <a:extLst>
                  <a:ext uri="{FF2B5EF4-FFF2-40B4-BE49-F238E27FC236}">
                    <a16:creationId xmlns:a16="http://schemas.microsoft.com/office/drawing/2014/main" id="{4BAE659E-3F75-D041-B6DF-93038BC07D10}"/>
                  </a:ext>
                </a:extLst>
              </p:cNvPr>
              <p:cNvPicPr>
                <a:picLocks noChangeAspect="1" noChangeArrowheads="1"/>
              </p:cNvPicPr>
              <p:nvPr/>
            </p:nvPicPr>
            <p:blipFill>
              <a:blip r:embed="rId25" cstate="hqprint">
                <a:extLst>
                  <a:ext uri="{28A0092B-C50C-407E-A947-70E740481C1C}">
                    <a14:useLocalDpi xmlns:a14="http://schemas.microsoft.com/office/drawing/2010/main" val="0"/>
                  </a:ext>
                </a:extLst>
              </a:blip>
              <a:srcRect/>
              <a:stretch>
                <a:fillRect/>
              </a:stretch>
            </p:blipFill>
            <p:spPr bwMode="auto">
              <a:xfrm>
                <a:off x="9485219" y="4624885"/>
                <a:ext cx="1280814" cy="1280814"/>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5FF9657F-78ED-084F-811C-F2ADF2A23CAE}"/>
                  </a:ext>
                </a:extLst>
              </p:cNvPr>
              <p:cNvSpPr txBox="1"/>
              <p:nvPr/>
            </p:nvSpPr>
            <p:spPr>
              <a:xfrm>
                <a:off x="9284334" y="5330777"/>
                <a:ext cx="1531564" cy="530074"/>
              </a:xfrm>
              <a:prstGeom prst="rect">
                <a:avLst/>
              </a:prstGeom>
              <a:noFill/>
            </p:spPr>
            <p:txBody>
              <a:bodyPr wrap="square" rtlCol="0">
                <a:spAutoFit/>
              </a:bodyPr>
              <a:lstStyle/>
              <a:p>
                <a:pPr algn="ctr"/>
                <a:r>
                  <a:rPr lang="en-US" sz="1200" dirty="0"/>
                  <a:t>Plasmacytoid</a:t>
                </a:r>
              </a:p>
              <a:p>
                <a:pPr algn="ctr"/>
                <a:r>
                  <a:rPr lang="en-US" sz="1200" dirty="0"/>
                  <a:t>Dendritic Cell D40</a:t>
                </a:r>
              </a:p>
            </p:txBody>
          </p:sp>
        </p:grpSp>
        <p:grpSp>
          <p:nvGrpSpPr>
            <p:cNvPr id="54" name="Group 53">
              <a:extLst>
                <a:ext uri="{FF2B5EF4-FFF2-40B4-BE49-F238E27FC236}">
                  <a16:creationId xmlns:a16="http://schemas.microsoft.com/office/drawing/2014/main" id="{9771DB50-8F0D-D441-A664-CED9A031EA1D}"/>
                </a:ext>
              </a:extLst>
            </p:cNvPr>
            <p:cNvGrpSpPr/>
            <p:nvPr/>
          </p:nvGrpSpPr>
          <p:grpSpPr>
            <a:xfrm>
              <a:off x="2495706" y="2436935"/>
              <a:ext cx="1098803" cy="1301920"/>
              <a:chOff x="2667000" y="5759196"/>
              <a:chExt cx="1098803" cy="1301920"/>
            </a:xfrm>
          </p:grpSpPr>
          <p:pic>
            <p:nvPicPr>
              <p:cNvPr id="2096" name="Picture 48">
                <a:extLst>
                  <a:ext uri="{FF2B5EF4-FFF2-40B4-BE49-F238E27FC236}">
                    <a16:creationId xmlns:a16="http://schemas.microsoft.com/office/drawing/2014/main" id="{A932C0E9-6D10-A846-A220-45EBB9CE30DF}"/>
                  </a:ext>
                </a:extLst>
              </p:cNvPr>
              <p:cNvPicPr>
                <a:picLocks noChangeAspect="1" noChangeArrowheads="1"/>
              </p:cNvPicPr>
              <p:nvPr/>
            </p:nvPicPr>
            <p:blipFill>
              <a:blip r:embed="rId26" cstate="hqprint">
                <a:extLst>
                  <a:ext uri="{28A0092B-C50C-407E-A947-70E740481C1C}">
                    <a14:useLocalDpi xmlns:a14="http://schemas.microsoft.com/office/drawing/2010/main" val="0"/>
                  </a:ext>
                </a:extLst>
              </a:blip>
              <a:srcRect/>
              <a:stretch>
                <a:fillRect/>
              </a:stretch>
            </p:blipFill>
            <p:spPr bwMode="auto">
              <a:xfrm>
                <a:off x="2667000" y="5759196"/>
                <a:ext cx="1098803" cy="109880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4E18FC9F-511F-0646-AD24-D538F9DDD6A2}"/>
                  </a:ext>
                </a:extLst>
              </p:cNvPr>
              <p:cNvSpPr txBox="1"/>
              <p:nvPr/>
            </p:nvSpPr>
            <p:spPr>
              <a:xfrm>
                <a:off x="2856065" y="6531042"/>
                <a:ext cx="761079" cy="530074"/>
              </a:xfrm>
              <a:prstGeom prst="rect">
                <a:avLst/>
              </a:prstGeom>
              <a:noFill/>
            </p:spPr>
            <p:txBody>
              <a:bodyPr wrap="none" rtlCol="0">
                <a:spAutoFit/>
              </a:bodyPr>
              <a:lstStyle/>
              <a:p>
                <a:pPr algn="ctr"/>
                <a:r>
                  <a:rPr lang="en-US" sz="1200" dirty="0"/>
                  <a:t>Platelet</a:t>
                </a:r>
              </a:p>
              <a:p>
                <a:pPr algn="ctr"/>
                <a:r>
                  <a:rPr lang="en-US" sz="1200" dirty="0"/>
                  <a:t>CD63</a:t>
                </a:r>
              </a:p>
            </p:txBody>
          </p:sp>
        </p:grpSp>
        <p:grpSp>
          <p:nvGrpSpPr>
            <p:cNvPr id="56" name="Group 55">
              <a:extLst>
                <a:ext uri="{FF2B5EF4-FFF2-40B4-BE49-F238E27FC236}">
                  <a16:creationId xmlns:a16="http://schemas.microsoft.com/office/drawing/2014/main" id="{5F95F369-6443-254E-8EA0-44393FB9E2B8}"/>
                </a:ext>
              </a:extLst>
            </p:cNvPr>
            <p:cNvGrpSpPr/>
            <p:nvPr/>
          </p:nvGrpSpPr>
          <p:grpSpPr>
            <a:xfrm>
              <a:off x="3927330" y="3870734"/>
              <a:ext cx="1154668" cy="1154668"/>
              <a:chOff x="10158420" y="3115216"/>
              <a:chExt cx="1154668" cy="1154668"/>
            </a:xfrm>
          </p:grpSpPr>
          <p:pic>
            <p:nvPicPr>
              <p:cNvPr id="2098" name="Picture 50">
                <a:extLst>
                  <a:ext uri="{FF2B5EF4-FFF2-40B4-BE49-F238E27FC236}">
                    <a16:creationId xmlns:a16="http://schemas.microsoft.com/office/drawing/2014/main" id="{0E13386F-82BE-484C-93B3-CEA08E33E144}"/>
                  </a:ext>
                </a:extLst>
              </p:cNvPr>
              <p:cNvPicPr>
                <a:picLocks noChangeAspect="1" noChangeArrowheads="1"/>
              </p:cNvPicPr>
              <p:nvPr/>
            </p:nvPicPr>
            <p:blipFill>
              <a:blip r:embed="rId27" cstate="hqprint">
                <a:extLst>
                  <a:ext uri="{28A0092B-C50C-407E-A947-70E740481C1C}">
                    <a14:useLocalDpi xmlns:a14="http://schemas.microsoft.com/office/drawing/2010/main" val="0"/>
                  </a:ext>
                </a:extLst>
              </a:blip>
              <a:srcRect/>
              <a:stretch>
                <a:fillRect/>
              </a:stretch>
            </p:blipFill>
            <p:spPr bwMode="auto">
              <a:xfrm>
                <a:off x="10158420" y="3115216"/>
                <a:ext cx="1154668" cy="115466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FD8F4294-8848-164F-AB65-16084CEAB0E6}"/>
                  </a:ext>
                </a:extLst>
              </p:cNvPr>
              <p:cNvSpPr txBox="1"/>
              <p:nvPr/>
            </p:nvSpPr>
            <p:spPr>
              <a:xfrm>
                <a:off x="10279209" y="3702515"/>
                <a:ext cx="913087" cy="530074"/>
              </a:xfrm>
              <a:prstGeom prst="rect">
                <a:avLst/>
              </a:prstGeom>
              <a:noFill/>
            </p:spPr>
            <p:txBody>
              <a:bodyPr wrap="none" rtlCol="0">
                <a:spAutoFit/>
              </a:bodyPr>
              <a:lstStyle/>
              <a:p>
                <a:pPr algn="ctr"/>
                <a:r>
                  <a:rPr lang="en-US" sz="1200" dirty="0"/>
                  <a:t>Stromal</a:t>
                </a:r>
              </a:p>
              <a:p>
                <a:pPr algn="ctr"/>
                <a:r>
                  <a:rPr lang="en-US" sz="1200" dirty="0"/>
                  <a:t>Cell-CD10</a:t>
                </a:r>
              </a:p>
            </p:txBody>
          </p:sp>
        </p:grpSp>
        <p:grpSp>
          <p:nvGrpSpPr>
            <p:cNvPr id="58" name="Group 57">
              <a:extLst>
                <a:ext uri="{FF2B5EF4-FFF2-40B4-BE49-F238E27FC236}">
                  <a16:creationId xmlns:a16="http://schemas.microsoft.com/office/drawing/2014/main" id="{21F5C9C3-E006-EB43-B8D9-5B4822812DF8}"/>
                </a:ext>
              </a:extLst>
            </p:cNvPr>
            <p:cNvGrpSpPr/>
            <p:nvPr/>
          </p:nvGrpSpPr>
          <p:grpSpPr>
            <a:xfrm>
              <a:off x="8076312" y="2345770"/>
              <a:ext cx="1471756" cy="1385956"/>
              <a:chOff x="8006940" y="4568110"/>
              <a:chExt cx="1471756" cy="1385956"/>
            </a:xfrm>
          </p:grpSpPr>
          <p:pic>
            <p:nvPicPr>
              <p:cNvPr id="2100" name="Picture 52">
                <a:extLst>
                  <a:ext uri="{FF2B5EF4-FFF2-40B4-BE49-F238E27FC236}">
                    <a16:creationId xmlns:a16="http://schemas.microsoft.com/office/drawing/2014/main" id="{235380F6-7D50-444F-BEC9-9375278BF713}"/>
                  </a:ext>
                </a:extLst>
              </p:cNvPr>
              <p:cNvPicPr>
                <a:picLocks noChangeAspect="1" noChangeArrowheads="1"/>
              </p:cNvPicPr>
              <p:nvPr/>
            </p:nvPicPr>
            <p:blipFill>
              <a:blip r:embed="rId28" cstate="hqprint">
                <a:extLst>
                  <a:ext uri="{28A0092B-C50C-407E-A947-70E740481C1C}">
                    <a14:useLocalDpi xmlns:a14="http://schemas.microsoft.com/office/drawing/2010/main" val="0"/>
                  </a:ext>
                </a:extLst>
              </a:blip>
              <a:srcRect/>
              <a:stretch>
                <a:fillRect/>
              </a:stretch>
            </p:blipFill>
            <p:spPr bwMode="auto">
              <a:xfrm>
                <a:off x="8261640" y="4568110"/>
                <a:ext cx="972062" cy="972062"/>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44988CA6-E39C-E442-AEDB-C105E97B2D4A}"/>
                  </a:ext>
                </a:extLst>
              </p:cNvPr>
              <p:cNvSpPr txBox="1"/>
              <p:nvPr/>
            </p:nvSpPr>
            <p:spPr>
              <a:xfrm>
                <a:off x="8006940" y="5423992"/>
                <a:ext cx="1471756" cy="530074"/>
              </a:xfrm>
              <a:prstGeom prst="rect">
                <a:avLst/>
              </a:prstGeom>
              <a:noFill/>
            </p:spPr>
            <p:txBody>
              <a:bodyPr wrap="square" rtlCol="0">
                <a:spAutoFit/>
              </a:bodyPr>
              <a:lstStyle/>
              <a:p>
                <a:pPr algn="ctr"/>
                <a:r>
                  <a:rPr lang="en-US" sz="1200" dirty="0"/>
                  <a:t>T Follicular </a:t>
                </a:r>
              </a:p>
              <a:p>
                <a:pPr algn="ctr"/>
                <a:r>
                  <a:rPr lang="en-US" sz="1200" dirty="0"/>
                  <a:t>Helper Cell CD84</a:t>
                </a:r>
              </a:p>
            </p:txBody>
          </p:sp>
        </p:grpSp>
        <p:grpSp>
          <p:nvGrpSpPr>
            <p:cNvPr id="60" name="Group 59">
              <a:extLst>
                <a:ext uri="{FF2B5EF4-FFF2-40B4-BE49-F238E27FC236}">
                  <a16:creationId xmlns:a16="http://schemas.microsoft.com/office/drawing/2014/main" id="{7544D43D-757C-F342-95B6-351993161994}"/>
                </a:ext>
              </a:extLst>
            </p:cNvPr>
            <p:cNvGrpSpPr/>
            <p:nvPr/>
          </p:nvGrpSpPr>
          <p:grpSpPr>
            <a:xfrm>
              <a:off x="180332" y="3717296"/>
              <a:ext cx="910788" cy="1314960"/>
              <a:chOff x="1742259" y="4792300"/>
              <a:chExt cx="910788" cy="1314960"/>
            </a:xfrm>
          </p:grpSpPr>
          <p:pic>
            <p:nvPicPr>
              <p:cNvPr id="2102" name="Picture 54">
                <a:extLst>
                  <a:ext uri="{FF2B5EF4-FFF2-40B4-BE49-F238E27FC236}">
                    <a16:creationId xmlns:a16="http://schemas.microsoft.com/office/drawing/2014/main" id="{C0F4BCF9-4401-D447-8E16-0080CC4D494E}"/>
                  </a:ext>
                </a:extLst>
              </p:cNvPr>
              <p:cNvPicPr>
                <a:picLocks noChangeAspect="1" noChangeArrowheads="1"/>
              </p:cNvPicPr>
              <p:nvPr/>
            </p:nvPicPr>
            <p:blipFill>
              <a:blip r:embed="rId29" cstate="hqprint">
                <a:extLst>
                  <a:ext uri="{28A0092B-C50C-407E-A947-70E740481C1C}">
                    <a14:useLocalDpi xmlns:a14="http://schemas.microsoft.com/office/drawing/2010/main" val="0"/>
                  </a:ext>
                </a:extLst>
              </a:blip>
              <a:srcRect/>
              <a:stretch>
                <a:fillRect/>
              </a:stretch>
            </p:blipFill>
            <p:spPr bwMode="auto">
              <a:xfrm flipH="1">
                <a:off x="1742259" y="4792300"/>
                <a:ext cx="910788" cy="91078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FE5833DD-1C8F-B54B-A004-6A1173BBC2EC}"/>
                  </a:ext>
                </a:extLst>
              </p:cNvPr>
              <p:cNvSpPr txBox="1"/>
              <p:nvPr/>
            </p:nvSpPr>
            <p:spPr>
              <a:xfrm>
                <a:off x="1832791" y="5577186"/>
                <a:ext cx="785860" cy="530074"/>
              </a:xfrm>
              <a:prstGeom prst="rect">
                <a:avLst/>
              </a:prstGeom>
              <a:noFill/>
            </p:spPr>
            <p:txBody>
              <a:bodyPr wrap="none" rtlCol="0">
                <a:spAutoFit/>
              </a:bodyPr>
              <a:lstStyle/>
              <a:p>
                <a:pPr algn="ctr"/>
                <a:r>
                  <a:rPr lang="en-US" sz="1200" dirty="0"/>
                  <a:t>Th1 Cell</a:t>
                </a:r>
              </a:p>
              <a:p>
                <a:pPr algn="ctr"/>
                <a:r>
                  <a:rPr lang="en-US" sz="1200" dirty="0"/>
                  <a:t>CD4</a:t>
                </a:r>
              </a:p>
            </p:txBody>
          </p:sp>
        </p:grpSp>
        <p:grpSp>
          <p:nvGrpSpPr>
            <p:cNvPr id="62" name="Group 61">
              <a:extLst>
                <a:ext uri="{FF2B5EF4-FFF2-40B4-BE49-F238E27FC236}">
                  <a16:creationId xmlns:a16="http://schemas.microsoft.com/office/drawing/2014/main" id="{89989D7A-C5BE-5D4C-8048-53A1C88AF79E}"/>
                </a:ext>
              </a:extLst>
            </p:cNvPr>
            <p:cNvGrpSpPr/>
            <p:nvPr/>
          </p:nvGrpSpPr>
          <p:grpSpPr>
            <a:xfrm>
              <a:off x="11177662" y="3709277"/>
              <a:ext cx="910788" cy="1322979"/>
              <a:chOff x="9565809" y="4134191"/>
              <a:chExt cx="910788" cy="1322979"/>
            </a:xfrm>
          </p:grpSpPr>
          <p:pic>
            <p:nvPicPr>
              <p:cNvPr id="2104" name="Picture 56">
                <a:extLst>
                  <a:ext uri="{FF2B5EF4-FFF2-40B4-BE49-F238E27FC236}">
                    <a16:creationId xmlns:a16="http://schemas.microsoft.com/office/drawing/2014/main" id="{79F92403-34CC-E74B-8DB6-C46432F5F326}"/>
                  </a:ext>
                </a:extLst>
              </p:cNvPr>
              <p:cNvPicPr>
                <a:picLocks noChangeAspect="1" noChangeArrowheads="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a:off x="9565809" y="4134191"/>
                <a:ext cx="910788" cy="91078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2C2EE27-E884-8F49-A945-E4E514761A45}"/>
                  </a:ext>
                </a:extLst>
              </p:cNvPr>
              <p:cNvSpPr txBox="1"/>
              <p:nvPr/>
            </p:nvSpPr>
            <p:spPr>
              <a:xfrm>
                <a:off x="9608944" y="4927096"/>
                <a:ext cx="785860" cy="530074"/>
              </a:xfrm>
              <a:prstGeom prst="rect">
                <a:avLst/>
              </a:prstGeom>
              <a:noFill/>
            </p:spPr>
            <p:txBody>
              <a:bodyPr wrap="none" rtlCol="0">
                <a:spAutoFit/>
              </a:bodyPr>
              <a:lstStyle/>
              <a:p>
                <a:pPr algn="ctr"/>
                <a:r>
                  <a:rPr lang="en-US" sz="1200" dirty="0"/>
                  <a:t>Th2 Cell</a:t>
                </a:r>
              </a:p>
              <a:p>
                <a:pPr algn="ctr"/>
                <a:r>
                  <a:rPr lang="en-US" sz="1200" dirty="0"/>
                  <a:t>CD4</a:t>
                </a:r>
              </a:p>
            </p:txBody>
          </p:sp>
        </p:grpSp>
        <p:grpSp>
          <p:nvGrpSpPr>
            <p:cNvPr id="2048" name="Group 2047">
              <a:extLst>
                <a:ext uri="{FF2B5EF4-FFF2-40B4-BE49-F238E27FC236}">
                  <a16:creationId xmlns:a16="http://schemas.microsoft.com/office/drawing/2014/main" id="{DAF408C1-2E4F-B746-81EB-D20AFB38C637}"/>
                </a:ext>
              </a:extLst>
            </p:cNvPr>
            <p:cNvGrpSpPr/>
            <p:nvPr/>
          </p:nvGrpSpPr>
          <p:grpSpPr>
            <a:xfrm>
              <a:off x="3065455" y="5148639"/>
              <a:ext cx="864659" cy="1308646"/>
              <a:chOff x="10932001" y="4302452"/>
              <a:chExt cx="864659" cy="1308646"/>
            </a:xfrm>
          </p:grpSpPr>
          <p:pic>
            <p:nvPicPr>
              <p:cNvPr id="2106" name="Picture 58">
                <a:extLst>
                  <a:ext uri="{FF2B5EF4-FFF2-40B4-BE49-F238E27FC236}">
                    <a16:creationId xmlns:a16="http://schemas.microsoft.com/office/drawing/2014/main" id="{8E857470-204C-B447-97FF-3E3468D67BBD}"/>
                  </a:ext>
                </a:extLst>
              </p:cNvPr>
              <p:cNvPicPr>
                <a:picLocks noChangeAspect="1" noChangeArrowheads="1"/>
              </p:cNvPicPr>
              <p:nvPr/>
            </p:nvPicPr>
            <p:blipFill>
              <a:blip r:embed="rId31" cstate="hqprint">
                <a:extLst>
                  <a:ext uri="{28A0092B-C50C-407E-A947-70E740481C1C}">
                    <a14:useLocalDpi xmlns:a14="http://schemas.microsoft.com/office/drawing/2010/main" val="0"/>
                  </a:ext>
                </a:extLst>
              </a:blip>
              <a:srcRect/>
              <a:stretch>
                <a:fillRect/>
              </a:stretch>
            </p:blipFill>
            <p:spPr bwMode="auto">
              <a:xfrm>
                <a:off x="10932001" y="4302452"/>
                <a:ext cx="864659" cy="86465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5B28A081-9CB6-144C-92EE-AE46DD45A441}"/>
                  </a:ext>
                </a:extLst>
              </p:cNvPr>
              <p:cNvSpPr txBox="1"/>
              <p:nvPr/>
            </p:nvSpPr>
            <p:spPr>
              <a:xfrm>
                <a:off x="10971400" y="5081024"/>
                <a:ext cx="785860" cy="530074"/>
              </a:xfrm>
              <a:prstGeom prst="rect">
                <a:avLst/>
              </a:prstGeom>
              <a:noFill/>
            </p:spPr>
            <p:txBody>
              <a:bodyPr wrap="none" rtlCol="0">
                <a:spAutoFit/>
              </a:bodyPr>
              <a:lstStyle/>
              <a:p>
                <a:pPr algn="ctr"/>
                <a:r>
                  <a:rPr lang="en-US" sz="1200" dirty="0"/>
                  <a:t>Th9 Cell</a:t>
                </a:r>
              </a:p>
              <a:p>
                <a:pPr algn="ctr"/>
                <a:r>
                  <a:rPr lang="en-US" sz="1200" dirty="0"/>
                  <a:t>CD4</a:t>
                </a:r>
              </a:p>
            </p:txBody>
          </p:sp>
        </p:grpSp>
        <p:grpSp>
          <p:nvGrpSpPr>
            <p:cNvPr id="2051" name="Group 2050">
              <a:extLst>
                <a:ext uri="{FF2B5EF4-FFF2-40B4-BE49-F238E27FC236}">
                  <a16:creationId xmlns:a16="http://schemas.microsoft.com/office/drawing/2014/main" id="{35FD004F-AEDC-C042-B660-E324E36B48F8}"/>
                </a:ext>
              </a:extLst>
            </p:cNvPr>
            <p:cNvGrpSpPr/>
            <p:nvPr/>
          </p:nvGrpSpPr>
          <p:grpSpPr>
            <a:xfrm>
              <a:off x="1361092" y="2419776"/>
              <a:ext cx="902399" cy="1319079"/>
              <a:chOff x="1011877" y="6016941"/>
              <a:chExt cx="902399" cy="1319079"/>
            </a:xfrm>
          </p:grpSpPr>
          <p:pic>
            <p:nvPicPr>
              <p:cNvPr id="2108" name="Picture 60">
                <a:extLst>
                  <a:ext uri="{FF2B5EF4-FFF2-40B4-BE49-F238E27FC236}">
                    <a16:creationId xmlns:a16="http://schemas.microsoft.com/office/drawing/2014/main" id="{3A554ED5-3638-6044-90C7-9453940C21F9}"/>
                  </a:ext>
                </a:extLst>
              </p:cNvPr>
              <p:cNvPicPr>
                <a:picLocks noChangeAspect="1" noChangeArrowheads="1"/>
              </p:cNvPicPr>
              <p:nvPr/>
            </p:nvPicPr>
            <p:blipFill>
              <a:blip r:embed="rId32" cstate="hqprint">
                <a:extLst>
                  <a:ext uri="{28A0092B-C50C-407E-A947-70E740481C1C}">
                    <a14:useLocalDpi xmlns:a14="http://schemas.microsoft.com/office/drawing/2010/main" val="0"/>
                  </a:ext>
                </a:extLst>
              </a:blip>
              <a:srcRect/>
              <a:stretch>
                <a:fillRect/>
              </a:stretch>
            </p:blipFill>
            <p:spPr bwMode="auto">
              <a:xfrm>
                <a:off x="1045925" y="6016941"/>
                <a:ext cx="868351" cy="868351"/>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a:extLst>
                  <a:ext uri="{FF2B5EF4-FFF2-40B4-BE49-F238E27FC236}">
                    <a16:creationId xmlns:a16="http://schemas.microsoft.com/office/drawing/2014/main" id="{396F4A81-385F-7C45-AB88-0AF2000707C8}"/>
                  </a:ext>
                </a:extLst>
              </p:cNvPr>
              <p:cNvSpPr txBox="1"/>
              <p:nvPr/>
            </p:nvSpPr>
            <p:spPr>
              <a:xfrm>
                <a:off x="1011877" y="6805946"/>
                <a:ext cx="876209" cy="530074"/>
              </a:xfrm>
              <a:prstGeom prst="rect">
                <a:avLst/>
              </a:prstGeom>
              <a:noFill/>
            </p:spPr>
            <p:txBody>
              <a:bodyPr wrap="none" rtlCol="0">
                <a:spAutoFit/>
              </a:bodyPr>
              <a:lstStyle/>
              <a:p>
                <a:pPr algn="ctr"/>
                <a:r>
                  <a:rPr lang="en-US" sz="1200" dirty="0"/>
                  <a:t>Th17 Cell</a:t>
                </a:r>
              </a:p>
              <a:p>
                <a:pPr algn="ctr"/>
                <a:r>
                  <a:rPr lang="en-US" sz="1200" dirty="0"/>
                  <a:t>CD4</a:t>
                </a:r>
              </a:p>
            </p:txBody>
          </p:sp>
        </p:grpSp>
        <p:grpSp>
          <p:nvGrpSpPr>
            <p:cNvPr id="2055" name="Group 2054">
              <a:extLst>
                <a:ext uri="{FF2B5EF4-FFF2-40B4-BE49-F238E27FC236}">
                  <a16:creationId xmlns:a16="http://schemas.microsoft.com/office/drawing/2014/main" id="{6CF812F7-7A38-4442-8CA6-010D1A3B93D6}"/>
                </a:ext>
              </a:extLst>
            </p:cNvPr>
            <p:cNvGrpSpPr/>
            <p:nvPr/>
          </p:nvGrpSpPr>
          <p:grpSpPr>
            <a:xfrm>
              <a:off x="11167411" y="2402011"/>
              <a:ext cx="905146" cy="1339577"/>
              <a:chOff x="5660165" y="5440145"/>
              <a:chExt cx="905146" cy="1339577"/>
            </a:xfrm>
          </p:grpSpPr>
          <p:pic>
            <p:nvPicPr>
              <p:cNvPr id="2110" name="Picture 62">
                <a:extLst>
                  <a:ext uri="{FF2B5EF4-FFF2-40B4-BE49-F238E27FC236}">
                    <a16:creationId xmlns:a16="http://schemas.microsoft.com/office/drawing/2014/main" id="{B53E9094-75F8-0E47-9C63-848759D0B881}"/>
                  </a:ext>
                </a:extLst>
              </p:cNvPr>
              <p:cNvPicPr>
                <a:picLocks noChangeAspect="1" noChangeArrowheads="1"/>
              </p:cNvPicPr>
              <p:nvPr/>
            </p:nvPicPr>
            <p:blipFill>
              <a:blip r:embed="rId33" cstate="hqprint">
                <a:extLst>
                  <a:ext uri="{28A0092B-C50C-407E-A947-70E740481C1C}">
                    <a14:useLocalDpi xmlns:a14="http://schemas.microsoft.com/office/drawing/2010/main" val="0"/>
                  </a:ext>
                </a:extLst>
              </a:blip>
              <a:srcRect/>
              <a:stretch>
                <a:fillRect/>
              </a:stretch>
            </p:blipFill>
            <p:spPr bwMode="auto">
              <a:xfrm>
                <a:off x="5660165" y="5440145"/>
                <a:ext cx="905146" cy="905146"/>
              </a:xfrm>
              <a:prstGeom prst="rect">
                <a:avLst/>
              </a:prstGeom>
              <a:noFill/>
              <a:extLst>
                <a:ext uri="{909E8E84-426E-40DD-AFC4-6F175D3DCCD1}">
                  <a14:hiddenFill xmlns:a14="http://schemas.microsoft.com/office/drawing/2010/main">
                    <a:solidFill>
                      <a:srgbClr val="FFFFFF"/>
                    </a:solidFill>
                  </a14:hiddenFill>
                </a:ext>
              </a:extLst>
            </p:spPr>
          </p:pic>
          <p:sp>
            <p:nvSpPr>
              <p:cNvPr id="2053" name="TextBox 2052">
                <a:extLst>
                  <a:ext uri="{FF2B5EF4-FFF2-40B4-BE49-F238E27FC236}">
                    <a16:creationId xmlns:a16="http://schemas.microsoft.com/office/drawing/2014/main" id="{72637159-307F-CD45-9C06-C8F3800A4283}"/>
                  </a:ext>
                </a:extLst>
              </p:cNvPr>
              <p:cNvSpPr txBox="1"/>
              <p:nvPr/>
            </p:nvSpPr>
            <p:spPr>
              <a:xfrm>
                <a:off x="5674633" y="6249648"/>
                <a:ext cx="876210" cy="530074"/>
              </a:xfrm>
              <a:prstGeom prst="rect">
                <a:avLst/>
              </a:prstGeom>
              <a:noFill/>
            </p:spPr>
            <p:txBody>
              <a:bodyPr wrap="none" rtlCol="0">
                <a:spAutoFit/>
              </a:bodyPr>
              <a:lstStyle/>
              <a:p>
                <a:pPr algn="ctr"/>
                <a:r>
                  <a:rPr lang="en-US" sz="1200" dirty="0"/>
                  <a:t>Th22 Cell</a:t>
                </a:r>
              </a:p>
              <a:p>
                <a:pPr algn="ctr"/>
                <a:r>
                  <a:rPr lang="en-US" sz="1200" dirty="0"/>
                  <a:t>CD4</a:t>
                </a:r>
              </a:p>
            </p:txBody>
          </p:sp>
        </p:grpSp>
        <p:grpSp>
          <p:nvGrpSpPr>
            <p:cNvPr id="2059" name="Group 2058">
              <a:extLst>
                <a:ext uri="{FF2B5EF4-FFF2-40B4-BE49-F238E27FC236}">
                  <a16:creationId xmlns:a16="http://schemas.microsoft.com/office/drawing/2014/main" id="{742A7CA9-4893-EB49-9D1A-092E9B9DFD31}"/>
                </a:ext>
              </a:extLst>
            </p:cNvPr>
            <p:cNvGrpSpPr/>
            <p:nvPr/>
          </p:nvGrpSpPr>
          <p:grpSpPr>
            <a:xfrm>
              <a:off x="1739615" y="5233764"/>
              <a:ext cx="1003282" cy="1183477"/>
              <a:chOff x="3880011" y="5647088"/>
              <a:chExt cx="1003282" cy="1183477"/>
            </a:xfrm>
          </p:grpSpPr>
          <p:pic>
            <p:nvPicPr>
              <p:cNvPr id="2112" name="Picture 64">
                <a:extLst>
                  <a:ext uri="{FF2B5EF4-FFF2-40B4-BE49-F238E27FC236}">
                    <a16:creationId xmlns:a16="http://schemas.microsoft.com/office/drawing/2014/main" id="{644D6562-D488-9D47-9325-29B6B5DADB42}"/>
                  </a:ext>
                </a:extLst>
              </p:cNvPr>
              <p:cNvPicPr>
                <a:picLocks noChangeAspect="1" noChangeArrowheads="1"/>
              </p:cNvPicPr>
              <p:nvPr/>
            </p:nvPicPr>
            <p:blipFill>
              <a:blip r:embed="rId34" cstate="hqprint">
                <a:extLst>
                  <a:ext uri="{28A0092B-C50C-407E-A947-70E740481C1C}">
                    <a14:useLocalDpi xmlns:a14="http://schemas.microsoft.com/office/drawing/2010/main" val="0"/>
                  </a:ext>
                </a:extLst>
              </a:blip>
              <a:srcRect/>
              <a:stretch>
                <a:fillRect/>
              </a:stretch>
            </p:blipFill>
            <p:spPr bwMode="auto">
              <a:xfrm>
                <a:off x="3911230" y="5647088"/>
                <a:ext cx="972063" cy="972063"/>
              </a:xfrm>
              <a:prstGeom prst="rect">
                <a:avLst/>
              </a:prstGeom>
              <a:noFill/>
              <a:extLst>
                <a:ext uri="{909E8E84-426E-40DD-AFC4-6F175D3DCCD1}">
                  <a14:hiddenFill xmlns:a14="http://schemas.microsoft.com/office/drawing/2010/main">
                    <a:solidFill>
                      <a:srgbClr val="FFFFFF"/>
                    </a:solidFill>
                  </a14:hiddenFill>
                </a:ext>
              </a:extLst>
            </p:spPr>
          </p:pic>
          <p:sp>
            <p:nvSpPr>
              <p:cNvPr id="2057" name="TextBox 2056">
                <a:extLst>
                  <a:ext uri="{FF2B5EF4-FFF2-40B4-BE49-F238E27FC236}">
                    <a16:creationId xmlns:a16="http://schemas.microsoft.com/office/drawing/2014/main" id="{B3B72DC5-504F-004F-9AFA-D57218F5FC20}"/>
                  </a:ext>
                </a:extLst>
              </p:cNvPr>
              <p:cNvSpPr txBox="1"/>
              <p:nvPr/>
            </p:nvSpPr>
            <p:spPr>
              <a:xfrm>
                <a:off x="3880011" y="6512521"/>
                <a:ext cx="945283" cy="318044"/>
              </a:xfrm>
              <a:prstGeom prst="rect">
                <a:avLst/>
              </a:prstGeom>
              <a:noFill/>
            </p:spPr>
            <p:txBody>
              <a:bodyPr wrap="square" rtlCol="0">
                <a:spAutoFit/>
              </a:bodyPr>
              <a:lstStyle/>
              <a:p>
                <a:r>
                  <a:rPr lang="en-US" sz="1200" dirty="0"/>
                  <a:t>Treg- CD4</a:t>
                </a:r>
              </a:p>
            </p:txBody>
          </p:sp>
        </p:grpSp>
      </p:grpSp>
      <p:sp>
        <p:nvSpPr>
          <p:cNvPr id="3" name="TextBox 2">
            <a:extLst>
              <a:ext uri="{FF2B5EF4-FFF2-40B4-BE49-F238E27FC236}">
                <a16:creationId xmlns:a16="http://schemas.microsoft.com/office/drawing/2014/main" id="{02A352D4-8D53-9C4E-9973-AE892BC27749}"/>
              </a:ext>
            </a:extLst>
          </p:cNvPr>
          <p:cNvSpPr txBox="1"/>
          <p:nvPr/>
        </p:nvSpPr>
        <p:spPr>
          <a:xfrm>
            <a:off x="1168901" y="1046289"/>
            <a:ext cx="7841506" cy="646331"/>
          </a:xfrm>
          <a:prstGeom prst="rect">
            <a:avLst/>
          </a:prstGeom>
          <a:noFill/>
        </p:spPr>
        <p:txBody>
          <a:bodyPr wrap="none" rtlCol="0">
            <a:spAutoFit/>
          </a:bodyPr>
          <a:lstStyle/>
          <a:p>
            <a:r>
              <a:rPr lang="en-US" sz="3600" dirty="0">
                <a:latin typeface="+mj-lt"/>
              </a:rPr>
              <a:t>IMMUNOLOGY AND INFECTIOUS DISEASE</a:t>
            </a:r>
          </a:p>
        </p:txBody>
      </p:sp>
      <p:cxnSp>
        <p:nvCxnSpPr>
          <p:cNvPr id="105" name="Straight Connector 104">
            <a:extLst>
              <a:ext uri="{FF2B5EF4-FFF2-40B4-BE49-F238E27FC236}">
                <a16:creationId xmlns:a16="http://schemas.microsoft.com/office/drawing/2014/main" id="{66D1C3FE-2A5D-C640-ADB2-443DAB97507B}"/>
              </a:ext>
            </a:extLst>
          </p:cNvPr>
          <p:cNvCxnSpPr>
            <a:cxnSpLocks/>
          </p:cNvCxnSpPr>
          <p:nvPr/>
        </p:nvCxnSpPr>
        <p:spPr>
          <a:xfrm>
            <a:off x="1242169" y="1047667"/>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65" name="Rounded Rectangle 2064">
            <a:extLst>
              <a:ext uri="{FF2B5EF4-FFF2-40B4-BE49-F238E27FC236}">
                <a16:creationId xmlns:a16="http://schemas.microsoft.com/office/drawing/2014/main" id="{D60B11D5-0BBE-3141-9C2F-CA2ABEE23A6C}"/>
              </a:ext>
            </a:extLst>
          </p:cNvPr>
          <p:cNvSpPr/>
          <p:nvPr/>
        </p:nvSpPr>
        <p:spPr>
          <a:xfrm>
            <a:off x="8066858" y="5691080"/>
            <a:ext cx="3549240" cy="74955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TextBox 2066">
            <a:extLst>
              <a:ext uri="{FF2B5EF4-FFF2-40B4-BE49-F238E27FC236}">
                <a16:creationId xmlns:a16="http://schemas.microsoft.com/office/drawing/2014/main" id="{A52803FF-1EF1-C740-A6CF-F0C6601376A1}"/>
              </a:ext>
            </a:extLst>
          </p:cNvPr>
          <p:cNvSpPr txBox="1"/>
          <p:nvPr/>
        </p:nvSpPr>
        <p:spPr>
          <a:xfrm>
            <a:off x="8165502" y="5787776"/>
            <a:ext cx="3424334" cy="738664"/>
          </a:xfrm>
          <a:prstGeom prst="rect">
            <a:avLst/>
          </a:prstGeom>
          <a:noFill/>
        </p:spPr>
        <p:txBody>
          <a:bodyPr wrap="none" rtlCol="0">
            <a:spAutoFit/>
          </a:bodyPr>
          <a:lstStyle/>
          <a:p>
            <a:pPr algn="ctr"/>
            <a:r>
              <a:rPr lang="en-US" sz="1400" b="1" dirty="0">
                <a:latin typeface="Helvetica" pitchFamily="2" charset="0"/>
              </a:rPr>
              <a:t>371 Known Clusters of Differentiation </a:t>
            </a:r>
          </a:p>
          <a:p>
            <a:pPr algn="ctr"/>
            <a:r>
              <a:rPr lang="en-US" sz="1400" b="1" dirty="0">
                <a:latin typeface="Helvetica" pitchFamily="2" charset="0"/>
              </a:rPr>
              <a:t>(CD Markers)</a:t>
            </a:r>
          </a:p>
          <a:p>
            <a:pPr algn="ctr"/>
            <a:endParaRPr lang="en-US" sz="1400" dirty="0">
              <a:latin typeface="Helvetica" pitchFamily="2" charset="0"/>
            </a:endParaRPr>
          </a:p>
        </p:txBody>
      </p:sp>
    </p:spTree>
    <p:extLst>
      <p:ext uri="{BB962C8B-B14F-4D97-AF65-F5344CB8AC3E}">
        <p14:creationId xmlns:p14="http://schemas.microsoft.com/office/powerpoint/2010/main" val="3153094134"/>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B5F4A0-753E-4970-BC4D-FAA88072FD5E}"/>
              </a:ext>
            </a:extLst>
          </p:cNvPr>
          <p:cNvSpPr>
            <a:spLocks noGrp="1"/>
          </p:cNvSpPr>
          <p:nvPr>
            <p:ph type="title"/>
          </p:nvPr>
        </p:nvSpPr>
        <p:spPr>
          <a:xfrm>
            <a:off x="1607920" y="43243"/>
            <a:ext cx="9793088" cy="634082"/>
          </a:xfrm>
        </p:spPr>
        <p:txBody>
          <a:bodyPr>
            <a:normAutofit/>
          </a:bodyPr>
          <a:lstStyle/>
          <a:p>
            <a:r>
              <a:rPr lang="en-US" altLang="ja-JP" sz="2400" b="1" u="sng" dirty="0">
                <a:latin typeface="Times New Roman" panose="02020603050405020304" pitchFamily="18" charset="0"/>
                <a:cs typeface="Times New Roman" panose="02020603050405020304" pitchFamily="18" charset="0"/>
              </a:rPr>
              <a:t>“Photon” is energy packet of light as “Quanta” by Planck &amp; Einstein</a:t>
            </a:r>
            <a:endParaRPr lang="ja-JP" altLang="en-US" sz="2400" b="1" u="sng" dirty="0">
              <a:latin typeface="Times New Roman" panose="02020603050405020304" pitchFamily="18" charset="0"/>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790FF0CB-E66C-4A44-89ED-9175F6A614D0}"/>
              </a:ext>
            </a:extLst>
          </p:cNvPr>
          <p:cNvSpPr>
            <a:spLocks noGrp="1"/>
          </p:cNvSpPr>
          <p:nvPr>
            <p:ph idx="1"/>
          </p:nvPr>
        </p:nvSpPr>
        <p:spPr>
          <a:xfrm>
            <a:off x="258373" y="2926781"/>
            <a:ext cx="6448309" cy="3600400"/>
          </a:xfrm>
        </p:spPr>
        <p:txBody>
          <a:bodyPr>
            <a:noAutofit/>
          </a:bodyPr>
          <a:lstStyle/>
          <a:p>
            <a:pPr marL="0" indent="0">
              <a:buNone/>
            </a:pPr>
            <a:r>
              <a:rPr lang="en-US" altLang="ja-JP" sz="1600" b="1" dirty="0">
                <a:latin typeface="Times New Roman" panose="02020603050405020304" pitchFamily="18" charset="0"/>
                <a:cs typeface="Times New Roman" panose="02020603050405020304" pitchFamily="18" charset="0"/>
              </a:rPr>
              <a:t>Photon Energy </a:t>
            </a:r>
            <a:r>
              <a:rPr lang="en-US" altLang="ja-JP" sz="1600" dirty="0">
                <a:latin typeface="Times New Roman" panose="02020603050405020304" pitchFamily="18" charset="0"/>
                <a:cs typeface="Times New Roman" panose="02020603050405020304" pitchFamily="18" charset="0"/>
              </a:rPr>
              <a:t>: </a:t>
            </a:r>
            <a:r>
              <a:rPr lang="en-US" altLang="ja-JP" sz="1600" b="1" dirty="0">
                <a:latin typeface="Times New Roman" panose="02020603050405020304" pitchFamily="18" charset="0"/>
                <a:cs typeface="Times New Roman" panose="02020603050405020304" pitchFamily="18" charset="0"/>
              </a:rPr>
              <a:t>E= </a:t>
            </a:r>
            <a:r>
              <a:rPr lang="en-US" altLang="ja-JP" sz="1600" b="1" dirty="0" err="1">
                <a:latin typeface="Times New Roman" panose="02020603050405020304" pitchFamily="18" charset="0"/>
                <a:cs typeface="Times New Roman" panose="02020603050405020304" pitchFamily="18" charset="0"/>
              </a:rPr>
              <a:t>hν</a:t>
            </a:r>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 h: Plank constant  6.602E-34  ν= c/λ</a:t>
            </a:r>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a:t>
            </a:r>
          </a:p>
          <a:p>
            <a:pPr marL="0" indent="0">
              <a:buNone/>
            </a:pPr>
            <a:r>
              <a:rPr lang="en-US" altLang="ja-JP" sz="1600" b="1" dirty="0">
                <a:latin typeface="Times New Roman" panose="02020603050405020304" pitchFamily="18" charset="0"/>
                <a:cs typeface="Times New Roman" panose="02020603050405020304" pitchFamily="18" charset="0"/>
              </a:rPr>
              <a:t>                            E= 1,240/ λ </a:t>
            </a:r>
            <a:r>
              <a:rPr lang="en-US" altLang="ja-JP" sz="1600" dirty="0">
                <a:latin typeface="Times New Roman" panose="02020603050405020304" pitchFamily="18" charset="0"/>
                <a:cs typeface="Times New Roman" panose="02020603050405020304" pitchFamily="18" charset="0"/>
              </a:rPr>
              <a:t>[nm]   [eV]         eV= 1.60E-19  [J]</a:t>
            </a:r>
          </a:p>
          <a:p>
            <a:pPr marL="0" indent="0">
              <a:buNone/>
            </a:pPr>
            <a:r>
              <a:rPr lang="en-US" altLang="ja-JP" sz="1600" dirty="0">
                <a:latin typeface="Times New Roman" panose="02020603050405020304" pitchFamily="18" charset="0"/>
                <a:cs typeface="Times New Roman" panose="02020603050405020304" pitchFamily="18" charset="0"/>
              </a:rPr>
              <a:t>                            400nm Photon = 3.1eV = 0.5aJ  = 2 Mega photon/</a:t>
            </a:r>
            <a:r>
              <a:rPr lang="en-US" altLang="ja-JP" sz="1600" dirty="0" err="1">
                <a:latin typeface="Times New Roman" panose="02020603050405020304" pitchFamily="18" charset="0"/>
                <a:cs typeface="Times New Roman" panose="02020603050405020304" pitchFamily="18" charset="0"/>
              </a:rPr>
              <a:t>pW</a:t>
            </a:r>
            <a:endParaRPr lang="en-US" altLang="ja-JP" sz="1600" dirty="0">
              <a:latin typeface="Times New Roman" panose="02020603050405020304" pitchFamily="18" charset="0"/>
              <a:cs typeface="Times New Roman" panose="02020603050405020304" pitchFamily="18" charset="0"/>
            </a:endParaRPr>
          </a:p>
          <a:p>
            <a:pPr marL="0" indent="0">
              <a:buNone/>
            </a:pPr>
            <a:r>
              <a:rPr lang="en-US" altLang="ja-JP" sz="1600" dirty="0">
                <a:latin typeface="Times New Roman" panose="02020603050405020304" pitchFamily="18" charset="0"/>
                <a:cs typeface="Times New Roman" panose="02020603050405020304" pitchFamily="18" charset="0"/>
              </a:rPr>
              <a:t>                            800nm Photon = 1.55eV=0.25aJ= 4 Mega photon/</a:t>
            </a:r>
            <a:r>
              <a:rPr lang="en-US" altLang="ja-JP" sz="1600" dirty="0" err="1">
                <a:latin typeface="Times New Roman" panose="02020603050405020304" pitchFamily="18" charset="0"/>
                <a:cs typeface="Times New Roman" panose="02020603050405020304" pitchFamily="18" charset="0"/>
              </a:rPr>
              <a:t>pW</a:t>
            </a:r>
            <a:endParaRPr lang="en-US" altLang="ja-JP" sz="1600" dirty="0">
              <a:latin typeface="Times New Roman" panose="02020603050405020304" pitchFamily="18" charset="0"/>
              <a:cs typeface="Times New Roman" panose="02020603050405020304" pitchFamily="18" charset="0"/>
            </a:endParaRPr>
          </a:p>
          <a:p>
            <a:pPr marL="0" indent="0">
              <a:buNone/>
            </a:pPr>
            <a:endParaRPr lang="en-US" altLang="ja-JP" sz="1600" dirty="0">
              <a:latin typeface="Times New Roman" panose="02020603050405020304" pitchFamily="18" charset="0"/>
              <a:cs typeface="Times New Roman" panose="02020603050405020304" pitchFamily="18" charset="0"/>
            </a:endParaRPr>
          </a:p>
          <a:p>
            <a:pPr marL="0" indent="0">
              <a:buNone/>
            </a:pPr>
            <a:r>
              <a:rPr lang="en-US" altLang="ja-JP" sz="1600" b="1" dirty="0">
                <a:latin typeface="Times New Roman" panose="02020603050405020304" pitchFamily="18" charset="0"/>
                <a:cs typeface="Times New Roman" panose="02020603050405020304" pitchFamily="18" charset="0"/>
              </a:rPr>
              <a:t>Poisson Distribution:  discrete event probability in a fixed time interval </a:t>
            </a:r>
          </a:p>
          <a:p>
            <a:pPr marL="0" indent="0">
              <a:buNone/>
            </a:pPr>
            <a:endParaRPr lang="en-US" altLang="ja-JP" sz="1600" dirty="0">
              <a:latin typeface="Times New Roman" panose="02020603050405020304" pitchFamily="18" charset="0"/>
              <a:cs typeface="Times New Roman" panose="02020603050405020304" pitchFamily="18" charset="0"/>
            </a:endParaRPr>
          </a:p>
          <a:p>
            <a:pPr marL="0" indent="0">
              <a:buNone/>
            </a:pPr>
            <a:endParaRPr lang="en-US" altLang="ja-JP" sz="1600" dirty="0">
              <a:latin typeface="Times New Roman" panose="02020603050405020304" pitchFamily="18" charset="0"/>
              <a:cs typeface="Times New Roman" panose="02020603050405020304" pitchFamily="18" charset="0"/>
            </a:endParaRPr>
          </a:p>
        </p:txBody>
      </p:sp>
      <p:graphicFrame>
        <p:nvGraphicFramePr>
          <p:cNvPr id="6" name="グラフ 5">
            <a:extLst>
              <a:ext uri="{FF2B5EF4-FFF2-40B4-BE49-F238E27FC236}">
                <a16:creationId xmlns:a16="http://schemas.microsoft.com/office/drawing/2014/main" id="{127CBACB-9606-4105-89CC-4A32C6594949}"/>
              </a:ext>
            </a:extLst>
          </p:cNvPr>
          <p:cNvGraphicFramePr>
            <a:graphicFrameLocks/>
          </p:cNvGraphicFramePr>
          <p:nvPr/>
        </p:nvGraphicFramePr>
        <p:xfrm>
          <a:off x="6809875" y="910835"/>
          <a:ext cx="5382126" cy="5254469"/>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a:extLst>
              <a:ext uri="{FF2B5EF4-FFF2-40B4-BE49-F238E27FC236}">
                <a16:creationId xmlns:a16="http://schemas.microsoft.com/office/drawing/2014/main" id="{304EF10A-13EA-41A7-9BDC-060EDCF76BD0}"/>
              </a:ext>
            </a:extLst>
          </p:cNvPr>
          <p:cNvSpPr txBox="1"/>
          <p:nvPr/>
        </p:nvSpPr>
        <p:spPr>
          <a:xfrm>
            <a:off x="8063679" y="6286347"/>
            <a:ext cx="377026" cy="261610"/>
          </a:xfrm>
          <a:prstGeom prst="rect">
            <a:avLst/>
          </a:prstGeom>
          <a:noFill/>
        </p:spPr>
        <p:txBody>
          <a:bodyPr wrap="none" rtlCol="0">
            <a:spAutoFit/>
          </a:bodyPr>
          <a:lstStyle/>
          <a:p>
            <a:r>
              <a:rPr kumimoji="1" lang="en-US" altLang="ja-JP" sz="1100" dirty="0" err="1">
                <a:latin typeface="Calibri" panose="020F0502020204030204" pitchFamily="34" charset="0"/>
                <a:cs typeface="Calibri" panose="020F0502020204030204" pitchFamily="34" charset="0"/>
              </a:rPr>
              <a:t>aW</a:t>
            </a:r>
            <a:endParaRPr kumimoji="1" lang="ja-JP" altLang="en-US" sz="1100" dirty="0">
              <a:latin typeface="Calibri" panose="020F0502020204030204" pitchFamily="34" charset="0"/>
              <a:cs typeface="Calibri" panose="020F0502020204030204" pitchFamily="34" charset="0"/>
            </a:endParaRPr>
          </a:p>
        </p:txBody>
      </p:sp>
      <p:sp>
        <p:nvSpPr>
          <p:cNvPr id="8" name="テキスト ボックス 7">
            <a:extLst>
              <a:ext uri="{FF2B5EF4-FFF2-40B4-BE49-F238E27FC236}">
                <a16:creationId xmlns:a16="http://schemas.microsoft.com/office/drawing/2014/main" id="{B7F47616-B479-42C6-B935-47FC49BAA85F}"/>
              </a:ext>
            </a:extLst>
          </p:cNvPr>
          <p:cNvSpPr txBox="1"/>
          <p:nvPr/>
        </p:nvSpPr>
        <p:spPr>
          <a:xfrm>
            <a:off x="9182350" y="6285196"/>
            <a:ext cx="352982" cy="261610"/>
          </a:xfrm>
          <a:prstGeom prst="rect">
            <a:avLst/>
          </a:prstGeom>
          <a:noFill/>
        </p:spPr>
        <p:txBody>
          <a:bodyPr wrap="none" rtlCol="0">
            <a:spAutoFit/>
          </a:bodyPr>
          <a:lstStyle/>
          <a:p>
            <a:r>
              <a:rPr lang="en-US" altLang="ja-JP" sz="1100" dirty="0" err="1">
                <a:latin typeface="Calibri" panose="020F0502020204030204" pitchFamily="34" charset="0"/>
                <a:cs typeface="Calibri" panose="020F0502020204030204" pitchFamily="34" charset="0"/>
              </a:rPr>
              <a:t>f</a:t>
            </a:r>
            <a:r>
              <a:rPr kumimoji="1" lang="en-US" altLang="ja-JP" sz="1100" dirty="0" err="1">
                <a:latin typeface="Calibri" panose="020F0502020204030204" pitchFamily="34" charset="0"/>
                <a:cs typeface="Calibri" panose="020F0502020204030204" pitchFamily="34" charset="0"/>
              </a:rPr>
              <a:t>W</a:t>
            </a:r>
            <a:endParaRPr kumimoji="1" lang="ja-JP" altLang="en-US" sz="1100" dirty="0">
              <a:latin typeface="Calibri" panose="020F0502020204030204" pitchFamily="34" charset="0"/>
              <a:cs typeface="Calibri" panose="020F0502020204030204" pitchFamily="34" charset="0"/>
            </a:endParaRPr>
          </a:p>
        </p:txBody>
      </p:sp>
      <p:sp>
        <p:nvSpPr>
          <p:cNvPr id="9" name="テキスト ボックス 8">
            <a:extLst>
              <a:ext uri="{FF2B5EF4-FFF2-40B4-BE49-F238E27FC236}">
                <a16:creationId xmlns:a16="http://schemas.microsoft.com/office/drawing/2014/main" id="{5DBC02B6-0691-4F9B-ADBF-05007F0FBA39}"/>
              </a:ext>
            </a:extLst>
          </p:cNvPr>
          <p:cNvSpPr txBox="1"/>
          <p:nvPr/>
        </p:nvSpPr>
        <p:spPr>
          <a:xfrm>
            <a:off x="10219830" y="6286347"/>
            <a:ext cx="383438" cy="261610"/>
          </a:xfrm>
          <a:prstGeom prst="rect">
            <a:avLst/>
          </a:prstGeom>
          <a:noFill/>
        </p:spPr>
        <p:txBody>
          <a:bodyPr wrap="none" rtlCol="0">
            <a:spAutoFit/>
          </a:bodyPr>
          <a:lstStyle/>
          <a:p>
            <a:r>
              <a:rPr lang="en-US" altLang="ja-JP" sz="1100" dirty="0" err="1">
                <a:latin typeface="Calibri" panose="020F0502020204030204" pitchFamily="34" charset="0"/>
                <a:cs typeface="Calibri" panose="020F0502020204030204" pitchFamily="34" charset="0"/>
              </a:rPr>
              <a:t>p</a:t>
            </a:r>
            <a:r>
              <a:rPr kumimoji="1" lang="en-US" altLang="ja-JP" sz="1100" dirty="0" err="1">
                <a:latin typeface="Calibri" panose="020F0502020204030204" pitchFamily="34" charset="0"/>
                <a:cs typeface="Calibri" panose="020F0502020204030204" pitchFamily="34" charset="0"/>
              </a:rPr>
              <a:t>W</a:t>
            </a:r>
            <a:endParaRPr kumimoji="1" lang="ja-JP" altLang="en-US" sz="1100" dirty="0">
              <a:latin typeface="Calibri" panose="020F0502020204030204" pitchFamily="34" charset="0"/>
              <a:cs typeface="Calibri" panose="020F0502020204030204" pitchFamily="34" charset="0"/>
            </a:endParaRPr>
          </a:p>
        </p:txBody>
      </p:sp>
      <p:sp>
        <p:nvSpPr>
          <p:cNvPr id="10" name="テキスト ボックス 9">
            <a:extLst>
              <a:ext uri="{FF2B5EF4-FFF2-40B4-BE49-F238E27FC236}">
                <a16:creationId xmlns:a16="http://schemas.microsoft.com/office/drawing/2014/main" id="{A84661C1-CBA9-4919-91F2-7872B600DD34}"/>
              </a:ext>
            </a:extLst>
          </p:cNvPr>
          <p:cNvSpPr txBox="1"/>
          <p:nvPr/>
        </p:nvSpPr>
        <p:spPr>
          <a:xfrm>
            <a:off x="11209289" y="6285196"/>
            <a:ext cx="383438" cy="261610"/>
          </a:xfrm>
          <a:prstGeom prst="rect">
            <a:avLst/>
          </a:prstGeom>
          <a:noFill/>
        </p:spPr>
        <p:txBody>
          <a:bodyPr wrap="none" rtlCol="0">
            <a:spAutoFit/>
          </a:bodyPr>
          <a:lstStyle/>
          <a:p>
            <a:r>
              <a:rPr kumimoji="1" lang="en-US" altLang="ja-JP" sz="1100" dirty="0" err="1">
                <a:latin typeface="Calibri" panose="020F0502020204030204" pitchFamily="34" charset="0"/>
                <a:cs typeface="Calibri" panose="020F0502020204030204" pitchFamily="34" charset="0"/>
              </a:rPr>
              <a:t>nW</a:t>
            </a:r>
            <a:endParaRPr kumimoji="1" lang="ja-JP" altLang="en-US" sz="1100" dirty="0">
              <a:latin typeface="Calibri" panose="020F0502020204030204" pitchFamily="34" charset="0"/>
              <a:cs typeface="Calibri" panose="020F0502020204030204" pitchFamily="34" charset="0"/>
            </a:endParaRPr>
          </a:p>
        </p:txBody>
      </p:sp>
      <p:cxnSp>
        <p:nvCxnSpPr>
          <p:cNvPr id="11" name="直線矢印コネクタ 10">
            <a:extLst>
              <a:ext uri="{FF2B5EF4-FFF2-40B4-BE49-F238E27FC236}">
                <a16:creationId xmlns:a16="http://schemas.microsoft.com/office/drawing/2014/main" id="{F055E5F1-5A65-44D4-A7BE-5DD9B65CA549}"/>
              </a:ext>
            </a:extLst>
          </p:cNvPr>
          <p:cNvCxnSpPr/>
          <p:nvPr/>
        </p:nvCxnSpPr>
        <p:spPr>
          <a:xfrm>
            <a:off x="7523472" y="6256346"/>
            <a:ext cx="10801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548F59A-6BAE-4364-8F47-05428EE923CD}"/>
              </a:ext>
            </a:extLst>
          </p:cNvPr>
          <p:cNvCxnSpPr/>
          <p:nvPr/>
        </p:nvCxnSpPr>
        <p:spPr>
          <a:xfrm>
            <a:off x="8642290" y="6256346"/>
            <a:ext cx="10801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3A87CDF1-747F-4476-9613-F6E06B7EC7DF}"/>
              </a:ext>
            </a:extLst>
          </p:cNvPr>
          <p:cNvCxnSpPr/>
          <p:nvPr/>
        </p:nvCxnSpPr>
        <p:spPr>
          <a:xfrm>
            <a:off x="9722410" y="6256346"/>
            <a:ext cx="10801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B2F97C92-E065-44AD-A1D9-BB2028BB2FAB}"/>
              </a:ext>
            </a:extLst>
          </p:cNvPr>
          <p:cNvCxnSpPr/>
          <p:nvPr/>
        </p:nvCxnSpPr>
        <p:spPr>
          <a:xfrm>
            <a:off x="10860948" y="6256346"/>
            <a:ext cx="10801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F6B4C58D-7948-487E-8CC5-CDA3BFD146ED}"/>
              </a:ext>
            </a:extLst>
          </p:cNvPr>
          <p:cNvSpPr/>
          <p:nvPr/>
        </p:nvSpPr>
        <p:spPr>
          <a:xfrm>
            <a:off x="9665368" y="1967805"/>
            <a:ext cx="1543921" cy="1545416"/>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C26C29A-0618-45A6-91BC-5DEACCA25FA7}"/>
              </a:ext>
            </a:extLst>
          </p:cNvPr>
          <p:cNvSpPr txBox="1"/>
          <p:nvPr/>
        </p:nvSpPr>
        <p:spPr>
          <a:xfrm>
            <a:off x="7302386" y="924870"/>
            <a:ext cx="483659" cy="276999"/>
          </a:xfrm>
          <a:prstGeom prst="rect">
            <a:avLst/>
          </a:prstGeom>
          <a:noFill/>
        </p:spPr>
        <p:txBody>
          <a:bodyPr wrap="none" rtlCol="0">
            <a:spAutoFit/>
          </a:bodyPr>
          <a:lstStyle/>
          <a:p>
            <a:r>
              <a:rPr kumimoji="1" lang="en-US" altLang="ja-JP" sz="1200" dirty="0">
                <a:latin typeface="Calibri" panose="020F0502020204030204" pitchFamily="34" charset="0"/>
                <a:cs typeface="Calibri" panose="020F0502020204030204" pitchFamily="34" charset="0"/>
              </a:rPr>
              <a:t>[cps]</a:t>
            </a:r>
            <a:endParaRPr kumimoji="1" lang="ja-JP" altLang="en-US" sz="1200" dirty="0">
              <a:latin typeface="Calibri" panose="020F0502020204030204" pitchFamily="34" charset="0"/>
              <a:cs typeface="Calibri" panose="020F0502020204030204" pitchFamily="34" charset="0"/>
            </a:endParaRPr>
          </a:p>
        </p:txBody>
      </p:sp>
      <p:sp>
        <p:nvSpPr>
          <p:cNvPr id="18" name="テキスト ボックス 17">
            <a:extLst>
              <a:ext uri="{FF2B5EF4-FFF2-40B4-BE49-F238E27FC236}">
                <a16:creationId xmlns:a16="http://schemas.microsoft.com/office/drawing/2014/main" id="{A2317FE6-E7A7-483D-8D5B-AAC458FCF424}"/>
              </a:ext>
            </a:extLst>
          </p:cNvPr>
          <p:cNvSpPr txBox="1"/>
          <p:nvPr/>
        </p:nvSpPr>
        <p:spPr>
          <a:xfrm>
            <a:off x="9832576" y="1645285"/>
            <a:ext cx="1193212" cy="276999"/>
          </a:xfrm>
          <a:prstGeom prst="rect">
            <a:avLst/>
          </a:prstGeom>
          <a:noFill/>
        </p:spPr>
        <p:txBody>
          <a:bodyPr wrap="none" rtlCol="0">
            <a:spAutoFit/>
          </a:bodyPr>
          <a:lstStyle/>
          <a:p>
            <a:r>
              <a:rPr kumimoji="1" lang="en-US" altLang="ja-JP" sz="1200" dirty="0">
                <a:latin typeface="Calibri" panose="020F0502020204030204" pitchFamily="34" charset="0"/>
                <a:cs typeface="Calibri" panose="020F0502020204030204" pitchFamily="34" charset="0"/>
              </a:rPr>
              <a:t>Flow cytometry </a:t>
            </a:r>
            <a:endParaRPr kumimoji="1" lang="ja-JP" altLang="en-US" sz="1200" dirty="0">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2625B6A9-DE22-1419-4AEF-A34975C002DE}"/>
              </a:ext>
            </a:extLst>
          </p:cNvPr>
          <p:cNvGrpSpPr/>
          <p:nvPr/>
        </p:nvGrpSpPr>
        <p:grpSpPr>
          <a:xfrm>
            <a:off x="7844589" y="2065149"/>
            <a:ext cx="2957941" cy="3228747"/>
            <a:chOff x="7844589" y="2065149"/>
            <a:chExt cx="2957941" cy="3228747"/>
          </a:xfrm>
        </p:grpSpPr>
        <p:sp>
          <p:nvSpPr>
            <p:cNvPr id="17" name="正方形/長方形 16">
              <a:extLst>
                <a:ext uri="{FF2B5EF4-FFF2-40B4-BE49-F238E27FC236}">
                  <a16:creationId xmlns:a16="http://schemas.microsoft.com/office/drawing/2014/main" id="{E2D4F575-C403-4760-A520-F6BD0160A31E}"/>
                </a:ext>
              </a:extLst>
            </p:cNvPr>
            <p:cNvSpPr/>
            <p:nvPr/>
          </p:nvSpPr>
          <p:spPr>
            <a:xfrm>
              <a:off x="7844589" y="2342148"/>
              <a:ext cx="2957941" cy="2951748"/>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solidFill>
                  <a:srgbClr val="FF0000"/>
                </a:solidFill>
              </a:endParaRPr>
            </a:p>
          </p:txBody>
        </p:sp>
        <p:sp>
          <p:nvSpPr>
            <p:cNvPr id="21" name="テキスト ボックス 20">
              <a:extLst>
                <a:ext uri="{FF2B5EF4-FFF2-40B4-BE49-F238E27FC236}">
                  <a16:creationId xmlns:a16="http://schemas.microsoft.com/office/drawing/2014/main" id="{77C64E30-0396-4755-908A-CBE8CCB17675}"/>
                </a:ext>
              </a:extLst>
            </p:cNvPr>
            <p:cNvSpPr txBox="1"/>
            <p:nvPr/>
          </p:nvSpPr>
          <p:spPr>
            <a:xfrm>
              <a:off x="8142511" y="2065149"/>
              <a:ext cx="758285" cy="276999"/>
            </a:xfrm>
            <a:prstGeom prst="rect">
              <a:avLst/>
            </a:prstGeom>
            <a:noFill/>
            <a:ln>
              <a:solidFill>
                <a:srgbClr val="FF0000"/>
              </a:solidFill>
            </a:ln>
          </p:spPr>
          <p:txBody>
            <a:bodyPr wrap="none" rtlCol="0">
              <a:spAutoFit/>
            </a:bodyPr>
            <a:lstStyle/>
            <a:p>
              <a:r>
                <a:rPr kumimoji="1" lang="en-US" altLang="ja-JP" sz="1200" dirty="0">
                  <a:solidFill>
                    <a:srgbClr val="FF0000"/>
                  </a:solidFill>
                  <a:latin typeface="Calibri" panose="020F0502020204030204" pitchFamily="34" charset="0"/>
                  <a:cs typeface="Calibri" panose="020F0502020204030204" pitchFamily="34" charset="0"/>
                </a:rPr>
                <a:t>Targeting</a:t>
              </a:r>
              <a:endParaRPr kumimoji="1" lang="ja-JP" altLang="en-US" sz="1200" dirty="0">
                <a:solidFill>
                  <a:srgbClr val="FF0000"/>
                </a:solidFill>
                <a:latin typeface="Calibri" panose="020F0502020204030204" pitchFamily="34" charset="0"/>
                <a:cs typeface="Calibri" panose="020F0502020204030204" pitchFamily="34" charset="0"/>
              </a:endParaRPr>
            </a:p>
          </p:txBody>
        </p:sp>
      </p:grpSp>
      <p:pic>
        <p:nvPicPr>
          <p:cNvPr id="5" name="図 4">
            <a:extLst>
              <a:ext uri="{FF2B5EF4-FFF2-40B4-BE49-F238E27FC236}">
                <a16:creationId xmlns:a16="http://schemas.microsoft.com/office/drawing/2014/main" id="{5D840F5B-3224-46E9-A70E-167C1D320D2C}"/>
              </a:ext>
            </a:extLst>
          </p:cNvPr>
          <p:cNvPicPr>
            <a:picLocks noChangeAspect="1"/>
          </p:cNvPicPr>
          <p:nvPr/>
        </p:nvPicPr>
        <p:blipFill>
          <a:blip r:embed="rId4"/>
          <a:stretch>
            <a:fillRect/>
          </a:stretch>
        </p:blipFill>
        <p:spPr>
          <a:xfrm>
            <a:off x="404982" y="737054"/>
            <a:ext cx="6231267" cy="1757158"/>
          </a:xfrm>
          <a:prstGeom prst="rect">
            <a:avLst/>
          </a:prstGeom>
        </p:spPr>
      </p:pic>
      <p:pic>
        <p:nvPicPr>
          <p:cNvPr id="7" name="図 6">
            <a:extLst>
              <a:ext uri="{FF2B5EF4-FFF2-40B4-BE49-F238E27FC236}">
                <a16:creationId xmlns:a16="http://schemas.microsoft.com/office/drawing/2014/main" id="{A7F360EE-8EF0-40E2-B2A1-9B26C0F85B3D}"/>
              </a:ext>
            </a:extLst>
          </p:cNvPr>
          <p:cNvPicPr>
            <a:picLocks noChangeAspect="1"/>
          </p:cNvPicPr>
          <p:nvPr/>
        </p:nvPicPr>
        <p:blipFill>
          <a:blip r:embed="rId5"/>
          <a:stretch>
            <a:fillRect/>
          </a:stretch>
        </p:blipFill>
        <p:spPr>
          <a:xfrm>
            <a:off x="1834648" y="4942471"/>
            <a:ext cx="3661723" cy="1535723"/>
          </a:xfrm>
          <a:prstGeom prst="rect">
            <a:avLst/>
          </a:prstGeom>
        </p:spPr>
      </p:pic>
      <p:sp>
        <p:nvSpPr>
          <p:cNvPr id="20" name="Film">
            <a:extLst>
              <a:ext uri="{FF2B5EF4-FFF2-40B4-BE49-F238E27FC236}">
                <a16:creationId xmlns:a16="http://schemas.microsoft.com/office/drawing/2014/main" id="{B0FB6D58-F083-25FA-C8B8-AEB50F5BD1D3}"/>
              </a:ext>
            </a:extLst>
          </p:cNvPr>
          <p:cNvSpPr>
            <a:spLocks noEditPoints="1" noChangeArrowheads="1"/>
          </p:cNvSpPr>
          <p:nvPr/>
        </p:nvSpPr>
        <p:spPr bwMode="auto">
          <a:xfrm>
            <a:off x="11044964" y="655578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53029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3" presetClass="exit" presetSubtype="10" fill="hold" nodeType="withEffect">
                                  <p:stCondLst>
                                    <p:cond delay="0"/>
                                  </p:stCondLst>
                                  <p:childTnLst>
                                    <p:animEffect transition="out" filter="blinds(horizontal)">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92998E0-9769-4E9F-8A24-E0EFB8BB291F}"/>
              </a:ext>
            </a:extLst>
          </p:cNvPr>
          <p:cNvPicPr>
            <a:picLocks noChangeAspect="1"/>
          </p:cNvPicPr>
          <p:nvPr/>
        </p:nvPicPr>
        <p:blipFill>
          <a:blip r:embed="rId3"/>
          <a:stretch>
            <a:fillRect/>
          </a:stretch>
        </p:blipFill>
        <p:spPr>
          <a:xfrm>
            <a:off x="1110474" y="849665"/>
            <a:ext cx="9971051" cy="5332651"/>
          </a:xfrm>
          <a:prstGeom prst="rect">
            <a:avLst/>
          </a:prstGeom>
        </p:spPr>
      </p:pic>
      <p:sp>
        <p:nvSpPr>
          <p:cNvPr id="6" name="タイトル 1">
            <a:extLst>
              <a:ext uri="{FF2B5EF4-FFF2-40B4-BE49-F238E27FC236}">
                <a16:creationId xmlns:a16="http://schemas.microsoft.com/office/drawing/2014/main" id="{4BE64043-90DF-437A-BD1D-18E8F1BB180D}"/>
              </a:ext>
            </a:extLst>
          </p:cNvPr>
          <p:cNvSpPr>
            <a:spLocks noGrp="1"/>
          </p:cNvSpPr>
          <p:nvPr>
            <p:ph type="title"/>
          </p:nvPr>
        </p:nvSpPr>
        <p:spPr>
          <a:xfrm>
            <a:off x="528352" y="198293"/>
            <a:ext cx="11135295" cy="648630"/>
          </a:xfrm>
        </p:spPr>
        <p:txBody>
          <a:bodyPr>
            <a:normAutofit/>
          </a:bodyPr>
          <a:lstStyle/>
          <a:p>
            <a:pPr algn="ctr"/>
            <a:r>
              <a:rPr kumimoji="1" lang="en-US" altLang="ja-JP" sz="2800" b="1" dirty="0">
                <a:latin typeface="Times New Roman" panose="02020603050405020304" pitchFamily="18" charset="0"/>
                <a:cs typeface="Times New Roman" panose="02020603050405020304" pitchFamily="18" charset="0"/>
              </a:rPr>
              <a:t> Single Photon is messenger of single molecule transition</a:t>
            </a:r>
            <a:endParaRPr kumimoji="1" lang="ja-JP" altLang="en-US" sz="2800" b="1" dirty="0">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id="{AE2AAB23-D3DF-4F38-80F2-E348A9C98A17}"/>
              </a:ext>
            </a:extLst>
          </p:cNvPr>
          <p:cNvSpPr txBox="1"/>
          <p:nvPr/>
        </p:nvSpPr>
        <p:spPr>
          <a:xfrm>
            <a:off x="3665692" y="6574700"/>
            <a:ext cx="4566058" cy="276999"/>
          </a:xfrm>
          <a:prstGeom prst="rect">
            <a:avLst/>
          </a:prstGeom>
          <a:noFill/>
        </p:spPr>
        <p:txBody>
          <a:bodyPr wrap="none" rtlCol="0">
            <a:spAutoFit/>
          </a:bodyPr>
          <a:lstStyle/>
          <a:p>
            <a:r>
              <a:rPr kumimoji="1" lang="en-US" altLang="ja-JP" sz="1200" dirty="0">
                <a:latin typeface="Calibri" panose="020F0502020204030204" pitchFamily="34" charset="0"/>
                <a:cs typeface="Calibri" panose="020F0502020204030204" pitchFamily="34" charset="0"/>
              </a:rPr>
              <a:t>http://zeiss-campus.magnet.fsu.edu/articles/basics/fluorescence.html</a:t>
            </a:r>
            <a:endParaRPr kumimoji="1" lang="ja-JP"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2748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46049596-61DC-E586-29E0-C4F6164BED25}"/>
              </a:ext>
            </a:extLst>
          </p:cNvPr>
          <p:cNvSpPr/>
          <p:nvPr/>
        </p:nvSpPr>
        <p:spPr>
          <a:xfrm>
            <a:off x="1139564" y="5692990"/>
            <a:ext cx="9683759" cy="666604"/>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27" name="Rounded Rectangle 26">
            <a:extLst>
              <a:ext uri="{FF2B5EF4-FFF2-40B4-BE49-F238E27FC236}">
                <a16:creationId xmlns:a16="http://schemas.microsoft.com/office/drawing/2014/main" id="{373AB54C-0B06-88D2-D084-087D0AD7BFE7}"/>
              </a:ext>
            </a:extLst>
          </p:cNvPr>
          <p:cNvSpPr/>
          <p:nvPr/>
        </p:nvSpPr>
        <p:spPr>
          <a:xfrm>
            <a:off x="1041991" y="845231"/>
            <a:ext cx="9683759" cy="666604"/>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4224FFAB-896B-9913-4066-9B03EC3E6A4D}"/>
              </a:ext>
            </a:extLst>
          </p:cNvPr>
          <p:cNvSpPr>
            <a:spLocks noGrp="1"/>
          </p:cNvSpPr>
          <p:nvPr>
            <p:ph type="title"/>
          </p:nvPr>
        </p:nvSpPr>
        <p:spPr>
          <a:xfrm>
            <a:off x="307723" y="55437"/>
            <a:ext cx="10515600" cy="754429"/>
          </a:xfrm>
        </p:spPr>
        <p:txBody>
          <a:bodyPr>
            <a:normAutofit/>
          </a:bodyPr>
          <a:lstStyle/>
          <a:p>
            <a:pPr algn="ctr"/>
            <a:r>
              <a:rPr kumimoji="1" lang="en-US" altLang="ja-JP" sz="3200" b="1" dirty="0">
                <a:latin typeface="Times New Roman" panose="02020603050405020304" pitchFamily="18" charset="0"/>
                <a:cs typeface="Times New Roman" panose="02020603050405020304" pitchFamily="18" charset="0"/>
              </a:rPr>
              <a:t>Quantitative Cytometry 3.0</a:t>
            </a:r>
            <a:endParaRPr kumimoji="1" lang="ja-JP" altLang="en-US" sz="3200" b="1" dirty="0">
              <a:latin typeface="Times New Roman" panose="02020603050405020304" pitchFamily="18" charset="0"/>
              <a:cs typeface="Times New Roman" panose="02020603050405020304" pitchFamily="18" charset="0"/>
            </a:endParaRPr>
          </a:p>
        </p:txBody>
      </p:sp>
      <p:sp>
        <p:nvSpPr>
          <p:cNvPr id="4" name="正方形/長方形 3">
            <a:extLst>
              <a:ext uri="{FF2B5EF4-FFF2-40B4-BE49-F238E27FC236}">
                <a16:creationId xmlns:a16="http://schemas.microsoft.com/office/drawing/2014/main" id="{9993C434-AB86-B84E-0B56-DADE09084E59}"/>
              </a:ext>
            </a:extLst>
          </p:cNvPr>
          <p:cNvSpPr/>
          <p:nvPr/>
        </p:nvSpPr>
        <p:spPr>
          <a:xfrm>
            <a:off x="4009291" y="1664677"/>
            <a:ext cx="3927232" cy="3880338"/>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latin typeface="Calibri" panose="020F0502020204030204" pitchFamily="34" charset="0"/>
              <a:cs typeface="Calibri" panose="020F0502020204030204" pitchFamily="34" charset="0"/>
            </a:endParaRPr>
          </a:p>
        </p:txBody>
      </p:sp>
      <p:sp>
        <p:nvSpPr>
          <p:cNvPr id="5" name="矢印: 右 4">
            <a:extLst>
              <a:ext uri="{FF2B5EF4-FFF2-40B4-BE49-F238E27FC236}">
                <a16:creationId xmlns:a16="http://schemas.microsoft.com/office/drawing/2014/main" id="{8BD2BE71-9624-66E2-CB12-148CA492D44F}"/>
              </a:ext>
            </a:extLst>
          </p:cNvPr>
          <p:cNvSpPr/>
          <p:nvPr/>
        </p:nvSpPr>
        <p:spPr>
          <a:xfrm>
            <a:off x="2962693" y="3394265"/>
            <a:ext cx="873369" cy="33996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a:latin typeface="Calibri" panose="020F0502020204030204" pitchFamily="34" charset="0"/>
              <a:cs typeface="Calibri" panose="020F0502020204030204" pitchFamily="34" charset="0"/>
            </a:endParaRPr>
          </a:p>
        </p:txBody>
      </p:sp>
      <p:sp>
        <p:nvSpPr>
          <p:cNvPr id="6" name="矢印: 右 5">
            <a:extLst>
              <a:ext uri="{FF2B5EF4-FFF2-40B4-BE49-F238E27FC236}">
                <a16:creationId xmlns:a16="http://schemas.microsoft.com/office/drawing/2014/main" id="{1D5BCE80-1BBB-92F4-6DE8-3D5F2AC0478C}"/>
              </a:ext>
            </a:extLst>
          </p:cNvPr>
          <p:cNvSpPr/>
          <p:nvPr/>
        </p:nvSpPr>
        <p:spPr>
          <a:xfrm>
            <a:off x="7936523" y="3428998"/>
            <a:ext cx="873369" cy="33996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a:latin typeface="Calibri" panose="020F0502020204030204" pitchFamily="34" charset="0"/>
              <a:cs typeface="Calibri" panose="020F0502020204030204" pitchFamily="34" charset="0"/>
            </a:endParaRPr>
          </a:p>
        </p:txBody>
      </p:sp>
      <p:cxnSp>
        <p:nvCxnSpPr>
          <p:cNvPr id="8" name="直線コネクタ 7">
            <a:extLst>
              <a:ext uri="{FF2B5EF4-FFF2-40B4-BE49-F238E27FC236}">
                <a16:creationId xmlns:a16="http://schemas.microsoft.com/office/drawing/2014/main" id="{E1960D20-3147-6A49-8687-4F1074E48A34}"/>
              </a:ext>
            </a:extLst>
          </p:cNvPr>
          <p:cNvCxnSpPr/>
          <p:nvPr/>
        </p:nvCxnSpPr>
        <p:spPr>
          <a:xfrm>
            <a:off x="4009291" y="2919046"/>
            <a:ext cx="3927232" cy="0"/>
          </a:xfrm>
          <a:prstGeom prst="line">
            <a:avLst/>
          </a:prstGeom>
        </p:spPr>
        <p:style>
          <a:lnRef idx="2">
            <a:schemeClr val="dk1"/>
          </a:lnRef>
          <a:fillRef idx="0">
            <a:schemeClr val="dk1"/>
          </a:fillRef>
          <a:effectRef idx="1">
            <a:schemeClr val="dk1"/>
          </a:effectRef>
          <a:fontRef idx="minor">
            <a:schemeClr val="tx1"/>
          </a:fontRef>
        </p:style>
      </p:cxnSp>
      <p:cxnSp>
        <p:nvCxnSpPr>
          <p:cNvPr id="9" name="直線コネクタ 8">
            <a:extLst>
              <a:ext uri="{FF2B5EF4-FFF2-40B4-BE49-F238E27FC236}">
                <a16:creationId xmlns:a16="http://schemas.microsoft.com/office/drawing/2014/main" id="{24763CE0-102B-237B-905A-ECB360692A46}"/>
              </a:ext>
            </a:extLst>
          </p:cNvPr>
          <p:cNvCxnSpPr/>
          <p:nvPr/>
        </p:nvCxnSpPr>
        <p:spPr>
          <a:xfrm>
            <a:off x="4009291" y="4208584"/>
            <a:ext cx="3927232" cy="0"/>
          </a:xfrm>
          <a:prstGeom prst="line">
            <a:avLst/>
          </a:prstGeom>
        </p:spPr>
        <p:style>
          <a:lnRef idx="2">
            <a:schemeClr val="dk1"/>
          </a:lnRef>
          <a:fillRef idx="0">
            <a:schemeClr val="dk1"/>
          </a:fillRef>
          <a:effectRef idx="1">
            <a:schemeClr val="dk1"/>
          </a:effectRef>
          <a:fontRef idx="minor">
            <a:schemeClr val="tx1"/>
          </a:fontRef>
        </p:style>
      </p:cxnSp>
      <p:cxnSp>
        <p:nvCxnSpPr>
          <p:cNvPr id="11" name="直線コネクタ 10">
            <a:extLst>
              <a:ext uri="{FF2B5EF4-FFF2-40B4-BE49-F238E27FC236}">
                <a16:creationId xmlns:a16="http://schemas.microsoft.com/office/drawing/2014/main" id="{EB15FB92-1EA9-C289-C5C3-84EBF9ADAC4E}"/>
              </a:ext>
            </a:extLst>
          </p:cNvPr>
          <p:cNvCxnSpPr/>
          <p:nvPr/>
        </p:nvCxnSpPr>
        <p:spPr>
          <a:xfrm>
            <a:off x="5345723" y="1658813"/>
            <a:ext cx="0" cy="3880338"/>
          </a:xfrm>
          <a:prstGeom prst="line">
            <a:avLst/>
          </a:prstGeom>
        </p:spPr>
        <p:style>
          <a:lnRef idx="2">
            <a:schemeClr val="dk1"/>
          </a:lnRef>
          <a:fillRef idx="0">
            <a:schemeClr val="dk1"/>
          </a:fillRef>
          <a:effectRef idx="1">
            <a:schemeClr val="dk1"/>
          </a:effectRef>
          <a:fontRef idx="minor">
            <a:schemeClr val="tx1"/>
          </a:fontRef>
        </p:style>
      </p:cxnSp>
      <p:cxnSp>
        <p:nvCxnSpPr>
          <p:cNvPr id="12" name="直線コネクタ 11">
            <a:extLst>
              <a:ext uri="{FF2B5EF4-FFF2-40B4-BE49-F238E27FC236}">
                <a16:creationId xmlns:a16="http://schemas.microsoft.com/office/drawing/2014/main" id="{3768A2C8-A203-E108-BCD7-99782DA24009}"/>
              </a:ext>
            </a:extLst>
          </p:cNvPr>
          <p:cNvCxnSpPr/>
          <p:nvPr/>
        </p:nvCxnSpPr>
        <p:spPr>
          <a:xfrm>
            <a:off x="6588370" y="1658813"/>
            <a:ext cx="0" cy="3880338"/>
          </a:xfrm>
          <a:prstGeom prst="line">
            <a:avLst/>
          </a:prstGeom>
        </p:spPr>
        <p:style>
          <a:lnRef idx="2">
            <a:schemeClr val="dk1"/>
          </a:lnRef>
          <a:fillRef idx="0">
            <a:schemeClr val="dk1"/>
          </a:fillRef>
          <a:effectRef idx="1">
            <a:schemeClr val="dk1"/>
          </a:effectRef>
          <a:fontRef idx="minor">
            <a:schemeClr val="tx1"/>
          </a:fontRef>
        </p:style>
      </p:cxnSp>
      <p:sp>
        <p:nvSpPr>
          <p:cNvPr id="13" name="テキスト ボックス 12">
            <a:extLst>
              <a:ext uri="{FF2B5EF4-FFF2-40B4-BE49-F238E27FC236}">
                <a16:creationId xmlns:a16="http://schemas.microsoft.com/office/drawing/2014/main" id="{2187DB02-BE0C-4ECC-1407-95055EC2A991}"/>
              </a:ext>
            </a:extLst>
          </p:cNvPr>
          <p:cNvSpPr txBox="1"/>
          <p:nvPr/>
        </p:nvSpPr>
        <p:spPr>
          <a:xfrm>
            <a:off x="1201616" y="3137317"/>
            <a:ext cx="1744004" cy="830997"/>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 </a:t>
            </a:r>
            <a:r>
              <a:rPr kumimoji="1" lang="el-GR" altLang="ja-JP" sz="1600" dirty="0">
                <a:latin typeface="Calibri" panose="020F0502020204030204" pitchFamily="34" charset="0"/>
                <a:cs typeface="Calibri" panose="020F0502020204030204" pitchFamily="34" charset="0"/>
              </a:rPr>
              <a:t>λ</a:t>
            </a:r>
            <a:r>
              <a:rPr kumimoji="1" lang="en-US" altLang="ja-JP" sz="1600" dirty="0">
                <a:latin typeface="Calibri" panose="020F0502020204030204" pitchFamily="34" charset="0"/>
                <a:cs typeface="Calibri" panose="020F0502020204030204" pitchFamily="34" charset="0"/>
              </a:rPr>
              <a:t>EX.</a:t>
            </a:r>
          </a:p>
          <a:p>
            <a:r>
              <a:rPr kumimoji="1" lang="en-US" altLang="ja-JP" sz="1600" dirty="0" err="1">
                <a:latin typeface="Calibri" panose="020F0502020204030204" pitchFamily="34" charset="0"/>
                <a:cs typeface="Calibri" panose="020F0502020204030204" pitchFamily="34" charset="0"/>
              </a:rPr>
              <a:t>Ex.Photon</a:t>
            </a:r>
            <a:r>
              <a:rPr kumimoji="1" lang="en-US" altLang="ja-JP" sz="1600" dirty="0">
                <a:latin typeface="Calibri" panose="020F0502020204030204" pitchFamily="34" charset="0"/>
                <a:cs typeface="Calibri" panose="020F0502020204030204" pitchFamily="34" charset="0"/>
              </a:rPr>
              <a:t> N/um</a:t>
            </a:r>
            <a:r>
              <a:rPr kumimoji="1" lang="en-US" altLang="ja-JP" sz="1600" baseline="30000" dirty="0">
                <a:latin typeface="Calibri" panose="020F0502020204030204" pitchFamily="34" charset="0"/>
                <a:cs typeface="Calibri" panose="020F0502020204030204" pitchFamily="34" charset="0"/>
              </a:rPr>
              <a:t>2</a:t>
            </a:r>
            <a:r>
              <a:rPr kumimoji="1" lang="en-US" altLang="ja-JP" sz="1600" dirty="0">
                <a:latin typeface="Calibri" panose="020F0502020204030204" pitchFamily="34" charset="0"/>
                <a:cs typeface="Calibri" panose="020F0502020204030204" pitchFamily="34" charset="0"/>
              </a:rPr>
              <a:t>s</a:t>
            </a:r>
          </a:p>
          <a:p>
            <a:endParaRPr kumimoji="1" lang="ja-JP" altLang="en-US" sz="1600" dirty="0">
              <a:latin typeface="Calibri" panose="020F0502020204030204" pitchFamily="34" charset="0"/>
              <a:cs typeface="Calibri" panose="020F0502020204030204" pitchFamily="34" charset="0"/>
            </a:endParaRPr>
          </a:p>
        </p:txBody>
      </p:sp>
      <p:sp>
        <p:nvSpPr>
          <p:cNvPr id="14" name="テキスト ボックス 13">
            <a:extLst>
              <a:ext uri="{FF2B5EF4-FFF2-40B4-BE49-F238E27FC236}">
                <a16:creationId xmlns:a16="http://schemas.microsoft.com/office/drawing/2014/main" id="{2F87E8AC-3DAC-BAA8-A213-81D219918B67}"/>
              </a:ext>
            </a:extLst>
          </p:cNvPr>
          <p:cNvSpPr txBox="1"/>
          <p:nvPr/>
        </p:nvSpPr>
        <p:spPr>
          <a:xfrm>
            <a:off x="8944709" y="3254548"/>
            <a:ext cx="2212080" cy="1077218"/>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Fluorescence  </a:t>
            </a:r>
            <a:r>
              <a:rPr kumimoji="1" lang="el-GR" altLang="ja-JP" sz="1600" dirty="0">
                <a:latin typeface="Calibri" panose="020F0502020204030204" pitchFamily="34" charset="0"/>
                <a:cs typeface="Calibri" panose="020F0502020204030204" pitchFamily="34" charset="0"/>
              </a:rPr>
              <a:t>λ</a:t>
            </a:r>
            <a:r>
              <a:rPr kumimoji="1" lang="en-US" altLang="ja-JP" sz="1200" dirty="0">
                <a:latin typeface="Calibri" panose="020F0502020204030204" pitchFamily="34" charset="0"/>
                <a:cs typeface="Calibri" panose="020F0502020204030204" pitchFamily="34" charset="0"/>
              </a:rPr>
              <a:t>EM.</a:t>
            </a:r>
            <a:endParaRPr kumimoji="1" lang="en-US" altLang="ja-JP" sz="1600" dirty="0">
              <a:latin typeface="Calibri" panose="020F0502020204030204" pitchFamily="34" charset="0"/>
              <a:cs typeface="Calibri" panose="020F0502020204030204" pitchFamily="34" charset="0"/>
            </a:endParaRPr>
          </a:p>
          <a:p>
            <a:r>
              <a:rPr kumimoji="1" lang="en-US" altLang="ja-JP" sz="1600" dirty="0" err="1">
                <a:latin typeface="Calibri" panose="020F0502020204030204" pitchFamily="34" charset="0"/>
                <a:cs typeface="Calibri" panose="020F0502020204030204" pitchFamily="34" charset="0"/>
              </a:rPr>
              <a:t>E</a:t>
            </a:r>
            <a:r>
              <a:rPr lang="en-US" altLang="ja-JP" sz="1400" dirty="0" err="1">
                <a:latin typeface="Calibri" panose="020F0502020204030204" pitchFamily="34" charset="0"/>
                <a:cs typeface="Calibri" panose="020F0502020204030204" pitchFamily="34" charset="0"/>
              </a:rPr>
              <a:t>m</a:t>
            </a:r>
            <a:r>
              <a:rPr kumimoji="1" lang="en-US" altLang="ja-JP" sz="1600" dirty="0">
                <a:latin typeface="Calibri" panose="020F0502020204030204" pitchFamily="34" charset="0"/>
                <a:cs typeface="Calibri" panose="020F0502020204030204" pitchFamily="34" charset="0"/>
              </a:rPr>
              <a:t>. Photon as spectrum</a:t>
            </a:r>
          </a:p>
          <a:p>
            <a:r>
              <a:rPr kumimoji="1" lang="en-US" altLang="ja-JP" sz="1600" dirty="0">
                <a:latin typeface="Calibri" panose="020F0502020204030204" pitchFamily="34" charset="0"/>
                <a:cs typeface="Calibri" panose="020F0502020204030204" pitchFamily="34" charset="0"/>
              </a:rPr>
              <a:t>10Gs x 42CH</a:t>
            </a:r>
          </a:p>
          <a:p>
            <a:endParaRPr kumimoji="1" lang="ja-JP" altLang="en-US" sz="1600" dirty="0">
              <a:latin typeface="Calibri" panose="020F0502020204030204" pitchFamily="34" charset="0"/>
              <a:cs typeface="Calibri" panose="020F0502020204030204" pitchFamily="34" charset="0"/>
            </a:endParaRPr>
          </a:p>
        </p:txBody>
      </p:sp>
      <p:sp>
        <p:nvSpPr>
          <p:cNvPr id="15" name="矢印: 右 14">
            <a:extLst>
              <a:ext uri="{FF2B5EF4-FFF2-40B4-BE49-F238E27FC236}">
                <a16:creationId xmlns:a16="http://schemas.microsoft.com/office/drawing/2014/main" id="{5B97CF71-612E-29BA-A1F1-4AF0E9BBD184}"/>
              </a:ext>
            </a:extLst>
          </p:cNvPr>
          <p:cNvSpPr/>
          <p:nvPr/>
        </p:nvSpPr>
        <p:spPr>
          <a:xfrm>
            <a:off x="7936522" y="4656992"/>
            <a:ext cx="873369" cy="33996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a:latin typeface="Calibri" panose="020F0502020204030204" pitchFamily="34" charset="0"/>
              <a:cs typeface="Calibri" panose="020F0502020204030204" pitchFamily="34" charset="0"/>
            </a:endParaRPr>
          </a:p>
        </p:txBody>
      </p:sp>
      <p:sp>
        <p:nvSpPr>
          <p:cNvPr id="16" name="矢印: 右 15">
            <a:extLst>
              <a:ext uri="{FF2B5EF4-FFF2-40B4-BE49-F238E27FC236}">
                <a16:creationId xmlns:a16="http://schemas.microsoft.com/office/drawing/2014/main" id="{0B39820B-EBF9-57F6-3440-24D4E259683D}"/>
              </a:ext>
            </a:extLst>
          </p:cNvPr>
          <p:cNvSpPr/>
          <p:nvPr/>
        </p:nvSpPr>
        <p:spPr>
          <a:xfrm>
            <a:off x="7936522" y="2151184"/>
            <a:ext cx="873369" cy="33996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a:latin typeface="Calibri" panose="020F0502020204030204" pitchFamily="34" charset="0"/>
              <a:cs typeface="Calibri" panose="020F0502020204030204" pitchFamily="34" charset="0"/>
            </a:endParaRPr>
          </a:p>
        </p:txBody>
      </p:sp>
      <p:sp>
        <p:nvSpPr>
          <p:cNvPr id="17" name="テキスト ボックス 16">
            <a:extLst>
              <a:ext uri="{FF2B5EF4-FFF2-40B4-BE49-F238E27FC236}">
                <a16:creationId xmlns:a16="http://schemas.microsoft.com/office/drawing/2014/main" id="{39A552E7-F4B0-1522-D6E0-2E0F8CC478C0}"/>
              </a:ext>
            </a:extLst>
          </p:cNvPr>
          <p:cNvSpPr txBox="1"/>
          <p:nvPr/>
        </p:nvSpPr>
        <p:spPr>
          <a:xfrm>
            <a:off x="8868575" y="4576054"/>
            <a:ext cx="1857175" cy="584775"/>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 System Background</a:t>
            </a:r>
          </a:p>
          <a:p>
            <a:endParaRPr kumimoji="1" lang="ja-JP" altLang="en-US" sz="1600" dirty="0">
              <a:latin typeface="Calibri" panose="020F0502020204030204" pitchFamily="34" charset="0"/>
              <a:cs typeface="Calibri" panose="020F0502020204030204" pitchFamily="34" charset="0"/>
            </a:endParaRPr>
          </a:p>
        </p:txBody>
      </p:sp>
      <p:sp>
        <p:nvSpPr>
          <p:cNvPr id="18" name="テキスト ボックス 17">
            <a:extLst>
              <a:ext uri="{FF2B5EF4-FFF2-40B4-BE49-F238E27FC236}">
                <a16:creationId xmlns:a16="http://schemas.microsoft.com/office/drawing/2014/main" id="{42380C85-DA1E-C016-2958-07CBF10DAA3A}"/>
              </a:ext>
            </a:extLst>
          </p:cNvPr>
          <p:cNvSpPr txBox="1"/>
          <p:nvPr/>
        </p:nvSpPr>
        <p:spPr>
          <a:xfrm>
            <a:off x="8809891" y="2125474"/>
            <a:ext cx="2555058" cy="830997"/>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 Particle detection</a:t>
            </a:r>
          </a:p>
          <a:p>
            <a:r>
              <a:rPr kumimoji="1" lang="en-US" altLang="ja-JP" sz="1600" dirty="0">
                <a:latin typeface="Calibri" panose="020F0502020204030204" pitchFamily="34" charset="0"/>
                <a:cs typeface="Calibri" panose="020F0502020204030204" pitchFamily="34" charset="0"/>
              </a:rPr>
              <a:t>( Light loss + other features)</a:t>
            </a:r>
          </a:p>
          <a:p>
            <a:endParaRPr kumimoji="1" lang="ja-JP" altLang="en-US" sz="1600" dirty="0">
              <a:latin typeface="Calibri" panose="020F0502020204030204" pitchFamily="34" charset="0"/>
              <a:cs typeface="Calibri" panose="020F0502020204030204" pitchFamily="34" charset="0"/>
            </a:endParaRPr>
          </a:p>
        </p:txBody>
      </p:sp>
      <p:sp>
        <p:nvSpPr>
          <p:cNvPr id="19" name="テキスト ボックス 18">
            <a:extLst>
              <a:ext uri="{FF2B5EF4-FFF2-40B4-BE49-F238E27FC236}">
                <a16:creationId xmlns:a16="http://schemas.microsoft.com/office/drawing/2014/main" id="{5229ABE1-AAD8-613F-0F56-D9E05BD3E296}"/>
              </a:ext>
            </a:extLst>
          </p:cNvPr>
          <p:cNvSpPr txBox="1"/>
          <p:nvPr/>
        </p:nvSpPr>
        <p:spPr>
          <a:xfrm>
            <a:off x="4377710" y="4585629"/>
            <a:ext cx="797013" cy="584775"/>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Sensor </a:t>
            </a:r>
          </a:p>
          <a:p>
            <a:r>
              <a:rPr kumimoji="1" lang="en-US" altLang="ja-JP" sz="1600" dirty="0">
                <a:latin typeface="Calibri" panose="020F0502020204030204" pitchFamily="34" charset="0"/>
                <a:cs typeface="Calibri" panose="020F0502020204030204" pitchFamily="34" charset="0"/>
              </a:rPr>
              <a:t>DCR</a:t>
            </a:r>
            <a:endParaRPr kumimoji="1" lang="ja-JP" altLang="en-US" sz="1600" dirty="0">
              <a:latin typeface="Calibri" panose="020F0502020204030204" pitchFamily="34" charset="0"/>
              <a:cs typeface="Calibri" panose="020F0502020204030204" pitchFamily="34" charset="0"/>
            </a:endParaRPr>
          </a:p>
        </p:txBody>
      </p:sp>
      <p:sp>
        <p:nvSpPr>
          <p:cNvPr id="20" name="テキスト ボックス 19">
            <a:extLst>
              <a:ext uri="{FF2B5EF4-FFF2-40B4-BE49-F238E27FC236}">
                <a16:creationId xmlns:a16="http://schemas.microsoft.com/office/drawing/2014/main" id="{A651B0FA-6CD7-B172-8D92-93044E46C35D}"/>
              </a:ext>
            </a:extLst>
          </p:cNvPr>
          <p:cNvSpPr txBox="1"/>
          <p:nvPr/>
        </p:nvSpPr>
        <p:spPr>
          <a:xfrm>
            <a:off x="5534396" y="4576054"/>
            <a:ext cx="790216" cy="584775"/>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Stray</a:t>
            </a:r>
          </a:p>
          <a:p>
            <a:r>
              <a:rPr kumimoji="1" lang="en-US" altLang="ja-JP" sz="1600" dirty="0">
                <a:latin typeface="Calibri" panose="020F0502020204030204" pitchFamily="34" charset="0"/>
                <a:cs typeface="Calibri" panose="020F0502020204030204" pitchFamily="34" charset="0"/>
              </a:rPr>
              <a:t>Photon</a:t>
            </a:r>
          </a:p>
        </p:txBody>
      </p:sp>
      <p:sp>
        <p:nvSpPr>
          <p:cNvPr id="21" name="テキスト ボックス 20">
            <a:extLst>
              <a:ext uri="{FF2B5EF4-FFF2-40B4-BE49-F238E27FC236}">
                <a16:creationId xmlns:a16="http://schemas.microsoft.com/office/drawing/2014/main" id="{5F407671-85C0-2004-467C-E6A01CA4A367}"/>
              </a:ext>
            </a:extLst>
          </p:cNvPr>
          <p:cNvSpPr txBox="1"/>
          <p:nvPr/>
        </p:nvSpPr>
        <p:spPr>
          <a:xfrm>
            <a:off x="6674978" y="4585629"/>
            <a:ext cx="767454" cy="584775"/>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Sheath</a:t>
            </a:r>
          </a:p>
          <a:p>
            <a:r>
              <a:rPr kumimoji="1" lang="en-US" altLang="ja-JP" sz="1600" dirty="0">
                <a:latin typeface="Calibri" panose="020F0502020204030204" pitchFamily="34" charset="0"/>
                <a:cs typeface="Calibri" panose="020F0502020204030204" pitchFamily="34" charset="0"/>
              </a:rPr>
              <a:t>Scatter</a:t>
            </a:r>
          </a:p>
        </p:txBody>
      </p:sp>
      <p:sp>
        <p:nvSpPr>
          <p:cNvPr id="22" name="テキスト ボックス 21">
            <a:extLst>
              <a:ext uri="{FF2B5EF4-FFF2-40B4-BE49-F238E27FC236}">
                <a16:creationId xmlns:a16="http://schemas.microsoft.com/office/drawing/2014/main" id="{A39A7361-8755-A69E-8982-3754BF0A120A}"/>
              </a:ext>
            </a:extLst>
          </p:cNvPr>
          <p:cNvSpPr txBox="1"/>
          <p:nvPr/>
        </p:nvSpPr>
        <p:spPr>
          <a:xfrm>
            <a:off x="4009291" y="3271863"/>
            <a:ext cx="1247970" cy="584775"/>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Auto-</a:t>
            </a:r>
          </a:p>
          <a:p>
            <a:r>
              <a:rPr kumimoji="1" lang="en-US" altLang="ja-JP" sz="1600" dirty="0">
                <a:latin typeface="Calibri" panose="020F0502020204030204" pitchFamily="34" charset="0"/>
                <a:cs typeface="Calibri" panose="020F0502020204030204" pitchFamily="34" charset="0"/>
              </a:rPr>
              <a:t>fluorescence</a:t>
            </a:r>
          </a:p>
        </p:txBody>
      </p:sp>
      <p:sp>
        <p:nvSpPr>
          <p:cNvPr id="23" name="テキスト ボックス 22">
            <a:extLst>
              <a:ext uri="{FF2B5EF4-FFF2-40B4-BE49-F238E27FC236}">
                <a16:creationId xmlns:a16="http://schemas.microsoft.com/office/drawing/2014/main" id="{D1771404-601A-E00C-383E-932C1B766FCB}"/>
              </a:ext>
            </a:extLst>
          </p:cNvPr>
          <p:cNvSpPr txBox="1"/>
          <p:nvPr/>
        </p:nvSpPr>
        <p:spPr>
          <a:xfrm>
            <a:off x="6571297" y="3281680"/>
            <a:ext cx="1247970" cy="830997"/>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Conjugated</a:t>
            </a:r>
          </a:p>
          <a:p>
            <a:r>
              <a:rPr kumimoji="1" lang="en-US" altLang="ja-JP" sz="1600" dirty="0">
                <a:latin typeface="Calibri" panose="020F0502020204030204" pitchFamily="34" charset="0"/>
                <a:cs typeface="Calibri" panose="020F0502020204030204" pitchFamily="34" charset="0"/>
              </a:rPr>
              <a:t>fluorescence</a:t>
            </a:r>
          </a:p>
          <a:p>
            <a:r>
              <a:rPr kumimoji="1" lang="en-US" altLang="ja-JP" sz="1600" dirty="0">
                <a:latin typeface="Calibri" panose="020F0502020204030204" pitchFamily="34" charset="0"/>
                <a:cs typeface="Calibri" panose="020F0502020204030204" pitchFamily="34" charset="0"/>
              </a:rPr>
              <a:t>Plus ???</a:t>
            </a:r>
          </a:p>
        </p:txBody>
      </p:sp>
      <p:sp>
        <p:nvSpPr>
          <p:cNvPr id="24" name="テキスト ボックス 23">
            <a:extLst>
              <a:ext uri="{FF2B5EF4-FFF2-40B4-BE49-F238E27FC236}">
                <a16:creationId xmlns:a16="http://schemas.microsoft.com/office/drawing/2014/main" id="{85D17D85-CAAC-F8AD-CA5A-E1C75FD82CD7}"/>
              </a:ext>
            </a:extLst>
          </p:cNvPr>
          <p:cNvSpPr txBox="1"/>
          <p:nvPr/>
        </p:nvSpPr>
        <p:spPr>
          <a:xfrm>
            <a:off x="4257916" y="1998002"/>
            <a:ext cx="807016" cy="584775"/>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Particle</a:t>
            </a:r>
          </a:p>
          <a:p>
            <a:r>
              <a:rPr kumimoji="1" lang="en-US" altLang="ja-JP" sz="1600" dirty="0">
                <a:latin typeface="Calibri" panose="020F0502020204030204" pitchFamily="34" charset="0"/>
                <a:cs typeface="Calibri" panose="020F0502020204030204" pitchFamily="34" charset="0"/>
              </a:rPr>
              <a:t>scatter</a:t>
            </a:r>
          </a:p>
        </p:txBody>
      </p:sp>
      <p:sp>
        <p:nvSpPr>
          <p:cNvPr id="25" name="テキスト ボックス 24">
            <a:extLst>
              <a:ext uri="{FF2B5EF4-FFF2-40B4-BE49-F238E27FC236}">
                <a16:creationId xmlns:a16="http://schemas.microsoft.com/office/drawing/2014/main" id="{39402124-77F8-F010-D9BD-82192AF9952D}"/>
              </a:ext>
            </a:extLst>
          </p:cNvPr>
          <p:cNvSpPr txBox="1"/>
          <p:nvPr/>
        </p:nvSpPr>
        <p:spPr>
          <a:xfrm>
            <a:off x="5369301" y="1998002"/>
            <a:ext cx="1088439" cy="584775"/>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Particle</a:t>
            </a:r>
          </a:p>
          <a:p>
            <a:r>
              <a:rPr kumimoji="1" lang="en-US" altLang="ja-JP" sz="1600" dirty="0">
                <a:latin typeface="Calibri" panose="020F0502020204030204" pitchFamily="34" charset="0"/>
                <a:cs typeface="Calibri" panose="020F0502020204030204" pitchFamily="34" charset="0"/>
              </a:rPr>
              <a:t>absorption</a:t>
            </a:r>
          </a:p>
        </p:txBody>
      </p:sp>
      <p:sp>
        <p:nvSpPr>
          <p:cNvPr id="26" name="テキスト ボックス 25">
            <a:extLst>
              <a:ext uri="{FF2B5EF4-FFF2-40B4-BE49-F238E27FC236}">
                <a16:creationId xmlns:a16="http://schemas.microsoft.com/office/drawing/2014/main" id="{DD992B72-3721-94E8-88B7-5762D85B8499}"/>
              </a:ext>
            </a:extLst>
          </p:cNvPr>
          <p:cNvSpPr txBox="1"/>
          <p:nvPr/>
        </p:nvSpPr>
        <p:spPr>
          <a:xfrm>
            <a:off x="6588370" y="1992142"/>
            <a:ext cx="1045671" cy="584775"/>
          </a:xfrm>
          <a:prstGeom prst="rect">
            <a:avLst/>
          </a:prstGeom>
          <a:noFill/>
        </p:spPr>
        <p:txBody>
          <a:bodyPr wrap="none" rtlCol="0">
            <a:spAutoFit/>
          </a:bodyPr>
          <a:lstStyle/>
          <a:p>
            <a:r>
              <a:rPr kumimoji="1" lang="en-US" altLang="ja-JP" sz="1600" dirty="0">
                <a:latin typeface="Calibri" panose="020F0502020204030204" pitchFamily="34" charset="0"/>
                <a:cs typeface="Calibri" panose="020F0502020204030204" pitchFamily="34" charset="0"/>
              </a:rPr>
              <a:t>Particle</a:t>
            </a:r>
          </a:p>
          <a:p>
            <a:r>
              <a:rPr kumimoji="1" lang="en-US" altLang="ja-JP" sz="1600" dirty="0">
                <a:latin typeface="Calibri" panose="020F0502020204030204" pitchFamily="34" charset="0"/>
                <a:cs typeface="Calibri" panose="020F0502020204030204" pitchFamily="34" charset="0"/>
              </a:rPr>
              <a:t>diffraction</a:t>
            </a:r>
          </a:p>
        </p:txBody>
      </p:sp>
      <p:pic>
        <p:nvPicPr>
          <p:cNvPr id="29" name="図 28">
            <a:extLst>
              <a:ext uri="{FF2B5EF4-FFF2-40B4-BE49-F238E27FC236}">
                <a16:creationId xmlns:a16="http://schemas.microsoft.com/office/drawing/2014/main" id="{469FDFE0-581A-3BE9-2DF0-0DBF7C26878A}"/>
              </a:ext>
            </a:extLst>
          </p:cNvPr>
          <p:cNvPicPr>
            <a:picLocks noChangeAspect="1"/>
          </p:cNvPicPr>
          <p:nvPr/>
        </p:nvPicPr>
        <p:blipFill>
          <a:blip r:embed="rId2"/>
          <a:stretch>
            <a:fillRect/>
          </a:stretch>
        </p:blipFill>
        <p:spPr>
          <a:xfrm>
            <a:off x="5511853" y="2977658"/>
            <a:ext cx="939182" cy="1139335"/>
          </a:xfrm>
          <a:prstGeom prst="rect">
            <a:avLst/>
          </a:prstGeom>
        </p:spPr>
      </p:pic>
      <p:sp>
        <p:nvSpPr>
          <p:cNvPr id="3" name="TextBox 2">
            <a:extLst>
              <a:ext uri="{FF2B5EF4-FFF2-40B4-BE49-F238E27FC236}">
                <a16:creationId xmlns:a16="http://schemas.microsoft.com/office/drawing/2014/main" id="{B3D63055-F75C-8953-49AB-AB386B12FB16}"/>
              </a:ext>
            </a:extLst>
          </p:cNvPr>
          <p:cNvSpPr txBox="1"/>
          <p:nvPr/>
        </p:nvSpPr>
        <p:spPr>
          <a:xfrm>
            <a:off x="1491952" y="865504"/>
            <a:ext cx="1163332" cy="646331"/>
          </a:xfrm>
          <a:prstGeom prst="rect">
            <a:avLst/>
          </a:prstGeom>
          <a:noFill/>
        </p:spPr>
        <p:txBody>
          <a:bodyPr wrap="none" rtlCol="0">
            <a:spAutoFit/>
          </a:bodyPr>
          <a:lstStyle/>
          <a:p>
            <a:r>
              <a:rPr lang="en-US" dirty="0"/>
              <a:t>Innovative</a:t>
            </a:r>
          </a:p>
          <a:p>
            <a:r>
              <a:rPr lang="en-US" dirty="0"/>
              <a:t>Excitation</a:t>
            </a:r>
          </a:p>
        </p:txBody>
      </p:sp>
      <p:sp>
        <p:nvSpPr>
          <p:cNvPr id="7" name="TextBox 6">
            <a:extLst>
              <a:ext uri="{FF2B5EF4-FFF2-40B4-BE49-F238E27FC236}">
                <a16:creationId xmlns:a16="http://schemas.microsoft.com/office/drawing/2014/main" id="{54D1A053-40C4-D019-E9DD-F122EBD703EC}"/>
              </a:ext>
            </a:extLst>
          </p:cNvPr>
          <p:cNvSpPr txBox="1"/>
          <p:nvPr/>
        </p:nvSpPr>
        <p:spPr>
          <a:xfrm>
            <a:off x="5345723" y="865505"/>
            <a:ext cx="1611210" cy="646331"/>
          </a:xfrm>
          <a:prstGeom prst="rect">
            <a:avLst/>
          </a:prstGeom>
          <a:noFill/>
        </p:spPr>
        <p:txBody>
          <a:bodyPr wrap="none" rtlCol="0">
            <a:spAutoFit/>
          </a:bodyPr>
          <a:lstStyle/>
          <a:p>
            <a:r>
              <a:rPr lang="en-US" dirty="0"/>
              <a:t>Innovative</a:t>
            </a:r>
          </a:p>
          <a:p>
            <a:r>
              <a:rPr lang="en-US" dirty="0"/>
              <a:t>Data Collection</a:t>
            </a:r>
          </a:p>
        </p:txBody>
      </p:sp>
      <p:sp>
        <p:nvSpPr>
          <p:cNvPr id="10" name="TextBox 9">
            <a:extLst>
              <a:ext uri="{FF2B5EF4-FFF2-40B4-BE49-F238E27FC236}">
                <a16:creationId xmlns:a16="http://schemas.microsoft.com/office/drawing/2014/main" id="{4AF1889D-36A6-5EFD-6343-245B9DBC7FA8}"/>
              </a:ext>
            </a:extLst>
          </p:cNvPr>
          <p:cNvSpPr txBox="1"/>
          <p:nvPr/>
        </p:nvSpPr>
        <p:spPr>
          <a:xfrm>
            <a:off x="9065706" y="845231"/>
            <a:ext cx="1163332" cy="646331"/>
          </a:xfrm>
          <a:prstGeom prst="rect">
            <a:avLst/>
          </a:prstGeom>
          <a:noFill/>
        </p:spPr>
        <p:txBody>
          <a:bodyPr wrap="none" rtlCol="0">
            <a:spAutoFit/>
          </a:bodyPr>
          <a:lstStyle/>
          <a:p>
            <a:r>
              <a:rPr lang="en-US" dirty="0"/>
              <a:t>Innovative</a:t>
            </a:r>
          </a:p>
          <a:p>
            <a:r>
              <a:rPr lang="en-US" dirty="0"/>
              <a:t>Analysis</a:t>
            </a:r>
          </a:p>
        </p:txBody>
      </p:sp>
      <p:sp>
        <p:nvSpPr>
          <p:cNvPr id="28" name="TextBox 27">
            <a:extLst>
              <a:ext uri="{FF2B5EF4-FFF2-40B4-BE49-F238E27FC236}">
                <a16:creationId xmlns:a16="http://schemas.microsoft.com/office/drawing/2014/main" id="{27DE6F0F-93F2-C909-D96A-4B3769472DA2}"/>
              </a:ext>
            </a:extLst>
          </p:cNvPr>
          <p:cNvSpPr txBox="1"/>
          <p:nvPr/>
        </p:nvSpPr>
        <p:spPr>
          <a:xfrm>
            <a:off x="1321474" y="5822018"/>
            <a:ext cx="1825371" cy="461665"/>
          </a:xfrm>
          <a:prstGeom prst="rect">
            <a:avLst/>
          </a:prstGeom>
          <a:noFill/>
        </p:spPr>
        <p:txBody>
          <a:bodyPr wrap="none" rtlCol="0">
            <a:spAutoFit/>
          </a:bodyPr>
          <a:lstStyle/>
          <a:p>
            <a:r>
              <a:rPr lang="en-US" sz="2400" b="1" dirty="0"/>
              <a:t>Quantitation</a:t>
            </a:r>
          </a:p>
        </p:txBody>
      </p:sp>
      <p:sp>
        <p:nvSpPr>
          <p:cNvPr id="30" name="TextBox 29">
            <a:extLst>
              <a:ext uri="{FF2B5EF4-FFF2-40B4-BE49-F238E27FC236}">
                <a16:creationId xmlns:a16="http://schemas.microsoft.com/office/drawing/2014/main" id="{AEB5906C-E0F2-5C58-CF86-7ECC7CC24001}"/>
              </a:ext>
            </a:extLst>
          </p:cNvPr>
          <p:cNvSpPr txBox="1"/>
          <p:nvPr/>
        </p:nvSpPr>
        <p:spPr>
          <a:xfrm>
            <a:off x="5198731" y="5822017"/>
            <a:ext cx="1825371" cy="461665"/>
          </a:xfrm>
          <a:prstGeom prst="rect">
            <a:avLst/>
          </a:prstGeom>
          <a:noFill/>
        </p:spPr>
        <p:txBody>
          <a:bodyPr wrap="none" rtlCol="0">
            <a:spAutoFit/>
          </a:bodyPr>
          <a:lstStyle/>
          <a:p>
            <a:r>
              <a:rPr lang="en-US" sz="2400" b="1" dirty="0"/>
              <a:t>Quantitation</a:t>
            </a:r>
          </a:p>
        </p:txBody>
      </p:sp>
      <p:sp>
        <p:nvSpPr>
          <p:cNvPr id="31" name="TextBox 30">
            <a:extLst>
              <a:ext uri="{FF2B5EF4-FFF2-40B4-BE49-F238E27FC236}">
                <a16:creationId xmlns:a16="http://schemas.microsoft.com/office/drawing/2014/main" id="{79CABC04-CEBA-BDD5-7100-08F284E14DF5}"/>
              </a:ext>
            </a:extLst>
          </p:cNvPr>
          <p:cNvSpPr txBox="1"/>
          <p:nvPr/>
        </p:nvSpPr>
        <p:spPr>
          <a:xfrm>
            <a:off x="8946797" y="5842291"/>
            <a:ext cx="1825371" cy="461665"/>
          </a:xfrm>
          <a:prstGeom prst="rect">
            <a:avLst/>
          </a:prstGeom>
          <a:noFill/>
        </p:spPr>
        <p:txBody>
          <a:bodyPr wrap="none" rtlCol="0">
            <a:spAutoFit/>
          </a:bodyPr>
          <a:lstStyle/>
          <a:p>
            <a:r>
              <a:rPr lang="en-US" sz="2400" b="1" dirty="0"/>
              <a:t>Quantitation</a:t>
            </a:r>
          </a:p>
        </p:txBody>
      </p:sp>
    </p:spTree>
    <p:extLst>
      <p:ext uri="{BB962C8B-B14F-4D97-AF65-F5344CB8AC3E}">
        <p14:creationId xmlns:p14="http://schemas.microsoft.com/office/powerpoint/2010/main" val="438423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4F1D910-6D32-BD45-78EB-D7E656786FC7}"/>
              </a:ext>
            </a:extLst>
          </p:cNvPr>
          <p:cNvSpPr/>
          <p:nvPr/>
        </p:nvSpPr>
        <p:spPr>
          <a:xfrm>
            <a:off x="2166256" y="1790108"/>
            <a:ext cx="4476994" cy="4038117"/>
          </a:xfrm>
          <a:custGeom>
            <a:avLst/>
            <a:gdLst>
              <a:gd name="connsiteX0" fmla="*/ 0 w 4196982"/>
              <a:gd name="connsiteY0" fmla="*/ 0 h 3672358"/>
              <a:gd name="connsiteX1" fmla="*/ 4196982 w 4196982"/>
              <a:gd name="connsiteY1" fmla="*/ 0 h 3672358"/>
              <a:gd name="connsiteX2" fmla="*/ 4196982 w 4196982"/>
              <a:gd name="connsiteY2" fmla="*/ 3672358 h 3672358"/>
              <a:gd name="connsiteX3" fmla="*/ 0 w 4196982"/>
              <a:gd name="connsiteY3" fmla="*/ 3672358 h 3672358"/>
              <a:gd name="connsiteX4" fmla="*/ 0 w 4196982"/>
              <a:gd name="connsiteY4" fmla="*/ 0 h 3672358"/>
              <a:gd name="connsiteX0" fmla="*/ 0 w 4196982"/>
              <a:gd name="connsiteY0" fmla="*/ 0 h 3681411"/>
              <a:gd name="connsiteX1" fmla="*/ 4196982 w 4196982"/>
              <a:gd name="connsiteY1" fmla="*/ 0 h 3681411"/>
              <a:gd name="connsiteX2" fmla="*/ 4196982 w 4196982"/>
              <a:gd name="connsiteY2" fmla="*/ 3672358 h 3681411"/>
              <a:gd name="connsiteX3" fmla="*/ 0 w 4196982"/>
              <a:gd name="connsiteY3" fmla="*/ 3681411 h 3681411"/>
              <a:gd name="connsiteX4" fmla="*/ 0 w 4196982"/>
              <a:gd name="connsiteY4" fmla="*/ 0 h 3681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6982" h="3681411">
                <a:moveTo>
                  <a:pt x="0" y="0"/>
                </a:moveTo>
                <a:lnTo>
                  <a:pt x="4196982" y="0"/>
                </a:lnTo>
                <a:lnTo>
                  <a:pt x="4196982" y="3672358"/>
                </a:lnTo>
                <a:lnTo>
                  <a:pt x="0" y="3681411"/>
                </a:lnTo>
                <a:lnTo>
                  <a:pt x="0" y="0"/>
                </a:lnTo>
                <a:close/>
              </a:path>
            </a:pathLst>
          </a:custGeom>
          <a:solidFill>
            <a:schemeClr val="accent2">
              <a:lumMod val="20000"/>
              <a:lumOff val="80000"/>
              <a:alpha val="8902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B088F4-2F08-758D-5C3F-3ACA5F287B83}"/>
              </a:ext>
            </a:extLst>
          </p:cNvPr>
          <p:cNvSpPr txBox="1"/>
          <p:nvPr/>
        </p:nvSpPr>
        <p:spPr>
          <a:xfrm>
            <a:off x="2358707" y="1801875"/>
            <a:ext cx="4294124" cy="369332"/>
          </a:xfrm>
          <a:prstGeom prst="rect">
            <a:avLst/>
          </a:prstGeom>
          <a:noFill/>
        </p:spPr>
        <p:txBody>
          <a:bodyPr wrap="none" rtlCol="0">
            <a:spAutoFit/>
          </a:bodyPr>
          <a:lstStyle/>
          <a:p>
            <a:r>
              <a:rPr lang="en-US" dirty="0"/>
              <a:t>Count actual photons not photoelectrons</a:t>
            </a:r>
          </a:p>
        </p:txBody>
      </p:sp>
      <p:sp>
        <p:nvSpPr>
          <p:cNvPr id="6" name="TextBox 5">
            <a:extLst>
              <a:ext uri="{FF2B5EF4-FFF2-40B4-BE49-F238E27FC236}">
                <a16:creationId xmlns:a16="http://schemas.microsoft.com/office/drawing/2014/main" id="{0C7ACCE4-85D0-8B23-FA65-CC13DB5B9DF9}"/>
              </a:ext>
            </a:extLst>
          </p:cNvPr>
          <p:cNvSpPr txBox="1"/>
          <p:nvPr/>
        </p:nvSpPr>
        <p:spPr>
          <a:xfrm>
            <a:off x="3806411" y="2119310"/>
            <a:ext cx="2846420" cy="369332"/>
          </a:xfrm>
          <a:prstGeom prst="rect">
            <a:avLst/>
          </a:prstGeom>
          <a:noFill/>
        </p:spPr>
        <p:txBody>
          <a:bodyPr wrap="none" rtlCol="0">
            <a:spAutoFit/>
          </a:bodyPr>
          <a:lstStyle/>
          <a:p>
            <a:r>
              <a:rPr lang="en-US" dirty="0"/>
              <a:t>Photons have integer value</a:t>
            </a:r>
          </a:p>
        </p:txBody>
      </p:sp>
      <p:sp>
        <p:nvSpPr>
          <p:cNvPr id="7" name="TextBox 6">
            <a:extLst>
              <a:ext uri="{FF2B5EF4-FFF2-40B4-BE49-F238E27FC236}">
                <a16:creationId xmlns:a16="http://schemas.microsoft.com/office/drawing/2014/main" id="{D6D1D1C8-7F4C-3060-C0FB-F5D93CE269DE}"/>
              </a:ext>
            </a:extLst>
          </p:cNvPr>
          <p:cNvSpPr txBox="1"/>
          <p:nvPr/>
        </p:nvSpPr>
        <p:spPr>
          <a:xfrm>
            <a:off x="2675093" y="2492729"/>
            <a:ext cx="3972947" cy="369332"/>
          </a:xfrm>
          <a:prstGeom prst="rect">
            <a:avLst/>
          </a:prstGeom>
          <a:noFill/>
        </p:spPr>
        <p:txBody>
          <a:bodyPr wrap="none" rtlCol="0">
            <a:spAutoFit/>
          </a:bodyPr>
          <a:lstStyle/>
          <a:p>
            <a:r>
              <a:rPr lang="en-US" dirty="0"/>
              <a:t>10-1000 x speed of current electronics</a:t>
            </a:r>
          </a:p>
        </p:txBody>
      </p:sp>
      <p:sp>
        <p:nvSpPr>
          <p:cNvPr id="8" name="TextBox 7">
            <a:extLst>
              <a:ext uri="{FF2B5EF4-FFF2-40B4-BE49-F238E27FC236}">
                <a16:creationId xmlns:a16="http://schemas.microsoft.com/office/drawing/2014/main" id="{5CC8F375-5527-B6C3-4C92-6CF2C3ADFFAA}"/>
              </a:ext>
            </a:extLst>
          </p:cNvPr>
          <p:cNvSpPr txBox="1"/>
          <p:nvPr/>
        </p:nvSpPr>
        <p:spPr>
          <a:xfrm>
            <a:off x="2740221" y="2866550"/>
            <a:ext cx="3912610" cy="369332"/>
          </a:xfrm>
          <a:prstGeom prst="rect">
            <a:avLst/>
          </a:prstGeom>
          <a:noFill/>
        </p:spPr>
        <p:txBody>
          <a:bodyPr wrap="none" rtlCol="0">
            <a:spAutoFit/>
          </a:bodyPr>
          <a:lstStyle/>
          <a:p>
            <a:r>
              <a:rPr lang="en-US" dirty="0"/>
              <a:t>Photons converted to energy in Joules</a:t>
            </a:r>
          </a:p>
        </p:txBody>
      </p:sp>
      <p:sp>
        <p:nvSpPr>
          <p:cNvPr id="9" name="TextBox 8">
            <a:extLst>
              <a:ext uri="{FF2B5EF4-FFF2-40B4-BE49-F238E27FC236}">
                <a16:creationId xmlns:a16="http://schemas.microsoft.com/office/drawing/2014/main" id="{375B1426-D692-C52C-2621-47637B6F4711}"/>
              </a:ext>
            </a:extLst>
          </p:cNvPr>
          <p:cNvSpPr txBox="1"/>
          <p:nvPr/>
        </p:nvSpPr>
        <p:spPr>
          <a:xfrm>
            <a:off x="3377126" y="3232709"/>
            <a:ext cx="3275705" cy="369332"/>
          </a:xfrm>
          <a:prstGeom prst="rect">
            <a:avLst/>
          </a:prstGeom>
          <a:noFill/>
        </p:spPr>
        <p:txBody>
          <a:bodyPr wrap="none" rtlCol="0">
            <a:spAutoFit/>
          </a:bodyPr>
          <a:lstStyle/>
          <a:p>
            <a:r>
              <a:rPr lang="en-US" dirty="0"/>
              <a:t>Intelligent lasers not flashlights</a:t>
            </a:r>
          </a:p>
        </p:txBody>
      </p:sp>
      <p:sp>
        <p:nvSpPr>
          <p:cNvPr id="10" name="TextBox 9">
            <a:extLst>
              <a:ext uri="{FF2B5EF4-FFF2-40B4-BE49-F238E27FC236}">
                <a16:creationId xmlns:a16="http://schemas.microsoft.com/office/drawing/2014/main" id="{81F47FA2-0011-21BF-5199-C5CE982D6E64}"/>
              </a:ext>
            </a:extLst>
          </p:cNvPr>
          <p:cNvSpPr txBox="1"/>
          <p:nvPr/>
        </p:nvSpPr>
        <p:spPr>
          <a:xfrm>
            <a:off x="188392" y="164808"/>
            <a:ext cx="2772426" cy="523220"/>
          </a:xfrm>
          <a:prstGeom prst="rect">
            <a:avLst/>
          </a:prstGeom>
          <a:noFill/>
        </p:spPr>
        <p:txBody>
          <a:bodyPr wrap="none" rtlCol="0">
            <a:spAutoFit/>
          </a:bodyPr>
          <a:lstStyle/>
          <a:p>
            <a:r>
              <a:rPr lang="en-US" sz="2800" b="1" dirty="0"/>
              <a:t>Cytometry V 3.0</a:t>
            </a:r>
          </a:p>
        </p:txBody>
      </p:sp>
      <p:graphicFrame>
        <p:nvGraphicFramePr>
          <p:cNvPr id="11" name="Table 10">
            <a:extLst>
              <a:ext uri="{FF2B5EF4-FFF2-40B4-BE49-F238E27FC236}">
                <a16:creationId xmlns:a16="http://schemas.microsoft.com/office/drawing/2014/main" id="{ACD1A1D4-BB26-19DE-2C8F-2B050338C04C}"/>
              </a:ext>
            </a:extLst>
          </p:cNvPr>
          <p:cNvGraphicFramePr>
            <a:graphicFrameLocks noGrp="1"/>
          </p:cNvGraphicFramePr>
          <p:nvPr/>
        </p:nvGraphicFramePr>
        <p:xfrm>
          <a:off x="6711181" y="1417803"/>
          <a:ext cx="4891883" cy="4410422"/>
        </p:xfrm>
        <a:graphic>
          <a:graphicData uri="http://schemas.openxmlformats.org/drawingml/2006/table">
            <a:tbl>
              <a:tblPr firstRow="1" bandRow="1">
                <a:tableStyleId>{5C22544A-7EE6-4342-B048-85BDC9FD1C3A}</a:tableStyleId>
              </a:tblPr>
              <a:tblGrid>
                <a:gridCol w="1508584">
                  <a:extLst>
                    <a:ext uri="{9D8B030D-6E8A-4147-A177-3AD203B41FA5}">
                      <a16:colId xmlns:a16="http://schemas.microsoft.com/office/drawing/2014/main" val="4232581054"/>
                    </a:ext>
                  </a:extLst>
                </a:gridCol>
                <a:gridCol w="1752672">
                  <a:extLst>
                    <a:ext uri="{9D8B030D-6E8A-4147-A177-3AD203B41FA5}">
                      <a16:colId xmlns:a16="http://schemas.microsoft.com/office/drawing/2014/main" val="4241631437"/>
                    </a:ext>
                  </a:extLst>
                </a:gridCol>
                <a:gridCol w="1630627">
                  <a:extLst>
                    <a:ext uri="{9D8B030D-6E8A-4147-A177-3AD203B41FA5}">
                      <a16:colId xmlns:a16="http://schemas.microsoft.com/office/drawing/2014/main" val="2194159835"/>
                    </a:ext>
                  </a:extLst>
                </a:gridCol>
              </a:tblGrid>
              <a:tr h="387062">
                <a:tc>
                  <a:txBody>
                    <a:bodyPr/>
                    <a:lstStyle/>
                    <a:p>
                      <a:r>
                        <a:rPr lang="en-US" sz="1600" dirty="0"/>
                        <a:t>New</a:t>
                      </a:r>
                    </a:p>
                  </a:txBody>
                  <a:tcPr/>
                </a:tc>
                <a:tc>
                  <a:txBody>
                    <a:bodyPr/>
                    <a:lstStyle/>
                    <a:p>
                      <a:r>
                        <a:rPr lang="en-US" sz="1600" dirty="0"/>
                        <a:t>Old</a:t>
                      </a:r>
                    </a:p>
                  </a:txBody>
                  <a:tcPr/>
                </a:tc>
                <a:tc>
                  <a:txBody>
                    <a:bodyPr/>
                    <a:lstStyle/>
                    <a:p>
                      <a:r>
                        <a:rPr lang="en-US" sz="1600" dirty="0"/>
                        <a:t>Innovation</a:t>
                      </a:r>
                    </a:p>
                  </a:txBody>
                  <a:tcPr/>
                </a:tc>
                <a:extLst>
                  <a:ext uri="{0D108BD9-81ED-4DB2-BD59-A6C34878D82A}">
                    <a16:rowId xmlns:a16="http://schemas.microsoft.com/office/drawing/2014/main" val="1303853998"/>
                  </a:ext>
                </a:extLst>
              </a:tr>
              <a:tr h="279234">
                <a:tc>
                  <a:txBody>
                    <a:bodyPr/>
                    <a:lstStyle/>
                    <a:p>
                      <a:r>
                        <a:rPr lang="en-US" dirty="0"/>
                        <a:t>Photon</a:t>
                      </a:r>
                    </a:p>
                  </a:txBody>
                  <a:tcPr/>
                </a:tc>
                <a:tc>
                  <a:txBody>
                    <a:bodyPr/>
                    <a:lstStyle/>
                    <a:p>
                      <a:r>
                        <a:rPr lang="en-US" dirty="0"/>
                        <a:t>Current ADC</a:t>
                      </a:r>
                    </a:p>
                  </a:txBody>
                  <a:tcPr/>
                </a:tc>
                <a:tc>
                  <a:txBody>
                    <a:bodyPr/>
                    <a:lstStyle/>
                    <a:p>
                      <a:r>
                        <a:rPr lang="en-US" dirty="0"/>
                        <a:t>Sensitivity</a:t>
                      </a:r>
                    </a:p>
                  </a:txBody>
                  <a:tcPr/>
                </a:tc>
                <a:extLst>
                  <a:ext uri="{0D108BD9-81ED-4DB2-BD59-A6C34878D82A}">
                    <a16:rowId xmlns:a16="http://schemas.microsoft.com/office/drawing/2014/main" val="3951896893"/>
                  </a:ext>
                </a:extLst>
              </a:tr>
              <a:tr h="279234">
                <a:tc>
                  <a:txBody>
                    <a:bodyPr/>
                    <a:lstStyle/>
                    <a:p>
                      <a:r>
                        <a:rPr lang="en-US" dirty="0"/>
                        <a:t>Digital</a:t>
                      </a:r>
                    </a:p>
                  </a:txBody>
                  <a:tcPr/>
                </a:tc>
                <a:tc>
                  <a:txBody>
                    <a:bodyPr/>
                    <a:lstStyle/>
                    <a:p>
                      <a:r>
                        <a:rPr lang="en-US" dirty="0"/>
                        <a:t>Analog</a:t>
                      </a:r>
                    </a:p>
                  </a:txBody>
                  <a:tcPr/>
                </a:tc>
                <a:tc>
                  <a:txBody>
                    <a:bodyPr/>
                    <a:lstStyle/>
                    <a:p>
                      <a:r>
                        <a:rPr lang="en-US" dirty="0"/>
                        <a:t>Precise</a:t>
                      </a:r>
                    </a:p>
                  </a:txBody>
                  <a:tcPr/>
                </a:tc>
                <a:extLst>
                  <a:ext uri="{0D108BD9-81ED-4DB2-BD59-A6C34878D82A}">
                    <a16:rowId xmlns:a16="http://schemas.microsoft.com/office/drawing/2014/main" val="1990678630"/>
                  </a:ext>
                </a:extLst>
              </a:tr>
              <a:tr h="279234">
                <a:tc>
                  <a:txBody>
                    <a:bodyPr/>
                    <a:lstStyle/>
                    <a:p>
                      <a:r>
                        <a:rPr lang="en-US" dirty="0" err="1"/>
                        <a:t>Ghz</a:t>
                      </a:r>
                      <a:endParaRPr lang="en-US" dirty="0"/>
                    </a:p>
                  </a:txBody>
                  <a:tcPr/>
                </a:tc>
                <a:tc>
                  <a:txBody>
                    <a:bodyPr/>
                    <a:lstStyle/>
                    <a:p>
                      <a:r>
                        <a:rPr lang="en-US" dirty="0" err="1"/>
                        <a:t>Mhz</a:t>
                      </a:r>
                      <a:endParaRPr lang="en-US" dirty="0"/>
                    </a:p>
                  </a:txBody>
                  <a:tcPr/>
                </a:tc>
                <a:tc>
                  <a:txBody>
                    <a:bodyPr/>
                    <a:lstStyle/>
                    <a:p>
                      <a:r>
                        <a:rPr lang="en-US" dirty="0"/>
                        <a:t>Speed</a:t>
                      </a:r>
                    </a:p>
                  </a:txBody>
                  <a:tcPr/>
                </a:tc>
                <a:extLst>
                  <a:ext uri="{0D108BD9-81ED-4DB2-BD59-A6C34878D82A}">
                    <a16:rowId xmlns:a16="http://schemas.microsoft.com/office/drawing/2014/main" val="3367833934"/>
                  </a:ext>
                </a:extLst>
              </a:tr>
              <a:tr h="279234">
                <a:tc>
                  <a:txBody>
                    <a:bodyPr/>
                    <a:lstStyle/>
                    <a:p>
                      <a:r>
                        <a:rPr lang="en-US" dirty="0"/>
                        <a:t>Absolute</a:t>
                      </a:r>
                    </a:p>
                  </a:txBody>
                  <a:tcPr/>
                </a:tc>
                <a:tc>
                  <a:txBody>
                    <a:bodyPr/>
                    <a:lstStyle/>
                    <a:p>
                      <a:r>
                        <a:rPr lang="en-US" dirty="0"/>
                        <a:t>Iffy</a:t>
                      </a:r>
                    </a:p>
                  </a:txBody>
                  <a:tcPr/>
                </a:tc>
                <a:tc>
                  <a:txBody>
                    <a:bodyPr/>
                    <a:lstStyle/>
                    <a:p>
                      <a:r>
                        <a:rPr lang="en-US" dirty="0"/>
                        <a:t>Quantified</a:t>
                      </a:r>
                    </a:p>
                  </a:txBody>
                  <a:tcPr/>
                </a:tc>
                <a:extLst>
                  <a:ext uri="{0D108BD9-81ED-4DB2-BD59-A6C34878D82A}">
                    <a16:rowId xmlns:a16="http://schemas.microsoft.com/office/drawing/2014/main" val="872627792"/>
                  </a:ext>
                </a:extLst>
              </a:tr>
              <a:tr h="279234">
                <a:tc>
                  <a:txBody>
                    <a:bodyPr/>
                    <a:lstStyle/>
                    <a:p>
                      <a:r>
                        <a:rPr lang="en-US" dirty="0"/>
                        <a:t>Excitation</a:t>
                      </a:r>
                    </a:p>
                  </a:txBody>
                  <a:tcPr/>
                </a:tc>
                <a:tc>
                  <a:txBody>
                    <a:bodyPr/>
                    <a:lstStyle/>
                    <a:p>
                      <a:r>
                        <a:rPr lang="en-US" dirty="0"/>
                        <a:t>Flashlight</a:t>
                      </a:r>
                    </a:p>
                  </a:txBody>
                  <a:tcPr/>
                </a:tc>
                <a:tc>
                  <a:txBody>
                    <a:bodyPr/>
                    <a:lstStyle/>
                    <a:p>
                      <a:r>
                        <a:rPr lang="en-US" dirty="0"/>
                        <a:t>Intelligent</a:t>
                      </a:r>
                    </a:p>
                  </a:txBody>
                  <a:tcPr/>
                </a:tc>
                <a:extLst>
                  <a:ext uri="{0D108BD9-81ED-4DB2-BD59-A6C34878D82A}">
                    <a16:rowId xmlns:a16="http://schemas.microsoft.com/office/drawing/2014/main" val="568840781"/>
                  </a:ext>
                </a:extLst>
              </a:tr>
              <a:tr h="279234">
                <a:tc>
                  <a:txBody>
                    <a:bodyPr/>
                    <a:lstStyle/>
                    <a:p>
                      <a:r>
                        <a:rPr lang="en-US" dirty="0"/>
                        <a:t>Scatter</a:t>
                      </a:r>
                    </a:p>
                  </a:txBody>
                  <a:tcPr/>
                </a:tc>
                <a:tc>
                  <a:txBody>
                    <a:bodyPr/>
                    <a:lstStyle/>
                    <a:p>
                      <a:r>
                        <a:rPr lang="en-US" dirty="0"/>
                        <a:t>Traditional</a:t>
                      </a:r>
                    </a:p>
                  </a:txBody>
                  <a:tcPr/>
                </a:tc>
                <a:tc>
                  <a:txBody>
                    <a:bodyPr/>
                    <a:lstStyle/>
                    <a:p>
                      <a:r>
                        <a:rPr lang="en-US" dirty="0"/>
                        <a:t>Extended</a:t>
                      </a:r>
                    </a:p>
                  </a:txBody>
                  <a:tcPr/>
                </a:tc>
                <a:extLst>
                  <a:ext uri="{0D108BD9-81ED-4DB2-BD59-A6C34878D82A}">
                    <a16:rowId xmlns:a16="http://schemas.microsoft.com/office/drawing/2014/main" val="1321840974"/>
                  </a:ext>
                </a:extLst>
              </a:tr>
              <a:tr h="279234">
                <a:tc>
                  <a:txBody>
                    <a:bodyPr/>
                    <a:lstStyle/>
                    <a:p>
                      <a:r>
                        <a:rPr lang="en-US" dirty="0"/>
                        <a:t>Dynamic Rn</a:t>
                      </a:r>
                    </a:p>
                  </a:txBody>
                  <a:tcPr/>
                </a:tc>
                <a:tc>
                  <a:txBody>
                    <a:bodyPr/>
                    <a:lstStyle/>
                    <a:p>
                      <a:r>
                        <a:rPr lang="en-US" dirty="0"/>
                        <a:t>4.7</a:t>
                      </a:r>
                    </a:p>
                  </a:txBody>
                  <a:tcPr/>
                </a:tc>
                <a:tc>
                  <a:txBody>
                    <a:bodyPr/>
                    <a:lstStyle/>
                    <a:p>
                      <a:r>
                        <a:rPr lang="en-US" dirty="0"/>
                        <a:t>6+</a:t>
                      </a:r>
                    </a:p>
                  </a:txBody>
                  <a:tcPr/>
                </a:tc>
                <a:extLst>
                  <a:ext uri="{0D108BD9-81ED-4DB2-BD59-A6C34878D82A}">
                    <a16:rowId xmlns:a16="http://schemas.microsoft.com/office/drawing/2014/main" val="3800311723"/>
                  </a:ext>
                </a:extLst>
              </a:tr>
              <a:tr h="279234">
                <a:tc>
                  <a:txBody>
                    <a:bodyPr/>
                    <a:lstStyle/>
                    <a:p>
                      <a:r>
                        <a:rPr lang="en-US" dirty="0"/>
                        <a:t>additional</a:t>
                      </a:r>
                    </a:p>
                  </a:txBody>
                  <a:tcPr/>
                </a:tc>
                <a:tc>
                  <a:txBody>
                    <a:bodyPr/>
                    <a:lstStyle/>
                    <a:p>
                      <a:r>
                        <a:rPr lang="en-US" dirty="0"/>
                        <a:t>Same old</a:t>
                      </a:r>
                    </a:p>
                  </a:txBody>
                  <a:tcPr/>
                </a:tc>
                <a:tc>
                  <a:txBody>
                    <a:bodyPr/>
                    <a:lstStyle/>
                    <a:p>
                      <a:r>
                        <a:rPr lang="en-US" dirty="0"/>
                        <a:t>&gt; Parameters</a:t>
                      </a:r>
                    </a:p>
                  </a:txBody>
                  <a:tcPr/>
                </a:tc>
                <a:extLst>
                  <a:ext uri="{0D108BD9-81ED-4DB2-BD59-A6C34878D82A}">
                    <a16:rowId xmlns:a16="http://schemas.microsoft.com/office/drawing/2014/main" val="1090169894"/>
                  </a:ext>
                </a:extLst>
              </a:tr>
              <a:tr h="279234">
                <a:tc>
                  <a:txBody>
                    <a:bodyPr/>
                    <a:lstStyle/>
                    <a:p>
                      <a:r>
                        <a:rPr lang="en-US" dirty="0"/>
                        <a:t>&gt;200 Param</a:t>
                      </a:r>
                    </a:p>
                  </a:txBody>
                  <a:tcPr/>
                </a:tc>
                <a:tc>
                  <a:txBody>
                    <a:bodyPr/>
                    <a:lstStyle/>
                    <a:p>
                      <a:r>
                        <a:rPr lang="en-US" dirty="0"/>
                        <a:t>180s</a:t>
                      </a:r>
                    </a:p>
                  </a:txBody>
                  <a:tcPr/>
                </a:tc>
                <a:tc>
                  <a:txBody>
                    <a:bodyPr/>
                    <a:lstStyle/>
                    <a:p>
                      <a:r>
                        <a:rPr lang="en-US" dirty="0"/>
                        <a:t>Extended</a:t>
                      </a:r>
                    </a:p>
                  </a:txBody>
                  <a:tcPr/>
                </a:tc>
                <a:extLst>
                  <a:ext uri="{0D108BD9-81ED-4DB2-BD59-A6C34878D82A}">
                    <a16:rowId xmlns:a16="http://schemas.microsoft.com/office/drawing/2014/main" val="359085213"/>
                  </a:ext>
                </a:extLst>
              </a:tr>
              <a:tr h="279234">
                <a:tc>
                  <a:txBody>
                    <a:bodyPr/>
                    <a:lstStyle/>
                    <a:p>
                      <a:r>
                        <a:rPr lang="en-US" dirty="0"/>
                        <a:t>Embed  AI</a:t>
                      </a:r>
                    </a:p>
                  </a:txBody>
                  <a:tcPr/>
                </a:tc>
                <a:tc>
                  <a:txBody>
                    <a:bodyPr/>
                    <a:lstStyle/>
                    <a:p>
                      <a:r>
                        <a:rPr lang="en-US" dirty="0"/>
                        <a:t>Addon</a:t>
                      </a:r>
                    </a:p>
                  </a:txBody>
                  <a:tcPr/>
                </a:tc>
                <a:tc>
                  <a:txBody>
                    <a:bodyPr/>
                    <a:lstStyle/>
                    <a:p>
                      <a:r>
                        <a:rPr lang="en-US" dirty="0"/>
                        <a:t>Smarter</a:t>
                      </a:r>
                    </a:p>
                  </a:txBody>
                  <a:tcPr/>
                </a:tc>
                <a:extLst>
                  <a:ext uri="{0D108BD9-81ED-4DB2-BD59-A6C34878D82A}">
                    <a16:rowId xmlns:a16="http://schemas.microsoft.com/office/drawing/2014/main" val="1162732328"/>
                  </a:ext>
                </a:extLst>
              </a:tr>
              <a:tr h="279234">
                <a:tc>
                  <a:txBody>
                    <a:bodyPr/>
                    <a:lstStyle/>
                    <a:p>
                      <a:r>
                        <a:rPr lang="en-US" dirty="0"/>
                        <a:t>Identical </a:t>
                      </a:r>
                      <a:r>
                        <a:rPr lang="en-US" dirty="0" err="1"/>
                        <a:t>inst</a:t>
                      </a:r>
                      <a:endParaRPr lang="en-US" dirty="0"/>
                    </a:p>
                  </a:txBody>
                  <a:tcPr/>
                </a:tc>
                <a:tc>
                  <a:txBody>
                    <a:bodyPr/>
                    <a:lstStyle/>
                    <a:p>
                      <a:r>
                        <a:rPr lang="en-US" dirty="0"/>
                        <a:t>variable</a:t>
                      </a:r>
                    </a:p>
                  </a:txBody>
                  <a:tcPr/>
                </a:tc>
                <a:tc>
                  <a:txBody>
                    <a:bodyPr/>
                    <a:lstStyle/>
                    <a:p>
                      <a:r>
                        <a:rPr lang="en-US" dirty="0"/>
                        <a:t>Compatibility</a:t>
                      </a:r>
                    </a:p>
                  </a:txBody>
                  <a:tcPr/>
                </a:tc>
                <a:extLst>
                  <a:ext uri="{0D108BD9-81ED-4DB2-BD59-A6C34878D82A}">
                    <a16:rowId xmlns:a16="http://schemas.microsoft.com/office/drawing/2014/main" val="2986038316"/>
                  </a:ext>
                </a:extLst>
              </a:tr>
            </a:tbl>
          </a:graphicData>
        </a:graphic>
      </p:graphicFrame>
      <p:sp>
        <p:nvSpPr>
          <p:cNvPr id="15" name="TextBox 14">
            <a:extLst>
              <a:ext uri="{FF2B5EF4-FFF2-40B4-BE49-F238E27FC236}">
                <a16:creationId xmlns:a16="http://schemas.microsoft.com/office/drawing/2014/main" id="{DCB68845-6705-24CE-9D24-9C14E3E844C1}"/>
              </a:ext>
            </a:extLst>
          </p:cNvPr>
          <p:cNvSpPr txBox="1"/>
          <p:nvPr/>
        </p:nvSpPr>
        <p:spPr>
          <a:xfrm>
            <a:off x="3333333" y="3592829"/>
            <a:ext cx="3319498" cy="369332"/>
          </a:xfrm>
          <a:prstGeom prst="rect">
            <a:avLst/>
          </a:prstGeom>
          <a:noFill/>
        </p:spPr>
        <p:txBody>
          <a:bodyPr wrap="none" rtlCol="0">
            <a:spAutoFit/>
          </a:bodyPr>
          <a:lstStyle/>
          <a:p>
            <a:r>
              <a:rPr lang="en-US" dirty="0"/>
              <a:t>Many forms of light scatter exist</a:t>
            </a:r>
          </a:p>
        </p:txBody>
      </p:sp>
      <p:sp>
        <p:nvSpPr>
          <p:cNvPr id="16" name="TextBox 15">
            <a:extLst>
              <a:ext uri="{FF2B5EF4-FFF2-40B4-BE49-F238E27FC236}">
                <a16:creationId xmlns:a16="http://schemas.microsoft.com/office/drawing/2014/main" id="{F4635337-5F2F-9167-74FF-452DB5670DA8}"/>
              </a:ext>
            </a:extLst>
          </p:cNvPr>
          <p:cNvSpPr txBox="1"/>
          <p:nvPr/>
        </p:nvSpPr>
        <p:spPr>
          <a:xfrm>
            <a:off x="3274983" y="3949776"/>
            <a:ext cx="3377848" cy="369332"/>
          </a:xfrm>
          <a:prstGeom prst="rect">
            <a:avLst/>
          </a:prstGeom>
          <a:noFill/>
        </p:spPr>
        <p:txBody>
          <a:bodyPr wrap="none" rtlCol="0">
            <a:spAutoFit/>
          </a:bodyPr>
          <a:lstStyle/>
          <a:p>
            <a:r>
              <a:rPr lang="en-US" dirty="0"/>
              <a:t>Real dynamic range not pretend </a:t>
            </a:r>
          </a:p>
        </p:txBody>
      </p:sp>
      <p:sp>
        <p:nvSpPr>
          <p:cNvPr id="17" name="TextBox 16">
            <a:extLst>
              <a:ext uri="{FF2B5EF4-FFF2-40B4-BE49-F238E27FC236}">
                <a16:creationId xmlns:a16="http://schemas.microsoft.com/office/drawing/2014/main" id="{FAF6BEDB-DF6C-EA9B-2AEC-55BA73477728}"/>
              </a:ext>
            </a:extLst>
          </p:cNvPr>
          <p:cNvSpPr txBox="1"/>
          <p:nvPr/>
        </p:nvSpPr>
        <p:spPr>
          <a:xfrm>
            <a:off x="2960818" y="4332354"/>
            <a:ext cx="3675686" cy="369332"/>
          </a:xfrm>
          <a:prstGeom prst="rect">
            <a:avLst/>
          </a:prstGeom>
          <a:noFill/>
        </p:spPr>
        <p:txBody>
          <a:bodyPr wrap="none" rtlCol="0">
            <a:spAutoFit/>
          </a:bodyPr>
          <a:lstStyle/>
          <a:p>
            <a:r>
              <a:rPr lang="en-US" dirty="0"/>
              <a:t>Many more types of measurements</a:t>
            </a:r>
          </a:p>
        </p:txBody>
      </p:sp>
      <p:sp>
        <p:nvSpPr>
          <p:cNvPr id="18" name="TextBox 17">
            <a:extLst>
              <a:ext uri="{FF2B5EF4-FFF2-40B4-BE49-F238E27FC236}">
                <a16:creationId xmlns:a16="http://schemas.microsoft.com/office/drawing/2014/main" id="{2131EBA5-BC65-4929-F3D5-B6DEBDA89DEC}"/>
              </a:ext>
            </a:extLst>
          </p:cNvPr>
          <p:cNvSpPr txBox="1"/>
          <p:nvPr/>
        </p:nvSpPr>
        <p:spPr>
          <a:xfrm>
            <a:off x="2536415" y="4689301"/>
            <a:ext cx="4125873" cy="369332"/>
          </a:xfrm>
          <a:prstGeom prst="rect">
            <a:avLst/>
          </a:prstGeom>
          <a:noFill/>
        </p:spPr>
        <p:txBody>
          <a:bodyPr wrap="none" rtlCol="0">
            <a:spAutoFit/>
          </a:bodyPr>
          <a:lstStyle/>
          <a:p>
            <a:r>
              <a:rPr lang="en-US" dirty="0"/>
              <a:t>Potential for literally 100s of parameters</a:t>
            </a:r>
          </a:p>
        </p:txBody>
      </p:sp>
      <p:sp>
        <p:nvSpPr>
          <p:cNvPr id="19" name="TextBox 18">
            <a:extLst>
              <a:ext uri="{FF2B5EF4-FFF2-40B4-BE49-F238E27FC236}">
                <a16:creationId xmlns:a16="http://schemas.microsoft.com/office/drawing/2014/main" id="{21D58BD1-8B1F-EF5D-6A10-E3390C8DA119}"/>
              </a:ext>
            </a:extLst>
          </p:cNvPr>
          <p:cNvSpPr txBox="1"/>
          <p:nvPr/>
        </p:nvSpPr>
        <p:spPr>
          <a:xfrm>
            <a:off x="3844370" y="5074097"/>
            <a:ext cx="2770502" cy="369332"/>
          </a:xfrm>
          <a:prstGeom prst="rect">
            <a:avLst/>
          </a:prstGeom>
          <a:noFill/>
        </p:spPr>
        <p:txBody>
          <a:bodyPr wrap="none" rtlCol="0">
            <a:spAutoFit/>
          </a:bodyPr>
          <a:lstStyle/>
          <a:p>
            <a:r>
              <a:rPr lang="en-US" dirty="0"/>
              <a:t>New hardware technology</a:t>
            </a:r>
          </a:p>
        </p:txBody>
      </p:sp>
      <p:sp>
        <p:nvSpPr>
          <p:cNvPr id="2" name="TextBox 1">
            <a:extLst>
              <a:ext uri="{FF2B5EF4-FFF2-40B4-BE49-F238E27FC236}">
                <a16:creationId xmlns:a16="http://schemas.microsoft.com/office/drawing/2014/main" id="{E49D804D-6B01-CC8F-9BC1-C47D1C565D66}"/>
              </a:ext>
            </a:extLst>
          </p:cNvPr>
          <p:cNvSpPr txBox="1"/>
          <p:nvPr/>
        </p:nvSpPr>
        <p:spPr>
          <a:xfrm>
            <a:off x="2492557" y="5419950"/>
            <a:ext cx="4169731" cy="369332"/>
          </a:xfrm>
          <a:prstGeom prst="rect">
            <a:avLst/>
          </a:prstGeom>
          <a:noFill/>
        </p:spPr>
        <p:txBody>
          <a:bodyPr wrap="none" rtlCol="0">
            <a:spAutoFit/>
          </a:bodyPr>
          <a:lstStyle/>
          <a:p>
            <a:r>
              <a:rPr lang="en-US" dirty="0"/>
              <a:t>Data are identical from every instrument</a:t>
            </a:r>
          </a:p>
        </p:txBody>
      </p:sp>
      <p:sp>
        <p:nvSpPr>
          <p:cNvPr id="3" name="TextBox 2">
            <a:extLst>
              <a:ext uri="{FF2B5EF4-FFF2-40B4-BE49-F238E27FC236}">
                <a16:creationId xmlns:a16="http://schemas.microsoft.com/office/drawing/2014/main" id="{BAC45B88-0029-AB19-8DE7-5CE7C01A297C}"/>
              </a:ext>
            </a:extLst>
          </p:cNvPr>
          <p:cNvSpPr txBox="1"/>
          <p:nvPr/>
        </p:nvSpPr>
        <p:spPr>
          <a:xfrm>
            <a:off x="2734118" y="1211604"/>
            <a:ext cx="3102003" cy="461665"/>
          </a:xfrm>
          <a:prstGeom prst="rect">
            <a:avLst/>
          </a:prstGeom>
          <a:noFill/>
        </p:spPr>
        <p:txBody>
          <a:bodyPr wrap="none" rtlCol="0">
            <a:spAutoFit/>
          </a:bodyPr>
          <a:lstStyle/>
          <a:p>
            <a:r>
              <a:rPr lang="en-US" sz="2400" dirty="0"/>
              <a:t>Can this be achieved?</a:t>
            </a:r>
          </a:p>
        </p:txBody>
      </p:sp>
    </p:spTree>
    <p:extLst>
      <p:ext uri="{BB962C8B-B14F-4D97-AF65-F5344CB8AC3E}">
        <p14:creationId xmlns:p14="http://schemas.microsoft.com/office/powerpoint/2010/main" val="3317505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530E-1A0C-674C-E5CB-3B51BC95A38A}"/>
              </a:ext>
            </a:extLst>
          </p:cNvPr>
          <p:cNvSpPr>
            <a:spLocks noGrp="1"/>
          </p:cNvSpPr>
          <p:nvPr>
            <p:ph type="title"/>
          </p:nvPr>
        </p:nvSpPr>
        <p:spPr>
          <a:xfrm>
            <a:off x="664219" y="3429000"/>
            <a:ext cx="11269476" cy="1325563"/>
          </a:xfrm>
        </p:spPr>
        <p:txBody>
          <a:bodyPr>
            <a:noAutofit/>
          </a:bodyPr>
          <a:lstStyle/>
          <a:p>
            <a:pPr algn="ct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Quantum flow cytometry is the next generation of flow cytometer that moves away from the current methods of detection, methods of calibration and even methods of analysis.</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Watch this space…..</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kern="1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(Let’s put the physics back into cytometry)</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5" name="TextBox 4">
            <a:extLst>
              <a:ext uri="{FF2B5EF4-FFF2-40B4-BE49-F238E27FC236}">
                <a16:creationId xmlns:a16="http://schemas.microsoft.com/office/drawing/2014/main" id="{8C7C5262-99B2-5545-F425-DACD304C72F8}"/>
              </a:ext>
            </a:extLst>
          </p:cNvPr>
          <p:cNvSpPr txBox="1"/>
          <p:nvPr/>
        </p:nvSpPr>
        <p:spPr>
          <a:xfrm>
            <a:off x="4726983" y="557939"/>
            <a:ext cx="1967846" cy="646331"/>
          </a:xfrm>
          <a:prstGeom prst="rect">
            <a:avLst/>
          </a:prstGeom>
          <a:noFill/>
        </p:spPr>
        <p:txBody>
          <a:bodyPr wrap="none" rtlCol="0">
            <a:spAutoFit/>
          </a:bodyPr>
          <a:lstStyle/>
          <a:p>
            <a:r>
              <a:rPr lang="en-US" sz="3600" dirty="0"/>
              <a:t>Summary</a:t>
            </a:r>
          </a:p>
        </p:txBody>
      </p:sp>
      <p:sp>
        <p:nvSpPr>
          <p:cNvPr id="3" name="TextBox 2">
            <a:extLst>
              <a:ext uri="{FF2B5EF4-FFF2-40B4-BE49-F238E27FC236}">
                <a16:creationId xmlns:a16="http://schemas.microsoft.com/office/drawing/2014/main" id="{E376AD9F-4BA7-4B12-F025-EC4A5D7376BA}"/>
              </a:ext>
            </a:extLst>
          </p:cNvPr>
          <p:cNvSpPr txBox="1"/>
          <p:nvPr/>
        </p:nvSpPr>
        <p:spPr>
          <a:xfrm>
            <a:off x="815546" y="625251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666327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77B1-4882-4C63-B007-2F9E00EF1A48}"/>
              </a:ext>
            </a:extLst>
          </p:cNvPr>
          <p:cNvSpPr>
            <a:spLocks noGrp="1"/>
          </p:cNvSpPr>
          <p:nvPr>
            <p:ph type="title"/>
          </p:nvPr>
        </p:nvSpPr>
        <p:spPr>
          <a:xfrm>
            <a:off x="838200" y="80389"/>
            <a:ext cx="10515600" cy="1325563"/>
          </a:xfrm>
        </p:spPr>
        <p:txBody>
          <a:bodyPr>
            <a:normAutofit/>
          </a:bodyPr>
          <a:lstStyle/>
          <a:p>
            <a:r>
              <a:rPr lang="en-US" sz="3200" b="1" dirty="0">
                <a:latin typeface="Times New Roman" panose="02020603050405020304" pitchFamily="18" charset="0"/>
                <a:cs typeface="Times New Roman" panose="02020603050405020304" pitchFamily="18" charset="0"/>
              </a:rPr>
              <a:t>Acknowledgements</a:t>
            </a:r>
          </a:p>
        </p:txBody>
      </p:sp>
      <p:sp>
        <p:nvSpPr>
          <p:cNvPr id="6" name="Content Placeholder 2">
            <a:extLst>
              <a:ext uri="{FF2B5EF4-FFF2-40B4-BE49-F238E27FC236}">
                <a16:creationId xmlns:a16="http://schemas.microsoft.com/office/drawing/2014/main" id="{F381E0B3-004F-4E6F-B687-3DF095ACF112}"/>
              </a:ext>
            </a:extLst>
          </p:cNvPr>
          <p:cNvSpPr txBox="1">
            <a:spLocks/>
          </p:cNvSpPr>
          <p:nvPr/>
        </p:nvSpPr>
        <p:spPr>
          <a:xfrm>
            <a:off x="-347420" y="1166741"/>
            <a:ext cx="412623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1700" b="1" dirty="0">
                <a:solidFill>
                  <a:schemeClr val="tx2">
                    <a:lumMod val="50000"/>
                  </a:schemeClr>
                </a:solidFill>
                <a:latin typeface="Arial" panose="020B0604020202020204" pitchFamily="34" charset="0"/>
                <a:cs typeface="Arial" panose="020B0604020202020204" pitchFamily="34" charset="0"/>
              </a:rPr>
              <a:t>Purdue team</a:t>
            </a:r>
            <a:r>
              <a:rPr lang="en-US" sz="1700" dirty="0">
                <a:solidFill>
                  <a:schemeClr val="tx2">
                    <a:lumMod val="50000"/>
                  </a:schemeClr>
                </a:solidFill>
                <a:latin typeface="Arial" panose="020B0604020202020204" pitchFamily="34" charset="0"/>
                <a:cs typeface="Arial" panose="020B0604020202020204" pitchFamily="34" charset="0"/>
              </a:rPr>
              <a:t>:</a:t>
            </a: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Dr. Bartek Rajwa</a:t>
            </a: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Dr. </a:t>
            </a:r>
            <a:r>
              <a:rPr lang="en-US" sz="1400" dirty="0" err="1">
                <a:solidFill>
                  <a:schemeClr val="tx2">
                    <a:lumMod val="50000"/>
                  </a:schemeClr>
                </a:solidFill>
                <a:latin typeface="Arial" panose="020B0604020202020204" pitchFamily="34" charset="0"/>
                <a:cs typeface="Arial" panose="020B0604020202020204" pitchFamily="34" charset="0"/>
              </a:rPr>
              <a:t>Euiwon</a:t>
            </a:r>
            <a:r>
              <a:rPr lang="en-US" sz="1400" dirty="0">
                <a:solidFill>
                  <a:schemeClr val="tx2">
                    <a:lumMod val="50000"/>
                  </a:schemeClr>
                </a:solidFill>
                <a:latin typeface="Arial" panose="020B0604020202020204" pitchFamily="34" charset="0"/>
                <a:cs typeface="Arial" panose="020B0604020202020204" pitchFamily="34" charset="0"/>
              </a:rPr>
              <a:t> Bae</a:t>
            </a: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Dr. </a:t>
            </a:r>
            <a:r>
              <a:rPr lang="en-US" sz="1400" dirty="0" err="1">
                <a:solidFill>
                  <a:schemeClr val="tx2">
                    <a:lumMod val="50000"/>
                  </a:schemeClr>
                </a:solidFill>
                <a:latin typeface="Arial" panose="020B0604020202020204" pitchFamily="34" charset="0"/>
                <a:cs typeface="Arial" panose="020B0604020202020204" pitchFamily="34" charset="0"/>
              </a:rPr>
              <a:t>Sungho</a:t>
            </a:r>
            <a:r>
              <a:rPr lang="en-US" sz="1400" dirty="0">
                <a:solidFill>
                  <a:schemeClr val="tx2">
                    <a:lumMod val="50000"/>
                  </a:schemeClr>
                </a:solidFill>
                <a:latin typeface="Arial" panose="020B0604020202020204" pitchFamily="34" charset="0"/>
                <a:cs typeface="Arial" panose="020B0604020202020204" pitchFamily="34" charset="0"/>
              </a:rPr>
              <a:t> Shin</a:t>
            </a: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Dr. Xi Wu</a:t>
            </a: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Kathy Ragheb</a:t>
            </a: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Brianna Dowden</a:t>
            </a: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Doris </a:t>
            </a:r>
            <a:r>
              <a:rPr lang="en-US" sz="1400" dirty="0" err="1">
                <a:solidFill>
                  <a:schemeClr val="tx2">
                    <a:lumMod val="50000"/>
                  </a:schemeClr>
                </a:solidFill>
                <a:latin typeface="Arial" panose="020B0604020202020204" pitchFamily="34" charset="0"/>
                <a:cs typeface="Arial" panose="020B0604020202020204" pitchFamily="34" charset="0"/>
              </a:rPr>
              <a:t>Kemler</a:t>
            </a:r>
            <a:endParaRPr lang="en-US" sz="14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Cole Reynolds</a:t>
            </a: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Valery Patsekin</a:t>
            </a:r>
          </a:p>
          <a:p>
            <a:pPr lvl="1">
              <a:lnSpc>
                <a:spcPct val="100000"/>
              </a:lnSpc>
            </a:pPr>
            <a:r>
              <a:rPr lang="en-US" sz="1400" dirty="0">
                <a:solidFill>
                  <a:schemeClr val="tx2">
                    <a:lumMod val="50000"/>
                  </a:schemeClr>
                </a:solidFill>
                <a:latin typeface="Arial" panose="020B0604020202020204" pitchFamily="34" charset="0"/>
                <a:cs typeface="Arial" panose="020B0604020202020204" pitchFamily="34" charset="0"/>
              </a:rPr>
              <a:t>John González</a:t>
            </a:r>
          </a:p>
          <a:p>
            <a:pPr lvl="1">
              <a:lnSpc>
                <a:spcPct val="100000"/>
              </a:lnSpc>
            </a:pPr>
            <a:r>
              <a:rPr lang="en-US" sz="1400" dirty="0" err="1">
                <a:solidFill>
                  <a:schemeClr val="tx2">
                    <a:lumMod val="50000"/>
                  </a:schemeClr>
                </a:solidFill>
                <a:latin typeface="Arial" panose="020B0604020202020204" pitchFamily="34" charset="0"/>
                <a:cs typeface="Arial" panose="020B0604020202020204" pitchFamily="34" charset="0"/>
              </a:rPr>
              <a:t>Rémi</a:t>
            </a:r>
            <a:r>
              <a:rPr lang="en-US" sz="1400" dirty="0">
                <a:solidFill>
                  <a:schemeClr val="tx2">
                    <a:lumMod val="50000"/>
                  </a:schemeClr>
                </a:solidFill>
                <a:latin typeface="Arial" panose="020B0604020202020204" pitchFamily="34" charset="0"/>
                <a:cs typeface="Arial" panose="020B0604020202020204" pitchFamily="34" charset="0"/>
              </a:rPr>
              <a:t> </a:t>
            </a:r>
            <a:r>
              <a:rPr lang="en-US" sz="1400" dirty="0" err="1">
                <a:solidFill>
                  <a:schemeClr val="tx2">
                    <a:lumMod val="50000"/>
                  </a:schemeClr>
                </a:solidFill>
                <a:latin typeface="Arial" panose="020B0604020202020204" pitchFamily="34" charset="0"/>
                <a:cs typeface="Arial" panose="020B0604020202020204" pitchFamily="34" charset="0"/>
              </a:rPr>
              <a:t>Lechardoy</a:t>
            </a:r>
            <a:endParaRPr lang="en-US" sz="14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400" dirty="0">
                <a:latin typeface="Arial" panose="020B0604020202020204" pitchFamily="34" charset="0"/>
                <a:cs typeface="Arial" panose="020B0604020202020204" pitchFamily="34" charset="0"/>
              </a:rPr>
              <a:t>Sanjana </a:t>
            </a:r>
            <a:r>
              <a:rPr lang="en-US" sz="1400" dirty="0" err="1">
                <a:latin typeface="Arial" panose="020B0604020202020204" pitchFamily="34" charset="0"/>
                <a:cs typeface="Arial" panose="020B0604020202020204" pitchFamily="34" charset="0"/>
              </a:rPr>
              <a:t>Abida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Shemonti</a:t>
            </a:r>
            <a:endParaRPr lang="en-US" sz="1400" dirty="0">
              <a:latin typeface="Arial" panose="020B0604020202020204" pitchFamily="34" charset="0"/>
              <a:cs typeface="Arial" panose="020B0604020202020204" pitchFamily="34" charset="0"/>
            </a:endParaRPr>
          </a:p>
          <a:p>
            <a:pPr lvl="1">
              <a:lnSpc>
                <a:spcPct val="100000"/>
              </a:lnSpc>
            </a:pPr>
            <a:r>
              <a:rPr lang="en-US" sz="1400" dirty="0">
                <a:latin typeface="Arial" panose="020B0604020202020204" pitchFamily="34" charset="0"/>
                <a:cs typeface="Arial" panose="020B0604020202020204" pitchFamily="34" charset="0"/>
              </a:rPr>
              <a:t>Hyun Jung Min</a:t>
            </a:r>
          </a:p>
          <a:p>
            <a:pPr lvl="1">
              <a:lnSpc>
                <a:spcPct val="100000"/>
              </a:lnSpc>
            </a:pPr>
            <a:r>
              <a:rPr lang="en-US" sz="1400" dirty="0" err="1">
                <a:latin typeface="Arial" panose="020B0604020202020204" pitchFamily="34" charset="0"/>
                <a:cs typeface="Arial" panose="020B0604020202020204" pitchFamily="34" charset="0"/>
              </a:rPr>
              <a:t>Joohyeon</a:t>
            </a:r>
            <a:r>
              <a:rPr lang="en-US" sz="1400" dirty="0">
                <a:latin typeface="Arial" panose="020B0604020202020204" pitchFamily="34" charset="0"/>
                <a:cs typeface="Arial" panose="020B0604020202020204" pitchFamily="34" charset="0"/>
              </a:rPr>
              <a:t> Lee</a:t>
            </a:r>
          </a:p>
          <a:p>
            <a:pPr lvl="1">
              <a:lnSpc>
                <a:spcPct val="100000"/>
              </a:lnSpc>
            </a:pPr>
            <a:r>
              <a:rPr lang="en-US" sz="1400" dirty="0">
                <a:latin typeface="Arial" panose="020B0604020202020204" pitchFamily="34" charset="0"/>
                <a:cs typeface="Arial" panose="020B0604020202020204" pitchFamily="34" charset="0"/>
              </a:rPr>
              <a:t>Dal-</a:t>
            </a:r>
            <a:r>
              <a:rPr lang="en-US" sz="1400" dirty="0" err="1">
                <a:latin typeface="Arial" panose="020B0604020202020204" pitchFamily="34" charset="0"/>
                <a:cs typeface="Arial" panose="020B0604020202020204" pitchFamily="34" charset="0"/>
              </a:rPr>
              <a:t>seong</a:t>
            </a:r>
            <a:r>
              <a:rPr lang="en-US" sz="1400" dirty="0">
                <a:latin typeface="Arial" panose="020B0604020202020204" pitchFamily="34" charset="0"/>
                <a:cs typeface="Arial" panose="020B0604020202020204" pitchFamily="34" charset="0"/>
              </a:rPr>
              <a:t> Yoon</a:t>
            </a:r>
          </a:p>
          <a:p>
            <a:pPr lvl="1">
              <a:lnSpc>
                <a:spcPct val="100000"/>
              </a:lnSpc>
            </a:pPr>
            <a:r>
              <a:rPr lang="en-US" sz="1400" dirty="0">
                <a:latin typeface="Arial" panose="020B0604020202020204" pitchFamily="34" charset="0"/>
                <a:cs typeface="Arial" panose="020B0604020202020204" pitchFamily="34" charset="0"/>
              </a:rPr>
              <a:t>Noah </a:t>
            </a:r>
            <a:r>
              <a:rPr lang="en-US" sz="1400" dirty="0" err="1">
                <a:latin typeface="Arial" panose="020B0604020202020204" pitchFamily="34" charset="0"/>
                <a:cs typeface="Arial" panose="020B0604020202020204" pitchFamily="34" charset="0"/>
              </a:rPr>
              <a:t>Bousier</a:t>
            </a:r>
            <a:endParaRPr lang="en-US" sz="1400" dirty="0">
              <a:solidFill>
                <a:schemeClr val="tx2">
                  <a:lumMod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4D0862C-F4A1-4F30-BACB-76C74BD021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8880" y="5784631"/>
            <a:ext cx="725843" cy="493679"/>
          </a:xfrm>
          <a:prstGeom prst="rect">
            <a:avLst/>
          </a:prstGeom>
        </p:spPr>
      </p:pic>
      <p:sp>
        <p:nvSpPr>
          <p:cNvPr id="11" name="Rectangle 10">
            <a:extLst>
              <a:ext uri="{FF2B5EF4-FFF2-40B4-BE49-F238E27FC236}">
                <a16:creationId xmlns:a16="http://schemas.microsoft.com/office/drawing/2014/main" id="{D1B69103-E861-42D8-89A3-71DDD0D503AA}"/>
              </a:ext>
            </a:extLst>
          </p:cNvPr>
          <p:cNvSpPr/>
          <p:nvPr/>
        </p:nvSpPr>
        <p:spPr>
          <a:xfrm>
            <a:off x="1781839" y="1166741"/>
            <a:ext cx="2498441" cy="6017032"/>
          </a:xfrm>
          <a:prstGeom prst="rect">
            <a:avLst/>
          </a:prstGeom>
        </p:spPr>
        <p:txBody>
          <a:bodyPr wrap="none">
            <a:spAutoFit/>
          </a:bodyPr>
          <a:lstStyle/>
          <a:p>
            <a:pPr lvl="1">
              <a:lnSpc>
                <a:spcPct val="100000"/>
              </a:lnSpc>
            </a:pPr>
            <a:r>
              <a:rPr lang="en-US" sz="1600" b="1" dirty="0">
                <a:solidFill>
                  <a:schemeClr val="tx2">
                    <a:lumMod val="50000"/>
                  </a:schemeClr>
                </a:solidFill>
                <a:latin typeface="Arial" panose="020B0604020202020204" pitchFamily="34" charset="0"/>
                <a:cs typeface="Arial" panose="020B0604020202020204" pitchFamily="34" charset="0"/>
              </a:rPr>
              <a:t>Collaborators</a:t>
            </a:r>
            <a:r>
              <a:rPr lang="en-US" sz="1600" dirty="0">
                <a:solidFill>
                  <a:schemeClr val="tx2">
                    <a:lumMod val="50000"/>
                  </a:schemeClr>
                </a:solidFill>
                <a:latin typeface="Arial" panose="020B0604020202020204" pitchFamily="34" charset="0"/>
                <a:cs typeface="Arial" panose="020B0604020202020204" pitchFamily="34" charset="0"/>
              </a:rPr>
              <a:t>:</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Moon Kim</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James Lindsay</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Martha Vaughn</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Jake </a:t>
            </a:r>
            <a:r>
              <a:rPr lang="en-US" sz="1300" dirty="0" err="1">
                <a:solidFill>
                  <a:schemeClr val="tx2">
                    <a:lumMod val="50000"/>
                  </a:schemeClr>
                </a:solidFill>
                <a:latin typeface="Arial" panose="020B0604020202020204" pitchFamily="34" charset="0"/>
                <a:cs typeface="Arial" panose="020B0604020202020204" pitchFamily="34" charset="0"/>
              </a:rPr>
              <a:t>Jaccoberger</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Assoc Prof Bill </a:t>
            </a:r>
            <a:r>
              <a:rPr lang="en-US" sz="1300" dirty="0" err="1">
                <a:solidFill>
                  <a:schemeClr val="tx2">
                    <a:lumMod val="50000"/>
                  </a:schemeClr>
                </a:solidFill>
                <a:latin typeface="Arial" panose="020B0604020202020204" pitchFamily="34" charset="0"/>
                <a:cs typeface="Arial" panose="020B0604020202020204" pitchFamily="34" charset="0"/>
              </a:rPr>
              <a:t>Eades</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Andreas Cossarizza</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a:t>
            </a:r>
            <a:r>
              <a:rPr lang="en-US" sz="1300" dirty="0" err="1">
                <a:solidFill>
                  <a:schemeClr val="tx2">
                    <a:lumMod val="50000"/>
                  </a:schemeClr>
                </a:solidFill>
                <a:latin typeface="Arial" panose="020B0604020202020204" pitchFamily="34" charset="0"/>
                <a:cs typeface="Arial" panose="020B0604020202020204" pitchFamily="34" charset="0"/>
              </a:rPr>
              <a:t>Euiwon</a:t>
            </a:r>
            <a:r>
              <a:rPr lang="en-US" sz="1300" dirty="0">
                <a:solidFill>
                  <a:schemeClr val="tx2">
                    <a:lumMod val="50000"/>
                  </a:schemeClr>
                </a:solidFill>
                <a:latin typeface="Arial" panose="020B0604020202020204" pitchFamily="34" charset="0"/>
                <a:cs typeface="Arial" panose="020B0604020202020204" pitchFamily="34" charset="0"/>
              </a:rPr>
              <a:t> Bae</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Dr. Bartek Rajwa</a:t>
            </a:r>
          </a:p>
          <a:p>
            <a:pPr lvl="1">
              <a:lnSpc>
                <a:spcPct val="100000"/>
              </a:lnSpc>
            </a:pP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600" b="1" dirty="0">
                <a:solidFill>
                  <a:schemeClr val="tx2">
                    <a:lumMod val="50000"/>
                  </a:schemeClr>
                </a:solidFill>
                <a:latin typeface="Arial" panose="020B0604020202020204" pitchFamily="34" charset="0"/>
                <a:cs typeface="Arial" panose="020B0604020202020204" pitchFamily="34" charset="0"/>
              </a:rPr>
              <a:t>Miftek Team</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Masanobu </a:t>
            </a:r>
            <a:r>
              <a:rPr lang="en-US" sz="1300" dirty="0" err="1">
                <a:solidFill>
                  <a:schemeClr val="tx2">
                    <a:lumMod val="50000"/>
                  </a:schemeClr>
                </a:solidFill>
                <a:latin typeface="Arial" panose="020B0604020202020204" pitchFamily="34" charset="0"/>
                <a:cs typeface="Arial" panose="020B0604020202020204" pitchFamily="34" charset="0"/>
              </a:rPr>
              <a:t>Yamamamoto</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Keegan Hernandez</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Daniel McMillan</a:t>
            </a:r>
          </a:p>
          <a:p>
            <a:pPr lvl="1">
              <a:lnSpc>
                <a:spcPct val="100000"/>
              </a:lnSpc>
            </a:pPr>
            <a:r>
              <a:rPr lang="en-US" sz="1300" dirty="0" err="1">
                <a:solidFill>
                  <a:schemeClr val="tx2">
                    <a:lumMod val="50000"/>
                  </a:schemeClr>
                </a:solidFill>
                <a:latin typeface="Arial" panose="020B0604020202020204" pitchFamily="34" charset="0"/>
                <a:cs typeface="Arial" panose="020B0604020202020204" pitchFamily="34" charset="0"/>
              </a:rPr>
              <a:t>Zilin</a:t>
            </a:r>
            <a:r>
              <a:rPr lang="en-US" sz="1300" dirty="0">
                <a:solidFill>
                  <a:schemeClr val="tx2">
                    <a:lumMod val="50000"/>
                  </a:schemeClr>
                </a:solidFill>
                <a:latin typeface="Arial" panose="020B0604020202020204" pitchFamily="34" charset="0"/>
                <a:cs typeface="Arial" panose="020B0604020202020204" pitchFamily="34" charset="0"/>
              </a:rPr>
              <a:t> Xu</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Andy </a:t>
            </a:r>
            <a:r>
              <a:rPr lang="en-US" sz="1300" dirty="0" err="1">
                <a:solidFill>
                  <a:schemeClr val="tx2">
                    <a:lumMod val="50000"/>
                  </a:schemeClr>
                </a:solidFill>
                <a:latin typeface="Arial" panose="020B0604020202020204" pitchFamily="34" charset="0"/>
                <a:cs typeface="Arial" panose="020B0604020202020204" pitchFamily="34" charset="0"/>
              </a:rPr>
              <a:t>Bieberich</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Josh </a:t>
            </a:r>
            <a:r>
              <a:rPr lang="en-US" sz="1300" dirty="0" err="1">
                <a:solidFill>
                  <a:schemeClr val="tx2">
                    <a:lumMod val="50000"/>
                  </a:schemeClr>
                </a:solidFill>
                <a:latin typeface="Arial" panose="020B0604020202020204" pitchFamily="34" charset="0"/>
                <a:cs typeface="Arial" panose="020B0604020202020204" pitchFamily="34" charset="0"/>
              </a:rPr>
              <a:t>Harriger</a:t>
            </a: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300" dirty="0" err="1">
                <a:solidFill>
                  <a:schemeClr val="tx2">
                    <a:lumMod val="50000"/>
                  </a:schemeClr>
                </a:solidFill>
                <a:latin typeface="Arial" panose="020B0604020202020204" pitchFamily="34" charset="0"/>
                <a:cs typeface="Arial" panose="020B0604020202020204" pitchFamily="34" charset="0"/>
              </a:rPr>
              <a:t>jared</a:t>
            </a:r>
            <a:r>
              <a:rPr lang="en-US" sz="1300" dirty="0">
                <a:solidFill>
                  <a:schemeClr val="tx2">
                    <a:lumMod val="50000"/>
                  </a:schemeClr>
                </a:solidFill>
                <a:latin typeface="Arial" panose="020B0604020202020204" pitchFamily="34" charset="0"/>
                <a:cs typeface="Arial" panose="020B0604020202020204" pitchFamily="34" charset="0"/>
              </a:rPr>
              <a:t> Thompson</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John Gonzales</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JPR</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Valery Patsekin</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Brianna Corman</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Kathy Ragheb</a:t>
            </a:r>
          </a:p>
          <a:p>
            <a:pPr lvl="1">
              <a:lnSpc>
                <a:spcPct val="100000"/>
              </a:lnSpc>
            </a:pPr>
            <a:r>
              <a:rPr lang="en-US" sz="1300" dirty="0" err="1">
                <a:solidFill>
                  <a:schemeClr val="tx2">
                    <a:lumMod val="50000"/>
                  </a:schemeClr>
                </a:solidFill>
                <a:latin typeface="Arial" panose="020B0604020202020204" pitchFamily="34" charset="0"/>
                <a:cs typeface="Arial" panose="020B0604020202020204" pitchFamily="34" charset="0"/>
              </a:rPr>
              <a:t>Euiwon</a:t>
            </a:r>
            <a:r>
              <a:rPr lang="en-US" sz="1300" dirty="0">
                <a:solidFill>
                  <a:schemeClr val="tx2">
                    <a:lumMod val="50000"/>
                  </a:schemeClr>
                </a:solidFill>
                <a:latin typeface="Arial" panose="020B0604020202020204" pitchFamily="34" charset="0"/>
                <a:cs typeface="Arial" panose="020B0604020202020204" pitchFamily="34" charset="0"/>
              </a:rPr>
              <a:t> Bae</a:t>
            </a:r>
          </a:p>
          <a:p>
            <a:pPr lvl="1">
              <a:lnSpc>
                <a:spcPct val="100000"/>
              </a:lnSpc>
            </a:pPr>
            <a:r>
              <a:rPr lang="en-US" sz="1300" dirty="0">
                <a:solidFill>
                  <a:schemeClr val="tx2">
                    <a:lumMod val="50000"/>
                  </a:schemeClr>
                </a:solidFill>
                <a:latin typeface="Arial" panose="020B0604020202020204" pitchFamily="34" charset="0"/>
                <a:cs typeface="Arial" panose="020B0604020202020204" pitchFamily="34" charset="0"/>
              </a:rPr>
              <a:t>Bartek Rajwa</a:t>
            </a:r>
          </a:p>
          <a:p>
            <a:pPr lvl="1">
              <a:lnSpc>
                <a:spcPct val="100000"/>
              </a:lnSpc>
            </a:pP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400" dirty="0">
                <a:solidFill>
                  <a:schemeClr val="tx2">
                    <a:lumMod val="50000"/>
                  </a:schemeClr>
                </a:solidFill>
                <a:latin typeface="Bahnschrift SemiLight" panose="020B0502040204020203" pitchFamily="34" charset="0"/>
              </a:rPr>
              <a:t> </a:t>
            </a:r>
          </a:p>
          <a:p>
            <a:pPr lvl="1">
              <a:lnSpc>
                <a:spcPct val="100000"/>
              </a:lnSpc>
            </a:pPr>
            <a:endParaRPr lang="en-US" sz="1400" dirty="0">
              <a:solidFill>
                <a:schemeClr val="tx2">
                  <a:lumMod val="50000"/>
                </a:schemeClr>
              </a:solidFill>
              <a:latin typeface="Bahnschrift SemiLight" panose="020B0502040204020203" pitchFamily="34" charset="0"/>
            </a:endParaRPr>
          </a:p>
        </p:txBody>
      </p:sp>
      <p:sp>
        <p:nvSpPr>
          <p:cNvPr id="9" name="Slide Number Placeholder 8">
            <a:extLst>
              <a:ext uri="{FF2B5EF4-FFF2-40B4-BE49-F238E27FC236}">
                <a16:creationId xmlns:a16="http://schemas.microsoft.com/office/drawing/2014/main" id="{A384A35D-F48C-B047-9471-F8D6FA66E63D}"/>
              </a:ext>
            </a:extLst>
          </p:cNvPr>
          <p:cNvSpPr>
            <a:spLocks noGrp="1"/>
          </p:cNvSpPr>
          <p:nvPr>
            <p:ph type="sldNum" sz="quarter" idx="12"/>
          </p:nvPr>
        </p:nvSpPr>
        <p:spPr/>
        <p:txBody>
          <a:bodyPr/>
          <a:lstStyle/>
          <a:p>
            <a:fld id="{774466FA-D9B2-499C-8A64-C07B0F8A1F65}" type="slidenum">
              <a:rPr lang="en-US" smtClean="0"/>
              <a:t>59</a:t>
            </a:fld>
            <a:endParaRPr lang="en-US"/>
          </a:p>
        </p:txBody>
      </p:sp>
      <p:sp>
        <p:nvSpPr>
          <p:cNvPr id="13" name="TextBox 12">
            <a:extLst>
              <a:ext uri="{FF2B5EF4-FFF2-40B4-BE49-F238E27FC236}">
                <a16:creationId xmlns:a16="http://schemas.microsoft.com/office/drawing/2014/main" id="{9476F444-9EC6-4A51-B239-D1DC725DC364}"/>
              </a:ext>
            </a:extLst>
          </p:cNvPr>
          <p:cNvSpPr txBox="1"/>
          <p:nvPr/>
        </p:nvSpPr>
        <p:spPr>
          <a:xfrm>
            <a:off x="8845697" y="2676088"/>
            <a:ext cx="3005951" cy="3108543"/>
          </a:xfrm>
          <a:prstGeom prst="rect">
            <a:avLst/>
          </a:prstGeom>
          <a:noFill/>
        </p:spPr>
        <p:txBody>
          <a:bodyPr wrap="square">
            <a:spAutoFit/>
          </a:bodyPr>
          <a:lstStyle/>
          <a:p>
            <a:pPr algn="just"/>
            <a:r>
              <a:rPr lang="en-US" altLang="ko-KR" sz="1400" dirty="0">
                <a:latin typeface="Times New Roman" panose="02020603050405020304" pitchFamily="18" charset="0"/>
                <a:ea typeface="굴림" panose="020B0600000101010101" pitchFamily="50" charset="-127"/>
                <a:cs typeface="Times New Roman" panose="02020603050405020304" pitchFamily="18" charset="0"/>
              </a:rPr>
              <a:t>This research was supported by the Center for Food Safety Engineering at Purdue University, funded by the U.S. Department of Agriculture, Agricultural Research Service, under Agreement No. 59-8072-1-002 and Agreement No. 58-8042-0-061 to Purdue University Cytometry Laboratories. Any opinions, findings, conclusions, or recommendations expressed in this publication are those of the author(s) and do not necessarily reflect the view of the U.S. Department of Agriculture. </a:t>
            </a:r>
            <a:endParaRPr lang="en-US" sz="14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C4116B17-D208-DF4D-838C-47EC494C1A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1384" y="5669830"/>
            <a:ext cx="725843" cy="663998"/>
          </a:xfrm>
          <a:prstGeom prst="rect">
            <a:avLst/>
          </a:prstGeom>
        </p:spPr>
      </p:pic>
      <p:sp>
        <p:nvSpPr>
          <p:cNvPr id="5" name="TextBox 4">
            <a:extLst>
              <a:ext uri="{FF2B5EF4-FFF2-40B4-BE49-F238E27FC236}">
                <a16:creationId xmlns:a16="http://schemas.microsoft.com/office/drawing/2014/main" id="{564C9BD7-BFB3-AB4B-B6C2-2172E9230391}"/>
              </a:ext>
            </a:extLst>
          </p:cNvPr>
          <p:cNvSpPr txBox="1"/>
          <p:nvPr/>
        </p:nvSpPr>
        <p:spPr>
          <a:xfrm>
            <a:off x="8759071" y="1166741"/>
            <a:ext cx="3179204" cy="923330"/>
          </a:xfrm>
          <a:prstGeom prst="rect">
            <a:avLst/>
          </a:prstGeom>
          <a:noFill/>
        </p:spPr>
        <p:txBody>
          <a:bodyPr wrap="none" rtlCol="0">
            <a:spAutoFit/>
          </a:bodyPr>
          <a:lstStyle/>
          <a:p>
            <a:r>
              <a:rPr lang="en-US" b="1" dirty="0"/>
              <a:t>Corporate Support Partners:</a:t>
            </a:r>
          </a:p>
          <a:p>
            <a:r>
              <a:rPr lang="en-US" dirty="0" err="1"/>
              <a:t>ThermoFisher</a:t>
            </a:r>
            <a:r>
              <a:rPr lang="en-US" dirty="0"/>
              <a:t>, Beckman Coulter</a:t>
            </a:r>
          </a:p>
          <a:p>
            <a:r>
              <a:rPr lang="en-US" dirty="0" err="1"/>
              <a:t>Sciaps</a:t>
            </a:r>
            <a:r>
              <a:rPr lang="en-US" dirty="0"/>
              <a:t>, Miftek Corp </a:t>
            </a:r>
          </a:p>
        </p:txBody>
      </p:sp>
      <p:pic>
        <p:nvPicPr>
          <p:cNvPr id="4" name="Picture 3">
            <a:extLst>
              <a:ext uri="{FF2B5EF4-FFF2-40B4-BE49-F238E27FC236}">
                <a16:creationId xmlns:a16="http://schemas.microsoft.com/office/drawing/2014/main" id="{F8C94DF7-B56A-749E-7AB8-5ABE0D6622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7082" y="5692352"/>
            <a:ext cx="673221" cy="663998"/>
          </a:xfrm>
          <a:prstGeom prst="rect">
            <a:avLst/>
          </a:prstGeom>
        </p:spPr>
      </p:pic>
      <p:pic>
        <p:nvPicPr>
          <p:cNvPr id="10" name="Picture 9">
            <a:extLst>
              <a:ext uri="{FF2B5EF4-FFF2-40B4-BE49-F238E27FC236}">
                <a16:creationId xmlns:a16="http://schemas.microsoft.com/office/drawing/2014/main" id="{A2EFA631-7C47-BB24-147E-DA8C657520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6414" y="5761384"/>
            <a:ext cx="1108458" cy="424176"/>
          </a:xfrm>
          <a:prstGeom prst="rect">
            <a:avLst/>
          </a:prstGeom>
        </p:spPr>
      </p:pic>
      <p:pic>
        <p:nvPicPr>
          <p:cNvPr id="16" name="Picture 15">
            <a:extLst>
              <a:ext uri="{FF2B5EF4-FFF2-40B4-BE49-F238E27FC236}">
                <a16:creationId xmlns:a16="http://schemas.microsoft.com/office/drawing/2014/main" id="{89BC366D-7D23-F215-151A-10B3232DF2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5073" y="1186941"/>
            <a:ext cx="4388318" cy="3291239"/>
          </a:xfrm>
          <a:prstGeom prst="rect">
            <a:avLst/>
          </a:prstGeom>
        </p:spPr>
      </p:pic>
      <p:pic>
        <p:nvPicPr>
          <p:cNvPr id="3" name="Picture 2" descr="twitter logo-3.jpg">
            <a:extLst>
              <a:ext uri="{FF2B5EF4-FFF2-40B4-BE49-F238E27FC236}">
                <a16:creationId xmlns:a16="http://schemas.microsoft.com/office/drawing/2014/main" id="{9C8848FA-B218-8BED-45A8-F841F71FA7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20114" y="5010276"/>
            <a:ext cx="459999" cy="459999"/>
          </a:xfrm>
          <a:prstGeom prst="rect">
            <a:avLst/>
          </a:prstGeom>
        </p:spPr>
      </p:pic>
      <p:pic>
        <p:nvPicPr>
          <p:cNvPr id="7" name="Picture 6" descr="youtube logo.jpg">
            <a:extLst>
              <a:ext uri="{FF2B5EF4-FFF2-40B4-BE49-F238E27FC236}">
                <a16:creationId xmlns:a16="http://schemas.microsoft.com/office/drawing/2014/main" id="{70275254-A497-5714-64D3-781C0AE090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26050" y="5083355"/>
            <a:ext cx="995752" cy="434724"/>
          </a:xfrm>
          <a:prstGeom prst="rect">
            <a:avLst/>
          </a:prstGeom>
        </p:spPr>
      </p:pic>
      <p:sp>
        <p:nvSpPr>
          <p:cNvPr id="12" name="TextBox 11">
            <a:extLst>
              <a:ext uri="{FF2B5EF4-FFF2-40B4-BE49-F238E27FC236}">
                <a16:creationId xmlns:a16="http://schemas.microsoft.com/office/drawing/2014/main" id="{969A15D6-6A12-F13F-304F-ACE322FF3267}"/>
              </a:ext>
            </a:extLst>
          </p:cNvPr>
          <p:cNvSpPr txBox="1"/>
          <p:nvPr/>
        </p:nvSpPr>
        <p:spPr>
          <a:xfrm>
            <a:off x="5707039" y="5055609"/>
            <a:ext cx="1821461" cy="369332"/>
          </a:xfrm>
          <a:prstGeom prst="rect">
            <a:avLst/>
          </a:prstGeom>
          <a:noFill/>
        </p:spPr>
        <p:txBody>
          <a:bodyPr wrap="none" rtlCol="0">
            <a:spAutoFit/>
          </a:bodyPr>
          <a:lstStyle/>
          <a:p>
            <a:r>
              <a:rPr lang="en-US" b="1" i="1" dirty="0">
                <a:solidFill>
                  <a:srgbClr val="FF0000"/>
                </a:solidFill>
              </a:rPr>
              <a:t>@</a:t>
            </a:r>
            <a:r>
              <a:rPr lang="en-US" b="1" i="1" dirty="0" err="1">
                <a:solidFill>
                  <a:srgbClr val="FF0000"/>
                </a:solidFill>
              </a:rPr>
              <a:t>Cytometryman</a:t>
            </a:r>
            <a:endParaRPr lang="en-US" b="1" i="1" dirty="0">
              <a:solidFill>
                <a:srgbClr val="FF0000"/>
              </a:solidFill>
            </a:endParaRPr>
          </a:p>
        </p:txBody>
      </p:sp>
    </p:spTree>
    <p:extLst>
      <p:ext uri="{BB962C8B-B14F-4D97-AF65-F5344CB8AC3E}">
        <p14:creationId xmlns:p14="http://schemas.microsoft.com/office/powerpoint/2010/main" val="18860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2E07-7A5F-ABD1-2D89-41E52BB4E6B8}"/>
              </a:ext>
            </a:extLst>
          </p:cNvPr>
          <p:cNvSpPr>
            <a:spLocks noGrp="1"/>
          </p:cNvSpPr>
          <p:nvPr>
            <p:ph type="title"/>
          </p:nvPr>
        </p:nvSpPr>
        <p:spPr>
          <a:xfrm>
            <a:off x="48581" y="41424"/>
            <a:ext cx="10515600" cy="581231"/>
          </a:xfrm>
        </p:spPr>
        <p:txBody>
          <a:bodyPr>
            <a:normAutofit fontScale="90000"/>
          </a:bodyPr>
          <a:lstStyle/>
          <a:p>
            <a:r>
              <a:rPr lang="en-US" i="1" dirty="0"/>
              <a:t>Quantum</a:t>
            </a:r>
            <a:r>
              <a:rPr lang="en-US" dirty="0"/>
              <a:t> and </a:t>
            </a:r>
            <a:r>
              <a:rPr lang="en-US" i="1" dirty="0"/>
              <a:t>Photon</a:t>
            </a:r>
          </a:p>
        </p:txBody>
      </p:sp>
      <p:sp>
        <p:nvSpPr>
          <p:cNvPr id="3" name="Content Placeholder 2">
            <a:extLst>
              <a:ext uri="{FF2B5EF4-FFF2-40B4-BE49-F238E27FC236}">
                <a16:creationId xmlns:a16="http://schemas.microsoft.com/office/drawing/2014/main" id="{05E4CAB3-9394-963F-F9BA-CA8B78285E6B}"/>
              </a:ext>
            </a:extLst>
          </p:cNvPr>
          <p:cNvSpPr>
            <a:spLocks noGrp="1"/>
          </p:cNvSpPr>
          <p:nvPr>
            <p:ph idx="1"/>
          </p:nvPr>
        </p:nvSpPr>
        <p:spPr>
          <a:xfrm>
            <a:off x="173362" y="923735"/>
            <a:ext cx="6973519" cy="2696271"/>
          </a:xfrm>
        </p:spPr>
        <p:txBody>
          <a:bodyPr>
            <a:normAutofit/>
          </a:bodyPr>
          <a:lstStyle/>
          <a:p>
            <a:r>
              <a:rPr lang="en-US" sz="2000" dirty="0"/>
              <a:t>In 1901, </a:t>
            </a:r>
            <a:r>
              <a:rPr lang="en-US" sz="2000" dirty="0">
                <a:hlinkClick r:id="rId3" tooltip="Max Planck"/>
              </a:rPr>
              <a:t>Max Planck</a:t>
            </a:r>
            <a:r>
              <a:rPr lang="en-US" sz="2000" dirty="0"/>
              <a:t> used </a:t>
            </a:r>
            <a:r>
              <a:rPr lang="en-US" sz="2000" i="1" dirty="0">
                <a:solidFill>
                  <a:srgbClr val="FF0000"/>
                </a:solidFill>
              </a:rPr>
              <a:t>quanta</a:t>
            </a:r>
            <a:r>
              <a:rPr lang="en-US" sz="2000" dirty="0"/>
              <a:t> to mean "</a:t>
            </a:r>
            <a:r>
              <a:rPr lang="en-US" sz="2000" dirty="0">
                <a:solidFill>
                  <a:srgbClr val="FF0000"/>
                </a:solidFill>
              </a:rPr>
              <a:t>quanta</a:t>
            </a:r>
            <a:r>
              <a:rPr lang="en-US" sz="2000" dirty="0"/>
              <a:t> of matter and electricity",</a:t>
            </a:r>
            <a:r>
              <a:rPr lang="en-US" sz="2000" baseline="30000" dirty="0">
                <a:hlinkClick r:id="rId4"/>
              </a:rPr>
              <a:t>[5]</a:t>
            </a:r>
            <a:r>
              <a:rPr lang="en-US" sz="2000" dirty="0"/>
              <a:t> gas, and heat.</a:t>
            </a:r>
            <a:r>
              <a:rPr lang="en-US" sz="2000" baseline="30000" dirty="0">
                <a:hlinkClick r:id="rId5"/>
              </a:rPr>
              <a:t>[6]</a:t>
            </a:r>
            <a:r>
              <a:rPr lang="en-US" sz="2000" dirty="0"/>
              <a:t> In 1905, in response to Planck's work and the experimental work of Lenard (who explained his results by using the term </a:t>
            </a:r>
            <a:r>
              <a:rPr lang="en-US" sz="2000" i="1" dirty="0">
                <a:solidFill>
                  <a:srgbClr val="FF0000"/>
                </a:solidFill>
              </a:rPr>
              <a:t>quanta </a:t>
            </a:r>
            <a:r>
              <a:rPr lang="en-US" sz="2000" i="1" dirty="0"/>
              <a:t>of electricity</a:t>
            </a:r>
            <a:r>
              <a:rPr lang="en-US" sz="2000" dirty="0"/>
              <a:t>), </a:t>
            </a:r>
            <a:r>
              <a:rPr lang="en-US" sz="2000" dirty="0">
                <a:hlinkClick r:id="rId6" tooltip="Albert Einstein"/>
              </a:rPr>
              <a:t>Albert Einstein</a:t>
            </a:r>
            <a:r>
              <a:rPr lang="en-US" sz="2000" dirty="0"/>
              <a:t> suggested that </a:t>
            </a:r>
            <a:r>
              <a:rPr lang="en-US" sz="2000" dirty="0">
                <a:hlinkClick r:id="rId7" tooltip="Radiation"/>
              </a:rPr>
              <a:t>radiation</a:t>
            </a:r>
            <a:r>
              <a:rPr lang="en-US" sz="2000" dirty="0"/>
              <a:t> existed in spatially localized packets which he called </a:t>
            </a:r>
            <a:r>
              <a:rPr lang="en-US" sz="2000" dirty="0">
                <a:solidFill>
                  <a:srgbClr val="0563C1"/>
                </a:solidFill>
                <a:hlinkClick r:id="rId8" tooltip="Photons">
                  <a:extLst>
                    <a:ext uri="{A12FA001-AC4F-418D-AE19-62706E023703}">
                      <ahyp:hlinkClr xmlns:ahyp="http://schemas.microsoft.com/office/drawing/2018/hyperlinkcolor" val="tx"/>
                    </a:ext>
                  </a:extLst>
                </a:hlinkClick>
              </a:rPr>
              <a:t>"</a:t>
            </a:r>
            <a:r>
              <a:rPr lang="en-US" sz="2000" dirty="0">
                <a:solidFill>
                  <a:srgbClr val="FF0000"/>
                </a:solidFill>
                <a:hlinkClick r:id="rId8" tooltip="Photons">
                  <a:extLst>
                    <a:ext uri="{A12FA001-AC4F-418D-AE19-62706E023703}">
                      <ahyp:hlinkClr xmlns:ahyp="http://schemas.microsoft.com/office/drawing/2018/hyperlinkcolor" val="tx"/>
                    </a:ext>
                  </a:extLst>
                </a:hlinkClick>
              </a:rPr>
              <a:t>quanta</a:t>
            </a:r>
            <a:r>
              <a:rPr lang="en-US" sz="2000" dirty="0">
                <a:solidFill>
                  <a:srgbClr val="0563C1"/>
                </a:solidFill>
                <a:hlinkClick r:id="rId8" tooltip="Photons">
                  <a:extLst>
                    <a:ext uri="{A12FA001-AC4F-418D-AE19-62706E023703}">
                      <ahyp:hlinkClr xmlns:ahyp="http://schemas.microsoft.com/office/drawing/2018/hyperlinkcolor" val="tx"/>
                    </a:ext>
                  </a:extLst>
                </a:hlinkClick>
              </a:rPr>
              <a:t> of light"</a:t>
            </a:r>
            <a:r>
              <a:rPr lang="en-US" sz="2000" dirty="0"/>
              <a:t> </a:t>
            </a:r>
          </a:p>
        </p:txBody>
      </p:sp>
      <p:pic>
        <p:nvPicPr>
          <p:cNvPr id="1026" name="Picture 2">
            <a:extLst>
              <a:ext uri="{FF2B5EF4-FFF2-40B4-BE49-F238E27FC236}">
                <a16:creationId xmlns:a16="http://schemas.microsoft.com/office/drawing/2014/main" id="{AA6D466C-C1F7-7AC2-C893-ECC84D8171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1945" y="137132"/>
            <a:ext cx="2181400" cy="3063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88AF12-4E2E-0B1C-D434-8B73F06C68F1}"/>
              </a:ext>
            </a:extLst>
          </p:cNvPr>
          <p:cNvSpPr txBox="1"/>
          <p:nvPr/>
        </p:nvSpPr>
        <p:spPr>
          <a:xfrm>
            <a:off x="1660507" y="6573156"/>
            <a:ext cx="5486374" cy="276999"/>
          </a:xfrm>
          <a:prstGeom prst="rect">
            <a:avLst/>
          </a:prstGeom>
          <a:noFill/>
        </p:spPr>
        <p:txBody>
          <a:bodyPr wrap="none" rtlCol="0">
            <a:spAutoFit/>
          </a:bodyPr>
          <a:lstStyle/>
          <a:p>
            <a:r>
              <a:rPr lang="en-US" sz="1200" dirty="0"/>
              <a:t>German </a:t>
            </a:r>
            <a:r>
              <a:rPr lang="en-US" sz="1200" dirty="0">
                <a:hlinkClick r:id="rId10" tooltip="Physicist"/>
              </a:rPr>
              <a:t>Physicist</a:t>
            </a:r>
            <a:r>
              <a:rPr lang="en-US" sz="1200" dirty="0"/>
              <a:t> and 1918 Nobel Prize for Physics recipient </a:t>
            </a:r>
            <a:r>
              <a:rPr lang="en-US" sz="1200" dirty="0">
                <a:hlinkClick r:id="rId3" tooltip="Max Planck"/>
              </a:rPr>
              <a:t>Max Planck</a:t>
            </a:r>
            <a:r>
              <a:rPr lang="en-US" sz="1200" dirty="0"/>
              <a:t> (1858–1947)</a:t>
            </a:r>
          </a:p>
        </p:txBody>
      </p:sp>
      <p:sp>
        <p:nvSpPr>
          <p:cNvPr id="5" name="TextBox 4">
            <a:extLst>
              <a:ext uri="{FF2B5EF4-FFF2-40B4-BE49-F238E27FC236}">
                <a16:creationId xmlns:a16="http://schemas.microsoft.com/office/drawing/2014/main" id="{1BB9515E-FA5D-11A8-441F-50F69A9B28CE}"/>
              </a:ext>
            </a:extLst>
          </p:cNvPr>
          <p:cNvSpPr txBox="1"/>
          <p:nvPr/>
        </p:nvSpPr>
        <p:spPr>
          <a:xfrm>
            <a:off x="6026487" y="6191192"/>
            <a:ext cx="1311065" cy="369332"/>
          </a:xfrm>
          <a:prstGeom prst="rect">
            <a:avLst/>
          </a:prstGeom>
          <a:noFill/>
        </p:spPr>
        <p:txBody>
          <a:bodyPr wrap="none" rtlCol="0">
            <a:spAutoFit/>
          </a:bodyPr>
          <a:lstStyle/>
          <a:p>
            <a:r>
              <a:rPr lang="en-US" dirty="0">
                <a:solidFill>
                  <a:srgbClr val="0070C0"/>
                </a:solidFill>
              </a:rPr>
              <a:t>Thanks Wiki</a:t>
            </a:r>
          </a:p>
        </p:txBody>
      </p:sp>
      <p:pic>
        <p:nvPicPr>
          <p:cNvPr id="1028" name="Picture 4">
            <a:extLst>
              <a:ext uri="{FF2B5EF4-FFF2-40B4-BE49-F238E27FC236}">
                <a16:creationId xmlns:a16="http://schemas.microsoft.com/office/drawing/2014/main" id="{9A543973-6D3D-9D6D-582D-CA142A5CF2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25051" y="137132"/>
            <a:ext cx="2332362" cy="3063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4A7965-99B5-8577-963D-323C19F9D34C}"/>
              </a:ext>
            </a:extLst>
          </p:cNvPr>
          <p:cNvSpPr txBox="1"/>
          <p:nvPr/>
        </p:nvSpPr>
        <p:spPr>
          <a:xfrm>
            <a:off x="10102484" y="3175707"/>
            <a:ext cx="923394" cy="369332"/>
          </a:xfrm>
          <a:prstGeom prst="rect">
            <a:avLst/>
          </a:prstGeom>
          <a:noFill/>
        </p:spPr>
        <p:txBody>
          <a:bodyPr wrap="none" rtlCol="0">
            <a:spAutoFit/>
          </a:bodyPr>
          <a:lstStyle/>
          <a:p>
            <a:r>
              <a:rPr lang="en-US" dirty="0"/>
              <a:t>Einstein</a:t>
            </a:r>
          </a:p>
        </p:txBody>
      </p:sp>
      <p:sp>
        <p:nvSpPr>
          <p:cNvPr id="7" name="TextBox 6">
            <a:extLst>
              <a:ext uri="{FF2B5EF4-FFF2-40B4-BE49-F238E27FC236}">
                <a16:creationId xmlns:a16="http://schemas.microsoft.com/office/drawing/2014/main" id="{F4EEB445-E0D5-8734-E180-C53519CF3C1A}"/>
              </a:ext>
            </a:extLst>
          </p:cNvPr>
          <p:cNvSpPr txBox="1"/>
          <p:nvPr/>
        </p:nvSpPr>
        <p:spPr>
          <a:xfrm>
            <a:off x="7676053" y="3175707"/>
            <a:ext cx="790601" cy="369332"/>
          </a:xfrm>
          <a:prstGeom prst="rect">
            <a:avLst/>
          </a:prstGeom>
          <a:noFill/>
        </p:spPr>
        <p:txBody>
          <a:bodyPr wrap="none" rtlCol="0">
            <a:spAutoFit/>
          </a:bodyPr>
          <a:lstStyle/>
          <a:p>
            <a:r>
              <a:rPr lang="en-US" dirty="0"/>
              <a:t>Planck</a:t>
            </a:r>
          </a:p>
        </p:txBody>
      </p:sp>
      <p:sp>
        <p:nvSpPr>
          <p:cNvPr id="8" name="TextBox 7">
            <a:extLst>
              <a:ext uri="{FF2B5EF4-FFF2-40B4-BE49-F238E27FC236}">
                <a16:creationId xmlns:a16="http://schemas.microsoft.com/office/drawing/2014/main" id="{1671740B-B63F-1442-1B1F-5C4461B16204}"/>
              </a:ext>
            </a:extLst>
          </p:cNvPr>
          <p:cNvSpPr txBox="1"/>
          <p:nvPr/>
        </p:nvSpPr>
        <p:spPr>
          <a:xfrm>
            <a:off x="9583675" y="4126968"/>
            <a:ext cx="2482918" cy="461665"/>
          </a:xfrm>
          <a:prstGeom prst="rect">
            <a:avLst/>
          </a:prstGeom>
          <a:noFill/>
        </p:spPr>
        <p:txBody>
          <a:bodyPr wrap="square" rtlCol="0">
            <a:spAutoFit/>
          </a:bodyPr>
          <a:lstStyle/>
          <a:p>
            <a:r>
              <a:rPr lang="en-US" sz="1200" b="1" dirty="0"/>
              <a:t>G. N.</a:t>
            </a:r>
            <a:r>
              <a:rPr lang="en-US" sz="1200" dirty="0"/>
              <a:t> </a:t>
            </a:r>
            <a:r>
              <a:rPr lang="en-US" sz="1200" b="1" dirty="0"/>
              <a:t>Lewis</a:t>
            </a:r>
            <a:r>
              <a:rPr lang="en-US" sz="1200" dirty="0"/>
              <a:t> (1875-1946) proposed the term “photon” in 1926</a:t>
            </a:r>
          </a:p>
        </p:txBody>
      </p:sp>
      <p:pic>
        <p:nvPicPr>
          <p:cNvPr id="1030" name="Picture 6" descr="Portrait Of Gilbert N. Lewis by Bettmann">
            <a:extLst>
              <a:ext uri="{FF2B5EF4-FFF2-40B4-BE49-F238E27FC236}">
                <a16:creationId xmlns:a16="http://schemas.microsoft.com/office/drawing/2014/main" id="{0E4CF7D9-ECBA-C964-6259-3A0986FD6E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6983" y="3882635"/>
            <a:ext cx="2021576" cy="27523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CBED20-4AE6-CAED-8A10-16BEC90208E0}"/>
              </a:ext>
            </a:extLst>
          </p:cNvPr>
          <p:cNvSpPr txBox="1"/>
          <p:nvPr/>
        </p:nvSpPr>
        <p:spPr>
          <a:xfrm>
            <a:off x="261666" y="3502087"/>
            <a:ext cx="7068909" cy="3046988"/>
          </a:xfrm>
          <a:prstGeom prst="rect">
            <a:avLst/>
          </a:prstGeom>
          <a:noFill/>
          <a:ln>
            <a:solidFill>
              <a:schemeClr val="bg1">
                <a:lumMod val="50000"/>
              </a:schemeClr>
            </a:solidFill>
          </a:ln>
        </p:spPr>
        <p:txBody>
          <a:bodyPr wrap="square" rtlCol="0">
            <a:spAutoFit/>
          </a:bodyPr>
          <a:lstStyle/>
          <a:p>
            <a:r>
              <a:rPr lang="en-US" sz="1600" b="1" dirty="0"/>
              <a:t>“I therefore take the liberty of proposing for this hypothetical new atom, which is not light but plays an essential part in every process of radiation, the name photon.” </a:t>
            </a:r>
            <a:r>
              <a:rPr lang="en-US" sz="1200" dirty="0"/>
              <a:t>In that sense, his concept differed from Einstein’s 1905 quantum theory of light, but “photon” came to be used to describe what Einstein originally termed “light quantum” </a:t>
            </a:r>
          </a:p>
          <a:p>
            <a:endParaRPr lang="en-US" sz="1200" dirty="0"/>
          </a:p>
          <a:p>
            <a:r>
              <a:rPr lang="en-US" sz="1200" dirty="0">
                <a:solidFill>
                  <a:srgbClr val="FF0000"/>
                </a:solidFill>
              </a:rPr>
              <a:t>Lewis had a record 35 nominations to the Nobel Committee over his lifetime </a:t>
            </a:r>
            <a:r>
              <a:rPr lang="en-US" sz="1200" dirty="0"/>
              <a:t>(despite 2 of his students winning Nobel prizes)</a:t>
            </a:r>
          </a:p>
          <a:p>
            <a:endParaRPr lang="en-US" sz="1200" dirty="0"/>
          </a:p>
          <a:p>
            <a:r>
              <a:rPr lang="en-US" sz="1200" dirty="0"/>
              <a:t>The term </a:t>
            </a:r>
            <a:r>
              <a:rPr lang="en-US" sz="1200" i="1" dirty="0"/>
              <a:t>photon</a:t>
            </a:r>
            <a:r>
              <a:rPr lang="en-US" sz="1200" dirty="0"/>
              <a:t> (from Greek </a:t>
            </a:r>
            <a:r>
              <a:rPr lang="en-US" sz="1200" i="1" dirty="0" err="1"/>
              <a:t>phōs</a:t>
            </a:r>
            <a:r>
              <a:rPr lang="en-US" sz="1200" dirty="0"/>
              <a:t>, </a:t>
            </a:r>
            <a:r>
              <a:rPr lang="en-US" sz="1200" i="1" dirty="0" err="1"/>
              <a:t>phōtos</a:t>
            </a:r>
            <a:r>
              <a:rPr lang="en-US" sz="1200" dirty="0"/>
              <a:t>, “light”), however, </a:t>
            </a:r>
            <a:r>
              <a:rPr lang="en-US" sz="1200" dirty="0">
                <a:solidFill>
                  <a:srgbClr val="FF0000"/>
                </a:solidFill>
              </a:rPr>
              <a:t>was not used until 1926.</a:t>
            </a:r>
            <a:r>
              <a:rPr lang="en-US" sz="1200" dirty="0"/>
              <a:t> The energy of a photon depends on radiation frequency;</a:t>
            </a:r>
          </a:p>
          <a:p>
            <a:endParaRPr lang="en-US" sz="1200" dirty="0"/>
          </a:p>
          <a:p>
            <a:r>
              <a:rPr lang="en-US" sz="1200" dirty="0"/>
              <a:t>All photons travel at the </a:t>
            </a:r>
            <a:r>
              <a:rPr lang="en-US" sz="1200" dirty="0">
                <a:hlinkClick r:id="rId13"/>
              </a:rPr>
              <a:t>speed of light</a:t>
            </a:r>
            <a:r>
              <a:rPr lang="en-US" sz="1200" dirty="0"/>
              <a:t>. Considered among the </a:t>
            </a:r>
            <a:r>
              <a:rPr lang="en-US" sz="1200" dirty="0">
                <a:hlinkClick r:id="rId14"/>
              </a:rPr>
              <a:t>subatomic particles</a:t>
            </a:r>
            <a:r>
              <a:rPr lang="en-US" sz="1200" dirty="0"/>
              <a:t>, photons are </a:t>
            </a:r>
            <a:r>
              <a:rPr lang="en-US" sz="1200" dirty="0">
                <a:hlinkClick r:id="rId15"/>
              </a:rPr>
              <a:t>bosons</a:t>
            </a:r>
            <a:r>
              <a:rPr lang="en-US" sz="1200" dirty="0"/>
              <a:t>, having no </a:t>
            </a:r>
            <a:r>
              <a:rPr lang="en-US" sz="1200" dirty="0">
                <a:hlinkClick r:id="rId16"/>
              </a:rPr>
              <a:t>electric charge</a:t>
            </a:r>
            <a:r>
              <a:rPr lang="en-US" sz="1200" dirty="0"/>
              <a:t> or rest mass and one unit of spin; they are </a:t>
            </a:r>
            <a:r>
              <a:rPr lang="en-US" sz="1200" dirty="0">
                <a:hlinkClick r:id="rId17"/>
              </a:rPr>
              <a:t>field</a:t>
            </a:r>
            <a:r>
              <a:rPr lang="en-US" sz="1200" dirty="0"/>
              <a:t> particles that are thought to be the carriers of the </a:t>
            </a:r>
            <a:r>
              <a:rPr lang="en-US" sz="1200" dirty="0">
                <a:hlinkClick r:id="rId18"/>
              </a:rPr>
              <a:t>electromagnetic field</a:t>
            </a:r>
            <a:r>
              <a:rPr lang="en-US" sz="1200" dirty="0"/>
              <a:t>.</a:t>
            </a:r>
          </a:p>
          <a:p>
            <a:endParaRPr lang="en-US" sz="1200" dirty="0"/>
          </a:p>
        </p:txBody>
      </p:sp>
    </p:spTree>
    <p:extLst>
      <p:ext uri="{BB962C8B-B14F-4D97-AF65-F5344CB8AC3E}">
        <p14:creationId xmlns:p14="http://schemas.microsoft.com/office/powerpoint/2010/main" val="194731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6B7FE5-A287-CC8A-182E-5D999DB75E3E}"/>
              </a:ext>
            </a:extLst>
          </p:cNvPr>
          <p:cNvSpPr>
            <a:spLocks noGrp="1"/>
          </p:cNvSpPr>
          <p:nvPr>
            <p:ph idx="1"/>
          </p:nvPr>
        </p:nvSpPr>
        <p:spPr>
          <a:xfrm>
            <a:off x="137303" y="190956"/>
            <a:ext cx="11677197" cy="6297712"/>
          </a:xfrm>
        </p:spPr>
        <p:txBody>
          <a:bodyPr>
            <a:normAutofit/>
          </a:bodyPr>
          <a:lstStyle/>
          <a:p>
            <a:r>
              <a:rPr lang="en-US" sz="2400" b="1" dirty="0">
                <a:solidFill>
                  <a:srgbClr val="FF0000"/>
                </a:solidFill>
              </a:rPr>
              <a:t>Quantum</a:t>
            </a:r>
            <a:r>
              <a:rPr lang="en-US" sz="2400" dirty="0"/>
              <a:t> computing is a rapidly-emerging technology that harnesses the laws of quantum mechanics to solve problems too complex for classical computers.</a:t>
            </a:r>
          </a:p>
          <a:p>
            <a:r>
              <a:rPr lang="en-US" sz="2400" b="1" dirty="0">
                <a:solidFill>
                  <a:srgbClr val="FF0000"/>
                </a:solidFill>
              </a:rPr>
              <a:t>Quantum</a:t>
            </a:r>
            <a:r>
              <a:rPr lang="en-US" sz="2400" dirty="0"/>
              <a:t> entanglement is a</a:t>
            </a:r>
            <a:r>
              <a:rPr lang="en-US" sz="2400" b="1" dirty="0"/>
              <a:t> </a:t>
            </a:r>
            <a:r>
              <a:rPr lang="en-US" sz="2400" dirty="0"/>
              <a:t>bizarre, counterintuitive phenomenon that explains how two subatomic particles can be intimately linked to each other even if separated by billions of light-years of space. Despite their vast separation, a change induced in one will affect the other.</a:t>
            </a:r>
          </a:p>
        </p:txBody>
      </p:sp>
      <p:pic>
        <p:nvPicPr>
          <p:cNvPr id="2" name="Content Placeholder 5">
            <a:extLst>
              <a:ext uri="{FF2B5EF4-FFF2-40B4-BE49-F238E27FC236}">
                <a16:creationId xmlns:a16="http://schemas.microsoft.com/office/drawing/2014/main" id="{6CBB7F3D-6445-9AF8-7A6A-6BF6881D848D}"/>
              </a:ext>
            </a:extLst>
          </p:cNvPr>
          <p:cNvPicPr>
            <a:picLocks noChangeAspect="1"/>
          </p:cNvPicPr>
          <p:nvPr/>
        </p:nvPicPr>
        <p:blipFill>
          <a:blip r:embed="rId2"/>
          <a:stretch>
            <a:fillRect/>
          </a:stretch>
        </p:blipFill>
        <p:spPr>
          <a:xfrm>
            <a:off x="3330343" y="2032556"/>
            <a:ext cx="8384526" cy="4456112"/>
          </a:xfrm>
          <a:prstGeom prst="rect">
            <a:avLst/>
          </a:prstGeom>
        </p:spPr>
      </p:pic>
      <p:sp>
        <p:nvSpPr>
          <p:cNvPr id="5" name="TextBox 4">
            <a:extLst>
              <a:ext uri="{FF2B5EF4-FFF2-40B4-BE49-F238E27FC236}">
                <a16:creationId xmlns:a16="http://schemas.microsoft.com/office/drawing/2014/main" id="{4DA70A92-9181-71B4-FA8E-632BC8D94C0B}"/>
              </a:ext>
            </a:extLst>
          </p:cNvPr>
          <p:cNvSpPr txBox="1"/>
          <p:nvPr/>
        </p:nvSpPr>
        <p:spPr>
          <a:xfrm>
            <a:off x="5321952" y="6488668"/>
            <a:ext cx="5181483" cy="369332"/>
          </a:xfrm>
          <a:prstGeom prst="rect">
            <a:avLst/>
          </a:prstGeom>
          <a:noFill/>
        </p:spPr>
        <p:txBody>
          <a:bodyPr wrap="none" rtlCol="0">
            <a:spAutoFit/>
          </a:bodyPr>
          <a:lstStyle/>
          <a:p>
            <a:r>
              <a:rPr lang="en-US" i="1" dirty="0"/>
              <a:t>Vol 454 | 14 August 2008 | doi:10.1038/nature07121</a:t>
            </a:r>
          </a:p>
        </p:txBody>
      </p:sp>
      <p:sp>
        <p:nvSpPr>
          <p:cNvPr id="6" name="TextBox 5">
            <a:extLst>
              <a:ext uri="{FF2B5EF4-FFF2-40B4-BE49-F238E27FC236}">
                <a16:creationId xmlns:a16="http://schemas.microsoft.com/office/drawing/2014/main" id="{072ADF92-D741-2D1B-A5AE-519B055FDA55}"/>
              </a:ext>
            </a:extLst>
          </p:cNvPr>
          <p:cNvSpPr txBox="1"/>
          <p:nvPr/>
        </p:nvSpPr>
        <p:spPr>
          <a:xfrm>
            <a:off x="371848" y="2945331"/>
            <a:ext cx="2723950" cy="646331"/>
          </a:xfrm>
          <a:prstGeom prst="rect">
            <a:avLst/>
          </a:prstGeom>
          <a:noFill/>
        </p:spPr>
        <p:txBody>
          <a:bodyPr wrap="square" rtlCol="0">
            <a:spAutoFit/>
          </a:bodyPr>
          <a:lstStyle/>
          <a:p>
            <a:r>
              <a:rPr lang="en-US" b="1" dirty="0"/>
              <a:t>Photons can exert weird </a:t>
            </a:r>
            <a:r>
              <a:rPr lang="en-US" b="1" dirty="0" err="1"/>
              <a:t>behaviour</a:t>
            </a:r>
            <a:r>
              <a:rPr lang="en-US" b="1" dirty="0"/>
              <a:t> - Entanglement </a:t>
            </a:r>
            <a:endParaRPr lang="en-US" dirty="0"/>
          </a:p>
        </p:txBody>
      </p:sp>
    </p:spTree>
    <p:extLst>
      <p:ext uri="{BB962C8B-B14F-4D97-AF65-F5344CB8AC3E}">
        <p14:creationId xmlns:p14="http://schemas.microsoft.com/office/powerpoint/2010/main" val="287804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6B7FE5-A287-CC8A-182E-5D999DB75E3E}"/>
              </a:ext>
            </a:extLst>
          </p:cNvPr>
          <p:cNvSpPr>
            <a:spLocks noGrp="1"/>
          </p:cNvSpPr>
          <p:nvPr>
            <p:ph idx="1"/>
          </p:nvPr>
        </p:nvSpPr>
        <p:spPr>
          <a:xfrm>
            <a:off x="257401" y="1155813"/>
            <a:ext cx="11677197" cy="4833123"/>
          </a:xfrm>
        </p:spPr>
        <p:txBody>
          <a:bodyPr>
            <a:normAutofit/>
          </a:bodyPr>
          <a:lstStyle/>
          <a:p>
            <a:r>
              <a:rPr lang="en-US" dirty="0">
                <a:solidFill>
                  <a:srgbClr val="FF0000"/>
                </a:solidFill>
              </a:rPr>
              <a:t>What is a </a:t>
            </a:r>
            <a:r>
              <a:rPr lang="en-US" b="1" dirty="0">
                <a:solidFill>
                  <a:srgbClr val="FF0000"/>
                </a:solidFill>
              </a:rPr>
              <a:t>quantum</a:t>
            </a:r>
            <a:r>
              <a:rPr lang="en-US" dirty="0">
                <a:solidFill>
                  <a:srgbClr val="FF0000"/>
                </a:solidFill>
              </a:rPr>
              <a:t>? A quantum (plural: quanta) is </a:t>
            </a:r>
            <a:r>
              <a:rPr lang="en-US" b="1" dirty="0"/>
              <a:t>the smallest discrete unit of a phenomenon</a:t>
            </a:r>
            <a:r>
              <a:rPr lang="en-US" dirty="0"/>
              <a:t>. </a:t>
            </a:r>
            <a:r>
              <a:rPr lang="en-US" u="sng" dirty="0"/>
              <a:t>For example, a </a:t>
            </a:r>
            <a:r>
              <a:rPr lang="en-US" b="1" u="sng" dirty="0">
                <a:solidFill>
                  <a:srgbClr val="FF0000"/>
                </a:solidFill>
              </a:rPr>
              <a:t>quantum</a:t>
            </a:r>
            <a:r>
              <a:rPr lang="en-US" u="sng" dirty="0">
                <a:solidFill>
                  <a:srgbClr val="FF0000"/>
                </a:solidFill>
              </a:rPr>
              <a:t> </a:t>
            </a:r>
            <a:r>
              <a:rPr lang="en-US" u="sng" dirty="0"/>
              <a:t>of light is a </a:t>
            </a:r>
            <a:r>
              <a:rPr lang="en-US" b="1" u="sng" dirty="0">
                <a:solidFill>
                  <a:srgbClr val="FF0000"/>
                </a:solidFill>
              </a:rPr>
              <a:t>photon</a:t>
            </a:r>
            <a:r>
              <a:rPr lang="en-US" dirty="0">
                <a:solidFill>
                  <a:srgbClr val="FF0000"/>
                </a:solidFill>
              </a:rPr>
              <a:t>, </a:t>
            </a:r>
            <a:r>
              <a:rPr lang="en-US" dirty="0"/>
              <a:t>and a </a:t>
            </a:r>
            <a:r>
              <a:rPr lang="en-US" dirty="0">
                <a:solidFill>
                  <a:srgbClr val="FF0000"/>
                </a:solidFill>
              </a:rPr>
              <a:t>quantum </a:t>
            </a:r>
            <a:r>
              <a:rPr lang="en-US" dirty="0"/>
              <a:t>of electricity is an </a:t>
            </a:r>
            <a:r>
              <a:rPr lang="en-US" dirty="0">
                <a:solidFill>
                  <a:srgbClr val="FF0000"/>
                </a:solidFill>
              </a:rPr>
              <a:t>electron. </a:t>
            </a:r>
          </a:p>
          <a:p>
            <a:endParaRPr lang="en-US" dirty="0">
              <a:solidFill>
                <a:srgbClr val="FF0000"/>
              </a:solidFill>
            </a:endParaRPr>
          </a:p>
          <a:p>
            <a:r>
              <a:rPr lang="en-US" b="1" dirty="0">
                <a:solidFill>
                  <a:srgbClr val="FF0000"/>
                </a:solidFill>
              </a:rPr>
              <a:t>Quantum</a:t>
            </a:r>
            <a:r>
              <a:rPr lang="en-US" dirty="0"/>
              <a:t> comes from Latin, meaning "an amount" or "how much?" If something is quantifiable, then it can be measured.</a:t>
            </a:r>
          </a:p>
          <a:p>
            <a:endParaRPr lang="en-US" dirty="0"/>
          </a:p>
          <a:p>
            <a:r>
              <a:rPr lang="en-US" b="1" dirty="0"/>
              <a:t>The word </a:t>
            </a:r>
            <a:r>
              <a:rPr lang="en-US" b="1" dirty="0">
                <a:solidFill>
                  <a:srgbClr val="FF0000"/>
                </a:solidFill>
              </a:rPr>
              <a:t>quantum</a:t>
            </a:r>
            <a:r>
              <a:rPr lang="en-US" b="1" dirty="0"/>
              <a:t> refers to the smallest amount of something that you can have</a:t>
            </a:r>
            <a:r>
              <a:rPr lang="en-US" dirty="0"/>
              <a:t>. You can't break a</a:t>
            </a:r>
            <a:r>
              <a:rPr lang="en-US" b="1" dirty="0">
                <a:solidFill>
                  <a:srgbClr val="FF0000"/>
                </a:solidFill>
              </a:rPr>
              <a:t> quantum </a:t>
            </a:r>
            <a:r>
              <a:rPr lang="en-US" dirty="0"/>
              <a:t>of something into smaller parts. A </a:t>
            </a:r>
            <a:r>
              <a:rPr lang="en-US" dirty="0">
                <a:solidFill>
                  <a:srgbClr val="FF0000"/>
                </a:solidFill>
              </a:rPr>
              <a:t>quantum</a:t>
            </a:r>
            <a:r>
              <a:rPr lang="en-US" dirty="0"/>
              <a:t> is the most basic building block.</a:t>
            </a:r>
          </a:p>
        </p:txBody>
      </p:sp>
      <p:sp>
        <p:nvSpPr>
          <p:cNvPr id="4" name="TextBox 3">
            <a:extLst>
              <a:ext uri="{FF2B5EF4-FFF2-40B4-BE49-F238E27FC236}">
                <a16:creationId xmlns:a16="http://schemas.microsoft.com/office/drawing/2014/main" id="{6A8B3361-201C-663A-D9F6-45226F408DD5}"/>
              </a:ext>
            </a:extLst>
          </p:cNvPr>
          <p:cNvSpPr txBox="1"/>
          <p:nvPr/>
        </p:nvSpPr>
        <p:spPr>
          <a:xfrm>
            <a:off x="10728904" y="6488668"/>
            <a:ext cx="1311065" cy="369332"/>
          </a:xfrm>
          <a:prstGeom prst="rect">
            <a:avLst/>
          </a:prstGeom>
          <a:noFill/>
        </p:spPr>
        <p:txBody>
          <a:bodyPr wrap="none" rtlCol="0">
            <a:spAutoFit/>
          </a:bodyPr>
          <a:lstStyle/>
          <a:p>
            <a:r>
              <a:rPr lang="en-US" dirty="0">
                <a:solidFill>
                  <a:srgbClr val="0070C0"/>
                </a:solidFill>
              </a:rPr>
              <a:t>Thanks Wiki</a:t>
            </a:r>
          </a:p>
        </p:txBody>
      </p:sp>
      <p:sp>
        <p:nvSpPr>
          <p:cNvPr id="6" name="TextBox 5">
            <a:extLst>
              <a:ext uri="{FF2B5EF4-FFF2-40B4-BE49-F238E27FC236}">
                <a16:creationId xmlns:a16="http://schemas.microsoft.com/office/drawing/2014/main" id="{F79904B6-EA33-1A6C-B0CD-38101A10E3AD}"/>
              </a:ext>
            </a:extLst>
          </p:cNvPr>
          <p:cNvSpPr txBox="1"/>
          <p:nvPr/>
        </p:nvSpPr>
        <p:spPr>
          <a:xfrm>
            <a:off x="372139" y="202018"/>
            <a:ext cx="2643737" cy="707886"/>
          </a:xfrm>
          <a:prstGeom prst="rect">
            <a:avLst/>
          </a:prstGeom>
          <a:noFill/>
        </p:spPr>
        <p:txBody>
          <a:bodyPr wrap="none" rtlCol="0">
            <a:spAutoFit/>
          </a:bodyPr>
          <a:lstStyle/>
          <a:p>
            <a:r>
              <a:rPr lang="en-US" sz="4000" dirty="0"/>
              <a:t>Quantum….</a:t>
            </a:r>
          </a:p>
        </p:txBody>
      </p:sp>
    </p:spTree>
    <p:extLst>
      <p:ext uri="{BB962C8B-B14F-4D97-AF65-F5344CB8AC3E}">
        <p14:creationId xmlns:p14="http://schemas.microsoft.com/office/powerpoint/2010/main" val="2325747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5FC2-A3B9-2151-090A-EF650EA6F7EF}"/>
              </a:ext>
            </a:extLst>
          </p:cNvPr>
          <p:cNvSpPr>
            <a:spLocks noGrp="1"/>
          </p:cNvSpPr>
          <p:nvPr>
            <p:ph type="title"/>
          </p:nvPr>
        </p:nvSpPr>
        <p:spPr>
          <a:xfrm>
            <a:off x="587680" y="-55715"/>
            <a:ext cx="11800562" cy="1325563"/>
          </a:xfrm>
        </p:spPr>
        <p:txBody>
          <a:bodyPr/>
          <a:lstStyle/>
          <a:p>
            <a:r>
              <a:rPr lang="en-US" dirty="0"/>
              <a:t>ARTICLES PUBLISHED RECENTLY ON THIS TOPIC</a:t>
            </a:r>
          </a:p>
        </p:txBody>
      </p:sp>
      <p:sp>
        <p:nvSpPr>
          <p:cNvPr id="3" name="Content Placeholder 2">
            <a:extLst>
              <a:ext uri="{FF2B5EF4-FFF2-40B4-BE49-F238E27FC236}">
                <a16:creationId xmlns:a16="http://schemas.microsoft.com/office/drawing/2014/main" id="{5A908C02-9219-D75A-68B9-65983C2BA9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C0B1B6B-995F-B98C-DE35-00F87090B41F}"/>
              </a:ext>
            </a:extLst>
          </p:cNvPr>
          <p:cNvPicPr>
            <a:picLocks noChangeAspect="1"/>
          </p:cNvPicPr>
          <p:nvPr/>
        </p:nvPicPr>
        <p:blipFill>
          <a:blip r:embed="rId2"/>
          <a:stretch>
            <a:fillRect/>
          </a:stretch>
        </p:blipFill>
        <p:spPr>
          <a:xfrm>
            <a:off x="1108072" y="926926"/>
            <a:ext cx="9551016" cy="5805814"/>
          </a:xfrm>
          <a:prstGeom prst="rect">
            <a:avLst/>
          </a:prstGeom>
        </p:spPr>
      </p:pic>
    </p:spTree>
    <p:extLst>
      <p:ext uri="{BB962C8B-B14F-4D97-AF65-F5344CB8AC3E}">
        <p14:creationId xmlns:p14="http://schemas.microsoft.com/office/powerpoint/2010/main" val="262050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9286</TotalTime>
  <Words>5544</Words>
  <Application>Microsoft Macintosh PowerPoint</Application>
  <PresentationFormat>Widescreen</PresentationFormat>
  <Paragraphs>538</Paragraphs>
  <Slides>59</Slides>
  <Notes>31</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 Unicode MS</vt:lpstr>
      <vt:lpstr>Arial</vt:lpstr>
      <vt:lpstr>Bahnschrift SemiLight</vt:lpstr>
      <vt:lpstr>Calibri</vt:lpstr>
      <vt:lpstr>Calibri Light</vt:lpstr>
      <vt:lpstr>Helvetica</vt:lpstr>
      <vt:lpstr>Times New Roman</vt:lpstr>
      <vt:lpstr>Office Theme</vt:lpstr>
      <vt:lpstr>What is Quantum Cytometry? What Impact will it have on Cytometry? When will it arrive?</vt:lpstr>
      <vt:lpstr>PowerPoint Presentation</vt:lpstr>
      <vt:lpstr>A summary of this presentation….</vt:lpstr>
      <vt:lpstr>Flow Cytometry </vt:lpstr>
      <vt:lpstr>Some terms we sometimes toss around…</vt:lpstr>
      <vt:lpstr>Quantum and Photon</vt:lpstr>
      <vt:lpstr>PowerPoint Presentation</vt:lpstr>
      <vt:lpstr>PowerPoint Presentation</vt:lpstr>
      <vt:lpstr>ARTICLES PUBLISHED RECENTLY ON THIS TOPIC</vt:lpstr>
      <vt:lpstr>QUANTUM COMPUTING</vt:lpstr>
      <vt:lpstr>Old sayings are still relevant….</vt:lpstr>
      <vt:lpstr>Quantum Computer Hardware is New Technology </vt:lpstr>
      <vt:lpstr>Some facts about light…(photons)</vt:lpstr>
      <vt:lpstr>PowerPoint Presentation</vt:lpstr>
      <vt:lpstr>PowerPoint Presentation</vt:lpstr>
      <vt:lpstr>PowerPoint Presentation</vt:lpstr>
      <vt:lpstr>So, let’s review what the current state of art is in flow cytometry</vt:lpstr>
      <vt:lpstr>Follow the photons</vt:lpstr>
      <vt:lpstr>Flow cytometers—old versus new</vt:lpstr>
      <vt:lpstr>PowerPoint Presentation</vt:lpstr>
      <vt:lpstr>PowerPoint Presentation</vt:lpstr>
      <vt:lpstr>Interpreting the voltage pulse of fluorescence emission </vt:lpstr>
      <vt:lpstr>Comparing Electronics</vt:lpstr>
      <vt:lpstr>Current Cytometry – State of Art 1</vt:lpstr>
      <vt:lpstr>Polychromatic Principle of using ND and Dichroic filters</vt:lpstr>
      <vt:lpstr>Dispersion Elements</vt:lpstr>
      <vt:lpstr>In virtually all current flow systems – the laser is – well just another torch …..</vt:lpstr>
      <vt:lpstr>APDs, PMTs….</vt:lpstr>
      <vt:lpstr>PowerPoint Presentation</vt:lpstr>
      <vt:lpstr>Let’s go back nearly 20 years….to May 2004</vt:lpstr>
      <vt:lpstr>About terms of use  There are no real definitions…. </vt:lpstr>
      <vt:lpstr>32-channel spectrograph. Optical Diagram</vt:lpstr>
      <vt:lpstr>PowerPoint Presentation</vt:lpstr>
      <vt:lpstr>Spectrum database of each fluor</vt:lpstr>
      <vt:lpstr>What is the bottom line?</vt:lpstr>
      <vt:lpstr>So given that most current spectral instruments are simply versions of our original 2004 design….</vt:lpstr>
      <vt:lpstr>New Sensors……..Unique SiPM</vt:lpstr>
      <vt:lpstr>New way of detection and measurement</vt:lpstr>
      <vt:lpstr>New high dynamic range dispersion technology</vt:lpstr>
      <vt:lpstr>New approach to excitation technology</vt:lpstr>
      <vt:lpstr>New Electronics – WAY faster than today’s</vt:lpstr>
      <vt:lpstr>New Analytical Requirements</vt:lpstr>
      <vt:lpstr>What do you gain from Cytometry 3.0?</vt:lpstr>
      <vt:lpstr>So, are we satisfied with quantification in flow?</vt:lpstr>
      <vt:lpstr>Flow as it is today…</vt:lpstr>
      <vt:lpstr>PowerPoint Presentation</vt:lpstr>
      <vt:lpstr>PowerPoint Presentation</vt:lpstr>
      <vt:lpstr>PowerPoint Presentation</vt:lpstr>
      <vt:lpstr>PowerPoint Presentation</vt:lpstr>
      <vt:lpstr> Single Photon is a messenger of single molecule transitions</vt:lpstr>
      <vt:lpstr>PowerPoint Presentation</vt:lpstr>
      <vt:lpstr>Bio-nanoparticle size – can single photon help?</vt:lpstr>
      <vt:lpstr>IN CONTEXT</vt:lpstr>
      <vt:lpstr>“Photon” is energy packet of light as “Quanta” by Planck &amp; Einstein</vt:lpstr>
      <vt:lpstr> Single Photon is messenger of single molecule transition</vt:lpstr>
      <vt:lpstr>Quantitative Cytometry 3.0</vt:lpstr>
      <vt:lpstr>PowerPoint Presentation</vt:lpstr>
      <vt:lpstr>Quantum flow cytometry is the next generation of flow cytometer that moves away from the current methods of detection, methods of calibration and even methods of analysis.  Watch this space…..   (Let’s put the physics back into cytometry)   </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Pathogen Detection: Complex Solutions vs Point of Care </dc:title>
  <dc:creator>Robinson, Joseph Paul</dc:creator>
  <cp:lastModifiedBy>Robinson, Joseph Paul</cp:lastModifiedBy>
  <cp:revision>380</cp:revision>
  <dcterms:created xsi:type="dcterms:W3CDTF">2021-09-08T14:07:39Z</dcterms:created>
  <dcterms:modified xsi:type="dcterms:W3CDTF">2024-04-14T12:46:37Z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2023-11-06T20:42:51Z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a43a4941-fbf3-4751-abe7-5eeae4f9a4a7</vt:lpwstr>
  </property>
  <property fmtid="{D5CDD505-2E9C-101B-9397-08002B2CF9AE}" pid="8" name="MSIP_Label_4044bd30-2ed7-4c9d-9d12-46200872a97b_ContentBits">
    <vt:lpwstr>0</vt:lpwstr>
  </property>
</Properties>
</file>