
<file path=[Content_Types].xml><?xml version="1.0" encoding="utf-8"?>
<Types xmlns="http://schemas.openxmlformats.org/package/2006/content-types">
  <Default Extension="jpg" ContentType="image/jpeg"/>
  <Default Extension="pptx" ContentType="application/vnd.openxmlformats-officedocument.presentationml.presentation"/>
  <Default Extension="emf" ContentType="image/x-emf"/>
  <Default Extension="jpeg" ContentType="image/jpeg"/>
  <Default Extension="xml" ContentType="application/xml"/>
  <Default Extension="vml" ContentType="application/vnd.openxmlformats-officedocument.vmlDrawing"/>
  <Default Extension="tif" ContentType="image/tiff"/>
  <Default Extension="png" ContentType="image/png"/>
  <Default Extension="bin" ContentType="application/vnd.openxmlformats-officedocument.oleObject"/>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1"/>
    <p:sldMasterId id="2147483722" r:id="rId2"/>
  </p:sldMasterIdLst>
  <p:notesMasterIdLst>
    <p:notesMasterId r:id="rId55"/>
  </p:notesMasterIdLst>
  <p:handoutMasterIdLst>
    <p:handoutMasterId r:id="rId56"/>
  </p:handoutMasterIdLst>
  <p:sldIdLst>
    <p:sldId id="805" r:id="rId3"/>
    <p:sldId id="811" r:id="rId4"/>
    <p:sldId id="812" r:id="rId5"/>
    <p:sldId id="813" r:id="rId6"/>
    <p:sldId id="814" r:id="rId7"/>
    <p:sldId id="815" r:id="rId8"/>
    <p:sldId id="834" r:id="rId9"/>
    <p:sldId id="816" r:id="rId10"/>
    <p:sldId id="839" r:id="rId11"/>
    <p:sldId id="817" r:id="rId12"/>
    <p:sldId id="843" r:id="rId13"/>
    <p:sldId id="821" r:id="rId14"/>
    <p:sldId id="822" r:id="rId15"/>
    <p:sldId id="823" r:id="rId16"/>
    <p:sldId id="835" r:id="rId17"/>
    <p:sldId id="844" r:id="rId18"/>
    <p:sldId id="852" r:id="rId19"/>
    <p:sldId id="819" r:id="rId20"/>
    <p:sldId id="818" r:id="rId21"/>
    <p:sldId id="820" r:id="rId22"/>
    <p:sldId id="845" r:id="rId23"/>
    <p:sldId id="832" r:id="rId24"/>
    <p:sldId id="853" r:id="rId25"/>
    <p:sldId id="838" r:id="rId26"/>
    <p:sldId id="847" r:id="rId27"/>
    <p:sldId id="826" r:id="rId28"/>
    <p:sldId id="846" r:id="rId29"/>
    <p:sldId id="836" r:id="rId30"/>
    <p:sldId id="848" r:id="rId31"/>
    <p:sldId id="849" r:id="rId32"/>
    <p:sldId id="850" r:id="rId33"/>
    <p:sldId id="830" r:id="rId34"/>
    <p:sldId id="824" r:id="rId35"/>
    <p:sldId id="837" r:id="rId36"/>
    <p:sldId id="753" r:id="rId37"/>
    <p:sldId id="828" r:id="rId38"/>
    <p:sldId id="840" r:id="rId39"/>
    <p:sldId id="842" r:id="rId40"/>
    <p:sldId id="754" r:id="rId41"/>
    <p:sldId id="809" r:id="rId42"/>
    <p:sldId id="798" r:id="rId43"/>
    <p:sldId id="799" r:id="rId44"/>
    <p:sldId id="800" r:id="rId45"/>
    <p:sldId id="793" r:id="rId46"/>
    <p:sldId id="803" r:id="rId47"/>
    <p:sldId id="808" r:id="rId48"/>
    <p:sldId id="827" r:id="rId49"/>
    <p:sldId id="801" r:id="rId50"/>
    <p:sldId id="802" r:id="rId51"/>
    <p:sldId id="833" r:id="rId52"/>
    <p:sldId id="851" r:id="rId53"/>
    <p:sldId id="806" r:id="rId5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76E0B5-027B-467A-BF67-70D9DE4F04EF}">
          <p14:sldIdLst>
            <p14:sldId id="805"/>
            <p14:sldId id="811"/>
            <p14:sldId id="812"/>
            <p14:sldId id="813"/>
            <p14:sldId id="814"/>
            <p14:sldId id="815"/>
            <p14:sldId id="834"/>
            <p14:sldId id="816"/>
            <p14:sldId id="839"/>
            <p14:sldId id="817"/>
            <p14:sldId id="843"/>
            <p14:sldId id="821"/>
            <p14:sldId id="822"/>
            <p14:sldId id="823"/>
            <p14:sldId id="835"/>
            <p14:sldId id="844"/>
            <p14:sldId id="852"/>
            <p14:sldId id="819"/>
            <p14:sldId id="818"/>
            <p14:sldId id="820"/>
            <p14:sldId id="845"/>
            <p14:sldId id="832"/>
            <p14:sldId id="853"/>
            <p14:sldId id="838"/>
            <p14:sldId id="847"/>
            <p14:sldId id="826"/>
            <p14:sldId id="846"/>
            <p14:sldId id="836"/>
            <p14:sldId id="848"/>
            <p14:sldId id="849"/>
            <p14:sldId id="850"/>
            <p14:sldId id="830"/>
            <p14:sldId id="824"/>
            <p14:sldId id="837"/>
            <p14:sldId id="753"/>
            <p14:sldId id="828"/>
            <p14:sldId id="840"/>
            <p14:sldId id="842"/>
            <p14:sldId id="754"/>
            <p14:sldId id="809"/>
            <p14:sldId id="798"/>
            <p14:sldId id="799"/>
            <p14:sldId id="800"/>
            <p14:sldId id="793"/>
            <p14:sldId id="803"/>
            <p14:sldId id="808"/>
            <p14:sldId id="827"/>
            <p14:sldId id="801"/>
            <p14:sldId id="802"/>
            <p14:sldId id="833"/>
            <p14:sldId id="851"/>
          </p14:sldIdLst>
        </p14:section>
        <p14:section name="Untitled Section" id="{23A3DB70-B2B0-4384-978C-7CBEC9B68D04}">
          <p14:sldIdLst>
            <p14:sldId id="8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right, Sharlene" initials="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50FF"/>
    <a:srgbClr val="0000CC"/>
    <a:srgbClr val="33CC33"/>
    <a:srgbClr val="2E30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16" autoAdjust="0"/>
    <p:restoredTop sz="92820" autoAdjust="0"/>
  </p:normalViewPr>
  <p:slideViewPr>
    <p:cSldViewPr snapToGrid="0" snapToObjects="1">
      <p:cViewPr>
        <p:scale>
          <a:sx n="94" d="100"/>
          <a:sy n="94" d="100"/>
        </p:scale>
        <p:origin x="184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1" d="100"/>
        <a:sy n="91" d="100"/>
      </p:scale>
      <p:origin x="0" y="0"/>
    </p:cViewPr>
  </p:sorterViewPr>
  <p:notesViewPr>
    <p:cSldViewPr snapToGrid="0" snapToObjects="1">
      <p:cViewPr varScale="1">
        <p:scale>
          <a:sx n="69" d="100"/>
          <a:sy n="69" d="100"/>
        </p:scale>
        <p:origin x="228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EC4A4C-6EF5-9540-88ED-CF5D0D809154}" type="datetimeFigureOut">
              <a:rPr lang="en-US" smtClean="0"/>
              <a:t>12/3/15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95D291B-BF62-0543-98C7-C839CE00855E}" type="slidenum">
              <a:rPr lang="en-US" smtClean="0"/>
              <a:t>‹#›</a:t>
            </a:fld>
            <a:endParaRPr lang="en-US"/>
          </a:p>
        </p:txBody>
      </p:sp>
    </p:spTree>
    <p:extLst>
      <p:ext uri="{BB962C8B-B14F-4D97-AF65-F5344CB8AC3E}">
        <p14:creationId xmlns:p14="http://schemas.microsoft.com/office/powerpoint/2010/main" val="2161540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559056F-5E36-594D-9821-5125B95B5E3C}" type="datetimeFigureOut">
              <a:rPr lang="en-US" smtClean="0"/>
              <a:t>12/3/15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9A71BFE-C2F3-C547-A843-F428B9D3993E}" type="slidenum">
              <a:rPr lang="en-US" smtClean="0"/>
              <a:t>‹#›</a:t>
            </a:fld>
            <a:endParaRPr lang="en-US"/>
          </a:p>
        </p:txBody>
      </p:sp>
    </p:spTree>
    <p:extLst>
      <p:ext uri="{BB962C8B-B14F-4D97-AF65-F5344CB8AC3E}">
        <p14:creationId xmlns:p14="http://schemas.microsoft.com/office/powerpoint/2010/main" val="29574736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Remember what QE is:  it's the number of electrons emitted divided by the number of incident photons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9A71BFE-C2F3-C547-A843-F428B9D3993E}" type="slidenum">
              <a:rPr lang="en-US" smtClean="0"/>
              <a:t>11</a:t>
            </a:fld>
            <a:endParaRPr lang="en-US"/>
          </a:p>
        </p:txBody>
      </p:sp>
    </p:spTree>
    <p:extLst>
      <p:ext uri="{BB962C8B-B14F-4D97-AF65-F5344CB8AC3E}">
        <p14:creationId xmlns:p14="http://schemas.microsoft.com/office/powerpoint/2010/main" val="158835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big difference between an APD and a PMT is the bias voltage –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remember that PMTs typically require around 1000v  whereas APDs are about 20 or 90 volts and it’s not continuous like the HV has to be on a PMT  Absorption of incident photons creates electron-hole pairs. A strong internal electric field is created by a high reverse bias voltage</a:t>
            </a:r>
            <a:r>
              <a:rPr lang="en-US" dirty="0" smtClean="0">
                <a:effectLst/>
              </a:rPr>
              <a:t> </a:t>
            </a:r>
            <a:r>
              <a:rPr lang="en-US" sz="1200" kern="1200" dirty="0" smtClean="0">
                <a:solidFill>
                  <a:schemeClr val="tx1"/>
                </a:solidFill>
                <a:effectLst/>
                <a:latin typeface="+mn-lt"/>
                <a:ea typeface="+mn-ea"/>
                <a:cs typeface="+mn-cs"/>
              </a:rPr>
              <a:t>This field accelerates the electrons through the silicon crystal lattice to </a:t>
            </a:r>
          </a:p>
          <a:p>
            <a:r>
              <a:rPr lang="en-US" sz="1200" kern="1200" dirty="0" smtClean="0">
                <a:solidFill>
                  <a:schemeClr val="tx1"/>
                </a:solidFill>
                <a:effectLst/>
                <a:latin typeface="+mn-lt"/>
                <a:ea typeface="+mn-ea"/>
                <a:cs typeface="+mn-cs"/>
              </a:rPr>
              <a:t>produce secondary electrons by impact ionization. The resulting electron avalanche produces a high gain.</a:t>
            </a:r>
          </a:p>
          <a:p>
            <a:endParaRPr lang="en-US" dirty="0"/>
          </a:p>
        </p:txBody>
      </p:sp>
      <p:sp>
        <p:nvSpPr>
          <p:cNvPr id="4" name="Slide Number Placeholder 3"/>
          <p:cNvSpPr>
            <a:spLocks noGrp="1"/>
          </p:cNvSpPr>
          <p:nvPr>
            <p:ph type="sldNum" sz="quarter" idx="10"/>
          </p:nvPr>
        </p:nvSpPr>
        <p:spPr/>
        <p:txBody>
          <a:bodyPr/>
          <a:lstStyle/>
          <a:p>
            <a:fld id="{F9A71BFE-C2F3-C547-A843-F428B9D3993E}" type="slidenum">
              <a:rPr lang="en-US" smtClean="0"/>
              <a:t>12</a:t>
            </a:fld>
            <a:endParaRPr lang="en-US"/>
          </a:p>
        </p:txBody>
      </p:sp>
    </p:spTree>
    <p:extLst>
      <p:ext uri="{BB962C8B-B14F-4D97-AF65-F5344CB8AC3E}">
        <p14:creationId xmlns:p14="http://schemas.microsoft.com/office/powerpoint/2010/main" val="169785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71BFE-C2F3-C547-A843-F428B9D3993E}" type="slidenum">
              <a:rPr lang="en-US" smtClean="0"/>
              <a:t>17</a:t>
            </a:fld>
            <a:endParaRPr lang="en-US"/>
          </a:p>
        </p:txBody>
      </p:sp>
    </p:spTree>
    <p:extLst>
      <p:ext uri="{BB962C8B-B14F-4D97-AF65-F5344CB8AC3E}">
        <p14:creationId xmlns:p14="http://schemas.microsoft.com/office/powerpoint/2010/main" val="1133582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71BFE-C2F3-C547-A843-F428B9D3993E}" type="slidenum">
              <a:rPr lang="en-US" smtClean="0"/>
              <a:t>21</a:t>
            </a:fld>
            <a:endParaRPr lang="en-US"/>
          </a:p>
        </p:txBody>
      </p:sp>
    </p:spTree>
    <p:extLst>
      <p:ext uri="{BB962C8B-B14F-4D97-AF65-F5344CB8AC3E}">
        <p14:creationId xmlns:p14="http://schemas.microsoft.com/office/powerpoint/2010/main" val="52840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71BFE-C2F3-C547-A843-F428B9D3993E}" type="slidenum">
              <a:rPr lang="en-US" smtClean="0"/>
              <a:t>30</a:t>
            </a:fld>
            <a:endParaRPr lang="en-US"/>
          </a:p>
        </p:txBody>
      </p:sp>
    </p:spTree>
    <p:extLst>
      <p:ext uri="{BB962C8B-B14F-4D97-AF65-F5344CB8AC3E}">
        <p14:creationId xmlns:p14="http://schemas.microsoft.com/office/powerpoint/2010/main" val="92723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tif"/><Relationship Id="rId3"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50915" y="1148348"/>
            <a:ext cx="7772400" cy="490947"/>
          </a:xfrm>
          <a:prstGeom prst="rect">
            <a:avLst/>
          </a:prstGeom>
        </p:spPr>
        <p:txBody>
          <a:bodyPr/>
          <a:lstStyle>
            <a:lvl1pPr>
              <a:defRPr lang="en-US" sz="2600" kern="1200" cap="all" dirty="0" smtClean="0">
                <a:solidFill>
                  <a:srgbClr val="FFFFFF"/>
                </a:solidFill>
                <a:effectLst>
                  <a:outerShdw blurRad="50800" dist="38100" dir="5400000" algn="t" rotWithShape="0">
                    <a:prstClr val="black">
                      <a:alpha val="40000"/>
                    </a:prstClr>
                  </a:outerShdw>
                </a:effectLst>
                <a:latin typeface="Arial"/>
                <a:ea typeface="+mj-ea"/>
                <a:cs typeface="Arial"/>
              </a:defRPr>
            </a:lvl1pPr>
          </a:lstStyle>
          <a:p>
            <a:r>
              <a:rPr lang="en-US" dirty="0" smtClean="0"/>
              <a:t>Flow </a:t>
            </a:r>
            <a:r>
              <a:rPr lang="en-US" dirty="0" err="1" smtClean="0"/>
              <a:t>cytometry</a:t>
            </a:r>
            <a:r>
              <a:rPr lang="en-US" dirty="0" smtClean="0"/>
              <a:t> headline</a:t>
            </a:r>
            <a:endParaRPr lang="en-US" dirty="0"/>
          </a:p>
        </p:txBody>
      </p:sp>
      <p:sp>
        <p:nvSpPr>
          <p:cNvPr id="3" name="Subtitle 2"/>
          <p:cNvSpPr>
            <a:spLocks noGrp="1"/>
          </p:cNvSpPr>
          <p:nvPr>
            <p:ph type="subTitle" idx="1" hasCustomPrompt="1"/>
          </p:nvPr>
        </p:nvSpPr>
        <p:spPr>
          <a:xfrm>
            <a:off x="1450915" y="1662806"/>
            <a:ext cx="6400800" cy="296141"/>
          </a:xfrm>
          <a:prstGeom prst="rect">
            <a:avLst/>
          </a:prstGeom>
        </p:spPr>
        <p:txBody>
          <a:bodyPr anchor="ctr"/>
          <a:lstStyle>
            <a:lvl1pPr marL="0" indent="0" algn="l">
              <a:buNone/>
              <a:defRPr sz="1800" b="0" cap="all">
                <a:solidFill>
                  <a:srgbClr val="FFFFFF"/>
                </a:solidFill>
                <a:effectLst>
                  <a:outerShdw blurRad="50800" dist="38100" dir="16200000" rotWithShape="0">
                    <a:prstClr val="black">
                      <a:alpha val="40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 Placeholder 7"/>
          <p:cNvSpPr>
            <a:spLocks noGrp="1"/>
          </p:cNvSpPr>
          <p:nvPr>
            <p:ph type="body" sz="quarter" idx="11" hasCustomPrompt="1"/>
          </p:nvPr>
        </p:nvSpPr>
        <p:spPr>
          <a:xfrm>
            <a:off x="1450915" y="1958947"/>
            <a:ext cx="2882254" cy="379413"/>
          </a:xfrm>
          <a:prstGeom prst="rect">
            <a:avLst/>
          </a:prstGeom>
        </p:spPr>
        <p:txBody>
          <a:bodyPr vert="horz" anchor="t" anchorCtr="0"/>
          <a:lstStyle>
            <a:lvl1pPr marL="0" indent="0">
              <a:buFontTx/>
              <a:buNone/>
              <a:defRPr sz="1600">
                <a:solidFill>
                  <a:schemeClr val="bg1"/>
                </a:solidFill>
                <a:effectLst>
                  <a:outerShdw blurRad="50800" dist="38100" dir="16200000" rotWithShape="0">
                    <a:prstClr val="black">
                      <a:alpha val="40000"/>
                    </a:prstClr>
                  </a:outerShdw>
                </a:effectLst>
              </a:defRPr>
            </a:lvl1pPr>
          </a:lstStyle>
          <a:p>
            <a:pPr lvl="0"/>
            <a:r>
              <a:rPr lang="en-US" dirty="0" smtClean="0"/>
              <a:t>07.02.15</a:t>
            </a:r>
            <a:endParaRPr lang="en-US" dirty="0"/>
          </a:p>
        </p:txBody>
      </p:sp>
      <p:sp>
        <p:nvSpPr>
          <p:cNvPr id="6" name="Rectangle 5"/>
          <p:cNvSpPr/>
          <p:nvPr userDrawn="1"/>
        </p:nvSpPr>
        <p:spPr>
          <a:xfrm>
            <a:off x="0" y="6096000"/>
            <a:ext cx="9144000" cy="76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9536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07209" y="227524"/>
            <a:ext cx="6863000" cy="565425"/>
          </a:xfrm>
          <a:prstGeom prst="rect">
            <a:avLst/>
          </a:prstGeom>
        </p:spPr>
        <p:txBody>
          <a:bodyPr vert="horz" lIns="91440" tIns="45720" rIns="91440" bIns="45720" rtlCol="0" anchor="ctr">
            <a:noAutofit/>
          </a:bodyPr>
          <a:lstStyle>
            <a:lvl1pPr>
              <a:defRPr lang="en-US" cap="none" dirty="0">
                <a:solidFill>
                  <a:srgbClr val="000000"/>
                </a:solidFill>
                <a:effectLst/>
              </a:defRPr>
            </a:lvl1pPr>
          </a:lstStyle>
          <a:p>
            <a:pPr lvl="0"/>
            <a:r>
              <a:rPr lang="en-US" smtClean="0"/>
              <a:t>Click to edit Master title style</a:t>
            </a:r>
            <a:endParaRPr lang="en-US" dirty="0"/>
          </a:p>
        </p:txBody>
      </p:sp>
      <p:sp>
        <p:nvSpPr>
          <p:cNvPr id="7" name="Text Placeholder 16"/>
          <p:cNvSpPr>
            <a:spLocks noGrp="1"/>
          </p:cNvSpPr>
          <p:nvPr>
            <p:ph type="body" sz="quarter" idx="10" hasCustomPrompt="1"/>
          </p:nvPr>
        </p:nvSpPr>
        <p:spPr>
          <a:xfrm>
            <a:off x="806451" y="1237935"/>
            <a:ext cx="3514186" cy="4616765"/>
          </a:xfrm>
          <a:prstGeom prst="rect">
            <a:avLst/>
          </a:prstGeom>
        </p:spPr>
        <p:txBody>
          <a:bodyPr vert="horz" numCol="1" spcCol="0"/>
          <a:lstStyle>
            <a:lvl1pPr marL="0" marR="0" indent="0" algn="l" defTabSz="457200" rtl="0" eaLnBrk="1" fontAlgn="auto" latinLnBrk="0" hangingPunct="1">
              <a:lnSpc>
                <a:spcPct val="100000"/>
              </a:lnSpc>
              <a:spcBef>
                <a:spcPct val="20000"/>
              </a:spcBef>
              <a:spcAft>
                <a:spcPts val="0"/>
              </a:spcAft>
              <a:buClrTx/>
              <a:buSzTx/>
              <a:buFontTx/>
              <a:buNone/>
              <a:tabLst/>
              <a:defRPr sz="2000" baseline="0"/>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smtClean="0"/>
              <a:t>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a:t>
            </a:r>
            <a:endParaRPr lang="en-US" dirty="0"/>
          </a:p>
        </p:txBody>
      </p:sp>
      <p:sp>
        <p:nvSpPr>
          <p:cNvPr id="8" name="Text Placeholder 16"/>
          <p:cNvSpPr>
            <a:spLocks noGrp="1"/>
          </p:cNvSpPr>
          <p:nvPr>
            <p:ph type="body" sz="quarter" idx="11" hasCustomPrompt="1"/>
          </p:nvPr>
        </p:nvSpPr>
        <p:spPr>
          <a:xfrm>
            <a:off x="4803496" y="1237935"/>
            <a:ext cx="3514186" cy="4616765"/>
          </a:xfrm>
          <a:prstGeom prst="rect">
            <a:avLst/>
          </a:prstGeom>
        </p:spPr>
        <p:txBody>
          <a:bodyPr vert="horz" numCol="1" spcCol="0"/>
          <a:lstStyle>
            <a:lvl1pPr marL="0" marR="0" indent="0" algn="l" defTabSz="457200" rtl="0" eaLnBrk="1" fontAlgn="auto" latinLnBrk="0" hangingPunct="1">
              <a:lnSpc>
                <a:spcPct val="100000"/>
              </a:lnSpc>
              <a:spcBef>
                <a:spcPct val="20000"/>
              </a:spcBef>
              <a:spcAft>
                <a:spcPts val="0"/>
              </a:spcAft>
              <a:buClrTx/>
              <a:buSzTx/>
              <a:buFontTx/>
              <a:buNone/>
              <a:tabLst/>
              <a:defRPr sz="2000" baseline="0"/>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smtClean="0"/>
              <a:t>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a:t>
            </a:r>
            <a:endParaRPr lang="en-US" dirty="0"/>
          </a:p>
        </p:txBody>
      </p:sp>
    </p:spTree>
    <p:extLst>
      <p:ext uri="{BB962C8B-B14F-4D97-AF65-F5344CB8AC3E}">
        <p14:creationId xmlns:p14="http://schemas.microsoft.com/office/powerpoint/2010/main" val="22912018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6"/>
          <p:cNvSpPr>
            <a:spLocks noGrp="1"/>
          </p:cNvSpPr>
          <p:nvPr>
            <p:ph sz="quarter" idx="10"/>
          </p:nvPr>
        </p:nvSpPr>
        <p:spPr>
          <a:xfrm>
            <a:off x="807209" y="1237935"/>
            <a:ext cx="7573204" cy="4648516"/>
          </a:xfrm>
          <a:prstGeom prst="rect">
            <a:avLst/>
          </a:prstGeom>
        </p:spPr>
        <p:txBody>
          <a:bodyPr vert="horz"/>
          <a:lstStyle>
            <a:lvl1pPr marL="457200" indent="-457200">
              <a:buClr>
                <a:schemeClr val="tx1"/>
              </a:buClr>
              <a:buFont typeface="Arial"/>
              <a:buChar char="•"/>
              <a:defRPr sz="2400"/>
            </a:lvl1pPr>
            <a:lvl2pPr marL="914400" indent="-457200">
              <a:buClr>
                <a:schemeClr val="tx1"/>
              </a:buClr>
              <a:buFont typeface="Arial"/>
              <a:buChar char="•"/>
              <a:defRPr sz="2200"/>
            </a:lvl2pPr>
            <a:lvl3pPr marL="1257300" indent="-342900">
              <a:buClr>
                <a:schemeClr val="tx1"/>
              </a:buClr>
              <a:buFont typeface="Arial"/>
              <a:buChar char="•"/>
              <a:defRPr sz="2000"/>
            </a:lvl3pPr>
            <a:lvl4pPr marL="1714500" indent="-342900">
              <a:buClr>
                <a:schemeClr val="tx1"/>
              </a:buClr>
              <a:buFont typeface="Arial"/>
              <a:buChar char="•"/>
              <a:defRPr sz="1800"/>
            </a:lvl4pPr>
            <a:lvl5pPr marL="2171700" indent="-342900">
              <a:buClr>
                <a:schemeClr val="tx1"/>
              </a:buClr>
              <a:buFont typeface="Arial"/>
              <a:buChar char="•"/>
              <a:defRPr sz="1600"/>
            </a:lvl5pPr>
            <a:lvl6pPr marL="2286000" indent="0">
              <a:buNone/>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itle 1"/>
          <p:cNvSpPr>
            <a:spLocks noGrp="1"/>
          </p:cNvSpPr>
          <p:nvPr>
            <p:ph type="title"/>
          </p:nvPr>
        </p:nvSpPr>
        <p:spPr>
          <a:xfrm>
            <a:off x="807209" y="227524"/>
            <a:ext cx="6863000" cy="565425"/>
          </a:xfrm>
          <a:prstGeom prst="rect">
            <a:avLst/>
          </a:prstGeom>
        </p:spPr>
        <p:txBody>
          <a:bodyPr vert="horz" lIns="91440" tIns="45720" rIns="91440" bIns="45720" rtlCol="0" anchor="ctr">
            <a:noAutofit/>
          </a:bodyPr>
          <a:lstStyle>
            <a:lvl1pPr>
              <a:defRPr lang="en-US" cap="none" dirty="0">
                <a:solidFill>
                  <a:srgbClr val="000000"/>
                </a:solidFill>
                <a:effectLst/>
              </a:defRPr>
            </a:lvl1pPr>
          </a:lstStyle>
          <a:p>
            <a:pPr lvl="0"/>
            <a:r>
              <a:rPr lang="en-US" smtClean="0"/>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2696" y="36502"/>
            <a:ext cx="2051304" cy="676656"/>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22" y="36502"/>
            <a:ext cx="1282829" cy="620889"/>
          </a:xfrm>
          <a:prstGeom prst="rect">
            <a:avLst/>
          </a:prstGeom>
        </p:spPr>
      </p:pic>
    </p:spTree>
    <p:extLst>
      <p:ext uri="{BB962C8B-B14F-4D97-AF65-F5344CB8AC3E}">
        <p14:creationId xmlns:p14="http://schemas.microsoft.com/office/powerpoint/2010/main" val="22590620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Chart Placeholder 7"/>
          <p:cNvSpPr>
            <a:spLocks noGrp="1"/>
          </p:cNvSpPr>
          <p:nvPr>
            <p:ph type="chart" sz="quarter" idx="10"/>
          </p:nvPr>
        </p:nvSpPr>
        <p:spPr>
          <a:xfrm>
            <a:off x="806451" y="1205920"/>
            <a:ext cx="7516718" cy="4386846"/>
          </a:xfrm>
          <a:prstGeom prst="rect">
            <a:avLst/>
          </a:prstGeom>
        </p:spPr>
        <p:txBody>
          <a:bodyPr vert="horz"/>
          <a:lstStyle>
            <a:lvl1pPr>
              <a:defRPr sz="2000"/>
            </a:lvl1pPr>
          </a:lstStyle>
          <a:p>
            <a:r>
              <a:rPr lang="en-US" smtClean="0"/>
              <a:t>Click icon to add chart</a:t>
            </a:r>
            <a:endParaRPr lang="en-US" dirty="0"/>
          </a:p>
        </p:txBody>
      </p:sp>
      <p:sp>
        <p:nvSpPr>
          <p:cNvPr id="6" name="Title 1"/>
          <p:cNvSpPr>
            <a:spLocks noGrp="1"/>
          </p:cNvSpPr>
          <p:nvPr>
            <p:ph type="title"/>
          </p:nvPr>
        </p:nvSpPr>
        <p:spPr>
          <a:xfrm>
            <a:off x="807209" y="227524"/>
            <a:ext cx="6863000" cy="565425"/>
          </a:xfrm>
          <a:prstGeom prst="rect">
            <a:avLst/>
          </a:prstGeom>
        </p:spPr>
        <p:txBody>
          <a:bodyPr vert="horz" lIns="91440" tIns="45720" rIns="91440" bIns="45720" rtlCol="0" anchor="ctr">
            <a:noAutofit/>
          </a:bodyPr>
          <a:lstStyle>
            <a:lvl1pPr>
              <a:defRPr lang="en-US" cap="none" dirty="0">
                <a:solidFill>
                  <a:srgbClr val="000000"/>
                </a:solidFill>
                <a:effectLst/>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9210149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4"/>
          <p:cNvSpPr>
            <a:spLocks noGrp="1" noChangeAspect="1"/>
          </p:cNvSpPr>
          <p:nvPr>
            <p:ph type="pic" sz="quarter" idx="10"/>
          </p:nvPr>
        </p:nvSpPr>
        <p:spPr>
          <a:xfrm>
            <a:off x="769327" y="1265945"/>
            <a:ext cx="1645920" cy="1645920"/>
          </a:xfrm>
          <a:prstGeom prst="rect">
            <a:avLst/>
          </a:prstGeom>
        </p:spPr>
        <p:txBody>
          <a:bodyPr vert="horz"/>
          <a:lstStyle>
            <a:lvl1pPr>
              <a:defRPr sz="1200" baseline="0"/>
            </a:lvl1pPr>
          </a:lstStyle>
          <a:p>
            <a:r>
              <a:rPr lang="en-US" smtClean="0"/>
              <a:t>Click icon to add picture</a:t>
            </a:r>
            <a:endParaRPr lang="en-US" dirty="0"/>
          </a:p>
        </p:txBody>
      </p:sp>
      <p:sp>
        <p:nvSpPr>
          <p:cNvPr id="18" name="Text Placeholder 9"/>
          <p:cNvSpPr>
            <a:spLocks noGrp="1"/>
          </p:cNvSpPr>
          <p:nvPr>
            <p:ph type="body" sz="quarter" idx="14" hasCustomPrompt="1"/>
          </p:nvPr>
        </p:nvSpPr>
        <p:spPr>
          <a:xfrm>
            <a:off x="769328" y="3148198"/>
            <a:ext cx="1645920" cy="25395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1200" baseline="0"/>
            </a:lvl1pPr>
            <a:lvl2pPr marL="457200" indent="0">
              <a:buFontTx/>
              <a:buNone/>
              <a:defRPr sz="1400" baseline="0"/>
            </a:lvl2pPr>
            <a:lvl3pPr marL="914400" indent="0">
              <a:buFontTx/>
              <a:buNone/>
              <a:defRPr sz="1400" baseline="0"/>
            </a:lvl3pPr>
            <a:lvl4pPr marL="1371600" indent="0">
              <a:buFontTx/>
              <a:buNone/>
              <a:defRPr sz="1400" baseline="0"/>
            </a:lvl4pPr>
            <a:lvl5pPr marL="1828800" indent="0">
              <a:buFontTx/>
              <a:buNone/>
              <a:defRPr sz="1400" baseline="0"/>
            </a:lvl5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smtClean="0"/>
              <a:t>This is placeholder text. This is placeholder text. This is placeholder text. This is  placeholder text. </a:t>
            </a:r>
          </a:p>
          <a:p>
            <a:pPr lvl="0"/>
            <a:endParaRPr lang="en-US" dirty="0" smtClean="0"/>
          </a:p>
        </p:txBody>
      </p:sp>
      <p:sp>
        <p:nvSpPr>
          <p:cNvPr id="19" name="Text Placeholder 9"/>
          <p:cNvSpPr>
            <a:spLocks noGrp="1"/>
          </p:cNvSpPr>
          <p:nvPr>
            <p:ph type="body" sz="quarter" idx="15" hasCustomPrompt="1"/>
          </p:nvPr>
        </p:nvSpPr>
        <p:spPr>
          <a:xfrm>
            <a:off x="2797491" y="3148198"/>
            <a:ext cx="1645920" cy="25395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1200" baseline="0"/>
            </a:lvl1pPr>
            <a:lvl2pPr marL="457200" indent="0">
              <a:buFontTx/>
              <a:buNone/>
              <a:defRPr sz="1400" baseline="0"/>
            </a:lvl2pPr>
            <a:lvl3pPr marL="914400" indent="0">
              <a:buFontTx/>
              <a:buNone/>
              <a:defRPr sz="1400" baseline="0"/>
            </a:lvl3pPr>
            <a:lvl4pPr marL="1371600" indent="0">
              <a:buFontTx/>
              <a:buNone/>
              <a:defRPr sz="1400" baseline="0"/>
            </a:lvl4pPr>
            <a:lvl5pPr marL="1828800" indent="0">
              <a:buFontTx/>
              <a:buNone/>
              <a:defRPr sz="1400" baseline="0"/>
            </a:lvl5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smtClean="0"/>
              <a:t>This is placeholder text. This is placeholder text. This is placeholder text. This is  placeholder text. </a:t>
            </a:r>
          </a:p>
          <a:p>
            <a:pPr lvl="0"/>
            <a:endParaRPr lang="en-US" dirty="0" smtClean="0"/>
          </a:p>
        </p:txBody>
      </p:sp>
      <p:sp>
        <p:nvSpPr>
          <p:cNvPr id="21" name="Text Placeholder 9"/>
          <p:cNvSpPr>
            <a:spLocks noGrp="1"/>
          </p:cNvSpPr>
          <p:nvPr>
            <p:ph type="body" sz="quarter" idx="16" hasCustomPrompt="1"/>
          </p:nvPr>
        </p:nvSpPr>
        <p:spPr>
          <a:xfrm>
            <a:off x="4825491" y="3148198"/>
            <a:ext cx="1645921" cy="25395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1200" baseline="0"/>
            </a:lvl1pPr>
            <a:lvl2pPr marL="457200" indent="0">
              <a:buFontTx/>
              <a:buNone/>
              <a:defRPr sz="1400" baseline="0"/>
            </a:lvl2pPr>
            <a:lvl3pPr marL="914400" indent="0">
              <a:buFontTx/>
              <a:buNone/>
              <a:defRPr sz="1400" baseline="0"/>
            </a:lvl3pPr>
            <a:lvl4pPr marL="1371600" indent="0">
              <a:buFontTx/>
              <a:buNone/>
              <a:defRPr sz="1400" baseline="0"/>
            </a:lvl4pPr>
            <a:lvl5pPr marL="1828800" indent="0">
              <a:buFontTx/>
              <a:buNone/>
              <a:defRPr sz="1400" baseline="0"/>
            </a:lvl5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smtClean="0"/>
              <a:t>This is placeholder text. This is placeholder text. This is placeholder text. This is  placeholder text. </a:t>
            </a:r>
          </a:p>
          <a:p>
            <a:pPr lvl="0"/>
            <a:endParaRPr lang="en-US" dirty="0" smtClean="0"/>
          </a:p>
        </p:txBody>
      </p:sp>
      <p:sp>
        <p:nvSpPr>
          <p:cNvPr id="22" name="Text Placeholder 9"/>
          <p:cNvSpPr>
            <a:spLocks noGrp="1"/>
          </p:cNvSpPr>
          <p:nvPr>
            <p:ph type="body" sz="quarter" idx="17" hasCustomPrompt="1"/>
          </p:nvPr>
        </p:nvSpPr>
        <p:spPr>
          <a:xfrm>
            <a:off x="6850424" y="3148198"/>
            <a:ext cx="1645920" cy="25395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Tx/>
              <a:buNone/>
              <a:tabLst/>
              <a:defRPr sz="1200" baseline="0"/>
            </a:lvl1pPr>
            <a:lvl2pPr marL="457200" indent="0">
              <a:buFontTx/>
              <a:buNone/>
              <a:defRPr sz="1400" baseline="0"/>
            </a:lvl2pPr>
            <a:lvl3pPr marL="914400" indent="0">
              <a:buFontTx/>
              <a:buNone/>
              <a:defRPr sz="1400" baseline="0"/>
            </a:lvl3pPr>
            <a:lvl4pPr marL="1371600" indent="0">
              <a:buFontTx/>
              <a:buNone/>
              <a:defRPr sz="1400" baseline="0"/>
            </a:lvl4pPr>
            <a:lvl5pPr marL="1828800" indent="0">
              <a:buFontTx/>
              <a:buNone/>
              <a:defRPr sz="1400" baseline="0"/>
            </a:lvl5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smtClean="0"/>
              <a:t>This is placeholder text. This is placeholder text. This is placeholder text. This is  placeholder text. </a:t>
            </a:r>
          </a:p>
          <a:p>
            <a:pPr lvl="0"/>
            <a:endParaRPr lang="en-US" dirty="0" smtClean="0"/>
          </a:p>
        </p:txBody>
      </p:sp>
      <p:sp>
        <p:nvSpPr>
          <p:cNvPr id="24" name="Picture Placeholder 4"/>
          <p:cNvSpPr>
            <a:spLocks noGrp="1" noChangeAspect="1"/>
          </p:cNvSpPr>
          <p:nvPr>
            <p:ph type="pic" sz="quarter" idx="21"/>
          </p:nvPr>
        </p:nvSpPr>
        <p:spPr>
          <a:xfrm>
            <a:off x="2797491" y="1265945"/>
            <a:ext cx="1645920" cy="1645920"/>
          </a:xfrm>
          <a:prstGeom prst="rect">
            <a:avLst/>
          </a:prstGeom>
        </p:spPr>
        <p:txBody>
          <a:bodyPr vert="horz"/>
          <a:lstStyle>
            <a:lvl1pPr>
              <a:defRPr sz="1200" baseline="0"/>
            </a:lvl1pPr>
          </a:lstStyle>
          <a:p>
            <a:r>
              <a:rPr lang="en-US" smtClean="0"/>
              <a:t>Click icon to add picture</a:t>
            </a:r>
            <a:endParaRPr lang="en-US" dirty="0"/>
          </a:p>
        </p:txBody>
      </p:sp>
      <p:sp>
        <p:nvSpPr>
          <p:cNvPr id="25" name="Picture Placeholder 4"/>
          <p:cNvSpPr>
            <a:spLocks noGrp="1" noChangeAspect="1"/>
          </p:cNvSpPr>
          <p:nvPr>
            <p:ph type="pic" sz="quarter" idx="22"/>
          </p:nvPr>
        </p:nvSpPr>
        <p:spPr>
          <a:xfrm>
            <a:off x="4825491" y="1265945"/>
            <a:ext cx="1645920" cy="1645920"/>
          </a:xfrm>
          <a:prstGeom prst="rect">
            <a:avLst/>
          </a:prstGeom>
        </p:spPr>
        <p:txBody>
          <a:bodyPr vert="horz"/>
          <a:lstStyle>
            <a:lvl1pPr>
              <a:defRPr sz="1200" baseline="0"/>
            </a:lvl1pPr>
          </a:lstStyle>
          <a:p>
            <a:r>
              <a:rPr lang="en-US" smtClean="0"/>
              <a:t>Click icon to add picture</a:t>
            </a:r>
            <a:endParaRPr lang="en-US" dirty="0"/>
          </a:p>
        </p:txBody>
      </p:sp>
      <p:sp>
        <p:nvSpPr>
          <p:cNvPr id="26" name="Picture Placeholder 4"/>
          <p:cNvSpPr>
            <a:spLocks noGrp="1" noChangeAspect="1"/>
          </p:cNvSpPr>
          <p:nvPr>
            <p:ph type="pic" sz="quarter" idx="23"/>
          </p:nvPr>
        </p:nvSpPr>
        <p:spPr>
          <a:xfrm>
            <a:off x="6850424" y="1265945"/>
            <a:ext cx="1645920" cy="1645920"/>
          </a:xfrm>
          <a:prstGeom prst="rect">
            <a:avLst/>
          </a:prstGeom>
        </p:spPr>
        <p:txBody>
          <a:bodyPr vert="horz"/>
          <a:lstStyle>
            <a:lvl1pPr>
              <a:defRPr sz="1200" baseline="0"/>
            </a:lvl1pPr>
          </a:lstStyle>
          <a:p>
            <a:r>
              <a:rPr lang="en-US" smtClean="0"/>
              <a:t>Click icon to add picture</a:t>
            </a:r>
            <a:endParaRPr lang="en-US" dirty="0"/>
          </a:p>
        </p:txBody>
      </p:sp>
      <p:sp>
        <p:nvSpPr>
          <p:cNvPr id="27" name="Title 1"/>
          <p:cNvSpPr>
            <a:spLocks noGrp="1"/>
          </p:cNvSpPr>
          <p:nvPr>
            <p:ph type="title"/>
          </p:nvPr>
        </p:nvSpPr>
        <p:spPr>
          <a:xfrm>
            <a:off x="807209" y="227524"/>
            <a:ext cx="6863000" cy="565425"/>
          </a:xfrm>
          <a:prstGeom prst="rect">
            <a:avLst/>
          </a:prstGeom>
        </p:spPr>
        <p:txBody>
          <a:bodyPr vert="horz" lIns="91440" tIns="45720" rIns="91440" bIns="45720" rtlCol="0" anchor="ctr">
            <a:noAutofit/>
          </a:bodyPr>
          <a:lstStyle>
            <a:lvl1pPr>
              <a:defRPr lang="en-US" cap="none" dirty="0">
                <a:solidFill>
                  <a:srgbClr val="000000"/>
                </a:solidFill>
                <a:effectLst/>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8876893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9726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63513" y="1143002"/>
            <a:ext cx="4273550" cy="5045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9464" y="1143002"/>
            <a:ext cx="4275137" cy="5045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4929442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0517" y="1161859"/>
            <a:ext cx="6863000" cy="464583"/>
          </a:xfrm>
          <a:prstGeom prst="rect">
            <a:avLst/>
          </a:prstGeom>
        </p:spPr>
        <p:txBody>
          <a:bodyPr/>
          <a:lstStyle>
            <a:lvl1pPr>
              <a:defRPr cap="all">
                <a:effectLst>
                  <a:outerShdw blurRad="50800" dist="38100" dir="5400000" algn="t" rotWithShape="0">
                    <a:prstClr val="black">
                      <a:alpha val="40000"/>
                    </a:prstClr>
                  </a:outerShdw>
                </a:effectLst>
              </a:defRPr>
            </a:lvl1pPr>
          </a:lstStyle>
          <a:p>
            <a:r>
              <a:rPr lang="en-US" dirty="0" smtClean="0"/>
              <a:t>Flow </a:t>
            </a:r>
            <a:r>
              <a:rPr lang="en-US" dirty="0" err="1" smtClean="0"/>
              <a:t>cytometry</a:t>
            </a:r>
            <a:r>
              <a:rPr lang="en-US" dirty="0" smtClean="0"/>
              <a:t> headline</a:t>
            </a:r>
            <a:endParaRPr lang="en-US" dirty="0"/>
          </a:p>
        </p:txBody>
      </p:sp>
      <p:sp>
        <p:nvSpPr>
          <p:cNvPr id="4" name="Text Placeholder 7"/>
          <p:cNvSpPr>
            <a:spLocks noGrp="1"/>
          </p:cNvSpPr>
          <p:nvPr>
            <p:ph type="body" sz="quarter" idx="11" hasCustomPrompt="1"/>
          </p:nvPr>
        </p:nvSpPr>
        <p:spPr>
          <a:xfrm>
            <a:off x="1450915" y="1626442"/>
            <a:ext cx="2882254" cy="379413"/>
          </a:xfrm>
          <a:prstGeom prst="rect">
            <a:avLst/>
          </a:prstGeom>
        </p:spPr>
        <p:txBody>
          <a:bodyPr vert="horz" anchor="t" anchorCtr="0"/>
          <a:lstStyle>
            <a:lvl1pPr marL="0" indent="0">
              <a:buFontTx/>
              <a:buNone/>
              <a:defRPr sz="1600">
                <a:solidFill>
                  <a:schemeClr val="bg1"/>
                </a:solidFill>
                <a:effectLst>
                  <a:outerShdw blurRad="50800" dist="38100" dir="5400000" algn="t" rotWithShape="0">
                    <a:prstClr val="black">
                      <a:alpha val="40000"/>
                    </a:prstClr>
                  </a:outerShdw>
                </a:effectLst>
              </a:defRPr>
            </a:lvl1pPr>
          </a:lstStyle>
          <a:p>
            <a:pPr lvl="0"/>
            <a:r>
              <a:rPr lang="en-US" dirty="0" smtClean="0"/>
              <a:t>07.02.15</a:t>
            </a:r>
            <a:endParaRPr lang="en-US" dirty="0"/>
          </a:p>
        </p:txBody>
      </p:sp>
      <p:sp>
        <p:nvSpPr>
          <p:cNvPr id="3" name="Rectangle 2"/>
          <p:cNvSpPr/>
          <p:nvPr userDrawn="1"/>
        </p:nvSpPr>
        <p:spPr>
          <a:xfrm>
            <a:off x="0" y="6096000"/>
            <a:ext cx="9144000" cy="76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687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0805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1" y="1600203"/>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228604" y="6356354"/>
            <a:ext cx="555647" cy="365125"/>
          </a:xfrm>
          <a:prstGeom prst="rect">
            <a:avLst/>
          </a:prstGeom>
        </p:spPr>
        <p:txBody>
          <a:bodyPr/>
          <a:lstStyle/>
          <a:p>
            <a:fld id="{8DDA28A2-C696-2141-BC11-11CDD22D360F}" type="slidenum">
              <a:rPr lang="en-US" smtClean="0"/>
              <a:t>‹#›</a:t>
            </a:fld>
            <a:endParaRPr lang="en-US"/>
          </a:p>
        </p:txBody>
      </p:sp>
    </p:spTree>
    <p:extLst>
      <p:ext uri="{BB962C8B-B14F-4D97-AF65-F5344CB8AC3E}">
        <p14:creationId xmlns:p14="http://schemas.microsoft.com/office/powerpoint/2010/main" val="34201076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688" y="128588"/>
            <a:ext cx="8382000" cy="86201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3513" y="1143002"/>
            <a:ext cx="4273550" cy="5045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9464" y="1143002"/>
            <a:ext cx="4275137" cy="5045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5405874"/>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450915" y="1148348"/>
            <a:ext cx="7772400" cy="490947"/>
          </a:xfrm>
          <a:prstGeom prst="rect">
            <a:avLst/>
          </a:prstGeom>
        </p:spPr>
        <p:txBody>
          <a:bodyPr/>
          <a:lstStyle>
            <a:lvl1pPr>
              <a:defRPr lang="en-US" sz="2600" kern="1200" cap="all" dirty="0" smtClean="0">
                <a:solidFill>
                  <a:srgbClr val="FFFFFF"/>
                </a:solidFill>
                <a:effectLst>
                  <a:outerShdw blurRad="50800" dist="38100" dir="5400000" algn="t" rotWithShape="0">
                    <a:prstClr val="black">
                      <a:alpha val="40000"/>
                    </a:prstClr>
                  </a:outerShdw>
                </a:effectLst>
                <a:latin typeface="Arial"/>
                <a:ea typeface="+mj-ea"/>
                <a:cs typeface="Arial"/>
              </a:defRPr>
            </a:lvl1pPr>
          </a:lstStyle>
          <a:p>
            <a:r>
              <a:rPr lang="en-US" dirty="0" smtClean="0"/>
              <a:t>Flow </a:t>
            </a:r>
            <a:r>
              <a:rPr lang="en-US" dirty="0" err="1" smtClean="0"/>
              <a:t>cytometry</a:t>
            </a:r>
            <a:r>
              <a:rPr lang="en-US" dirty="0" smtClean="0"/>
              <a:t> headline</a:t>
            </a:r>
            <a:endParaRPr lang="en-US" dirty="0"/>
          </a:p>
        </p:txBody>
      </p:sp>
      <p:sp>
        <p:nvSpPr>
          <p:cNvPr id="6" name="Subtitle 2"/>
          <p:cNvSpPr>
            <a:spLocks noGrp="1"/>
          </p:cNvSpPr>
          <p:nvPr>
            <p:ph type="subTitle" idx="1" hasCustomPrompt="1"/>
          </p:nvPr>
        </p:nvSpPr>
        <p:spPr>
          <a:xfrm>
            <a:off x="1450915" y="1662806"/>
            <a:ext cx="6400800" cy="296141"/>
          </a:xfrm>
          <a:prstGeom prst="rect">
            <a:avLst/>
          </a:prstGeom>
        </p:spPr>
        <p:txBody>
          <a:bodyPr anchor="ctr"/>
          <a:lstStyle>
            <a:lvl1pPr marL="0" indent="0" algn="l">
              <a:buNone/>
              <a:defRPr sz="1800" b="0" cap="all">
                <a:solidFill>
                  <a:srgbClr val="FFFFFF"/>
                </a:solidFill>
                <a:effectLst>
                  <a:outerShdw blurRad="50800" dist="38100" dir="16200000" rotWithShape="0">
                    <a:prstClr val="black">
                      <a:alpha val="40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7"/>
          <p:cNvSpPr>
            <a:spLocks noGrp="1"/>
          </p:cNvSpPr>
          <p:nvPr>
            <p:ph type="body" sz="quarter" idx="11" hasCustomPrompt="1"/>
          </p:nvPr>
        </p:nvSpPr>
        <p:spPr>
          <a:xfrm>
            <a:off x="1450915" y="1958947"/>
            <a:ext cx="2882254" cy="379413"/>
          </a:xfrm>
          <a:prstGeom prst="rect">
            <a:avLst/>
          </a:prstGeom>
        </p:spPr>
        <p:txBody>
          <a:bodyPr vert="horz" anchor="t" anchorCtr="0"/>
          <a:lstStyle>
            <a:lvl1pPr marL="0" indent="0">
              <a:buFontTx/>
              <a:buNone/>
              <a:defRPr sz="1600">
                <a:solidFill>
                  <a:schemeClr val="bg1"/>
                </a:solidFill>
                <a:effectLst>
                  <a:outerShdw blurRad="50800" dist="38100" dir="16200000" rotWithShape="0">
                    <a:prstClr val="black">
                      <a:alpha val="40000"/>
                    </a:prstClr>
                  </a:outerShdw>
                </a:effectLst>
              </a:defRPr>
            </a:lvl1pPr>
          </a:lstStyle>
          <a:p>
            <a:pPr lvl="0"/>
            <a:r>
              <a:rPr lang="en-US" dirty="0" smtClean="0"/>
              <a:t>07.02.15</a:t>
            </a:r>
            <a:endParaRPr lang="en-US" dirty="0"/>
          </a:p>
        </p:txBody>
      </p:sp>
    </p:spTree>
    <p:extLst>
      <p:ext uri="{BB962C8B-B14F-4D97-AF65-F5344CB8AC3E}">
        <p14:creationId xmlns:p14="http://schemas.microsoft.com/office/powerpoint/2010/main" val="3653329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46931" y="1161859"/>
            <a:ext cx="6863000" cy="464583"/>
          </a:xfrm>
          <a:prstGeom prst="rect">
            <a:avLst/>
          </a:prstGeom>
        </p:spPr>
        <p:txBody>
          <a:bodyPr/>
          <a:lstStyle>
            <a:lvl1pPr>
              <a:defRPr cap="all">
                <a:effectLst>
                  <a:outerShdw blurRad="50800" dist="38100" dir="5400000" algn="t" rotWithShape="0">
                    <a:prstClr val="black">
                      <a:alpha val="40000"/>
                    </a:prstClr>
                  </a:outerShdw>
                </a:effectLst>
              </a:defRPr>
            </a:lvl1pPr>
          </a:lstStyle>
          <a:p>
            <a:r>
              <a:rPr lang="en-US" dirty="0" smtClean="0"/>
              <a:t>Flow </a:t>
            </a:r>
            <a:r>
              <a:rPr lang="en-US" dirty="0" err="1" smtClean="0"/>
              <a:t>cytometry</a:t>
            </a:r>
            <a:r>
              <a:rPr lang="en-US" dirty="0" smtClean="0"/>
              <a:t> headline</a:t>
            </a:r>
            <a:endParaRPr lang="en-US" dirty="0"/>
          </a:p>
        </p:txBody>
      </p:sp>
      <p:sp>
        <p:nvSpPr>
          <p:cNvPr id="5" name="Text Placeholder 7"/>
          <p:cNvSpPr>
            <a:spLocks noGrp="1"/>
          </p:cNvSpPr>
          <p:nvPr>
            <p:ph type="body" sz="quarter" idx="11" hasCustomPrompt="1"/>
          </p:nvPr>
        </p:nvSpPr>
        <p:spPr>
          <a:xfrm>
            <a:off x="1446931" y="1626442"/>
            <a:ext cx="2882254" cy="379413"/>
          </a:xfrm>
          <a:prstGeom prst="rect">
            <a:avLst/>
          </a:prstGeom>
        </p:spPr>
        <p:txBody>
          <a:bodyPr vert="horz" anchor="t" anchorCtr="0"/>
          <a:lstStyle>
            <a:lvl1pPr marL="0" indent="0">
              <a:buFontTx/>
              <a:buNone/>
              <a:defRPr sz="1600">
                <a:solidFill>
                  <a:schemeClr val="bg1"/>
                </a:solidFill>
                <a:effectLst>
                  <a:outerShdw blurRad="50800" dist="38100" dir="5400000" algn="t" rotWithShape="0">
                    <a:prstClr val="black">
                      <a:alpha val="40000"/>
                    </a:prstClr>
                  </a:outerShdw>
                </a:effectLst>
              </a:defRPr>
            </a:lvl1pPr>
          </a:lstStyle>
          <a:p>
            <a:pPr lvl="0"/>
            <a:r>
              <a:rPr lang="en-US" dirty="0" smtClean="0"/>
              <a:t>07.02.15</a:t>
            </a:r>
            <a:endParaRPr lang="en-US" dirty="0"/>
          </a:p>
        </p:txBody>
      </p:sp>
      <p:sp>
        <p:nvSpPr>
          <p:cNvPr id="6" name="Rectangle 5"/>
          <p:cNvSpPr/>
          <p:nvPr userDrawn="1"/>
        </p:nvSpPr>
        <p:spPr>
          <a:xfrm>
            <a:off x="0" y="6096000"/>
            <a:ext cx="9144000" cy="76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80103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07209" y="824965"/>
            <a:ext cx="6863000" cy="565425"/>
          </a:xfrm>
          <a:prstGeom prst="rect">
            <a:avLst/>
          </a:prstGeom>
        </p:spPr>
        <p:txBody>
          <a:bodyPr vert="horz" lIns="91440" tIns="45720" rIns="91440" bIns="45720" rtlCol="0" anchor="ctr">
            <a:noAutofit/>
          </a:bodyPr>
          <a:lstStyle>
            <a:lvl1pPr>
              <a:defRPr lang="en-US" cap="none" dirty="0">
                <a:solidFill>
                  <a:srgbClr val="000000"/>
                </a:solidFill>
                <a:effectLst/>
              </a:defRPr>
            </a:lvl1pPr>
          </a:lstStyle>
          <a:p>
            <a:pPr lvl="0"/>
            <a:r>
              <a:rPr lang="en-US" smtClean="0"/>
              <a:t>Click to edit Master title style</a:t>
            </a:r>
            <a:endParaRPr lang="en-US" dirty="0"/>
          </a:p>
        </p:txBody>
      </p:sp>
      <p:sp>
        <p:nvSpPr>
          <p:cNvPr id="4" name="Text Placeholder 16"/>
          <p:cNvSpPr>
            <a:spLocks noGrp="1"/>
          </p:cNvSpPr>
          <p:nvPr>
            <p:ph type="body" sz="quarter" idx="10" hasCustomPrompt="1"/>
          </p:nvPr>
        </p:nvSpPr>
        <p:spPr>
          <a:xfrm>
            <a:off x="806450" y="1790700"/>
            <a:ext cx="7524750" cy="4064000"/>
          </a:xfrm>
          <a:prstGeom prst="rect">
            <a:avLst/>
          </a:prstGeom>
        </p:spPr>
        <p:txBody>
          <a:bodyPr vert="horz" numCol="1" spcCol="0"/>
          <a:lstStyle>
            <a:lvl1pPr marL="0" marR="0" indent="0" algn="l" defTabSz="457200" rtl="0" eaLnBrk="1" fontAlgn="auto" latinLnBrk="0" hangingPunct="1">
              <a:lnSpc>
                <a:spcPct val="100000"/>
              </a:lnSpc>
              <a:spcBef>
                <a:spcPct val="20000"/>
              </a:spcBef>
              <a:spcAft>
                <a:spcPts val="0"/>
              </a:spcAft>
              <a:buClrTx/>
              <a:buSzTx/>
              <a:buFontTx/>
              <a:buNone/>
              <a:tabLst/>
              <a:defRPr sz="2000" baseline="0"/>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smtClean="0"/>
              <a:t>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 This is placeholder text. Place text here.</a:t>
            </a:r>
            <a:endParaRPr lang="en-US" dirty="0"/>
          </a:p>
        </p:txBody>
      </p:sp>
      <p:sp>
        <p:nvSpPr>
          <p:cNvPr id="5" name="Rectangle 4"/>
          <p:cNvSpPr/>
          <p:nvPr userDrawn="1"/>
        </p:nvSpPr>
        <p:spPr>
          <a:xfrm>
            <a:off x="0" y="6096000"/>
            <a:ext cx="9144000" cy="76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6145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807209" y="227524"/>
            <a:ext cx="6863000" cy="565425"/>
          </a:xfrm>
          <a:prstGeom prst="rect">
            <a:avLst/>
          </a:prstGeom>
        </p:spPr>
        <p:txBody>
          <a:bodyPr vert="horz" lIns="91440" tIns="45720" rIns="91440" bIns="45720" rtlCol="0" anchor="ctr">
            <a:noAutofit/>
          </a:bodyPr>
          <a:lstStyle>
            <a:lvl1pPr>
              <a:defRPr lang="en-US" cap="none" dirty="0">
                <a:solidFill>
                  <a:srgbClr val="000000"/>
                </a:solidFill>
                <a:effectLst/>
              </a:defRPr>
            </a:lvl1pPr>
          </a:lstStyle>
          <a:p>
            <a:pPr lvl="0"/>
            <a:r>
              <a:rPr lang="en-US" smtClean="0"/>
              <a:t>Click to edit Master title style</a:t>
            </a:r>
            <a:endParaRPr lang="en-US" dirty="0"/>
          </a:p>
        </p:txBody>
      </p:sp>
      <p:sp>
        <p:nvSpPr>
          <p:cNvPr id="3" name="Rectangle 2"/>
          <p:cNvSpPr/>
          <p:nvPr userDrawn="1"/>
        </p:nvSpPr>
        <p:spPr>
          <a:xfrm>
            <a:off x="0" y="6096000"/>
            <a:ext cx="9144000" cy="76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3384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jpg"/><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6096000"/>
            <a:ext cx="9144000" cy="76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45707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iming>
    <p:tnLst>
      <p:par>
        <p:cTn id="1" dur="indefinite" restart="never" nodeType="tmRoot"/>
      </p:par>
    </p:tnLst>
  </p:timing>
  <p:txStyles>
    <p:titleStyle>
      <a:lvl1pPr algn="l" defTabSz="457200" rtl="0" eaLnBrk="1" latinLnBrk="0" hangingPunct="1">
        <a:spcBef>
          <a:spcPct val="0"/>
        </a:spcBef>
        <a:buNone/>
        <a:defRPr lang="en-US" sz="2600" kern="1200" cap="all" dirty="0" smtClean="0">
          <a:solidFill>
            <a:srgbClr val="FFFFFF"/>
          </a:solidFill>
          <a:effectLst>
            <a:outerShdw blurRad="50800" dist="38100" dir="16200000" rotWithShape="0">
              <a:prstClr val="black">
                <a:alpha val="40000"/>
              </a:prstClr>
            </a:outerShdw>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096000"/>
            <a:ext cx="9144000" cy="76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9428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3" r:id="rId10"/>
  </p:sldLayoutIdLst>
  <p:timing>
    <p:tnLst>
      <p:par>
        <p:cTn id="1" dur="indefinite" restart="never" nodeType="tmRoot"/>
      </p:par>
    </p:tnLst>
  </p:timing>
  <p:txStyles>
    <p:titleStyle>
      <a:lvl1pPr algn="l" defTabSz="457200" rtl="0" eaLnBrk="1" latinLnBrk="0" hangingPunct="1">
        <a:spcBef>
          <a:spcPct val="0"/>
        </a:spcBef>
        <a:buNone/>
        <a:defRPr lang="en-US" sz="2600" kern="1200" cap="all" dirty="0" smtClean="0">
          <a:solidFill>
            <a:srgbClr val="FFFFFF"/>
          </a:solidFill>
          <a:effectLst>
            <a:outerShdw blurRad="50800" dist="38100" dir="16200000" rotWithShape="0">
              <a:prstClr val="black">
                <a:alpha val="40000"/>
              </a:prstClr>
            </a:outerShdw>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g"/><Relationship Id="rId1" Type="http://schemas.openxmlformats.org/officeDocument/2006/relationships/slideLayout" Target="../slideLayouts/slideLayout11.xml"/><Relationship Id="rId2"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11.xml"/><Relationship Id="rId2"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0.png"/><Relationship Id="rId1" Type="http://schemas.openxmlformats.org/officeDocument/2006/relationships/slideLayout" Target="../slideLayouts/slideLayout11.xml"/><Relationship Id="rId2"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5" Type="http://schemas.openxmlformats.org/officeDocument/2006/relationships/image" Target="../media/image37.tiff"/><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9.jpg"/></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26.png"/><Relationship Id="rId10" Type="http://schemas.openxmlformats.org/officeDocument/2006/relationships/image" Target="../media/image16.jpeg"/><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png"/><Relationship Id="rId14" Type="http://schemas.openxmlformats.org/officeDocument/2006/relationships/image" Target="../media/image20.jpeg"/><Relationship Id="rId15" Type="http://schemas.openxmlformats.org/officeDocument/2006/relationships/image" Target="../media/image21.jpeg"/><Relationship Id="rId16" Type="http://schemas.openxmlformats.org/officeDocument/2006/relationships/image" Target="../media/image22.jpe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image" Target="../media/image8.jpg"/><Relationship Id="rId3" Type="http://schemas.openxmlformats.org/officeDocument/2006/relationships/image" Target="../media/image9.tiff"/><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5.png"/><Relationship Id="rId3" Type="http://schemas.openxmlformats.org/officeDocument/2006/relationships/image" Target="../media/image46.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47.pn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0" Type="http://schemas.openxmlformats.org/officeDocument/2006/relationships/image" Target="../media/image52.jpeg"/><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4.tiff"/><Relationship Id="rId3" Type="http://schemas.openxmlformats.org/officeDocument/2006/relationships/image" Target="../media/image55.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7.jpg"/><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0.emf"/><Relationship Id="rId3" Type="http://schemas.openxmlformats.org/officeDocument/2006/relationships/image" Target="../media/image6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5" Type="http://schemas.openxmlformats.org/officeDocument/2006/relationships/image" Target="../media/image66.emf"/><Relationship Id="rId1" Type="http://schemas.openxmlformats.org/officeDocument/2006/relationships/slideLayout" Target="../slideLayouts/slideLayout11.xml"/><Relationship Id="rId2" Type="http://schemas.openxmlformats.org/officeDocument/2006/relationships/image" Target="../media/image6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2.png"/><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PowerPoint_Presentation1.pptx"/><Relationship Id="rId5" Type="http://schemas.openxmlformats.org/officeDocument/2006/relationships/image" Target="../media/image74.emf"/><Relationship Id="rId1" Type="http://schemas.openxmlformats.org/officeDocument/2006/relationships/vmlDrawing" Target="../drawings/vmlDrawing2.vml"/><Relationship Id="rId2"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1074" y="805293"/>
            <a:ext cx="5712178" cy="565425"/>
          </a:xfrm>
        </p:spPr>
        <p:txBody>
          <a:bodyPr/>
          <a:lstStyle/>
          <a:p>
            <a:r>
              <a:rPr lang="en-US" b="1" dirty="0">
                <a:solidFill>
                  <a:srgbClr val="00B0F0"/>
                </a:solidFill>
              </a:rPr>
              <a:t>Advanced sensitivity and resolution in flow cytometry through innovation</a:t>
            </a:r>
            <a:endParaRPr lang="en-US" dirty="0">
              <a:solidFill>
                <a:srgbClr val="00B0F0"/>
              </a:solidFill>
            </a:endParaRPr>
          </a:p>
        </p:txBody>
      </p:sp>
      <p:sp>
        <p:nvSpPr>
          <p:cNvPr id="4" name="Content Placeholder 3"/>
          <p:cNvSpPr txBox="1">
            <a:spLocks noGrp="1"/>
          </p:cNvSpPr>
          <p:nvPr>
            <p:ph sz="quarter" idx="10"/>
          </p:nvPr>
        </p:nvSpPr>
        <p:spPr>
          <a:xfrm>
            <a:off x="2808864" y="2359268"/>
            <a:ext cx="5328355" cy="1366528"/>
          </a:xfrm>
          <a:prstGeom prst="rect">
            <a:avLst/>
          </a:prstGeom>
          <a:noFill/>
        </p:spPr>
        <p:txBody>
          <a:bodyPr wrap="square" rtlCol="0">
            <a:spAutoFit/>
          </a:bodyPr>
          <a:lstStyle/>
          <a:p>
            <a:pPr marL="0" indent="0">
              <a:buNone/>
            </a:pPr>
            <a:r>
              <a:rPr lang="en-US" sz="1800" dirty="0" smtClean="0"/>
              <a:t>J. Paul Robinson</a:t>
            </a:r>
          </a:p>
          <a:p>
            <a:pPr marL="0" indent="0">
              <a:buNone/>
            </a:pPr>
            <a:r>
              <a:rPr lang="en-US" sz="1800" dirty="0" smtClean="0"/>
              <a:t>The SVM Professor of Cytomics &amp;</a:t>
            </a:r>
          </a:p>
          <a:p>
            <a:pPr marL="0" indent="0">
              <a:buNone/>
            </a:pPr>
            <a:r>
              <a:rPr lang="en-US" sz="1800" dirty="0" smtClean="0"/>
              <a:t>Professor of Biomedical Engineering</a:t>
            </a:r>
          </a:p>
          <a:p>
            <a:pPr marL="0" indent="0">
              <a:buNone/>
            </a:pPr>
            <a:r>
              <a:rPr lang="en-US" sz="1800" dirty="0" smtClean="0"/>
              <a:t>Purdue University</a:t>
            </a:r>
            <a:endParaRPr lang="en-US" sz="1800" dirty="0"/>
          </a:p>
        </p:txBody>
      </p:sp>
      <p:sp>
        <p:nvSpPr>
          <p:cNvPr id="5" name="TextBox 4"/>
          <p:cNvSpPr txBox="1"/>
          <p:nvPr/>
        </p:nvSpPr>
        <p:spPr>
          <a:xfrm>
            <a:off x="422325" y="4285801"/>
            <a:ext cx="1249060" cy="369332"/>
          </a:xfrm>
          <a:prstGeom prst="rect">
            <a:avLst/>
          </a:prstGeom>
          <a:noFill/>
        </p:spPr>
        <p:txBody>
          <a:bodyPr wrap="none" rtlCol="0">
            <a:spAutoFit/>
          </a:bodyPr>
          <a:lstStyle/>
          <a:p>
            <a:r>
              <a:rPr lang="en-US" b="1" dirty="0" smtClean="0"/>
              <a:t>Home to: </a:t>
            </a:r>
            <a:endParaRPr lang="en-US" b="1" dirty="0"/>
          </a:p>
        </p:txBody>
      </p:sp>
      <p:sp>
        <p:nvSpPr>
          <p:cNvPr id="6" name="TextBox 5"/>
          <p:cNvSpPr txBox="1"/>
          <p:nvPr/>
        </p:nvSpPr>
        <p:spPr>
          <a:xfrm>
            <a:off x="1618415" y="4293142"/>
            <a:ext cx="4467890" cy="369332"/>
          </a:xfrm>
          <a:prstGeom prst="rect">
            <a:avLst/>
          </a:prstGeom>
          <a:noFill/>
        </p:spPr>
        <p:txBody>
          <a:bodyPr wrap="none" rtlCol="0">
            <a:spAutoFit/>
          </a:bodyPr>
          <a:lstStyle/>
          <a:p>
            <a:r>
              <a:rPr lang="en-US" dirty="0" smtClean="0"/>
              <a:t>Purdue University Cytometry Laboratories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305" y="4147246"/>
            <a:ext cx="1365956" cy="661123"/>
          </a:xfrm>
          <a:prstGeom prst="rect">
            <a:avLst/>
          </a:prstGeom>
        </p:spPr>
      </p:pic>
      <p:sp>
        <p:nvSpPr>
          <p:cNvPr id="9" name="TextBox 8"/>
          <p:cNvSpPr txBox="1"/>
          <p:nvPr/>
        </p:nvSpPr>
        <p:spPr>
          <a:xfrm>
            <a:off x="1607265" y="4725628"/>
            <a:ext cx="5279009" cy="369332"/>
          </a:xfrm>
          <a:prstGeom prst="rect">
            <a:avLst/>
          </a:prstGeom>
          <a:noFill/>
        </p:spPr>
        <p:txBody>
          <a:bodyPr wrap="none" rtlCol="0">
            <a:spAutoFit/>
          </a:bodyPr>
          <a:lstStyle/>
          <a:p>
            <a:r>
              <a:rPr lang="en-US" dirty="0" smtClean="0"/>
              <a:t>Cytometry </a:t>
            </a:r>
            <a:r>
              <a:rPr lang="en-US" dirty="0" err="1" smtClean="0"/>
              <a:t>Listserve</a:t>
            </a:r>
            <a:r>
              <a:rPr lang="en-US" dirty="0" smtClean="0"/>
              <a:t>:  </a:t>
            </a:r>
            <a:r>
              <a:rPr lang="en-US" i="1" dirty="0" err="1" smtClean="0">
                <a:solidFill>
                  <a:srgbClr val="00B0F0"/>
                </a:solidFill>
              </a:rPr>
              <a:t>cytometry@lists.purdue.edu</a:t>
            </a:r>
            <a:endParaRPr lang="en-US" i="1" dirty="0">
              <a:solidFill>
                <a:srgbClr val="00B0F0"/>
              </a:solidFill>
            </a:endParaRPr>
          </a:p>
        </p:txBody>
      </p:sp>
      <p:pic>
        <p:nvPicPr>
          <p:cNvPr id="10" name="Picture 9"/>
          <p:cNvPicPr>
            <a:picLocks noChangeAspect="1"/>
          </p:cNvPicPr>
          <p:nvPr/>
        </p:nvPicPr>
        <p:blipFill>
          <a:blip r:embed="rId3"/>
          <a:stretch>
            <a:fillRect/>
          </a:stretch>
        </p:blipFill>
        <p:spPr>
          <a:xfrm>
            <a:off x="2317045" y="5950042"/>
            <a:ext cx="738011" cy="73801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345" y="5811833"/>
            <a:ext cx="1677188" cy="104616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533" y="5950042"/>
            <a:ext cx="815278" cy="795867"/>
          </a:xfrm>
          <a:prstGeom prst="rect">
            <a:avLst/>
          </a:prstGeom>
        </p:spPr>
      </p:pic>
      <p:sp>
        <p:nvSpPr>
          <p:cNvPr id="13" name="TextBox 12"/>
          <p:cNvSpPr txBox="1"/>
          <p:nvPr/>
        </p:nvSpPr>
        <p:spPr>
          <a:xfrm>
            <a:off x="2808864" y="5419272"/>
            <a:ext cx="2342308" cy="461665"/>
          </a:xfrm>
          <a:prstGeom prst="rect">
            <a:avLst/>
          </a:prstGeom>
          <a:noFill/>
        </p:spPr>
        <p:txBody>
          <a:bodyPr wrap="none" rtlCol="0">
            <a:spAutoFit/>
          </a:bodyPr>
          <a:lstStyle/>
          <a:p>
            <a:r>
              <a:rPr lang="en-US" sz="2400" b="1" smtClean="0">
                <a:solidFill>
                  <a:srgbClr val="FF0000"/>
                </a:solidFill>
              </a:rPr>
              <a:t>Cytometryman</a:t>
            </a:r>
            <a:endParaRPr lang="en-US" sz="2400" b="1" dirty="0">
              <a:solidFill>
                <a:srgbClr val="FF0000"/>
              </a:solidFill>
            </a:endParaRPr>
          </a:p>
        </p:txBody>
      </p:sp>
      <p:sp>
        <p:nvSpPr>
          <p:cNvPr id="14" name="Rectangle 13"/>
          <p:cNvSpPr/>
          <p:nvPr/>
        </p:nvSpPr>
        <p:spPr>
          <a:xfrm>
            <a:off x="2088444" y="5419272"/>
            <a:ext cx="4628445" cy="13266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2551" y="5650104"/>
            <a:ext cx="733044" cy="969264"/>
          </a:xfrm>
          <a:prstGeom prst="rect">
            <a:avLst/>
          </a:prstGeom>
        </p:spPr>
      </p:pic>
    </p:spTree>
    <p:extLst>
      <p:ext uri="{BB962C8B-B14F-4D97-AF65-F5344CB8AC3E}">
        <p14:creationId xmlns:p14="http://schemas.microsoft.com/office/powerpoint/2010/main" val="551038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46554" y="1181240"/>
            <a:ext cx="7573204" cy="771487"/>
          </a:xfrm>
        </p:spPr>
        <p:txBody>
          <a:bodyPr/>
          <a:lstStyle/>
          <a:p>
            <a:r>
              <a:rPr lang="en-US" smtClean="0"/>
              <a:t>No PMTS – only APDs</a:t>
            </a:r>
            <a:endParaRPr lang="en-US"/>
          </a:p>
        </p:txBody>
      </p:sp>
      <p:sp>
        <p:nvSpPr>
          <p:cNvPr id="3" name="Title 2"/>
          <p:cNvSpPr>
            <a:spLocks noGrp="1"/>
          </p:cNvSpPr>
          <p:nvPr>
            <p:ph type="title"/>
          </p:nvPr>
        </p:nvSpPr>
        <p:spPr>
          <a:xfrm>
            <a:off x="3189165" y="475879"/>
            <a:ext cx="2443991" cy="565425"/>
          </a:xfrm>
        </p:spPr>
        <p:txBody>
          <a:bodyPr/>
          <a:lstStyle/>
          <a:p>
            <a:r>
              <a:rPr lang="en-US" b="1" smtClean="0"/>
              <a:t>Detectors</a:t>
            </a:r>
            <a:endParaRPr lang="en-US" b="1"/>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038" y="2472267"/>
            <a:ext cx="745066" cy="745066"/>
          </a:xfrm>
          <a:prstGeom prst="rect">
            <a:avLst/>
          </a:prstGeom>
        </p:spPr>
      </p:pic>
      <p:pic>
        <p:nvPicPr>
          <p:cNvPr id="6" name="Picture 5"/>
          <p:cNvPicPr>
            <a:picLocks noChangeAspect="1"/>
          </p:cNvPicPr>
          <p:nvPr/>
        </p:nvPicPr>
        <p:blipFill>
          <a:blip r:embed="rId3"/>
          <a:stretch>
            <a:fillRect/>
          </a:stretch>
        </p:blipFill>
        <p:spPr>
          <a:xfrm rot="14802781">
            <a:off x="-816638" y="2484784"/>
            <a:ext cx="3820550" cy="2620198"/>
          </a:xfrm>
          <a:prstGeom prst="rect">
            <a:avLst/>
          </a:prstGeom>
        </p:spPr>
      </p:pic>
      <p:pic>
        <p:nvPicPr>
          <p:cNvPr id="7" name="Picture 6"/>
          <p:cNvPicPr>
            <a:picLocks noChangeAspect="1"/>
          </p:cNvPicPr>
          <p:nvPr/>
        </p:nvPicPr>
        <p:blipFill rotWithShape="1">
          <a:blip r:embed="rId4"/>
          <a:srcRect l="15575" t="8557" r="19941" b="-2186"/>
          <a:stretch/>
        </p:blipFill>
        <p:spPr>
          <a:xfrm>
            <a:off x="1870429" y="2472267"/>
            <a:ext cx="2138081" cy="3104444"/>
          </a:xfrm>
          <a:prstGeom prst="rect">
            <a:avLst/>
          </a:prstGeom>
        </p:spPr>
      </p:pic>
      <p:sp>
        <p:nvSpPr>
          <p:cNvPr id="8" name="TextBox 7"/>
          <p:cNvSpPr txBox="1"/>
          <p:nvPr/>
        </p:nvSpPr>
        <p:spPr>
          <a:xfrm>
            <a:off x="1614311" y="6067471"/>
            <a:ext cx="671979" cy="369332"/>
          </a:xfrm>
          <a:prstGeom prst="rect">
            <a:avLst/>
          </a:prstGeom>
          <a:noFill/>
        </p:spPr>
        <p:txBody>
          <a:bodyPr wrap="none" rtlCol="0">
            <a:spAutoFit/>
          </a:bodyPr>
          <a:lstStyle/>
          <a:p>
            <a:r>
              <a:rPr lang="en-US" dirty="0" smtClean="0"/>
              <a:t>PMT</a:t>
            </a:r>
            <a:endParaRPr lang="en-US" dirty="0"/>
          </a:p>
        </p:txBody>
      </p:sp>
      <p:sp>
        <p:nvSpPr>
          <p:cNvPr id="9" name="TextBox 8"/>
          <p:cNvSpPr txBox="1"/>
          <p:nvPr/>
        </p:nvSpPr>
        <p:spPr>
          <a:xfrm>
            <a:off x="6210949" y="3467390"/>
            <a:ext cx="659155" cy="369332"/>
          </a:xfrm>
          <a:prstGeom prst="rect">
            <a:avLst/>
          </a:prstGeom>
          <a:noFill/>
        </p:spPr>
        <p:txBody>
          <a:bodyPr wrap="none" rtlCol="0">
            <a:spAutoFit/>
          </a:bodyPr>
          <a:lstStyle/>
          <a:p>
            <a:r>
              <a:rPr lang="en-US" dirty="0" smtClean="0"/>
              <a:t>APD</a:t>
            </a:r>
            <a:endParaRPr lang="en-US" dirty="0"/>
          </a:p>
        </p:txBody>
      </p:sp>
    </p:spTree>
    <p:extLst>
      <p:ext uri="{BB962C8B-B14F-4D97-AF65-F5344CB8AC3E}">
        <p14:creationId xmlns:p14="http://schemas.microsoft.com/office/powerpoint/2010/main" val="1961569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90090" y="1823793"/>
            <a:ext cx="7437766" cy="1975528"/>
          </a:xfrm>
        </p:spPr>
        <p:txBody>
          <a:bodyPr/>
          <a:lstStyle/>
          <a:p>
            <a:pPr marL="0" indent="0">
              <a:buNone/>
            </a:pPr>
            <a:r>
              <a:rPr lang="en-US" dirty="0"/>
              <a:t>The big deal about APDs is their incredible quantum </a:t>
            </a:r>
            <a:r>
              <a:rPr lang="en-US" dirty="0" smtClean="0"/>
              <a:t>efficiency  around 80</a:t>
            </a:r>
            <a:r>
              <a:rPr lang="en-US" smtClean="0"/>
              <a:t>% compared to 25% for PMTs </a:t>
            </a:r>
            <a:endParaRPr lang="en-US" dirty="0" smtClean="0"/>
          </a:p>
          <a:p>
            <a:pPr marL="0" indent="0">
              <a:buNone/>
            </a:pPr>
            <a:endParaRPr lang="en-US" dirty="0"/>
          </a:p>
        </p:txBody>
      </p:sp>
      <p:sp>
        <p:nvSpPr>
          <p:cNvPr id="3" name="Title 2"/>
          <p:cNvSpPr>
            <a:spLocks noGrp="1"/>
          </p:cNvSpPr>
          <p:nvPr>
            <p:ph type="title"/>
          </p:nvPr>
        </p:nvSpPr>
        <p:spPr>
          <a:xfrm>
            <a:off x="2281000" y="767154"/>
            <a:ext cx="1585606" cy="565425"/>
          </a:xfrm>
        </p:spPr>
        <p:txBody>
          <a:bodyPr/>
          <a:lstStyle/>
          <a:p>
            <a:r>
              <a:rPr lang="en-US" b="1" dirty="0" smtClean="0"/>
              <a:t>APDs</a:t>
            </a:r>
            <a:endParaRPr lang="en-US" b="1" dirty="0"/>
          </a:p>
        </p:txBody>
      </p:sp>
      <p:sp>
        <p:nvSpPr>
          <p:cNvPr id="4" name="TextBox 3"/>
          <p:cNvSpPr txBox="1"/>
          <p:nvPr/>
        </p:nvSpPr>
        <p:spPr>
          <a:xfrm>
            <a:off x="4290961" y="4535324"/>
            <a:ext cx="4498347" cy="830997"/>
          </a:xfrm>
          <a:prstGeom prst="rect">
            <a:avLst/>
          </a:prstGeom>
          <a:noFill/>
        </p:spPr>
        <p:txBody>
          <a:bodyPr wrap="none" rtlCol="0">
            <a:spAutoFit/>
          </a:bodyPr>
          <a:lstStyle/>
          <a:p>
            <a:r>
              <a:rPr lang="en-US" sz="2400" dirty="0"/>
              <a:t>the number of incident photons </a:t>
            </a:r>
          </a:p>
          <a:p>
            <a:endParaRPr lang="en-US" sz="2400" dirty="0"/>
          </a:p>
        </p:txBody>
      </p:sp>
      <p:sp>
        <p:nvSpPr>
          <p:cNvPr id="5" name="TextBox 4"/>
          <p:cNvSpPr txBox="1"/>
          <p:nvPr/>
        </p:nvSpPr>
        <p:spPr>
          <a:xfrm>
            <a:off x="4274931" y="3963059"/>
            <a:ext cx="4514377" cy="461665"/>
          </a:xfrm>
          <a:prstGeom prst="rect">
            <a:avLst/>
          </a:prstGeom>
          <a:noFill/>
        </p:spPr>
        <p:txBody>
          <a:bodyPr wrap="none" rtlCol="0">
            <a:spAutoFit/>
          </a:bodyPr>
          <a:lstStyle/>
          <a:p>
            <a:r>
              <a:rPr lang="en-US" sz="2400"/>
              <a:t>the number of electrons emitted</a:t>
            </a:r>
          </a:p>
        </p:txBody>
      </p:sp>
      <p:cxnSp>
        <p:nvCxnSpPr>
          <p:cNvPr id="7" name="Straight Connector 6"/>
          <p:cNvCxnSpPr/>
          <p:nvPr/>
        </p:nvCxnSpPr>
        <p:spPr>
          <a:xfrm>
            <a:off x="4290961" y="4535324"/>
            <a:ext cx="4369714"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7383" y="4290535"/>
            <a:ext cx="4519748" cy="830997"/>
          </a:xfrm>
          <a:prstGeom prst="rect">
            <a:avLst/>
          </a:prstGeom>
          <a:noFill/>
        </p:spPr>
        <p:txBody>
          <a:bodyPr wrap="square" rtlCol="0">
            <a:spAutoFit/>
          </a:bodyPr>
          <a:lstStyle/>
          <a:p>
            <a:r>
              <a:rPr lang="en-US" sz="2400"/>
              <a:t>Remember what QE is</a:t>
            </a:r>
            <a:r>
              <a:rPr lang="en-US" sz="2400" smtClean="0"/>
              <a:t>:     =</a:t>
            </a:r>
            <a:endParaRPr lang="en-US" sz="2400"/>
          </a:p>
          <a:p>
            <a:endParaRPr lang="en-US" sz="2400" dirty="0"/>
          </a:p>
        </p:txBody>
      </p:sp>
    </p:spTree>
    <p:extLst>
      <p:ext uri="{BB962C8B-B14F-4D97-AF65-F5344CB8AC3E}">
        <p14:creationId xmlns:p14="http://schemas.microsoft.com/office/powerpoint/2010/main" val="1893930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2991" y="626185"/>
            <a:ext cx="4256656" cy="565425"/>
          </a:xfrm>
        </p:spPr>
        <p:txBody>
          <a:bodyPr/>
          <a:lstStyle/>
          <a:p>
            <a:r>
              <a:rPr lang="en-US" b="1" smtClean="0"/>
              <a:t>Avalanche Photo Diodes</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951" y="1191610"/>
            <a:ext cx="5376736" cy="5498935"/>
          </a:xfrm>
          <a:prstGeom prst="rect">
            <a:avLst/>
          </a:prstGeom>
        </p:spPr>
      </p:pic>
    </p:spTree>
    <p:extLst>
      <p:ext uri="{BB962C8B-B14F-4D97-AF65-F5344CB8AC3E}">
        <p14:creationId xmlns:p14="http://schemas.microsoft.com/office/powerpoint/2010/main" val="22200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1921" y="679080"/>
            <a:ext cx="6863000" cy="565425"/>
          </a:xfrm>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5000" y="1314080"/>
            <a:ext cx="5080000" cy="381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679078"/>
            <a:ext cx="5365985" cy="4024489"/>
          </a:xfrm>
          <a:prstGeom prst="rect">
            <a:avLst/>
          </a:prstGeom>
        </p:spPr>
      </p:pic>
      <p:sp>
        <p:nvSpPr>
          <p:cNvPr id="6" name="Freeform 5"/>
          <p:cNvSpPr/>
          <p:nvPr/>
        </p:nvSpPr>
        <p:spPr>
          <a:xfrm>
            <a:off x="6492992" y="970845"/>
            <a:ext cx="2312341" cy="1785882"/>
          </a:xfrm>
          <a:custGeom>
            <a:avLst/>
            <a:gdLst>
              <a:gd name="connsiteX0" fmla="*/ 1512711 w 2043289"/>
              <a:gd name="connsiteY0" fmla="*/ 462844 h 1490133"/>
              <a:gd name="connsiteX1" fmla="*/ 1411111 w 2043289"/>
              <a:gd name="connsiteY1" fmla="*/ 395111 h 1490133"/>
              <a:gd name="connsiteX2" fmla="*/ 1309511 w 2043289"/>
              <a:gd name="connsiteY2" fmla="*/ 316088 h 1490133"/>
              <a:gd name="connsiteX3" fmla="*/ 846666 w 2043289"/>
              <a:gd name="connsiteY3" fmla="*/ 56444 h 1490133"/>
              <a:gd name="connsiteX4" fmla="*/ 620889 w 2043289"/>
              <a:gd name="connsiteY4" fmla="*/ 0 h 1490133"/>
              <a:gd name="connsiteX5" fmla="*/ 304800 w 2043289"/>
              <a:gd name="connsiteY5" fmla="*/ 22577 h 1490133"/>
              <a:gd name="connsiteX6" fmla="*/ 248355 w 2043289"/>
              <a:gd name="connsiteY6" fmla="*/ 79022 h 1490133"/>
              <a:gd name="connsiteX7" fmla="*/ 180622 w 2043289"/>
              <a:gd name="connsiteY7" fmla="*/ 158044 h 1490133"/>
              <a:gd name="connsiteX8" fmla="*/ 79022 w 2043289"/>
              <a:gd name="connsiteY8" fmla="*/ 349955 h 1490133"/>
              <a:gd name="connsiteX9" fmla="*/ 33866 w 2043289"/>
              <a:gd name="connsiteY9" fmla="*/ 496711 h 1490133"/>
              <a:gd name="connsiteX10" fmla="*/ 0 w 2043289"/>
              <a:gd name="connsiteY10" fmla="*/ 643466 h 1490133"/>
              <a:gd name="connsiteX11" fmla="*/ 45155 w 2043289"/>
              <a:gd name="connsiteY11" fmla="*/ 1219200 h 1490133"/>
              <a:gd name="connsiteX12" fmla="*/ 124178 w 2043289"/>
              <a:gd name="connsiteY12" fmla="*/ 1320800 h 1490133"/>
              <a:gd name="connsiteX13" fmla="*/ 203200 w 2043289"/>
              <a:gd name="connsiteY13" fmla="*/ 1399822 h 1490133"/>
              <a:gd name="connsiteX14" fmla="*/ 508000 w 2043289"/>
              <a:gd name="connsiteY14" fmla="*/ 1478844 h 1490133"/>
              <a:gd name="connsiteX15" fmla="*/ 643466 w 2043289"/>
              <a:gd name="connsiteY15" fmla="*/ 1490133 h 1490133"/>
              <a:gd name="connsiteX16" fmla="*/ 1478844 w 2043289"/>
              <a:gd name="connsiteY16" fmla="*/ 1365955 h 1490133"/>
              <a:gd name="connsiteX17" fmla="*/ 1828800 w 2043289"/>
              <a:gd name="connsiteY17" fmla="*/ 1264355 h 1490133"/>
              <a:gd name="connsiteX18" fmla="*/ 1919111 w 2043289"/>
              <a:gd name="connsiteY18" fmla="*/ 1241777 h 1490133"/>
              <a:gd name="connsiteX19" fmla="*/ 2032000 w 2043289"/>
              <a:gd name="connsiteY19" fmla="*/ 1185333 h 1490133"/>
              <a:gd name="connsiteX20" fmla="*/ 2043289 w 2043289"/>
              <a:gd name="connsiteY20" fmla="*/ 1140177 h 1490133"/>
              <a:gd name="connsiteX21" fmla="*/ 2032000 w 2043289"/>
              <a:gd name="connsiteY21" fmla="*/ 1038577 h 1490133"/>
              <a:gd name="connsiteX22" fmla="*/ 1919111 w 2043289"/>
              <a:gd name="connsiteY22" fmla="*/ 846666 h 1490133"/>
              <a:gd name="connsiteX23" fmla="*/ 1693333 w 2043289"/>
              <a:gd name="connsiteY23" fmla="*/ 699911 h 1490133"/>
              <a:gd name="connsiteX24" fmla="*/ 1535289 w 2043289"/>
              <a:gd name="connsiteY24" fmla="*/ 643466 h 1490133"/>
              <a:gd name="connsiteX25" fmla="*/ 1388533 w 2043289"/>
              <a:gd name="connsiteY25" fmla="*/ 598311 h 1490133"/>
              <a:gd name="connsiteX26" fmla="*/ 1230489 w 2043289"/>
              <a:gd name="connsiteY26" fmla="*/ 575733 h 1490133"/>
              <a:gd name="connsiteX27" fmla="*/ 1049866 w 2043289"/>
              <a:gd name="connsiteY27" fmla="*/ 564444 h 1490133"/>
              <a:gd name="connsiteX28" fmla="*/ 903111 w 2043289"/>
              <a:gd name="connsiteY28" fmla="*/ 541866 h 149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3289" h="1490133">
                <a:moveTo>
                  <a:pt x="1512711" y="462844"/>
                </a:moveTo>
                <a:cubicBezTo>
                  <a:pt x="1478844" y="440266"/>
                  <a:pt x="1444108" y="418942"/>
                  <a:pt x="1411111" y="395111"/>
                </a:cubicBezTo>
                <a:cubicBezTo>
                  <a:pt x="1376329" y="369991"/>
                  <a:pt x="1345367" y="339650"/>
                  <a:pt x="1309511" y="316088"/>
                </a:cubicBezTo>
                <a:cubicBezTo>
                  <a:pt x="1167879" y="223016"/>
                  <a:pt x="1008987" y="118875"/>
                  <a:pt x="846666" y="56444"/>
                </a:cubicBezTo>
                <a:cubicBezTo>
                  <a:pt x="797628" y="37583"/>
                  <a:pt x="676549" y="12369"/>
                  <a:pt x="620889" y="0"/>
                </a:cubicBezTo>
                <a:cubicBezTo>
                  <a:pt x="515526" y="7526"/>
                  <a:pt x="408132" y="658"/>
                  <a:pt x="304800" y="22577"/>
                </a:cubicBezTo>
                <a:cubicBezTo>
                  <a:pt x="278771" y="28098"/>
                  <a:pt x="266335" y="59407"/>
                  <a:pt x="248355" y="79022"/>
                </a:cubicBezTo>
                <a:cubicBezTo>
                  <a:pt x="224912" y="104596"/>
                  <a:pt x="201138" y="130068"/>
                  <a:pt x="180622" y="158044"/>
                </a:cubicBezTo>
                <a:cubicBezTo>
                  <a:pt x="138089" y="216043"/>
                  <a:pt x="103567" y="282458"/>
                  <a:pt x="79022" y="349955"/>
                </a:cubicBezTo>
                <a:cubicBezTo>
                  <a:pt x="61531" y="398055"/>
                  <a:pt x="47172" y="447289"/>
                  <a:pt x="33866" y="496711"/>
                </a:cubicBezTo>
                <a:cubicBezTo>
                  <a:pt x="20814" y="545189"/>
                  <a:pt x="11289" y="594548"/>
                  <a:pt x="0" y="643466"/>
                </a:cubicBezTo>
                <a:cubicBezTo>
                  <a:pt x="15052" y="835377"/>
                  <a:pt x="10442" y="1029855"/>
                  <a:pt x="45155" y="1219200"/>
                </a:cubicBezTo>
                <a:cubicBezTo>
                  <a:pt x="52892" y="1261401"/>
                  <a:pt x="95925" y="1288511"/>
                  <a:pt x="124178" y="1320800"/>
                </a:cubicBezTo>
                <a:cubicBezTo>
                  <a:pt x="148708" y="1348834"/>
                  <a:pt x="173160" y="1377793"/>
                  <a:pt x="203200" y="1399822"/>
                </a:cubicBezTo>
                <a:cubicBezTo>
                  <a:pt x="290951" y="1464173"/>
                  <a:pt x="404525" y="1469437"/>
                  <a:pt x="508000" y="1478844"/>
                </a:cubicBezTo>
                <a:lnTo>
                  <a:pt x="643466" y="1490133"/>
                </a:lnTo>
                <a:cubicBezTo>
                  <a:pt x="1108970" y="1476442"/>
                  <a:pt x="992089" y="1507271"/>
                  <a:pt x="1478844" y="1365955"/>
                </a:cubicBezTo>
                <a:lnTo>
                  <a:pt x="1828800" y="1264355"/>
                </a:lnTo>
                <a:cubicBezTo>
                  <a:pt x="1858665" y="1255932"/>
                  <a:pt x="1890590" y="1254000"/>
                  <a:pt x="1919111" y="1241777"/>
                </a:cubicBezTo>
                <a:cubicBezTo>
                  <a:pt x="2010604" y="1202567"/>
                  <a:pt x="1974288" y="1223807"/>
                  <a:pt x="2032000" y="1185333"/>
                </a:cubicBezTo>
                <a:cubicBezTo>
                  <a:pt x="2035763" y="1170281"/>
                  <a:pt x="2043289" y="1155692"/>
                  <a:pt x="2043289" y="1140177"/>
                </a:cubicBezTo>
                <a:cubicBezTo>
                  <a:pt x="2043289" y="1106102"/>
                  <a:pt x="2040265" y="1071635"/>
                  <a:pt x="2032000" y="1038577"/>
                </a:cubicBezTo>
                <a:cubicBezTo>
                  <a:pt x="2017415" y="980236"/>
                  <a:pt x="1954662" y="882217"/>
                  <a:pt x="1919111" y="846666"/>
                </a:cubicBezTo>
                <a:cubicBezTo>
                  <a:pt x="1879946" y="807501"/>
                  <a:pt x="1751607" y="725248"/>
                  <a:pt x="1693333" y="699911"/>
                </a:cubicBezTo>
                <a:cubicBezTo>
                  <a:pt x="1642032" y="677606"/>
                  <a:pt x="1588359" y="661156"/>
                  <a:pt x="1535289" y="643466"/>
                </a:cubicBezTo>
                <a:cubicBezTo>
                  <a:pt x="1486734" y="627281"/>
                  <a:pt x="1438496" y="609414"/>
                  <a:pt x="1388533" y="598311"/>
                </a:cubicBezTo>
                <a:cubicBezTo>
                  <a:pt x="1336584" y="586767"/>
                  <a:pt x="1283441" y="581028"/>
                  <a:pt x="1230489" y="575733"/>
                </a:cubicBezTo>
                <a:cubicBezTo>
                  <a:pt x="1170463" y="569730"/>
                  <a:pt x="1110074" y="568207"/>
                  <a:pt x="1049866" y="564444"/>
                </a:cubicBezTo>
                <a:cubicBezTo>
                  <a:pt x="910688" y="541247"/>
                  <a:pt x="960178" y="541866"/>
                  <a:pt x="903111" y="541866"/>
                </a:cubicBezTo>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613" y="270853"/>
            <a:ext cx="5490448" cy="5615231"/>
          </a:xfrm>
          <a:prstGeom prst="rect">
            <a:avLst/>
          </a:prstGeom>
        </p:spPr>
      </p:pic>
    </p:spTree>
    <p:extLst>
      <p:ext uri="{BB962C8B-B14F-4D97-AF65-F5344CB8AC3E}">
        <p14:creationId xmlns:p14="http://schemas.microsoft.com/office/powerpoint/2010/main" val="8375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52041" y="1188721"/>
            <a:ext cx="9105571" cy="5185954"/>
          </a:xfrm>
        </p:spPr>
      </p:pic>
      <p:sp>
        <p:nvSpPr>
          <p:cNvPr id="3" name="Title 2"/>
          <p:cNvSpPr>
            <a:spLocks noGrp="1"/>
          </p:cNvSpPr>
          <p:nvPr>
            <p:ph type="title"/>
          </p:nvPr>
        </p:nvSpPr>
        <p:spPr>
          <a:xfrm>
            <a:off x="2281000" y="530503"/>
            <a:ext cx="6863000" cy="565425"/>
          </a:xfrm>
        </p:spPr>
        <p:txBody>
          <a:bodyPr/>
          <a:lstStyle/>
          <a:p>
            <a:r>
              <a:rPr lang="en-US" b="1" dirty="0" smtClean="0"/>
              <a:t>Wavelengths </a:t>
            </a:r>
            <a:endParaRPr lang="en-US" b="1" dirty="0"/>
          </a:p>
        </p:txBody>
      </p:sp>
    </p:spTree>
    <p:extLst>
      <p:ext uri="{BB962C8B-B14F-4D97-AF65-F5344CB8AC3E}">
        <p14:creationId xmlns:p14="http://schemas.microsoft.com/office/powerpoint/2010/main" val="1230049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26477" y="2654201"/>
            <a:ext cx="8162578" cy="565425"/>
          </a:xfrm>
        </p:spPr>
        <p:txBody>
          <a:bodyPr/>
          <a:lstStyle/>
          <a:p>
            <a:r>
              <a:rPr lang="en-US" sz="8000" smtClean="0"/>
              <a:t>Detection optics</a:t>
            </a:r>
            <a:endParaRPr lang="en-US" sz="7200" dirty="0"/>
          </a:p>
        </p:txBody>
      </p:sp>
    </p:spTree>
    <p:extLst>
      <p:ext uri="{BB962C8B-B14F-4D97-AF65-F5344CB8AC3E}">
        <p14:creationId xmlns:p14="http://schemas.microsoft.com/office/powerpoint/2010/main" val="2143190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943872" y="1159871"/>
            <a:ext cx="5373819" cy="5437121"/>
          </a:xfrm>
        </p:spPr>
      </p:pic>
      <p:sp>
        <p:nvSpPr>
          <p:cNvPr id="3" name="Title 2"/>
          <p:cNvSpPr>
            <a:spLocks noGrp="1"/>
          </p:cNvSpPr>
          <p:nvPr>
            <p:ph type="title"/>
          </p:nvPr>
        </p:nvSpPr>
        <p:spPr>
          <a:xfrm>
            <a:off x="2008992" y="292838"/>
            <a:ext cx="2967957" cy="565425"/>
          </a:xfrm>
        </p:spPr>
        <p:txBody>
          <a:bodyPr/>
          <a:lstStyle/>
          <a:p>
            <a:r>
              <a:rPr lang="en-US" smtClean="0"/>
              <a:t>Optical Fibers</a:t>
            </a:r>
            <a:endParaRPr lang="en-US"/>
          </a:p>
        </p:txBody>
      </p:sp>
      <p:grpSp>
        <p:nvGrpSpPr>
          <p:cNvPr id="8" name="Group 7"/>
          <p:cNvGrpSpPr/>
          <p:nvPr/>
        </p:nvGrpSpPr>
        <p:grpSpPr>
          <a:xfrm>
            <a:off x="4297680" y="3352798"/>
            <a:ext cx="2116182" cy="2055225"/>
            <a:chOff x="4297680" y="3352798"/>
            <a:chExt cx="2116182" cy="2002973"/>
          </a:xfrm>
        </p:grpSpPr>
        <p:sp>
          <p:nvSpPr>
            <p:cNvPr id="5" name="Freeform 4"/>
            <p:cNvSpPr/>
            <p:nvPr/>
          </p:nvSpPr>
          <p:spPr>
            <a:xfrm>
              <a:off x="4297680" y="3357154"/>
              <a:ext cx="705394" cy="1998617"/>
            </a:xfrm>
            <a:custGeom>
              <a:avLst/>
              <a:gdLst>
                <a:gd name="connsiteX0" fmla="*/ 0 w 744583"/>
                <a:gd name="connsiteY0" fmla="*/ 1998617 h 1998617"/>
                <a:gd name="connsiteX1" fmla="*/ 235132 w 744583"/>
                <a:gd name="connsiteY1" fmla="*/ 1985555 h 1998617"/>
                <a:gd name="connsiteX2" fmla="*/ 274320 w 744583"/>
                <a:gd name="connsiteY2" fmla="*/ 1972492 h 1998617"/>
                <a:gd name="connsiteX3" fmla="*/ 391886 w 744583"/>
                <a:gd name="connsiteY3" fmla="*/ 1959429 h 1998617"/>
                <a:gd name="connsiteX4" fmla="*/ 548640 w 744583"/>
                <a:gd name="connsiteY4" fmla="*/ 1933303 h 1998617"/>
                <a:gd name="connsiteX5" fmla="*/ 587829 w 744583"/>
                <a:gd name="connsiteY5" fmla="*/ 1920240 h 1998617"/>
                <a:gd name="connsiteX6" fmla="*/ 627018 w 744583"/>
                <a:gd name="connsiteY6" fmla="*/ 1867989 h 1998617"/>
                <a:gd name="connsiteX7" fmla="*/ 666206 w 744583"/>
                <a:gd name="connsiteY7" fmla="*/ 1841863 h 1998617"/>
                <a:gd name="connsiteX8" fmla="*/ 718458 w 744583"/>
                <a:gd name="connsiteY8" fmla="*/ 1737360 h 1998617"/>
                <a:gd name="connsiteX9" fmla="*/ 744583 w 744583"/>
                <a:gd name="connsiteY9" fmla="*/ 1606732 h 1998617"/>
                <a:gd name="connsiteX10" fmla="*/ 731520 w 744583"/>
                <a:gd name="connsiteY10" fmla="*/ 1306286 h 1998617"/>
                <a:gd name="connsiteX11" fmla="*/ 718458 w 744583"/>
                <a:gd name="connsiteY11" fmla="*/ 1240972 h 1998617"/>
                <a:gd name="connsiteX12" fmla="*/ 692332 w 744583"/>
                <a:gd name="connsiteY12" fmla="*/ 1188720 h 1998617"/>
                <a:gd name="connsiteX13" fmla="*/ 679269 w 744583"/>
                <a:gd name="connsiteY13" fmla="*/ 1149532 h 1998617"/>
                <a:gd name="connsiteX14" fmla="*/ 600892 w 744583"/>
                <a:gd name="connsiteY14" fmla="*/ 1058092 h 1998617"/>
                <a:gd name="connsiteX15" fmla="*/ 522515 w 744583"/>
                <a:gd name="connsiteY15" fmla="*/ 927463 h 1998617"/>
                <a:gd name="connsiteX16" fmla="*/ 496389 w 744583"/>
                <a:gd name="connsiteY16" fmla="*/ 888275 h 1998617"/>
                <a:gd name="connsiteX17" fmla="*/ 457200 w 744583"/>
                <a:gd name="connsiteY17" fmla="*/ 822960 h 1998617"/>
                <a:gd name="connsiteX18" fmla="*/ 418012 w 744583"/>
                <a:gd name="connsiteY18" fmla="*/ 770709 h 1998617"/>
                <a:gd name="connsiteX19" fmla="*/ 339635 w 744583"/>
                <a:gd name="connsiteY19" fmla="*/ 627017 h 1998617"/>
                <a:gd name="connsiteX20" fmla="*/ 300446 w 744583"/>
                <a:gd name="connsiteY20" fmla="*/ 483326 h 1998617"/>
                <a:gd name="connsiteX21" fmla="*/ 287383 w 744583"/>
                <a:gd name="connsiteY21" fmla="*/ 444137 h 1998617"/>
                <a:gd name="connsiteX22" fmla="*/ 274320 w 744583"/>
                <a:gd name="connsiteY22" fmla="*/ 261257 h 1998617"/>
                <a:gd name="connsiteX23" fmla="*/ 261258 w 744583"/>
                <a:gd name="connsiteY23" fmla="*/ 182880 h 1998617"/>
                <a:gd name="connsiteX24" fmla="*/ 235132 w 744583"/>
                <a:gd name="connsiteY24" fmla="*/ 104503 h 1998617"/>
                <a:gd name="connsiteX25" fmla="*/ 235132 w 744583"/>
                <a:gd name="connsiteY25" fmla="*/ 0 h 19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583" h="1998617">
                  <a:moveTo>
                    <a:pt x="0" y="1998617"/>
                  </a:moveTo>
                  <a:cubicBezTo>
                    <a:pt x="78377" y="1994263"/>
                    <a:pt x="156987" y="1992997"/>
                    <a:pt x="235132" y="1985555"/>
                  </a:cubicBezTo>
                  <a:cubicBezTo>
                    <a:pt x="248839" y="1984250"/>
                    <a:pt x="260738" y="1974756"/>
                    <a:pt x="274320" y="1972492"/>
                  </a:cubicBezTo>
                  <a:cubicBezTo>
                    <a:pt x="313213" y="1966010"/>
                    <a:pt x="352761" y="1964320"/>
                    <a:pt x="391886" y="1959429"/>
                  </a:cubicBezTo>
                  <a:cubicBezTo>
                    <a:pt x="436126" y="1953899"/>
                    <a:pt x="503020" y="1944708"/>
                    <a:pt x="548640" y="1933303"/>
                  </a:cubicBezTo>
                  <a:cubicBezTo>
                    <a:pt x="561998" y="1929963"/>
                    <a:pt x="574766" y="1924594"/>
                    <a:pt x="587829" y="1920240"/>
                  </a:cubicBezTo>
                  <a:cubicBezTo>
                    <a:pt x="600892" y="1902823"/>
                    <a:pt x="611623" y="1883384"/>
                    <a:pt x="627018" y="1867989"/>
                  </a:cubicBezTo>
                  <a:cubicBezTo>
                    <a:pt x="638119" y="1856888"/>
                    <a:pt x="657203" y="1854725"/>
                    <a:pt x="666206" y="1841863"/>
                  </a:cubicBezTo>
                  <a:cubicBezTo>
                    <a:pt x="688540" y="1809957"/>
                    <a:pt x="718458" y="1737360"/>
                    <a:pt x="718458" y="1737360"/>
                  </a:cubicBezTo>
                  <a:cubicBezTo>
                    <a:pt x="727088" y="1702836"/>
                    <a:pt x="744583" y="1638756"/>
                    <a:pt x="744583" y="1606732"/>
                  </a:cubicBezTo>
                  <a:cubicBezTo>
                    <a:pt x="744583" y="1506489"/>
                    <a:pt x="738662" y="1406275"/>
                    <a:pt x="731520" y="1306286"/>
                  </a:cubicBezTo>
                  <a:cubicBezTo>
                    <a:pt x="729938" y="1284140"/>
                    <a:pt x="725479" y="1262035"/>
                    <a:pt x="718458" y="1240972"/>
                  </a:cubicBezTo>
                  <a:cubicBezTo>
                    <a:pt x="712300" y="1222498"/>
                    <a:pt x="700003" y="1206619"/>
                    <a:pt x="692332" y="1188720"/>
                  </a:cubicBezTo>
                  <a:cubicBezTo>
                    <a:pt x="686908" y="1176064"/>
                    <a:pt x="687272" y="1160737"/>
                    <a:pt x="679269" y="1149532"/>
                  </a:cubicBezTo>
                  <a:cubicBezTo>
                    <a:pt x="537983" y="951730"/>
                    <a:pt x="690355" y="1203468"/>
                    <a:pt x="600892" y="1058092"/>
                  </a:cubicBezTo>
                  <a:cubicBezTo>
                    <a:pt x="574279" y="1014845"/>
                    <a:pt x="550683" y="969714"/>
                    <a:pt x="522515" y="927463"/>
                  </a:cubicBezTo>
                  <a:cubicBezTo>
                    <a:pt x="513806" y="914400"/>
                    <a:pt x="504710" y="901588"/>
                    <a:pt x="496389" y="888275"/>
                  </a:cubicBezTo>
                  <a:cubicBezTo>
                    <a:pt x="482932" y="866744"/>
                    <a:pt x="471284" y="844086"/>
                    <a:pt x="457200" y="822960"/>
                  </a:cubicBezTo>
                  <a:cubicBezTo>
                    <a:pt x="445124" y="804845"/>
                    <a:pt x="428982" y="789514"/>
                    <a:pt x="418012" y="770709"/>
                  </a:cubicBezTo>
                  <a:cubicBezTo>
                    <a:pt x="279690" y="533586"/>
                    <a:pt x="419228" y="746411"/>
                    <a:pt x="339635" y="627017"/>
                  </a:cubicBezTo>
                  <a:cubicBezTo>
                    <a:pt x="321171" y="534698"/>
                    <a:pt x="333593" y="582767"/>
                    <a:pt x="300446" y="483326"/>
                  </a:cubicBezTo>
                  <a:lnTo>
                    <a:pt x="287383" y="444137"/>
                  </a:lnTo>
                  <a:cubicBezTo>
                    <a:pt x="283029" y="383177"/>
                    <a:pt x="280401" y="322069"/>
                    <a:pt x="274320" y="261257"/>
                  </a:cubicBezTo>
                  <a:cubicBezTo>
                    <a:pt x="271685" y="234902"/>
                    <a:pt x="267682" y="208575"/>
                    <a:pt x="261258" y="182880"/>
                  </a:cubicBezTo>
                  <a:cubicBezTo>
                    <a:pt x="254579" y="156163"/>
                    <a:pt x="235132" y="132042"/>
                    <a:pt x="235132" y="104503"/>
                  </a:cubicBezTo>
                  <a:lnTo>
                    <a:pt x="235132" y="0"/>
                  </a:lnTo>
                </a:path>
              </a:pathLst>
            </a:cu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976949" y="3383280"/>
              <a:ext cx="457200" cy="1293223"/>
            </a:xfrm>
            <a:custGeom>
              <a:avLst/>
              <a:gdLst>
                <a:gd name="connsiteX0" fmla="*/ 0 w 565482"/>
                <a:gd name="connsiteY0" fmla="*/ 1293223 h 1293223"/>
                <a:gd name="connsiteX1" fmla="*/ 26125 w 565482"/>
                <a:gd name="connsiteY1" fmla="*/ 1227909 h 1293223"/>
                <a:gd name="connsiteX2" fmla="*/ 39188 w 565482"/>
                <a:gd name="connsiteY2" fmla="*/ 1188720 h 1293223"/>
                <a:gd name="connsiteX3" fmla="*/ 78377 w 565482"/>
                <a:gd name="connsiteY3" fmla="*/ 1136469 h 1293223"/>
                <a:gd name="connsiteX4" fmla="*/ 104502 w 565482"/>
                <a:gd name="connsiteY4" fmla="*/ 1097280 h 1293223"/>
                <a:gd name="connsiteX5" fmla="*/ 143691 w 565482"/>
                <a:gd name="connsiteY5" fmla="*/ 1058091 h 1293223"/>
                <a:gd name="connsiteX6" fmla="*/ 169817 w 565482"/>
                <a:gd name="connsiteY6" fmla="*/ 1005840 h 1293223"/>
                <a:gd name="connsiteX7" fmla="*/ 209005 w 565482"/>
                <a:gd name="connsiteY7" fmla="*/ 966651 h 1293223"/>
                <a:gd name="connsiteX8" fmla="*/ 248194 w 565482"/>
                <a:gd name="connsiteY8" fmla="*/ 914400 h 1293223"/>
                <a:gd name="connsiteX9" fmla="*/ 326571 w 565482"/>
                <a:gd name="connsiteY9" fmla="*/ 849086 h 1293223"/>
                <a:gd name="connsiteX10" fmla="*/ 378822 w 565482"/>
                <a:gd name="connsiteY10" fmla="*/ 757646 h 1293223"/>
                <a:gd name="connsiteX11" fmla="*/ 457200 w 565482"/>
                <a:gd name="connsiteY11" fmla="*/ 666206 h 1293223"/>
                <a:gd name="connsiteX12" fmla="*/ 470262 w 565482"/>
                <a:gd name="connsiteY12" fmla="*/ 613954 h 1293223"/>
                <a:gd name="connsiteX13" fmla="*/ 561702 w 565482"/>
                <a:gd name="connsiteY13" fmla="*/ 313509 h 1293223"/>
                <a:gd name="connsiteX14" fmla="*/ 548640 w 565482"/>
                <a:gd name="connsiteY14" fmla="*/ 39189 h 1293223"/>
                <a:gd name="connsiteX15" fmla="*/ 548640 w 565482"/>
                <a:gd name="connsiteY15" fmla="*/ 0 h 129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82" h="1293223">
                  <a:moveTo>
                    <a:pt x="0" y="1293223"/>
                  </a:moveTo>
                  <a:cubicBezTo>
                    <a:pt x="8708" y="1271452"/>
                    <a:pt x="17892" y="1249864"/>
                    <a:pt x="26125" y="1227909"/>
                  </a:cubicBezTo>
                  <a:cubicBezTo>
                    <a:pt x="30960" y="1215016"/>
                    <a:pt x="32356" y="1200675"/>
                    <a:pt x="39188" y="1188720"/>
                  </a:cubicBezTo>
                  <a:cubicBezTo>
                    <a:pt x="49990" y="1169817"/>
                    <a:pt x="65723" y="1154185"/>
                    <a:pt x="78377" y="1136469"/>
                  </a:cubicBezTo>
                  <a:cubicBezTo>
                    <a:pt x="87502" y="1123694"/>
                    <a:pt x="94451" y="1109341"/>
                    <a:pt x="104502" y="1097280"/>
                  </a:cubicBezTo>
                  <a:cubicBezTo>
                    <a:pt x="116329" y="1083088"/>
                    <a:pt x="132953" y="1073124"/>
                    <a:pt x="143691" y="1058091"/>
                  </a:cubicBezTo>
                  <a:cubicBezTo>
                    <a:pt x="155009" y="1042245"/>
                    <a:pt x="158499" y="1021686"/>
                    <a:pt x="169817" y="1005840"/>
                  </a:cubicBezTo>
                  <a:cubicBezTo>
                    <a:pt x="180555" y="990807"/>
                    <a:pt x="196983" y="980677"/>
                    <a:pt x="209005" y="966651"/>
                  </a:cubicBezTo>
                  <a:cubicBezTo>
                    <a:pt x="223174" y="950121"/>
                    <a:pt x="232799" y="929795"/>
                    <a:pt x="248194" y="914400"/>
                  </a:cubicBezTo>
                  <a:cubicBezTo>
                    <a:pt x="350943" y="811651"/>
                    <a:pt x="219575" y="977479"/>
                    <a:pt x="326571" y="849086"/>
                  </a:cubicBezTo>
                  <a:cubicBezTo>
                    <a:pt x="362527" y="805939"/>
                    <a:pt x="346881" y="808753"/>
                    <a:pt x="378822" y="757646"/>
                  </a:cubicBezTo>
                  <a:cubicBezTo>
                    <a:pt x="406752" y="712958"/>
                    <a:pt x="421574" y="701831"/>
                    <a:pt x="457200" y="666206"/>
                  </a:cubicBezTo>
                  <a:cubicBezTo>
                    <a:pt x="461554" y="648789"/>
                    <a:pt x="465162" y="631168"/>
                    <a:pt x="470262" y="613954"/>
                  </a:cubicBezTo>
                  <a:cubicBezTo>
                    <a:pt x="500001" y="513583"/>
                    <a:pt x="547558" y="417233"/>
                    <a:pt x="561702" y="313509"/>
                  </a:cubicBezTo>
                  <a:cubicBezTo>
                    <a:pt x="574071" y="222805"/>
                    <a:pt x="552451" y="130653"/>
                    <a:pt x="548640" y="39189"/>
                  </a:cubicBezTo>
                  <a:cubicBezTo>
                    <a:pt x="548096" y="26137"/>
                    <a:pt x="548640" y="13063"/>
                    <a:pt x="548640" y="0"/>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4959529" y="3352798"/>
              <a:ext cx="1454333" cy="1293223"/>
            </a:xfrm>
            <a:custGeom>
              <a:avLst/>
              <a:gdLst>
                <a:gd name="connsiteX0" fmla="*/ 0 w 565482"/>
                <a:gd name="connsiteY0" fmla="*/ 1293223 h 1293223"/>
                <a:gd name="connsiteX1" fmla="*/ 26125 w 565482"/>
                <a:gd name="connsiteY1" fmla="*/ 1227909 h 1293223"/>
                <a:gd name="connsiteX2" fmla="*/ 39188 w 565482"/>
                <a:gd name="connsiteY2" fmla="*/ 1188720 h 1293223"/>
                <a:gd name="connsiteX3" fmla="*/ 78377 w 565482"/>
                <a:gd name="connsiteY3" fmla="*/ 1136469 h 1293223"/>
                <a:gd name="connsiteX4" fmla="*/ 104502 w 565482"/>
                <a:gd name="connsiteY4" fmla="*/ 1097280 h 1293223"/>
                <a:gd name="connsiteX5" fmla="*/ 143691 w 565482"/>
                <a:gd name="connsiteY5" fmla="*/ 1058091 h 1293223"/>
                <a:gd name="connsiteX6" fmla="*/ 169817 w 565482"/>
                <a:gd name="connsiteY6" fmla="*/ 1005840 h 1293223"/>
                <a:gd name="connsiteX7" fmla="*/ 209005 w 565482"/>
                <a:gd name="connsiteY7" fmla="*/ 966651 h 1293223"/>
                <a:gd name="connsiteX8" fmla="*/ 248194 w 565482"/>
                <a:gd name="connsiteY8" fmla="*/ 914400 h 1293223"/>
                <a:gd name="connsiteX9" fmla="*/ 326571 w 565482"/>
                <a:gd name="connsiteY9" fmla="*/ 849086 h 1293223"/>
                <a:gd name="connsiteX10" fmla="*/ 378822 w 565482"/>
                <a:gd name="connsiteY10" fmla="*/ 757646 h 1293223"/>
                <a:gd name="connsiteX11" fmla="*/ 457200 w 565482"/>
                <a:gd name="connsiteY11" fmla="*/ 666206 h 1293223"/>
                <a:gd name="connsiteX12" fmla="*/ 470262 w 565482"/>
                <a:gd name="connsiteY12" fmla="*/ 613954 h 1293223"/>
                <a:gd name="connsiteX13" fmla="*/ 561702 w 565482"/>
                <a:gd name="connsiteY13" fmla="*/ 313509 h 1293223"/>
                <a:gd name="connsiteX14" fmla="*/ 548640 w 565482"/>
                <a:gd name="connsiteY14" fmla="*/ 39189 h 1293223"/>
                <a:gd name="connsiteX15" fmla="*/ 548640 w 565482"/>
                <a:gd name="connsiteY15" fmla="*/ 0 h 129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82" h="1293223">
                  <a:moveTo>
                    <a:pt x="0" y="1293223"/>
                  </a:moveTo>
                  <a:cubicBezTo>
                    <a:pt x="8708" y="1271452"/>
                    <a:pt x="17892" y="1249864"/>
                    <a:pt x="26125" y="1227909"/>
                  </a:cubicBezTo>
                  <a:cubicBezTo>
                    <a:pt x="30960" y="1215016"/>
                    <a:pt x="32356" y="1200675"/>
                    <a:pt x="39188" y="1188720"/>
                  </a:cubicBezTo>
                  <a:cubicBezTo>
                    <a:pt x="49990" y="1169817"/>
                    <a:pt x="65723" y="1154185"/>
                    <a:pt x="78377" y="1136469"/>
                  </a:cubicBezTo>
                  <a:cubicBezTo>
                    <a:pt x="87502" y="1123694"/>
                    <a:pt x="94451" y="1109341"/>
                    <a:pt x="104502" y="1097280"/>
                  </a:cubicBezTo>
                  <a:cubicBezTo>
                    <a:pt x="116329" y="1083088"/>
                    <a:pt x="132953" y="1073124"/>
                    <a:pt x="143691" y="1058091"/>
                  </a:cubicBezTo>
                  <a:cubicBezTo>
                    <a:pt x="155009" y="1042245"/>
                    <a:pt x="158499" y="1021686"/>
                    <a:pt x="169817" y="1005840"/>
                  </a:cubicBezTo>
                  <a:cubicBezTo>
                    <a:pt x="180555" y="990807"/>
                    <a:pt x="196983" y="980677"/>
                    <a:pt x="209005" y="966651"/>
                  </a:cubicBezTo>
                  <a:cubicBezTo>
                    <a:pt x="223174" y="950121"/>
                    <a:pt x="232799" y="929795"/>
                    <a:pt x="248194" y="914400"/>
                  </a:cubicBezTo>
                  <a:cubicBezTo>
                    <a:pt x="350943" y="811651"/>
                    <a:pt x="219575" y="977479"/>
                    <a:pt x="326571" y="849086"/>
                  </a:cubicBezTo>
                  <a:cubicBezTo>
                    <a:pt x="362527" y="805939"/>
                    <a:pt x="346881" y="808753"/>
                    <a:pt x="378822" y="757646"/>
                  </a:cubicBezTo>
                  <a:cubicBezTo>
                    <a:pt x="406752" y="712958"/>
                    <a:pt x="421574" y="701831"/>
                    <a:pt x="457200" y="666206"/>
                  </a:cubicBezTo>
                  <a:cubicBezTo>
                    <a:pt x="461554" y="648789"/>
                    <a:pt x="465162" y="631168"/>
                    <a:pt x="470262" y="613954"/>
                  </a:cubicBezTo>
                  <a:cubicBezTo>
                    <a:pt x="500001" y="513583"/>
                    <a:pt x="547558" y="417233"/>
                    <a:pt x="561702" y="313509"/>
                  </a:cubicBezTo>
                  <a:cubicBezTo>
                    <a:pt x="574071" y="222805"/>
                    <a:pt x="552451" y="130653"/>
                    <a:pt x="548640" y="39189"/>
                  </a:cubicBezTo>
                  <a:cubicBezTo>
                    <a:pt x="548096" y="26137"/>
                    <a:pt x="548640" y="13063"/>
                    <a:pt x="548640" y="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Sun 8"/>
          <p:cNvSpPr/>
          <p:nvPr/>
        </p:nvSpPr>
        <p:spPr>
          <a:xfrm>
            <a:off x="8496612" y="6537312"/>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4963886" y="2872474"/>
            <a:ext cx="222068" cy="1764840"/>
          </a:xfrm>
          <a:custGeom>
            <a:avLst/>
            <a:gdLst>
              <a:gd name="connsiteX0" fmla="*/ 0 w 222068"/>
              <a:gd name="connsiteY0" fmla="*/ 1764840 h 1764840"/>
              <a:gd name="connsiteX1" fmla="*/ 13063 w 222068"/>
              <a:gd name="connsiteY1" fmla="*/ 1608086 h 1764840"/>
              <a:gd name="connsiteX2" fmla="*/ 39188 w 222068"/>
              <a:gd name="connsiteY2" fmla="*/ 1529709 h 1764840"/>
              <a:gd name="connsiteX3" fmla="*/ 52251 w 222068"/>
              <a:gd name="connsiteY3" fmla="*/ 1477457 h 1764840"/>
              <a:gd name="connsiteX4" fmla="*/ 78377 w 222068"/>
              <a:gd name="connsiteY4" fmla="*/ 1438269 h 1764840"/>
              <a:gd name="connsiteX5" fmla="*/ 91440 w 222068"/>
              <a:gd name="connsiteY5" fmla="*/ 1399080 h 1764840"/>
              <a:gd name="connsiteX6" fmla="*/ 117565 w 222068"/>
              <a:gd name="connsiteY6" fmla="*/ 1359892 h 1764840"/>
              <a:gd name="connsiteX7" fmla="*/ 143691 w 222068"/>
              <a:gd name="connsiteY7" fmla="*/ 1268452 h 1764840"/>
              <a:gd name="connsiteX8" fmla="*/ 169817 w 222068"/>
              <a:gd name="connsiteY8" fmla="*/ 1229263 h 1764840"/>
              <a:gd name="connsiteX9" fmla="*/ 195943 w 222068"/>
              <a:gd name="connsiteY9" fmla="*/ 1150886 h 1764840"/>
              <a:gd name="connsiteX10" fmla="*/ 222068 w 222068"/>
              <a:gd name="connsiteY10" fmla="*/ 1046383 h 1764840"/>
              <a:gd name="connsiteX11" fmla="*/ 209005 w 222068"/>
              <a:gd name="connsiteY11" fmla="*/ 171172 h 176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068" h="1764840">
                <a:moveTo>
                  <a:pt x="0" y="1764840"/>
                </a:moveTo>
                <a:cubicBezTo>
                  <a:pt x="4354" y="1712589"/>
                  <a:pt x="4443" y="1659805"/>
                  <a:pt x="13063" y="1608086"/>
                </a:cubicBezTo>
                <a:cubicBezTo>
                  <a:pt x="17590" y="1580922"/>
                  <a:pt x="32509" y="1556426"/>
                  <a:pt x="39188" y="1529709"/>
                </a:cubicBezTo>
                <a:cubicBezTo>
                  <a:pt x="43542" y="1512292"/>
                  <a:pt x="45179" y="1493959"/>
                  <a:pt x="52251" y="1477457"/>
                </a:cubicBezTo>
                <a:cubicBezTo>
                  <a:pt x="58435" y="1463027"/>
                  <a:pt x="69668" y="1451332"/>
                  <a:pt x="78377" y="1438269"/>
                </a:cubicBezTo>
                <a:cubicBezTo>
                  <a:pt x="82731" y="1425206"/>
                  <a:pt x="85282" y="1411396"/>
                  <a:pt x="91440" y="1399080"/>
                </a:cubicBezTo>
                <a:cubicBezTo>
                  <a:pt x="98461" y="1385038"/>
                  <a:pt x="111381" y="1374322"/>
                  <a:pt x="117565" y="1359892"/>
                </a:cubicBezTo>
                <a:cubicBezTo>
                  <a:pt x="142675" y="1301300"/>
                  <a:pt x="118272" y="1319289"/>
                  <a:pt x="143691" y="1268452"/>
                </a:cubicBezTo>
                <a:cubicBezTo>
                  <a:pt x="150712" y="1254410"/>
                  <a:pt x="163441" y="1243610"/>
                  <a:pt x="169817" y="1229263"/>
                </a:cubicBezTo>
                <a:cubicBezTo>
                  <a:pt x="181002" y="1204098"/>
                  <a:pt x="187235" y="1177012"/>
                  <a:pt x="195943" y="1150886"/>
                </a:cubicBezTo>
                <a:cubicBezTo>
                  <a:pt x="216024" y="1090643"/>
                  <a:pt x="206307" y="1125185"/>
                  <a:pt x="222068" y="1046383"/>
                </a:cubicBezTo>
                <a:cubicBezTo>
                  <a:pt x="208647" y="66672"/>
                  <a:pt x="209005" y="-225097"/>
                  <a:pt x="209005" y="171172"/>
                </a:cubicBezTo>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n 10"/>
          <p:cNvSpPr/>
          <p:nvPr/>
        </p:nvSpPr>
        <p:spPr>
          <a:xfrm>
            <a:off x="8818829" y="6312739"/>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6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xit" presetSubtype="0" fill="hold" grpId="0" nodeType="afterEffect">
                                  <p:stCondLst>
                                    <p:cond delay="0"/>
                                  </p:stCondLst>
                                  <p:childTnLst>
                                    <p:animEffect transition="out" filter="dissolv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06456" y="1355501"/>
            <a:ext cx="5742093" cy="4648516"/>
          </a:xfrm>
        </p:spPr>
        <p:txBody>
          <a:bodyPr/>
          <a:lstStyle/>
          <a:p>
            <a:r>
              <a:rPr lang="en-US" dirty="0"/>
              <a:t>Modern </a:t>
            </a:r>
            <a:r>
              <a:rPr lang="en-US" dirty="0" smtClean="0"/>
              <a:t>communication systems </a:t>
            </a:r>
            <a:r>
              <a:rPr lang="en-US" dirty="0"/>
              <a:t>can handle up to 160 signals and can thus expand a basic </a:t>
            </a:r>
            <a:r>
              <a:rPr lang="en-US" dirty="0" smtClean="0"/>
              <a:t>10Gbit/s system over a single fiber pair to over 1.6 </a:t>
            </a:r>
            <a:r>
              <a:rPr lang="en-US" dirty="0" err="1" smtClean="0"/>
              <a:t>Tbit</a:t>
            </a:r>
            <a:r>
              <a:rPr lang="en-US" dirty="0" smtClean="0"/>
              <a:t>/s</a:t>
            </a:r>
            <a:endParaRPr lang="en-US" dirty="0"/>
          </a:p>
        </p:txBody>
      </p:sp>
      <p:sp>
        <p:nvSpPr>
          <p:cNvPr id="3" name="Title 2"/>
          <p:cNvSpPr>
            <a:spLocks noGrp="1"/>
          </p:cNvSpPr>
          <p:nvPr>
            <p:ph type="title"/>
          </p:nvPr>
        </p:nvSpPr>
        <p:spPr>
          <a:xfrm>
            <a:off x="1461595" y="593009"/>
            <a:ext cx="6863000" cy="565425"/>
          </a:xfrm>
        </p:spPr>
        <p:txBody>
          <a:bodyPr/>
          <a:lstStyle/>
          <a:p>
            <a:r>
              <a:rPr lang="en-US" b="1" dirty="0" smtClean="0"/>
              <a:t>Wavelength </a:t>
            </a:r>
            <a:r>
              <a:rPr lang="en-US" b="1" smtClean="0"/>
              <a:t>Division Multiplexing</a:t>
            </a:r>
            <a:endParaRPr lang="en-US" b="1" dirty="0"/>
          </a:p>
        </p:txBody>
      </p:sp>
      <p:pic>
        <p:nvPicPr>
          <p:cNvPr id="4" name="Picture 3"/>
          <p:cNvPicPr>
            <a:picLocks noChangeAspect="1"/>
          </p:cNvPicPr>
          <p:nvPr/>
        </p:nvPicPr>
        <p:blipFill>
          <a:blip r:embed="rId3"/>
          <a:stretch>
            <a:fillRect/>
          </a:stretch>
        </p:blipFill>
        <p:spPr>
          <a:xfrm>
            <a:off x="6642911" y="1237935"/>
            <a:ext cx="2046202" cy="2102692"/>
          </a:xfrm>
          <a:prstGeom prst="rect">
            <a:avLst/>
          </a:prstGeom>
        </p:spPr>
      </p:pic>
      <p:pic>
        <p:nvPicPr>
          <p:cNvPr id="5" name="Picture 4"/>
          <p:cNvPicPr>
            <a:picLocks noChangeAspect="1"/>
          </p:cNvPicPr>
          <p:nvPr/>
        </p:nvPicPr>
        <p:blipFill>
          <a:blip r:embed="rId4"/>
          <a:stretch>
            <a:fillRect/>
          </a:stretch>
        </p:blipFill>
        <p:spPr>
          <a:xfrm>
            <a:off x="457201" y="3550110"/>
            <a:ext cx="1489166" cy="1520470"/>
          </a:xfrm>
          <a:prstGeom prst="rect">
            <a:avLst/>
          </a:prstGeom>
        </p:spPr>
      </p:pic>
      <p:pic>
        <p:nvPicPr>
          <p:cNvPr id="7" name="Picture 6"/>
          <p:cNvPicPr>
            <a:picLocks noChangeAspect="1"/>
          </p:cNvPicPr>
          <p:nvPr/>
        </p:nvPicPr>
        <p:blipFill>
          <a:blip r:embed="rId5"/>
          <a:stretch>
            <a:fillRect/>
          </a:stretch>
        </p:blipFill>
        <p:spPr>
          <a:xfrm>
            <a:off x="6917357" y="3262110"/>
            <a:ext cx="1667149" cy="1667149"/>
          </a:xfrm>
          <a:prstGeom prst="rect">
            <a:avLst/>
          </a:prstGeom>
        </p:spPr>
      </p:pic>
      <p:sp>
        <p:nvSpPr>
          <p:cNvPr id="8" name="Freeform 7"/>
          <p:cNvSpPr/>
          <p:nvPr/>
        </p:nvSpPr>
        <p:spPr>
          <a:xfrm>
            <a:off x="1737360" y="3589924"/>
            <a:ext cx="5734594" cy="786133"/>
          </a:xfrm>
          <a:custGeom>
            <a:avLst/>
            <a:gdLst>
              <a:gd name="connsiteX0" fmla="*/ 0 w 5277394"/>
              <a:gd name="connsiteY0" fmla="*/ 590190 h 786133"/>
              <a:gd name="connsiteX1" fmla="*/ 261257 w 5277394"/>
              <a:gd name="connsiteY1" fmla="*/ 577127 h 786133"/>
              <a:gd name="connsiteX2" fmla="*/ 313509 w 5277394"/>
              <a:gd name="connsiteY2" fmla="*/ 564065 h 786133"/>
              <a:gd name="connsiteX3" fmla="*/ 431074 w 5277394"/>
              <a:gd name="connsiteY3" fmla="*/ 537939 h 786133"/>
              <a:gd name="connsiteX4" fmla="*/ 483326 w 5277394"/>
              <a:gd name="connsiteY4" fmla="*/ 498750 h 786133"/>
              <a:gd name="connsiteX5" fmla="*/ 522514 w 5277394"/>
              <a:gd name="connsiteY5" fmla="*/ 472625 h 786133"/>
              <a:gd name="connsiteX6" fmla="*/ 627017 w 5277394"/>
              <a:gd name="connsiteY6" fmla="*/ 368122 h 786133"/>
              <a:gd name="connsiteX7" fmla="*/ 640080 w 5277394"/>
              <a:gd name="connsiteY7" fmla="*/ 328933 h 786133"/>
              <a:gd name="connsiteX8" fmla="*/ 666206 w 5277394"/>
              <a:gd name="connsiteY8" fmla="*/ 224430 h 786133"/>
              <a:gd name="connsiteX9" fmla="*/ 653143 w 5277394"/>
              <a:gd name="connsiteY9" fmla="*/ 106865 h 786133"/>
              <a:gd name="connsiteX10" fmla="*/ 613954 w 5277394"/>
              <a:gd name="connsiteY10" fmla="*/ 80739 h 786133"/>
              <a:gd name="connsiteX11" fmla="*/ 378823 w 5277394"/>
              <a:gd name="connsiteY11" fmla="*/ 106865 h 786133"/>
              <a:gd name="connsiteX12" fmla="*/ 339634 w 5277394"/>
              <a:gd name="connsiteY12" fmla="*/ 159116 h 786133"/>
              <a:gd name="connsiteX13" fmla="*/ 326571 w 5277394"/>
              <a:gd name="connsiteY13" fmla="*/ 211367 h 786133"/>
              <a:gd name="connsiteX14" fmla="*/ 287383 w 5277394"/>
              <a:gd name="connsiteY14" fmla="*/ 276682 h 786133"/>
              <a:gd name="connsiteX15" fmla="*/ 300446 w 5277394"/>
              <a:gd name="connsiteY15" fmla="*/ 446499 h 786133"/>
              <a:gd name="connsiteX16" fmla="*/ 326571 w 5277394"/>
              <a:gd name="connsiteY16" fmla="*/ 485687 h 786133"/>
              <a:gd name="connsiteX17" fmla="*/ 470263 w 5277394"/>
              <a:gd name="connsiteY17" fmla="*/ 616316 h 786133"/>
              <a:gd name="connsiteX18" fmla="*/ 679269 w 5277394"/>
              <a:gd name="connsiteY18" fmla="*/ 694693 h 786133"/>
              <a:gd name="connsiteX19" fmla="*/ 731520 w 5277394"/>
              <a:gd name="connsiteY19" fmla="*/ 707756 h 786133"/>
              <a:gd name="connsiteX20" fmla="*/ 1084217 w 5277394"/>
              <a:gd name="connsiteY20" fmla="*/ 681630 h 786133"/>
              <a:gd name="connsiteX21" fmla="*/ 1201783 w 5277394"/>
              <a:gd name="connsiteY21" fmla="*/ 629379 h 786133"/>
              <a:gd name="connsiteX22" fmla="*/ 1319349 w 5277394"/>
              <a:gd name="connsiteY22" fmla="*/ 551002 h 786133"/>
              <a:gd name="connsiteX23" fmla="*/ 1397726 w 5277394"/>
              <a:gd name="connsiteY23" fmla="*/ 459562 h 786133"/>
              <a:gd name="connsiteX24" fmla="*/ 1436914 w 5277394"/>
              <a:gd name="connsiteY24" fmla="*/ 420373 h 786133"/>
              <a:gd name="connsiteX25" fmla="*/ 1463040 w 5277394"/>
              <a:gd name="connsiteY25" fmla="*/ 355059 h 786133"/>
              <a:gd name="connsiteX26" fmla="*/ 1476103 w 5277394"/>
              <a:gd name="connsiteY26" fmla="*/ 315870 h 786133"/>
              <a:gd name="connsiteX27" fmla="*/ 1502229 w 5277394"/>
              <a:gd name="connsiteY27" fmla="*/ 276682 h 786133"/>
              <a:gd name="connsiteX28" fmla="*/ 1502229 w 5277394"/>
              <a:gd name="connsiteY28" fmla="*/ 80739 h 786133"/>
              <a:gd name="connsiteX29" fmla="*/ 1449977 w 5277394"/>
              <a:gd name="connsiteY29" fmla="*/ 67676 h 786133"/>
              <a:gd name="connsiteX30" fmla="*/ 1240971 w 5277394"/>
              <a:gd name="connsiteY30" fmla="*/ 132990 h 786133"/>
              <a:gd name="connsiteX31" fmla="*/ 1201783 w 5277394"/>
              <a:gd name="connsiteY31" fmla="*/ 198305 h 786133"/>
              <a:gd name="connsiteX32" fmla="*/ 1175657 w 5277394"/>
              <a:gd name="connsiteY32" fmla="*/ 237493 h 786133"/>
              <a:gd name="connsiteX33" fmla="*/ 1162594 w 5277394"/>
              <a:gd name="connsiteY33" fmla="*/ 302807 h 786133"/>
              <a:gd name="connsiteX34" fmla="*/ 1149531 w 5277394"/>
              <a:gd name="connsiteY34" fmla="*/ 341996 h 786133"/>
              <a:gd name="connsiteX35" fmla="*/ 1175657 w 5277394"/>
              <a:gd name="connsiteY35" fmla="*/ 577127 h 786133"/>
              <a:gd name="connsiteX36" fmla="*/ 1227909 w 5277394"/>
              <a:gd name="connsiteY36" fmla="*/ 616316 h 786133"/>
              <a:gd name="connsiteX37" fmla="*/ 1293223 w 5277394"/>
              <a:gd name="connsiteY37" fmla="*/ 629379 h 786133"/>
              <a:gd name="connsiteX38" fmla="*/ 1332411 w 5277394"/>
              <a:gd name="connsiteY38" fmla="*/ 642442 h 786133"/>
              <a:gd name="connsiteX39" fmla="*/ 1776549 w 5277394"/>
              <a:gd name="connsiteY39" fmla="*/ 603253 h 786133"/>
              <a:gd name="connsiteX40" fmla="*/ 1946366 w 5277394"/>
              <a:gd name="connsiteY40" fmla="*/ 537939 h 786133"/>
              <a:gd name="connsiteX41" fmla="*/ 2011680 w 5277394"/>
              <a:gd name="connsiteY41" fmla="*/ 524876 h 786133"/>
              <a:gd name="connsiteX42" fmla="*/ 2168434 w 5277394"/>
              <a:gd name="connsiteY42" fmla="*/ 407310 h 786133"/>
              <a:gd name="connsiteX43" fmla="*/ 2272937 w 5277394"/>
              <a:gd name="connsiteY43" fmla="*/ 237493 h 786133"/>
              <a:gd name="connsiteX44" fmla="*/ 2286000 w 5277394"/>
              <a:gd name="connsiteY44" fmla="*/ 185242 h 786133"/>
              <a:gd name="connsiteX45" fmla="*/ 2312126 w 5277394"/>
              <a:gd name="connsiteY45" fmla="*/ 106865 h 786133"/>
              <a:gd name="connsiteX46" fmla="*/ 2129246 w 5277394"/>
              <a:gd name="connsiteY46" fmla="*/ 28487 h 786133"/>
              <a:gd name="connsiteX47" fmla="*/ 2037806 w 5277394"/>
              <a:gd name="connsiteY47" fmla="*/ 146053 h 786133"/>
              <a:gd name="connsiteX48" fmla="*/ 2011680 w 5277394"/>
              <a:gd name="connsiteY48" fmla="*/ 185242 h 786133"/>
              <a:gd name="connsiteX49" fmla="*/ 1998617 w 5277394"/>
              <a:gd name="connsiteY49" fmla="*/ 250556 h 786133"/>
              <a:gd name="connsiteX50" fmla="*/ 1985554 w 5277394"/>
              <a:gd name="connsiteY50" fmla="*/ 289745 h 786133"/>
              <a:gd name="connsiteX51" fmla="*/ 2011680 w 5277394"/>
              <a:gd name="connsiteY51" fmla="*/ 472625 h 786133"/>
              <a:gd name="connsiteX52" fmla="*/ 2050869 w 5277394"/>
              <a:gd name="connsiteY52" fmla="*/ 511813 h 786133"/>
              <a:gd name="connsiteX53" fmla="*/ 2272937 w 5277394"/>
              <a:gd name="connsiteY53" fmla="*/ 590190 h 786133"/>
              <a:gd name="connsiteX54" fmla="*/ 2364377 w 5277394"/>
              <a:gd name="connsiteY54" fmla="*/ 616316 h 786133"/>
              <a:gd name="connsiteX55" fmla="*/ 2468880 w 5277394"/>
              <a:gd name="connsiteY55" fmla="*/ 629379 h 786133"/>
              <a:gd name="connsiteX56" fmla="*/ 2952206 w 5277394"/>
              <a:gd name="connsiteY56" fmla="*/ 616316 h 786133"/>
              <a:gd name="connsiteX57" fmla="*/ 3017520 w 5277394"/>
              <a:gd name="connsiteY57" fmla="*/ 577127 h 786133"/>
              <a:gd name="connsiteX58" fmla="*/ 3108960 w 5277394"/>
              <a:gd name="connsiteY58" fmla="*/ 472625 h 786133"/>
              <a:gd name="connsiteX59" fmla="*/ 3135086 w 5277394"/>
              <a:gd name="connsiteY59" fmla="*/ 420373 h 786133"/>
              <a:gd name="connsiteX60" fmla="*/ 3161211 w 5277394"/>
              <a:gd name="connsiteY60" fmla="*/ 302807 h 786133"/>
              <a:gd name="connsiteX61" fmla="*/ 3174274 w 5277394"/>
              <a:gd name="connsiteY61" fmla="*/ 237493 h 786133"/>
              <a:gd name="connsiteX62" fmla="*/ 3148149 w 5277394"/>
              <a:gd name="connsiteY62" fmla="*/ 106865 h 786133"/>
              <a:gd name="connsiteX63" fmla="*/ 2939143 w 5277394"/>
              <a:gd name="connsiteY63" fmla="*/ 93802 h 786133"/>
              <a:gd name="connsiteX64" fmla="*/ 2926080 w 5277394"/>
              <a:gd name="connsiteY64" fmla="*/ 146053 h 786133"/>
              <a:gd name="connsiteX65" fmla="*/ 2913017 w 5277394"/>
              <a:gd name="connsiteY65" fmla="*/ 185242 h 786133"/>
              <a:gd name="connsiteX66" fmla="*/ 2926080 w 5277394"/>
              <a:gd name="connsiteY66" fmla="*/ 433436 h 786133"/>
              <a:gd name="connsiteX67" fmla="*/ 2965269 w 5277394"/>
              <a:gd name="connsiteY67" fmla="*/ 459562 h 786133"/>
              <a:gd name="connsiteX68" fmla="*/ 3056709 w 5277394"/>
              <a:gd name="connsiteY68" fmla="*/ 537939 h 786133"/>
              <a:gd name="connsiteX69" fmla="*/ 3108960 w 5277394"/>
              <a:gd name="connsiteY69" fmla="*/ 551002 h 786133"/>
              <a:gd name="connsiteX70" fmla="*/ 3174274 w 5277394"/>
              <a:gd name="connsiteY70" fmla="*/ 577127 h 786133"/>
              <a:gd name="connsiteX71" fmla="*/ 3592286 w 5277394"/>
              <a:gd name="connsiteY71" fmla="*/ 564065 h 786133"/>
              <a:gd name="connsiteX72" fmla="*/ 3657600 w 5277394"/>
              <a:gd name="connsiteY72" fmla="*/ 537939 h 786133"/>
              <a:gd name="connsiteX73" fmla="*/ 3775166 w 5277394"/>
              <a:gd name="connsiteY73" fmla="*/ 472625 h 786133"/>
              <a:gd name="connsiteX74" fmla="*/ 3801291 w 5277394"/>
              <a:gd name="connsiteY74" fmla="*/ 433436 h 786133"/>
              <a:gd name="connsiteX75" fmla="*/ 3840480 w 5277394"/>
              <a:gd name="connsiteY75" fmla="*/ 394247 h 786133"/>
              <a:gd name="connsiteX76" fmla="*/ 3866606 w 5277394"/>
              <a:gd name="connsiteY76" fmla="*/ 315870 h 786133"/>
              <a:gd name="connsiteX77" fmla="*/ 3840480 w 5277394"/>
              <a:gd name="connsiteY77" fmla="*/ 159116 h 786133"/>
              <a:gd name="connsiteX78" fmla="*/ 3801291 w 5277394"/>
              <a:gd name="connsiteY78" fmla="*/ 106865 h 786133"/>
              <a:gd name="connsiteX79" fmla="*/ 3722914 w 5277394"/>
              <a:gd name="connsiteY79" fmla="*/ 41550 h 786133"/>
              <a:gd name="connsiteX80" fmla="*/ 3657600 w 5277394"/>
              <a:gd name="connsiteY80" fmla="*/ 15425 h 786133"/>
              <a:gd name="connsiteX81" fmla="*/ 3540034 w 5277394"/>
              <a:gd name="connsiteY81" fmla="*/ 28487 h 786133"/>
              <a:gd name="connsiteX82" fmla="*/ 3474720 w 5277394"/>
              <a:gd name="connsiteY82" fmla="*/ 106865 h 786133"/>
              <a:gd name="connsiteX83" fmla="*/ 3435531 w 5277394"/>
              <a:gd name="connsiteY83" fmla="*/ 172179 h 786133"/>
              <a:gd name="connsiteX84" fmla="*/ 3474720 w 5277394"/>
              <a:gd name="connsiteY84" fmla="*/ 433436 h 786133"/>
              <a:gd name="connsiteX85" fmla="*/ 3526971 w 5277394"/>
              <a:gd name="connsiteY85" fmla="*/ 472625 h 786133"/>
              <a:gd name="connsiteX86" fmla="*/ 3670663 w 5277394"/>
              <a:gd name="connsiteY86" fmla="*/ 577127 h 786133"/>
              <a:gd name="connsiteX87" fmla="*/ 3762103 w 5277394"/>
              <a:gd name="connsiteY87" fmla="*/ 642442 h 786133"/>
              <a:gd name="connsiteX88" fmla="*/ 3997234 w 5277394"/>
              <a:gd name="connsiteY88" fmla="*/ 720819 h 786133"/>
              <a:gd name="connsiteX89" fmla="*/ 4101737 w 5277394"/>
              <a:gd name="connsiteY89" fmla="*/ 760007 h 786133"/>
              <a:gd name="connsiteX90" fmla="*/ 4219303 w 5277394"/>
              <a:gd name="connsiteY90" fmla="*/ 773070 h 786133"/>
              <a:gd name="connsiteX91" fmla="*/ 4323806 w 5277394"/>
              <a:gd name="connsiteY91" fmla="*/ 786133 h 786133"/>
              <a:gd name="connsiteX92" fmla="*/ 4585063 w 5277394"/>
              <a:gd name="connsiteY92" fmla="*/ 707756 h 786133"/>
              <a:gd name="connsiteX93" fmla="*/ 4624251 w 5277394"/>
              <a:gd name="connsiteY93" fmla="*/ 655505 h 786133"/>
              <a:gd name="connsiteX94" fmla="*/ 4650377 w 5277394"/>
              <a:gd name="connsiteY94" fmla="*/ 524876 h 786133"/>
              <a:gd name="connsiteX95" fmla="*/ 4663440 w 5277394"/>
              <a:gd name="connsiteY95" fmla="*/ 459562 h 786133"/>
              <a:gd name="connsiteX96" fmla="*/ 4598126 w 5277394"/>
              <a:gd name="connsiteY96" fmla="*/ 146053 h 786133"/>
              <a:gd name="connsiteX97" fmla="*/ 4480560 w 5277394"/>
              <a:gd name="connsiteY97" fmla="*/ 132990 h 786133"/>
              <a:gd name="connsiteX98" fmla="*/ 4271554 w 5277394"/>
              <a:gd name="connsiteY98" fmla="*/ 132990 h 786133"/>
              <a:gd name="connsiteX99" fmla="*/ 4232366 w 5277394"/>
              <a:gd name="connsiteY99" fmla="*/ 172179 h 786133"/>
              <a:gd name="connsiteX100" fmla="*/ 4245429 w 5277394"/>
              <a:gd name="connsiteY100" fmla="*/ 472625 h 786133"/>
              <a:gd name="connsiteX101" fmla="*/ 4376057 w 5277394"/>
              <a:gd name="connsiteY101" fmla="*/ 603253 h 786133"/>
              <a:gd name="connsiteX102" fmla="*/ 4493623 w 5277394"/>
              <a:gd name="connsiteY102" fmla="*/ 642442 h 786133"/>
              <a:gd name="connsiteX103" fmla="*/ 4650377 w 5277394"/>
              <a:gd name="connsiteY103" fmla="*/ 707756 h 786133"/>
              <a:gd name="connsiteX104" fmla="*/ 4715691 w 5277394"/>
              <a:gd name="connsiteY104" fmla="*/ 733882 h 786133"/>
              <a:gd name="connsiteX105" fmla="*/ 4807131 w 5277394"/>
              <a:gd name="connsiteY105" fmla="*/ 760007 h 786133"/>
              <a:gd name="connsiteX106" fmla="*/ 5107577 w 5277394"/>
              <a:gd name="connsiteY106" fmla="*/ 746945 h 786133"/>
              <a:gd name="connsiteX107" fmla="*/ 5172891 w 5277394"/>
              <a:gd name="connsiteY107" fmla="*/ 720819 h 786133"/>
              <a:gd name="connsiteX108" fmla="*/ 5277394 w 5277394"/>
              <a:gd name="connsiteY108" fmla="*/ 694693 h 78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277394" h="786133">
                <a:moveTo>
                  <a:pt x="0" y="590190"/>
                </a:moveTo>
                <a:cubicBezTo>
                  <a:pt x="87086" y="585836"/>
                  <a:pt x="174364" y="584368"/>
                  <a:pt x="261257" y="577127"/>
                </a:cubicBezTo>
                <a:cubicBezTo>
                  <a:pt x="279148" y="575636"/>
                  <a:pt x="295983" y="567960"/>
                  <a:pt x="313509" y="564065"/>
                </a:cubicBezTo>
                <a:cubicBezTo>
                  <a:pt x="462706" y="530911"/>
                  <a:pt x="303690" y="569786"/>
                  <a:pt x="431074" y="537939"/>
                </a:cubicBezTo>
                <a:cubicBezTo>
                  <a:pt x="448491" y="524876"/>
                  <a:pt x="465610" y="511404"/>
                  <a:pt x="483326" y="498750"/>
                </a:cubicBezTo>
                <a:cubicBezTo>
                  <a:pt x="496101" y="489625"/>
                  <a:pt x="510897" y="483185"/>
                  <a:pt x="522514" y="472625"/>
                </a:cubicBezTo>
                <a:cubicBezTo>
                  <a:pt x="558966" y="439487"/>
                  <a:pt x="627017" y="368122"/>
                  <a:pt x="627017" y="368122"/>
                </a:cubicBezTo>
                <a:cubicBezTo>
                  <a:pt x="631371" y="355059"/>
                  <a:pt x="636457" y="342217"/>
                  <a:pt x="640080" y="328933"/>
                </a:cubicBezTo>
                <a:cubicBezTo>
                  <a:pt x="649528" y="294292"/>
                  <a:pt x="666206" y="224430"/>
                  <a:pt x="666206" y="224430"/>
                </a:cubicBezTo>
                <a:cubicBezTo>
                  <a:pt x="661852" y="185242"/>
                  <a:pt x="666618" y="143921"/>
                  <a:pt x="653143" y="106865"/>
                </a:cubicBezTo>
                <a:cubicBezTo>
                  <a:pt x="647778" y="92110"/>
                  <a:pt x="629654" y="80739"/>
                  <a:pt x="613954" y="80739"/>
                </a:cubicBezTo>
                <a:cubicBezTo>
                  <a:pt x="535095" y="80739"/>
                  <a:pt x="457200" y="98156"/>
                  <a:pt x="378823" y="106865"/>
                </a:cubicBezTo>
                <a:cubicBezTo>
                  <a:pt x="365760" y="124282"/>
                  <a:pt x="349371" y="139643"/>
                  <a:pt x="339634" y="159116"/>
                </a:cubicBezTo>
                <a:cubicBezTo>
                  <a:pt x="331605" y="175174"/>
                  <a:pt x="333862" y="194961"/>
                  <a:pt x="326571" y="211367"/>
                </a:cubicBezTo>
                <a:cubicBezTo>
                  <a:pt x="316259" y="234568"/>
                  <a:pt x="300446" y="254910"/>
                  <a:pt x="287383" y="276682"/>
                </a:cubicBezTo>
                <a:cubicBezTo>
                  <a:pt x="291737" y="333288"/>
                  <a:pt x="289984" y="390698"/>
                  <a:pt x="300446" y="446499"/>
                </a:cubicBezTo>
                <a:cubicBezTo>
                  <a:pt x="303339" y="461929"/>
                  <a:pt x="316069" y="474018"/>
                  <a:pt x="326571" y="485687"/>
                </a:cubicBezTo>
                <a:cubicBezTo>
                  <a:pt x="356684" y="519146"/>
                  <a:pt x="422278" y="588325"/>
                  <a:pt x="470263" y="616316"/>
                </a:cubicBezTo>
                <a:cubicBezTo>
                  <a:pt x="572726" y="676086"/>
                  <a:pt x="568473" y="666994"/>
                  <a:pt x="679269" y="694693"/>
                </a:cubicBezTo>
                <a:lnTo>
                  <a:pt x="731520" y="707756"/>
                </a:lnTo>
                <a:cubicBezTo>
                  <a:pt x="849086" y="699047"/>
                  <a:pt x="966914" y="693360"/>
                  <a:pt x="1084217" y="681630"/>
                </a:cubicBezTo>
                <a:cubicBezTo>
                  <a:pt x="1111711" y="678881"/>
                  <a:pt x="1194681" y="633253"/>
                  <a:pt x="1201783" y="629379"/>
                </a:cubicBezTo>
                <a:cubicBezTo>
                  <a:pt x="1241972" y="607458"/>
                  <a:pt x="1284338" y="581011"/>
                  <a:pt x="1319349" y="551002"/>
                </a:cubicBezTo>
                <a:cubicBezTo>
                  <a:pt x="1371701" y="506129"/>
                  <a:pt x="1350082" y="515147"/>
                  <a:pt x="1397726" y="459562"/>
                </a:cubicBezTo>
                <a:cubicBezTo>
                  <a:pt x="1409748" y="445536"/>
                  <a:pt x="1423851" y="433436"/>
                  <a:pt x="1436914" y="420373"/>
                </a:cubicBezTo>
                <a:cubicBezTo>
                  <a:pt x="1445623" y="398602"/>
                  <a:pt x="1454807" y="377014"/>
                  <a:pt x="1463040" y="355059"/>
                </a:cubicBezTo>
                <a:cubicBezTo>
                  <a:pt x="1467875" y="342166"/>
                  <a:pt x="1469945" y="328186"/>
                  <a:pt x="1476103" y="315870"/>
                </a:cubicBezTo>
                <a:cubicBezTo>
                  <a:pt x="1483124" y="301828"/>
                  <a:pt x="1493520" y="289745"/>
                  <a:pt x="1502229" y="276682"/>
                </a:cubicBezTo>
                <a:cubicBezTo>
                  <a:pt x="1525608" y="206539"/>
                  <a:pt x="1540280" y="179672"/>
                  <a:pt x="1502229" y="80739"/>
                </a:cubicBezTo>
                <a:cubicBezTo>
                  <a:pt x="1495784" y="63982"/>
                  <a:pt x="1467394" y="72030"/>
                  <a:pt x="1449977" y="67676"/>
                </a:cubicBezTo>
                <a:cubicBezTo>
                  <a:pt x="1437901" y="70463"/>
                  <a:pt x="1281734" y="85433"/>
                  <a:pt x="1240971" y="132990"/>
                </a:cubicBezTo>
                <a:cubicBezTo>
                  <a:pt x="1224448" y="152267"/>
                  <a:pt x="1215239" y="176775"/>
                  <a:pt x="1201783" y="198305"/>
                </a:cubicBezTo>
                <a:cubicBezTo>
                  <a:pt x="1193462" y="211618"/>
                  <a:pt x="1184366" y="224430"/>
                  <a:pt x="1175657" y="237493"/>
                </a:cubicBezTo>
                <a:cubicBezTo>
                  <a:pt x="1171303" y="259264"/>
                  <a:pt x="1167979" y="281267"/>
                  <a:pt x="1162594" y="302807"/>
                </a:cubicBezTo>
                <a:cubicBezTo>
                  <a:pt x="1159254" y="316165"/>
                  <a:pt x="1148876" y="328242"/>
                  <a:pt x="1149531" y="341996"/>
                </a:cubicBezTo>
                <a:cubicBezTo>
                  <a:pt x="1153282" y="420766"/>
                  <a:pt x="1153992" y="501302"/>
                  <a:pt x="1175657" y="577127"/>
                </a:cubicBezTo>
                <a:cubicBezTo>
                  <a:pt x="1181638" y="598061"/>
                  <a:pt x="1208014" y="607474"/>
                  <a:pt x="1227909" y="616316"/>
                </a:cubicBezTo>
                <a:cubicBezTo>
                  <a:pt x="1248198" y="625333"/>
                  <a:pt x="1271683" y="623994"/>
                  <a:pt x="1293223" y="629379"/>
                </a:cubicBezTo>
                <a:cubicBezTo>
                  <a:pt x="1306581" y="632719"/>
                  <a:pt x="1319348" y="638088"/>
                  <a:pt x="1332411" y="642442"/>
                </a:cubicBezTo>
                <a:cubicBezTo>
                  <a:pt x="1355231" y="640812"/>
                  <a:pt x="1657640" y="630694"/>
                  <a:pt x="1776549" y="603253"/>
                </a:cubicBezTo>
                <a:cubicBezTo>
                  <a:pt x="1965521" y="559644"/>
                  <a:pt x="1775645" y="600019"/>
                  <a:pt x="1946366" y="537939"/>
                </a:cubicBezTo>
                <a:cubicBezTo>
                  <a:pt x="1967232" y="530351"/>
                  <a:pt x="1989909" y="529230"/>
                  <a:pt x="2011680" y="524876"/>
                </a:cubicBezTo>
                <a:cubicBezTo>
                  <a:pt x="2141638" y="423797"/>
                  <a:pt x="2087938" y="460975"/>
                  <a:pt x="2168434" y="407310"/>
                </a:cubicBezTo>
                <a:cubicBezTo>
                  <a:pt x="2254888" y="263220"/>
                  <a:pt x="2218644" y="318933"/>
                  <a:pt x="2272937" y="237493"/>
                </a:cubicBezTo>
                <a:cubicBezTo>
                  <a:pt x="2277291" y="220076"/>
                  <a:pt x="2280841" y="202438"/>
                  <a:pt x="2286000" y="185242"/>
                </a:cubicBezTo>
                <a:cubicBezTo>
                  <a:pt x="2293913" y="158865"/>
                  <a:pt x="2312126" y="106865"/>
                  <a:pt x="2312126" y="106865"/>
                </a:cubicBezTo>
                <a:cubicBezTo>
                  <a:pt x="2277138" y="-15592"/>
                  <a:pt x="2308423" y="-19293"/>
                  <a:pt x="2129246" y="28487"/>
                </a:cubicBezTo>
                <a:cubicBezTo>
                  <a:pt x="2104357" y="35124"/>
                  <a:pt x="2038262" y="145368"/>
                  <a:pt x="2037806" y="146053"/>
                </a:cubicBezTo>
                <a:lnTo>
                  <a:pt x="2011680" y="185242"/>
                </a:lnTo>
                <a:cubicBezTo>
                  <a:pt x="2007326" y="207013"/>
                  <a:pt x="2004002" y="229016"/>
                  <a:pt x="1998617" y="250556"/>
                </a:cubicBezTo>
                <a:cubicBezTo>
                  <a:pt x="1995277" y="263914"/>
                  <a:pt x="1984745" y="275999"/>
                  <a:pt x="1985554" y="289745"/>
                </a:cubicBezTo>
                <a:cubicBezTo>
                  <a:pt x="1989170" y="351218"/>
                  <a:pt x="1994304" y="413548"/>
                  <a:pt x="2011680" y="472625"/>
                </a:cubicBezTo>
                <a:cubicBezTo>
                  <a:pt x="2016893" y="490348"/>
                  <a:pt x="2035136" y="502131"/>
                  <a:pt x="2050869" y="511813"/>
                </a:cubicBezTo>
                <a:cubicBezTo>
                  <a:pt x="2202855" y="605342"/>
                  <a:pt x="2137214" y="561106"/>
                  <a:pt x="2272937" y="590190"/>
                </a:cubicBezTo>
                <a:cubicBezTo>
                  <a:pt x="2303933" y="596832"/>
                  <a:pt x="2333293" y="610099"/>
                  <a:pt x="2364377" y="616316"/>
                </a:cubicBezTo>
                <a:cubicBezTo>
                  <a:pt x="2398801" y="623201"/>
                  <a:pt x="2434046" y="625025"/>
                  <a:pt x="2468880" y="629379"/>
                </a:cubicBezTo>
                <a:cubicBezTo>
                  <a:pt x="2629989" y="625025"/>
                  <a:pt x="2791765" y="631596"/>
                  <a:pt x="2952206" y="616316"/>
                </a:cubicBezTo>
                <a:cubicBezTo>
                  <a:pt x="2977481" y="613909"/>
                  <a:pt x="2997479" y="592715"/>
                  <a:pt x="3017520" y="577127"/>
                </a:cubicBezTo>
                <a:cubicBezTo>
                  <a:pt x="3047079" y="554136"/>
                  <a:pt x="3088656" y="505111"/>
                  <a:pt x="3108960" y="472625"/>
                </a:cubicBezTo>
                <a:cubicBezTo>
                  <a:pt x="3119281" y="456112"/>
                  <a:pt x="3126377" y="437790"/>
                  <a:pt x="3135086" y="420373"/>
                </a:cubicBezTo>
                <a:cubicBezTo>
                  <a:pt x="3174484" y="223385"/>
                  <a:pt x="3124317" y="468837"/>
                  <a:pt x="3161211" y="302807"/>
                </a:cubicBezTo>
                <a:cubicBezTo>
                  <a:pt x="3166027" y="281133"/>
                  <a:pt x="3169920" y="259264"/>
                  <a:pt x="3174274" y="237493"/>
                </a:cubicBezTo>
                <a:cubicBezTo>
                  <a:pt x="3165566" y="193950"/>
                  <a:pt x="3166757" y="147183"/>
                  <a:pt x="3148149" y="106865"/>
                </a:cubicBezTo>
                <a:cubicBezTo>
                  <a:pt x="3110973" y="26317"/>
                  <a:pt x="2977583" y="87395"/>
                  <a:pt x="2939143" y="93802"/>
                </a:cubicBezTo>
                <a:cubicBezTo>
                  <a:pt x="2934789" y="111219"/>
                  <a:pt x="2931012" y="128791"/>
                  <a:pt x="2926080" y="146053"/>
                </a:cubicBezTo>
                <a:cubicBezTo>
                  <a:pt x="2922297" y="159293"/>
                  <a:pt x="2913017" y="171472"/>
                  <a:pt x="2913017" y="185242"/>
                </a:cubicBezTo>
                <a:cubicBezTo>
                  <a:pt x="2913017" y="268088"/>
                  <a:pt x="2910578" y="352053"/>
                  <a:pt x="2926080" y="433436"/>
                </a:cubicBezTo>
                <a:cubicBezTo>
                  <a:pt x="2929018" y="448858"/>
                  <a:pt x="2953208" y="449511"/>
                  <a:pt x="2965269" y="459562"/>
                </a:cubicBezTo>
                <a:cubicBezTo>
                  <a:pt x="3004487" y="492244"/>
                  <a:pt x="3007786" y="513477"/>
                  <a:pt x="3056709" y="537939"/>
                </a:cubicBezTo>
                <a:cubicBezTo>
                  <a:pt x="3072767" y="545968"/>
                  <a:pt x="3091928" y="545325"/>
                  <a:pt x="3108960" y="551002"/>
                </a:cubicBezTo>
                <a:cubicBezTo>
                  <a:pt x="3131205" y="558417"/>
                  <a:pt x="3152503" y="568419"/>
                  <a:pt x="3174274" y="577127"/>
                </a:cubicBezTo>
                <a:cubicBezTo>
                  <a:pt x="3313611" y="572773"/>
                  <a:pt x="3453337" y="575331"/>
                  <a:pt x="3592286" y="564065"/>
                </a:cubicBezTo>
                <a:cubicBezTo>
                  <a:pt x="3615658" y="562170"/>
                  <a:pt x="3636253" y="547642"/>
                  <a:pt x="3657600" y="537939"/>
                </a:cubicBezTo>
                <a:cubicBezTo>
                  <a:pt x="3730212" y="504933"/>
                  <a:pt x="3722319" y="507855"/>
                  <a:pt x="3775166" y="472625"/>
                </a:cubicBezTo>
                <a:cubicBezTo>
                  <a:pt x="3783874" y="459562"/>
                  <a:pt x="3791240" y="445497"/>
                  <a:pt x="3801291" y="433436"/>
                </a:cubicBezTo>
                <a:cubicBezTo>
                  <a:pt x="3813118" y="419244"/>
                  <a:pt x="3831508" y="410396"/>
                  <a:pt x="3840480" y="394247"/>
                </a:cubicBezTo>
                <a:cubicBezTo>
                  <a:pt x="3853854" y="370174"/>
                  <a:pt x="3866606" y="315870"/>
                  <a:pt x="3866606" y="315870"/>
                </a:cubicBezTo>
                <a:cubicBezTo>
                  <a:pt x="3857897" y="263619"/>
                  <a:pt x="3856280" y="209677"/>
                  <a:pt x="3840480" y="159116"/>
                </a:cubicBezTo>
                <a:cubicBezTo>
                  <a:pt x="3833986" y="138336"/>
                  <a:pt x="3815460" y="123395"/>
                  <a:pt x="3801291" y="106865"/>
                </a:cubicBezTo>
                <a:cubicBezTo>
                  <a:pt x="3779622" y="81585"/>
                  <a:pt x="3753151" y="56668"/>
                  <a:pt x="3722914" y="41550"/>
                </a:cubicBezTo>
                <a:cubicBezTo>
                  <a:pt x="3701941" y="31064"/>
                  <a:pt x="3679371" y="24133"/>
                  <a:pt x="3657600" y="15425"/>
                </a:cubicBezTo>
                <a:cubicBezTo>
                  <a:pt x="3618411" y="19779"/>
                  <a:pt x="3578287" y="18924"/>
                  <a:pt x="3540034" y="28487"/>
                </a:cubicBezTo>
                <a:cubicBezTo>
                  <a:pt x="3496086" y="39474"/>
                  <a:pt x="3493674" y="72747"/>
                  <a:pt x="3474720" y="106865"/>
                </a:cubicBezTo>
                <a:cubicBezTo>
                  <a:pt x="3462390" y="129059"/>
                  <a:pt x="3448594" y="150408"/>
                  <a:pt x="3435531" y="172179"/>
                </a:cubicBezTo>
                <a:cubicBezTo>
                  <a:pt x="3448594" y="259265"/>
                  <a:pt x="3449080" y="349191"/>
                  <a:pt x="3474720" y="433436"/>
                </a:cubicBezTo>
                <a:cubicBezTo>
                  <a:pt x="3481059" y="454264"/>
                  <a:pt x="3510586" y="458288"/>
                  <a:pt x="3526971" y="472625"/>
                </a:cubicBezTo>
                <a:cubicBezTo>
                  <a:pt x="3669904" y="597691"/>
                  <a:pt x="3463976" y="444256"/>
                  <a:pt x="3670663" y="577127"/>
                </a:cubicBezTo>
                <a:cubicBezTo>
                  <a:pt x="3702171" y="597382"/>
                  <a:pt x="3727818" y="627357"/>
                  <a:pt x="3762103" y="642442"/>
                </a:cubicBezTo>
                <a:cubicBezTo>
                  <a:pt x="3837723" y="675715"/>
                  <a:pt x="3919878" y="691811"/>
                  <a:pt x="3997234" y="720819"/>
                </a:cubicBezTo>
                <a:cubicBezTo>
                  <a:pt x="4032068" y="733882"/>
                  <a:pt x="4065523" y="751486"/>
                  <a:pt x="4101737" y="760007"/>
                </a:cubicBezTo>
                <a:cubicBezTo>
                  <a:pt x="4140119" y="769038"/>
                  <a:pt x="4180143" y="768463"/>
                  <a:pt x="4219303" y="773070"/>
                </a:cubicBezTo>
                <a:lnTo>
                  <a:pt x="4323806" y="786133"/>
                </a:lnTo>
                <a:cubicBezTo>
                  <a:pt x="4603229" y="739563"/>
                  <a:pt x="4509170" y="814007"/>
                  <a:pt x="4585063" y="707756"/>
                </a:cubicBezTo>
                <a:cubicBezTo>
                  <a:pt x="4597717" y="690040"/>
                  <a:pt x="4611188" y="672922"/>
                  <a:pt x="4624251" y="655505"/>
                </a:cubicBezTo>
                <a:lnTo>
                  <a:pt x="4650377" y="524876"/>
                </a:lnTo>
                <a:lnTo>
                  <a:pt x="4663440" y="459562"/>
                </a:lnTo>
                <a:cubicBezTo>
                  <a:pt x="4660620" y="400349"/>
                  <a:pt x="4720929" y="183839"/>
                  <a:pt x="4598126" y="146053"/>
                </a:cubicBezTo>
                <a:cubicBezTo>
                  <a:pt x="4560440" y="134457"/>
                  <a:pt x="4519749" y="137344"/>
                  <a:pt x="4480560" y="132990"/>
                </a:cubicBezTo>
                <a:cubicBezTo>
                  <a:pt x="4400720" y="106377"/>
                  <a:pt x="4400641" y="100718"/>
                  <a:pt x="4271554" y="132990"/>
                </a:cubicBezTo>
                <a:cubicBezTo>
                  <a:pt x="4253632" y="137471"/>
                  <a:pt x="4245429" y="159116"/>
                  <a:pt x="4232366" y="172179"/>
                </a:cubicBezTo>
                <a:cubicBezTo>
                  <a:pt x="4214708" y="295782"/>
                  <a:pt x="4203319" y="318221"/>
                  <a:pt x="4245429" y="472625"/>
                </a:cubicBezTo>
                <a:cubicBezTo>
                  <a:pt x="4261395" y="531167"/>
                  <a:pt x="4325256" y="579546"/>
                  <a:pt x="4376057" y="603253"/>
                </a:cubicBezTo>
                <a:cubicBezTo>
                  <a:pt x="4413490" y="620722"/>
                  <a:pt x="4455021" y="627736"/>
                  <a:pt x="4493623" y="642442"/>
                </a:cubicBezTo>
                <a:cubicBezTo>
                  <a:pt x="4546520" y="662593"/>
                  <a:pt x="4598035" y="686203"/>
                  <a:pt x="4650377" y="707756"/>
                </a:cubicBezTo>
                <a:cubicBezTo>
                  <a:pt x="4672059" y="716684"/>
                  <a:pt x="4693446" y="726467"/>
                  <a:pt x="4715691" y="733882"/>
                </a:cubicBezTo>
                <a:cubicBezTo>
                  <a:pt x="4771912" y="752622"/>
                  <a:pt x="4741521" y="743606"/>
                  <a:pt x="4807131" y="760007"/>
                </a:cubicBezTo>
                <a:cubicBezTo>
                  <a:pt x="4907280" y="755653"/>
                  <a:pt x="5007904" y="757624"/>
                  <a:pt x="5107577" y="746945"/>
                </a:cubicBezTo>
                <a:cubicBezTo>
                  <a:pt x="5130892" y="744447"/>
                  <a:pt x="5150854" y="728832"/>
                  <a:pt x="5172891" y="720819"/>
                </a:cubicBezTo>
                <a:cubicBezTo>
                  <a:pt x="5252310" y="691939"/>
                  <a:pt x="5226013" y="694693"/>
                  <a:pt x="5277394" y="69469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a:off x="866188" y="3531365"/>
            <a:ext cx="2748831" cy="3312567"/>
            <a:chOff x="866188" y="3531365"/>
            <a:chExt cx="2748831" cy="3312567"/>
          </a:xfrm>
        </p:grpSpPr>
        <p:grpSp>
          <p:nvGrpSpPr>
            <p:cNvPr id="106" name="Group 105"/>
            <p:cNvGrpSpPr/>
            <p:nvPr/>
          </p:nvGrpSpPr>
          <p:grpSpPr>
            <a:xfrm>
              <a:off x="866188" y="4258983"/>
              <a:ext cx="2700371" cy="2584949"/>
              <a:chOff x="827311" y="4324427"/>
              <a:chExt cx="2700371" cy="2584949"/>
            </a:xfrm>
          </p:grpSpPr>
          <p:pic>
            <p:nvPicPr>
              <p:cNvPr id="6" name="Picture 5"/>
              <p:cNvPicPr>
                <a:picLocks noChangeAspect="1"/>
              </p:cNvPicPr>
              <p:nvPr/>
            </p:nvPicPr>
            <p:blipFill>
              <a:blip r:embed="rId4"/>
              <a:stretch>
                <a:fillRect/>
              </a:stretch>
            </p:blipFill>
            <p:spPr>
              <a:xfrm>
                <a:off x="1737360" y="5256245"/>
                <a:ext cx="723522" cy="738731"/>
              </a:xfrm>
              <a:prstGeom prst="rect">
                <a:avLst/>
              </a:prstGeom>
            </p:spPr>
          </p:pic>
          <p:pic>
            <p:nvPicPr>
              <p:cNvPr id="9" name="Picture 8"/>
              <p:cNvPicPr>
                <a:picLocks noChangeAspect="1"/>
              </p:cNvPicPr>
              <p:nvPr/>
            </p:nvPicPr>
            <p:blipFill>
              <a:blip r:embed="rId4"/>
              <a:stretch>
                <a:fillRect/>
              </a:stretch>
            </p:blipFill>
            <p:spPr>
              <a:xfrm>
                <a:off x="1889760" y="5408645"/>
                <a:ext cx="723522" cy="738731"/>
              </a:xfrm>
              <a:prstGeom prst="rect">
                <a:avLst/>
              </a:prstGeom>
            </p:spPr>
          </p:pic>
          <p:pic>
            <p:nvPicPr>
              <p:cNvPr id="10" name="Picture 9"/>
              <p:cNvPicPr>
                <a:picLocks noChangeAspect="1"/>
              </p:cNvPicPr>
              <p:nvPr/>
            </p:nvPicPr>
            <p:blipFill>
              <a:blip r:embed="rId4"/>
              <a:stretch>
                <a:fillRect/>
              </a:stretch>
            </p:blipFill>
            <p:spPr>
              <a:xfrm>
                <a:off x="2042160" y="5561045"/>
                <a:ext cx="723522" cy="738731"/>
              </a:xfrm>
              <a:prstGeom prst="rect">
                <a:avLst/>
              </a:prstGeom>
            </p:spPr>
          </p:pic>
          <p:pic>
            <p:nvPicPr>
              <p:cNvPr id="11" name="Picture 10"/>
              <p:cNvPicPr>
                <a:picLocks noChangeAspect="1"/>
              </p:cNvPicPr>
              <p:nvPr/>
            </p:nvPicPr>
            <p:blipFill>
              <a:blip r:embed="rId4"/>
              <a:stretch>
                <a:fillRect/>
              </a:stretch>
            </p:blipFill>
            <p:spPr>
              <a:xfrm>
                <a:off x="2194560" y="5713445"/>
                <a:ext cx="723522" cy="738731"/>
              </a:xfrm>
              <a:prstGeom prst="rect">
                <a:avLst/>
              </a:prstGeom>
            </p:spPr>
          </p:pic>
          <p:pic>
            <p:nvPicPr>
              <p:cNvPr id="12" name="Picture 11"/>
              <p:cNvPicPr>
                <a:picLocks noChangeAspect="1"/>
              </p:cNvPicPr>
              <p:nvPr/>
            </p:nvPicPr>
            <p:blipFill>
              <a:blip r:embed="rId4"/>
              <a:stretch>
                <a:fillRect/>
              </a:stretch>
            </p:blipFill>
            <p:spPr>
              <a:xfrm>
                <a:off x="2346960" y="5865845"/>
                <a:ext cx="723522" cy="738731"/>
              </a:xfrm>
              <a:prstGeom prst="rect">
                <a:avLst/>
              </a:prstGeom>
            </p:spPr>
          </p:pic>
          <p:pic>
            <p:nvPicPr>
              <p:cNvPr id="13" name="Picture 12"/>
              <p:cNvPicPr>
                <a:picLocks noChangeAspect="1"/>
              </p:cNvPicPr>
              <p:nvPr/>
            </p:nvPicPr>
            <p:blipFill>
              <a:blip r:embed="rId4"/>
              <a:stretch>
                <a:fillRect/>
              </a:stretch>
            </p:blipFill>
            <p:spPr>
              <a:xfrm>
                <a:off x="2499360" y="6018245"/>
                <a:ext cx="723522" cy="738731"/>
              </a:xfrm>
              <a:prstGeom prst="rect">
                <a:avLst/>
              </a:prstGeom>
            </p:spPr>
          </p:pic>
          <p:pic>
            <p:nvPicPr>
              <p:cNvPr id="14" name="Picture 13"/>
              <p:cNvPicPr>
                <a:picLocks noChangeAspect="1"/>
              </p:cNvPicPr>
              <p:nvPr/>
            </p:nvPicPr>
            <p:blipFill>
              <a:blip r:embed="rId4"/>
              <a:stretch>
                <a:fillRect/>
              </a:stretch>
            </p:blipFill>
            <p:spPr>
              <a:xfrm>
                <a:off x="2651760" y="6170645"/>
                <a:ext cx="723522" cy="738731"/>
              </a:xfrm>
              <a:prstGeom prst="rect">
                <a:avLst/>
              </a:prstGeom>
            </p:spPr>
          </p:pic>
          <p:pic>
            <p:nvPicPr>
              <p:cNvPr id="15" name="Picture 14"/>
              <p:cNvPicPr>
                <a:picLocks noChangeAspect="1"/>
              </p:cNvPicPr>
              <p:nvPr/>
            </p:nvPicPr>
            <p:blipFill>
              <a:blip r:embed="rId4"/>
              <a:stretch>
                <a:fillRect/>
              </a:stretch>
            </p:blipFill>
            <p:spPr>
              <a:xfrm>
                <a:off x="1889760" y="4324427"/>
                <a:ext cx="723522" cy="738731"/>
              </a:xfrm>
              <a:prstGeom prst="rect">
                <a:avLst/>
              </a:prstGeom>
            </p:spPr>
          </p:pic>
          <p:pic>
            <p:nvPicPr>
              <p:cNvPr id="16" name="Picture 15"/>
              <p:cNvPicPr>
                <a:picLocks noChangeAspect="1"/>
              </p:cNvPicPr>
              <p:nvPr/>
            </p:nvPicPr>
            <p:blipFill>
              <a:blip r:embed="rId4"/>
              <a:stretch>
                <a:fillRect/>
              </a:stretch>
            </p:blipFill>
            <p:spPr>
              <a:xfrm>
                <a:off x="2042160" y="4476827"/>
                <a:ext cx="723522" cy="738731"/>
              </a:xfrm>
              <a:prstGeom prst="rect">
                <a:avLst/>
              </a:prstGeom>
            </p:spPr>
          </p:pic>
          <p:pic>
            <p:nvPicPr>
              <p:cNvPr id="17" name="Picture 16"/>
              <p:cNvPicPr>
                <a:picLocks noChangeAspect="1"/>
              </p:cNvPicPr>
              <p:nvPr/>
            </p:nvPicPr>
            <p:blipFill>
              <a:blip r:embed="rId4"/>
              <a:stretch>
                <a:fillRect/>
              </a:stretch>
            </p:blipFill>
            <p:spPr>
              <a:xfrm>
                <a:off x="2194560" y="4629227"/>
                <a:ext cx="723522" cy="738731"/>
              </a:xfrm>
              <a:prstGeom prst="rect">
                <a:avLst/>
              </a:prstGeom>
            </p:spPr>
          </p:pic>
          <p:pic>
            <p:nvPicPr>
              <p:cNvPr id="18" name="Picture 17"/>
              <p:cNvPicPr>
                <a:picLocks noChangeAspect="1"/>
              </p:cNvPicPr>
              <p:nvPr/>
            </p:nvPicPr>
            <p:blipFill>
              <a:blip r:embed="rId4"/>
              <a:stretch>
                <a:fillRect/>
              </a:stretch>
            </p:blipFill>
            <p:spPr>
              <a:xfrm>
                <a:off x="2346960" y="4781627"/>
                <a:ext cx="723522" cy="738731"/>
              </a:xfrm>
              <a:prstGeom prst="rect">
                <a:avLst/>
              </a:prstGeom>
            </p:spPr>
          </p:pic>
          <p:pic>
            <p:nvPicPr>
              <p:cNvPr id="19" name="Picture 18"/>
              <p:cNvPicPr>
                <a:picLocks noChangeAspect="1"/>
              </p:cNvPicPr>
              <p:nvPr/>
            </p:nvPicPr>
            <p:blipFill>
              <a:blip r:embed="rId4"/>
              <a:stretch>
                <a:fillRect/>
              </a:stretch>
            </p:blipFill>
            <p:spPr>
              <a:xfrm>
                <a:off x="2499360" y="4934027"/>
                <a:ext cx="723522" cy="738731"/>
              </a:xfrm>
              <a:prstGeom prst="rect">
                <a:avLst/>
              </a:prstGeom>
            </p:spPr>
          </p:pic>
          <p:pic>
            <p:nvPicPr>
              <p:cNvPr id="20" name="Picture 19"/>
              <p:cNvPicPr>
                <a:picLocks noChangeAspect="1"/>
              </p:cNvPicPr>
              <p:nvPr/>
            </p:nvPicPr>
            <p:blipFill>
              <a:blip r:embed="rId4"/>
              <a:stretch>
                <a:fillRect/>
              </a:stretch>
            </p:blipFill>
            <p:spPr>
              <a:xfrm>
                <a:off x="2651760" y="5086427"/>
                <a:ext cx="723522" cy="738731"/>
              </a:xfrm>
              <a:prstGeom prst="rect">
                <a:avLst/>
              </a:prstGeom>
            </p:spPr>
          </p:pic>
          <p:pic>
            <p:nvPicPr>
              <p:cNvPr id="21" name="Picture 20"/>
              <p:cNvPicPr>
                <a:picLocks noChangeAspect="1"/>
              </p:cNvPicPr>
              <p:nvPr/>
            </p:nvPicPr>
            <p:blipFill>
              <a:blip r:embed="rId4"/>
              <a:stretch>
                <a:fillRect/>
              </a:stretch>
            </p:blipFill>
            <p:spPr>
              <a:xfrm>
                <a:off x="2804160" y="5238827"/>
                <a:ext cx="723522" cy="738731"/>
              </a:xfrm>
              <a:prstGeom prst="rect">
                <a:avLst/>
              </a:prstGeom>
            </p:spPr>
          </p:pic>
          <p:pic>
            <p:nvPicPr>
              <p:cNvPr id="22" name="Picture 21"/>
              <p:cNvPicPr>
                <a:picLocks noChangeAspect="1"/>
              </p:cNvPicPr>
              <p:nvPr/>
            </p:nvPicPr>
            <p:blipFill>
              <a:blip r:embed="rId4"/>
              <a:stretch>
                <a:fillRect/>
              </a:stretch>
            </p:blipFill>
            <p:spPr>
              <a:xfrm>
                <a:off x="827311" y="5234473"/>
                <a:ext cx="723522" cy="738731"/>
              </a:xfrm>
              <a:prstGeom prst="rect">
                <a:avLst/>
              </a:prstGeom>
            </p:spPr>
          </p:pic>
          <p:pic>
            <p:nvPicPr>
              <p:cNvPr id="23" name="Picture 22"/>
              <p:cNvPicPr>
                <a:picLocks noChangeAspect="1"/>
              </p:cNvPicPr>
              <p:nvPr/>
            </p:nvPicPr>
            <p:blipFill>
              <a:blip r:embed="rId4"/>
              <a:stretch>
                <a:fillRect/>
              </a:stretch>
            </p:blipFill>
            <p:spPr>
              <a:xfrm>
                <a:off x="979711" y="5386873"/>
                <a:ext cx="723522" cy="738731"/>
              </a:xfrm>
              <a:prstGeom prst="rect">
                <a:avLst/>
              </a:prstGeom>
            </p:spPr>
          </p:pic>
          <p:pic>
            <p:nvPicPr>
              <p:cNvPr id="24" name="Picture 23"/>
              <p:cNvPicPr>
                <a:picLocks noChangeAspect="1"/>
              </p:cNvPicPr>
              <p:nvPr/>
            </p:nvPicPr>
            <p:blipFill>
              <a:blip r:embed="rId4"/>
              <a:stretch>
                <a:fillRect/>
              </a:stretch>
            </p:blipFill>
            <p:spPr>
              <a:xfrm>
                <a:off x="1132111" y="5539273"/>
                <a:ext cx="723522" cy="738731"/>
              </a:xfrm>
              <a:prstGeom prst="rect">
                <a:avLst/>
              </a:prstGeom>
            </p:spPr>
          </p:pic>
          <p:pic>
            <p:nvPicPr>
              <p:cNvPr id="25" name="Picture 24"/>
              <p:cNvPicPr>
                <a:picLocks noChangeAspect="1"/>
              </p:cNvPicPr>
              <p:nvPr/>
            </p:nvPicPr>
            <p:blipFill>
              <a:blip r:embed="rId4"/>
              <a:stretch>
                <a:fillRect/>
              </a:stretch>
            </p:blipFill>
            <p:spPr>
              <a:xfrm>
                <a:off x="1284511" y="5691673"/>
                <a:ext cx="723522" cy="738731"/>
              </a:xfrm>
              <a:prstGeom prst="rect">
                <a:avLst/>
              </a:prstGeom>
            </p:spPr>
          </p:pic>
          <p:pic>
            <p:nvPicPr>
              <p:cNvPr id="26" name="Picture 25"/>
              <p:cNvPicPr>
                <a:picLocks noChangeAspect="1"/>
              </p:cNvPicPr>
              <p:nvPr/>
            </p:nvPicPr>
            <p:blipFill>
              <a:blip r:embed="rId4"/>
              <a:stretch>
                <a:fillRect/>
              </a:stretch>
            </p:blipFill>
            <p:spPr>
              <a:xfrm>
                <a:off x="1436911" y="5844073"/>
                <a:ext cx="723522" cy="738731"/>
              </a:xfrm>
              <a:prstGeom prst="rect">
                <a:avLst/>
              </a:prstGeom>
            </p:spPr>
          </p:pic>
          <p:pic>
            <p:nvPicPr>
              <p:cNvPr id="27" name="Picture 26"/>
              <p:cNvPicPr>
                <a:picLocks noChangeAspect="1"/>
              </p:cNvPicPr>
              <p:nvPr/>
            </p:nvPicPr>
            <p:blipFill>
              <a:blip r:embed="rId4"/>
              <a:stretch>
                <a:fillRect/>
              </a:stretch>
            </p:blipFill>
            <p:spPr>
              <a:xfrm>
                <a:off x="1589311" y="5996473"/>
                <a:ext cx="723522" cy="738731"/>
              </a:xfrm>
              <a:prstGeom prst="rect">
                <a:avLst/>
              </a:prstGeom>
            </p:spPr>
          </p:pic>
          <p:pic>
            <p:nvPicPr>
              <p:cNvPr id="28" name="Picture 27"/>
              <p:cNvPicPr>
                <a:picLocks noChangeAspect="1"/>
              </p:cNvPicPr>
              <p:nvPr/>
            </p:nvPicPr>
            <p:blipFill>
              <a:blip r:embed="rId4"/>
              <a:stretch>
                <a:fillRect/>
              </a:stretch>
            </p:blipFill>
            <p:spPr>
              <a:xfrm>
                <a:off x="1741711" y="6148873"/>
                <a:ext cx="723522" cy="738731"/>
              </a:xfrm>
              <a:prstGeom prst="rect">
                <a:avLst/>
              </a:prstGeom>
            </p:spPr>
          </p:pic>
        </p:grpSp>
        <p:sp>
          <p:nvSpPr>
            <p:cNvPr id="98" name="Freeform 97"/>
            <p:cNvSpPr/>
            <p:nvPr/>
          </p:nvSpPr>
          <p:spPr>
            <a:xfrm>
              <a:off x="2651760" y="3566160"/>
              <a:ext cx="810859" cy="1476103"/>
            </a:xfrm>
            <a:custGeom>
              <a:avLst/>
              <a:gdLst>
                <a:gd name="connsiteX0" fmla="*/ 431074 w 810859"/>
                <a:gd name="connsiteY0" fmla="*/ 1476103 h 1476103"/>
                <a:gd name="connsiteX1" fmla="*/ 418011 w 810859"/>
                <a:gd name="connsiteY1" fmla="*/ 1397726 h 1476103"/>
                <a:gd name="connsiteX2" fmla="*/ 391886 w 810859"/>
                <a:gd name="connsiteY2" fmla="*/ 1188720 h 1476103"/>
                <a:gd name="connsiteX3" fmla="*/ 404949 w 810859"/>
                <a:gd name="connsiteY3" fmla="*/ 875211 h 1476103"/>
                <a:gd name="connsiteX4" fmla="*/ 418011 w 810859"/>
                <a:gd name="connsiteY4" fmla="*/ 705394 h 1476103"/>
                <a:gd name="connsiteX5" fmla="*/ 431074 w 810859"/>
                <a:gd name="connsiteY5" fmla="*/ 209006 h 1476103"/>
                <a:gd name="connsiteX6" fmla="*/ 444137 w 810859"/>
                <a:gd name="connsiteY6" fmla="*/ 156754 h 1476103"/>
                <a:gd name="connsiteX7" fmla="*/ 470263 w 810859"/>
                <a:gd name="connsiteY7" fmla="*/ 117566 h 1476103"/>
                <a:gd name="connsiteX8" fmla="*/ 509451 w 810859"/>
                <a:gd name="connsiteY8" fmla="*/ 39189 h 1476103"/>
                <a:gd name="connsiteX9" fmla="*/ 548640 w 810859"/>
                <a:gd name="connsiteY9" fmla="*/ 13063 h 1476103"/>
                <a:gd name="connsiteX10" fmla="*/ 587829 w 810859"/>
                <a:gd name="connsiteY10" fmla="*/ 0 h 1476103"/>
                <a:gd name="connsiteX11" fmla="*/ 744583 w 810859"/>
                <a:gd name="connsiteY11" fmla="*/ 26126 h 1476103"/>
                <a:gd name="connsiteX12" fmla="*/ 770709 w 810859"/>
                <a:gd name="connsiteY12" fmla="*/ 78377 h 1476103"/>
                <a:gd name="connsiteX13" fmla="*/ 796834 w 810859"/>
                <a:gd name="connsiteY13" fmla="*/ 169817 h 1476103"/>
                <a:gd name="connsiteX14" fmla="*/ 770709 w 810859"/>
                <a:gd name="connsiteY14" fmla="*/ 483326 h 1476103"/>
                <a:gd name="connsiteX15" fmla="*/ 666206 w 810859"/>
                <a:gd name="connsiteY15" fmla="*/ 600891 h 1476103"/>
                <a:gd name="connsiteX16" fmla="*/ 613954 w 810859"/>
                <a:gd name="connsiteY16" fmla="*/ 679269 h 1476103"/>
                <a:gd name="connsiteX17" fmla="*/ 548640 w 810859"/>
                <a:gd name="connsiteY17" fmla="*/ 705394 h 1476103"/>
                <a:gd name="connsiteX18" fmla="*/ 404949 w 810859"/>
                <a:gd name="connsiteY18" fmla="*/ 770709 h 1476103"/>
                <a:gd name="connsiteX19" fmla="*/ 313509 w 810859"/>
                <a:gd name="connsiteY19" fmla="*/ 783771 h 1476103"/>
                <a:gd name="connsiteX20" fmla="*/ 78377 w 810859"/>
                <a:gd name="connsiteY20" fmla="*/ 757646 h 1476103"/>
                <a:gd name="connsiteX21" fmla="*/ 39189 w 810859"/>
                <a:gd name="connsiteY21" fmla="*/ 705394 h 1476103"/>
                <a:gd name="connsiteX22" fmla="*/ 26126 w 810859"/>
                <a:gd name="connsiteY22" fmla="*/ 653143 h 1476103"/>
                <a:gd name="connsiteX23" fmla="*/ 0 w 810859"/>
                <a:gd name="connsiteY23" fmla="*/ 574766 h 1476103"/>
                <a:gd name="connsiteX24" fmla="*/ 130629 w 810859"/>
                <a:gd name="connsiteY24" fmla="*/ 235131 h 1476103"/>
                <a:gd name="connsiteX25" fmla="*/ 195943 w 810859"/>
                <a:gd name="connsiteY25" fmla="*/ 195943 h 1476103"/>
                <a:gd name="connsiteX26" fmla="*/ 261257 w 810859"/>
                <a:gd name="connsiteY26" fmla="*/ 182880 h 1476103"/>
                <a:gd name="connsiteX27" fmla="*/ 391886 w 810859"/>
                <a:gd name="connsiteY27" fmla="*/ 261257 h 1476103"/>
                <a:gd name="connsiteX28" fmla="*/ 404949 w 810859"/>
                <a:gd name="connsiteY28" fmla="*/ 352697 h 1476103"/>
                <a:gd name="connsiteX29" fmla="*/ 418011 w 810859"/>
                <a:gd name="connsiteY29" fmla="*/ 483326 h 1476103"/>
                <a:gd name="connsiteX30" fmla="*/ 365760 w 810859"/>
                <a:gd name="connsiteY30" fmla="*/ 744583 h 1476103"/>
                <a:gd name="connsiteX31" fmla="*/ 313509 w 810859"/>
                <a:gd name="connsiteY31" fmla="*/ 796834 h 1476103"/>
                <a:gd name="connsiteX32" fmla="*/ 209006 w 810859"/>
                <a:gd name="connsiteY32" fmla="*/ 822960 h 1476103"/>
                <a:gd name="connsiteX33" fmla="*/ 143691 w 810859"/>
                <a:gd name="connsiteY33" fmla="*/ 796834 h 1476103"/>
                <a:gd name="connsiteX34" fmla="*/ 117566 w 810859"/>
                <a:gd name="connsiteY34" fmla="*/ 731520 h 1476103"/>
                <a:gd name="connsiteX35" fmla="*/ 169817 w 810859"/>
                <a:gd name="connsiteY35" fmla="*/ 339634 h 1476103"/>
                <a:gd name="connsiteX36" fmla="*/ 248194 w 810859"/>
                <a:gd name="connsiteY36" fmla="*/ 222069 h 1476103"/>
                <a:gd name="connsiteX37" fmla="*/ 418011 w 810859"/>
                <a:gd name="connsiteY37" fmla="*/ 52251 h 1476103"/>
                <a:gd name="connsiteX38" fmla="*/ 522514 w 810859"/>
                <a:gd name="connsiteY38" fmla="*/ 26126 h 1476103"/>
                <a:gd name="connsiteX39" fmla="*/ 692331 w 810859"/>
                <a:gd name="connsiteY39" fmla="*/ 39189 h 1476103"/>
                <a:gd name="connsiteX40" fmla="*/ 731520 w 810859"/>
                <a:gd name="connsiteY40" fmla="*/ 91440 h 1476103"/>
                <a:gd name="connsiteX41" fmla="*/ 770709 w 810859"/>
                <a:gd name="connsiteY41" fmla="*/ 130629 h 1476103"/>
                <a:gd name="connsiteX42" fmla="*/ 809897 w 810859"/>
                <a:gd name="connsiteY42" fmla="*/ 300446 h 1476103"/>
                <a:gd name="connsiteX43" fmla="*/ 809897 w 810859"/>
                <a:gd name="connsiteY43" fmla="*/ 365760 h 14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859" h="1476103">
                  <a:moveTo>
                    <a:pt x="431074" y="1476103"/>
                  </a:moveTo>
                  <a:cubicBezTo>
                    <a:pt x="426720" y="1449977"/>
                    <a:pt x="421590" y="1423969"/>
                    <a:pt x="418011" y="1397726"/>
                  </a:cubicBezTo>
                  <a:cubicBezTo>
                    <a:pt x="408525" y="1328159"/>
                    <a:pt x="391886" y="1188720"/>
                    <a:pt x="391886" y="1188720"/>
                  </a:cubicBezTo>
                  <a:cubicBezTo>
                    <a:pt x="396240" y="1084217"/>
                    <a:pt x="399304" y="979652"/>
                    <a:pt x="404949" y="875211"/>
                  </a:cubicBezTo>
                  <a:cubicBezTo>
                    <a:pt x="408013" y="818521"/>
                    <a:pt x="415786" y="762123"/>
                    <a:pt x="418011" y="705394"/>
                  </a:cubicBezTo>
                  <a:cubicBezTo>
                    <a:pt x="424497" y="540001"/>
                    <a:pt x="423201" y="374339"/>
                    <a:pt x="431074" y="209006"/>
                  </a:cubicBezTo>
                  <a:cubicBezTo>
                    <a:pt x="431928" y="191073"/>
                    <a:pt x="437065" y="173256"/>
                    <a:pt x="444137" y="156754"/>
                  </a:cubicBezTo>
                  <a:cubicBezTo>
                    <a:pt x="450321" y="142324"/>
                    <a:pt x="461554" y="130629"/>
                    <a:pt x="470263" y="117566"/>
                  </a:cubicBezTo>
                  <a:cubicBezTo>
                    <a:pt x="480887" y="85694"/>
                    <a:pt x="484129" y="64511"/>
                    <a:pt x="509451" y="39189"/>
                  </a:cubicBezTo>
                  <a:cubicBezTo>
                    <a:pt x="520552" y="28088"/>
                    <a:pt x="534598" y="20084"/>
                    <a:pt x="548640" y="13063"/>
                  </a:cubicBezTo>
                  <a:cubicBezTo>
                    <a:pt x="560956" y="6905"/>
                    <a:pt x="574766" y="4354"/>
                    <a:pt x="587829" y="0"/>
                  </a:cubicBezTo>
                  <a:cubicBezTo>
                    <a:pt x="640080" y="8709"/>
                    <a:pt x="695894" y="5259"/>
                    <a:pt x="744583" y="26126"/>
                  </a:cubicBezTo>
                  <a:cubicBezTo>
                    <a:pt x="762481" y="33797"/>
                    <a:pt x="763038" y="60479"/>
                    <a:pt x="770709" y="78377"/>
                  </a:cubicBezTo>
                  <a:cubicBezTo>
                    <a:pt x="781950" y="104605"/>
                    <a:pt x="790208" y="143313"/>
                    <a:pt x="796834" y="169817"/>
                  </a:cubicBezTo>
                  <a:cubicBezTo>
                    <a:pt x="788126" y="274320"/>
                    <a:pt x="791955" y="380636"/>
                    <a:pt x="770709" y="483326"/>
                  </a:cubicBezTo>
                  <a:cubicBezTo>
                    <a:pt x="765026" y="510794"/>
                    <a:pt x="683437" y="579352"/>
                    <a:pt x="666206" y="600891"/>
                  </a:cubicBezTo>
                  <a:cubicBezTo>
                    <a:pt x="646591" y="625410"/>
                    <a:pt x="637422" y="658408"/>
                    <a:pt x="613954" y="679269"/>
                  </a:cubicBezTo>
                  <a:cubicBezTo>
                    <a:pt x="596428" y="694847"/>
                    <a:pt x="569987" y="695691"/>
                    <a:pt x="548640" y="705394"/>
                  </a:cubicBezTo>
                  <a:cubicBezTo>
                    <a:pt x="511652" y="722207"/>
                    <a:pt x="447321" y="760116"/>
                    <a:pt x="404949" y="770709"/>
                  </a:cubicBezTo>
                  <a:cubicBezTo>
                    <a:pt x="375079" y="778176"/>
                    <a:pt x="343989" y="779417"/>
                    <a:pt x="313509" y="783771"/>
                  </a:cubicBezTo>
                  <a:cubicBezTo>
                    <a:pt x="235132" y="775063"/>
                    <a:pt x="154202" y="779310"/>
                    <a:pt x="78377" y="757646"/>
                  </a:cubicBezTo>
                  <a:cubicBezTo>
                    <a:pt x="57443" y="751665"/>
                    <a:pt x="48925" y="724867"/>
                    <a:pt x="39189" y="705394"/>
                  </a:cubicBezTo>
                  <a:cubicBezTo>
                    <a:pt x="31160" y="689336"/>
                    <a:pt x="31285" y="670339"/>
                    <a:pt x="26126" y="653143"/>
                  </a:cubicBezTo>
                  <a:cubicBezTo>
                    <a:pt x="18213" y="626766"/>
                    <a:pt x="8709" y="600892"/>
                    <a:pt x="0" y="574766"/>
                  </a:cubicBezTo>
                  <a:cubicBezTo>
                    <a:pt x="46884" y="402857"/>
                    <a:pt x="17586" y="323053"/>
                    <a:pt x="130629" y="235131"/>
                  </a:cubicBezTo>
                  <a:cubicBezTo>
                    <a:pt x="150670" y="219543"/>
                    <a:pt x="172369" y="205372"/>
                    <a:pt x="195943" y="195943"/>
                  </a:cubicBezTo>
                  <a:cubicBezTo>
                    <a:pt x="216558" y="187697"/>
                    <a:pt x="239486" y="187234"/>
                    <a:pt x="261257" y="182880"/>
                  </a:cubicBezTo>
                  <a:cubicBezTo>
                    <a:pt x="304800" y="209006"/>
                    <a:pt x="359085" y="222493"/>
                    <a:pt x="391886" y="261257"/>
                  </a:cubicBezTo>
                  <a:cubicBezTo>
                    <a:pt x="411774" y="284761"/>
                    <a:pt x="401352" y="322118"/>
                    <a:pt x="404949" y="352697"/>
                  </a:cubicBezTo>
                  <a:cubicBezTo>
                    <a:pt x="410062" y="396157"/>
                    <a:pt x="413657" y="439783"/>
                    <a:pt x="418011" y="483326"/>
                  </a:cubicBezTo>
                  <a:cubicBezTo>
                    <a:pt x="412483" y="524788"/>
                    <a:pt x="407926" y="681335"/>
                    <a:pt x="365760" y="744583"/>
                  </a:cubicBezTo>
                  <a:cubicBezTo>
                    <a:pt x="352097" y="765078"/>
                    <a:pt x="333552" y="782517"/>
                    <a:pt x="313509" y="796834"/>
                  </a:cubicBezTo>
                  <a:cubicBezTo>
                    <a:pt x="297888" y="807992"/>
                    <a:pt x="215857" y="821590"/>
                    <a:pt x="209006" y="822960"/>
                  </a:cubicBezTo>
                  <a:cubicBezTo>
                    <a:pt x="187234" y="814251"/>
                    <a:pt x="160272" y="813415"/>
                    <a:pt x="143691" y="796834"/>
                  </a:cubicBezTo>
                  <a:cubicBezTo>
                    <a:pt x="127110" y="780253"/>
                    <a:pt x="116228" y="754930"/>
                    <a:pt x="117566" y="731520"/>
                  </a:cubicBezTo>
                  <a:cubicBezTo>
                    <a:pt x="125084" y="599950"/>
                    <a:pt x="137085" y="467289"/>
                    <a:pt x="169817" y="339634"/>
                  </a:cubicBezTo>
                  <a:cubicBezTo>
                    <a:pt x="181515" y="294011"/>
                    <a:pt x="219278" y="259246"/>
                    <a:pt x="248194" y="222069"/>
                  </a:cubicBezTo>
                  <a:cubicBezTo>
                    <a:pt x="265166" y="200248"/>
                    <a:pt x="368149" y="75264"/>
                    <a:pt x="418011" y="52251"/>
                  </a:cubicBezTo>
                  <a:cubicBezTo>
                    <a:pt x="450613" y="37204"/>
                    <a:pt x="487680" y="34834"/>
                    <a:pt x="522514" y="26126"/>
                  </a:cubicBezTo>
                  <a:cubicBezTo>
                    <a:pt x="579120" y="30480"/>
                    <a:pt x="638142" y="22255"/>
                    <a:pt x="692331" y="39189"/>
                  </a:cubicBezTo>
                  <a:cubicBezTo>
                    <a:pt x="713111" y="45683"/>
                    <a:pt x="717351" y="74910"/>
                    <a:pt x="731520" y="91440"/>
                  </a:cubicBezTo>
                  <a:cubicBezTo>
                    <a:pt x="743543" y="105466"/>
                    <a:pt x="757646" y="117566"/>
                    <a:pt x="770709" y="130629"/>
                  </a:cubicBezTo>
                  <a:cubicBezTo>
                    <a:pt x="775124" y="148291"/>
                    <a:pt x="806546" y="266940"/>
                    <a:pt x="809897" y="300446"/>
                  </a:cubicBezTo>
                  <a:cubicBezTo>
                    <a:pt x="812063" y="322109"/>
                    <a:pt x="809897" y="343989"/>
                    <a:pt x="809897" y="36576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2804160" y="3718560"/>
              <a:ext cx="810859" cy="1476103"/>
            </a:xfrm>
            <a:custGeom>
              <a:avLst/>
              <a:gdLst>
                <a:gd name="connsiteX0" fmla="*/ 431074 w 810859"/>
                <a:gd name="connsiteY0" fmla="*/ 1476103 h 1476103"/>
                <a:gd name="connsiteX1" fmla="*/ 418011 w 810859"/>
                <a:gd name="connsiteY1" fmla="*/ 1397726 h 1476103"/>
                <a:gd name="connsiteX2" fmla="*/ 391886 w 810859"/>
                <a:gd name="connsiteY2" fmla="*/ 1188720 h 1476103"/>
                <a:gd name="connsiteX3" fmla="*/ 404949 w 810859"/>
                <a:gd name="connsiteY3" fmla="*/ 875211 h 1476103"/>
                <a:gd name="connsiteX4" fmla="*/ 418011 w 810859"/>
                <a:gd name="connsiteY4" fmla="*/ 705394 h 1476103"/>
                <a:gd name="connsiteX5" fmla="*/ 431074 w 810859"/>
                <a:gd name="connsiteY5" fmla="*/ 209006 h 1476103"/>
                <a:gd name="connsiteX6" fmla="*/ 444137 w 810859"/>
                <a:gd name="connsiteY6" fmla="*/ 156754 h 1476103"/>
                <a:gd name="connsiteX7" fmla="*/ 470263 w 810859"/>
                <a:gd name="connsiteY7" fmla="*/ 117566 h 1476103"/>
                <a:gd name="connsiteX8" fmla="*/ 509451 w 810859"/>
                <a:gd name="connsiteY8" fmla="*/ 39189 h 1476103"/>
                <a:gd name="connsiteX9" fmla="*/ 548640 w 810859"/>
                <a:gd name="connsiteY9" fmla="*/ 13063 h 1476103"/>
                <a:gd name="connsiteX10" fmla="*/ 587829 w 810859"/>
                <a:gd name="connsiteY10" fmla="*/ 0 h 1476103"/>
                <a:gd name="connsiteX11" fmla="*/ 744583 w 810859"/>
                <a:gd name="connsiteY11" fmla="*/ 26126 h 1476103"/>
                <a:gd name="connsiteX12" fmla="*/ 770709 w 810859"/>
                <a:gd name="connsiteY12" fmla="*/ 78377 h 1476103"/>
                <a:gd name="connsiteX13" fmla="*/ 796834 w 810859"/>
                <a:gd name="connsiteY13" fmla="*/ 169817 h 1476103"/>
                <a:gd name="connsiteX14" fmla="*/ 770709 w 810859"/>
                <a:gd name="connsiteY14" fmla="*/ 483326 h 1476103"/>
                <a:gd name="connsiteX15" fmla="*/ 666206 w 810859"/>
                <a:gd name="connsiteY15" fmla="*/ 600891 h 1476103"/>
                <a:gd name="connsiteX16" fmla="*/ 613954 w 810859"/>
                <a:gd name="connsiteY16" fmla="*/ 679269 h 1476103"/>
                <a:gd name="connsiteX17" fmla="*/ 548640 w 810859"/>
                <a:gd name="connsiteY17" fmla="*/ 705394 h 1476103"/>
                <a:gd name="connsiteX18" fmla="*/ 404949 w 810859"/>
                <a:gd name="connsiteY18" fmla="*/ 770709 h 1476103"/>
                <a:gd name="connsiteX19" fmla="*/ 313509 w 810859"/>
                <a:gd name="connsiteY19" fmla="*/ 783771 h 1476103"/>
                <a:gd name="connsiteX20" fmla="*/ 78377 w 810859"/>
                <a:gd name="connsiteY20" fmla="*/ 757646 h 1476103"/>
                <a:gd name="connsiteX21" fmla="*/ 39189 w 810859"/>
                <a:gd name="connsiteY21" fmla="*/ 705394 h 1476103"/>
                <a:gd name="connsiteX22" fmla="*/ 26126 w 810859"/>
                <a:gd name="connsiteY22" fmla="*/ 653143 h 1476103"/>
                <a:gd name="connsiteX23" fmla="*/ 0 w 810859"/>
                <a:gd name="connsiteY23" fmla="*/ 574766 h 1476103"/>
                <a:gd name="connsiteX24" fmla="*/ 130629 w 810859"/>
                <a:gd name="connsiteY24" fmla="*/ 235131 h 1476103"/>
                <a:gd name="connsiteX25" fmla="*/ 195943 w 810859"/>
                <a:gd name="connsiteY25" fmla="*/ 195943 h 1476103"/>
                <a:gd name="connsiteX26" fmla="*/ 261257 w 810859"/>
                <a:gd name="connsiteY26" fmla="*/ 182880 h 1476103"/>
                <a:gd name="connsiteX27" fmla="*/ 391886 w 810859"/>
                <a:gd name="connsiteY27" fmla="*/ 261257 h 1476103"/>
                <a:gd name="connsiteX28" fmla="*/ 404949 w 810859"/>
                <a:gd name="connsiteY28" fmla="*/ 352697 h 1476103"/>
                <a:gd name="connsiteX29" fmla="*/ 418011 w 810859"/>
                <a:gd name="connsiteY29" fmla="*/ 483326 h 1476103"/>
                <a:gd name="connsiteX30" fmla="*/ 365760 w 810859"/>
                <a:gd name="connsiteY30" fmla="*/ 744583 h 1476103"/>
                <a:gd name="connsiteX31" fmla="*/ 313509 w 810859"/>
                <a:gd name="connsiteY31" fmla="*/ 796834 h 1476103"/>
                <a:gd name="connsiteX32" fmla="*/ 209006 w 810859"/>
                <a:gd name="connsiteY32" fmla="*/ 822960 h 1476103"/>
                <a:gd name="connsiteX33" fmla="*/ 143691 w 810859"/>
                <a:gd name="connsiteY33" fmla="*/ 796834 h 1476103"/>
                <a:gd name="connsiteX34" fmla="*/ 117566 w 810859"/>
                <a:gd name="connsiteY34" fmla="*/ 731520 h 1476103"/>
                <a:gd name="connsiteX35" fmla="*/ 169817 w 810859"/>
                <a:gd name="connsiteY35" fmla="*/ 339634 h 1476103"/>
                <a:gd name="connsiteX36" fmla="*/ 248194 w 810859"/>
                <a:gd name="connsiteY36" fmla="*/ 222069 h 1476103"/>
                <a:gd name="connsiteX37" fmla="*/ 418011 w 810859"/>
                <a:gd name="connsiteY37" fmla="*/ 52251 h 1476103"/>
                <a:gd name="connsiteX38" fmla="*/ 522514 w 810859"/>
                <a:gd name="connsiteY38" fmla="*/ 26126 h 1476103"/>
                <a:gd name="connsiteX39" fmla="*/ 692331 w 810859"/>
                <a:gd name="connsiteY39" fmla="*/ 39189 h 1476103"/>
                <a:gd name="connsiteX40" fmla="*/ 731520 w 810859"/>
                <a:gd name="connsiteY40" fmla="*/ 91440 h 1476103"/>
                <a:gd name="connsiteX41" fmla="*/ 770709 w 810859"/>
                <a:gd name="connsiteY41" fmla="*/ 130629 h 1476103"/>
                <a:gd name="connsiteX42" fmla="*/ 809897 w 810859"/>
                <a:gd name="connsiteY42" fmla="*/ 300446 h 1476103"/>
                <a:gd name="connsiteX43" fmla="*/ 809897 w 810859"/>
                <a:gd name="connsiteY43" fmla="*/ 365760 h 14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859" h="1476103">
                  <a:moveTo>
                    <a:pt x="431074" y="1476103"/>
                  </a:moveTo>
                  <a:cubicBezTo>
                    <a:pt x="426720" y="1449977"/>
                    <a:pt x="421590" y="1423969"/>
                    <a:pt x="418011" y="1397726"/>
                  </a:cubicBezTo>
                  <a:cubicBezTo>
                    <a:pt x="408525" y="1328159"/>
                    <a:pt x="391886" y="1188720"/>
                    <a:pt x="391886" y="1188720"/>
                  </a:cubicBezTo>
                  <a:cubicBezTo>
                    <a:pt x="396240" y="1084217"/>
                    <a:pt x="399304" y="979652"/>
                    <a:pt x="404949" y="875211"/>
                  </a:cubicBezTo>
                  <a:cubicBezTo>
                    <a:pt x="408013" y="818521"/>
                    <a:pt x="415786" y="762123"/>
                    <a:pt x="418011" y="705394"/>
                  </a:cubicBezTo>
                  <a:cubicBezTo>
                    <a:pt x="424497" y="540001"/>
                    <a:pt x="423201" y="374339"/>
                    <a:pt x="431074" y="209006"/>
                  </a:cubicBezTo>
                  <a:cubicBezTo>
                    <a:pt x="431928" y="191073"/>
                    <a:pt x="437065" y="173256"/>
                    <a:pt x="444137" y="156754"/>
                  </a:cubicBezTo>
                  <a:cubicBezTo>
                    <a:pt x="450321" y="142324"/>
                    <a:pt x="461554" y="130629"/>
                    <a:pt x="470263" y="117566"/>
                  </a:cubicBezTo>
                  <a:cubicBezTo>
                    <a:pt x="480887" y="85694"/>
                    <a:pt x="484129" y="64511"/>
                    <a:pt x="509451" y="39189"/>
                  </a:cubicBezTo>
                  <a:cubicBezTo>
                    <a:pt x="520552" y="28088"/>
                    <a:pt x="534598" y="20084"/>
                    <a:pt x="548640" y="13063"/>
                  </a:cubicBezTo>
                  <a:cubicBezTo>
                    <a:pt x="560956" y="6905"/>
                    <a:pt x="574766" y="4354"/>
                    <a:pt x="587829" y="0"/>
                  </a:cubicBezTo>
                  <a:cubicBezTo>
                    <a:pt x="640080" y="8709"/>
                    <a:pt x="695894" y="5259"/>
                    <a:pt x="744583" y="26126"/>
                  </a:cubicBezTo>
                  <a:cubicBezTo>
                    <a:pt x="762481" y="33797"/>
                    <a:pt x="763038" y="60479"/>
                    <a:pt x="770709" y="78377"/>
                  </a:cubicBezTo>
                  <a:cubicBezTo>
                    <a:pt x="781950" y="104605"/>
                    <a:pt x="790208" y="143313"/>
                    <a:pt x="796834" y="169817"/>
                  </a:cubicBezTo>
                  <a:cubicBezTo>
                    <a:pt x="788126" y="274320"/>
                    <a:pt x="791955" y="380636"/>
                    <a:pt x="770709" y="483326"/>
                  </a:cubicBezTo>
                  <a:cubicBezTo>
                    <a:pt x="765026" y="510794"/>
                    <a:pt x="683437" y="579352"/>
                    <a:pt x="666206" y="600891"/>
                  </a:cubicBezTo>
                  <a:cubicBezTo>
                    <a:pt x="646591" y="625410"/>
                    <a:pt x="637422" y="658408"/>
                    <a:pt x="613954" y="679269"/>
                  </a:cubicBezTo>
                  <a:cubicBezTo>
                    <a:pt x="596428" y="694847"/>
                    <a:pt x="569987" y="695691"/>
                    <a:pt x="548640" y="705394"/>
                  </a:cubicBezTo>
                  <a:cubicBezTo>
                    <a:pt x="511652" y="722207"/>
                    <a:pt x="447321" y="760116"/>
                    <a:pt x="404949" y="770709"/>
                  </a:cubicBezTo>
                  <a:cubicBezTo>
                    <a:pt x="375079" y="778176"/>
                    <a:pt x="343989" y="779417"/>
                    <a:pt x="313509" y="783771"/>
                  </a:cubicBezTo>
                  <a:cubicBezTo>
                    <a:pt x="235132" y="775063"/>
                    <a:pt x="154202" y="779310"/>
                    <a:pt x="78377" y="757646"/>
                  </a:cubicBezTo>
                  <a:cubicBezTo>
                    <a:pt x="57443" y="751665"/>
                    <a:pt x="48925" y="724867"/>
                    <a:pt x="39189" y="705394"/>
                  </a:cubicBezTo>
                  <a:cubicBezTo>
                    <a:pt x="31160" y="689336"/>
                    <a:pt x="31285" y="670339"/>
                    <a:pt x="26126" y="653143"/>
                  </a:cubicBezTo>
                  <a:cubicBezTo>
                    <a:pt x="18213" y="626766"/>
                    <a:pt x="8709" y="600892"/>
                    <a:pt x="0" y="574766"/>
                  </a:cubicBezTo>
                  <a:cubicBezTo>
                    <a:pt x="46884" y="402857"/>
                    <a:pt x="17586" y="323053"/>
                    <a:pt x="130629" y="235131"/>
                  </a:cubicBezTo>
                  <a:cubicBezTo>
                    <a:pt x="150670" y="219543"/>
                    <a:pt x="172369" y="205372"/>
                    <a:pt x="195943" y="195943"/>
                  </a:cubicBezTo>
                  <a:cubicBezTo>
                    <a:pt x="216558" y="187697"/>
                    <a:pt x="239486" y="187234"/>
                    <a:pt x="261257" y="182880"/>
                  </a:cubicBezTo>
                  <a:cubicBezTo>
                    <a:pt x="304800" y="209006"/>
                    <a:pt x="359085" y="222493"/>
                    <a:pt x="391886" y="261257"/>
                  </a:cubicBezTo>
                  <a:cubicBezTo>
                    <a:pt x="411774" y="284761"/>
                    <a:pt x="401352" y="322118"/>
                    <a:pt x="404949" y="352697"/>
                  </a:cubicBezTo>
                  <a:cubicBezTo>
                    <a:pt x="410062" y="396157"/>
                    <a:pt x="413657" y="439783"/>
                    <a:pt x="418011" y="483326"/>
                  </a:cubicBezTo>
                  <a:cubicBezTo>
                    <a:pt x="412483" y="524788"/>
                    <a:pt x="407926" y="681335"/>
                    <a:pt x="365760" y="744583"/>
                  </a:cubicBezTo>
                  <a:cubicBezTo>
                    <a:pt x="352097" y="765078"/>
                    <a:pt x="333552" y="782517"/>
                    <a:pt x="313509" y="796834"/>
                  </a:cubicBezTo>
                  <a:cubicBezTo>
                    <a:pt x="297888" y="807992"/>
                    <a:pt x="215857" y="821590"/>
                    <a:pt x="209006" y="822960"/>
                  </a:cubicBezTo>
                  <a:cubicBezTo>
                    <a:pt x="187234" y="814251"/>
                    <a:pt x="160272" y="813415"/>
                    <a:pt x="143691" y="796834"/>
                  </a:cubicBezTo>
                  <a:cubicBezTo>
                    <a:pt x="127110" y="780253"/>
                    <a:pt x="116228" y="754930"/>
                    <a:pt x="117566" y="731520"/>
                  </a:cubicBezTo>
                  <a:cubicBezTo>
                    <a:pt x="125084" y="599950"/>
                    <a:pt x="137085" y="467289"/>
                    <a:pt x="169817" y="339634"/>
                  </a:cubicBezTo>
                  <a:cubicBezTo>
                    <a:pt x="181515" y="294011"/>
                    <a:pt x="219278" y="259246"/>
                    <a:pt x="248194" y="222069"/>
                  </a:cubicBezTo>
                  <a:cubicBezTo>
                    <a:pt x="265166" y="200248"/>
                    <a:pt x="368149" y="75264"/>
                    <a:pt x="418011" y="52251"/>
                  </a:cubicBezTo>
                  <a:cubicBezTo>
                    <a:pt x="450613" y="37204"/>
                    <a:pt x="487680" y="34834"/>
                    <a:pt x="522514" y="26126"/>
                  </a:cubicBezTo>
                  <a:cubicBezTo>
                    <a:pt x="579120" y="30480"/>
                    <a:pt x="638142" y="22255"/>
                    <a:pt x="692331" y="39189"/>
                  </a:cubicBezTo>
                  <a:cubicBezTo>
                    <a:pt x="713111" y="45683"/>
                    <a:pt x="717351" y="74910"/>
                    <a:pt x="731520" y="91440"/>
                  </a:cubicBezTo>
                  <a:cubicBezTo>
                    <a:pt x="743543" y="105466"/>
                    <a:pt x="757646" y="117566"/>
                    <a:pt x="770709" y="130629"/>
                  </a:cubicBezTo>
                  <a:cubicBezTo>
                    <a:pt x="775124" y="148291"/>
                    <a:pt x="806546" y="266940"/>
                    <a:pt x="809897" y="300446"/>
                  </a:cubicBezTo>
                  <a:cubicBezTo>
                    <a:pt x="812063" y="322109"/>
                    <a:pt x="809897" y="343989"/>
                    <a:pt x="809897" y="36576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2316102" y="3531365"/>
              <a:ext cx="810859" cy="1476103"/>
            </a:xfrm>
            <a:custGeom>
              <a:avLst/>
              <a:gdLst>
                <a:gd name="connsiteX0" fmla="*/ 431074 w 810859"/>
                <a:gd name="connsiteY0" fmla="*/ 1476103 h 1476103"/>
                <a:gd name="connsiteX1" fmla="*/ 418011 w 810859"/>
                <a:gd name="connsiteY1" fmla="*/ 1397726 h 1476103"/>
                <a:gd name="connsiteX2" fmla="*/ 391886 w 810859"/>
                <a:gd name="connsiteY2" fmla="*/ 1188720 h 1476103"/>
                <a:gd name="connsiteX3" fmla="*/ 404949 w 810859"/>
                <a:gd name="connsiteY3" fmla="*/ 875211 h 1476103"/>
                <a:gd name="connsiteX4" fmla="*/ 418011 w 810859"/>
                <a:gd name="connsiteY4" fmla="*/ 705394 h 1476103"/>
                <a:gd name="connsiteX5" fmla="*/ 431074 w 810859"/>
                <a:gd name="connsiteY5" fmla="*/ 209006 h 1476103"/>
                <a:gd name="connsiteX6" fmla="*/ 444137 w 810859"/>
                <a:gd name="connsiteY6" fmla="*/ 156754 h 1476103"/>
                <a:gd name="connsiteX7" fmla="*/ 470263 w 810859"/>
                <a:gd name="connsiteY7" fmla="*/ 117566 h 1476103"/>
                <a:gd name="connsiteX8" fmla="*/ 509451 w 810859"/>
                <a:gd name="connsiteY8" fmla="*/ 39189 h 1476103"/>
                <a:gd name="connsiteX9" fmla="*/ 548640 w 810859"/>
                <a:gd name="connsiteY9" fmla="*/ 13063 h 1476103"/>
                <a:gd name="connsiteX10" fmla="*/ 587829 w 810859"/>
                <a:gd name="connsiteY10" fmla="*/ 0 h 1476103"/>
                <a:gd name="connsiteX11" fmla="*/ 744583 w 810859"/>
                <a:gd name="connsiteY11" fmla="*/ 26126 h 1476103"/>
                <a:gd name="connsiteX12" fmla="*/ 770709 w 810859"/>
                <a:gd name="connsiteY12" fmla="*/ 78377 h 1476103"/>
                <a:gd name="connsiteX13" fmla="*/ 796834 w 810859"/>
                <a:gd name="connsiteY13" fmla="*/ 169817 h 1476103"/>
                <a:gd name="connsiteX14" fmla="*/ 770709 w 810859"/>
                <a:gd name="connsiteY14" fmla="*/ 483326 h 1476103"/>
                <a:gd name="connsiteX15" fmla="*/ 666206 w 810859"/>
                <a:gd name="connsiteY15" fmla="*/ 600891 h 1476103"/>
                <a:gd name="connsiteX16" fmla="*/ 613954 w 810859"/>
                <a:gd name="connsiteY16" fmla="*/ 679269 h 1476103"/>
                <a:gd name="connsiteX17" fmla="*/ 548640 w 810859"/>
                <a:gd name="connsiteY17" fmla="*/ 705394 h 1476103"/>
                <a:gd name="connsiteX18" fmla="*/ 404949 w 810859"/>
                <a:gd name="connsiteY18" fmla="*/ 770709 h 1476103"/>
                <a:gd name="connsiteX19" fmla="*/ 313509 w 810859"/>
                <a:gd name="connsiteY19" fmla="*/ 783771 h 1476103"/>
                <a:gd name="connsiteX20" fmla="*/ 78377 w 810859"/>
                <a:gd name="connsiteY20" fmla="*/ 757646 h 1476103"/>
                <a:gd name="connsiteX21" fmla="*/ 39189 w 810859"/>
                <a:gd name="connsiteY21" fmla="*/ 705394 h 1476103"/>
                <a:gd name="connsiteX22" fmla="*/ 26126 w 810859"/>
                <a:gd name="connsiteY22" fmla="*/ 653143 h 1476103"/>
                <a:gd name="connsiteX23" fmla="*/ 0 w 810859"/>
                <a:gd name="connsiteY23" fmla="*/ 574766 h 1476103"/>
                <a:gd name="connsiteX24" fmla="*/ 130629 w 810859"/>
                <a:gd name="connsiteY24" fmla="*/ 235131 h 1476103"/>
                <a:gd name="connsiteX25" fmla="*/ 195943 w 810859"/>
                <a:gd name="connsiteY25" fmla="*/ 195943 h 1476103"/>
                <a:gd name="connsiteX26" fmla="*/ 261257 w 810859"/>
                <a:gd name="connsiteY26" fmla="*/ 182880 h 1476103"/>
                <a:gd name="connsiteX27" fmla="*/ 391886 w 810859"/>
                <a:gd name="connsiteY27" fmla="*/ 261257 h 1476103"/>
                <a:gd name="connsiteX28" fmla="*/ 404949 w 810859"/>
                <a:gd name="connsiteY28" fmla="*/ 352697 h 1476103"/>
                <a:gd name="connsiteX29" fmla="*/ 418011 w 810859"/>
                <a:gd name="connsiteY29" fmla="*/ 483326 h 1476103"/>
                <a:gd name="connsiteX30" fmla="*/ 365760 w 810859"/>
                <a:gd name="connsiteY30" fmla="*/ 744583 h 1476103"/>
                <a:gd name="connsiteX31" fmla="*/ 313509 w 810859"/>
                <a:gd name="connsiteY31" fmla="*/ 796834 h 1476103"/>
                <a:gd name="connsiteX32" fmla="*/ 209006 w 810859"/>
                <a:gd name="connsiteY32" fmla="*/ 822960 h 1476103"/>
                <a:gd name="connsiteX33" fmla="*/ 143691 w 810859"/>
                <a:gd name="connsiteY33" fmla="*/ 796834 h 1476103"/>
                <a:gd name="connsiteX34" fmla="*/ 117566 w 810859"/>
                <a:gd name="connsiteY34" fmla="*/ 731520 h 1476103"/>
                <a:gd name="connsiteX35" fmla="*/ 169817 w 810859"/>
                <a:gd name="connsiteY35" fmla="*/ 339634 h 1476103"/>
                <a:gd name="connsiteX36" fmla="*/ 248194 w 810859"/>
                <a:gd name="connsiteY36" fmla="*/ 222069 h 1476103"/>
                <a:gd name="connsiteX37" fmla="*/ 418011 w 810859"/>
                <a:gd name="connsiteY37" fmla="*/ 52251 h 1476103"/>
                <a:gd name="connsiteX38" fmla="*/ 522514 w 810859"/>
                <a:gd name="connsiteY38" fmla="*/ 26126 h 1476103"/>
                <a:gd name="connsiteX39" fmla="*/ 692331 w 810859"/>
                <a:gd name="connsiteY39" fmla="*/ 39189 h 1476103"/>
                <a:gd name="connsiteX40" fmla="*/ 731520 w 810859"/>
                <a:gd name="connsiteY40" fmla="*/ 91440 h 1476103"/>
                <a:gd name="connsiteX41" fmla="*/ 770709 w 810859"/>
                <a:gd name="connsiteY41" fmla="*/ 130629 h 1476103"/>
                <a:gd name="connsiteX42" fmla="*/ 809897 w 810859"/>
                <a:gd name="connsiteY42" fmla="*/ 300446 h 1476103"/>
                <a:gd name="connsiteX43" fmla="*/ 809897 w 810859"/>
                <a:gd name="connsiteY43" fmla="*/ 365760 h 14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859" h="1476103">
                  <a:moveTo>
                    <a:pt x="431074" y="1476103"/>
                  </a:moveTo>
                  <a:cubicBezTo>
                    <a:pt x="426720" y="1449977"/>
                    <a:pt x="421590" y="1423969"/>
                    <a:pt x="418011" y="1397726"/>
                  </a:cubicBezTo>
                  <a:cubicBezTo>
                    <a:pt x="408525" y="1328159"/>
                    <a:pt x="391886" y="1188720"/>
                    <a:pt x="391886" y="1188720"/>
                  </a:cubicBezTo>
                  <a:cubicBezTo>
                    <a:pt x="396240" y="1084217"/>
                    <a:pt x="399304" y="979652"/>
                    <a:pt x="404949" y="875211"/>
                  </a:cubicBezTo>
                  <a:cubicBezTo>
                    <a:pt x="408013" y="818521"/>
                    <a:pt x="415786" y="762123"/>
                    <a:pt x="418011" y="705394"/>
                  </a:cubicBezTo>
                  <a:cubicBezTo>
                    <a:pt x="424497" y="540001"/>
                    <a:pt x="423201" y="374339"/>
                    <a:pt x="431074" y="209006"/>
                  </a:cubicBezTo>
                  <a:cubicBezTo>
                    <a:pt x="431928" y="191073"/>
                    <a:pt x="437065" y="173256"/>
                    <a:pt x="444137" y="156754"/>
                  </a:cubicBezTo>
                  <a:cubicBezTo>
                    <a:pt x="450321" y="142324"/>
                    <a:pt x="461554" y="130629"/>
                    <a:pt x="470263" y="117566"/>
                  </a:cubicBezTo>
                  <a:cubicBezTo>
                    <a:pt x="480887" y="85694"/>
                    <a:pt x="484129" y="64511"/>
                    <a:pt x="509451" y="39189"/>
                  </a:cubicBezTo>
                  <a:cubicBezTo>
                    <a:pt x="520552" y="28088"/>
                    <a:pt x="534598" y="20084"/>
                    <a:pt x="548640" y="13063"/>
                  </a:cubicBezTo>
                  <a:cubicBezTo>
                    <a:pt x="560956" y="6905"/>
                    <a:pt x="574766" y="4354"/>
                    <a:pt x="587829" y="0"/>
                  </a:cubicBezTo>
                  <a:cubicBezTo>
                    <a:pt x="640080" y="8709"/>
                    <a:pt x="695894" y="5259"/>
                    <a:pt x="744583" y="26126"/>
                  </a:cubicBezTo>
                  <a:cubicBezTo>
                    <a:pt x="762481" y="33797"/>
                    <a:pt x="763038" y="60479"/>
                    <a:pt x="770709" y="78377"/>
                  </a:cubicBezTo>
                  <a:cubicBezTo>
                    <a:pt x="781950" y="104605"/>
                    <a:pt x="790208" y="143313"/>
                    <a:pt x="796834" y="169817"/>
                  </a:cubicBezTo>
                  <a:cubicBezTo>
                    <a:pt x="788126" y="274320"/>
                    <a:pt x="791955" y="380636"/>
                    <a:pt x="770709" y="483326"/>
                  </a:cubicBezTo>
                  <a:cubicBezTo>
                    <a:pt x="765026" y="510794"/>
                    <a:pt x="683437" y="579352"/>
                    <a:pt x="666206" y="600891"/>
                  </a:cubicBezTo>
                  <a:cubicBezTo>
                    <a:pt x="646591" y="625410"/>
                    <a:pt x="637422" y="658408"/>
                    <a:pt x="613954" y="679269"/>
                  </a:cubicBezTo>
                  <a:cubicBezTo>
                    <a:pt x="596428" y="694847"/>
                    <a:pt x="569987" y="695691"/>
                    <a:pt x="548640" y="705394"/>
                  </a:cubicBezTo>
                  <a:cubicBezTo>
                    <a:pt x="511652" y="722207"/>
                    <a:pt x="447321" y="760116"/>
                    <a:pt x="404949" y="770709"/>
                  </a:cubicBezTo>
                  <a:cubicBezTo>
                    <a:pt x="375079" y="778176"/>
                    <a:pt x="343989" y="779417"/>
                    <a:pt x="313509" y="783771"/>
                  </a:cubicBezTo>
                  <a:cubicBezTo>
                    <a:pt x="235132" y="775063"/>
                    <a:pt x="154202" y="779310"/>
                    <a:pt x="78377" y="757646"/>
                  </a:cubicBezTo>
                  <a:cubicBezTo>
                    <a:pt x="57443" y="751665"/>
                    <a:pt x="48925" y="724867"/>
                    <a:pt x="39189" y="705394"/>
                  </a:cubicBezTo>
                  <a:cubicBezTo>
                    <a:pt x="31160" y="689336"/>
                    <a:pt x="31285" y="670339"/>
                    <a:pt x="26126" y="653143"/>
                  </a:cubicBezTo>
                  <a:cubicBezTo>
                    <a:pt x="18213" y="626766"/>
                    <a:pt x="8709" y="600892"/>
                    <a:pt x="0" y="574766"/>
                  </a:cubicBezTo>
                  <a:cubicBezTo>
                    <a:pt x="46884" y="402857"/>
                    <a:pt x="17586" y="323053"/>
                    <a:pt x="130629" y="235131"/>
                  </a:cubicBezTo>
                  <a:cubicBezTo>
                    <a:pt x="150670" y="219543"/>
                    <a:pt x="172369" y="205372"/>
                    <a:pt x="195943" y="195943"/>
                  </a:cubicBezTo>
                  <a:cubicBezTo>
                    <a:pt x="216558" y="187697"/>
                    <a:pt x="239486" y="187234"/>
                    <a:pt x="261257" y="182880"/>
                  </a:cubicBezTo>
                  <a:cubicBezTo>
                    <a:pt x="304800" y="209006"/>
                    <a:pt x="359085" y="222493"/>
                    <a:pt x="391886" y="261257"/>
                  </a:cubicBezTo>
                  <a:cubicBezTo>
                    <a:pt x="411774" y="284761"/>
                    <a:pt x="401352" y="322118"/>
                    <a:pt x="404949" y="352697"/>
                  </a:cubicBezTo>
                  <a:cubicBezTo>
                    <a:pt x="410062" y="396157"/>
                    <a:pt x="413657" y="439783"/>
                    <a:pt x="418011" y="483326"/>
                  </a:cubicBezTo>
                  <a:cubicBezTo>
                    <a:pt x="412483" y="524788"/>
                    <a:pt x="407926" y="681335"/>
                    <a:pt x="365760" y="744583"/>
                  </a:cubicBezTo>
                  <a:cubicBezTo>
                    <a:pt x="352097" y="765078"/>
                    <a:pt x="333552" y="782517"/>
                    <a:pt x="313509" y="796834"/>
                  </a:cubicBezTo>
                  <a:cubicBezTo>
                    <a:pt x="297888" y="807992"/>
                    <a:pt x="215857" y="821590"/>
                    <a:pt x="209006" y="822960"/>
                  </a:cubicBezTo>
                  <a:cubicBezTo>
                    <a:pt x="187234" y="814251"/>
                    <a:pt x="160272" y="813415"/>
                    <a:pt x="143691" y="796834"/>
                  </a:cubicBezTo>
                  <a:cubicBezTo>
                    <a:pt x="127110" y="780253"/>
                    <a:pt x="116228" y="754930"/>
                    <a:pt x="117566" y="731520"/>
                  </a:cubicBezTo>
                  <a:cubicBezTo>
                    <a:pt x="125084" y="599950"/>
                    <a:pt x="137085" y="467289"/>
                    <a:pt x="169817" y="339634"/>
                  </a:cubicBezTo>
                  <a:cubicBezTo>
                    <a:pt x="181515" y="294011"/>
                    <a:pt x="219278" y="259246"/>
                    <a:pt x="248194" y="222069"/>
                  </a:cubicBezTo>
                  <a:cubicBezTo>
                    <a:pt x="265166" y="200248"/>
                    <a:pt x="368149" y="75264"/>
                    <a:pt x="418011" y="52251"/>
                  </a:cubicBezTo>
                  <a:cubicBezTo>
                    <a:pt x="450613" y="37204"/>
                    <a:pt x="487680" y="34834"/>
                    <a:pt x="522514" y="26126"/>
                  </a:cubicBezTo>
                  <a:cubicBezTo>
                    <a:pt x="579120" y="30480"/>
                    <a:pt x="638142" y="22255"/>
                    <a:pt x="692331" y="39189"/>
                  </a:cubicBezTo>
                  <a:cubicBezTo>
                    <a:pt x="713111" y="45683"/>
                    <a:pt x="717351" y="74910"/>
                    <a:pt x="731520" y="91440"/>
                  </a:cubicBezTo>
                  <a:cubicBezTo>
                    <a:pt x="743543" y="105466"/>
                    <a:pt x="757646" y="117566"/>
                    <a:pt x="770709" y="130629"/>
                  </a:cubicBezTo>
                  <a:cubicBezTo>
                    <a:pt x="775124" y="148291"/>
                    <a:pt x="806546" y="266940"/>
                    <a:pt x="809897" y="300446"/>
                  </a:cubicBezTo>
                  <a:cubicBezTo>
                    <a:pt x="812063" y="322109"/>
                    <a:pt x="809897" y="343989"/>
                    <a:pt x="809897" y="36576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5619358" y="3541366"/>
            <a:ext cx="3155181" cy="3603217"/>
            <a:chOff x="5619358" y="3541366"/>
            <a:chExt cx="3155181" cy="3603217"/>
          </a:xfrm>
        </p:grpSpPr>
        <p:grpSp>
          <p:nvGrpSpPr>
            <p:cNvPr id="108" name="Group 107"/>
            <p:cNvGrpSpPr/>
            <p:nvPr/>
          </p:nvGrpSpPr>
          <p:grpSpPr>
            <a:xfrm>
              <a:off x="5619358" y="3989974"/>
              <a:ext cx="3155181" cy="3154609"/>
              <a:chOff x="5619358" y="3989974"/>
              <a:chExt cx="3155181" cy="3154609"/>
            </a:xfrm>
          </p:grpSpPr>
          <p:grpSp>
            <p:nvGrpSpPr>
              <p:cNvPr id="74" name="Group 73"/>
              <p:cNvGrpSpPr/>
              <p:nvPr/>
            </p:nvGrpSpPr>
            <p:grpSpPr>
              <a:xfrm>
                <a:off x="6477459" y="5463625"/>
                <a:ext cx="1667149" cy="1680958"/>
                <a:chOff x="7355201" y="3881036"/>
                <a:chExt cx="2581549" cy="2581549"/>
              </a:xfrm>
            </p:grpSpPr>
            <p:pic>
              <p:nvPicPr>
                <p:cNvPr id="75" name="Picture 74"/>
                <p:cNvPicPr>
                  <a:picLocks noChangeAspect="1"/>
                </p:cNvPicPr>
                <p:nvPr/>
              </p:nvPicPr>
              <p:blipFill>
                <a:blip r:embed="rId5"/>
                <a:stretch>
                  <a:fillRect/>
                </a:stretch>
              </p:blipFill>
              <p:spPr>
                <a:xfrm>
                  <a:off x="7355201" y="3881036"/>
                  <a:ext cx="1667149" cy="1667149"/>
                </a:xfrm>
                <a:prstGeom prst="rect">
                  <a:avLst/>
                </a:prstGeom>
              </p:spPr>
            </p:pic>
            <p:pic>
              <p:nvPicPr>
                <p:cNvPr id="76" name="Picture 75"/>
                <p:cNvPicPr>
                  <a:picLocks noChangeAspect="1"/>
                </p:cNvPicPr>
                <p:nvPr/>
              </p:nvPicPr>
              <p:blipFill>
                <a:blip r:embed="rId5"/>
                <a:stretch>
                  <a:fillRect/>
                </a:stretch>
              </p:blipFill>
              <p:spPr>
                <a:xfrm>
                  <a:off x="7507601" y="4033436"/>
                  <a:ext cx="1667149" cy="1667149"/>
                </a:xfrm>
                <a:prstGeom prst="rect">
                  <a:avLst/>
                </a:prstGeom>
              </p:spPr>
            </p:pic>
            <p:pic>
              <p:nvPicPr>
                <p:cNvPr id="77" name="Picture 76"/>
                <p:cNvPicPr>
                  <a:picLocks noChangeAspect="1"/>
                </p:cNvPicPr>
                <p:nvPr/>
              </p:nvPicPr>
              <p:blipFill>
                <a:blip r:embed="rId5"/>
                <a:stretch>
                  <a:fillRect/>
                </a:stretch>
              </p:blipFill>
              <p:spPr>
                <a:xfrm>
                  <a:off x="7660001" y="4185836"/>
                  <a:ext cx="1667149" cy="1667149"/>
                </a:xfrm>
                <a:prstGeom prst="rect">
                  <a:avLst/>
                </a:prstGeom>
              </p:spPr>
            </p:pic>
            <p:pic>
              <p:nvPicPr>
                <p:cNvPr id="78" name="Picture 77"/>
                <p:cNvPicPr>
                  <a:picLocks noChangeAspect="1"/>
                </p:cNvPicPr>
                <p:nvPr/>
              </p:nvPicPr>
              <p:blipFill>
                <a:blip r:embed="rId5"/>
                <a:stretch>
                  <a:fillRect/>
                </a:stretch>
              </p:blipFill>
              <p:spPr>
                <a:xfrm>
                  <a:off x="7812401" y="4338236"/>
                  <a:ext cx="1667149" cy="1667149"/>
                </a:xfrm>
                <a:prstGeom prst="rect">
                  <a:avLst/>
                </a:prstGeom>
              </p:spPr>
            </p:pic>
            <p:pic>
              <p:nvPicPr>
                <p:cNvPr id="79" name="Picture 78"/>
                <p:cNvPicPr>
                  <a:picLocks noChangeAspect="1"/>
                </p:cNvPicPr>
                <p:nvPr/>
              </p:nvPicPr>
              <p:blipFill>
                <a:blip r:embed="rId5"/>
                <a:stretch>
                  <a:fillRect/>
                </a:stretch>
              </p:blipFill>
              <p:spPr>
                <a:xfrm>
                  <a:off x="7964801" y="4490636"/>
                  <a:ext cx="1667149" cy="1667149"/>
                </a:xfrm>
                <a:prstGeom prst="rect">
                  <a:avLst/>
                </a:prstGeom>
              </p:spPr>
            </p:pic>
            <p:pic>
              <p:nvPicPr>
                <p:cNvPr id="80" name="Picture 79"/>
                <p:cNvPicPr>
                  <a:picLocks noChangeAspect="1"/>
                </p:cNvPicPr>
                <p:nvPr/>
              </p:nvPicPr>
              <p:blipFill>
                <a:blip r:embed="rId5"/>
                <a:stretch>
                  <a:fillRect/>
                </a:stretch>
              </p:blipFill>
              <p:spPr>
                <a:xfrm>
                  <a:off x="8117201" y="4643036"/>
                  <a:ext cx="1667149" cy="1667149"/>
                </a:xfrm>
                <a:prstGeom prst="rect">
                  <a:avLst/>
                </a:prstGeom>
              </p:spPr>
            </p:pic>
            <p:pic>
              <p:nvPicPr>
                <p:cNvPr id="81" name="Picture 80"/>
                <p:cNvPicPr>
                  <a:picLocks noChangeAspect="1"/>
                </p:cNvPicPr>
                <p:nvPr/>
              </p:nvPicPr>
              <p:blipFill>
                <a:blip r:embed="rId5"/>
                <a:stretch>
                  <a:fillRect/>
                </a:stretch>
              </p:blipFill>
              <p:spPr>
                <a:xfrm>
                  <a:off x="8269601" y="4795436"/>
                  <a:ext cx="1667149" cy="1667149"/>
                </a:xfrm>
                <a:prstGeom prst="rect">
                  <a:avLst/>
                </a:prstGeom>
              </p:spPr>
            </p:pic>
          </p:grpSp>
          <p:grpSp>
            <p:nvGrpSpPr>
              <p:cNvPr id="107" name="Group 106"/>
              <p:cNvGrpSpPr/>
              <p:nvPr/>
            </p:nvGrpSpPr>
            <p:grpSpPr>
              <a:xfrm>
                <a:off x="5619358" y="3989974"/>
                <a:ext cx="3155181" cy="2677386"/>
                <a:chOff x="5715459" y="4314797"/>
                <a:chExt cx="3155181" cy="2677386"/>
              </a:xfrm>
            </p:grpSpPr>
            <p:grpSp>
              <p:nvGrpSpPr>
                <p:cNvPr id="41" name="Group 40"/>
                <p:cNvGrpSpPr/>
                <p:nvPr/>
              </p:nvGrpSpPr>
              <p:grpSpPr>
                <a:xfrm>
                  <a:off x="5715459" y="4701625"/>
                  <a:ext cx="1667149" cy="1680958"/>
                  <a:chOff x="7355201" y="3881036"/>
                  <a:chExt cx="2581549" cy="2581549"/>
                </a:xfrm>
              </p:grpSpPr>
              <p:pic>
                <p:nvPicPr>
                  <p:cNvPr id="32" name="Picture 31"/>
                  <p:cNvPicPr>
                    <a:picLocks noChangeAspect="1"/>
                  </p:cNvPicPr>
                  <p:nvPr/>
                </p:nvPicPr>
                <p:blipFill>
                  <a:blip r:embed="rId5"/>
                  <a:stretch>
                    <a:fillRect/>
                  </a:stretch>
                </p:blipFill>
                <p:spPr>
                  <a:xfrm>
                    <a:off x="7355201" y="3881036"/>
                    <a:ext cx="1667149" cy="1667149"/>
                  </a:xfrm>
                  <a:prstGeom prst="rect">
                    <a:avLst/>
                  </a:prstGeom>
                </p:spPr>
              </p:pic>
              <p:pic>
                <p:nvPicPr>
                  <p:cNvPr id="33" name="Picture 32"/>
                  <p:cNvPicPr>
                    <a:picLocks noChangeAspect="1"/>
                  </p:cNvPicPr>
                  <p:nvPr/>
                </p:nvPicPr>
                <p:blipFill>
                  <a:blip r:embed="rId5"/>
                  <a:stretch>
                    <a:fillRect/>
                  </a:stretch>
                </p:blipFill>
                <p:spPr>
                  <a:xfrm>
                    <a:off x="7507601" y="4033436"/>
                    <a:ext cx="1667149" cy="1667149"/>
                  </a:xfrm>
                  <a:prstGeom prst="rect">
                    <a:avLst/>
                  </a:prstGeom>
                </p:spPr>
              </p:pic>
              <p:pic>
                <p:nvPicPr>
                  <p:cNvPr id="34" name="Picture 33"/>
                  <p:cNvPicPr>
                    <a:picLocks noChangeAspect="1"/>
                  </p:cNvPicPr>
                  <p:nvPr/>
                </p:nvPicPr>
                <p:blipFill>
                  <a:blip r:embed="rId5"/>
                  <a:stretch>
                    <a:fillRect/>
                  </a:stretch>
                </p:blipFill>
                <p:spPr>
                  <a:xfrm>
                    <a:off x="7660001" y="4185836"/>
                    <a:ext cx="1667149" cy="1667149"/>
                  </a:xfrm>
                  <a:prstGeom prst="rect">
                    <a:avLst/>
                  </a:prstGeom>
                </p:spPr>
              </p:pic>
              <p:pic>
                <p:nvPicPr>
                  <p:cNvPr id="35" name="Picture 34"/>
                  <p:cNvPicPr>
                    <a:picLocks noChangeAspect="1"/>
                  </p:cNvPicPr>
                  <p:nvPr/>
                </p:nvPicPr>
                <p:blipFill>
                  <a:blip r:embed="rId5"/>
                  <a:stretch>
                    <a:fillRect/>
                  </a:stretch>
                </p:blipFill>
                <p:spPr>
                  <a:xfrm>
                    <a:off x="7812401" y="4338236"/>
                    <a:ext cx="1667149" cy="1667149"/>
                  </a:xfrm>
                  <a:prstGeom prst="rect">
                    <a:avLst/>
                  </a:prstGeom>
                </p:spPr>
              </p:pic>
              <p:pic>
                <p:nvPicPr>
                  <p:cNvPr id="36" name="Picture 35"/>
                  <p:cNvPicPr>
                    <a:picLocks noChangeAspect="1"/>
                  </p:cNvPicPr>
                  <p:nvPr/>
                </p:nvPicPr>
                <p:blipFill>
                  <a:blip r:embed="rId5"/>
                  <a:stretch>
                    <a:fillRect/>
                  </a:stretch>
                </p:blipFill>
                <p:spPr>
                  <a:xfrm>
                    <a:off x="7964801" y="4490636"/>
                    <a:ext cx="1667149" cy="1667149"/>
                  </a:xfrm>
                  <a:prstGeom prst="rect">
                    <a:avLst/>
                  </a:prstGeom>
                </p:spPr>
              </p:pic>
              <p:pic>
                <p:nvPicPr>
                  <p:cNvPr id="37" name="Picture 36"/>
                  <p:cNvPicPr>
                    <a:picLocks noChangeAspect="1"/>
                  </p:cNvPicPr>
                  <p:nvPr/>
                </p:nvPicPr>
                <p:blipFill>
                  <a:blip r:embed="rId5"/>
                  <a:stretch>
                    <a:fillRect/>
                  </a:stretch>
                </p:blipFill>
                <p:spPr>
                  <a:xfrm>
                    <a:off x="8117201" y="4643036"/>
                    <a:ext cx="1667149" cy="1667149"/>
                  </a:xfrm>
                  <a:prstGeom prst="rect">
                    <a:avLst/>
                  </a:prstGeom>
                </p:spPr>
              </p:pic>
              <p:pic>
                <p:nvPicPr>
                  <p:cNvPr id="38" name="Picture 37"/>
                  <p:cNvPicPr>
                    <a:picLocks noChangeAspect="1"/>
                  </p:cNvPicPr>
                  <p:nvPr/>
                </p:nvPicPr>
                <p:blipFill>
                  <a:blip r:embed="rId5"/>
                  <a:stretch>
                    <a:fillRect/>
                  </a:stretch>
                </p:blipFill>
                <p:spPr>
                  <a:xfrm>
                    <a:off x="8269601" y="4795436"/>
                    <a:ext cx="1667149" cy="1667149"/>
                  </a:xfrm>
                  <a:prstGeom prst="rect">
                    <a:avLst/>
                  </a:prstGeom>
                </p:spPr>
              </p:pic>
            </p:grpSp>
            <p:grpSp>
              <p:nvGrpSpPr>
                <p:cNvPr id="42" name="Group 41"/>
                <p:cNvGrpSpPr/>
                <p:nvPr/>
              </p:nvGrpSpPr>
              <p:grpSpPr>
                <a:xfrm>
                  <a:off x="5867859" y="4854025"/>
                  <a:ext cx="1667149" cy="1680958"/>
                  <a:chOff x="7355201" y="3881036"/>
                  <a:chExt cx="2581549" cy="2581549"/>
                </a:xfrm>
              </p:grpSpPr>
              <p:pic>
                <p:nvPicPr>
                  <p:cNvPr id="43" name="Picture 42"/>
                  <p:cNvPicPr>
                    <a:picLocks noChangeAspect="1"/>
                  </p:cNvPicPr>
                  <p:nvPr/>
                </p:nvPicPr>
                <p:blipFill>
                  <a:blip r:embed="rId5"/>
                  <a:stretch>
                    <a:fillRect/>
                  </a:stretch>
                </p:blipFill>
                <p:spPr>
                  <a:xfrm>
                    <a:off x="7355201" y="3881036"/>
                    <a:ext cx="1667149" cy="1667149"/>
                  </a:xfrm>
                  <a:prstGeom prst="rect">
                    <a:avLst/>
                  </a:prstGeom>
                </p:spPr>
              </p:pic>
              <p:pic>
                <p:nvPicPr>
                  <p:cNvPr id="44" name="Picture 43"/>
                  <p:cNvPicPr>
                    <a:picLocks noChangeAspect="1"/>
                  </p:cNvPicPr>
                  <p:nvPr/>
                </p:nvPicPr>
                <p:blipFill>
                  <a:blip r:embed="rId5"/>
                  <a:stretch>
                    <a:fillRect/>
                  </a:stretch>
                </p:blipFill>
                <p:spPr>
                  <a:xfrm>
                    <a:off x="7507601" y="4033436"/>
                    <a:ext cx="1667149" cy="1667149"/>
                  </a:xfrm>
                  <a:prstGeom prst="rect">
                    <a:avLst/>
                  </a:prstGeom>
                </p:spPr>
              </p:pic>
              <p:pic>
                <p:nvPicPr>
                  <p:cNvPr id="45" name="Picture 44"/>
                  <p:cNvPicPr>
                    <a:picLocks noChangeAspect="1"/>
                  </p:cNvPicPr>
                  <p:nvPr/>
                </p:nvPicPr>
                <p:blipFill>
                  <a:blip r:embed="rId5"/>
                  <a:stretch>
                    <a:fillRect/>
                  </a:stretch>
                </p:blipFill>
                <p:spPr>
                  <a:xfrm>
                    <a:off x="7660001" y="4185836"/>
                    <a:ext cx="1667149" cy="1667149"/>
                  </a:xfrm>
                  <a:prstGeom prst="rect">
                    <a:avLst/>
                  </a:prstGeom>
                </p:spPr>
              </p:pic>
              <p:pic>
                <p:nvPicPr>
                  <p:cNvPr id="46" name="Picture 45"/>
                  <p:cNvPicPr>
                    <a:picLocks noChangeAspect="1"/>
                  </p:cNvPicPr>
                  <p:nvPr/>
                </p:nvPicPr>
                <p:blipFill>
                  <a:blip r:embed="rId5"/>
                  <a:stretch>
                    <a:fillRect/>
                  </a:stretch>
                </p:blipFill>
                <p:spPr>
                  <a:xfrm>
                    <a:off x="7812401" y="4338236"/>
                    <a:ext cx="1667149" cy="1667149"/>
                  </a:xfrm>
                  <a:prstGeom prst="rect">
                    <a:avLst/>
                  </a:prstGeom>
                </p:spPr>
              </p:pic>
              <p:pic>
                <p:nvPicPr>
                  <p:cNvPr id="47" name="Picture 46"/>
                  <p:cNvPicPr>
                    <a:picLocks noChangeAspect="1"/>
                  </p:cNvPicPr>
                  <p:nvPr/>
                </p:nvPicPr>
                <p:blipFill>
                  <a:blip r:embed="rId5"/>
                  <a:stretch>
                    <a:fillRect/>
                  </a:stretch>
                </p:blipFill>
                <p:spPr>
                  <a:xfrm>
                    <a:off x="7964801" y="4490636"/>
                    <a:ext cx="1667149" cy="1667149"/>
                  </a:xfrm>
                  <a:prstGeom prst="rect">
                    <a:avLst/>
                  </a:prstGeom>
                </p:spPr>
              </p:pic>
              <p:pic>
                <p:nvPicPr>
                  <p:cNvPr id="48" name="Picture 47"/>
                  <p:cNvPicPr>
                    <a:picLocks noChangeAspect="1"/>
                  </p:cNvPicPr>
                  <p:nvPr/>
                </p:nvPicPr>
                <p:blipFill>
                  <a:blip r:embed="rId5"/>
                  <a:stretch>
                    <a:fillRect/>
                  </a:stretch>
                </p:blipFill>
                <p:spPr>
                  <a:xfrm>
                    <a:off x="8117201" y="4643036"/>
                    <a:ext cx="1667149" cy="1667149"/>
                  </a:xfrm>
                  <a:prstGeom prst="rect">
                    <a:avLst/>
                  </a:prstGeom>
                </p:spPr>
              </p:pic>
              <p:pic>
                <p:nvPicPr>
                  <p:cNvPr id="49" name="Picture 48"/>
                  <p:cNvPicPr>
                    <a:picLocks noChangeAspect="1"/>
                  </p:cNvPicPr>
                  <p:nvPr/>
                </p:nvPicPr>
                <p:blipFill>
                  <a:blip r:embed="rId5"/>
                  <a:stretch>
                    <a:fillRect/>
                  </a:stretch>
                </p:blipFill>
                <p:spPr>
                  <a:xfrm>
                    <a:off x="8269601" y="4795436"/>
                    <a:ext cx="1667149" cy="1667149"/>
                  </a:xfrm>
                  <a:prstGeom prst="rect">
                    <a:avLst/>
                  </a:prstGeom>
                </p:spPr>
              </p:pic>
            </p:grpSp>
            <p:grpSp>
              <p:nvGrpSpPr>
                <p:cNvPr id="50" name="Group 49"/>
                <p:cNvGrpSpPr/>
                <p:nvPr/>
              </p:nvGrpSpPr>
              <p:grpSpPr>
                <a:xfrm>
                  <a:off x="6020259" y="5006425"/>
                  <a:ext cx="1667149" cy="1680958"/>
                  <a:chOff x="7355201" y="3881036"/>
                  <a:chExt cx="2581549" cy="2581549"/>
                </a:xfrm>
              </p:grpSpPr>
              <p:pic>
                <p:nvPicPr>
                  <p:cNvPr id="51" name="Picture 50"/>
                  <p:cNvPicPr>
                    <a:picLocks noChangeAspect="1"/>
                  </p:cNvPicPr>
                  <p:nvPr/>
                </p:nvPicPr>
                <p:blipFill>
                  <a:blip r:embed="rId5"/>
                  <a:stretch>
                    <a:fillRect/>
                  </a:stretch>
                </p:blipFill>
                <p:spPr>
                  <a:xfrm>
                    <a:off x="7355201" y="3881036"/>
                    <a:ext cx="1667149" cy="1667149"/>
                  </a:xfrm>
                  <a:prstGeom prst="rect">
                    <a:avLst/>
                  </a:prstGeom>
                </p:spPr>
              </p:pic>
              <p:pic>
                <p:nvPicPr>
                  <p:cNvPr id="52" name="Picture 51"/>
                  <p:cNvPicPr>
                    <a:picLocks noChangeAspect="1"/>
                  </p:cNvPicPr>
                  <p:nvPr/>
                </p:nvPicPr>
                <p:blipFill>
                  <a:blip r:embed="rId5"/>
                  <a:stretch>
                    <a:fillRect/>
                  </a:stretch>
                </p:blipFill>
                <p:spPr>
                  <a:xfrm>
                    <a:off x="7507601" y="4033436"/>
                    <a:ext cx="1667149" cy="1667149"/>
                  </a:xfrm>
                  <a:prstGeom prst="rect">
                    <a:avLst/>
                  </a:prstGeom>
                </p:spPr>
              </p:pic>
              <p:pic>
                <p:nvPicPr>
                  <p:cNvPr id="53" name="Picture 52"/>
                  <p:cNvPicPr>
                    <a:picLocks noChangeAspect="1"/>
                  </p:cNvPicPr>
                  <p:nvPr/>
                </p:nvPicPr>
                <p:blipFill>
                  <a:blip r:embed="rId5"/>
                  <a:stretch>
                    <a:fillRect/>
                  </a:stretch>
                </p:blipFill>
                <p:spPr>
                  <a:xfrm>
                    <a:off x="7660001" y="4185836"/>
                    <a:ext cx="1667149" cy="1667149"/>
                  </a:xfrm>
                  <a:prstGeom prst="rect">
                    <a:avLst/>
                  </a:prstGeom>
                </p:spPr>
              </p:pic>
              <p:pic>
                <p:nvPicPr>
                  <p:cNvPr id="54" name="Picture 53"/>
                  <p:cNvPicPr>
                    <a:picLocks noChangeAspect="1"/>
                  </p:cNvPicPr>
                  <p:nvPr/>
                </p:nvPicPr>
                <p:blipFill>
                  <a:blip r:embed="rId5"/>
                  <a:stretch>
                    <a:fillRect/>
                  </a:stretch>
                </p:blipFill>
                <p:spPr>
                  <a:xfrm>
                    <a:off x="7812401" y="4338236"/>
                    <a:ext cx="1667149" cy="1667149"/>
                  </a:xfrm>
                  <a:prstGeom prst="rect">
                    <a:avLst/>
                  </a:prstGeom>
                </p:spPr>
              </p:pic>
              <p:pic>
                <p:nvPicPr>
                  <p:cNvPr id="55" name="Picture 54"/>
                  <p:cNvPicPr>
                    <a:picLocks noChangeAspect="1"/>
                  </p:cNvPicPr>
                  <p:nvPr/>
                </p:nvPicPr>
                <p:blipFill>
                  <a:blip r:embed="rId5"/>
                  <a:stretch>
                    <a:fillRect/>
                  </a:stretch>
                </p:blipFill>
                <p:spPr>
                  <a:xfrm>
                    <a:off x="7964801" y="4490636"/>
                    <a:ext cx="1667149" cy="1667149"/>
                  </a:xfrm>
                  <a:prstGeom prst="rect">
                    <a:avLst/>
                  </a:prstGeom>
                </p:spPr>
              </p:pic>
              <p:pic>
                <p:nvPicPr>
                  <p:cNvPr id="56" name="Picture 55"/>
                  <p:cNvPicPr>
                    <a:picLocks noChangeAspect="1"/>
                  </p:cNvPicPr>
                  <p:nvPr/>
                </p:nvPicPr>
                <p:blipFill>
                  <a:blip r:embed="rId5"/>
                  <a:stretch>
                    <a:fillRect/>
                  </a:stretch>
                </p:blipFill>
                <p:spPr>
                  <a:xfrm>
                    <a:off x="8117201" y="4643036"/>
                    <a:ext cx="1667149" cy="1667149"/>
                  </a:xfrm>
                  <a:prstGeom prst="rect">
                    <a:avLst/>
                  </a:prstGeom>
                </p:spPr>
              </p:pic>
              <p:pic>
                <p:nvPicPr>
                  <p:cNvPr id="57" name="Picture 56"/>
                  <p:cNvPicPr>
                    <a:picLocks noChangeAspect="1"/>
                  </p:cNvPicPr>
                  <p:nvPr/>
                </p:nvPicPr>
                <p:blipFill>
                  <a:blip r:embed="rId5"/>
                  <a:stretch>
                    <a:fillRect/>
                  </a:stretch>
                </p:blipFill>
                <p:spPr>
                  <a:xfrm>
                    <a:off x="8269601" y="4795436"/>
                    <a:ext cx="1667149" cy="1667149"/>
                  </a:xfrm>
                  <a:prstGeom prst="rect">
                    <a:avLst/>
                  </a:prstGeom>
                </p:spPr>
              </p:pic>
            </p:grpSp>
            <p:grpSp>
              <p:nvGrpSpPr>
                <p:cNvPr id="58" name="Group 57"/>
                <p:cNvGrpSpPr/>
                <p:nvPr/>
              </p:nvGrpSpPr>
              <p:grpSpPr>
                <a:xfrm>
                  <a:off x="6172659" y="5158825"/>
                  <a:ext cx="1667149" cy="1680958"/>
                  <a:chOff x="7355201" y="3881036"/>
                  <a:chExt cx="2581549" cy="2581549"/>
                </a:xfrm>
              </p:grpSpPr>
              <p:pic>
                <p:nvPicPr>
                  <p:cNvPr id="59" name="Picture 58"/>
                  <p:cNvPicPr>
                    <a:picLocks noChangeAspect="1"/>
                  </p:cNvPicPr>
                  <p:nvPr/>
                </p:nvPicPr>
                <p:blipFill>
                  <a:blip r:embed="rId5"/>
                  <a:stretch>
                    <a:fillRect/>
                  </a:stretch>
                </p:blipFill>
                <p:spPr>
                  <a:xfrm>
                    <a:off x="7355201" y="3881036"/>
                    <a:ext cx="1667149" cy="1667149"/>
                  </a:xfrm>
                  <a:prstGeom prst="rect">
                    <a:avLst/>
                  </a:prstGeom>
                </p:spPr>
              </p:pic>
              <p:pic>
                <p:nvPicPr>
                  <p:cNvPr id="60" name="Picture 59"/>
                  <p:cNvPicPr>
                    <a:picLocks noChangeAspect="1"/>
                  </p:cNvPicPr>
                  <p:nvPr/>
                </p:nvPicPr>
                <p:blipFill>
                  <a:blip r:embed="rId5"/>
                  <a:stretch>
                    <a:fillRect/>
                  </a:stretch>
                </p:blipFill>
                <p:spPr>
                  <a:xfrm>
                    <a:off x="7507601" y="4033436"/>
                    <a:ext cx="1667149" cy="1667149"/>
                  </a:xfrm>
                  <a:prstGeom prst="rect">
                    <a:avLst/>
                  </a:prstGeom>
                </p:spPr>
              </p:pic>
              <p:pic>
                <p:nvPicPr>
                  <p:cNvPr id="61" name="Picture 60"/>
                  <p:cNvPicPr>
                    <a:picLocks noChangeAspect="1"/>
                  </p:cNvPicPr>
                  <p:nvPr/>
                </p:nvPicPr>
                <p:blipFill>
                  <a:blip r:embed="rId5"/>
                  <a:stretch>
                    <a:fillRect/>
                  </a:stretch>
                </p:blipFill>
                <p:spPr>
                  <a:xfrm>
                    <a:off x="7660001" y="4185836"/>
                    <a:ext cx="1667149" cy="1667149"/>
                  </a:xfrm>
                  <a:prstGeom prst="rect">
                    <a:avLst/>
                  </a:prstGeom>
                </p:spPr>
              </p:pic>
              <p:pic>
                <p:nvPicPr>
                  <p:cNvPr id="62" name="Picture 61"/>
                  <p:cNvPicPr>
                    <a:picLocks noChangeAspect="1"/>
                  </p:cNvPicPr>
                  <p:nvPr/>
                </p:nvPicPr>
                <p:blipFill>
                  <a:blip r:embed="rId5"/>
                  <a:stretch>
                    <a:fillRect/>
                  </a:stretch>
                </p:blipFill>
                <p:spPr>
                  <a:xfrm>
                    <a:off x="7812401" y="4338236"/>
                    <a:ext cx="1667149" cy="1667149"/>
                  </a:xfrm>
                  <a:prstGeom prst="rect">
                    <a:avLst/>
                  </a:prstGeom>
                </p:spPr>
              </p:pic>
              <p:pic>
                <p:nvPicPr>
                  <p:cNvPr id="63" name="Picture 62"/>
                  <p:cNvPicPr>
                    <a:picLocks noChangeAspect="1"/>
                  </p:cNvPicPr>
                  <p:nvPr/>
                </p:nvPicPr>
                <p:blipFill>
                  <a:blip r:embed="rId5"/>
                  <a:stretch>
                    <a:fillRect/>
                  </a:stretch>
                </p:blipFill>
                <p:spPr>
                  <a:xfrm>
                    <a:off x="7964801" y="4490636"/>
                    <a:ext cx="1667149" cy="1667149"/>
                  </a:xfrm>
                  <a:prstGeom prst="rect">
                    <a:avLst/>
                  </a:prstGeom>
                </p:spPr>
              </p:pic>
              <p:pic>
                <p:nvPicPr>
                  <p:cNvPr id="64" name="Picture 63"/>
                  <p:cNvPicPr>
                    <a:picLocks noChangeAspect="1"/>
                  </p:cNvPicPr>
                  <p:nvPr/>
                </p:nvPicPr>
                <p:blipFill>
                  <a:blip r:embed="rId5"/>
                  <a:stretch>
                    <a:fillRect/>
                  </a:stretch>
                </p:blipFill>
                <p:spPr>
                  <a:xfrm>
                    <a:off x="8117201" y="4643036"/>
                    <a:ext cx="1667149" cy="1667149"/>
                  </a:xfrm>
                  <a:prstGeom prst="rect">
                    <a:avLst/>
                  </a:prstGeom>
                </p:spPr>
              </p:pic>
              <p:pic>
                <p:nvPicPr>
                  <p:cNvPr id="65" name="Picture 64"/>
                  <p:cNvPicPr>
                    <a:picLocks noChangeAspect="1"/>
                  </p:cNvPicPr>
                  <p:nvPr/>
                </p:nvPicPr>
                <p:blipFill>
                  <a:blip r:embed="rId5"/>
                  <a:stretch>
                    <a:fillRect/>
                  </a:stretch>
                </p:blipFill>
                <p:spPr>
                  <a:xfrm>
                    <a:off x="8269601" y="4795436"/>
                    <a:ext cx="1667149" cy="1667149"/>
                  </a:xfrm>
                  <a:prstGeom prst="rect">
                    <a:avLst/>
                  </a:prstGeom>
                </p:spPr>
              </p:pic>
            </p:grpSp>
            <p:grpSp>
              <p:nvGrpSpPr>
                <p:cNvPr id="66" name="Group 65"/>
                <p:cNvGrpSpPr/>
                <p:nvPr/>
              </p:nvGrpSpPr>
              <p:grpSpPr>
                <a:xfrm>
                  <a:off x="6325059" y="5311225"/>
                  <a:ext cx="1667149" cy="1680958"/>
                  <a:chOff x="7355201" y="3881036"/>
                  <a:chExt cx="2581549" cy="2581549"/>
                </a:xfrm>
              </p:grpSpPr>
              <p:pic>
                <p:nvPicPr>
                  <p:cNvPr id="67" name="Picture 66"/>
                  <p:cNvPicPr>
                    <a:picLocks noChangeAspect="1"/>
                  </p:cNvPicPr>
                  <p:nvPr/>
                </p:nvPicPr>
                <p:blipFill>
                  <a:blip r:embed="rId5"/>
                  <a:stretch>
                    <a:fillRect/>
                  </a:stretch>
                </p:blipFill>
                <p:spPr>
                  <a:xfrm>
                    <a:off x="7355201" y="3881036"/>
                    <a:ext cx="1667149" cy="1667149"/>
                  </a:xfrm>
                  <a:prstGeom prst="rect">
                    <a:avLst/>
                  </a:prstGeom>
                </p:spPr>
              </p:pic>
              <p:pic>
                <p:nvPicPr>
                  <p:cNvPr id="68" name="Picture 67"/>
                  <p:cNvPicPr>
                    <a:picLocks noChangeAspect="1"/>
                  </p:cNvPicPr>
                  <p:nvPr/>
                </p:nvPicPr>
                <p:blipFill>
                  <a:blip r:embed="rId5"/>
                  <a:stretch>
                    <a:fillRect/>
                  </a:stretch>
                </p:blipFill>
                <p:spPr>
                  <a:xfrm>
                    <a:off x="7507601" y="4033436"/>
                    <a:ext cx="1667149" cy="1667149"/>
                  </a:xfrm>
                  <a:prstGeom prst="rect">
                    <a:avLst/>
                  </a:prstGeom>
                </p:spPr>
              </p:pic>
              <p:pic>
                <p:nvPicPr>
                  <p:cNvPr id="69" name="Picture 68"/>
                  <p:cNvPicPr>
                    <a:picLocks noChangeAspect="1"/>
                  </p:cNvPicPr>
                  <p:nvPr/>
                </p:nvPicPr>
                <p:blipFill>
                  <a:blip r:embed="rId5"/>
                  <a:stretch>
                    <a:fillRect/>
                  </a:stretch>
                </p:blipFill>
                <p:spPr>
                  <a:xfrm>
                    <a:off x="7660001" y="4185836"/>
                    <a:ext cx="1667149" cy="1667149"/>
                  </a:xfrm>
                  <a:prstGeom prst="rect">
                    <a:avLst/>
                  </a:prstGeom>
                </p:spPr>
              </p:pic>
              <p:pic>
                <p:nvPicPr>
                  <p:cNvPr id="70" name="Picture 69"/>
                  <p:cNvPicPr>
                    <a:picLocks noChangeAspect="1"/>
                  </p:cNvPicPr>
                  <p:nvPr/>
                </p:nvPicPr>
                <p:blipFill>
                  <a:blip r:embed="rId5"/>
                  <a:stretch>
                    <a:fillRect/>
                  </a:stretch>
                </p:blipFill>
                <p:spPr>
                  <a:xfrm>
                    <a:off x="7812401" y="4338236"/>
                    <a:ext cx="1667149" cy="1667149"/>
                  </a:xfrm>
                  <a:prstGeom prst="rect">
                    <a:avLst/>
                  </a:prstGeom>
                </p:spPr>
              </p:pic>
              <p:pic>
                <p:nvPicPr>
                  <p:cNvPr id="71" name="Picture 70"/>
                  <p:cNvPicPr>
                    <a:picLocks noChangeAspect="1"/>
                  </p:cNvPicPr>
                  <p:nvPr/>
                </p:nvPicPr>
                <p:blipFill>
                  <a:blip r:embed="rId5"/>
                  <a:stretch>
                    <a:fillRect/>
                  </a:stretch>
                </p:blipFill>
                <p:spPr>
                  <a:xfrm>
                    <a:off x="7964801" y="4490636"/>
                    <a:ext cx="1667149" cy="1667149"/>
                  </a:xfrm>
                  <a:prstGeom prst="rect">
                    <a:avLst/>
                  </a:prstGeom>
                </p:spPr>
              </p:pic>
              <p:pic>
                <p:nvPicPr>
                  <p:cNvPr id="72" name="Picture 71"/>
                  <p:cNvPicPr>
                    <a:picLocks noChangeAspect="1"/>
                  </p:cNvPicPr>
                  <p:nvPr/>
                </p:nvPicPr>
                <p:blipFill>
                  <a:blip r:embed="rId5"/>
                  <a:stretch>
                    <a:fillRect/>
                  </a:stretch>
                </p:blipFill>
                <p:spPr>
                  <a:xfrm>
                    <a:off x="8117201" y="4643036"/>
                    <a:ext cx="1667149" cy="1667149"/>
                  </a:xfrm>
                  <a:prstGeom prst="rect">
                    <a:avLst/>
                  </a:prstGeom>
                </p:spPr>
              </p:pic>
              <p:pic>
                <p:nvPicPr>
                  <p:cNvPr id="73" name="Picture 72"/>
                  <p:cNvPicPr>
                    <a:picLocks noChangeAspect="1"/>
                  </p:cNvPicPr>
                  <p:nvPr/>
                </p:nvPicPr>
                <p:blipFill>
                  <a:blip r:embed="rId5"/>
                  <a:stretch>
                    <a:fillRect/>
                  </a:stretch>
                </p:blipFill>
                <p:spPr>
                  <a:xfrm>
                    <a:off x="8269601" y="4795436"/>
                    <a:ext cx="1667149" cy="1667149"/>
                  </a:xfrm>
                  <a:prstGeom prst="rect">
                    <a:avLst/>
                  </a:prstGeom>
                </p:spPr>
              </p:pic>
            </p:grpSp>
            <p:grpSp>
              <p:nvGrpSpPr>
                <p:cNvPr id="82" name="Group 81"/>
                <p:cNvGrpSpPr/>
                <p:nvPr/>
              </p:nvGrpSpPr>
              <p:grpSpPr>
                <a:xfrm>
                  <a:off x="6426262" y="4314797"/>
                  <a:ext cx="1667149" cy="1680958"/>
                  <a:chOff x="7355201" y="3881036"/>
                  <a:chExt cx="2581549" cy="2581549"/>
                </a:xfrm>
              </p:grpSpPr>
              <p:pic>
                <p:nvPicPr>
                  <p:cNvPr id="83" name="Picture 82"/>
                  <p:cNvPicPr>
                    <a:picLocks noChangeAspect="1"/>
                  </p:cNvPicPr>
                  <p:nvPr/>
                </p:nvPicPr>
                <p:blipFill>
                  <a:blip r:embed="rId5"/>
                  <a:stretch>
                    <a:fillRect/>
                  </a:stretch>
                </p:blipFill>
                <p:spPr>
                  <a:xfrm>
                    <a:off x="7355201" y="3881036"/>
                    <a:ext cx="1667149" cy="1667149"/>
                  </a:xfrm>
                  <a:prstGeom prst="rect">
                    <a:avLst/>
                  </a:prstGeom>
                </p:spPr>
              </p:pic>
              <p:pic>
                <p:nvPicPr>
                  <p:cNvPr id="84" name="Picture 83"/>
                  <p:cNvPicPr>
                    <a:picLocks noChangeAspect="1"/>
                  </p:cNvPicPr>
                  <p:nvPr/>
                </p:nvPicPr>
                <p:blipFill>
                  <a:blip r:embed="rId5"/>
                  <a:stretch>
                    <a:fillRect/>
                  </a:stretch>
                </p:blipFill>
                <p:spPr>
                  <a:xfrm>
                    <a:off x="7507601" y="4033436"/>
                    <a:ext cx="1667149" cy="1667149"/>
                  </a:xfrm>
                  <a:prstGeom prst="rect">
                    <a:avLst/>
                  </a:prstGeom>
                </p:spPr>
              </p:pic>
              <p:pic>
                <p:nvPicPr>
                  <p:cNvPr id="85" name="Picture 84"/>
                  <p:cNvPicPr>
                    <a:picLocks noChangeAspect="1"/>
                  </p:cNvPicPr>
                  <p:nvPr/>
                </p:nvPicPr>
                <p:blipFill>
                  <a:blip r:embed="rId5"/>
                  <a:stretch>
                    <a:fillRect/>
                  </a:stretch>
                </p:blipFill>
                <p:spPr>
                  <a:xfrm>
                    <a:off x="7660001" y="4185836"/>
                    <a:ext cx="1667149" cy="1667149"/>
                  </a:xfrm>
                  <a:prstGeom prst="rect">
                    <a:avLst/>
                  </a:prstGeom>
                </p:spPr>
              </p:pic>
              <p:pic>
                <p:nvPicPr>
                  <p:cNvPr id="86" name="Picture 85"/>
                  <p:cNvPicPr>
                    <a:picLocks noChangeAspect="1"/>
                  </p:cNvPicPr>
                  <p:nvPr/>
                </p:nvPicPr>
                <p:blipFill>
                  <a:blip r:embed="rId5"/>
                  <a:stretch>
                    <a:fillRect/>
                  </a:stretch>
                </p:blipFill>
                <p:spPr>
                  <a:xfrm>
                    <a:off x="7812401" y="4338236"/>
                    <a:ext cx="1667149" cy="1667149"/>
                  </a:xfrm>
                  <a:prstGeom prst="rect">
                    <a:avLst/>
                  </a:prstGeom>
                </p:spPr>
              </p:pic>
              <p:pic>
                <p:nvPicPr>
                  <p:cNvPr id="87" name="Picture 86"/>
                  <p:cNvPicPr>
                    <a:picLocks noChangeAspect="1"/>
                  </p:cNvPicPr>
                  <p:nvPr/>
                </p:nvPicPr>
                <p:blipFill>
                  <a:blip r:embed="rId5"/>
                  <a:stretch>
                    <a:fillRect/>
                  </a:stretch>
                </p:blipFill>
                <p:spPr>
                  <a:xfrm>
                    <a:off x="7964801" y="4490636"/>
                    <a:ext cx="1667149" cy="1667149"/>
                  </a:xfrm>
                  <a:prstGeom prst="rect">
                    <a:avLst/>
                  </a:prstGeom>
                </p:spPr>
              </p:pic>
              <p:pic>
                <p:nvPicPr>
                  <p:cNvPr id="88" name="Picture 87"/>
                  <p:cNvPicPr>
                    <a:picLocks noChangeAspect="1"/>
                  </p:cNvPicPr>
                  <p:nvPr/>
                </p:nvPicPr>
                <p:blipFill>
                  <a:blip r:embed="rId5"/>
                  <a:stretch>
                    <a:fillRect/>
                  </a:stretch>
                </p:blipFill>
                <p:spPr>
                  <a:xfrm>
                    <a:off x="8117201" y="4643036"/>
                    <a:ext cx="1667149" cy="1667149"/>
                  </a:xfrm>
                  <a:prstGeom prst="rect">
                    <a:avLst/>
                  </a:prstGeom>
                </p:spPr>
              </p:pic>
              <p:pic>
                <p:nvPicPr>
                  <p:cNvPr id="89" name="Picture 88"/>
                  <p:cNvPicPr>
                    <a:picLocks noChangeAspect="1"/>
                  </p:cNvPicPr>
                  <p:nvPr/>
                </p:nvPicPr>
                <p:blipFill>
                  <a:blip r:embed="rId5"/>
                  <a:stretch>
                    <a:fillRect/>
                  </a:stretch>
                </p:blipFill>
                <p:spPr>
                  <a:xfrm>
                    <a:off x="8269601" y="4795436"/>
                    <a:ext cx="1667149" cy="1667149"/>
                  </a:xfrm>
                  <a:prstGeom prst="rect">
                    <a:avLst/>
                  </a:prstGeom>
                </p:spPr>
              </p:pic>
            </p:grpSp>
            <p:grpSp>
              <p:nvGrpSpPr>
                <p:cNvPr id="90" name="Group 89"/>
                <p:cNvGrpSpPr/>
                <p:nvPr/>
              </p:nvGrpSpPr>
              <p:grpSpPr>
                <a:xfrm>
                  <a:off x="7203491" y="5263226"/>
                  <a:ext cx="1667149" cy="1680958"/>
                  <a:chOff x="7355201" y="3881036"/>
                  <a:chExt cx="2581549" cy="2581549"/>
                </a:xfrm>
              </p:grpSpPr>
              <p:pic>
                <p:nvPicPr>
                  <p:cNvPr id="91" name="Picture 90"/>
                  <p:cNvPicPr>
                    <a:picLocks noChangeAspect="1"/>
                  </p:cNvPicPr>
                  <p:nvPr/>
                </p:nvPicPr>
                <p:blipFill>
                  <a:blip r:embed="rId5"/>
                  <a:stretch>
                    <a:fillRect/>
                  </a:stretch>
                </p:blipFill>
                <p:spPr>
                  <a:xfrm>
                    <a:off x="7355201" y="3881036"/>
                    <a:ext cx="1667149" cy="1667149"/>
                  </a:xfrm>
                  <a:prstGeom prst="rect">
                    <a:avLst/>
                  </a:prstGeom>
                </p:spPr>
              </p:pic>
              <p:pic>
                <p:nvPicPr>
                  <p:cNvPr id="92" name="Picture 91"/>
                  <p:cNvPicPr>
                    <a:picLocks noChangeAspect="1"/>
                  </p:cNvPicPr>
                  <p:nvPr/>
                </p:nvPicPr>
                <p:blipFill>
                  <a:blip r:embed="rId5"/>
                  <a:stretch>
                    <a:fillRect/>
                  </a:stretch>
                </p:blipFill>
                <p:spPr>
                  <a:xfrm>
                    <a:off x="7507601" y="4033436"/>
                    <a:ext cx="1667149" cy="1667149"/>
                  </a:xfrm>
                  <a:prstGeom prst="rect">
                    <a:avLst/>
                  </a:prstGeom>
                </p:spPr>
              </p:pic>
              <p:pic>
                <p:nvPicPr>
                  <p:cNvPr id="93" name="Picture 92"/>
                  <p:cNvPicPr>
                    <a:picLocks noChangeAspect="1"/>
                  </p:cNvPicPr>
                  <p:nvPr/>
                </p:nvPicPr>
                <p:blipFill>
                  <a:blip r:embed="rId5"/>
                  <a:stretch>
                    <a:fillRect/>
                  </a:stretch>
                </p:blipFill>
                <p:spPr>
                  <a:xfrm>
                    <a:off x="7660001" y="4185836"/>
                    <a:ext cx="1667149" cy="1667149"/>
                  </a:xfrm>
                  <a:prstGeom prst="rect">
                    <a:avLst/>
                  </a:prstGeom>
                </p:spPr>
              </p:pic>
              <p:pic>
                <p:nvPicPr>
                  <p:cNvPr id="94" name="Picture 93"/>
                  <p:cNvPicPr>
                    <a:picLocks noChangeAspect="1"/>
                  </p:cNvPicPr>
                  <p:nvPr/>
                </p:nvPicPr>
                <p:blipFill>
                  <a:blip r:embed="rId5"/>
                  <a:stretch>
                    <a:fillRect/>
                  </a:stretch>
                </p:blipFill>
                <p:spPr>
                  <a:xfrm>
                    <a:off x="7812401" y="4338236"/>
                    <a:ext cx="1667149" cy="1667149"/>
                  </a:xfrm>
                  <a:prstGeom prst="rect">
                    <a:avLst/>
                  </a:prstGeom>
                </p:spPr>
              </p:pic>
              <p:pic>
                <p:nvPicPr>
                  <p:cNvPr id="95" name="Picture 94"/>
                  <p:cNvPicPr>
                    <a:picLocks noChangeAspect="1"/>
                  </p:cNvPicPr>
                  <p:nvPr/>
                </p:nvPicPr>
                <p:blipFill>
                  <a:blip r:embed="rId5"/>
                  <a:stretch>
                    <a:fillRect/>
                  </a:stretch>
                </p:blipFill>
                <p:spPr>
                  <a:xfrm>
                    <a:off x="7964801" y="4490636"/>
                    <a:ext cx="1667149" cy="1667149"/>
                  </a:xfrm>
                  <a:prstGeom prst="rect">
                    <a:avLst/>
                  </a:prstGeom>
                </p:spPr>
              </p:pic>
              <p:pic>
                <p:nvPicPr>
                  <p:cNvPr id="96" name="Picture 95"/>
                  <p:cNvPicPr>
                    <a:picLocks noChangeAspect="1"/>
                  </p:cNvPicPr>
                  <p:nvPr/>
                </p:nvPicPr>
                <p:blipFill>
                  <a:blip r:embed="rId5"/>
                  <a:stretch>
                    <a:fillRect/>
                  </a:stretch>
                </p:blipFill>
                <p:spPr>
                  <a:xfrm>
                    <a:off x="8117201" y="4643036"/>
                    <a:ext cx="1667149" cy="1667149"/>
                  </a:xfrm>
                  <a:prstGeom prst="rect">
                    <a:avLst/>
                  </a:prstGeom>
                </p:spPr>
              </p:pic>
              <p:pic>
                <p:nvPicPr>
                  <p:cNvPr id="97" name="Picture 96"/>
                  <p:cNvPicPr>
                    <a:picLocks noChangeAspect="1"/>
                  </p:cNvPicPr>
                  <p:nvPr/>
                </p:nvPicPr>
                <p:blipFill>
                  <a:blip r:embed="rId5"/>
                  <a:stretch>
                    <a:fillRect/>
                  </a:stretch>
                </p:blipFill>
                <p:spPr>
                  <a:xfrm>
                    <a:off x="8269601" y="4795436"/>
                    <a:ext cx="1667149" cy="1667149"/>
                  </a:xfrm>
                  <a:prstGeom prst="rect">
                    <a:avLst/>
                  </a:prstGeom>
                </p:spPr>
              </p:pic>
            </p:grpSp>
          </p:grpSp>
        </p:grpSp>
        <p:sp>
          <p:nvSpPr>
            <p:cNvPr id="102" name="Freeform 101"/>
            <p:cNvSpPr/>
            <p:nvPr/>
          </p:nvSpPr>
          <p:spPr>
            <a:xfrm>
              <a:off x="5667562" y="3566160"/>
              <a:ext cx="810859" cy="1476103"/>
            </a:xfrm>
            <a:custGeom>
              <a:avLst/>
              <a:gdLst>
                <a:gd name="connsiteX0" fmla="*/ 431074 w 810859"/>
                <a:gd name="connsiteY0" fmla="*/ 1476103 h 1476103"/>
                <a:gd name="connsiteX1" fmla="*/ 418011 w 810859"/>
                <a:gd name="connsiteY1" fmla="*/ 1397726 h 1476103"/>
                <a:gd name="connsiteX2" fmla="*/ 391886 w 810859"/>
                <a:gd name="connsiteY2" fmla="*/ 1188720 h 1476103"/>
                <a:gd name="connsiteX3" fmla="*/ 404949 w 810859"/>
                <a:gd name="connsiteY3" fmla="*/ 875211 h 1476103"/>
                <a:gd name="connsiteX4" fmla="*/ 418011 w 810859"/>
                <a:gd name="connsiteY4" fmla="*/ 705394 h 1476103"/>
                <a:gd name="connsiteX5" fmla="*/ 431074 w 810859"/>
                <a:gd name="connsiteY5" fmla="*/ 209006 h 1476103"/>
                <a:gd name="connsiteX6" fmla="*/ 444137 w 810859"/>
                <a:gd name="connsiteY6" fmla="*/ 156754 h 1476103"/>
                <a:gd name="connsiteX7" fmla="*/ 470263 w 810859"/>
                <a:gd name="connsiteY7" fmla="*/ 117566 h 1476103"/>
                <a:gd name="connsiteX8" fmla="*/ 509451 w 810859"/>
                <a:gd name="connsiteY8" fmla="*/ 39189 h 1476103"/>
                <a:gd name="connsiteX9" fmla="*/ 548640 w 810859"/>
                <a:gd name="connsiteY9" fmla="*/ 13063 h 1476103"/>
                <a:gd name="connsiteX10" fmla="*/ 587829 w 810859"/>
                <a:gd name="connsiteY10" fmla="*/ 0 h 1476103"/>
                <a:gd name="connsiteX11" fmla="*/ 744583 w 810859"/>
                <a:gd name="connsiteY11" fmla="*/ 26126 h 1476103"/>
                <a:gd name="connsiteX12" fmla="*/ 770709 w 810859"/>
                <a:gd name="connsiteY12" fmla="*/ 78377 h 1476103"/>
                <a:gd name="connsiteX13" fmla="*/ 796834 w 810859"/>
                <a:gd name="connsiteY13" fmla="*/ 169817 h 1476103"/>
                <a:gd name="connsiteX14" fmla="*/ 770709 w 810859"/>
                <a:gd name="connsiteY14" fmla="*/ 483326 h 1476103"/>
                <a:gd name="connsiteX15" fmla="*/ 666206 w 810859"/>
                <a:gd name="connsiteY15" fmla="*/ 600891 h 1476103"/>
                <a:gd name="connsiteX16" fmla="*/ 613954 w 810859"/>
                <a:gd name="connsiteY16" fmla="*/ 679269 h 1476103"/>
                <a:gd name="connsiteX17" fmla="*/ 548640 w 810859"/>
                <a:gd name="connsiteY17" fmla="*/ 705394 h 1476103"/>
                <a:gd name="connsiteX18" fmla="*/ 404949 w 810859"/>
                <a:gd name="connsiteY18" fmla="*/ 770709 h 1476103"/>
                <a:gd name="connsiteX19" fmla="*/ 313509 w 810859"/>
                <a:gd name="connsiteY19" fmla="*/ 783771 h 1476103"/>
                <a:gd name="connsiteX20" fmla="*/ 78377 w 810859"/>
                <a:gd name="connsiteY20" fmla="*/ 757646 h 1476103"/>
                <a:gd name="connsiteX21" fmla="*/ 39189 w 810859"/>
                <a:gd name="connsiteY21" fmla="*/ 705394 h 1476103"/>
                <a:gd name="connsiteX22" fmla="*/ 26126 w 810859"/>
                <a:gd name="connsiteY22" fmla="*/ 653143 h 1476103"/>
                <a:gd name="connsiteX23" fmla="*/ 0 w 810859"/>
                <a:gd name="connsiteY23" fmla="*/ 574766 h 1476103"/>
                <a:gd name="connsiteX24" fmla="*/ 130629 w 810859"/>
                <a:gd name="connsiteY24" fmla="*/ 235131 h 1476103"/>
                <a:gd name="connsiteX25" fmla="*/ 195943 w 810859"/>
                <a:gd name="connsiteY25" fmla="*/ 195943 h 1476103"/>
                <a:gd name="connsiteX26" fmla="*/ 261257 w 810859"/>
                <a:gd name="connsiteY26" fmla="*/ 182880 h 1476103"/>
                <a:gd name="connsiteX27" fmla="*/ 391886 w 810859"/>
                <a:gd name="connsiteY27" fmla="*/ 261257 h 1476103"/>
                <a:gd name="connsiteX28" fmla="*/ 404949 w 810859"/>
                <a:gd name="connsiteY28" fmla="*/ 352697 h 1476103"/>
                <a:gd name="connsiteX29" fmla="*/ 418011 w 810859"/>
                <a:gd name="connsiteY29" fmla="*/ 483326 h 1476103"/>
                <a:gd name="connsiteX30" fmla="*/ 365760 w 810859"/>
                <a:gd name="connsiteY30" fmla="*/ 744583 h 1476103"/>
                <a:gd name="connsiteX31" fmla="*/ 313509 w 810859"/>
                <a:gd name="connsiteY31" fmla="*/ 796834 h 1476103"/>
                <a:gd name="connsiteX32" fmla="*/ 209006 w 810859"/>
                <a:gd name="connsiteY32" fmla="*/ 822960 h 1476103"/>
                <a:gd name="connsiteX33" fmla="*/ 143691 w 810859"/>
                <a:gd name="connsiteY33" fmla="*/ 796834 h 1476103"/>
                <a:gd name="connsiteX34" fmla="*/ 117566 w 810859"/>
                <a:gd name="connsiteY34" fmla="*/ 731520 h 1476103"/>
                <a:gd name="connsiteX35" fmla="*/ 169817 w 810859"/>
                <a:gd name="connsiteY35" fmla="*/ 339634 h 1476103"/>
                <a:gd name="connsiteX36" fmla="*/ 248194 w 810859"/>
                <a:gd name="connsiteY36" fmla="*/ 222069 h 1476103"/>
                <a:gd name="connsiteX37" fmla="*/ 418011 w 810859"/>
                <a:gd name="connsiteY37" fmla="*/ 52251 h 1476103"/>
                <a:gd name="connsiteX38" fmla="*/ 522514 w 810859"/>
                <a:gd name="connsiteY38" fmla="*/ 26126 h 1476103"/>
                <a:gd name="connsiteX39" fmla="*/ 692331 w 810859"/>
                <a:gd name="connsiteY39" fmla="*/ 39189 h 1476103"/>
                <a:gd name="connsiteX40" fmla="*/ 731520 w 810859"/>
                <a:gd name="connsiteY40" fmla="*/ 91440 h 1476103"/>
                <a:gd name="connsiteX41" fmla="*/ 770709 w 810859"/>
                <a:gd name="connsiteY41" fmla="*/ 130629 h 1476103"/>
                <a:gd name="connsiteX42" fmla="*/ 809897 w 810859"/>
                <a:gd name="connsiteY42" fmla="*/ 300446 h 1476103"/>
                <a:gd name="connsiteX43" fmla="*/ 809897 w 810859"/>
                <a:gd name="connsiteY43" fmla="*/ 365760 h 14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859" h="1476103">
                  <a:moveTo>
                    <a:pt x="431074" y="1476103"/>
                  </a:moveTo>
                  <a:cubicBezTo>
                    <a:pt x="426720" y="1449977"/>
                    <a:pt x="421590" y="1423969"/>
                    <a:pt x="418011" y="1397726"/>
                  </a:cubicBezTo>
                  <a:cubicBezTo>
                    <a:pt x="408525" y="1328159"/>
                    <a:pt x="391886" y="1188720"/>
                    <a:pt x="391886" y="1188720"/>
                  </a:cubicBezTo>
                  <a:cubicBezTo>
                    <a:pt x="396240" y="1084217"/>
                    <a:pt x="399304" y="979652"/>
                    <a:pt x="404949" y="875211"/>
                  </a:cubicBezTo>
                  <a:cubicBezTo>
                    <a:pt x="408013" y="818521"/>
                    <a:pt x="415786" y="762123"/>
                    <a:pt x="418011" y="705394"/>
                  </a:cubicBezTo>
                  <a:cubicBezTo>
                    <a:pt x="424497" y="540001"/>
                    <a:pt x="423201" y="374339"/>
                    <a:pt x="431074" y="209006"/>
                  </a:cubicBezTo>
                  <a:cubicBezTo>
                    <a:pt x="431928" y="191073"/>
                    <a:pt x="437065" y="173256"/>
                    <a:pt x="444137" y="156754"/>
                  </a:cubicBezTo>
                  <a:cubicBezTo>
                    <a:pt x="450321" y="142324"/>
                    <a:pt x="461554" y="130629"/>
                    <a:pt x="470263" y="117566"/>
                  </a:cubicBezTo>
                  <a:cubicBezTo>
                    <a:pt x="480887" y="85694"/>
                    <a:pt x="484129" y="64511"/>
                    <a:pt x="509451" y="39189"/>
                  </a:cubicBezTo>
                  <a:cubicBezTo>
                    <a:pt x="520552" y="28088"/>
                    <a:pt x="534598" y="20084"/>
                    <a:pt x="548640" y="13063"/>
                  </a:cubicBezTo>
                  <a:cubicBezTo>
                    <a:pt x="560956" y="6905"/>
                    <a:pt x="574766" y="4354"/>
                    <a:pt x="587829" y="0"/>
                  </a:cubicBezTo>
                  <a:cubicBezTo>
                    <a:pt x="640080" y="8709"/>
                    <a:pt x="695894" y="5259"/>
                    <a:pt x="744583" y="26126"/>
                  </a:cubicBezTo>
                  <a:cubicBezTo>
                    <a:pt x="762481" y="33797"/>
                    <a:pt x="763038" y="60479"/>
                    <a:pt x="770709" y="78377"/>
                  </a:cubicBezTo>
                  <a:cubicBezTo>
                    <a:pt x="781950" y="104605"/>
                    <a:pt x="790208" y="143313"/>
                    <a:pt x="796834" y="169817"/>
                  </a:cubicBezTo>
                  <a:cubicBezTo>
                    <a:pt x="788126" y="274320"/>
                    <a:pt x="791955" y="380636"/>
                    <a:pt x="770709" y="483326"/>
                  </a:cubicBezTo>
                  <a:cubicBezTo>
                    <a:pt x="765026" y="510794"/>
                    <a:pt x="683437" y="579352"/>
                    <a:pt x="666206" y="600891"/>
                  </a:cubicBezTo>
                  <a:cubicBezTo>
                    <a:pt x="646591" y="625410"/>
                    <a:pt x="637422" y="658408"/>
                    <a:pt x="613954" y="679269"/>
                  </a:cubicBezTo>
                  <a:cubicBezTo>
                    <a:pt x="596428" y="694847"/>
                    <a:pt x="569987" y="695691"/>
                    <a:pt x="548640" y="705394"/>
                  </a:cubicBezTo>
                  <a:cubicBezTo>
                    <a:pt x="511652" y="722207"/>
                    <a:pt x="447321" y="760116"/>
                    <a:pt x="404949" y="770709"/>
                  </a:cubicBezTo>
                  <a:cubicBezTo>
                    <a:pt x="375079" y="778176"/>
                    <a:pt x="343989" y="779417"/>
                    <a:pt x="313509" y="783771"/>
                  </a:cubicBezTo>
                  <a:cubicBezTo>
                    <a:pt x="235132" y="775063"/>
                    <a:pt x="154202" y="779310"/>
                    <a:pt x="78377" y="757646"/>
                  </a:cubicBezTo>
                  <a:cubicBezTo>
                    <a:pt x="57443" y="751665"/>
                    <a:pt x="48925" y="724867"/>
                    <a:pt x="39189" y="705394"/>
                  </a:cubicBezTo>
                  <a:cubicBezTo>
                    <a:pt x="31160" y="689336"/>
                    <a:pt x="31285" y="670339"/>
                    <a:pt x="26126" y="653143"/>
                  </a:cubicBezTo>
                  <a:cubicBezTo>
                    <a:pt x="18213" y="626766"/>
                    <a:pt x="8709" y="600892"/>
                    <a:pt x="0" y="574766"/>
                  </a:cubicBezTo>
                  <a:cubicBezTo>
                    <a:pt x="46884" y="402857"/>
                    <a:pt x="17586" y="323053"/>
                    <a:pt x="130629" y="235131"/>
                  </a:cubicBezTo>
                  <a:cubicBezTo>
                    <a:pt x="150670" y="219543"/>
                    <a:pt x="172369" y="205372"/>
                    <a:pt x="195943" y="195943"/>
                  </a:cubicBezTo>
                  <a:cubicBezTo>
                    <a:pt x="216558" y="187697"/>
                    <a:pt x="239486" y="187234"/>
                    <a:pt x="261257" y="182880"/>
                  </a:cubicBezTo>
                  <a:cubicBezTo>
                    <a:pt x="304800" y="209006"/>
                    <a:pt x="359085" y="222493"/>
                    <a:pt x="391886" y="261257"/>
                  </a:cubicBezTo>
                  <a:cubicBezTo>
                    <a:pt x="411774" y="284761"/>
                    <a:pt x="401352" y="322118"/>
                    <a:pt x="404949" y="352697"/>
                  </a:cubicBezTo>
                  <a:cubicBezTo>
                    <a:pt x="410062" y="396157"/>
                    <a:pt x="413657" y="439783"/>
                    <a:pt x="418011" y="483326"/>
                  </a:cubicBezTo>
                  <a:cubicBezTo>
                    <a:pt x="412483" y="524788"/>
                    <a:pt x="407926" y="681335"/>
                    <a:pt x="365760" y="744583"/>
                  </a:cubicBezTo>
                  <a:cubicBezTo>
                    <a:pt x="352097" y="765078"/>
                    <a:pt x="333552" y="782517"/>
                    <a:pt x="313509" y="796834"/>
                  </a:cubicBezTo>
                  <a:cubicBezTo>
                    <a:pt x="297888" y="807992"/>
                    <a:pt x="215857" y="821590"/>
                    <a:pt x="209006" y="822960"/>
                  </a:cubicBezTo>
                  <a:cubicBezTo>
                    <a:pt x="187234" y="814251"/>
                    <a:pt x="160272" y="813415"/>
                    <a:pt x="143691" y="796834"/>
                  </a:cubicBezTo>
                  <a:cubicBezTo>
                    <a:pt x="127110" y="780253"/>
                    <a:pt x="116228" y="754930"/>
                    <a:pt x="117566" y="731520"/>
                  </a:cubicBezTo>
                  <a:cubicBezTo>
                    <a:pt x="125084" y="599950"/>
                    <a:pt x="137085" y="467289"/>
                    <a:pt x="169817" y="339634"/>
                  </a:cubicBezTo>
                  <a:cubicBezTo>
                    <a:pt x="181515" y="294011"/>
                    <a:pt x="219278" y="259246"/>
                    <a:pt x="248194" y="222069"/>
                  </a:cubicBezTo>
                  <a:cubicBezTo>
                    <a:pt x="265166" y="200248"/>
                    <a:pt x="368149" y="75264"/>
                    <a:pt x="418011" y="52251"/>
                  </a:cubicBezTo>
                  <a:cubicBezTo>
                    <a:pt x="450613" y="37204"/>
                    <a:pt x="487680" y="34834"/>
                    <a:pt x="522514" y="26126"/>
                  </a:cubicBezTo>
                  <a:cubicBezTo>
                    <a:pt x="579120" y="30480"/>
                    <a:pt x="638142" y="22255"/>
                    <a:pt x="692331" y="39189"/>
                  </a:cubicBezTo>
                  <a:cubicBezTo>
                    <a:pt x="713111" y="45683"/>
                    <a:pt x="717351" y="74910"/>
                    <a:pt x="731520" y="91440"/>
                  </a:cubicBezTo>
                  <a:cubicBezTo>
                    <a:pt x="743543" y="105466"/>
                    <a:pt x="757646" y="117566"/>
                    <a:pt x="770709" y="130629"/>
                  </a:cubicBezTo>
                  <a:cubicBezTo>
                    <a:pt x="775124" y="148291"/>
                    <a:pt x="806546" y="266940"/>
                    <a:pt x="809897" y="300446"/>
                  </a:cubicBezTo>
                  <a:cubicBezTo>
                    <a:pt x="812063" y="322109"/>
                    <a:pt x="809897" y="343989"/>
                    <a:pt x="809897" y="36576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Freeform 102"/>
            <p:cNvSpPr/>
            <p:nvPr/>
          </p:nvSpPr>
          <p:spPr>
            <a:xfrm>
              <a:off x="6139299" y="3581257"/>
              <a:ext cx="810859" cy="1476103"/>
            </a:xfrm>
            <a:custGeom>
              <a:avLst/>
              <a:gdLst>
                <a:gd name="connsiteX0" fmla="*/ 431074 w 810859"/>
                <a:gd name="connsiteY0" fmla="*/ 1476103 h 1476103"/>
                <a:gd name="connsiteX1" fmla="*/ 418011 w 810859"/>
                <a:gd name="connsiteY1" fmla="*/ 1397726 h 1476103"/>
                <a:gd name="connsiteX2" fmla="*/ 391886 w 810859"/>
                <a:gd name="connsiteY2" fmla="*/ 1188720 h 1476103"/>
                <a:gd name="connsiteX3" fmla="*/ 404949 w 810859"/>
                <a:gd name="connsiteY3" fmla="*/ 875211 h 1476103"/>
                <a:gd name="connsiteX4" fmla="*/ 418011 w 810859"/>
                <a:gd name="connsiteY4" fmla="*/ 705394 h 1476103"/>
                <a:gd name="connsiteX5" fmla="*/ 431074 w 810859"/>
                <a:gd name="connsiteY5" fmla="*/ 209006 h 1476103"/>
                <a:gd name="connsiteX6" fmla="*/ 444137 w 810859"/>
                <a:gd name="connsiteY6" fmla="*/ 156754 h 1476103"/>
                <a:gd name="connsiteX7" fmla="*/ 470263 w 810859"/>
                <a:gd name="connsiteY7" fmla="*/ 117566 h 1476103"/>
                <a:gd name="connsiteX8" fmla="*/ 509451 w 810859"/>
                <a:gd name="connsiteY8" fmla="*/ 39189 h 1476103"/>
                <a:gd name="connsiteX9" fmla="*/ 548640 w 810859"/>
                <a:gd name="connsiteY9" fmla="*/ 13063 h 1476103"/>
                <a:gd name="connsiteX10" fmla="*/ 587829 w 810859"/>
                <a:gd name="connsiteY10" fmla="*/ 0 h 1476103"/>
                <a:gd name="connsiteX11" fmla="*/ 744583 w 810859"/>
                <a:gd name="connsiteY11" fmla="*/ 26126 h 1476103"/>
                <a:gd name="connsiteX12" fmla="*/ 770709 w 810859"/>
                <a:gd name="connsiteY12" fmla="*/ 78377 h 1476103"/>
                <a:gd name="connsiteX13" fmla="*/ 796834 w 810859"/>
                <a:gd name="connsiteY13" fmla="*/ 169817 h 1476103"/>
                <a:gd name="connsiteX14" fmla="*/ 770709 w 810859"/>
                <a:gd name="connsiteY14" fmla="*/ 483326 h 1476103"/>
                <a:gd name="connsiteX15" fmla="*/ 666206 w 810859"/>
                <a:gd name="connsiteY15" fmla="*/ 600891 h 1476103"/>
                <a:gd name="connsiteX16" fmla="*/ 613954 w 810859"/>
                <a:gd name="connsiteY16" fmla="*/ 679269 h 1476103"/>
                <a:gd name="connsiteX17" fmla="*/ 548640 w 810859"/>
                <a:gd name="connsiteY17" fmla="*/ 705394 h 1476103"/>
                <a:gd name="connsiteX18" fmla="*/ 404949 w 810859"/>
                <a:gd name="connsiteY18" fmla="*/ 770709 h 1476103"/>
                <a:gd name="connsiteX19" fmla="*/ 313509 w 810859"/>
                <a:gd name="connsiteY19" fmla="*/ 783771 h 1476103"/>
                <a:gd name="connsiteX20" fmla="*/ 78377 w 810859"/>
                <a:gd name="connsiteY20" fmla="*/ 757646 h 1476103"/>
                <a:gd name="connsiteX21" fmla="*/ 39189 w 810859"/>
                <a:gd name="connsiteY21" fmla="*/ 705394 h 1476103"/>
                <a:gd name="connsiteX22" fmla="*/ 26126 w 810859"/>
                <a:gd name="connsiteY22" fmla="*/ 653143 h 1476103"/>
                <a:gd name="connsiteX23" fmla="*/ 0 w 810859"/>
                <a:gd name="connsiteY23" fmla="*/ 574766 h 1476103"/>
                <a:gd name="connsiteX24" fmla="*/ 130629 w 810859"/>
                <a:gd name="connsiteY24" fmla="*/ 235131 h 1476103"/>
                <a:gd name="connsiteX25" fmla="*/ 195943 w 810859"/>
                <a:gd name="connsiteY25" fmla="*/ 195943 h 1476103"/>
                <a:gd name="connsiteX26" fmla="*/ 261257 w 810859"/>
                <a:gd name="connsiteY26" fmla="*/ 182880 h 1476103"/>
                <a:gd name="connsiteX27" fmla="*/ 391886 w 810859"/>
                <a:gd name="connsiteY27" fmla="*/ 261257 h 1476103"/>
                <a:gd name="connsiteX28" fmla="*/ 404949 w 810859"/>
                <a:gd name="connsiteY28" fmla="*/ 352697 h 1476103"/>
                <a:gd name="connsiteX29" fmla="*/ 418011 w 810859"/>
                <a:gd name="connsiteY29" fmla="*/ 483326 h 1476103"/>
                <a:gd name="connsiteX30" fmla="*/ 365760 w 810859"/>
                <a:gd name="connsiteY30" fmla="*/ 744583 h 1476103"/>
                <a:gd name="connsiteX31" fmla="*/ 313509 w 810859"/>
                <a:gd name="connsiteY31" fmla="*/ 796834 h 1476103"/>
                <a:gd name="connsiteX32" fmla="*/ 209006 w 810859"/>
                <a:gd name="connsiteY32" fmla="*/ 822960 h 1476103"/>
                <a:gd name="connsiteX33" fmla="*/ 143691 w 810859"/>
                <a:gd name="connsiteY33" fmla="*/ 796834 h 1476103"/>
                <a:gd name="connsiteX34" fmla="*/ 117566 w 810859"/>
                <a:gd name="connsiteY34" fmla="*/ 731520 h 1476103"/>
                <a:gd name="connsiteX35" fmla="*/ 169817 w 810859"/>
                <a:gd name="connsiteY35" fmla="*/ 339634 h 1476103"/>
                <a:gd name="connsiteX36" fmla="*/ 248194 w 810859"/>
                <a:gd name="connsiteY36" fmla="*/ 222069 h 1476103"/>
                <a:gd name="connsiteX37" fmla="*/ 418011 w 810859"/>
                <a:gd name="connsiteY37" fmla="*/ 52251 h 1476103"/>
                <a:gd name="connsiteX38" fmla="*/ 522514 w 810859"/>
                <a:gd name="connsiteY38" fmla="*/ 26126 h 1476103"/>
                <a:gd name="connsiteX39" fmla="*/ 692331 w 810859"/>
                <a:gd name="connsiteY39" fmla="*/ 39189 h 1476103"/>
                <a:gd name="connsiteX40" fmla="*/ 731520 w 810859"/>
                <a:gd name="connsiteY40" fmla="*/ 91440 h 1476103"/>
                <a:gd name="connsiteX41" fmla="*/ 770709 w 810859"/>
                <a:gd name="connsiteY41" fmla="*/ 130629 h 1476103"/>
                <a:gd name="connsiteX42" fmla="*/ 809897 w 810859"/>
                <a:gd name="connsiteY42" fmla="*/ 300446 h 1476103"/>
                <a:gd name="connsiteX43" fmla="*/ 809897 w 810859"/>
                <a:gd name="connsiteY43" fmla="*/ 365760 h 14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859" h="1476103">
                  <a:moveTo>
                    <a:pt x="431074" y="1476103"/>
                  </a:moveTo>
                  <a:cubicBezTo>
                    <a:pt x="426720" y="1449977"/>
                    <a:pt x="421590" y="1423969"/>
                    <a:pt x="418011" y="1397726"/>
                  </a:cubicBezTo>
                  <a:cubicBezTo>
                    <a:pt x="408525" y="1328159"/>
                    <a:pt x="391886" y="1188720"/>
                    <a:pt x="391886" y="1188720"/>
                  </a:cubicBezTo>
                  <a:cubicBezTo>
                    <a:pt x="396240" y="1084217"/>
                    <a:pt x="399304" y="979652"/>
                    <a:pt x="404949" y="875211"/>
                  </a:cubicBezTo>
                  <a:cubicBezTo>
                    <a:pt x="408013" y="818521"/>
                    <a:pt x="415786" y="762123"/>
                    <a:pt x="418011" y="705394"/>
                  </a:cubicBezTo>
                  <a:cubicBezTo>
                    <a:pt x="424497" y="540001"/>
                    <a:pt x="423201" y="374339"/>
                    <a:pt x="431074" y="209006"/>
                  </a:cubicBezTo>
                  <a:cubicBezTo>
                    <a:pt x="431928" y="191073"/>
                    <a:pt x="437065" y="173256"/>
                    <a:pt x="444137" y="156754"/>
                  </a:cubicBezTo>
                  <a:cubicBezTo>
                    <a:pt x="450321" y="142324"/>
                    <a:pt x="461554" y="130629"/>
                    <a:pt x="470263" y="117566"/>
                  </a:cubicBezTo>
                  <a:cubicBezTo>
                    <a:pt x="480887" y="85694"/>
                    <a:pt x="484129" y="64511"/>
                    <a:pt x="509451" y="39189"/>
                  </a:cubicBezTo>
                  <a:cubicBezTo>
                    <a:pt x="520552" y="28088"/>
                    <a:pt x="534598" y="20084"/>
                    <a:pt x="548640" y="13063"/>
                  </a:cubicBezTo>
                  <a:cubicBezTo>
                    <a:pt x="560956" y="6905"/>
                    <a:pt x="574766" y="4354"/>
                    <a:pt x="587829" y="0"/>
                  </a:cubicBezTo>
                  <a:cubicBezTo>
                    <a:pt x="640080" y="8709"/>
                    <a:pt x="695894" y="5259"/>
                    <a:pt x="744583" y="26126"/>
                  </a:cubicBezTo>
                  <a:cubicBezTo>
                    <a:pt x="762481" y="33797"/>
                    <a:pt x="763038" y="60479"/>
                    <a:pt x="770709" y="78377"/>
                  </a:cubicBezTo>
                  <a:cubicBezTo>
                    <a:pt x="781950" y="104605"/>
                    <a:pt x="790208" y="143313"/>
                    <a:pt x="796834" y="169817"/>
                  </a:cubicBezTo>
                  <a:cubicBezTo>
                    <a:pt x="788126" y="274320"/>
                    <a:pt x="791955" y="380636"/>
                    <a:pt x="770709" y="483326"/>
                  </a:cubicBezTo>
                  <a:cubicBezTo>
                    <a:pt x="765026" y="510794"/>
                    <a:pt x="683437" y="579352"/>
                    <a:pt x="666206" y="600891"/>
                  </a:cubicBezTo>
                  <a:cubicBezTo>
                    <a:pt x="646591" y="625410"/>
                    <a:pt x="637422" y="658408"/>
                    <a:pt x="613954" y="679269"/>
                  </a:cubicBezTo>
                  <a:cubicBezTo>
                    <a:pt x="596428" y="694847"/>
                    <a:pt x="569987" y="695691"/>
                    <a:pt x="548640" y="705394"/>
                  </a:cubicBezTo>
                  <a:cubicBezTo>
                    <a:pt x="511652" y="722207"/>
                    <a:pt x="447321" y="760116"/>
                    <a:pt x="404949" y="770709"/>
                  </a:cubicBezTo>
                  <a:cubicBezTo>
                    <a:pt x="375079" y="778176"/>
                    <a:pt x="343989" y="779417"/>
                    <a:pt x="313509" y="783771"/>
                  </a:cubicBezTo>
                  <a:cubicBezTo>
                    <a:pt x="235132" y="775063"/>
                    <a:pt x="154202" y="779310"/>
                    <a:pt x="78377" y="757646"/>
                  </a:cubicBezTo>
                  <a:cubicBezTo>
                    <a:pt x="57443" y="751665"/>
                    <a:pt x="48925" y="724867"/>
                    <a:pt x="39189" y="705394"/>
                  </a:cubicBezTo>
                  <a:cubicBezTo>
                    <a:pt x="31160" y="689336"/>
                    <a:pt x="31285" y="670339"/>
                    <a:pt x="26126" y="653143"/>
                  </a:cubicBezTo>
                  <a:cubicBezTo>
                    <a:pt x="18213" y="626766"/>
                    <a:pt x="8709" y="600892"/>
                    <a:pt x="0" y="574766"/>
                  </a:cubicBezTo>
                  <a:cubicBezTo>
                    <a:pt x="46884" y="402857"/>
                    <a:pt x="17586" y="323053"/>
                    <a:pt x="130629" y="235131"/>
                  </a:cubicBezTo>
                  <a:cubicBezTo>
                    <a:pt x="150670" y="219543"/>
                    <a:pt x="172369" y="205372"/>
                    <a:pt x="195943" y="195943"/>
                  </a:cubicBezTo>
                  <a:cubicBezTo>
                    <a:pt x="216558" y="187697"/>
                    <a:pt x="239486" y="187234"/>
                    <a:pt x="261257" y="182880"/>
                  </a:cubicBezTo>
                  <a:cubicBezTo>
                    <a:pt x="304800" y="209006"/>
                    <a:pt x="359085" y="222493"/>
                    <a:pt x="391886" y="261257"/>
                  </a:cubicBezTo>
                  <a:cubicBezTo>
                    <a:pt x="411774" y="284761"/>
                    <a:pt x="401352" y="322118"/>
                    <a:pt x="404949" y="352697"/>
                  </a:cubicBezTo>
                  <a:cubicBezTo>
                    <a:pt x="410062" y="396157"/>
                    <a:pt x="413657" y="439783"/>
                    <a:pt x="418011" y="483326"/>
                  </a:cubicBezTo>
                  <a:cubicBezTo>
                    <a:pt x="412483" y="524788"/>
                    <a:pt x="407926" y="681335"/>
                    <a:pt x="365760" y="744583"/>
                  </a:cubicBezTo>
                  <a:cubicBezTo>
                    <a:pt x="352097" y="765078"/>
                    <a:pt x="333552" y="782517"/>
                    <a:pt x="313509" y="796834"/>
                  </a:cubicBezTo>
                  <a:cubicBezTo>
                    <a:pt x="297888" y="807992"/>
                    <a:pt x="215857" y="821590"/>
                    <a:pt x="209006" y="822960"/>
                  </a:cubicBezTo>
                  <a:cubicBezTo>
                    <a:pt x="187234" y="814251"/>
                    <a:pt x="160272" y="813415"/>
                    <a:pt x="143691" y="796834"/>
                  </a:cubicBezTo>
                  <a:cubicBezTo>
                    <a:pt x="127110" y="780253"/>
                    <a:pt x="116228" y="754930"/>
                    <a:pt x="117566" y="731520"/>
                  </a:cubicBezTo>
                  <a:cubicBezTo>
                    <a:pt x="125084" y="599950"/>
                    <a:pt x="137085" y="467289"/>
                    <a:pt x="169817" y="339634"/>
                  </a:cubicBezTo>
                  <a:cubicBezTo>
                    <a:pt x="181515" y="294011"/>
                    <a:pt x="219278" y="259246"/>
                    <a:pt x="248194" y="222069"/>
                  </a:cubicBezTo>
                  <a:cubicBezTo>
                    <a:pt x="265166" y="200248"/>
                    <a:pt x="368149" y="75264"/>
                    <a:pt x="418011" y="52251"/>
                  </a:cubicBezTo>
                  <a:cubicBezTo>
                    <a:pt x="450613" y="37204"/>
                    <a:pt x="487680" y="34834"/>
                    <a:pt x="522514" y="26126"/>
                  </a:cubicBezTo>
                  <a:cubicBezTo>
                    <a:pt x="579120" y="30480"/>
                    <a:pt x="638142" y="22255"/>
                    <a:pt x="692331" y="39189"/>
                  </a:cubicBezTo>
                  <a:cubicBezTo>
                    <a:pt x="713111" y="45683"/>
                    <a:pt x="717351" y="74910"/>
                    <a:pt x="731520" y="91440"/>
                  </a:cubicBezTo>
                  <a:cubicBezTo>
                    <a:pt x="743543" y="105466"/>
                    <a:pt x="757646" y="117566"/>
                    <a:pt x="770709" y="130629"/>
                  </a:cubicBezTo>
                  <a:cubicBezTo>
                    <a:pt x="775124" y="148291"/>
                    <a:pt x="806546" y="266940"/>
                    <a:pt x="809897" y="300446"/>
                  </a:cubicBezTo>
                  <a:cubicBezTo>
                    <a:pt x="812063" y="322109"/>
                    <a:pt x="809897" y="343989"/>
                    <a:pt x="809897" y="36576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Freeform 103"/>
            <p:cNvSpPr/>
            <p:nvPr/>
          </p:nvSpPr>
          <p:spPr>
            <a:xfrm>
              <a:off x="6622441" y="3541366"/>
              <a:ext cx="810859" cy="1476103"/>
            </a:xfrm>
            <a:custGeom>
              <a:avLst/>
              <a:gdLst>
                <a:gd name="connsiteX0" fmla="*/ 431074 w 810859"/>
                <a:gd name="connsiteY0" fmla="*/ 1476103 h 1476103"/>
                <a:gd name="connsiteX1" fmla="*/ 418011 w 810859"/>
                <a:gd name="connsiteY1" fmla="*/ 1397726 h 1476103"/>
                <a:gd name="connsiteX2" fmla="*/ 391886 w 810859"/>
                <a:gd name="connsiteY2" fmla="*/ 1188720 h 1476103"/>
                <a:gd name="connsiteX3" fmla="*/ 404949 w 810859"/>
                <a:gd name="connsiteY3" fmla="*/ 875211 h 1476103"/>
                <a:gd name="connsiteX4" fmla="*/ 418011 w 810859"/>
                <a:gd name="connsiteY4" fmla="*/ 705394 h 1476103"/>
                <a:gd name="connsiteX5" fmla="*/ 431074 w 810859"/>
                <a:gd name="connsiteY5" fmla="*/ 209006 h 1476103"/>
                <a:gd name="connsiteX6" fmla="*/ 444137 w 810859"/>
                <a:gd name="connsiteY6" fmla="*/ 156754 h 1476103"/>
                <a:gd name="connsiteX7" fmla="*/ 470263 w 810859"/>
                <a:gd name="connsiteY7" fmla="*/ 117566 h 1476103"/>
                <a:gd name="connsiteX8" fmla="*/ 509451 w 810859"/>
                <a:gd name="connsiteY8" fmla="*/ 39189 h 1476103"/>
                <a:gd name="connsiteX9" fmla="*/ 548640 w 810859"/>
                <a:gd name="connsiteY9" fmla="*/ 13063 h 1476103"/>
                <a:gd name="connsiteX10" fmla="*/ 587829 w 810859"/>
                <a:gd name="connsiteY10" fmla="*/ 0 h 1476103"/>
                <a:gd name="connsiteX11" fmla="*/ 744583 w 810859"/>
                <a:gd name="connsiteY11" fmla="*/ 26126 h 1476103"/>
                <a:gd name="connsiteX12" fmla="*/ 770709 w 810859"/>
                <a:gd name="connsiteY12" fmla="*/ 78377 h 1476103"/>
                <a:gd name="connsiteX13" fmla="*/ 796834 w 810859"/>
                <a:gd name="connsiteY13" fmla="*/ 169817 h 1476103"/>
                <a:gd name="connsiteX14" fmla="*/ 770709 w 810859"/>
                <a:gd name="connsiteY14" fmla="*/ 483326 h 1476103"/>
                <a:gd name="connsiteX15" fmla="*/ 666206 w 810859"/>
                <a:gd name="connsiteY15" fmla="*/ 600891 h 1476103"/>
                <a:gd name="connsiteX16" fmla="*/ 613954 w 810859"/>
                <a:gd name="connsiteY16" fmla="*/ 679269 h 1476103"/>
                <a:gd name="connsiteX17" fmla="*/ 548640 w 810859"/>
                <a:gd name="connsiteY17" fmla="*/ 705394 h 1476103"/>
                <a:gd name="connsiteX18" fmla="*/ 404949 w 810859"/>
                <a:gd name="connsiteY18" fmla="*/ 770709 h 1476103"/>
                <a:gd name="connsiteX19" fmla="*/ 313509 w 810859"/>
                <a:gd name="connsiteY19" fmla="*/ 783771 h 1476103"/>
                <a:gd name="connsiteX20" fmla="*/ 78377 w 810859"/>
                <a:gd name="connsiteY20" fmla="*/ 757646 h 1476103"/>
                <a:gd name="connsiteX21" fmla="*/ 39189 w 810859"/>
                <a:gd name="connsiteY21" fmla="*/ 705394 h 1476103"/>
                <a:gd name="connsiteX22" fmla="*/ 26126 w 810859"/>
                <a:gd name="connsiteY22" fmla="*/ 653143 h 1476103"/>
                <a:gd name="connsiteX23" fmla="*/ 0 w 810859"/>
                <a:gd name="connsiteY23" fmla="*/ 574766 h 1476103"/>
                <a:gd name="connsiteX24" fmla="*/ 130629 w 810859"/>
                <a:gd name="connsiteY24" fmla="*/ 235131 h 1476103"/>
                <a:gd name="connsiteX25" fmla="*/ 195943 w 810859"/>
                <a:gd name="connsiteY25" fmla="*/ 195943 h 1476103"/>
                <a:gd name="connsiteX26" fmla="*/ 261257 w 810859"/>
                <a:gd name="connsiteY26" fmla="*/ 182880 h 1476103"/>
                <a:gd name="connsiteX27" fmla="*/ 391886 w 810859"/>
                <a:gd name="connsiteY27" fmla="*/ 261257 h 1476103"/>
                <a:gd name="connsiteX28" fmla="*/ 404949 w 810859"/>
                <a:gd name="connsiteY28" fmla="*/ 352697 h 1476103"/>
                <a:gd name="connsiteX29" fmla="*/ 418011 w 810859"/>
                <a:gd name="connsiteY29" fmla="*/ 483326 h 1476103"/>
                <a:gd name="connsiteX30" fmla="*/ 365760 w 810859"/>
                <a:gd name="connsiteY30" fmla="*/ 744583 h 1476103"/>
                <a:gd name="connsiteX31" fmla="*/ 313509 w 810859"/>
                <a:gd name="connsiteY31" fmla="*/ 796834 h 1476103"/>
                <a:gd name="connsiteX32" fmla="*/ 209006 w 810859"/>
                <a:gd name="connsiteY32" fmla="*/ 822960 h 1476103"/>
                <a:gd name="connsiteX33" fmla="*/ 143691 w 810859"/>
                <a:gd name="connsiteY33" fmla="*/ 796834 h 1476103"/>
                <a:gd name="connsiteX34" fmla="*/ 117566 w 810859"/>
                <a:gd name="connsiteY34" fmla="*/ 731520 h 1476103"/>
                <a:gd name="connsiteX35" fmla="*/ 169817 w 810859"/>
                <a:gd name="connsiteY35" fmla="*/ 339634 h 1476103"/>
                <a:gd name="connsiteX36" fmla="*/ 248194 w 810859"/>
                <a:gd name="connsiteY36" fmla="*/ 222069 h 1476103"/>
                <a:gd name="connsiteX37" fmla="*/ 418011 w 810859"/>
                <a:gd name="connsiteY37" fmla="*/ 52251 h 1476103"/>
                <a:gd name="connsiteX38" fmla="*/ 522514 w 810859"/>
                <a:gd name="connsiteY38" fmla="*/ 26126 h 1476103"/>
                <a:gd name="connsiteX39" fmla="*/ 692331 w 810859"/>
                <a:gd name="connsiteY39" fmla="*/ 39189 h 1476103"/>
                <a:gd name="connsiteX40" fmla="*/ 731520 w 810859"/>
                <a:gd name="connsiteY40" fmla="*/ 91440 h 1476103"/>
                <a:gd name="connsiteX41" fmla="*/ 770709 w 810859"/>
                <a:gd name="connsiteY41" fmla="*/ 130629 h 1476103"/>
                <a:gd name="connsiteX42" fmla="*/ 809897 w 810859"/>
                <a:gd name="connsiteY42" fmla="*/ 300446 h 1476103"/>
                <a:gd name="connsiteX43" fmla="*/ 809897 w 810859"/>
                <a:gd name="connsiteY43" fmla="*/ 365760 h 14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859" h="1476103">
                  <a:moveTo>
                    <a:pt x="431074" y="1476103"/>
                  </a:moveTo>
                  <a:cubicBezTo>
                    <a:pt x="426720" y="1449977"/>
                    <a:pt x="421590" y="1423969"/>
                    <a:pt x="418011" y="1397726"/>
                  </a:cubicBezTo>
                  <a:cubicBezTo>
                    <a:pt x="408525" y="1328159"/>
                    <a:pt x="391886" y="1188720"/>
                    <a:pt x="391886" y="1188720"/>
                  </a:cubicBezTo>
                  <a:cubicBezTo>
                    <a:pt x="396240" y="1084217"/>
                    <a:pt x="399304" y="979652"/>
                    <a:pt x="404949" y="875211"/>
                  </a:cubicBezTo>
                  <a:cubicBezTo>
                    <a:pt x="408013" y="818521"/>
                    <a:pt x="415786" y="762123"/>
                    <a:pt x="418011" y="705394"/>
                  </a:cubicBezTo>
                  <a:cubicBezTo>
                    <a:pt x="424497" y="540001"/>
                    <a:pt x="423201" y="374339"/>
                    <a:pt x="431074" y="209006"/>
                  </a:cubicBezTo>
                  <a:cubicBezTo>
                    <a:pt x="431928" y="191073"/>
                    <a:pt x="437065" y="173256"/>
                    <a:pt x="444137" y="156754"/>
                  </a:cubicBezTo>
                  <a:cubicBezTo>
                    <a:pt x="450321" y="142324"/>
                    <a:pt x="461554" y="130629"/>
                    <a:pt x="470263" y="117566"/>
                  </a:cubicBezTo>
                  <a:cubicBezTo>
                    <a:pt x="480887" y="85694"/>
                    <a:pt x="484129" y="64511"/>
                    <a:pt x="509451" y="39189"/>
                  </a:cubicBezTo>
                  <a:cubicBezTo>
                    <a:pt x="520552" y="28088"/>
                    <a:pt x="534598" y="20084"/>
                    <a:pt x="548640" y="13063"/>
                  </a:cubicBezTo>
                  <a:cubicBezTo>
                    <a:pt x="560956" y="6905"/>
                    <a:pt x="574766" y="4354"/>
                    <a:pt x="587829" y="0"/>
                  </a:cubicBezTo>
                  <a:cubicBezTo>
                    <a:pt x="640080" y="8709"/>
                    <a:pt x="695894" y="5259"/>
                    <a:pt x="744583" y="26126"/>
                  </a:cubicBezTo>
                  <a:cubicBezTo>
                    <a:pt x="762481" y="33797"/>
                    <a:pt x="763038" y="60479"/>
                    <a:pt x="770709" y="78377"/>
                  </a:cubicBezTo>
                  <a:cubicBezTo>
                    <a:pt x="781950" y="104605"/>
                    <a:pt x="790208" y="143313"/>
                    <a:pt x="796834" y="169817"/>
                  </a:cubicBezTo>
                  <a:cubicBezTo>
                    <a:pt x="788126" y="274320"/>
                    <a:pt x="791955" y="380636"/>
                    <a:pt x="770709" y="483326"/>
                  </a:cubicBezTo>
                  <a:cubicBezTo>
                    <a:pt x="765026" y="510794"/>
                    <a:pt x="683437" y="579352"/>
                    <a:pt x="666206" y="600891"/>
                  </a:cubicBezTo>
                  <a:cubicBezTo>
                    <a:pt x="646591" y="625410"/>
                    <a:pt x="637422" y="658408"/>
                    <a:pt x="613954" y="679269"/>
                  </a:cubicBezTo>
                  <a:cubicBezTo>
                    <a:pt x="596428" y="694847"/>
                    <a:pt x="569987" y="695691"/>
                    <a:pt x="548640" y="705394"/>
                  </a:cubicBezTo>
                  <a:cubicBezTo>
                    <a:pt x="511652" y="722207"/>
                    <a:pt x="447321" y="760116"/>
                    <a:pt x="404949" y="770709"/>
                  </a:cubicBezTo>
                  <a:cubicBezTo>
                    <a:pt x="375079" y="778176"/>
                    <a:pt x="343989" y="779417"/>
                    <a:pt x="313509" y="783771"/>
                  </a:cubicBezTo>
                  <a:cubicBezTo>
                    <a:pt x="235132" y="775063"/>
                    <a:pt x="154202" y="779310"/>
                    <a:pt x="78377" y="757646"/>
                  </a:cubicBezTo>
                  <a:cubicBezTo>
                    <a:pt x="57443" y="751665"/>
                    <a:pt x="48925" y="724867"/>
                    <a:pt x="39189" y="705394"/>
                  </a:cubicBezTo>
                  <a:cubicBezTo>
                    <a:pt x="31160" y="689336"/>
                    <a:pt x="31285" y="670339"/>
                    <a:pt x="26126" y="653143"/>
                  </a:cubicBezTo>
                  <a:cubicBezTo>
                    <a:pt x="18213" y="626766"/>
                    <a:pt x="8709" y="600892"/>
                    <a:pt x="0" y="574766"/>
                  </a:cubicBezTo>
                  <a:cubicBezTo>
                    <a:pt x="46884" y="402857"/>
                    <a:pt x="17586" y="323053"/>
                    <a:pt x="130629" y="235131"/>
                  </a:cubicBezTo>
                  <a:cubicBezTo>
                    <a:pt x="150670" y="219543"/>
                    <a:pt x="172369" y="205372"/>
                    <a:pt x="195943" y="195943"/>
                  </a:cubicBezTo>
                  <a:cubicBezTo>
                    <a:pt x="216558" y="187697"/>
                    <a:pt x="239486" y="187234"/>
                    <a:pt x="261257" y="182880"/>
                  </a:cubicBezTo>
                  <a:cubicBezTo>
                    <a:pt x="304800" y="209006"/>
                    <a:pt x="359085" y="222493"/>
                    <a:pt x="391886" y="261257"/>
                  </a:cubicBezTo>
                  <a:cubicBezTo>
                    <a:pt x="411774" y="284761"/>
                    <a:pt x="401352" y="322118"/>
                    <a:pt x="404949" y="352697"/>
                  </a:cubicBezTo>
                  <a:cubicBezTo>
                    <a:pt x="410062" y="396157"/>
                    <a:pt x="413657" y="439783"/>
                    <a:pt x="418011" y="483326"/>
                  </a:cubicBezTo>
                  <a:cubicBezTo>
                    <a:pt x="412483" y="524788"/>
                    <a:pt x="407926" y="681335"/>
                    <a:pt x="365760" y="744583"/>
                  </a:cubicBezTo>
                  <a:cubicBezTo>
                    <a:pt x="352097" y="765078"/>
                    <a:pt x="333552" y="782517"/>
                    <a:pt x="313509" y="796834"/>
                  </a:cubicBezTo>
                  <a:cubicBezTo>
                    <a:pt x="297888" y="807992"/>
                    <a:pt x="215857" y="821590"/>
                    <a:pt x="209006" y="822960"/>
                  </a:cubicBezTo>
                  <a:cubicBezTo>
                    <a:pt x="187234" y="814251"/>
                    <a:pt x="160272" y="813415"/>
                    <a:pt x="143691" y="796834"/>
                  </a:cubicBezTo>
                  <a:cubicBezTo>
                    <a:pt x="127110" y="780253"/>
                    <a:pt x="116228" y="754930"/>
                    <a:pt x="117566" y="731520"/>
                  </a:cubicBezTo>
                  <a:cubicBezTo>
                    <a:pt x="125084" y="599950"/>
                    <a:pt x="137085" y="467289"/>
                    <a:pt x="169817" y="339634"/>
                  </a:cubicBezTo>
                  <a:cubicBezTo>
                    <a:pt x="181515" y="294011"/>
                    <a:pt x="219278" y="259246"/>
                    <a:pt x="248194" y="222069"/>
                  </a:cubicBezTo>
                  <a:cubicBezTo>
                    <a:pt x="265166" y="200248"/>
                    <a:pt x="368149" y="75264"/>
                    <a:pt x="418011" y="52251"/>
                  </a:cubicBezTo>
                  <a:cubicBezTo>
                    <a:pt x="450613" y="37204"/>
                    <a:pt x="487680" y="34834"/>
                    <a:pt x="522514" y="26126"/>
                  </a:cubicBezTo>
                  <a:cubicBezTo>
                    <a:pt x="579120" y="30480"/>
                    <a:pt x="638142" y="22255"/>
                    <a:pt x="692331" y="39189"/>
                  </a:cubicBezTo>
                  <a:cubicBezTo>
                    <a:pt x="713111" y="45683"/>
                    <a:pt x="717351" y="74910"/>
                    <a:pt x="731520" y="91440"/>
                  </a:cubicBezTo>
                  <a:cubicBezTo>
                    <a:pt x="743543" y="105466"/>
                    <a:pt x="757646" y="117566"/>
                    <a:pt x="770709" y="130629"/>
                  </a:cubicBezTo>
                  <a:cubicBezTo>
                    <a:pt x="775124" y="148291"/>
                    <a:pt x="806546" y="266940"/>
                    <a:pt x="809897" y="300446"/>
                  </a:cubicBezTo>
                  <a:cubicBezTo>
                    <a:pt x="812063" y="322109"/>
                    <a:pt x="809897" y="343989"/>
                    <a:pt x="809897" y="36576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Freeform 104"/>
            <p:cNvSpPr/>
            <p:nvPr/>
          </p:nvSpPr>
          <p:spPr>
            <a:xfrm>
              <a:off x="6191938" y="3852564"/>
              <a:ext cx="810859" cy="1476103"/>
            </a:xfrm>
            <a:custGeom>
              <a:avLst/>
              <a:gdLst>
                <a:gd name="connsiteX0" fmla="*/ 431074 w 810859"/>
                <a:gd name="connsiteY0" fmla="*/ 1476103 h 1476103"/>
                <a:gd name="connsiteX1" fmla="*/ 418011 w 810859"/>
                <a:gd name="connsiteY1" fmla="*/ 1397726 h 1476103"/>
                <a:gd name="connsiteX2" fmla="*/ 391886 w 810859"/>
                <a:gd name="connsiteY2" fmla="*/ 1188720 h 1476103"/>
                <a:gd name="connsiteX3" fmla="*/ 404949 w 810859"/>
                <a:gd name="connsiteY3" fmla="*/ 875211 h 1476103"/>
                <a:gd name="connsiteX4" fmla="*/ 418011 w 810859"/>
                <a:gd name="connsiteY4" fmla="*/ 705394 h 1476103"/>
                <a:gd name="connsiteX5" fmla="*/ 431074 w 810859"/>
                <a:gd name="connsiteY5" fmla="*/ 209006 h 1476103"/>
                <a:gd name="connsiteX6" fmla="*/ 444137 w 810859"/>
                <a:gd name="connsiteY6" fmla="*/ 156754 h 1476103"/>
                <a:gd name="connsiteX7" fmla="*/ 470263 w 810859"/>
                <a:gd name="connsiteY7" fmla="*/ 117566 h 1476103"/>
                <a:gd name="connsiteX8" fmla="*/ 509451 w 810859"/>
                <a:gd name="connsiteY8" fmla="*/ 39189 h 1476103"/>
                <a:gd name="connsiteX9" fmla="*/ 548640 w 810859"/>
                <a:gd name="connsiteY9" fmla="*/ 13063 h 1476103"/>
                <a:gd name="connsiteX10" fmla="*/ 587829 w 810859"/>
                <a:gd name="connsiteY10" fmla="*/ 0 h 1476103"/>
                <a:gd name="connsiteX11" fmla="*/ 744583 w 810859"/>
                <a:gd name="connsiteY11" fmla="*/ 26126 h 1476103"/>
                <a:gd name="connsiteX12" fmla="*/ 770709 w 810859"/>
                <a:gd name="connsiteY12" fmla="*/ 78377 h 1476103"/>
                <a:gd name="connsiteX13" fmla="*/ 796834 w 810859"/>
                <a:gd name="connsiteY13" fmla="*/ 169817 h 1476103"/>
                <a:gd name="connsiteX14" fmla="*/ 770709 w 810859"/>
                <a:gd name="connsiteY14" fmla="*/ 483326 h 1476103"/>
                <a:gd name="connsiteX15" fmla="*/ 666206 w 810859"/>
                <a:gd name="connsiteY15" fmla="*/ 600891 h 1476103"/>
                <a:gd name="connsiteX16" fmla="*/ 613954 w 810859"/>
                <a:gd name="connsiteY16" fmla="*/ 679269 h 1476103"/>
                <a:gd name="connsiteX17" fmla="*/ 548640 w 810859"/>
                <a:gd name="connsiteY17" fmla="*/ 705394 h 1476103"/>
                <a:gd name="connsiteX18" fmla="*/ 404949 w 810859"/>
                <a:gd name="connsiteY18" fmla="*/ 770709 h 1476103"/>
                <a:gd name="connsiteX19" fmla="*/ 313509 w 810859"/>
                <a:gd name="connsiteY19" fmla="*/ 783771 h 1476103"/>
                <a:gd name="connsiteX20" fmla="*/ 78377 w 810859"/>
                <a:gd name="connsiteY20" fmla="*/ 757646 h 1476103"/>
                <a:gd name="connsiteX21" fmla="*/ 39189 w 810859"/>
                <a:gd name="connsiteY21" fmla="*/ 705394 h 1476103"/>
                <a:gd name="connsiteX22" fmla="*/ 26126 w 810859"/>
                <a:gd name="connsiteY22" fmla="*/ 653143 h 1476103"/>
                <a:gd name="connsiteX23" fmla="*/ 0 w 810859"/>
                <a:gd name="connsiteY23" fmla="*/ 574766 h 1476103"/>
                <a:gd name="connsiteX24" fmla="*/ 130629 w 810859"/>
                <a:gd name="connsiteY24" fmla="*/ 235131 h 1476103"/>
                <a:gd name="connsiteX25" fmla="*/ 195943 w 810859"/>
                <a:gd name="connsiteY25" fmla="*/ 195943 h 1476103"/>
                <a:gd name="connsiteX26" fmla="*/ 261257 w 810859"/>
                <a:gd name="connsiteY26" fmla="*/ 182880 h 1476103"/>
                <a:gd name="connsiteX27" fmla="*/ 391886 w 810859"/>
                <a:gd name="connsiteY27" fmla="*/ 261257 h 1476103"/>
                <a:gd name="connsiteX28" fmla="*/ 404949 w 810859"/>
                <a:gd name="connsiteY28" fmla="*/ 352697 h 1476103"/>
                <a:gd name="connsiteX29" fmla="*/ 418011 w 810859"/>
                <a:gd name="connsiteY29" fmla="*/ 483326 h 1476103"/>
                <a:gd name="connsiteX30" fmla="*/ 365760 w 810859"/>
                <a:gd name="connsiteY30" fmla="*/ 744583 h 1476103"/>
                <a:gd name="connsiteX31" fmla="*/ 313509 w 810859"/>
                <a:gd name="connsiteY31" fmla="*/ 796834 h 1476103"/>
                <a:gd name="connsiteX32" fmla="*/ 209006 w 810859"/>
                <a:gd name="connsiteY32" fmla="*/ 822960 h 1476103"/>
                <a:gd name="connsiteX33" fmla="*/ 143691 w 810859"/>
                <a:gd name="connsiteY33" fmla="*/ 796834 h 1476103"/>
                <a:gd name="connsiteX34" fmla="*/ 117566 w 810859"/>
                <a:gd name="connsiteY34" fmla="*/ 731520 h 1476103"/>
                <a:gd name="connsiteX35" fmla="*/ 169817 w 810859"/>
                <a:gd name="connsiteY35" fmla="*/ 339634 h 1476103"/>
                <a:gd name="connsiteX36" fmla="*/ 248194 w 810859"/>
                <a:gd name="connsiteY36" fmla="*/ 222069 h 1476103"/>
                <a:gd name="connsiteX37" fmla="*/ 418011 w 810859"/>
                <a:gd name="connsiteY37" fmla="*/ 52251 h 1476103"/>
                <a:gd name="connsiteX38" fmla="*/ 522514 w 810859"/>
                <a:gd name="connsiteY38" fmla="*/ 26126 h 1476103"/>
                <a:gd name="connsiteX39" fmla="*/ 692331 w 810859"/>
                <a:gd name="connsiteY39" fmla="*/ 39189 h 1476103"/>
                <a:gd name="connsiteX40" fmla="*/ 731520 w 810859"/>
                <a:gd name="connsiteY40" fmla="*/ 91440 h 1476103"/>
                <a:gd name="connsiteX41" fmla="*/ 770709 w 810859"/>
                <a:gd name="connsiteY41" fmla="*/ 130629 h 1476103"/>
                <a:gd name="connsiteX42" fmla="*/ 809897 w 810859"/>
                <a:gd name="connsiteY42" fmla="*/ 300446 h 1476103"/>
                <a:gd name="connsiteX43" fmla="*/ 809897 w 810859"/>
                <a:gd name="connsiteY43" fmla="*/ 365760 h 14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859" h="1476103">
                  <a:moveTo>
                    <a:pt x="431074" y="1476103"/>
                  </a:moveTo>
                  <a:cubicBezTo>
                    <a:pt x="426720" y="1449977"/>
                    <a:pt x="421590" y="1423969"/>
                    <a:pt x="418011" y="1397726"/>
                  </a:cubicBezTo>
                  <a:cubicBezTo>
                    <a:pt x="408525" y="1328159"/>
                    <a:pt x="391886" y="1188720"/>
                    <a:pt x="391886" y="1188720"/>
                  </a:cubicBezTo>
                  <a:cubicBezTo>
                    <a:pt x="396240" y="1084217"/>
                    <a:pt x="399304" y="979652"/>
                    <a:pt x="404949" y="875211"/>
                  </a:cubicBezTo>
                  <a:cubicBezTo>
                    <a:pt x="408013" y="818521"/>
                    <a:pt x="415786" y="762123"/>
                    <a:pt x="418011" y="705394"/>
                  </a:cubicBezTo>
                  <a:cubicBezTo>
                    <a:pt x="424497" y="540001"/>
                    <a:pt x="423201" y="374339"/>
                    <a:pt x="431074" y="209006"/>
                  </a:cubicBezTo>
                  <a:cubicBezTo>
                    <a:pt x="431928" y="191073"/>
                    <a:pt x="437065" y="173256"/>
                    <a:pt x="444137" y="156754"/>
                  </a:cubicBezTo>
                  <a:cubicBezTo>
                    <a:pt x="450321" y="142324"/>
                    <a:pt x="461554" y="130629"/>
                    <a:pt x="470263" y="117566"/>
                  </a:cubicBezTo>
                  <a:cubicBezTo>
                    <a:pt x="480887" y="85694"/>
                    <a:pt x="484129" y="64511"/>
                    <a:pt x="509451" y="39189"/>
                  </a:cubicBezTo>
                  <a:cubicBezTo>
                    <a:pt x="520552" y="28088"/>
                    <a:pt x="534598" y="20084"/>
                    <a:pt x="548640" y="13063"/>
                  </a:cubicBezTo>
                  <a:cubicBezTo>
                    <a:pt x="560956" y="6905"/>
                    <a:pt x="574766" y="4354"/>
                    <a:pt x="587829" y="0"/>
                  </a:cubicBezTo>
                  <a:cubicBezTo>
                    <a:pt x="640080" y="8709"/>
                    <a:pt x="695894" y="5259"/>
                    <a:pt x="744583" y="26126"/>
                  </a:cubicBezTo>
                  <a:cubicBezTo>
                    <a:pt x="762481" y="33797"/>
                    <a:pt x="763038" y="60479"/>
                    <a:pt x="770709" y="78377"/>
                  </a:cubicBezTo>
                  <a:cubicBezTo>
                    <a:pt x="781950" y="104605"/>
                    <a:pt x="790208" y="143313"/>
                    <a:pt x="796834" y="169817"/>
                  </a:cubicBezTo>
                  <a:cubicBezTo>
                    <a:pt x="788126" y="274320"/>
                    <a:pt x="791955" y="380636"/>
                    <a:pt x="770709" y="483326"/>
                  </a:cubicBezTo>
                  <a:cubicBezTo>
                    <a:pt x="765026" y="510794"/>
                    <a:pt x="683437" y="579352"/>
                    <a:pt x="666206" y="600891"/>
                  </a:cubicBezTo>
                  <a:cubicBezTo>
                    <a:pt x="646591" y="625410"/>
                    <a:pt x="637422" y="658408"/>
                    <a:pt x="613954" y="679269"/>
                  </a:cubicBezTo>
                  <a:cubicBezTo>
                    <a:pt x="596428" y="694847"/>
                    <a:pt x="569987" y="695691"/>
                    <a:pt x="548640" y="705394"/>
                  </a:cubicBezTo>
                  <a:cubicBezTo>
                    <a:pt x="511652" y="722207"/>
                    <a:pt x="447321" y="760116"/>
                    <a:pt x="404949" y="770709"/>
                  </a:cubicBezTo>
                  <a:cubicBezTo>
                    <a:pt x="375079" y="778176"/>
                    <a:pt x="343989" y="779417"/>
                    <a:pt x="313509" y="783771"/>
                  </a:cubicBezTo>
                  <a:cubicBezTo>
                    <a:pt x="235132" y="775063"/>
                    <a:pt x="154202" y="779310"/>
                    <a:pt x="78377" y="757646"/>
                  </a:cubicBezTo>
                  <a:cubicBezTo>
                    <a:pt x="57443" y="751665"/>
                    <a:pt x="48925" y="724867"/>
                    <a:pt x="39189" y="705394"/>
                  </a:cubicBezTo>
                  <a:cubicBezTo>
                    <a:pt x="31160" y="689336"/>
                    <a:pt x="31285" y="670339"/>
                    <a:pt x="26126" y="653143"/>
                  </a:cubicBezTo>
                  <a:cubicBezTo>
                    <a:pt x="18213" y="626766"/>
                    <a:pt x="8709" y="600892"/>
                    <a:pt x="0" y="574766"/>
                  </a:cubicBezTo>
                  <a:cubicBezTo>
                    <a:pt x="46884" y="402857"/>
                    <a:pt x="17586" y="323053"/>
                    <a:pt x="130629" y="235131"/>
                  </a:cubicBezTo>
                  <a:cubicBezTo>
                    <a:pt x="150670" y="219543"/>
                    <a:pt x="172369" y="205372"/>
                    <a:pt x="195943" y="195943"/>
                  </a:cubicBezTo>
                  <a:cubicBezTo>
                    <a:pt x="216558" y="187697"/>
                    <a:pt x="239486" y="187234"/>
                    <a:pt x="261257" y="182880"/>
                  </a:cubicBezTo>
                  <a:cubicBezTo>
                    <a:pt x="304800" y="209006"/>
                    <a:pt x="359085" y="222493"/>
                    <a:pt x="391886" y="261257"/>
                  </a:cubicBezTo>
                  <a:cubicBezTo>
                    <a:pt x="411774" y="284761"/>
                    <a:pt x="401352" y="322118"/>
                    <a:pt x="404949" y="352697"/>
                  </a:cubicBezTo>
                  <a:cubicBezTo>
                    <a:pt x="410062" y="396157"/>
                    <a:pt x="413657" y="439783"/>
                    <a:pt x="418011" y="483326"/>
                  </a:cubicBezTo>
                  <a:cubicBezTo>
                    <a:pt x="412483" y="524788"/>
                    <a:pt x="407926" y="681335"/>
                    <a:pt x="365760" y="744583"/>
                  </a:cubicBezTo>
                  <a:cubicBezTo>
                    <a:pt x="352097" y="765078"/>
                    <a:pt x="333552" y="782517"/>
                    <a:pt x="313509" y="796834"/>
                  </a:cubicBezTo>
                  <a:cubicBezTo>
                    <a:pt x="297888" y="807992"/>
                    <a:pt x="215857" y="821590"/>
                    <a:pt x="209006" y="822960"/>
                  </a:cubicBezTo>
                  <a:cubicBezTo>
                    <a:pt x="187234" y="814251"/>
                    <a:pt x="160272" y="813415"/>
                    <a:pt x="143691" y="796834"/>
                  </a:cubicBezTo>
                  <a:cubicBezTo>
                    <a:pt x="127110" y="780253"/>
                    <a:pt x="116228" y="754930"/>
                    <a:pt x="117566" y="731520"/>
                  </a:cubicBezTo>
                  <a:cubicBezTo>
                    <a:pt x="125084" y="599950"/>
                    <a:pt x="137085" y="467289"/>
                    <a:pt x="169817" y="339634"/>
                  </a:cubicBezTo>
                  <a:cubicBezTo>
                    <a:pt x="181515" y="294011"/>
                    <a:pt x="219278" y="259246"/>
                    <a:pt x="248194" y="222069"/>
                  </a:cubicBezTo>
                  <a:cubicBezTo>
                    <a:pt x="265166" y="200248"/>
                    <a:pt x="368149" y="75264"/>
                    <a:pt x="418011" y="52251"/>
                  </a:cubicBezTo>
                  <a:cubicBezTo>
                    <a:pt x="450613" y="37204"/>
                    <a:pt x="487680" y="34834"/>
                    <a:pt x="522514" y="26126"/>
                  </a:cubicBezTo>
                  <a:cubicBezTo>
                    <a:pt x="579120" y="30480"/>
                    <a:pt x="638142" y="22255"/>
                    <a:pt x="692331" y="39189"/>
                  </a:cubicBezTo>
                  <a:cubicBezTo>
                    <a:pt x="713111" y="45683"/>
                    <a:pt x="717351" y="74910"/>
                    <a:pt x="731520" y="91440"/>
                  </a:cubicBezTo>
                  <a:cubicBezTo>
                    <a:pt x="743543" y="105466"/>
                    <a:pt x="757646" y="117566"/>
                    <a:pt x="770709" y="130629"/>
                  </a:cubicBezTo>
                  <a:cubicBezTo>
                    <a:pt x="775124" y="148291"/>
                    <a:pt x="806546" y="266940"/>
                    <a:pt x="809897" y="300446"/>
                  </a:cubicBezTo>
                  <a:cubicBezTo>
                    <a:pt x="812063" y="322109"/>
                    <a:pt x="809897" y="343989"/>
                    <a:pt x="809897" y="36576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3055793" y="2976726"/>
            <a:ext cx="2912803" cy="1903344"/>
            <a:chOff x="3055793" y="2976726"/>
            <a:chExt cx="2912803" cy="1903344"/>
          </a:xfrm>
        </p:grpSpPr>
        <p:sp>
          <p:nvSpPr>
            <p:cNvPr id="111" name="Rounded Rectangle 110"/>
            <p:cNvSpPr/>
            <p:nvPr/>
          </p:nvSpPr>
          <p:spPr>
            <a:xfrm>
              <a:off x="3575335" y="3262110"/>
              <a:ext cx="264650" cy="16064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ounded Rectangle 111"/>
            <p:cNvSpPr/>
            <p:nvPr/>
          </p:nvSpPr>
          <p:spPr>
            <a:xfrm>
              <a:off x="5294339" y="3273597"/>
              <a:ext cx="264650" cy="16064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3055793" y="2979082"/>
              <a:ext cx="1191095" cy="307777"/>
            </a:xfrm>
            <a:prstGeom prst="rect">
              <a:avLst/>
            </a:prstGeom>
            <a:noFill/>
          </p:spPr>
          <p:txBody>
            <a:bodyPr wrap="none" rtlCol="0">
              <a:spAutoFit/>
            </a:bodyPr>
            <a:lstStyle/>
            <a:p>
              <a:r>
                <a:rPr lang="en-US" sz="1400" smtClean="0">
                  <a:solidFill>
                    <a:srgbClr val="FF0000"/>
                  </a:solidFill>
                </a:rPr>
                <a:t>Transponder</a:t>
              </a:r>
              <a:endParaRPr lang="en-US" sz="1400">
                <a:solidFill>
                  <a:srgbClr val="FF0000"/>
                </a:solidFill>
              </a:endParaRPr>
            </a:p>
          </p:txBody>
        </p:sp>
        <p:sp>
          <p:nvSpPr>
            <p:cNvPr id="114" name="TextBox 113"/>
            <p:cNvSpPr txBox="1"/>
            <p:nvPr/>
          </p:nvSpPr>
          <p:spPr>
            <a:xfrm>
              <a:off x="4777501" y="2976726"/>
              <a:ext cx="1191095" cy="307777"/>
            </a:xfrm>
            <a:prstGeom prst="rect">
              <a:avLst/>
            </a:prstGeom>
            <a:noFill/>
          </p:spPr>
          <p:txBody>
            <a:bodyPr wrap="none" rtlCol="0">
              <a:spAutoFit/>
            </a:bodyPr>
            <a:lstStyle/>
            <a:p>
              <a:r>
                <a:rPr lang="en-US" sz="1400" smtClean="0">
                  <a:solidFill>
                    <a:srgbClr val="FF0000"/>
                  </a:solidFill>
                </a:rPr>
                <a:t>Transponder</a:t>
              </a:r>
              <a:endParaRPr lang="en-US" sz="1400">
                <a:solidFill>
                  <a:srgbClr val="FF0000"/>
                </a:solidFill>
              </a:endParaRPr>
            </a:p>
          </p:txBody>
        </p:sp>
      </p:grpSp>
    </p:spTree>
    <p:extLst>
      <p:ext uri="{BB962C8B-B14F-4D97-AF65-F5344CB8AC3E}">
        <p14:creationId xmlns:p14="http://schemas.microsoft.com/office/powerpoint/2010/main" val="17792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dissolve">
                                      <p:cBhvr>
                                        <p:cTn id="7" dur="500"/>
                                        <p:tgtEl>
                                          <p:spTgt spid="109"/>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110"/>
                                        </p:tgtEl>
                                        <p:attrNameLst>
                                          <p:attrName>style.visibility</p:attrName>
                                        </p:attrNameLst>
                                      </p:cBhvr>
                                      <p:to>
                                        <p:strVal val="visible"/>
                                      </p:to>
                                    </p:set>
                                    <p:animEffect transition="in" filter="dissolve">
                                      <p:cBhvr>
                                        <p:cTn id="11" dur="500"/>
                                        <p:tgtEl>
                                          <p:spTgt spid="110"/>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dissolve">
                                      <p:cBhvr>
                                        <p:cTn id="15"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63247" y="1017747"/>
            <a:ext cx="1187864" cy="565425"/>
          </a:xfrm>
        </p:spPr>
        <p:txBody>
          <a:bodyPr/>
          <a:lstStyle/>
          <a:p>
            <a:r>
              <a:rPr lang="en-US" b="1" smtClean="0"/>
              <a:t>WDM</a:t>
            </a:r>
            <a:endParaRPr lang="en-US" b="1"/>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51" y="1932029"/>
            <a:ext cx="7515225" cy="2752725"/>
          </a:xfrm>
          <a:prstGeom prst="rect">
            <a:avLst/>
          </a:prstGeom>
        </p:spPr>
      </p:pic>
      <p:sp>
        <p:nvSpPr>
          <p:cNvPr id="6" name="Rectangle 5"/>
          <p:cNvSpPr/>
          <p:nvPr/>
        </p:nvSpPr>
        <p:spPr>
          <a:xfrm>
            <a:off x="3094893" y="2409092"/>
            <a:ext cx="5468815" cy="244426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0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3520" y="601362"/>
            <a:ext cx="6863000" cy="565425"/>
          </a:xfrm>
        </p:spPr>
        <p:txBody>
          <a:bodyPr/>
          <a:lstStyle/>
          <a:p>
            <a:r>
              <a:rPr lang="en-US" b="1" dirty="0" smtClean="0"/>
              <a:t>How does WDM Work?</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478" y="2050310"/>
            <a:ext cx="6614901" cy="3548978"/>
          </a:xfrm>
          <a:prstGeom prst="rect">
            <a:avLst/>
          </a:prstGeom>
        </p:spPr>
      </p:pic>
      <p:sp>
        <p:nvSpPr>
          <p:cNvPr id="5" name="TextBox 4"/>
          <p:cNvSpPr txBox="1"/>
          <p:nvPr/>
        </p:nvSpPr>
        <p:spPr>
          <a:xfrm>
            <a:off x="259644" y="5486400"/>
            <a:ext cx="1787669" cy="646331"/>
          </a:xfrm>
          <a:prstGeom prst="rect">
            <a:avLst/>
          </a:prstGeom>
          <a:noFill/>
        </p:spPr>
        <p:txBody>
          <a:bodyPr wrap="none" rtlCol="0">
            <a:spAutoFit/>
          </a:bodyPr>
          <a:lstStyle/>
          <a:p>
            <a:r>
              <a:rPr lang="en-US" dirty="0" smtClean="0"/>
              <a:t>Input light</a:t>
            </a:r>
          </a:p>
          <a:p>
            <a:r>
              <a:rPr lang="en-US" dirty="0" smtClean="0"/>
              <a:t>From fiber optic</a:t>
            </a:r>
            <a:endParaRPr lang="en-US" dirty="0"/>
          </a:p>
        </p:txBody>
      </p:sp>
      <p:sp>
        <p:nvSpPr>
          <p:cNvPr id="6" name="TextBox 5"/>
          <p:cNvSpPr txBox="1"/>
          <p:nvPr/>
        </p:nvSpPr>
        <p:spPr>
          <a:xfrm>
            <a:off x="2912533" y="1536119"/>
            <a:ext cx="1890261" cy="369332"/>
          </a:xfrm>
          <a:prstGeom prst="rect">
            <a:avLst/>
          </a:prstGeom>
          <a:noFill/>
        </p:spPr>
        <p:txBody>
          <a:bodyPr wrap="none" rtlCol="0">
            <a:spAutoFit/>
          </a:bodyPr>
          <a:lstStyle/>
          <a:p>
            <a:r>
              <a:rPr lang="en-US" dirty="0" smtClean="0"/>
              <a:t>Band pass filters</a:t>
            </a:r>
            <a:endParaRPr lang="en-US" dirty="0"/>
          </a:p>
        </p:txBody>
      </p:sp>
      <p:cxnSp>
        <p:nvCxnSpPr>
          <p:cNvPr id="8" name="Straight Arrow Connector 7"/>
          <p:cNvCxnSpPr>
            <a:stCxn id="6" idx="2"/>
          </p:cNvCxnSpPr>
          <p:nvPr/>
        </p:nvCxnSpPr>
        <p:spPr>
          <a:xfrm>
            <a:off x="3857664" y="1905451"/>
            <a:ext cx="149892" cy="5893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810933" y="5204178"/>
            <a:ext cx="787395" cy="369332"/>
          </a:xfrm>
          <a:prstGeom prst="rect">
            <a:avLst/>
          </a:prstGeom>
          <a:noFill/>
        </p:spPr>
        <p:txBody>
          <a:bodyPr wrap="none" rtlCol="0">
            <a:spAutoFit/>
          </a:bodyPr>
          <a:lstStyle/>
          <a:p>
            <a:r>
              <a:rPr lang="en-US" dirty="0" smtClean="0"/>
              <a:t>Mirror</a:t>
            </a:r>
            <a:endParaRPr lang="en-US" dirty="0"/>
          </a:p>
        </p:txBody>
      </p:sp>
      <p:cxnSp>
        <p:nvCxnSpPr>
          <p:cNvPr id="11" name="Straight Arrow Connector 10"/>
          <p:cNvCxnSpPr>
            <a:stCxn id="9" idx="0"/>
          </p:cNvCxnSpPr>
          <p:nvPr/>
        </p:nvCxnSpPr>
        <p:spPr>
          <a:xfrm flipH="1" flipV="1">
            <a:off x="3048000" y="4052711"/>
            <a:ext cx="156631" cy="11514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280831" y="4298921"/>
            <a:ext cx="317497" cy="9052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439579" y="4298921"/>
            <a:ext cx="782465" cy="9052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3439579" y="4670735"/>
            <a:ext cx="1459904" cy="5985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408064">
            <a:off x="5743021" y="2015480"/>
            <a:ext cx="2018758" cy="369332"/>
          </a:xfrm>
          <a:prstGeom prst="rect">
            <a:avLst/>
          </a:prstGeom>
          <a:noFill/>
        </p:spPr>
        <p:txBody>
          <a:bodyPr wrap="none" rtlCol="0">
            <a:spAutoFit/>
          </a:bodyPr>
          <a:lstStyle/>
          <a:p>
            <a:r>
              <a:rPr lang="en-US" smtClean="0"/>
              <a:t>To detector (APD)</a:t>
            </a:r>
            <a:endParaRPr lang="en-US"/>
          </a:p>
        </p:txBody>
      </p:sp>
      <p:sp>
        <p:nvSpPr>
          <p:cNvPr id="2" name="TextBox 1"/>
          <p:cNvSpPr txBox="1"/>
          <p:nvPr/>
        </p:nvSpPr>
        <p:spPr>
          <a:xfrm>
            <a:off x="4849235" y="1823433"/>
            <a:ext cx="731290" cy="307777"/>
          </a:xfrm>
          <a:prstGeom prst="rect">
            <a:avLst/>
          </a:prstGeom>
          <a:noFill/>
        </p:spPr>
        <p:txBody>
          <a:bodyPr wrap="none" rtlCol="0">
            <a:spAutoFit/>
          </a:bodyPr>
          <a:lstStyle/>
          <a:p>
            <a:r>
              <a:rPr lang="en-US" sz="1400" smtClean="0"/>
              <a:t>420/15</a:t>
            </a:r>
            <a:endParaRPr lang="en-US" sz="1400"/>
          </a:p>
        </p:txBody>
      </p:sp>
      <p:sp>
        <p:nvSpPr>
          <p:cNvPr id="14" name="TextBox 13"/>
          <p:cNvSpPr txBox="1"/>
          <p:nvPr/>
        </p:nvSpPr>
        <p:spPr>
          <a:xfrm>
            <a:off x="5580525" y="2050310"/>
            <a:ext cx="731290" cy="307777"/>
          </a:xfrm>
          <a:prstGeom prst="rect">
            <a:avLst/>
          </a:prstGeom>
          <a:noFill/>
        </p:spPr>
        <p:txBody>
          <a:bodyPr wrap="none" rtlCol="0">
            <a:spAutoFit/>
          </a:bodyPr>
          <a:lstStyle/>
          <a:p>
            <a:r>
              <a:rPr lang="en-US" sz="1400" dirty="0" smtClean="0"/>
              <a:t>450/15</a:t>
            </a:r>
            <a:endParaRPr lang="en-US" sz="1400" dirty="0"/>
          </a:p>
        </p:txBody>
      </p:sp>
      <p:sp>
        <p:nvSpPr>
          <p:cNvPr id="16" name="TextBox 15"/>
          <p:cNvSpPr txBox="1"/>
          <p:nvPr/>
        </p:nvSpPr>
        <p:spPr>
          <a:xfrm>
            <a:off x="6300531" y="2358087"/>
            <a:ext cx="731290" cy="307777"/>
          </a:xfrm>
          <a:prstGeom prst="rect">
            <a:avLst/>
          </a:prstGeom>
          <a:noFill/>
        </p:spPr>
        <p:txBody>
          <a:bodyPr wrap="none" rtlCol="0">
            <a:spAutoFit/>
          </a:bodyPr>
          <a:lstStyle/>
          <a:p>
            <a:r>
              <a:rPr lang="en-US" sz="1400" dirty="0" smtClean="0"/>
              <a:t>480/15</a:t>
            </a:r>
            <a:endParaRPr lang="en-US" sz="1400" dirty="0"/>
          </a:p>
        </p:txBody>
      </p:sp>
      <p:sp>
        <p:nvSpPr>
          <p:cNvPr id="17" name="TextBox 16"/>
          <p:cNvSpPr txBox="1"/>
          <p:nvPr/>
        </p:nvSpPr>
        <p:spPr>
          <a:xfrm>
            <a:off x="7064191" y="2665864"/>
            <a:ext cx="731290" cy="307777"/>
          </a:xfrm>
          <a:prstGeom prst="rect">
            <a:avLst/>
          </a:prstGeom>
          <a:noFill/>
        </p:spPr>
        <p:txBody>
          <a:bodyPr wrap="none" rtlCol="0">
            <a:spAutoFit/>
          </a:bodyPr>
          <a:lstStyle/>
          <a:p>
            <a:r>
              <a:rPr lang="en-US" sz="1400" dirty="0"/>
              <a:t>5</a:t>
            </a:r>
            <a:r>
              <a:rPr lang="en-US" sz="1400" dirty="0" smtClean="0"/>
              <a:t>20/15</a:t>
            </a:r>
            <a:endParaRPr lang="en-US" sz="1400" dirty="0"/>
          </a:p>
        </p:txBody>
      </p:sp>
    </p:spTree>
    <p:extLst>
      <p:ext uri="{BB962C8B-B14F-4D97-AF65-F5344CB8AC3E}">
        <p14:creationId xmlns:p14="http://schemas.microsoft.com/office/powerpoint/2010/main" val="1514504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894787" y="2919004"/>
            <a:ext cx="3345697" cy="2580458"/>
          </a:xfrm>
        </p:spPr>
      </p:pic>
      <p:sp>
        <p:nvSpPr>
          <p:cNvPr id="3" name="Title 2"/>
          <p:cNvSpPr>
            <a:spLocks noGrp="1"/>
          </p:cNvSpPr>
          <p:nvPr>
            <p:ph type="title"/>
          </p:nvPr>
        </p:nvSpPr>
        <p:spPr>
          <a:xfrm>
            <a:off x="1933719" y="1469301"/>
            <a:ext cx="6807201" cy="565425"/>
          </a:xfrm>
        </p:spPr>
        <p:txBody>
          <a:bodyPr/>
          <a:lstStyle/>
          <a:p>
            <a:r>
              <a:rPr lang="en-US" b="1" dirty="0" smtClean="0"/>
              <a:t>What is different about this </a:t>
            </a:r>
            <a:r>
              <a:rPr lang="en-US" b="1" smtClean="0"/>
              <a:t>small machine?</a:t>
            </a:r>
            <a:endParaRPr lang="en-US" b="1"/>
          </a:p>
        </p:txBody>
      </p:sp>
      <p:grpSp>
        <p:nvGrpSpPr>
          <p:cNvPr id="53" name="Group 52"/>
          <p:cNvGrpSpPr/>
          <p:nvPr/>
        </p:nvGrpSpPr>
        <p:grpSpPr>
          <a:xfrm>
            <a:off x="3814354" y="1867989"/>
            <a:ext cx="5225143" cy="4088674"/>
            <a:chOff x="0" y="887412"/>
            <a:chExt cx="9144000" cy="5765653"/>
          </a:xfrm>
        </p:grpSpPr>
        <p:pic>
          <p:nvPicPr>
            <p:cNvPr id="5" name="Picture 4"/>
            <p:cNvPicPr>
              <a:picLocks noChangeAspect="1"/>
            </p:cNvPicPr>
            <p:nvPr/>
          </p:nvPicPr>
          <p:blipFill>
            <a:blip r:embed="rId3"/>
            <a:stretch>
              <a:fillRect/>
            </a:stretch>
          </p:blipFill>
          <p:spPr>
            <a:xfrm>
              <a:off x="1912935" y="5264150"/>
              <a:ext cx="1854201" cy="1388915"/>
            </a:xfrm>
            <a:prstGeom prst="rect">
              <a:avLst/>
            </a:prstGeom>
          </p:spPr>
        </p:pic>
        <p:grpSp>
          <p:nvGrpSpPr>
            <p:cNvPr id="6" name="Group 48"/>
            <p:cNvGrpSpPr>
              <a:grpSpLocks/>
            </p:cNvGrpSpPr>
            <p:nvPr/>
          </p:nvGrpSpPr>
          <p:grpSpPr bwMode="auto">
            <a:xfrm>
              <a:off x="3654425" y="2898775"/>
              <a:ext cx="1857375" cy="1914525"/>
              <a:chOff x="2449" y="1832"/>
              <a:chExt cx="1170" cy="1206"/>
            </a:xfrm>
          </p:grpSpPr>
          <p:pic>
            <p:nvPicPr>
              <p:cNvPr id="7"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 y="1832"/>
                <a:ext cx="1170"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7"/>
              <p:cNvSpPr txBox="1">
                <a:spLocks noChangeArrowheads="1"/>
              </p:cNvSpPr>
              <p:nvPr/>
            </p:nvSpPr>
            <p:spPr bwMode="auto">
              <a:xfrm>
                <a:off x="2658" y="2098"/>
                <a:ext cx="70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Millipore/Guava</a:t>
                </a:r>
              </a:p>
            </p:txBody>
          </p:sp>
        </p:grpSp>
        <p:pic>
          <p:nvPicPr>
            <p:cNvPr id="9" name="Picture 10" descr="cy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763" y="2640013"/>
              <a:ext cx="21939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part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037" y="5097463"/>
              <a:ext cx="27908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7"/>
            <p:cNvGrpSpPr>
              <a:grpSpLocks/>
            </p:cNvGrpSpPr>
            <p:nvPr/>
          </p:nvGrpSpPr>
          <p:grpSpPr bwMode="auto">
            <a:xfrm>
              <a:off x="4984750" y="4542631"/>
              <a:ext cx="1441450" cy="1849437"/>
              <a:chOff x="2736" y="2237"/>
              <a:chExt cx="1413" cy="1560"/>
            </a:xfrm>
          </p:grpSpPr>
          <p:pic>
            <p:nvPicPr>
              <p:cNvPr id="12"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6" y="2237"/>
                <a:ext cx="120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6"/>
              <p:cNvSpPr txBox="1">
                <a:spLocks noChangeArrowheads="1"/>
              </p:cNvSpPr>
              <p:nvPr/>
            </p:nvSpPr>
            <p:spPr bwMode="auto">
              <a:xfrm>
                <a:off x="3513" y="3549"/>
                <a:ext cx="63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Apogee</a:t>
                </a:r>
              </a:p>
            </p:txBody>
          </p:sp>
        </p:grpSp>
        <p:grpSp>
          <p:nvGrpSpPr>
            <p:cNvPr id="14" name="Group 22"/>
            <p:cNvGrpSpPr>
              <a:grpSpLocks/>
            </p:cNvGrpSpPr>
            <p:nvPr/>
          </p:nvGrpSpPr>
          <p:grpSpPr bwMode="auto">
            <a:xfrm>
              <a:off x="4384677" y="887412"/>
              <a:ext cx="1844675" cy="1457325"/>
              <a:chOff x="3040" y="311"/>
              <a:chExt cx="1162" cy="918"/>
            </a:xfrm>
          </p:grpSpPr>
          <p:pic>
            <p:nvPicPr>
              <p:cNvPr id="15" name="Picture 3" descr="lumine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0" y="311"/>
                <a:ext cx="1162" cy="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8"/>
              <p:cNvSpPr txBox="1">
                <a:spLocks noChangeArrowheads="1"/>
              </p:cNvSpPr>
              <p:nvPr/>
            </p:nvSpPr>
            <p:spPr bwMode="auto">
              <a:xfrm>
                <a:off x="3137" y="1018"/>
                <a:ext cx="44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Luminex</a:t>
                </a:r>
              </a:p>
            </p:txBody>
          </p:sp>
        </p:grpSp>
        <p:grpSp>
          <p:nvGrpSpPr>
            <p:cNvPr id="17" name="Group 20"/>
            <p:cNvGrpSpPr>
              <a:grpSpLocks/>
            </p:cNvGrpSpPr>
            <p:nvPr/>
          </p:nvGrpSpPr>
          <p:grpSpPr bwMode="auto">
            <a:xfrm>
              <a:off x="4965700" y="2208213"/>
              <a:ext cx="1422400" cy="1179512"/>
              <a:chOff x="3128" y="1391"/>
              <a:chExt cx="896" cy="743"/>
            </a:xfrm>
          </p:grpSpPr>
          <p:pic>
            <p:nvPicPr>
              <p:cNvPr id="18"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8" y="1391"/>
                <a:ext cx="896"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9"/>
              <p:cNvSpPr txBox="1">
                <a:spLocks noChangeArrowheads="1"/>
              </p:cNvSpPr>
              <p:nvPr/>
            </p:nvSpPr>
            <p:spPr bwMode="auto">
              <a:xfrm>
                <a:off x="3381" y="1911"/>
                <a:ext cx="3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Accuri</a:t>
                </a:r>
              </a:p>
            </p:txBody>
          </p:sp>
        </p:grpSp>
        <p:grpSp>
          <p:nvGrpSpPr>
            <p:cNvPr id="20" name="Group 24"/>
            <p:cNvGrpSpPr>
              <a:grpSpLocks/>
            </p:cNvGrpSpPr>
            <p:nvPr/>
          </p:nvGrpSpPr>
          <p:grpSpPr bwMode="auto">
            <a:xfrm>
              <a:off x="5757863" y="1236665"/>
              <a:ext cx="1465262" cy="1106488"/>
              <a:chOff x="4253" y="880"/>
              <a:chExt cx="923" cy="697"/>
            </a:xfrm>
          </p:grpSpPr>
          <p:pic>
            <p:nvPicPr>
              <p:cNvPr id="21" name="Picture 5" descr="brytesmal"/>
              <p:cNvPicPr>
                <a:picLocks noChangeAspect="1" noChangeArrowheads="1"/>
              </p:cNvPicPr>
              <p:nvPr/>
            </p:nvPicPr>
            <p:blipFill>
              <a:blip r:embed="rId10">
                <a:lum bright="10000" contrast="-6000"/>
                <a:extLst>
                  <a:ext uri="{28A0092B-C50C-407E-A947-70E740481C1C}">
                    <a14:useLocalDpi xmlns:a14="http://schemas.microsoft.com/office/drawing/2010/main" val="0"/>
                  </a:ext>
                </a:extLst>
              </a:blip>
              <a:srcRect l="9984" t="15750" r="17578" b="11250"/>
              <a:stretch>
                <a:fillRect/>
              </a:stretch>
            </p:blipFill>
            <p:spPr bwMode="auto">
              <a:xfrm>
                <a:off x="4253" y="880"/>
                <a:ext cx="923" cy="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1"/>
              <p:cNvSpPr txBox="1">
                <a:spLocks noChangeArrowheads="1"/>
              </p:cNvSpPr>
              <p:nvPr/>
            </p:nvSpPr>
            <p:spPr bwMode="auto">
              <a:xfrm>
                <a:off x="4699" y="1232"/>
                <a:ext cx="32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dirty="0" err="1">
                    <a:latin typeface="Arial" charset="0"/>
                  </a:rPr>
                  <a:t>Bryte</a:t>
                </a:r>
                <a:endParaRPr lang="en-US" altLang="en-US" sz="1000" b="1" dirty="0">
                  <a:latin typeface="Arial" charset="0"/>
                </a:endParaRPr>
              </a:p>
            </p:txBody>
          </p:sp>
        </p:grpSp>
        <p:grpSp>
          <p:nvGrpSpPr>
            <p:cNvPr id="23" name="Group 35"/>
            <p:cNvGrpSpPr>
              <a:grpSpLocks/>
            </p:cNvGrpSpPr>
            <p:nvPr/>
          </p:nvGrpSpPr>
          <p:grpSpPr bwMode="auto">
            <a:xfrm>
              <a:off x="0" y="1033463"/>
              <a:ext cx="1847850" cy="1284287"/>
              <a:chOff x="0" y="651"/>
              <a:chExt cx="1164" cy="809"/>
            </a:xfrm>
          </p:grpSpPr>
          <p:pic>
            <p:nvPicPr>
              <p:cNvPr id="24" name="Picture 4" descr="xlsmall"/>
              <p:cNvPicPr>
                <a:picLocks noChangeAspect="1" noChangeArrowheads="1"/>
              </p:cNvPicPr>
              <p:nvPr/>
            </p:nvPicPr>
            <p:blipFill>
              <a:blip r:embed="rId11">
                <a:lum bright="18000"/>
                <a:extLst>
                  <a:ext uri="{28A0092B-C50C-407E-A947-70E740481C1C}">
                    <a14:useLocalDpi xmlns:a14="http://schemas.microsoft.com/office/drawing/2010/main" val="0"/>
                  </a:ext>
                </a:extLst>
              </a:blip>
              <a:srcRect l="8719" t="14250" r="12938" b="6187"/>
              <a:stretch>
                <a:fillRect/>
              </a:stretch>
            </p:blipFill>
            <p:spPr bwMode="auto">
              <a:xfrm>
                <a:off x="102" y="651"/>
                <a:ext cx="1062"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5"/>
              <p:cNvSpPr txBox="1">
                <a:spLocks noChangeArrowheads="1"/>
              </p:cNvSpPr>
              <p:nvPr/>
            </p:nvSpPr>
            <p:spPr bwMode="auto">
              <a:xfrm>
                <a:off x="0" y="711"/>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BC</a:t>
                </a:r>
              </a:p>
            </p:txBody>
          </p:sp>
        </p:grpSp>
        <p:grpSp>
          <p:nvGrpSpPr>
            <p:cNvPr id="26" name="Group 29"/>
            <p:cNvGrpSpPr>
              <a:grpSpLocks/>
            </p:cNvGrpSpPr>
            <p:nvPr/>
          </p:nvGrpSpPr>
          <p:grpSpPr bwMode="auto">
            <a:xfrm>
              <a:off x="879675" y="3602834"/>
              <a:ext cx="1771650" cy="1058862"/>
              <a:chOff x="0" y="2493"/>
              <a:chExt cx="1116" cy="667"/>
            </a:xfrm>
          </p:grpSpPr>
          <p:pic>
            <p:nvPicPr>
              <p:cNvPr id="27" name="Picture 6" descr="facscalibu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493"/>
                <a:ext cx="1116"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6"/>
              <p:cNvSpPr txBox="1">
                <a:spLocks noChangeArrowheads="1"/>
              </p:cNvSpPr>
              <p:nvPr/>
            </p:nvSpPr>
            <p:spPr bwMode="auto">
              <a:xfrm>
                <a:off x="0" y="2831"/>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BD</a:t>
                </a:r>
              </a:p>
            </p:txBody>
          </p:sp>
        </p:grpSp>
        <p:grpSp>
          <p:nvGrpSpPr>
            <p:cNvPr id="29" name="Group 28"/>
            <p:cNvGrpSpPr>
              <a:grpSpLocks/>
            </p:cNvGrpSpPr>
            <p:nvPr/>
          </p:nvGrpSpPr>
          <p:grpSpPr bwMode="auto">
            <a:xfrm>
              <a:off x="72530" y="4751387"/>
              <a:ext cx="2069901" cy="923928"/>
              <a:chOff x="0" y="3244"/>
              <a:chExt cx="1578" cy="650"/>
            </a:xfrm>
          </p:grpSpPr>
          <p:pic>
            <p:nvPicPr>
              <p:cNvPr id="30" name="Picture 8" descr="ls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244"/>
                <a:ext cx="1578"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27"/>
              <p:cNvSpPr txBox="1">
                <a:spLocks noChangeArrowheads="1"/>
              </p:cNvSpPr>
              <p:nvPr/>
            </p:nvSpPr>
            <p:spPr bwMode="auto">
              <a:xfrm>
                <a:off x="271" y="3356"/>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BD</a:t>
                </a:r>
              </a:p>
            </p:txBody>
          </p:sp>
        </p:grpSp>
        <p:grpSp>
          <p:nvGrpSpPr>
            <p:cNvPr id="32" name="Group 36"/>
            <p:cNvGrpSpPr>
              <a:grpSpLocks/>
            </p:cNvGrpSpPr>
            <p:nvPr/>
          </p:nvGrpSpPr>
          <p:grpSpPr bwMode="auto">
            <a:xfrm>
              <a:off x="1970088" y="941388"/>
              <a:ext cx="2671762" cy="1655762"/>
              <a:chOff x="1241" y="593"/>
              <a:chExt cx="1683" cy="1043"/>
            </a:xfrm>
          </p:grpSpPr>
          <p:pic>
            <p:nvPicPr>
              <p:cNvPr id="33" name="Picture 2" descr="mofl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1" y="593"/>
                <a:ext cx="1683"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0"/>
              <p:cNvSpPr txBox="1">
                <a:spLocks noChangeArrowheads="1"/>
              </p:cNvSpPr>
              <p:nvPr/>
            </p:nvSpPr>
            <p:spPr bwMode="auto">
              <a:xfrm>
                <a:off x="1619" y="598"/>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BC</a:t>
                </a:r>
              </a:p>
            </p:txBody>
          </p:sp>
        </p:grpSp>
        <p:grpSp>
          <p:nvGrpSpPr>
            <p:cNvPr id="35" name="Group 33"/>
            <p:cNvGrpSpPr>
              <a:grpSpLocks/>
            </p:cNvGrpSpPr>
            <p:nvPr/>
          </p:nvGrpSpPr>
          <p:grpSpPr bwMode="auto">
            <a:xfrm>
              <a:off x="7227888" y="3851275"/>
              <a:ext cx="1916112" cy="1535113"/>
              <a:chOff x="4367" y="2359"/>
              <a:chExt cx="1207" cy="967"/>
            </a:xfrm>
          </p:grpSpPr>
          <p:pic>
            <p:nvPicPr>
              <p:cNvPr id="36" name="Picture 11" descr="Altra close-u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67" y="2359"/>
                <a:ext cx="1207"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31"/>
              <p:cNvSpPr txBox="1">
                <a:spLocks noChangeArrowheads="1"/>
              </p:cNvSpPr>
              <p:nvPr/>
            </p:nvSpPr>
            <p:spPr bwMode="auto">
              <a:xfrm>
                <a:off x="4896" y="3172"/>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BC</a:t>
                </a:r>
              </a:p>
            </p:txBody>
          </p:sp>
        </p:grpSp>
        <p:grpSp>
          <p:nvGrpSpPr>
            <p:cNvPr id="38" name="Group 37"/>
            <p:cNvGrpSpPr>
              <a:grpSpLocks/>
            </p:cNvGrpSpPr>
            <p:nvPr/>
          </p:nvGrpSpPr>
          <p:grpSpPr bwMode="auto">
            <a:xfrm>
              <a:off x="0" y="2386013"/>
              <a:ext cx="1885950" cy="1447800"/>
              <a:chOff x="0" y="1503"/>
              <a:chExt cx="1188" cy="912"/>
            </a:xfrm>
          </p:grpSpPr>
          <p:pic>
            <p:nvPicPr>
              <p:cNvPr id="39" name="Picture 7" descr="FlowCent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503"/>
                <a:ext cx="1188"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32"/>
              <p:cNvSpPr txBox="1">
                <a:spLocks noChangeArrowheads="1"/>
              </p:cNvSpPr>
              <p:nvPr/>
            </p:nvSpPr>
            <p:spPr bwMode="auto">
              <a:xfrm>
                <a:off x="893" y="2257"/>
                <a:ext cx="2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BC</a:t>
                </a:r>
              </a:p>
            </p:txBody>
          </p:sp>
        </p:grpSp>
        <p:grpSp>
          <p:nvGrpSpPr>
            <p:cNvPr id="41" name="Group 38"/>
            <p:cNvGrpSpPr>
              <a:grpSpLocks/>
            </p:cNvGrpSpPr>
            <p:nvPr/>
          </p:nvGrpSpPr>
          <p:grpSpPr bwMode="auto">
            <a:xfrm>
              <a:off x="2319338" y="4102100"/>
              <a:ext cx="1658937" cy="1146175"/>
              <a:chOff x="1601" y="2557"/>
              <a:chExt cx="1045" cy="722"/>
            </a:xfrm>
          </p:grpSpPr>
          <p:pic>
            <p:nvPicPr>
              <p:cNvPr id="42"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01" y="2557"/>
                <a:ext cx="1045"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7"/>
              <p:cNvSpPr txBox="1">
                <a:spLocks noChangeArrowheads="1"/>
              </p:cNvSpPr>
              <p:nvPr/>
            </p:nvSpPr>
            <p:spPr bwMode="auto">
              <a:xfrm>
                <a:off x="2042" y="2584"/>
                <a:ext cx="3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Amnis</a:t>
                </a:r>
              </a:p>
            </p:txBody>
          </p:sp>
        </p:grpSp>
        <p:grpSp>
          <p:nvGrpSpPr>
            <p:cNvPr id="44" name="Group 43"/>
            <p:cNvGrpSpPr>
              <a:grpSpLocks/>
            </p:cNvGrpSpPr>
            <p:nvPr/>
          </p:nvGrpSpPr>
          <p:grpSpPr bwMode="auto">
            <a:xfrm>
              <a:off x="6311901" y="2160589"/>
              <a:ext cx="2540000" cy="1233487"/>
              <a:chOff x="4160" y="1361"/>
              <a:chExt cx="1600" cy="777"/>
            </a:xfrm>
          </p:grpSpPr>
          <p:pic>
            <p:nvPicPr>
              <p:cNvPr id="45" name="Picture 3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06" y="1361"/>
                <a:ext cx="1554" cy="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23"/>
              <p:cNvSpPr txBox="1">
                <a:spLocks noChangeArrowheads="1"/>
              </p:cNvSpPr>
              <p:nvPr/>
            </p:nvSpPr>
            <p:spPr bwMode="auto">
              <a:xfrm>
                <a:off x="4160" y="1647"/>
                <a:ext cx="5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Bay</a:t>
                </a:r>
              </a:p>
              <a:p>
                <a:r>
                  <a:rPr lang="en-US" altLang="en-US" sz="1000" b="1">
                    <a:latin typeface="Arial" charset="0"/>
                  </a:rPr>
                  <a:t>Biosciences</a:t>
                </a:r>
              </a:p>
            </p:txBody>
          </p:sp>
        </p:grpSp>
        <p:grpSp>
          <p:nvGrpSpPr>
            <p:cNvPr id="47" name="Group 45"/>
            <p:cNvGrpSpPr>
              <a:grpSpLocks/>
            </p:cNvGrpSpPr>
            <p:nvPr/>
          </p:nvGrpSpPr>
          <p:grpSpPr bwMode="auto">
            <a:xfrm>
              <a:off x="3635375" y="5285184"/>
              <a:ext cx="1538287" cy="1155700"/>
              <a:chOff x="1661" y="3286"/>
              <a:chExt cx="969" cy="728"/>
            </a:xfrm>
          </p:grpSpPr>
          <p:pic>
            <p:nvPicPr>
              <p:cNvPr id="48" name="Picture 4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61" y="3286"/>
                <a:ext cx="969"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43"/>
              <p:cNvSpPr txBox="1">
                <a:spLocks noChangeArrowheads="1"/>
              </p:cNvSpPr>
              <p:nvPr/>
            </p:nvSpPr>
            <p:spPr bwMode="auto">
              <a:xfrm>
                <a:off x="2078" y="3858"/>
                <a:ext cx="46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solidFill>
                      <a:schemeClr val="bg1"/>
                    </a:solidFill>
                    <a:latin typeface="Arial" charset="0"/>
                  </a:rPr>
                  <a:t>BD Influx</a:t>
                </a:r>
              </a:p>
            </p:txBody>
          </p:sp>
        </p:grpSp>
        <p:grpSp>
          <p:nvGrpSpPr>
            <p:cNvPr id="50" name="Group 50"/>
            <p:cNvGrpSpPr>
              <a:grpSpLocks/>
            </p:cNvGrpSpPr>
            <p:nvPr/>
          </p:nvGrpSpPr>
          <p:grpSpPr bwMode="auto">
            <a:xfrm>
              <a:off x="5413375" y="3471863"/>
              <a:ext cx="1976438" cy="1270000"/>
              <a:chOff x="3410" y="2187"/>
              <a:chExt cx="1245" cy="800"/>
            </a:xfrm>
          </p:grpSpPr>
          <p:pic>
            <p:nvPicPr>
              <p:cNvPr id="51" name="Picture 4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0" y="2187"/>
                <a:ext cx="124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44"/>
              <p:cNvSpPr txBox="1">
                <a:spLocks noChangeArrowheads="1"/>
              </p:cNvSpPr>
              <p:nvPr/>
            </p:nvSpPr>
            <p:spPr bwMode="auto">
              <a:xfrm>
                <a:off x="3567" y="2833"/>
                <a:ext cx="40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r>
                  <a:rPr lang="en-US" altLang="en-US" sz="1000" b="1">
                    <a:latin typeface="Arial" charset="0"/>
                  </a:rPr>
                  <a:t>BD Aria</a:t>
                </a:r>
              </a:p>
            </p:txBody>
          </p:sp>
        </p:grpSp>
      </p:grpSp>
    </p:spTree>
    <p:extLst>
      <p:ext uri="{BB962C8B-B14F-4D97-AF65-F5344CB8AC3E}">
        <p14:creationId xmlns:p14="http://schemas.microsoft.com/office/powerpoint/2010/main" val="172508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2.59259E-6 L -0.33108 0.01481 " pathEditMode="relative" rAng="0" ptsTypes="AA">
                                      <p:cBhvr>
                                        <p:cTn id="6" dur="2000" fill="hold"/>
                                        <p:tgtEl>
                                          <p:spTgt spid="4"/>
                                        </p:tgtEl>
                                        <p:attrNameLst>
                                          <p:attrName>ppt_x</p:attrName>
                                          <p:attrName>ppt_y</p:attrName>
                                        </p:attrNameLst>
                                      </p:cBhvr>
                                      <p:rCtr x="-16563" y="741"/>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5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5386" y="672510"/>
            <a:ext cx="1574747" cy="565425"/>
          </a:xfrm>
        </p:spPr>
        <p:txBody>
          <a:bodyPr/>
          <a:lstStyle/>
          <a:p>
            <a:r>
              <a:rPr lang="en-US" b="1" smtClean="0"/>
              <a:t>WDM</a:t>
            </a:r>
            <a:endParaRPr lang="en-US" b="1"/>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955" y="1237935"/>
            <a:ext cx="8112538" cy="5312126"/>
          </a:xfrm>
          <a:prstGeom prst="rect">
            <a:avLst/>
          </a:prstGeom>
        </p:spPr>
      </p:pic>
    </p:spTree>
    <p:extLst>
      <p:ext uri="{BB962C8B-B14F-4D97-AF65-F5344CB8AC3E}">
        <p14:creationId xmlns:p14="http://schemas.microsoft.com/office/powerpoint/2010/main" val="539118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2420" y="567158"/>
            <a:ext cx="6863000" cy="565425"/>
          </a:xfrm>
        </p:spPr>
        <p:txBody>
          <a:bodyPr/>
          <a:lstStyle/>
          <a:p>
            <a:r>
              <a:rPr lang="en-US" b="1" smtClean="0"/>
              <a:t>WDM Splitter</a:t>
            </a:r>
            <a:endParaRPr lang="en-US" b="1"/>
          </a:p>
        </p:txBody>
      </p:sp>
      <p:pic>
        <p:nvPicPr>
          <p:cNvPr id="4" name="Picture 3"/>
          <p:cNvPicPr>
            <a:picLocks noChangeAspect="1"/>
          </p:cNvPicPr>
          <p:nvPr/>
        </p:nvPicPr>
        <p:blipFill rotWithShape="1">
          <a:blip r:embed="rId3"/>
          <a:srcRect l="42122" t="27785" b="11823"/>
          <a:stretch/>
        </p:blipFill>
        <p:spPr>
          <a:xfrm>
            <a:off x="1985554" y="1332410"/>
            <a:ext cx="5169408" cy="2560321"/>
          </a:xfrm>
          <a:prstGeom prst="rect">
            <a:avLst/>
          </a:prstGeom>
        </p:spPr>
      </p:pic>
      <p:grpSp>
        <p:nvGrpSpPr>
          <p:cNvPr id="10" name="Group 9"/>
          <p:cNvGrpSpPr/>
          <p:nvPr/>
        </p:nvGrpSpPr>
        <p:grpSpPr>
          <a:xfrm>
            <a:off x="1985554" y="3892731"/>
            <a:ext cx="2534195" cy="2790772"/>
            <a:chOff x="1985554" y="3892731"/>
            <a:chExt cx="2534195" cy="2790772"/>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554" y="3892731"/>
              <a:ext cx="2534195" cy="2790772"/>
            </a:xfrm>
            <a:prstGeom prst="rect">
              <a:avLst/>
            </a:prstGeom>
          </p:spPr>
        </p:pic>
        <p:sp>
          <p:nvSpPr>
            <p:cNvPr id="7" name="Down Arrow 6"/>
            <p:cNvSpPr/>
            <p:nvPr/>
          </p:nvSpPr>
          <p:spPr>
            <a:xfrm rot="10800000">
              <a:off x="3252651" y="6160989"/>
              <a:ext cx="404949" cy="5225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570258" y="3892731"/>
            <a:ext cx="2534195" cy="2821578"/>
            <a:chOff x="4570258" y="3892731"/>
            <a:chExt cx="2534195" cy="282157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258" y="3892731"/>
              <a:ext cx="2534195" cy="2790772"/>
            </a:xfrm>
            <a:prstGeom prst="rect">
              <a:avLst/>
            </a:prstGeom>
          </p:spPr>
        </p:pic>
        <p:sp>
          <p:nvSpPr>
            <p:cNvPr id="8" name="Down Arrow 7"/>
            <p:cNvSpPr/>
            <p:nvPr/>
          </p:nvSpPr>
          <p:spPr>
            <a:xfrm rot="10800000">
              <a:off x="5837355" y="6191795"/>
              <a:ext cx="404949" cy="5225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rot="10800000">
              <a:off x="5230802" y="6176393"/>
              <a:ext cx="404949" cy="522514"/>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4570258" y="849870"/>
            <a:ext cx="3176016" cy="6008130"/>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48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7517" y="515650"/>
            <a:ext cx="3124711" cy="565425"/>
          </a:xfrm>
        </p:spPr>
        <p:txBody>
          <a:bodyPr/>
          <a:lstStyle/>
          <a:p>
            <a:r>
              <a:rPr lang="en-US" b="1" smtClean="0"/>
              <a:t>Double WMD</a:t>
            </a:r>
            <a:endParaRPr lang="en-US" b="1"/>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84" t="15915" r="984" b="1710"/>
          <a:stretch/>
        </p:blipFill>
        <p:spPr>
          <a:xfrm>
            <a:off x="1184373" y="1306288"/>
            <a:ext cx="7715711" cy="4375888"/>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3" t="62896" r="-163" b="217"/>
          <a:stretch/>
        </p:blipFill>
        <p:spPr>
          <a:xfrm>
            <a:off x="1284595" y="4287762"/>
            <a:ext cx="7515269" cy="1959428"/>
          </a:xfrm>
          <a:prstGeom prst="rect">
            <a:avLst/>
          </a:prstGeom>
        </p:spPr>
      </p:pic>
      <p:sp>
        <p:nvSpPr>
          <p:cNvPr id="7" name="Rectangle 6"/>
          <p:cNvSpPr/>
          <p:nvPr/>
        </p:nvSpPr>
        <p:spPr>
          <a:xfrm>
            <a:off x="807209" y="3941503"/>
            <a:ext cx="5018825" cy="12104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5408022" y="3774423"/>
            <a:ext cx="3735978" cy="983600"/>
            <a:chOff x="5408022" y="3774423"/>
            <a:chExt cx="3735978" cy="9836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6771" t="16552" r="-163" b="64932"/>
            <a:stretch/>
          </p:blipFill>
          <p:spPr>
            <a:xfrm>
              <a:off x="6435050" y="3774423"/>
              <a:ext cx="2708950" cy="983600"/>
            </a:xfrm>
            <a:prstGeom prst="rect">
              <a:avLst/>
            </a:prstGeom>
          </p:spPr>
        </p:pic>
        <p:cxnSp>
          <p:nvCxnSpPr>
            <p:cNvPr id="9" name="Straight Connector 8"/>
            <p:cNvCxnSpPr/>
            <p:nvPr/>
          </p:nvCxnSpPr>
          <p:spPr>
            <a:xfrm flipH="1">
              <a:off x="5408022" y="4349763"/>
              <a:ext cx="117565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7014754" y="1946366"/>
            <a:ext cx="1885330" cy="2403397"/>
            <a:chOff x="7014754" y="1946366"/>
            <a:chExt cx="1885330" cy="2403397"/>
          </a:xfrm>
        </p:grpSpPr>
        <p:cxnSp>
          <p:nvCxnSpPr>
            <p:cNvPr id="16" name="Straight Connector 15"/>
            <p:cNvCxnSpPr/>
            <p:nvPr/>
          </p:nvCxnSpPr>
          <p:spPr>
            <a:xfrm>
              <a:off x="7014754" y="1946366"/>
              <a:ext cx="1785110" cy="0"/>
            </a:xfrm>
            <a:prstGeom prst="line">
              <a:avLst/>
            </a:prstGeom>
            <a:ln w="57150">
              <a:solidFill>
                <a:srgbClr val="0000CC"/>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014754" y="4349763"/>
              <a:ext cx="188533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360322" y="1946365"/>
            <a:ext cx="1077643" cy="3961024"/>
            <a:chOff x="360322" y="1946365"/>
            <a:chExt cx="1077643" cy="3961024"/>
          </a:xfrm>
        </p:grpSpPr>
        <p:grpSp>
          <p:nvGrpSpPr>
            <p:cNvPr id="23" name="Group 22"/>
            <p:cNvGrpSpPr/>
            <p:nvPr/>
          </p:nvGrpSpPr>
          <p:grpSpPr>
            <a:xfrm>
              <a:off x="360322" y="1946365"/>
              <a:ext cx="1077643" cy="1769923"/>
              <a:chOff x="360322" y="1946365"/>
              <a:chExt cx="1077643" cy="1769923"/>
            </a:xfrm>
          </p:grpSpPr>
          <p:sp>
            <p:nvSpPr>
              <p:cNvPr id="19" name="Left Brace 18"/>
              <p:cNvSpPr/>
              <p:nvPr/>
            </p:nvSpPr>
            <p:spPr>
              <a:xfrm>
                <a:off x="1070984" y="1946365"/>
                <a:ext cx="366981" cy="1769923"/>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360322" y="2323494"/>
                <a:ext cx="933492" cy="1015663"/>
              </a:xfrm>
              <a:prstGeom prst="rect">
                <a:avLst/>
              </a:prstGeom>
              <a:noFill/>
            </p:spPr>
            <p:txBody>
              <a:bodyPr wrap="square" rtlCol="0">
                <a:spAutoFit/>
              </a:bodyPr>
              <a:lstStyle/>
              <a:p>
                <a:r>
                  <a:rPr lang="en-US" sz="6000" smtClean="0">
                    <a:solidFill>
                      <a:srgbClr val="FF0000"/>
                    </a:solidFill>
                  </a:rPr>
                  <a:t>3</a:t>
                </a:r>
                <a:endParaRPr lang="en-US" sz="6000">
                  <a:solidFill>
                    <a:srgbClr val="FF0000"/>
                  </a:solidFill>
                </a:endParaRPr>
              </a:p>
            </p:txBody>
          </p:sp>
        </p:grpSp>
        <p:grpSp>
          <p:nvGrpSpPr>
            <p:cNvPr id="24" name="Group 23"/>
            <p:cNvGrpSpPr/>
            <p:nvPr/>
          </p:nvGrpSpPr>
          <p:grpSpPr>
            <a:xfrm>
              <a:off x="372042" y="4266223"/>
              <a:ext cx="1065923" cy="1641166"/>
              <a:chOff x="372042" y="4266223"/>
              <a:chExt cx="1065923" cy="1641166"/>
            </a:xfrm>
          </p:grpSpPr>
          <p:sp>
            <p:nvSpPr>
              <p:cNvPr id="20" name="Left Brace 19"/>
              <p:cNvSpPr/>
              <p:nvPr/>
            </p:nvSpPr>
            <p:spPr>
              <a:xfrm>
                <a:off x="1133917" y="4266223"/>
                <a:ext cx="304048" cy="1641166"/>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372042" y="4568464"/>
                <a:ext cx="933492" cy="1015663"/>
              </a:xfrm>
              <a:prstGeom prst="rect">
                <a:avLst/>
              </a:prstGeom>
              <a:noFill/>
            </p:spPr>
            <p:txBody>
              <a:bodyPr wrap="square" rtlCol="0">
                <a:spAutoFit/>
              </a:bodyPr>
              <a:lstStyle/>
              <a:p>
                <a:r>
                  <a:rPr lang="en-US" sz="6000" smtClean="0">
                    <a:solidFill>
                      <a:srgbClr val="FF0000"/>
                    </a:solidFill>
                  </a:rPr>
                  <a:t>3</a:t>
                </a:r>
                <a:endParaRPr lang="en-US" sz="6000">
                  <a:solidFill>
                    <a:srgbClr val="FF0000"/>
                  </a:solidFill>
                </a:endParaRPr>
              </a:p>
            </p:txBody>
          </p:sp>
        </p:grpSp>
      </p:grpSp>
      <p:sp>
        <p:nvSpPr>
          <p:cNvPr id="26" name="Sun 25"/>
          <p:cNvSpPr/>
          <p:nvPr/>
        </p:nvSpPr>
        <p:spPr>
          <a:xfrm>
            <a:off x="8496612" y="6537312"/>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un 26"/>
          <p:cNvSpPr/>
          <p:nvPr/>
        </p:nvSpPr>
        <p:spPr>
          <a:xfrm>
            <a:off x="8904362" y="6585702"/>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44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26"/>
                                        </p:tgtEl>
                                      </p:cBhvr>
                                    </p:animEffect>
                                    <p:set>
                                      <p:cBhvr>
                                        <p:cTn id="11" dur="1" fill="hold">
                                          <p:stCondLst>
                                            <p:cond delay="499"/>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par>
                          <p:cTn id="17" fill="hold">
                            <p:stCondLst>
                              <p:cond delay="500"/>
                            </p:stCondLst>
                            <p:childTnLst>
                              <p:par>
                                <p:cTn id="18" presetID="9" presetClass="exit" presetSubtype="0" fill="hold" grpId="0" nodeType="afterEffect">
                                  <p:stCondLst>
                                    <p:cond delay="0"/>
                                  </p:stCondLst>
                                  <p:childTnLst>
                                    <p:animEffect transition="out" filter="dissolve">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dissolve">
                                      <p:cBhvr>
                                        <p:cTn id="24" dur="500"/>
                                        <p:tgtEl>
                                          <p:spTgt spid="29"/>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20272" y="1551444"/>
            <a:ext cx="7573204" cy="4170087"/>
          </a:xfrm>
        </p:spPr>
        <p:txBody>
          <a:bodyPr/>
          <a:lstStyle/>
          <a:p>
            <a:r>
              <a:rPr lang="en-US" dirty="0" smtClean="0"/>
              <a:t>Highest efficiency of all current optical pathways for flow cytometers</a:t>
            </a:r>
          </a:p>
          <a:p>
            <a:r>
              <a:rPr lang="en-US" dirty="0" smtClean="0"/>
              <a:t>Its requires very small physical space so is compact</a:t>
            </a:r>
          </a:p>
          <a:p>
            <a:r>
              <a:rPr lang="en-US" dirty="0" smtClean="0"/>
              <a:t>Absolutely minimal distance from signal to detector</a:t>
            </a:r>
          </a:p>
          <a:p>
            <a:r>
              <a:rPr lang="en-US" dirty="0" smtClean="0"/>
              <a:t>Requires a tiny </a:t>
            </a:r>
            <a:r>
              <a:rPr lang="en-US" dirty="0" err="1" smtClean="0"/>
              <a:t>bandpass</a:t>
            </a:r>
            <a:r>
              <a:rPr lang="en-US" dirty="0" smtClean="0"/>
              <a:t> filter </a:t>
            </a:r>
          </a:p>
          <a:p>
            <a:r>
              <a:rPr lang="en-US" dirty="0" smtClean="0"/>
              <a:t>Any </a:t>
            </a:r>
            <a:r>
              <a:rPr lang="en-US" dirty="0" err="1" smtClean="0"/>
              <a:t>bandpass</a:t>
            </a:r>
            <a:r>
              <a:rPr lang="en-US" dirty="0" smtClean="0"/>
              <a:t> filter can essentially be put into any of the WDM modules</a:t>
            </a:r>
          </a:p>
          <a:p>
            <a:r>
              <a:rPr lang="en-US" dirty="0" smtClean="0"/>
              <a:t>Virtual unlimited range of combinations of lasers and output pathways.</a:t>
            </a:r>
          </a:p>
          <a:p>
            <a:endParaRPr lang="en-US" dirty="0"/>
          </a:p>
        </p:txBody>
      </p:sp>
      <p:sp>
        <p:nvSpPr>
          <p:cNvPr id="3" name="Title 2"/>
          <p:cNvSpPr>
            <a:spLocks noGrp="1"/>
          </p:cNvSpPr>
          <p:nvPr>
            <p:ph type="title"/>
          </p:nvPr>
        </p:nvSpPr>
        <p:spPr>
          <a:xfrm>
            <a:off x="1368911" y="672510"/>
            <a:ext cx="3725603" cy="565425"/>
          </a:xfrm>
        </p:spPr>
        <p:txBody>
          <a:bodyPr/>
          <a:lstStyle/>
          <a:p>
            <a:r>
              <a:rPr lang="en-US" b="1" dirty="0" smtClean="0"/>
              <a:t>Simplicity</a:t>
            </a:r>
            <a:r>
              <a:rPr lang="en-US" b="1" smtClean="0"/>
              <a:t>, efficiency</a:t>
            </a:r>
            <a:endParaRPr lang="en-US" b="1" dirty="0"/>
          </a:p>
        </p:txBody>
      </p:sp>
    </p:spTree>
    <p:extLst>
      <p:ext uri="{BB962C8B-B14F-4D97-AF65-F5344CB8AC3E}">
        <p14:creationId xmlns:p14="http://schemas.microsoft.com/office/powerpoint/2010/main" val="860511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18424" y="2724540"/>
            <a:ext cx="5488083" cy="565425"/>
          </a:xfrm>
        </p:spPr>
        <p:txBody>
          <a:bodyPr/>
          <a:lstStyle/>
          <a:p>
            <a:r>
              <a:rPr lang="en-US" sz="8800" smtClean="0"/>
              <a:t>Fluidics</a:t>
            </a:r>
            <a:endParaRPr lang="en-US" sz="8800"/>
          </a:p>
        </p:txBody>
      </p:sp>
    </p:spTree>
    <p:extLst>
      <p:ext uri="{BB962C8B-B14F-4D97-AF65-F5344CB8AC3E}">
        <p14:creationId xmlns:p14="http://schemas.microsoft.com/office/powerpoint/2010/main" val="517085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rot="10800000">
            <a:off x="901338" y="1255378"/>
            <a:ext cx="7470162" cy="5602622"/>
          </a:xfrm>
        </p:spPr>
      </p:pic>
      <p:sp>
        <p:nvSpPr>
          <p:cNvPr id="3" name="Title 2"/>
          <p:cNvSpPr>
            <a:spLocks noGrp="1"/>
          </p:cNvSpPr>
          <p:nvPr>
            <p:ph type="title"/>
          </p:nvPr>
        </p:nvSpPr>
        <p:spPr>
          <a:xfrm>
            <a:off x="1708546" y="567158"/>
            <a:ext cx="6863000" cy="565425"/>
          </a:xfrm>
        </p:spPr>
        <p:txBody>
          <a:bodyPr/>
          <a:lstStyle/>
          <a:p>
            <a:r>
              <a:rPr lang="en-US" b="1" smtClean="0"/>
              <a:t>Peristaltic Pump</a:t>
            </a:r>
            <a:endParaRPr lang="en-US" b="1"/>
          </a:p>
        </p:txBody>
      </p:sp>
      <p:sp>
        <p:nvSpPr>
          <p:cNvPr id="2" name="Freeform 1"/>
          <p:cNvSpPr/>
          <p:nvPr/>
        </p:nvSpPr>
        <p:spPr>
          <a:xfrm>
            <a:off x="3951782" y="3252652"/>
            <a:ext cx="1835658" cy="2390503"/>
          </a:xfrm>
          <a:custGeom>
            <a:avLst/>
            <a:gdLst>
              <a:gd name="connsiteX0" fmla="*/ 1051292 w 1835658"/>
              <a:gd name="connsiteY0" fmla="*/ 640080 h 2390503"/>
              <a:gd name="connsiteX1" fmla="*/ 437337 w 1835658"/>
              <a:gd name="connsiteY1" fmla="*/ 640080 h 2390503"/>
              <a:gd name="connsiteX2" fmla="*/ 306709 w 1835658"/>
              <a:gd name="connsiteY2" fmla="*/ 809897 h 2390503"/>
              <a:gd name="connsiteX3" fmla="*/ 176080 w 1835658"/>
              <a:gd name="connsiteY3" fmla="*/ 1110343 h 2390503"/>
              <a:gd name="connsiteX4" fmla="*/ 58514 w 1835658"/>
              <a:gd name="connsiteY4" fmla="*/ 1410788 h 2390503"/>
              <a:gd name="connsiteX5" fmla="*/ 19326 w 1835658"/>
              <a:gd name="connsiteY5" fmla="*/ 1685108 h 2390503"/>
              <a:gd name="connsiteX6" fmla="*/ 71577 w 1835658"/>
              <a:gd name="connsiteY6" fmla="*/ 2155371 h 2390503"/>
              <a:gd name="connsiteX7" fmla="*/ 123829 w 1835658"/>
              <a:gd name="connsiteY7" fmla="*/ 2207623 h 2390503"/>
              <a:gd name="connsiteX8" fmla="*/ 398149 w 1835658"/>
              <a:gd name="connsiteY8" fmla="*/ 2325188 h 2390503"/>
              <a:gd name="connsiteX9" fmla="*/ 489589 w 1835658"/>
              <a:gd name="connsiteY9" fmla="*/ 2364377 h 2390503"/>
              <a:gd name="connsiteX10" fmla="*/ 698594 w 1835658"/>
              <a:gd name="connsiteY10" fmla="*/ 2390503 h 2390503"/>
              <a:gd name="connsiteX11" fmla="*/ 1025166 w 1835658"/>
              <a:gd name="connsiteY11" fmla="*/ 2377440 h 2390503"/>
              <a:gd name="connsiteX12" fmla="*/ 1260297 w 1835658"/>
              <a:gd name="connsiteY12" fmla="*/ 2246811 h 2390503"/>
              <a:gd name="connsiteX13" fmla="*/ 1639120 w 1835658"/>
              <a:gd name="connsiteY13" fmla="*/ 1841863 h 2390503"/>
              <a:gd name="connsiteX14" fmla="*/ 1782812 w 1835658"/>
              <a:gd name="connsiteY14" fmla="*/ 1541417 h 2390503"/>
              <a:gd name="connsiteX15" fmla="*/ 1795874 w 1835658"/>
              <a:gd name="connsiteY15" fmla="*/ 326571 h 2390503"/>
              <a:gd name="connsiteX16" fmla="*/ 1756686 w 1835658"/>
              <a:gd name="connsiteY16" fmla="*/ 156754 h 2390503"/>
              <a:gd name="connsiteX17" fmla="*/ 1730560 w 1835658"/>
              <a:gd name="connsiteY17" fmla="*/ 104503 h 2390503"/>
              <a:gd name="connsiteX18" fmla="*/ 1639120 w 1835658"/>
              <a:gd name="connsiteY18" fmla="*/ 26126 h 2390503"/>
              <a:gd name="connsiteX19" fmla="*/ 1612994 w 1835658"/>
              <a:gd name="connsiteY19" fmla="*/ 0 h 239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5658" h="2390503">
                <a:moveTo>
                  <a:pt x="1051292" y="640080"/>
                </a:moveTo>
                <a:cubicBezTo>
                  <a:pt x="826520" y="602618"/>
                  <a:pt x="798778" y="592936"/>
                  <a:pt x="437337" y="640080"/>
                </a:cubicBezTo>
                <a:cubicBezTo>
                  <a:pt x="400100" y="644937"/>
                  <a:pt x="312128" y="798698"/>
                  <a:pt x="306709" y="809897"/>
                </a:cubicBezTo>
                <a:cubicBezTo>
                  <a:pt x="259144" y="908199"/>
                  <a:pt x="219098" y="1009968"/>
                  <a:pt x="176080" y="1110343"/>
                </a:cubicBezTo>
                <a:cubicBezTo>
                  <a:pt x="104753" y="1276772"/>
                  <a:pt x="117875" y="1247546"/>
                  <a:pt x="58514" y="1410788"/>
                </a:cubicBezTo>
                <a:cubicBezTo>
                  <a:pt x="44483" y="1487962"/>
                  <a:pt x="19326" y="1604532"/>
                  <a:pt x="19326" y="1685108"/>
                </a:cubicBezTo>
                <a:cubicBezTo>
                  <a:pt x="19326" y="1959357"/>
                  <a:pt x="-49108" y="2017446"/>
                  <a:pt x="71577" y="2155371"/>
                </a:cubicBezTo>
                <a:cubicBezTo>
                  <a:pt x="87797" y="2173908"/>
                  <a:pt x="102941" y="2194568"/>
                  <a:pt x="123829" y="2207623"/>
                </a:cubicBezTo>
                <a:cubicBezTo>
                  <a:pt x="261457" y="2293641"/>
                  <a:pt x="264812" y="2275187"/>
                  <a:pt x="398149" y="2325188"/>
                </a:cubicBezTo>
                <a:cubicBezTo>
                  <a:pt x="429199" y="2336832"/>
                  <a:pt x="457185" y="2357332"/>
                  <a:pt x="489589" y="2364377"/>
                </a:cubicBezTo>
                <a:cubicBezTo>
                  <a:pt x="558197" y="2379292"/>
                  <a:pt x="698594" y="2390503"/>
                  <a:pt x="698594" y="2390503"/>
                </a:cubicBezTo>
                <a:cubicBezTo>
                  <a:pt x="807451" y="2386149"/>
                  <a:pt x="917063" y="2390953"/>
                  <a:pt x="1025166" y="2377440"/>
                </a:cubicBezTo>
                <a:cubicBezTo>
                  <a:pt x="1081260" y="2370428"/>
                  <a:pt x="1238479" y="2262679"/>
                  <a:pt x="1260297" y="2246811"/>
                </a:cubicBezTo>
                <a:cubicBezTo>
                  <a:pt x="1403441" y="2142707"/>
                  <a:pt x="1557486" y="1993468"/>
                  <a:pt x="1639120" y="1841863"/>
                </a:cubicBezTo>
                <a:cubicBezTo>
                  <a:pt x="1752794" y="1630754"/>
                  <a:pt x="1706683" y="1731738"/>
                  <a:pt x="1782812" y="1541417"/>
                </a:cubicBezTo>
                <a:cubicBezTo>
                  <a:pt x="1878577" y="1062577"/>
                  <a:pt x="1819569" y="1404705"/>
                  <a:pt x="1795874" y="326571"/>
                </a:cubicBezTo>
                <a:cubicBezTo>
                  <a:pt x="1794090" y="245376"/>
                  <a:pt x="1786375" y="223552"/>
                  <a:pt x="1756686" y="156754"/>
                </a:cubicBezTo>
                <a:cubicBezTo>
                  <a:pt x="1748777" y="138960"/>
                  <a:pt x="1742244" y="120081"/>
                  <a:pt x="1730560" y="104503"/>
                </a:cubicBezTo>
                <a:cubicBezTo>
                  <a:pt x="1683389" y="41608"/>
                  <a:pt x="1688491" y="65622"/>
                  <a:pt x="1639120" y="26126"/>
                </a:cubicBezTo>
                <a:cubicBezTo>
                  <a:pt x="1629503" y="18432"/>
                  <a:pt x="1621703" y="8709"/>
                  <a:pt x="1612994" y="0"/>
                </a:cubicBezTo>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5749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749743" y="2139525"/>
            <a:ext cx="7993503" cy="2706794"/>
          </a:xfrm>
        </p:spPr>
      </p:pic>
      <p:sp>
        <p:nvSpPr>
          <p:cNvPr id="3" name="Title 2"/>
          <p:cNvSpPr>
            <a:spLocks noGrp="1"/>
          </p:cNvSpPr>
          <p:nvPr>
            <p:ph type="title"/>
          </p:nvPr>
        </p:nvSpPr>
        <p:spPr>
          <a:xfrm>
            <a:off x="1986844" y="633924"/>
            <a:ext cx="2077156" cy="565425"/>
          </a:xfrm>
        </p:spPr>
        <p:txBody>
          <a:bodyPr/>
          <a:lstStyle/>
          <a:p>
            <a:r>
              <a:rPr lang="en-US" b="1" smtClean="0"/>
              <a:t>Fluidics</a:t>
            </a:r>
            <a:endParaRPr lang="en-US" b="1"/>
          </a:p>
        </p:txBody>
      </p:sp>
      <p:sp>
        <p:nvSpPr>
          <p:cNvPr id="5" name="TextBox 4"/>
          <p:cNvSpPr txBox="1"/>
          <p:nvPr/>
        </p:nvSpPr>
        <p:spPr>
          <a:xfrm>
            <a:off x="4167052" y="4846319"/>
            <a:ext cx="689099" cy="369332"/>
          </a:xfrm>
          <a:prstGeom prst="rect">
            <a:avLst/>
          </a:prstGeom>
          <a:noFill/>
        </p:spPr>
        <p:txBody>
          <a:bodyPr wrap="none" rtlCol="0">
            <a:spAutoFit/>
          </a:bodyPr>
          <a:lstStyle/>
          <a:p>
            <a:r>
              <a:rPr lang="en-US" smtClean="0"/>
              <a:t>Time</a:t>
            </a:r>
            <a:endParaRPr lang="en-US"/>
          </a:p>
        </p:txBody>
      </p:sp>
      <p:sp>
        <p:nvSpPr>
          <p:cNvPr id="6" name="TextBox 5"/>
          <p:cNvSpPr txBox="1"/>
          <p:nvPr/>
        </p:nvSpPr>
        <p:spPr>
          <a:xfrm rot="16200000">
            <a:off x="-219753" y="3590168"/>
            <a:ext cx="1569660" cy="369332"/>
          </a:xfrm>
          <a:prstGeom prst="rect">
            <a:avLst/>
          </a:prstGeom>
          <a:noFill/>
        </p:spPr>
        <p:txBody>
          <a:bodyPr wrap="none" rtlCol="0">
            <a:spAutoFit/>
          </a:bodyPr>
          <a:lstStyle/>
          <a:p>
            <a:r>
              <a:rPr lang="en-US" smtClean="0"/>
              <a:t>Fluorescence</a:t>
            </a:r>
            <a:endParaRPr lang="en-US"/>
          </a:p>
        </p:txBody>
      </p:sp>
      <p:cxnSp>
        <p:nvCxnSpPr>
          <p:cNvPr id="8" name="Straight Arrow Connector 7"/>
          <p:cNvCxnSpPr>
            <a:stCxn id="5" idx="3"/>
          </p:cNvCxnSpPr>
          <p:nvPr/>
        </p:nvCxnSpPr>
        <p:spPr>
          <a:xfrm>
            <a:off x="4856151" y="5030985"/>
            <a:ext cx="9960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3"/>
          </p:cNvCxnSpPr>
          <p:nvPr/>
        </p:nvCxnSpPr>
        <p:spPr>
          <a:xfrm flipH="1" flipV="1">
            <a:off x="565076" y="2453034"/>
            <a:ext cx="1" cy="5369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188720" y="2990004"/>
            <a:ext cx="7276011"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Sun 10"/>
          <p:cNvSpPr/>
          <p:nvPr/>
        </p:nvSpPr>
        <p:spPr>
          <a:xfrm>
            <a:off x="8904362" y="6585702"/>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6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5279" y="2458544"/>
            <a:ext cx="4940448" cy="565425"/>
          </a:xfrm>
        </p:spPr>
        <p:txBody>
          <a:bodyPr/>
          <a:lstStyle/>
          <a:p>
            <a:r>
              <a:rPr lang="en-US" dirty="0" smtClean="0"/>
              <a:t>James Watson</a:t>
            </a:r>
            <a:br>
              <a:rPr lang="en-US" dirty="0" smtClean="0"/>
            </a:br>
            <a:r>
              <a:rPr lang="en-US" dirty="0"/>
              <a:t/>
            </a:r>
            <a:br>
              <a:rPr lang="en-US" dirty="0"/>
            </a:br>
            <a:r>
              <a:rPr lang="en-US" dirty="0" smtClean="0"/>
              <a:t/>
            </a:r>
            <a:br>
              <a:rPr lang="en-US" dirty="0" smtClean="0"/>
            </a:br>
            <a:r>
              <a:rPr lang="en-US" dirty="0" smtClean="0"/>
              <a:t>“Time” as a parameter on EVERY sample collected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56529"/>
            <a:ext cx="9144000" cy="24540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57" y="975829"/>
            <a:ext cx="2623887" cy="3530857"/>
          </a:xfrm>
          <a:prstGeom prst="rect">
            <a:avLst/>
          </a:prstGeom>
        </p:spPr>
      </p:pic>
      <p:sp>
        <p:nvSpPr>
          <p:cNvPr id="6" name="TextBox 5"/>
          <p:cNvSpPr txBox="1"/>
          <p:nvPr/>
        </p:nvSpPr>
        <p:spPr>
          <a:xfrm>
            <a:off x="3866606" y="4156529"/>
            <a:ext cx="3288080" cy="400110"/>
          </a:xfrm>
          <a:prstGeom prst="rect">
            <a:avLst/>
          </a:prstGeom>
          <a:noFill/>
        </p:spPr>
        <p:txBody>
          <a:bodyPr wrap="none" rtlCol="0">
            <a:spAutoFit/>
          </a:bodyPr>
          <a:lstStyle/>
          <a:p>
            <a:r>
              <a:rPr lang="en-US" sz="2000" i="1" smtClean="0">
                <a:solidFill>
                  <a:srgbClr val="FF0000"/>
                </a:solidFill>
              </a:rPr>
              <a:t>Cytometry 8:648-649, 1987</a:t>
            </a:r>
            <a:endParaRPr lang="en-US" sz="2000" i="1">
              <a:solidFill>
                <a:srgbClr val="FF0000"/>
              </a:solidFill>
            </a:endParaRPr>
          </a:p>
        </p:txBody>
      </p:sp>
      <p:cxnSp>
        <p:nvCxnSpPr>
          <p:cNvPr id="11" name="Straight Connector 10"/>
          <p:cNvCxnSpPr>
            <a:endCxn id="3" idx="0"/>
          </p:cNvCxnSpPr>
          <p:nvPr/>
        </p:nvCxnSpPr>
        <p:spPr>
          <a:xfrm flipH="1">
            <a:off x="5785503" y="975829"/>
            <a:ext cx="1344" cy="1482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5786846" y="2456917"/>
            <a:ext cx="1357703" cy="162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5" idx="0"/>
          </p:cNvCxnSpPr>
          <p:nvPr/>
        </p:nvCxnSpPr>
        <p:spPr>
          <a:xfrm>
            <a:off x="7470612" y="974202"/>
            <a:ext cx="5188" cy="1482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7470612" y="2455290"/>
            <a:ext cx="1357703" cy="1627"/>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812121" y="2455290"/>
            <a:ext cx="1258678" cy="307777"/>
          </a:xfrm>
          <a:prstGeom prst="rect">
            <a:avLst/>
          </a:prstGeom>
          <a:noFill/>
        </p:spPr>
        <p:txBody>
          <a:bodyPr wrap="none" rtlCol="0">
            <a:spAutoFit/>
          </a:bodyPr>
          <a:lstStyle/>
          <a:p>
            <a:r>
              <a:rPr lang="en-US" sz="1400" smtClean="0"/>
              <a:t>Fluorescence</a:t>
            </a:r>
            <a:endParaRPr lang="en-US" sz="1400"/>
          </a:p>
        </p:txBody>
      </p:sp>
      <p:sp>
        <p:nvSpPr>
          <p:cNvPr id="18" name="TextBox 17"/>
          <p:cNvSpPr txBox="1"/>
          <p:nvPr/>
        </p:nvSpPr>
        <p:spPr>
          <a:xfrm>
            <a:off x="7757671" y="2455290"/>
            <a:ext cx="575542" cy="307777"/>
          </a:xfrm>
          <a:prstGeom prst="rect">
            <a:avLst/>
          </a:prstGeom>
          <a:noFill/>
        </p:spPr>
        <p:txBody>
          <a:bodyPr wrap="none" rtlCol="0">
            <a:spAutoFit/>
          </a:bodyPr>
          <a:lstStyle/>
          <a:p>
            <a:r>
              <a:rPr lang="en-US" sz="1400" dirty="0"/>
              <a:t>T</a:t>
            </a:r>
            <a:r>
              <a:rPr lang="en-US" sz="1400" dirty="0" smtClean="0"/>
              <a:t>ime</a:t>
            </a:r>
            <a:endParaRPr lang="en-US" sz="1400" dirty="0"/>
          </a:p>
        </p:txBody>
      </p:sp>
      <p:sp>
        <p:nvSpPr>
          <p:cNvPr id="19" name="TextBox 18"/>
          <p:cNvSpPr txBox="1"/>
          <p:nvPr/>
        </p:nvSpPr>
        <p:spPr>
          <a:xfrm rot="16200000">
            <a:off x="6713291" y="1560044"/>
            <a:ext cx="1258678" cy="307777"/>
          </a:xfrm>
          <a:prstGeom prst="rect">
            <a:avLst/>
          </a:prstGeom>
          <a:noFill/>
        </p:spPr>
        <p:txBody>
          <a:bodyPr wrap="none" rtlCol="0">
            <a:spAutoFit/>
          </a:bodyPr>
          <a:lstStyle/>
          <a:p>
            <a:r>
              <a:rPr lang="en-US" sz="1400" smtClean="0"/>
              <a:t>Fluorescence</a:t>
            </a:r>
            <a:endParaRPr lang="en-US" sz="1400"/>
          </a:p>
        </p:txBody>
      </p:sp>
      <p:sp>
        <p:nvSpPr>
          <p:cNvPr id="20" name="Freeform 19"/>
          <p:cNvSpPr/>
          <p:nvPr/>
        </p:nvSpPr>
        <p:spPr>
          <a:xfrm>
            <a:off x="7511143" y="1658967"/>
            <a:ext cx="1436914" cy="26606"/>
          </a:xfrm>
          <a:custGeom>
            <a:avLst/>
            <a:gdLst>
              <a:gd name="connsiteX0" fmla="*/ 0 w 1436914"/>
              <a:gd name="connsiteY0" fmla="*/ 26142 h 26606"/>
              <a:gd name="connsiteX1" fmla="*/ 705394 w 1436914"/>
              <a:gd name="connsiteY1" fmla="*/ 13079 h 26606"/>
              <a:gd name="connsiteX2" fmla="*/ 783771 w 1436914"/>
              <a:gd name="connsiteY2" fmla="*/ 16 h 26606"/>
              <a:gd name="connsiteX3" fmla="*/ 1358537 w 1436914"/>
              <a:gd name="connsiteY3" fmla="*/ 26142 h 26606"/>
              <a:gd name="connsiteX4" fmla="*/ 1436914 w 1436914"/>
              <a:gd name="connsiteY4" fmla="*/ 26142 h 26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4" h="26606">
                <a:moveTo>
                  <a:pt x="0" y="26142"/>
                </a:moveTo>
                <a:lnTo>
                  <a:pt x="705394" y="13079"/>
                </a:lnTo>
                <a:cubicBezTo>
                  <a:pt x="731865" y="12197"/>
                  <a:pt x="757290" y="-514"/>
                  <a:pt x="783771" y="16"/>
                </a:cubicBezTo>
                <a:cubicBezTo>
                  <a:pt x="975519" y="3851"/>
                  <a:pt x="1166904" y="18477"/>
                  <a:pt x="1358537" y="26142"/>
                </a:cubicBezTo>
                <a:cubicBezTo>
                  <a:pt x="1384642" y="27186"/>
                  <a:pt x="1410788" y="26142"/>
                  <a:pt x="1436914" y="26142"/>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6348549" y="1201783"/>
            <a:ext cx="562796" cy="1254034"/>
          </a:xfrm>
          <a:custGeom>
            <a:avLst/>
            <a:gdLst>
              <a:gd name="connsiteX0" fmla="*/ 0 w 562796"/>
              <a:gd name="connsiteY0" fmla="*/ 1227908 h 1254034"/>
              <a:gd name="connsiteX1" fmla="*/ 0 w 562796"/>
              <a:gd name="connsiteY1" fmla="*/ 1227908 h 1254034"/>
              <a:gd name="connsiteX2" fmla="*/ 91440 w 562796"/>
              <a:gd name="connsiteY2" fmla="*/ 1162594 h 1254034"/>
              <a:gd name="connsiteX3" fmla="*/ 117565 w 562796"/>
              <a:gd name="connsiteY3" fmla="*/ 1084217 h 1254034"/>
              <a:gd name="connsiteX4" fmla="*/ 143691 w 562796"/>
              <a:gd name="connsiteY4" fmla="*/ 992777 h 1254034"/>
              <a:gd name="connsiteX5" fmla="*/ 169817 w 562796"/>
              <a:gd name="connsiteY5" fmla="*/ 796834 h 1254034"/>
              <a:gd name="connsiteX6" fmla="*/ 195942 w 562796"/>
              <a:gd name="connsiteY6" fmla="*/ 640080 h 1254034"/>
              <a:gd name="connsiteX7" fmla="*/ 209005 w 562796"/>
              <a:gd name="connsiteY7" fmla="*/ 483325 h 1254034"/>
              <a:gd name="connsiteX8" fmla="*/ 222068 w 562796"/>
              <a:gd name="connsiteY8" fmla="*/ 143691 h 1254034"/>
              <a:gd name="connsiteX9" fmla="*/ 235131 w 562796"/>
              <a:gd name="connsiteY9" fmla="*/ 78377 h 1254034"/>
              <a:gd name="connsiteX10" fmla="*/ 287382 w 562796"/>
              <a:gd name="connsiteY10" fmla="*/ 0 h 1254034"/>
              <a:gd name="connsiteX11" fmla="*/ 339634 w 562796"/>
              <a:gd name="connsiteY11" fmla="*/ 13062 h 1254034"/>
              <a:gd name="connsiteX12" fmla="*/ 365760 w 562796"/>
              <a:gd name="connsiteY12" fmla="*/ 91440 h 1254034"/>
              <a:gd name="connsiteX13" fmla="*/ 391885 w 562796"/>
              <a:gd name="connsiteY13" fmla="*/ 182880 h 1254034"/>
              <a:gd name="connsiteX14" fmla="*/ 431074 w 562796"/>
              <a:gd name="connsiteY14" fmla="*/ 404948 h 1254034"/>
              <a:gd name="connsiteX15" fmla="*/ 470262 w 562796"/>
              <a:gd name="connsiteY15" fmla="*/ 640080 h 1254034"/>
              <a:gd name="connsiteX16" fmla="*/ 496388 w 562796"/>
              <a:gd name="connsiteY16" fmla="*/ 914400 h 1254034"/>
              <a:gd name="connsiteX17" fmla="*/ 522514 w 562796"/>
              <a:gd name="connsiteY17" fmla="*/ 992777 h 1254034"/>
              <a:gd name="connsiteX18" fmla="*/ 535577 w 562796"/>
              <a:gd name="connsiteY18" fmla="*/ 1110342 h 1254034"/>
              <a:gd name="connsiteX19" fmla="*/ 548640 w 562796"/>
              <a:gd name="connsiteY19" fmla="*/ 1162594 h 1254034"/>
              <a:gd name="connsiteX20" fmla="*/ 561702 w 562796"/>
              <a:gd name="connsiteY20" fmla="*/ 1201782 h 1254034"/>
              <a:gd name="connsiteX21" fmla="*/ 561702 w 562796"/>
              <a:gd name="connsiteY21" fmla="*/ 1254034 h 1254034"/>
              <a:gd name="connsiteX22" fmla="*/ 561702 w 562796"/>
              <a:gd name="connsiteY22" fmla="*/ 1254034 h 125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796" h="1254034">
                <a:moveTo>
                  <a:pt x="0" y="1227908"/>
                </a:moveTo>
                <a:lnTo>
                  <a:pt x="0" y="1227908"/>
                </a:lnTo>
                <a:cubicBezTo>
                  <a:pt x="30480" y="1206137"/>
                  <a:pt x="67721" y="1191584"/>
                  <a:pt x="91440" y="1162594"/>
                </a:cubicBezTo>
                <a:cubicBezTo>
                  <a:pt x="108879" y="1141280"/>
                  <a:pt x="108857" y="1110343"/>
                  <a:pt x="117565" y="1084217"/>
                </a:cubicBezTo>
                <a:cubicBezTo>
                  <a:pt x="136306" y="1027992"/>
                  <a:pt x="127287" y="1058391"/>
                  <a:pt x="143691" y="992777"/>
                </a:cubicBezTo>
                <a:cubicBezTo>
                  <a:pt x="152352" y="923487"/>
                  <a:pt x="158999" y="865347"/>
                  <a:pt x="169817" y="796834"/>
                </a:cubicBezTo>
                <a:cubicBezTo>
                  <a:pt x="178079" y="744510"/>
                  <a:pt x="191543" y="692869"/>
                  <a:pt x="195942" y="640080"/>
                </a:cubicBezTo>
                <a:lnTo>
                  <a:pt x="209005" y="483325"/>
                </a:lnTo>
                <a:cubicBezTo>
                  <a:pt x="213359" y="370114"/>
                  <a:pt x="214774" y="256751"/>
                  <a:pt x="222068" y="143691"/>
                </a:cubicBezTo>
                <a:cubicBezTo>
                  <a:pt x="223497" y="121535"/>
                  <a:pt x="225944" y="98589"/>
                  <a:pt x="235131" y="78377"/>
                </a:cubicBezTo>
                <a:cubicBezTo>
                  <a:pt x="248124" y="49792"/>
                  <a:pt x="287382" y="0"/>
                  <a:pt x="287382" y="0"/>
                </a:cubicBezTo>
                <a:cubicBezTo>
                  <a:pt x="304799" y="4354"/>
                  <a:pt x="327950" y="-569"/>
                  <a:pt x="339634" y="13062"/>
                </a:cubicBezTo>
                <a:cubicBezTo>
                  <a:pt x="357556" y="33971"/>
                  <a:pt x="357051" y="65314"/>
                  <a:pt x="365760" y="91440"/>
                </a:cubicBezTo>
                <a:cubicBezTo>
                  <a:pt x="379466" y="132559"/>
                  <a:pt x="382045" y="136960"/>
                  <a:pt x="391885" y="182880"/>
                </a:cubicBezTo>
                <a:cubicBezTo>
                  <a:pt x="450523" y="456523"/>
                  <a:pt x="393375" y="191320"/>
                  <a:pt x="431074" y="404948"/>
                </a:cubicBezTo>
                <a:cubicBezTo>
                  <a:pt x="459802" y="567739"/>
                  <a:pt x="455078" y="493303"/>
                  <a:pt x="470262" y="640080"/>
                </a:cubicBezTo>
                <a:cubicBezTo>
                  <a:pt x="479714" y="731446"/>
                  <a:pt x="467341" y="827260"/>
                  <a:pt x="496388" y="914400"/>
                </a:cubicBezTo>
                <a:lnTo>
                  <a:pt x="522514" y="992777"/>
                </a:lnTo>
                <a:cubicBezTo>
                  <a:pt x="526868" y="1031965"/>
                  <a:pt x="529581" y="1071371"/>
                  <a:pt x="535577" y="1110342"/>
                </a:cubicBezTo>
                <a:cubicBezTo>
                  <a:pt x="538307" y="1128087"/>
                  <a:pt x="543708" y="1145331"/>
                  <a:pt x="548640" y="1162594"/>
                </a:cubicBezTo>
                <a:cubicBezTo>
                  <a:pt x="552423" y="1175833"/>
                  <a:pt x="559755" y="1188151"/>
                  <a:pt x="561702" y="1201782"/>
                </a:cubicBezTo>
                <a:cubicBezTo>
                  <a:pt x="564165" y="1219024"/>
                  <a:pt x="561702" y="1236617"/>
                  <a:pt x="561702" y="1254034"/>
                </a:cubicBezTo>
                <a:lnTo>
                  <a:pt x="561702" y="1254034"/>
                </a:lnTo>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971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39815" y="2777293"/>
            <a:ext cx="6154615" cy="565425"/>
          </a:xfrm>
        </p:spPr>
        <p:txBody>
          <a:bodyPr/>
          <a:lstStyle/>
          <a:p>
            <a:r>
              <a:rPr lang="en-US" sz="8000" dirty="0" smtClean="0"/>
              <a:t>V-SSC </a:t>
            </a:r>
            <a:br>
              <a:rPr lang="en-US" sz="8000" dirty="0" smtClean="0"/>
            </a:br>
            <a:r>
              <a:rPr lang="en-US" sz="8000" dirty="0" smtClean="0"/>
              <a:t>Side Scatter</a:t>
            </a:r>
            <a:endParaRPr lang="en-US" sz="8000" dirty="0"/>
          </a:p>
        </p:txBody>
      </p:sp>
    </p:spTree>
    <p:extLst>
      <p:ext uri="{BB962C8B-B14F-4D97-AF65-F5344CB8AC3E}">
        <p14:creationId xmlns:p14="http://schemas.microsoft.com/office/powerpoint/2010/main" val="477908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54957" y="1629821"/>
            <a:ext cx="7573204" cy="1871025"/>
          </a:xfrm>
        </p:spPr>
        <p:txBody>
          <a:bodyPr/>
          <a:lstStyle/>
          <a:p>
            <a:pPr marL="0" indent="0">
              <a:buNone/>
            </a:pPr>
            <a:r>
              <a:rPr lang="en-US" dirty="0" smtClean="0"/>
              <a:t>What do we know?</a:t>
            </a:r>
          </a:p>
          <a:p>
            <a:r>
              <a:rPr lang="en-US" dirty="0"/>
              <a:t>We know that generally the larger the difference in the </a:t>
            </a:r>
            <a:r>
              <a:rPr lang="en-US" dirty="0" smtClean="0"/>
              <a:t>refractive indices</a:t>
            </a:r>
            <a:r>
              <a:rPr lang="en-US" dirty="0"/>
              <a:t>, the more light will be scattered by a particle</a:t>
            </a:r>
          </a:p>
          <a:p>
            <a:endParaRPr lang="en-US" dirty="0"/>
          </a:p>
        </p:txBody>
      </p:sp>
      <p:sp>
        <p:nvSpPr>
          <p:cNvPr id="3" name="Title 2"/>
          <p:cNvSpPr>
            <a:spLocks noGrp="1"/>
          </p:cNvSpPr>
          <p:nvPr>
            <p:ph type="title"/>
          </p:nvPr>
        </p:nvSpPr>
        <p:spPr>
          <a:xfrm>
            <a:off x="1760799" y="580221"/>
            <a:ext cx="6863000" cy="657714"/>
          </a:xfrm>
        </p:spPr>
        <p:txBody>
          <a:bodyPr/>
          <a:lstStyle/>
          <a:p>
            <a:r>
              <a:rPr lang="en-US" b="1" smtClean="0"/>
              <a:t>Light Scatter</a:t>
            </a:r>
            <a:endParaRPr lang="en-US" b="1"/>
          </a:p>
        </p:txBody>
      </p:sp>
    </p:spTree>
    <p:extLst>
      <p:ext uri="{BB962C8B-B14F-4D97-AF65-F5344CB8AC3E}">
        <p14:creationId xmlns:p14="http://schemas.microsoft.com/office/powerpoint/2010/main" val="680781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354883" y="2858946"/>
            <a:ext cx="7015990" cy="1768048"/>
          </a:xfrm>
        </p:spPr>
        <p:txBody>
          <a:bodyPr/>
          <a:lstStyle/>
          <a:p>
            <a:r>
              <a:rPr lang="en-US" dirty="0" smtClean="0"/>
              <a:t>The detectors are different</a:t>
            </a:r>
          </a:p>
          <a:p>
            <a:r>
              <a:rPr lang="en-US" dirty="0" smtClean="0"/>
              <a:t>The light management technology is different</a:t>
            </a:r>
          </a:p>
          <a:p>
            <a:r>
              <a:rPr lang="en-US" dirty="0" smtClean="0"/>
              <a:t>The fluidics are different</a:t>
            </a:r>
          </a:p>
          <a:p>
            <a:r>
              <a:rPr lang="en-US" dirty="0" smtClean="0"/>
              <a:t>Multiple side scatter options</a:t>
            </a:r>
          </a:p>
        </p:txBody>
      </p:sp>
      <p:sp>
        <p:nvSpPr>
          <p:cNvPr id="3" name="Title 2"/>
          <p:cNvSpPr>
            <a:spLocks noGrp="1"/>
          </p:cNvSpPr>
          <p:nvPr>
            <p:ph type="title"/>
          </p:nvPr>
        </p:nvSpPr>
        <p:spPr>
          <a:xfrm>
            <a:off x="1507873" y="1337468"/>
            <a:ext cx="6863000" cy="565425"/>
          </a:xfrm>
        </p:spPr>
        <p:txBody>
          <a:bodyPr/>
          <a:lstStyle/>
          <a:p>
            <a:r>
              <a:rPr lang="en-US" b="1" dirty="0"/>
              <a:t>4</a:t>
            </a:r>
            <a:r>
              <a:rPr lang="en-US" b="1" dirty="0" smtClean="0"/>
              <a:t> Essential Feature differences</a:t>
            </a:r>
            <a:endParaRPr lang="en-US" b="1" dirty="0"/>
          </a:p>
        </p:txBody>
      </p:sp>
    </p:spTree>
    <p:extLst>
      <p:ext uri="{BB962C8B-B14F-4D97-AF65-F5344CB8AC3E}">
        <p14:creationId xmlns:p14="http://schemas.microsoft.com/office/powerpoint/2010/main" val="2119116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89009" y="1302401"/>
            <a:ext cx="8685173" cy="2550293"/>
          </a:xfrm>
        </p:spPr>
        <p:txBody>
          <a:bodyPr/>
          <a:lstStyle/>
          <a:p>
            <a:r>
              <a:rPr lang="en-US" sz="2000" dirty="0"/>
              <a:t>We also know that the more granular the particle is, the probability of getting </a:t>
            </a:r>
            <a:r>
              <a:rPr lang="en-US" sz="2000" dirty="0" smtClean="0"/>
              <a:t> light </a:t>
            </a:r>
            <a:r>
              <a:rPr lang="en-US" sz="2000" dirty="0"/>
              <a:t>reflecting off of </a:t>
            </a:r>
            <a:r>
              <a:rPr lang="en-US" sz="2000" dirty="0" err="1"/>
              <a:t>subparticle</a:t>
            </a:r>
            <a:r>
              <a:rPr lang="en-US" sz="2000" dirty="0"/>
              <a:t> components increases.</a:t>
            </a:r>
          </a:p>
          <a:p>
            <a:r>
              <a:rPr lang="en-US" sz="2000" dirty="0" smtClean="0"/>
              <a:t>That </a:t>
            </a:r>
            <a:r>
              <a:rPr lang="en-US" sz="2000" dirty="0"/>
              <a:t>is why we always see granulocytes have such high side scatter compared to say lymphocytes that have no granules</a:t>
            </a:r>
            <a:r>
              <a:rPr lang="en-US" sz="2000" dirty="0" smtClean="0"/>
              <a:t>.</a:t>
            </a:r>
          </a:p>
          <a:p>
            <a:endParaRPr lang="en-US" sz="2000" dirty="0"/>
          </a:p>
          <a:p>
            <a:endParaRPr lang="en-US" sz="2000"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r>
              <a:rPr lang="en-US" sz="2000" dirty="0"/>
              <a:t>We also know that the amount of light </a:t>
            </a:r>
            <a:r>
              <a:rPr lang="en-US" sz="2000" dirty="0" smtClean="0"/>
              <a:t>scattered by </a:t>
            </a:r>
            <a:r>
              <a:rPr lang="en-US" sz="2000" dirty="0"/>
              <a:t>any particle is </a:t>
            </a:r>
            <a:r>
              <a:rPr lang="en-US" sz="2000" dirty="0" smtClean="0"/>
              <a:t>proportional </a:t>
            </a:r>
            <a:r>
              <a:rPr lang="en-US" sz="2000" dirty="0"/>
              <a:t>to the diameter of the particle </a:t>
            </a:r>
            <a:r>
              <a:rPr lang="en-US" sz="2000" dirty="0" smtClean="0"/>
              <a:t>and </a:t>
            </a:r>
            <a:r>
              <a:rPr lang="en-US" sz="2000" dirty="0"/>
              <a:t>inversely proportional to the </a:t>
            </a:r>
            <a:r>
              <a:rPr lang="en-US" sz="2000" dirty="0" smtClean="0"/>
              <a:t>wavelength of </a:t>
            </a:r>
            <a:r>
              <a:rPr lang="en-US" sz="2000" dirty="0"/>
              <a:t>the light being used to detect it. </a:t>
            </a:r>
          </a:p>
          <a:p>
            <a:pPr marL="0" indent="0">
              <a:buNone/>
            </a:pPr>
            <a:endParaRPr lang="en-US" sz="2000" dirty="0"/>
          </a:p>
          <a:p>
            <a:endParaRPr lang="en-US" sz="2000" dirty="0"/>
          </a:p>
          <a:p>
            <a:endParaRPr lang="en-US" sz="2000" dirty="0"/>
          </a:p>
        </p:txBody>
      </p:sp>
      <p:sp>
        <p:nvSpPr>
          <p:cNvPr id="3" name="Title 2"/>
          <p:cNvSpPr>
            <a:spLocks noGrp="1"/>
          </p:cNvSpPr>
          <p:nvPr>
            <p:ph type="title"/>
          </p:nvPr>
        </p:nvSpPr>
        <p:spPr>
          <a:xfrm>
            <a:off x="1421163" y="736976"/>
            <a:ext cx="3059397" cy="565425"/>
          </a:xfrm>
        </p:spPr>
        <p:txBody>
          <a:bodyPr/>
          <a:lstStyle/>
          <a:p>
            <a:r>
              <a:rPr lang="en-US" b="1" dirty="0" smtClean="0"/>
              <a:t>Light Scatter</a:t>
            </a:r>
            <a:endParaRPr lang="en-US" b="1" dirty="0"/>
          </a:p>
        </p:txBody>
      </p:sp>
      <p:grpSp>
        <p:nvGrpSpPr>
          <p:cNvPr id="25" name="Group 24"/>
          <p:cNvGrpSpPr/>
          <p:nvPr/>
        </p:nvGrpSpPr>
        <p:grpSpPr>
          <a:xfrm>
            <a:off x="1048018" y="3029734"/>
            <a:ext cx="7167154" cy="2576681"/>
            <a:chOff x="304800" y="2997200"/>
            <a:chExt cx="8497888" cy="3432175"/>
          </a:xfrm>
        </p:grpSpPr>
        <p:grpSp>
          <p:nvGrpSpPr>
            <p:cNvPr id="4" name="Group 2"/>
            <p:cNvGrpSpPr>
              <a:grpSpLocks/>
            </p:cNvGrpSpPr>
            <p:nvPr/>
          </p:nvGrpSpPr>
          <p:grpSpPr bwMode="auto">
            <a:xfrm>
              <a:off x="2411413" y="2997200"/>
              <a:ext cx="3913187" cy="3432175"/>
              <a:chOff x="1519" y="2128"/>
              <a:chExt cx="2465" cy="2162"/>
            </a:xfrm>
          </p:grpSpPr>
          <p:graphicFrame>
            <p:nvGraphicFramePr>
              <p:cNvPr id="5" name="Object 3"/>
              <p:cNvGraphicFramePr>
                <a:graphicFrameLocks noChangeAspect="1"/>
              </p:cNvGraphicFramePr>
              <p:nvPr/>
            </p:nvGraphicFramePr>
            <p:xfrm>
              <a:off x="1584" y="2128"/>
              <a:ext cx="2400" cy="2108"/>
            </p:xfrm>
            <a:graphic>
              <a:graphicData uri="http://schemas.openxmlformats.org/presentationml/2006/ole">
                <mc:AlternateContent xmlns:mc="http://schemas.openxmlformats.org/markup-compatibility/2006">
                  <mc:Choice xmlns:v="urn:schemas-microsoft-com:vml" Requires="v">
                    <p:oleObj spid="_x0000_s1031" name="Image" r:id="rId4" imgW="457201" imgH="402122" progId="Photoshop.Image.5">
                      <p:embed/>
                    </p:oleObj>
                  </mc:Choice>
                  <mc:Fallback>
                    <p:oleObj name="Image" r:id="rId4" imgW="457201" imgH="402122"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 y="2128"/>
                            <a:ext cx="2400" cy="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4"/>
              <p:cNvSpPr txBox="1">
                <a:spLocks noChangeArrowheads="1"/>
              </p:cNvSpPr>
              <p:nvPr/>
            </p:nvSpPr>
            <p:spPr bwMode="auto">
              <a:xfrm>
                <a:off x="2690" y="4059"/>
                <a:ext cx="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accent2"/>
                  </a:buClr>
                  <a:buSzPct val="200000"/>
                </a:pPr>
                <a:r>
                  <a:rPr lang="en-US" altLang="en-US">
                    <a:solidFill>
                      <a:schemeClr val="bg2"/>
                    </a:solidFill>
                    <a:latin typeface="Times New Roman" charset="0"/>
                  </a:rPr>
                  <a:t>FSC</a:t>
                </a:r>
              </a:p>
            </p:txBody>
          </p:sp>
          <p:sp>
            <p:nvSpPr>
              <p:cNvPr id="7" name="Text Box 5"/>
              <p:cNvSpPr txBox="1">
                <a:spLocks noChangeArrowheads="1"/>
              </p:cNvSpPr>
              <p:nvPr/>
            </p:nvSpPr>
            <p:spPr bwMode="auto">
              <a:xfrm rot="-5400000">
                <a:off x="1453" y="2987"/>
                <a:ext cx="34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accent2"/>
                  </a:buClr>
                  <a:buSzPct val="200000"/>
                </a:pPr>
                <a:r>
                  <a:rPr lang="en-US" altLang="en-US" sz="1600">
                    <a:solidFill>
                      <a:schemeClr val="bg2"/>
                    </a:solidFill>
                    <a:latin typeface="Times New Roman" charset="0"/>
                  </a:rPr>
                  <a:t>SSC</a:t>
                </a:r>
              </a:p>
            </p:txBody>
          </p:sp>
        </p:grpSp>
        <p:sp>
          <p:nvSpPr>
            <p:cNvPr id="8" name="Oval 6"/>
            <p:cNvSpPr>
              <a:spLocks noChangeArrowheads="1"/>
            </p:cNvSpPr>
            <p:nvPr/>
          </p:nvSpPr>
          <p:spPr bwMode="auto">
            <a:xfrm>
              <a:off x="3810000" y="5394325"/>
              <a:ext cx="1066800" cy="533400"/>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9" name="Line 7"/>
            <p:cNvSpPr>
              <a:spLocks noChangeShapeType="1"/>
            </p:cNvSpPr>
            <p:nvPr/>
          </p:nvSpPr>
          <p:spPr bwMode="auto">
            <a:xfrm flipH="1" flipV="1">
              <a:off x="2390775" y="4141788"/>
              <a:ext cx="1600200" cy="129540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 name="Text Box 8"/>
            <p:cNvSpPr txBox="1">
              <a:spLocks noChangeArrowheads="1"/>
            </p:cNvSpPr>
            <p:nvPr/>
          </p:nvSpPr>
          <p:spPr bwMode="auto">
            <a:xfrm>
              <a:off x="796925" y="3808413"/>
              <a:ext cx="1550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accent2"/>
                </a:buClr>
                <a:buSzPct val="200000"/>
              </a:pPr>
              <a:r>
                <a:rPr lang="en-US" altLang="en-US" sz="2000" b="1" i="1">
                  <a:solidFill>
                    <a:schemeClr val="hlink"/>
                  </a:solidFill>
                  <a:latin typeface="Times New Roman" charset="0"/>
                </a:rPr>
                <a:t>Lymphocytes</a:t>
              </a:r>
            </a:p>
          </p:txBody>
        </p:sp>
        <p:pic>
          <p:nvPicPr>
            <p:cNvPr id="11" name="Picture 9" descr="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122613"/>
              <a:ext cx="9906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 name="Oval 10"/>
            <p:cNvSpPr>
              <a:spLocks noChangeArrowheads="1"/>
            </p:cNvSpPr>
            <p:nvPr/>
          </p:nvSpPr>
          <p:spPr bwMode="auto">
            <a:xfrm>
              <a:off x="4808538" y="4800600"/>
              <a:ext cx="838200" cy="762000"/>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 name="Line 11"/>
            <p:cNvSpPr>
              <a:spLocks noChangeShapeType="1"/>
            </p:cNvSpPr>
            <p:nvPr/>
          </p:nvSpPr>
          <p:spPr bwMode="auto">
            <a:xfrm flipV="1">
              <a:off x="5641975" y="5043488"/>
              <a:ext cx="1295400" cy="15240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14" name="Text Box 12"/>
            <p:cNvSpPr txBox="1">
              <a:spLocks noChangeArrowheads="1"/>
            </p:cNvSpPr>
            <p:nvPr/>
          </p:nvSpPr>
          <p:spPr bwMode="auto">
            <a:xfrm>
              <a:off x="6873875" y="4824413"/>
              <a:ext cx="1311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accent2"/>
                </a:buClr>
                <a:buSzPct val="200000"/>
              </a:pPr>
              <a:r>
                <a:rPr lang="en-US" altLang="en-US" sz="2000" b="1" i="1">
                  <a:solidFill>
                    <a:srgbClr val="CC00CC"/>
                  </a:solidFill>
                  <a:latin typeface="Times New Roman" charset="0"/>
                </a:rPr>
                <a:t>Monocytes</a:t>
              </a:r>
            </a:p>
          </p:txBody>
        </p:sp>
        <p:pic>
          <p:nvPicPr>
            <p:cNvPr id="15" name="Picture 13" desc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7388" y="5230813"/>
              <a:ext cx="990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 name="Oval 14"/>
            <p:cNvSpPr>
              <a:spLocks noChangeArrowheads="1"/>
            </p:cNvSpPr>
            <p:nvPr/>
          </p:nvSpPr>
          <p:spPr bwMode="auto">
            <a:xfrm>
              <a:off x="4905375" y="3186113"/>
              <a:ext cx="1143000" cy="1524000"/>
            </a:xfrm>
            <a:prstGeom prst="ellipse">
              <a:avLst/>
            </a:prstGeom>
            <a:noFill/>
            <a:ln w="28575">
              <a:solidFill>
                <a:srgbClr val="15B60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Line 15"/>
            <p:cNvSpPr>
              <a:spLocks noChangeShapeType="1"/>
            </p:cNvSpPr>
            <p:nvPr/>
          </p:nvSpPr>
          <p:spPr bwMode="auto">
            <a:xfrm flipV="1">
              <a:off x="6019800" y="3733800"/>
              <a:ext cx="1295400" cy="228600"/>
            </a:xfrm>
            <a:prstGeom prst="line">
              <a:avLst/>
            </a:prstGeom>
            <a:noFill/>
            <a:ln w="28575">
              <a:solidFill>
                <a:srgbClr val="15B60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18" name="Text Box 16"/>
            <p:cNvSpPr txBox="1">
              <a:spLocks noChangeArrowheads="1"/>
            </p:cNvSpPr>
            <p:nvPr/>
          </p:nvSpPr>
          <p:spPr bwMode="auto">
            <a:xfrm>
              <a:off x="7223125" y="3443288"/>
              <a:ext cx="1579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accent2"/>
                </a:buClr>
                <a:buSzPct val="200000"/>
              </a:pPr>
              <a:r>
                <a:rPr lang="en-US" altLang="en-US" sz="2000" b="1" i="1">
                  <a:solidFill>
                    <a:srgbClr val="15B604"/>
                  </a:solidFill>
                  <a:latin typeface="Times New Roman" charset="0"/>
                </a:rPr>
                <a:t>Granulocytes</a:t>
              </a:r>
            </a:p>
          </p:txBody>
        </p:sp>
        <p:pic>
          <p:nvPicPr>
            <p:cNvPr id="19" name="Picture 17" descr="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848100"/>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0" name="Oval 18"/>
            <p:cNvSpPr>
              <a:spLocks noChangeArrowheads="1"/>
            </p:cNvSpPr>
            <p:nvPr/>
          </p:nvSpPr>
          <p:spPr bwMode="auto">
            <a:xfrm>
              <a:off x="3429000" y="5410200"/>
              <a:ext cx="381000" cy="533400"/>
            </a:xfrm>
            <a:prstGeom prst="ellipse">
              <a:avLst/>
            </a:prstGeom>
            <a:noFill/>
            <a:ln w="28575">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 name="Line 19"/>
            <p:cNvSpPr>
              <a:spLocks noChangeShapeType="1"/>
            </p:cNvSpPr>
            <p:nvPr/>
          </p:nvSpPr>
          <p:spPr bwMode="auto">
            <a:xfrm flipH="1">
              <a:off x="2209800" y="5638800"/>
              <a:ext cx="1219200" cy="0"/>
            </a:xfrm>
            <a:prstGeom prst="line">
              <a:avLst/>
            </a:prstGeom>
            <a:noFill/>
            <a:ln w="28575">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2" name="Text Box 20"/>
            <p:cNvSpPr txBox="1">
              <a:spLocks noChangeArrowheads="1"/>
            </p:cNvSpPr>
            <p:nvPr/>
          </p:nvSpPr>
          <p:spPr bwMode="auto">
            <a:xfrm>
              <a:off x="822325" y="5248275"/>
              <a:ext cx="1673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chemeClr val="accent2"/>
                </a:buClr>
                <a:buSzPct val="200000"/>
              </a:pPr>
              <a:r>
                <a:rPr lang="en-US" altLang="en-US" sz="2000" b="1" i="1">
                  <a:solidFill>
                    <a:srgbClr val="660066"/>
                  </a:solidFill>
                  <a:latin typeface="Times New Roman" charset="0"/>
                </a:rPr>
                <a:t>RBCs, Debris,</a:t>
              </a:r>
            </a:p>
            <a:p>
              <a:pPr eaLnBrk="1" hangingPunct="1">
                <a:buClr>
                  <a:schemeClr val="accent2"/>
                </a:buClr>
                <a:buSzPct val="200000"/>
              </a:pPr>
              <a:r>
                <a:rPr lang="en-US" altLang="en-US" sz="2000" b="1" i="1">
                  <a:solidFill>
                    <a:srgbClr val="660066"/>
                  </a:solidFill>
                  <a:latin typeface="Times New Roman" charset="0"/>
                </a:rPr>
                <a:t>Dead Cells</a:t>
              </a:r>
            </a:p>
          </p:txBody>
        </p:sp>
        <p:pic>
          <p:nvPicPr>
            <p:cNvPr id="23" name="Picture 21" descr="hypochr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029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 name="Picture 22" descr="Sic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5645150"/>
              <a:ext cx="5334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
        <p:nvSpPr>
          <p:cNvPr id="26" name="TextBox 25"/>
          <p:cNvSpPr txBox="1"/>
          <p:nvPr/>
        </p:nvSpPr>
        <p:spPr>
          <a:xfrm>
            <a:off x="4281831" y="5357392"/>
            <a:ext cx="646331" cy="369332"/>
          </a:xfrm>
          <a:prstGeom prst="rect">
            <a:avLst/>
          </a:prstGeom>
          <a:noFill/>
        </p:spPr>
        <p:txBody>
          <a:bodyPr wrap="none" rtlCol="0">
            <a:spAutoFit/>
          </a:bodyPr>
          <a:lstStyle/>
          <a:p>
            <a:r>
              <a:rPr lang="en-US" smtClean="0">
                <a:solidFill>
                  <a:srgbClr val="FF0000"/>
                </a:solidFill>
              </a:rPr>
              <a:t>FSC</a:t>
            </a:r>
            <a:endParaRPr lang="en-US">
              <a:solidFill>
                <a:srgbClr val="FF0000"/>
              </a:solidFill>
            </a:endParaRPr>
          </a:p>
        </p:txBody>
      </p:sp>
      <p:sp>
        <p:nvSpPr>
          <p:cNvPr id="27" name="TextBox 26"/>
          <p:cNvSpPr txBox="1"/>
          <p:nvPr/>
        </p:nvSpPr>
        <p:spPr>
          <a:xfrm rot="16200000">
            <a:off x="2592834" y="4204661"/>
            <a:ext cx="659155" cy="369332"/>
          </a:xfrm>
          <a:prstGeom prst="rect">
            <a:avLst/>
          </a:prstGeom>
          <a:noFill/>
        </p:spPr>
        <p:txBody>
          <a:bodyPr wrap="none" rtlCol="0">
            <a:spAutoFit/>
          </a:bodyPr>
          <a:lstStyle/>
          <a:p>
            <a:r>
              <a:rPr lang="en-US">
                <a:solidFill>
                  <a:srgbClr val="FF0000"/>
                </a:solidFill>
              </a:rPr>
              <a:t>S</a:t>
            </a:r>
            <a:r>
              <a:rPr lang="en-US" smtClean="0">
                <a:solidFill>
                  <a:srgbClr val="FF0000"/>
                </a:solidFill>
              </a:rPr>
              <a:t>SC</a:t>
            </a:r>
            <a:endParaRPr lang="en-US">
              <a:solidFill>
                <a:srgbClr val="FF0000"/>
              </a:solidFill>
            </a:endParaRPr>
          </a:p>
        </p:txBody>
      </p:sp>
    </p:spTree>
    <p:extLst>
      <p:ext uri="{BB962C8B-B14F-4D97-AF65-F5344CB8AC3E}">
        <p14:creationId xmlns:p14="http://schemas.microsoft.com/office/powerpoint/2010/main" val="6075106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05370" y="1249892"/>
            <a:ext cx="8249503" cy="2576419"/>
          </a:xfrm>
        </p:spPr>
        <p:txBody>
          <a:bodyPr/>
          <a:lstStyle/>
          <a:p>
            <a:r>
              <a:rPr lang="en-US" dirty="0"/>
              <a:t>So if we lower the wavelength of the </a:t>
            </a:r>
            <a:r>
              <a:rPr lang="en-US" dirty="0" smtClean="0"/>
              <a:t>excitation, we </a:t>
            </a:r>
            <a:r>
              <a:rPr lang="en-US" dirty="0"/>
              <a:t>will see increased side scattered light </a:t>
            </a:r>
            <a:r>
              <a:rPr lang="en-US" dirty="0" smtClean="0"/>
              <a:t>scattering </a:t>
            </a:r>
            <a:r>
              <a:rPr lang="en-US" dirty="0"/>
              <a:t>at any given particle size – </a:t>
            </a:r>
            <a:r>
              <a:rPr lang="en-US" dirty="0" smtClean="0"/>
              <a:t>if </a:t>
            </a:r>
            <a:r>
              <a:rPr lang="en-US" dirty="0"/>
              <a:t>we move from say 488 nm </a:t>
            </a:r>
            <a:r>
              <a:rPr lang="en-US" dirty="0" smtClean="0"/>
              <a:t>excitation to </a:t>
            </a:r>
            <a:r>
              <a:rPr lang="en-US" dirty="0"/>
              <a:t>405 nm excitation, this will increase </a:t>
            </a:r>
            <a:r>
              <a:rPr lang="en-US" dirty="0" smtClean="0"/>
              <a:t>the </a:t>
            </a:r>
            <a:r>
              <a:rPr lang="en-US" dirty="0"/>
              <a:t>range of resolution of smaller </a:t>
            </a:r>
            <a:r>
              <a:rPr lang="en-US" dirty="0" smtClean="0"/>
              <a:t>particles </a:t>
            </a:r>
            <a:r>
              <a:rPr lang="en-US" dirty="0"/>
              <a:t>than can be detected by standard side scatter</a:t>
            </a:r>
            <a:r>
              <a:rPr lang="en-US" dirty="0" smtClean="0"/>
              <a:t>.</a:t>
            </a:r>
            <a:endParaRPr lang="en-US" dirty="0"/>
          </a:p>
          <a:p>
            <a:endParaRPr lang="en-US" dirty="0"/>
          </a:p>
        </p:txBody>
      </p:sp>
      <p:sp>
        <p:nvSpPr>
          <p:cNvPr id="3" name="Title 2"/>
          <p:cNvSpPr>
            <a:spLocks noGrp="1"/>
          </p:cNvSpPr>
          <p:nvPr>
            <p:ph type="title"/>
          </p:nvPr>
        </p:nvSpPr>
        <p:spPr>
          <a:xfrm>
            <a:off x="1828517" y="552733"/>
            <a:ext cx="2701605" cy="565425"/>
          </a:xfrm>
        </p:spPr>
        <p:txBody>
          <a:bodyPr/>
          <a:lstStyle/>
          <a:p>
            <a:r>
              <a:rPr lang="en-US" b="1" smtClean="0"/>
              <a:t>Light Scatter</a:t>
            </a:r>
            <a:endParaRPr lang="en-US" b="1"/>
          </a:p>
        </p:txBody>
      </p:sp>
      <p:sp>
        <p:nvSpPr>
          <p:cNvPr id="4" name="TextBox 3"/>
          <p:cNvSpPr txBox="1"/>
          <p:nvPr/>
        </p:nvSpPr>
        <p:spPr>
          <a:xfrm>
            <a:off x="405370" y="3566160"/>
            <a:ext cx="3626746" cy="3170099"/>
          </a:xfrm>
          <a:prstGeom prst="rect">
            <a:avLst/>
          </a:prstGeom>
          <a:noFill/>
        </p:spPr>
        <p:txBody>
          <a:bodyPr wrap="square" rtlCol="0">
            <a:spAutoFit/>
          </a:bodyPr>
          <a:lstStyle/>
          <a:p>
            <a:r>
              <a:rPr lang="en-US" sz="2000" dirty="0" smtClean="0"/>
              <a:t>We </a:t>
            </a:r>
            <a:r>
              <a:rPr lang="en-US" sz="2000" dirty="0"/>
              <a:t>also know that when entering a medium of a different refractive index, light waves are refracted by the new medium inversely proportional to the wavelength of the light, with lower wavelengths </a:t>
            </a:r>
            <a:r>
              <a:rPr lang="en-US" sz="2000" dirty="0" smtClean="0"/>
              <a:t>having a </a:t>
            </a:r>
            <a:r>
              <a:rPr lang="en-US" sz="2000" dirty="0"/>
              <a:t>higher refraction than larger wavelengths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540" y="3958045"/>
            <a:ext cx="4508605" cy="2066444"/>
          </a:xfrm>
          <a:prstGeom prst="rect">
            <a:avLst/>
          </a:prstGeom>
        </p:spPr>
      </p:pic>
      <p:sp>
        <p:nvSpPr>
          <p:cNvPr id="6" name="TextBox 5"/>
          <p:cNvSpPr txBox="1"/>
          <p:nvPr/>
        </p:nvSpPr>
        <p:spPr>
          <a:xfrm>
            <a:off x="4530122" y="5839823"/>
            <a:ext cx="2595582" cy="369332"/>
          </a:xfrm>
          <a:prstGeom prst="rect">
            <a:avLst/>
          </a:prstGeom>
          <a:noFill/>
        </p:spPr>
        <p:txBody>
          <a:bodyPr wrap="none" rtlCol="0">
            <a:spAutoFit/>
          </a:bodyPr>
          <a:lstStyle/>
          <a:p>
            <a:r>
              <a:rPr lang="en-US" smtClean="0"/>
              <a:t>Thanks Isaac Newton!!!</a:t>
            </a:r>
            <a:endParaRPr lang="en-US"/>
          </a:p>
        </p:txBody>
      </p:sp>
    </p:spTree>
    <p:extLst>
      <p:ext uri="{BB962C8B-B14F-4D97-AF65-F5344CB8AC3E}">
        <p14:creationId xmlns:p14="http://schemas.microsoft.com/office/powerpoint/2010/main" val="12704774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5707" y="742848"/>
            <a:ext cx="4644524" cy="565425"/>
          </a:xfrm>
        </p:spPr>
        <p:txBody>
          <a:bodyPr/>
          <a:lstStyle/>
          <a:p>
            <a:r>
              <a:rPr lang="en-US" b="1" dirty="0" smtClean="0"/>
              <a:t>Violet </a:t>
            </a:r>
            <a:r>
              <a:rPr lang="en-US" b="1" smtClean="0"/>
              <a:t>Side Scatter (VSSC)</a:t>
            </a:r>
            <a:endParaRPr lang="en-US" b="1" dirty="0"/>
          </a:p>
        </p:txBody>
      </p:sp>
      <p:pic>
        <p:nvPicPr>
          <p:cNvPr id="4" name="Picture 3"/>
          <p:cNvPicPr>
            <a:picLocks noChangeAspect="1"/>
          </p:cNvPicPr>
          <p:nvPr/>
        </p:nvPicPr>
        <p:blipFill>
          <a:blip r:embed="rId2"/>
          <a:stretch>
            <a:fillRect/>
          </a:stretch>
        </p:blipFill>
        <p:spPr>
          <a:xfrm>
            <a:off x="412931" y="1779451"/>
            <a:ext cx="4216400" cy="3860800"/>
          </a:xfrm>
          <a:prstGeom prst="rect">
            <a:avLst/>
          </a:prstGeom>
        </p:spPr>
      </p:pic>
      <p:pic>
        <p:nvPicPr>
          <p:cNvPr id="5" name="Picture 4"/>
          <p:cNvPicPr>
            <a:picLocks noChangeAspect="1"/>
          </p:cNvPicPr>
          <p:nvPr/>
        </p:nvPicPr>
        <p:blipFill>
          <a:blip r:embed="rId3"/>
          <a:stretch>
            <a:fillRect/>
          </a:stretch>
        </p:blipFill>
        <p:spPr>
          <a:xfrm>
            <a:off x="4629331" y="1779451"/>
            <a:ext cx="4241800" cy="3860800"/>
          </a:xfrm>
          <a:prstGeom prst="rect">
            <a:avLst/>
          </a:prstGeom>
        </p:spPr>
      </p:pic>
    </p:spTree>
    <p:extLst>
      <p:ext uri="{BB962C8B-B14F-4D97-AF65-F5344CB8AC3E}">
        <p14:creationId xmlns:p14="http://schemas.microsoft.com/office/powerpoint/2010/main" val="1329861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45636" y="736652"/>
            <a:ext cx="5099301" cy="565425"/>
          </a:xfrm>
        </p:spPr>
        <p:txBody>
          <a:bodyPr/>
          <a:lstStyle/>
          <a:p>
            <a:r>
              <a:rPr lang="en-US" b="1" dirty="0" smtClean="0"/>
              <a:t>Multiple Side </a:t>
            </a:r>
            <a:r>
              <a:rPr lang="en-US" b="1" smtClean="0"/>
              <a:t>Scatter detectors</a:t>
            </a:r>
            <a:endParaRPr lang="en-US" b="1" dirty="0"/>
          </a:p>
        </p:txBody>
      </p:sp>
      <p:pic>
        <p:nvPicPr>
          <p:cNvPr id="4" name="Picture 3" descr="image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608" y="1767061"/>
            <a:ext cx="3642203" cy="4119390"/>
          </a:xfrm>
          <a:prstGeom prst="rect">
            <a:avLst/>
          </a:prstGeom>
        </p:spPr>
      </p:pic>
      <p:sp>
        <p:nvSpPr>
          <p:cNvPr id="5" name="TextBox 4"/>
          <p:cNvSpPr txBox="1"/>
          <p:nvPr/>
        </p:nvSpPr>
        <p:spPr>
          <a:xfrm>
            <a:off x="5238044" y="2088444"/>
            <a:ext cx="3465689" cy="2308324"/>
          </a:xfrm>
          <a:prstGeom prst="rect">
            <a:avLst/>
          </a:prstGeom>
          <a:noFill/>
        </p:spPr>
        <p:txBody>
          <a:bodyPr wrap="square" rtlCol="0">
            <a:spAutoFit/>
          </a:bodyPr>
          <a:lstStyle/>
          <a:p>
            <a:r>
              <a:rPr lang="en-US" dirty="0" err="1"/>
              <a:t>CytoFLEX</a:t>
            </a:r>
            <a:r>
              <a:rPr lang="en-US" dirty="0"/>
              <a:t> supports 2 side scatter (90 </a:t>
            </a:r>
            <a:r>
              <a:rPr lang="en-US" dirty="0" err="1"/>
              <a:t>deg</a:t>
            </a:r>
            <a:r>
              <a:rPr lang="en-US" dirty="0"/>
              <a:t>) channels.  One from 488nm laser, which is designed for cells (minimum detection size 200nm) and the other from violet laser, designed to detect particles as small as </a:t>
            </a:r>
            <a:r>
              <a:rPr lang="en-US" dirty="0" smtClean="0"/>
              <a:t>80nm.</a:t>
            </a:r>
            <a:endParaRPr lang="en-US" dirty="0"/>
          </a:p>
        </p:txBody>
      </p:sp>
    </p:spTree>
    <p:extLst>
      <p:ext uri="{BB962C8B-B14F-4D97-AF65-F5344CB8AC3E}">
        <p14:creationId xmlns:p14="http://schemas.microsoft.com/office/powerpoint/2010/main" val="895712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460161" y="2830046"/>
            <a:ext cx="5189145" cy="565425"/>
          </a:xfrm>
        </p:spPr>
        <p:txBody>
          <a:bodyPr/>
          <a:lstStyle/>
          <a:p>
            <a:r>
              <a:rPr lang="en-US" sz="9600" dirty="0" smtClean="0"/>
              <a:t>Lasers</a:t>
            </a:r>
            <a:endParaRPr lang="en-US" sz="9600" dirty="0"/>
          </a:p>
        </p:txBody>
      </p:sp>
    </p:spTree>
    <p:extLst>
      <p:ext uri="{BB962C8B-B14F-4D97-AF65-F5344CB8AC3E}">
        <p14:creationId xmlns:p14="http://schemas.microsoft.com/office/powerpoint/2010/main" val="12388775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78719" y="2295508"/>
            <a:ext cx="7410206" cy="2645769"/>
          </a:xfrm>
        </p:spPr>
        <p:txBody>
          <a:bodyPr/>
          <a:lstStyle/>
          <a:p>
            <a:pPr marL="0" indent="0">
              <a:buNone/>
            </a:pPr>
            <a:r>
              <a:rPr lang="en-US" b="1" dirty="0"/>
              <a:t>L</a:t>
            </a:r>
            <a:r>
              <a:rPr lang="en-US" b="1" dirty="0" smtClean="0"/>
              <a:t>aser portfolio for the </a:t>
            </a:r>
            <a:r>
              <a:rPr lang="en-US" b="1" dirty="0" err="1" smtClean="0"/>
              <a:t>CytoFLEX</a:t>
            </a:r>
            <a:r>
              <a:rPr lang="en-US" b="1" dirty="0" smtClean="0"/>
              <a:t> S</a:t>
            </a:r>
          </a:p>
          <a:p>
            <a:pPr lvl="1"/>
            <a:r>
              <a:rPr lang="en-US" dirty="0"/>
              <a:t>Near UV 		(375 nm)</a:t>
            </a:r>
          </a:p>
          <a:p>
            <a:pPr lvl="1"/>
            <a:r>
              <a:rPr lang="en-US" dirty="0"/>
              <a:t>Violet 			(405 nm)</a:t>
            </a:r>
          </a:p>
          <a:p>
            <a:pPr lvl="1"/>
            <a:r>
              <a:rPr lang="en-US" dirty="0" smtClean="0"/>
              <a:t>Blue 			(488 nm)</a:t>
            </a:r>
          </a:p>
          <a:p>
            <a:pPr lvl="1"/>
            <a:r>
              <a:rPr lang="en-US" dirty="0" smtClean="0"/>
              <a:t>Yellow/Green 	(561nm)</a:t>
            </a:r>
          </a:p>
          <a:p>
            <a:pPr lvl="1"/>
            <a:r>
              <a:rPr lang="en-US" dirty="0"/>
              <a:t>Red 			(638 nm)</a:t>
            </a:r>
          </a:p>
          <a:p>
            <a:pPr lvl="1"/>
            <a:endParaRPr lang="en-US" dirty="0" smtClean="0"/>
          </a:p>
          <a:p>
            <a:endParaRPr lang="en-US" dirty="0"/>
          </a:p>
        </p:txBody>
      </p:sp>
      <p:sp>
        <p:nvSpPr>
          <p:cNvPr id="2" name="Title 1"/>
          <p:cNvSpPr>
            <a:spLocks noGrp="1"/>
          </p:cNvSpPr>
          <p:nvPr>
            <p:ph type="title"/>
          </p:nvPr>
        </p:nvSpPr>
        <p:spPr>
          <a:xfrm>
            <a:off x="1652998" y="1080450"/>
            <a:ext cx="6863000" cy="565425"/>
          </a:xfrm>
        </p:spPr>
        <p:txBody>
          <a:bodyPr/>
          <a:lstStyle/>
          <a:p>
            <a:r>
              <a:rPr lang="en-US" b="1" dirty="0" smtClean="0"/>
              <a:t>CytoFLEX S with Near UV Laser</a:t>
            </a:r>
            <a:endParaRPr lang="en-US" b="1" dirty="0"/>
          </a:p>
        </p:txBody>
      </p:sp>
      <p:sp>
        <p:nvSpPr>
          <p:cNvPr id="4" name="Slide Number Placeholder 3"/>
          <p:cNvSpPr>
            <a:spLocks noGrp="1"/>
          </p:cNvSpPr>
          <p:nvPr>
            <p:ph type="sldNum" sz="quarter" idx="4294967295"/>
          </p:nvPr>
        </p:nvSpPr>
        <p:spPr>
          <a:xfrm>
            <a:off x="0" y="6356350"/>
            <a:ext cx="555625" cy="365125"/>
          </a:xfrm>
          <a:prstGeom prst="rect">
            <a:avLst/>
          </a:prstGeom>
        </p:spPr>
        <p:txBody>
          <a:bodyPr/>
          <a:lstStyle/>
          <a:p>
            <a:fld id="{A4A311AC-3D92-46A4-9009-79DC23A80851}" type="slidenum">
              <a:rPr lang="en-US" smtClean="0"/>
              <a:pPr/>
              <a:t>35</a:t>
            </a:fld>
            <a:endParaRPr lang="en-US"/>
          </a:p>
        </p:txBody>
      </p:sp>
    </p:spTree>
    <p:extLst>
      <p:ext uri="{BB962C8B-B14F-4D97-AF65-F5344CB8AC3E}">
        <p14:creationId xmlns:p14="http://schemas.microsoft.com/office/powerpoint/2010/main" val="9697195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30844" y="461494"/>
            <a:ext cx="1840533" cy="565425"/>
          </a:xfrm>
        </p:spPr>
        <p:txBody>
          <a:bodyPr/>
          <a:lstStyle/>
          <a:p>
            <a:r>
              <a:rPr lang="en-US" b="1" smtClean="0"/>
              <a:t>Lasers</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18" y="1175467"/>
            <a:ext cx="3793393" cy="5682533"/>
          </a:xfrm>
          <a:prstGeom prst="rect">
            <a:avLst/>
          </a:prstGeom>
        </p:spPr>
      </p:pic>
      <p:cxnSp>
        <p:nvCxnSpPr>
          <p:cNvPr id="6" name="Straight Arrow Connector 5"/>
          <p:cNvCxnSpPr/>
          <p:nvPr/>
        </p:nvCxnSpPr>
        <p:spPr>
          <a:xfrm flipH="1" flipV="1">
            <a:off x="3771414" y="3778684"/>
            <a:ext cx="1910432" cy="35169"/>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3456028" y="4618893"/>
            <a:ext cx="1910432" cy="35169"/>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3113345" y="5515708"/>
            <a:ext cx="1910432" cy="35169"/>
          </a:xfrm>
          <a:prstGeom prst="straightConnector1">
            <a:avLst/>
          </a:prstGeom>
          <a:ln w="76200">
            <a:solidFill>
              <a:srgbClr val="B350FF"/>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816198" y="2830696"/>
            <a:ext cx="3268079" cy="4890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622" y="723260"/>
            <a:ext cx="3801338" cy="1958888"/>
          </a:xfrm>
          <a:prstGeom prst="rect">
            <a:avLst/>
          </a:prstGeom>
        </p:spPr>
      </p:pic>
      <p:sp>
        <p:nvSpPr>
          <p:cNvPr id="14" name="TextBox 13"/>
          <p:cNvSpPr txBox="1"/>
          <p:nvPr/>
        </p:nvSpPr>
        <p:spPr>
          <a:xfrm>
            <a:off x="5204792" y="5366211"/>
            <a:ext cx="954107" cy="369332"/>
          </a:xfrm>
          <a:prstGeom prst="rect">
            <a:avLst/>
          </a:prstGeom>
          <a:noFill/>
        </p:spPr>
        <p:txBody>
          <a:bodyPr wrap="none" rtlCol="0">
            <a:spAutoFit/>
          </a:bodyPr>
          <a:lstStyle/>
          <a:p>
            <a:r>
              <a:rPr lang="en-US" smtClean="0"/>
              <a:t>405 nm</a:t>
            </a:r>
            <a:endParaRPr lang="en-US"/>
          </a:p>
        </p:txBody>
      </p:sp>
      <p:sp>
        <p:nvSpPr>
          <p:cNvPr id="15" name="TextBox 14"/>
          <p:cNvSpPr txBox="1"/>
          <p:nvPr/>
        </p:nvSpPr>
        <p:spPr>
          <a:xfrm>
            <a:off x="5402634" y="4485925"/>
            <a:ext cx="954107" cy="369332"/>
          </a:xfrm>
          <a:prstGeom prst="rect">
            <a:avLst/>
          </a:prstGeom>
          <a:noFill/>
        </p:spPr>
        <p:txBody>
          <a:bodyPr wrap="none" rtlCol="0">
            <a:spAutoFit/>
          </a:bodyPr>
          <a:lstStyle/>
          <a:p>
            <a:r>
              <a:rPr lang="en-US" dirty="0" smtClean="0"/>
              <a:t>488 nm</a:t>
            </a:r>
            <a:endParaRPr lang="en-US" dirty="0"/>
          </a:p>
        </p:txBody>
      </p:sp>
      <p:sp>
        <p:nvSpPr>
          <p:cNvPr id="16" name="TextBox 15"/>
          <p:cNvSpPr txBox="1"/>
          <p:nvPr/>
        </p:nvSpPr>
        <p:spPr>
          <a:xfrm>
            <a:off x="5701201" y="3629187"/>
            <a:ext cx="954107" cy="369332"/>
          </a:xfrm>
          <a:prstGeom prst="rect">
            <a:avLst/>
          </a:prstGeom>
          <a:noFill/>
        </p:spPr>
        <p:txBody>
          <a:bodyPr wrap="none" rtlCol="0">
            <a:spAutoFit/>
          </a:bodyPr>
          <a:lstStyle/>
          <a:p>
            <a:r>
              <a:rPr lang="en-US" dirty="0" smtClean="0"/>
              <a:t>561 nm</a:t>
            </a:r>
            <a:endParaRPr lang="en-US" dirty="0"/>
          </a:p>
        </p:txBody>
      </p:sp>
      <p:sp>
        <p:nvSpPr>
          <p:cNvPr id="17" name="TextBox 16"/>
          <p:cNvSpPr txBox="1"/>
          <p:nvPr/>
        </p:nvSpPr>
        <p:spPr>
          <a:xfrm>
            <a:off x="6158899" y="2694930"/>
            <a:ext cx="954107" cy="369332"/>
          </a:xfrm>
          <a:prstGeom prst="rect">
            <a:avLst/>
          </a:prstGeom>
          <a:noFill/>
        </p:spPr>
        <p:txBody>
          <a:bodyPr wrap="none" rtlCol="0">
            <a:spAutoFit/>
          </a:bodyPr>
          <a:lstStyle/>
          <a:p>
            <a:r>
              <a:rPr lang="en-US" dirty="0" smtClean="0"/>
              <a:t>638 nm</a:t>
            </a:r>
            <a:endParaRPr lang="en-US" dirty="0"/>
          </a:p>
        </p:txBody>
      </p:sp>
    </p:spTree>
    <p:extLst>
      <p:ext uri="{BB962C8B-B14F-4D97-AF65-F5344CB8AC3E}">
        <p14:creationId xmlns:p14="http://schemas.microsoft.com/office/powerpoint/2010/main" val="1026131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1021" y="824529"/>
            <a:ext cx="6863000" cy="565425"/>
          </a:xfrm>
        </p:spPr>
        <p:txBody>
          <a:bodyPr/>
          <a:lstStyle/>
          <a:p>
            <a:r>
              <a:rPr lang="en-US" dirty="0" smtClean="0"/>
              <a:t>WDM for 4 lasers including NUV</a:t>
            </a:r>
            <a:endParaRPr lang="en-US" dirty="0"/>
          </a:p>
        </p:txBody>
      </p:sp>
      <p:pic>
        <p:nvPicPr>
          <p:cNvPr id="4" name="Picture 3"/>
          <p:cNvPicPr>
            <a:picLocks noChangeAspect="1"/>
          </p:cNvPicPr>
          <p:nvPr/>
        </p:nvPicPr>
        <p:blipFill>
          <a:blip r:embed="rId2"/>
          <a:stretch>
            <a:fillRect/>
          </a:stretch>
        </p:blipFill>
        <p:spPr>
          <a:xfrm>
            <a:off x="72389" y="2100854"/>
            <a:ext cx="8931511" cy="4239490"/>
          </a:xfrm>
          <a:prstGeom prst="rect">
            <a:avLst/>
          </a:prstGeom>
        </p:spPr>
      </p:pic>
      <p:cxnSp>
        <p:nvCxnSpPr>
          <p:cNvPr id="5" name="Straight Arrow Connector 4"/>
          <p:cNvCxnSpPr/>
          <p:nvPr/>
        </p:nvCxnSpPr>
        <p:spPr>
          <a:xfrm flipH="1">
            <a:off x="7020476" y="1855493"/>
            <a:ext cx="5913" cy="1333571"/>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8261087" y="1853725"/>
            <a:ext cx="5913" cy="1333571"/>
          </a:xfrm>
          <a:prstGeom prst="straightConnector1">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037052" y="1853725"/>
            <a:ext cx="5913" cy="1333571"/>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545851" y="1939880"/>
            <a:ext cx="5913" cy="1333571"/>
          </a:xfrm>
          <a:prstGeom prst="straightConnector1">
            <a:avLst/>
          </a:prstGeom>
          <a:ln w="76200">
            <a:solidFill>
              <a:srgbClr val="B350FF"/>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31803" y="1550928"/>
            <a:ext cx="954107" cy="369332"/>
          </a:xfrm>
          <a:prstGeom prst="rect">
            <a:avLst/>
          </a:prstGeom>
          <a:noFill/>
        </p:spPr>
        <p:txBody>
          <a:bodyPr wrap="none" rtlCol="0">
            <a:spAutoFit/>
          </a:bodyPr>
          <a:lstStyle/>
          <a:p>
            <a:r>
              <a:rPr lang="en-US" smtClean="0"/>
              <a:t>405 nm</a:t>
            </a:r>
            <a:endParaRPr lang="en-US"/>
          </a:p>
        </p:txBody>
      </p:sp>
      <p:sp>
        <p:nvSpPr>
          <p:cNvPr id="11" name="TextBox 10"/>
          <p:cNvSpPr txBox="1"/>
          <p:nvPr/>
        </p:nvSpPr>
        <p:spPr>
          <a:xfrm>
            <a:off x="4538144" y="1550928"/>
            <a:ext cx="954107" cy="369332"/>
          </a:xfrm>
          <a:prstGeom prst="rect">
            <a:avLst/>
          </a:prstGeom>
          <a:noFill/>
        </p:spPr>
        <p:txBody>
          <a:bodyPr wrap="none" rtlCol="0">
            <a:spAutoFit/>
          </a:bodyPr>
          <a:lstStyle/>
          <a:p>
            <a:r>
              <a:rPr lang="en-US" dirty="0" smtClean="0"/>
              <a:t>561 nm</a:t>
            </a:r>
            <a:endParaRPr lang="en-US" dirty="0"/>
          </a:p>
        </p:txBody>
      </p:sp>
      <p:sp>
        <p:nvSpPr>
          <p:cNvPr id="12" name="TextBox 11"/>
          <p:cNvSpPr txBox="1"/>
          <p:nvPr/>
        </p:nvSpPr>
        <p:spPr>
          <a:xfrm>
            <a:off x="6399615" y="1550928"/>
            <a:ext cx="954107" cy="369332"/>
          </a:xfrm>
          <a:prstGeom prst="rect">
            <a:avLst/>
          </a:prstGeom>
          <a:noFill/>
        </p:spPr>
        <p:txBody>
          <a:bodyPr wrap="none" rtlCol="0">
            <a:spAutoFit/>
          </a:bodyPr>
          <a:lstStyle/>
          <a:p>
            <a:r>
              <a:rPr lang="en-US" dirty="0" smtClean="0"/>
              <a:t>375 nm</a:t>
            </a:r>
            <a:endParaRPr lang="en-US" dirty="0"/>
          </a:p>
        </p:txBody>
      </p:sp>
      <p:sp>
        <p:nvSpPr>
          <p:cNvPr id="13" name="TextBox 12"/>
          <p:cNvSpPr txBox="1"/>
          <p:nvPr/>
        </p:nvSpPr>
        <p:spPr>
          <a:xfrm>
            <a:off x="7784032" y="1544980"/>
            <a:ext cx="954107" cy="369332"/>
          </a:xfrm>
          <a:prstGeom prst="rect">
            <a:avLst/>
          </a:prstGeom>
          <a:noFill/>
        </p:spPr>
        <p:txBody>
          <a:bodyPr wrap="none" rtlCol="0">
            <a:spAutoFit/>
          </a:bodyPr>
          <a:lstStyle/>
          <a:p>
            <a:r>
              <a:rPr lang="en-US" dirty="0" smtClean="0"/>
              <a:t>488 nm</a:t>
            </a:r>
            <a:endParaRPr lang="en-US" dirty="0"/>
          </a:p>
        </p:txBody>
      </p:sp>
      <p:sp>
        <p:nvSpPr>
          <p:cNvPr id="14" name="Freeform 13"/>
          <p:cNvSpPr/>
          <p:nvPr/>
        </p:nvSpPr>
        <p:spPr>
          <a:xfrm>
            <a:off x="7212340" y="4398189"/>
            <a:ext cx="1143384" cy="846387"/>
          </a:xfrm>
          <a:custGeom>
            <a:avLst/>
            <a:gdLst>
              <a:gd name="connsiteX0" fmla="*/ 863774 w 1143384"/>
              <a:gd name="connsiteY0" fmla="*/ 60456 h 846387"/>
              <a:gd name="connsiteX1" fmla="*/ 780647 w 1143384"/>
              <a:gd name="connsiteY1" fmla="*/ 45342 h 846387"/>
              <a:gd name="connsiteX2" fmla="*/ 606835 w 1143384"/>
              <a:gd name="connsiteY2" fmla="*/ 0 h 846387"/>
              <a:gd name="connsiteX3" fmla="*/ 236541 w 1143384"/>
              <a:gd name="connsiteY3" fmla="*/ 7557 h 846387"/>
              <a:gd name="connsiteX4" fmla="*/ 206313 w 1143384"/>
              <a:gd name="connsiteY4" fmla="*/ 30228 h 846387"/>
              <a:gd name="connsiteX5" fmla="*/ 160971 w 1143384"/>
              <a:gd name="connsiteY5" fmla="*/ 75570 h 846387"/>
              <a:gd name="connsiteX6" fmla="*/ 145857 w 1143384"/>
              <a:gd name="connsiteY6" fmla="*/ 98241 h 846387"/>
              <a:gd name="connsiteX7" fmla="*/ 115629 w 1143384"/>
              <a:gd name="connsiteY7" fmla="*/ 136026 h 846387"/>
              <a:gd name="connsiteX8" fmla="*/ 55172 w 1143384"/>
              <a:gd name="connsiteY8" fmla="*/ 264496 h 846387"/>
              <a:gd name="connsiteX9" fmla="*/ 24944 w 1143384"/>
              <a:gd name="connsiteY9" fmla="*/ 302281 h 846387"/>
              <a:gd name="connsiteX10" fmla="*/ 17387 w 1143384"/>
              <a:gd name="connsiteY10" fmla="*/ 347623 h 846387"/>
              <a:gd name="connsiteX11" fmla="*/ 2273 w 1143384"/>
              <a:gd name="connsiteY11" fmla="*/ 377851 h 846387"/>
              <a:gd name="connsiteX12" fmla="*/ 9830 w 1143384"/>
              <a:gd name="connsiteY12" fmla="*/ 604562 h 846387"/>
              <a:gd name="connsiteX13" fmla="*/ 85401 w 1143384"/>
              <a:gd name="connsiteY13" fmla="*/ 687689 h 846387"/>
              <a:gd name="connsiteX14" fmla="*/ 191199 w 1143384"/>
              <a:gd name="connsiteY14" fmla="*/ 778373 h 846387"/>
              <a:gd name="connsiteX15" fmla="*/ 357453 w 1143384"/>
              <a:gd name="connsiteY15" fmla="*/ 838830 h 846387"/>
              <a:gd name="connsiteX16" fmla="*/ 433024 w 1143384"/>
              <a:gd name="connsiteY16" fmla="*/ 846387 h 846387"/>
              <a:gd name="connsiteX17" fmla="*/ 712634 w 1143384"/>
              <a:gd name="connsiteY17" fmla="*/ 823716 h 846387"/>
              <a:gd name="connsiteX18" fmla="*/ 803318 w 1143384"/>
              <a:gd name="connsiteY18" fmla="*/ 770816 h 846387"/>
              <a:gd name="connsiteX19" fmla="*/ 992244 w 1143384"/>
              <a:gd name="connsiteY19" fmla="*/ 581891 h 846387"/>
              <a:gd name="connsiteX20" fmla="*/ 1105599 w 1143384"/>
              <a:gd name="connsiteY20" fmla="*/ 423193 h 846387"/>
              <a:gd name="connsiteX21" fmla="*/ 1135827 w 1143384"/>
              <a:gd name="connsiteY21" fmla="*/ 294724 h 846387"/>
              <a:gd name="connsiteX22" fmla="*/ 1143384 w 1143384"/>
              <a:gd name="connsiteY22" fmla="*/ 249382 h 846387"/>
              <a:gd name="connsiteX23" fmla="*/ 1113156 w 1143384"/>
              <a:gd name="connsiteY23" fmla="*/ 173811 h 846387"/>
              <a:gd name="connsiteX24" fmla="*/ 1075371 w 1143384"/>
              <a:gd name="connsiteY24" fmla="*/ 151140 h 846387"/>
              <a:gd name="connsiteX25" fmla="*/ 992244 w 1143384"/>
              <a:gd name="connsiteY25" fmla="*/ 128469 h 846387"/>
              <a:gd name="connsiteX26" fmla="*/ 954458 w 1143384"/>
              <a:gd name="connsiteY26" fmla="*/ 128469 h 8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3384" h="846387">
                <a:moveTo>
                  <a:pt x="863774" y="60456"/>
                </a:moveTo>
                <a:cubicBezTo>
                  <a:pt x="846998" y="57660"/>
                  <a:pt x="798890" y="50143"/>
                  <a:pt x="780647" y="45342"/>
                </a:cubicBezTo>
                <a:cubicBezTo>
                  <a:pt x="581922" y="-6954"/>
                  <a:pt x="755355" y="33004"/>
                  <a:pt x="606835" y="0"/>
                </a:cubicBezTo>
                <a:cubicBezTo>
                  <a:pt x="483404" y="2519"/>
                  <a:pt x="359648" y="-1734"/>
                  <a:pt x="236541" y="7557"/>
                </a:cubicBezTo>
                <a:cubicBezTo>
                  <a:pt x="223982" y="8505"/>
                  <a:pt x="215675" y="21802"/>
                  <a:pt x="206313" y="30228"/>
                </a:cubicBezTo>
                <a:cubicBezTo>
                  <a:pt x="190426" y="44527"/>
                  <a:pt x="175171" y="59595"/>
                  <a:pt x="160971" y="75570"/>
                </a:cubicBezTo>
                <a:cubicBezTo>
                  <a:pt x="154937" y="82358"/>
                  <a:pt x="151306" y="90975"/>
                  <a:pt x="145857" y="98241"/>
                </a:cubicBezTo>
                <a:cubicBezTo>
                  <a:pt x="136179" y="111145"/>
                  <a:pt x="123756" y="122094"/>
                  <a:pt x="115629" y="136026"/>
                </a:cubicBezTo>
                <a:cubicBezTo>
                  <a:pt x="87860" y="183631"/>
                  <a:pt x="92735" y="217542"/>
                  <a:pt x="55172" y="264496"/>
                </a:cubicBezTo>
                <a:lnTo>
                  <a:pt x="24944" y="302281"/>
                </a:lnTo>
                <a:cubicBezTo>
                  <a:pt x="22425" y="317395"/>
                  <a:pt x="21790" y="332947"/>
                  <a:pt x="17387" y="347623"/>
                </a:cubicBezTo>
                <a:cubicBezTo>
                  <a:pt x="14150" y="358413"/>
                  <a:pt x="2604" y="366591"/>
                  <a:pt x="2273" y="377851"/>
                </a:cubicBezTo>
                <a:cubicBezTo>
                  <a:pt x="50" y="453431"/>
                  <a:pt x="-3868" y="530201"/>
                  <a:pt x="9830" y="604562"/>
                </a:cubicBezTo>
                <a:cubicBezTo>
                  <a:pt x="17921" y="648484"/>
                  <a:pt x="57424" y="663210"/>
                  <a:pt x="85401" y="687689"/>
                </a:cubicBezTo>
                <a:cubicBezTo>
                  <a:pt x="121429" y="719213"/>
                  <a:pt x="143010" y="757720"/>
                  <a:pt x="191199" y="778373"/>
                </a:cubicBezTo>
                <a:cubicBezTo>
                  <a:pt x="258684" y="807296"/>
                  <a:pt x="290853" y="827730"/>
                  <a:pt x="357453" y="838830"/>
                </a:cubicBezTo>
                <a:cubicBezTo>
                  <a:pt x="382425" y="842992"/>
                  <a:pt x="407834" y="843868"/>
                  <a:pt x="433024" y="846387"/>
                </a:cubicBezTo>
                <a:cubicBezTo>
                  <a:pt x="526227" y="838830"/>
                  <a:pt x="621013" y="842414"/>
                  <a:pt x="712634" y="823716"/>
                </a:cubicBezTo>
                <a:cubicBezTo>
                  <a:pt x="746922" y="816718"/>
                  <a:pt x="774404" y="790530"/>
                  <a:pt x="803318" y="770816"/>
                </a:cubicBezTo>
                <a:cubicBezTo>
                  <a:pt x="870050" y="725317"/>
                  <a:pt x="952141" y="644910"/>
                  <a:pt x="992244" y="581891"/>
                </a:cubicBezTo>
                <a:cubicBezTo>
                  <a:pt x="1062462" y="471547"/>
                  <a:pt x="1024626" y="524410"/>
                  <a:pt x="1105599" y="423193"/>
                </a:cubicBezTo>
                <a:cubicBezTo>
                  <a:pt x="1117571" y="375304"/>
                  <a:pt x="1126017" y="343774"/>
                  <a:pt x="1135827" y="294724"/>
                </a:cubicBezTo>
                <a:cubicBezTo>
                  <a:pt x="1138832" y="279699"/>
                  <a:pt x="1140865" y="264496"/>
                  <a:pt x="1143384" y="249382"/>
                </a:cubicBezTo>
                <a:cubicBezTo>
                  <a:pt x="1133308" y="224192"/>
                  <a:pt x="1128599" y="196118"/>
                  <a:pt x="1113156" y="173811"/>
                </a:cubicBezTo>
                <a:cubicBezTo>
                  <a:pt x="1104795" y="161734"/>
                  <a:pt x="1088508" y="157709"/>
                  <a:pt x="1075371" y="151140"/>
                </a:cubicBezTo>
                <a:cubicBezTo>
                  <a:pt x="1045701" y="136305"/>
                  <a:pt x="1025731" y="131513"/>
                  <a:pt x="992244" y="128469"/>
                </a:cubicBezTo>
                <a:cubicBezTo>
                  <a:pt x="979700" y="127329"/>
                  <a:pt x="967053" y="128469"/>
                  <a:pt x="954458" y="128469"/>
                </a:cubicBezTo>
              </a:path>
            </a:pathLst>
          </a:cu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n 14"/>
          <p:cNvSpPr/>
          <p:nvPr/>
        </p:nvSpPr>
        <p:spPr>
          <a:xfrm>
            <a:off x="8155287" y="6520938"/>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3567310" y="4051824"/>
            <a:ext cx="2569756" cy="556702"/>
            <a:chOff x="3567310" y="4051824"/>
            <a:chExt cx="2569756" cy="556702"/>
          </a:xfrm>
        </p:grpSpPr>
        <p:cxnSp>
          <p:nvCxnSpPr>
            <p:cNvPr id="16" name="Straight Arrow Connector 15"/>
            <p:cNvCxnSpPr/>
            <p:nvPr/>
          </p:nvCxnSpPr>
          <p:spPr>
            <a:xfrm flipH="1" flipV="1">
              <a:off x="3567310" y="4051825"/>
              <a:ext cx="14222" cy="556701"/>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122844" y="4051824"/>
              <a:ext cx="14222" cy="556701"/>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489823" y="2964753"/>
            <a:ext cx="6355642" cy="702952"/>
            <a:chOff x="1489823" y="2964753"/>
            <a:chExt cx="6355642" cy="702952"/>
          </a:xfrm>
        </p:grpSpPr>
        <p:cxnSp>
          <p:nvCxnSpPr>
            <p:cNvPr id="19" name="Straight Arrow Connector 18"/>
            <p:cNvCxnSpPr/>
            <p:nvPr/>
          </p:nvCxnSpPr>
          <p:spPr>
            <a:xfrm>
              <a:off x="7844021" y="3187296"/>
              <a:ext cx="1444" cy="48040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489823" y="2964753"/>
              <a:ext cx="1444" cy="48040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5" name="Sun 24"/>
          <p:cNvSpPr/>
          <p:nvPr/>
        </p:nvSpPr>
        <p:spPr>
          <a:xfrm>
            <a:off x="8307687" y="6522198"/>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un 25"/>
          <p:cNvSpPr/>
          <p:nvPr/>
        </p:nvSpPr>
        <p:spPr>
          <a:xfrm>
            <a:off x="8496612" y="6537312"/>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4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xit" presetSubtype="0" fill="hold" grpId="0" nodeType="withEffect">
                                  <p:stCondLst>
                                    <p:cond delay="0"/>
                                  </p:stCondLst>
                                  <p:childTnLst>
                                    <p:animEffect transition="out" filter="dissolv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xit" presetSubtype="0" fill="hold" grpId="0" nodeType="withEffect">
                                  <p:stCondLst>
                                    <p:cond delay="0"/>
                                  </p:stCondLst>
                                  <p:childTnLst>
                                    <p:animEffect transition="out" filter="dissolv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82" y="2098286"/>
            <a:ext cx="8906452" cy="4258064"/>
          </a:xfrm>
          <a:prstGeom prst="rect">
            <a:avLst/>
          </a:prstGeom>
        </p:spPr>
      </p:pic>
      <p:sp>
        <p:nvSpPr>
          <p:cNvPr id="3" name="Title 2"/>
          <p:cNvSpPr>
            <a:spLocks noGrp="1"/>
          </p:cNvSpPr>
          <p:nvPr>
            <p:ph type="title"/>
          </p:nvPr>
        </p:nvSpPr>
        <p:spPr>
          <a:xfrm>
            <a:off x="981021" y="824529"/>
            <a:ext cx="6863000" cy="565425"/>
          </a:xfrm>
        </p:spPr>
        <p:txBody>
          <a:bodyPr/>
          <a:lstStyle/>
          <a:p>
            <a:r>
              <a:rPr lang="en-US" dirty="0" smtClean="0"/>
              <a:t>WDM for 4 lasers including NUV</a:t>
            </a:r>
            <a:endParaRPr lang="en-US" dirty="0"/>
          </a:p>
        </p:txBody>
      </p:sp>
      <p:cxnSp>
        <p:nvCxnSpPr>
          <p:cNvPr id="5" name="Straight Arrow Connector 4"/>
          <p:cNvCxnSpPr/>
          <p:nvPr/>
        </p:nvCxnSpPr>
        <p:spPr>
          <a:xfrm flipH="1">
            <a:off x="5800731" y="1853723"/>
            <a:ext cx="5913" cy="1333571"/>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648968" y="1853724"/>
            <a:ext cx="5913" cy="1333571"/>
          </a:xfrm>
          <a:prstGeom prst="straightConnector1">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545851" y="1939880"/>
            <a:ext cx="5913" cy="1333571"/>
          </a:xfrm>
          <a:prstGeom prst="straightConnector1">
            <a:avLst/>
          </a:prstGeom>
          <a:ln w="76200">
            <a:solidFill>
              <a:srgbClr val="B350FF"/>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31803" y="1550928"/>
            <a:ext cx="954107" cy="369332"/>
          </a:xfrm>
          <a:prstGeom prst="rect">
            <a:avLst/>
          </a:prstGeom>
          <a:noFill/>
        </p:spPr>
        <p:txBody>
          <a:bodyPr wrap="none" rtlCol="0">
            <a:spAutoFit/>
          </a:bodyPr>
          <a:lstStyle/>
          <a:p>
            <a:r>
              <a:rPr lang="en-US" smtClean="0"/>
              <a:t>405 nm</a:t>
            </a:r>
            <a:endParaRPr lang="en-US"/>
          </a:p>
        </p:txBody>
      </p:sp>
      <p:sp>
        <p:nvSpPr>
          <p:cNvPr id="11" name="TextBox 10"/>
          <p:cNvSpPr txBox="1"/>
          <p:nvPr/>
        </p:nvSpPr>
        <p:spPr>
          <a:xfrm>
            <a:off x="4240327" y="1559454"/>
            <a:ext cx="954107" cy="369332"/>
          </a:xfrm>
          <a:prstGeom prst="rect">
            <a:avLst/>
          </a:prstGeom>
          <a:noFill/>
        </p:spPr>
        <p:txBody>
          <a:bodyPr wrap="none" rtlCol="0">
            <a:spAutoFit/>
          </a:bodyPr>
          <a:lstStyle/>
          <a:p>
            <a:r>
              <a:rPr lang="en-US" dirty="0" smtClean="0"/>
              <a:t>375 nm</a:t>
            </a:r>
            <a:endParaRPr lang="en-US" dirty="0"/>
          </a:p>
        </p:txBody>
      </p:sp>
      <p:sp>
        <p:nvSpPr>
          <p:cNvPr id="12" name="TextBox 11"/>
          <p:cNvSpPr txBox="1"/>
          <p:nvPr/>
        </p:nvSpPr>
        <p:spPr>
          <a:xfrm>
            <a:off x="5411554" y="1540583"/>
            <a:ext cx="954107" cy="369332"/>
          </a:xfrm>
          <a:prstGeom prst="rect">
            <a:avLst/>
          </a:prstGeom>
          <a:noFill/>
        </p:spPr>
        <p:txBody>
          <a:bodyPr wrap="none" rtlCol="0">
            <a:spAutoFit/>
          </a:bodyPr>
          <a:lstStyle/>
          <a:p>
            <a:r>
              <a:rPr lang="en-US" dirty="0" smtClean="0"/>
              <a:t>638 nm</a:t>
            </a:r>
            <a:endParaRPr lang="en-US" dirty="0"/>
          </a:p>
        </p:txBody>
      </p:sp>
      <p:sp>
        <p:nvSpPr>
          <p:cNvPr id="13" name="TextBox 12"/>
          <p:cNvSpPr txBox="1"/>
          <p:nvPr/>
        </p:nvSpPr>
        <p:spPr>
          <a:xfrm>
            <a:off x="7286823" y="1497069"/>
            <a:ext cx="954107" cy="369332"/>
          </a:xfrm>
          <a:prstGeom prst="rect">
            <a:avLst/>
          </a:prstGeom>
          <a:noFill/>
        </p:spPr>
        <p:txBody>
          <a:bodyPr wrap="none" rtlCol="0">
            <a:spAutoFit/>
          </a:bodyPr>
          <a:lstStyle/>
          <a:p>
            <a:r>
              <a:rPr lang="en-US" dirty="0" smtClean="0"/>
              <a:t>488 nm</a:t>
            </a:r>
            <a:endParaRPr lang="en-US" dirty="0"/>
          </a:p>
        </p:txBody>
      </p:sp>
      <p:sp>
        <p:nvSpPr>
          <p:cNvPr id="14" name="Freeform 13"/>
          <p:cNvSpPr/>
          <p:nvPr/>
        </p:nvSpPr>
        <p:spPr>
          <a:xfrm>
            <a:off x="4744451" y="4373058"/>
            <a:ext cx="1143384" cy="846387"/>
          </a:xfrm>
          <a:custGeom>
            <a:avLst/>
            <a:gdLst>
              <a:gd name="connsiteX0" fmla="*/ 863774 w 1143384"/>
              <a:gd name="connsiteY0" fmla="*/ 60456 h 846387"/>
              <a:gd name="connsiteX1" fmla="*/ 780647 w 1143384"/>
              <a:gd name="connsiteY1" fmla="*/ 45342 h 846387"/>
              <a:gd name="connsiteX2" fmla="*/ 606835 w 1143384"/>
              <a:gd name="connsiteY2" fmla="*/ 0 h 846387"/>
              <a:gd name="connsiteX3" fmla="*/ 236541 w 1143384"/>
              <a:gd name="connsiteY3" fmla="*/ 7557 h 846387"/>
              <a:gd name="connsiteX4" fmla="*/ 206313 w 1143384"/>
              <a:gd name="connsiteY4" fmla="*/ 30228 h 846387"/>
              <a:gd name="connsiteX5" fmla="*/ 160971 w 1143384"/>
              <a:gd name="connsiteY5" fmla="*/ 75570 h 846387"/>
              <a:gd name="connsiteX6" fmla="*/ 145857 w 1143384"/>
              <a:gd name="connsiteY6" fmla="*/ 98241 h 846387"/>
              <a:gd name="connsiteX7" fmla="*/ 115629 w 1143384"/>
              <a:gd name="connsiteY7" fmla="*/ 136026 h 846387"/>
              <a:gd name="connsiteX8" fmla="*/ 55172 w 1143384"/>
              <a:gd name="connsiteY8" fmla="*/ 264496 h 846387"/>
              <a:gd name="connsiteX9" fmla="*/ 24944 w 1143384"/>
              <a:gd name="connsiteY9" fmla="*/ 302281 h 846387"/>
              <a:gd name="connsiteX10" fmla="*/ 17387 w 1143384"/>
              <a:gd name="connsiteY10" fmla="*/ 347623 h 846387"/>
              <a:gd name="connsiteX11" fmla="*/ 2273 w 1143384"/>
              <a:gd name="connsiteY11" fmla="*/ 377851 h 846387"/>
              <a:gd name="connsiteX12" fmla="*/ 9830 w 1143384"/>
              <a:gd name="connsiteY12" fmla="*/ 604562 h 846387"/>
              <a:gd name="connsiteX13" fmla="*/ 85401 w 1143384"/>
              <a:gd name="connsiteY13" fmla="*/ 687689 h 846387"/>
              <a:gd name="connsiteX14" fmla="*/ 191199 w 1143384"/>
              <a:gd name="connsiteY14" fmla="*/ 778373 h 846387"/>
              <a:gd name="connsiteX15" fmla="*/ 357453 w 1143384"/>
              <a:gd name="connsiteY15" fmla="*/ 838830 h 846387"/>
              <a:gd name="connsiteX16" fmla="*/ 433024 w 1143384"/>
              <a:gd name="connsiteY16" fmla="*/ 846387 h 846387"/>
              <a:gd name="connsiteX17" fmla="*/ 712634 w 1143384"/>
              <a:gd name="connsiteY17" fmla="*/ 823716 h 846387"/>
              <a:gd name="connsiteX18" fmla="*/ 803318 w 1143384"/>
              <a:gd name="connsiteY18" fmla="*/ 770816 h 846387"/>
              <a:gd name="connsiteX19" fmla="*/ 992244 w 1143384"/>
              <a:gd name="connsiteY19" fmla="*/ 581891 h 846387"/>
              <a:gd name="connsiteX20" fmla="*/ 1105599 w 1143384"/>
              <a:gd name="connsiteY20" fmla="*/ 423193 h 846387"/>
              <a:gd name="connsiteX21" fmla="*/ 1135827 w 1143384"/>
              <a:gd name="connsiteY21" fmla="*/ 294724 h 846387"/>
              <a:gd name="connsiteX22" fmla="*/ 1143384 w 1143384"/>
              <a:gd name="connsiteY22" fmla="*/ 249382 h 846387"/>
              <a:gd name="connsiteX23" fmla="*/ 1113156 w 1143384"/>
              <a:gd name="connsiteY23" fmla="*/ 173811 h 846387"/>
              <a:gd name="connsiteX24" fmla="*/ 1075371 w 1143384"/>
              <a:gd name="connsiteY24" fmla="*/ 151140 h 846387"/>
              <a:gd name="connsiteX25" fmla="*/ 992244 w 1143384"/>
              <a:gd name="connsiteY25" fmla="*/ 128469 h 846387"/>
              <a:gd name="connsiteX26" fmla="*/ 954458 w 1143384"/>
              <a:gd name="connsiteY26" fmla="*/ 128469 h 8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3384" h="846387">
                <a:moveTo>
                  <a:pt x="863774" y="60456"/>
                </a:moveTo>
                <a:cubicBezTo>
                  <a:pt x="846998" y="57660"/>
                  <a:pt x="798890" y="50143"/>
                  <a:pt x="780647" y="45342"/>
                </a:cubicBezTo>
                <a:cubicBezTo>
                  <a:pt x="581922" y="-6954"/>
                  <a:pt x="755355" y="33004"/>
                  <a:pt x="606835" y="0"/>
                </a:cubicBezTo>
                <a:cubicBezTo>
                  <a:pt x="483404" y="2519"/>
                  <a:pt x="359648" y="-1734"/>
                  <a:pt x="236541" y="7557"/>
                </a:cubicBezTo>
                <a:cubicBezTo>
                  <a:pt x="223982" y="8505"/>
                  <a:pt x="215675" y="21802"/>
                  <a:pt x="206313" y="30228"/>
                </a:cubicBezTo>
                <a:cubicBezTo>
                  <a:pt x="190426" y="44527"/>
                  <a:pt x="175171" y="59595"/>
                  <a:pt x="160971" y="75570"/>
                </a:cubicBezTo>
                <a:cubicBezTo>
                  <a:pt x="154937" y="82358"/>
                  <a:pt x="151306" y="90975"/>
                  <a:pt x="145857" y="98241"/>
                </a:cubicBezTo>
                <a:cubicBezTo>
                  <a:pt x="136179" y="111145"/>
                  <a:pt x="123756" y="122094"/>
                  <a:pt x="115629" y="136026"/>
                </a:cubicBezTo>
                <a:cubicBezTo>
                  <a:pt x="87860" y="183631"/>
                  <a:pt x="92735" y="217542"/>
                  <a:pt x="55172" y="264496"/>
                </a:cubicBezTo>
                <a:lnTo>
                  <a:pt x="24944" y="302281"/>
                </a:lnTo>
                <a:cubicBezTo>
                  <a:pt x="22425" y="317395"/>
                  <a:pt x="21790" y="332947"/>
                  <a:pt x="17387" y="347623"/>
                </a:cubicBezTo>
                <a:cubicBezTo>
                  <a:pt x="14150" y="358413"/>
                  <a:pt x="2604" y="366591"/>
                  <a:pt x="2273" y="377851"/>
                </a:cubicBezTo>
                <a:cubicBezTo>
                  <a:pt x="50" y="453431"/>
                  <a:pt x="-3868" y="530201"/>
                  <a:pt x="9830" y="604562"/>
                </a:cubicBezTo>
                <a:cubicBezTo>
                  <a:pt x="17921" y="648484"/>
                  <a:pt x="57424" y="663210"/>
                  <a:pt x="85401" y="687689"/>
                </a:cubicBezTo>
                <a:cubicBezTo>
                  <a:pt x="121429" y="719213"/>
                  <a:pt x="143010" y="757720"/>
                  <a:pt x="191199" y="778373"/>
                </a:cubicBezTo>
                <a:cubicBezTo>
                  <a:pt x="258684" y="807296"/>
                  <a:pt x="290853" y="827730"/>
                  <a:pt x="357453" y="838830"/>
                </a:cubicBezTo>
                <a:cubicBezTo>
                  <a:pt x="382425" y="842992"/>
                  <a:pt x="407834" y="843868"/>
                  <a:pt x="433024" y="846387"/>
                </a:cubicBezTo>
                <a:cubicBezTo>
                  <a:pt x="526227" y="838830"/>
                  <a:pt x="621013" y="842414"/>
                  <a:pt x="712634" y="823716"/>
                </a:cubicBezTo>
                <a:cubicBezTo>
                  <a:pt x="746922" y="816718"/>
                  <a:pt x="774404" y="790530"/>
                  <a:pt x="803318" y="770816"/>
                </a:cubicBezTo>
                <a:cubicBezTo>
                  <a:pt x="870050" y="725317"/>
                  <a:pt x="952141" y="644910"/>
                  <a:pt x="992244" y="581891"/>
                </a:cubicBezTo>
                <a:cubicBezTo>
                  <a:pt x="1062462" y="471547"/>
                  <a:pt x="1024626" y="524410"/>
                  <a:pt x="1105599" y="423193"/>
                </a:cubicBezTo>
                <a:cubicBezTo>
                  <a:pt x="1117571" y="375304"/>
                  <a:pt x="1126017" y="343774"/>
                  <a:pt x="1135827" y="294724"/>
                </a:cubicBezTo>
                <a:cubicBezTo>
                  <a:pt x="1138832" y="279699"/>
                  <a:pt x="1140865" y="264496"/>
                  <a:pt x="1143384" y="249382"/>
                </a:cubicBezTo>
                <a:cubicBezTo>
                  <a:pt x="1133308" y="224192"/>
                  <a:pt x="1128599" y="196118"/>
                  <a:pt x="1113156" y="173811"/>
                </a:cubicBezTo>
                <a:cubicBezTo>
                  <a:pt x="1104795" y="161734"/>
                  <a:pt x="1088508" y="157709"/>
                  <a:pt x="1075371" y="151140"/>
                </a:cubicBezTo>
                <a:cubicBezTo>
                  <a:pt x="1045701" y="136305"/>
                  <a:pt x="1025731" y="131513"/>
                  <a:pt x="992244" y="128469"/>
                </a:cubicBezTo>
                <a:cubicBezTo>
                  <a:pt x="979700" y="127329"/>
                  <a:pt x="967053" y="128469"/>
                  <a:pt x="954458" y="128469"/>
                </a:cubicBezTo>
              </a:path>
            </a:pathLst>
          </a:cu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n 14"/>
          <p:cNvSpPr/>
          <p:nvPr/>
        </p:nvSpPr>
        <p:spPr>
          <a:xfrm>
            <a:off x="8155287" y="6520938"/>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1730557" y="2947089"/>
            <a:ext cx="4959994" cy="515968"/>
            <a:chOff x="1730557" y="2947089"/>
            <a:chExt cx="4959994" cy="515968"/>
          </a:xfrm>
        </p:grpSpPr>
        <p:cxnSp>
          <p:nvCxnSpPr>
            <p:cNvPr id="19" name="Straight Arrow Connector 18"/>
            <p:cNvCxnSpPr/>
            <p:nvPr/>
          </p:nvCxnSpPr>
          <p:spPr>
            <a:xfrm>
              <a:off x="6689148" y="2982648"/>
              <a:ext cx="1403" cy="48040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730557" y="2947089"/>
              <a:ext cx="1403" cy="48040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5" name="Sun 24"/>
          <p:cNvSpPr/>
          <p:nvPr/>
        </p:nvSpPr>
        <p:spPr>
          <a:xfrm>
            <a:off x="8307687" y="6522198"/>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un 25"/>
          <p:cNvSpPr/>
          <p:nvPr/>
        </p:nvSpPr>
        <p:spPr>
          <a:xfrm>
            <a:off x="8496612" y="6537312"/>
            <a:ext cx="105798" cy="98242"/>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a:off x="4582224" y="1889282"/>
            <a:ext cx="5913" cy="1333571"/>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395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xit" presetSubtype="0" fill="hold" grpId="0" nodeType="withEffect">
                                  <p:stCondLst>
                                    <p:cond delay="0"/>
                                  </p:stCondLst>
                                  <p:childTnLst>
                                    <p:animEffect transition="out" filter="dissolv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xit" presetSubtype="0" fill="hold" grpId="0" nodeType="withEffect">
                                  <p:stCondLst>
                                    <p:cond delay="0"/>
                                  </p:stCondLst>
                                  <p:childTnLst>
                                    <p:animEffect transition="out" filter="dissolv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61951" y="4711700"/>
            <a:ext cx="8131791" cy="1303691"/>
          </a:xfrm>
          <a:prstGeom prst="rect">
            <a:avLst/>
          </a:prstGeom>
        </p:spPr>
      </p:pic>
      <p:pic>
        <p:nvPicPr>
          <p:cNvPr id="6" name="Picture 5"/>
          <p:cNvPicPr>
            <a:picLocks noChangeAspect="1"/>
          </p:cNvPicPr>
          <p:nvPr/>
        </p:nvPicPr>
        <p:blipFill>
          <a:blip r:embed="rId3"/>
          <a:stretch>
            <a:fillRect/>
          </a:stretch>
        </p:blipFill>
        <p:spPr>
          <a:xfrm>
            <a:off x="448038" y="2934683"/>
            <a:ext cx="8145704" cy="1499054"/>
          </a:xfrm>
          <a:prstGeom prst="rect">
            <a:avLst/>
          </a:prstGeom>
        </p:spPr>
      </p:pic>
      <p:sp>
        <p:nvSpPr>
          <p:cNvPr id="3" name="Content Placeholder 2"/>
          <p:cNvSpPr>
            <a:spLocks noGrp="1"/>
          </p:cNvSpPr>
          <p:nvPr>
            <p:ph sz="quarter" idx="10"/>
          </p:nvPr>
        </p:nvSpPr>
        <p:spPr>
          <a:xfrm>
            <a:off x="336502" y="1107627"/>
            <a:ext cx="7573204" cy="4648516"/>
          </a:xfrm>
        </p:spPr>
        <p:txBody>
          <a:bodyPr/>
          <a:lstStyle/>
          <a:p>
            <a:pPr marL="0" indent="0">
              <a:buNone/>
            </a:pPr>
            <a:r>
              <a:rPr lang="en-US" b="1" dirty="0" smtClean="0"/>
              <a:t>375 nm Near UV laser</a:t>
            </a:r>
          </a:p>
          <a:p>
            <a:pPr lvl="1"/>
            <a:r>
              <a:rPr lang="en-US" dirty="0" smtClean="0"/>
              <a:t>Power: 60 </a:t>
            </a:r>
            <a:r>
              <a:rPr lang="en-US" dirty="0" err="1" smtClean="0"/>
              <a:t>mW</a:t>
            </a:r>
            <a:endParaRPr lang="en-US" dirty="0" smtClean="0"/>
          </a:p>
          <a:p>
            <a:pPr lvl="1"/>
            <a:r>
              <a:rPr lang="en-US" dirty="0" smtClean="0"/>
              <a:t>Spot size</a:t>
            </a:r>
            <a:r>
              <a:rPr lang="en-US" dirty="0"/>
              <a:t>:  &lt;5µm x 80µm</a:t>
            </a:r>
          </a:p>
          <a:p>
            <a:r>
              <a:rPr lang="en-US" dirty="0" smtClean="0"/>
              <a:t>CytoFLEX S portfolio with the near UV laser</a:t>
            </a:r>
          </a:p>
          <a:p>
            <a:endParaRPr lang="en-US" dirty="0" smtClean="0"/>
          </a:p>
        </p:txBody>
      </p:sp>
      <p:sp>
        <p:nvSpPr>
          <p:cNvPr id="2" name="Title 1"/>
          <p:cNvSpPr>
            <a:spLocks noGrp="1"/>
          </p:cNvSpPr>
          <p:nvPr>
            <p:ph type="title"/>
          </p:nvPr>
        </p:nvSpPr>
        <p:spPr>
          <a:xfrm>
            <a:off x="2121571" y="462892"/>
            <a:ext cx="6863000" cy="565425"/>
          </a:xfrm>
        </p:spPr>
        <p:txBody>
          <a:bodyPr/>
          <a:lstStyle/>
          <a:p>
            <a:r>
              <a:rPr lang="en-US" b="1" smtClean="0"/>
              <a:t>CytoFLEX</a:t>
            </a:r>
            <a:r>
              <a:rPr lang="en-US" b="1" dirty="0" smtClean="0"/>
              <a:t> S Near UV Laser</a:t>
            </a:r>
            <a:endParaRPr lang="en-US" b="1" dirty="0"/>
          </a:p>
        </p:txBody>
      </p:sp>
      <p:sp>
        <p:nvSpPr>
          <p:cNvPr id="4" name="Slide Number Placeholder 3"/>
          <p:cNvSpPr>
            <a:spLocks noGrp="1"/>
          </p:cNvSpPr>
          <p:nvPr>
            <p:ph type="sldNum" sz="quarter" idx="4294967295"/>
          </p:nvPr>
        </p:nvSpPr>
        <p:spPr>
          <a:xfrm>
            <a:off x="0" y="6356350"/>
            <a:ext cx="555625" cy="365125"/>
          </a:xfrm>
          <a:prstGeom prst="rect">
            <a:avLst/>
          </a:prstGeom>
        </p:spPr>
        <p:txBody>
          <a:bodyPr/>
          <a:lstStyle/>
          <a:p>
            <a:fld id="{A4A311AC-3D92-46A4-9009-79DC23A80851}" type="slidenum">
              <a:rPr lang="en-US" smtClean="0"/>
              <a:pPr/>
              <a:t>39</a:t>
            </a:fld>
            <a:endParaRPr lang="en-US"/>
          </a:p>
        </p:txBody>
      </p:sp>
    </p:spTree>
    <p:extLst>
      <p:ext uri="{BB962C8B-B14F-4D97-AF65-F5344CB8AC3E}">
        <p14:creationId xmlns:p14="http://schemas.microsoft.com/office/powerpoint/2010/main" val="168487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31387" y="2379401"/>
            <a:ext cx="7625591" cy="2893800"/>
          </a:xfrm>
        </p:spPr>
        <p:txBody>
          <a:bodyPr/>
          <a:lstStyle/>
          <a:p>
            <a:pPr marL="0" indent="0">
              <a:buNone/>
            </a:pPr>
            <a:r>
              <a:rPr lang="en-US" b="1" dirty="0" smtClean="0"/>
              <a:t>Detectors:  </a:t>
            </a:r>
          </a:p>
          <a:p>
            <a:r>
              <a:rPr lang="en-US" dirty="0" smtClean="0"/>
              <a:t>Because 100% of other cytometers use PMTs</a:t>
            </a:r>
          </a:p>
          <a:p>
            <a:r>
              <a:rPr lang="en-US" dirty="0" smtClean="0"/>
              <a:t>PMTS have some advantages that have made them very successful in fluorescence detection for 40 years</a:t>
            </a:r>
          </a:p>
          <a:p>
            <a:r>
              <a:rPr lang="en-US" dirty="0" smtClean="0"/>
              <a:t>Normally you stay with systems that work!</a:t>
            </a:r>
            <a:endParaRPr lang="en-US" dirty="0"/>
          </a:p>
        </p:txBody>
      </p:sp>
      <p:sp>
        <p:nvSpPr>
          <p:cNvPr id="3" name="Title 2"/>
          <p:cNvSpPr>
            <a:spLocks noGrp="1"/>
          </p:cNvSpPr>
          <p:nvPr>
            <p:ph type="title"/>
          </p:nvPr>
        </p:nvSpPr>
        <p:spPr>
          <a:xfrm>
            <a:off x="1486571" y="876200"/>
            <a:ext cx="7070407" cy="565425"/>
          </a:xfrm>
        </p:spPr>
        <p:txBody>
          <a:bodyPr/>
          <a:lstStyle/>
          <a:p>
            <a:r>
              <a:rPr lang="en-US" b="1" dirty="0" smtClean="0"/>
              <a:t>Why do we care about these things?</a:t>
            </a:r>
            <a:endParaRPr lang="en-US" b="1" dirty="0"/>
          </a:p>
        </p:txBody>
      </p:sp>
    </p:spTree>
    <p:extLst>
      <p:ext uri="{BB962C8B-B14F-4D97-AF65-F5344CB8AC3E}">
        <p14:creationId xmlns:p14="http://schemas.microsoft.com/office/powerpoint/2010/main" val="15508391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3076" y="1875702"/>
            <a:ext cx="2850391" cy="1115854"/>
          </a:xfrm>
        </p:spPr>
        <p:txBody>
          <a:bodyPr/>
          <a:lstStyle/>
          <a:p>
            <a:r>
              <a:rPr lang="en-US" dirty="0" smtClean="0"/>
              <a:t>System layout with the Yellow Laser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467" y="-848548"/>
            <a:ext cx="5960533" cy="7706548"/>
          </a:xfrm>
          <a:prstGeom prst="rect">
            <a:avLst/>
          </a:prstGeom>
        </p:spPr>
      </p:pic>
    </p:spTree>
    <p:extLst>
      <p:ext uri="{BB962C8B-B14F-4D97-AF65-F5344CB8AC3E}">
        <p14:creationId xmlns:p14="http://schemas.microsoft.com/office/powerpoint/2010/main" val="8558592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13899" y="1130580"/>
            <a:ext cx="8320667" cy="3179289"/>
          </a:xfrm>
        </p:spPr>
        <p:txBody>
          <a:bodyPr/>
          <a:lstStyle/>
          <a:p>
            <a:r>
              <a:rPr lang="en-US" dirty="0" smtClean="0"/>
              <a:t>375 nm laser is as good or BETTER for the excitation of BV dyes, commonly excited using the 405 nm laser.</a:t>
            </a:r>
          </a:p>
          <a:p>
            <a:r>
              <a:rPr lang="en-US" dirty="0" smtClean="0"/>
              <a:t>375 nm laser allows for applications such as DAPI live/dead and Hoechst 33258 used in murine side population research.</a:t>
            </a:r>
          </a:p>
          <a:p>
            <a:r>
              <a:rPr lang="en-US" dirty="0" smtClean="0"/>
              <a:t>375 nm is an excellent alternative to expensive “true UV”, 351 nm laser. </a:t>
            </a:r>
          </a:p>
          <a:p>
            <a:r>
              <a:rPr lang="en-US" dirty="0" smtClean="0"/>
              <a:t>375 nm does not produce the high thermal output found in the UV 351 nm laser from the laser head or power supply</a:t>
            </a:r>
            <a:r>
              <a:rPr lang="en-US" dirty="0" smtClean="0"/>
              <a:t>.</a:t>
            </a:r>
          </a:p>
          <a:p>
            <a:r>
              <a:rPr lang="en-US" dirty="0"/>
              <a:t>375 nm laser is as good or </a:t>
            </a:r>
            <a:r>
              <a:rPr lang="en-US" dirty="0" smtClean="0"/>
              <a:t>better </a:t>
            </a:r>
            <a:r>
              <a:rPr lang="en-US" dirty="0"/>
              <a:t>for the excitation of B</a:t>
            </a:r>
            <a:r>
              <a:rPr lang="en-US" b="1" dirty="0"/>
              <a:t>U</a:t>
            </a:r>
            <a:r>
              <a:rPr lang="en-US" dirty="0"/>
              <a:t>V dyes, commonly excited using the </a:t>
            </a:r>
            <a:r>
              <a:rPr lang="en-US" b="1" dirty="0"/>
              <a:t>355 </a:t>
            </a:r>
            <a:r>
              <a:rPr lang="en-US" dirty="0"/>
              <a:t>nm laser</a:t>
            </a:r>
            <a:endParaRPr lang="en-US" dirty="0"/>
          </a:p>
        </p:txBody>
      </p:sp>
      <p:sp>
        <p:nvSpPr>
          <p:cNvPr id="3" name="Title 2"/>
          <p:cNvSpPr>
            <a:spLocks noGrp="1"/>
          </p:cNvSpPr>
          <p:nvPr>
            <p:ph type="title"/>
          </p:nvPr>
        </p:nvSpPr>
        <p:spPr>
          <a:xfrm>
            <a:off x="2119645" y="565155"/>
            <a:ext cx="4351813" cy="565425"/>
          </a:xfrm>
        </p:spPr>
        <p:txBody>
          <a:bodyPr/>
          <a:lstStyle/>
          <a:p>
            <a:r>
              <a:rPr lang="en-US" b="1" dirty="0" smtClean="0"/>
              <a:t>Why use a 375 nm laser?</a:t>
            </a:r>
            <a:endParaRPr lang="en-US" b="1" dirty="0"/>
          </a:p>
        </p:txBody>
      </p:sp>
    </p:spTree>
    <p:extLst>
      <p:ext uri="{BB962C8B-B14F-4D97-AF65-F5344CB8AC3E}">
        <p14:creationId xmlns:p14="http://schemas.microsoft.com/office/powerpoint/2010/main" val="17027545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12568" y="1377007"/>
            <a:ext cx="2536737" cy="2535988"/>
          </a:xfrm>
        </p:spPr>
      </p:pic>
      <p:sp>
        <p:nvSpPr>
          <p:cNvPr id="3" name="Title 2"/>
          <p:cNvSpPr>
            <a:spLocks noGrp="1"/>
          </p:cNvSpPr>
          <p:nvPr>
            <p:ph type="title"/>
          </p:nvPr>
        </p:nvSpPr>
        <p:spPr>
          <a:xfrm>
            <a:off x="2545697" y="506789"/>
            <a:ext cx="3936989" cy="565425"/>
          </a:xfrm>
        </p:spPr>
        <p:txBody>
          <a:bodyPr/>
          <a:lstStyle/>
          <a:p>
            <a:r>
              <a:rPr lang="en-US" dirty="0" smtClean="0"/>
              <a:t>Let’s look at </a:t>
            </a:r>
            <a:r>
              <a:rPr lang="en-US" smtClean="0"/>
              <a:t>BUV dyes with 375 nm Laser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070" y="1420678"/>
            <a:ext cx="2449370" cy="24486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146" y="4102842"/>
            <a:ext cx="2598159" cy="25973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654" y="4000828"/>
            <a:ext cx="2700202" cy="2699405"/>
          </a:xfrm>
          <a:prstGeom prst="rect">
            <a:avLst/>
          </a:prstGeom>
        </p:spPr>
      </p:pic>
      <p:sp>
        <p:nvSpPr>
          <p:cNvPr id="9" name="TextBox 8"/>
          <p:cNvSpPr txBox="1"/>
          <p:nvPr/>
        </p:nvSpPr>
        <p:spPr>
          <a:xfrm>
            <a:off x="210574" y="3533214"/>
            <a:ext cx="1206089" cy="1477328"/>
          </a:xfrm>
          <a:prstGeom prst="rect">
            <a:avLst/>
          </a:prstGeom>
          <a:noFill/>
        </p:spPr>
        <p:txBody>
          <a:bodyPr wrap="square" rtlCol="0">
            <a:spAutoFit/>
          </a:bodyPr>
          <a:lstStyle/>
          <a:p>
            <a:r>
              <a:rPr lang="en-US" dirty="0" smtClean="0"/>
              <a:t>Whole blood stained with CD3 + DAPI</a:t>
            </a:r>
            <a:endParaRPr lang="en-US" dirty="0"/>
          </a:p>
        </p:txBody>
      </p:sp>
      <p:sp>
        <p:nvSpPr>
          <p:cNvPr id="10" name="Right Brace 9"/>
          <p:cNvSpPr/>
          <p:nvPr/>
        </p:nvSpPr>
        <p:spPr>
          <a:xfrm>
            <a:off x="7513608" y="1531886"/>
            <a:ext cx="534837" cy="238110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TextBox 10"/>
          <p:cNvSpPr txBox="1"/>
          <p:nvPr/>
        </p:nvSpPr>
        <p:spPr>
          <a:xfrm rot="16200000">
            <a:off x="7759308" y="2084284"/>
            <a:ext cx="1699403" cy="923330"/>
          </a:xfrm>
          <a:prstGeom prst="rect">
            <a:avLst/>
          </a:prstGeom>
          <a:noFill/>
        </p:spPr>
        <p:txBody>
          <a:bodyPr wrap="square" rtlCol="0">
            <a:spAutoFit/>
          </a:bodyPr>
          <a:lstStyle/>
          <a:p>
            <a:r>
              <a:rPr lang="en-US" dirty="0" smtClean="0"/>
              <a:t>BUV 737 with a 780 or 712 nm </a:t>
            </a:r>
            <a:r>
              <a:rPr lang="en-US" dirty="0" err="1" smtClean="0"/>
              <a:t>bp</a:t>
            </a:r>
            <a:r>
              <a:rPr lang="en-US" dirty="0" smtClean="0"/>
              <a:t> filter</a:t>
            </a:r>
            <a:endParaRPr lang="en-US" dirty="0"/>
          </a:p>
        </p:txBody>
      </p:sp>
    </p:spTree>
    <p:extLst>
      <p:ext uri="{BB962C8B-B14F-4D97-AF65-F5344CB8AC3E}">
        <p14:creationId xmlns:p14="http://schemas.microsoft.com/office/powerpoint/2010/main" val="1229409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stretch>
            <a:fillRect/>
          </a:stretch>
        </p:blipFill>
        <p:spPr>
          <a:xfrm>
            <a:off x="163773" y="767912"/>
            <a:ext cx="8147713" cy="6065440"/>
          </a:xfrm>
          <a:prstGeom prst="rect">
            <a:avLst/>
          </a:prstGeom>
        </p:spPr>
      </p:pic>
      <p:sp>
        <p:nvSpPr>
          <p:cNvPr id="3" name="Title 2"/>
          <p:cNvSpPr>
            <a:spLocks noGrp="1"/>
          </p:cNvSpPr>
          <p:nvPr>
            <p:ph type="title"/>
          </p:nvPr>
        </p:nvSpPr>
        <p:spPr>
          <a:xfrm>
            <a:off x="1625737" y="109075"/>
            <a:ext cx="6863000" cy="565425"/>
          </a:xfrm>
        </p:spPr>
        <p:txBody>
          <a:bodyPr/>
          <a:lstStyle/>
          <a:p>
            <a:r>
              <a:rPr lang="en-US" sz="2400" b="1" dirty="0" smtClean="0"/>
              <a:t>12 color experiment including BUV </a:t>
            </a:r>
            <a:endParaRPr lang="en-US" sz="2400" b="1" dirty="0"/>
          </a:p>
        </p:txBody>
      </p:sp>
    </p:spTree>
    <p:extLst>
      <p:ext uri="{BB962C8B-B14F-4D97-AF65-F5344CB8AC3E}">
        <p14:creationId xmlns:p14="http://schemas.microsoft.com/office/powerpoint/2010/main" val="3197923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120" y="317835"/>
            <a:ext cx="6863000" cy="565425"/>
          </a:xfrm>
        </p:spPr>
        <p:txBody>
          <a:bodyPr/>
          <a:lstStyle/>
          <a:p>
            <a:r>
              <a:rPr lang="en-US" b="1" smtClean="0"/>
              <a:t>Laser Combinations</a:t>
            </a:r>
            <a:endParaRPr lang="en-US" b="1" dirty="0"/>
          </a:p>
        </p:txBody>
      </p:sp>
      <p:pic>
        <p:nvPicPr>
          <p:cNvPr id="11" name="Picture 10"/>
          <p:cNvPicPr>
            <a:picLocks noChangeAspect="1"/>
          </p:cNvPicPr>
          <p:nvPr/>
        </p:nvPicPr>
        <p:blipFill>
          <a:blip r:embed="rId2"/>
          <a:stretch>
            <a:fillRect/>
          </a:stretch>
        </p:blipFill>
        <p:spPr>
          <a:xfrm>
            <a:off x="1726323" y="860655"/>
            <a:ext cx="6432939" cy="5831466"/>
          </a:xfrm>
          <a:prstGeom prst="rect">
            <a:avLst/>
          </a:prstGeom>
        </p:spPr>
      </p:pic>
      <p:cxnSp>
        <p:nvCxnSpPr>
          <p:cNvPr id="4" name="Straight Arrow Connector 3"/>
          <p:cNvCxnSpPr/>
          <p:nvPr/>
        </p:nvCxnSpPr>
        <p:spPr>
          <a:xfrm flipV="1">
            <a:off x="763260" y="4985866"/>
            <a:ext cx="820653" cy="177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790426" y="6150907"/>
            <a:ext cx="820653" cy="177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349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3841" y="615377"/>
            <a:ext cx="3800754" cy="565425"/>
          </a:xfrm>
        </p:spPr>
        <p:txBody>
          <a:bodyPr/>
          <a:lstStyle/>
          <a:p>
            <a:r>
              <a:rPr lang="en-US" b="1" smtClean="0"/>
              <a:t>System Resolution</a:t>
            </a:r>
            <a:endParaRPr lang="en-US" b="1" dirty="0"/>
          </a:p>
        </p:txBody>
      </p:sp>
      <p:pic>
        <p:nvPicPr>
          <p:cNvPr id="5" name="Picture 4"/>
          <p:cNvPicPr>
            <a:picLocks noChangeAspect="1"/>
          </p:cNvPicPr>
          <p:nvPr/>
        </p:nvPicPr>
        <p:blipFill>
          <a:blip r:embed="rId2"/>
          <a:stretch>
            <a:fillRect/>
          </a:stretch>
        </p:blipFill>
        <p:spPr>
          <a:xfrm>
            <a:off x="194172" y="1398353"/>
            <a:ext cx="8693649" cy="5200339"/>
          </a:xfrm>
          <a:prstGeom prst="rect">
            <a:avLst/>
          </a:prstGeom>
        </p:spPr>
      </p:pic>
    </p:spTree>
    <p:extLst>
      <p:ext uri="{BB962C8B-B14F-4D97-AF65-F5344CB8AC3E}">
        <p14:creationId xmlns:p14="http://schemas.microsoft.com/office/powerpoint/2010/main" val="41280360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7698" y="317835"/>
            <a:ext cx="4336976" cy="565425"/>
          </a:xfrm>
        </p:spPr>
        <p:txBody>
          <a:bodyPr/>
          <a:lstStyle/>
          <a:p>
            <a:r>
              <a:rPr lang="en-US" smtClean="0"/>
              <a:t>Rainbow Beads Analysis</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5" y="1024887"/>
            <a:ext cx="9144000" cy="5833113"/>
          </a:xfrm>
          <a:prstGeom prst="rect">
            <a:avLst/>
          </a:prstGeom>
        </p:spPr>
      </p:pic>
    </p:spTree>
    <p:extLst>
      <p:ext uri="{BB962C8B-B14F-4D97-AF65-F5344CB8AC3E}">
        <p14:creationId xmlns:p14="http://schemas.microsoft.com/office/powerpoint/2010/main" val="14644899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28964" y="2303178"/>
            <a:ext cx="8886081" cy="2954621"/>
          </a:xfrm>
        </p:spPr>
      </p:pic>
      <p:sp>
        <p:nvSpPr>
          <p:cNvPr id="3" name="Title 2"/>
          <p:cNvSpPr>
            <a:spLocks noGrp="1"/>
          </p:cNvSpPr>
          <p:nvPr>
            <p:ph type="title"/>
          </p:nvPr>
        </p:nvSpPr>
        <p:spPr>
          <a:xfrm>
            <a:off x="1032986" y="1074191"/>
            <a:ext cx="5006569" cy="565425"/>
          </a:xfrm>
        </p:spPr>
        <p:txBody>
          <a:bodyPr/>
          <a:lstStyle/>
          <a:p>
            <a:r>
              <a:rPr lang="en-US" b="1" smtClean="0"/>
              <a:t>Advantage of 561 nm laser</a:t>
            </a:r>
            <a:endParaRPr lang="en-US" b="1" dirty="0"/>
          </a:p>
        </p:txBody>
      </p:sp>
    </p:spTree>
    <p:extLst>
      <p:ext uri="{BB962C8B-B14F-4D97-AF65-F5344CB8AC3E}">
        <p14:creationId xmlns:p14="http://schemas.microsoft.com/office/powerpoint/2010/main" val="1173517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8053" y="724235"/>
            <a:ext cx="4918525" cy="565425"/>
          </a:xfrm>
        </p:spPr>
        <p:txBody>
          <a:bodyPr/>
          <a:lstStyle/>
          <a:p>
            <a:r>
              <a:rPr lang="en-US" dirty="0" smtClean="0"/>
              <a:t>Viability with Hoechst and DAPI</a:t>
            </a:r>
            <a:endParaRPr lang="en-US" dirty="0"/>
          </a:p>
        </p:txBody>
      </p:sp>
      <p:pic>
        <p:nvPicPr>
          <p:cNvPr id="8" name="Content Placeholder 7"/>
          <p:cNvPicPr>
            <a:picLocks noGrp="1" noChangeAspect="1"/>
          </p:cNvPicPr>
          <p:nvPr>
            <p:ph sz="quarter" idx="10"/>
          </p:nvPr>
        </p:nvPicPr>
        <p:blipFill>
          <a:blip r:embed="rId2"/>
          <a:stretch>
            <a:fillRect/>
          </a:stretch>
        </p:blipFill>
        <p:spPr>
          <a:xfrm>
            <a:off x="1614446" y="1961132"/>
            <a:ext cx="2334970" cy="2328874"/>
          </a:xfrm>
          <a:prstGeom prst="rect">
            <a:avLst/>
          </a:prstGeom>
        </p:spPr>
      </p:pic>
      <p:pic>
        <p:nvPicPr>
          <p:cNvPr id="10" name="Picture 9"/>
          <p:cNvPicPr>
            <a:picLocks noChangeAspect="1"/>
          </p:cNvPicPr>
          <p:nvPr/>
        </p:nvPicPr>
        <p:blipFill>
          <a:blip r:embed="rId3"/>
          <a:stretch>
            <a:fillRect/>
          </a:stretch>
        </p:blipFill>
        <p:spPr>
          <a:xfrm>
            <a:off x="4716675" y="1961132"/>
            <a:ext cx="2334970" cy="2328874"/>
          </a:xfrm>
          <a:prstGeom prst="rect">
            <a:avLst/>
          </a:prstGeom>
        </p:spPr>
      </p:pic>
      <p:sp>
        <p:nvSpPr>
          <p:cNvPr id="12" name="TextBox 11"/>
          <p:cNvSpPr txBox="1"/>
          <p:nvPr/>
        </p:nvSpPr>
        <p:spPr>
          <a:xfrm>
            <a:off x="1882440" y="4670582"/>
            <a:ext cx="4814138" cy="369332"/>
          </a:xfrm>
          <a:prstGeom prst="rect">
            <a:avLst/>
          </a:prstGeom>
          <a:noFill/>
        </p:spPr>
        <p:txBody>
          <a:bodyPr wrap="none" rtlCol="0">
            <a:spAutoFit/>
          </a:bodyPr>
          <a:lstStyle/>
          <a:p>
            <a:r>
              <a:rPr lang="en-US" dirty="0" smtClean="0"/>
              <a:t>1 day old blood stained with DAPI or Hoechst</a:t>
            </a:r>
            <a:endParaRPr lang="en-US" dirty="0"/>
          </a:p>
        </p:txBody>
      </p:sp>
    </p:spTree>
    <p:extLst>
      <p:ext uri="{BB962C8B-B14F-4D97-AF65-F5344CB8AC3E}">
        <p14:creationId xmlns:p14="http://schemas.microsoft.com/office/powerpoint/2010/main" val="25540349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9680" y="650570"/>
            <a:ext cx="6863000" cy="565425"/>
          </a:xfrm>
        </p:spPr>
        <p:txBody>
          <a:bodyPr/>
          <a:lstStyle/>
          <a:p>
            <a:r>
              <a:rPr lang="en-US" dirty="0" smtClean="0"/>
              <a:t>Side Population courtesy of Dr. Bill Telford</a:t>
            </a:r>
            <a:endParaRPr lang="en-US" dirty="0"/>
          </a:p>
        </p:txBody>
      </p:sp>
      <p:graphicFrame>
        <p:nvGraphicFramePr>
          <p:cNvPr id="4" name="Content Placeholder 3">
            <a:hlinkClick r:id="" action="ppaction://ole?verb=0"/>
          </p:cNvPr>
          <p:cNvGraphicFramePr>
            <a:graphicFrameLocks noGrp="1" noChangeAspect="1"/>
          </p:cNvGraphicFramePr>
          <p:nvPr>
            <p:ph sz="quarter" idx="10"/>
            <p:extLst>
              <p:ext uri="{D42A27DB-BD31-4B8C-83A1-F6EECF244321}">
                <p14:modId xmlns:p14="http://schemas.microsoft.com/office/powerpoint/2010/main" val="1326353755"/>
              </p:ext>
            </p:extLst>
          </p:nvPr>
        </p:nvGraphicFramePr>
        <p:xfrm>
          <a:off x="822698" y="1122014"/>
          <a:ext cx="7647981" cy="5735986"/>
        </p:xfrm>
        <a:graphic>
          <a:graphicData uri="http://schemas.openxmlformats.org/presentationml/2006/ole">
            <mc:AlternateContent xmlns:mc="http://schemas.openxmlformats.org/markup-compatibility/2006">
              <mc:Choice xmlns:v="urn:schemas-microsoft-com:vml" Requires="v">
                <p:oleObj spid="_x0000_s2195" name="Presentation" r:id="rId4" imgW="4570388" imgH="3427437" progId="PowerPoint.Show.12">
                  <p:embed/>
                </p:oleObj>
              </mc:Choice>
              <mc:Fallback>
                <p:oleObj name="Presentation" r:id="rId4" imgW="4570388" imgH="3427437" progId="PowerPoint.Show.12">
                  <p:embed/>
                  <p:pic>
                    <p:nvPicPr>
                      <p:cNvPr id="0" name=""/>
                      <p:cNvPicPr/>
                      <p:nvPr/>
                    </p:nvPicPr>
                    <p:blipFill>
                      <a:blip r:embed="rId5"/>
                      <a:stretch>
                        <a:fillRect/>
                      </a:stretch>
                    </p:blipFill>
                    <p:spPr>
                      <a:xfrm>
                        <a:off x="822698" y="1122014"/>
                        <a:ext cx="7647981" cy="5735986"/>
                      </a:xfrm>
                      <a:prstGeom prst="rect">
                        <a:avLst/>
                      </a:prstGeom>
                    </p:spPr>
                  </p:pic>
                </p:oleObj>
              </mc:Fallback>
            </mc:AlternateContent>
          </a:graphicData>
        </a:graphic>
      </p:graphicFrame>
    </p:spTree>
    <p:extLst>
      <p:ext uri="{BB962C8B-B14F-4D97-AF65-F5344CB8AC3E}">
        <p14:creationId xmlns:p14="http://schemas.microsoft.com/office/powerpoint/2010/main" val="3880309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264409" y="2455766"/>
            <a:ext cx="7659458" cy="2591019"/>
          </a:xfrm>
        </p:spPr>
        <p:txBody>
          <a:bodyPr/>
          <a:lstStyle/>
          <a:p>
            <a:pPr marL="0" indent="0">
              <a:buNone/>
            </a:pPr>
            <a:r>
              <a:rPr lang="en-US" b="1" dirty="0" smtClean="0"/>
              <a:t>Light Manipulation</a:t>
            </a:r>
          </a:p>
          <a:p>
            <a:r>
              <a:rPr lang="en-US" dirty="0" smtClean="0"/>
              <a:t>Traditional </a:t>
            </a:r>
            <a:r>
              <a:rPr lang="en-US" dirty="0" err="1" smtClean="0"/>
              <a:t>dichroics</a:t>
            </a:r>
            <a:r>
              <a:rPr lang="en-US" dirty="0" smtClean="0"/>
              <a:t> work very well</a:t>
            </a:r>
          </a:p>
          <a:p>
            <a:r>
              <a:rPr lang="en-US" dirty="0" smtClean="0"/>
              <a:t>Traditional </a:t>
            </a:r>
            <a:r>
              <a:rPr lang="en-US" dirty="0" err="1" smtClean="0"/>
              <a:t>bandpass</a:t>
            </a:r>
            <a:r>
              <a:rPr lang="en-US" dirty="0" smtClean="0"/>
              <a:t> filters also work well</a:t>
            </a:r>
          </a:p>
          <a:p>
            <a:r>
              <a:rPr lang="en-US" dirty="0" smtClean="0"/>
              <a:t>Fiber optics also work well</a:t>
            </a:r>
            <a:endParaRPr lang="en-US" dirty="0"/>
          </a:p>
        </p:txBody>
      </p:sp>
      <p:sp>
        <p:nvSpPr>
          <p:cNvPr id="3" name="Title 2"/>
          <p:cNvSpPr>
            <a:spLocks noGrp="1"/>
          </p:cNvSpPr>
          <p:nvPr>
            <p:ph type="title"/>
          </p:nvPr>
        </p:nvSpPr>
        <p:spPr>
          <a:xfrm>
            <a:off x="1427102" y="927378"/>
            <a:ext cx="6863000" cy="565425"/>
          </a:xfrm>
        </p:spPr>
        <p:txBody>
          <a:bodyPr/>
          <a:lstStyle/>
          <a:p>
            <a:r>
              <a:rPr lang="en-US" b="1"/>
              <a:t>Why do we care about these things?</a:t>
            </a:r>
            <a:endParaRPr lang="en-US" dirty="0"/>
          </a:p>
        </p:txBody>
      </p:sp>
    </p:spTree>
    <p:extLst>
      <p:ext uri="{BB962C8B-B14F-4D97-AF65-F5344CB8AC3E}">
        <p14:creationId xmlns:p14="http://schemas.microsoft.com/office/powerpoint/2010/main" val="20751698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27139" y="1815735"/>
            <a:ext cx="8039906" cy="3509011"/>
          </a:xfrm>
        </p:spPr>
        <p:txBody>
          <a:bodyPr/>
          <a:lstStyle/>
          <a:p>
            <a:pPr marL="0" indent="0">
              <a:buNone/>
            </a:pPr>
            <a:r>
              <a:rPr lang="en-US" u="sng" dirty="0" smtClean="0"/>
              <a:t>Because of the incredible linearity of the APD detectors</a:t>
            </a:r>
            <a:r>
              <a:rPr lang="en-US" dirty="0" smtClean="0"/>
              <a:t>:</a:t>
            </a:r>
          </a:p>
          <a:p>
            <a:r>
              <a:rPr lang="en-US" dirty="0" smtClean="0"/>
              <a:t>Can use </a:t>
            </a:r>
            <a:r>
              <a:rPr lang="en-US" dirty="0"/>
              <a:t>a </a:t>
            </a:r>
            <a:r>
              <a:rPr lang="en-US" dirty="0" smtClean="0"/>
              <a:t>CD4-stain </a:t>
            </a:r>
            <a:r>
              <a:rPr lang="en-US" dirty="0"/>
              <a:t>in a comp-tube and apply the results to any multi-color assay containing the same </a:t>
            </a:r>
            <a:r>
              <a:rPr lang="en-US" dirty="0" smtClean="0"/>
              <a:t>stain </a:t>
            </a:r>
            <a:r>
              <a:rPr lang="en-US" dirty="0"/>
              <a:t>on a dim </a:t>
            </a:r>
            <a:r>
              <a:rPr lang="en-US" dirty="0" smtClean="0"/>
              <a:t>antibody </a:t>
            </a:r>
          </a:p>
          <a:p>
            <a:r>
              <a:rPr lang="en-US" dirty="0" smtClean="0"/>
              <a:t>The </a:t>
            </a:r>
            <a:r>
              <a:rPr lang="en-US" dirty="0"/>
              <a:t>compensation elements of any stable </a:t>
            </a:r>
            <a:r>
              <a:rPr lang="en-US" dirty="0" err="1" smtClean="0"/>
              <a:t>chromophore</a:t>
            </a:r>
            <a:r>
              <a:rPr lang="en-US" dirty="0" smtClean="0"/>
              <a:t>, </a:t>
            </a:r>
            <a:r>
              <a:rPr lang="en-US" dirty="0"/>
              <a:t>e.g., non-tandems such as FITC, PE etc., can also be re-used </a:t>
            </a:r>
            <a:r>
              <a:rPr lang="en-US" dirty="0" smtClean="0"/>
              <a:t>forever </a:t>
            </a:r>
            <a:r>
              <a:rPr lang="en-US" dirty="0"/>
              <a:t> </a:t>
            </a:r>
            <a:endParaRPr lang="en-US" dirty="0" smtClean="0"/>
          </a:p>
          <a:p>
            <a:r>
              <a:rPr lang="en-US" dirty="0" smtClean="0"/>
              <a:t>A </a:t>
            </a:r>
            <a:r>
              <a:rPr lang="en-US" dirty="0"/>
              <a:t>user can store </a:t>
            </a:r>
            <a:r>
              <a:rPr lang="en-US" dirty="0" smtClean="0"/>
              <a:t>these </a:t>
            </a:r>
            <a:r>
              <a:rPr lang="en-US" dirty="0"/>
              <a:t>in a compensation library, then mix and match them with other freshly prepared elements for unstable </a:t>
            </a:r>
            <a:r>
              <a:rPr lang="en-US" dirty="0" err="1"/>
              <a:t>chromophores</a:t>
            </a:r>
            <a:r>
              <a:rPr lang="en-US" dirty="0"/>
              <a:t> to construct a full comp matrix. </a:t>
            </a:r>
          </a:p>
        </p:txBody>
      </p:sp>
      <p:sp>
        <p:nvSpPr>
          <p:cNvPr id="3" name="Title 2"/>
          <p:cNvSpPr>
            <a:spLocks noGrp="1"/>
          </p:cNvSpPr>
          <p:nvPr>
            <p:ph type="title"/>
          </p:nvPr>
        </p:nvSpPr>
        <p:spPr>
          <a:xfrm>
            <a:off x="1421164" y="972956"/>
            <a:ext cx="6863000" cy="565425"/>
          </a:xfrm>
        </p:spPr>
        <p:txBody>
          <a:bodyPr/>
          <a:lstStyle/>
          <a:p>
            <a:r>
              <a:rPr lang="en-US" b="1" dirty="0" smtClean="0"/>
              <a:t>What might the big Take home messages be</a:t>
            </a:r>
            <a:r>
              <a:rPr lang="is-IS" b="1" dirty="0" smtClean="0"/>
              <a:t>….???</a:t>
            </a:r>
            <a:endParaRPr lang="en-US" b="1" dirty="0"/>
          </a:p>
        </p:txBody>
      </p:sp>
    </p:spTree>
    <p:extLst>
      <p:ext uri="{BB962C8B-B14F-4D97-AF65-F5344CB8AC3E}">
        <p14:creationId xmlns:p14="http://schemas.microsoft.com/office/powerpoint/2010/main" val="13774210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162311" y="2727100"/>
            <a:ext cx="7148072" cy="2354351"/>
          </a:xfrm>
        </p:spPr>
        <p:txBody>
          <a:bodyPr/>
          <a:lstStyle/>
          <a:p>
            <a:pPr marL="0" indent="0">
              <a:buNone/>
            </a:pPr>
            <a:r>
              <a:rPr lang="en-US" dirty="0"/>
              <a:t>A</a:t>
            </a:r>
            <a:r>
              <a:rPr lang="en-US" dirty="0" smtClean="0"/>
              <a:t> </a:t>
            </a:r>
            <a:r>
              <a:rPr lang="en-US" dirty="0"/>
              <a:t>next generation of detectors will have self-calibration capability such that users will be able to port calibration matrix from one instrument to another, across the entire </a:t>
            </a:r>
            <a:r>
              <a:rPr lang="en-US" dirty="0" err="1"/>
              <a:t>CytoFLEX</a:t>
            </a:r>
            <a:r>
              <a:rPr lang="en-US" dirty="0"/>
              <a:t> platform</a:t>
            </a:r>
            <a:r>
              <a:rPr lang="en-US" dirty="0" smtClean="0"/>
              <a:t>.</a:t>
            </a:r>
            <a:endParaRPr lang="en-US" dirty="0"/>
          </a:p>
        </p:txBody>
      </p:sp>
      <p:sp>
        <p:nvSpPr>
          <p:cNvPr id="3" name="Title 2"/>
          <p:cNvSpPr>
            <a:spLocks noGrp="1"/>
          </p:cNvSpPr>
          <p:nvPr>
            <p:ph type="title"/>
          </p:nvPr>
        </p:nvSpPr>
        <p:spPr>
          <a:xfrm>
            <a:off x="1162311" y="1350930"/>
            <a:ext cx="6863000" cy="565425"/>
          </a:xfrm>
        </p:spPr>
        <p:txBody>
          <a:bodyPr/>
          <a:lstStyle/>
          <a:p>
            <a:r>
              <a:rPr lang="en-US" b="1" dirty="0" smtClean="0"/>
              <a:t>The Holy Grail of flow</a:t>
            </a:r>
            <a:r>
              <a:rPr lang="is-IS" b="1" dirty="0" smtClean="0"/>
              <a:t>…..</a:t>
            </a:r>
            <a:endParaRPr lang="en-US" b="1" dirty="0"/>
          </a:p>
        </p:txBody>
      </p:sp>
    </p:spTree>
    <p:extLst>
      <p:ext uri="{BB962C8B-B14F-4D97-AF65-F5344CB8AC3E}">
        <p14:creationId xmlns:p14="http://schemas.microsoft.com/office/powerpoint/2010/main" val="1842290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4511" y="672510"/>
            <a:ext cx="3769844" cy="565425"/>
          </a:xfrm>
        </p:spPr>
        <p:txBody>
          <a:bodyPr/>
          <a:lstStyle/>
          <a:p>
            <a:endParaRPr lang="en-US" dirty="0"/>
          </a:p>
        </p:txBody>
      </p:sp>
      <p:sp>
        <p:nvSpPr>
          <p:cNvPr id="4" name="Content Placeholder 3"/>
          <p:cNvSpPr txBox="1">
            <a:spLocks noGrp="1"/>
          </p:cNvSpPr>
          <p:nvPr>
            <p:ph sz="quarter" idx="10"/>
          </p:nvPr>
        </p:nvSpPr>
        <p:spPr>
          <a:xfrm>
            <a:off x="1813049" y="2779352"/>
            <a:ext cx="4326494" cy="1200329"/>
          </a:xfrm>
          <a:prstGeom prst="rect">
            <a:avLst/>
          </a:prstGeom>
          <a:noFill/>
        </p:spPr>
        <p:txBody>
          <a:bodyPr wrap="square" rtlCol="0">
            <a:spAutoFit/>
          </a:bodyPr>
          <a:lstStyle/>
          <a:p>
            <a:pPr marL="0" indent="0">
              <a:buNone/>
            </a:pPr>
            <a:r>
              <a:rPr lang="en-US" sz="7200" dirty="0" smtClean="0"/>
              <a:t>Questions</a:t>
            </a:r>
          </a:p>
        </p:txBody>
      </p:sp>
    </p:spTree>
    <p:extLst>
      <p:ext uri="{BB962C8B-B14F-4D97-AF65-F5344CB8AC3E}">
        <p14:creationId xmlns:p14="http://schemas.microsoft.com/office/powerpoint/2010/main" val="334058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146843" y="2551639"/>
            <a:ext cx="7573204" cy="2137443"/>
          </a:xfrm>
        </p:spPr>
        <p:txBody>
          <a:bodyPr/>
          <a:lstStyle/>
          <a:p>
            <a:pPr marL="0" indent="0">
              <a:buNone/>
            </a:pPr>
            <a:r>
              <a:rPr lang="en-US" b="1" dirty="0" smtClean="0"/>
              <a:t>Fluidics</a:t>
            </a:r>
          </a:p>
          <a:p>
            <a:r>
              <a:rPr lang="en-US" dirty="0" smtClean="0"/>
              <a:t>Positive pressure systems are excellent</a:t>
            </a:r>
          </a:p>
          <a:p>
            <a:r>
              <a:rPr lang="en-US" dirty="0" smtClean="0"/>
              <a:t>Only downside maybe not quantitative </a:t>
            </a:r>
          </a:p>
          <a:p>
            <a:r>
              <a:rPr lang="en-US" dirty="0" smtClean="0"/>
              <a:t>No major negatives </a:t>
            </a:r>
          </a:p>
        </p:txBody>
      </p:sp>
      <p:sp>
        <p:nvSpPr>
          <p:cNvPr id="3" name="Title 2"/>
          <p:cNvSpPr>
            <a:spLocks noGrp="1"/>
          </p:cNvSpPr>
          <p:nvPr>
            <p:ph type="title"/>
          </p:nvPr>
        </p:nvSpPr>
        <p:spPr>
          <a:xfrm>
            <a:off x="1351817" y="1025208"/>
            <a:ext cx="6863000" cy="565425"/>
          </a:xfrm>
        </p:spPr>
        <p:txBody>
          <a:bodyPr/>
          <a:lstStyle/>
          <a:p>
            <a:r>
              <a:rPr lang="en-US" b="1" dirty="0"/>
              <a:t>Why do we care about these things?</a:t>
            </a:r>
            <a:endParaRPr lang="en-US" dirty="0"/>
          </a:p>
        </p:txBody>
      </p:sp>
    </p:spTree>
    <p:extLst>
      <p:ext uri="{BB962C8B-B14F-4D97-AF65-F5344CB8AC3E}">
        <p14:creationId xmlns:p14="http://schemas.microsoft.com/office/powerpoint/2010/main" val="909393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146843" y="2551639"/>
            <a:ext cx="7573204" cy="2137443"/>
          </a:xfrm>
        </p:spPr>
        <p:txBody>
          <a:bodyPr/>
          <a:lstStyle/>
          <a:p>
            <a:pPr marL="0" indent="0">
              <a:buNone/>
            </a:pPr>
            <a:r>
              <a:rPr lang="en-US" b="1" dirty="0" smtClean="0"/>
              <a:t>Side Scatter</a:t>
            </a:r>
          </a:p>
          <a:p>
            <a:r>
              <a:rPr lang="en-US" dirty="0" smtClean="0"/>
              <a:t>Traditionally off a blue laser on most systems</a:t>
            </a:r>
          </a:p>
          <a:p>
            <a:r>
              <a:rPr lang="en-US" dirty="0" smtClean="0"/>
              <a:t>Works well for typical sized particles and cells</a:t>
            </a:r>
          </a:p>
          <a:p>
            <a:r>
              <a:rPr lang="en-US" dirty="0" smtClean="0"/>
              <a:t>Need to consider how to look at smaller particles</a:t>
            </a:r>
          </a:p>
        </p:txBody>
      </p:sp>
      <p:sp>
        <p:nvSpPr>
          <p:cNvPr id="3" name="Title 2"/>
          <p:cNvSpPr>
            <a:spLocks noGrp="1"/>
          </p:cNvSpPr>
          <p:nvPr>
            <p:ph type="title"/>
          </p:nvPr>
        </p:nvSpPr>
        <p:spPr>
          <a:xfrm>
            <a:off x="1351817" y="1253808"/>
            <a:ext cx="6863000" cy="565425"/>
          </a:xfrm>
        </p:spPr>
        <p:txBody>
          <a:bodyPr/>
          <a:lstStyle/>
          <a:p>
            <a:r>
              <a:rPr lang="en-US" b="1" dirty="0"/>
              <a:t>Why do we care about these things?</a:t>
            </a:r>
            <a:endParaRPr lang="en-US" dirty="0"/>
          </a:p>
        </p:txBody>
      </p:sp>
    </p:spTree>
    <p:extLst>
      <p:ext uri="{BB962C8B-B14F-4D97-AF65-F5344CB8AC3E}">
        <p14:creationId xmlns:p14="http://schemas.microsoft.com/office/powerpoint/2010/main" val="312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114301" y="2710007"/>
            <a:ext cx="4871102" cy="1764909"/>
          </a:xfrm>
        </p:spPr>
        <p:txBody>
          <a:bodyPr/>
          <a:lstStyle/>
          <a:p>
            <a:r>
              <a:rPr lang="en-US" dirty="0" smtClean="0"/>
              <a:t>Detectors – non standard</a:t>
            </a:r>
          </a:p>
          <a:p>
            <a:r>
              <a:rPr lang="en-US" dirty="0" smtClean="0"/>
              <a:t>Optics – </a:t>
            </a:r>
            <a:r>
              <a:rPr lang="en-US" dirty="0"/>
              <a:t>n</a:t>
            </a:r>
            <a:r>
              <a:rPr lang="en-US" dirty="0" smtClean="0"/>
              <a:t>on standard</a:t>
            </a:r>
          </a:p>
          <a:p>
            <a:r>
              <a:rPr lang="en-US" dirty="0" smtClean="0"/>
              <a:t>Fluidics – non standard</a:t>
            </a:r>
          </a:p>
          <a:p>
            <a:r>
              <a:rPr lang="en-US" dirty="0" smtClean="0"/>
              <a:t>Mixed laser combinations</a:t>
            </a:r>
            <a:endParaRPr lang="en-US" dirty="0"/>
          </a:p>
        </p:txBody>
      </p:sp>
      <p:sp>
        <p:nvSpPr>
          <p:cNvPr id="3" name="Title 2"/>
          <p:cNvSpPr>
            <a:spLocks noGrp="1"/>
          </p:cNvSpPr>
          <p:nvPr>
            <p:ph type="title"/>
          </p:nvPr>
        </p:nvSpPr>
        <p:spPr>
          <a:xfrm>
            <a:off x="1556602" y="1127452"/>
            <a:ext cx="6863000" cy="565425"/>
          </a:xfrm>
        </p:spPr>
        <p:txBody>
          <a:bodyPr/>
          <a:lstStyle/>
          <a:p>
            <a:r>
              <a:rPr lang="en-US" b="1" dirty="0" err="1" smtClean="0"/>
              <a:t>Cytoflex</a:t>
            </a:r>
            <a:r>
              <a:rPr lang="en-US" b="1" dirty="0" smtClean="0"/>
              <a:t> changes a few things</a:t>
            </a:r>
            <a:r>
              <a:rPr lang="is-IS" b="1" dirty="0" smtClean="0"/>
              <a:t>…</a:t>
            </a:r>
            <a:endParaRPr lang="en-US" b="1" dirty="0"/>
          </a:p>
        </p:txBody>
      </p:sp>
    </p:spTree>
    <p:extLst>
      <p:ext uri="{BB962C8B-B14F-4D97-AF65-F5344CB8AC3E}">
        <p14:creationId xmlns:p14="http://schemas.microsoft.com/office/powerpoint/2010/main" val="1976927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18156" y="2619032"/>
            <a:ext cx="5551309" cy="565425"/>
          </a:xfrm>
        </p:spPr>
        <p:txBody>
          <a:bodyPr/>
          <a:lstStyle/>
          <a:p>
            <a:r>
              <a:rPr lang="en-US" sz="8800" dirty="0" smtClean="0"/>
              <a:t>Detectors</a:t>
            </a:r>
            <a:endParaRPr lang="en-US" sz="8800" dirty="0"/>
          </a:p>
        </p:txBody>
      </p:sp>
    </p:spTree>
    <p:extLst>
      <p:ext uri="{BB962C8B-B14F-4D97-AF65-F5344CB8AC3E}">
        <p14:creationId xmlns:p14="http://schemas.microsoft.com/office/powerpoint/2010/main" val="1032461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FlowCytometry_Hardware_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post_reveal_std</Template>
  <TotalTime>24460</TotalTime>
  <Words>1150</Words>
  <Application>Microsoft Macintosh PowerPoint</Application>
  <PresentationFormat>On-screen Show (4:3)</PresentationFormat>
  <Paragraphs>204</Paragraphs>
  <Slides>52</Slides>
  <Notes>5</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2</vt:i4>
      </vt:variant>
      <vt:variant>
        <vt:lpstr>Slide Titles</vt:lpstr>
      </vt:variant>
      <vt:variant>
        <vt:i4>52</vt:i4>
      </vt:variant>
    </vt:vector>
  </HeadingPairs>
  <TitlesOfParts>
    <vt:vector size="59" baseType="lpstr">
      <vt:lpstr>Calibri</vt:lpstr>
      <vt:lpstr>Times New Roman</vt:lpstr>
      <vt:lpstr>Arial</vt:lpstr>
      <vt:lpstr>PowerPointTemplateFlowCytometry_Hardware_standard</vt:lpstr>
      <vt:lpstr>5_Office Theme</vt:lpstr>
      <vt:lpstr>Image</vt:lpstr>
      <vt:lpstr>Presentation</vt:lpstr>
      <vt:lpstr>Advanced sensitivity and resolution in flow cytometry through innovation</vt:lpstr>
      <vt:lpstr>What is different about this small machine?</vt:lpstr>
      <vt:lpstr>4 Essential Feature differences</vt:lpstr>
      <vt:lpstr>Why do we care about these things?</vt:lpstr>
      <vt:lpstr>Why do we care about these things?</vt:lpstr>
      <vt:lpstr>Why do we care about these things?</vt:lpstr>
      <vt:lpstr>Why do we care about these things?</vt:lpstr>
      <vt:lpstr>Cytoflex changes a few things…</vt:lpstr>
      <vt:lpstr>Detectors</vt:lpstr>
      <vt:lpstr>Detectors</vt:lpstr>
      <vt:lpstr>APDs</vt:lpstr>
      <vt:lpstr>Avalanche Photo Diodes</vt:lpstr>
      <vt:lpstr>PowerPoint Presentation</vt:lpstr>
      <vt:lpstr>Wavelengths </vt:lpstr>
      <vt:lpstr>Detection optics</vt:lpstr>
      <vt:lpstr>Optical Fibers</vt:lpstr>
      <vt:lpstr>Wavelength Division Multiplexing</vt:lpstr>
      <vt:lpstr>WDM</vt:lpstr>
      <vt:lpstr>How does WDM Work?</vt:lpstr>
      <vt:lpstr>WDM</vt:lpstr>
      <vt:lpstr>WDM Splitter</vt:lpstr>
      <vt:lpstr>Double WMD</vt:lpstr>
      <vt:lpstr>Simplicity, efficiency</vt:lpstr>
      <vt:lpstr>Fluidics</vt:lpstr>
      <vt:lpstr>Peristaltic Pump</vt:lpstr>
      <vt:lpstr>Fluidics</vt:lpstr>
      <vt:lpstr>James Watson   “Time” as a parameter on EVERY sample collected</vt:lpstr>
      <vt:lpstr>V-SSC  Side Scatter</vt:lpstr>
      <vt:lpstr>Light Scatter</vt:lpstr>
      <vt:lpstr>Light Scatter</vt:lpstr>
      <vt:lpstr>Light Scatter</vt:lpstr>
      <vt:lpstr>Violet Side Scatter (VSSC)</vt:lpstr>
      <vt:lpstr>Multiple Side Scatter detectors</vt:lpstr>
      <vt:lpstr>Lasers</vt:lpstr>
      <vt:lpstr>CytoFLEX S with Near UV Laser</vt:lpstr>
      <vt:lpstr>Lasers</vt:lpstr>
      <vt:lpstr>WDM for 4 lasers including NUV</vt:lpstr>
      <vt:lpstr>WDM for 4 lasers including NUV</vt:lpstr>
      <vt:lpstr>CytoFLEX S Near UV Laser</vt:lpstr>
      <vt:lpstr>System layout with the Yellow Laser</vt:lpstr>
      <vt:lpstr>Why use a 375 nm laser?</vt:lpstr>
      <vt:lpstr>Let’s look at BUV dyes with 375 nm Laser</vt:lpstr>
      <vt:lpstr>12 color experiment including BUV </vt:lpstr>
      <vt:lpstr>Laser Combinations</vt:lpstr>
      <vt:lpstr>System Resolution</vt:lpstr>
      <vt:lpstr>Rainbow Beads Analysis</vt:lpstr>
      <vt:lpstr>Advantage of 561 nm laser</vt:lpstr>
      <vt:lpstr>Viability with Hoechst and DAPI</vt:lpstr>
      <vt:lpstr>Side Population courtesy of Dr. Bill Telford</vt:lpstr>
      <vt:lpstr>What might the big Take home messages be….???</vt:lpstr>
      <vt:lpstr>The Holy Grail of flow…..</vt:lpstr>
      <vt:lpstr>PowerPoint Presentation</vt:lpstr>
    </vt:vector>
  </TitlesOfParts>
  <Company>Beckman Coulter,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KALVARADO</dc:creator>
  <cp:lastModifiedBy>Joseph Robinson</cp:lastModifiedBy>
  <cp:revision>958</cp:revision>
  <cp:lastPrinted>2014-09-23T15:26:30Z</cp:lastPrinted>
  <dcterms:created xsi:type="dcterms:W3CDTF">2014-01-08T20:07:18Z</dcterms:created>
  <dcterms:modified xsi:type="dcterms:W3CDTF">2015-12-03T22:16:32Z</dcterms:modified>
</cp:coreProperties>
</file>