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wdp" ContentType="image/vnd.ms-photo"/>
  <Default Extension="wav" ContentType="audio/x-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342" r:id="rId2"/>
    <p:sldId id="257" r:id="rId3"/>
    <p:sldId id="318" r:id="rId4"/>
    <p:sldId id="258" r:id="rId5"/>
    <p:sldId id="312" r:id="rId6"/>
    <p:sldId id="301" r:id="rId7"/>
    <p:sldId id="343" r:id="rId8"/>
    <p:sldId id="313" r:id="rId9"/>
    <p:sldId id="344" r:id="rId10"/>
    <p:sldId id="260" r:id="rId11"/>
    <p:sldId id="263" r:id="rId12"/>
    <p:sldId id="259" r:id="rId13"/>
    <p:sldId id="274" r:id="rId14"/>
    <p:sldId id="309" r:id="rId15"/>
    <p:sldId id="262" r:id="rId16"/>
    <p:sldId id="307" r:id="rId17"/>
    <p:sldId id="291" r:id="rId18"/>
    <p:sldId id="314" r:id="rId19"/>
    <p:sldId id="321" r:id="rId20"/>
    <p:sldId id="323" r:id="rId21"/>
    <p:sldId id="322" r:id="rId22"/>
    <p:sldId id="324" r:id="rId23"/>
    <p:sldId id="325" r:id="rId24"/>
    <p:sldId id="345" r:id="rId25"/>
    <p:sldId id="302" r:id="rId26"/>
    <p:sldId id="264" r:id="rId27"/>
    <p:sldId id="327" r:id="rId28"/>
    <p:sldId id="305" r:id="rId29"/>
    <p:sldId id="346" r:id="rId30"/>
    <p:sldId id="278" r:id="rId31"/>
    <p:sldId id="300" r:id="rId32"/>
    <p:sldId id="304" r:id="rId33"/>
    <p:sldId id="319" r:id="rId34"/>
    <p:sldId id="303" r:id="rId35"/>
    <p:sldId id="311" r:id="rId36"/>
    <p:sldId id="279" r:id="rId37"/>
    <p:sldId id="298" r:id="rId38"/>
    <p:sldId id="299" r:id="rId39"/>
    <p:sldId id="293" r:id="rId40"/>
    <p:sldId id="310" r:id="rId41"/>
    <p:sldId id="266" r:id="rId42"/>
    <p:sldId id="347" r:id="rId43"/>
    <p:sldId id="268" r:id="rId44"/>
    <p:sldId id="281" r:id="rId45"/>
    <p:sldId id="269" r:id="rId46"/>
    <p:sldId id="349" r:id="rId47"/>
    <p:sldId id="280" r:id="rId48"/>
    <p:sldId id="292" r:id="rId49"/>
    <p:sldId id="308" r:id="rId50"/>
    <p:sldId id="297" r:id="rId51"/>
    <p:sldId id="315" r:id="rId52"/>
    <p:sldId id="270" r:id="rId53"/>
    <p:sldId id="272" r:id="rId54"/>
    <p:sldId id="267" r:id="rId55"/>
    <p:sldId id="283" r:id="rId56"/>
    <p:sldId id="295" r:id="rId57"/>
    <p:sldId id="335" r:id="rId58"/>
    <p:sldId id="336" r:id="rId59"/>
    <p:sldId id="337" r:id="rId60"/>
    <p:sldId id="338" r:id="rId61"/>
    <p:sldId id="339" r:id="rId62"/>
    <p:sldId id="273" r:id="rId63"/>
    <p:sldId id="290" r:id="rId64"/>
    <p:sldId id="316" r:id="rId65"/>
    <p:sldId id="289" r:id="rId66"/>
    <p:sldId id="296" r:id="rId67"/>
    <p:sldId id="333" r:id="rId68"/>
    <p:sldId id="306" r:id="rId69"/>
    <p:sldId id="328" r:id="rId70"/>
    <p:sldId id="286" r:id="rId71"/>
    <p:sldId id="285" r:id="rId72"/>
    <p:sldId id="317" r:id="rId73"/>
    <p:sldId id="294" r:id="rId74"/>
    <p:sldId id="329" r:id="rId75"/>
    <p:sldId id="288" r:id="rId76"/>
    <p:sldId id="340" r:id="rId77"/>
    <p:sldId id="341" r:id="rId78"/>
    <p:sldId id="287" r:id="rId79"/>
    <p:sldId id="348"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57" autoAdjust="0"/>
    <p:restoredTop sz="94815"/>
  </p:normalViewPr>
  <p:slideViewPr>
    <p:cSldViewPr showGuides="1">
      <p:cViewPr varScale="1">
        <p:scale>
          <a:sx n="92" d="100"/>
          <a:sy n="92" d="100"/>
        </p:scale>
        <p:origin x="1528" y="176"/>
      </p:cViewPr>
      <p:guideLst>
        <p:guide orient="horz" pos="2160"/>
        <p:guide pos="2880"/>
      </p:guideLst>
    </p:cSldViewPr>
  </p:slideViewPr>
  <p:notesTextViewPr>
    <p:cViewPr>
      <p:scale>
        <a:sx n="1" d="1"/>
        <a:sy n="1" d="1"/>
      </p:scale>
      <p:origin x="0" y="0"/>
    </p:cViewPr>
  </p:notesTextViewPr>
  <p:sorterViewPr>
    <p:cViewPr>
      <p:scale>
        <a:sx n="200" d="100"/>
        <a:sy n="200" d="100"/>
      </p:scale>
      <p:origin x="0" y="149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D2727F-FBA3-4217-A087-AC1C64793A50}" type="datetimeFigureOut">
              <a:rPr lang="en-US" smtClean="0"/>
              <a:t>8/28/16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0820D1-ADAB-408B-8B77-5A0C0A5EC06F}" type="slidenum">
              <a:rPr lang="en-US" smtClean="0"/>
              <a:t>‹#›</a:t>
            </a:fld>
            <a:endParaRPr lang="en-US"/>
          </a:p>
        </p:txBody>
      </p:sp>
    </p:spTree>
    <p:extLst>
      <p:ext uri="{BB962C8B-B14F-4D97-AF65-F5344CB8AC3E}">
        <p14:creationId xmlns:p14="http://schemas.microsoft.com/office/powerpoint/2010/main" val="1330466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Times New Roman" pitchFamily="18" charset="0"/>
              </a:defRPr>
            </a:lvl1pPr>
            <a:lvl2pPr marL="729057" indent="-280406" defTabSz="914437">
              <a:defRPr>
                <a:solidFill>
                  <a:schemeClr val="tx1"/>
                </a:solidFill>
                <a:latin typeface="Times New Roman" pitchFamily="18" charset="0"/>
              </a:defRPr>
            </a:lvl2pPr>
            <a:lvl3pPr marL="1121626" indent="-224325" defTabSz="914437">
              <a:defRPr>
                <a:solidFill>
                  <a:schemeClr val="tx1"/>
                </a:solidFill>
                <a:latin typeface="Times New Roman" pitchFamily="18" charset="0"/>
              </a:defRPr>
            </a:lvl3pPr>
            <a:lvl4pPr marL="1570276" indent="-224325" defTabSz="914437">
              <a:defRPr>
                <a:solidFill>
                  <a:schemeClr val="tx1"/>
                </a:solidFill>
                <a:latin typeface="Times New Roman" pitchFamily="18" charset="0"/>
              </a:defRPr>
            </a:lvl4pPr>
            <a:lvl5pPr marL="2018927" indent="-224325" defTabSz="914437">
              <a:defRPr>
                <a:solidFill>
                  <a:schemeClr val="tx1"/>
                </a:solidFill>
                <a:latin typeface="Times New Roman" pitchFamily="18" charset="0"/>
              </a:defRPr>
            </a:lvl5pPr>
            <a:lvl6pPr marL="2467577" indent="-224325" defTabSz="914437" eaLnBrk="0" fontAlgn="base" hangingPunct="0">
              <a:spcBef>
                <a:spcPct val="0"/>
              </a:spcBef>
              <a:spcAft>
                <a:spcPct val="0"/>
              </a:spcAft>
              <a:defRPr>
                <a:solidFill>
                  <a:schemeClr val="tx1"/>
                </a:solidFill>
                <a:latin typeface="Times New Roman" pitchFamily="18" charset="0"/>
              </a:defRPr>
            </a:lvl6pPr>
            <a:lvl7pPr marL="2916227" indent="-224325" defTabSz="914437" eaLnBrk="0" fontAlgn="base" hangingPunct="0">
              <a:spcBef>
                <a:spcPct val="0"/>
              </a:spcBef>
              <a:spcAft>
                <a:spcPct val="0"/>
              </a:spcAft>
              <a:defRPr>
                <a:solidFill>
                  <a:schemeClr val="tx1"/>
                </a:solidFill>
                <a:latin typeface="Times New Roman" pitchFamily="18" charset="0"/>
              </a:defRPr>
            </a:lvl7pPr>
            <a:lvl8pPr marL="3364878" indent="-224325" defTabSz="914437" eaLnBrk="0" fontAlgn="base" hangingPunct="0">
              <a:spcBef>
                <a:spcPct val="0"/>
              </a:spcBef>
              <a:spcAft>
                <a:spcPct val="0"/>
              </a:spcAft>
              <a:defRPr>
                <a:solidFill>
                  <a:schemeClr val="tx1"/>
                </a:solidFill>
                <a:latin typeface="Times New Roman" pitchFamily="18" charset="0"/>
              </a:defRPr>
            </a:lvl8pPr>
            <a:lvl9pPr marL="3813528" indent="-224325" defTabSz="914437" eaLnBrk="0" fontAlgn="base" hangingPunct="0">
              <a:spcBef>
                <a:spcPct val="0"/>
              </a:spcBef>
              <a:spcAft>
                <a:spcPct val="0"/>
              </a:spcAft>
              <a:defRPr>
                <a:solidFill>
                  <a:schemeClr val="tx1"/>
                </a:solidFill>
                <a:latin typeface="Times New Roman" pitchFamily="18" charset="0"/>
              </a:defRPr>
            </a:lvl9pPr>
          </a:lstStyle>
          <a:p>
            <a:fld id="{C13A4D2B-9C44-4DF2-A672-9857D7E4E99E}" type="slidenum">
              <a:rPr lang="en-US" smtClean="0"/>
              <a:pPr/>
              <a:t>2</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006998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Times New Roman" pitchFamily="18" charset="0"/>
              </a:defRPr>
            </a:lvl1pPr>
            <a:lvl2pPr marL="729057" indent="-280406" defTabSz="914437">
              <a:defRPr>
                <a:solidFill>
                  <a:schemeClr val="tx1"/>
                </a:solidFill>
                <a:latin typeface="Times New Roman" pitchFamily="18" charset="0"/>
              </a:defRPr>
            </a:lvl2pPr>
            <a:lvl3pPr marL="1121626" indent="-224325" defTabSz="914437">
              <a:defRPr>
                <a:solidFill>
                  <a:schemeClr val="tx1"/>
                </a:solidFill>
                <a:latin typeface="Times New Roman" pitchFamily="18" charset="0"/>
              </a:defRPr>
            </a:lvl3pPr>
            <a:lvl4pPr marL="1570276" indent="-224325" defTabSz="914437">
              <a:defRPr>
                <a:solidFill>
                  <a:schemeClr val="tx1"/>
                </a:solidFill>
                <a:latin typeface="Times New Roman" pitchFamily="18" charset="0"/>
              </a:defRPr>
            </a:lvl4pPr>
            <a:lvl5pPr marL="2018927" indent="-224325" defTabSz="914437">
              <a:defRPr>
                <a:solidFill>
                  <a:schemeClr val="tx1"/>
                </a:solidFill>
                <a:latin typeface="Times New Roman" pitchFamily="18" charset="0"/>
              </a:defRPr>
            </a:lvl5pPr>
            <a:lvl6pPr marL="2467577" indent="-224325" defTabSz="914437" eaLnBrk="0" fontAlgn="base" hangingPunct="0">
              <a:spcBef>
                <a:spcPct val="0"/>
              </a:spcBef>
              <a:spcAft>
                <a:spcPct val="0"/>
              </a:spcAft>
              <a:defRPr>
                <a:solidFill>
                  <a:schemeClr val="tx1"/>
                </a:solidFill>
                <a:latin typeface="Times New Roman" pitchFamily="18" charset="0"/>
              </a:defRPr>
            </a:lvl6pPr>
            <a:lvl7pPr marL="2916227" indent="-224325" defTabSz="914437" eaLnBrk="0" fontAlgn="base" hangingPunct="0">
              <a:spcBef>
                <a:spcPct val="0"/>
              </a:spcBef>
              <a:spcAft>
                <a:spcPct val="0"/>
              </a:spcAft>
              <a:defRPr>
                <a:solidFill>
                  <a:schemeClr val="tx1"/>
                </a:solidFill>
                <a:latin typeface="Times New Roman" pitchFamily="18" charset="0"/>
              </a:defRPr>
            </a:lvl7pPr>
            <a:lvl8pPr marL="3364878" indent="-224325" defTabSz="914437" eaLnBrk="0" fontAlgn="base" hangingPunct="0">
              <a:spcBef>
                <a:spcPct val="0"/>
              </a:spcBef>
              <a:spcAft>
                <a:spcPct val="0"/>
              </a:spcAft>
              <a:defRPr>
                <a:solidFill>
                  <a:schemeClr val="tx1"/>
                </a:solidFill>
                <a:latin typeface="Times New Roman" pitchFamily="18" charset="0"/>
              </a:defRPr>
            </a:lvl8pPr>
            <a:lvl9pPr marL="3813528" indent="-224325" defTabSz="914437" eaLnBrk="0" fontAlgn="base" hangingPunct="0">
              <a:spcBef>
                <a:spcPct val="0"/>
              </a:spcBef>
              <a:spcAft>
                <a:spcPct val="0"/>
              </a:spcAft>
              <a:defRPr>
                <a:solidFill>
                  <a:schemeClr val="tx1"/>
                </a:solidFill>
                <a:latin typeface="Times New Roman" pitchFamily="18" charset="0"/>
              </a:defRPr>
            </a:lvl9pPr>
          </a:lstStyle>
          <a:p>
            <a:fld id="{BB3FB2DC-8CBA-4841-99B4-52C8A83A5C32}" type="slidenum">
              <a:rPr lang="en-US" smtClean="0"/>
              <a:pPr/>
              <a:t>11</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40738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Times New Roman" pitchFamily="18" charset="0"/>
              </a:defRPr>
            </a:lvl1pPr>
            <a:lvl2pPr marL="729057" indent="-280406" defTabSz="914437">
              <a:defRPr>
                <a:solidFill>
                  <a:schemeClr val="tx1"/>
                </a:solidFill>
                <a:latin typeface="Times New Roman" pitchFamily="18" charset="0"/>
              </a:defRPr>
            </a:lvl2pPr>
            <a:lvl3pPr marL="1121626" indent="-224325" defTabSz="914437">
              <a:defRPr>
                <a:solidFill>
                  <a:schemeClr val="tx1"/>
                </a:solidFill>
                <a:latin typeface="Times New Roman" pitchFamily="18" charset="0"/>
              </a:defRPr>
            </a:lvl3pPr>
            <a:lvl4pPr marL="1570276" indent="-224325" defTabSz="914437">
              <a:defRPr>
                <a:solidFill>
                  <a:schemeClr val="tx1"/>
                </a:solidFill>
                <a:latin typeface="Times New Roman" pitchFamily="18" charset="0"/>
              </a:defRPr>
            </a:lvl4pPr>
            <a:lvl5pPr marL="2018927" indent="-224325" defTabSz="914437">
              <a:defRPr>
                <a:solidFill>
                  <a:schemeClr val="tx1"/>
                </a:solidFill>
                <a:latin typeface="Times New Roman" pitchFamily="18" charset="0"/>
              </a:defRPr>
            </a:lvl5pPr>
            <a:lvl6pPr marL="2467577" indent="-224325" defTabSz="914437" eaLnBrk="0" fontAlgn="base" hangingPunct="0">
              <a:spcBef>
                <a:spcPct val="0"/>
              </a:spcBef>
              <a:spcAft>
                <a:spcPct val="0"/>
              </a:spcAft>
              <a:defRPr>
                <a:solidFill>
                  <a:schemeClr val="tx1"/>
                </a:solidFill>
                <a:latin typeface="Times New Roman" pitchFamily="18" charset="0"/>
              </a:defRPr>
            </a:lvl6pPr>
            <a:lvl7pPr marL="2916227" indent="-224325" defTabSz="914437" eaLnBrk="0" fontAlgn="base" hangingPunct="0">
              <a:spcBef>
                <a:spcPct val="0"/>
              </a:spcBef>
              <a:spcAft>
                <a:spcPct val="0"/>
              </a:spcAft>
              <a:defRPr>
                <a:solidFill>
                  <a:schemeClr val="tx1"/>
                </a:solidFill>
                <a:latin typeface="Times New Roman" pitchFamily="18" charset="0"/>
              </a:defRPr>
            </a:lvl7pPr>
            <a:lvl8pPr marL="3364878" indent="-224325" defTabSz="914437" eaLnBrk="0" fontAlgn="base" hangingPunct="0">
              <a:spcBef>
                <a:spcPct val="0"/>
              </a:spcBef>
              <a:spcAft>
                <a:spcPct val="0"/>
              </a:spcAft>
              <a:defRPr>
                <a:solidFill>
                  <a:schemeClr val="tx1"/>
                </a:solidFill>
                <a:latin typeface="Times New Roman" pitchFamily="18" charset="0"/>
              </a:defRPr>
            </a:lvl8pPr>
            <a:lvl9pPr marL="3813528" indent="-224325" defTabSz="914437" eaLnBrk="0" fontAlgn="base" hangingPunct="0">
              <a:spcBef>
                <a:spcPct val="0"/>
              </a:spcBef>
              <a:spcAft>
                <a:spcPct val="0"/>
              </a:spcAft>
              <a:defRPr>
                <a:solidFill>
                  <a:schemeClr val="tx1"/>
                </a:solidFill>
                <a:latin typeface="Times New Roman" pitchFamily="18" charset="0"/>
              </a:defRPr>
            </a:lvl9pPr>
          </a:lstStyle>
          <a:p>
            <a:fld id="{1852DCDD-0C6E-4C5E-A53C-B8E1360E8E9E}" type="slidenum">
              <a:rPr lang="en-US" smtClean="0"/>
              <a:pPr/>
              <a:t>12</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608365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14437">
              <a:defRPr sz="2400">
                <a:solidFill>
                  <a:schemeClr val="tx1"/>
                </a:solidFill>
                <a:latin typeface="Times New Roman" pitchFamily="18" charset="0"/>
              </a:defRPr>
            </a:lvl1pPr>
            <a:lvl2pPr marL="729057" indent="-280406" defTabSz="914437">
              <a:defRPr sz="2400">
                <a:solidFill>
                  <a:schemeClr val="tx1"/>
                </a:solidFill>
                <a:latin typeface="Times New Roman" pitchFamily="18" charset="0"/>
              </a:defRPr>
            </a:lvl2pPr>
            <a:lvl3pPr marL="1121626" indent="-224325" defTabSz="914437">
              <a:defRPr sz="2400">
                <a:solidFill>
                  <a:schemeClr val="tx1"/>
                </a:solidFill>
                <a:latin typeface="Times New Roman" pitchFamily="18" charset="0"/>
              </a:defRPr>
            </a:lvl3pPr>
            <a:lvl4pPr marL="1570276" indent="-224325" defTabSz="914437">
              <a:defRPr sz="2400">
                <a:solidFill>
                  <a:schemeClr val="tx1"/>
                </a:solidFill>
                <a:latin typeface="Times New Roman" pitchFamily="18" charset="0"/>
              </a:defRPr>
            </a:lvl4pPr>
            <a:lvl5pPr marL="2018927" indent="-224325" defTabSz="914437">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fld id="{046B7F3B-D883-43A4-9D21-BE9D43EB091D}" type="slidenum">
              <a:rPr lang="en-US" sz="1100"/>
              <a:pPr/>
              <a:t>13</a:t>
            </a:fld>
            <a:endParaRPr lang="en-US" sz="1100"/>
          </a:p>
        </p:txBody>
      </p:sp>
      <p:sp>
        <p:nvSpPr>
          <p:cNvPr id="79875" name="Rectangle 2"/>
          <p:cNvSpPr>
            <a:spLocks noGrp="1" noRot="1" noChangeAspect="1" noChangeArrowheads="1" noTextEdit="1"/>
          </p:cNvSpPr>
          <p:nvPr>
            <p:ph type="sldImg"/>
          </p:nvPr>
        </p:nvSpPr>
        <p:spPr>
          <a:xfrm>
            <a:off x="1146175" y="687388"/>
            <a:ext cx="4567238" cy="3427412"/>
          </a:xfrm>
          <a:ln/>
        </p:spPr>
      </p:sp>
      <p:sp>
        <p:nvSpPr>
          <p:cNvPr id="79876" name="Rectangle 3"/>
          <p:cNvSpPr>
            <a:spLocks noGrp="1" noChangeArrowheads="1"/>
          </p:cNvSpPr>
          <p:nvPr>
            <p:ph type="body" idx="1"/>
          </p:nvPr>
        </p:nvSpPr>
        <p:spPr>
          <a:xfrm>
            <a:off x="914711" y="4342464"/>
            <a:ext cx="5028579" cy="4114487"/>
          </a:xfrm>
          <a:noFill/>
        </p:spPr>
        <p:txBody>
          <a:bodyPr/>
          <a:lstStyle/>
          <a:p>
            <a:endParaRPr lang="en-US" smtClean="0"/>
          </a:p>
        </p:txBody>
      </p:sp>
    </p:spTree>
    <p:extLst>
      <p:ext uri="{BB962C8B-B14F-4D97-AF65-F5344CB8AC3E}">
        <p14:creationId xmlns:p14="http://schemas.microsoft.com/office/powerpoint/2010/main" val="1414663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14</a:t>
            </a:fld>
            <a:endParaRPr lang="en-US"/>
          </a:p>
        </p:txBody>
      </p:sp>
    </p:spTree>
    <p:extLst>
      <p:ext uri="{BB962C8B-B14F-4D97-AF65-F5344CB8AC3E}">
        <p14:creationId xmlns:p14="http://schemas.microsoft.com/office/powerpoint/2010/main" val="4033512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Times New Roman" pitchFamily="18" charset="0"/>
              </a:defRPr>
            </a:lvl1pPr>
            <a:lvl2pPr marL="729057" indent="-280406" defTabSz="914437">
              <a:defRPr>
                <a:solidFill>
                  <a:schemeClr val="tx1"/>
                </a:solidFill>
                <a:latin typeface="Times New Roman" pitchFamily="18" charset="0"/>
              </a:defRPr>
            </a:lvl2pPr>
            <a:lvl3pPr marL="1121626" indent="-224325" defTabSz="914437">
              <a:defRPr>
                <a:solidFill>
                  <a:schemeClr val="tx1"/>
                </a:solidFill>
                <a:latin typeface="Times New Roman" pitchFamily="18" charset="0"/>
              </a:defRPr>
            </a:lvl3pPr>
            <a:lvl4pPr marL="1570276" indent="-224325" defTabSz="914437">
              <a:defRPr>
                <a:solidFill>
                  <a:schemeClr val="tx1"/>
                </a:solidFill>
                <a:latin typeface="Times New Roman" pitchFamily="18" charset="0"/>
              </a:defRPr>
            </a:lvl4pPr>
            <a:lvl5pPr marL="2018927" indent="-224325" defTabSz="914437">
              <a:defRPr>
                <a:solidFill>
                  <a:schemeClr val="tx1"/>
                </a:solidFill>
                <a:latin typeface="Times New Roman" pitchFamily="18" charset="0"/>
              </a:defRPr>
            </a:lvl5pPr>
            <a:lvl6pPr marL="2467577" indent="-224325" defTabSz="914437" eaLnBrk="0" fontAlgn="base" hangingPunct="0">
              <a:spcBef>
                <a:spcPct val="0"/>
              </a:spcBef>
              <a:spcAft>
                <a:spcPct val="0"/>
              </a:spcAft>
              <a:defRPr>
                <a:solidFill>
                  <a:schemeClr val="tx1"/>
                </a:solidFill>
                <a:latin typeface="Times New Roman" pitchFamily="18" charset="0"/>
              </a:defRPr>
            </a:lvl6pPr>
            <a:lvl7pPr marL="2916227" indent="-224325" defTabSz="914437" eaLnBrk="0" fontAlgn="base" hangingPunct="0">
              <a:spcBef>
                <a:spcPct val="0"/>
              </a:spcBef>
              <a:spcAft>
                <a:spcPct val="0"/>
              </a:spcAft>
              <a:defRPr>
                <a:solidFill>
                  <a:schemeClr val="tx1"/>
                </a:solidFill>
                <a:latin typeface="Times New Roman" pitchFamily="18" charset="0"/>
              </a:defRPr>
            </a:lvl7pPr>
            <a:lvl8pPr marL="3364878" indent="-224325" defTabSz="914437" eaLnBrk="0" fontAlgn="base" hangingPunct="0">
              <a:spcBef>
                <a:spcPct val="0"/>
              </a:spcBef>
              <a:spcAft>
                <a:spcPct val="0"/>
              </a:spcAft>
              <a:defRPr>
                <a:solidFill>
                  <a:schemeClr val="tx1"/>
                </a:solidFill>
                <a:latin typeface="Times New Roman" pitchFamily="18" charset="0"/>
              </a:defRPr>
            </a:lvl8pPr>
            <a:lvl9pPr marL="3813528" indent="-224325" defTabSz="914437" eaLnBrk="0" fontAlgn="base" hangingPunct="0">
              <a:spcBef>
                <a:spcPct val="0"/>
              </a:spcBef>
              <a:spcAft>
                <a:spcPct val="0"/>
              </a:spcAft>
              <a:defRPr>
                <a:solidFill>
                  <a:schemeClr val="tx1"/>
                </a:solidFill>
                <a:latin typeface="Times New Roman" pitchFamily="18" charset="0"/>
              </a:defRPr>
            </a:lvl9pPr>
          </a:lstStyle>
          <a:p>
            <a:fld id="{A0BABFD8-2733-4124-8AD5-61E0DB019322}" type="slidenum">
              <a:rPr lang="en-US" smtClean="0"/>
              <a:pPr/>
              <a:t>15</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696639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16</a:t>
            </a:fld>
            <a:endParaRPr lang="en-US"/>
          </a:p>
        </p:txBody>
      </p:sp>
    </p:spTree>
    <p:extLst>
      <p:ext uri="{BB962C8B-B14F-4D97-AF65-F5344CB8AC3E}">
        <p14:creationId xmlns:p14="http://schemas.microsoft.com/office/powerpoint/2010/main" val="1755468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defTabSz="914437">
              <a:defRPr sz="2400">
                <a:solidFill>
                  <a:schemeClr val="tx1"/>
                </a:solidFill>
                <a:latin typeface="Times New Roman" pitchFamily="18" charset="0"/>
              </a:defRPr>
            </a:lvl1pPr>
            <a:lvl2pPr marL="729057" indent="-280406" defTabSz="914437">
              <a:defRPr sz="2400">
                <a:solidFill>
                  <a:schemeClr val="tx1"/>
                </a:solidFill>
                <a:latin typeface="Times New Roman" pitchFamily="18" charset="0"/>
              </a:defRPr>
            </a:lvl2pPr>
            <a:lvl3pPr marL="1121626" indent="-224325" defTabSz="914437">
              <a:defRPr sz="2400">
                <a:solidFill>
                  <a:schemeClr val="tx1"/>
                </a:solidFill>
                <a:latin typeface="Times New Roman" pitchFamily="18" charset="0"/>
              </a:defRPr>
            </a:lvl3pPr>
            <a:lvl4pPr marL="1570276" indent="-224325" defTabSz="914437">
              <a:defRPr sz="2400">
                <a:solidFill>
                  <a:schemeClr val="tx1"/>
                </a:solidFill>
                <a:latin typeface="Times New Roman" pitchFamily="18" charset="0"/>
              </a:defRPr>
            </a:lvl4pPr>
            <a:lvl5pPr marL="2018927" indent="-224325" defTabSz="914437">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fld id="{453D3DC3-A072-478C-9179-FD64AC98977C}" type="slidenum">
              <a:rPr lang="en-US" sz="1100"/>
              <a:pPr/>
              <a:t>17</a:t>
            </a:fld>
            <a:endParaRPr lang="en-US" sz="1100"/>
          </a:p>
        </p:txBody>
      </p:sp>
      <p:sp>
        <p:nvSpPr>
          <p:cNvPr id="83971" name="Rectangle 2"/>
          <p:cNvSpPr>
            <a:spLocks noGrp="1" noRot="1" noChangeAspect="1" noChangeArrowheads="1" noTextEdit="1"/>
          </p:cNvSpPr>
          <p:nvPr>
            <p:ph type="sldImg"/>
          </p:nvPr>
        </p:nvSpPr>
        <p:spPr>
          <a:xfrm>
            <a:off x="1146175" y="687388"/>
            <a:ext cx="4567238" cy="3427412"/>
          </a:xfrm>
          <a:ln/>
        </p:spPr>
      </p:sp>
      <p:sp>
        <p:nvSpPr>
          <p:cNvPr id="83972" name="Rectangle 3"/>
          <p:cNvSpPr>
            <a:spLocks noGrp="1" noChangeArrowheads="1"/>
          </p:cNvSpPr>
          <p:nvPr>
            <p:ph type="body" idx="1"/>
          </p:nvPr>
        </p:nvSpPr>
        <p:spPr>
          <a:xfrm>
            <a:off x="914711" y="4342464"/>
            <a:ext cx="5028579" cy="4114487"/>
          </a:xfrm>
          <a:noFill/>
        </p:spPr>
        <p:txBody>
          <a:bodyPr/>
          <a:lstStyle/>
          <a:p>
            <a:endParaRPr lang="en-US" smtClean="0"/>
          </a:p>
        </p:txBody>
      </p:sp>
    </p:spTree>
    <p:extLst>
      <p:ext uri="{BB962C8B-B14F-4D97-AF65-F5344CB8AC3E}">
        <p14:creationId xmlns:p14="http://schemas.microsoft.com/office/powerpoint/2010/main" val="660816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820D1-ADAB-408B-8B77-5A0C0A5EC06F}" type="slidenum">
              <a:rPr lang="en-US" smtClean="0"/>
              <a:t>18</a:t>
            </a:fld>
            <a:endParaRPr lang="en-US"/>
          </a:p>
        </p:txBody>
      </p:sp>
    </p:spTree>
    <p:extLst>
      <p:ext uri="{BB962C8B-B14F-4D97-AF65-F5344CB8AC3E}">
        <p14:creationId xmlns:p14="http://schemas.microsoft.com/office/powerpoint/2010/main" val="3683865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6D7A3-660D-477F-B164-92D7E1021CCA}" type="slidenum">
              <a:rPr lang="en-US" smtClean="0"/>
              <a:t>19</a:t>
            </a:fld>
            <a:endParaRPr lang="en-US"/>
          </a:p>
        </p:txBody>
      </p:sp>
    </p:spTree>
    <p:extLst>
      <p:ext uri="{BB962C8B-B14F-4D97-AF65-F5344CB8AC3E}">
        <p14:creationId xmlns:p14="http://schemas.microsoft.com/office/powerpoint/2010/main" val="1081196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6D7A3-660D-477F-B164-92D7E1021CCA}" type="slidenum">
              <a:rPr lang="en-US" smtClean="0"/>
              <a:t>20</a:t>
            </a:fld>
            <a:endParaRPr lang="en-US"/>
          </a:p>
        </p:txBody>
      </p:sp>
    </p:spTree>
    <p:extLst>
      <p:ext uri="{BB962C8B-B14F-4D97-AF65-F5344CB8AC3E}">
        <p14:creationId xmlns:p14="http://schemas.microsoft.com/office/powerpoint/2010/main" val="136825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6D7A3-660D-477F-B164-92D7E1021CCA}" type="slidenum">
              <a:rPr lang="en-US" smtClean="0"/>
              <a:t>3</a:t>
            </a:fld>
            <a:endParaRPr lang="en-US"/>
          </a:p>
        </p:txBody>
      </p:sp>
    </p:spTree>
    <p:extLst>
      <p:ext uri="{BB962C8B-B14F-4D97-AF65-F5344CB8AC3E}">
        <p14:creationId xmlns:p14="http://schemas.microsoft.com/office/powerpoint/2010/main" val="2495876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6D7A3-660D-477F-B164-92D7E1021CCA}" type="slidenum">
              <a:rPr lang="en-US" smtClean="0"/>
              <a:t>21</a:t>
            </a:fld>
            <a:endParaRPr lang="en-US"/>
          </a:p>
        </p:txBody>
      </p:sp>
    </p:spTree>
    <p:extLst>
      <p:ext uri="{BB962C8B-B14F-4D97-AF65-F5344CB8AC3E}">
        <p14:creationId xmlns:p14="http://schemas.microsoft.com/office/powerpoint/2010/main" val="3499498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6D7A3-660D-477F-B164-92D7E1021CCA}" type="slidenum">
              <a:rPr lang="en-US" smtClean="0"/>
              <a:t>22</a:t>
            </a:fld>
            <a:endParaRPr lang="en-US"/>
          </a:p>
        </p:txBody>
      </p:sp>
    </p:spTree>
    <p:extLst>
      <p:ext uri="{BB962C8B-B14F-4D97-AF65-F5344CB8AC3E}">
        <p14:creationId xmlns:p14="http://schemas.microsoft.com/office/powerpoint/2010/main" val="1551600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6D7A3-660D-477F-B164-92D7E1021CCA}" type="slidenum">
              <a:rPr lang="en-US" smtClean="0"/>
              <a:t>23</a:t>
            </a:fld>
            <a:endParaRPr lang="en-US"/>
          </a:p>
        </p:txBody>
      </p:sp>
    </p:spTree>
    <p:extLst>
      <p:ext uri="{BB962C8B-B14F-4D97-AF65-F5344CB8AC3E}">
        <p14:creationId xmlns:p14="http://schemas.microsoft.com/office/powerpoint/2010/main" val="2959556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New Roman" pitchFamily="18" charset="0"/>
              </a:defRPr>
            </a:lvl1pPr>
            <a:lvl2pPr marL="742950" indent="-285750" defTabSz="931863">
              <a:defRPr>
                <a:solidFill>
                  <a:schemeClr val="tx1"/>
                </a:solidFill>
                <a:latin typeface="Times New Roman" pitchFamily="18" charset="0"/>
              </a:defRPr>
            </a:lvl2pPr>
            <a:lvl3pPr marL="1143000" indent="-228600" defTabSz="931863">
              <a:defRPr>
                <a:solidFill>
                  <a:schemeClr val="tx1"/>
                </a:solidFill>
                <a:latin typeface="Times New Roman" pitchFamily="18" charset="0"/>
              </a:defRPr>
            </a:lvl3pPr>
            <a:lvl4pPr marL="1600200" indent="-228600" defTabSz="931863">
              <a:defRPr>
                <a:solidFill>
                  <a:schemeClr val="tx1"/>
                </a:solidFill>
                <a:latin typeface="Times New Roman" pitchFamily="18" charset="0"/>
              </a:defRPr>
            </a:lvl4pPr>
            <a:lvl5pPr marL="2057400" indent="-228600" defTabSz="931863">
              <a:defRPr>
                <a:solidFill>
                  <a:schemeClr val="tx1"/>
                </a:solidFill>
                <a:latin typeface="Times New Roman" pitchFamily="18" charset="0"/>
              </a:defRPr>
            </a:lvl5pPr>
            <a:lvl6pPr marL="2514600" indent="-228600" defTabSz="931863" eaLnBrk="0" fontAlgn="base" hangingPunct="0">
              <a:spcBef>
                <a:spcPct val="0"/>
              </a:spcBef>
              <a:spcAft>
                <a:spcPct val="0"/>
              </a:spcAft>
              <a:defRPr>
                <a:solidFill>
                  <a:schemeClr val="tx1"/>
                </a:solidFill>
                <a:latin typeface="Times New Roman" pitchFamily="18" charset="0"/>
              </a:defRPr>
            </a:lvl6pPr>
            <a:lvl7pPr marL="2971800" indent="-228600" defTabSz="931863" eaLnBrk="0" fontAlgn="base" hangingPunct="0">
              <a:spcBef>
                <a:spcPct val="0"/>
              </a:spcBef>
              <a:spcAft>
                <a:spcPct val="0"/>
              </a:spcAft>
              <a:defRPr>
                <a:solidFill>
                  <a:schemeClr val="tx1"/>
                </a:solidFill>
                <a:latin typeface="Times New Roman" pitchFamily="18" charset="0"/>
              </a:defRPr>
            </a:lvl7pPr>
            <a:lvl8pPr marL="3429000" indent="-228600" defTabSz="931863" eaLnBrk="0" fontAlgn="base" hangingPunct="0">
              <a:spcBef>
                <a:spcPct val="0"/>
              </a:spcBef>
              <a:spcAft>
                <a:spcPct val="0"/>
              </a:spcAft>
              <a:defRPr>
                <a:solidFill>
                  <a:schemeClr val="tx1"/>
                </a:solidFill>
                <a:latin typeface="Times New Roman" pitchFamily="18" charset="0"/>
              </a:defRPr>
            </a:lvl8pPr>
            <a:lvl9pPr marL="3886200" indent="-228600" defTabSz="931863" eaLnBrk="0" fontAlgn="base" hangingPunct="0">
              <a:spcBef>
                <a:spcPct val="0"/>
              </a:spcBef>
              <a:spcAft>
                <a:spcPct val="0"/>
              </a:spcAft>
              <a:defRPr>
                <a:solidFill>
                  <a:schemeClr val="tx1"/>
                </a:solidFill>
                <a:latin typeface="Times New Roman" pitchFamily="18" charset="0"/>
              </a:defRPr>
            </a:lvl9pPr>
          </a:lstStyle>
          <a:p>
            <a:fld id="{3FE9CC18-A43F-4B52-B276-D954336DC697}" type="slidenum">
              <a:rPr lang="en-US" altLang="en-US" smtClean="0"/>
              <a:pPr/>
              <a:t>24</a:t>
            </a:fld>
            <a:endParaRPr lang="en-US" alt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450940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25</a:t>
            </a:fld>
            <a:endParaRPr lang="en-US"/>
          </a:p>
        </p:txBody>
      </p:sp>
    </p:spTree>
    <p:extLst>
      <p:ext uri="{BB962C8B-B14F-4D97-AF65-F5344CB8AC3E}">
        <p14:creationId xmlns:p14="http://schemas.microsoft.com/office/powerpoint/2010/main" val="1227838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Times New Roman" pitchFamily="18" charset="0"/>
              </a:defRPr>
            </a:lvl1pPr>
            <a:lvl2pPr marL="729057" indent="-280406" defTabSz="914437">
              <a:defRPr>
                <a:solidFill>
                  <a:schemeClr val="tx1"/>
                </a:solidFill>
                <a:latin typeface="Times New Roman" pitchFamily="18" charset="0"/>
              </a:defRPr>
            </a:lvl2pPr>
            <a:lvl3pPr marL="1121626" indent="-224325" defTabSz="914437">
              <a:defRPr>
                <a:solidFill>
                  <a:schemeClr val="tx1"/>
                </a:solidFill>
                <a:latin typeface="Times New Roman" pitchFamily="18" charset="0"/>
              </a:defRPr>
            </a:lvl3pPr>
            <a:lvl4pPr marL="1570276" indent="-224325" defTabSz="914437">
              <a:defRPr>
                <a:solidFill>
                  <a:schemeClr val="tx1"/>
                </a:solidFill>
                <a:latin typeface="Times New Roman" pitchFamily="18" charset="0"/>
              </a:defRPr>
            </a:lvl4pPr>
            <a:lvl5pPr marL="2018927" indent="-224325" defTabSz="914437">
              <a:defRPr>
                <a:solidFill>
                  <a:schemeClr val="tx1"/>
                </a:solidFill>
                <a:latin typeface="Times New Roman" pitchFamily="18" charset="0"/>
              </a:defRPr>
            </a:lvl5pPr>
            <a:lvl6pPr marL="2467577" indent="-224325" defTabSz="914437" eaLnBrk="0" fontAlgn="base" hangingPunct="0">
              <a:spcBef>
                <a:spcPct val="0"/>
              </a:spcBef>
              <a:spcAft>
                <a:spcPct val="0"/>
              </a:spcAft>
              <a:defRPr>
                <a:solidFill>
                  <a:schemeClr val="tx1"/>
                </a:solidFill>
                <a:latin typeface="Times New Roman" pitchFamily="18" charset="0"/>
              </a:defRPr>
            </a:lvl6pPr>
            <a:lvl7pPr marL="2916227" indent="-224325" defTabSz="914437" eaLnBrk="0" fontAlgn="base" hangingPunct="0">
              <a:spcBef>
                <a:spcPct val="0"/>
              </a:spcBef>
              <a:spcAft>
                <a:spcPct val="0"/>
              </a:spcAft>
              <a:defRPr>
                <a:solidFill>
                  <a:schemeClr val="tx1"/>
                </a:solidFill>
                <a:latin typeface="Times New Roman" pitchFamily="18" charset="0"/>
              </a:defRPr>
            </a:lvl7pPr>
            <a:lvl8pPr marL="3364878" indent="-224325" defTabSz="914437" eaLnBrk="0" fontAlgn="base" hangingPunct="0">
              <a:spcBef>
                <a:spcPct val="0"/>
              </a:spcBef>
              <a:spcAft>
                <a:spcPct val="0"/>
              </a:spcAft>
              <a:defRPr>
                <a:solidFill>
                  <a:schemeClr val="tx1"/>
                </a:solidFill>
                <a:latin typeface="Times New Roman" pitchFamily="18" charset="0"/>
              </a:defRPr>
            </a:lvl8pPr>
            <a:lvl9pPr marL="3813528" indent="-224325" defTabSz="914437" eaLnBrk="0" fontAlgn="base" hangingPunct="0">
              <a:spcBef>
                <a:spcPct val="0"/>
              </a:spcBef>
              <a:spcAft>
                <a:spcPct val="0"/>
              </a:spcAft>
              <a:defRPr>
                <a:solidFill>
                  <a:schemeClr val="tx1"/>
                </a:solidFill>
                <a:latin typeface="Times New Roman" pitchFamily="18" charset="0"/>
              </a:defRPr>
            </a:lvl9pPr>
          </a:lstStyle>
          <a:p>
            <a:fld id="{869DFF3C-46DC-412D-898E-91877A8C541B}" type="slidenum">
              <a:rPr lang="en-US" smtClean="0"/>
              <a:pPr/>
              <a:t>26</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31118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820D1-ADAB-408B-8B77-5A0C0A5EC06F}" type="slidenum">
              <a:rPr lang="en-US" smtClean="0"/>
              <a:t>27</a:t>
            </a:fld>
            <a:endParaRPr lang="en-US"/>
          </a:p>
        </p:txBody>
      </p:sp>
    </p:spTree>
    <p:extLst>
      <p:ext uri="{BB962C8B-B14F-4D97-AF65-F5344CB8AC3E}">
        <p14:creationId xmlns:p14="http://schemas.microsoft.com/office/powerpoint/2010/main" val="790782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28</a:t>
            </a:fld>
            <a:endParaRPr lang="en-US"/>
          </a:p>
        </p:txBody>
      </p:sp>
    </p:spTree>
    <p:extLst>
      <p:ext uri="{BB962C8B-B14F-4D97-AF65-F5344CB8AC3E}">
        <p14:creationId xmlns:p14="http://schemas.microsoft.com/office/powerpoint/2010/main" val="492171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New Roman" pitchFamily="18" charset="0"/>
              </a:defRPr>
            </a:lvl1pPr>
            <a:lvl2pPr marL="742950" indent="-285750" defTabSz="931863">
              <a:defRPr>
                <a:solidFill>
                  <a:schemeClr val="tx1"/>
                </a:solidFill>
                <a:latin typeface="Times New Roman" pitchFamily="18" charset="0"/>
              </a:defRPr>
            </a:lvl2pPr>
            <a:lvl3pPr marL="1143000" indent="-228600" defTabSz="931863">
              <a:defRPr>
                <a:solidFill>
                  <a:schemeClr val="tx1"/>
                </a:solidFill>
                <a:latin typeface="Times New Roman" pitchFamily="18" charset="0"/>
              </a:defRPr>
            </a:lvl3pPr>
            <a:lvl4pPr marL="1600200" indent="-228600" defTabSz="931863">
              <a:defRPr>
                <a:solidFill>
                  <a:schemeClr val="tx1"/>
                </a:solidFill>
                <a:latin typeface="Times New Roman" pitchFamily="18" charset="0"/>
              </a:defRPr>
            </a:lvl4pPr>
            <a:lvl5pPr marL="2057400" indent="-228600" defTabSz="931863">
              <a:defRPr>
                <a:solidFill>
                  <a:schemeClr val="tx1"/>
                </a:solidFill>
                <a:latin typeface="Times New Roman" pitchFamily="18" charset="0"/>
              </a:defRPr>
            </a:lvl5pPr>
            <a:lvl6pPr marL="2514600" indent="-228600" defTabSz="931863" eaLnBrk="0" fontAlgn="base" hangingPunct="0">
              <a:spcBef>
                <a:spcPct val="0"/>
              </a:spcBef>
              <a:spcAft>
                <a:spcPct val="0"/>
              </a:spcAft>
              <a:defRPr>
                <a:solidFill>
                  <a:schemeClr val="tx1"/>
                </a:solidFill>
                <a:latin typeface="Times New Roman" pitchFamily="18" charset="0"/>
              </a:defRPr>
            </a:lvl6pPr>
            <a:lvl7pPr marL="2971800" indent="-228600" defTabSz="931863" eaLnBrk="0" fontAlgn="base" hangingPunct="0">
              <a:spcBef>
                <a:spcPct val="0"/>
              </a:spcBef>
              <a:spcAft>
                <a:spcPct val="0"/>
              </a:spcAft>
              <a:defRPr>
                <a:solidFill>
                  <a:schemeClr val="tx1"/>
                </a:solidFill>
                <a:latin typeface="Times New Roman" pitchFamily="18" charset="0"/>
              </a:defRPr>
            </a:lvl7pPr>
            <a:lvl8pPr marL="3429000" indent="-228600" defTabSz="931863" eaLnBrk="0" fontAlgn="base" hangingPunct="0">
              <a:spcBef>
                <a:spcPct val="0"/>
              </a:spcBef>
              <a:spcAft>
                <a:spcPct val="0"/>
              </a:spcAft>
              <a:defRPr>
                <a:solidFill>
                  <a:schemeClr val="tx1"/>
                </a:solidFill>
                <a:latin typeface="Times New Roman" pitchFamily="18" charset="0"/>
              </a:defRPr>
            </a:lvl8pPr>
            <a:lvl9pPr marL="3886200" indent="-228600" defTabSz="931863" eaLnBrk="0" fontAlgn="base" hangingPunct="0">
              <a:spcBef>
                <a:spcPct val="0"/>
              </a:spcBef>
              <a:spcAft>
                <a:spcPct val="0"/>
              </a:spcAft>
              <a:defRPr>
                <a:solidFill>
                  <a:schemeClr val="tx1"/>
                </a:solidFill>
                <a:latin typeface="Times New Roman" pitchFamily="18" charset="0"/>
              </a:defRPr>
            </a:lvl9pPr>
          </a:lstStyle>
          <a:p>
            <a:fld id="{269D0F6A-B8CD-40E6-A0CC-C3F4BCD3EF2C}" type="slidenum">
              <a:rPr lang="en-US" altLang="en-US" smtClean="0"/>
              <a:pPr/>
              <a:t>29</a:t>
            </a:fld>
            <a:endParaRPr lang="en-US" alt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536340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defTabSz="914437">
              <a:defRPr sz="2400">
                <a:solidFill>
                  <a:schemeClr val="tx1"/>
                </a:solidFill>
                <a:latin typeface="Times New Roman" pitchFamily="18" charset="0"/>
              </a:defRPr>
            </a:lvl1pPr>
            <a:lvl2pPr marL="729057" indent="-280406" defTabSz="914437">
              <a:defRPr sz="2400">
                <a:solidFill>
                  <a:schemeClr val="tx1"/>
                </a:solidFill>
                <a:latin typeface="Times New Roman" pitchFamily="18" charset="0"/>
              </a:defRPr>
            </a:lvl2pPr>
            <a:lvl3pPr marL="1121626" indent="-224325" defTabSz="914437">
              <a:defRPr sz="2400">
                <a:solidFill>
                  <a:schemeClr val="tx1"/>
                </a:solidFill>
                <a:latin typeface="Times New Roman" pitchFamily="18" charset="0"/>
              </a:defRPr>
            </a:lvl3pPr>
            <a:lvl4pPr marL="1570276" indent="-224325" defTabSz="914437">
              <a:defRPr sz="2400">
                <a:solidFill>
                  <a:schemeClr val="tx1"/>
                </a:solidFill>
                <a:latin typeface="Times New Roman" pitchFamily="18" charset="0"/>
              </a:defRPr>
            </a:lvl4pPr>
            <a:lvl5pPr marL="2018927" indent="-224325" defTabSz="914437">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fld id="{13FA0538-484F-4484-8E5E-4B8A8CFCA76E}" type="slidenum">
              <a:rPr lang="en-US" sz="1100"/>
              <a:pPr/>
              <a:t>30</a:t>
            </a:fld>
            <a:endParaRPr lang="en-US" sz="1100"/>
          </a:p>
        </p:txBody>
      </p:sp>
      <p:sp>
        <p:nvSpPr>
          <p:cNvPr id="82947" name="Rectangle 2"/>
          <p:cNvSpPr>
            <a:spLocks noGrp="1" noRot="1" noChangeAspect="1" noChangeArrowheads="1" noTextEdit="1"/>
          </p:cNvSpPr>
          <p:nvPr>
            <p:ph type="sldImg"/>
          </p:nvPr>
        </p:nvSpPr>
        <p:spPr>
          <a:xfrm>
            <a:off x="1146175" y="687388"/>
            <a:ext cx="4567238" cy="3427412"/>
          </a:xfrm>
          <a:ln/>
        </p:spPr>
      </p:sp>
      <p:sp>
        <p:nvSpPr>
          <p:cNvPr id="82948" name="Rectangle 3"/>
          <p:cNvSpPr>
            <a:spLocks noGrp="1" noChangeArrowheads="1"/>
          </p:cNvSpPr>
          <p:nvPr>
            <p:ph type="body" idx="1"/>
          </p:nvPr>
        </p:nvSpPr>
        <p:spPr>
          <a:xfrm>
            <a:off x="914711" y="4342464"/>
            <a:ext cx="5028579" cy="4114487"/>
          </a:xfrm>
          <a:noFill/>
        </p:spPr>
        <p:txBody>
          <a:bodyPr/>
          <a:lstStyle/>
          <a:p>
            <a:endParaRPr lang="en-US" smtClean="0"/>
          </a:p>
        </p:txBody>
      </p:sp>
    </p:spTree>
    <p:extLst>
      <p:ext uri="{BB962C8B-B14F-4D97-AF65-F5344CB8AC3E}">
        <p14:creationId xmlns:p14="http://schemas.microsoft.com/office/powerpoint/2010/main" val="1330599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Times New Roman" pitchFamily="18" charset="0"/>
              </a:defRPr>
            </a:lvl1pPr>
            <a:lvl2pPr marL="729057" indent="-280406" defTabSz="914437">
              <a:defRPr>
                <a:solidFill>
                  <a:schemeClr val="tx1"/>
                </a:solidFill>
                <a:latin typeface="Times New Roman" pitchFamily="18" charset="0"/>
              </a:defRPr>
            </a:lvl2pPr>
            <a:lvl3pPr marL="1121626" indent="-224325" defTabSz="914437">
              <a:defRPr>
                <a:solidFill>
                  <a:schemeClr val="tx1"/>
                </a:solidFill>
                <a:latin typeface="Times New Roman" pitchFamily="18" charset="0"/>
              </a:defRPr>
            </a:lvl3pPr>
            <a:lvl4pPr marL="1570276" indent="-224325" defTabSz="914437">
              <a:defRPr>
                <a:solidFill>
                  <a:schemeClr val="tx1"/>
                </a:solidFill>
                <a:latin typeface="Times New Roman" pitchFamily="18" charset="0"/>
              </a:defRPr>
            </a:lvl4pPr>
            <a:lvl5pPr marL="2018927" indent="-224325" defTabSz="914437">
              <a:defRPr>
                <a:solidFill>
                  <a:schemeClr val="tx1"/>
                </a:solidFill>
                <a:latin typeface="Times New Roman" pitchFamily="18" charset="0"/>
              </a:defRPr>
            </a:lvl5pPr>
            <a:lvl6pPr marL="2467577" indent="-224325" defTabSz="914437" eaLnBrk="0" fontAlgn="base" hangingPunct="0">
              <a:spcBef>
                <a:spcPct val="0"/>
              </a:spcBef>
              <a:spcAft>
                <a:spcPct val="0"/>
              </a:spcAft>
              <a:defRPr>
                <a:solidFill>
                  <a:schemeClr val="tx1"/>
                </a:solidFill>
                <a:latin typeface="Times New Roman" pitchFamily="18" charset="0"/>
              </a:defRPr>
            </a:lvl6pPr>
            <a:lvl7pPr marL="2916227" indent="-224325" defTabSz="914437" eaLnBrk="0" fontAlgn="base" hangingPunct="0">
              <a:spcBef>
                <a:spcPct val="0"/>
              </a:spcBef>
              <a:spcAft>
                <a:spcPct val="0"/>
              </a:spcAft>
              <a:defRPr>
                <a:solidFill>
                  <a:schemeClr val="tx1"/>
                </a:solidFill>
                <a:latin typeface="Times New Roman" pitchFamily="18" charset="0"/>
              </a:defRPr>
            </a:lvl7pPr>
            <a:lvl8pPr marL="3364878" indent="-224325" defTabSz="914437" eaLnBrk="0" fontAlgn="base" hangingPunct="0">
              <a:spcBef>
                <a:spcPct val="0"/>
              </a:spcBef>
              <a:spcAft>
                <a:spcPct val="0"/>
              </a:spcAft>
              <a:defRPr>
                <a:solidFill>
                  <a:schemeClr val="tx1"/>
                </a:solidFill>
                <a:latin typeface="Times New Roman" pitchFamily="18" charset="0"/>
              </a:defRPr>
            </a:lvl8pPr>
            <a:lvl9pPr marL="3813528" indent="-224325" defTabSz="914437" eaLnBrk="0" fontAlgn="base" hangingPunct="0">
              <a:spcBef>
                <a:spcPct val="0"/>
              </a:spcBef>
              <a:spcAft>
                <a:spcPct val="0"/>
              </a:spcAft>
              <a:defRPr>
                <a:solidFill>
                  <a:schemeClr val="tx1"/>
                </a:solidFill>
                <a:latin typeface="Times New Roman" pitchFamily="18" charset="0"/>
              </a:defRPr>
            </a:lvl9pPr>
          </a:lstStyle>
          <a:p>
            <a:fld id="{EABC0359-883D-4758-94F6-7318277E4995}" type="slidenum">
              <a:rPr lang="en-US" smtClean="0"/>
              <a:pPr/>
              <a:t>4</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012122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31</a:t>
            </a:fld>
            <a:endParaRPr lang="en-US"/>
          </a:p>
        </p:txBody>
      </p:sp>
    </p:spTree>
    <p:extLst>
      <p:ext uri="{BB962C8B-B14F-4D97-AF65-F5344CB8AC3E}">
        <p14:creationId xmlns:p14="http://schemas.microsoft.com/office/powerpoint/2010/main" val="3280644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32</a:t>
            </a:fld>
            <a:endParaRPr lang="en-US"/>
          </a:p>
        </p:txBody>
      </p:sp>
    </p:spTree>
    <p:extLst>
      <p:ext uri="{BB962C8B-B14F-4D97-AF65-F5344CB8AC3E}">
        <p14:creationId xmlns:p14="http://schemas.microsoft.com/office/powerpoint/2010/main" val="2682839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06D7A3-660D-477F-B164-92D7E1021CCA}" type="slidenum">
              <a:rPr lang="en-US" smtClean="0"/>
              <a:t>33</a:t>
            </a:fld>
            <a:endParaRPr lang="en-US"/>
          </a:p>
        </p:txBody>
      </p:sp>
    </p:spTree>
    <p:extLst>
      <p:ext uri="{BB962C8B-B14F-4D97-AF65-F5344CB8AC3E}">
        <p14:creationId xmlns:p14="http://schemas.microsoft.com/office/powerpoint/2010/main" val="4123898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820D1-ADAB-408B-8B77-5A0C0A5EC06F}" type="slidenum">
              <a:rPr lang="en-US" smtClean="0"/>
              <a:t>34</a:t>
            </a:fld>
            <a:endParaRPr lang="en-US"/>
          </a:p>
        </p:txBody>
      </p:sp>
    </p:spTree>
    <p:extLst>
      <p:ext uri="{BB962C8B-B14F-4D97-AF65-F5344CB8AC3E}">
        <p14:creationId xmlns:p14="http://schemas.microsoft.com/office/powerpoint/2010/main" val="11609946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35</a:t>
            </a:fld>
            <a:endParaRPr lang="en-US"/>
          </a:p>
        </p:txBody>
      </p:sp>
    </p:spTree>
    <p:extLst>
      <p:ext uri="{BB962C8B-B14F-4D97-AF65-F5344CB8AC3E}">
        <p14:creationId xmlns:p14="http://schemas.microsoft.com/office/powerpoint/2010/main" val="1679642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914437">
              <a:defRPr sz="2400">
                <a:solidFill>
                  <a:schemeClr val="tx1"/>
                </a:solidFill>
                <a:latin typeface="Times New Roman" pitchFamily="18" charset="0"/>
              </a:defRPr>
            </a:lvl1pPr>
            <a:lvl2pPr marL="729057" indent="-280406" defTabSz="914437">
              <a:defRPr sz="2400">
                <a:solidFill>
                  <a:schemeClr val="tx1"/>
                </a:solidFill>
                <a:latin typeface="Times New Roman" pitchFamily="18" charset="0"/>
              </a:defRPr>
            </a:lvl2pPr>
            <a:lvl3pPr marL="1121626" indent="-224325" defTabSz="914437">
              <a:defRPr sz="2400">
                <a:solidFill>
                  <a:schemeClr val="tx1"/>
                </a:solidFill>
                <a:latin typeface="Times New Roman" pitchFamily="18" charset="0"/>
              </a:defRPr>
            </a:lvl3pPr>
            <a:lvl4pPr marL="1570276" indent="-224325" defTabSz="914437">
              <a:defRPr sz="2400">
                <a:solidFill>
                  <a:schemeClr val="tx1"/>
                </a:solidFill>
                <a:latin typeface="Times New Roman" pitchFamily="18" charset="0"/>
              </a:defRPr>
            </a:lvl4pPr>
            <a:lvl5pPr marL="2018927" indent="-224325" defTabSz="914437">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fld id="{DC1B11FF-F15C-4ED9-B539-C32B027BB1F4}" type="slidenum">
              <a:rPr lang="en-US" sz="1100"/>
              <a:pPr/>
              <a:t>36</a:t>
            </a:fld>
            <a:endParaRPr lang="en-US" sz="1100"/>
          </a:p>
        </p:txBody>
      </p:sp>
      <p:sp>
        <p:nvSpPr>
          <p:cNvPr id="86019" name="Rectangle 2"/>
          <p:cNvSpPr>
            <a:spLocks noGrp="1" noRot="1" noChangeAspect="1" noChangeArrowheads="1" noTextEdit="1"/>
          </p:cNvSpPr>
          <p:nvPr>
            <p:ph type="sldImg"/>
          </p:nvPr>
        </p:nvSpPr>
        <p:spPr>
          <a:xfrm>
            <a:off x="1146175" y="687388"/>
            <a:ext cx="4567238" cy="3427412"/>
          </a:xfrm>
          <a:ln/>
        </p:spPr>
      </p:sp>
      <p:sp>
        <p:nvSpPr>
          <p:cNvPr id="86020" name="Rectangle 3"/>
          <p:cNvSpPr>
            <a:spLocks noGrp="1" noChangeArrowheads="1"/>
          </p:cNvSpPr>
          <p:nvPr>
            <p:ph type="body" idx="1"/>
          </p:nvPr>
        </p:nvSpPr>
        <p:spPr>
          <a:xfrm>
            <a:off x="914711" y="4342464"/>
            <a:ext cx="5028579" cy="4114487"/>
          </a:xfrm>
          <a:noFill/>
        </p:spPr>
        <p:txBody>
          <a:bodyPr/>
          <a:lstStyle/>
          <a:p>
            <a:endParaRPr lang="en-US" smtClean="0"/>
          </a:p>
        </p:txBody>
      </p:sp>
    </p:spTree>
    <p:extLst>
      <p:ext uri="{BB962C8B-B14F-4D97-AF65-F5344CB8AC3E}">
        <p14:creationId xmlns:p14="http://schemas.microsoft.com/office/powerpoint/2010/main" val="13808160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37</a:t>
            </a:fld>
            <a:endParaRPr lang="en-US"/>
          </a:p>
        </p:txBody>
      </p:sp>
    </p:spTree>
    <p:extLst>
      <p:ext uri="{BB962C8B-B14F-4D97-AF65-F5344CB8AC3E}">
        <p14:creationId xmlns:p14="http://schemas.microsoft.com/office/powerpoint/2010/main" val="8614016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38</a:t>
            </a:fld>
            <a:endParaRPr lang="en-US"/>
          </a:p>
        </p:txBody>
      </p:sp>
    </p:spTree>
    <p:extLst>
      <p:ext uri="{BB962C8B-B14F-4D97-AF65-F5344CB8AC3E}">
        <p14:creationId xmlns:p14="http://schemas.microsoft.com/office/powerpoint/2010/main" val="1504989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39</a:t>
            </a:fld>
            <a:endParaRPr lang="en-US"/>
          </a:p>
        </p:txBody>
      </p:sp>
    </p:spTree>
    <p:extLst>
      <p:ext uri="{BB962C8B-B14F-4D97-AF65-F5344CB8AC3E}">
        <p14:creationId xmlns:p14="http://schemas.microsoft.com/office/powerpoint/2010/main" val="2911772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820D1-ADAB-408B-8B77-5A0C0A5EC06F}" type="slidenum">
              <a:rPr lang="en-US" smtClean="0"/>
              <a:t>40</a:t>
            </a:fld>
            <a:endParaRPr lang="en-US"/>
          </a:p>
        </p:txBody>
      </p:sp>
    </p:spTree>
    <p:extLst>
      <p:ext uri="{BB962C8B-B14F-4D97-AF65-F5344CB8AC3E}">
        <p14:creationId xmlns:p14="http://schemas.microsoft.com/office/powerpoint/2010/main" val="1853109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5</a:t>
            </a:fld>
            <a:endParaRPr lang="en-US"/>
          </a:p>
        </p:txBody>
      </p:sp>
    </p:spTree>
    <p:extLst>
      <p:ext uri="{BB962C8B-B14F-4D97-AF65-F5344CB8AC3E}">
        <p14:creationId xmlns:p14="http://schemas.microsoft.com/office/powerpoint/2010/main" val="16081849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Times New Roman" pitchFamily="18" charset="0"/>
              </a:defRPr>
            </a:lvl1pPr>
            <a:lvl2pPr marL="729057" indent="-280406" defTabSz="914437">
              <a:defRPr>
                <a:solidFill>
                  <a:schemeClr val="tx1"/>
                </a:solidFill>
                <a:latin typeface="Times New Roman" pitchFamily="18" charset="0"/>
              </a:defRPr>
            </a:lvl2pPr>
            <a:lvl3pPr marL="1121626" indent="-224325" defTabSz="914437">
              <a:defRPr>
                <a:solidFill>
                  <a:schemeClr val="tx1"/>
                </a:solidFill>
                <a:latin typeface="Times New Roman" pitchFamily="18" charset="0"/>
              </a:defRPr>
            </a:lvl3pPr>
            <a:lvl4pPr marL="1570276" indent="-224325" defTabSz="914437">
              <a:defRPr>
                <a:solidFill>
                  <a:schemeClr val="tx1"/>
                </a:solidFill>
                <a:latin typeface="Times New Roman" pitchFamily="18" charset="0"/>
              </a:defRPr>
            </a:lvl4pPr>
            <a:lvl5pPr marL="2018927" indent="-224325" defTabSz="914437">
              <a:defRPr>
                <a:solidFill>
                  <a:schemeClr val="tx1"/>
                </a:solidFill>
                <a:latin typeface="Times New Roman" pitchFamily="18" charset="0"/>
              </a:defRPr>
            </a:lvl5pPr>
            <a:lvl6pPr marL="2467577" indent="-224325" defTabSz="914437" eaLnBrk="0" fontAlgn="base" hangingPunct="0">
              <a:spcBef>
                <a:spcPct val="0"/>
              </a:spcBef>
              <a:spcAft>
                <a:spcPct val="0"/>
              </a:spcAft>
              <a:defRPr>
                <a:solidFill>
                  <a:schemeClr val="tx1"/>
                </a:solidFill>
                <a:latin typeface="Times New Roman" pitchFamily="18" charset="0"/>
              </a:defRPr>
            </a:lvl6pPr>
            <a:lvl7pPr marL="2916227" indent="-224325" defTabSz="914437" eaLnBrk="0" fontAlgn="base" hangingPunct="0">
              <a:spcBef>
                <a:spcPct val="0"/>
              </a:spcBef>
              <a:spcAft>
                <a:spcPct val="0"/>
              </a:spcAft>
              <a:defRPr>
                <a:solidFill>
                  <a:schemeClr val="tx1"/>
                </a:solidFill>
                <a:latin typeface="Times New Roman" pitchFamily="18" charset="0"/>
              </a:defRPr>
            </a:lvl7pPr>
            <a:lvl8pPr marL="3364878" indent="-224325" defTabSz="914437" eaLnBrk="0" fontAlgn="base" hangingPunct="0">
              <a:spcBef>
                <a:spcPct val="0"/>
              </a:spcBef>
              <a:spcAft>
                <a:spcPct val="0"/>
              </a:spcAft>
              <a:defRPr>
                <a:solidFill>
                  <a:schemeClr val="tx1"/>
                </a:solidFill>
                <a:latin typeface="Times New Roman" pitchFamily="18" charset="0"/>
              </a:defRPr>
            </a:lvl8pPr>
            <a:lvl9pPr marL="3813528" indent="-224325" defTabSz="914437" eaLnBrk="0" fontAlgn="base" hangingPunct="0">
              <a:spcBef>
                <a:spcPct val="0"/>
              </a:spcBef>
              <a:spcAft>
                <a:spcPct val="0"/>
              </a:spcAft>
              <a:defRPr>
                <a:solidFill>
                  <a:schemeClr val="tx1"/>
                </a:solidFill>
                <a:latin typeface="Times New Roman" pitchFamily="18" charset="0"/>
              </a:defRPr>
            </a:lvl9pPr>
          </a:lstStyle>
          <a:p>
            <a:fld id="{41BB672B-F417-4975-91D7-17609728DF83}" type="slidenum">
              <a:rPr lang="en-US" smtClean="0"/>
              <a:pPr/>
              <a:t>41</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5410324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New Roman" pitchFamily="18" charset="0"/>
              </a:defRPr>
            </a:lvl1pPr>
            <a:lvl2pPr marL="742950" indent="-285750" defTabSz="931863">
              <a:defRPr>
                <a:solidFill>
                  <a:schemeClr val="tx1"/>
                </a:solidFill>
                <a:latin typeface="Times New Roman" pitchFamily="18" charset="0"/>
              </a:defRPr>
            </a:lvl2pPr>
            <a:lvl3pPr marL="1143000" indent="-228600" defTabSz="931863">
              <a:defRPr>
                <a:solidFill>
                  <a:schemeClr val="tx1"/>
                </a:solidFill>
                <a:latin typeface="Times New Roman" pitchFamily="18" charset="0"/>
              </a:defRPr>
            </a:lvl3pPr>
            <a:lvl4pPr marL="1600200" indent="-228600" defTabSz="931863">
              <a:defRPr>
                <a:solidFill>
                  <a:schemeClr val="tx1"/>
                </a:solidFill>
                <a:latin typeface="Times New Roman" pitchFamily="18" charset="0"/>
              </a:defRPr>
            </a:lvl4pPr>
            <a:lvl5pPr marL="2057400" indent="-228600" defTabSz="931863">
              <a:defRPr>
                <a:solidFill>
                  <a:schemeClr val="tx1"/>
                </a:solidFill>
                <a:latin typeface="Times New Roman" pitchFamily="18" charset="0"/>
              </a:defRPr>
            </a:lvl5pPr>
            <a:lvl6pPr marL="2514600" indent="-228600" defTabSz="931863" eaLnBrk="0" fontAlgn="base" hangingPunct="0">
              <a:spcBef>
                <a:spcPct val="0"/>
              </a:spcBef>
              <a:spcAft>
                <a:spcPct val="0"/>
              </a:spcAft>
              <a:defRPr>
                <a:solidFill>
                  <a:schemeClr val="tx1"/>
                </a:solidFill>
                <a:latin typeface="Times New Roman" pitchFamily="18" charset="0"/>
              </a:defRPr>
            </a:lvl6pPr>
            <a:lvl7pPr marL="2971800" indent="-228600" defTabSz="931863" eaLnBrk="0" fontAlgn="base" hangingPunct="0">
              <a:spcBef>
                <a:spcPct val="0"/>
              </a:spcBef>
              <a:spcAft>
                <a:spcPct val="0"/>
              </a:spcAft>
              <a:defRPr>
                <a:solidFill>
                  <a:schemeClr val="tx1"/>
                </a:solidFill>
                <a:latin typeface="Times New Roman" pitchFamily="18" charset="0"/>
              </a:defRPr>
            </a:lvl7pPr>
            <a:lvl8pPr marL="3429000" indent="-228600" defTabSz="931863" eaLnBrk="0" fontAlgn="base" hangingPunct="0">
              <a:spcBef>
                <a:spcPct val="0"/>
              </a:spcBef>
              <a:spcAft>
                <a:spcPct val="0"/>
              </a:spcAft>
              <a:defRPr>
                <a:solidFill>
                  <a:schemeClr val="tx1"/>
                </a:solidFill>
                <a:latin typeface="Times New Roman" pitchFamily="18" charset="0"/>
              </a:defRPr>
            </a:lvl8pPr>
            <a:lvl9pPr marL="3886200" indent="-228600" defTabSz="931863" eaLnBrk="0" fontAlgn="base" hangingPunct="0">
              <a:spcBef>
                <a:spcPct val="0"/>
              </a:spcBef>
              <a:spcAft>
                <a:spcPct val="0"/>
              </a:spcAft>
              <a:defRPr>
                <a:solidFill>
                  <a:schemeClr val="tx1"/>
                </a:solidFill>
                <a:latin typeface="Times New Roman" pitchFamily="18" charset="0"/>
              </a:defRPr>
            </a:lvl9pPr>
          </a:lstStyle>
          <a:p>
            <a:fld id="{51A4462E-4ABA-4294-B522-23922C6A653C}" type="slidenum">
              <a:rPr lang="en-US" altLang="en-US" smtClean="0"/>
              <a:pPr/>
              <a:t>42</a:t>
            </a:fld>
            <a:endParaRPr lang="en-US" alt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035591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Times New Roman" pitchFamily="18" charset="0"/>
              </a:defRPr>
            </a:lvl1pPr>
            <a:lvl2pPr marL="729057" indent="-280406" defTabSz="914437">
              <a:defRPr>
                <a:solidFill>
                  <a:schemeClr val="tx1"/>
                </a:solidFill>
                <a:latin typeface="Times New Roman" pitchFamily="18" charset="0"/>
              </a:defRPr>
            </a:lvl2pPr>
            <a:lvl3pPr marL="1121626" indent="-224325" defTabSz="914437">
              <a:defRPr>
                <a:solidFill>
                  <a:schemeClr val="tx1"/>
                </a:solidFill>
                <a:latin typeface="Times New Roman" pitchFamily="18" charset="0"/>
              </a:defRPr>
            </a:lvl3pPr>
            <a:lvl4pPr marL="1570276" indent="-224325" defTabSz="914437">
              <a:defRPr>
                <a:solidFill>
                  <a:schemeClr val="tx1"/>
                </a:solidFill>
                <a:latin typeface="Times New Roman" pitchFamily="18" charset="0"/>
              </a:defRPr>
            </a:lvl4pPr>
            <a:lvl5pPr marL="2018927" indent="-224325" defTabSz="914437">
              <a:defRPr>
                <a:solidFill>
                  <a:schemeClr val="tx1"/>
                </a:solidFill>
                <a:latin typeface="Times New Roman" pitchFamily="18" charset="0"/>
              </a:defRPr>
            </a:lvl5pPr>
            <a:lvl6pPr marL="2467577" indent="-224325" defTabSz="914437" eaLnBrk="0" fontAlgn="base" hangingPunct="0">
              <a:spcBef>
                <a:spcPct val="0"/>
              </a:spcBef>
              <a:spcAft>
                <a:spcPct val="0"/>
              </a:spcAft>
              <a:defRPr>
                <a:solidFill>
                  <a:schemeClr val="tx1"/>
                </a:solidFill>
                <a:latin typeface="Times New Roman" pitchFamily="18" charset="0"/>
              </a:defRPr>
            </a:lvl6pPr>
            <a:lvl7pPr marL="2916227" indent="-224325" defTabSz="914437" eaLnBrk="0" fontAlgn="base" hangingPunct="0">
              <a:spcBef>
                <a:spcPct val="0"/>
              </a:spcBef>
              <a:spcAft>
                <a:spcPct val="0"/>
              </a:spcAft>
              <a:defRPr>
                <a:solidFill>
                  <a:schemeClr val="tx1"/>
                </a:solidFill>
                <a:latin typeface="Times New Roman" pitchFamily="18" charset="0"/>
              </a:defRPr>
            </a:lvl7pPr>
            <a:lvl8pPr marL="3364878" indent="-224325" defTabSz="914437" eaLnBrk="0" fontAlgn="base" hangingPunct="0">
              <a:spcBef>
                <a:spcPct val="0"/>
              </a:spcBef>
              <a:spcAft>
                <a:spcPct val="0"/>
              </a:spcAft>
              <a:defRPr>
                <a:solidFill>
                  <a:schemeClr val="tx1"/>
                </a:solidFill>
                <a:latin typeface="Times New Roman" pitchFamily="18" charset="0"/>
              </a:defRPr>
            </a:lvl8pPr>
            <a:lvl9pPr marL="3813528" indent="-224325" defTabSz="914437" eaLnBrk="0" fontAlgn="base" hangingPunct="0">
              <a:spcBef>
                <a:spcPct val="0"/>
              </a:spcBef>
              <a:spcAft>
                <a:spcPct val="0"/>
              </a:spcAft>
              <a:defRPr>
                <a:solidFill>
                  <a:schemeClr val="tx1"/>
                </a:solidFill>
                <a:latin typeface="Times New Roman" pitchFamily="18" charset="0"/>
              </a:defRPr>
            </a:lvl9pPr>
          </a:lstStyle>
          <a:p>
            <a:fld id="{6A950031-D54D-434A-801B-FFBB43005E57}" type="slidenum">
              <a:rPr lang="en-US" smtClean="0"/>
              <a:pPr/>
              <a:t>43</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478898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defTabSz="914437">
              <a:defRPr sz="2400">
                <a:solidFill>
                  <a:schemeClr val="tx1"/>
                </a:solidFill>
                <a:latin typeface="Times New Roman" pitchFamily="18" charset="0"/>
              </a:defRPr>
            </a:lvl1pPr>
            <a:lvl2pPr marL="729057" indent="-280406" defTabSz="914437">
              <a:defRPr sz="2400">
                <a:solidFill>
                  <a:schemeClr val="tx1"/>
                </a:solidFill>
                <a:latin typeface="Times New Roman" pitchFamily="18" charset="0"/>
              </a:defRPr>
            </a:lvl2pPr>
            <a:lvl3pPr marL="1121626" indent="-224325" defTabSz="914437">
              <a:defRPr sz="2400">
                <a:solidFill>
                  <a:schemeClr val="tx1"/>
                </a:solidFill>
                <a:latin typeface="Times New Roman" pitchFamily="18" charset="0"/>
              </a:defRPr>
            </a:lvl3pPr>
            <a:lvl4pPr marL="1570276" indent="-224325" defTabSz="914437">
              <a:defRPr sz="2400">
                <a:solidFill>
                  <a:schemeClr val="tx1"/>
                </a:solidFill>
                <a:latin typeface="Times New Roman" pitchFamily="18" charset="0"/>
              </a:defRPr>
            </a:lvl4pPr>
            <a:lvl5pPr marL="2018927" indent="-224325" defTabSz="914437">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fld id="{A1A40890-F358-48C6-9B19-1F6B33EB6869}" type="slidenum">
              <a:rPr lang="en-US" sz="1100"/>
              <a:pPr/>
              <a:t>44</a:t>
            </a:fld>
            <a:endParaRPr lang="en-US" sz="1100"/>
          </a:p>
        </p:txBody>
      </p:sp>
      <p:sp>
        <p:nvSpPr>
          <p:cNvPr id="97283" name="Rectangle 2"/>
          <p:cNvSpPr>
            <a:spLocks noGrp="1" noRot="1" noChangeAspect="1" noChangeArrowheads="1" noTextEdit="1"/>
          </p:cNvSpPr>
          <p:nvPr>
            <p:ph type="sldImg"/>
          </p:nvPr>
        </p:nvSpPr>
        <p:spPr>
          <a:xfrm>
            <a:off x="1146175" y="687388"/>
            <a:ext cx="4567238" cy="3427412"/>
          </a:xfrm>
          <a:ln/>
        </p:spPr>
      </p:sp>
      <p:sp>
        <p:nvSpPr>
          <p:cNvPr id="97284" name="Rectangle 3"/>
          <p:cNvSpPr>
            <a:spLocks noGrp="1" noChangeArrowheads="1"/>
          </p:cNvSpPr>
          <p:nvPr>
            <p:ph type="body" idx="1"/>
          </p:nvPr>
        </p:nvSpPr>
        <p:spPr>
          <a:xfrm>
            <a:off x="914711" y="4342464"/>
            <a:ext cx="5028579" cy="4114487"/>
          </a:xfrm>
          <a:noFill/>
        </p:spPr>
        <p:txBody>
          <a:bodyPr/>
          <a:lstStyle/>
          <a:p>
            <a:endParaRPr lang="en-US" smtClean="0"/>
          </a:p>
        </p:txBody>
      </p:sp>
    </p:spTree>
    <p:extLst>
      <p:ext uri="{BB962C8B-B14F-4D97-AF65-F5344CB8AC3E}">
        <p14:creationId xmlns:p14="http://schemas.microsoft.com/office/powerpoint/2010/main" val="8702834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Times New Roman" pitchFamily="18" charset="0"/>
              </a:defRPr>
            </a:lvl1pPr>
            <a:lvl2pPr marL="729057" indent="-280406" defTabSz="914437">
              <a:defRPr>
                <a:solidFill>
                  <a:schemeClr val="tx1"/>
                </a:solidFill>
                <a:latin typeface="Times New Roman" pitchFamily="18" charset="0"/>
              </a:defRPr>
            </a:lvl2pPr>
            <a:lvl3pPr marL="1121626" indent="-224325" defTabSz="914437">
              <a:defRPr>
                <a:solidFill>
                  <a:schemeClr val="tx1"/>
                </a:solidFill>
                <a:latin typeface="Times New Roman" pitchFamily="18" charset="0"/>
              </a:defRPr>
            </a:lvl3pPr>
            <a:lvl4pPr marL="1570276" indent="-224325" defTabSz="914437">
              <a:defRPr>
                <a:solidFill>
                  <a:schemeClr val="tx1"/>
                </a:solidFill>
                <a:latin typeface="Times New Roman" pitchFamily="18" charset="0"/>
              </a:defRPr>
            </a:lvl4pPr>
            <a:lvl5pPr marL="2018927" indent="-224325" defTabSz="914437">
              <a:defRPr>
                <a:solidFill>
                  <a:schemeClr val="tx1"/>
                </a:solidFill>
                <a:latin typeface="Times New Roman" pitchFamily="18" charset="0"/>
              </a:defRPr>
            </a:lvl5pPr>
            <a:lvl6pPr marL="2467577" indent="-224325" defTabSz="914437" eaLnBrk="0" fontAlgn="base" hangingPunct="0">
              <a:spcBef>
                <a:spcPct val="0"/>
              </a:spcBef>
              <a:spcAft>
                <a:spcPct val="0"/>
              </a:spcAft>
              <a:defRPr>
                <a:solidFill>
                  <a:schemeClr val="tx1"/>
                </a:solidFill>
                <a:latin typeface="Times New Roman" pitchFamily="18" charset="0"/>
              </a:defRPr>
            </a:lvl6pPr>
            <a:lvl7pPr marL="2916227" indent="-224325" defTabSz="914437" eaLnBrk="0" fontAlgn="base" hangingPunct="0">
              <a:spcBef>
                <a:spcPct val="0"/>
              </a:spcBef>
              <a:spcAft>
                <a:spcPct val="0"/>
              </a:spcAft>
              <a:defRPr>
                <a:solidFill>
                  <a:schemeClr val="tx1"/>
                </a:solidFill>
                <a:latin typeface="Times New Roman" pitchFamily="18" charset="0"/>
              </a:defRPr>
            </a:lvl7pPr>
            <a:lvl8pPr marL="3364878" indent="-224325" defTabSz="914437" eaLnBrk="0" fontAlgn="base" hangingPunct="0">
              <a:spcBef>
                <a:spcPct val="0"/>
              </a:spcBef>
              <a:spcAft>
                <a:spcPct val="0"/>
              </a:spcAft>
              <a:defRPr>
                <a:solidFill>
                  <a:schemeClr val="tx1"/>
                </a:solidFill>
                <a:latin typeface="Times New Roman" pitchFamily="18" charset="0"/>
              </a:defRPr>
            </a:lvl8pPr>
            <a:lvl9pPr marL="3813528" indent="-224325" defTabSz="914437" eaLnBrk="0" fontAlgn="base" hangingPunct="0">
              <a:spcBef>
                <a:spcPct val="0"/>
              </a:spcBef>
              <a:spcAft>
                <a:spcPct val="0"/>
              </a:spcAft>
              <a:defRPr>
                <a:solidFill>
                  <a:schemeClr val="tx1"/>
                </a:solidFill>
                <a:latin typeface="Times New Roman" pitchFamily="18" charset="0"/>
              </a:defRPr>
            </a:lvl9pPr>
          </a:lstStyle>
          <a:p>
            <a:fld id="{36ABD8E0-69F9-411B-B3AE-7DEE4BBA5823}" type="slidenum">
              <a:rPr lang="en-US" smtClean="0"/>
              <a:pPr/>
              <a:t>45</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43227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imes New Roman" pitchFamily="18" charset="0"/>
              </a:defRPr>
            </a:lvl1pPr>
            <a:lvl2pPr marL="742950" indent="-285750" defTabSz="931863">
              <a:defRPr>
                <a:solidFill>
                  <a:schemeClr val="tx1"/>
                </a:solidFill>
                <a:latin typeface="Times New Roman" pitchFamily="18" charset="0"/>
              </a:defRPr>
            </a:lvl2pPr>
            <a:lvl3pPr marL="1143000" indent="-228600" defTabSz="931863">
              <a:defRPr>
                <a:solidFill>
                  <a:schemeClr val="tx1"/>
                </a:solidFill>
                <a:latin typeface="Times New Roman" pitchFamily="18" charset="0"/>
              </a:defRPr>
            </a:lvl3pPr>
            <a:lvl4pPr marL="1600200" indent="-228600" defTabSz="931863">
              <a:defRPr>
                <a:solidFill>
                  <a:schemeClr val="tx1"/>
                </a:solidFill>
                <a:latin typeface="Times New Roman" pitchFamily="18" charset="0"/>
              </a:defRPr>
            </a:lvl4pPr>
            <a:lvl5pPr marL="2057400" indent="-228600" defTabSz="931863">
              <a:defRPr>
                <a:solidFill>
                  <a:schemeClr val="tx1"/>
                </a:solidFill>
                <a:latin typeface="Times New Roman" pitchFamily="18" charset="0"/>
              </a:defRPr>
            </a:lvl5pPr>
            <a:lvl6pPr marL="2514600" indent="-228600" defTabSz="931863" eaLnBrk="0" fontAlgn="base" hangingPunct="0">
              <a:spcBef>
                <a:spcPct val="0"/>
              </a:spcBef>
              <a:spcAft>
                <a:spcPct val="0"/>
              </a:spcAft>
              <a:defRPr>
                <a:solidFill>
                  <a:schemeClr val="tx1"/>
                </a:solidFill>
                <a:latin typeface="Times New Roman" pitchFamily="18" charset="0"/>
              </a:defRPr>
            </a:lvl6pPr>
            <a:lvl7pPr marL="2971800" indent="-228600" defTabSz="931863" eaLnBrk="0" fontAlgn="base" hangingPunct="0">
              <a:spcBef>
                <a:spcPct val="0"/>
              </a:spcBef>
              <a:spcAft>
                <a:spcPct val="0"/>
              </a:spcAft>
              <a:defRPr>
                <a:solidFill>
                  <a:schemeClr val="tx1"/>
                </a:solidFill>
                <a:latin typeface="Times New Roman" pitchFamily="18" charset="0"/>
              </a:defRPr>
            </a:lvl7pPr>
            <a:lvl8pPr marL="3429000" indent="-228600" defTabSz="931863" eaLnBrk="0" fontAlgn="base" hangingPunct="0">
              <a:spcBef>
                <a:spcPct val="0"/>
              </a:spcBef>
              <a:spcAft>
                <a:spcPct val="0"/>
              </a:spcAft>
              <a:defRPr>
                <a:solidFill>
                  <a:schemeClr val="tx1"/>
                </a:solidFill>
                <a:latin typeface="Times New Roman" pitchFamily="18" charset="0"/>
              </a:defRPr>
            </a:lvl8pPr>
            <a:lvl9pPr marL="3886200" indent="-228600" defTabSz="931863" eaLnBrk="0" fontAlgn="base" hangingPunct="0">
              <a:spcBef>
                <a:spcPct val="0"/>
              </a:spcBef>
              <a:spcAft>
                <a:spcPct val="0"/>
              </a:spcAft>
              <a:defRPr>
                <a:solidFill>
                  <a:schemeClr val="tx1"/>
                </a:solidFill>
                <a:latin typeface="Times New Roman" pitchFamily="18" charset="0"/>
              </a:defRPr>
            </a:lvl9pPr>
          </a:lstStyle>
          <a:p>
            <a:fld id="{5818448C-99D0-461F-A675-769CF793E143}" type="slidenum">
              <a:rPr lang="en-US" altLang="en-US" smtClean="0"/>
              <a:pPr/>
              <a:t>46</a:t>
            </a:fld>
            <a:endParaRPr lang="en-US" alt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4685486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defTabSz="914437">
              <a:defRPr sz="2400">
                <a:solidFill>
                  <a:schemeClr val="tx1"/>
                </a:solidFill>
                <a:latin typeface="Times New Roman" pitchFamily="18" charset="0"/>
              </a:defRPr>
            </a:lvl1pPr>
            <a:lvl2pPr marL="729057" indent="-280406" defTabSz="914437">
              <a:defRPr sz="2400">
                <a:solidFill>
                  <a:schemeClr val="tx1"/>
                </a:solidFill>
                <a:latin typeface="Times New Roman" pitchFamily="18" charset="0"/>
              </a:defRPr>
            </a:lvl2pPr>
            <a:lvl3pPr marL="1121626" indent="-224325" defTabSz="914437">
              <a:defRPr sz="2400">
                <a:solidFill>
                  <a:schemeClr val="tx1"/>
                </a:solidFill>
                <a:latin typeface="Times New Roman" pitchFamily="18" charset="0"/>
              </a:defRPr>
            </a:lvl3pPr>
            <a:lvl4pPr marL="1570276" indent="-224325" defTabSz="914437">
              <a:defRPr sz="2400">
                <a:solidFill>
                  <a:schemeClr val="tx1"/>
                </a:solidFill>
                <a:latin typeface="Times New Roman" pitchFamily="18" charset="0"/>
              </a:defRPr>
            </a:lvl4pPr>
            <a:lvl5pPr marL="2018927" indent="-224325" defTabSz="914437">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fld id="{137E3637-ED5D-421C-9012-781016038EBC}" type="slidenum">
              <a:rPr lang="en-US" sz="1100"/>
              <a:pPr/>
              <a:t>47</a:t>
            </a:fld>
            <a:endParaRPr lang="en-US" sz="1100"/>
          </a:p>
        </p:txBody>
      </p:sp>
      <p:sp>
        <p:nvSpPr>
          <p:cNvPr id="93187" name="Rectangle 2"/>
          <p:cNvSpPr>
            <a:spLocks noGrp="1" noRot="1" noChangeAspect="1" noChangeArrowheads="1" noTextEdit="1"/>
          </p:cNvSpPr>
          <p:nvPr>
            <p:ph type="sldImg"/>
          </p:nvPr>
        </p:nvSpPr>
        <p:spPr>
          <a:xfrm>
            <a:off x="1146175" y="687388"/>
            <a:ext cx="4567238" cy="3427412"/>
          </a:xfrm>
          <a:ln/>
        </p:spPr>
      </p:sp>
      <p:sp>
        <p:nvSpPr>
          <p:cNvPr id="93188" name="Rectangle 3"/>
          <p:cNvSpPr>
            <a:spLocks noGrp="1" noChangeArrowheads="1"/>
          </p:cNvSpPr>
          <p:nvPr>
            <p:ph type="body" idx="1"/>
          </p:nvPr>
        </p:nvSpPr>
        <p:spPr>
          <a:xfrm>
            <a:off x="914711" y="4342464"/>
            <a:ext cx="5028579" cy="4114487"/>
          </a:xfrm>
          <a:noFill/>
        </p:spPr>
        <p:txBody>
          <a:bodyPr/>
          <a:lstStyle/>
          <a:p>
            <a:endParaRPr lang="en-US" smtClean="0"/>
          </a:p>
        </p:txBody>
      </p:sp>
    </p:spTree>
    <p:extLst>
      <p:ext uri="{BB962C8B-B14F-4D97-AF65-F5344CB8AC3E}">
        <p14:creationId xmlns:p14="http://schemas.microsoft.com/office/powerpoint/2010/main" val="6100831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defTabSz="914437">
              <a:defRPr sz="2400">
                <a:solidFill>
                  <a:schemeClr val="tx1"/>
                </a:solidFill>
                <a:latin typeface="Times New Roman" pitchFamily="18" charset="0"/>
              </a:defRPr>
            </a:lvl1pPr>
            <a:lvl2pPr marL="729057" indent="-280406" defTabSz="914437">
              <a:defRPr sz="2400">
                <a:solidFill>
                  <a:schemeClr val="tx1"/>
                </a:solidFill>
                <a:latin typeface="Times New Roman" pitchFamily="18" charset="0"/>
              </a:defRPr>
            </a:lvl2pPr>
            <a:lvl3pPr marL="1121626" indent="-224325" defTabSz="914437">
              <a:defRPr sz="2400">
                <a:solidFill>
                  <a:schemeClr val="tx1"/>
                </a:solidFill>
                <a:latin typeface="Times New Roman" pitchFamily="18" charset="0"/>
              </a:defRPr>
            </a:lvl3pPr>
            <a:lvl4pPr marL="1570276" indent="-224325" defTabSz="914437">
              <a:defRPr sz="2400">
                <a:solidFill>
                  <a:schemeClr val="tx1"/>
                </a:solidFill>
                <a:latin typeface="Times New Roman" pitchFamily="18" charset="0"/>
              </a:defRPr>
            </a:lvl4pPr>
            <a:lvl5pPr marL="2018927" indent="-224325" defTabSz="914437">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fld id="{EAB9B318-E1B9-49BC-B5CE-C22959CEA00F}" type="slidenum">
              <a:rPr lang="en-US" sz="1100"/>
              <a:pPr/>
              <a:t>48</a:t>
            </a:fld>
            <a:endParaRPr lang="en-US" sz="1100"/>
          </a:p>
        </p:txBody>
      </p:sp>
      <p:sp>
        <p:nvSpPr>
          <p:cNvPr id="95235" name="Rectangle 2"/>
          <p:cNvSpPr>
            <a:spLocks noGrp="1" noRot="1" noChangeAspect="1" noChangeArrowheads="1" noTextEdit="1"/>
          </p:cNvSpPr>
          <p:nvPr>
            <p:ph type="sldImg"/>
          </p:nvPr>
        </p:nvSpPr>
        <p:spPr>
          <a:xfrm>
            <a:off x="1146175" y="687388"/>
            <a:ext cx="4567238" cy="3427412"/>
          </a:xfrm>
          <a:ln/>
        </p:spPr>
      </p:sp>
      <p:sp>
        <p:nvSpPr>
          <p:cNvPr id="95236" name="Rectangle 3"/>
          <p:cNvSpPr>
            <a:spLocks noGrp="1" noChangeArrowheads="1"/>
          </p:cNvSpPr>
          <p:nvPr>
            <p:ph type="body" idx="1"/>
          </p:nvPr>
        </p:nvSpPr>
        <p:spPr>
          <a:xfrm>
            <a:off x="914711" y="4342464"/>
            <a:ext cx="5028579" cy="4114487"/>
          </a:xfrm>
          <a:noFill/>
        </p:spPr>
        <p:txBody>
          <a:bodyPr/>
          <a:lstStyle/>
          <a:p>
            <a:endParaRPr lang="en-US" smtClean="0"/>
          </a:p>
        </p:txBody>
      </p:sp>
    </p:spTree>
    <p:extLst>
      <p:ext uri="{BB962C8B-B14F-4D97-AF65-F5344CB8AC3E}">
        <p14:creationId xmlns:p14="http://schemas.microsoft.com/office/powerpoint/2010/main" val="15800670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49</a:t>
            </a:fld>
            <a:endParaRPr lang="en-US"/>
          </a:p>
        </p:txBody>
      </p:sp>
    </p:spTree>
    <p:extLst>
      <p:ext uri="{BB962C8B-B14F-4D97-AF65-F5344CB8AC3E}">
        <p14:creationId xmlns:p14="http://schemas.microsoft.com/office/powerpoint/2010/main" val="2914268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50</a:t>
            </a:fld>
            <a:endParaRPr lang="en-US"/>
          </a:p>
        </p:txBody>
      </p:sp>
    </p:spTree>
    <p:extLst>
      <p:ext uri="{BB962C8B-B14F-4D97-AF65-F5344CB8AC3E}">
        <p14:creationId xmlns:p14="http://schemas.microsoft.com/office/powerpoint/2010/main" val="536281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64CF2D-E637-48EB-942B-5B3F48C870E7}" type="slidenum">
              <a:rPr lang="en-US" smtClean="0"/>
              <a:t>6</a:t>
            </a:fld>
            <a:endParaRPr lang="en-US"/>
          </a:p>
        </p:txBody>
      </p:sp>
    </p:spTree>
    <p:extLst>
      <p:ext uri="{BB962C8B-B14F-4D97-AF65-F5344CB8AC3E}">
        <p14:creationId xmlns:p14="http://schemas.microsoft.com/office/powerpoint/2010/main" val="28261992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820D1-ADAB-408B-8B77-5A0C0A5EC06F}" type="slidenum">
              <a:rPr lang="en-US" smtClean="0"/>
              <a:t>51</a:t>
            </a:fld>
            <a:endParaRPr lang="en-US"/>
          </a:p>
        </p:txBody>
      </p:sp>
    </p:spTree>
    <p:extLst>
      <p:ext uri="{BB962C8B-B14F-4D97-AF65-F5344CB8AC3E}">
        <p14:creationId xmlns:p14="http://schemas.microsoft.com/office/powerpoint/2010/main" val="29432096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14437">
              <a:defRPr sz="2400">
                <a:solidFill>
                  <a:schemeClr val="tx1"/>
                </a:solidFill>
                <a:latin typeface="Times New Roman" pitchFamily="18" charset="0"/>
              </a:defRPr>
            </a:lvl1pPr>
            <a:lvl2pPr marL="729057" indent="-280406" defTabSz="914437">
              <a:defRPr sz="2400">
                <a:solidFill>
                  <a:schemeClr val="tx1"/>
                </a:solidFill>
                <a:latin typeface="Times New Roman" pitchFamily="18" charset="0"/>
              </a:defRPr>
            </a:lvl2pPr>
            <a:lvl3pPr marL="1121626" indent="-224325" defTabSz="914437">
              <a:defRPr sz="2400">
                <a:solidFill>
                  <a:schemeClr val="tx1"/>
                </a:solidFill>
                <a:latin typeface="Times New Roman" pitchFamily="18" charset="0"/>
              </a:defRPr>
            </a:lvl3pPr>
            <a:lvl4pPr marL="1570276" indent="-224325" defTabSz="914437">
              <a:defRPr sz="2400">
                <a:solidFill>
                  <a:schemeClr val="tx1"/>
                </a:solidFill>
                <a:latin typeface="Times New Roman" pitchFamily="18" charset="0"/>
              </a:defRPr>
            </a:lvl4pPr>
            <a:lvl5pPr marL="2018927" indent="-224325" defTabSz="914437">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fld id="{7639667A-53E6-4504-B603-996176799DD6}" type="slidenum">
              <a:rPr lang="en-US" sz="1100"/>
              <a:pPr/>
              <a:t>52</a:t>
            </a:fld>
            <a:endParaRPr lang="en-US" sz="11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9324307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14437">
              <a:defRPr sz="2400">
                <a:solidFill>
                  <a:schemeClr val="tx1"/>
                </a:solidFill>
                <a:latin typeface="Times New Roman" pitchFamily="18" charset="0"/>
              </a:defRPr>
            </a:lvl1pPr>
            <a:lvl2pPr marL="729057" indent="-280406" defTabSz="914437">
              <a:defRPr sz="2400">
                <a:solidFill>
                  <a:schemeClr val="tx1"/>
                </a:solidFill>
                <a:latin typeface="Times New Roman" pitchFamily="18" charset="0"/>
              </a:defRPr>
            </a:lvl2pPr>
            <a:lvl3pPr marL="1121626" indent="-224325" defTabSz="914437">
              <a:defRPr sz="2400">
                <a:solidFill>
                  <a:schemeClr val="tx1"/>
                </a:solidFill>
                <a:latin typeface="Times New Roman" pitchFamily="18" charset="0"/>
              </a:defRPr>
            </a:lvl3pPr>
            <a:lvl4pPr marL="1570276" indent="-224325" defTabSz="914437">
              <a:defRPr sz="2400">
                <a:solidFill>
                  <a:schemeClr val="tx1"/>
                </a:solidFill>
                <a:latin typeface="Times New Roman" pitchFamily="18" charset="0"/>
              </a:defRPr>
            </a:lvl4pPr>
            <a:lvl5pPr marL="2018927" indent="-224325" defTabSz="914437">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fld id="{BB7B558C-6653-45C1-9729-16778FB58F93}" type="slidenum">
              <a:rPr lang="en-US" sz="1100"/>
              <a:pPr/>
              <a:t>53</a:t>
            </a:fld>
            <a:endParaRPr lang="en-US" sz="11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1761825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Times New Roman" pitchFamily="18" charset="0"/>
              </a:defRPr>
            </a:lvl1pPr>
            <a:lvl2pPr marL="729057" indent="-280406" defTabSz="914437">
              <a:defRPr>
                <a:solidFill>
                  <a:schemeClr val="tx1"/>
                </a:solidFill>
                <a:latin typeface="Times New Roman" pitchFamily="18" charset="0"/>
              </a:defRPr>
            </a:lvl2pPr>
            <a:lvl3pPr marL="1121626" indent="-224325" defTabSz="914437">
              <a:defRPr>
                <a:solidFill>
                  <a:schemeClr val="tx1"/>
                </a:solidFill>
                <a:latin typeface="Times New Roman" pitchFamily="18" charset="0"/>
              </a:defRPr>
            </a:lvl3pPr>
            <a:lvl4pPr marL="1570276" indent="-224325" defTabSz="914437">
              <a:defRPr>
                <a:solidFill>
                  <a:schemeClr val="tx1"/>
                </a:solidFill>
                <a:latin typeface="Times New Roman" pitchFamily="18" charset="0"/>
              </a:defRPr>
            </a:lvl4pPr>
            <a:lvl5pPr marL="2018927" indent="-224325" defTabSz="914437">
              <a:defRPr>
                <a:solidFill>
                  <a:schemeClr val="tx1"/>
                </a:solidFill>
                <a:latin typeface="Times New Roman" pitchFamily="18" charset="0"/>
              </a:defRPr>
            </a:lvl5pPr>
            <a:lvl6pPr marL="2467577" indent="-224325" defTabSz="914437" eaLnBrk="0" fontAlgn="base" hangingPunct="0">
              <a:spcBef>
                <a:spcPct val="0"/>
              </a:spcBef>
              <a:spcAft>
                <a:spcPct val="0"/>
              </a:spcAft>
              <a:defRPr>
                <a:solidFill>
                  <a:schemeClr val="tx1"/>
                </a:solidFill>
                <a:latin typeface="Times New Roman" pitchFamily="18" charset="0"/>
              </a:defRPr>
            </a:lvl6pPr>
            <a:lvl7pPr marL="2916227" indent="-224325" defTabSz="914437" eaLnBrk="0" fontAlgn="base" hangingPunct="0">
              <a:spcBef>
                <a:spcPct val="0"/>
              </a:spcBef>
              <a:spcAft>
                <a:spcPct val="0"/>
              </a:spcAft>
              <a:defRPr>
                <a:solidFill>
                  <a:schemeClr val="tx1"/>
                </a:solidFill>
                <a:latin typeface="Times New Roman" pitchFamily="18" charset="0"/>
              </a:defRPr>
            </a:lvl7pPr>
            <a:lvl8pPr marL="3364878" indent="-224325" defTabSz="914437" eaLnBrk="0" fontAlgn="base" hangingPunct="0">
              <a:spcBef>
                <a:spcPct val="0"/>
              </a:spcBef>
              <a:spcAft>
                <a:spcPct val="0"/>
              </a:spcAft>
              <a:defRPr>
                <a:solidFill>
                  <a:schemeClr val="tx1"/>
                </a:solidFill>
                <a:latin typeface="Times New Roman" pitchFamily="18" charset="0"/>
              </a:defRPr>
            </a:lvl8pPr>
            <a:lvl9pPr marL="3813528" indent="-224325" defTabSz="914437" eaLnBrk="0" fontAlgn="base" hangingPunct="0">
              <a:spcBef>
                <a:spcPct val="0"/>
              </a:spcBef>
              <a:spcAft>
                <a:spcPct val="0"/>
              </a:spcAft>
              <a:defRPr>
                <a:solidFill>
                  <a:schemeClr val="tx1"/>
                </a:solidFill>
                <a:latin typeface="Times New Roman" pitchFamily="18" charset="0"/>
              </a:defRPr>
            </a:lvl9pPr>
          </a:lstStyle>
          <a:p>
            <a:fld id="{EC006863-EB09-42A4-9779-0421669CCABF}" type="slidenum">
              <a:rPr lang="en-US" smtClean="0"/>
              <a:pPr/>
              <a:t>54</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5139707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14437">
              <a:defRPr sz="2400">
                <a:solidFill>
                  <a:schemeClr val="tx1"/>
                </a:solidFill>
                <a:latin typeface="Times New Roman" pitchFamily="18" charset="0"/>
              </a:defRPr>
            </a:lvl1pPr>
            <a:lvl2pPr marL="729057" indent="-280406" defTabSz="914437">
              <a:defRPr sz="2400">
                <a:solidFill>
                  <a:schemeClr val="tx1"/>
                </a:solidFill>
                <a:latin typeface="Times New Roman" pitchFamily="18" charset="0"/>
              </a:defRPr>
            </a:lvl2pPr>
            <a:lvl3pPr marL="1121626" indent="-224325" defTabSz="914437">
              <a:defRPr sz="2400">
                <a:solidFill>
                  <a:schemeClr val="tx1"/>
                </a:solidFill>
                <a:latin typeface="Times New Roman" pitchFamily="18" charset="0"/>
              </a:defRPr>
            </a:lvl3pPr>
            <a:lvl4pPr marL="1570276" indent="-224325" defTabSz="914437">
              <a:defRPr sz="2400">
                <a:solidFill>
                  <a:schemeClr val="tx1"/>
                </a:solidFill>
                <a:latin typeface="Times New Roman" pitchFamily="18" charset="0"/>
              </a:defRPr>
            </a:lvl4pPr>
            <a:lvl5pPr marL="2018927" indent="-224325" defTabSz="914437">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fld id="{FB8E9887-66FA-4736-B4A1-EA761B56D6BD}" type="slidenum">
              <a:rPr lang="en-US" sz="1100"/>
              <a:pPr/>
              <a:t>55</a:t>
            </a:fld>
            <a:endParaRPr lang="en-US" sz="1100"/>
          </a:p>
        </p:txBody>
      </p:sp>
      <p:sp>
        <p:nvSpPr>
          <p:cNvPr id="100355" name="Rectangle 2"/>
          <p:cNvSpPr>
            <a:spLocks noGrp="1" noRot="1" noChangeAspect="1" noChangeArrowheads="1" noTextEdit="1"/>
          </p:cNvSpPr>
          <p:nvPr>
            <p:ph type="sldImg"/>
          </p:nvPr>
        </p:nvSpPr>
        <p:spPr>
          <a:xfrm>
            <a:off x="1146175" y="687388"/>
            <a:ext cx="4567238" cy="3427412"/>
          </a:xfrm>
          <a:ln/>
        </p:spPr>
      </p:sp>
      <p:sp>
        <p:nvSpPr>
          <p:cNvPr id="100356" name="Rectangle 3"/>
          <p:cNvSpPr>
            <a:spLocks noGrp="1" noChangeArrowheads="1"/>
          </p:cNvSpPr>
          <p:nvPr>
            <p:ph type="body" idx="1"/>
          </p:nvPr>
        </p:nvSpPr>
        <p:spPr>
          <a:xfrm>
            <a:off x="914711" y="4342464"/>
            <a:ext cx="5028579" cy="4114487"/>
          </a:xfrm>
          <a:noFill/>
        </p:spPr>
        <p:txBody>
          <a:bodyPr/>
          <a:lstStyle/>
          <a:p>
            <a:endParaRPr lang="en-US" smtClean="0"/>
          </a:p>
        </p:txBody>
      </p:sp>
    </p:spTree>
    <p:extLst>
      <p:ext uri="{BB962C8B-B14F-4D97-AF65-F5344CB8AC3E}">
        <p14:creationId xmlns:p14="http://schemas.microsoft.com/office/powerpoint/2010/main" val="11273014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56</a:t>
            </a:fld>
            <a:endParaRPr lang="en-US"/>
          </a:p>
        </p:txBody>
      </p:sp>
    </p:spTree>
    <p:extLst>
      <p:ext uri="{BB962C8B-B14F-4D97-AF65-F5344CB8AC3E}">
        <p14:creationId xmlns:p14="http://schemas.microsoft.com/office/powerpoint/2010/main" val="22171511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57</a:t>
            </a:fld>
            <a:endParaRPr lang="en-US"/>
          </a:p>
        </p:txBody>
      </p:sp>
    </p:spTree>
    <p:extLst>
      <p:ext uri="{BB962C8B-B14F-4D97-AF65-F5344CB8AC3E}">
        <p14:creationId xmlns:p14="http://schemas.microsoft.com/office/powerpoint/2010/main" val="25155824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58</a:t>
            </a:fld>
            <a:endParaRPr lang="en-US"/>
          </a:p>
        </p:txBody>
      </p:sp>
    </p:spTree>
    <p:extLst>
      <p:ext uri="{BB962C8B-B14F-4D97-AF65-F5344CB8AC3E}">
        <p14:creationId xmlns:p14="http://schemas.microsoft.com/office/powerpoint/2010/main" val="10631227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59</a:t>
            </a:fld>
            <a:endParaRPr lang="en-US"/>
          </a:p>
        </p:txBody>
      </p:sp>
    </p:spTree>
    <p:extLst>
      <p:ext uri="{BB962C8B-B14F-4D97-AF65-F5344CB8AC3E}">
        <p14:creationId xmlns:p14="http://schemas.microsoft.com/office/powerpoint/2010/main" val="24320150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60</a:t>
            </a:fld>
            <a:endParaRPr lang="en-US"/>
          </a:p>
        </p:txBody>
      </p:sp>
    </p:spTree>
    <p:extLst>
      <p:ext uri="{BB962C8B-B14F-4D97-AF65-F5344CB8AC3E}">
        <p14:creationId xmlns:p14="http://schemas.microsoft.com/office/powerpoint/2010/main" val="1824186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New Roman" pitchFamily="18" charset="0"/>
              </a:defRPr>
            </a:lvl1pPr>
            <a:lvl2pPr marL="742950" indent="-285750" defTabSz="931863">
              <a:defRPr>
                <a:solidFill>
                  <a:schemeClr val="tx1"/>
                </a:solidFill>
                <a:latin typeface="Times New Roman" pitchFamily="18" charset="0"/>
              </a:defRPr>
            </a:lvl2pPr>
            <a:lvl3pPr marL="1143000" indent="-228600" defTabSz="931863">
              <a:defRPr>
                <a:solidFill>
                  <a:schemeClr val="tx1"/>
                </a:solidFill>
                <a:latin typeface="Times New Roman" pitchFamily="18" charset="0"/>
              </a:defRPr>
            </a:lvl3pPr>
            <a:lvl4pPr marL="1600200" indent="-228600" defTabSz="931863">
              <a:defRPr>
                <a:solidFill>
                  <a:schemeClr val="tx1"/>
                </a:solidFill>
                <a:latin typeface="Times New Roman" pitchFamily="18" charset="0"/>
              </a:defRPr>
            </a:lvl4pPr>
            <a:lvl5pPr marL="2057400" indent="-228600" defTabSz="931863">
              <a:defRPr>
                <a:solidFill>
                  <a:schemeClr val="tx1"/>
                </a:solidFill>
                <a:latin typeface="Times New Roman" pitchFamily="18" charset="0"/>
              </a:defRPr>
            </a:lvl5pPr>
            <a:lvl6pPr marL="2514600" indent="-228600" defTabSz="931863" eaLnBrk="0" fontAlgn="base" hangingPunct="0">
              <a:spcBef>
                <a:spcPct val="0"/>
              </a:spcBef>
              <a:spcAft>
                <a:spcPct val="0"/>
              </a:spcAft>
              <a:defRPr>
                <a:solidFill>
                  <a:schemeClr val="tx1"/>
                </a:solidFill>
                <a:latin typeface="Times New Roman" pitchFamily="18" charset="0"/>
              </a:defRPr>
            </a:lvl6pPr>
            <a:lvl7pPr marL="2971800" indent="-228600" defTabSz="931863" eaLnBrk="0" fontAlgn="base" hangingPunct="0">
              <a:spcBef>
                <a:spcPct val="0"/>
              </a:spcBef>
              <a:spcAft>
                <a:spcPct val="0"/>
              </a:spcAft>
              <a:defRPr>
                <a:solidFill>
                  <a:schemeClr val="tx1"/>
                </a:solidFill>
                <a:latin typeface="Times New Roman" pitchFamily="18" charset="0"/>
              </a:defRPr>
            </a:lvl7pPr>
            <a:lvl8pPr marL="3429000" indent="-228600" defTabSz="931863" eaLnBrk="0" fontAlgn="base" hangingPunct="0">
              <a:spcBef>
                <a:spcPct val="0"/>
              </a:spcBef>
              <a:spcAft>
                <a:spcPct val="0"/>
              </a:spcAft>
              <a:defRPr>
                <a:solidFill>
                  <a:schemeClr val="tx1"/>
                </a:solidFill>
                <a:latin typeface="Times New Roman" pitchFamily="18" charset="0"/>
              </a:defRPr>
            </a:lvl8pPr>
            <a:lvl9pPr marL="3886200" indent="-228600" defTabSz="931863" eaLnBrk="0" fontAlgn="base" hangingPunct="0">
              <a:spcBef>
                <a:spcPct val="0"/>
              </a:spcBef>
              <a:spcAft>
                <a:spcPct val="0"/>
              </a:spcAft>
              <a:defRPr>
                <a:solidFill>
                  <a:schemeClr val="tx1"/>
                </a:solidFill>
                <a:latin typeface="Times New Roman" pitchFamily="18" charset="0"/>
              </a:defRPr>
            </a:lvl9pPr>
          </a:lstStyle>
          <a:p>
            <a:fld id="{3182944E-21DB-487C-AFC0-C4911950F65D}" type="slidenum">
              <a:rPr lang="en-US" altLang="en-US" smtClean="0"/>
              <a:pPr/>
              <a:t>7</a:t>
            </a:fld>
            <a:endParaRPr lang="en-US" alt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9266297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820D1-ADAB-408B-8B77-5A0C0A5EC06F}" type="slidenum">
              <a:rPr lang="en-US" smtClean="0"/>
              <a:t>61</a:t>
            </a:fld>
            <a:endParaRPr lang="en-US"/>
          </a:p>
        </p:txBody>
      </p:sp>
    </p:spTree>
    <p:extLst>
      <p:ext uri="{BB962C8B-B14F-4D97-AF65-F5344CB8AC3E}">
        <p14:creationId xmlns:p14="http://schemas.microsoft.com/office/powerpoint/2010/main" val="33167478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14437">
              <a:defRPr sz="2400">
                <a:solidFill>
                  <a:schemeClr val="tx1"/>
                </a:solidFill>
                <a:latin typeface="Times New Roman" pitchFamily="18" charset="0"/>
              </a:defRPr>
            </a:lvl1pPr>
            <a:lvl2pPr marL="729057" indent="-280406" defTabSz="914437">
              <a:defRPr sz="2400">
                <a:solidFill>
                  <a:schemeClr val="tx1"/>
                </a:solidFill>
                <a:latin typeface="Times New Roman" pitchFamily="18" charset="0"/>
              </a:defRPr>
            </a:lvl2pPr>
            <a:lvl3pPr marL="1121626" indent="-224325" defTabSz="914437">
              <a:defRPr sz="2400">
                <a:solidFill>
                  <a:schemeClr val="tx1"/>
                </a:solidFill>
                <a:latin typeface="Times New Roman" pitchFamily="18" charset="0"/>
              </a:defRPr>
            </a:lvl3pPr>
            <a:lvl4pPr marL="1570276" indent="-224325" defTabSz="914437">
              <a:defRPr sz="2400">
                <a:solidFill>
                  <a:schemeClr val="tx1"/>
                </a:solidFill>
                <a:latin typeface="Times New Roman" pitchFamily="18" charset="0"/>
              </a:defRPr>
            </a:lvl4pPr>
            <a:lvl5pPr marL="2018927" indent="-224325" defTabSz="914437">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fld id="{F3CB77D1-7CD9-4E48-AE44-31D43E701B3E}" type="slidenum">
              <a:rPr lang="en-US" sz="1100"/>
              <a:pPr/>
              <a:t>62</a:t>
            </a:fld>
            <a:endParaRPr lang="en-US" sz="11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324979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defTabSz="914437">
              <a:defRPr sz="2400">
                <a:solidFill>
                  <a:schemeClr val="tx1"/>
                </a:solidFill>
                <a:latin typeface="Times New Roman" pitchFamily="18" charset="0"/>
              </a:defRPr>
            </a:lvl1pPr>
            <a:lvl2pPr marL="729057" indent="-280406" defTabSz="914437">
              <a:defRPr sz="2400">
                <a:solidFill>
                  <a:schemeClr val="tx1"/>
                </a:solidFill>
                <a:latin typeface="Times New Roman" pitchFamily="18" charset="0"/>
              </a:defRPr>
            </a:lvl2pPr>
            <a:lvl3pPr marL="1121626" indent="-224325" defTabSz="914437">
              <a:defRPr sz="2400">
                <a:solidFill>
                  <a:schemeClr val="tx1"/>
                </a:solidFill>
                <a:latin typeface="Times New Roman" pitchFamily="18" charset="0"/>
              </a:defRPr>
            </a:lvl3pPr>
            <a:lvl4pPr marL="1570276" indent="-224325" defTabSz="914437">
              <a:defRPr sz="2400">
                <a:solidFill>
                  <a:schemeClr val="tx1"/>
                </a:solidFill>
                <a:latin typeface="Times New Roman" pitchFamily="18" charset="0"/>
              </a:defRPr>
            </a:lvl4pPr>
            <a:lvl5pPr marL="2018927" indent="-224325" defTabSz="914437">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fld id="{2BB37293-76A1-4C86-8F07-FC37EF7717A5}" type="slidenum">
              <a:rPr lang="en-US" sz="1100"/>
              <a:pPr/>
              <a:t>63</a:t>
            </a:fld>
            <a:endParaRPr lang="en-US" sz="1100"/>
          </a:p>
        </p:txBody>
      </p:sp>
      <p:sp>
        <p:nvSpPr>
          <p:cNvPr id="96259" name="Rectangle 2"/>
          <p:cNvSpPr>
            <a:spLocks noGrp="1" noRot="1" noChangeAspect="1" noChangeArrowheads="1" noTextEdit="1"/>
          </p:cNvSpPr>
          <p:nvPr>
            <p:ph type="sldImg"/>
          </p:nvPr>
        </p:nvSpPr>
        <p:spPr>
          <a:xfrm>
            <a:off x="1146175" y="687388"/>
            <a:ext cx="4567238" cy="3427412"/>
          </a:xfrm>
          <a:ln/>
        </p:spPr>
      </p:sp>
      <p:sp>
        <p:nvSpPr>
          <p:cNvPr id="96260" name="Rectangle 3"/>
          <p:cNvSpPr>
            <a:spLocks noGrp="1" noChangeArrowheads="1"/>
          </p:cNvSpPr>
          <p:nvPr>
            <p:ph type="body" idx="1"/>
          </p:nvPr>
        </p:nvSpPr>
        <p:spPr>
          <a:xfrm>
            <a:off x="914711" y="4342464"/>
            <a:ext cx="5028579" cy="4114487"/>
          </a:xfrm>
          <a:noFill/>
        </p:spPr>
        <p:txBody>
          <a:bodyPr/>
          <a:lstStyle/>
          <a:p>
            <a:endParaRPr lang="en-US" smtClean="0"/>
          </a:p>
        </p:txBody>
      </p:sp>
    </p:spTree>
    <p:extLst>
      <p:ext uri="{BB962C8B-B14F-4D97-AF65-F5344CB8AC3E}">
        <p14:creationId xmlns:p14="http://schemas.microsoft.com/office/powerpoint/2010/main" val="9922186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820D1-ADAB-408B-8B77-5A0C0A5EC06F}" type="slidenum">
              <a:rPr lang="en-US" smtClean="0"/>
              <a:t>64</a:t>
            </a:fld>
            <a:endParaRPr lang="en-US"/>
          </a:p>
        </p:txBody>
      </p:sp>
    </p:spTree>
    <p:extLst>
      <p:ext uri="{BB962C8B-B14F-4D97-AF65-F5344CB8AC3E}">
        <p14:creationId xmlns:p14="http://schemas.microsoft.com/office/powerpoint/2010/main" val="10604184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defTabSz="914437">
              <a:defRPr sz="2400">
                <a:solidFill>
                  <a:schemeClr val="tx1"/>
                </a:solidFill>
                <a:latin typeface="Times New Roman" pitchFamily="18" charset="0"/>
              </a:defRPr>
            </a:lvl1pPr>
            <a:lvl2pPr marL="729057" indent="-280406" defTabSz="914437">
              <a:defRPr sz="2400">
                <a:solidFill>
                  <a:schemeClr val="tx1"/>
                </a:solidFill>
                <a:latin typeface="Times New Roman" pitchFamily="18" charset="0"/>
              </a:defRPr>
            </a:lvl2pPr>
            <a:lvl3pPr marL="1121626" indent="-224325" defTabSz="914437">
              <a:defRPr sz="2400">
                <a:solidFill>
                  <a:schemeClr val="tx1"/>
                </a:solidFill>
                <a:latin typeface="Times New Roman" pitchFamily="18" charset="0"/>
              </a:defRPr>
            </a:lvl3pPr>
            <a:lvl4pPr marL="1570276" indent="-224325" defTabSz="914437">
              <a:defRPr sz="2400">
                <a:solidFill>
                  <a:schemeClr val="tx1"/>
                </a:solidFill>
                <a:latin typeface="Times New Roman" pitchFamily="18" charset="0"/>
              </a:defRPr>
            </a:lvl4pPr>
            <a:lvl5pPr marL="2018927" indent="-224325" defTabSz="914437">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fld id="{77D3A12A-045C-40D9-AE54-BB343AB6BCC2}" type="slidenum">
              <a:rPr lang="en-US" sz="1100"/>
              <a:pPr/>
              <a:t>65</a:t>
            </a:fld>
            <a:endParaRPr lang="en-US" sz="1100"/>
          </a:p>
        </p:txBody>
      </p:sp>
      <p:sp>
        <p:nvSpPr>
          <p:cNvPr id="101379" name="Rectangle 2"/>
          <p:cNvSpPr>
            <a:spLocks noGrp="1" noRot="1" noChangeAspect="1" noChangeArrowheads="1" noTextEdit="1"/>
          </p:cNvSpPr>
          <p:nvPr>
            <p:ph type="sldImg"/>
          </p:nvPr>
        </p:nvSpPr>
        <p:spPr>
          <a:xfrm>
            <a:off x="1146175" y="687388"/>
            <a:ext cx="4567238" cy="3427412"/>
          </a:xfrm>
          <a:ln/>
        </p:spPr>
      </p:sp>
      <p:sp>
        <p:nvSpPr>
          <p:cNvPr id="101380" name="Rectangle 3"/>
          <p:cNvSpPr>
            <a:spLocks noGrp="1" noChangeArrowheads="1"/>
          </p:cNvSpPr>
          <p:nvPr>
            <p:ph type="body" idx="1"/>
          </p:nvPr>
        </p:nvSpPr>
        <p:spPr>
          <a:xfrm>
            <a:off x="914711" y="4342464"/>
            <a:ext cx="5028579" cy="4114487"/>
          </a:xfrm>
          <a:noFill/>
        </p:spPr>
        <p:txBody>
          <a:bodyPr/>
          <a:lstStyle/>
          <a:p>
            <a:endParaRPr lang="en-US" smtClean="0"/>
          </a:p>
        </p:txBody>
      </p:sp>
    </p:spTree>
    <p:extLst>
      <p:ext uri="{BB962C8B-B14F-4D97-AF65-F5344CB8AC3E}">
        <p14:creationId xmlns:p14="http://schemas.microsoft.com/office/powerpoint/2010/main" val="17461294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66</a:t>
            </a:fld>
            <a:endParaRPr lang="en-US"/>
          </a:p>
        </p:txBody>
      </p:sp>
    </p:spTree>
    <p:extLst>
      <p:ext uri="{BB962C8B-B14F-4D97-AF65-F5344CB8AC3E}">
        <p14:creationId xmlns:p14="http://schemas.microsoft.com/office/powerpoint/2010/main" val="18398513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820D1-ADAB-408B-8B77-5A0C0A5EC06F}" type="slidenum">
              <a:rPr lang="en-US" smtClean="0"/>
              <a:t>67</a:t>
            </a:fld>
            <a:endParaRPr lang="en-US"/>
          </a:p>
        </p:txBody>
      </p:sp>
    </p:spTree>
    <p:extLst>
      <p:ext uri="{BB962C8B-B14F-4D97-AF65-F5344CB8AC3E}">
        <p14:creationId xmlns:p14="http://schemas.microsoft.com/office/powerpoint/2010/main" val="5475999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68</a:t>
            </a:fld>
            <a:endParaRPr lang="en-US"/>
          </a:p>
        </p:txBody>
      </p:sp>
    </p:spTree>
    <p:extLst>
      <p:ext uri="{BB962C8B-B14F-4D97-AF65-F5344CB8AC3E}">
        <p14:creationId xmlns:p14="http://schemas.microsoft.com/office/powerpoint/2010/main" val="6916683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69</a:t>
            </a:fld>
            <a:endParaRPr lang="en-US"/>
          </a:p>
        </p:txBody>
      </p:sp>
    </p:spTree>
    <p:extLst>
      <p:ext uri="{BB962C8B-B14F-4D97-AF65-F5344CB8AC3E}">
        <p14:creationId xmlns:p14="http://schemas.microsoft.com/office/powerpoint/2010/main" val="17412688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defTabSz="914437">
              <a:defRPr sz="2400">
                <a:solidFill>
                  <a:schemeClr val="tx1"/>
                </a:solidFill>
                <a:latin typeface="Times New Roman" pitchFamily="18" charset="0"/>
              </a:defRPr>
            </a:lvl1pPr>
            <a:lvl2pPr marL="729057" indent="-280406" defTabSz="914437">
              <a:defRPr sz="2400">
                <a:solidFill>
                  <a:schemeClr val="tx1"/>
                </a:solidFill>
                <a:latin typeface="Times New Roman" pitchFamily="18" charset="0"/>
              </a:defRPr>
            </a:lvl2pPr>
            <a:lvl3pPr marL="1121626" indent="-224325" defTabSz="914437">
              <a:defRPr sz="2400">
                <a:solidFill>
                  <a:schemeClr val="tx1"/>
                </a:solidFill>
                <a:latin typeface="Times New Roman" pitchFamily="18" charset="0"/>
              </a:defRPr>
            </a:lvl3pPr>
            <a:lvl4pPr marL="1570276" indent="-224325" defTabSz="914437">
              <a:defRPr sz="2400">
                <a:solidFill>
                  <a:schemeClr val="tx1"/>
                </a:solidFill>
                <a:latin typeface="Times New Roman" pitchFamily="18" charset="0"/>
              </a:defRPr>
            </a:lvl4pPr>
            <a:lvl5pPr marL="2018927" indent="-224325" defTabSz="914437">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fld id="{FDDC92C3-A726-43A1-8005-4CFF8D815BF4}" type="slidenum">
              <a:rPr lang="en-US" sz="1100"/>
              <a:pPr/>
              <a:t>70</a:t>
            </a:fld>
            <a:endParaRPr lang="en-US" sz="110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293147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Times New Roman" pitchFamily="18" charset="0"/>
              </a:defRPr>
            </a:lvl1pPr>
            <a:lvl2pPr marL="729057" indent="-280406" defTabSz="914437">
              <a:defRPr>
                <a:solidFill>
                  <a:schemeClr val="tx1"/>
                </a:solidFill>
                <a:latin typeface="Times New Roman" pitchFamily="18" charset="0"/>
              </a:defRPr>
            </a:lvl2pPr>
            <a:lvl3pPr marL="1121626" indent="-224325" defTabSz="914437">
              <a:defRPr>
                <a:solidFill>
                  <a:schemeClr val="tx1"/>
                </a:solidFill>
                <a:latin typeface="Times New Roman" pitchFamily="18" charset="0"/>
              </a:defRPr>
            </a:lvl3pPr>
            <a:lvl4pPr marL="1570276" indent="-224325" defTabSz="914437">
              <a:defRPr>
                <a:solidFill>
                  <a:schemeClr val="tx1"/>
                </a:solidFill>
                <a:latin typeface="Times New Roman" pitchFamily="18" charset="0"/>
              </a:defRPr>
            </a:lvl4pPr>
            <a:lvl5pPr marL="2018927" indent="-224325" defTabSz="914437">
              <a:defRPr>
                <a:solidFill>
                  <a:schemeClr val="tx1"/>
                </a:solidFill>
                <a:latin typeface="Times New Roman" pitchFamily="18" charset="0"/>
              </a:defRPr>
            </a:lvl5pPr>
            <a:lvl6pPr marL="2467577" indent="-224325" defTabSz="914437" eaLnBrk="0" fontAlgn="base" hangingPunct="0">
              <a:spcBef>
                <a:spcPct val="0"/>
              </a:spcBef>
              <a:spcAft>
                <a:spcPct val="0"/>
              </a:spcAft>
              <a:defRPr>
                <a:solidFill>
                  <a:schemeClr val="tx1"/>
                </a:solidFill>
                <a:latin typeface="Times New Roman" pitchFamily="18" charset="0"/>
              </a:defRPr>
            </a:lvl6pPr>
            <a:lvl7pPr marL="2916227" indent="-224325" defTabSz="914437" eaLnBrk="0" fontAlgn="base" hangingPunct="0">
              <a:spcBef>
                <a:spcPct val="0"/>
              </a:spcBef>
              <a:spcAft>
                <a:spcPct val="0"/>
              </a:spcAft>
              <a:defRPr>
                <a:solidFill>
                  <a:schemeClr val="tx1"/>
                </a:solidFill>
                <a:latin typeface="Times New Roman" pitchFamily="18" charset="0"/>
              </a:defRPr>
            </a:lvl7pPr>
            <a:lvl8pPr marL="3364878" indent="-224325" defTabSz="914437" eaLnBrk="0" fontAlgn="base" hangingPunct="0">
              <a:spcBef>
                <a:spcPct val="0"/>
              </a:spcBef>
              <a:spcAft>
                <a:spcPct val="0"/>
              </a:spcAft>
              <a:defRPr>
                <a:solidFill>
                  <a:schemeClr val="tx1"/>
                </a:solidFill>
                <a:latin typeface="Times New Roman" pitchFamily="18" charset="0"/>
              </a:defRPr>
            </a:lvl8pPr>
            <a:lvl9pPr marL="3813528" indent="-224325" defTabSz="914437" eaLnBrk="0" fontAlgn="base" hangingPunct="0">
              <a:spcBef>
                <a:spcPct val="0"/>
              </a:spcBef>
              <a:spcAft>
                <a:spcPct val="0"/>
              </a:spcAft>
              <a:defRPr>
                <a:solidFill>
                  <a:schemeClr val="tx1"/>
                </a:solidFill>
                <a:latin typeface="Times New Roman" pitchFamily="18" charset="0"/>
              </a:defRPr>
            </a:lvl9pPr>
          </a:lstStyle>
          <a:p>
            <a:fld id="{1852DCDD-0C6E-4C5E-A53C-B8E1360E8E9E}" type="slidenum">
              <a:rPr lang="en-US" smtClean="0"/>
              <a:pPr/>
              <a:t>8</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6451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defTabSz="914437">
              <a:defRPr sz="2400">
                <a:solidFill>
                  <a:schemeClr val="tx1"/>
                </a:solidFill>
                <a:latin typeface="Times New Roman" pitchFamily="18" charset="0"/>
              </a:defRPr>
            </a:lvl1pPr>
            <a:lvl2pPr marL="729057" indent="-280406" defTabSz="914437">
              <a:defRPr sz="2400">
                <a:solidFill>
                  <a:schemeClr val="tx1"/>
                </a:solidFill>
                <a:latin typeface="Times New Roman" pitchFamily="18" charset="0"/>
              </a:defRPr>
            </a:lvl2pPr>
            <a:lvl3pPr marL="1121626" indent="-224325" defTabSz="914437">
              <a:defRPr sz="2400">
                <a:solidFill>
                  <a:schemeClr val="tx1"/>
                </a:solidFill>
                <a:latin typeface="Times New Roman" pitchFamily="18" charset="0"/>
              </a:defRPr>
            </a:lvl3pPr>
            <a:lvl4pPr marL="1570276" indent="-224325" defTabSz="914437">
              <a:defRPr sz="2400">
                <a:solidFill>
                  <a:schemeClr val="tx1"/>
                </a:solidFill>
                <a:latin typeface="Times New Roman" pitchFamily="18" charset="0"/>
              </a:defRPr>
            </a:lvl4pPr>
            <a:lvl5pPr marL="2018927" indent="-224325" defTabSz="914437">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fld id="{0C75FA15-492F-41A7-B7E1-45BC0419439F}" type="slidenum">
              <a:rPr lang="en-US" sz="1100"/>
              <a:pPr/>
              <a:t>71</a:t>
            </a:fld>
            <a:endParaRPr lang="en-US" sz="110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3906172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820D1-ADAB-408B-8B77-5A0C0A5EC06F}" type="slidenum">
              <a:rPr lang="en-US" smtClean="0"/>
              <a:t>72</a:t>
            </a:fld>
            <a:endParaRPr lang="en-US"/>
          </a:p>
        </p:txBody>
      </p:sp>
    </p:spTree>
    <p:extLst>
      <p:ext uri="{BB962C8B-B14F-4D97-AF65-F5344CB8AC3E}">
        <p14:creationId xmlns:p14="http://schemas.microsoft.com/office/powerpoint/2010/main" val="26088816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73</a:t>
            </a:fld>
            <a:endParaRPr lang="en-US"/>
          </a:p>
        </p:txBody>
      </p:sp>
    </p:spTree>
    <p:extLst>
      <p:ext uri="{BB962C8B-B14F-4D97-AF65-F5344CB8AC3E}">
        <p14:creationId xmlns:p14="http://schemas.microsoft.com/office/powerpoint/2010/main" val="22156559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64CF2D-E637-48EB-942B-5B3F48C870E7}" type="slidenum">
              <a:rPr lang="en-US" smtClean="0"/>
              <a:t>74</a:t>
            </a:fld>
            <a:endParaRPr lang="en-US"/>
          </a:p>
        </p:txBody>
      </p:sp>
    </p:spTree>
    <p:extLst>
      <p:ext uri="{BB962C8B-B14F-4D97-AF65-F5344CB8AC3E}">
        <p14:creationId xmlns:p14="http://schemas.microsoft.com/office/powerpoint/2010/main" val="37182644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defTabSz="914437">
              <a:defRPr sz="2400">
                <a:solidFill>
                  <a:schemeClr val="tx1"/>
                </a:solidFill>
                <a:latin typeface="Times New Roman" pitchFamily="18" charset="0"/>
              </a:defRPr>
            </a:lvl1pPr>
            <a:lvl2pPr marL="729057" indent="-280406" defTabSz="914437">
              <a:defRPr sz="2400">
                <a:solidFill>
                  <a:schemeClr val="tx1"/>
                </a:solidFill>
                <a:latin typeface="Times New Roman" pitchFamily="18" charset="0"/>
              </a:defRPr>
            </a:lvl2pPr>
            <a:lvl3pPr marL="1121626" indent="-224325" defTabSz="914437">
              <a:defRPr sz="2400">
                <a:solidFill>
                  <a:schemeClr val="tx1"/>
                </a:solidFill>
                <a:latin typeface="Times New Roman" pitchFamily="18" charset="0"/>
              </a:defRPr>
            </a:lvl3pPr>
            <a:lvl4pPr marL="1570276" indent="-224325" defTabSz="914437">
              <a:defRPr sz="2400">
                <a:solidFill>
                  <a:schemeClr val="tx1"/>
                </a:solidFill>
                <a:latin typeface="Times New Roman" pitchFamily="18" charset="0"/>
              </a:defRPr>
            </a:lvl4pPr>
            <a:lvl5pPr marL="2018927" indent="-224325" defTabSz="914437">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fld id="{6030255D-5ABA-46B2-AA26-F810DBCB1034}" type="slidenum">
              <a:rPr lang="en-US" sz="1100"/>
              <a:pPr/>
              <a:t>75</a:t>
            </a:fld>
            <a:endParaRPr lang="en-US" sz="110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2314095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820D1-ADAB-408B-8B77-5A0C0A5EC06F}" type="slidenum">
              <a:rPr lang="en-US" smtClean="0"/>
              <a:t>76</a:t>
            </a:fld>
            <a:endParaRPr lang="en-US"/>
          </a:p>
        </p:txBody>
      </p:sp>
    </p:spTree>
    <p:extLst>
      <p:ext uri="{BB962C8B-B14F-4D97-AF65-F5344CB8AC3E}">
        <p14:creationId xmlns:p14="http://schemas.microsoft.com/office/powerpoint/2010/main" val="38906795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820D1-ADAB-408B-8B77-5A0C0A5EC06F}" type="slidenum">
              <a:rPr lang="en-US" smtClean="0"/>
              <a:t>77</a:t>
            </a:fld>
            <a:endParaRPr lang="en-US"/>
          </a:p>
        </p:txBody>
      </p:sp>
    </p:spTree>
    <p:extLst>
      <p:ext uri="{BB962C8B-B14F-4D97-AF65-F5344CB8AC3E}">
        <p14:creationId xmlns:p14="http://schemas.microsoft.com/office/powerpoint/2010/main" val="34990876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14437">
              <a:defRPr sz="2400">
                <a:solidFill>
                  <a:schemeClr val="tx1"/>
                </a:solidFill>
                <a:latin typeface="Times New Roman" pitchFamily="18" charset="0"/>
              </a:defRPr>
            </a:lvl1pPr>
            <a:lvl2pPr marL="729057" indent="-280406" defTabSz="914437">
              <a:defRPr sz="2400">
                <a:solidFill>
                  <a:schemeClr val="tx1"/>
                </a:solidFill>
                <a:latin typeface="Times New Roman" pitchFamily="18" charset="0"/>
              </a:defRPr>
            </a:lvl2pPr>
            <a:lvl3pPr marL="1121626" indent="-224325" defTabSz="914437">
              <a:defRPr sz="2400">
                <a:solidFill>
                  <a:schemeClr val="tx1"/>
                </a:solidFill>
                <a:latin typeface="Times New Roman" pitchFamily="18" charset="0"/>
              </a:defRPr>
            </a:lvl3pPr>
            <a:lvl4pPr marL="1570276" indent="-224325" defTabSz="914437">
              <a:defRPr sz="2400">
                <a:solidFill>
                  <a:schemeClr val="tx1"/>
                </a:solidFill>
                <a:latin typeface="Times New Roman" pitchFamily="18" charset="0"/>
              </a:defRPr>
            </a:lvl4pPr>
            <a:lvl5pPr marL="2018927" indent="-224325" defTabSz="914437">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fld id="{E9A6F8F7-8FD2-4BCB-B34A-748E13861D5D}" type="slidenum">
              <a:rPr lang="en-US" sz="1100"/>
              <a:pPr/>
              <a:t>78</a:t>
            </a:fld>
            <a:endParaRPr lang="en-US" sz="11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489577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New Roman" pitchFamily="18" charset="0"/>
              </a:defRPr>
            </a:lvl1pPr>
            <a:lvl2pPr marL="742950" indent="-285750" defTabSz="931863">
              <a:defRPr>
                <a:solidFill>
                  <a:schemeClr val="tx1"/>
                </a:solidFill>
                <a:latin typeface="Times New Roman" pitchFamily="18" charset="0"/>
              </a:defRPr>
            </a:lvl2pPr>
            <a:lvl3pPr marL="1143000" indent="-228600" defTabSz="931863">
              <a:defRPr>
                <a:solidFill>
                  <a:schemeClr val="tx1"/>
                </a:solidFill>
                <a:latin typeface="Times New Roman" pitchFamily="18" charset="0"/>
              </a:defRPr>
            </a:lvl3pPr>
            <a:lvl4pPr marL="1600200" indent="-228600" defTabSz="931863">
              <a:defRPr>
                <a:solidFill>
                  <a:schemeClr val="tx1"/>
                </a:solidFill>
                <a:latin typeface="Times New Roman" pitchFamily="18" charset="0"/>
              </a:defRPr>
            </a:lvl4pPr>
            <a:lvl5pPr marL="2057400" indent="-228600" defTabSz="931863">
              <a:defRPr>
                <a:solidFill>
                  <a:schemeClr val="tx1"/>
                </a:solidFill>
                <a:latin typeface="Times New Roman" pitchFamily="18" charset="0"/>
              </a:defRPr>
            </a:lvl5pPr>
            <a:lvl6pPr marL="2514600" indent="-228600" defTabSz="931863" eaLnBrk="0" fontAlgn="base" hangingPunct="0">
              <a:spcBef>
                <a:spcPct val="0"/>
              </a:spcBef>
              <a:spcAft>
                <a:spcPct val="0"/>
              </a:spcAft>
              <a:defRPr>
                <a:solidFill>
                  <a:schemeClr val="tx1"/>
                </a:solidFill>
                <a:latin typeface="Times New Roman" pitchFamily="18" charset="0"/>
              </a:defRPr>
            </a:lvl6pPr>
            <a:lvl7pPr marL="2971800" indent="-228600" defTabSz="931863" eaLnBrk="0" fontAlgn="base" hangingPunct="0">
              <a:spcBef>
                <a:spcPct val="0"/>
              </a:spcBef>
              <a:spcAft>
                <a:spcPct val="0"/>
              </a:spcAft>
              <a:defRPr>
                <a:solidFill>
                  <a:schemeClr val="tx1"/>
                </a:solidFill>
                <a:latin typeface="Times New Roman" pitchFamily="18" charset="0"/>
              </a:defRPr>
            </a:lvl7pPr>
            <a:lvl8pPr marL="3429000" indent="-228600" defTabSz="931863" eaLnBrk="0" fontAlgn="base" hangingPunct="0">
              <a:spcBef>
                <a:spcPct val="0"/>
              </a:spcBef>
              <a:spcAft>
                <a:spcPct val="0"/>
              </a:spcAft>
              <a:defRPr>
                <a:solidFill>
                  <a:schemeClr val="tx1"/>
                </a:solidFill>
                <a:latin typeface="Times New Roman" pitchFamily="18" charset="0"/>
              </a:defRPr>
            </a:lvl8pPr>
            <a:lvl9pPr marL="3886200" indent="-228600" defTabSz="931863" eaLnBrk="0" fontAlgn="base" hangingPunct="0">
              <a:spcBef>
                <a:spcPct val="0"/>
              </a:spcBef>
              <a:spcAft>
                <a:spcPct val="0"/>
              </a:spcAft>
              <a:defRPr>
                <a:solidFill>
                  <a:schemeClr val="tx1"/>
                </a:solidFill>
                <a:latin typeface="Times New Roman" pitchFamily="18" charset="0"/>
              </a:defRPr>
            </a:lvl9pPr>
          </a:lstStyle>
          <a:p>
            <a:fld id="{3182944E-21DB-487C-AFC0-C4911950F65D}" type="slidenum">
              <a:rPr lang="en-US" altLang="en-US" smtClean="0"/>
              <a:pPr/>
              <a:t>9</a:t>
            </a:fld>
            <a:endParaRPr lang="en-US" alt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996881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Times New Roman" pitchFamily="18" charset="0"/>
              </a:defRPr>
            </a:lvl1pPr>
            <a:lvl2pPr marL="729057" indent="-280406" defTabSz="914437">
              <a:defRPr>
                <a:solidFill>
                  <a:schemeClr val="tx1"/>
                </a:solidFill>
                <a:latin typeface="Times New Roman" pitchFamily="18" charset="0"/>
              </a:defRPr>
            </a:lvl2pPr>
            <a:lvl3pPr marL="1121626" indent="-224325" defTabSz="914437">
              <a:defRPr>
                <a:solidFill>
                  <a:schemeClr val="tx1"/>
                </a:solidFill>
                <a:latin typeface="Times New Roman" pitchFamily="18" charset="0"/>
              </a:defRPr>
            </a:lvl3pPr>
            <a:lvl4pPr marL="1570276" indent="-224325" defTabSz="914437">
              <a:defRPr>
                <a:solidFill>
                  <a:schemeClr val="tx1"/>
                </a:solidFill>
                <a:latin typeface="Times New Roman" pitchFamily="18" charset="0"/>
              </a:defRPr>
            </a:lvl4pPr>
            <a:lvl5pPr marL="2018927" indent="-224325" defTabSz="914437">
              <a:defRPr>
                <a:solidFill>
                  <a:schemeClr val="tx1"/>
                </a:solidFill>
                <a:latin typeface="Times New Roman" pitchFamily="18" charset="0"/>
              </a:defRPr>
            </a:lvl5pPr>
            <a:lvl6pPr marL="2467577" indent="-224325" defTabSz="914437" eaLnBrk="0" fontAlgn="base" hangingPunct="0">
              <a:spcBef>
                <a:spcPct val="0"/>
              </a:spcBef>
              <a:spcAft>
                <a:spcPct val="0"/>
              </a:spcAft>
              <a:defRPr>
                <a:solidFill>
                  <a:schemeClr val="tx1"/>
                </a:solidFill>
                <a:latin typeface="Times New Roman" pitchFamily="18" charset="0"/>
              </a:defRPr>
            </a:lvl6pPr>
            <a:lvl7pPr marL="2916227" indent="-224325" defTabSz="914437" eaLnBrk="0" fontAlgn="base" hangingPunct="0">
              <a:spcBef>
                <a:spcPct val="0"/>
              </a:spcBef>
              <a:spcAft>
                <a:spcPct val="0"/>
              </a:spcAft>
              <a:defRPr>
                <a:solidFill>
                  <a:schemeClr val="tx1"/>
                </a:solidFill>
                <a:latin typeface="Times New Roman" pitchFamily="18" charset="0"/>
              </a:defRPr>
            </a:lvl7pPr>
            <a:lvl8pPr marL="3364878" indent="-224325" defTabSz="914437" eaLnBrk="0" fontAlgn="base" hangingPunct="0">
              <a:spcBef>
                <a:spcPct val="0"/>
              </a:spcBef>
              <a:spcAft>
                <a:spcPct val="0"/>
              </a:spcAft>
              <a:defRPr>
                <a:solidFill>
                  <a:schemeClr val="tx1"/>
                </a:solidFill>
                <a:latin typeface="Times New Roman" pitchFamily="18" charset="0"/>
              </a:defRPr>
            </a:lvl8pPr>
            <a:lvl9pPr marL="3813528" indent="-224325" defTabSz="914437" eaLnBrk="0" fontAlgn="base" hangingPunct="0">
              <a:spcBef>
                <a:spcPct val="0"/>
              </a:spcBef>
              <a:spcAft>
                <a:spcPct val="0"/>
              </a:spcAft>
              <a:defRPr>
                <a:solidFill>
                  <a:schemeClr val="tx1"/>
                </a:solidFill>
                <a:latin typeface="Times New Roman" pitchFamily="18" charset="0"/>
              </a:defRPr>
            </a:lvl9pPr>
          </a:lstStyle>
          <a:p>
            <a:fld id="{311E5395-3D2A-4C96-8D21-DFA572E16FA6}" type="slidenum">
              <a:rPr lang="en-US" smtClean="0"/>
              <a:pPr/>
              <a:t>10</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04794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5322A3-D4F8-438D-93FD-E03030BD856D}" type="datetimeFigureOut">
              <a:rPr lang="en-US" smtClean="0"/>
              <a:t>8/28/16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91A16-4437-4DF1-9E5A-867E924AB1F0}" type="slidenum">
              <a:rPr lang="en-US" smtClean="0"/>
              <a:t>‹#›</a:t>
            </a:fld>
            <a:endParaRPr lang="en-US"/>
          </a:p>
        </p:txBody>
      </p:sp>
    </p:spTree>
    <p:extLst>
      <p:ext uri="{BB962C8B-B14F-4D97-AF65-F5344CB8AC3E}">
        <p14:creationId xmlns:p14="http://schemas.microsoft.com/office/powerpoint/2010/main" val="177577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322A3-D4F8-438D-93FD-E03030BD856D}" type="datetimeFigureOut">
              <a:rPr lang="en-US" smtClean="0"/>
              <a:t>8/28/16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91A16-4437-4DF1-9E5A-867E924AB1F0}" type="slidenum">
              <a:rPr lang="en-US" smtClean="0"/>
              <a:t>‹#›</a:t>
            </a:fld>
            <a:endParaRPr lang="en-US"/>
          </a:p>
        </p:txBody>
      </p:sp>
    </p:spTree>
    <p:extLst>
      <p:ext uri="{BB962C8B-B14F-4D97-AF65-F5344CB8AC3E}">
        <p14:creationId xmlns:p14="http://schemas.microsoft.com/office/powerpoint/2010/main" val="541911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322A3-D4F8-438D-93FD-E03030BD856D}" type="datetimeFigureOut">
              <a:rPr lang="en-US" smtClean="0"/>
              <a:t>8/28/16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91A16-4437-4DF1-9E5A-867E924AB1F0}" type="slidenum">
              <a:rPr lang="en-US" smtClean="0"/>
              <a:t>‹#›</a:t>
            </a:fld>
            <a:endParaRPr lang="en-US"/>
          </a:p>
        </p:txBody>
      </p:sp>
    </p:spTree>
    <p:extLst>
      <p:ext uri="{BB962C8B-B14F-4D97-AF65-F5344CB8AC3E}">
        <p14:creationId xmlns:p14="http://schemas.microsoft.com/office/powerpoint/2010/main" val="3507724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322A3-D4F8-438D-93FD-E03030BD856D}" type="datetimeFigureOut">
              <a:rPr lang="en-US" smtClean="0"/>
              <a:t>8/28/16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91A16-4437-4DF1-9E5A-867E924AB1F0}" type="slidenum">
              <a:rPr lang="en-US" smtClean="0"/>
              <a:t>‹#›</a:t>
            </a:fld>
            <a:endParaRPr lang="en-US"/>
          </a:p>
        </p:txBody>
      </p:sp>
    </p:spTree>
    <p:extLst>
      <p:ext uri="{BB962C8B-B14F-4D97-AF65-F5344CB8AC3E}">
        <p14:creationId xmlns:p14="http://schemas.microsoft.com/office/powerpoint/2010/main" val="3588082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5322A3-D4F8-438D-93FD-E03030BD856D}" type="datetimeFigureOut">
              <a:rPr lang="en-US" smtClean="0"/>
              <a:t>8/28/16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91A16-4437-4DF1-9E5A-867E924AB1F0}" type="slidenum">
              <a:rPr lang="en-US" smtClean="0"/>
              <a:t>‹#›</a:t>
            </a:fld>
            <a:endParaRPr lang="en-US"/>
          </a:p>
        </p:txBody>
      </p:sp>
    </p:spTree>
    <p:extLst>
      <p:ext uri="{BB962C8B-B14F-4D97-AF65-F5344CB8AC3E}">
        <p14:creationId xmlns:p14="http://schemas.microsoft.com/office/powerpoint/2010/main" val="884876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5322A3-D4F8-438D-93FD-E03030BD856D}" type="datetimeFigureOut">
              <a:rPr lang="en-US" smtClean="0"/>
              <a:t>8/28/16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491A16-4437-4DF1-9E5A-867E924AB1F0}" type="slidenum">
              <a:rPr lang="en-US" smtClean="0"/>
              <a:t>‹#›</a:t>
            </a:fld>
            <a:endParaRPr lang="en-US"/>
          </a:p>
        </p:txBody>
      </p:sp>
    </p:spTree>
    <p:extLst>
      <p:ext uri="{BB962C8B-B14F-4D97-AF65-F5344CB8AC3E}">
        <p14:creationId xmlns:p14="http://schemas.microsoft.com/office/powerpoint/2010/main" val="1057636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5322A3-D4F8-438D-93FD-E03030BD856D}" type="datetimeFigureOut">
              <a:rPr lang="en-US" smtClean="0"/>
              <a:t>8/28/16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491A16-4437-4DF1-9E5A-867E924AB1F0}" type="slidenum">
              <a:rPr lang="en-US" smtClean="0"/>
              <a:t>‹#›</a:t>
            </a:fld>
            <a:endParaRPr lang="en-US"/>
          </a:p>
        </p:txBody>
      </p:sp>
    </p:spTree>
    <p:extLst>
      <p:ext uri="{BB962C8B-B14F-4D97-AF65-F5344CB8AC3E}">
        <p14:creationId xmlns:p14="http://schemas.microsoft.com/office/powerpoint/2010/main" val="1597710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5322A3-D4F8-438D-93FD-E03030BD856D}" type="datetimeFigureOut">
              <a:rPr lang="en-US" smtClean="0"/>
              <a:t>8/28/16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491A16-4437-4DF1-9E5A-867E924AB1F0}" type="slidenum">
              <a:rPr lang="en-US" smtClean="0"/>
              <a:t>‹#›</a:t>
            </a:fld>
            <a:endParaRPr lang="en-US"/>
          </a:p>
        </p:txBody>
      </p:sp>
    </p:spTree>
    <p:extLst>
      <p:ext uri="{BB962C8B-B14F-4D97-AF65-F5344CB8AC3E}">
        <p14:creationId xmlns:p14="http://schemas.microsoft.com/office/powerpoint/2010/main" val="414164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5322A3-D4F8-438D-93FD-E03030BD856D}" type="datetimeFigureOut">
              <a:rPr lang="en-US" smtClean="0"/>
              <a:t>8/28/16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491A16-4437-4DF1-9E5A-867E924AB1F0}" type="slidenum">
              <a:rPr lang="en-US" smtClean="0"/>
              <a:t>‹#›</a:t>
            </a:fld>
            <a:endParaRPr lang="en-US"/>
          </a:p>
        </p:txBody>
      </p:sp>
    </p:spTree>
    <p:extLst>
      <p:ext uri="{BB962C8B-B14F-4D97-AF65-F5344CB8AC3E}">
        <p14:creationId xmlns:p14="http://schemas.microsoft.com/office/powerpoint/2010/main" val="591947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322A3-D4F8-438D-93FD-E03030BD856D}" type="datetimeFigureOut">
              <a:rPr lang="en-US" smtClean="0"/>
              <a:t>8/28/16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491A16-4437-4DF1-9E5A-867E924AB1F0}" type="slidenum">
              <a:rPr lang="en-US" smtClean="0"/>
              <a:t>‹#›</a:t>
            </a:fld>
            <a:endParaRPr lang="en-US"/>
          </a:p>
        </p:txBody>
      </p:sp>
    </p:spTree>
    <p:extLst>
      <p:ext uri="{BB962C8B-B14F-4D97-AF65-F5344CB8AC3E}">
        <p14:creationId xmlns:p14="http://schemas.microsoft.com/office/powerpoint/2010/main" val="3548353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322A3-D4F8-438D-93FD-E03030BD856D}" type="datetimeFigureOut">
              <a:rPr lang="en-US" smtClean="0"/>
              <a:t>8/28/16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491A16-4437-4DF1-9E5A-867E924AB1F0}" type="slidenum">
              <a:rPr lang="en-US" smtClean="0"/>
              <a:t>‹#›</a:t>
            </a:fld>
            <a:endParaRPr lang="en-US"/>
          </a:p>
        </p:txBody>
      </p:sp>
    </p:spTree>
    <p:extLst>
      <p:ext uri="{BB962C8B-B14F-4D97-AF65-F5344CB8AC3E}">
        <p14:creationId xmlns:p14="http://schemas.microsoft.com/office/powerpoint/2010/main" val="35554843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322A3-D4F8-438D-93FD-E03030BD856D}" type="datetimeFigureOut">
              <a:rPr lang="en-US" smtClean="0"/>
              <a:t>8/28/16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491A16-4437-4DF1-9E5A-867E924AB1F0}" type="slidenum">
              <a:rPr lang="en-US" smtClean="0"/>
              <a:t>‹#›</a:t>
            </a:fld>
            <a:endParaRPr lang="en-US"/>
          </a:p>
        </p:txBody>
      </p:sp>
    </p:spTree>
    <p:extLst>
      <p:ext uri="{BB962C8B-B14F-4D97-AF65-F5344CB8AC3E}">
        <p14:creationId xmlns:p14="http://schemas.microsoft.com/office/powerpoint/2010/main" val="795794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9" Type="http://schemas.openxmlformats.org/officeDocument/2006/relationships/image" Target="../media/image10.png"/><Relationship Id="rId20" Type="http://schemas.openxmlformats.org/officeDocument/2006/relationships/image" Target="../media/image21.png"/><Relationship Id="rId21" Type="http://schemas.openxmlformats.org/officeDocument/2006/relationships/image" Target="../media/image22.png"/><Relationship Id="rId22" Type="http://schemas.openxmlformats.org/officeDocument/2006/relationships/image" Target="../media/image23.png"/><Relationship Id="rId23" Type="http://schemas.openxmlformats.org/officeDocument/2006/relationships/image" Target="../media/image24.tiff"/><Relationship Id="rId24" Type="http://schemas.openxmlformats.org/officeDocument/2006/relationships/image" Target="../media/image25.tiff"/><Relationship Id="rId25" Type="http://schemas.openxmlformats.org/officeDocument/2006/relationships/image" Target="../media/image26.tiff"/><Relationship Id="rId10" Type="http://schemas.openxmlformats.org/officeDocument/2006/relationships/image" Target="../media/image11.jpeg"/><Relationship Id="rId11" Type="http://schemas.openxmlformats.org/officeDocument/2006/relationships/image" Target="../media/image12.jpeg"/><Relationship Id="rId12" Type="http://schemas.openxmlformats.org/officeDocument/2006/relationships/image" Target="../media/image13.jpeg"/><Relationship Id="rId13" Type="http://schemas.openxmlformats.org/officeDocument/2006/relationships/image" Target="../media/image14.png"/><Relationship Id="rId14" Type="http://schemas.openxmlformats.org/officeDocument/2006/relationships/image" Target="../media/image15.jpeg"/><Relationship Id="rId15" Type="http://schemas.openxmlformats.org/officeDocument/2006/relationships/image" Target="../media/image16.jpeg"/><Relationship Id="rId16" Type="http://schemas.openxmlformats.org/officeDocument/2006/relationships/image" Target="../media/image17.jpeg"/><Relationship Id="rId17" Type="http://schemas.openxmlformats.org/officeDocument/2006/relationships/image" Target="../media/image18.png"/><Relationship Id="rId18" Type="http://schemas.openxmlformats.org/officeDocument/2006/relationships/image" Target="../media/image19.png"/><Relationship Id="rId19"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1.gif"/><Relationship Id="rId4" Type="http://schemas.openxmlformats.org/officeDocument/2006/relationships/image" Target="../media/image52.gi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png"/><Relationship Id="rId1" Type="http://schemas.microsoft.com/office/2007/relationships/media" Target="../media/media2.wav"/><Relationship Id="rId2" Type="http://schemas.openxmlformats.org/officeDocument/2006/relationships/audio" Target="../media/media2.wav"/></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6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8.xml"/><Relationship Id="rId5" Type="http://schemas.openxmlformats.org/officeDocument/2006/relationships/image" Target="../media/image65.png"/><Relationship Id="rId6" Type="http://schemas.openxmlformats.org/officeDocument/2006/relationships/image" Target="../media/image59.png"/><Relationship Id="rId1" Type="http://schemas.microsoft.com/office/2007/relationships/media" Target="../media/media3.wav"/><Relationship Id="rId2" Type="http://schemas.openxmlformats.org/officeDocument/2006/relationships/audio" Target="../media/media3.wa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6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35.xml"/><Relationship Id="rId5" Type="http://schemas.openxmlformats.org/officeDocument/2006/relationships/image" Target="../media/image73.jpeg"/><Relationship Id="rId6" Type="http://schemas.openxmlformats.org/officeDocument/2006/relationships/image" Target="../media/image74.jpeg"/><Relationship Id="rId7" Type="http://schemas.openxmlformats.org/officeDocument/2006/relationships/image" Target="../media/image75.png"/><Relationship Id="rId1" Type="http://schemas.microsoft.com/office/2007/relationships/media" Target="file://localhost/F:/History_of_Cytometry-draft-F/Lou35A.mp3" TargetMode="External"/><Relationship Id="rId2" Type="http://schemas.openxmlformats.org/officeDocument/2006/relationships/audio" Target="file://localhost/F:/History_of_Cytometry-draft-F/Lou35A.mp3"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1.jpe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jpe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1.xml"/><Relationship Id="rId5" Type="http://schemas.openxmlformats.org/officeDocument/2006/relationships/image" Target="../media/image85.jpeg"/><Relationship Id="rId6" Type="http://schemas.openxmlformats.org/officeDocument/2006/relationships/image" Target="../media/image86.jpeg"/><Relationship Id="rId7" Type="http://schemas.openxmlformats.org/officeDocument/2006/relationships/image" Target="../media/image59.png"/><Relationship Id="rId1" Type="http://schemas.microsoft.com/office/2007/relationships/media" Target="../media/media4.wav"/><Relationship Id="rId2" Type="http://schemas.openxmlformats.org/officeDocument/2006/relationships/audio" Target="../media/media4.wav"/></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43.xml"/><Relationship Id="rId5" Type="http://schemas.openxmlformats.org/officeDocument/2006/relationships/image" Target="../media/image90.jpeg"/><Relationship Id="rId6" Type="http://schemas.openxmlformats.org/officeDocument/2006/relationships/image" Target="../media/image75.png"/><Relationship Id="rId7" Type="http://schemas.openxmlformats.org/officeDocument/2006/relationships/image" Target="../media/image91.jpeg"/><Relationship Id="rId1" Type="http://schemas.microsoft.com/office/2007/relationships/media" Target="file://localhost/F:/History_of_Cytometry-K/Lou-A23A.mp3" TargetMode="External"/><Relationship Id="rId2" Type="http://schemas.openxmlformats.org/officeDocument/2006/relationships/audio" Target="file://localhost/F:/History_of_Cytometry-K/Lou-A23A.mp3"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5.xml"/><Relationship Id="rId5" Type="http://schemas.openxmlformats.org/officeDocument/2006/relationships/image" Target="../media/image59.png"/><Relationship Id="rId1" Type="http://schemas.microsoft.com/office/2007/relationships/media" Target="../media/media5.wav"/><Relationship Id="rId2" Type="http://schemas.openxmlformats.org/officeDocument/2006/relationships/audio" Target="../media/media5.wav"/></Relationships>
</file>

<file path=ppt/slides/_rels/slide47.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jpeg"/><Relationship Id="rId6" Type="http://schemas.openxmlformats.org/officeDocument/2006/relationships/image" Target="../media/image98.jpeg"/><Relationship Id="rId7" Type="http://schemas.openxmlformats.org/officeDocument/2006/relationships/image" Target="../media/image99.jpe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47.xml"/><Relationship Id="rId5" Type="http://schemas.openxmlformats.org/officeDocument/2006/relationships/image" Target="../media/image100.jpeg"/><Relationship Id="rId6" Type="http://schemas.openxmlformats.org/officeDocument/2006/relationships/image" Target="../media/image101.jpeg"/><Relationship Id="rId7" Type="http://schemas.openxmlformats.org/officeDocument/2006/relationships/image" Target="../media/image102.png"/><Relationship Id="rId1" Type="http://schemas.microsoft.com/office/2007/relationships/media" Target="file://localhost/C:/Documents%20and%20Settings/Mel%20Henriksen/Desktop/History_of_Cytometry-draft-J/Lou-A21C.mp3" TargetMode="External"/><Relationship Id="rId2" Type="http://schemas.openxmlformats.org/officeDocument/2006/relationships/audio" Target="file://localhost/C:/Documents%20and%20Settings/Mel%20Henriksen/Desktop/History_of_Cytometry-draft-J/Lou-A21C.mp3"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103.jpe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8.jpeg"/></Relationships>
</file>

<file path=ppt/slides/_rels/slide50.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5"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08.jpe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111.jpe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14.jpeg"/></Relationships>
</file>

<file path=ppt/slides/_rels/slide55.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eg"/><Relationship Id="rId5" Type="http://schemas.openxmlformats.org/officeDocument/2006/relationships/image" Target="../media/image117.jpeg"/><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1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1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2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21.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jpeg"/><Relationship Id="rId5" Type="http://schemas.openxmlformats.org/officeDocument/2006/relationships/image" Target="../media/image124.jpe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tiff"/><Relationship Id="rId1" Type="http://schemas.openxmlformats.org/officeDocument/2006/relationships/slideLayout" Target="../slideLayouts/slideLayout6.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eg"/><Relationship Id="rId1" Type="http://schemas.openxmlformats.org/officeDocument/2006/relationships/slideLayout" Target="../slideLayouts/slideLayout6.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jpeg"/><Relationship Id="rId5" Type="http://schemas.openxmlformats.org/officeDocument/2006/relationships/image" Target="../media/image131.jpeg"/><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5" Type="http://schemas.openxmlformats.org/officeDocument/2006/relationships/image" Target="../media/image134.jpeg"/><Relationship Id="rId6" Type="http://schemas.openxmlformats.org/officeDocument/2006/relationships/image" Target="../media/image135.jpeg"/><Relationship Id="rId7" Type="http://schemas.openxmlformats.org/officeDocument/2006/relationships/image" Target="../media/image136.jpeg"/><Relationship Id="rId8" Type="http://schemas.openxmlformats.org/officeDocument/2006/relationships/image" Target="../media/image137.jpeg"/><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38.jpeg"/></Relationships>
</file>

<file path=ppt/slides/_rels/slide67.xml.rels><?xml version="1.0" encoding="UTF-8" standalone="yes"?>
<Relationships xmlns="http://schemas.openxmlformats.org/package/2006/relationships"><Relationship Id="rId3" Type="http://schemas.openxmlformats.org/officeDocument/2006/relationships/image" Target="../media/image139.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image" Target="../media/image141.jpe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image" Target="../media/image143.jpe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6.xml"/><Relationship Id="rId5" Type="http://schemas.openxmlformats.org/officeDocument/2006/relationships/image" Target="../media/image32.png"/><Relationship Id="rId1" Type="http://schemas.microsoft.com/office/2007/relationships/media" Target="../media/media1.wav"/><Relationship Id="rId2" Type="http://schemas.openxmlformats.org/officeDocument/2006/relationships/audio" Target="../media/media1.wav"/></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144.png"/></Relationships>
</file>

<file path=ppt/slides/_rels/slide71.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47.jpeg"/><Relationship Id="rId5" Type="http://schemas.openxmlformats.org/officeDocument/2006/relationships/image" Target="../media/image148.jpeg"/><Relationship Id="rId6" Type="http://schemas.openxmlformats.org/officeDocument/2006/relationships/image" Target="../media/image149.tiff"/><Relationship Id="rId7" Type="http://schemas.openxmlformats.org/officeDocument/2006/relationships/image" Target="../media/image150.tiff"/><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51.jpeg"/></Relationships>
</file>

<file path=ppt/slides/_rels/slide74.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153.jpeg"/><Relationship Id="rId5" Type="http://schemas.openxmlformats.org/officeDocument/2006/relationships/image" Target="../media/image154.jpe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image" Target="../media/image156.jpe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6.xml.rels><?xml version="1.0" encoding="UTF-8" standalone="yes"?>
<Relationships xmlns="http://schemas.openxmlformats.org/package/2006/relationships"><Relationship Id="rId3" Type="http://schemas.openxmlformats.org/officeDocument/2006/relationships/image" Target="../media/image157.jpeg"/><Relationship Id="rId4" Type="http://schemas.openxmlformats.org/officeDocument/2006/relationships/image" Target="../media/image158.jpe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3" Type="http://schemas.openxmlformats.org/officeDocument/2006/relationships/image" Target="../media/image159.jpeg"/><Relationship Id="rId4" Type="http://schemas.openxmlformats.org/officeDocument/2006/relationships/image" Target="../media/image160.jpe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8.xml.rels><?xml version="1.0" encoding="UTF-8" standalone="yes"?>
<Relationships xmlns="http://schemas.openxmlformats.org/package/2006/relationships"><Relationship Id="rId3" Type="http://schemas.openxmlformats.org/officeDocument/2006/relationships/image" Target="../media/image161.jpeg"/><Relationship Id="rId4" Type="http://schemas.openxmlformats.org/officeDocument/2006/relationships/image" Target="../media/image162.jpe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8.xml"/><Relationship Id="rId5" Type="http://schemas.openxmlformats.org/officeDocument/2006/relationships/image" Target="../media/image32.png"/><Relationship Id="rId1" Type="http://schemas.microsoft.com/office/2007/relationships/media" Target="../media/media1.wav"/><Relationship Id="rId2" Type="http://schemas.openxmlformats.org/officeDocument/2006/relationships/audio" Target="../media/media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9220200" cy="1143000"/>
          </a:xfrm>
        </p:spPr>
        <p:txBody>
          <a:bodyPr>
            <a:noAutofit/>
          </a:bodyPr>
          <a:lstStyle/>
          <a:p>
            <a:r>
              <a:rPr lang="en-US" sz="3600" b="1" i="1" dirty="0">
                <a:solidFill>
                  <a:schemeClr val="tx2"/>
                </a:solidFill>
              </a:rPr>
              <a:t>E </a:t>
            </a:r>
            <a:r>
              <a:rPr lang="en-US" sz="3600" b="1" i="1" dirty="0" err="1">
                <a:solidFill>
                  <a:schemeClr val="tx2"/>
                </a:solidFill>
              </a:rPr>
              <a:t>all'ottavo</a:t>
            </a:r>
            <a:r>
              <a:rPr lang="en-US" sz="3600" b="1" i="1" dirty="0">
                <a:solidFill>
                  <a:schemeClr val="tx2"/>
                </a:solidFill>
              </a:rPr>
              <a:t> </a:t>
            </a:r>
            <a:r>
              <a:rPr lang="en-US" sz="3600" b="1" i="1" dirty="0" err="1">
                <a:solidFill>
                  <a:schemeClr val="tx2"/>
                </a:solidFill>
              </a:rPr>
              <a:t>giorno</a:t>
            </a:r>
            <a:r>
              <a:rPr lang="en-US" sz="3600" b="1" i="1" dirty="0">
                <a:solidFill>
                  <a:schemeClr val="tx2"/>
                </a:solidFill>
              </a:rPr>
              <a:t>, </a:t>
            </a:r>
            <a:r>
              <a:rPr lang="en-US" sz="3600" b="1" i="1" dirty="0" err="1">
                <a:solidFill>
                  <a:schemeClr val="tx2"/>
                </a:solidFill>
              </a:rPr>
              <a:t>Dio</a:t>
            </a:r>
            <a:r>
              <a:rPr lang="en-US" sz="3600" b="1" i="1" dirty="0">
                <a:solidFill>
                  <a:schemeClr val="tx2"/>
                </a:solidFill>
              </a:rPr>
              <a:t> </a:t>
            </a:r>
            <a:r>
              <a:rPr lang="en-US" sz="3600" b="1" i="1" dirty="0" err="1">
                <a:solidFill>
                  <a:schemeClr val="tx2"/>
                </a:solidFill>
              </a:rPr>
              <a:t>creò</a:t>
            </a:r>
            <a:r>
              <a:rPr lang="en-US" sz="3600" b="1" i="1" dirty="0">
                <a:solidFill>
                  <a:schemeClr val="tx2"/>
                </a:solidFill>
              </a:rPr>
              <a:t> la </a:t>
            </a:r>
            <a:r>
              <a:rPr lang="en-US" sz="3600" b="1" i="1" dirty="0" err="1">
                <a:solidFill>
                  <a:schemeClr val="tx2"/>
                </a:solidFill>
              </a:rPr>
              <a:t>citometria</a:t>
            </a:r>
            <a:r>
              <a:rPr lang="en-US" sz="3600" b="1" i="1" dirty="0">
                <a:solidFill>
                  <a:schemeClr val="tx2"/>
                </a:solidFill>
              </a:rPr>
              <a:t> </a:t>
            </a:r>
            <a:r>
              <a:rPr lang="en-US" sz="3600" b="1" dirty="0" smtClean="0"/>
              <a:t/>
            </a:r>
            <a:br>
              <a:rPr lang="en-US" sz="3600" b="1" dirty="0" smtClean="0"/>
            </a:br>
            <a:r>
              <a:rPr lang="en-US" sz="2800" dirty="0" smtClean="0"/>
              <a:t>(</a:t>
            </a:r>
            <a:r>
              <a:rPr lang="en-US" sz="2400" i="1" dirty="0"/>
              <a:t>and on the 8th day, God created cytometry</a:t>
            </a:r>
            <a:r>
              <a:rPr lang="en-US" sz="2800" dirty="0"/>
              <a:t>)</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0" y="4495801"/>
            <a:ext cx="9144000" cy="2362200"/>
          </a:xfrm>
          <a:prstGeom prst="rect">
            <a:avLst/>
          </a:prstGeom>
          <a:noFill/>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2362200"/>
            <a:ext cx="1892300" cy="914400"/>
          </a:xfrm>
          <a:prstGeom prst="rect">
            <a:avLst/>
          </a:prstGeom>
        </p:spPr>
      </p:pic>
      <p:sp>
        <p:nvSpPr>
          <p:cNvPr id="6" name="Rectangle 5"/>
          <p:cNvSpPr/>
          <p:nvPr/>
        </p:nvSpPr>
        <p:spPr>
          <a:xfrm>
            <a:off x="3124200" y="2219235"/>
            <a:ext cx="3657600" cy="1200329"/>
          </a:xfrm>
          <a:prstGeom prst="rect">
            <a:avLst/>
          </a:prstGeom>
        </p:spPr>
        <p:txBody>
          <a:bodyPr wrap="square">
            <a:spAutoFit/>
          </a:bodyPr>
          <a:lstStyle/>
          <a:p>
            <a:r>
              <a:rPr lang="en-US" sz="2400" dirty="0"/>
              <a:t>J. Paul Robinson</a:t>
            </a:r>
            <a:br>
              <a:rPr lang="en-US" sz="2400" dirty="0"/>
            </a:br>
            <a:r>
              <a:rPr lang="en-US" sz="2400" dirty="0"/>
              <a:t>Professor  </a:t>
            </a:r>
            <a:br>
              <a:rPr lang="en-US" sz="2400" dirty="0"/>
            </a:br>
            <a:r>
              <a:rPr lang="en-US" sz="2400" i="1" dirty="0"/>
              <a:t>Purdue University</a:t>
            </a:r>
            <a:endParaRPr lang="en-US" sz="2400" dirty="0"/>
          </a:p>
        </p:txBody>
      </p:sp>
      <p:pic>
        <p:nvPicPr>
          <p:cNvPr id="7" name="Picture 6"/>
          <p:cNvPicPr/>
          <p:nvPr/>
        </p:nvPicPr>
        <p:blipFill rotWithShape="1">
          <a:blip r:embed="rId4">
            <a:extLst>
              <a:ext uri="{28A0092B-C50C-407E-A947-70E740481C1C}">
                <a14:useLocalDpi xmlns:a14="http://schemas.microsoft.com/office/drawing/2010/main" val="0"/>
              </a:ext>
            </a:extLst>
          </a:blip>
          <a:srcRect r="67360"/>
          <a:stretch/>
        </p:blipFill>
        <p:spPr bwMode="auto">
          <a:xfrm>
            <a:off x="18288" y="3557735"/>
            <a:ext cx="1752600" cy="873760"/>
          </a:xfrm>
          <a:prstGeom prst="rect">
            <a:avLst/>
          </a:prstGeom>
          <a:noFill/>
          <a:ln>
            <a:noFill/>
          </a:ln>
          <a:extLst>
            <a:ext uri="{FAA26D3D-D897-4be2-8F04-BA451C77F1D7}">
              <ma14:placeholderFlag xmlns:ma14="http://schemas.microsoft.com/office/mac/drawingml/2011/main"/>
            </a:ext>
          </a:extLst>
        </p:spPr>
      </p:pic>
      <p:sp>
        <p:nvSpPr>
          <p:cNvPr id="8" name="TextBox 7"/>
          <p:cNvSpPr txBox="1"/>
          <p:nvPr/>
        </p:nvSpPr>
        <p:spPr>
          <a:xfrm>
            <a:off x="1816608" y="4126469"/>
            <a:ext cx="5110245" cy="338554"/>
          </a:xfrm>
          <a:prstGeom prst="rect">
            <a:avLst/>
          </a:prstGeom>
          <a:noFill/>
        </p:spPr>
        <p:txBody>
          <a:bodyPr wrap="none" rtlCol="0">
            <a:spAutoFit/>
          </a:bodyPr>
          <a:lstStyle/>
          <a:p>
            <a:r>
              <a:rPr lang="en-US" sz="1600" i="1" dirty="0" smtClean="0"/>
              <a:t>With thanks to </a:t>
            </a:r>
            <a:r>
              <a:rPr lang="en-US" sz="1600" i="1" dirty="0" err="1" smtClean="0"/>
              <a:t>ThermoFisher</a:t>
            </a:r>
            <a:r>
              <a:rPr lang="en-US" sz="1600" i="1" dirty="0" smtClean="0"/>
              <a:t> for sponsoring this Workshop</a:t>
            </a:r>
            <a:endParaRPr lang="en-US" sz="1600" i="1" dirty="0"/>
          </a:p>
        </p:txBody>
      </p:sp>
    </p:spTree>
    <p:extLst>
      <p:ext uri="{BB962C8B-B14F-4D97-AF65-F5344CB8AC3E}">
        <p14:creationId xmlns:p14="http://schemas.microsoft.com/office/powerpoint/2010/main" val="15481126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EFCFB5C8-CED1-49B1-8F1D-6421B06CCC1D}" type="datetime12">
              <a:rPr lang="en-US" smtClean="0"/>
              <a:pPr/>
              <a:t>11:02 PM</a:t>
            </a:fld>
            <a:endParaRPr lang="en-US" smtClean="0"/>
          </a:p>
        </p:txBody>
      </p:sp>
      <p:sp>
        <p:nvSpPr>
          <p:cNvPr id="256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mtClean="0">
                <a:latin typeface="Comic Sans MS" pitchFamily="66" charset="0"/>
              </a:rPr>
              <a:t>Page </a:t>
            </a:r>
            <a:fld id="{95856BEB-4034-46CF-9BF3-FA46CDD552F2}" type="slidenum">
              <a:rPr lang="en-US" smtClean="0">
                <a:latin typeface="Comic Sans MS" pitchFamily="66" charset="0"/>
              </a:rPr>
              <a:pPr/>
              <a:t>10</a:t>
            </a:fld>
            <a:endParaRPr lang="en-US" smtClean="0">
              <a:latin typeface="Comic Sans MS" pitchFamily="66" charset="0"/>
            </a:endParaRPr>
          </a:p>
        </p:txBody>
      </p:sp>
      <p:sp>
        <p:nvSpPr>
          <p:cNvPr id="25605" name="Rectangle 2"/>
          <p:cNvSpPr>
            <a:spLocks noGrp="1" noChangeArrowheads="1"/>
          </p:cNvSpPr>
          <p:nvPr>
            <p:ph type="title"/>
          </p:nvPr>
        </p:nvSpPr>
        <p:spPr>
          <a:xfrm>
            <a:off x="712788" y="228600"/>
            <a:ext cx="7772400" cy="417513"/>
          </a:xfrm>
        </p:spPr>
        <p:txBody>
          <a:bodyPr>
            <a:normAutofit fontScale="90000"/>
          </a:bodyPr>
          <a:lstStyle/>
          <a:p>
            <a:r>
              <a:rPr lang="en-US" sz="3200" smtClean="0"/>
              <a:t>Gucker’s Apparatus</a:t>
            </a:r>
          </a:p>
        </p:txBody>
      </p:sp>
      <p:sp>
        <p:nvSpPr>
          <p:cNvPr id="25606" name="Rectangle 3"/>
          <p:cNvSpPr>
            <a:spLocks noGrp="1" noChangeArrowheads="1"/>
          </p:cNvSpPr>
          <p:nvPr>
            <p:ph type="body" idx="1"/>
          </p:nvPr>
        </p:nvSpPr>
        <p:spPr/>
        <p:txBody>
          <a:bodyPr/>
          <a:lstStyle/>
          <a:p>
            <a:endParaRPr lang="en-US" smtClean="0"/>
          </a:p>
        </p:txBody>
      </p:sp>
      <p:pic>
        <p:nvPicPr>
          <p:cNvPr id="256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87" y="791212"/>
            <a:ext cx="6564230" cy="423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 Box 5"/>
          <p:cNvSpPr txBox="1">
            <a:spLocks noChangeArrowheads="1"/>
          </p:cNvSpPr>
          <p:nvPr/>
        </p:nvSpPr>
        <p:spPr bwMode="auto">
          <a:xfrm>
            <a:off x="4362450" y="6369050"/>
            <a:ext cx="3830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600" b="1"/>
              <a:t>A </a:t>
            </a:r>
            <a:r>
              <a:rPr lang="en-US" sz="600"/>
              <a:t>Photoelectronic Counter for Colloidal Particles1</a:t>
            </a:r>
          </a:p>
          <a:p>
            <a:r>
              <a:rPr lang="en-US" sz="600" b="1"/>
              <a:t>BY </a:t>
            </a:r>
            <a:r>
              <a:rPr lang="en-US" sz="600"/>
              <a:t>FRANK T. GUCKER, J R . , ~ CHESTER T. O’KONSKI,~ HUGH B. PICKARD3 AND JAMES N. PITTS, </a:t>
            </a:r>
            <a:r>
              <a:rPr lang="en-US" sz="600" b="1"/>
              <a:t>JR.4</a:t>
            </a:r>
            <a:endParaRPr lang="en-US" sz="600"/>
          </a:p>
          <a:p>
            <a:endParaRPr lang="en-US" sz="600"/>
          </a:p>
        </p:txBody>
      </p:sp>
      <p:sp>
        <p:nvSpPr>
          <p:cNvPr id="9" name="TextBox 8"/>
          <p:cNvSpPr txBox="1"/>
          <p:nvPr/>
        </p:nvSpPr>
        <p:spPr>
          <a:xfrm>
            <a:off x="7817996" y="21771"/>
            <a:ext cx="1326004" cy="769441"/>
          </a:xfrm>
          <a:prstGeom prst="rect">
            <a:avLst/>
          </a:prstGeom>
          <a:noFill/>
        </p:spPr>
        <p:txBody>
          <a:bodyPr wrap="none" rtlCol="0">
            <a:spAutoFit/>
          </a:bodyPr>
          <a:lstStyle/>
          <a:p>
            <a:r>
              <a:rPr lang="en-US" sz="4400" dirty="0" smtClean="0"/>
              <a:t>1947</a:t>
            </a:r>
            <a:endParaRPr lang="en-US" sz="4400" dirty="0"/>
          </a:p>
        </p:txBody>
      </p:sp>
      <p:sp>
        <p:nvSpPr>
          <p:cNvPr id="2" name="Rectangle 1"/>
          <p:cNvSpPr/>
          <p:nvPr/>
        </p:nvSpPr>
        <p:spPr>
          <a:xfrm>
            <a:off x="152400" y="5059345"/>
            <a:ext cx="8839199" cy="1323439"/>
          </a:xfrm>
          <a:prstGeom prst="rect">
            <a:avLst/>
          </a:prstGeom>
        </p:spPr>
        <p:txBody>
          <a:bodyPr wrap="square">
            <a:spAutoFit/>
          </a:bodyPr>
          <a:lstStyle/>
          <a:p>
            <a:r>
              <a:rPr lang="en-US" sz="2000" dirty="0"/>
              <a:t>Developed a flow cytometer for detection of bacteria in </a:t>
            </a:r>
            <a:r>
              <a:rPr lang="en-US" sz="2000" dirty="0" smtClean="0"/>
              <a:t>aerosols</a:t>
            </a:r>
          </a:p>
          <a:p>
            <a:r>
              <a:rPr lang="en-US" sz="2000" dirty="0">
                <a:solidFill>
                  <a:srgbClr val="FF3300"/>
                </a:solidFill>
              </a:rPr>
              <a:t>Instrument</a:t>
            </a:r>
            <a:r>
              <a:rPr lang="en-US" sz="2000" dirty="0"/>
              <a:t>: Sheath of filtered air flowing through a dark-field flow illuminated  chamber. Light source was a </a:t>
            </a:r>
            <a:r>
              <a:rPr lang="en-US" sz="2000" b="1" dirty="0"/>
              <a:t>Ford headlamp</a:t>
            </a:r>
            <a:r>
              <a:rPr lang="en-US" sz="2000" dirty="0"/>
              <a:t>, PMT detector (very early use of PMT)</a:t>
            </a:r>
          </a:p>
          <a:p>
            <a:endParaRPr lang="en-US" sz="2000" dirty="0"/>
          </a:p>
        </p:txBody>
      </p:sp>
    </p:spTree>
    <p:extLst>
      <p:ext uri="{BB962C8B-B14F-4D97-AF65-F5344CB8AC3E}">
        <p14:creationId xmlns:p14="http://schemas.microsoft.com/office/powerpoint/2010/main" val="368734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931B7475-B643-4F17-917B-49DEA5008B4E}" type="datetime12">
              <a:rPr lang="en-US" smtClean="0"/>
              <a:pPr/>
              <a:t>11:02 PM</a:t>
            </a:fld>
            <a:endParaRPr lang="en-US" dirty="0" smtClean="0"/>
          </a:p>
        </p:txBody>
      </p:sp>
      <p:sp>
        <p:nvSpPr>
          <p:cNvPr id="30723" name="Footer Placeholder 4"/>
          <p:cNvSpPr>
            <a:spLocks noGrp="1"/>
          </p:cNvSpPr>
          <p:nvPr>
            <p:ph type="ftr" sz="quarter" idx="11"/>
          </p:nvPr>
        </p:nvSpPr>
        <p:spPr>
          <a:xfrm>
            <a:off x="2914299" y="6492875"/>
            <a:ext cx="2895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dirty="0" smtClean="0">
                <a:latin typeface="Comic Sans MS" pitchFamily="66" charset="0"/>
              </a:rPr>
              <a:t>©1990-2013 J. Paul Robinson, Purdue University  Class notes BMS 631 </a:t>
            </a:r>
          </a:p>
        </p:txBody>
      </p:sp>
      <p:sp>
        <p:nvSpPr>
          <p:cNvPr id="307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dirty="0" smtClean="0">
                <a:latin typeface="Comic Sans MS" pitchFamily="66" charset="0"/>
              </a:rPr>
              <a:t>Page </a:t>
            </a:r>
            <a:fld id="{BDC9D97C-BBCE-4155-811B-215E39AB5BD5}" type="slidenum">
              <a:rPr lang="en-US" smtClean="0">
                <a:latin typeface="Comic Sans MS" pitchFamily="66" charset="0"/>
              </a:rPr>
              <a:pPr/>
              <a:t>11</a:t>
            </a:fld>
            <a:endParaRPr lang="en-US" dirty="0" smtClean="0">
              <a:latin typeface="Comic Sans MS" pitchFamily="66" charset="0"/>
            </a:endParaRPr>
          </a:p>
        </p:txBody>
      </p:sp>
      <p:sp>
        <p:nvSpPr>
          <p:cNvPr id="30725" name="Rectangle 2"/>
          <p:cNvSpPr>
            <a:spLocks noGrp="1" noChangeArrowheads="1"/>
          </p:cNvSpPr>
          <p:nvPr>
            <p:ph type="title"/>
          </p:nvPr>
        </p:nvSpPr>
        <p:spPr>
          <a:xfrm>
            <a:off x="-1122363" y="0"/>
            <a:ext cx="7772401" cy="838200"/>
          </a:xfrm>
        </p:spPr>
        <p:txBody>
          <a:bodyPr/>
          <a:lstStyle/>
          <a:p>
            <a:r>
              <a:rPr lang="en-US" smtClean="0">
                <a:solidFill>
                  <a:schemeClr val="tx1"/>
                </a:solidFill>
              </a:rPr>
              <a:t>Wallace Coulter</a:t>
            </a:r>
          </a:p>
        </p:txBody>
      </p:sp>
      <p:sp>
        <p:nvSpPr>
          <p:cNvPr id="30726" name="Rectangle 3"/>
          <p:cNvSpPr>
            <a:spLocks noGrp="1" noChangeArrowheads="1"/>
          </p:cNvSpPr>
          <p:nvPr>
            <p:ph type="body" idx="1"/>
          </p:nvPr>
        </p:nvSpPr>
        <p:spPr>
          <a:xfrm>
            <a:off x="131763" y="765006"/>
            <a:ext cx="5659437" cy="1663700"/>
          </a:xfrm>
        </p:spPr>
        <p:txBody>
          <a:bodyPr/>
          <a:lstStyle/>
          <a:p>
            <a:pPr>
              <a:lnSpc>
                <a:spcPct val="96000"/>
              </a:lnSpc>
              <a:buFontTx/>
              <a:buNone/>
            </a:pPr>
            <a:r>
              <a:rPr lang="en-US" sz="2000" b="1" dirty="0" smtClean="0">
                <a:solidFill>
                  <a:srgbClr val="FF3300"/>
                </a:solidFill>
              </a:rPr>
              <a:t>Wallace Coulter</a:t>
            </a:r>
            <a:r>
              <a:rPr lang="en-US" sz="2000" b="1" dirty="0" smtClean="0"/>
              <a:t> - Coulter orifice - 1956</a:t>
            </a:r>
            <a:r>
              <a:rPr lang="en-US" sz="2000" dirty="0" smtClean="0"/>
              <a:t> - </a:t>
            </a:r>
          </a:p>
          <a:p>
            <a:pPr>
              <a:lnSpc>
                <a:spcPct val="96000"/>
              </a:lnSpc>
              <a:buFontTx/>
              <a:buNone/>
            </a:pPr>
            <a:r>
              <a:rPr lang="en-US" sz="2000" dirty="0" smtClean="0"/>
              <a:t>(patent 1953) - measured changes in electrical conductance as cells suspended in saline passed through a small orifice </a:t>
            </a:r>
            <a:endParaRPr lang="en-US" dirty="0" smtClean="0"/>
          </a:p>
        </p:txBody>
      </p:sp>
      <p:pic>
        <p:nvPicPr>
          <p:cNvPr id="30727" name="Picture 4" descr="wallacecoul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150" y="403225"/>
            <a:ext cx="16129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 Box 5"/>
          <p:cNvSpPr txBox="1">
            <a:spLocks noChangeArrowheads="1"/>
          </p:cNvSpPr>
          <p:nvPr/>
        </p:nvSpPr>
        <p:spPr bwMode="auto">
          <a:xfrm>
            <a:off x="4936693" y="5621338"/>
            <a:ext cx="414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dirty="0"/>
              <a:t>The first commercial version of the Coulter Counter</a:t>
            </a:r>
          </a:p>
        </p:txBody>
      </p:sp>
      <p:sp>
        <p:nvSpPr>
          <p:cNvPr id="30729" name="Text Box 6"/>
          <p:cNvSpPr txBox="1">
            <a:spLocks noChangeArrowheads="1"/>
          </p:cNvSpPr>
          <p:nvPr/>
        </p:nvSpPr>
        <p:spPr bwMode="auto">
          <a:xfrm>
            <a:off x="2830162" y="2601913"/>
            <a:ext cx="1531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dirty="0"/>
              <a:t>Coulter’s</a:t>
            </a:r>
          </a:p>
          <a:p>
            <a:r>
              <a:rPr lang="en-US" dirty="0"/>
              <a:t>Original 1953 </a:t>
            </a:r>
          </a:p>
          <a:p>
            <a:r>
              <a:rPr lang="en-US" dirty="0"/>
              <a:t>Patent  </a:t>
            </a:r>
            <a:r>
              <a:rPr lang="en-US" dirty="0" err="1"/>
              <a:t>app’n</a:t>
            </a:r>
            <a:endParaRPr lang="en-US" dirty="0"/>
          </a:p>
          <a:p>
            <a:r>
              <a:rPr lang="en-US" dirty="0"/>
              <a:t>From 1949</a:t>
            </a:r>
          </a:p>
        </p:txBody>
      </p:sp>
      <p:grpSp>
        <p:nvGrpSpPr>
          <p:cNvPr id="30730" name="Group 7"/>
          <p:cNvGrpSpPr>
            <a:grpSpLocks/>
          </p:cNvGrpSpPr>
          <p:nvPr/>
        </p:nvGrpSpPr>
        <p:grpSpPr bwMode="auto">
          <a:xfrm>
            <a:off x="4960938" y="2374296"/>
            <a:ext cx="4183062" cy="3360737"/>
            <a:chOff x="2965" y="1785"/>
            <a:chExt cx="2635" cy="2117"/>
          </a:xfrm>
        </p:grpSpPr>
        <p:pic>
          <p:nvPicPr>
            <p:cNvPr id="30734" name="Picture 8" descr="first coulter cou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5" y="1785"/>
              <a:ext cx="2635" cy="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5" name="Text Box 9"/>
            <p:cNvSpPr txBox="1">
              <a:spLocks noChangeArrowheads="1"/>
            </p:cNvSpPr>
            <p:nvPr/>
          </p:nvSpPr>
          <p:spPr bwMode="auto">
            <a:xfrm>
              <a:off x="4705" y="3556"/>
              <a:ext cx="875"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200">
                  <a:solidFill>
                    <a:schemeClr val="bg1"/>
                  </a:solidFill>
                  <a:latin typeface="Comic Sans MS" pitchFamily="66" charset="0"/>
                </a:rPr>
                <a:t>©J.Paul Robinson</a:t>
              </a:r>
            </a:p>
            <a:p>
              <a:endParaRPr lang="en-US"/>
            </a:p>
          </p:txBody>
        </p:sp>
      </p:grpSp>
      <p:grpSp>
        <p:nvGrpSpPr>
          <p:cNvPr id="30731" name="Group 10"/>
          <p:cNvGrpSpPr>
            <a:grpSpLocks/>
          </p:cNvGrpSpPr>
          <p:nvPr/>
        </p:nvGrpSpPr>
        <p:grpSpPr bwMode="auto">
          <a:xfrm>
            <a:off x="76200" y="2075574"/>
            <a:ext cx="2333625" cy="3452977"/>
            <a:chOff x="210" y="1518"/>
            <a:chExt cx="1843" cy="2691"/>
          </a:xfrm>
        </p:grpSpPr>
        <p:pic>
          <p:nvPicPr>
            <p:cNvPr id="30732" name="Picture 11" descr="Coulter pat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 y="1518"/>
              <a:ext cx="1843" cy="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3" name="Text Box 12"/>
            <p:cNvSpPr txBox="1">
              <a:spLocks noChangeArrowheads="1"/>
            </p:cNvSpPr>
            <p:nvPr/>
          </p:nvSpPr>
          <p:spPr bwMode="auto">
            <a:xfrm>
              <a:off x="225" y="3921"/>
              <a:ext cx="14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dirty="0"/>
            </a:p>
          </p:txBody>
        </p:sp>
      </p:grpSp>
      <p:sp>
        <p:nvSpPr>
          <p:cNvPr id="16" name="TextBox 15"/>
          <p:cNvSpPr txBox="1"/>
          <p:nvPr/>
        </p:nvSpPr>
        <p:spPr>
          <a:xfrm>
            <a:off x="7817996" y="21771"/>
            <a:ext cx="1326004" cy="769441"/>
          </a:xfrm>
          <a:prstGeom prst="rect">
            <a:avLst/>
          </a:prstGeom>
          <a:noFill/>
        </p:spPr>
        <p:txBody>
          <a:bodyPr wrap="none" rtlCol="0">
            <a:spAutoFit/>
          </a:bodyPr>
          <a:lstStyle/>
          <a:p>
            <a:r>
              <a:rPr lang="en-US" sz="4400" dirty="0" smtClean="0"/>
              <a:t>1949</a:t>
            </a:r>
            <a:endParaRPr lang="en-US" sz="4400" dirty="0"/>
          </a:p>
        </p:txBody>
      </p:sp>
      <p:sp>
        <p:nvSpPr>
          <p:cNvPr id="2" name="Rectangle 1"/>
          <p:cNvSpPr/>
          <p:nvPr/>
        </p:nvSpPr>
        <p:spPr>
          <a:xfrm>
            <a:off x="144463" y="5382807"/>
            <a:ext cx="4572000" cy="461665"/>
          </a:xfrm>
          <a:prstGeom prst="rect">
            <a:avLst/>
          </a:prstGeom>
        </p:spPr>
        <p:txBody>
          <a:bodyPr>
            <a:spAutoFit/>
          </a:bodyPr>
          <a:lstStyle/>
          <a:p>
            <a:r>
              <a:rPr lang="en-US" sz="1200" dirty="0"/>
              <a:t>1949 - Coulter WH, US Patent 2,6756, 508. </a:t>
            </a:r>
          </a:p>
          <a:p>
            <a:r>
              <a:rPr lang="en-US" sz="1200" dirty="0" smtClean="0"/>
              <a:t>“Electrical </a:t>
            </a:r>
            <a:r>
              <a:rPr lang="en-US" sz="1200" dirty="0"/>
              <a:t>sensing zone method”)</a:t>
            </a:r>
          </a:p>
        </p:txBody>
      </p:sp>
    </p:spTree>
    <p:extLst>
      <p:ext uri="{BB962C8B-B14F-4D97-AF65-F5344CB8AC3E}">
        <p14:creationId xmlns:p14="http://schemas.microsoft.com/office/powerpoint/2010/main" val="147368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578E6FF9-DA1D-4AC0-B9F9-6CB8CE2365C0}" type="datetime12">
              <a:rPr lang="en-US" smtClean="0"/>
              <a:pPr/>
              <a:t>11:02 PM</a:t>
            </a:fld>
            <a:endParaRPr lang="en-US" smtClean="0"/>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mtClean="0">
                <a:latin typeface="Comic Sans MS" pitchFamily="66" charset="0"/>
              </a:rPr>
              <a:t>Page </a:t>
            </a:r>
            <a:fld id="{B43F5A3D-82BE-4EA9-A753-FE417FBF525D}" type="slidenum">
              <a:rPr lang="en-US" smtClean="0">
                <a:latin typeface="Comic Sans MS" pitchFamily="66" charset="0"/>
              </a:rPr>
              <a:pPr/>
              <a:t>12</a:t>
            </a:fld>
            <a:endParaRPr lang="en-US" smtClean="0">
              <a:latin typeface="Comic Sans MS" pitchFamily="66" charset="0"/>
            </a:endParaRPr>
          </a:p>
        </p:txBody>
      </p:sp>
      <p:sp>
        <p:nvSpPr>
          <p:cNvPr id="22534" name="Rectangle 2"/>
          <p:cNvSpPr>
            <a:spLocks noGrp="1" noChangeArrowheads="1"/>
          </p:cNvSpPr>
          <p:nvPr>
            <p:ph type="title"/>
          </p:nvPr>
        </p:nvSpPr>
        <p:spPr>
          <a:xfrm>
            <a:off x="828675" y="467362"/>
            <a:ext cx="6989321" cy="647700"/>
          </a:xfrm>
        </p:spPr>
        <p:txBody>
          <a:bodyPr>
            <a:normAutofit fontScale="90000"/>
          </a:bodyPr>
          <a:lstStyle/>
          <a:p>
            <a:r>
              <a:rPr lang="en-US" dirty="0" smtClean="0">
                <a:latin typeface="Arial" pitchFamily="34" charset="0"/>
              </a:rPr>
              <a:t>Conjugated Fluorescein </a:t>
            </a:r>
            <a:r>
              <a:rPr lang="en-US" dirty="0">
                <a:latin typeface="Arial" pitchFamily="34" charset="0"/>
              </a:rPr>
              <a:t>with </a:t>
            </a:r>
            <a:r>
              <a:rPr lang="en-US" dirty="0" err="1" smtClean="0">
                <a:latin typeface="Arial" pitchFamily="34" charset="0"/>
              </a:rPr>
              <a:t>Isocyanate</a:t>
            </a:r>
            <a:endParaRPr lang="en-US" dirty="0" smtClean="0"/>
          </a:p>
        </p:txBody>
      </p:sp>
      <p:sp>
        <p:nvSpPr>
          <p:cNvPr id="22538" name="Rectangle 7"/>
          <p:cNvSpPr>
            <a:spLocks noChangeArrowheads="1"/>
          </p:cNvSpPr>
          <p:nvPr/>
        </p:nvSpPr>
        <p:spPr bwMode="auto">
          <a:xfrm>
            <a:off x="542894" y="3398274"/>
            <a:ext cx="8058211"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3200" b="1" dirty="0">
                <a:solidFill>
                  <a:srgbClr val="FF3300"/>
                </a:solidFill>
                <a:latin typeface="Arial" pitchFamily="34" charset="0"/>
              </a:rPr>
              <a:t>	Coons and Kaplan</a:t>
            </a:r>
            <a:r>
              <a:rPr lang="en-US" sz="3200" b="1" dirty="0">
                <a:latin typeface="Arial" pitchFamily="34" charset="0"/>
              </a:rPr>
              <a:t> (1950)</a:t>
            </a:r>
            <a:r>
              <a:rPr lang="en-US" sz="3200" dirty="0">
                <a:latin typeface="Arial" pitchFamily="34" charset="0"/>
              </a:rPr>
              <a:t>  - </a:t>
            </a:r>
            <a:r>
              <a:rPr lang="en-US" sz="2800" dirty="0">
                <a:solidFill>
                  <a:srgbClr val="FF3300"/>
                </a:solidFill>
                <a:latin typeface="Arial" pitchFamily="34" charset="0"/>
              </a:rPr>
              <a:t>conjugated fluorescein with </a:t>
            </a:r>
            <a:r>
              <a:rPr lang="en-US" sz="2800" dirty="0" err="1">
                <a:solidFill>
                  <a:srgbClr val="FF3300"/>
                </a:solidFill>
                <a:latin typeface="Arial" pitchFamily="34" charset="0"/>
              </a:rPr>
              <a:t>isocyanate</a:t>
            </a:r>
            <a:r>
              <a:rPr lang="en-US" sz="2800" dirty="0">
                <a:latin typeface="Arial" pitchFamily="34" charset="0"/>
              </a:rPr>
              <a:t> - better blue green fluorescent signal - further away from tissue autofluorescence. This method used a very dangerous preparative step using phosgene gas </a:t>
            </a:r>
            <a:endParaRPr lang="en-US" sz="4000" dirty="0">
              <a:latin typeface="Arial" pitchFamily="34" charset="0"/>
            </a:endParaRPr>
          </a:p>
        </p:txBody>
      </p:sp>
      <p:sp>
        <p:nvSpPr>
          <p:cNvPr id="11" name="TextBox 10"/>
          <p:cNvSpPr txBox="1"/>
          <p:nvPr/>
        </p:nvSpPr>
        <p:spPr>
          <a:xfrm>
            <a:off x="7817996" y="21771"/>
            <a:ext cx="1326004" cy="769441"/>
          </a:xfrm>
          <a:prstGeom prst="rect">
            <a:avLst/>
          </a:prstGeom>
          <a:noFill/>
        </p:spPr>
        <p:txBody>
          <a:bodyPr wrap="none" rtlCol="0">
            <a:spAutoFit/>
          </a:bodyPr>
          <a:lstStyle/>
          <a:p>
            <a:r>
              <a:rPr lang="en-US" sz="4400" dirty="0" smtClean="0"/>
              <a:t>1950</a:t>
            </a:r>
            <a:endParaRPr lang="en-US" sz="4400" dirty="0"/>
          </a:p>
        </p:txBody>
      </p:sp>
      <p:pic>
        <p:nvPicPr>
          <p:cNvPr id="4098" name="Picture 2" descr="C:\Users\jpr\Dropbox\Dropbox\Wallace Coulter book\JPR Talks on WHC\coons and kaplan 19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7150"/>
            <a:ext cx="9144000" cy="999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71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4"/>
          <p:cNvSpPr>
            <a:spLocks noGrp="1"/>
          </p:cNvSpPr>
          <p:nvPr>
            <p:ph type="sldNum" sz="quarter" idx="12"/>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ABE9E37-DCC5-4ACB-A360-EAF40231536E}" type="slidenum">
              <a:rPr lang="en-US" sz="1400" smtClean="0"/>
              <a:pPr/>
              <a:t>13</a:t>
            </a:fld>
            <a:endParaRPr lang="en-US" sz="1400" smtClean="0"/>
          </a:p>
        </p:txBody>
      </p:sp>
      <p:grpSp>
        <p:nvGrpSpPr>
          <p:cNvPr id="240642" name="Group 2"/>
          <p:cNvGrpSpPr>
            <a:grpSpLocks/>
          </p:cNvGrpSpPr>
          <p:nvPr/>
        </p:nvGrpSpPr>
        <p:grpSpPr bwMode="auto">
          <a:xfrm>
            <a:off x="488192" y="1676400"/>
            <a:ext cx="3997325" cy="4572000"/>
            <a:chOff x="123" y="861"/>
            <a:chExt cx="2832" cy="2880"/>
          </a:xfrm>
        </p:grpSpPr>
        <p:sp>
          <p:nvSpPr>
            <p:cNvPr id="29716" name="Rectangle 3"/>
            <p:cNvSpPr>
              <a:spLocks noChangeAspect="1" noChangeArrowheads="1"/>
            </p:cNvSpPr>
            <p:nvPr/>
          </p:nvSpPr>
          <p:spPr bwMode="auto">
            <a:xfrm>
              <a:off x="123" y="861"/>
              <a:ext cx="2832" cy="2880"/>
            </a:xfrm>
            <a:prstGeom prst="rect">
              <a:avLst/>
            </a:prstGeom>
            <a:solidFill>
              <a:srgbClr val="F7F7F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9717" name="Picture 4" descr="Science 29"/>
            <p:cNvPicPr>
              <a:picLocks noChangeAspect="1" noChangeArrowheads="1"/>
            </p:cNvPicPr>
            <p:nvPr/>
          </p:nvPicPr>
          <p:blipFill>
            <a:blip r:embed="rId3">
              <a:extLst>
                <a:ext uri="{28A0092B-C50C-407E-A947-70E740481C1C}">
                  <a14:useLocalDpi xmlns:a14="http://schemas.microsoft.com/office/drawing/2010/main" val="0"/>
                </a:ext>
              </a:extLst>
            </a:blip>
            <a:srcRect t="70000" b="10001"/>
            <a:stretch>
              <a:fillRect/>
            </a:stretch>
          </p:blipFill>
          <p:spPr bwMode="auto">
            <a:xfrm rot="-60000">
              <a:off x="123" y="3117"/>
              <a:ext cx="277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0645" name="Picture 5" descr="Science 4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9836" y="1306513"/>
            <a:ext cx="43672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6" name="Rectangle 6"/>
          <p:cNvSpPr>
            <a:spLocks noGrp="1" noChangeArrowheads="1"/>
          </p:cNvSpPr>
          <p:nvPr>
            <p:ph type="title"/>
          </p:nvPr>
        </p:nvSpPr>
        <p:spPr>
          <a:xfrm>
            <a:off x="304800" y="0"/>
            <a:ext cx="8178800" cy="1143000"/>
          </a:xfrm>
        </p:spPr>
        <p:txBody>
          <a:bodyPr/>
          <a:lstStyle/>
          <a:p>
            <a:pPr eaLnBrk="1" hangingPunct="1"/>
            <a:r>
              <a:rPr lang="en-US" sz="2400" b="1" dirty="0" smtClean="0"/>
              <a:t>Early Microfluorometric Scanner</a:t>
            </a:r>
            <a:br>
              <a:rPr lang="en-US" sz="2400" b="1" dirty="0" smtClean="0"/>
            </a:br>
            <a:r>
              <a:rPr lang="en-US" b="1" dirty="0" smtClean="0"/>
              <a:t>Robert Mellors 1951</a:t>
            </a:r>
            <a:endParaRPr lang="en-US" dirty="0" smtClean="0"/>
          </a:p>
        </p:txBody>
      </p:sp>
      <p:sp>
        <p:nvSpPr>
          <p:cNvPr id="240647" name="Text Box 7"/>
          <p:cNvSpPr txBox="1">
            <a:spLocks noChangeArrowheads="1"/>
          </p:cNvSpPr>
          <p:nvPr/>
        </p:nvSpPr>
        <p:spPr bwMode="auto">
          <a:xfrm>
            <a:off x="657543" y="6102022"/>
            <a:ext cx="85169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a:latin typeface="Arial" pitchFamily="34" charset="0"/>
              </a:rPr>
              <a:t>RC Mellors &amp; R. Silver, A microfluorometric scanner for the differential detection of cells: application to </a:t>
            </a:r>
            <a:r>
              <a:rPr lang="en-US" sz="1600" dirty="0" err="1">
                <a:latin typeface="Arial" pitchFamily="34" charset="0"/>
              </a:rPr>
              <a:t>exfoliative</a:t>
            </a:r>
            <a:r>
              <a:rPr lang="en-US" sz="1600" dirty="0">
                <a:latin typeface="Arial" pitchFamily="34" charset="0"/>
              </a:rPr>
              <a:t> cytology, Science </a:t>
            </a:r>
            <a:r>
              <a:rPr lang="en-US" sz="1600" u="sng" dirty="0">
                <a:latin typeface="Arial" pitchFamily="34" charset="0"/>
              </a:rPr>
              <a:t>104</a:t>
            </a:r>
            <a:r>
              <a:rPr lang="en-US" sz="1600" dirty="0">
                <a:latin typeface="Arial" pitchFamily="34" charset="0"/>
              </a:rPr>
              <a:t>, 1951</a:t>
            </a:r>
          </a:p>
        </p:txBody>
      </p:sp>
      <p:grpSp>
        <p:nvGrpSpPr>
          <p:cNvPr id="240655" name="Group 15"/>
          <p:cNvGrpSpPr>
            <a:grpSpLocks/>
          </p:cNvGrpSpPr>
          <p:nvPr/>
        </p:nvGrpSpPr>
        <p:grpSpPr bwMode="auto">
          <a:xfrm>
            <a:off x="185502" y="1066800"/>
            <a:ext cx="4300015" cy="4097772"/>
            <a:chOff x="2136" y="1200"/>
            <a:chExt cx="3408" cy="2880"/>
          </a:xfrm>
        </p:grpSpPr>
        <p:sp>
          <p:nvSpPr>
            <p:cNvPr id="29714" name="Rectangle 16"/>
            <p:cNvSpPr>
              <a:spLocks noChangeAspect="1" noChangeArrowheads="1"/>
            </p:cNvSpPr>
            <p:nvPr/>
          </p:nvSpPr>
          <p:spPr bwMode="auto">
            <a:xfrm>
              <a:off x="2136" y="1200"/>
              <a:ext cx="3408" cy="2880"/>
            </a:xfrm>
            <a:prstGeom prst="rect">
              <a:avLst/>
            </a:prstGeom>
            <a:solidFill>
              <a:srgbClr val="F7F7F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9715" name="Picture 17" descr="Science 2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6078" r="7896" b="30069"/>
            <a:stretch>
              <a:fillRect/>
            </a:stretch>
          </p:blipFill>
          <p:spPr bwMode="auto">
            <a:xfrm rot="-60000">
              <a:off x="2183" y="1256"/>
              <a:ext cx="3312" cy="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1"/>
          <p:cNvSpPr txBox="1"/>
          <p:nvPr/>
        </p:nvSpPr>
        <p:spPr>
          <a:xfrm>
            <a:off x="7817996" y="21771"/>
            <a:ext cx="1326004" cy="769441"/>
          </a:xfrm>
          <a:prstGeom prst="rect">
            <a:avLst/>
          </a:prstGeom>
          <a:noFill/>
        </p:spPr>
        <p:txBody>
          <a:bodyPr wrap="none" rtlCol="0">
            <a:spAutoFit/>
          </a:bodyPr>
          <a:lstStyle/>
          <a:p>
            <a:r>
              <a:rPr lang="en-US" sz="4400" dirty="0" smtClean="0"/>
              <a:t>1951</a:t>
            </a:r>
            <a:endParaRPr lang="en-US" sz="4400" dirty="0"/>
          </a:p>
        </p:txBody>
      </p:sp>
    </p:spTree>
    <p:extLst>
      <p:ext uri="{BB962C8B-B14F-4D97-AF65-F5344CB8AC3E}">
        <p14:creationId xmlns:p14="http://schemas.microsoft.com/office/powerpoint/2010/main" val="4186413058"/>
      </p:ext>
    </p:extLst>
  </p:cSld>
  <p:clrMapOvr>
    <a:masterClrMapping/>
  </p:clrMapOvr>
  <mc:AlternateContent xmlns:mc="http://schemas.openxmlformats.org/markup-compatibility/2006" xmlns:p14="http://schemas.microsoft.com/office/powerpoint/2010/main">
    <mc:Choice Requires="p14">
      <p:transition spd="med" p14:dur="700" advClick="0" advTm="24500">
        <p:fade/>
      </p:transition>
    </mc:Choice>
    <mc:Fallback xmlns="">
      <p:transition spd="med" advClick="0" advTm="245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482" name="Picture 2" descr="C:\Users\jpr\Dropbox\Dropbox\Wallace Coulter book\other scientists articles\1951 marylou Ingram pa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9683"/>
            <a:ext cx="9144000" cy="62183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0"/>
            <a:ext cx="8229600" cy="868362"/>
          </a:xfrm>
        </p:spPr>
        <p:txBody>
          <a:bodyPr/>
          <a:lstStyle/>
          <a:p>
            <a:r>
              <a:rPr lang="en-US" dirty="0" smtClean="0"/>
              <a:t>Marylou Ingram </a:t>
            </a:r>
            <a:endParaRPr lang="en-US" dirty="0"/>
          </a:p>
        </p:txBody>
      </p:sp>
      <p:sp>
        <p:nvSpPr>
          <p:cNvPr id="5" name="TextBox 4"/>
          <p:cNvSpPr txBox="1"/>
          <p:nvPr/>
        </p:nvSpPr>
        <p:spPr>
          <a:xfrm>
            <a:off x="7817996" y="21771"/>
            <a:ext cx="1326004" cy="769441"/>
          </a:xfrm>
          <a:prstGeom prst="rect">
            <a:avLst/>
          </a:prstGeom>
          <a:noFill/>
        </p:spPr>
        <p:txBody>
          <a:bodyPr wrap="none" rtlCol="0">
            <a:spAutoFit/>
          </a:bodyPr>
          <a:lstStyle/>
          <a:p>
            <a:r>
              <a:rPr lang="en-US" sz="4400" dirty="0" smtClean="0"/>
              <a:t>1951</a:t>
            </a:r>
            <a:endParaRPr lang="en-US" sz="4400" dirty="0"/>
          </a:p>
        </p:txBody>
      </p:sp>
    </p:spTree>
    <p:extLst>
      <p:ext uri="{BB962C8B-B14F-4D97-AF65-F5344CB8AC3E}">
        <p14:creationId xmlns:p14="http://schemas.microsoft.com/office/powerpoint/2010/main" val="2127315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FA9D39F4-DFF2-4092-8EA4-174523FDCEA6}" type="datetime12">
              <a:rPr lang="en-US" smtClean="0"/>
              <a:pPr/>
              <a:t>11:02 PM</a:t>
            </a:fld>
            <a:endParaRPr lang="en-US" smtClean="0"/>
          </a:p>
        </p:txBody>
      </p:sp>
      <p:sp>
        <p:nvSpPr>
          <p:cNvPr id="276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mtClean="0">
                <a:latin typeface="Comic Sans MS" pitchFamily="66" charset="0"/>
              </a:rPr>
              <a:t>©1990-2012 J. Paul Robinson, Purdue University  BMS 631 </a:t>
            </a:r>
          </a:p>
        </p:txBody>
      </p:sp>
      <p:sp>
        <p:nvSpPr>
          <p:cNvPr id="276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mtClean="0">
                <a:latin typeface="Comic Sans MS" pitchFamily="66" charset="0"/>
              </a:rPr>
              <a:t>Page </a:t>
            </a:r>
            <a:fld id="{3D15C8FA-4DCD-44EF-8685-F695F09CFD8A}" type="slidenum">
              <a:rPr lang="en-US" smtClean="0">
                <a:latin typeface="Comic Sans MS" pitchFamily="66" charset="0"/>
              </a:rPr>
              <a:pPr/>
              <a:t>15</a:t>
            </a:fld>
            <a:endParaRPr lang="en-US" smtClean="0">
              <a:latin typeface="Comic Sans MS" pitchFamily="66" charset="0"/>
            </a:endParaRPr>
          </a:p>
        </p:txBody>
      </p:sp>
      <p:sp>
        <p:nvSpPr>
          <p:cNvPr id="27653" name="AutoShape 1032"/>
          <p:cNvSpPr>
            <a:spLocks noChangeArrowheads="1"/>
          </p:cNvSpPr>
          <p:nvPr/>
        </p:nvSpPr>
        <p:spPr bwMode="auto">
          <a:xfrm>
            <a:off x="5054600" y="1714500"/>
            <a:ext cx="2997200" cy="2374900"/>
          </a:xfrm>
          <a:prstGeom prst="flowChartDocument">
            <a:avLst/>
          </a:prstGeom>
          <a:solidFill>
            <a:srgbClr val="FFFF9B"/>
          </a:solidFill>
          <a:ln w="9525">
            <a:solidFill>
              <a:schemeClr val="tx1"/>
            </a:solidFill>
            <a:miter lim="800000"/>
            <a:headEnd/>
            <a:tailEnd/>
          </a:ln>
        </p:spPr>
        <p:txBody>
          <a:bodyPr wrap="none" anchor="ctr"/>
          <a:lstStyle/>
          <a:p>
            <a:endParaRPr lang="en-US"/>
          </a:p>
        </p:txBody>
      </p:sp>
      <p:sp>
        <p:nvSpPr>
          <p:cNvPr id="27654" name="Rectangle 1026"/>
          <p:cNvSpPr>
            <a:spLocks noGrp="1" noChangeArrowheads="1"/>
          </p:cNvSpPr>
          <p:nvPr>
            <p:ph type="title"/>
          </p:nvPr>
        </p:nvSpPr>
        <p:spPr>
          <a:xfrm>
            <a:off x="685800" y="26988"/>
            <a:ext cx="7772400" cy="895350"/>
          </a:xfrm>
        </p:spPr>
        <p:txBody>
          <a:bodyPr/>
          <a:lstStyle/>
          <a:p>
            <a:r>
              <a:rPr lang="en-US" smtClean="0"/>
              <a:t>P.J. Crosland-Taylor</a:t>
            </a:r>
          </a:p>
        </p:txBody>
      </p:sp>
      <p:sp>
        <p:nvSpPr>
          <p:cNvPr id="27655" name="Rectangle 1027"/>
          <p:cNvSpPr>
            <a:spLocks noGrp="1" noChangeArrowheads="1"/>
          </p:cNvSpPr>
          <p:nvPr>
            <p:ph type="body" idx="1"/>
          </p:nvPr>
        </p:nvSpPr>
        <p:spPr>
          <a:xfrm>
            <a:off x="471488" y="1147763"/>
            <a:ext cx="7772400" cy="4114800"/>
          </a:xfrm>
        </p:spPr>
        <p:txBody>
          <a:bodyPr/>
          <a:lstStyle/>
          <a:p>
            <a:pPr>
              <a:buFontTx/>
              <a:buNone/>
            </a:pPr>
            <a:r>
              <a:rPr lang="en-US" smtClean="0"/>
              <a:t>Sheath Flow Principle – 1952-3</a:t>
            </a:r>
          </a:p>
          <a:p>
            <a:pPr>
              <a:lnSpc>
                <a:spcPct val="90000"/>
              </a:lnSpc>
              <a:buFontTx/>
              <a:buNone/>
            </a:pPr>
            <a:r>
              <a:rPr lang="en-US" sz="1800" i="1" smtClean="0"/>
              <a:t>	</a:t>
            </a:r>
          </a:p>
          <a:p>
            <a:pPr>
              <a:buFontTx/>
              <a:buNone/>
            </a:pPr>
            <a:endParaRPr lang="en-US" sz="1800" i="1" smtClean="0"/>
          </a:p>
        </p:txBody>
      </p:sp>
      <p:sp>
        <p:nvSpPr>
          <p:cNvPr id="27656" name="Text Box 1028"/>
          <p:cNvSpPr txBox="1">
            <a:spLocks noChangeArrowheads="1"/>
          </p:cNvSpPr>
          <p:nvPr/>
        </p:nvSpPr>
        <p:spPr bwMode="auto">
          <a:xfrm>
            <a:off x="4519613" y="4144963"/>
            <a:ext cx="4257675" cy="1524000"/>
          </a:xfrm>
          <a:prstGeom prst="rect">
            <a:avLst/>
          </a:prstGeom>
          <a:solidFill>
            <a:srgbClr val="FFCCCC"/>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b="1"/>
              <a:t>A Device for Counting Small Particles Suspended in a Fluid through a Tube</a:t>
            </a:r>
          </a:p>
          <a:p>
            <a:pPr algn="ctr"/>
            <a:r>
              <a:rPr lang="en-US" sz="1600" b="1"/>
              <a:t>P.J. Crosland-Taylor</a:t>
            </a:r>
            <a:endParaRPr lang="en-US" b="1"/>
          </a:p>
          <a:p>
            <a:pPr algn="ctr"/>
            <a:r>
              <a:rPr lang="en-US" sz="1400" b="1"/>
              <a:t>Bland-Sutton Institute of Pathology</a:t>
            </a:r>
          </a:p>
          <a:p>
            <a:pPr algn="ctr"/>
            <a:r>
              <a:rPr lang="en-US" sz="1400" b="1"/>
              <a:t>Middlesex Hospital, London, W.1.  June 17, 1952 Nature 171: 37-38, 1953</a:t>
            </a:r>
            <a:endParaRPr lang="en-US" b="1"/>
          </a:p>
        </p:txBody>
      </p:sp>
      <p:pic>
        <p:nvPicPr>
          <p:cNvPr id="27657" name="Picture 1030" descr="croslandtay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8" y="1687513"/>
            <a:ext cx="3286125" cy="4649787"/>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031"/>
          <p:cNvSpPr txBox="1">
            <a:spLocks noChangeArrowheads="1"/>
          </p:cNvSpPr>
          <p:nvPr/>
        </p:nvSpPr>
        <p:spPr bwMode="auto">
          <a:xfrm>
            <a:off x="5108575" y="1758950"/>
            <a:ext cx="29654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nSpc>
                <a:spcPct val="90000"/>
              </a:lnSpc>
            </a:pPr>
            <a:r>
              <a:rPr lang="en-US" sz="1600" i="1"/>
              <a:t>“Provided there is no turbulence, the wide column of particles will then be accelerated to form a narrow column surrounded by fluid of the same refractive index which in turn is enclosed in a tube which will not interfere with observation of its axial content.”</a:t>
            </a:r>
            <a:endParaRPr lang="en-US" sz="2800"/>
          </a:p>
        </p:txBody>
      </p:sp>
      <p:sp>
        <p:nvSpPr>
          <p:cNvPr id="11" name="TextBox 10"/>
          <p:cNvSpPr txBox="1"/>
          <p:nvPr/>
        </p:nvSpPr>
        <p:spPr>
          <a:xfrm>
            <a:off x="7817996" y="21771"/>
            <a:ext cx="1326004" cy="769441"/>
          </a:xfrm>
          <a:prstGeom prst="rect">
            <a:avLst/>
          </a:prstGeom>
          <a:noFill/>
        </p:spPr>
        <p:txBody>
          <a:bodyPr wrap="none" rtlCol="0">
            <a:spAutoFit/>
          </a:bodyPr>
          <a:lstStyle/>
          <a:p>
            <a:r>
              <a:rPr lang="en-US" sz="4400" dirty="0" smtClean="0"/>
              <a:t>1952</a:t>
            </a:r>
            <a:endParaRPr lang="en-US" sz="4400" dirty="0"/>
          </a:p>
        </p:txBody>
      </p:sp>
    </p:spTree>
    <p:extLst>
      <p:ext uri="{BB962C8B-B14F-4D97-AF65-F5344CB8AC3E}">
        <p14:creationId xmlns:p14="http://schemas.microsoft.com/office/powerpoint/2010/main" val="356307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descr="C:\Users\jpr\Dropbox\Dropbox\Wallace Coulter book\other scientists articles\1952 science Ingr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491383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17996" y="21771"/>
            <a:ext cx="1326004" cy="769441"/>
          </a:xfrm>
          <a:prstGeom prst="rect">
            <a:avLst/>
          </a:prstGeom>
          <a:noFill/>
        </p:spPr>
        <p:txBody>
          <a:bodyPr wrap="none" rtlCol="0">
            <a:spAutoFit/>
          </a:bodyPr>
          <a:lstStyle/>
          <a:p>
            <a:r>
              <a:rPr lang="en-US" sz="4400" dirty="0" smtClean="0"/>
              <a:t>1952</a:t>
            </a:r>
            <a:endParaRPr lang="en-US" sz="4400" dirty="0"/>
          </a:p>
        </p:txBody>
      </p:sp>
      <p:pic>
        <p:nvPicPr>
          <p:cNvPr id="6" name="Picture 7" descr="C:\image database Related\People\scientists\Mary Lou Ingram\photo1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916" t="26599" r="26508"/>
          <a:stretch/>
        </p:blipFill>
        <p:spPr bwMode="auto">
          <a:xfrm>
            <a:off x="5867400" y="685801"/>
            <a:ext cx="2242616"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62149" y="3886201"/>
            <a:ext cx="3475503" cy="338554"/>
          </a:xfrm>
          <a:prstGeom prst="rect">
            <a:avLst/>
          </a:prstGeom>
          <a:noFill/>
        </p:spPr>
        <p:txBody>
          <a:bodyPr wrap="none" rtlCol="0">
            <a:spAutoFit/>
          </a:bodyPr>
          <a:lstStyle/>
          <a:p>
            <a:r>
              <a:rPr lang="en-US" sz="1600" dirty="0" smtClean="0"/>
              <a:t>Marylou Ingram in medical school 1944</a:t>
            </a:r>
            <a:endParaRPr lang="en-US" sz="1600" dirty="0"/>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2195" y="4224755"/>
            <a:ext cx="2338825"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171500" y="6248400"/>
            <a:ext cx="652743" cy="369332"/>
          </a:xfrm>
          <a:prstGeom prst="rect">
            <a:avLst/>
          </a:prstGeom>
          <a:noFill/>
        </p:spPr>
        <p:txBody>
          <a:bodyPr wrap="none" rtlCol="0">
            <a:spAutoFit/>
          </a:bodyPr>
          <a:lstStyle/>
          <a:p>
            <a:r>
              <a:rPr lang="en-US" dirty="0" smtClean="0"/>
              <a:t>1960</a:t>
            </a:r>
            <a:endParaRPr lang="en-US" dirty="0"/>
          </a:p>
        </p:txBody>
      </p:sp>
    </p:spTree>
    <p:extLst>
      <p:ext uri="{BB962C8B-B14F-4D97-AF65-F5344CB8AC3E}">
        <p14:creationId xmlns:p14="http://schemas.microsoft.com/office/powerpoint/2010/main" val="23076581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Slide Number Placeholder 4"/>
          <p:cNvSpPr>
            <a:spLocks noGrp="1"/>
          </p:cNvSpPr>
          <p:nvPr>
            <p:ph type="sldNum" sz="quarter" idx="12"/>
          </p:nvPr>
        </p:nvSpPr>
        <p:spPr>
          <a:xfrm>
            <a:off x="6521986" y="6184658"/>
            <a:ext cx="2133600" cy="365125"/>
          </a:xfrm>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7F41C421-1576-46AF-9DA9-1761FA5D9117}" type="slidenum">
              <a:rPr lang="en-US" sz="1400" smtClean="0"/>
              <a:pPr/>
              <a:t>17</a:t>
            </a:fld>
            <a:endParaRPr lang="en-US" sz="1400" smtClean="0"/>
          </a:p>
        </p:txBody>
      </p:sp>
      <p:sp>
        <p:nvSpPr>
          <p:cNvPr id="33796" name="Rectangle 2"/>
          <p:cNvSpPr>
            <a:spLocks noGrp="1" noChangeArrowheads="1"/>
          </p:cNvSpPr>
          <p:nvPr>
            <p:ph type="title"/>
          </p:nvPr>
        </p:nvSpPr>
        <p:spPr>
          <a:xfrm>
            <a:off x="203963" y="-8407"/>
            <a:ext cx="8534400" cy="1143000"/>
          </a:xfrm>
        </p:spPr>
        <p:txBody>
          <a:bodyPr/>
          <a:lstStyle/>
          <a:p>
            <a:pPr eaLnBrk="1" hangingPunct="1"/>
            <a:r>
              <a:rPr lang="en-US" sz="2400" b="1" dirty="0" smtClean="0"/>
              <a:t>Fundamental principle of Sheath Flow</a:t>
            </a:r>
            <a:br>
              <a:rPr lang="en-US" sz="2400" b="1" dirty="0" smtClean="0"/>
            </a:br>
            <a:r>
              <a:rPr lang="en-US" b="1" dirty="0" smtClean="0"/>
              <a:t>PJ Crosland-Taylor</a:t>
            </a:r>
            <a:endParaRPr lang="en-US" sz="2400" b="1" dirty="0" smtClean="0"/>
          </a:p>
        </p:txBody>
      </p:sp>
      <p:sp>
        <p:nvSpPr>
          <p:cNvPr id="248835" name="Text Box 3"/>
          <p:cNvSpPr txBox="1">
            <a:spLocks noChangeArrowheads="1"/>
          </p:cNvSpPr>
          <p:nvPr/>
        </p:nvSpPr>
        <p:spPr bwMode="auto">
          <a:xfrm>
            <a:off x="214849" y="4916246"/>
            <a:ext cx="393700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dirty="0">
                <a:latin typeface="Arial" pitchFamily="34" charset="0"/>
              </a:rPr>
              <a:t>A device for counting small particles suspended in fluid through a tube, Nature </a:t>
            </a:r>
            <a:r>
              <a:rPr lang="en-US" sz="1800" u="sng" dirty="0">
                <a:latin typeface="Arial" pitchFamily="34" charset="0"/>
              </a:rPr>
              <a:t>171</a:t>
            </a:r>
            <a:r>
              <a:rPr lang="en-US" sz="1800" dirty="0">
                <a:latin typeface="Arial" pitchFamily="34" charset="0"/>
              </a:rPr>
              <a:t>, 1953 (ref 4756)</a:t>
            </a:r>
          </a:p>
          <a:p>
            <a:r>
              <a:rPr lang="en-US" sz="1800" dirty="0">
                <a:latin typeface="Arial" pitchFamily="34" charset="0"/>
              </a:rPr>
              <a:t>An Electronic Blood-Cell Counting Machine, Blood </a:t>
            </a:r>
            <a:r>
              <a:rPr lang="en-US" sz="1800" u="sng" dirty="0">
                <a:latin typeface="Arial" pitchFamily="34" charset="0"/>
              </a:rPr>
              <a:t>13</a:t>
            </a:r>
            <a:r>
              <a:rPr lang="en-US" sz="1800" dirty="0">
                <a:latin typeface="Arial" pitchFamily="34" charset="0"/>
              </a:rPr>
              <a:t>, 1958 (ref 40974)</a:t>
            </a:r>
          </a:p>
        </p:txBody>
      </p:sp>
      <p:pic>
        <p:nvPicPr>
          <p:cNvPr id="248836" name="Picture 4" descr="Science 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134594"/>
            <a:ext cx="35956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7" name="Picture 5" descr="Science 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0000">
            <a:off x="887274" y="1526693"/>
            <a:ext cx="2834833" cy="284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817996" y="21771"/>
            <a:ext cx="1326004" cy="769441"/>
          </a:xfrm>
          <a:prstGeom prst="rect">
            <a:avLst/>
          </a:prstGeom>
          <a:noFill/>
        </p:spPr>
        <p:txBody>
          <a:bodyPr wrap="none" rtlCol="0">
            <a:spAutoFit/>
          </a:bodyPr>
          <a:lstStyle/>
          <a:p>
            <a:r>
              <a:rPr lang="en-US" sz="4400" dirty="0" smtClean="0"/>
              <a:t>1953</a:t>
            </a:r>
            <a:endParaRPr lang="en-US" sz="4400" dirty="0"/>
          </a:p>
        </p:txBody>
      </p:sp>
    </p:spTree>
    <p:extLst>
      <p:ext uri="{BB962C8B-B14F-4D97-AF65-F5344CB8AC3E}">
        <p14:creationId xmlns:p14="http://schemas.microsoft.com/office/powerpoint/2010/main" val="2046089304"/>
      </p:ext>
    </p:extLst>
  </p:cSld>
  <p:clrMapOvr>
    <a:masterClrMapping/>
  </p:clrMapOvr>
  <mc:AlternateContent xmlns:mc="http://schemas.openxmlformats.org/markup-compatibility/2006" xmlns:p14="http://schemas.microsoft.com/office/powerpoint/2010/main">
    <mc:Choice Requires="p14">
      <p:transition spd="med" p14:dur="700" advClick="0" advTm="10500">
        <p:fade/>
      </p:transition>
    </mc:Choice>
    <mc:Fallback xmlns="">
      <p:transition spd="med" advClick="0" advTm="105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C:\Users\jpr\Dropbox\Dropbox\Wallace Coulter book\Articles\bulletin 1953 t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438400"/>
            <a:ext cx="6996830" cy="383016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jpr\Dropbox\Dropbox\Wallace Coulter book\Articles\bulletin 195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35" y="228600"/>
            <a:ext cx="7663361" cy="18193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17996" y="21771"/>
            <a:ext cx="1326004" cy="769441"/>
          </a:xfrm>
          <a:prstGeom prst="rect">
            <a:avLst/>
          </a:prstGeom>
          <a:noFill/>
        </p:spPr>
        <p:txBody>
          <a:bodyPr wrap="none" rtlCol="0">
            <a:spAutoFit/>
          </a:bodyPr>
          <a:lstStyle/>
          <a:p>
            <a:r>
              <a:rPr lang="en-US" sz="4400" dirty="0" smtClean="0"/>
              <a:t>1953</a:t>
            </a:r>
            <a:endParaRPr lang="en-US" sz="4400" dirty="0"/>
          </a:p>
        </p:txBody>
      </p:sp>
    </p:spTree>
    <p:extLst>
      <p:ext uri="{BB962C8B-B14F-4D97-AF65-F5344CB8AC3E}">
        <p14:creationId xmlns:p14="http://schemas.microsoft.com/office/powerpoint/2010/main" val="24184067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Wallace Coulter and Paint!</a:t>
            </a:r>
            <a:endParaRPr lang="en-US" dirty="0"/>
          </a:p>
        </p:txBody>
      </p:sp>
      <p:sp>
        <p:nvSpPr>
          <p:cNvPr id="3" name="Content Placeholder 2"/>
          <p:cNvSpPr>
            <a:spLocks noGrp="1"/>
          </p:cNvSpPr>
          <p:nvPr>
            <p:ph idx="1"/>
          </p:nvPr>
        </p:nvSpPr>
        <p:spPr/>
        <p:txBody>
          <a:bodyPr/>
          <a:lstStyle/>
          <a:p>
            <a:r>
              <a:rPr lang="en-US" dirty="0" smtClean="0"/>
              <a:t>Lots of stories about Wallace early experiences in developing particle counting</a:t>
            </a:r>
          </a:p>
          <a:p>
            <a:r>
              <a:rPr lang="en-US" dirty="0" smtClean="0"/>
              <a:t>Did he test paint? Was blood a good substitute for paint on a cold evening?</a:t>
            </a:r>
          </a:p>
          <a:p>
            <a:r>
              <a:rPr lang="en-US" dirty="0" smtClean="0"/>
              <a:t>Was be looking for a better way to analyze paint for the navy?</a:t>
            </a:r>
          </a:p>
          <a:p>
            <a:pPr marL="0" indent="0">
              <a:buNone/>
            </a:pPr>
            <a:endParaRPr lang="en-US" dirty="0" smtClean="0"/>
          </a:p>
        </p:txBody>
      </p:sp>
    </p:spTree>
    <p:extLst>
      <p:ext uri="{BB962C8B-B14F-4D97-AF65-F5344CB8AC3E}">
        <p14:creationId xmlns:p14="http://schemas.microsoft.com/office/powerpoint/2010/main" val="38488387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6626" y="1128713"/>
            <a:ext cx="1628774" cy="1628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3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6C14A9C4-31DB-4166-9864-AA88ADF53FC7}" type="datetime12">
              <a:rPr lang="en-US" smtClean="0"/>
              <a:pPr/>
              <a:t>11:02 PM</a:t>
            </a:fld>
            <a:endParaRPr lang="en-US" smtClean="0"/>
          </a:p>
        </p:txBody>
      </p:sp>
      <p:sp>
        <p:nvSpPr>
          <p:cNvPr id="14340" name="Slide Number Placeholder 4"/>
          <p:cNvSpPr>
            <a:spLocks noGrp="1"/>
          </p:cNvSpPr>
          <p:nvPr>
            <p:ph type="sldNum" sz="quarter" idx="12"/>
          </p:nvPr>
        </p:nvSpPr>
        <p:spPr>
          <a:xfrm>
            <a:off x="6718299" y="6496603"/>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dirty="0" smtClean="0">
                <a:latin typeface="Comic Sans MS" pitchFamily="66" charset="0"/>
              </a:rPr>
              <a:t>Page </a:t>
            </a:r>
            <a:fld id="{3C25291C-7ADB-4D07-A89C-2DA9DA401F73}" type="slidenum">
              <a:rPr lang="en-US" smtClean="0">
                <a:latin typeface="Comic Sans MS" pitchFamily="66" charset="0"/>
              </a:rPr>
              <a:pPr/>
              <a:t>2</a:t>
            </a:fld>
            <a:endParaRPr lang="en-US" dirty="0" smtClean="0">
              <a:latin typeface="Comic Sans MS" pitchFamily="66" charset="0"/>
            </a:endParaRPr>
          </a:p>
        </p:txBody>
      </p:sp>
      <p:grpSp>
        <p:nvGrpSpPr>
          <p:cNvPr id="14341" name="Group 48"/>
          <p:cNvGrpSpPr>
            <a:grpSpLocks/>
          </p:cNvGrpSpPr>
          <p:nvPr/>
        </p:nvGrpSpPr>
        <p:grpSpPr bwMode="auto">
          <a:xfrm>
            <a:off x="3654425" y="2898775"/>
            <a:ext cx="1857375" cy="1914525"/>
            <a:chOff x="2449" y="1832"/>
            <a:chExt cx="1170" cy="1206"/>
          </a:xfrm>
        </p:grpSpPr>
        <p:pic>
          <p:nvPicPr>
            <p:cNvPr id="14387" name="Picture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9" y="1832"/>
              <a:ext cx="1170"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88" name="Text Box 47"/>
            <p:cNvSpPr txBox="1">
              <a:spLocks noChangeArrowheads="1"/>
            </p:cNvSpPr>
            <p:nvPr/>
          </p:nvSpPr>
          <p:spPr bwMode="auto">
            <a:xfrm>
              <a:off x="2658" y="2098"/>
              <a:ext cx="70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000" b="1">
                  <a:latin typeface="Arial" pitchFamily="34" charset="0"/>
                </a:rPr>
                <a:t>Millipore/Guava</a:t>
              </a:r>
            </a:p>
          </p:txBody>
        </p:sp>
      </p:grpSp>
      <p:sp>
        <p:nvSpPr>
          <p:cNvPr id="14342" name="Rectangle 9"/>
          <p:cNvSpPr>
            <a:spLocks noGrp="1" noChangeArrowheads="1"/>
          </p:cNvSpPr>
          <p:nvPr>
            <p:ph type="title"/>
          </p:nvPr>
        </p:nvSpPr>
        <p:spPr>
          <a:xfrm>
            <a:off x="-84137" y="52161"/>
            <a:ext cx="4423568" cy="450850"/>
          </a:xfrm>
        </p:spPr>
        <p:txBody>
          <a:bodyPr>
            <a:normAutofit fontScale="90000"/>
          </a:bodyPr>
          <a:lstStyle/>
          <a:p>
            <a:r>
              <a:rPr lang="en-US" sz="2400" dirty="0" smtClean="0"/>
              <a:t>Some Commercial Cytometers….</a:t>
            </a:r>
          </a:p>
        </p:txBody>
      </p:sp>
      <p:pic>
        <p:nvPicPr>
          <p:cNvPr id="14343" name="Picture 10" descr="cy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9763" y="2640013"/>
            <a:ext cx="21939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2" descr="parte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0239" y="5303385"/>
            <a:ext cx="1978330" cy="90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5" name="Group 17"/>
          <p:cNvGrpSpPr>
            <a:grpSpLocks/>
          </p:cNvGrpSpPr>
          <p:nvPr/>
        </p:nvGrpSpPr>
        <p:grpSpPr bwMode="auto">
          <a:xfrm>
            <a:off x="4710112" y="4696958"/>
            <a:ext cx="1441450" cy="1849437"/>
            <a:chOff x="2736" y="2237"/>
            <a:chExt cx="1413" cy="1560"/>
          </a:xfrm>
        </p:grpSpPr>
        <p:pic>
          <p:nvPicPr>
            <p:cNvPr id="14385"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6" y="2237"/>
              <a:ext cx="1200"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86" name="Text Box 16"/>
            <p:cNvSpPr txBox="1">
              <a:spLocks noChangeArrowheads="1"/>
            </p:cNvSpPr>
            <p:nvPr/>
          </p:nvSpPr>
          <p:spPr bwMode="auto">
            <a:xfrm>
              <a:off x="3513" y="3549"/>
              <a:ext cx="636"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000" b="1">
                  <a:latin typeface="Arial" pitchFamily="34" charset="0"/>
                </a:rPr>
                <a:t>Apogee</a:t>
              </a:r>
            </a:p>
          </p:txBody>
        </p:sp>
      </p:grpSp>
      <p:grpSp>
        <p:nvGrpSpPr>
          <p:cNvPr id="14346" name="Group 22"/>
          <p:cNvGrpSpPr>
            <a:grpSpLocks/>
          </p:cNvGrpSpPr>
          <p:nvPr/>
        </p:nvGrpSpPr>
        <p:grpSpPr bwMode="auto">
          <a:xfrm>
            <a:off x="4877026" y="1356519"/>
            <a:ext cx="1443037" cy="1189038"/>
            <a:chOff x="3040" y="311"/>
            <a:chExt cx="1162" cy="918"/>
          </a:xfrm>
        </p:grpSpPr>
        <p:pic>
          <p:nvPicPr>
            <p:cNvPr id="14383" name="Picture 3" descr="luminex"/>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0" y="311"/>
              <a:ext cx="1162" cy="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84" name="Text Box 18"/>
            <p:cNvSpPr txBox="1">
              <a:spLocks noChangeArrowheads="1"/>
            </p:cNvSpPr>
            <p:nvPr/>
          </p:nvSpPr>
          <p:spPr bwMode="auto">
            <a:xfrm>
              <a:off x="3137" y="1018"/>
              <a:ext cx="44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000" b="1">
                  <a:latin typeface="Arial" pitchFamily="34" charset="0"/>
                </a:rPr>
                <a:t>Luminex</a:t>
              </a:r>
            </a:p>
          </p:txBody>
        </p:sp>
      </p:grpSp>
      <p:grpSp>
        <p:nvGrpSpPr>
          <p:cNvPr id="14347" name="Group 20"/>
          <p:cNvGrpSpPr>
            <a:grpSpLocks/>
          </p:cNvGrpSpPr>
          <p:nvPr/>
        </p:nvGrpSpPr>
        <p:grpSpPr bwMode="auto">
          <a:xfrm>
            <a:off x="4977719" y="2474459"/>
            <a:ext cx="1422400" cy="1179512"/>
            <a:chOff x="3128" y="1391"/>
            <a:chExt cx="896" cy="743"/>
          </a:xfrm>
        </p:grpSpPr>
        <p:pic>
          <p:nvPicPr>
            <p:cNvPr id="14381"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8" y="1391"/>
              <a:ext cx="896"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82" name="Text Box 19"/>
            <p:cNvSpPr txBox="1">
              <a:spLocks noChangeArrowheads="1"/>
            </p:cNvSpPr>
            <p:nvPr/>
          </p:nvSpPr>
          <p:spPr bwMode="auto">
            <a:xfrm>
              <a:off x="3381" y="1911"/>
              <a:ext cx="3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000" b="1">
                  <a:latin typeface="Arial" pitchFamily="34" charset="0"/>
                </a:rPr>
                <a:t>Accuri</a:t>
              </a:r>
            </a:p>
          </p:txBody>
        </p:sp>
      </p:grpSp>
      <p:grpSp>
        <p:nvGrpSpPr>
          <p:cNvPr id="14348" name="Group 24"/>
          <p:cNvGrpSpPr>
            <a:grpSpLocks/>
          </p:cNvGrpSpPr>
          <p:nvPr/>
        </p:nvGrpSpPr>
        <p:grpSpPr bwMode="auto">
          <a:xfrm>
            <a:off x="5942210" y="550862"/>
            <a:ext cx="1465262" cy="1106488"/>
            <a:chOff x="4621" y="742"/>
            <a:chExt cx="923" cy="697"/>
          </a:xfrm>
        </p:grpSpPr>
        <p:pic>
          <p:nvPicPr>
            <p:cNvPr id="14379" name="Picture 5" descr="brytesmal"/>
            <p:cNvPicPr>
              <a:picLocks noChangeAspect="1" noChangeArrowheads="1"/>
            </p:cNvPicPr>
            <p:nvPr/>
          </p:nvPicPr>
          <p:blipFill>
            <a:blip r:embed="rId10" cstate="print">
              <a:lum bright="10000" contrast="-6000"/>
              <a:extLst>
                <a:ext uri="{28A0092B-C50C-407E-A947-70E740481C1C}">
                  <a14:useLocalDpi xmlns:a14="http://schemas.microsoft.com/office/drawing/2010/main" val="0"/>
                </a:ext>
              </a:extLst>
            </a:blip>
            <a:srcRect l="9984" t="15750" r="17578" b="11250"/>
            <a:stretch>
              <a:fillRect/>
            </a:stretch>
          </p:blipFill>
          <p:spPr bwMode="auto">
            <a:xfrm>
              <a:off x="4621" y="742"/>
              <a:ext cx="923" cy="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80" name="Text Box 21"/>
            <p:cNvSpPr txBox="1">
              <a:spLocks noChangeArrowheads="1"/>
            </p:cNvSpPr>
            <p:nvPr/>
          </p:nvSpPr>
          <p:spPr bwMode="auto">
            <a:xfrm>
              <a:off x="4699" y="1232"/>
              <a:ext cx="32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000" b="1">
                  <a:latin typeface="Arial" pitchFamily="34" charset="0"/>
                </a:rPr>
                <a:t>Bryte</a:t>
              </a:r>
            </a:p>
          </p:txBody>
        </p:sp>
      </p:grpSp>
      <p:grpSp>
        <p:nvGrpSpPr>
          <p:cNvPr id="14349" name="Group 35"/>
          <p:cNvGrpSpPr>
            <a:grpSpLocks/>
          </p:cNvGrpSpPr>
          <p:nvPr/>
        </p:nvGrpSpPr>
        <p:grpSpPr bwMode="auto">
          <a:xfrm>
            <a:off x="0" y="1033463"/>
            <a:ext cx="1847850" cy="1284287"/>
            <a:chOff x="0" y="651"/>
            <a:chExt cx="1164" cy="809"/>
          </a:xfrm>
        </p:grpSpPr>
        <p:pic>
          <p:nvPicPr>
            <p:cNvPr id="14377" name="Picture 4" descr="xlsmall"/>
            <p:cNvPicPr>
              <a:picLocks noChangeAspect="1" noChangeArrowheads="1"/>
            </p:cNvPicPr>
            <p:nvPr/>
          </p:nvPicPr>
          <p:blipFill>
            <a:blip r:embed="rId11">
              <a:lum bright="18000"/>
              <a:extLst>
                <a:ext uri="{28A0092B-C50C-407E-A947-70E740481C1C}">
                  <a14:useLocalDpi xmlns:a14="http://schemas.microsoft.com/office/drawing/2010/main" val="0"/>
                </a:ext>
              </a:extLst>
            </a:blip>
            <a:srcRect l="8719" t="14250" r="12938" b="6187"/>
            <a:stretch>
              <a:fillRect/>
            </a:stretch>
          </p:blipFill>
          <p:spPr bwMode="auto">
            <a:xfrm>
              <a:off x="102" y="651"/>
              <a:ext cx="1062" cy="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8" name="Text Box 25"/>
            <p:cNvSpPr txBox="1">
              <a:spLocks noChangeArrowheads="1"/>
            </p:cNvSpPr>
            <p:nvPr/>
          </p:nvSpPr>
          <p:spPr bwMode="auto">
            <a:xfrm>
              <a:off x="0" y="711"/>
              <a:ext cx="2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000" b="1">
                  <a:latin typeface="Arial" pitchFamily="34" charset="0"/>
                </a:rPr>
                <a:t>BC</a:t>
              </a:r>
            </a:p>
          </p:txBody>
        </p:sp>
      </p:grpSp>
      <p:grpSp>
        <p:nvGrpSpPr>
          <p:cNvPr id="14350" name="Group 29"/>
          <p:cNvGrpSpPr>
            <a:grpSpLocks/>
          </p:cNvGrpSpPr>
          <p:nvPr/>
        </p:nvGrpSpPr>
        <p:grpSpPr bwMode="auto">
          <a:xfrm>
            <a:off x="0" y="3957638"/>
            <a:ext cx="1771650" cy="1058862"/>
            <a:chOff x="0" y="2493"/>
            <a:chExt cx="1116" cy="667"/>
          </a:xfrm>
        </p:grpSpPr>
        <p:pic>
          <p:nvPicPr>
            <p:cNvPr id="14375" name="Picture 6" descr="facscalibu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493"/>
              <a:ext cx="1116" cy="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6" name="Text Box 26"/>
            <p:cNvSpPr txBox="1">
              <a:spLocks noChangeArrowheads="1"/>
            </p:cNvSpPr>
            <p:nvPr/>
          </p:nvSpPr>
          <p:spPr bwMode="auto">
            <a:xfrm>
              <a:off x="0" y="2831"/>
              <a:ext cx="2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000" b="1">
                  <a:latin typeface="Arial" pitchFamily="34" charset="0"/>
                </a:rPr>
                <a:t>BD</a:t>
              </a:r>
            </a:p>
          </p:txBody>
        </p:sp>
      </p:grpSp>
      <p:grpSp>
        <p:nvGrpSpPr>
          <p:cNvPr id="14351" name="Group 28"/>
          <p:cNvGrpSpPr>
            <a:grpSpLocks/>
          </p:cNvGrpSpPr>
          <p:nvPr/>
        </p:nvGrpSpPr>
        <p:grpSpPr bwMode="auto">
          <a:xfrm>
            <a:off x="0" y="5149850"/>
            <a:ext cx="2505075" cy="1031875"/>
            <a:chOff x="0" y="3244"/>
            <a:chExt cx="1578" cy="650"/>
          </a:xfrm>
        </p:grpSpPr>
        <p:pic>
          <p:nvPicPr>
            <p:cNvPr id="14373" name="Picture 8" descr="ls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244"/>
              <a:ext cx="1578"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4" name="Text Box 27"/>
            <p:cNvSpPr txBox="1">
              <a:spLocks noChangeArrowheads="1"/>
            </p:cNvSpPr>
            <p:nvPr/>
          </p:nvSpPr>
          <p:spPr bwMode="auto">
            <a:xfrm>
              <a:off x="271" y="3356"/>
              <a:ext cx="2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000" b="1">
                  <a:latin typeface="Arial" pitchFamily="34" charset="0"/>
                </a:rPr>
                <a:t>BD</a:t>
              </a:r>
            </a:p>
          </p:txBody>
        </p:sp>
      </p:grpSp>
      <p:grpSp>
        <p:nvGrpSpPr>
          <p:cNvPr id="14352" name="Group 36"/>
          <p:cNvGrpSpPr>
            <a:grpSpLocks/>
          </p:cNvGrpSpPr>
          <p:nvPr/>
        </p:nvGrpSpPr>
        <p:grpSpPr bwMode="auto">
          <a:xfrm>
            <a:off x="1970088" y="941388"/>
            <a:ext cx="2671762" cy="1655762"/>
            <a:chOff x="1241" y="593"/>
            <a:chExt cx="1683" cy="1043"/>
          </a:xfrm>
        </p:grpSpPr>
        <p:pic>
          <p:nvPicPr>
            <p:cNvPr id="14371" name="Picture 2" descr="mofl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41" y="593"/>
              <a:ext cx="1683" cy="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2" name="Text Box 30"/>
            <p:cNvSpPr txBox="1">
              <a:spLocks noChangeArrowheads="1"/>
            </p:cNvSpPr>
            <p:nvPr/>
          </p:nvSpPr>
          <p:spPr bwMode="auto">
            <a:xfrm>
              <a:off x="1619" y="598"/>
              <a:ext cx="2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000" b="1">
                  <a:latin typeface="Arial" pitchFamily="34" charset="0"/>
                </a:rPr>
                <a:t>BC</a:t>
              </a:r>
            </a:p>
          </p:txBody>
        </p:sp>
      </p:grpSp>
      <p:grpSp>
        <p:nvGrpSpPr>
          <p:cNvPr id="14353" name="Group 33"/>
          <p:cNvGrpSpPr>
            <a:grpSpLocks/>
          </p:cNvGrpSpPr>
          <p:nvPr/>
        </p:nvGrpSpPr>
        <p:grpSpPr bwMode="auto">
          <a:xfrm>
            <a:off x="7345975" y="3938896"/>
            <a:ext cx="1774823" cy="1290637"/>
            <a:chOff x="4367" y="2359"/>
            <a:chExt cx="1207" cy="967"/>
          </a:xfrm>
        </p:grpSpPr>
        <p:pic>
          <p:nvPicPr>
            <p:cNvPr id="14369" name="Picture 11" descr="Altra close-u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67" y="2359"/>
              <a:ext cx="1207" cy="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0" name="Text Box 31"/>
            <p:cNvSpPr txBox="1">
              <a:spLocks noChangeArrowheads="1"/>
            </p:cNvSpPr>
            <p:nvPr/>
          </p:nvSpPr>
          <p:spPr bwMode="auto">
            <a:xfrm>
              <a:off x="4896" y="3172"/>
              <a:ext cx="2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000" b="1">
                  <a:latin typeface="Arial" pitchFamily="34" charset="0"/>
                </a:rPr>
                <a:t>BC</a:t>
              </a:r>
            </a:p>
          </p:txBody>
        </p:sp>
      </p:grpSp>
      <p:grpSp>
        <p:nvGrpSpPr>
          <p:cNvPr id="14354" name="Group 34"/>
          <p:cNvGrpSpPr>
            <a:grpSpLocks/>
          </p:cNvGrpSpPr>
          <p:nvPr/>
        </p:nvGrpSpPr>
        <p:grpSpPr bwMode="auto">
          <a:xfrm>
            <a:off x="0" y="2386013"/>
            <a:ext cx="1885950" cy="1447800"/>
            <a:chOff x="0" y="1503"/>
            <a:chExt cx="1188" cy="912"/>
          </a:xfrm>
        </p:grpSpPr>
        <p:pic>
          <p:nvPicPr>
            <p:cNvPr id="14367" name="Picture 7" descr="FlowCentr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503"/>
              <a:ext cx="1188"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8" name="Text Box 32"/>
            <p:cNvSpPr txBox="1">
              <a:spLocks noChangeArrowheads="1"/>
            </p:cNvSpPr>
            <p:nvPr/>
          </p:nvSpPr>
          <p:spPr bwMode="auto">
            <a:xfrm>
              <a:off x="893" y="2257"/>
              <a:ext cx="2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000" b="1" dirty="0">
                  <a:latin typeface="Arial" pitchFamily="34" charset="0"/>
                </a:rPr>
                <a:t>BC</a:t>
              </a:r>
            </a:p>
          </p:txBody>
        </p:sp>
      </p:grpSp>
      <p:grpSp>
        <p:nvGrpSpPr>
          <p:cNvPr id="14355" name="Group 38"/>
          <p:cNvGrpSpPr>
            <a:grpSpLocks/>
          </p:cNvGrpSpPr>
          <p:nvPr/>
        </p:nvGrpSpPr>
        <p:grpSpPr bwMode="auto">
          <a:xfrm>
            <a:off x="2319338" y="4102100"/>
            <a:ext cx="1658937" cy="1146175"/>
            <a:chOff x="1601" y="2557"/>
            <a:chExt cx="1045" cy="722"/>
          </a:xfrm>
        </p:grpSpPr>
        <p:pic>
          <p:nvPicPr>
            <p:cNvPr id="14365" name="Picture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01" y="2557"/>
              <a:ext cx="1045" cy="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6" name="Text Box 37"/>
            <p:cNvSpPr txBox="1">
              <a:spLocks noChangeArrowheads="1"/>
            </p:cNvSpPr>
            <p:nvPr/>
          </p:nvSpPr>
          <p:spPr bwMode="auto">
            <a:xfrm>
              <a:off x="2042" y="2584"/>
              <a:ext cx="3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000" b="1">
                  <a:latin typeface="Arial" pitchFamily="34" charset="0"/>
                </a:rPr>
                <a:t>Amnis</a:t>
              </a:r>
            </a:p>
          </p:txBody>
        </p:sp>
      </p:grpSp>
      <p:grpSp>
        <p:nvGrpSpPr>
          <p:cNvPr id="14356" name="Group 40"/>
          <p:cNvGrpSpPr>
            <a:grpSpLocks/>
          </p:cNvGrpSpPr>
          <p:nvPr/>
        </p:nvGrpSpPr>
        <p:grpSpPr bwMode="auto">
          <a:xfrm>
            <a:off x="6478587" y="2597150"/>
            <a:ext cx="2540000" cy="1233487"/>
            <a:chOff x="4160" y="1361"/>
            <a:chExt cx="1600" cy="777"/>
          </a:xfrm>
        </p:grpSpPr>
        <p:pic>
          <p:nvPicPr>
            <p:cNvPr id="14363" name="Picture 3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06" y="1361"/>
              <a:ext cx="1554" cy="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4" name="Text Box 23"/>
            <p:cNvSpPr txBox="1">
              <a:spLocks noChangeArrowheads="1"/>
            </p:cNvSpPr>
            <p:nvPr/>
          </p:nvSpPr>
          <p:spPr bwMode="auto">
            <a:xfrm>
              <a:off x="4160" y="1647"/>
              <a:ext cx="5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000" b="1">
                  <a:latin typeface="Arial" pitchFamily="34" charset="0"/>
                </a:rPr>
                <a:t>Bay</a:t>
              </a:r>
            </a:p>
            <a:p>
              <a:r>
                <a:rPr lang="en-US" sz="1000" b="1">
                  <a:latin typeface="Arial" pitchFamily="34" charset="0"/>
                </a:rPr>
                <a:t>Biosciences</a:t>
              </a:r>
            </a:p>
          </p:txBody>
        </p:sp>
      </p:grpSp>
      <p:grpSp>
        <p:nvGrpSpPr>
          <p:cNvPr id="14357" name="Group 45"/>
          <p:cNvGrpSpPr>
            <a:grpSpLocks/>
          </p:cNvGrpSpPr>
          <p:nvPr/>
        </p:nvGrpSpPr>
        <p:grpSpPr bwMode="auto">
          <a:xfrm>
            <a:off x="3306763" y="5386388"/>
            <a:ext cx="1538287" cy="1155700"/>
            <a:chOff x="1661" y="3286"/>
            <a:chExt cx="969" cy="728"/>
          </a:xfrm>
        </p:grpSpPr>
        <p:pic>
          <p:nvPicPr>
            <p:cNvPr id="14361" name="Picture 4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61" y="3286"/>
              <a:ext cx="969"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2" name="Text Box 43"/>
            <p:cNvSpPr txBox="1">
              <a:spLocks noChangeArrowheads="1"/>
            </p:cNvSpPr>
            <p:nvPr/>
          </p:nvSpPr>
          <p:spPr bwMode="auto">
            <a:xfrm>
              <a:off x="2078" y="3858"/>
              <a:ext cx="46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000" b="1">
                  <a:solidFill>
                    <a:schemeClr val="bg1"/>
                  </a:solidFill>
                  <a:latin typeface="Arial" pitchFamily="34" charset="0"/>
                </a:rPr>
                <a:t>BD Influx</a:t>
              </a:r>
            </a:p>
          </p:txBody>
        </p:sp>
      </p:grpSp>
      <p:grpSp>
        <p:nvGrpSpPr>
          <p:cNvPr id="14358" name="Group 50"/>
          <p:cNvGrpSpPr>
            <a:grpSpLocks/>
          </p:cNvGrpSpPr>
          <p:nvPr/>
        </p:nvGrpSpPr>
        <p:grpSpPr bwMode="auto">
          <a:xfrm>
            <a:off x="5310188" y="3754438"/>
            <a:ext cx="1976438" cy="1270000"/>
            <a:chOff x="3410" y="2187"/>
            <a:chExt cx="1245" cy="800"/>
          </a:xfrm>
        </p:grpSpPr>
        <p:pic>
          <p:nvPicPr>
            <p:cNvPr id="14359" name="Picture 4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10" y="2187"/>
              <a:ext cx="1245"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0" name="Text Box 44"/>
            <p:cNvSpPr txBox="1">
              <a:spLocks noChangeArrowheads="1"/>
            </p:cNvSpPr>
            <p:nvPr/>
          </p:nvSpPr>
          <p:spPr bwMode="auto">
            <a:xfrm>
              <a:off x="3567" y="2833"/>
              <a:ext cx="40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000" b="1">
                  <a:latin typeface="Arial" pitchFamily="34" charset="0"/>
                </a:rPr>
                <a:t>BD Aria</a:t>
              </a:r>
            </a:p>
          </p:txBody>
        </p:sp>
      </p:grpSp>
      <p:pic>
        <p:nvPicPr>
          <p:cNvPr id="1026" name="Picture 2"/>
          <p:cNvPicPr>
            <a:picLocks noChangeAspect="1" noChangeArrowheads="1"/>
          </p:cNvPicPr>
          <p:nvPr/>
        </p:nvPicPr>
        <p:blipFill rotWithShape="1">
          <a:blip r:embed="rId21">
            <a:extLst>
              <a:ext uri="{28A0092B-C50C-407E-A947-70E740481C1C}">
                <a14:useLocalDpi xmlns:a14="http://schemas.microsoft.com/office/drawing/2010/main" val="0"/>
              </a:ext>
            </a:extLst>
          </a:blip>
          <a:srcRect l="69228" t="7561" r="9333" b="8609"/>
          <a:stretch/>
        </p:blipFill>
        <p:spPr bwMode="auto">
          <a:xfrm>
            <a:off x="2069652" y="5303384"/>
            <a:ext cx="1079154" cy="1341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02540" y="6265537"/>
            <a:ext cx="533992" cy="307777"/>
          </a:xfrm>
          <a:prstGeom prst="rect">
            <a:avLst/>
          </a:prstGeom>
          <a:noFill/>
        </p:spPr>
        <p:txBody>
          <a:bodyPr wrap="none" rtlCol="0">
            <a:spAutoFit/>
          </a:bodyPr>
          <a:lstStyle/>
          <a:p>
            <a:r>
              <a:rPr lang="en-US" sz="1400" dirty="0" smtClean="0"/>
              <a:t>Sony</a:t>
            </a:r>
            <a:endParaRPr lang="en-US" sz="1400" dirty="0"/>
          </a:p>
        </p:txBody>
      </p:sp>
      <p:pic>
        <p:nvPicPr>
          <p:cNvPr id="1027" name="Picture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853396" y="591131"/>
            <a:ext cx="1437207" cy="1075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392194" y="1033639"/>
            <a:ext cx="381836" cy="261610"/>
          </a:xfrm>
          <a:prstGeom prst="rect">
            <a:avLst/>
          </a:prstGeom>
          <a:noFill/>
        </p:spPr>
        <p:txBody>
          <a:bodyPr wrap="none" rtlCol="0">
            <a:spAutoFit/>
          </a:bodyPr>
          <a:lstStyle/>
          <a:p>
            <a:r>
              <a:rPr lang="en-US" sz="1100" dirty="0" smtClean="0">
                <a:latin typeface="Arial" pitchFamily="34" charset="0"/>
              </a:rPr>
              <a:t>BC</a:t>
            </a:r>
            <a:endParaRPr lang="en-US" sz="1100" dirty="0">
              <a:latin typeface="Arial" pitchFamily="34" charset="0"/>
            </a:endParaRPr>
          </a:p>
        </p:txBody>
      </p:sp>
      <p:sp>
        <p:nvSpPr>
          <p:cNvPr id="58" name="TextBox 57"/>
          <p:cNvSpPr txBox="1"/>
          <p:nvPr/>
        </p:nvSpPr>
        <p:spPr>
          <a:xfrm>
            <a:off x="7594181" y="2212849"/>
            <a:ext cx="381836" cy="261610"/>
          </a:xfrm>
          <a:prstGeom prst="rect">
            <a:avLst/>
          </a:prstGeom>
          <a:noFill/>
        </p:spPr>
        <p:txBody>
          <a:bodyPr wrap="none" rtlCol="0">
            <a:spAutoFit/>
          </a:bodyPr>
          <a:lstStyle/>
          <a:p>
            <a:r>
              <a:rPr lang="en-US" sz="1100" dirty="0" smtClean="0">
                <a:latin typeface="Arial" pitchFamily="34" charset="0"/>
              </a:rPr>
              <a:t>BC</a:t>
            </a:r>
            <a:endParaRPr lang="en-US" sz="1100" dirty="0">
              <a:latin typeface="Arial" pitchFamily="34" charset="0"/>
            </a:endParaRPr>
          </a:p>
        </p:txBody>
      </p:sp>
      <p:pic>
        <p:nvPicPr>
          <p:cNvPr id="4" name="Picture 3"/>
          <p:cNvPicPr>
            <a:picLocks noChangeAspect="1"/>
          </p:cNvPicPr>
          <p:nvPr/>
        </p:nvPicPr>
        <p:blipFill rotWithShape="1">
          <a:blip r:embed="rId23"/>
          <a:srcRect l="11411" t="15432" r="11737" b="13556"/>
          <a:stretch/>
        </p:blipFill>
        <p:spPr>
          <a:xfrm>
            <a:off x="7554082" y="5176228"/>
            <a:ext cx="1335160" cy="979117"/>
          </a:xfrm>
          <a:prstGeom prst="rect">
            <a:avLst/>
          </a:prstGeom>
        </p:spPr>
      </p:pic>
      <p:sp>
        <p:nvSpPr>
          <p:cNvPr id="5" name="TextBox 4"/>
          <p:cNvSpPr txBox="1"/>
          <p:nvPr/>
        </p:nvSpPr>
        <p:spPr>
          <a:xfrm>
            <a:off x="7606324" y="6071901"/>
            <a:ext cx="1069524" cy="276999"/>
          </a:xfrm>
          <a:prstGeom prst="rect">
            <a:avLst/>
          </a:prstGeom>
          <a:noFill/>
        </p:spPr>
        <p:txBody>
          <a:bodyPr wrap="none" rtlCol="0">
            <a:spAutoFit/>
          </a:bodyPr>
          <a:lstStyle/>
          <a:p>
            <a:r>
              <a:rPr lang="en-US" sz="1200" b="1" smtClean="0"/>
              <a:t>ThermoFisher</a:t>
            </a:r>
            <a:endParaRPr lang="en-US" sz="1200" b="1" dirty="0"/>
          </a:p>
        </p:txBody>
      </p:sp>
      <p:pic>
        <p:nvPicPr>
          <p:cNvPr id="6" name="Picture 5"/>
          <p:cNvPicPr>
            <a:picLocks noChangeAspect="1"/>
          </p:cNvPicPr>
          <p:nvPr/>
        </p:nvPicPr>
        <p:blipFill rotWithShape="1">
          <a:blip r:embed="rId24"/>
          <a:srcRect l="13900" t="7456" r="11968" b="5946"/>
          <a:stretch/>
        </p:blipFill>
        <p:spPr>
          <a:xfrm>
            <a:off x="6083089" y="1691513"/>
            <a:ext cx="1062659" cy="929827"/>
          </a:xfrm>
          <a:prstGeom prst="rect">
            <a:avLst/>
          </a:prstGeom>
        </p:spPr>
      </p:pic>
      <p:pic>
        <p:nvPicPr>
          <p:cNvPr id="7" name="Picture 6"/>
          <p:cNvPicPr>
            <a:picLocks noChangeAspect="1"/>
          </p:cNvPicPr>
          <p:nvPr/>
        </p:nvPicPr>
        <p:blipFill rotWithShape="1">
          <a:blip r:embed="rId25"/>
          <a:srcRect l="23333" r="15000"/>
          <a:stretch/>
        </p:blipFill>
        <p:spPr>
          <a:xfrm>
            <a:off x="7898428" y="1928"/>
            <a:ext cx="1223044" cy="1487486"/>
          </a:xfrm>
          <a:prstGeom prst="rect">
            <a:avLst/>
          </a:prstGeom>
        </p:spPr>
      </p:pic>
    </p:spTree>
    <p:extLst>
      <p:ext uri="{BB962C8B-B14F-4D97-AF65-F5344CB8AC3E}">
        <p14:creationId xmlns:p14="http://schemas.microsoft.com/office/powerpoint/2010/main" val="116294619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Paint Pigments…..</a:t>
            </a:r>
            <a:endParaRPr lang="en-US" dirty="0"/>
          </a:p>
        </p:txBody>
      </p:sp>
      <p:sp>
        <p:nvSpPr>
          <p:cNvPr id="3" name="Content Placeholder 2"/>
          <p:cNvSpPr>
            <a:spLocks noGrp="1"/>
          </p:cNvSpPr>
          <p:nvPr>
            <p:ph idx="1"/>
          </p:nvPr>
        </p:nvSpPr>
        <p:spPr>
          <a:xfrm>
            <a:off x="304800" y="1371600"/>
            <a:ext cx="8229600" cy="4525963"/>
          </a:xfrm>
        </p:spPr>
        <p:txBody>
          <a:bodyPr>
            <a:normAutofit lnSpcReduction="10000"/>
          </a:bodyPr>
          <a:lstStyle/>
          <a:p>
            <a:pPr marL="0" indent="0">
              <a:buNone/>
            </a:pPr>
            <a:r>
              <a:rPr lang="en-US" b="1" dirty="0"/>
              <a:t>Manufacturing and industrial standards</a:t>
            </a:r>
          </a:p>
          <a:p>
            <a:pPr marL="0" indent="0">
              <a:buNone/>
            </a:pPr>
            <a:r>
              <a:rPr lang="en-US" dirty="0" smtClean="0"/>
              <a:t>Before </a:t>
            </a:r>
            <a:r>
              <a:rPr lang="en-US" dirty="0"/>
              <a:t>the development of synthetic pigments, and the refinement of techniques for extracting mineral pigments, batches of color were often inconsistent. With the development of a modern color industry, manufacturers and professionals have cooperated to create international standards for identifying, producing, measuring, and testing colors.</a:t>
            </a:r>
          </a:p>
          <a:p>
            <a:endParaRPr lang="en-US" dirty="0"/>
          </a:p>
        </p:txBody>
      </p:sp>
      <p:sp>
        <p:nvSpPr>
          <p:cNvPr id="4" name="TextBox 3"/>
          <p:cNvSpPr txBox="1"/>
          <p:nvPr/>
        </p:nvSpPr>
        <p:spPr>
          <a:xfrm>
            <a:off x="5181600" y="6379811"/>
            <a:ext cx="3704989" cy="369332"/>
          </a:xfrm>
          <a:prstGeom prst="rect">
            <a:avLst/>
          </a:prstGeom>
          <a:noFill/>
        </p:spPr>
        <p:txBody>
          <a:bodyPr wrap="none" rtlCol="0">
            <a:spAutoFit/>
          </a:bodyPr>
          <a:lstStyle/>
          <a:p>
            <a:r>
              <a:rPr lang="en-US" dirty="0">
                <a:solidFill>
                  <a:srgbClr val="5E24EE"/>
                </a:solidFill>
              </a:rPr>
              <a:t>http://en.wikipedia.org/wiki/Pigment</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714" t="5016" b="3343"/>
          <a:stretch/>
        </p:blipFill>
        <p:spPr bwMode="auto">
          <a:xfrm>
            <a:off x="6712048" y="4994604"/>
            <a:ext cx="2152770" cy="144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55999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6248400" cy="838200"/>
          </a:xfrm>
        </p:spPr>
        <p:txBody>
          <a:bodyPr>
            <a:normAutofit fontScale="90000"/>
          </a:bodyPr>
          <a:lstStyle/>
          <a:p>
            <a:r>
              <a:rPr lang="en-US" dirty="0" smtClean="0"/>
              <a:t>Wallace &amp; The Paint Stories</a:t>
            </a:r>
            <a:endParaRPr lang="en-US" dirty="0"/>
          </a:p>
        </p:txBody>
      </p:sp>
      <p:sp>
        <p:nvSpPr>
          <p:cNvPr id="4" name="Rectangle 3"/>
          <p:cNvSpPr/>
          <p:nvPr/>
        </p:nvSpPr>
        <p:spPr>
          <a:xfrm>
            <a:off x="457200" y="4448966"/>
            <a:ext cx="1524000" cy="1200329"/>
          </a:xfrm>
          <a:prstGeom prst="rect">
            <a:avLst/>
          </a:prstGeom>
        </p:spPr>
        <p:txBody>
          <a:bodyPr wrap="square">
            <a:spAutoFit/>
          </a:bodyPr>
          <a:lstStyle/>
          <a:p>
            <a:r>
              <a:rPr lang="en-US" sz="1200" dirty="0"/>
              <a:t>zinc white</a:t>
            </a:r>
            <a:br>
              <a:rPr lang="en-US" sz="1200" dirty="0"/>
            </a:br>
            <a:r>
              <a:rPr lang="en-US" sz="1200" dirty="0"/>
              <a:t>iron [</a:t>
            </a:r>
            <a:r>
              <a:rPr lang="en-US" sz="1200" dirty="0" err="1"/>
              <a:t>prussian</a:t>
            </a:r>
            <a:r>
              <a:rPr lang="en-US" sz="1200" dirty="0"/>
              <a:t>] blue</a:t>
            </a:r>
          </a:p>
          <a:p>
            <a:r>
              <a:rPr lang="en-US" sz="1200" i="1" dirty="0"/>
              <a:t>transparent synthetic organics</a:t>
            </a:r>
            <a:r>
              <a:rPr lang="en-US" sz="1200" dirty="0"/>
              <a:t/>
            </a:r>
            <a:br>
              <a:rPr lang="en-US" sz="1200" dirty="0"/>
            </a:br>
            <a:r>
              <a:rPr lang="en-US" sz="1200" dirty="0" err="1"/>
              <a:t>quinacridones</a:t>
            </a:r>
            <a:r>
              <a:rPr lang="en-US" sz="1200" dirty="0"/>
              <a:t/>
            </a:r>
            <a:br>
              <a:rPr lang="en-US" sz="1200" dirty="0"/>
            </a:br>
            <a:r>
              <a:rPr lang="en-US" sz="1200" dirty="0" err="1"/>
              <a:t>phthalocyanines</a:t>
            </a:r>
            <a:endParaRPr lang="en-US" sz="1200" dirty="0"/>
          </a:p>
        </p:txBody>
      </p:sp>
      <p:cxnSp>
        <p:nvCxnSpPr>
          <p:cNvPr id="9" name="Straight Connector 8"/>
          <p:cNvCxnSpPr/>
          <p:nvPr/>
        </p:nvCxnSpPr>
        <p:spPr>
          <a:xfrm flipV="1">
            <a:off x="381000" y="5705679"/>
            <a:ext cx="8001000" cy="762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391885" y="1342541"/>
            <a:ext cx="7861657" cy="4406682"/>
          </a:xfrm>
          <a:custGeom>
            <a:avLst/>
            <a:gdLst>
              <a:gd name="connsiteX0" fmla="*/ 0 w 7609114"/>
              <a:gd name="connsiteY0" fmla="*/ 4223657 h 4223657"/>
              <a:gd name="connsiteX1" fmla="*/ 4572000 w 7609114"/>
              <a:gd name="connsiteY1" fmla="*/ 3178628 h 4223657"/>
              <a:gd name="connsiteX2" fmla="*/ 7609114 w 7609114"/>
              <a:gd name="connsiteY2" fmla="*/ 0 h 4223657"/>
              <a:gd name="connsiteX3" fmla="*/ 7609114 w 7609114"/>
              <a:gd name="connsiteY3" fmla="*/ 0 h 4223657"/>
            </a:gdLst>
            <a:ahLst/>
            <a:cxnLst>
              <a:cxn ang="0">
                <a:pos x="connsiteX0" y="connsiteY0"/>
              </a:cxn>
              <a:cxn ang="0">
                <a:pos x="connsiteX1" y="connsiteY1"/>
              </a:cxn>
              <a:cxn ang="0">
                <a:pos x="connsiteX2" y="connsiteY2"/>
              </a:cxn>
              <a:cxn ang="0">
                <a:pos x="connsiteX3" y="connsiteY3"/>
              </a:cxn>
            </a:cxnLst>
            <a:rect l="l" t="t" r="r" b="b"/>
            <a:pathLst>
              <a:path w="7609114" h="4223657">
                <a:moveTo>
                  <a:pt x="0" y="4223657"/>
                </a:moveTo>
                <a:cubicBezTo>
                  <a:pt x="1651907" y="4053114"/>
                  <a:pt x="3303815" y="3882571"/>
                  <a:pt x="4572000" y="3178628"/>
                </a:cubicBezTo>
                <a:cubicBezTo>
                  <a:pt x="5840185" y="2474685"/>
                  <a:pt x="7609114" y="0"/>
                  <a:pt x="7609114" y="0"/>
                </a:cubicBezTo>
                <a:lnTo>
                  <a:pt x="7609114"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5497286" y="5629479"/>
            <a:ext cx="0" cy="1524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048000" y="5629479"/>
            <a:ext cx="0" cy="1524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382000" y="5585937"/>
            <a:ext cx="0" cy="1524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819400" y="5781879"/>
            <a:ext cx="607859" cy="369332"/>
          </a:xfrm>
          <a:prstGeom prst="rect">
            <a:avLst/>
          </a:prstGeom>
          <a:noFill/>
        </p:spPr>
        <p:txBody>
          <a:bodyPr wrap="none" rtlCol="0">
            <a:spAutoFit/>
          </a:bodyPr>
          <a:lstStyle/>
          <a:p>
            <a:r>
              <a:rPr lang="en-US" dirty="0" smtClean="0"/>
              <a:t>1um</a:t>
            </a:r>
            <a:endParaRPr lang="en-US" dirty="0"/>
          </a:p>
        </p:txBody>
      </p:sp>
      <p:sp>
        <p:nvSpPr>
          <p:cNvPr id="18" name="TextBox 17"/>
          <p:cNvSpPr txBox="1"/>
          <p:nvPr/>
        </p:nvSpPr>
        <p:spPr>
          <a:xfrm>
            <a:off x="5142522" y="5781879"/>
            <a:ext cx="724878" cy="369332"/>
          </a:xfrm>
          <a:prstGeom prst="rect">
            <a:avLst/>
          </a:prstGeom>
          <a:noFill/>
        </p:spPr>
        <p:txBody>
          <a:bodyPr wrap="none" rtlCol="0">
            <a:spAutoFit/>
          </a:bodyPr>
          <a:lstStyle/>
          <a:p>
            <a:r>
              <a:rPr lang="en-US" dirty="0" smtClean="0"/>
              <a:t>10um</a:t>
            </a:r>
            <a:endParaRPr lang="en-US" dirty="0"/>
          </a:p>
        </p:txBody>
      </p:sp>
      <p:sp>
        <p:nvSpPr>
          <p:cNvPr id="19" name="TextBox 18"/>
          <p:cNvSpPr txBox="1"/>
          <p:nvPr/>
        </p:nvSpPr>
        <p:spPr>
          <a:xfrm>
            <a:off x="7924800" y="5802868"/>
            <a:ext cx="894797" cy="369332"/>
          </a:xfrm>
          <a:prstGeom prst="rect">
            <a:avLst/>
          </a:prstGeom>
          <a:noFill/>
        </p:spPr>
        <p:txBody>
          <a:bodyPr wrap="none" rtlCol="0">
            <a:spAutoFit/>
          </a:bodyPr>
          <a:lstStyle/>
          <a:p>
            <a:r>
              <a:rPr lang="en-US" dirty="0" smtClean="0"/>
              <a:t>100 um</a:t>
            </a:r>
            <a:endParaRPr lang="en-US" dirty="0"/>
          </a:p>
        </p:txBody>
      </p:sp>
      <p:cxnSp>
        <p:nvCxnSpPr>
          <p:cNvPr id="21" name="Straight Connector 20"/>
          <p:cNvCxnSpPr/>
          <p:nvPr/>
        </p:nvCxnSpPr>
        <p:spPr>
          <a:xfrm flipV="1">
            <a:off x="381000" y="911653"/>
            <a:ext cx="0" cy="487022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129502" y="3032487"/>
            <a:ext cx="2209201" cy="1615827"/>
          </a:xfrm>
          <a:prstGeom prst="rect">
            <a:avLst/>
          </a:prstGeom>
        </p:spPr>
        <p:txBody>
          <a:bodyPr wrap="square">
            <a:spAutoFit/>
          </a:bodyPr>
          <a:lstStyle/>
          <a:p>
            <a:r>
              <a:rPr lang="en-US" sz="1100" dirty="0"/>
              <a:t>chromium oxide green</a:t>
            </a:r>
            <a:br>
              <a:rPr lang="en-US" sz="1100" dirty="0"/>
            </a:br>
            <a:r>
              <a:rPr lang="en-US" sz="1100" dirty="0"/>
              <a:t>cadmium yellow</a:t>
            </a:r>
            <a:br>
              <a:rPr lang="en-US" sz="1100" dirty="0"/>
            </a:br>
            <a:r>
              <a:rPr lang="en-US" sz="1100" dirty="0"/>
              <a:t>bismuth yellow</a:t>
            </a:r>
            <a:br>
              <a:rPr lang="en-US" sz="1100" dirty="0"/>
            </a:br>
            <a:r>
              <a:rPr lang="en-US" sz="1100" dirty="0"/>
              <a:t>titanium white</a:t>
            </a:r>
            <a:br>
              <a:rPr lang="en-US" sz="1100" dirty="0"/>
            </a:br>
            <a:r>
              <a:rPr lang="en-US" sz="1100" dirty="0"/>
              <a:t>transparent red iron oxides</a:t>
            </a:r>
            <a:br>
              <a:rPr lang="en-US" sz="1100" dirty="0"/>
            </a:br>
            <a:r>
              <a:rPr lang="en-US" sz="1100" dirty="0"/>
              <a:t>transparent yellow iron oxides</a:t>
            </a:r>
          </a:p>
          <a:p>
            <a:r>
              <a:rPr lang="en-US" sz="1100" i="1" dirty="0"/>
              <a:t>semitransparent synthetic organics</a:t>
            </a:r>
            <a:r>
              <a:rPr lang="en-US" sz="1100" dirty="0"/>
              <a:t/>
            </a:r>
            <a:br>
              <a:rPr lang="en-US" sz="1100" dirty="0"/>
            </a:br>
            <a:r>
              <a:rPr lang="en-US" sz="1100" dirty="0" err="1"/>
              <a:t>arylides</a:t>
            </a:r>
            <a:r>
              <a:rPr lang="en-US" sz="1100" dirty="0"/>
              <a:t/>
            </a:r>
            <a:br>
              <a:rPr lang="en-US" sz="1100" dirty="0"/>
            </a:br>
            <a:endParaRPr lang="en-US" sz="1100" dirty="0"/>
          </a:p>
        </p:txBody>
      </p:sp>
      <p:sp>
        <p:nvSpPr>
          <p:cNvPr id="23" name="Rectangle 22"/>
          <p:cNvSpPr/>
          <p:nvPr/>
        </p:nvSpPr>
        <p:spPr>
          <a:xfrm>
            <a:off x="2351314" y="1525565"/>
            <a:ext cx="1931236" cy="1615827"/>
          </a:xfrm>
          <a:prstGeom prst="rect">
            <a:avLst/>
          </a:prstGeom>
        </p:spPr>
        <p:txBody>
          <a:bodyPr wrap="square">
            <a:spAutoFit/>
          </a:bodyPr>
          <a:lstStyle/>
          <a:p>
            <a:r>
              <a:rPr lang="en-US" sz="1100" dirty="0" smtClean="0"/>
              <a:t>ultramarine blue (GS)</a:t>
            </a:r>
          </a:p>
          <a:p>
            <a:r>
              <a:rPr lang="en-US" sz="1100" dirty="0" smtClean="0"/>
              <a:t>red iron oxides</a:t>
            </a:r>
          </a:p>
          <a:p>
            <a:r>
              <a:rPr lang="en-US" sz="1100" dirty="0" smtClean="0"/>
              <a:t>cadmium red</a:t>
            </a:r>
          </a:p>
          <a:p>
            <a:r>
              <a:rPr lang="en-US" sz="1100" dirty="0" smtClean="0"/>
              <a:t>cadmium orange</a:t>
            </a:r>
          </a:p>
          <a:p>
            <a:r>
              <a:rPr lang="en-US" sz="1100" dirty="0" err="1" smtClean="0"/>
              <a:t>semiopaque</a:t>
            </a:r>
            <a:r>
              <a:rPr lang="en-US" sz="1100" dirty="0" smtClean="0"/>
              <a:t> synthetic organics</a:t>
            </a:r>
          </a:p>
          <a:p>
            <a:r>
              <a:rPr lang="en-US" sz="1100" dirty="0" err="1" smtClean="0"/>
              <a:t>diarylides</a:t>
            </a:r>
            <a:endParaRPr lang="en-US" sz="1100" dirty="0" smtClean="0"/>
          </a:p>
          <a:p>
            <a:r>
              <a:rPr lang="en-US" sz="1100" dirty="0" err="1" smtClean="0"/>
              <a:t>pyrroles</a:t>
            </a:r>
            <a:endParaRPr lang="en-US" sz="1100" dirty="0" smtClean="0"/>
          </a:p>
          <a:p>
            <a:r>
              <a:rPr lang="en-US" sz="1100" dirty="0" err="1" smtClean="0"/>
              <a:t>naphthols</a:t>
            </a:r>
            <a:endParaRPr lang="en-US" sz="1100" dirty="0" smtClean="0"/>
          </a:p>
          <a:p>
            <a:r>
              <a:rPr lang="en-US" sz="1100" dirty="0" err="1" smtClean="0"/>
              <a:t>perinone</a:t>
            </a:r>
            <a:r>
              <a:rPr lang="en-US" sz="1100" dirty="0" smtClean="0"/>
              <a:t> orange</a:t>
            </a:r>
            <a:endParaRPr lang="en-US" sz="1100" dirty="0"/>
          </a:p>
        </p:txBody>
      </p:sp>
      <p:sp>
        <p:nvSpPr>
          <p:cNvPr id="24" name="Rectangle 23"/>
          <p:cNvSpPr/>
          <p:nvPr/>
        </p:nvSpPr>
        <p:spPr>
          <a:xfrm>
            <a:off x="3657600" y="3653722"/>
            <a:ext cx="1752600" cy="938719"/>
          </a:xfrm>
          <a:prstGeom prst="rect">
            <a:avLst/>
          </a:prstGeom>
        </p:spPr>
        <p:txBody>
          <a:bodyPr wrap="square">
            <a:spAutoFit/>
          </a:bodyPr>
          <a:lstStyle/>
          <a:p>
            <a:r>
              <a:rPr lang="en-US" sz="1100" dirty="0" smtClean="0"/>
              <a:t>ultramarine blue (RS)</a:t>
            </a:r>
          </a:p>
          <a:p>
            <a:r>
              <a:rPr lang="en-US" sz="1100" dirty="0" smtClean="0"/>
              <a:t>viridian</a:t>
            </a:r>
          </a:p>
          <a:p>
            <a:r>
              <a:rPr lang="en-US" sz="1100" dirty="0" smtClean="0"/>
              <a:t>cobalt blue</a:t>
            </a:r>
          </a:p>
          <a:p>
            <a:r>
              <a:rPr lang="en-US" sz="1100" dirty="0" smtClean="0"/>
              <a:t>violet (brown) iron oxides</a:t>
            </a:r>
          </a:p>
          <a:p>
            <a:r>
              <a:rPr lang="en-US" sz="1100" dirty="0" smtClean="0"/>
              <a:t>yellow iron oxides</a:t>
            </a:r>
            <a:endParaRPr lang="en-US" sz="1100" dirty="0"/>
          </a:p>
        </p:txBody>
      </p:sp>
      <p:sp>
        <p:nvSpPr>
          <p:cNvPr id="25" name="Rectangle 24"/>
          <p:cNvSpPr/>
          <p:nvPr/>
        </p:nvSpPr>
        <p:spPr>
          <a:xfrm>
            <a:off x="4895361" y="2691269"/>
            <a:ext cx="1219200" cy="900246"/>
          </a:xfrm>
          <a:prstGeom prst="rect">
            <a:avLst/>
          </a:prstGeom>
        </p:spPr>
        <p:txBody>
          <a:bodyPr wrap="square">
            <a:spAutoFit/>
          </a:bodyPr>
          <a:lstStyle/>
          <a:p>
            <a:r>
              <a:rPr lang="en-US" sz="1050" dirty="0" smtClean="0"/>
              <a:t>cobalt green</a:t>
            </a:r>
          </a:p>
          <a:p>
            <a:r>
              <a:rPr lang="en-US" sz="1050" dirty="0" smtClean="0"/>
              <a:t>cobalt turquoise</a:t>
            </a:r>
          </a:p>
          <a:p>
            <a:r>
              <a:rPr lang="en-US" sz="1050" dirty="0" smtClean="0"/>
              <a:t>cerulean blue</a:t>
            </a:r>
          </a:p>
          <a:p>
            <a:r>
              <a:rPr lang="en-US" sz="1050" dirty="0" smtClean="0"/>
              <a:t>manganese violet</a:t>
            </a:r>
          </a:p>
          <a:p>
            <a:r>
              <a:rPr lang="en-US" sz="1050" dirty="0" smtClean="0"/>
              <a:t>black iron oxides</a:t>
            </a:r>
            <a:endParaRPr lang="en-US" sz="1050" dirty="0"/>
          </a:p>
        </p:txBody>
      </p:sp>
      <p:sp>
        <p:nvSpPr>
          <p:cNvPr id="26" name="Rectangle 25"/>
          <p:cNvSpPr/>
          <p:nvPr/>
        </p:nvSpPr>
        <p:spPr>
          <a:xfrm>
            <a:off x="5943600" y="1752550"/>
            <a:ext cx="1543539" cy="938719"/>
          </a:xfrm>
          <a:prstGeom prst="rect">
            <a:avLst/>
          </a:prstGeom>
        </p:spPr>
        <p:txBody>
          <a:bodyPr wrap="square">
            <a:spAutoFit/>
          </a:bodyPr>
          <a:lstStyle/>
          <a:p>
            <a:r>
              <a:rPr lang="en-US" sz="1100" dirty="0" smtClean="0"/>
              <a:t>smallest particles visible without magnification</a:t>
            </a:r>
          </a:p>
          <a:p>
            <a:r>
              <a:rPr lang="en-US" sz="1100" dirty="0" smtClean="0"/>
              <a:t>cobalt violet</a:t>
            </a:r>
          </a:p>
          <a:p>
            <a:r>
              <a:rPr lang="en-US" sz="1100" dirty="0" smtClean="0"/>
              <a:t>manganese blue</a:t>
            </a:r>
            <a:endParaRPr lang="en-US" sz="1100" dirty="0"/>
          </a:p>
        </p:txBody>
      </p:sp>
      <p:sp>
        <p:nvSpPr>
          <p:cNvPr id="27" name="Rectangle 26"/>
          <p:cNvSpPr/>
          <p:nvPr/>
        </p:nvSpPr>
        <p:spPr>
          <a:xfrm>
            <a:off x="6858000" y="911653"/>
            <a:ext cx="2209800" cy="430887"/>
          </a:xfrm>
          <a:prstGeom prst="rect">
            <a:avLst/>
          </a:prstGeom>
        </p:spPr>
        <p:txBody>
          <a:bodyPr wrap="square">
            <a:spAutoFit/>
          </a:bodyPr>
          <a:lstStyle/>
          <a:p>
            <a:r>
              <a:rPr lang="en-US" sz="1050" dirty="0" smtClean="0"/>
              <a:t>coarse historical mineral pigments </a:t>
            </a:r>
          </a:p>
          <a:p>
            <a:r>
              <a:rPr lang="en-US" sz="1050" dirty="0" smtClean="0"/>
              <a:t>modern luster &amp; iridescent pigments</a:t>
            </a:r>
            <a:endParaRPr lang="en-US" sz="1050" dirty="0"/>
          </a:p>
        </p:txBody>
      </p:sp>
      <p:sp>
        <p:nvSpPr>
          <p:cNvPr id="28" name="TextBox 27"/>
          <p:cNvSpPr txBox="1"/>
          <p:nvPr/>
        </p:nvSpPr>
        <p:spPr>
          <a:xfrm>
            <a:off x="424543" y="4223109"/>
            <a:ext cx="774571" cy="338554"/>
          </a:xfrm>
          <a:prstGeom prst="rect">
            <a:avLst/>
          </a:prstGeom>
          <a:noFill/>
        </p:spPr>
        <p:txBody>
          <a:bodyPr wrap="none" rtlCol="0">
            <a:spAutoFit/>
          </a:bodyPr>
          <a:lstStyle/>
          <a:p>
            <a:r>
              <a:rPr lang="en-US" sz="1600" b="1" dirty="0" smtClean="0">
                <a:solidFill>
                  <a:srgbClr val="FF0000"/>
                </a:solidFill>
              </a:rPr>
              <a:t>100nm</a:t>
            </a:r>
            <a:endParaRPr lang="en-US" sz="1600" b="1" dirty="0">
              <a:solidFill>
                <a:srgbClr val="FF0000"/>
              </a:solidFill>
            </a:endParaRPr>
          </a:p>
        </p:txBody>
      </p:sp>
      <p:sp>
        <p:nvSpPr>
          <p:cNvPr id="29" name="TextBox 28"/>
          <p:cNvSpPr txBox="1"/>
          <p:nvPr/>
        </p:nvSpPr>
        <p:spPr>
          <a:xfrm>
            <a:off x="1351514" y="2802838"/>
            <a:ext cx="774571" cy="338554"/>
          </a:xfrm>
          <a:prstGeom prst="rect">
            <a:avLst/>
          </a:prstGeom>
          <a:noFill/>
        </p:spPr>
        <p:txBody>
          <a:bodyPr wrap="none" rtlCol="0">
            <a:spAutoFit/>
          </a:bodyPr>
          <a:lstStyle/>
          <a:p>
            <a:r>
              <a:rPr lang="en-US" sz="1600" b="1" dirty="0">
                <a:solidFill>
                  <a:srgbClr val="FF0000"/>
                </a:solidFill>
              </a:rPr>
              <a:t>5</a:t>
            </a:r>
            <a:r>
              <a:rPr lang="en-US" sz="1600" b="1" dirty="0" smtClean="0">
                <a:solidFill>
                  <a:srgbClr val="FF0000"/>
                </a:solidFill>
              </a:rPr>
              <a:t>00nm</a:t>
            </a:r>
            <a:endParaRPr lang="en-US" sz="1600" b="1" dirty="0">
              <a:solidFill>
                <a:srgbClr val="FF0000"/>
              </a:solidFill>
            </a:endParaRPr>
          </a:p>
        </p:txBody>
      </p:sp>
      <p:sp>
        <p:nvSpPr>
          <p:cNvPr id="30" name="TextBox 29"/>
          <p:cNvSpPr txBox="1"/>
          <p:nvPr/>
        </p:nvSpPr>
        <p:spPr>
          <a:xfrm>
            <a:off x="2531475" y="1342540"/>
            <a:ext cx="612668" cy="338554"/>
          </a:xfrm>
          <a:prstGeom prst="rect">
            <a:avLst/>
          </a:prstGeom>
          <a:noFill/>
        </p:spPr>
        <p:txBody>
          <a:bodyPr wrap="none" rtlCol="0">
            <a:spAutoFit/>
          </a:bodyPr>
          <a:lstStyle/>
          <a:p>
            <a:r>
              <a:rPr lang="en-US" sz="1600" b="1" dirty="0" smtClean="0">
                <a:solidFill>
                  <a:srgbClr val="FF0000"/>
                </a:solidFill>
              </a:rPr>
              <a:t>1 </a:t>
            </a:r>
            <a:r>
              <a:rPr lang="el-GR" sz="1600" b="1" dirty="0" smtClean="0">
                <a:solidFill>
                  <a:srgbClr val="FF0000"/>
                </a:solidFill>
              </a:rPr>
              <a:t>μ</a:t>
            </a:r>
            <a:r>
              <a:rPr lang="en-US" sz="1600" b="1" dirty="0" smtClean="0">
                <a:solidFill>
                  <a:srgbClr val="FF0000"/>
                </a:solidFill>
              </a:rPr>
              <a:t>m</a:t>
            </a:r>
            <a:endParaRPr lang="en-US" sz="1600" b="1" dirty="0">
              <a:solidFill>
                <a:srgbClr val="FF0000"/>
              </a:solidFill>
            </a:endParaRPr>
          </a:p>
        </p:txBody>
      </p:sp>
      <p:sp>
        <p:nvSpPr>
          <p:cNvPr id="31" name="TextBox 30"/>
          <p:cNvSpPr txBox="1"/>
          <p:nvPr/>
        </p:nvSpPr>
        <p:spPr>
          <a:xfrm>
            <a:off x="3890109" y="3340537"/>
            <a:ext cx="612668" cy="338554"/>
          </a:xfrm>
          <a:prstGeom prst="rect">
            <a:avLst/>
          </a:prstGeom>
          <a:noFill/>
        </p:spPr>
        <p:txBody>
          <a:bodyPr wrap="none" rtlCol="0">
            <a:spAutoFit/>
          </a:bodyPr>
          <a:lstStyle/>
          <a:p>
            <a:r>
              <a:rPr lang="en-US" sz="1600" b="1" dirty="0">
                <a:solidFill>
                  <a:srgbClr val="FF0000"/>
                </a:solidFill>
              </a:rPr>
              <a:t>5</a:t>
            </a:r>
            <a:r>
              <a:rPr lang="en-US" sz="1600" b="1" dirty="0" smtClean="0">
                <a:solidFill>
                  <a:srgbClr val="FF0000"/>
                </a:solidFill>
              </a:rPr>
              <a:t> </a:t>
            </a:r>
            <a:r>
              <a:rPr lang="el-GR" sz="1600" b="1" dirty="0" smtClean="0">
                <a:solidFill>
                  <a:srgbClr val="FF0000"/>
                </a:solidFill>
              </a:rPr>
              <a:t>μ</a:t>
            </a:r>
            <a:r>
              <a:rPr lang="en-US" sz="1600" b="1" dirty="0" smtClean="0">
                <a:solidFill>
                  <a:srgbClr val="FF0000"/>
                </a:solidFill>
              </a:rPr>
              <a:t>m</a:t>
            </a:r>
            <a:endParaRPr lang="en-US" sz="1600" b="1" dirty="0">
              <a:solidFill>
                <a:srgbClr val="FF0000"/>
              </a:solidFill>
            </a:endParaRPr>
          </a:p>
        </p:txBody>
      </p:sp>
      <p:sp>
        <p:nvSpPr>
          <p:cNvPr id="32" name="TextBox 31"/>
          <p:cNvSpPr txBox="1"/>
          <p:nvPr/>
        </p:nvSpPr>
        <p:spPr>
          <a:xfrm>
            <a:off x="5029200" y="2464284"/>
            <a:ext cx="716863" cy="338554"/>
          </a:xfrm>
          <a:prstGeom prst="rect">
            <a:avLst/>
          </a:prstGeom>
          <a:noFill/>
        </p:spPr>
        <p:txBody>
          <a:bodyPr wrap="none" rtlCol="0">
            <a:spAutoFit/>
          </a:bodyPr>
          <a:lstStyle/>
          <a:p>
            <a:r>
              <a:rPr lang="en-US" sz="1600" b="1" dirty="0" smtClean="0">
                <a:solidFill>
                  <a:srgbClr val="FF0000"/>
                </a:solidFill>
              </a:rPr>
              <a:t>10 </a:t>
            </a:r>
            <a:r>
              <a:rPr lang="el-GR" sz="1600" b="1" dirty="0" smtClean="0">
                <a:solidFill>
                  <a:srgbClr val="FF0000"/>
                </a:solidFill>
              </a:rPr>
              <a:t>μ</a:t>
            </a:r>
            <a:r>
              <a:rPr lang="en-US" sz="1600" b="1" dirty="0" smtClean="0">
                <a:solidFill>
                  <a:srgbClr val="FF0000"/>
                </a:solidFill>
              </a:rPr>
              <a:t>m</a:t>
            </a:r>
            <a:endParaRPr lang="en-US" sz="1600" b="1" dirty="0">
              <a:solidFill>
                <a:srgbClr val="FF0000"/>
              </a:solidFill>
            </a:endParaRPr>
          </a:p>
        </p:txBody>
      </p:sp>
      <p:sp>
        <p:nvSpPr>
          <p:cNvPr id="33" name="TextBox 32"/>
          <p:cNvSpPr txBox="1"/>
          <p:nvPr/>
        </p:nvSpPr>
        <p:spPr>
          <a:xfrm>
            <a:off x="6114561" y="1511817"/>
            <a:ext cx="721672" cy="338554"/>
          </a:xfrm>
          <a:prstGeom prst="rect">
            <a:avLst/>
          </a:prstGeom>
          <a:noFill/>
        </p:spPr>
        <p:txBody>
          <a:bodyPr wrap="none" rtlCol="0">
            <a:spAutoFit/>
          </a:bodyPr>
          <a:lstStyle/>
          <a:p>
            <a:r>
              <a:rPr lang="en-US" sz="1600" b="1" dirty="0">
                <a:solidFill>
                  <a:srgbClr val="FF0000"/>
                </a:solidFill>
              </a:rPr>
              <a:t>5</a:t>
            </a:r>
            <a:r>
              <a:rPr lang="en-US" sz="1600" b="1" dirty="0" smtClean="0">
                <a:solidFill>
                  <a:srgbClr val="FF0000"/>
                </a:solidFill>
              </a:rPr>
              <a:t>0 </a:t>
            </a:r>
            <a:r>
              <a:rPr lang="el-GR" sz="1600" b="1" dirty="0" smtClean="0">
                <a:solidFill>
                  <a:srgbClr val="FF0000"/>
                </a:solidFill>
              </a:rPr>
              <a:t>μ</a:t>
            </a:r>
            <a:r>
              <a:rPr lang="en-US" sz="1600" b="1" dirty="0" smtClean="0">
                <a:solidFill>
                  <a:srgbClr val="FF0000"/>
                </a:solidFill>
              </a:rPr>
              <a:t>m</a:t>
            </a:r>
            <a:endParaRPr lang="en-US" sz="1600" b="1" dirty="0">
              <a:solidFill>
                <a:srgbClr val="FF0000"/>
              </a:solidFill>
            </a:endParaRPr>
          </a:p>
        </p:txBody>
      </p:sp>
      <p:sp>
        <p:nvSpPr>
          <p:cNvPr id="35" name="Down Arrow 34"/>
          <p:cNvSpPr/>
          <p:nvPr/>
        </p:nvSpPr>
        <p:spPr>
          <a:xfrm flipV="1">
            <a:off x="381000" y="4392383"/>
            <a:ext cx="1219200" cy="1368113"/>
          </a:xfrm>
          <a:prstGeom prst="downArrow">
            <a:avLst/>
          </a:prstGeom>
          <a:solidFill>
            <a:srgbClr val="4F81B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wn Arrow 36"/>
          <p:cNvSpPr/>
          <p:nvPr/>
        </p:nvSpPr>
        <p:spPr>
          <a:xfrm flipV="1">
            <a:off x="1219200" y="3032487"/>
            <a:ext cx="1219200" cy="2755226"/>
          </a:xfrm>
          <a:prstGeom prst="downArrow">
            <a:avLst/>
          </a:prstGeom>
          <a:solidFill>
            <a:srgbClr val="EAE52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flipV="1">
            <a:off x="2362200" y="1511817"/>
            <a:ext cx="1219200" cy="4279383"/>
          </a:xfrm>
          <a:prstGeom prst="downArrow">
            <a:avLst/>
          </a:prstGeom>
          <a:solidFill>
            <a:srgbClr val="D7823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8"/>
          <p:cNvSpPr/>
          <p:nvPr/>
        </p:nvSpPr>
        <p:spPr>
          <a:xfrm flipV="1">
            <a:off x="3657600" y="3679090"/>
            <a:ext cx="1219200" cy="2048092"/>
          </a:xfrm>
          <a:prstGeom prst="downArrow">
            <a:avLst/>
          </a:prstGeom>
          <a:solidFill>
            <a:srgbClr val="5E24E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wn Arrow 39"/>
          <p:cNvSpPr/>
          <p:nvPr/>
        </p:nvSpPr>
        <p:spPr>
          <a:xfrm flipV="1">
            <a:off x="4898576" y="2702154"/>
            <a:ext cx="1219200" cy="3068839"/>
          </a:xfrm>
          <a:prstGeom prst="downArrow">
            <a:avLst/>
          </a:prstGeom>
          <a:solidFill>
            <a:srgbClr val="19F9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flipV="1">
            <a:off x="7643944" y="1127095"/>
            <a:ext cx="1219200" cy="4589469"/>
          </a:xfrm>
          <a:prstGeom prst="downArrow">
            <a:avLst/>
          </a:prstGeom>
          <a:solidFill>
            <a:srgbClr val="E9CE2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wn Arrow 35"/>
          <p:cNvSpPr/>
          <p:nvPr/>
        </p:nvSpPr>
        <p:spPr>
          <a:xfrm flipV="1">
            <a:off x="5889176" y="1752550"/>
            <a:ext cx="1219200" cy="4007558"/>
          </a:xfrm>
          <a:prstGeom prst="downArrow">
            <a:avLst/>
          </a:prstGeom>
          <a:solidFill>
            <a:srgbClr val="A4776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7840610" y="612798"/>
            <a:ext cx="825867" cy="338554"/>
          </a:xfrm>
          <a:prstGeom prst="rect">
            <a:avLst/>
          </a:prstGeom>
          <a:noFill/>
        </p:spPr>
        <p:txBody>
          <a:bodyPr wrap="none" rtlCol="0">
            <a:spAutoFit/>
          </a:bodyPr>
          <a:lstStyle/>
          <a:p>
            <a:r>
              <a:rPr lang="en-US" sz="1600" b="1" dirty="0" smtClean="0">
                <a:solidFill>
                  <a:srgbClr val="FF0000"/>
                </a:solidFill>
              </a:rPr>
              <a:t>100 </a:t>
            </a:r>
            <a:r>
              <a:rPr lang="el-GR" sz="1600" b="1" dirty="0" smtClean="0">
                <a:solidFill>
                  <a:srgbClr val="FF0000"/>
                </a:solidFill>
              </a:rPr>
              <a:t>μ</a:t>
            </a:r>
            <a:r>
              <a:rPr lang="en-US" sz="1600" b="1" dirty="0" smtClean="0">
                <a:solidFill>
                  <a:srgbClr val="FF0000"/>
                </a:solidFill>
              </a:rPr>
              <a:t>m</a:t>
            </a:r>
            <a:endParaRPr lang="en-US" sz="1600" b="1" dirty="0">
              <a:solidFill>
                <a:srgbClr val="FF0000"/>
              </a:solidFill>
            </a:endParaRPr>
          </a:p>
        </p:txBody>
      </p:sp>
      <p:cxnSp>
        <p:nvCxnSpPr>
          <p:cNvPr id="12" name="Straight Arrow Connector 11"/>
          <p:cNvCxnSpPr/>
          <p:nvPr/>
        </p:nvCxnSpPr>
        <p:spPr>
          <a:xfrm flipV="1">
            <a:off x="1351514" y="1342541"/>
            <a:ext cx="0" cy="5058259"/>
          </a:xfrm>
          <a:prstGeom prst="straightConnector1">
            <a:avLst/>
          </a:prstGeom>
          <a:ln w="76200">
            <a:solidFill>
              <a:srgbClr val="FF0000">
                <a:alpha val="27059"/>
              </a:srgbClr>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331971" y="6019800"/>
            <a:ext cx="3316229" cy="369332"/>
          </a:xfrm>
          <a:prstGeom prst="rect">
            <a:avLst/>
          </a:prstGeom>
          <a:noFill/>
        </p:spPr>
        <p:txBody>
          <a:bodyPr wrap="none" rtlCol="0">
            <a:spAutoFit/>
          </a:bodyPr>
          <a:lstStyle/>
          <a:p>
            <a:r>
              <a:rPr lang="en-US" dirty="0" smtClean="0"/>
              <a:t>Coulter Counter sensitivity claims</a:t>
            </a:r>
            <a:endParaRPr lang="en-US" dirty="0"/>
          </a:p>
        </p:txBody>
      </p:sp>
      <p:cxnSp>
        <p:nvCxnSpPr>
          <p:cNvPr id="42" name="Straight Arrow Connector 41"/>
          <p:cNvCxnSpPr/>
          <p:nvPr/>
        </p:nvCxnSpPr>
        <p:spPr>
          <a:xfrm flipV="1">
            <a:off x="1352635" y="6379028"/>
            <a:ext cx="5211455" cy="1"/>
          </a:xfrm>
          <a:prstGeom prst="straightConnector1">
            <a:avLst/>
          </a:prstGeom>
          <a:ln w="76200">
            <a:solidFill>
              <a:srgbClr val="FF0000">
                <a:alpha val="27059"/>
              </a:srgbClr>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934200" y="-33182"/>
            <a:ext cx="2249334" cy="830997"/>
          </a:xfrm>
          <a:prstGeom prst="rect">
            <a:avLst/>
          </a:prstGeom>
          <a:noFill/>
        </p:spPr>
        <p:txBody>
          <a:bodyPr wrap="none" rtlCol="0">
            <a:spAutoFit/>
          </a:bodyPr>
          <a:lstStyle/>
          <a:p>
            <a:r>
              <a:rPr lang="en-US" sz="4800" dirty="0" smtClean="0"/>
              <a:t>1949-50</a:t>
            </a:r>
            <a:endParaRPr lang="en-US" sz="4800" dirty="0"/>
          </a:p>
        </p:txBody>
      </p:sp>
      <p:pic>
        <p:nvPicPr>
          <p:cNvPr id="2053" name="Picture 5" descr="C:\Users\jpr\Dropbox\Dropbox\Wallace Coulter book\ships\pai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8362" y="92618"/>
            <a:ext cx="1300448" cy="10403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4688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that story about Navy Paint….</a:t>
            </a:r>
            <a:endParaRPr lang="en-US" dirty="0"/>
          </a:p>
        </p:txBody>
      </p:sp>
      <p:pic>
        <p:nvPicPr>
          <p:cNvPr id="1027" name="Picture 3" descr="C:\xara stuff\Wallace Coulter\bad sh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47192"/>
            <a:ext cx="9156071" cy="33106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xara stuff\Wallace Coulter\good shi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875357"/>
            <a:ext cx="9144001" cy="3306243"/>
          </a:xfrm>
          <a:prstGeom prst="rect">
            <a:avLst/>
          </a:prstGeom>
          <a:noFill/>
          <a:extLst>
            <a:ext uri="{909E8E84-426E-40DD-AFC4-6F175D3DCCD1}">
              <a14:hiddenFill xmlns:a14="http://schemas.microsoft.com/office/drawing/2010/main">
                <a:solidFill>
                  <a:srgbClr val="FFFFFF"/>
                </a:solidFill>
              </a14:hiddenFill>
            </a:ext>
          </a:extLst>
        </p:spPr>
      </p:pic>
      <p:sp>
        <p:nvSpPr>
          <p:cNvPr id="4" name="4-Point Star 3"/>
          <p:cNvSpPr/>
          <p:nvPr/>
        </p:nvSpPr>
        <p:spPr>
          <a:xfrm>
            <a:off x="8458200" y="6553200"/>
            <a:ext cx="152400" cy="152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36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jpr\Dropbox\Dropbox\Wallace Coulter book\Don Graham materials (confidential)\the importance of particle sizing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0"/>
            <a:ext cx="4724809" cy="23705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098" name="Picture 2" descr="C:\Users\jpr\Dropbox\Dropbox\Wallace Coulter book\Don Graham materials (confidential)\the importance of particle sizing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265526"/>
            <a:ext cx="4191000" cy="459247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jpr\Dropbox\Dropbox\Wallace Coulter book\Don Graham materials (confidential)\the importance of particle sizing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2480" y="2225068"/>
            <a:ext cx="4156971" cy="4472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7023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4A708B16-6697-1845-83B6-53D245714FBD}" type="datetime12">
              <a:rPr lang="en-US" altLang="en-US" smtClean="0"/>
              <a:t>11:02 PM</a:t>
            </a:fld>
            <a:endParaRPr lang="en-US" altLang="en-US" smtClean="0"/>
          </a:p>
        </p:txBody>
      </p:sp>
      <p:sp>
        <p:nvSpPr>
          <p:cNvPr id="28676"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smtClean="0">
                <a:latin typeface="Comic Sans MS" pitchFamily="66" charset="0"/>
              </a:rPr>
              <a:t>Page </a:t>
            </a:r>
            <a:fld id="{99BC5349-DCAD-4E44-A854-595BB4825A4F}" type="slidenum">
              <a:rPr lang="en-US" altLang="en-US" smtClean="0">
                <a:latin typeface="Comic Sans MS" pitchFamily="66" charset="0"/>
              </a:rPr>
              <a:pPr/>
              <a:t>24</a:t>
            </a:fld>
            <a:endParaRPr lang="en-US" altLang="en-US" smtClean="0">
              <a:latin typeface="Comic Sans MS" pitchFamily="66" charset="0"/>
            </a:endParaRPr>
          </a:p>
        </p:txBody>
      </p:sp>
      <p:sp>
        <p:nvSpPr>
          <p:cNvPr id="28677" name="Rectangle 2"/>
          <p:cNvSpPr>
            <a:spLocks noGrp="1" noChangeArrowheads="1"/>
          </p:cNvSpPr>
          <p:nvPr>
            <p:ph type="title"/>
          </p:nvPr>
        </p:nvSpPr>
        <p:spPr>
          <a:xfrm>
            <a:off x="-285750" y="0"/>
            <a:ext cx="7772400" cy="809625"/>
          </a:xfrm>
        </p:spPr>
        <p:txBody>
          <a:bodyPr/>
          <a:lstStyle/>
          <a:p>
            <a:r>
              <a:rPr lang="en-US" altLang="en-US" smtClean="0">
                <a:solidFill>
                  <a:schemeClr val="tx1"/>
                </a:solidFill>
              </a:rPr>
              <a:t>Watson &amp;</a:t>
            </a:r>
            <a:r>
              <a:rPr lang="en-US" altLang="en-US" b="1" smtClean="0">
                <a:solidFill>
                  <a:srgbClr val="FF3300"/>
                </a:solidFill>
              </a:rPr>
              <a:t> </a:t>
            </a:r>
            <a:r>
              <a:rPr lang="en-US" altLang="en-US" smtClean="0">
                <a:solidFill>
                  <a:schemeClr val="tx1"/>
                </a:solidFill>
              </a:rPr>
              <a:t>Crick-1953</a:t>
            </a:r>
          </a:p>
        </p:txBody>
      </p:sp>
      <p:sp>
        <p:nvSpPr>
          <p:cNvPr id="28678" name="Text Box 5"/>
          <p:cNvSpPr txBox="1">
            <a:spLocks noChangeArrowheads="1"/>
          </p:cNvSpPr>
          <p:nvPr/>
        </p:nvSpPr>
        <p:spPr bwMode="auto">
          <a:xfrm>
            <a:off x="187325" y="2609850"/>
            <a:ext cx="2728913" cy="3586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1700"/>
              <a:t>The work which began with Avery's identification of DNA as the "transforming principle" thus led to research that overturned the old conception of DNA as a repetitive and simple molecule, confirmed DNA's role in genetic transmission, and, with James Watson and Francis Crick's 1953 paper, elucidated its structure.</a:t>
            </a:r>
          </a:p>
          <a:p>
            <a:pPr>
              <a:spcBef>
                <a:spcPct val="50000"/>
              </a:spcBef>
            </a:pPr>
            <a:endParaRPr lang="en-US" altLang="en-US" sz="1700"/>
          </a:p>
        </p:txBody>
      </p:sp>
      <p:sp>
        <p:nvSpPr>
          <p:cNvPr id="28679" name="Text Box 7"/>
          <p:cNvSpPr txBox="1">
            <a:spLocks noChangeArrowheads="1"/>
          </p:cNvSpPr>
          <p:nvPr/>
        </p:nvSpPr>
        <p:spPr bwMode="auto">
          <a:xfrm>
            <a:off x="2563813" y="1144588"/>
            <a:ext cx="4314825"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b="1"/>
              <a:t>J. D. WATSON and F. H. C. CRICK</a:t>
            </a:r>
            <a:br>
              <a:rPr lang="en-US" altLang="en-US" b="1"/>
            </a:br>
            <a:r>
              <a:rPr lang="en-US" altLang="en-US" b="1"/>
              <a:t>A Structure for Deoxyribose Nucleic Acid</a:t>
            </a:r>
          </a:p>
          <a:p>
            <a:r>
              <a:rPr lang="en-US" altLang="en-US" b="1"/>
              <a:t>Nature, 2 April 1953, VOL 171,737 1953 </a:t>
            </a:r>
            <a:endParaRPr lang="en-US" altLang="en-US"/>
          </a:p>
        </p:txBody>
      </p:sp>
      <p:pic>
        <p:nvPicPr>
          <p:cNvPr id="28680" name="Picture 8" descr="cri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8313" y="950913"/>
            <a:ext cx="1143000" cy="1611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1" name="Picture 9" descr="wat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3188" y="938213"/>
            <a:ext cx="1143000" cy="1611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2" name="Picture 10" descr="watson and crick model of dn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1650" y="2085975"/>
            <a:ext cx="3438525" cy="458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3" name="Text Box 11"/>
          <p:cNvSpPr txBox="1">
            <a:spLocks noChangeArrowheads="1"/>
          </p:cNvSpPr>
          <p:nvPr/>
        </p:nvSpPr>
        <p:spPr bwMode="auto">
          <a:xfrm>
            <a:off x="6772275" y="3783013"/>
            <a:ext cx="1955800"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a:t>This is a picture of part of the original model built by Watson and Crick at Cambridge in 1953.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51368971"/>
      </p:ext>
    </p:extLst>
  </p:cSld>
  <p:clrMapOvr>
    <a:masterClrMapping/>
  </p:clrMapOvr>
  <mc:AlternateContent xmlns:mc="http://schemas.openxmlformats.org/markup-compatibility/2006" xmlns:p14="http://schemas.microsoft.com/office/powerpoint/2010/main">
    <mc:Choice Requires="p14">
      <p:transition spd="slow" p14:dur="2000" advTm="47902"/>
    </mc:Choice>
    <mc:Fallback xmlns="">
      <p:transition spd="slow" advTm="47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1143000"/>
          </a:xfrm>
        </p:spPr>
        <p:txBody>
          <a:bodyPr>
            <a:normAutofit fontScale="90000"/>
          </a:bodyPr>
          <a:lstStyle/>
          <a:p>
            <a:r>
              <a:rPr lang="en-US" dirty="0" smtClean="0"/>
              <a:t>Chicago Operation</a:t>
            </a:r>
            <a:br>
              <a:rPr lang="en-US" dirty="0" smtClean="0"/>
            </a:br>
            <a:r>
              <a:rPr lang="en-US" dirty="0" smtClean="0"/>
              <a:t>Moved to New Building</a:t>
            </a:r>
            <a:endParaRPr lang="en-US" dirty="0"/>
          </a:p>
        </p:txBody>
      </p:sp>
      <p:sp>
        <p:nvSpPr>
          <p:cNvPr id="3" name="Content Placeholder 2"/>
          <p:cNvSpPr>
            <a:spLocks noGrp="1"/>
          </p:cNvSpPr>
          <p:nvPr>
            <p:ph idx="1"/>
          </p:nvPr>
        </p:nvSpPr>
        <p:spPr/>
        <p:txBody>
          <a:bodyPr/>
          <a:lstStyle/>
          <a:p>
            <a:endParaRPr lang="en-US" dirty="0"/>
          </a:p>
        </p:txBody>
      </p:sp>
      <p:grpSp>
        <p:nvGrpSpPr>
          <p:cNvPr id="11" name="Group 10"/>
          <p:cNvGrpSpPr/>
          <p:nvPr/>
        </p:nvGrpSpPr>
        <p:grpSpPr>
          <a:xfrm>
            <a:off x="2895600" y="2560833"/>
            <a:ext cx="5676666" cy="3810000"/>
            <a:chOff x="984273" y="990600"/>
            <a:chExt cx="8149093" cy="5554998"/>
          </a:xfrm>
        </p:grpSpPr>
        <p:pic>
          <p:nvPicPr>
            <p:cNvPr id="7170" name="Picture 2" descr="C:\image database Related\People\scientists\Wallace Coulter\2525 n sheffield av chica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73" y="990600"/>
              <a:ext cx="8149093" cy="555499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133362" y="3443777"/>
              <a:ext cx="3482014" cy="1542504"/>
              <a:chOff x="4133362" y="3443777"/>
              <a:chExt cx="3482014" cy="1542504"/>
            </a:xfrm>
          </p:grpSpPr>
          <p:sp>
            <p:nvSpPr>
              <p:cNvPr id="8" name="Parallelogram 7"/>
              <p:cNvSpPr/>
              <p:nvPr/>
            </p:nvSpPr>
            <p:spPr>
              <a:xfrm rot="9077502">
                <a:off x="4133362" y="3443777"/>
                <a:ext cx="3482014" cy="968347"/>
              </a:xfrm>
              <a:prstGeom prst="parallelogram">
                <a:avLst/>
              </a:prstGeom>
              <a:solidFill>
                <a:srgbClr val="EEECE1">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rot="9077502">
                <a:off x="4870309" y="4017934"/>
                <a:ext cx="2649852" cy="968347"/>
              </a:xfrm>
              <a:prstGeom prst="parallelogram">
                <a:avLst/>
              </a:prstGeom>
              <a:solidFill>
                <a:srgbClr val="EEECE1">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extBox 11"/>
          <p:cNvSpPr txBox="1"/>
          <p:nvPr/>
        </p:nvSpPr>
        <p:spPr>
          <a:xfrm>
            <a:off x="7817996" y="0"/>
            <a:ext cx="1326004" cy="769441"/>
          </a:xfrm>
          <a:prstGeom prst="rect">
            <a:avLst/>
          </a:prstGeom>
          <a:noFill/>
        </p:spPr>
        <p:txBody>
          <a:bodyPr wrap="none" rtlCol="0">
            <a:spAutoFit/>
          </a:bodyPr>
          <a:lstStyle/>
          <a:p>
            <a:r>
              <a:rPr lang="en-US" sz="4400" dirty="0" smtClean="0"/>
              <a:t>1955</a:t>
            </a:r>
            <a:endParaRPr lang="en-US" sz="4400" dirty="0"/>
          </a:p>
        </p:txBody>
      </p:sp>
    </p:spTree>
    <p:extLst>
      <p:ext uri="{BB962C8B-B14F-4D97-AF65-F5344CB8AC3E}">
        <p14:creationId xmlns:p14="http://schemas.microsoft.com/office/powerpoint/2010/main" val="17753058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A4422F6E-3EDC-4984-A69A-ADA7EF0E6072}" type="datetime12">
              <a:rPr lang="en-US" smtClean="0"/>
              <a:pPr/>
              <a:t>11:02 PM</a:t>
            </a:fld>
            <a:endParaRPr lang="en-US" smtClean="0"/>
          </a:p>
        </p:txBody>
      </p:sp>
      <p:sp>
        <p:nvSpPr>
          <p:cNvPr id="3584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mtClean="0">
                <a:latin typeface="Comic Sans MS" pitchFamily="66" charset="0"/>
              </a:rPr>
              <a:t>©1990-2012 J. Paul Robinson, Purdue University  BMS 631 </a:t>
            </a:r>
          </a:p>
        </p:txBody>
      </p:sp>
      <p:sp>
        <p:nvSpPr>
          <p:cNvPr id="3584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mtClean="0">
                <a:latin typeface="Comic Sans MS" pitchFamily="66" charset="0"/>
              </a:rPr>
              <a:t>Page </a:t>
            </a:r>
            <a:fld id="{9B7D235F-F600-4F18-884C-010D43C078AA}" type="slidenum">
              <a:rPr lang="en-US" smtClean="0">
                <a:latin typeface="Comic Sans MS" pitchFamily="66" charset="0"/>
              </a:rPr>
              <a:pPr/>
              <a:t>26</a:t>
            </a:fld>
            <a:endParaRPr lang="en-US" smtClean="0">
              <a:latin typeface="Comic Sans MS" pitchFamily="66" charset="0"/>
            </a:endParaRPr>
          </a:p>
        </p:txBody>
      </p:sp>
      <p:sp>
        <p:nvSpPr>
          <p:cNvPr id="35845" name="Rectangle 2"/>
          <p:cNvSpPr>
            <a:spLocks noGrp="1" noChangeArrowheads="1"/>
          </p:cNvSpPr>
          <p:nvPr>
            <p:ph type="title"/>
          </p:nvPr>
        </p:nvSpPr>
        <p:spPr>
          <a:xfrm>
            <a:off x="565150" y="-44450"/>
            <a:ext cx="7772400" cy="933450"/>
          </a:xfrm>
        </p:spPr>
        <p:txBody>
          <a:bodyPr>
            <a:normAutofit fontScale="90000"/>
          </a:bodyPr>
          <a:lstStyle/>
          <a:p>
            <a:r>
              <a:rPr lang="en-US" sz="2800" smtClean="0"/>
              <a:t>Hand-drawn advertising drafts of the first </a:t>
            </a:r>
            <a:br>
              <a:rPr lang="en-US" sz="2800" smtClean="0"/>
            </a:br>
            <a:r>
              <a:rPr lang="en-US" sz="2800" smtClean="0"/>
              <a:t>Coulter Counter (1956)</a:t>
            </a:r>
          </a:p>
        </p:txBody>
      </p:sp>
      <p:grpSp>
        <p:nvGrpSpPr>
          <p:cNvPr id="35846" name="Group 5"/>
          <p:cNvGrpSpPr>
            <a:grpSpLocks/>
          </p:cNvGrpSpPr>
          <p:nvPr/>
        </p:nvGrpSpPr>
        <p:grpSpPr bwMode="auto">
          <a:xfrm>
            <a:off x="677863" y="1524000"/>
            <a:ext cx="7513637" cy="4772025"/>
            <a:chOff x="427" y="960"/>
            <a:chExt cx="4733" cy="3006"/>
          </a:xfrm>
        </p:grpSpPr>
        <p:pic>
          <p:nvPicPr>
            <p:cNvPr id="35847" name="Picture 3" descr="IMG_0267"/>
            <p:cNvPicPr>
              <a:picLocks noChangeAspect="1" noChangeArrowheads="1"/>
            </p:cNvPicPr>
            <p:nvPr/>
          </p:nvPicPr>
          <p:blipFill>
            <a:blip r:embed="rId3">
              <a:extLst>
                <a:ext uri="{28A0092B-C50C-407E-A947-70E740481C1C}">
                  <a14:useLocalDpi xmlns:a14="http://schemas.microsoft.com/office/drawing/2010/main" val="0"/>
                </a:ext>
              </a:extLst>
            </a:blip>
            <a:srcRect t="7666" b="7666"/>
            <a:stretch>
              <a:fillRect/>
            </a:stretch>
          </p:blipFill>
          <p:spPr bwMode="auto">
            <a:xfrm>
              <a:off x="427" y="960"/>
              <a:ext cx="4733" cy="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 Box 4"/>
            <p:cNvSpPr txBox="1">
              <a:spLocks noChangeArrowheads="1"/>
            </p:cNvSpPr>
            <p:nvPr/>
          </p:nvSpPr>
          <p:spPr bwMode="auto">
            <a:xfrm>
              <a:off x="4267" y="3709"/>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a:p>
          </p:txBody>
        </p:sp>
      </p:grpSp>
      <p:sp>
        <p:nvSpPr>
          <p:cNvPr id="9" name="TextBox 8"/>
          <p:cNvSpPr txBox="1"/>
          <p:nvPr/>
        </p:nvSpPr>
        <p:spPr>
          <a:xfrm>
            <a:off x="7817996" y="21771"/>
            <a:ext cx="1326004" cy="769441"/>
          </a:xfrm>
          <a:prstGeom prst="rect">
            <a:avLst/>
          </a:prstGeom>
          <a:noFill/>
        </p:spPr>
        <p:txBody>
          <a:bodyPr wrap="none" rtlCol="0">
            <a:spAutoFit/>
          </a:bodyPr>
          <a:lstStyle/>
          <a:p>
            <a:r>
              <a:rPr lang="en-US" sz="4400" dirty="0" smtClean="0"/>
              <a:t>1956</a:t>
            </a:r>
            <a:endParaRPr lang="en-US" sz="4400" dirty="0"/>
          </a:p>
        </p:txBody>
      </p:sp>
    </p:spTree>
    <p:extLst>
      <p:ext uri="{BB962C8B-B14F-4D97-AF65-F5344CB8AC3E}">
        <p14:creationId xmlns:p14="http://schemas.microsoft.com/office/powerpoint/2010/main" val="115853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C:\image database Related\People\scientists\Wallace Coulter\wallace only manuscrip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63" y="0"/>
            <a:ext cx="816527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17996" y="21771"/>
            <a:ext cx="1326004" cy="769441"/>
          </a:xfrm>
          <a:prstGeom prst="rect">
            <a:avLst/>
          </a:prstGeom>
          <a:noFill/>
        </p:spPr>
        <p:txBody>
          <a:bodyPr wrap="none" rtlCol="0">
            <a:spAutoFit/>
          </a:bodyPr>
          <a:lstStyle/>
          <a:p>
            <a:r>
              <a:rPr lang="en-US" sz="4400" dirty="0" smtClean="0"/>
              <a:t>1956</a:t>
            </a:r>
            <a:endParaRPr lang="en-US" sz="4400" dirty="0"/>
          </a:p>
        </p:txBody>
      </p:sp>
    </p:spTree>
    <p:extLst>
      <p:ext uri="{BB962C8B-B14F-4D97-AF65-F5344CB8AC3E}">
        <p14:creationId xmlns:p14="http://schemas.microsoft.com/office/powerpoint/2010/main" val="3378386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04" y="0"/>
            <a:ext cx="8229600" cy="1143000"/>
          </a:xfrm>
        </p:spPr>
        <p:txBody>
          <a:bodyPr>
            <a:normAutofit/>
          </a:bodyPr>
          <a:lstStyle/>
          <a:p>
            <a:r>
              <a:rPr lang="en-US" sz="3600" dirty="0" err="1" smtClean="0"/>
              <a:t>Brecher</a:t>
            </a:r>
            <a:r>
              <a:rPr lang="en-US" sz="3600" dirty="0" smtClean="0"/>
              <a:t> Paper on Coulter Counter</a:t>
            </a:r>
            <a:endParaRPr lang="en-US" sz="3600" dirty="0"/>
          </a:p>
        </p:txBody>
      </p:sp>
      <p:sp>
        <p:nvSpPr>
          <p:cNvPr id="3" name="Content Placeholder 2"/>
          <p:cNvSpPr>
            <a:spLocks noGrp="1"/>
          </p:cNvSpPr>
          <p:nvPr>
            <p:ph idx="1"/>
          </p:nvPr>
        </p:nvSpPr>
        <p:spPr/>
        <p:txBody>
          <a:bodyPr/>
          <a:lstStyle/>
          <a:p>
            <a:endParaRPr lang="en-US" dirty="0"/>
          </a:p>
        </p:txBody>
      </p:sp>
      <p:pic>
        <p:nvPicPr>
          <p:cNvPr id="28674" name="Picture 2" descr="C:\Users\jpr\Dropbox\Dropbox\Wallace Coulter book\Articles\brescher 19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 y="933836"/>
            <a:ext cx="9144000" cy="2688870"/>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descr="C:\Users\jpr\Dropbox\Dropbox\Wallace Coulter book\Articles\brescher data 195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82047"/>
            <a:ext cx="2605860" cy="3775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467599" y="76200"/>
            <a:ext cx="1588897" cy="923330"/>
          </a:xfrm>
          <a:prstGeom prst="rect">
            <a:avLst/>
          </a:prstGeom>
          <a:noFill/>
        </p:spPr>
        <p:txBody>
          <a:bodyPr wrap="none" rtlCol="0">
            <a:spAutoFit/>
          </a:bodyPr>
          <a:lstStyle/>
          <a:p>
            <a:r>
              <a:rPr lang="en-US" sz="5400" dirty="0" smtClean="0"/>
              <a:t>1956</a:t>
            </a:r>
            <a:endParaRPr lang="en-US" sz="5400" dirty="0"/>
          </a:p>
        </p:txBody>
      </p:sp>
      <p:sp>
        <p:nvSpPr>
          <p:cNvPr id="4" name="TextBox 3"/>
          <p:cNvSpPr txBox="1"/>
          <p:nvPr/>
        </p:nvSpPr>
        <p:spPr>
          <a:xfrm>
            <a:off x="5791200" y="6435290"/>
            <a:ext cx="2896883" cy="307777"/>
          </a:xfrm>
          <a:prstGeom prst="rect">
            <a:avLst/>
          </a:prstGeom>
          <a:noFill/>
        </p:spPr>
        <p:txBody>
          <a:bodyPr wrap="none" rtlCol="0">
            <a:spAutoFit/>
          </a:bodyPr>
          <a:lstStyle/>
          <a:p>
            <a:r>
              <a:rPr lang="en-US" sz="1400" i="1" dirty="0" smtClean="0"/>
              <a:t>Am. J. </a:t>
            </a:r>
            <a:r>
              <a:rPr lang="en-US" sz="1400" i="1" dirty="0" err="1" smtClean="0"/>
              <a:t>Clin</a:t>
            </a:r>
            <a:r>
              <a:rPr lang="en-US" sz="1400" i="1" dirty="0" smtClean="0"/>
              <a:t> Path. 26: 1439-1449, 1956</a:t>
            </a:r>
            <a:endParaRPr lang="en-US" sz="1400" i="1" dirty="0"/>
          </a:p>
        </p:txBody>
      </p:sp>
    </p:spTree>
    <p:extLst>
      <p:ext uri="{BB962C8B-B14F-4D97-AF65-F5344CB8AC3E}">
        <p14:creationId xmlns:p14="http://schemas.microsoft.com/office/powerpoint/2010/main" val="40788612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9B586586-2B7A-A447-99EA-B4F96429501D}" type="datetime12">
              <a:rPr lang="en-US" altLang="en-US" smtClean="0"/>
              <a:t>11:02 PM</a:t>
            </a:fld>
            <a:endParaRPr lang="en-US" altLang="en-US" smtClean="0"/>
          </a:p>
        </p:txBody>
      </p:sp>
      <p:sp>
        <p:nvSpPr>
          <p:cNvPr id="29700"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smtClean="0">
                <a:latin typeface="Comic Sans MS" pitchFamily="66" charset="0"/>
              </a:rPr>
              <a:t>Page </a:t>
            </a:r>
            <a:fld id="{2193A465-460B-4A01-BDBC-E7AB1D55C56E}" type="slidenum">
              <a:rPr lang="en-US" altLang="en-US" smtClean="0">
                <a:latin typeface="Comic Sans MS" pitchFamily="66" charset="0"/>
              </a:rPr>
              <a:pPr/>
              <a:t>29</a:t>
            </a:fld>
            <a:endParaRPr lang="en-US" altLang="en-US" smtClean="0">
              <a:latin typeface="Comic Sans MS" pitchFamily="66" charset="0"/>
            </a:endParaRPr>
          </a:p>
        </p:txBody>
      </p:sp>
      <p:sp>
        <p:nvSpPr>
          <p:cNvPr id="29701" name="Rectangle 2"/>
          <p:cNvSpPr>
            <a:spLocks noGrp="1" noChangeArrowheads="1"/>
          </p:cNvSpPr>
          <p:nvPr>
            <p:ph type="title"/>
          </p:nvPr>
        </p:nvSpPr>
        <p:spPr>
          <a:xfrm>
            <a:off x="-412750" y="184150"/>
            <a:ext cx="7772400" cy="495300"/>
          </a:xfrm>
        </p:spPr>
        <p:txBody>
          <a:bodyPr>
            <a:normAutofit fontScale="90000"/>
          </a:bodyPr>
          <a:lstStyle/>
          <a:p>
            <a:r>
              <a:rPr lang="en-US" altLang="en-US" smtClean="0">
                <a:solidFill>
                  <a:schemeClr val="tx1"/>
                </a:solidFill>
              </a:rPr>
              <a:t>von Bertalanffy &amp; Bickis - 1956</a:t>
            </a:r>
          </a:p>
        </p:txBody>
      </p:sp>
      <p:sp>
        <p:nvSpPr>
          <p:cNvPr id="29702" name="Text Box 3"/>
          <p:cNvSpPr txBox="1">
            <a:spLocks noChangeArrowheads="1"/>
          </p:cNvSpPr>
          <p:nvPr/>
        </p:nvSpPr>
        <p:spPr bwMode="auto">
          <a:xfrm>
            <a:off x="508000" y="1722438"/>
            <a:ext cx="8183563" cy="318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nSpc>
                <a:spcPct val="96000"/>
              </a:lnSpc>
            </a:pPr>
            <a:r>
              <a:rPr lang="en-US" altLang="en-US" sz="1600" b="1">
                <a:latin typeface="Times Roman"/>
              </a:rPr>
              <a:t>Ludwig von Bertalanffy (1901--1972)</a:t>
            </a:r>
            <a:r>
              <a:rPr lang="en-US" altLang="en-US" sz="1600">
                <a:latin typeface="Comic Sans MS" pitchFamily="66" charset="0"/>
              </a:rPr>
              <a:t> </a:t>
            </a:r>
          </a:p>
          <a:p>
            <a:pPr>
              <a:lnSpc>
                <a:spcPct val="96000"/>
              </a:lnSpc>
            </a:pPr>
            <a:endParaRPr lang="en-US" altLang="en-US" sz="1600">
              <a:latin typeface="Comic Sans MS" pitchFamily="66" charset="0"/>
            </a:endParaRPr>
          </a:p>
          <a:p>
            <a:r>
              <a:rPr lang="en-US" altLang="en-US" sz="1600">
                <a:solidFill>
                  <a:srgbClr val="FF3300"/>
                </a:solidFill>
                <a:latin typeface="Comic Sans MS" pitchFamily="66" charset="0"/>
              </a:rPr>
              <a:t>von Bertalanffy &amp; Bickis    </a:t>
            </a:r>
            <a:r>
              <a:rPr lang="en-US" altLang="en-US" sz="1600">
                <a:latin typeface="Comic Sans MS" pitchFamily="66" charset="0"/>
              </a:rPr>
              <a:t>(1956)  </a:t>
            </a:r>
          </a:p>
          <a:p>
            <a:endParaRPr lang="en-US" altLang="en-US" sz="1600">
              <a:latin typeface="Comic Sans MS" pitchFamily="66" charset="0"/>
            </a:endParaRPr>
          </a:p>
          <a:p>
            <a:r>
              <a:rPr lang="en-US" altLang="en-US" sz="1600">
                <a:latin typeface="Comic Sans MS" pitchFamily="66" charset="0"/>
              </a:rPr>
              <a:t>- the </a:t>
            </a:r>
            <a:r>
              <a:rPr lang="en-US" altLang="en-US" sz="1600">
                <a:solidFill>
                  <a:schemeClr val="accent2"/>
                </a:solidFill>
                <a:latin typeface="Comic Sans MS" pitchFamily="66" charset="0"/>
              </a:rPr>
              <a:t>metachromatic fluorescence of AO</a:t>
            </a:r>
            <a:r>
              <a:rPr lang="en-US" altLang="en-US" sz="1600">
                <a:latin typeface="Comic Sans MS" pitchFamily="66" charset="0"/>
              </a:rPr>
              <a:t>  was used to identify and quantitate RNA  in tissues </a:t>
            </a:r>
          </a:p>
          <a:p>
            <a:endParaRPr lang="en-US" altLang="en-US" sz="1600">
              <a:latin typeface="Comic Sans MS" pitchFamily="66" charset="0"/>
            </a:endParaRPr>
          </a:p>
          <a:p>
            <a:r>
              <a:rPr lang="en-US" altLang="en-US" sz="1600">
                <a:latin typeface="Comic Sans MS" pitchFamily="66" charset="0"/>
              </a:rPr>
              <a:t>- also that normal and malignant cells could be discriminated </a:t>
            </a:r>
          </a:p>
          <a:p>
            <a:endParaRPr lang="en-US" altLang="en-US" sz="1600">
              <a:latin typeface="Comic Sans MS" pitchFamily="66" charset="0"/>
            </a:endParaRPr>
          </a:p>
          <a:p>
            <a:pPr lvl="2">
              <a:lnSpc>
                <a:spcPct val="96000"/>
              </a:lnSpc>
            </a:pPr>
            <a:r>
              <a:rPr lang="en-US" altLang="en-US" sz="1600" b="1">
                <a:latin typeface="Comic Sans MS" pitchFamily="66" charset="0"/>
              </a:rPr>
              <a:t>	</a:t>
            </a:r>
            <a:endParaRPr lang="en-US" altLang="en-US" sz="1600">
              <a:latin typeface="Comic Sans MS" pitchFamily="66" charset="0"/>
            </a:endParaRPr>
          </a:p>
          <a:p>
            <a:pPr>
              <a:lnSpc>
                <a:spcPct val="85000"/>
              </a:lnSpc>
            </a:pPr>
            <a:endParaRPr lang="en-US" altLang="en-US" sz="1600">
              <a:latin typeface="Comic Sans MS" pitchFamily="66" charset="0"/>
            </a:endParaRPr>
          </a:p>
          <a:p>
            <a:pPr>
              <a:lnSpc>
                <a:spcPct val="96000"/>
              </a:lnSpc>
            </a:pPr>
            <a:endParaRPr lang="en-US" altLang="en-US" sz="1600">
              <a:latin typeface="Comic Sans MS" pitchFamily="66" charset="0"/>
            </a:endParaRPr>
          </a:p>
          <a:p>
            <a:pPr>
              <a:lnSpc>
                <a:spcPct val="96000"/>
              </a:lnSpc>
            </a:pPr>
            <a:endParaRPr lang="en-US" altLang="en-US" sz="1600">
              <a:latin typeface="Comic Sans MS" pitchFamily="66" charset="0"/>
            </a:endParaRPr>
          </a:p>
        </p:txBody>
      </p:sp>
      <p:pic>
        <p:nvPicPr>
          <p:cNvPr id="29703" name="Picture 3" descr="46005"/>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322388" y="4300538"/>
            <a:ext cx="3190875" cy="1143000"/>
          </a:xfrm>
          <a:noFill/>
        </p:spPr>
      </p:pic>
      <p:sp>
        <p:nvSpPr>
          <p:cNvPr id="29704" name="Text Box 5"/>
          <p:cNvSpPr txBox="1">
            <a:spLocks noChangeArrowheads="1"/>
          </p:cNvSpPr>
          <p:nvPr/>
        </p:nvSpPr>
        <p:spPr bwMode="auto">
          <a:xfrm>
            <a:off x="4943475" y="4606925"/>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a:t>Absorption Max 467 nm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5831609"/>
      </p:ext>
    </p:extLst>
  </p:cSld>
  <p:clrMapOvr>
    <a:masterClrMapping/>
  </p:clrMapOvr>
  <mc:AlternateContent xmlns:mc="http://schemas.openxmlformats.org/markup-compatibility/2006" xmlns:p14="http://schemas.microsoft.com/office/powerpoint/2010/main">
    <mc:Choice Requires="p14">
      <p:transition spd="slow" p14:dur="2000" advTm="59702"/>
    </mc:Choice>
    <mc:Fallback xmlns="">
      <p:transition spd="slow" advTm="59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0" name="Picture 2" descr="C:\Users\jpr\Dropbox\Dropbox\Wallace Coulter book\New papers from Howard\aerosolscitechnology fig 1 1869 tynda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33" y="0"/>
            <a:ext cx="906001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0886"/>
            <a:ext cx="8229600" cy="792162"/>
          </a:xfrm>
        </p:spPr>
        <p:txBody>
          <a:bodyPr/>
          <a:lstStyle/>
          <a:p>
            <a:r>
              <a:rPr lang="en-US" dirty="0" smtClean="0"/>
              <a:t>Tyndall 1869</a:t>
            </a:r>
            <a:endParaRPr lang="en-US" dirty="0"/>
          </a:p>
        </p:txBody>
      </p:sp>
      <p:sp>
        <p:nvSpPr>
          <p:cNvPr id="4" name="TextBox 3"/>
          <p:cNvSpPr txBox="1"/>
          <p:nvPr/>
        </p:nvSpPr>
        <p:spPr>
          <a:xfrm>
            <a:off x="7817996" y="0"/>
            <a:ext cx="1326004" cy="769441"/>
          </a:xfrm>
          <a:prstGeom prst="rect">
            <a:avLst/>
          </a:prstGeom>
          <a:noFill/>
        </p:spPr>
        <p:txBody>
          <a:bodyPr wrap="none" rtlCol="0">
            <a:spAutoFit/>
          </a:bodyPr>
          <a:lstStyle/>
          <a:p>
            <a:r>
              <a:rPr lang="en-US" sz="4400" dirty="0"/>
              <a:t>1869</a:t>
            </a:r>
          </a:p>
        </p:txBody>
      </p:sp>
    </p:spTree>
    <p:extLst>
      <p:ext uri="{BB962C8B-B14F-4D97-AF65-F5344CB8AC3E}">
        <p14:creationId xmlns:p14="http://schemas.microsoft.com/office/powerpoint/2010/main" val="22914291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2"/>
          <p:cNvSpPr>
            <a:spLocks noGrp="1"/>
          </p:cNvSpPr>
          <p:nvPr>
            <p:ph type="dt" sz="quarter" idx="10"/>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9640218-2078-4E2D-8451-2456E5E29774}" type="datetime12">
              <a:rPr lang="en-US" sz="1400" smtClean="0"/>
              <a:pPr/>
              <a:t>11:02 PM</a:t>
            </a:fld>
            <a:endParaRPr lang="en-US" sz="1400" smtClean="0"/>
          </a:p>
        </p:txBody>
      </p:sp>
      <p:sp>
        <p:nvSpPr>
          <p:cNvPr id="32771" name="Slide Number Placeholder 4"/>
          <p:cNvSpPr>
            <a:spLocks noGrp="1"/>
          </p:cNvSpPr>
          <p:nvPr>
            <p:ph type="sldNum" sz="quarter" idx="12"/>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BDEF401-01C0-45BA-B6B9-6C66A77C3BE7}" type="slidenum">
              <a:rPr lang="en-US" sz="1400" smtClean="0"/>
              <a:pPr/>
              <a:t>30</a:t>
            </a:fld>
            <a:endParaRPr lang="en-US" sz="1400" smtClean="0"/>
          </a:p>
        </p:txBody>
      </p:sp>
      <p:sp>
        <p:nvSpPr>
          <p:cNvPr id="32772" name="Rectangle 2"/>
          <p:cNvSpPr>
            <a:spLocks noGrp="1" noChangeArrowheads="1"/>
          </p:cNvSpPr>
          <p:nvPr>
            <p:ph type="title"/>
          </p:nvPr>
        </p:nvSpPr>
        <p:spPr>
          <a:xfrm>
            <a:off x="388208" y="-8906"/>
            <a:ext cx="7772400" cy="1143000"/>
          </a:xfrm>
        </p:spPr>
        <p:txBody>
          <a:bodyPr/>
          <a:lstStyle/>
          <a:p>
            <a:pPr eaLnBrk="1" hangingPunct="1"/>
            <a:r>
              <a:rPr lang="en-US" sz="2800" b="1" dirty="0" smtClean="0"/>
              <a:t>Two-Color Cell Counter Patent – RBC &amp; WBC</a:t>
            </a:r>
            <a:br>
              <a:rPr lang="en-US" sz="2800" b="1" dirty="0" smtClean="0"/>
            </a:br>
            <a:r>
              <a:rPr lang="en-US" sz="2800" b="1" dirty="0" smtClean="0"/>
              <a:t>JC Parker and WR Horst 1953</a:t>
            </a:r>
          </a:p>
        </p:txBody>
      </p:sp>
      <p:grpSp>
        <p:nvGrpSpPr>
          <p:cNvPr id="246787" name="Group 3"/>
          <p:cNvGrpSpPr>
            <a:grpSpLocks noChangeAspect="1"/>
          </p:cNvGrpSpPr>
          <p:nvPr/>
        </p:nvGrpSpPr>
        <p:grpSpPr bwMode="auto">
          <a:xfrm>
            <a:off x="273868" y="965990"/>
            <a:ext cx="5216525" cy="5287963"/>
            <a:chOff x="1512" y="912"/>
            <a:chExt cx="3504" cy="3158"/>
          </a:xfrm>
        </p:grpSpPr>
        <p:pic>
          <p:nvPicPr>
            <p:cNvPr id="32779" name="Picture 4" descr="Science 345"/>
            <p:cNvPicPr>
              <a:picLocks noChangeAspect="1" noChangeArrowheads="1"/>
            </p:cNvPicPr>
            <p:nvPr/>
          </p:nvPicPr>
          <p:blipFill>
            <a:blip r:embed="rId3">
              <a:extLst>
                <a:ext uri="{28A0092B-C50C-407E-A947-70E740481C1C}">
                  <a14:useLocalDpi xmlns:a14="http://schemas.microsoft.com/office/drawing/2010/main" val="0"/>
                </a:ext>
              </a:extLst>
            </a:blip>
            <a:srcRect l="-131" r="87869" b="58516"/>
            <a:stretch>
              <a:fillRect/>
            </a:stretch>
          </p:blipFill>
          <p:spPr bwMode="auto">
            <a:xfrm rot="-5400000">
              <a:off x="1685" y="739"/>
              <a:ext cx="3158"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5" descr="Science 345"/>
            <p:cNvPicPr>
              <a:picLocks noChangeAspect="1" noChangeArrowheads="1"/>
            </p:cNvPicPr>
            <p:nvPr/>
          </p:nvPicPr>
          <p:blipFill>
            <a:blip r:embed="rId3">
              <a:extLst>
                <a:ext uri="{28A0092B-C50C-407E-A947-70E740481C1C}">
                  <a14:useLocalDpi xmlns:a14="http://schemas.microsoft.com/office/drawing/2010/main" val="0"/>
                </a:ext>
              </a:extLst>
            </a:blip>
            <a:srcRect l="9540" t="12357" r="20065" b="13838"/>
            <a:stretch>
              <a:fillRect/>
            </a:stretch>
          </p:blipFill>
          <p:spPr bwMode="auto">
            <a:xfrm rot="-60000">
              <a:off x="1558" y="1399"/>
              <a:ext cx="3307" cy="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6" descr="Science 345"/>
            <p:cNvPicPr>
              <a:picLocks noChangeAspect="1" noChangeArrowheads="1"/>
            </p:cNvPicPr>
            <p:nvPr/>
          </p:nvPicPr>
          <p:blipFill>
            <a:blip r:embed="rId3">
              <a:extLst>
                <a:ext uri="{28A0092B-C50C-407E-A947-70E740481C1C}">
                  <a14:useLocalDpi xmlns:a14="http://schemas.microsoft.com/office/drawing/2010/main" val="0"/>
                </a:ext>
              </a:extLst>
            </a:blip>
            <a:srcRect l="87830" r="2960"/>
            <a:stretch>
              <a:fillRect/>
            </a:stretch>
          </p:blipFill>
          <p:spPr bwMode="auto">
            <a:xfrm rot="-5460000">
              <a:off x="2956" y="-391"/>
              <a:ext cx="503" cy="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7" descr="Science 345"/>
            <p:cNvPicPr>
              <a:picLocks noChangeAspect="1" noChangeArrowheads="1"/>
            </p:cNvPicPr>
            <p:nvPr/>
          </p:nvPicPr>
          <p:blipFill>
            <a:blip r:embed="rId3">
              <a:extLst>
                <a:ext uri="{28A0092B-C50C-407E-A947-70E740481C1C}">
                  <a14:useLocalDpi xmlns:a14="http://schemas.microsoft.com/office/drawing/2010/main" val="0"/>
                </a:ext>
              </a:extLst>
            </a:blip>
            <a:srcRect l="1849" r="87869"/>
            <a:stretch>
              <a:fillRect/>
            </a:stretch>
          </p:blipFill>
          <p:spPr bwMode="auto">
            <a:xfrm rot="-5400000">
              <a:off x="2905" y="2043"/>
              <a:ext cx="574"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8" descr="Science 345"/>
            <p:cNvPicPr>
              <a:picLocks noChangeAspect="1" noChangeArrowheads="1"/>
            </p:cNvPicPr>
            <p:nvPr/>
          </p:nvPicPr>
          <p:blipFill>
            <a:blip r:embed="rId3">
              <a:extLst>
                <a:ext uri="{28A0092B-C50C-407E-A947-70E740481C1C}">
                  <a14:useLocalDpi xmlns:a14="http://schemas.microsoft.com/office/drawing/2010/main" val="0"/>
                </a:ext>
              </a:extLst>
            </a:blip>
            <a:srcRect l="-131" r="87869" b="58516"/>
            <a:stretch>
              <a:fillRect/>
            </a:stretch>
          </p:blipFill>
          <p:spPr bwMode="auto">
            <a:xfrm rot="-5400000">
              <a:off x="2016" y="2424"/>
              <a:ext cx="912"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6793" name="Picture 9" descr="Science 345"/>
          <p:cNvPicPr>
            <a:picLocks noChangeAspect="1" noChangeArrowheads="1"/>
          </p:cNvPicPr>
          <p:nvPr/>
        </p:nvPicPr>
        <p:blipFill>
          <a:blip r:embed="rId3">
            <a:extLst>
              <a:ext uri="{28A0092B-C50C-407E-A947-70E740481C1C}">
                <a14:useLocalDpi xmlns:a14="http://schemas.microsoft.com/office/drawing/2010/main" val="0"/>
              </a:ext>
            </a:extLst>
          </a:blip>
          <a:srcRect l="28229" t="14302" r="20065" b="72589"/>
          <a:stretch>
            <a:fillRect/>
          </a:stretch>
        </p:blipFill>
        <p:spPr bwMode="auto">
          <a:xfrm rot="-60000">
            <a:off x="3421063" y="2286000"/>
            <a:ext cx="36147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5" name="Picture 11" descr="Science 345"/>
          <p:cNvPicPr>
            <a:picLocks noChangeAspect="1" noChangeArrowheads="1"/>
          </p:cNvPicPr>
          <p:nvPr/>
        </p:nvPicPr>
        <p:blipFill>
          <a:blip r:embed="rId3">
            <a:extLst>
              <a:ext uri="{28A0092B-C50C-407E-A947-70E740481C1C}">
                <a14:useLocalDpi xmlns:a14="http://schemas.microsoft.com/office/drawing/2010/main" val="0"/>
              </a:ext>
            </a:extLst>
          </a:blip>
          <a:srcRect l="42435" t="42503" r="20065" b="13838"/>
          <a:stretch>
            <a:fillRect/>
          </a:stretch>
        </p:blipFill>
        <p:spPr bwMode="auto">
          <a:xfrm rot="-60000">
            <a:off x="5129603" y="3422598"/>
            <a:ext cx="3642311" cy="282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817996" y="21771"/>
            <a:ext cx="1326004" cy="769441"/>
          </a:xfrm>
          <a:prstGeom prst="rect">
            <a:avLst/>
          </a:prstGeom>
          <a:noFill/>
        </p:spPr>
        <p:txBody>
          <a:bodyPr wrap="none" rtlCol="0">
            <a:spAutoFit/>
          </a:bodyPr>
          <a:lstStyle/>
          <a:p>
            <a:r>
              <a:rPr lang="en-US" sz="4400" dirty="0" smtClean="0"/>
              <a:t>1957</a:t>
            </a:r>
            <a:endParaRPr lang="en-US" sz="4400" dirty="0"/>
          </a:p>
        </p:txBody>
      </p:sp>
    </p:spTree>
    <p:extLst>
      <p:ext uri="{BB962C8B-B14F-4D97-AF65-F5344CB8AC3E}">
        <p14:creationId xmlns:p14="http://schemas.microsoft.com/office/powerpoint/2010/main" val="2934930914"/>
      </p:ext>
    </p:extLst>
  </p:cSld>
  <p:clrMapOvr>
    <a:masterClrMapping/>
  </p:clrMapOvr>
  <mc:AlternateContent xmlns:mc="http://schemas.openxmlformats.org/markup-compatibility/2006" xmlns:p14="http://schemas.microsoft.com/office/powerpoint/2010/main">
    <mc:Choice Requires="p14">
      <p:transition spd="med" p14:dur="700" advClick="0" advTm="15200">
        <p:fade/>
      </p:transition>
    </mc:Choice>
    <mc:Fallback xmlns="">
      <p:transition spd="med" advClick="0" advTm="152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descr="C:\Users\jpr\Dropbox\Dropbox\Wallace Coulter book\industrial applicaitons\1957 adve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210"/>
            <a:ext cx="9144000" cy="59384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67598" y="-152400"/>
            <a:ext cx="1588897" cy="923330"/>
          </a:xfrm>
          <a:prstGeom prst="rect">
            <a:avLst/>
          </a:prstGeom>
          <a:noFill/>
        </p:spPr>
        <p:txBody>
          <a:bodyPr wrap="none" rtlCol="0">
            <a:spAutoFit/>
          </a:bodyPr>
          <a:lstStyle/>
          <a:p>
            <a:r>
              <a:rPr lang="en-US" sz="5400" dirty="0" smtClean="0"/>
              <a:t>1957</a:t>
            </a:r>
            <a:endParaRPr lang="en-US" sz="5400" dirty="0"/>
          </a:p>
        </p:txBody>
      </p:sp>
    </p:spTree>
    <p:extLst>
      <p:ext uri="{BB962C8B-B14F-4D97-AF65-F5344CB8AC3E}">
        <p14:creationId xmlns:p14="http://schemas.microsoft.com/office/powerpoint/2010/main" val="26072119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C:\Users\jpr\Dropbox\Dropbox\Wallace Coulter book\industrial applicaitons\1957adve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554892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jpr\Dropbox\Dropbox\Wallace Coulter book\industrial applicaitons\1957advert pai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725424"/>
            <a:ext cx="5000711" cy="6096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467598" y="-152400"/>
            <a:ext cx="1588897" cy="923330"/>
          </a:xfrm>
          <a:prstGeom prst="rect">
            <a:avLst/>
          </a:prstGeom>
          <a:noFill/>
        </p:spPr>
        <p:txBody>
          <a:bodyPr wrap="none" rtlCol="0">
            <a:spAutoFit/>
          </a:bodyPr>
          <a:lstStyle/>
          <a:p>
            <a:r>
              <a:rPr lang="en-US" sz="5400" dirty="0" smtClean="0"/>
              <a:t>1957</a:t>
            </a:r>
            <a:endParaRPr lang="en-US" sz="5400" dirty="0"/>
          </a:p>
        </p:txBody>
      </p:sp>
    </p:spTree>
    <p:extLst>
      <p:ext uri="{BB962C8B-B14F-4D97-AF65-F5344CB8AC3E}">
        <p14:creationId xmlns:p14="http://schemas.microsoft.com/office/powerpoint/2010/main" val="41280447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C:\Users\jpr\Dropbox\Dropbox\Wallace Coulter book\New papers from Howard\electroselenium 19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777" y="0"/>
            <a:ext cx="547244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72400" y="-33182"/>
            <a:ext cx="1435008" cy="830997"/>
          </a:xfrm>
          <a:prstGeom prst="rect">
            <a:avLst/>
          </a:prstGeom>
          <a:noFill/>
        </p:spPr>
        <p:txBody>
          <a:bodyPr wrap="none" rtlCol="0">
            <a:spAutoFit/>
          </a:bodyPr>
          <a:lstStyle/>
          <a:p>
            <a:r>
              <a:rPr lang="en-US" sz="4800" dirty="0" smtClean="0"/>
              <a:t>1957</a:t>
            </a:r>
            <a:endParaRPr lang="en-US" sz="4800" dirty="0"/>
          </a:p>
        </p:txBody>
      </p:sp>
    </p:spTree>
    <p:extLst>
      <p:ext uri="{BB962C8B-B14F-4D97-AF65-F5344CB8AC3E}">
        <p14:creationId xmlns:p14="http://schemas.microsoft.com/office/powerpoint/2010/main" val="22104571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jpr\Dropbox\Dropbox\Wallace Coulter book\industrial applicaitons\1959 adve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64" y="1757361"/>
            <a:ext cx="9002012" cy="36528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17996" y="21771"/>
            <a:ext cx="1326004" cy="769441"/>
          </a:xfrm>
          <a:prstGeom prst="rect">
            <a:avLst/>
          </a:prstGeom>
          <a:noFill/>
        </p:spPr>
        <p:txBody>
          <a:bodyPr wrap="none" rtlCol="0">
            <a:spAutoFit/>
          </a:bodyPr>
          <a:lstStyle/>
          <a:p>
            <a:r>
              <a:rPr lang="en-US" sz="4400" dirty="0" smtClean="0"/>
              <a:t>1959</a:t>
            </a:r>
            <a:endParaRPr lang="en-US" sz="4400" dirty="0"/>
          </a:p>
        </p:txBody>
      </p:sp>
    </p:spTree>
    <p:extLst>
      <p:ext uri="{BB962C8B-B14F-4D97-AF65-F5344CB8AC3E}">
        <p14:creationId xmlns:p14="http://schemas.microsoft.com/office/powerpoint/2010/main" val="15703329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424" y="0"/>
            <a:ext cx="6934200" cy="944562"/>
          </a:xfrm>
        </p:spPr>
        <p:txBody>
          <a:bodyPr/>
          <a:lstStyle/>
          <a:p>
            <a:r>
              <a:rPr lang="en-US" dirty="0" smtClean="0"/>
              <a:t>1500 Coulter Counters</a:t>
            </a:r>
            <a:endParaRPr lang="en-US" dirty="0"/>
          </a:p>
        </p:txBody>
      </p:sp>
      <p:sp>
        <p:nvSpPr>
          <p:cNvPr id="3" name="Content Placeholder 2"/>
          <p:cNvSpPr>
            <a:spLocks noGrp="1"/>
          </p:cNvSpPr>
          <p:nvPr>
            <p:ph idx="1"/>
          </p:nvPr>
        </p:nvSpPr>
        <p:spPr/>
        <p:txBody>
          <a:bodyPr/>
          <a:lstStyle/>
          <a:p>
            <a:endParaRPr lang="en-US" dirty="0"/>
          </a:p>
        </p:txBody>
      </p:sp>
      <p:pic>
        <p:nvPicPr>
          <p:cNvPr id="17410" name="Picture 2" descr="C:\Users\jpr\Dropbox\Dropbox\Wallace Coulter book\industrial applicaitons\oct 1961 adve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316"/>
            <a:ext cx="228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jpr\Dropbox\Dropbox\Wallace Coulter book\industrial applicaitons\oct 1961 advert.jpg"/>
          <p:cNvPicPr>
            <a:picLocks noChangeAspect="1" noChangeArrowheads="1"/>
          </p:cNvPicPr>
          <p:nvPr/>
        </p:nvPicPr>
        <p:blipFill rotWithShape="1">
          <a:blip r:embed="rId3">
            <a:extLst>
              <a:ext uri="{28A0092B-C50C-407E-A947-70E740481C1C}">
                <a14:useLocalDpi xmlns:a14="http://schemas.microsoft.com/office/drawing/2010/main" val="0"/>
              </a:ext>
            </a:extLst>
          </a:blip>
          <a:srcRect t="65109"/>
          <a:stretch/>
        </p:blipFill>
        <p:spPr bwMode="auto">
          <a:xfrm>
            <a:off x="2971800" y="1219200"/>
            <a:ext cx="5163559" cy="54048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817996" y="21771"/>
            <a:ext cx="1326004" cy="769441"/>
          </a:xfrm>
          <a:prstGeom prst="rect">
            <a:avLst/>
          </a:prstGeom>
          <a:noFill/>
        </p:spPr>
        <p:txBody>
          <a:bodyPr wrap="none" rtlCol="0">
            <a:spAutoFit/>
          </a:bodyPr>
          <a:lstStyle/>
          <a:p>
            <a:r>
              <a:rPr lang="en-US" sz="4400" dirty="0" smtClean="0"/>
              <a:t>1961</a:t>
            </a:r>
            <a:endParaRPr lang="en-US" sz="4400" dirty="0"/>
          </a:p>
        </p:txBody>
      </p:sp>
    </p:spTree>
    <p:extLst>
      <p:ext uri="{BB962C8B-B14F-4D97-AF65-F5344CB8AC3E}">
        <p14:creationId xmlns:p14="http://schemas.microsoft.com/office/powerpoint/2010/main" val="31035534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2"/>
          <p:cNvSpPr>
            <a:spLocks noGrp="1"/>
          </p:cNvSpPr>
          <p:nvPr>
            <p:ph type="dt" sz="quarter" idx="10"/>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461CAAE-1717-4514-9FD2-0C2D9285A815}" type="datetime12">
              <a:rPr lang="en-US" sz="1400" smtClean="0"/>
              <a:pPr/>
              <a:t>11:02 PM</a:t>
            </a:fld>
            <a:endParaRPr lang="en-US" sz="1400" smtClean="0"/>
          </a:p>
        </p:txBody>
      </p:sp>
      <p:sp>
        <p:nvSpPr>
          <p:cNvPr id="35843" name="Slide Number Placeholder 4"/>
          <p:cNvSpPr>
            <a:spLocks noGrp="1"/>
          </p:cNvSpPr>
          <p:nvPr>
            <p:ph type="sldNum" sz="quarter" idx="12"/>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A4A2C22-C21D-47DC-95AC-E6D6A78C5D6E}" type="slidenum">
              <a:rPr lang="en-US" sz="1400" smtClean="0"/>
              <a:pPr/>
              <a:t>36</a:t>
            </a:fld>
            <a:endParaRPr lang="en-US" sz="1400" smtClean="0"/>
          </a:p>
        </p:txBody>
      </p:sp>
      <p:sp>
        <p:nvSpPr>
          <p:cNvPr id="35844" name="Rectangle 2"/>
          <p:cNvSpPr>
            <a:spLocks noGrp="1" noChangeArrowheads="1"/>
          </p:cNvSpPr>
          <p:nvPr>
            <p:ph type="title"/>
          </p:nvPr>
        </p:nvSpPr>
        <p:spPr>
          <a:xfrm>
            <a:off x="779463" y="0"/>
            <a:ext cx="7772400" cy="1143000"/>
          </a:xfrm>
        </p:spPr>
        <p:txBody>
          <a:bodyPr/>
          <a:lstStyle/>
          <a:p>
            <a:pPr eaLnBrk="1" hangingPunct="1"/>
            <a:r>
              <a:rPr lang="en-US" sz="3600" b="1" smtClean="0">
                <a:solidFill>
                  <a:schemeClr val="bg1"/>
                </a:solidFill>
              </a:rPr>
              <a:t>Before Cytometry</a:t>
            </a:r>
            <a:endParaRPr lang="en-US" b="1" smtClean="0">
              <a:solidFill>
                <a:schemeClr val="bg1"/>
              </a:solidFill>
            </a:endParaRPr>
          </a:p>
        </p:txBody>
      </p:sp>
      <p:pic>
        <p:nvPicPr>
          <p:cNvPr id="252931" name="Picture 3" descr="Science 4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6869" y="2362198"/>
            <a:ext cx="3581400" cy="397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3" name="Picture 5" descr="Science 377"/>
          <p:cNvPicPr>
            <a:picLocks noChangeAspect="1" noChangeArrowheads="1"/>
          </p:cNvPicPr>
          <p:nvPr/>
        </p:nvPicPr>
        <p:blipFill>
          <a:blip r:embed="rId6">
            <a:extLst>
              <a:ext uri="{28A0092B-C50C-407E-A947-70E740481C1C}">
                <a14:useLocalDpi xmlns:a14="http://schemas.microsoft.com/office/drawing/2010/main" val="0"/>
              </a:ext>
            </a:extLst>
          </a:blip>
          <a:srcRect r="1234"/>
          <a:stretch>
            <a:fillRect/>
          </a:stretch>
        </p:blipFill>
        <p:spPr bwMode="auto">
          <a:xfrm>
            <a:off x="163286" y="655834"/>
            <a:ext cx="5321486" cy="34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4" name="Picture 6" descr="Science 377"/>
          <p:cNvPicPr>
            <a:picLocks noChangeAspect="1" noChangeArrowheads="1"/>
          </p:cNvPicPr>
          <p:nvPr/>
        </p:nvPicPr>
        <p:blipFill>
          <a:blip r:embed="rId6">
            <a:extLst>
              <a:ext uri="{28A0092B-C50C-407E-A947-70E740481C1C}">
                <a14:useLocalDpi xmlns:a14="http://schemas.microsoft.com/office/drawing/2010/main" val="0"/>
              </a:ext>
            </a:extLst>
          </a:blip>
          <a:srcRect l="40329" t="32692" r="45404" b="44231"/>
          <a:stretch>
            <a:fillRect/>
          </a:stretch>
        </p:blipFill>
        <p:spPr bwMode="auto">
          <a:xfrm>
            <a:off x="6111875" y="665730"/>
            <a:ext cx="1524000" cy="158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Lou35A.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Text Box 11"/>
          <p:cNvSpPr txBox="1">
            <a:spLocks noChangeArrowheads="1"/>
          </p:cNvSpPr>
          <p:nvPr/>
        </p:nvSpPr>
        <p:spPr bwMode="auto">
          <a:xfrm>
            <a:off x="4800600" y="6583363"/>
            <a:ext cx="2622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a:latin typeface="Arial" pitchFamily="34" charset="0"/>
              </a:rPr>
              <a:t>Slide Kindly Supplied by Compucyte</a:t>
            </a:r>
          </a:p>
        </p:txBody>
      </p:sp>
      <p:sp>
        <p:nvSpPr>
          <p:cNvPr id="2" name="TextBox 1"/>
          <p:cNvSpPr txBox="1"/>
          <p:nvPr/>
        </p:nvSpPr>
        <p:spPr>
          <a:xfrm>
            <a:off x="1300174" y="120134"/>
            <a:ext cx="6543651" cy="400110"/>
          </a:xfrm>
          <a:prstGeom prst="rect">
            <a:avLst/>
          </a:prstGeom>
          <a:noFill/>
        </p:spPr>
        <p:txBody>
          <a:bodyPr wrap="none" rtlCol="0">
            <a:spAutoFit/>
          </a:bodyPr>
          <a:lstStyle/>
          <a:p>
            <a:r>
              <a:rPr lang="en-US" sz="2000" b="1" dirty="0" smtClean="0"/>
              <a:t>Lou Kamentsky – at the IBM’s Watson Labs 1950s and 1960s</a:t>
            </a:r>
            <a:endParaRPr lang="en-US" sz="2000" b="1" dirty="0"/>
          </a:p>
        </p:txBody>
      </p:sp>
      <p:sp>
        <p:nvSpPr>
          <p:cNvPr id="11" name="TextBox 10"/>
          <p:cNvSpPr txBox="1"/>
          <p:nvPr/>
        </p:nvSpPr>
        <p:spPr>
          <a:xfrm>
            <a:off x="7696200" y="21771"/>
            <a:ext cx="1547218" cy="769441"/>
          </a:xfrm>
          <a:prstGeom prst="rect">
            <a:avLst/>
          </a:prstGeom>
          <a:noFill/>
        </p:spPr>
        <p:txBody>
          <a:bodyPr wrap="none" rtlCol="0">
            <a:spAutoFit/>
          </a:bodyPr>
          <a:lstStyle/>
          <a:p>
            <a:r>
              <a:rPr lang="en-US" sz="4400" dirty="0" smtClean="0"/>
              <a:t>1960s</a:t>
            </a:r>
            <a:endParaRPr lang="en-US" sz="4400" dirty="0"/>
          </a:p>
        </p:txBody>
      </p:sp>
    </p:spTree>
    <p:extLst>
      <p:ext uri="{BB962C8B-B14F-4D97-AF65-F5344CB8AC3E}">
        <p14:creationId xmlns:p14="http://schemas.microsoft.com/office/powerpoint/2010/main" val="2068498111"/>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25293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descr="C:\Users\jpr\Dropbox\Dropbox\Wallace Coulter book\adverts\science 135 1962 adve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9" y="0"/>
            <a:ext cx="4827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67599" y="76200"/>
            <a:ext cx="1588897" cy="923330"/>
          </a:xfrm>
          <a:prstGeom prst="rect">
            <a:avLst/>
          </a:prstGeom>
          <a:noFill/>
        </p:spPr>
        <p:txBody>
          <a:bodyPr wrap="none" rtlCol="0">
            <a:spAutoFit/>
          </a:bodyPr>
          <a:lstStyle/>
          <a:p>
            <a:r>
              <a:rPr lang="en-US" sz="5400" dirty="0" smtClean="0"/>
              <a:t>1962</a:t>
            </a:r>
            <a:endParaRPr lang="en-US" sz="5400" dirty="0"/>
          </a:p>
        </p:txBody>
      </p:sp>
      <p:pic>
        <p:nvPicPr>
          <p:cNvPr id="6" name="Picture 3" descr="C:\Users\jpr\Dropbox\Dropbox\Wallace Coulter book\from whcf data\IMG_36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8797" y="1524000"/>
            <a:ext cx="3143250" cy="4191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40927" y="5867400"/>
            <a:ext cx="2739533" cy="369332"/>
          </a:xfrm>
          <a:prstGeom prst="rect">
            <a:avLst/>
          </a:prstGeom>
          <a:noFill/>
        </p:spPr>
        <p:txBody>
          <a:bodyPr wrap="none" rtlCol="0">
            <a:spAutoFit/>
          </a:bodyPr>
          <a:lstStyle/>
          <a:p>
            <a:r>
              <a:rPr lang="en-US" dirty="0" smtClean="0"/>
              <a:t>Valves, Valves and Valves….</a:t>
            </a:r>
            <a:endParaRPr lang="en-US" dirty="0"/>
          </a:p>
        </p:txBody>
      </p:sp>
    </p:spTree>
    <p:extLst>
      <p:ext uri="{BB962C8B-B14F-4D97-AF65-F5344CB8AC3E}">
        <p14:creationId xmlns:p14="http://schemas.microsoft.com/office/powerpoint/2010/main" val="19802410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descr="C:\Users\jpr\Dropbox\Dropbox\Wallace Coulter book\adverts\science 15 march 1960 page 761 vol 131-34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0"/>
            <a:ext cx="510046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67599" y="76200"/>
            <a:ext cx="1588897" cy="923330"/>
          </a:xfrm>
          <a:prstGeom prst="rect">
            <a:avLst/>
          </a:prstGeom>
          <a:noFill/>
        </p:spPr>
        <p:txBody>
          <a:bodyPr wrap="none" rtlCol="0">
            <a:spAutoFit/>
          </a:bodyPr>
          <a:lstStyle/>
          <a:p>
            <a:r>
              <a:rPr lang="en-US" sz="5400" dirty="0" smtClean="0"/>
              <a:t>1962</a:t>
            </a:r>
            <a:endParaRPr lang="en-US" sz="5400" dirty="0"/>
          </a:p>
        </p:txBody>
      </p:sp>
    </p:spTree>
    <p:extLst>
      <p:ext uri="{BB962C8B-B14F-4D97-AF65-F5344CB8AC3E}">
        <p14:creationId xmlns:p14="http://schemas.microsoft.com/office/powerpoint/2010/main" val="6660640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Users\jpr\Dropbox\Dropbox\Wallace Coulter book\Articles\Shot0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82" y="0"/>
            <a:ext cx="9144000" cy="2804550"/>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C:\Users\jpr\Dropbox\Dropbox\Wallace Coulter book\Articles\lushbaugh dual rb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08" y="2804550"/>
            <a:ext cx="5372043" cy="40534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67599" y="76200"/>
            <a:ext cx="1588897" cy="923330"/>
          </a:xfrm>
          <a:prstGeom prst="rect">
            <a:avLst/>
          </a:prstGeom>
          <a:noFill/>
        </p:spPr>
        <p:txBody>
          <a:bodyPr wrap="none" rtlCol="0">
            <a:spAutoFit/>
          </a:bodyPr>
          <a:lstStyle/>
          <a:p>
            <a:r>
              <a:rPr lang="en-US" sz="5400" dirty="0" smtClean="0"/>
              <a:t>1962</a:t>
            </a:r>
            <a:endParaRPr lang="en-US" sz="5400" dirty="0"/>
          </a:p>
        </p:txBody>
      </p:sp>
    </p:spTree>
    <p:extLst>
      <p:ext uri="{BB962C8B-B14F-4D97-AF65-F5344CB8AC3E}">
        <p14:creationId xmlns:p14="http://schemas.microsoft.com/office/powerpoint/2010/main" val="2318372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279B4E25-EC20-4AC2-B72D-336DC90E3B4F}" type="datetime12">
              <a:rPr lang="en-US" smtClean="0"/>
              <a:pPr/>
              <a:t>11:02 PM</a:t>
            </a:fld>
            <a:endParaRPr lang="en-US" smtClean="0"/>
          </a:p>
        </p:txBody>
      </p:sp>
      <p:sp>
        <p:nvSpPr>
          <p:cNvPr id="204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mtClean="0">
                <a:latin typeface="Comic Sans MS" pitchFamily="66" charset="0"/>
              </a:rPr>
              <a:t>Page </a:t>
            </a:r>
            <a:fld id="{567FBCF3-F087-404E-888A-CCD365E3F405}" type="slidenum">
              <a:rPr lang="en-US" smtClean="0">
                <a:latin typeface="Comic Sans MS" pitchFamily="66" charset="0"/>
              </a:rPr>
              <a:pPr/>
              <a:t>4</a:t>
            </a:fld>
            <a:endParaRPr lang="en-US" smtClean="0">
              <a:latin typeface="Comic Sans MS" pitchFamily="66" charset="0"/>
            </a:endParaRPr>
          </a:p>
        </p:txBody>
      </p:sp>
      <p:sp>
        <p:nvSpPr>
          <p:cNvPr id="20485" name="AutoShape 2"/>
          <p:cNvSpPr>
            <a:spLocks noChangeArrowheads="1"/>
          </p:cNvSpPr>
          <p:nvPr/>
        </p:nvSpPr>
        <p:spPr bwMode="auto">
          <a:xfrm>
            <a:off x="5487988" y="1157288"/>
            <a:ext cx="3187700" cy="2882900"/>
          </a:xfrm>
          <a:prstGeom prst="flowChartDocument">
            <a:avLst/>
          </a:prstGeom>
          <a:solidFill>
            <a:srgbClr val="FFFF9B"/>
          </a:solidFill>
          <a:ln w="9525">
            <a:solidFill>
              <a:schemeClr val="tx1"/>
            </a:solidFill>
            <a:miter lim="800000"/>
            <a:headEnd/>
            <a:tailEnd/>
          </a:ln>
        </p:spPr>
        <p:txBody>
          <a:bodyPr wrap="none" anchor="ctr"/>
          <a:lstStyle/>
          <a:p>
            <a:endParaRPr lang="en-US"/>
          </a:p>
        </p:txBody>
      </p:sp>
      <p:sp>
        <p:nvSpPr>
          <p:cNvPr id="20486" name="Rectangle 3"/>
          <p:cNvSpPr>
            <a:spLocks noGrp="1" noChangeArrowheads="1"/>
          </p:cNvSpPr>
          <p:nvPr>
            <p:ph type="title"/>
          </p:nvPr>
        </p:nvSpPr>
        <p:spPr>
          <a:xfrm>
            <a:off x="787400" y="-157163"/>
            <a:ext cx="7772400" cy="1143001"/>
          </a:xfrm>
        </p:spPr>
        <p:txBody>
          <a:bodyPr/>
          <a:lstStyle/>
          <a:p>
            <a:r>
              <a:rPr lang="en-US" smtClean="0"/>
              <a:t>Andrew Moldavan</a:t>
            </a:r>
          </a:p>
        </p:txBody>
      </p:sp>
      <p:sp>
        <p:nvSpPr>
          <p:cNvPr id="20487" name="Rectangle 4"/>
          <p:cNvSpPr>
            <a:spLocks noGrp="1" noChangeArrowheads="1"/>
          </p:cNvSpPr>
          <p:nvPr>
            <p:ph type="body" idx="1"/>
          </p:nvPr>
        </p:nvSpPr>
        <p:spPr>
          <a:xfrm>
            <a:off x="152400" y="972684"/>
            <a:ext cx="4805362" cy="2401887"/>
          </a:xfrm>
        </p:spPr>
        <p:txBody>
          <a:bodyPr/>
          <a:lstStyle/>
          <a:p>
            <a:pPr>
              <a:buFontTx/>
              <a:buNone/>
            </a:pPr>
            <a:r>
              <a:rPr lang="en-US" sz="2400" i="1" dirty="0" smtClean="0"/>
              <a:t>	</a:t>
            </a:r>
          </a:p>
          <a:p>
            <a:pPr>
              <a:buFontTx/>
              <a:buNone/>
            </a:pPr>
            <a:r>
              <a:rPr lang="en-US" sz="2400" dirty="0" smtClean="0"/>
              <a:t>	It is unclear if </a:t>
            </a:r>
            <a:r>
              <a:rPr lang="en-US" sz="2400" dirty="0" err="1" smtClean="0"/>
              <a:t>Moldavan</a:t>
            </a:r>
            <a:r>
              <a:rPr lang="en-US" sz="2400" dirty="0" smtClean="0"/>
              <a:t> ever built his cell counter. His short article (less than half a page) describes a number of problems but no results.</a:t>
            </a:r>
          </a:p>
        </p:txBody>
      </p:sp>
      <p:sp>
        <p:nvSpPr>
          <p:cNvPr id="20488" name="Text Box 5"/>
          <p:cNvSpPr txBox="1">
            <a:spLocks noChangeArrowheads="1"/>
          </p:cNvSpPr>
          <p:nvPr/>
        </p:nvSpPr>
        <p:spPr bwMode="auto">
          <a:xfrm>
            <a:off x="1076325" y="4030663"/>
            <a:ext cx="7026275" cy="1508125"/>
          </a:xfrm>
          <a:prstGeom prst="rect">
            <a:avLst/>
          </a:prstGeom>
          <a:solidFill>
            <a:srgbClr val="FFCCCC"/>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2400" b="1" dirty="0"/>
              <a:t>Manuscript:</a:t>
            </a:r>
          </a:p>
          <a:p>
            <a:pPr algn="ctr">
              <a:spcBef>
                <a:spcPct val="50000"/>
              </a:spcBef>
            </a:pPr>
            <a:r>
              <a:rPr lang="en-US" sz="1600" b="1" dirty="0"/>
              <a:t>Photo-Electric Technique for the Counting of </a:t>
            </a:r>
            <a:r>
              <a:rPr lang="en-US" sz="1600" b="1" dirty="0" err="1"/>
              <a:t>Microscopical</a:t>
            </a:r>
            <a:r>
              <a:rPr lang="en-US" sz="1600" b="1" dirty="0"/>
              <a:t> Cells </a:t>
            </a:r>
          </a:p>
          <a:p>
            <a:pPr algn="ctr">
              <a:spcBef>
                <a:spcPct val="50000"/>
              </a:spcBef>
            </a:pPr>
            <a:r>
              <a:rPr lang="en-US" sz="1400" b="1" dirty="0"/>
              <a:t>Andrew </a:t>
            </a:r>
            <a:r>
              <a:rPr lang="en-US" sz="1400" b="1" dirty="0" err="1"/>
              <a:t>Moldavan</a:t>
            </a:r>
            <a:endParaRPr lang="en-US" sz="1600" b="1" dirty="0"/>
          </a:p>
          <a:p>
            <a:pPr algn="ctr"/>
            <a:r>
              <a:rPr lang="en-US" sz="1200" b="1" dirty="0"/>
              <a:t>Montreal, Canada</a:t>
            </a:r>
          </a:p>
          <a:p>
            <a:pPr algn="ctr"/>
            <a:r>
              <a:rPr lang="en-US" sz="1200" b="1" dirty="0"/>
              <a:t>Science 80:188-189, 1934</a:t>
            </a:r>
            <a:endParaRPr lang="en-US" sz="1600" b="1" dirty="0"/>
          </a:p>
        </p:txBody>
      </p:sp>
      <p:sp>
        <p:nvSpPr>
          <p:cNvPr id="20489" name="Text Box 6"/>
          <p:cNvSpPr txBox="1">
            <a:spLocks noChangeArrowheads="1"/>
          </p:cNvSpPr>
          <p:nvPr/>
        </p:nvSpPr>
        <p:spPr bwMode="auto">
          <a:xfrm>
            <a:off x="5467350" y="1414463"/>
            <a:ext cx="3230563"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600" i="1"/>
              <a:t>“The purpose of the experiment is to have each microscopical cell passing through the capillary tube, register itself automatically on the photoelectric apparatus, thus creating a micro-current which can be amplified and recorded.”</a:t>
            </a:r>
          </a:p>
          <a:p>
            <a:pPr>
              <a:spcBef>
                <a:spcPct val="50000"/>
              </a:spcBef>
            </a:pPr>
            <a:endParaRPr lang="en-US" sz="2400"/>
          </a:p>
        </p:txBody>
      </p:sp>
      <p:sp>
        <p:nvSpPr>
          <p:cNvPr id="20490" name="Rectangle 7"/>
          <p:cNvSpPr>
            <a:spLocks noChangeArrowheads="1"/>
          </p:cNvSpPr>
          <p:nvPr/>
        </p:nvSpPr>
        <p:spPr bwMode="auto">
          <a:xfrm>
            <a:off x="0" y="5692775"/>
            <a:ext cx="9144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6000"/>
              </a:lnSpc>
              <a:spcBef>
                <a:spcPct val="20000"/>
              </a:spcBef>
            </a:pPr>
            <a:r>
              <a:rPr lang="en-US" i="1">
                <a:solidFill>
                  <a:srgbClr val="FF3300"/>
                </a:solidFill>
                <a:latin typeface="Comic Sans MS" pitchFamily="66" charset="0"/>
              </a:rPr>
              <a:t>Moldavan</a:t>
            </a:r>
            <a:r>
              <a:rPr lang="en-US" i="1">
                <a:latin typeface="Comic Sans MS" pitchFamily="66" charset="0"/>
              </a:rPr>
              <a:t> </a:t>
            </a:r>
            <a:r>
              <a:rPr lang="en-US" sz="1400" i="1">
                <a:latin typeface="Comic Sans MS" pitchFamily="66" charset="0"/>
              </a:rPr>
              <a:t>(1934) demonstrates use of a suspending fluid in which were blood cells - the measurements were made in a capillary tube using a photoelectric sensor to make extinction measurements</a:t>
            </a:r>
          </a:p>
        </p:txBody>
      </p:sp>
      <p:sp>
        <p:nvSpPr>
          <p:cNvPr id="2" name="TextBox 1"/>
          <p:cNvSpPr txBox="1"/>
          <p:nvPr/>
        </p:nvSpPr>
        <p:spPr>
          <a:xfrm>
            <a:off x="7817996" y="21771"/>
            <a:ext cx="1326004" cy="769441"/>
          </a:xfrm>
          <a:prstGeom prst="rect">
            <a:avLst/>
          </a:prstGeom>
          <a:noFill/>
        </p:spPr>
        <p:txBody>
          <a:bodyPr wrap="none" rtlCol="0">
            <a:spAutoFit/>
          </a:bodyPr>
          <a:lstStyle/>
          <a:p>
            <a:r>
              <a:rPr lang="en-US" sz="4400" dirty="0" smtClean="0"/>
              <a:t>1934</a:t>
            </a:r>
            <a:endParaRPr lang="en-US" sz="4400" dirty="0"/>
          </a:p>
        </p:txBody>
      </p:sp>
    </p:spTree>
    <p:extLst>
      <p:ext uri="{BB962C8B-B14F-4D97-AF65-F5344CB8AC3E}">
        <p14:creationId xmlns:p14="http://schemas.microsoft.com/office/powerpoint/2010/main" val="253323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Users\jpr\Dropbox\Dropbox\Wallace Coulter book\industrial applicaitons\1963 addve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2302"/>
            <a:ext cx="1676400" cy="6715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67599" y="76200"/>
            <a:ext cx="1588897" cy="923330"/>
          </a:xfrm>
          <a:prstGeom prst="rect">
            <a:avLst/>
          </a:prstGeom>
          <a:noFill/>
        </p:spPr>
        <p:txBody>
          <a:bodyPr wrap="none" rtlCol="0">
            <a:spAutoFit/>
          </a:bodyPr>
          <a:lstStyle/>
          <a:p>
            <a:r>
              <a:rPr lang="en-US" sz="5400" dirty="0" smtClean="0"/>
              <a:t>1963</a:t>
            </a:r>
            <a:endParaRPr lang="en-US" sz="5400" dirty="0"/>
          </a:p>
        </p:txBody>
      </p:sp>
      <p:pic>
        <p:nvPicPr>
          <p:cNvPr id="6" name="Picture 2" descr="C:\Users\jpr\Dropbox\Dropbox\Wallace Coulter book\industrial applicaitons\1963 addve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8600"/>
            <a:ext cx="3886200" cy="15568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4333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C736ED71-4FF2-4107-B4ED-6AC7ADAA7F22}" type="datetime12">
              <a:rPr lang="en-US" smtClean="0"/>
              <a:pPr/>
              <a:t>11:02 PM</a:t>
            </a:fld>
            <a:endParaRPr lang="en-US" smtClean="0"/>
          </a:p>
        </p:txBody>
      </p:sp>
      <p:sp>
        <p:nvSpPr>
          <p:cNvPr id="409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mtClean="0">
                <a:latin typeface="Comic Sans MS" pitchFamily="66" charset="0"/>
              </a:rPr>
              <a:t>Page </a:t>
            </a:r>
            <a:fld id="{E93E3D51-EAF7-417D-9539-90E282AAB007}" type="slidenum">
              <a:rPr lang="en-US" smtClean="0">
                <a:latin typeface="Comic Sans MS" pitchFamily="66" charset="0"/>
              </a:rPr>
              <a:pPr/>
              <a:t>41</a:t>
            </a:fld>
            <a:endParaRPr lang="en-US" smtClean="0">
              <a:latin typeface="Comic Sans MS" pitchFamily="66" charset="0"/>
            </a:endParaRPr>
          </a:p>
        </p:txBody>
      </p:sp>
      <p:sp>
        <p:nvSpPr>
          <p:cNvPr id="40965" name="Rectangle 2"/>
          <p:cNvSpPr>
            <a:spLocks noGrp="1" noChangeArrowheads="1"/>
          </p:cNvSpPr>
          <p:nvPr>
            <p:ph type="title"/>
          </p:nvPr>
        </p:nvSpPr>
        <p:spPr>
          <a:xfrm>
            <a:off x="685800" y="76200"/>
            <a:ext cx="7772400" cy="885825"/>
          </a:xfrm>
        </p:spPr>
        <p:txBody>
          <a:bodyPr/>
          <a:lstStyle/>
          <a:p>
            <a:r>
              <a:rPr lang="en-US" smtClean="0"/>
              <a:t>Historical Overview</a:t>
            </a:r>
          </a:p>
        </p:txBody>
      </p:sp>
      <p:sp>
        <p:nvSpPr>
          <p:cNvPr id="40966" name="Text Box 3"/>
          <p:cNvSpPr txBox="1">
            <a:spLocks noChangeArrowheads="1"/>
          </p:cNvSpPr>
          <p:nvPr/>
        </p:nvSpPr>
        <p:spPr bwMode="auto">
          <a:xfrm>
            <a:off x="466726" y="1168400"/>
            <a:ext cx="4897438" cy="275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nSpc>
                <a:spcPct val="96000"/>
              </a:lnSpc>
            </a:pPr>
            <a:r>
              <a:rPr lang="en-US" b="1" dirty="0">
                <a:latin typeface="Arial" pitchFamily="34" charset="0"/>
              </a:rPr>
              <a:t>Early flow systems</a:t>
            </a:r>
          </a:p>
          <a:p>
            <a:pPr>
              <a:lnSpc>
                <a:spcPct val="96000"/>
              </a:lnSpc>
            </a:pPr>
            <a:endParaRPr lang="en-US" b="1" dirty="0">
              <a:latin typeface="Arial" pitchFamily="34" charset="0"/>
            </a:endParaRPr>
          </a:p>
          <a:p>
            <a:pPr>
              <a:lnSpc>
                <a:spcPct val="96000"/>
              </a:lnSpc>
            </a:pPr>
            <a:r>
              <a:rPr lang="en-US" b="1" dirty="0" err="1">
                <a:solidFill>
                  <a:srgbClr val="FF3300"/>
                </a:solidFill>
                <a:latin typeface="Arial" pitchFamily="34" charset="0"/>
              </a:rPr>
              <a:t>Hallermann</a:t>
            </a:r>
            <a:r>
              <a:rPr lang="en-US" b="1" dirty="0">
                <a:solidFill>
                  <a:srgbClr val="FF3300"/>
                </a:solidFill>
                <a:latin typeface="Arial" pitchFamily="34" charset="0"/>
              </a:rPr>
              <a:t> et al, </a:t>
            </a:r>
            <a:r>
              <a:rPr lang="en-US" b="1" dirty="0" err="1">
                <a:solidFill>
                  <a:srgbClr val="FF3300"/>
                </a:solidFill>
                <a:latin typeface="Arial" pitchFamily="34" charset="0"/>
              </a:rPr>
              <a:t>Kosenow</a:t>
            </a:r>
            <a:r>
              <a:rPr lang="en-US" b="1" dirty="0">
                <a:latin typeface="Arial" pitchFamily="34" charset="0"/>
              </a:rPr>
              <a:t> - 1964</a:t>
            </a:r>
            <a:r>
              <a:rPr lang="en-US" dirty="0">
                <a:latin typeface="Arial" pitchFamily="34" charset="0"/>
              </a:rPr>
              <a:t> -  AO staining of leukocytes - was able to use fluorescence (in a flow based system)  to select leukocytes from red cells despite a low ratio (1/1000) because they took up lots of AO - also claimed to be able to discriminate between monocytes and PMN</a:t>
            </a:r>
          </a:p>
          <a:p>
            <a:pPr>
              <a:lnSpc>
                <a:spcPct val="96000"/>
              </a:lnSpc>
            </a:pPr>
            <a:endParaRPr lang="en-US" dirty="0">
              <a:latin typeface="Arial" pitchFamily="34" charset="0"/>
            </a:endParaRPr>
          </a:p>
        </p:txBody>
      </p:sp>
      <p:pic>
        <p:nvPicPr>
          <p:cNvPr id="40967" name="Picture 1" descr="Spectra: 15KB"/>
          <p:cNvPicPr>
            <a:picLocks noChangeAspect="1" noChangeArrowheads="1"/>
          </p:cNvPicPr>
          <p:nvPr/>
        </p:nvPicPr>
        <p:blipFill>
          <a:blip r:embed="rId3">
            <a:extLst>
              <a:ext uri="{28A0092B-C50C-407E-A947-70E740481C1C}">
                <a14:useLocalDpi xmlns:a14="http://schemas.microsoft.com/office/drawing/2010/main" val="0"/>
              </a:ext>
            </a:extLst>
          </a:blip>
          <a:srcRect l="14734" t="5223" r="13867" b="6676"/>
          <a:stretch>
            <a:fillRect/>
          </a:stretch>
        </p:blipFill>
        <p:spPr bwMode="auto">
          <a:xfrm>
            <a:off x="7064376" y="1004222"/>
            <a:ext cx="1700213"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 Box 2"/>
          <p:cNvSpPr txBox="1">
            <a:spLocks noChangeArrowheads="1"/>
          </p:cNvSpPr>
          <p:nvPr/>
        </p:nvSpPr>
        <p:spPr bwMode="auto">
          <a:xfrm>
            <a:off x="5181601" y="6240463"/>
            <a:ext cx="28209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100" dirty="0"/>
              <a:t>Scan and structure from www.probes.com</a:t>
            </a:r>
          </a:p>
        </p:txBody>
      </p:sp>
      <p:pic>
        <p:nvPicPr>
          <p:cNvPr id="40969" name="Picture 4" descr="Structure: 2K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13" y="3660775"/>
            <a:ext cx="28289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Text Box 32"/>
          <p:cNvSpPr txBox="1">
            <a:spLocks noChangeArrowheads="1"/>
          </p:cNvSpPr>
          <p:nvPr/>
        </p:nvSpPr>
        <p:spPr bwMode="auto">
          <a:xfrm>
            <a:off x="152400" y="4953000"/>
            <a:ext cx="52117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000" dirty="0"/>
              <a:t>Molecular Formula:  C</a:t>
            </a:r>
            <a:r>
              <a:rPr lang="en-US" sz="1000" baseline="-25000" dirty="0"/>
              <a:t>17</a:t>
            </a:r>
            <a:r>
              <a:rPr lang="en-US" sz="1000" dirty="0"/>
              <a:t>H</a:t>
            </a:r>
            <a:r>
              <a:rPr lang="en-US" sz="1000" baseline="-25000" dirty="0"/>
              <a:t>20</a:t>
            </a:r>
            <a:r>
              <a:rPr lang="en-US" sz="1000" dirty="0"/>
              <a:t>ClN</a:t>
            </a:r>
            <a:r>
              <a:rPr lang="en-US" sz="1000" baseline="-25000" dirty="0"/>
              <a:t>3</a:t>
            </a:r>
            <a:r>
              <a:rPr lang="en-US" sz="1000" dirty="0"/>
              <a:t> </a:t>
            </a:r>
          </a:p>
          <a:p>
            <a:r>
              <a:rPr lang="en-US" sz="1000" dirty="0"/>
              <a:t>Molecular Weight:  301.82 </a:t>
            </a:r>
          </a:p>
          <a:p>
            <a:r>
              <a:rPr lang="en-US" sz="1000" dirty="0"/>
              <a:t>CAS Number/Name:  65-61-2 / 3,6-Acridinediamine, N,N,N',N'-</a:t>
            </a:r>
            <a:r>
              <a:rPr lang="en-US" sz="1000" dirty="0" err="1"/>
              <a:t>tetramethyl</a:t>
            </a:r>
            <a:r>
              <a:rPr lang="en-US" sz="1000" dirty="0"/>
              <a:t>-, </a:t>
            </a:r>
            <a:r>
              <a:rPr lang="en-US" sz="1000" dirty="0" err="1"/>
              <a:t>monohydrochloride</a:t>
            </a:r>
            <a:r>
              <a:rPr lang="en-US" sz="1000" dirty="0"/>
              <a:t> </a:t>
            </a:r>
          </a:p>
          <a:p>
            <a:endParaRPr lang="en-US" sz="1000" dirty="0"/>
          </a:p>
        </p:txBody>
      </p:sp>
      <p:sp>
        <p:nvSpPr>
          <p:cNvPr id="11" name="TextBox 10"/>
          <p:cNvSpPr txBox="1"/>
          <p:nvPr/>
        </p:nvSpPr>
        <p:spPr>
          <a:xfrm>
            <a:off x="7817996" y="21771"/>
            <a:ext cx="1326004" cy="769441"/>
          </a:xfrm>
          <a:prstGeom prst="rect">
            <a:avLst/>
          </a:prstGeom>
          <a:noFill/>
        </p:spPr>
        <p:txBody>
          <a:bodyPr wrap="none" rtlCol="0">
            <a:spAutoFit/>
          </a:bodyPr>
          <a:lstStyle/>
          <a:p>
            <a:r>
              <a:rPr lang="en-US" sz="4400" dirty="0" smtClean="0"/>
              <a:t>1964</a:t>
            </a:r>
            <a:endParaRPr lang="en-US" sz="4400" dirty="0"/>
          </a:p>
        </p:txBody>
      </p:sp>
      <p:grpSp>
        <p:nvGrpSpPr>
          <p:cNvPr id="12" name="Group 11"/>
          <p:cNvGrpSpPr/>
          <p:nvPr/>
        </p:nvGrpSpPr>
        <p:grpSpPr>
          <a:xfrm>
            <a:off x="6985124" y="2567543"/>
            <a:ext cx="1892300" cy="3418114"/>
            <a:chOff x="533400" y="152400"/>
            <a:chExt cx="3784600" cy="5905500"/>
          </a:xfrm>
        </p:grpSpPr>
        <p:pic>
          <p:nvPicPr>
            <p:cNvPr id="13" name="Picture 2" descr="C:\Users\jpr\Dropbox\Dropbox\Wallace Coulter book\New papers from Howard\Halleman fig AO 1964.p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52400"/>
              <a:ext cx="3784600" cy="59055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33400" y="5721225"/>
              <a:ext cx="1389996" cy="276999"/>
            </a:xfrm>
            <a:prstGeom prst="rect">
              <a:avLst/>
            </a:prstGeom>
            <a:noFill/>
          </p:spPr>
          <p:txBody>
            <a:bodyPr wrap="none" rtlCol="0">
              <a:spAutoFit/>
            </a:bodyPr>
            <a:lstStyle/>
            <a:p>
              <a:r>
                <a:rPr lang="en-US" sz="1200" dirty="0" err="1" smtClean="0"/>
                <a:t>Halleman</a:t>
              </a:r>
              <a:r>
                <a:rPr lang="en-US" sz="1200" dirty="0" smtClean="0"/>
                <a:t> 1964  AO</a:t>
              </a:r>
              <a:endParaRPr lang="en-US" sz="1200" dirty="0"/>
            </a:p>
          </p:txBody>
        </p:sp>
      </p:grpSp>
    </p:spTree>
    <p:extLst>
      <p:ext uri="{BB962C8B-B14F-4D97-AF65-F5344CB8AC3E}">
        <p14:creationId xmlns:p14="http://schemas.microsoft.com/office/powerpoint/2010/main" val="418263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e Placeholder 3"/>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EC66D271-2BAD-6A4A-B2FC-64E643304FEC}" type="datetime12">
              <a:rPr lang="en-US" altLang="en-US" smtClean="0"/>
              <a:t>11:02 PM</a:t>
            </a:fld>
            <a:endParaRPr lang="en-US" altLang="en-US" smtClean="0"/>
          </a:p>
        </p:txBody>
      </p:sp>
      <p:sp>
        <p:nvSpPr>
          <p:cNvPr id="39940"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smtClean="0">
                <a:latin typeface="Comic Sans MS" pitchFamily="66" charset="0"/>
              </a:rPr>
              <a:t>Page </a:t>
            </a:r>
            <a:fld id="{D5E05618-5525-4995-8FE8-5180E65EEEDB}" type="slidenum">
              <a:rPr lang="en-US" altLang="en-US" smtClean="0">
                <a:latin typeface="Comic Sans MS" pitchFamily="66" charset="0"/>
              </a:rPr>
              <a:pPr/>
              <a:t>42</a:t>
            </a:fld>
            <a:endParaRPr lang="en-US" altLang="en-US" smtClean="0">
              <a:latin typeface="Comic Sans MS" pitchFamily="66" charset="0"/>
            </a:endParaRPr>
          </a:p>
        </p:txBody>
      </p:sp>
      <p:sp>
        <p:nvSpPr>
          <p:cNvPr id="39941" name="Rectangle 2"/>
          <p:cNvSpPr>
            <a:spLocks noGrp="1" noChangeArrowheads="1"/>
          </p:cNvSpPr>
          <p:nvPr>
            <p:ph type="title"/>
          </p:nvPr>
        </p:nvSpPr>
        <p:spPr>
          <a:xfrm>
            <a:off x="463550" y="508000"/>
            <a:ext cx="4724400" cy="1143000"/>
          </a:xfrm>
        </p:spPr>
        <p:txBody>
          <a:bodyPr/>
          <a:lstStyle/>
          <a:p>
            <a:r>
              <a:rPr lang="en-US" altLang="en-US" sz="2400" smtClean="0">
                <a:solidFill>
                  <a:srgbClr val="FF3300"/>
                </a:solidFill>
              </a:rPr>
              <a:t>Mort Mendelsohn</a:t>
            </a:r>
          </a:p>
        </p:txBody>
      </p:sp>
      <p:sp>
        <p:nvSpPr>
          <p:cNvPr id="39942" name="Rectangle 3"/>
          <p:cNvSpPr>
            <a:spLocks noGrp="1" noChangeArrowheads="1"/>
          </p:cNvSpPr>
          <p:nvPr>
            <p:ph type="body" idx="1"/>
          </p:nvPr>
        </p:nvSpPr>
        <p:spPr>
          <a:xfrm>
            <a:off x="492125" y="3219450"/>
            <a:ext cx="7772400" cy="1697038"/>
          </a:xfrm>
        </p:spPr>
        <p:txBody>
          <a:bodyPr/>
          <a:lstStyle/>
          <a:p>
            <a:r>
              <a:rPr lang="en-US" altLang="en-US" sz="2000" b="1" smtClean="0"/>
              <a:t>CYDAC Analyzer - (1964)</a:t>
            </a:r>
            <a:r>
              <a:rPr lang="en-US" altLang="en-US" sz="2000" smtClean="0"/>
              <a:t> - </a:t>
            </a:r>
            <a:r>
              <a:rPr lang="en-US" altLang="en-US" sz="2000" smtClean="0">
                <a:solidFill>
                  <a:srgbClr val="FF3300"/>
                </a:solidFill>
              </a:rPr>
              <a:t>Mendelsohn, Mayall, Prewitt</a:t>
            </a:r>
            <a:r>
              <a:rPr lang="en-US" altLang="en-US" sz="2000" smtClean="0"/>
              <a:t> (U.Pen)produced high resolution digital images of leukocytes - cells were stained with </a:t>
            </a:r>
            <a:r>
              <a:rPr lang="en-US" altLang="en-US" sz="2000" smtClean="0">
                <a:solidFill>
                  <a:srgbClr val="FF3300"/>
                </a:solidFill>
              </a:rPr>
              <a:t>gallocyanin chrom alum</a:t>
            </a:r>
            <a:r>
              <a:rPr lang="en-US" altLang="en-US" sz="2000" smtClean="0"/>
              <a:t> and </a:t>
            </a:r>
            <a:r>
              <a:rPr lang="en-US" altLang="en-US" sz="2000" smtClean="0">
                <a:solidFill>
                  <a:srgbClr val="FF3300"/>
                </a:solidFill>
              </a:rPr>
              <a:t>naphthol yellow S</a:t>
            </a:r>
          </a:p>
        </p:txBody>
      </p:sp>
      <p:pic>
        <p:nvPicPr>
          <p:cNvPr id="39943" name="Picture 4" descr="mendel2"/>
          <p:cNvPicPr>
            <a:picLocks noChangeAspect="1" noChangeArrowheads="1"/>
          </p:cNvPicPr>
          <p:nvPr/>
        </p:nvPicPr>
        <p:blipFill>
          <a:blip r:embed="rId5" cstate="print">
            <a:lum bright="28000" contrast="28000"/>
            <a:extLst>
              <a:ext uri="{28A0092B-C50C-407E-A947-70E740481C1C}">
                <a14:useLocalDpi xmlns:a14="http://schemas.microsoft.com/office/drawing/2010/main" val="0"/>
              </a:ext>
            </a:extLst>
          </a:blip>
          <a:srcRect/>
          <a:stretch>
            <a:fillRect/>
          </a:stretch>
        </p:blipFill>
        <p:spPr bwMode="auto">
          <a:xfrm>
            <a:off x="4964113" y="868363"/>
            <a:ext cx="3121025" cy="2341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4" name="Picture 5" descr="mayall1"/>
          <p:cNvPicPr>
            <a:picLocks noChangeAspect="1" noChangeArrowheads="1"/>
          </p:cNvPicPr>
          <p:nvPr/>
        </p:nvPicPr>
        <p:blipFill>
          <a:blip r:embed="rId6" cstate="print">
            <a:lum bright="26000" contrast="20000"/>
            <a:extLst>
              <a:ext uri="{28A0092B-C50C-407E-A947-70E740481C1C}">
                <a14:useLocalDpi xmlns:a14="http://schemas.microsoft.com/office/drawing/2010/main" val="0"/>
              </a:ext>
            </a:extLst>
          </a:blip>
          <a:srcRect/>
          <a:stretch>
            <a:fillRect/>
          </a:stretch>
        </p:blipFill>
        <p:spPr bwMode="auto">
          <a:xfrm>
            <a:off x="5064125" y="4314825"/>
            <a:ext cx="3121025" cy="234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5" name="Text Box 6"/>
          <p:cNvSpPr txBox="1">
            <a:spLocks noChangeArrowheads="1"/>
          </p:cNvSpPr>
          <p:nvPr/>
        </p:nvSpPr>
        <p:spPr bwMode="auto">
          <a:xfrm>
            <a:off x="1971675" y="5537200"/>
            <a:ext cx="22748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400">
                <a:solidFill>
                  <a:srgbClr val="FF3300"/>
                </a:solidFill>
                <a:latin typeface="Comic Sans MS" pitchFamily="66" charset="0"/>
              </a:rPr>
              <a:t>Brian Mayall</a:t>
            </a:r>
          </a:p>
        </p:txBody>
      </p:sp>
      <p:sp>
        <p:nvSpPr>
          <p:cNvPr id="39946" name="Text Box 7"/>
          <p:cNvSpPr txBox="1">
            <a:spLocks noChangeArrowheads="1"/>
          </p:cNvSpPr>
          <p:nvPr/>
        </p:nvSpPr>
        <p:spPr bwMode="auto">
          <a:xfrm>
            <a:off x="312738" y="133350"/>
            <a:ext cx="5484812"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sz="3200">
                <a:latin typeface="Arial" pitchFamily="34" charset="0"/>
              </a:rPr>
              <a:t>Early Technology Developers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04576664"/>
      </p:ext>
    </p:extLst>
  </p:cSld>
  <p:clrMapOvr>
    <a:masterClrMapping/>
  </p:clrMapOvr>
  <mc:AlternateContent xmlns:mc="http://schemas.openxmlformats.org/markup-compatibility/2006" xmlns:p14="http://schemas.microsoft.com/office/powerpoint/2010/main">
    <mc:Choice Requires="p14">
      <p:transition spd="slow" p14:dur="2000" advTm="61638"/>
    </mc:Choice>
    <mc:Fallback xmlns="">
      <p:transition spd="slow" advTm="61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90F73C40-BACA-4031-80B5-EC5358A2EEEF}" type="datetime12">
              <a:rPr lang="en-US" smtClean="0"/>
              <a:pPr/>
              <a:t>11:02 PM</a:t>
            </a:fld>
            <a:endParaRPr lang="en-US" smtClean="0"/>
          </a:p>
        </p:txBody>
      </p:sp>
      <p:sp>
        <p:nvSpPr>
          <p:cNvPr id="430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mtClean="0">
                <a:latin typeface="Comic Sans MS" pitchFamily="66" charset="0"/>
              </a:rPr>
              <a:t>©1990-2012 J. Paul Robinson, Purdue University  BMS 631 </a:t>
            </a:r>
          </a:p>
        </p:txBody>
      </p:sp>
      <p:sp>
        <p:nvSpPr>
          <p:cNvPr id="430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mtClean="0">
                <a:latin typeface="Comic Sans MS" pitchFamily="66" charset="0"/>
              </a:rPr>
              <a:t>Page </a:t>
            </a:r>
            <a:fld id="{9CCF2C71-4FFD-4861-A497-DEBB8F195150}" type="slidenum">
              <a:rPr lang="en-US" smtClean="0">
                <a:latin typeface="Comic Sans MS" pitchFamily="66" charset="0"/>
              </a:rPr>
              <a:pPr/>
              <a:t>43</a:t>
            </a:fld>
            <a:endParaRPr lang="en-US" smtClean="0">
              <a:latin typeface="Comic Sans MS" pitchFamily="66" charset="0"/>
            </a:endParaRPr>
          </a:p>
        </p:txBody>
      </p:sp>
      <p:sp>
        <p:nvSpPr>
          <p:cNvPr id="43013" name="Rectangle 2"/>
          <p:cNvSpPr>
            <a:spLocks noGrp="1" noChangeArrowheads="1"/>
          </p:cNvSpPr>
          <p:nvPr>
            <p:ph type="title"/>
          </p:nvPr>
        </p:nvSpPr>
        <p:spPr>
          <a:xfrm>
            <a:off x="0" y="0"/>
            <a:ext cx="5308600" cy="939800"/>
          </a:xfrm>
        </p:spPr>
        <p:txBody>
          <a:bodyPr/>
          <a:lstStyle/>
          <a:p>
            <a:r>
              <a:rPr lang="en-US" smtClean="0">
                <a:solidFill>
                  <a:schemeClr val="tx1"/>
                </a:solidFill>
              </a:rPr>
              <a:t>Richard Sweet</a:t>
            </a:r>
          </a:p>
        </p:txBody>
      </p:sp>
      <p:sp>
        <p:nvSpPr>
          <p:cNvPr id="43014" name="Rectangle 3"/>
          <p:cNvSpPr>
            <a:spLocks noGrp="1" noChangeArrowheads="1"/>
          </p:cNvSpPr>
          <p:nvPr>
            <p:ph type="body" idx="1"/>
          </p:nvPr>
        </p:nvSpPr>
        <p:spPr>
          <a:xfrm>
            <a:off x="595313" y="946150"/>
            <a:ext cx="7772400" cy="4114800"/>
          </a:xfrm>
        </p:spPr>
        <p:txBody>
          <a:bodyPr/>
          <a:lstStyle/>
          <a:p>
            <a:pPr>
              <a:buFontTx/>
              <a:buNone/>
            </a:pPr>
            <a:r>
              <a:rPr lang="en-US" sz="2000" smtClean="0">
                <a:solidFill>
                  <a:srgbClr val="FF3300"/>
                </a:solidFill>
              </a:rPr>
              <a:t>	Richard Sweet </a:t>
            </a:r>
            <a:r>
              <a:rPr lang="en-US" sz="2000" smtClean="0"/>
              <a:t>developed the electrostatic ink-jet printer which was the principle used by </a:t>
            </a:r>
            <a:r>
              <a:rPr lang="en-US" sz="2000" smtClean="0">
                <a:solidFill>
                  <a:srgbClr val="FF3300"/>
                </a:solidFill>
              </a:rPr>
              <a:t>Mack Fulwyler</a:t>
            </a:r>
            <a:r>
              <a:rPr lang="en-US" sz="2000" smtClean="0"/>
              <a:t> to create a cell-sorter.</a:t>
            </a:r>
            <a:r>
              <a:rPr lang="en-US" sz="2000" smtClean="0">
                <a:solidFill>
                  <a:srgbClr val="FF3300"/>
                </a:solidFill>
              </a:rPr>
              <a:t> </a:t>
            </a:r>
          </a:p>
        </p:txBody>
      </p:sp>
      <p:pic>
        <p:nvPicPr>
          <p:cNvPr id="43015" name="Picture 4" descr="sw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50" y="3257550"/>
            <a:ext cx="382905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5" descr="swe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3638" y="1654175"/>
            <a:ext cx="3849687"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6" descr="sweet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63" y="1825625"/>
            <a:ext cx="3984625" cy="444976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817996" y="21771"/>
            <a:ext cx="1326004" cy="769441"/>
          </a:xfrm>
          <a:prstGeom prst="rect">
            <a:avLst/>
          </a:prstGeom>
          <a:noFill/>
        </p:spPr>
        <p:txBody>
          <a:bodyPr wrap="none" rtlCol="0">
            <a:spAutoFit/>
          </a:bodyPr>
          <a:lstStyle/>
          <a:p>
            <a:r>
              <a:rPr lang="en-US" sz="4400" dirty="0" smtClean="0"/>
              <a:t>1964</a:t>
            </a:r>
            <a:endParaRPr lang="en-US" sz="4400" dirty="0"/>
          </a:p>
        </p:txBody>
      </p:sp>
    </p:spTree>
    <p:extLst>
      <p:ext uri="{BB962C8B-B14F-4D97-AF65-F5344CB8AC3E}">
        <p14:creationId xmlns:p14="http://schemas.microsoft.com/office/powerpoint/2010/main" val="181050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2"/>
          <p:cNvSpPr>
            <a:spLocks noGrp="1"/>
          </p:cNvSpPr>
          <p:nvPr>
            <p:ph type="dt" sz="quarter" idx="10"/>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F23E4E8-D739-4F36-957E-90B73E669A70}" type="datetime12">
              <a:rPr lang="en-US" sz="1400" smtClean="0"/>
              <a:pPr/>
              <a:t>11:02 PM</a:t>
            </a:fld>
            <a:endParaRPr lang="en-US" sz="1400" smtClean="0"/>
          </a:p>
        </p:txBody>
      </p:sp>
      <p:sp>
        <p:nvSpPr>
          <p:cNvPr id="47107" name="Slide Number Placeholder 4"/>
          <p:cNvSpPr>
            <a:spLocks noGrp="1"/>
          </p:cNvSpPr>
          <p:nvPr>
            <p:ph type="sldNum" sz="quarter" idx="12"/>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BB01A43-630F-47D5-BEFF-964024167B0E}" type="slidenum">
              <a:rPr lang="en-US" sz="1400" smtClean="0"/>
              <a:pPr/>
              <a:t>44</a:t>
            </a:fld>
            <a:endParaRPr lang="en-US" sz="1400" smtClean="0"/>
          </a:p>
        </p:txBody>
      </p:sp>
      <p:grpSp>
        <p:nvGrpSpPr>
          <p:cNvPr id="275459" name="Group 3"/>
          <p:cNvGrpSpPr>
            <a:grpSpLocks/>
          </p:cNvGrpSpPr>
          <p:nvPr/>
        </p:nvGrpSpPr>
        <p:grpSpPr bwMode="auto">
          <a:xfrm>
            <a:off x="442" y="1093671"/>
            <a:ext cx="3511038" cy="3701641"/>
            <a:chOff x="463" y="1969"/>
            <a:chExt cx="3264" cy="2899"/>
          </a:xfrm>
        </p:grpSpPr>
        <p:pic>
          <p:nvPicPr>
            <p:cNvPr id="47119" name="Picture 4" descr="Science 3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 y="1969"/>
              <a:ext cx="3264" cy="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0" name="Text Box 5"/>
            <p:cNvSpPr txBox="1">
              <a:spLocks noChangeArrowheads="1"/>
            </p:cNvSpPr>
            <p:nvPr/>
          </p:nvSpPr>
          <p:spPr bwMode="auto">
            <a:xfrm>
              <a:off x="817" y="4398"/>
              <a:ext cx="2274" cy="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100" b="1" dirty="0">
                  <a:latin typeface="Arial" pitchFamily="34" charset="0"/>
                </a:rPr>
                <a:t>RG Sweet, Fluid Droplet Recorder</a:t>
              </a:r>
            </a:p>
            <a:p>
              <a:r>
                <a:rPr lang="en-US" sz="1100" b="1" dirty="0">
                  <a:latin typeface="Arial" pitchFamily="34" charset="0"/>
                </a:rPr>
                <a:t>U.S. Patent 3,596,275 </a:t>
              </a:r>
            </a:p>
            <a:p>
              <a:r>
                <a:rPr lang="en-US" sz="1100" b="1" dirty="0">
                  <a:latin typeface="Arial" pitchFamily="34" charset="0"/>
                </a:rPr>
                <a:t>filed 3/25/64 (ref 40975)</a:t>
              </a:r>
            </a:p>
          </p:txBody>
        </p:sp>
      </p:grpSp>
      <p:pic>
        <p:nvPicPr>
          <p:cNvPr id="275462" name="Lou-A23A.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5463" name="Group 7"/>
          <p:cNvGrpSpPr>
            <a:grpSpLocks/>
          </p:cNvGrpSpPr>
          <p:nvPr/>
        </p:nvGrpSpPr>
        <p:grpSpPr bwMode="auto">
          <a:xfrm>
            <a:off x="5418867" y="1295400"/>
            <a:ext cx="3265137" cy="5262563"/>
            <a:chOff x="3840" y="816"/>
            <a:chExt cx="2314" cy="3315"/>
          </a:xfrm>
        </p:grpSpPr>
        <p:sp>
          <p:nvSpPr>
            <p:cNvPr id="47115" name="Text Box 8"/>
            <p:cNvSpPr txBox="1">
              <a:spLocks noChangeArrowheads="1"/>
            </p:cNvSpPr>
            <p:nvPr/>
          </p:nvSpPr>
          <p:spPr bwMode="auto">
            <a:xfrm>
              <a:off x="3840" y="3840"/>
              <a:ext cx="201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b="1" dirty="0">
                  <a:latin typeface="Arial" pitchFamily="34" charset="0"/>
                </a:rPr>
                <a:t>MJ Fulwyler, Particle Separator, U.S.</a:t>
              </a:r>
            </a:p>
            <a:p>
              <a:r>
                <a:rPr lang="en-US" sz="1200" b="1" dirty="0">
                  <a:latin typeface="Arial" pitchFamily="34" charset="0"/>
                </a:rPr>
                <a:t>Patent  3,380,584 filed 6/4/65</a:t>
              </a:r>
            </a:p>
          </p:txBody>
        </p:sp>
        <p:grpSp>
          <p:nvGrpSpPr>
            <p:cNvPr id="47116" name="Group 9"/>
            <p:cNvGrpSpPr>
              <a:grpSpLocks/>
            </p:cNvGrpSpPr>
            <p:nvPr/>
          </p:nvGrpSpPr>
          <p:grpSpPr bwMode="auto">
            <a:xfrm>
              <a:off x="3936" y="816"/>
              <a:ext cx="2218" cy="3024"/>
              <a:chOff x="3936" y="816"/>
              <a:chExt cx="2218" cy="3024"/>
            </a:xfrm>
          </p:grpSpPr>
          <p:pic>
            <p:nvPicPr>
              <p:cNvPr id="47117" name="Picture 10" descr="Science 422"/>
              <p:cNvPicPr>
                <a:picLocks noChangeAspect="1" noChangeArrowheads="1"/>
              </p:cNvPicPr>
              <p:nvPr/>
            </p:nvPicPr>
            <p:blipFill>
              <a:blip r:embed="rId7">
                <a:extLst>
                  <a:ext uri="{28A0092B-C50C-407E-A947-70E740481C1C}">
                    <a14:useLocalDpi xmlns:a14="http://schemas.microsoft.com/office/drawing/2010/main" val="0"/>
                  </a:ext>
                </a:extLst>
              </a:blip>
              <a:srcRect t="3076"/>
              <a:stretch>
                <a:fillRect/>
              </a:stretch>
            </p:blipFill>
            <p:spPr bwMode="auto">
              <a:xfrm>
                <a:off x="3936" y="816"/>
                <a:ext cx="2218" cy="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Picture 11" descr="Science 422"/>
              <p:cNvPicPr>
                <a:picLocks noChangeAspect="1" noChangeArrowheads="1"/>
              </p:cNvPicPr>
              <p:nvPr/>
            </p:nvPicPr>
            <p:blipFill>
              <a:blip r:embed="rId7">
                <a:extLst>
                  <a:ext uri="{28A0092B-C50C-407E-A947-70E740481C1C}">
                    <a14:useLocalDpi xmlns:a14="http://schemas.microsoft.com/office/drawing/2010/main" val="0"/>
                  </a:ext>
                </a:extLst>
              </a:blip>
              <a:srcRect l="79440" t="44615" b="9232"/>
              <a:stretch>
                <a:fillRect/>
              </a:stretch>
            </p:blipFill>
            <p:spPr bwMode="auto">
              <a:xfrm>
                <a:off x="4056" y="2112"/>
                <a:ext cx="624"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75468" name="Picture 12" descr="Science 422"/>
          <p:cNvPicPr>
            <a:picLocks noChangeAspect="1" noChangeArrowheads="1"/>
          </p:cNvPicPr>
          <p:nvPr/>
        </p:nvPicPr>
        <p:blipFill>
          <a:blip r:embed="rId7">
            <a:extLst>
              <a:ext uri="{28A0092B-C50C-407E-A947-70E740481C1C}">
                <a14:useLocalDpi xmlns:a14="http://schemas.microsoft.com/office/drawing/2010/main" val="0"/>
              </a:ext>
            </a:extLst>
          </a:blip>
          <a:srcRect l="4442" t="47385" r="65375" b="9232"/>
          <a:stretch>
            <a:fillRect/>
          </a:stretch>
        </p:blipFill>
        <p:spPr bwMode="auto">
          <a:xfrm>
            <a:off x="3101529" y="1332820"/>
            <a:ext cx="2311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7817996" y="21771"/>
            <a:ext cx="1326004" cy="769441"/>
          </a:xfrm>
          <a:prstGeom prst="rect">
            <a:avLst/>
          </a:prstGeom>
          <a:noFill/>
        </p:spPr>
        <p:txBody>
          <a:bodyPr wrap="none" rtlCol="0">
            <a:spAutoFit/>
          </a:bodyPr>
          <a:lstStyle/>
          <a:p>
            <a:r>
              <a:rPr lang="en-US" sz="4400" dirty="0" smtClean="0"/>
              <a:t>1965</a:t>
            </a:r>
            <a:endParaRPr lang="en-US" sz="4400" dirty="0"/>
          </a:p>
        </p:txBody>
      </p:sp>
      <p:sp>
        <p:nvSpPr>
          <p:cNvPr id="47108" name="Rectangle 2"/>
          <p:cNvSpPr>
            <a:spLocks noGrp="1" noChangeArrowheads="1"/>
          </p:cNvSpPr>
          <p:nvPr>
            <p:ph type="title"/>
          </p:nvPr>
        </p:nvSpPr>
        <p:spPr>
          <a:xfrm>
            <a:off x="304800" y="0"/>
            <a:ext cx="8534400" cy="1143000"/>
          </a:xfrm>
        </p:spPr>
        <p:txBody>
          <a:bodyPr/>
          <a:lstStyle/>
          <a:p>
            <a:pPr eaLnBrk="1" hangingPunct="1"/>
            <a:r>
              <a:rPr lang="en-US" sz="2800" b="1" dirty="0" smtClean="0"/>
              <a:t>Electrostatic Printing and Droplet Sorting</a:t>
            </a:r>
            <a:br>
              <a:rPr lang="en-US" sz="2800" b="1" dirty="0" smtClean="0"/>
            </a:br>
            <a:r>
              <a:rPr lang="en-US" sz="2800" b="1" dirty="0" smtClean="0"/>
              <a:t>RG Sweet - MJ Fulwyler</a:t>
            </a:r>
          </a:p>
        </p:txBody>
      </p:sp>
    </p:spTree>
    <p:extLst>
      <p:ext uri="{BB962C8B-B14F-4D97-AF65-F5344CB8AC3E}">
        <p14:creationId xmlns:p14="http://schemas.microsoft.com/office/powerpoint/2010/main" val="1494700437"/>
      </p:ext>
    </p:extLst>
  </p:cSld>
  <p:clrMapOvr>
    <a:masterClrMapping/>
  </p:clrMapOvr>
  <mc:AlternateContent xmlns:mc="http://schemas.openxmlformats.org/markup-compatibility/2006" xmlns:p14="http://schemas.microsoft.com/office/powerpoint/2010/main">
    <mc:Choice Requires="p14">
      <p:transition spd="med" p14:dur="700" advClick="0" advTm="12100">
        <p:fade/>
      </p:transition>
    </mc:Choice>
    <mc:Fallback xmlns="">
      <p:transition spd="med" advClick="0" advTm="12100">
        <p:fade/>
      </p:transition>
    </mc:Fallback>
  </mc:AlternateContent>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27546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3FDF326F-A104-48F6-A951-070A8C4836C8}" type="datetime12">
              <a:rPr lang="en-US" smtClean="0"/>
              <a:pPr/>
              <a:t>11:02 PM</a:t>
            </a:fld>
            <a:endParaRPr lang="en-US" smtClean="0"/>
          </a:p>
        </p:txBody>
      </p:sp>
      <p:sp>
        <p:nvSpPr>
          <p:cNvPr id="440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mtClean="0">
                <a:latin typeface="Comic Sans MS" pitchFamily="66" charset="0"/>
              </a:rPr>
              <a:t>Page </a:t>
            </a:r>
            <a:fld id="{25D69F74-1DB1-470B-AC20-3AEA01051C82}" type="slidenum">
              <a:rPr lang="en-US" smtClean="0">
                <a:latin typeface="Comic Sans MS" pitchFamily="66" charset="0"/>
              </a:rPr>
              <a:pPr/>
              <a:t>45</a:t>
            </a:fld>
            <a:endParaRPr lang="en-US" smtClean="0">
              <a:latin typeface="Comic Sans MS" pitchFamily="66" charset="0"/>
            </a:endParaRPr>
          </a:p>
        </p:txBody>
      </p:sp>
      <p:sp>
        <p:nvSpPr>
          <p:cNvPr id="44037" name="Rectangle 2"/>
          <p:cNvSpPr>
            <a:spLocks noGrp="1" noChangeArrowheads="1"/>
          </p:cNvSpPr>
          <p:nvPr>
            <p:ph type="title"/>
          </p:nvPr>
        </p:nvSpPr>
        <p:spPr>
          <a:xfrm>
            <a:off x="0" y="0"/>
            <a:ext cx="5865813" cy="696913"/>
          </a:xfrm>
        </p:spPr>
        <p:txBody>
          <a:bodyPr>
            <a:normAutofit fontScale="90000"/>
          </a:bodyPr>
          <a:lstStyle/>
          <a:p>
            <a:r>
              <a:rPr lang="en-US" smtClean="0">
                <a:solidFill>
                  <a:schemeClr val="tx1"/>
                </a:solidFill>
              </a:rPr>
              <a:t>Mack Fulwyler</a:t>
            </a:r>
          </a:p>
        </p:txBody>
      </p:sp>
      <p:sp>
        <p:nvSpPr>
          <p:cNvPr id="44038" name="Rectangle 3"/>
          <p:cNvSpPr>
            <a:spLocks noGrp="1" noChangeArrowheads="1"/>
          </p:cNvSpPr>
          <p:nvPr>
            <p:ph type="body" idx="1"/>
          </p:nvPr>
        </p:nvSpPr>
        <p:spPr>
          <a:xfrm>
            <a:off x="189593" y="758555"/>
            <a:ext cx="8523287" cy="2276475"/>
          </a:xfrm>
        </p:spPr>
        <p:txBody>
          <a:bodyPr/>
          <a:lstStyle/>
          <a:p>
            <a:pPr>
              <a:lnSpc>
                <a:spcPct val="96000"/>
              </a:lnSpc>
              <a:buFontTx/>
              <a:buNone/>
            </a:pPr>
            <a:r>
              <a:rPr lang="en-US" sz="1800" b="1" dirty="0" smtClean="0">
                <a:solidFill>
                  <a:srgbClr val="FF3300"/>
                </a:solidFill>
              </a:rPr>
              <a:t>   Mack Fulwyler</a:t>
            </a:r>
            <a:r>
              <a:rPr lang="en-US" sz="1800" b="1" dirty="0" smtClean="0"/>
              <a:t> – worked in Marvin van </a:t>
            </a:r>
            <a:r>
              <a:rPr lang="en-US" sz="1800" b="1" dirty="0" err="1" smtClean="0"/>
              <a:t>Dilla’s</a:t>
            </a:r>
            <a:r>
              <a:rPr lang="en-US" sz="1800" b="1" dirty="0" smtClean="0"/>
              <a:t> lab at Los Alamos. – developed the sorter in 1965</a:t>
            </a:r>
            <a:r>
              <a:rPr lang="en-US" sz="1800" dirty="0" smtClean="0"/>
              <a:t> – initially used electronic cell volume - at Los Alamos National Labs - this instrument separated cells based on </a:t>
            </a:r>
            <a:r>
              <a:rPr lang="en-US" sz="1800" dirty="0" smtClean="0">
                <a:solidFill>
                  <a:srgbClr val="FF3300"/>
                </a:solidFill>
              </a:rPr>
              <a:t>electronic cell volume</a:t>
            </a:r>
            <a:r>
              <a:rPr lang="en-US" sz="1800" dirty="0" smtClean="0"/>
              <a:t> (same principle as the Coulter counter) and used electrostatic deflection to sort. The cells sorted were RBC because they observed a </a:t>
            </a:r>
            <a:r>
              <a:rPr lang="en-US" sz="1800" dirty="0" smtClean="0">
                <a:solidFill>
                  <a:srgbClr val="FF3300"/>
                </a:solidFill>
              </a:rPr>
              <a:t>bimodal distribution</a:t>
            </a:r>
            <a:r>
              <a:rPr lang="en-US" sz="1800" dirty="0" smtClean="0"/>
              <a:t> of cell volume when counting cells - the sorting principle was based on that developed for the </a:t>
            </a:r>
            <a:r>
              <a:rPr lang="en-US" sz="1800" dirty="0" smtClean="0">
                <a:solidFill>
                  <a:srgbClr val="FF3300"/>
                </a:solidFill>
              </a:rPr>
              <a:t>inkjet printer by Richard Sweet</a:t>
            </a:r>
            <a:r>
              <a:rPr lang="en-US" sz="1800" dirty="0" smtClean="0"/>
              <a:t> at Stanford in 1965.</a:t>
            </a:r>
            <a:r>
              <a:rPr lang="en-US" sz="2000" dirty="0" smtClean="0"/>
              <a:t> </a:t>
            </a:r>
            <a:endParaRPr lang="en-US" dirty="0" smtClean="0"/>
          </a:p>
        </p:txBody>
      </p:sp>
      <p:sp>
        <p:nvSpPr>
          <p:cNvPr id="44039" name="Text Box 8"/>
          <p:cNvSpPr txBox="1">
            <a:spLocks noChangeArrowheads="1"/>
          </p:cNvSpPr>
          <p:nvPr/>
        </p:nvSpPr>
        <p:spPr bwMode="auto">
          <a:xfrm>
            <a:off x="972084" y="5638800"/>
            <a:ext cx="701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dirty="0"/>
              <a:t>After determining that the bimodal distribution was </a:t>
            </a:r>
            <a:r>
              <a:rPr lang="en-US" dirty="0">
                <a:solidFill>
                  <a:srgbClr val="FF3300"/>
                </a:solidFill>
              </a:rPr>
              <a:t>artifactual</a:t>
            </a:r>
            <a:r>
              <a:rPr lang="en-US" dirty="0"/>
              <a:t>, this group were able to </a:t>
            </a:r>
            <a:r>
              <a:rPr lang="en-US" dirty="0">
                <a:solidFill>
                  <a:srgbClr val="FF3300"/>
                </a:solidFill>
              </a:rPr>
              <a:t>sort neutrophils and lymphocytes</a:t>
            </a:r>
            <a:r>
              <a:rPr lang="en-US" dirty="0"/>
              <a:t> from blood.</a:t>
            </a:r>
          </a:p>
        </p:txBody>
      </p:sp>
      <p:pic>
        <p:nvPicPr>
          <p:cNvPr id="4404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725" y="3136900"/>
            <a:ext cx="2246313"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Text Box 10"/>
          <p:cNvSpPr txBox="1">
            <a:spLocks noChangeArrowheads="1"/>
          </p:cNvSpPr>
          <p:nvPr/>
        </p:nvSpPr>
        <p:spPr bwMode="auto">
          <a:xfrm>
            <a:off x="6796088" y="4975225"/>
            <a:ext cx="1758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t>Marvin van Dilla</a:t>
            </a:r>
          </a:p>
          <a:p>
            <a:r>
              <a:rPr lang="en-US" sz="1400"/>
              <a:t>(Photo dated 6/91)</a:t>
            </a:r>
          </a:p>
        </p:txBody>
      </p:sp>
      <p:sp>
        <p:nvSpPr>
          <p:cNvPr id="44043" name="Text Box 12"/>
          <p:cNvSpPr txBox="1">
            <a:spLocks noChangeArrowheads="1"/>
          </p:cNvSpPr>
          <p:nvPr/>
        </p:nvSpPr>
        <p:spPr bwMode="auto">
          <a:xfrm>
            <a:off x="222250" y="4905375"/>
            <a:ext cx="16017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dirty="0"/>
              <a:t>Mack </a:t>
            </a:r>
            <a:r>
              <a:rPr lang="en-US" dirty="0" smtClean="0"/>
              <a:t>Fulwyler</a:t>
            </a:r>
            <a:endParaRPr lang="en-US" dirty="0"/>
          </a:p>
        </p:txBody>
      </p:sp>
      <p:pic>
        <p:nvPicPr>
          <p:cNvPr id="4404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9311" y="2528887"/>
            <a:ext cx="3935413" cy="290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95971" y="6280150"/>
            <a:ext cx="6316153" cy="415498"/>
          </a:xfrm>
          <a:prstGeom prst="rect">
            <a:avLst/>
          </a:prstGeom>
          <a:noFill/>
        </p:spPr>
        <p:txBody>
          <a:bodyPr wrap="none">
            <a:spAutoFit/>
          </a:bodyPr>
          <a:lstStyle/>
          <a:p>
            <a:pPr>
              <a:defRPr/>
            </a:pPr>
            <a:r>
              <a:rPr lang="en-US" sz="1050" i="1" dirty="0" err="1"/>
              <a:t>Lushbaugh</a:t>
            </a:r>
            <a:r>
              <a:rPr lang="en-US" sz="1050" i="1" dirty="0"/>
              <a:t>, CC, </a:t>
            </a:r>
            <a:r>
              <a:rPr lang="en-US" sz="1050" i="1" dirty="0" err="1"/>
              <a:t>Basmann,NJ</a:t>
            </a:r>
            <a:r>
              <a:rPr lang="en-US" sz="1050" i="1" dirty="0"/>
              <a:t>, Glascock, B. Electronic measurement of cellular volumes. </a:t>
            </a:r>
          </a:p>
          <a:p>
            <a:pPr>
              <a:defRPr/>
            </a:pPr>
            <a:r>
              <a:rPr lang="en-US" sz="1050" i="1" dirty="0"/>
              <a:t>II Frequency distribution of erythrocyte volume. Blood 1962 20:241-248  Correspondence Blood </a:t>
            </a:r>
            <a:r>
              <a:rPr lang="en-US" sz="1050" i="1" dirty="0" smtClean="0"/>
              <a:t>1964:23:403-405</a:t>
            </a:r>
            <a:endParaRPr lang="en-US" sz="1050" i="1" dirty="0"/>
          </a:p>
        </p:txBody>
      </p:sp>
      <p:sp>
        <p:nvSpPr>
          <p:cNvPr id="14" name="TextBox 13"/>
          <p:cNvSpPr txBox="1"/>
          <p:nvPr/>
        </p:nvSpPr>
        <p:spPr>
          <a:xfrm>
            <a:off x="7817996" y="21771"/>
            <a:ext cx="1326004" cy="769441"/>
          </a:xfrm>
          <a:prstGeom prst="rect">
            <a:avLst/>
          </a:prstGeom>
          <a:noFill/>
        </p:spPr>
        <p:txBody>
          <a:bodyPr wrap="none" rtlCol="0">
            <a:spAutoFit/>
          </a:bodyPr>
          <a:lstStyle/>
          <a:p>
            <a:r>
              <a:rPr lang="en-US" sz="4400" dirty="0" smtClean="0"/>
              <a:t>1965</a:t>
            </a:r>
            <a:endParaRPr lang="en-US" sz="4400" dirty="0"/>
          </a:p>
        </p:txBody>
      </p:sp>
      <p:pic>
        <p:nvPicPr>
          <p:cNvPr id="15"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18669" b="50000"/>
          <a:stretch/>
        </p:blipFill>
        <p:spPr bwMode="auto">
          <a:xfrm>
            <a:off x="533400" y="2819400"/>
            <a:ext cx="178435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598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te Placeholder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89986D44-7708-2A4F-8DEB-8653D55EFBC9}" type="datetime12">
              <a:rPr lang="en-US" altLang="en-US" smtClean="0"/>
              <a:t>11:03 PM</a:t>
            </a:fld>
            <a:endParaRPr lang="en-US" altLang="en-US" smtClean="0"/>
          </a:p>
        </p:txBody>
      </p:sp>
      <p:sp>
        <p:nvSpPr>
          <p:cNvPr id="45060"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smtClean="0">
                <a:latin typeface="Comic Sans MS" pitchFamily="66" charset="0"/>
              </a:rPr>
              <a:t>Page </a:t>
            </a:r>
            <a:fld id="{C85C5A00-8327-4309-9B6E-3EA54F42995C}" type="slidenum">
              <a:rPr lang="en-US" altLang="en-US" smtClean="0">
                <a:latin typeface="Comic Sans MS" pitchFamily="66" charset="0"/>
              </a:rPr>
              <a:pPr/>
              <a:t>46</a:t>
            </a:fld>
            <a:endParaRPr lang="en-US" altLang="en-US" smtClean="0">
              <a:latin typeface="Comic Sans MS" pitchFamily="66" charset="0"/>
            </a:endParaRPr>
          </a:p>
        </p:txBody>
      </p:sp>
      <p:sp>
        <p:nvSpPr>
          <p:cNvPr id="45061" name="Rectangle 2"/>
          <p:cNvSpPr>
            <a:spLocks noGrp="1" noChangeArrowheads="1"/>
          </p:cNvSpPr>
          <p:nvPr>
            <p:ph type="title"/>
          </p:nvPr>
        </p:nvSpPr>
        <p:spPr>
          <a:xfrm>
            <a:off x="0" y="0"/>
            <a:ext cx="8140700" cy="774700"/>
          </a:xfrm>
        </p:spPr>
        <p:txBody>
          <a:bodyPr/>
          <a:lstStyle/>
          <a:p>
            <a:r>
              <a:rPr lang="en-US" altLang="en-US" smtClean="0"/>
              <a:t>The mysterious red cell problem</a:t>
            </a:r>
          </a:p>
        </p:txBody>
      </p:sp>
      <p:grpSp>
        <p:nvGrpSpPr>
          <p:cNvPr id="45062" name="Group 3"/>
          <p:cNvGrpSpPr>
            <a:grpSpLocks/>
          </p:cNvGrpSpPr>
          <p:nvPr/>
        </p:nvGrpSpPr>
        <p:grpSpPr bwMode="auto">
          <a:xfrm rot="-5400000">
            <a:off x="623094" y="1666082"/>
            <a:ext cx="1612900" cy="2760662"/>
            <a:chOff x="2004" y="1053"/>
            <a:chExt cx="1882" cy="3004"/>
          </a:xfrm>
        </p:grpSpPr>
        <p:sp>
          <p:nvSpPr>
            <p:cNvPr id="45065" name="Rectangle 4"/>
            <p:cNvSpPr>
              <a:spLocks noChangeArrowheads="1"/>
            </p:cNvSpPr>
            <p:nvPr/>
          </p:nvSpPr>
          <p:spPr bwMode="auto">
            <a:xfrm>
              <a:off x="2274" y="1137"/>
              <a:ext cx="1382" cy="274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45066" name="Oval 5"/>
            <p:cNvSpPr>
              <a:spLocks noChangeArrowheads="1"/>
            </p:cNvSpPr>
            <p:nvPr/>
          </p:nvSpPr>
          <p:spPr bwMode="auto">
            <a:xfrm>
              <a:off x="2610" y="1407"/>
              <a:ext cx="845" cy="474"/>
            </a:xfrm>
            <a:prstGeom prst="ellipse">
              <a:avLst/>
            </a:prstGeom>
            <a:gradFill rotWithShape="0">
              <a:gsLst>
                <a:gs pos="0">
                  <a:srgbClr val="FF3300"/>
                </a:gs>
                <a:gs pos="100000">
                  <a:srgbClr val="5711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45067" name="Oval 6"/>
            <p:cNvSpPr>
              <a:spLocks noChangeArrowheads="1"/>
            </p:cNvSpPr>
            <p:nvPr/>
          </p:nvSpPr>
          <p:spPr bwMode="auto">
            <a:xfrm>
              <a:off x="2945" y="1949"/>
              <a:ext cx="435" cy="833"/>
            </a:xfrm>
            <a:prstGeom prst="ellipse">
              <a:avLst/>
            </a:prstGeom>
            <a:gradFill rotWithShape="0">
              <a:gsLst>
                <a:gs pos="0">
                  <a:srgbClr val="FF3300"/>
                </a:gs>
                <a:gs pos="100000">
                  <a:srgbClr val="5711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45068" name="Oval 7"/>
            <p:cNvSpPr>
              <a:spLocks noChangeArrowheads="1"/>
            </p:cNvSpPr>
            <p:nvPr/>
          </p:nvSpPr>
          <p:spPr bwMode="auto">
            <a:xfrm rot="1237951">
              <a:off x="2467" y="2764"/>
              <a:ext cx="845" cy="474"/>
            </a:xfrm>
            <a:prstGeom prst="ellipse">
              <a:avLst/>
            </a:prstGeom>
            <a:gradFill rotWithShape="0">
              <a:gsLst>
                <a:gs pos="0">
                  <a:srgbClr val="FF3300"/>
                </a:gs>
                <a:gs pos="100000">
                  <a:srgbClr val="5711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45069" name="Freeform 8"/>
            <p:cNvSpPr>
              <a:spLocks/>
            </p:cNvSpPr>
            <p:nvPr/>
          </p:nvSpPr>
          <p:spPr bwMode="auto">
            <a:xfrm>
              <a:off x="2004" y="3772"/>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72"/>
                <a:gd name="T106" fmla="*/ 0 h 285"/>
                <a:gd name="T107" fmla="*/ 1772 w 1772"/>
                <a:gd name="T108" fmla="*/ 285 h 2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5070" name="Freeform 9"/>
            <p:cNvSpPr>
              <a:spLocks/>
            </p:cNvSpPr>
            <p:nvPr/>
          </p:nvSpPr>
          <p:spPr bwMode="auto">
            <a:xfrm flipV="1">
              <a:off x="2114" y="1053"/>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72"/>
                <a:gd name="T106" fmla="*/ 0 h 285"/>
                <a:gd name="T107" fmla="*/ 1772 w 1772"/>
                <a:gd name="T108" fmla="*/ 285 h 2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45063" name="Text Box 10"/>
          <p:cNvSpPr txBox="1">
            <a:spLocks noChangeArrowheads="1"/>
          </p:cNvSpPr>
          <p:nvPr/>
        </p:nvSpPr>
        <p:spPr bwMode="auto">
          <a:xfrm>
            <a:off x="3082925" y="1028700"/>
            <a:ext cx="5859463"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a:t>So it was determined that RBC traveling past the laser were identified as “different” only because of the artifacts developed from the current being too high at the aperture of the coulter counter.</a:t>
            </a:r>
          </a:p>
          <a:p>
            <a:endParaRPr lang="en-US" altLang="en-US"/>
          </a:p>
          <a:p>
            <a:r>
              <a:rPr lang="en-US" altLang="en-US"/>
              <a:t>When Fulwyler sorted a single population and reran that population through the Coulter Counter, he again saw the bimodal population proving that the bimodality was an artifact.</a:t>
            </a:r>
          </a:p>
          <a:p>
            <a:endParaRPr lang="en-US" altLang="en-US"/>
          </a:p>
          <a:p>
            <a:r>
              <a:rPr lang="en-US" altLang="en-US"/>
              <a:t>As a matter of interest, I spoke to Mack Fulwyler about this experiment, and he told me that the essentially determined the solution to this enormous problem in one afternoon, and after all that, they never actually published a paper about the problem……like good scientists, they just went on to solve a real (biological) problem!!!</a:t>
            </a:r>
          </a:p>
          <a:p>
            <a:endParaRPr lang="en-US" altLang="en-US"/>
          </a:p>
        </p:txBody>
      </p:sp>
      <p:sp>
        <p:nvSpPr>
          <p:cNvPr id="45064" name="Oval 7"/>
          <p:cNvSpPr>
            <a:spLocks noChangeArrowheads="1"/>
          </p:cNvSpPr>
          <p:nvPr/>
        </p:nvSpPr>
        <p:spPr bwMode="auto">
          <a:xfrm rot="-7111026">
            <a:off x="2024063" y="2943225"/>
            <a:ext cx="660400" cy="381000"/>
          </a:xfrm>
          <a:prstGeom prst="ellipse">
            <a:avLst/>
          </a:prstGeom>
          <a:gradFill rotWithShape="0">
            <a:gsLst>
              <a:gs pos="0">
                <a:srgbClr val="FF3300"/>
              </a:gs>
              <a:gs pos="100000">
                <a:srgbClr val="5711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17022627"/>
      </p:ext>
    </p:extLst>
  </p:cSld>
  <p:clrMapOvr>
    <a:masterClrMapping/>
  </p:clrMapOvr>
  <mc:AlternateContent xmlns:mc="http://schemas.openxmlformats.org/markup-compatibility/2006" xmlns:p14="http://schemas.microsoft.com/office/powerpoint/2010/main">
    <mc:Choice Requires="p14">
      <p:transition spd="slow" p14:dur="2000" advTm="53504"/>
    </mc:Choice>
    <mc:Fallback xmlns="">
      <p:transition spd="slow" advTm="53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Slide Number Placeholder 4"/>
          <p:cNvSpPr>
            <a:spLocks noGrp="1"/>
          </p:cNvSpPr>
          <p:nvPr>
            <p:ph type="sldNum" sz="quarter" idx="12"/>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B0758B9-9AD4-411F-BFE2-AE880F8E748D}" type="slidenum">
              <a:rPr lang="en-US" sz="1400" smtClean="0"/>
              <a:pPr/>
              <a:t>47</a:t>
            </a:fld>
            <a:endParaRPr lang="en-US" sz="1400" smtClean="0"/>
          </a:p>
        </p:txBody>
      </p:sp>
      <p:sp>
        <p:nvSpPr>
          <p:cNvPr id="43012" name="Rectangle 2"/>
          <p:cNvSpPr>
            <a:spLocks noGrp="1" noChangeArrowheads="1"/>
          </p:cNvSpPr>
          <p:nvPr>
            <p:ph type="title"/>
          </p:nvPr>
        </p:nvSpPr>
        <p:spPr>
          <a:xfrm>
            <a:off x="564502" y="-95763"/>
            <a:ext cx="7772400" cy="791212"/>
          </a:xfrm>
        </p:spPr>
        <p:txBody>
          <a:bodyPr/>
          <a:lstStyle/>
          <a:p>
            <a:pPr eaLnBrk="1" hangingPunct="1"/>
            <a:r>
              <a:rPr lang="en-US" sz="2800" b="1" dirty="0" smtClean="0"/>
              <a:t>Sorting Cancer Cells -  Kamentsky</a:t>
            </a:r>
            <a:endParaRPr lang="en-US" sz="2800" dirty="0" smtClean="0"/>
          </a:p>
        </p:txBody>
      </p:sp>
      <p:pic>
        <p:nvPicPr>
          <p:cNvPr id="267267" name="Picture 3" descr="Science 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3712" y="3800248"/>
            <a:ext cx="2993190"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4"/>
          <p:cNvSpPr txBox="1">
            <a:spLocks noChangeArrowheads="1"/>
          </p:cNvSpPr>
          <p:nvPr/>
        </p:nvSpPr>
        <p:spPr bwMode="auto">
          <a:xfrm>
            <a:off x="-196738" y="6325960"/>
            <a:ext cx="90233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Arial" pitchFamily="34" charset="0"/>
              </a:rPr>
              <a:t>Spectrophotometric Cell Sorter, LA Kamentsky and MR Melamed, Science </a:t>
            </a:r>
            <a:r>
              <a:rPr lang="en-US" sz="1400" u="sng" dirty="0">
                <a:latin typeface="Arial" pitchFamily="34" charset="0"/>
              </a:rPr>
              <a:t>156</a:t>
            </a:r>
            <a:r>
              <a:rPr lang="en-US" sz="1400" dirty="0">
                <a:latin typeface="Arial" pitchFamily="34" charset="0"/>
              </a:rPr>
              <a:t>, 1967 (ref 4134)</a:t>
            </a:r>
          </a:p>
        </p:txBody>
      </p:sp>
      <p:grpSp>
        <p:nvGrpSpPr>
          <p:cNvPr id="267269" name="Group 5"/>
          <p:cNvGrpSpPr>
            <a:grpSpLocks noChangeAspect="1"/>
          </p:cNvGrpSpPr>
          <p:nvPr/>
        </p:nvGrpSpPr>
        <p:grpSpPr bwMode="auto">
          <a:xfrm>
            <a:off x="4314937" y="695449"/>
            <a:ext cx="4759325" cy="2929677"/>
            <a:chOff x="792" y="432"/>
            <a:chExt cx="3408" cy="1865"/>
          </a:xfrm>
        </p:grpSpPr>
        <p:pic>
          <p:nvPicPr>
            <p:cNvPr id="43028" name="Picture 6" descr="Science 51"/>
            <p:cNvPicPr>
              <a:picLocks noChangeAspect="1" noChangeArrowheads="1"/>
            </p:cNvPicPr>
            <p:nvPr/>
          </p:nvPicPr>
          <p:blipFill>
            <a:blip r:embed="rId4">
              <a:extLst>
                <a:ext uri="{28A0092B-C50C-407E-A947-70E740481C1C}">
                  <a14:useLocalDpi xmlns:a14="http://schemas.microsoft.com/office/drawing/2010/main" val="0"/>
                </a:ext>
              </a:extLst>
            </a:blip>
            <a:srcRect l="8537" r="4878" b="48068"/>
            <a:stretch>
              <a:fillRect/>
            </a:stretch>
          </p:blipFill>
          <p:spPr bwMode="auto">
            <a:xfrm>
              <a:off x="792" y="432"/>
              <a:ext cx="3408" cy="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9" name="Picture 7" descr="Science 51"/>
            <p:cNvPicPr>
              <a:picLocks noChangeAspect="1" noChangeArrowheads="1"/>
            </p:cNvPicPr>
            <p:nvPr/>
          </p:nvPicPr>
          <p:blipFill>
            <a:blip r:embed="rId4">
              <a:extLst>
                <a:ext uri="{28A0092B-C50C-407E-A947-70E740481C1C}">
                  <a14:useLocalDpi xmlns:a14="http://schemas.microsoft.com/office/drawing/2010/main" val="0"/>
                </a:ext>
              </a:extLst>
            </a:blip>
            <a:srcRect l="81708" t="34744" b="48068"/>
            <a:stretch>
              <a:fillRect/>
            </a:stretch>
          </p:blipFill>
          <p:spPr bwMode="auto">
            <a:xfrm>
              <a:off x="1800" y="1680"/>
              <a:ext cx="960" cy="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0" name="Picture 8" descr="Science 51"/>
            <p:cNvPicPr>
              <a:picLocks noChangeAspect="1" noChangeArrowheads="1"/>
            </p:cNvPicPr>
            <p:nvPr/>
          </p:nvPicPr>
          <p:blipFill>
            <a:blip r:embed="rId4">
              <a:extLst>
                <a:ext uri="{28A0092B-C50C-407E-A947-70E740481C1C}">
                  <a14:useLocalDpi xmlns:a14="http://schemas.microsoft.com/office/drawing/2010/main" val="0"/>
                </a:ext>
              </a:extLst>
            </a:blip>
            <a:srcRect l="81708" t="34744" b="48068"/>
            <a:stretch>
              <a:fillRect/>
            </a:stretch>
          </p:blipFill>
          <p:spPr bwMode="auto">
            <a:xfrm>
              <a:off x="2712" y="1584"/>
              <a:ext cx="960"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1" name="Picture 9" descr="Science 51"/>
            <p:cNvPicPr>
              <a:picLocks noChangeAspect="1" noChangeArrowheads="1"/>
            </p:cNvPicPr>
            <p:nvPr/>
          </p:nvPicPr>
          <p:blipFill>
            <a:blip r:embed="rId5" cstate="print">
              <a:extLst>
                <a:ext uri="{28A0092B-C50C-407E-A947-70E740481C1C}">
                  <a14:useLocalDpi xmlns:a14="http://schemas.microsoft.com/office/drawing/2010/main" val="0"/>
                </a:ext>
              </a:extLst>
            </a:blip>
            <a:srcRect l="81708" t="34744" b="48068"/>
            <a:stretch>
              <a:fillRect/>
            </a:stretch>
          </p:blipFill>
          <p:spPr bwMode="auto">
            <a:xfrm>
              <a:off x="1704" y="1728"/>
              <a:ext cx="192"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7275" name="Group 11"/>
          <p:cNvGrpSpPr>
            <a:grpSpLocks noChangeAspect="1"/>
          </p:cNvGrpSpPr>
          <p:nvPr/>
        </p:nvGrpSpPr>
        <p:grpSpPr bwMode="auto">
          <a:xfrm>
            <a:off x="366213" y="554017"/>
            <a:ext cx="3420268" cy="2646362"/>
            <a:chOff x="456" y="1443"/>
            <a:chExt cx="3264" cy="2245"/>
          </a:xfrm>
        </p:grpSpPr>
        <p:pic>
          <p:nvPicPr>
            <p:cNvPr id="43024" name="Picture 12" descr="Science 51"/>
            <p:cNvPicPr>
              <a:picLocks noChangeAspect="1" noChangeArrowheads="1"/>
            </p:cNvPicPr>
            <p:nvPr/>
          </p:nvPicPr>
          <p:blipFill>
            <a:blip r:embed="rId4">
              <a:extLst>
                <a:ext uri="{28A0092B-C50C-407E-A947-70E740481C1C}">
                  <a14:useLocalDpi xmlns:a14="http://schemas.microsoft.com/office/drawing/2010/main" val="0"/>
                </a:ext>
              </a:extLst>
            </a:blip>
            <a:srcRect t="37500" r="17073"/>
            <a:stretch>
              <a:fillRect/>
            </a:stretch>
          </p:blipFill>
          <p:spPr bwMode="auto">
            <a:xfrm>
              <a:off x="456" y="1443"/>
              <a:ext cx="3264" cy="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5" name="Picture 13" descr="Science 51"/>
            <p:cNvPicPr>
              <a:picLocks noChangeAspect="1" noChangeArrowheads="1"/>
            </p:cNvPicPr>
            <p:nvPr/>
          </p:nvPicPr>
          <p:blipFill>
            <a:blip r:embed="rId4">
              <a:extLst>
                <a:ext uri="{28A0092B-C50C-407E-A947-70E740481C1C}">
                  <a14:useLocalDpi xmlns:a14="http://schemas.microsoft.com/office/drawing/2010/main" val="0"/>
                </a:ext>
              </a:extLst>
            </a:blip>
            <a:srcRect t="37500" r="91463" b="47885"/>
            <a:stretch>
              <a:fillRect/>
            </a:stretch>
          </p:blipFill>
          <p:spPr bwMode="auto">
            <a:xfrm>
              <a:off x="456" y="1443"/>
              <a:ext cx="1536"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6" name="Picture 14" descr="Science 51"/>
            <p:cNvPicPr>
              <a:picLocks noChangeAspect="1" noChangeArrowheads="1"/>
            </p:cNvPicPr>
            <p:nvPr/>
          </p:nvPicPr>
          <p:blipFill>
            <a:blip r:embed="rId6" cstate="print">
              <a:extLst>
                <a:ext uri="{28A0092B-C50C-407E-A947-70E740481C1C}">
                  <a14:useLocalDpi xmlns:a14="http://schemas.microsoft.com/office/drawing/2010/main" val="0"/>
                </a:ext>
              </a:extLst>
            </a:blip>
            <a:srcRect t="37500" r="91463" b="47885"/>
            <a:stretch>
              <a:fillRect/>
            </a:stretch>
          </p:blipFill>
          <p:spPr bwMode="auto">
            <a:xfrm>
              <a:off x="1752" y="1922"/>
              <a:ext cx="24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7" name="Picture 15" descr="Science 51"/>
            <p:cNvPicPr>
              <a:picLocks noChangeAspect="1" noChangeArrowheads="1"/>
            </p:cNvPicPr>
            <p:nvPr/>
          </p:nvPicPr>
          <p:blipFill>
            <a:blip r:embed="rId4">
              <a:extLst>
                <a:ext uri="{28A0092B-C50C-407E-A947-70E740481C1C}">
                  <a14:useLocalDpi xmlns:a14="http://schemas.microsoft.com/office/drawing/2010/main" val="0"/>
                </a:ext>
              </a:extLst>
            </a:blip>
            <a:srcRect l="56097" t="37500" r="36586" b="59911"/>
            <a:stretch>
              <a:fillRect/>
            </a:stretch>
          </p:blipFill>
          <p:spPr bwMode="auto">
            <a:xfrm>
              <a:off x="2808" y="1443"/>
              <a:ext cx="288"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7280" name="Picture 16" descr="Science 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882" y="3418114"/>
            <a:ext cx="2979737"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7817996" y="21771"/>
            <a:ext cx="1326004" cy="769441"/>
          </a:xfrm>
          <a:prstGeom prst="rect">
            <a:avLst/>
          </a:prstGeom>
          <a:noFill/>
        </p:spPr>
        <p:txBody>
          <a:bodyPr wrap="none" rtlCol="0">
            <a:spAutoFit/>
          </a:bodyPr>
          <a:lstStyle/>
          <a:p>
            <a:r>
              <a:rPr lang="en-US" sz="4400" dirty="0" smtClean="0"/>
              <a:t>1965</a:t>
            </a:r>
            <a:endParaRPr lang="en-US" sz="4400" dirty="0"/>
          </a:p>
        </p:txBody>
      </p:sp>
      <p:sp>
        <p:nvSpPr>
          <p:cNvPr id="2" name="TextBox 1"/>
          <p:cNvSpPr txBox="1"/>
          <p:nvPr/>
        </p:nvSpPr>
        <p:spPr>
          <a:xfrm>
            <a:off x="267136" y="5180914"/>
            <a:ext cx="5076576" cy="923330"/>
          </a:xfrm>
          <a:prstGeom prst="rect">
            <a:avLst/>
          </a:prstGeom>
          <a:noFill/>
        </p:spPr>
        <p:txBody>
          <a:bodyPr wrap="square" rtlCol="0">
            <a:spAutoFit/>
          </a:bodyPr>
          <a:lstStyle/>
          <a:p>
            <a:r>
              <a:rPr lang="en-US" dirty="0" smtClean="0"/>
              <a:t>Technology was based on a fluidic switched “Typewriter” that IBM was developing in Zurich research laboratories.</a:t>
            </a:r>
            <a:endParaRPr lang="en-US" dirty="0"/>
          </a:p>
        </p:txBody>
      </p:sp>
    </p:spTree>
    <p:extLst>
      <p:ext uri="{BB962C8B-B14F-4D97-AF65-F5344CB8AC3E}">
        <p14:creationId xmlns:p14="http://schemas.microsoft.com/office/powerpoint/2010/main" val="1633741159"/>
      </p:ext>
    </p:extLst>
  </p:cSld>
  <p:clrMapOvr>
    <a:masterClrMapping/>
  </p:clrMapOvr>
  <mc:AlternateContent xmlns:mc="http://schemas.openxmlformats.org/markup-compatibility/2006" xmlns:p14="http://schemas.microsoft.com/office/powerpoint/2010/main">
    <mc:Choice Requires="p14">
      <p:transition spd="med" p14:dur="700" advClick="0" advTm="121000">
        <p:fade/>
      </p:transition>
    </mc:Choice>
    <mc:Fallback xmlns="">
      <p:transition spd="med" advClick="0" advTm="121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te Placeholder 2"/>
          <p:cNvSpPr>
            <a:spLocks noGrp="1"/>
          </p:cNvSpPr>
          <p:nvPr>
            <p:ph type="dt" sz="quarter" idx="10"/>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7F8E25E2-B2DE-481C-BD62-EA550C52D5D9}" type="datetime12">
              <a:rPr lang="en-US" sz="1400" smtClean="0"/>
              <a:pPr/>
              <a:t>11:02 PM</a:t>
            </a:fld>
            <a:endParaRPr lang="en-US" sz="1400" smtClean="0"/>
          </a:p>
        </p:txBody>
      </p:sp>
      <p:sp>
        <p:nvSpPr>
          <p:cNvPr id="45059" name="Slide Number Placeholder 4"/>
          <p:cNvSpPr>
            <a:spLocks noGrp="1"/>
          </p:cNvSpPr>
          <p:nvPr>
            <p:ph type="sldNum" sz="quarter" idx="12"/>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3746970-606A-431C-AEF8-84C20E780DAF}" type="slidenum">
              <a:rPr lang="en-US" sz="1400" smtClean="0"/>
              <a:pPr/>
              <a:t>48</a:t>
            </a:fld>
            <a:endParaRPr lang="en-US" sz="1400" smtClean="0"/>
          </a:p>
        </p:txBody>
      </p:sp>
      <p:sp>
        <p:nvSpPr>
          <p:cNvPr id="45060" name="Rectangle 2"/>
          <p:cNvSpPr>
            <a:spLocks noGrp="1" noChangeArrowheads="1"/>
          </p:cNvSpPr>
          <p:nvPr>
            <p:ph type="title"/>
          </p:nvPr>
        </p:nvSpPr>
        <p:spPr>
          <a:xfrm>
            <a:off x="228046" y="0"/>
            <a:ext cx="7061200" cy="1143000"/>
          </a:xfrm>
        </p:spPr>
        <p:txBody>
          <a:bodyPr/>
          <a:lstStyle/>
          <a:p>
            <a:pPr eaLnBrk="1" hangingPunct="1"/>
            <a:r>
              <a:rPr lang="en-US" sz="2400" b="1" dirty="0" smtClean="0"/>
              <a:t>Four Sensors, Sorting, Auto Sampling and Computer Data Reduction </a:t>
            </a:r>
          </a:p>
        </p:txBody>
      </p:sp>
      <p:grpSp>
        <p:nvGrpSpPr>
          <p:cNvPr id="271363" name="Group 3"/>
          <p:cNvGrpSpPr>
            <a:grpSpLocks/>
          </p:cNvGrpSpPr>
          <p:nvPr/>
        </p:nvGrpSpPr>
        <p:grpSpPr bwMode="auto">
          <a:xfrm>
            <a:off x="259653" y="991186"/>
            <a:ext cx="3352800" cy="4875628"/>
            <a:chOff x="1704" y="912"/>
            <a:chExt cx="1968" cy="2400"/>
          </a:xfrm>
        </p:grpSpPr>
        <p:sp>
          <p:nvSpPr>
            <p:cNvPr id="45067" name="Rectangle 4"/>
            <p:cNvSpPr>
              <a:spLocks noChangeArrowheads="1"/>
            </p:cNvSpPr>
            <p:nvPr/>
          </p:nvSpPr>
          <p:spPr bwMode="auto">
            <a:xfrm>
              <a:off x="1704" y="912"/>
              <a:ext cx="1968" cy="24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5068" name="Picture 5" descr="Scienc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0000">
              <a:off x="1752" y="960"/>
              <a:ext cx="1819"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1366" name="Picture 6" descr="Science 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8717" y="1036048"/>
            <a:ext cx="5190518" cy="376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7" name="Rectangle 7"/>
          <p:cNvSpPr>
            <a:spLocks noChangeArrowheads="1"/>
          </p:cNvSpPr>
          <p:nvPr/>
        </p:nvSpPr>
        <p:spPr bwMode="auto">
          <a:xfrm>
            <a:off x="-3750" y="64770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400" dirty="0">
                <a:latin typeface="Arial" pitchFamily="34" charset="0"/>
              </a:rPr>
              <a:t>Two analytic instruments were built and one was delivered to  LA </a:t>
            </a:r>
            <a:r>
              <a:rPr lang="en-US" sz="1400" dirty="0" err="1">
                <a:latin typeface="Arial" pitchFamily="34" charset="0"/>
              </a:rPr>
              <a:t>Herzenberg</a:t>
            </a:r>
            <a:r>
              <a:rPr lang="en-US" sz="1400" dirty="0">
                <a:latin typeface="Arial" pitchFamily="34" charset="0"/>
              </a:rPr>
              <a:t> at Stanford University 1967</a:t>
            </a:r>
          </a:p>
        </p:txBody>
      </p:sp>
      <p:pic>
        <p:nvPicPr>
          <p:cNvPr id="271368" name="Lou-A21C.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14800" y="4938632"/>
            <a:ext cx="2081724" cy="369332"/>
          </a:xfrm>
          <a:prstGeom prst="rect">
            <a:avLst/>
          </a:prstGeom>
          <a:noFill/>
        </p:spPr>
        <p:txBody>
          <a:bodyPr wrap="none" rtlCol="0">
            <a:spAutoFit/>
          </a:bodyPr>
          <a:lstStyle/>
          <a:p>
            <a:r>
              <a:rPr lang="en-US" dirty="0" smtClean="0"/>
              <a:t>IBM 1620 Computer</a:t>
            </a:r>
            <a:endParaRPr lang="en-US" dirty="0"/>
          </a:p>
        </p:txBody>
      </p:sp>
      <p:sp>
        <p:nvSpPr>
          <p:cNvPr id="14" name="TextBox 13"/>
          <p:cNvSpPr txBox="1"/>
          <p:nvPr/>
        </p:nvSpPr>
        <p:spPr>
          <a:xfrm>
            <a:off x="7817996" y="21771"/>
            <a:ext cx="1326004" cy="769441"/>
          </a:xfrm>
          <a:prstGeom prst="rect">
            <a:avLst/>
          </a:prstGeom>
          <a:noFill/>
        </p:spPr>
        <p:txBody>
          <a:bodyPr wrap="none" rtlCol="0">
            <a:spAutoFit/>
          </a:bodyPr>
          <a:lstStyle/>
          <a:p>
            <a:r>
              <a:rPr lang="en-US" sz="4400" dirty="0" smtClean="0"/>
              <a:t>1966</a:t>
            </a:r>
            <a:endParaRPr lang="en-US" sz="4400" dirty="0"/>
          </a:p>
        </p:txBody>
      </p:sp>
      <p:sp>
        <p:nvSpPr>
          <p:cNvPr id="3" name="TextBox 2"/>
          <p:cNvSpPr txBox="1"/>
          <p:nvPr/>
        </p:nvSpPr>
        <p:spPr>
          <a:xfrm>
            <a:off x="3651015" y="5498787"/>
            <a:ext cx="4495800" cy="646331"/>
          </a:xfrm>
          <a:prstGeom prst="rect">
            <a:avLst/>
          </a:prstGeom>
          <a:noFill/>
        </p:spPr>
        <p:txBody>
          <a:bodyPr wrap="square" rtlCol="0">
            <a:spAutoFit/>
          </a:bodyPr>
          <a:lstStyle/>
          <a:p>
            <a:r>
              <a:rPr lang="en-US" dirty="0" smtClean="0"/>
              <a:t>This instrument became the “</a:t>
            </a:r>
            <a:r>
              <a:rPr lang="en-US" dirty="0" err="1" smtClean="0"/>
              <a:t>Hemalog</a:t>
            </a:r>
            <a:r>
              <a:rPr lang="en-US" dirty="0" smtClean="0"/>
              <a:t> D” by </a:t>
            </a:r>
            <a:r>
              <a:rPr lang="en-US" dirty="0" err="1" smtClean="0"/>
              <a:t>Technicon</a:t>
            </a:r>
            <a:r>
              <a:rPr lang="en-US" dirty="0"/>
              <a:t> </a:t>
            </a:r>
            <a:r>
              <a:rPr lang="en-US" dirty="0" smtClean="0"/>
              <a:t>in 1974</a:t>
            </a:r>
            <a:endParaRPr lang="en-US" dirty="0"/>
          </a:p>
        </p:txBody>
      </p:sp>
    </p:spTree>
    <p:extLst>
      <p:ext uri="{BB962C8B-B14F-4D97-AF65-F5344CB8AC3E}">
        <p14:creationId xmlns:p14="http://schemas.microsoft.com/office/powerpoint/2010/main" val="2098262656"/>
      </p:ext>
    </p:extLst>
  </p:cSld>
  <p:clrMapOvr>
    <a:masterClrMapping/>
  </p:clrMapOvr>
  <p:transition advClick="0" advTm="24200">
    <p:fade/>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271368"/>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C:\Users\jpr\Dropbox\Dropbox\Wallace Coulter book\industrial applicaitons\1963 addve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039" y="0"/>
            <a:ext cx="171192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jpr\Dropbox\Dropbox\Wallace Coulter book\industrial applicaitons\particle size emulsio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97786"/>
            <a:ext cx="9144000" cy="54624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817996" y="21771"/>
            <a:ext cx="1326004" cy="769441"/>
          </a:xfrm>
          <a:prstGeom prst="rect">
            <a:avLst/>
          </a:prstGeom>
          <a:noFill/>
        </p:spPr>
        <p:txBody>
          <a:bodyPr wrap="none" rtlCol="0">
            <a:spAutoFit/>
          </a:bodyPr>
          <a:lstStyle/>
          <a:p>
            <a:r>
              <a:rPr lang="en-US" sz="4400" dirty="0" smtClean="0"/>
              <a:t>1967</a:t>
            </a:r>
            <a:endParaRPr lang="en-US" sz="4400" dirty="0"/>
          </a:p>
        </p:txBody>
      </p:sp>
    </p:spTree>
    <p:extLst>
      <p:ext uri="{BB962C8B-B14F-4D97-AF65-F5344CB8AC3E}">
        <p14:creationId xmlns:p14="http://schemas.microsoft.com/office/powerpoint/2010/main" val="23775442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8" name="Picture 2" descr="C:\Users\jpr\Dropbox\Dropbox\Wallace Coulter book\Articles\Fricke 1935 rbc high resist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488950"/>
            <a:ext cx="8851900" cy="5880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67599" y="76200"/>
            <a:ext cx="1588897" cy="923330"/>
          </a:xfrm>
          <a:prstGeom prst="rect">
            <a:avLst/>
          </a:prstGeom>
          <a:noFill/>
        </p:spPr>
        <p:txBody>
          <a:bodyPr wrap="none" rtlCol="0">
            <a:spAutoFit/>
          </a:bodyPr>
          <a:lstStyle/>
          <a:p>
            <a:r>
              <a:rPr lang="en-US" sz="5400" dirty="0" smtClean="0"/>
              <a:t>1934</a:t>
            </a:r>
            <a:endParaRPr lang="en-US" sz="5400" dirty="0"/>
          </a:p>
        </p:txBody>
      </p:sp>
    </p:spTree>
    <p:extLst>
      <p:ext uri="{BB962C8B-B14F-4D97-AF65-F5344CB8AC3E}">
        <p14:creationId xmlns:p14="http://schemas.microsoft.com/office/powerpoint/2010/main" val="14899958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descr="C:\Users\jpr\Dropbox\Dropbox\Wallace Coulter book\Articles\bull 1968 blood RBC volum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0" y="88900"/>
            <a:ext cx="7493000" cy="3340100"/>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C:\Users\jpr\Dropbox\Dropbox\Wallace Coulter book\Articles\bull 1968 tex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429000"/>
            <a:ext cx="9144000" cy="3206957"/>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C:\Users\jpr\Dropbox\Dropbox\Wallace Coulter book\Articles\bull 1968 curv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2057400"/>
            <a:ext cx="4529667" cy="381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817996" y="21771"/>
            <a:ext cx="1326004" cy="769441"/>
          </a:xfrm>
          <a:prstGeom prst="rect">
            <a:avLst/>
          </a:prstGeom>
          <a:noFill/>
        </p:spPr>
        <p:txBody>
          <a:bodyPr wrap="none" rtlCol="0">
            <a:spAutoFit/>
          </a:bodyPr>
          <a:lstStyle/>
          <a:p>
            <a:r>
              <a:rPr lang="en-US" sz="4400" dirty="0" smtClean="0"/>
              <a:t>1968</a:t>
            </a:r>
            <a:endParaRPr lang="en-US" sz="4400" dirty="0"/>
          </a:p>
        </p:txBody>
      </p:sp>
    </p:spTree>
    <p:extLst>
      <p:ext uri="{BB962C8B-B14F-4D97-AF65-F5344CB8AC3E}">
        <p14:creationId xmlns:p14="http://schemas.microsoft.com/office/powerpoint/2010/main" val="31214162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descr="C:\Users\jpr\Dropbox\Dropbox\Wallace Coulter book\Articles\use of a coulter counter with digit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7315200" cy="299987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jpr\Dropbox\Dropbox\Wallace Coulter book\Articles\use of a coulter counter with digital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680" y="3076074"/>
            <a:ext cx="6978192" cy="3581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0" y="6096000"/>
            <a:ext cx="2944589" cy="369332"/>
          </a:xfrm>
          <a:prstGeom prst="rect">
            <a:avLst/>
          </a:prstGeom>
          <a:noFill/>
        </p:spPr>
        <p:txBody>
          <a:bodyPr wrap="none" rtlCol="0">
            <a:spAutoFit/>
          </a:bodyPr>
          <a:lstStyle/>
          <a:p>
            <a:r>
              <a:rPr lang="en-US" i="1" dirty="0" err="1" smtClean="0"/>
              <a:t>J.Pharm.Sci</a:t>
            </a:r>
            <a:r>
              <a:rPr lang="en-US" i="1" dirty="0" smtClean="0"/>
              <a:t> 57:557-563, 1968</a:t>
            </a:r>
            <a:endParaRPr lang="en-US" i="1" dirty="0"/>
          </a:p>
        </p:txBody>
      </p:sp>
      <p:sp>
        <p:nvSpPr>
          <p:cNvPr id="7" name="TextBox 6"/>
          <p:cNvSpPr txBox="1"/>
          <p:nvPr/>
        </p:nvSpPr>
        <p:spPr>
          <a:xfrm>
            <a:off x="7817996" y="21771"/>
            <a:ext cx="1326004" cy="769441"/>
          </a:xfrm>
          <a:prstGeom prst="rect">
            <a:avLst/>
          </a:prstGeom>
          <a:noFill/>
        </p:spPr>
        <p:txBody>
          <a:bodyPr wrap="none" rtlCol="0">
            <a:spAutoFit/>
          </a:bodyPr>
          <a:lstStyle/>
          <a:p>
            <a:r>
              <a:rPr lang="en-US" sz="4400" dirty="0" smtClean="0"/>
              <a:t>1968</a:t>
            </a:r>
            <a:endParaRPr lang="en-US" sz="4400" dirty="0"/>
          </a:p>
        </p:txBody>
      </p:sp>
    </p:spTree>
    <p:extLst>
      <p:ext uri="{BB962C8B-B14F-4D97-AF65-F5344CB8AC3E}">
        <p14:creationId xmlns:p14="http://schemas.microsoft.com/office/powerpoint/2010/main" val="26477595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quarter" idx="10"/>
          </p:nvPr>
        </p:nvSpPr>
        <p:spPr/>
        <p:txBody>
          <a:bodyPr/>
          <a:lstStyle/>
          <a:p>
            <a:pPr>
              <a:defRPr/>
            </a:pPr>
            <a:fld id="{37EB62A3-6CAC-4EB8-AA6A-2EA579E663C4}" type="datetime12">
              <a:rPr lang="en-US"/>
              <a:pPr>
                <a:defRPr/>
              </a:pPr>
              <a:t>11:02 PM</a:t>
            </a:fld>
            <a:endParaRPr lang="en-US"/>
          </a:p>
        </p:txBody>
      </p:sp>
      <p:sp>
        <p:nvSpPr>
          <p:cNvPr id="10" name="Footer Placeholder 4"/>
          <p:cNvSpPr>
            <a:spLocks noGrp="1"/>
          </p:cNvSpPr>
          <p:nvPr>
            <p:ph type="ftr" sz="quarter" idx="11"/>
          </p:nvPr>
        </p:nvSpPr>
        <p:spPr/>
        <p:txBody>
          <a:bodyPr/>
          <a:lstStyle/>
          <a:p>
            <a:pPr>
              <a:defRPr/>
            </a:pPr>
            <a:r>
              <a:rPr lang="en-US"/>
              <a:t>© 1990-2012 J. Paul Robinson, Purdue University</a:t>
            </a:r>
          </a:p>
        </p:txBody>
      </p:sp>
      <p:sp>
        <p:nvSpPr>
          <p:cNvPr id="19460" name="Slide Number Placeholder 5"/>
          <p:cNvSpPr>
            <a:spLocks noGrp="1"/>
          </p:cNvSpPr>
          <p:nvPr>
            <p:ph type="sldNum" sz="quarter" idx="12"/>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smtClean="0"/>
              <a:t>Page </a:t>
            </a:r>
            <a:fld id="{689FEDE5-F343-47A3-818F-3B896E4BEEA2}" type="slidenum">
              <a:rPr lang="en-US" sz="1400" smtClean="0"/>
              <a:pPr/>
              <a:t>52</a:t>
            </a:fld>
            <a:endParaRPr lang="en-US" sz="1400" smtClean="0"/>
          </a:p>
        </p:txBody>
      </p:sp>
      <p:sp>
        <p:nvSpPr>
          <p:cNvPr id="19461" name="Rectangle 2"/>
          <p:cNvSpPr>
            <a:spLocks noGrp="1" noChangeArrowheads="1"/>
          </p:cNvSpPr>
          <p:nvPr>
            <p:ph type="title"/>
          </p:nvPr>
        </p:nvSpPr>
        <p:spPr>
          <a:xfrm>
            <a:off x="457200" y="0"/>
            <a:ext cx="77724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en-US" smtClean="0"/>
              <a:t>Dittrich &amp; Göhde</a:t>
            </a:r>
          </a:p>
        </p:txBody>
      </p:sp>
      <p:sp>
        <p:nvSpPr>
          <p:cNvPr id="19462" name="Rectangle 3"/>
          <p:cNvSpPr>
            <a:spLocks noGrp="1" noChangeArrowheads="1"/>
          </p:cNvSpPr>
          <p:nvPr>
            <p:ph type="body" idx="1"/>
          </p:nvPr>
        </p:nvSpPr>
        <p:spPr>
          <a:xfrm>
            <a:off x="115130" y="759125"/>
            <a:ext cx="9943270" cy="4114800"/>
          </a:xfrm>
        </p:spPr>
        <p:txBody>
          <a:bodyPr/>
          <a:lstStyle/>
          <a:p>
            <a:pPr>
              <a:lnSpc>
                <a:spcPct val="96000"/>
              </a:lnSpc>
              <a:buFontTx/>
              <a:buNone/>
            </a:pPr>
            <a:endParaRPr lang="en-US" sz="2000" dirty="0" smtClean="0">
              <a:latin typeface="Helvetica" pitchFamily="34" charset="0"/>
            </a:endParaRPr>
          </a:p>
          <a:p>
            <a:pPr>
              <a:lnSpc>
                <a:spcPct val="96000"/>
              </a:lnSpc>
              <a:buFontTx/>
              <a:buNone/>
            </a:pPr>
            <a:r>
              <a:rPr lang="en-US" sz="2000" b="1" dirty="0" err="1" smtClean="0">
                <a:solidFill>
                  <a:srgbClr val="FF3300"/>
                </a:solidFill>
                <a:latin typeface="Helvetica" pitchFamily="34" charset="0"/>
              </a:rPr>
              <a:t>Dittrich</a:t>
            </a:r>
            <a:r>
              <a:rPr lang="en-US" sz="2000" b="1" dirty="0" smtClean="0">
                <a:solidFill>
                  <a:srgbClr val="FF3300"/>
                </a:solidFill>
                <a:latin typeface="Helvetica" pitchFamily="34" charset="0"/>
              </a:rPr>
              <a:t> &amp; </a:t>
            </a:r>
            <a:r>
              <a:rPr lang="en-US" sz="2000" b="1" dirty="0" err="1" smtClean="0">
                <a:solidFill>
                  <a:srgbClr val="FF3300"/>
                </a:solidFill>
                <a:latin typeface="Helvetica" pitchFamily="34" charset="0"/>
              </a:rPr>
              <a:t>Gohde</a:t>
            </a:r>
            <a:r>
              <a:rPr lang="en-US" sz="2000" b="1" dirty="0" smtClean="0">
                <a:latin typeface="Helvetica" pitchFamily="34" charset="0"/>
              </a:rPr>
              <a:t> - 1969</a:t>
            </a:r>
            <a:r>
              <a:rPr lang="en-US" sz="2000" dirty="0" smtClean="0">
                <a:latin typeface="Helvetica" pitchFamily="34" charset="0"/>
              </a:rPr>
              <a:t> -  </a:t>
            </a:r>
            <a:r>
              <a:rPr lang="en-US" sz="2000" dirty="0" err="1" smtClean="0">
                <a:latin typeface="Helvetica" pitchFamily="34" charset="0"/>
              </a:rPr>
              <a:t>Impulscytophotometer</a:t>
            </a:r>
            <a:r>
              <a:rPr lang="en-US" sz="2000" dirty="0" smtClean="0">
                <a:latin typeface="Helvetica" pitchFamily="34" charset="0"/>
              </a:rPr>
              <a:t>  (ICP)-  used </a:t>
            </a:r>
            <a:r>
              <a:rPr lang="en-US" sz="2000" dirty="0" err="1" smtClean="0">
                <a:latin typeface="Helvetica" pitchFamily="34" charset="0"/>
              </a:rPr>
              <a:t>ethidium</a:t>
            </a:r>
            <a:r>
              <a:rPr lang="en-US" sz="2000" dirty="0" smtClean="0">
                <a:latin typeface="Helvetica" pitchFamily="34" charset="0"/>
              </a:rPr>
              <a:t> bromide for a DNA stain and a high NA objective used as a condenser and collection lens</a:t>
            </a:r>
          </a:p>
          <a:p>
            <a:pPr>
              <a:lnSpc>
                <a:spcPct val="96000"/>
              </a:lnSpc>
              <a:buNone/>
            </a:pPr>
            <a:r>
              <a:rPr lang="en-US" sz="2000" b="1" dirty="0" err="1">
                <a:latin typeface="Helvetica" pitchFamily="34" charset="0"/>
              </a:rPr>
              <a:t>Phywe</a:t>
            </a:r>
            <a:r>
              <a:rPr lang="en-US" sz="2000" b="1" dirty="0">
                <a:latin typeface="Helvetica" pitchFamily="34" charset="0"/>
              </a:rPr>
              <a:t> AG of Gottingen (1969)</a:t>
            </a:r>
            <a:r>
              <a:rPr lang="en-US" sz="2000" dirty="0">
                <a:latin typeface="Helvetica" pitchFamily="34" charset="0"/>
              </a:rPr>
              <a:t> -  produced a commercial version of the ICP built around a Zeiss fluorescent microscope</a:t>
            </a:r>
          </a:p>
          <a:p>
            <a:pPr>
              <a:lnSpc>
                <a:spcPct val="96000"/>
              </a:lnSpc>
              <a:buFontTx/>
              <a:buNone/>
            </a:pPr>
            <a:endParaRPr lang="en-US" sz="2000" dirty="0" smtClean="0">
              <a:latin typeface="Helvetica" pitchFamily="34" charset="0"/>
            </a:endParaRPr>
          </a:p>
        </p:txBody>
      </p:sp>
      <p:pic>
        <p:nvPicPr>
          <p:cNvPr id="19463" name="Picture 5" descr="goerta"/>
          <p:cNvPicPr>
            <a:picLocks noChangeAspect="1" noChangeArrowheads="1"/>
          </p:cNvPicPr>
          <p:nvPr/>
        </p:nvPicPr>
        <p:blipFill rotWithShape="1">
          <a:blip r:embed="rId3">
            <a:lum bright="28000" contrast="16000"/>
            <a:extLst>
              <a:ext uri="{28A0092B-C50C-407E-A947-70E740481C1C}">
                <a14:useLocalDpi xmlns:a14="http://schemas.microsoft.com/office/drawing/2010/main" val="0"/>
              </a:ext>
            </a:extLst>
          </a:blip>
          <a:srcRect l="27451" t="21720"/>
          <a:stretch/>
        </p:blipFill>
        <p:spPr bwMode="auto">
          <a:xfrm>
            <a:off x="3583061" y="2536582"/>
            <a:ext cx="2819400" cy="228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6" descr="goerta2"/>
          <p:cNvPicPr>
            <a:picLocks noChangeAspect="1" noChangeArrowheads="1"/>
          </p:cNvPicPr>
          <p:nvPr/>
        </p:nvPicPr>
        <p:blipFill>
          <a:blip r:embed="rId4">
            <a:lum bright="24000" contrast="8000"/>
            <a:extLst>
              <a:ext uri="{28A0092B-C50C-407E-A947-70E740481C1C}">
                <a14:useLocalDpi xmlns:a14="http://schemas.microsoft.com/office/drawing/2010/main" val="0"/>
              </a:ext>
            </a:extLst>
          </a:blip>
          <a:srcRect/>
          <a:stretch>
            <a:fillRect/>
          </a:stretch>
        </p:blipFill>
        <p:spPr bwMode="auto">
          <a:xfrm>
            <a:off x="533400" y="2514601"/>
            <a:ext cx="3049661"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 Box 7"/>
          <p:cNvSpPr txBox="1">
            <a:spLocks noChangeArrowheads="1"/>
          </p:cNvSpPr>
          <p:nvPr/>
        </p:nvSpPr>
        <p:spPr bwMode="auto">
          <a:xfrm>
            <a:off x="115130" y="4800601"/>
            <a:ext cx="3886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600" dirty="0" err="1"/>
              <a:t>Laerum</a:t>
            </a:r>
            <a:r>
              <a:rPr lang="en-US" sz="1600" dirty="0"/>
              <a:t>, </a:t>
            </a:r>
            <a:r>
              <a:rPr lang="en-US" sz="1600" dirty="0" err="1"/>
              <a:t>Göhde</a:t>
            </a:r>
            <a:r>
              <a:rPr lang="en-US" sz="1600" dirty="0"/>
              <a:t>, </a:t>
            </a:r>
            <a:r>
              <a:rPr lang="en-US" sz="1600" dirty="0" err="1"/>
              <a:t>Darzynkiewicz</a:t>
            </a:r>
            <a:r>
              <a:rPr lang="en-US" sz="1600" dirty="0"/>
              <a:t> (1998)</a:t>
            </a:r>
          </a:p>
        </p:txBody>
      </p:sp>
      <p:sp>
        <p:nvSpPr>
          <p:cNvPr id="19466" name="Rectangle 8"/>
          <p:cNvSpPr>
            <a:spLocks noChangeArrowheads="1"/>
          </p:cNvSpPr>
          <p:nvPr/>
        </p:nvSpPr>
        <p:spPr bwMode="auto">
          <a:xfrm>
            <a:off x="3429000" y="6324600"/>
            <a:ext cx="2676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t>Photos </a:t>
            </a:r>
            <a:r>
              <a:rPr lang="en-US" sz="1600">
                <a:cs typeface="Times New Roman" pitchFamily="18" charset="0"/>
              </a:rPr>
              <a:t>©2000</a:t>
            </a:r>
            <a:r>
              <a:rPr lang="en-US" sz="1600"/>
              <a:t> – J.P. Robinson</a:t>
            </a:r>
          </a:p>
        </p:txBody>
      </p:sp>
      <p:sp>
        <p:nvSpPr>
          <p:cNvPr id="19467" name="Text Box 9"/>
          <p:cNvSpPr txBox="1">
            <a:spLocks noChangeArrowheads="1"/>
          </p:cNvSpPr>
          <p:nvPr/>
        </p:nvSpPr>
        <p:spPr bwMode="auto">
          <a:xfrm>
            <a:off x="3917070" y="4853355"/>
            <a:ext cx="23987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err="1"/>
              <a:t>Göhde</a:t>
            </a:r>
            <a:r>
              <a:rPr lang="en-US" sz="1600" dirty="0"/>
              <a:t> and </a:t>
            </a:r>
            <a:r>
              <a:rPr lang="en-US" sz="1600" dirty="0" err="1"/>
              <a:t>Laerum</a:t>
            </a:r>
            <a:r>
              <a:rPr lang="en-US" sz="1600" dirty="0"/>
              <a:t> (1998) </a:t>
            </a:r>
          </a:p>
        </p:txBody>
      </p:sp>
      <p:sp>
        <p:nvSpPr>
          <p:cNvPr id="12" name="TextBox 11"/>
          <p:cNvSpPr txBox="1"/>
          <p:nvPr/>
        </p:nvSpPr>
        <p:spPr>
          <a:xfrm>
            <a:off x="7817996" y="21771"/>
            <a:ext cx="1326004" cy="769441"/>
          </a:xfrm>
          <a:prstGeom prst="rect">
            <a:avLst/>
          </a:prstGeom>
          <a:noFill/>
        </p:spPr>
        <p:txBody>
          <a:bodyPr wrap="none" rtlCol="0">
            <a:spAutoFit/>
          </a:bodyPr>
          <a:lstStyle/>
          <a:p>
            <a:r>
              <a:rPr lang="en-US" sz="4400" dirty="0" smtClean="0"/>
              <a:t>1969</a:t>
            </a:r>
            <a:endParaRPr lang="en-US" sz="4400" dirty="0"/>
          </a:p>
        </p:txBody>
      </p:sp>
      <p:pic>
        <p:nvPicPr>
          <p:cNvPr id="13" name="Picture 6" descr="ICP_11_l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0727" y="2441276"/>
            <a:ext cx="2014538" cy="243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7"/>
          <p:cNvSpPr txBox="1">
            <a:spLocks noChangeArrowheads="1"/>
          </p:cNvSpPr>
          <p:nvPr/>
        </p:nvSpPr>
        <p:spPr bwMode="auto">
          <a:xfrm>
            <a:off x="6477725" y="5037666"/>
            <a:ext cx="268054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050" i="1" dirty="0"/>
              <a:t>http://www.partec.de/partec/flowmuseum.html</a:t>
            </a:r>
          </a:p>
        </p:txBody>
      </p:sp>
      <p:sp>
        <p:nvSpPr>
          <p:cNvPr id="15" name="Text Box 8"/>
          <p:cNvSpPr txBox="1">
            <a:spLocks noChangeArrowheads="1"/>
          </p:cNvSpPr>
          <p:nvPr/>
        </p:nvSpPr>
        <p:spPr bwMode="auto">
          <a:xfrm>
            <a:off x="6400800" y="5137151"/>
            <a:ext cx="287129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b="1" dirty="0"/>
              <a:t>ICP 11 (1969)</a:t>
            </a:r>
          </a:p>
          <a:p>
            <a:r>
              <a:rPr lang="en-US" sz="1400" dirty="0"/>
              <a:t>Distributed by </a:t>
            </a:r>
            <a:r>
              <a:rPr lang="en-US" sz="1400" dirty="0" err="1"/>
              <a:t>Phywe</a:t>
            </a:r>
            <a:r>
              <a:rPr lang="en-US" sz="1400" dirty="0"/>
              <a:t>, </a:t>
            </a:r>
            <a:r>
              <a:rPr lang="en-US" sz="1400" dirty="0" err="1"/>
              <a:t>Göttingen</a:t>
            </a:r>
            <a:r>
              <a:rPr lang="en-US" sz="1400" dirty="0"/>
              <a:t> </a:t>
            </a:r>
          </a:p>
          <a:p>
            <a:r>
              <a:rPr lang="en-US" sz="1400" dirty="0"/>
              <a:t>The first commercial flow cytometer </a:t>
            </a:r>
          </a:p>
          <a:p>
            <a:r>
              <a:rPr lang="en-US" sz="1400" dirty="0"/>
              <a:t>PDP 11 computer </a:t>
            </a:r>
          </a:p>
          <a:p>
            <a:endParaRPr lang="en-US" sz="1400" dirty="0"/>
          </a:p>
        </p:txBody>
      </p:sp>
    </p:spTree>
    <p:extLst>
      <p:ext uri="{BB962C8B-B14F-4D97-AF65-F5344CB8AC3E}">
        <p14:creationId xmlns:p14="http://schemas.microsoft.com/office/powerpoint/2010/main" val="227416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2"/>
          <p:cNvSpPr>
            <a:spLocks noGrp="1"/>
          </p:cNvSpPr>
          <p:nvPr>
            <p:ph type="dt" sz="quarter" idx="10"/>
          </p:nvPr>
        </p:nvSpPr>
        <p:spPr/>
        <p:txBody>
          <a:bodyPr/>
          <a:lstStyle/>
          <a:p>
            <a:pPr>
              <a:defRPr/>
            </a:pPr>
            <a:fld id="{0EAF3AB6-2946-492F-80E6-A0D7CCE050CF}" type="datetime12">
              <a:rPr lang="en-US"/>
              <a:pPr>
                <a:defRPr/>
              </a:pPr>
              <a:t>11:02 PM</a:t>
            </a:fld>
            <a:endParaRPr lang="en-US"/>
          </a:p>
        </p:txBody>
      </p:sp>
      <p:sp>
        <p:nvSpPr>
          <p:cNvPr id="23556" name="Slide Number Placeholder 4"/>
          <p:cNvSpPr>
            <a:spLocks noGrp="1"/>
          </p:cNvSpPr>
          <p:nvPr>
            <p:ph type="sldNum" sz="quarter" idx="12"/>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smtClean="0"/>
              <a:t>Page </a:t>
            </a:r>
            <a:fld id="{2AA8E90B-2F20-4584-ABE3-EE98CB0CE053}" type="slidenum">
              <a:rPr lang="en-US" sz="1400" smtClean="0"/>
              <a:pPr/>
              <a:t>53</a:t>
            </a:fld>
            <a:endParaRPr lang="en-US" sz="1400" smtClean="0"/>
          </a:p>
        </p:txBody>
      </p:sp>
      <p:sp>
        <p:nvSpPr>
          <p:cNvPr id="23558" name="Rectangle 3"/>
          <p:cNvSpPr>
            <a:spLocks noChangeArrowheads="1"/>
          </p:cNvSpPr>
          <p:nvPr/>
        </p:nvSpPr>
        <p:spPr bwMode="auto">
          <a:xfrm>
            <a:off x="266638" y="1311275"/>
            <a:ext cx="8153400"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6000"/>
              </a:lnSpc>
            </a:pPr>
            <a:r>
              <a:rPr lang="en-US" sz="1800" b="1" dirty="0">
                <a:solidFill>
                  <a:srgbClr val="FF3300"/>
                </a:solidFill>
                <a:latin typeface="Helvetica" pitchFamily="34" charset="0"/>
              </a:rPr>
              <a:t>Len </a:t>
            </a:r>
            <a:r>
              <a:rPr lang="en-US" sz="1800" b="1" dirty="0" err="1">
                <a:solidFill>
                  <a:srgbClr val="FF3300"/>
                </a:solidFill>
                <a:latin typeface="Helvetica" pitchFamily="34" charset="0"/>
              </a:rPr>
              <a:t>Herzenberg</a:t>
            </a:r>
            <a:r>
              <a:rPr lang="en-US" sz="1800" b="1" dirty="0">
                <a:latin typeface="Helvetica" pitchFamily="34" charset="0"/>
              </a:rPr>
              <a:t> - 1969</a:t>
            </a:r>
            <a:r>
              <a:rPr lang="en-US" sz="1800" dirty="0">
                <a:latin typeface="Helvetica" pitchFamily="34" charset="0"/>
              </a:rPr>
              <a:t> - sorter based on fluorescence (arc lamp) built after working with one of </a:t>
            </a:r>
            <a:r>
              <a:rPr lang="en-US" sz="1800" dirty="0" err="1">
                <a:latin typeface="Helvetica" pitchFamily="34" charset="0"/>
              </a:rPr>
              <a:t>Kamentsky’s</a:t>
            </a:r>
            <a:r>
              <a:rPr lang="en-US" sz="1800" dirty="0">
                <a:latin typeface="Helvetica" pitchFamily="34" charset="0"/>
              </a:rPr>
              <a:t> RCS systems where they built an instrument they called the </a:t>
            </a:r>
            <a:r>
              <a:rPr lang="en-US" sz="1800" dirty="0">
                <a:solidFill>
                  <a:srgbClr val="FF3300"/>
                </a:solidFill>
                <a:latin typeface="Helvetica" pitchFamily="34" charset="0"/>
              </a:rPr>
              <a:t>F</a:t>
            </a:r>
            <a:r>
              <a:rPr lang="en-US" sz="1800" dirty="0">
                <a:latin typeface="Helvetica" pitchFamily="34" charset="0"/>
              </a:rPr>
              <a:t>luorescence </a:t>
            </a:r>
            <a:r>
              <a:rPr lang="en-US" sz="1800" dirty="0">
                <a:solidFill>
                  <a:srgbClr val="FF3300"/>
                </a:solidFill>
                <a:latin typeface="Helvetica" pitchFamily="34" charset="0"/>
              </a:rPr>
              <a:t>A</a:t>
            </a:r>
            <a:r>
              <a:rPr lang="en-US" sz="1800" dirty="0">
                <a:latin typeface="Helvetica" pitchFamily="34" charset="0"/>
              </a:rPr>
              <a:t>ctivated </a:t>
            </a:r>
            <a:r>
              <a:rPr lang="en-US" sz="1800" dirty="0">
                <a:solidFill>
                  <a:srgbClr val="FF3300"/>
                </a:solidFill>
                <a:latin typeface="Helvetica" pitchFamily="34" charset="0"/>
              </a:rPr>
              <a:t>C</a:t>
            </a:r>
            <a:r>
              <a:rPr lang="en-US" sz="1800" dirty="0">
                <a:latin typeface="Helvetica" pitchFamily="34" charset="0"/>
              </a:rPr>
              <a:t>ell </a:t>
            </a:r>
            <a:r>
              <a:rPr lang="en-US" sz="1800" dirty="0">
                <a:solidFill>
                  <a:srgbClr val="FF3300"/>
                </a:solidFill>
                <a:latin typeface="Helvetica" pitchFamily="34" charset="0"/>
              </a:rPr>
              <a:t>S</a:t>
            </a:r>
            <a:r>
              <a:rPr lang="en-US" sz="1800" dirty="0">
                <a:latin typeface="Helvetica" pitchFamily="34" charset="0"/>
              </a:rPr>
              <a:t>orter (FACS)</a:t>
            </a:r>
          </a:p>
        </p:txBody>
      </p:sp>
      <p:pic>
        <p:nvPicPr>
          <p:cNvPr id="23559" name="Picture 6" descr="hertz2"/>
          <p:cNvPicPr>
            <a:picLocks noChangeAspect="1" noChangeArrowheads="1"/>
          </p:cNvPicPr>
          <p:nvPr/>
        </p:nvPicPr>
        <p:blipFill>
          <a:blip r:embed="rId3" cstate="print">
            <a:lum bright="38000" contrast="20000"/>
            <a:extLst>
              <a:ext uri="{28A0092B-C50C-407E-A947-70E740481C1C}">
                <a14:useLocalDpi xmlns:a14="http://schemas.microsoft.com/office/drawing/2010/main" val="0"/>
              </a:ext>
            </a:extLst>
          </a:blip>
          <a:srcRect/>
          <a:stretch>
            <a:fillRect/>
          </a:stretch>
        </p:blipFill>
        <p:spPr bwMode="auto">
          <a:xfrm>
            <a:off x="203442" y="2895600"/>
            <a:ext cx="3831984"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descr="hertz3"/>
          <p:cNvPicPr>
            <a:picLocks noChangeAspect="1" noChangeArrowheads="1"/>
          </p:cNvPicPr>
          <p:nvPr/>
        </p:nvPicPr>
        <p:blipFill>
          <a:blip r:embed="rId4" cstate="print">
            <a:lum bright="20000" contrast="16000"/>
            <a:extLst>
              <a:ext uri="{28A0092B-C50C-407E-A947-70E740481C1C}">
                <a14:useLocalDpi xmlns:a14="http://schemas.microsoft.com/office/drawing/2010/main" val="0"/>
              </a:ext>
            </a:extLst>
          </a:blip>
          <a:srcRect/>
          <a:stretch>
            <a:fillRect/>
          </a:stretch>
        </p:blipFill>
        <p:spPr bwMode="auto">
          <a:xfrm>
            <a:off x="4520418" y="2907323"/>
            <a:ext cx="3985198" cy="298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Rectangle 8"/>
          <p:cNvSpPr>
            <a:spLocks noChangeArrowheads="1"/>
          </p:cNvSpPr>
          <p:nvPr/>
        </p:nvSpPr>
        <p:spPr bwMode="auto">
          <a:xfrm>
            <a:off x="5027910" y="5913120"/>
            <a:ext cx="29702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dirty="0"/>
              <a:t>Photos </a:t>
            </a:r>
            <a:r>
              <a:rPr lang="en-US" sz="1600" dirty="0">
                <a:cs typeface="Times New Roman" pitchFamily="18" charset="0"/>
              </a:rPr>
              <a:t>from 2000</a:t>
            </a:r>
            <a:r>
              <a:rPr lang="en-US" sz="1600" dirty="0"/>
              <a:t> – </a:t>
            </a:r>
            <a:r>
              <a:rPr lang="en-US" sz="1600" dirty="0" smtClean="0"/>
              <a:t>JP </a:t>
            </a:r>
            <a:r>
              <a:rPr lang="en-US" sz="1600" dirty="0"/>
              <a:t>Robinson</a:t>
            </a:r>
          </a:p>
        </p:txBody>
      </p:sp>
      <p:sp>
        <p:nvSpPr>
          <p:cNvPr id="23562" name="Rectangle 9"/>
          <p:cNvSpPr>
            <a:spLocks noChangeArrowheads="1"/>
          </p:cNvSpPr>
          <p:nvPr/>
        </p:nvSpPr>
        <p:spPr bwMode="auto">
          <a:xfrm>
            <a:off x="457200" y="1524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3200" dirty="0">
              <a:solidFill>
                <a:schemeClr val="tx2"/>
              </a:solidFill>
              <a:latin typeface="Arial" pitchFamily="34" charset="0"/>
            </a:endParaRPr>
          </a:p>
        </p:txBody>
      </p:sp>
      <p:sp>
        <p:nvSpPr>
          <p:cNvPr id="11" name="TextBox 10"/>
          <p:cNvSpPr txBox="1"/>
          <p:nvPr/>
        </p:nvSpPr>
        <p:spPr>
          <a:xfrm>
            <a:off x="7817996" y="21771"/>
            <a:ext cx="1326004" cy="769441"/>
          </a:xfrm>
          <a:prstGeom prst="rect">
            <a:avLst/>
          </a:prstGeom>
          <a:noFill/>
        </p:spPr>
        <p:txBody>
          <a:bodyPr wrap="none" rtlCol="0">
            <a:spAutoFit/>
          </a:bodyPr>
          <a:lstStyle/>
          <a:p>
            <a:r>
              <a:rPr lang="en-US" sz="4400" dirty="0" smtClean="0"/>
              <a:t>1969</a:t>
            </a:r>
            <a:endParaRPr lang="en-US" sz="4400" dirty="0"/>
          </a:p>
        </p:txBody>
      </p:sp>
      <p:sp>
        <p:nvSpPr>
          <p:cNvPr id="2" name="Title 1"/>
          <p:cNvSpPr>
            <a:spLocks noGrp="1"/>
          </p:cNvSpPr>
          <p:nvPr>
            <p:ph type="title"/>
          </p:nvPr>
        </p:nvSpPr>
        <p:spPr>
          <a:xfrm>
            <a:off x="31652" y="190500"/>
            <a:ext cx="8229600" cy="952500"/>
          </a:xfrm>
        </p:spPr>
        <p:txBody>
          <a:bodyPr>
            <a:normAutofit/>
          </a:bodyPr>
          <a:lstStyle/>
          <a:p>
            <a:r>
              <a:rPr lang="en-US" dirty="0" err="1" smtClean="0">
                <a:solidFill>
                  <a:schemeClr val="tx2"/>
                </a:solidFill>
                <a:latin typeface="Arial" pitchFamily="34" charset="0"/>
              </a:rPr>
              <a:t>Herzenberg</a:t>
            </a:r>
            <a:r>
              <a:rPr lang="en-US" dirty="0" smtClean="0">
                <a:solidFill>
                  <a:schemeClr val="tx2"/>
                </a:solidFill>
                <a:latin typeface="Arial" pitchFamily="34" charset="0"/>
              </a:rPr>
              <a:t> Lab</a:t>
            </a:r>
            <a:endParaRPr lang="en-US" dirty="0"/>
          </a:p>
        </p:txBody>
      </p:sp>
    </p:spTree>
    <p:extLst>
      <p:ext uri="{BB962C8B-B14F-4D97-AF65-F5344CB8AC3E}">
        <p14:creationId xmlns:p14="http://schemas.microsoft.com/office/powerpoint/2010/main" val="81137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3A7BEF2F-0959-4DB1-A970-D373A62C3FDC}" type="datetime12">
              <a:rPr lang="en-US" smtClean="0"/>
              <a:pPr/>
              <a:t>11:02 PM</a:t>
            </a:fld>
            <a:endParaRPr lang="en-US" smtClean="0"/>
          </a:p>
        </p:txBody>
      </p:sp>
      <p:sp>
        <p:nvSpPr>
          <p:cNvPr id="419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mtClean="0">
                <a:latin typeface="Comic Sans MS" pitchFamily="66" charset="0"/>
              </a:rPr>
              <a:t>©1990-2012 J. Paul Robinson, Purdue University  BMS 631 </a:t>
            </a:r>
          </a:p>
        </p:txBody>
      </p:sp>
      <p:sp>
        <p:nvSpPr>
          <p:cNvPr id="419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mtClean="0">
                <a:latin typeface="Comic Sans MS" pitchFamily="66" charset="0"/>
              </a:rPr>
              <a:t>Page </a:t>
            </a:r>
            <a:fld id="{5BD811D3-1017-4FCE-B7A6-D2107F74BA91}" type="slidenum">
              <a:rPr lang="en-US" smtClean="0">
                <a:latin typeface="Comic Sans MS" pitchFamily="66" charset="0"/>
              </a:rPr>
              <a:pPr/>
              <a:t>54</a:t>
            </a:fld>
            <a:endParaRPr lang="en-US" smtClean="0">
              <a:latin typeface="Comic Sans MS" pitchFamily="66" charset="0"/>
            </a:endParaRPr>
          </a:p>
        </p:txBody>
      </p:sp>
      <p:sp>
        <p:nvSpPr>
          <p:cNvPr id="41989" name="Rectangle 2"/>
          <p:cNvSpPr>
            <a:spLocks noGrp="1" noChangeArrowheads="1"/>
          </p:cNvSpPr>
          <p:nvPr>
            <p:ph type="title"/>
          </p:nvPr>
        </p:nvSpPr>
        <p:spPr>
          <a:xfrm>
            <a:off x="-152400" y="54612"/>
            <a:ext cx="8153400" cy="736600"/>
          </a:xfrm>
        </p:spPr>
        <p:txBody>
          <a:bodyPr>
            <a:normAutofit fontScale="90000"/>
          </a:bodyPr>
          <a:lstStyle/>
          <a:p>
            <a:r>
              <a:rPr lang="en-US" dirty="0" smtClean="0">
                <a:solidFill>
                  <a:schemeClr val="tx1"/>
                </a:solidFill>
              </a:rPr>
              <a:t>Kamentsky &amp; Biophysics Systems</a:t>
            </a:r>
          </a:p>
        </p:txBody>
      </p:sp>
      <p:sp>
        <p:nvSpPr>
          <p:cNvPr id="41990" name="Rectangle 3"/>
          <p:cNvSpPr>
            <a:spLocks noGrp="1" noChangeArrowheads="1"/>
          </p:cNvSpPr>
          <p:nvPr>
            <p:ph type="body" idx="1"/>
          </p:nvPr>
        </p:nvSpPr>
        <p:spPr>
          <a:xfrm>
            <a:off x="693738" y="5568950"/>
            <a:ext cx="7772400" cy="804863"/>
          </a:xfrm>
        </p:spPr>
        <p:txBody>
          <a:bodyPr>
            <a:normAutofit lnSpcReduction="10000"/>
          </a:bodyPr>
          <a:lstStyle/>
          <a:p>
            <a:pPr>
              <a:buFontTx/>
              <a:buNone/>
            </a:pPr>
            <a:r>
              <a:rPr lang="en-US" sz="1600" smtClean="0"/>
              <a:t>	Kamensky’s first benchtop instrument the Cytograph. This measured scatter using a </a:t>
            </a:r>
            <a:r>
              <a:rPr lang="en-US" sz="1600" smtClean="0">
                <a:solidFill>
                  <a:srgbClr val="FF3300"/>
                </a:solidFill>
              </a:rPr>
              <a:t>He-Ne laser</a:t>
            </a:r>
            <a:r>
              <a:rPr lang="en-US" sz="1600" smtClean="0"/>
              <a:t>. This particular instrument was a model prior to the fluorescence detection model.</a:t>
            </a:r>
          </a:p>
        </p:txBody>
      </p:sp>
      <p:sp>
        <p:nvSpPr>
          <p:cNvPr id="41991" name="Text Box 4"/>
          <p:cNvSpPr txBox="1">
            <a:spLocks noChangeArrowheads="1"/>
          </p:cNvSpPr>
          <p:nvPr/>
        </p:nvSpPr>
        <p:spPr bwMode="auto">
          <a:xfrm>
            <a:off x="457200" y="884238"/>
            <a:ext cx="8153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dirty="0" smtClean="0"/>
              <a:t>Kamentsky </a:t>
            </a:r>
            <a:r>
              <a:rPr lang="en-US" dirty="0"/>
              <a:t>also built a </a:t>
            </a:r>
            <a:r>
              <a:rPr lang="en-US" dirty="0">
                <a:solidFill>
                  <a:srgbClr val="FF3300"/>
                </a:solidFill>
              </a:rPr>
              <a:t>fluidic cell-sorter</a:t>
            </a:r>
            <a:r>
              <a:rPr lang="en-US" dirty="0"/>
              <a:t> to evaluate the cells identified in his RCS. An RCS was sent to Stanford for use by </a:t>
            </a:r>
            <a:r>
              <a:rPr lang="en-US" dirty="0">
                <a:solidFill>
                  <a:srgbClr val="FF3300"/>
                </a:solidFill>
              </a:rPr>
              <a:t>Leonard </a:t>
            </a:r>
            <a:r>
              <a:rPr lang="en-US" dirty="0" err="1">
                <a:solidFill>
                  <a:srgbClr val="FF3300"/>
                </a:solidFill>
              </a:rPr>
              <a:t>Herzenberg</a:t>
            </a:r>
            <a:r>
              <a:rPr lang="en-US" dirty="0"/>
              <a:t> . The unit was also the model for the </a:t>
            </a:r>
            <a:r>
              <a:rPr lang="en-US" dirty="0" err="1">
                <a:solidFill>
                  <a:srgbClr val="FF3300"/>
                </a:solidFill>
              </a:rPr>
              <a:t>Technicon</a:t>
            </a:r>
            <a:r>
              <a:rPr lang="en-US" dirty="0">
                <a:solidFill>
                  <a:srgbClr val="FF3300"/>
                </a:solidFill>
              </a:rPr>
              <a:t> D</a:t>
            </a:r>
            <a:r>
              <a:rPr lang="en-US" dirty="0"/>
              <a:t> instrument built by </a:t>
            </a:r>
            <a:r>
              <a:rPr lang="en-US" dirty="0" err="1"/>
              <a:t>Technicon</a:t>
            </a:r>
            <a:r>
              <a:rPr lang="en-US" dirty="0"/>
              <a:t>. (</a:t>
            </a:r>
            <a:r>
              <a:rPr lang="en-US" sz="1600" i="1" dirty="0"/>
              <a:t>Reference: Shapiro</a:t>
            </a:r>
            <a:r>
              <a:rPr lang="en-US" dirty="0"/>
              <a:t>)</a:t>
            </a:r>
          </a:p>
        </p:txBody>
      </p:sp>
      <p:grpSp>
        <p:nvGrpSpPr>
          <p:cNvPr id="41992" name="Group 5"/>
          <p:cNvGrpSpPr>
            <a:grpSpLocks/>
          </p:cNvGrpSpPr>
          <p:nvPr/>
        </p:nvGrpSpPr>
        <p:grpSpPr bwMode="auto">
          <a:xfrm>
            <a:off x="1939925" y="2281238"/>
            <a:ext cx="4665663" cy="3321050"/>
            <a:chOff x="2421" y="1444"/>
            <a:chExt cx="2939" cy="2092"/>
          </a:xfrm>
        </p:grpSpPr>
        <p:pic>
          <p:nvPicPr>
            <p:cNvPr id="41993" name="Picture 6" descr="cytograph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1" y="1444"/>
              <a:ext cx="2939"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Text Box 7"/>
            <p:cNvSpPr txBox="1">
              <a:spLocks noChangeArrowheads="1"/>
            </p:cNvSpPr>
            <p:nvPr/>
          </p:nvSpPr>
          <p:spPr bwMode="auto">
            <a:xfrm>
              <a:off x="4248" y="3190"/>
              <a:ext cx="875"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200">
                  <a:solidFill>
                    <a:schemeClr val="bg1"/>
                  </a:solidFill>
                  <a:latin typeface="Comic Sans MS" pitchFamily="66" charset="0"/>
                </a:rPr>
                <a:t>©J.Paul Robinson</a:t>
              </a:r>
            </a:p>
            <a:p>
              <a:endParaRPr lang="en-US"/>
            </a:p>
          </p:txBody>
        </p:sp>
      </p:grpSp>
      <p:sp>
        <p:nvSpPr>
          <p:cNvPr id="11" name="TextBox 10"/>
          <p:cNvSpPr txBox="1"/>
          <p:nvPr/>
        </p:nvSpPr>
        <p:spPr>
          <a:xfrm>
            <a:off x="7817996" y="21771"/>
            <a:ext cx="1326004" cy="769441"/>
          </a:xfrm>
          <a:prstGeom prst="rect">
            <a:avLst/>
          </a:prstGeom>
          <a:noFill/>
        </p:spPr>
        <p:txBody>
          <a:bodyPr wrap="none" rtlCol="0">
            <a:spAutoFit/>
          </a:bodyPr>
          <a:lstStyle/>
          <a:p>
            <a:r>
              <a:rPr lang="en-US" sz="4400" dirty="0" smtClean="0"/>
              <a:t>1970</a:t>
            </a:r>
            <a:endParaRPr lang="en-US" sz="4400" dirty="0"/>
          </a:p>
        </p:txBody>
      </p:sp>
    </p:spTree>
    <p:extLst>
      <p:ext uri="{BB962C8B-B14F-4D97-AF65-F5344CB8AC3E}">
        <p14:creationId xmlns:p14="http://schemas.microsoft.com/office/powerpoint/2010/main" val="222802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2"/>
          <p:cNvSpPr>
            <a:spLocks noGrp="1"/>
          </p:cNvSpPr>
          <p:nvPr>
            <p:ph type="dt" sz="quarter" idx="10"/>
          </p:nvPr>
        </p:nvSpPr>
        <p:spPr>
          <a:xfrm>
            <a:off x="506183" y="6432403"/>
            <a:ext cx="2133600" cy="365125"/>
          </a:xfrm>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CCB5B1C7-7712-4F40-9307-4FF34553CFAE}" type="datetime12">
              <a:rPr lang="en-US" sz="1400" smtClean="0"/>
              <a:pPr/>
              <a:t>11:02 PM</a:t>
            </a:fld>
            <a:endParaRPr lang="en-US" sz="1400" smtClean="0"/>
          </a:p>
        </p:txBody>
      </p:sp>
      <p:sp>
        <p:nvSpPr>
          <p:cNvPr id="50179" name="Slide Number Placeholder 4"/>
          <p:cNvSpPr>
            <a:spLocks noGrp="1"/>
          </p:cNvSpPr>
          <p:nvPr>
            <p:ph type="sldNum" sz="quarter" idx="12"/>
          </p:nvPr>
        </p:nvSpPr>
        <p:spPr>
          <a:xfrm>
            <a:off x="6602183" y="6432403"/>
            <a:ext cx="2133600" cy="365125"/>
          </a:xfrm>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5FEF1BF-0346-4A7D-8CDB-0F083A5F85BD}" type="slidenum">
              <a:rPr lang="en-US" sz="1400" smtClean="0"/>
              <a:pPr/>
              <a:t>55</a:t>
            </a:fld>
            <a:endParaRPr lang="en-US" sz="1400" smtClean="0"/>
          </a:p>
        </p:txBody>
      </p:sp>
      <p:sp>
        <p:nvSpPr>
          <p:cNvPr id="50180" name="Rectangle 2"/>
          <p:cNvSpPr>
            <a:spLocks noGrp="1" noChangeArrowheads="1"/>
          </p:cNvSpPr>
          <p:nvPr>
            <p:ph type="title"/>
          </p:nvPr>
        </p:nvSpPr>
        <p:spPr>
          <a:xfrm>
            <a:off x="828446" y="76053"/>
            <a:ext cx="6639154" cy="1143000"/>
          </a:xfrm>
        </p:spPr>
        <p:txBody>
          <a:bodyPr/>
          <a:lstStyle/>
          <a:p>
            <a:pPr eaLnBrk="1" hangingPunct="1"/>
            <a:r>
              <a:rPr lang="en-US" sz="2800" b="1" dirty="0" smtClean="0"/>
              <a:t>Evolution of Leukocyte Gating Strategy for Cluster </a:t>
            </a:r>
            <a:r>
              <a:rPr lang="en-US" sz="2800" b="1" dirty="0" err="1" smtClean="0"/>
              <a:t>Subsetting</a:t>
            </a:r>
            <a:endParaRPr lang="en-US" sz="2800" b="1" dirty="0" smtClean="0"/>
          </a:p>
        </p:txBody>
      </p:sp>
      <p:grpSp>
        <p:nvGrpSpPr>
          <p:cNvPr id="281606" name="Group 6"/>
          <p:cNvGrpSpPr>
            <a:grpSpLocks/>
          </p:cNvGrpSpPr>
          <p:nvPr/>
        </p:nvGrpSpPr>
        <p:grpSpPr bwMode="auto">
          <a:xfrm>
            <a:off x="-136381" y="3124053"/>
            <a:ext cx="3108181" cy="2667147"/>
            <a:chOff x="2424" y="1056"/>
            <a:chExt cx="2124" cy="1644"/>
          </a:xfrm>
        </p:grpSpPr>
        <p:sp>
          <p:nvSpPr>
            <p:cNvPr id="50194" name="Rectangle 7"/>
            <p:cNvSpPr>
              <a:spLocks noChangeArrowheads="1"/>
            </p:cNvSpPr>
            <p:nvPr/>
          </p:nvSpPr>
          <p:spPr bwMode="auto">
            <a:xfrm>
              <a:off x="2424" y="1056"/>
              <a:ext cx="2124" cy="1644"/>
            </a:xfrm>
            <a:prstGeom prst="rect">
              <a:avLst/>
            </a:prstGeom>
            <a:solidFill>
              <a:srgbClr val="F9F9F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0195" name="Picture 8" descr="Science 4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2472" y="1104"/>
              <a:ext cx="2016"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1609" name="Text Box 9"/>
          <p:cNvSpPr txBox="1">
            <a:spLocks noChangeArrowheads="1"/>
          </p:cNvSpPr>
          <p:nvPr/>
        </p:nvSpPr>
        <p:spPr bwMode="auto">
          <a:xfrm>
            <a:off x="2740983" y="3581400"/>
            <a:ext cx="287859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b="1" dirty="0">
                <a:latin typeface="Arial" pitchFamily="34" charset="0"/>
              </a:rPr>
              <a:t>GC </a:t>
            </a:r>
            <a:r>
              <a:rPr lang="en-US" sz="1200" b="1" dirty="0" err="1">
                <a:latin typeface="Arial" pitchFamily="34" charset="0"/>
              </a:rPr>
              <a:t>Salzman</a:t>
            </a:r>
            <a:r>
              <a:rPr lang="en-US" sz="1200" b="1" dirty="0">
                <a:latin typeface="Arial" pitchFamily="34" charset="0"/>
              </a:rPr>
              <a:t>, JM Crowell, </a:t>
            </a:r>
            <a:r>
              <a:rPr lang="en-US" sz="1200" b="1" dirty="0" smtClean="0">
                <a:latin typeface="Arial" pitchFamily="34" charset="0"/>
              </a:rPr>
              <a:t> JC </a:t>
            </a:r>
            <a:r>
              <a:rPr lang="en-US" sz="1200" b="1" dirty="0">
                <a:latin typeface="Arial" pitchFamily="34" charset="0"/>
              </a:rPr>
              <a:t>Martin, TT Trujillo, </a:t>
            </a:r>
            <a:r>
              <a:rPr lang="en-US" sz="1200" b="1" dirty="0" smtClean="0">
                <a:latin typeface="Arial" pitchFamily="34" charset="0"/>
              </a:rPr>
              <a:t> A</a:t>
            </a:r>
            <a:r>
              <a:rPr lang="en-US" sz="1200" b="1" dirty="0">
                <a:latin typeface="Arial" pitchFamily="34" charset="0"/>
              </a:rPr>
              <a:t>. Romero, PF </a:t>
            </a:r>
            <a:r>
              <a:rPr lang="en-US" sz="1200" b="1" dirty="0" err="1">
                <a:latin typeface="Arial" pitchFamily="34" charset="0"/>
              </a:rPr>
              <a:t>Mullaney</a:t>
            </a:r>
            <a:r>
              <a:rPr lang="en-US" sz="1200" b="1" dirty="0">
                <a:latin typeface="Arial" pitchFamily="34" charset="0"/>
              </a:rPr>
              <a:t>, &amp; PM </a:t>
            </a:r>
            <a:r>
              <a:rPr lang="en-US" sz="1200" b="1" dirty="0" err="1">
                <a:latin typeface="Arial" pitchFamily="34" charset="0"/>
              </a:rPr>
              <a:t>LaBauve</a:t>
            </a:r>
            <a:r>
              <a:rPr lang="en-US" sz="1200" b="1" dirty="0">
                <a:latin typeface="Arial" pitchFamily="34" charset="0"/>
              </a:rPr>
              <a:t>, </a:t>
            </a:r>
            <a:endParaRPr lang="en-US" sz="1200" b="1" dirty="0" smtClean="0">
              <a:latin typeface="Arial" pitchFamily="34" charset="0"/>
            </a:endParaRPr>
          </a:p>
          <a:p>
            <a:r>
              <a:rPr lang="en-US" sz="1200" b="1" dirty="0" smtClean="0">
                <a:latin typeface="Arial" pitchFamily="34" charset="0"/>
              </a:rPr>
              <a:t>Cell </a:t>
            </a:r>
            <a:r>
              <a:rPr lang="en-US" sz="1200" b="1" dirty="0">
                <a:latin typeface="Arial" pitchFamily="34" charset="0"/>
              </a:rPr>
              <a:t>classification by laser light scattering: identification and separation of </a:t>
            </a:r>
            <a:r>
              <a:rPr lang="en-US" sz="1200" b="1" dirty="0" smtClean="0">
                <a:latin typeface="Arial" pitchFamily="34" charset="0"/>
              </a:rPr>
              <a:t>unstained leukocytes</a:t>
            </a:r>
            <a:r>
              <a:rPr lang="en-US" sz="1200" b="1" dirty="0">
                <a:latin typeface="Arial" pitchFamily="34" charset="0"/>
              </a:rPr>
              <a:t>,</a:t>
            </a:r>
          </a:p>
          <a:p>
            <a:r>
              <a:rPr lang="en-US" sz="1200" b="1" dirty="0">
                <a:latin typeface="Arial" pitchFamily="34" charset="0"/>
              </a:rPr>
              <a:t> </a:t>
            </a:r>
            <a:r>
              <a:rPr lang="en-US" sz="1200" b="1" dirty="0" err="1">
                <a:latin typeface="Arial" pitchFamily="34" charset="0"/>
              </a:rPr>
              <a:t>Acta</a:t>
            </a:r>
            <a:r>
              <a:rPr lang="en-US" sz="1200" b="1" dirty="0">
                <a:latin typeface="Arial" pitchFamily="34" charset="0"/>
              </a:rPr>
              <a:t> </a:t>
            </a:r>
            <a:r>
              <a:rPr lang="en-US" sz="1200" b="1" dirty="0" err="1">
                <a:latin typeface="Arial" pitchFamily="34" charset="0"/>
              </a:rPr>
              <a:t>Cytologica</a:t>
            </a:r>
            <a:r>
              <a:rPr lang="en-US" sz="1200" b="1" dirty="0">
                <a:latin typeface="Arial" pitchFamily="34" charset="0"/>
              </a:rPr>
              <a:t> </a:t>
            </a:r>
            <a:r>
              <a:rPr lang="en-US" sz="1200" b="1" u="sng" dirty="0">
                <a:latin typeface="Arial" pitchFamily="34" charset="0"/>
              </a:rPr>
              <a:t>19</a:t>
            </a:r>
            <a:r>
              <a:rPr lang="en-US" sz="1200" b="1" dirty="0">
                <a:latin typeface="Arial" pitchFamily="34" charset="0"/>
              </a:rPr>
              <a:t>, 1975</a:t>
            </a:r>
          </a:p>
        </p:txBody>
      </p:sp>
      <p:sp>
        <p:nvSpPr>
          <p:cNvPr id="281610" name="Text Box 10"/>
          <p:cNvSpPr txBox="1">
            <a:spLocks noChangeArrowheads="1"/>
          </p:cNvSpPr>
          <p:nvPr/>
        </p:nvSpPr>
        <p:spPr bwMode="auto">
          <a:xfrm>
            <a:off x="2585300" y="1284810"/>
            <a:ext cx="2641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200" b="1" dirty="0">
                <a:latin typeface="Arial" pitchFamily="34" charset="0"/>
              </a:rPr>
              <a:t>LR Adams &amp; LA Kamentsky,</a:t>
            </a:r>
          </a:p>
          <a:p>
            <a:pPr algn="ctr"/>
            <a:r>
              <a:rPr lang="en-US" sz="1200" b="1" dirty="0">
                <a:latin typeface="Arial" pitchFamily="34" charset="0"/>
              </a:rPr>
              <a:t>Machine characterization of human leukocytes by </a:t>
            </a:r>
            <a:r>
              <a:rPr lang="en-US" sz="1200" b="1" dirty="0" err="1">
                <a:latin typeface="Arial" pitchFamily="34" charset="0"/>
              </a:rPr>
              <a:t>acridine</a:t>
            </a:r>
            <a:r>
              <a:rPr lang="en-US" sz="1200" b="1" dirty="0">
                <a:latin typeface="Arial" pitchFamily="34" charset="0"/>
              </a:rPr>
              <a:t> orange fluorescence, </a:t>
            </a:r>
            <a:r>
              <a:rPr lang="en-US" sz="1200" b="1" dirty="0" err="1">
                <a:latin typeface="Arial" pitchFamily="34" charset="0"/>
              </a:rPr>
              <a:t>Acta</a:t>
            </a:r>
            <a:r>
              <a:rPr lang="en-US" sz="1200" b="1" dirty="0">
                <a:latin typeface="Arial" pitchFamily="34" charset="0"/>
              </a:rPr>
              <a:t> </a:t>
            </a:r>
            <a:r>
              <a:rPr lang="en-US" sz="1200" b="1" dirty="0" err="1">
                <a:latin typeface="Arial" pitchFamily="34" charset="0"/>
              </a:rPr>
              <a:t>Cytologica</a:t>
            </a:r>
            <a:r>
              <a:rPr lang="en-US" sz="1200" b="1" dirty="0">
                <a:latin typeface="Arial" pitchFamily="34" charset="0"/>
              </a:rPr>
              <a:t> </a:t>
            </a:r>
            <a:r>
              <a:rPr lang="en-US" sz="1200" b="1" u="sng" dirty="0">
                <a:latin typeface="Arial" pitchFamily="34" charset="0"/>
              </a:rPr>
              <a:t>15</a:t>
            </a:r>
            <a:r>
              <a:rPr lang="en-US" sz="1200" b="1" dirty="0">
                <a:latin typeface="Arial" pitchFamily="34" charset="0"/>
              </a:rPr>
              <a:t>, 1971</a:t>
            </a:r>
          </a:p>
          <a:p>
            <a:pPr algn="ctr"/>
            <a:endParaRPr lang="en-US" sz="1200" b="1" dirty="0">
              <a:latin typeface="Arial" pitchFamily="34" charset="0"/>
            </a:endParaRPr>
          </a:p>
        </p:txBody>
      </p:sp>
      <p:sp>
        <p:nvSpPr>
          <p:cNvPr id="281611" name="Text Box 11"/>
          <p:cNvSpPr txBox="1">
            <a:spLocks noChangeArrowheads="1"/>
          </p:cNvSpPr>
          <p:nvPr/>
        </p:nvSpPr>
        <p:spPr bwMode="auto">
          <a:xfrm>
            <a:off x="5253373" y="5798256"/>
            <a:ext cx="3810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200" b="1" dirty="0">
                <a:latin typeface="Arial" pitchFamily="34" charset="0"/>
              </a:rPr>
              <a:t>RA Hoffman, PC </a:t>
            </a:r>
            <a:r>
              <a:rPr lang="en-US" sz="1200" b="1" dirty="0" smtClean="0">
                <a:latin typeface="Arial" pitchFamily="34" charset="0"/>
              </a:rPr>
              <a:t>Kung, WP </a:t>
            </a:r>
            <a:r>
              <a:rPr lang="en-US" sz="1200" b="1" dirty="0">
                <a:latin typeface="Arial" pitchFamily="34" charset="0"/>
              </a:rPr>
              <a:t>Hansen, </a:t>
            </a:r>
            <a:endParaRPr lang="en-US" sz="1200" b="1" dirty="0" smtClean="0">
              <a:latin typeface="Arial" pitchFamily="34" charset="0"/>
            </a:endParaRPr>
          </a:p>
          <a:p>
            <a:pPr algn="ctr"/>
            <a:r>
              <a:rPr lang="en-US" sz="1200" b="1" dirty="0" smtClean="0">
                <a:latin typeface="Arial" pitchFamily="34" charset="0"/>
              </a:rPr>
              <a:t>Simple </a:t>
            </a:r>
            <a:r>
              <a:rPr lang="en-US" sz="1200" b="1" dirty="0">
                <a:latin typeface="Arial" pitchFamily="34" charset="0"/>
              </a:rPr>
              <a:t>&amp; rapid </a:t>
            </a:r>
            <a:r>
              <a:rPr lang="en-US" sz="1200" b="1" dirty="0" smtClean="0">
                <a:latin typeface="Arial" pitchFamily="34" charset="0"/>
              </a:rPr>
              <a:t> measurement </a:t>
            </a:r>
            <a:r>
              <a:rPr lang="en-US" sz="1200" b="1" dirty="0">
                <a:latin typeface="Arial" pitchFamily="34" charset="0"/>
              </a:rPr>
              <a:t>of human T</a:t>
            </a:r>
          </a:p>
          <a:p>
            <a:pPr algn="ctr"/>
            <a:r>
              <a:rPr lang="en-US" sz="1200" b="1" dirty="0">
                <a:latin typeface="Arial" pitchFamily="34" charset="0"/>
              </a:rPr>
              <a:t> lymphocytes and their </a:t>
            </a:r>
            <a:r>
              <a:rPr lang="en-US" sz="1200" b="1" dirty="0" smtClean="0">
                <a:latin typeface="Arial" pitchFamily="34" charset="0"/>
              </a:rPr>
              <a:t>subclasses</a:t>
            </a:r>
            <a:r>
              <a:rPr lang="en-US" sz="1200" b="1" dirty="0">
                <a:latin typeface="Arial" pitchFamily="34" charset="0"/>
              </a:rPr>
              <a:t>, </a:t>
            </a:r>
            <a:endParaRPr lang="en-US" sz="1200" b="1" dirty="0" smtClean="0">
              <a:latin typeface="Arial" pitchFamily="34" charset="0"/>
            </a:endParaRPr>
          </a:p>
          <a:p>
            <a:pPr algn="ctr"/>
            <a:r>
              <a:rPr lang="en-US" sz="1200" b="1" dirty="0" smtClean="0">
                <a:latin typeface="Arial" pitchFamily="34" charset="0"/>
              </a:rPr>
              <a:t>PNAS </a:t>
            </a:r>
            <a:r>
              <a:rPr lang="en-US" sz="1200" b="1" u="sng" dirty="0">
                <a:latin typeface="Arial" pitchFamily="34" charset="0"/>
              </a:rPr>
              <a:t>77</a:t>
            </a:r>
            <a:r>
              <a:rPr lang="en-US" sz="1200" b="1" dirty="0">
                <a:latin typeface="Arial" pitchFamily="34" charset="0"/>
              </a:rPr>
              <a:t>, 1980</a:t>
            </a:r>
          </a:p>
        </p:txBody>
      </p:sp>
      <p:pic>
        <p:nvPicPr>
          <p:cNvPr id="281615" name="Picture 15" descr="Science 458"/>
          <p:cNvPicPr>
            <a:picLocks noChangeAspect="1" noChangeArrowheads="1"/>
          </p:cNvPicPr>
          <p:nvPr/>
        </p:nvPicPr>
        <p:blipFill>
          <a:blip r:embed="rId4">
            <a:extLst>
              <a:ext uri="{28A0092B-C50C-407E-A947-70E740481C1C}">
                <a14:useLocalDpi xmlns:a14="http://schemas.microsoft.com/office/drawing/2010/main" val="0"/>
              </a:ext>
            </a:extLst>
          </a:blip>
          <a:srcRect t="10921" b="47324"/>
          <a:stretch>
            <a:fillRect/>
          </a:stretch>
        </p:blipFill>
        <p:spPr bwMode="auto">
          <a:xfrm>
            <a:off x="5684891" y="3310635"/>
            <a:ext cx="3004213" cy="248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190463" y="815495"/>
            <a:ext cx="2398520" cy="1868066"/>
            <a:chOff x="190463" y="493988"/>
            <a:chExt cx="2398520" cy="1868066"/>
          </a:xfrm>
        </p:grpSpPr>
        <p:grpSp>
          <p:nvGrpSpPr>
            <p:cNvPr id="281603" name="Group 3"/>
            <p:cNvGrpSpPr>
              <a:grpSpLocks/>
            </p:cNvGrpSpPr>
            <p:nvPr/>
          </p:nvGrpSpPr>
          <p:grpSpPr bwMode="auto">
            <a:xfrm>
              <a:off x="190463" y="493988"/>
              <a:ext cx="2398520" cy="1868066"/>
              <a:chOff x="279" y="1056"/>
              <a:chExt cx="2124" cy="1632"/>
            </a:xfrm>
          </p:grpSpPr>
          <p:sp>
            <p:nvSpPr>
              <p:cNvPr id="50196" name="Rectangle 4"/>
              <p:cNvSpPr>
                <a:spLocks noChangeArrowheads="1"/>
              </p:cNvSpPr>
              <p:nvPr/>
            </p:nvSpPr>
            <p:spPr bwMode="auto">
              <a:xfrm>
                <a:off x="279" y="1056"/>
                <a:ext cx="2124" cy="1632"/>
              </a:xfrm>
              <a:prstGeom prst="rect">
                <a:avLst/>
              </a:prstGeom>
              <a:solidFill>
                <a:srgbClr val="F9F9F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0197" name="Picture 5" descr="Science 4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
                <a:off x="312" y="1104"/>
                <a:ext cx="2074" cy="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1613" name="Text Box 13"/>
            <p:cNvSpPr txBox="1">
              <a:spLocks noChangeArrowheads="1"/>
            </p:cNvSpPr>
            <p:nvPr/>
          </p:nvSpPr>
          <p:spPr bwMode="auto">
            <a:xfrm>
              <a:off x="535137" y="1828800"/>
              <a:ext cx="85458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800" dirty="0">
                  <a:latin typeface="Arial" pitchFamily="34" charset="0"/>
                </a:rPr>
                <a:t>Lymphocytes</a:t>
              </a:r>
            </a:p>
          </p:txBody>
        </p:sp>
        <p:sp>
          <p:nvSpPr>
            <p:cNvPr id="281614" name="Text Box 14"/>
            <p:cNvSpPr txBox="1">
              <a:spLocks noChangeArrowheads="1"/>
            </p:cNvSpPr>
            <p:nvPr/>
          </p:nvSpPr>
          <p:spPr bwMode="auto">
            <a:xfrm>
              <a:off x="746500" y="1332636"/>
              <a:ext cx="87372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900" dirty="0">
                  <a:latin typeface="Arial" pitchFamily="34" charset="0"/>
                </a:rPr>
                <a:t>Monocytes</a:t>
              </a:r>
            </a:p>
          </p:txBody>
        </p:sp>
        <p:sp>
          <p:nvSpPr>
            <p:cNvPr id="281616" name="Text Box 16"/>
            <p:cNvSpPr txBox="1">
              <a:spLocks noChangeArrowheads="1"/>
            </p:cNvSpPr>
            <p:nvPr/>
          </p:nvSpPr>
          <p:spPr bwMode="auto">
            <a:xfrm>
              <a:off x="1355153" y="1803790"/>
              <a:ext cx="97495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900" dirty="0">
                  <a:latin typeface="Arial" pitchFamily="34" charset="0"/>
                </a:rPr>
                <a:t>Granulocytes</a:t>
              </a:r>
            </a:p>
          </p:txBody>
        </p:sp>
      </p:grpSp>
      <p:pic>
        <p:nvPicPr>
          <p:cNvPr id="281617" name="Picture 17" descr="Science 458"/>
          <p:cNvPicPr>
            <a:picLocks noChangeAspect="1" noChangeArrowheads="1"/>
          </p:cNvPicPr>
          <p:nvPr/>
        </p:nvPicPr>
        <p:blipFill>
          <a:blip r:embed="rId4">
            <a:extLst>
              <a:ext uri="{28A0092B-C50C-407E-A947-70E740481C1C}">
                <a14:useLocalDpi xmlns:a14="http://schemas.microsoft.com/office/drawing/2010/main" val="0"/>
              </a:ext>
            </a:extLst>
          </a:blip>
          <a:srcRect t="57813" b="1563"/>
          <a:stretch>
            <a:fillRect/>
          </a:stretch>
        </p:blipFill>
        <p:spPr bwMode="auto">
          <a:xfrm>
            <a:off x="5661939" y="815495"/>
            <a:ext cx="3027165" cy="243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7817996" y="21771"/>
            <a:ext cx="1326004" cy="769441"/>
          </a:xfrm>
          <a:prstGeom prst="rect">
            <a:avLst/>
          </a:prstGeom>
          <a:noFill/>
        </p:spPr>
        <p:txBody>
          <a:bodyPr wrap="none" rtlCol="0">
            <a:spAutoFit/>
          </a:bodyPr>
          <a:lstStyle/>
          <a:p>
            <a:r>
              <a:rPr lang="en-US" sz="4400" dirty="0" smtClean="0"/>
              <a:t>1971</a:t>
            </a:r>
            <a:endParaRPr lang="en-US" sz="4400" dirty="0"/>
          </a:p>
        </p:txBody>
      </p:sp>
      <p:sp>
        <p:nvSpPr>
          <p:cNvPr id="3" name="TextBox 2"/>
          <p:cNvSpPr txBox="1"/>
          <p:nvPr/>
        </p:nvSpPr>
        <p:spPr>
          <a:xfrm>
            <a:off x="2684575" y="2330497"/>
            <a:ext cx="1965218" cy="369332"/>
          </a:xfrm>
          <a:prstGeom prst="rect">
            <a:avLst/>
          </a:prstGeom>
          <a:noFill/>
        </p:spPr>
        <p:txBody>
          <a:bodyPr wrap="none" rtlCol="0">
            <a:spAutoFit/>
          </a:bodyPr>
          <a:lstStyle/>
          <a:p>
            <a:r>
              <a:rPr lang="en-US" dirty="0" smtClean="0">
                <a:solidFill>
                  <a:schemeClr val="tx2">
                    <a:lumMod val="60000"/>
                    <a:lumOff val="40000"/>
                  </a:schemeClr>
                </a:solidFill>
              </a:rPr>
              <a:t>Biophysics Systems</a:t>
            </a:r>
            <a:endParaRPr lang="en-US" dirty="0">
              <a:solidFill>
                <a:schemeClr val="tx2">
                  <a:lumMod val="60000"/>
                  <a:lumOff val="40000"/>
                </a:schemeClr>
              </a:solidFill>
            </a:endParaRPr>
          </a:p>
        </p:txBody>
      </p:sp>
      <p:sp>
        <p:nvSpPr>
          <p:cNvPr id="24" name="TextBox 23"/>
          <p:cNvSpPr txBox="1"/>
          <p:nvPr/>
        </p:nvSpPr>
        <p:spPr>
          <a:xfrm>
            <a:off x="2906198" y="4992297"/>
            <a:ext cx="1239442" cy="369332"/>
          </a:xfrm>
          <a:prstGeom prst="rect">
            <a:avLst/>
          </a:prstGeom>
          <a:noFill/>
        </p:spPr>
        <p:txBody>
          <a:bodyPr wrap="none" rtlCol="0">
            <a:spAutoFit/>
          </a:bodyPr>
          <a:lstStyle/>
          <a:p>
            <a:r>
              <a:rPr lang="en-US" dirty="0" smtClean="0">
                <a:solidFill>
                  <a:schemeClr val="tx2">
                    <a:lumMod val="60000"/>
                    <a:lumOff val="40000"/>
                  </a:schemeClr>
                </a:solidFill>
              </a:rPr>
              <a:t>Los Alamos</a:t>
            </a:r>
            <a:endParaRPr lang="en-US" dirty="0">
              <a:solidFill>
                <a:schemeClr val="tx2">
                  <a:lumMod val="60000"/>
                  <a:lumOff val="40000"/>
                </a:schemeClr>
              </a:solidFill>
            </a:endParaRPr>
          </a:p>
        </p:txBody>
      </p:sp>
      <p:sp>
        <p:nvSpPr>
          <p:cNvPr id="25" name="TextBox 24"/>
          <p:cNvSpPr txBox="1"/>
          <p:nvPr/>
        </p:nvSpPr>
        <p:spPr>
          <a:xfrm>
            <a:off x="6781800" y="6488668"/>
            <a:ext cx="737702" cy="369332"/>
          </a:xfrm>
          <a:prstGeom prst="rect">
            <a:avLst/>
          </a:prstGeom>
          <a:noFill/>
        </p:spPr>
        <p:txBody>
          <a:bodyPr wrap="none" rtlCol="0">
            <a:spAutoFit/>
          </a:bodyPr>
          <a:lstStyle/>
          <a:p>
            <a:r>
              <a:rPr lang="en-US" dirty="0" smtClean="0">
                <a:solidFill>
                  <a:schemeClr val="tx2">
                    <a:lumMod val="60000"/>
                    <a:lumOff val="40000"/>
                  </a:schemeClr>
                </a:solidFill>
              </a:rPr>
              <a:t>Ortho</a:t>
            </a:r>
            <a:endParaRPr lang="en-US" dirty="0">
              <a:solidFill>
                <a:schemeClr val="tx2">
                  <a:lumMod val="60000"/>
                  <a:lumOff val="40000"/>
                </a:schemeClr>
              </a:solidFill>
            </a:endParaRPr>
          </a:p>
        </p:txBody>
      </p:sp>
    </p:spTree>
    <p:extLst>
      <p:ext uri="{BB962C8B-B14F-4D97-AF65-F5344CB8AC3E}">
        <p14:creationId xmlns:p14="http://schemas.microsoft.com/office/powerpoint/2010/main" val="1707766367"/>
      </p:ext>
    </p:extLst>
  </p:cSld>
  <p:clrMapOvr>
    <a:masterClrMapping/>
  </p:clrMapOvr>
  <mc:AlternateContent xmlns:mc="http://schemas.openxmlformats.org/markup-compatibility/2006" xmlns:p14="http://schemas.microsoft.com/office/powerpoint/2010/main">
    <mc:Choice Requires="p14">
      <p:transition spd="med" p14:dur="700" advClick="0" advTm="41000">
        <p:fade/>
      </p:transition>
    </mc:Choice>
    <mc:Fallback xmlns="">
      <p:transition spd="med" advClick="0" advTm="41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2113" y="0"/>
            <a:ext cx="56763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7817996" y="21771"/>
            <a:ext cx="1326004" cy="769441"/>
          </a:xfrm>
          <a:prstGeom prst="rect">
            <a:avLst/>
          </a:prstGeom>
          <a:noFill/>
        </p:spPr>
        <p:txBody>
          <a:bodyPr wrap="none" rtlCol="0">
            <a:spAutoFit/>
          </a:bodyPr>
          <a:lstStyle/>
          <a:p>
            <a:r>
              <a:rPr lang="en-US" sz="4400" dirty="0" smtClean="0"/>
              <a:t>1971</a:t>
            </a:r>
            <a:endParaRPr lang="en-US" sz="4400" dirty="0"/>
          </a:p>
        </p:txBody>
      </p:sp>
      <p:sp>
        <p:nvSpPr>
          <p:cNvPr id="4" name="TextBox 3"/>
          <p:cNvSpPr txBox="1"/>
          <p:nvPr/>
        </p:nvSpPr>
        <p:spPr>
          <a:xfrm>
            <a:off x="0" y="2286000"/>
            <a:ext cx="1802096" cy="461665"/>
          </a:xfrm>
          <a:prstGeom prst="rect">
            <a:avLst/>
          </a:prstGeom>
          <a:noFill/>
        </p:spPr>
        <p:txBody>
          <a:bodyPr wrap="none" rtlCol="0">
            <a:spAutoFit/>
          </a:bodyPr>
          <a:lstStyle/>
          <a:p>
            <a:r>
              <a:rPr lang="en-US" sz="2400" dirty="0" smtClean="0"/>
              <a:t>Bernie </a:t>
            </a:r>
            <a:r>
              <a:rPr lang="en-US" sz="2400" dirty="0" err="1" smtClean="0"/>
              <a:t>Shoor</a:t>
            </a:r>
            <a:endParaRPr lang="en-US" sz="2400" dirty="0"/>
          </a:p>
        </p:txBody>
      </p:sp>
      <p:sp>
        <p:nvSpPr>
          <p:cNvPr id="7" name="TextBox 6"/>
          <p:cNvSpPr txBox="1"/>
          <p:nvPr/>
        </p:nvSpPr>
        <p:spPr>
          <a:xfrm>
            <a:off x="7144542" y="6394049"/>
            <a:ext cx="1999458" cy="369332"/>
          </a:xfrm>
          <a:prstGeom prst="rect">
            <a:avLst/>
          </a:prstGeom>
          <a:noFill/>
        </p:spPr>
        <p:txBody>
          <a:bodyPr wrap="none" rtlCol="0">
            <a:spAutoFit/>
          </a:bodyPr>
          <a:lstStyle/>
          <a:p>
            <a:r>
              <a:rPr lang="en-US" dirty="0" smtClean="0"/>
              <a:t>BD Internal Memos</a:t>
            </a:r>
            <a:endParaRPr lang="en-US" dirty="0"/>
          </a:p>
        </p:txBody>
      </p:sp>
    </p:spTree>
    <p:extLst>
      <p:ext uri="{BB962C8B-B14F-4D97-AF65-F5344CB8AC3E}">
        <p14:creationId xmlns:p14="http://schemas.microsoft.com/office/powerpoint/2010/main" val="8677780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descr="C:\Users\jpr\Dropbox\Dropbox\Wallace Coulter book\auer\new materials\facs story 2 with comments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398" y="0"/>
            <a:ext cx="662320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17996" y="21771"/>
            <a:ext cx="1326004" cy="769441"/>
          </a:xfrm>
          <a:prstGeom prst="rect">
            <a:avLst/>
          </a:prstGeom>
          <a:noFill/>
        </p:spPr>
        <p:txBody>
          <a:bodyPr wrap="none" rtlCol="0">
            <a:spAutoFit/>
          </a:bodyPr>
          <a:lstStyle/>
          <a:p>
            <a:r>
              <a:rPr lang="en-US" sz="4400" dirty="0" smtClean="0"/>
              <a:t>1971</a:t>
            </a:r>
            <a:endParaRPr lang="en-US" sz="4400" dirty="0"/>
          </a:p>
        </p:txBody>
      </p:sp>
      <p:sp>
        <p:nvSpPr>
          <p:cNvPr id="4" name="Oval 3"/>
          <p:cNvSpPr/>
          <p:nvPr/>
        </p:nvSpPr>
        <p:spPr>
          <a:xfrm>
            <a:off x="990600" y="4419600"/>
            <a:ext cx="6893002"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220742" y="6488668"/>
            <a:ext cx="1999458" cy="369332"/>
          </a:xfrm>
          <a:prstGeom prst="rect">
            <a:avLst/>
          </a:prstGeom>
          <a:noFill/>
        </p:spPr>
        <p:txBody>
          <a:bodyPr wrap="none" rtlCol="0">
            <a:spAutoFit/>
          </a:bodyPr>
          <a:lstStyle/>
          <a:p>
            <a:r>
              <a:rPr lang="en-US" dirty="0" smtClean="0"/>
              <a:t>BD Internal Memos</a:t>
            </a:r>
            <a:endParaRPr lang="en-US" dirty="0"/>
          </a:p>
        </p:txBody>
      </p:sp>
    </p:spTree>
    <p:extLst>
      <p:ext uri="{BB962C8B-B14F-4D97-AF65-F5344CB8AC3E}">
        <p14:creationId xmlns:p14="http://schemas.microsoft.com/office/powerpoint/2010/main" val="17780104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7170" name="Picture 2" descr="C:\Users\jpr\Dropbox\Dropbox\Wallace Coulter book\auer\new materials\facs story 2 with comment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2" y="1295400"/>
            <a:ext cx="9144000" cy="47095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17996" y="21771"/>
            <a:ext cx="1326004" cy="769441"/>
          </a:xfrm>
          <a:prstGeom prst="rect">
            <a:avLst/>
          </a:prstGeom>
          <a:noFill/>
        </p:spPr>
        <p:txBody>
          <a:bodyPr wrap="none" rtlCol="0">
            <a:spAutoFit/>
          </a:bodyPr>
          <a:lstStyle/>
          <a:p>
            <a:r>
              <a:rPr lang="en-US" sz="4400" dirty="0" smtClean="0"/>
              <a:t>1971</a:t>
            </a:r>
            <a:endParaRPr lang="en-US" sz="4400" dirty="0"/>
          </a:p>
        </p:txBody>
      </p:sp>
      <p:sp>
        <p:nvSpPr>
          <p:cNvPr id="6" name="TextBox 5"/>
          <p:cNvSpPr txBox="1"/>
          <p:nvPr/>
        </p:nvSpPr>
        <p:spPr>
          <a:xfrm>
            <a:off x="6818267" y="6394049"/>
            <a:ext cx="1999458" cy="369332"/>
          </a:xfrm>
          <a:prstGeom prst="rect">
            <a:avLst/>
          </a:prstGeom>
          <a:noFill/>
        </p:spPr>
        <p:txBody>
          <a:bodyPr wrap="none" rtlCol="0">
            <a:spAutoFit/>
          </a:bodyPr>
          <a:lstStyle/>
          <a:p>
            <a:r>
              <a:rPr lang="en-US" dirty="0" smtClean="0"/>
              <a:t>BD Internal Memos</a:t>
            </a:r>
            <a:endParaRPr lang="en-US" dirty="0"/>
          </a:p>
        </p:txBody>
      </p:sp>
    </p:spTree>
    <p:extLst>
      <p:ext uri="{BB962C8B-B14F-4D97-AF65-F5344CB8AC3E}">
        <p14:creationId xmlns:p14="http://schemas.microsoft.com/office/powerpoint/2010/main" val="4829792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Users\jpr\Dropbox\Dropbox\Wallace Coulter book\auer\new materials\facs story 2 with comments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9285"/>
            <a:ext cx="9144000" cy="62994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17996" y="21771"/>
            <a:ext cx="1326004" cy="769441"/>
          </a:xfrm>
          <a:prstGeom prst="rect">
            <a:avLst/>
          </a:prstGeom>
          <a:noFill/>
        </p:spPr>
        <p:txBody>
          <a:bodyPr wrap="none" rtlCol="0">
            <a:spAutoFit/>
          </a:bodyPr>
          <a:lstStyle/>
          <a:p>
            <a:r>
              <a:rPr lang="en-US" sz="4400" dirty="0" smtClean="0"/>
              <a:t>1971</a:t>
            </a:r>
            <a:endParaRPr lang="en-US" sz="4400" dirty="0"/>
          </a:p>
        </p:txBody>
      </p:sp>
      <p:sp>
        <p:nvSpPr>
          <p:cNvPr id="4" name="TextBox 3"/>
          <p:cNvSpPr txBox="1"/>
          <p:nvPr/>
        </p:nvSpPr>
        <p:spPr>
          <a:xfrm>
            <a:off x="6818267" y="6394049"/>
            <a:ext cx="1999458" cy="369332"/>
          </a:xfrm>
          <a:prstGeom prst="rect">
            <a:avLst/>
          </a:prstGeom>
          <a:noFill/>
        </p:spPr>
        <p:txBody>
          <a:bodyPr wrap="none" rtlCol="0">
            <a:spAutoFit/>
          </a:bodyPr>
          <a:lstStyle/>
          <a:p>
            <a:r>
              <a:rPr lang="en-US" dirty="0" smtClean="0"/>
              <a:t>BD Internal Memos</a:t>
            </a:r>
            <a:endParaRPr lang="en-US" dirty="0"/>
          </a:p>
        </p:txBody>
      </p:sp>
    </p:spTree>
    <p:extLst>
      <p:ext uri="{BB962C8B-B14F-4D97-AF65-F5344CB8AC3E}">
        <p14:creationId xmlns:p14="http://schemas.microsoft.com/office/powerpoint/2010/main" val="8275323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8229600" cy="1143000"/>
          </a:xfrm>
        </p:spPr>
        <p:txBody>
          <a:bodyPr/>
          <a:lstStyle/>
          <a:p>
            <a:endParaRPr lang="en-US"/>
          </a:p>
        </p:txBody>
      </p:sp>
      <p:sp>
        <p:nvSpPr>
          <p:cNvPr id="3" name="Content Placeholder 2"/>
          <p:cNvSpPr>
            <a:spLocks noGrp="1"/>
          </p:cNvSpPr>
          <p:nvPr>
            <p:ph idx="1"/>
          </p:nvPr>
        </p:nvSpPr>
        <p:spPr>
          <a:xfrm>
            <a:off x="1295400" y="1600200"/>
            <a:ext cx="8229600" cy="4525963"/>
          </a:xfrm>
        </p:spPr>
        <p:txBody>
          <a:bodyPr/>
          <a:lstStyle/>
          <a:p>
            <a:endParaRPr lang="en-US" dirty="0"/>
          </a:p>
        </p:txBody>
      </p:sp>
      <p:pic>
        <p:nvPicPr>
          <p:cNvPr id="32771" name="Picture 3" descr="C:\Users\jpr\Dropbox\Dropbox\Wallace Coulter book\GE materials\Shot0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023" y="0"/>
            <a:ext cx="7594600" cy="6515100"/>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C:\Users\jpr\Dropbox\Dropbox\Wallace Coulter book\GE materials\GE mobile radio 19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794" y="0"/>
            <a:ext cx="735280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467599" y="76200"/>
            <a:ext cx="1588897" cy="923330"/>
          </a:xfrm>
          <a:prstGeom prst="rect">
            <a:avLst/>
          </a:prstGeom>
          <a:noFill/>
        </p:spPr>
        <p:txBody>
          <a:bodyPr wrap="none" rtlCol="0">
            <a:spAutoFit/>
          </a:bodyPr>
          <a:lstStyle/>
          <a:p>
            <a:r>
              <a:rPr lang="en-US" sz="5400" dirty="0" smtClean="0"/>
              <a:t>1938</a:t>
            </a:r>
            <a:endParaRPr lang="en-US" sz="5400" dirty="0"/>
          </a:p>
        </p:txBody>
      </p:sp>
      <p:pic>
        <p:nvPicPr>
          <p:cNvPr id="7" name="Picture 3" descr="C:\Users\jpr\Dropbox\Dropbox\Wallace Coulter book\Images\Img_026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599" y="1692276"/>
            <a:ext cx="1818349" cy="24244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80959" y="4419600"/>
            <a:ext cx="1447801" cy="830997"/>
          </a:xfrm>
          <a:prstGeom prst="rect">
            <a:avLst/>
          </a:prstGeom>
          <a:noFill/>
        </p:spPr>
        <p:txBody>
          <a:bodyPr wrap="square" rtlCol="0">
            <a:spAutoFit/>
          </a:bodyPr>
          <a:lstStyle/>
          <a:p>
            <a:r>
              <a:rPr lang="en-US" sz="1200" dirty="0" smtClean="0"/>
              <a:t>Wallace Coulter</a:t>
            </a:r>
          </a:p>
          <a:p>
            <a:r>
              <a:rPr lang="en-US" sz="1200" dirty="0" smtClean="0"/>
              <a:t>Leaving for Asia to </a:t>
            </a:r>
          </a:p>
          <a:p>
            <a:r>
              <a:rPr lang="en-US" sz="1200" dirty="0" smtClean="0"/>
              <a:t>Sell X-Ray machines for GE</a:t>
            </a:r>
            <a:endParaRPr lang="en-US" sz="1200" dirty="0"/>
          </a:p>
        </p:txBody>
      </p:sp>
    </p:spTree>
    <p:extLst>
      <p:ext uri="{BB962C8B-B14F-4D97-AF65-F5344CB8AC3E}">
        <p14:creationId xmlns:p14="http://schemas.microsoft.com/office/powerpoint/2010/main" val="202018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770"/>
                                        </p:tgtEl>
                                      </p:cBhvr>
                                    </p:animEffect>
                                    <p:set>
                                      <p:cBhvr>
                                        <p:cTn id="7" dur="1" fill="hold">
                                          <p:stCondLst>
                                            <p:cond delay="499"/>
                                          </p:stCondLst>
                                        </p:cTn>
                                        <p:tgtEl>
                                          <p:spTgt spid="327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5" name="Group 4"/>
          <p:cNvGrpSpPr/>
          <p:nvPr/>
        </p:nvGrpSpPr>
        <p:grpSpPr>
          <a:xfrm>
            <a:off x="3412" y="4613254"/>
            <a:ext cx="9144000" cy="2233061"/>
            <a:chOff x="3412" y="4613254"/>
            <a:chExt cx="9144000" cy="2233061"/>
          </a:xfrm>
        </p:grpSpPr>
        <p:pic>
          <p:nvPicPr>
            <p:cNvPr id="9218" name="Picture 2" descr="C:\Users\jpr\Dropbox\Dropbox\Wallace Coulter book\auer\new materials\facs story 2 with comments 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2" y="4613254"/>
              <a:ext cx="9144000" cy="22330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0" y="5029200"/>
              <a:ext cx="1350050" cy="369332"/>
            </a:xfrm>
            <a:prstGeom prst="rect">
              <a:avLst/>
            </a:prstGeom>
            <a:noFill/>
          </p:spPr>
          <p:txBody>
            <a:bodyPr wrap="none" rtlCol="0">
              <a:spAutoFit/>
            </a:bodyPr>
            <a:lstStyle/>
            <a:p>
              <a:r>
                <a:rPr lang="en-US" b="1" dirty="0" smtClean="0">
                  <a:solidFill>
                    <a:srgbClr val="FF0000"/>
                  </a:solidFill>
                </a:rPr>
                <a:t>15 </a:t>
              </a:r>
              <a:r>
                <a:rPr lang="en-US" b="1" dirty="0">
                  <a:solidFill>
                    <a:srgbClr val="FF0000"/>
                  </a:solidFill>
                </a:rPr>
                <a:t>D</a:t>
              </a:r>
              <a:r>
                <a:rPr lang="en-US" b="1" dirty="0" smtClean="0">
                  <a:solidFill>
                    <a:srgbClr val="FF0000"/>
                  </a:solidFill>
                </a:rPr>
                <a:t>ec 1971</a:t>
              </a:r>
              <a:endParaRPr lang="en-US" b="1" dirty="0">
                <a:solidFill>
                  <a:srgbClr val="FF0000"/>
                </a:solidFill>
              </a:endParaRPr>
            </a:p>
          </p:txBody>
        </p:sp>
      </p:grpSp>
      <p:grpSp>
        <p:nvGrpSpPr>
          <p:cNvPr id="6" name="Group 5"/>
          <p:cNvGrpSpPr/>
          <p:nvPr/>
        </p:nvGrpSpPr>
        <p:grpSpPr>
          <a:xfrm>
            <a:off x="228600" y="10236"/>
            <a:ext cx="3319267" cy="4495800"/>
            <a:chOff x="228600" y="10236"/>
            <a:chExt cx="3319267" cy="4495800"/>
          </a:xfrm>
        </p:grpSpPr>
        <p:pic>
          <p:nvPicPr>
            <p:cNvPr id="9219" name="Picture 3" descr="C:\Users\jpr\Dropbox\Dropbox\Wallace Coulter book\auer\new materials\FACS story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0236"/>
              <a:ext cx="3319267" cy="4495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00200" y="609600"/>
              <a:ext cx="1364476" cy="369332"/>
            </a:xfrm>
            <a:prstGeom prst="rect">
              <a:avLst/>
            </a:prstGeom>
            <a:noFill/>
          </p:spPr>
          <p:txBody>
            <a:bodyPr wrap="none" rtlCol="0">
              <a:spAutoFit/>
            </a:bodyPr>
            <a:lstStyle/>
            <a:p>
              <a:r>
                <a:rPr lang="en-US" b="1" dirty="0" smtClean="0">
                  <a:solidFill>
                    <a:srgbClr val="FF0000"/>
                  </a:solidFill>
                </a:rPr>
                <a:t>18 Aug 1971</a:t>
              </a:r>
              <a:endParaRPr lang="en-US" b="1" dirty="0">
                <a:solidFill>
                  <a:srgbClr val="FF0000"/>
                </a:solidFill>
              </a:endParaRPr>
            </a:p>
          </p:txBody>
        </p:sp>
      </p:grpSp>
      <p:grpSp>
        <p:nvGrpSpPr>
          <p:cNvPr id="9" name="Group 8"/>
          <p:cNvGrpSpPr/>
          <p:nvPr/>
        </p:nvGrpSpPr>
        <p:grpSpPr>
          <a:xfrm>
            <a:off x="3276600" y="844520"/>
            <a:ext cx="5854999" cy="3956080"/>
            <a:chOff x="3276600" y="844520"/>
            <a:chExt cx="5854999" cy="3956080"/>
          </a:xfrm>
        </p:grpSpPr>
        <p:pic>
          <p:nvPicPr>
            <p:cNvPr id="9220" name="Picture 4" descr="C:\Users\jpr\Dropbox\Dropbox\Wallace Coulter book\auer\new materials\facs story 2 with comments 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844520"/>
              <a:ext cx="5854999" cy="39560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75946" y="902732"/>
              <a:ext cx="1259576" cy="369332"/>
            </a:xfrm>
            <a:prstGeom prst="rect">
              <a:avLst/>
            </a:prstGeom>
            <a:noFill/>
          </p:spPr>
          <p:txBody>
            <a:bodyPr wrap="none" rtlCol="0">
              <a:spAutoFit/>
            </a:bodyPr>
            <a:lstStyle/>
            <a:p>
              <a:r>
                <a:rPr lang="en-US" b="1" dirty="0" smtClean="0">
                  <a:solidFill>
                    <a:srgbClr val="FF0000"/>
                  </a:solidFill>
                </a:rPr>
                <a:t>3 Nov 1971</a:t>
              </a:r>
              <a:endParaRPr lang="en-US" b="1" dirty="0">
                <a:solidFill>
                  <a:srgbClr val="FF0000"/>
                </a:solidFill>
              </a:endParaRPr>
            </a:p>
          </p:txBody>
        </p:sp>
      </p:grpSp>
      <p:sp>
        <p:nvSpPr>
          <p:cNvPr id="13" name="TextBox 12"/>
          <p:cNvSpPr txBox="1"/>
          <p:nvPr/>
        </p:nvSpPr>
        <p:spPr>
          <a:xfrm>
            <a:off x="7817996" y="21771"/>
            <a:ext cx="1326004" cy="769441"/>
          </a:xfrm>
          <a:prstGeom prst="rect">
            <a:avLst/>
          </a:prstGeom>
          <a:noFill/>
        </p:spPr>
        <p:txBody>
          <a:bodyPr wrap="none" rtlCol="0">
            <a:spAutoFit/>
          </a:bodyPr>
          <a:lstStyle/>
          <a:p>
            <a:r>
              <a:rPr lang="en-US" sz="4400" dirty="0" smtClean="0"/>
              <a:t>1971</a:t>
            </a:r>
            <a:endParaRPr lang="en-US" sz="4400" dirty="0"/>
          </a:p>
        </p:txBody>
      </p:sp>
    </p:spTree>
    <p:extLst>
      <p:ext uri="{BB962C8B-B14F-4D97-AF65-F5344CB8AC3E}">
        <p14:creationId xmlns:p14="http://schemas.microsoft.com/office/powerpoint/2010/main" val="3729434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fontScale="90000"/>
          </a:bodyPr>
          <a:lstStyle/>
          <a:p>
            <a:r>
              <a:rPr lang="en-US" b="1" dirty="0" smtClean="0"/>
              <a:t>Stanford Group and BD (</a:t>
            </a:r>
            <a:r>
              <a:rPr lang="en-US" b="1" dirty="0" err="1" smtClean="0"/>
              <a:t>Herzenberg</a:t>
            </a:r>
            <a:r>
              <a:rPr lang="en-US" b="1" dirty="0" smtClean="0"/>
              <a:t>)</a:t>
            </a:r>
            <a:r>
              <a:rPr lang="en-US" dirty="0" smtClean="0"/>
              <a:t/>
            </a:r>
            <a:br>
              <a:rPr lang="en-US" dirty="0" smtClean="0"/>
            </a:br>
            <a:r>
              <a:rPr lang="en-US" dirty="0" smtClean="0"/>
              <a:t>(Agreements made between Nov 3 and Dec 15, 1971</a:t>
            </a:r>
            <a:br>
              <a:rPr lang="en-US" dirty="0" smtClean="0"/>
            </a:br>
            <a:r>
              <a:rPr lang="en-US" dirty="0" smtClean="0"/>
              <a:t/>
            </a:r>
            <a:br>
              <a:rPr lang="en-US" dirty="0" smtClean="0"/>
            </a:br>
            <a:r>
              <a:rPr lang="en-US" b="1" dirty="0" smtClean="0"/>
              <a:t>Coulter Group and Particle Technologies (Fulwyler)</a:t>
            </a:r>
            <a:r>
              <a:rPr lang="en-US" dirty="0" smtClean="0"/>
              <a:t/>
            </a:r>
            <a:br>
              <a:rPr lang="en-US" dirty="0" smtClean="0"/>
            </a:br>
            <a:r>
              <a:rPr lang="en-US" dirty="0" smtClean="0"/>
              <a:t>(Agreements made October 1, 1971)</a:t>
            </a:r>
            <a:r>
              <a:rPr lang="en-US" dirty="0"/>
              <a:t/>
            </a:r>
            <a:br>
              <a:rPr lang="en-US" dirty="0"/>
            </a:br>
            <a:endParaRPr lang="en-US" dirty="0"/>
          </a:p>
        </p:txBody>
      </p:sp>
      <p:sp>
        <p:nvSpPr>
          <p:cNvPr id="5" name="TextBox 4"/>
          <p:cNvSpPr txBox="1"/>
          <p:nvPr/>
        </p:nvSpPr>
        <p:spPr>
          <a:xfrm>
            <a:off x="7817996" y="21771"/>
            <a:ext cx="1326004" cy="769441"/>
          </a:xfrm>
          <a:prstGeom prst="rect">
            <a:avLst/>
          </a:prstGeom>
          <a:noFill/>
        </p:spPr>
        <p:txBody>
          <a:bodyPr wrap="none" rtlCol="0">
            <a:spAutoFit/>
          </a:bodyPr>
          <a:lstStyle/>
          <a:p>
            <a:r>
              <a:rPr lang="en-US" sz="4400" dirty="0" smtClean="0"/>
              <a:t>1971</a:t>
            </a:r>
            <a:endParaRPr lang="en-US" sz="4400" dirty="0"/>
          </a:p>
        </p:txBody>
      </p:sp>
    </p:spTree>
    <p:extLst>
      <p:ext uri="{BB962C8B-B14F-4D97-AF65-F5344CB8AC3E}">
        <p14:creationId xmlns:p14="http://schemas.microsoft.com/office/powerpoint/2010/main" val="38841428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p:cNvSpPr>
            <a:spLocks noGrp="1"/>
          </p:cNvSpPr>
          <p:nvPr>
            <p:ph type="dt" sz="quarter" idx="10"/>
          </p:nvPr>
        </p:nvSpPr>
        <p:spPr/>
        <p:txBody>
          <a:bodyPr/>
          <a:lstStyle/>
          <a:p>
            <a:pPr>
              <a:defRPr/>
            </a:pPr>
            <a:fld id="{0A179B6C-F152-4B35-A897-8972D1058CB6}" type="datetime12">
              <a:rPr lang="en-US"/>
              <a:pPr>
                <a:defRPr/>
              </a:pPr>
              <a:t>11:02 PM</a:t>
            </a:fld>
            <a:endParaRPr lang="en-US"/>
          </a:p>
        </p:txBody>
      </p:sp>
      <p:sp>
        <p:nvSpPr>
          <p:cNvPr id="8" name="Footer Placeholder 3"/>
          <p:cNvSpPr>
            <a:spLocks noGrp="1"/>
          </p:cNvSpPr>
          <p:nvPr>
            <p:ph type="ftr" sz="quarter" idx="11"/>
          </p:nvPr>
        </p:nvSpPr>
        <p:spPr/>
        <p:txBody>
          <a:bodyPr/>
          <a:lstStyle/>
          <a:p>
            <a:pPr>
              <a:defRPr/>
            </a:pPr>
            <a:r>
              <a:rPr lang="en-US"/>
              <a:t>© 1990-2012 J. Paul Robinson, Purdue University</a:t>
            </a:r>
          </a:p>
        </p:txBody>
      </p:sp>
      <p:sp>
        <p:nvSpPr>
          <p:cNvPr id="24580" name="Slide Number Placeholder 4"/>
          <p:cNvSpPr>
            <a:spLocks noGrp="1"/>
          </p:cNvSpPr>
          <p:nvPr>
            <p:ph type="sldNum" sz="quarter" idx="12"/>
          </p:nvPr>
        </p:nvSpPr>
        <p:spPr>
          <a:xfrm>
            <a:off x="6544056" y="6424384"/>
            <a:ext cx="2133600" cy="365125"/>
          </a:xfrm>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smtClean="0"/>
              <a:t>Page </a:t>
            </a:r>
            <a:fld id="{A737558F-99AF-44D7-BEBB-E8DD2F8ABE54}" type="slidenum">
              <a:rPr lang="en-US" sz="1400" smtClean="0"/>
              <a:pPr/>
              <a:t>62</a:t>
            </a:fld>
            <a:endParaRPr lang="en-US" sz="1400" smtClean="0"/>
          </a:p>
        </p:txBody>
      </p:sp>
      <p:sp>
        <p:nvSpPr>
          <p:cNvPr id="24581" name="Rectangle 2"/>
          <p:cNvSpPr>
            <a:spLocks noGrp="1" noChangeArrowheads="1"/>
          </p:cNvSpPr>
          <p:nvPr>
            <p:ph type="title"/>
          </p:nvPr>
        </p:nvSpPr>
        <p:spPr>
          <a:xfrm>
            <a:off x="685800" y="228600"/>
            <a:ext cx="7772400" cy="5334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en-US" sz="2400" smtClean="0"/>
              <a:t>Herzenberg &amp; Becton-Dickinson</a:t>
            </a:r>
          </a:p>
        </p:txBody>
      </p:sp>
      <p:pic>
        <p:nvPicPr>
          <p:cNvPr id="2458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 y="1752600"/>
            <a:ext cx="2581275" cy="368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4" name="Text Box 10"/>
          <p:cNvSpPr txBox="1">
            <a:spLocks noChangeArrowheads="1"/>
          </p:cNvSpPr>
          <p:nvPr/>
        </p:nvSpPr>
        <p:spPr bwMode="auto">
          <a:xfrm>
            <a:off x="2040667" y="2060599"/>
            <a:ext cx="3758095"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err="1">
                <a:solidFill>
                  <a:schemeClr val="tx2"/>
                </a:solidFill>
                <a:latin typeface="Arial" pitchFamily="34" charset="0"/>
              </a:rPr>
              <a:t>Herzenberg</a:t>
            </a:r>
            <a:r>
              <a:rPr lang="en-US" sz="1400" dirty="0">
                <a:solidFill>
                  <a:schemeClr val="tx2"/>
                </a:solidFill>
                <a:latin typeface="Arial" pitchFamily="34" charset="0"/>
              </a:rPr>
              <a:t> was the recipient of the very </a:t>
            </a:r>
          </a:p>
          <a:p>
            <a:r>
              <a:rPr lang="en-US" sz="1400" dirty="0">
                <a:solidFill>
                  <a:schemeClr val="tx2"/>
                </a:solidFill>
                <a:latin typeface="Arial" pitchFamily="34" charset="0"/>
              </a:rPr>
              <a:t>Prestigious 2006 Kyoto Prize for his work </a:t>
            </a:r>
          </a:p>
          <a:p>
            <a:r>
              <a:rPr lang="en-US" sz="1400" dirty="0">
                <a:solidFill>
                  <a:schemeClr val="tx2"/>
                </a:solidFill>
                <a:latin typeface="Arial" pitchFamily="34" charset="0"/>
              </a:rPr>
              <a:t>in development of fluorescence based</a:t>
            </a:r>
          </a:p>
          <a:p>
            <a:r>
              <a:rPr lang="en-US" sz="1400" dirty="0">
                <a:solidFill>
                  <a:schemeClr val="tx2"/>
                </a:solidFill>
                <a:latin typeface="Arial" pitchFamily="34" charset="0"/>
              </a:rPr>
              <a:t>flow cytometry. Many people well known </a:t>
            </a:r>
          </a:p>
          <a:p>
            <a:r>
              <a:rPr lang="en-US" sz="1400" dirty="0">
                <a:solidFill>
                  <a:schemeClr val="tx2"/>
                </a:solidFill>
                <a:latin typeface="Arial" pitchFamily="34" charset="0"/>
              </a:rPr>
              <a:t>in the field were trained in his lab</a:t>
            </a:r>
          </a:p>
        </p:txBody>
      </p:sp>
      <p:sp>
        <p:nvSpPr>
          <p:cNvPr id="24585" name="Text Box 11"/>
          <p:cNvSpPr txBox="1">
            <a:spLocks noChangeArrowheads="1"/>
          </p:cNvSpPr>
          <p:nvPr/>
        </p:nvSpPr>
        <p:spPr bwMode="auto">
          <a:xfrm>
            <a:off x="192024" y="5545931"/>
            <a:ext cx="279916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050">
                <a:latin typeface="Arial" pitchFamily="34" charset="0"/>
              </a:rPr>
              <a:t>(Photo from the official Kyoto Prize website)</a:t>
            </a:r>
          </a:p>
        </p:txBody>
      </p:sp>
      <p:sp>
        <p:nvSpPr>
          <p:cNvPr id="10" name="TextBox 9"/>
          <p:cNvSpPr txBox="1"/>
          <p:nvPr/>
        </p:nvSpPr>
        <p:spPr>
          <a:xfrm>
            <a:off x="7817996" y="21771"/>
            <a:ext cx="1326004" cy="769441"/>
          </a:xfrm>
          <a:prstGeom prst="rect">
            <a:avLst/>
          </a:prstGeom>
          <a:noFill/>
        </p:spPr>
        <p:txBody>
          <a:bodyPr wrap="none" rtlCol="0">
            <a:spAutoFit/>
          </a:bodyPr>
          <a:lstStyle/>
          <a:p>
            <a:r>
              <a:rPr lang="en-US" sz="4400" dirty="0" smtClean="0"/>
              <a:t>1972</a:t>
            </a:r>
            <a:endParaRPr lang="en-US" sz="4400" dirty="0"/>
          </a:p>
        </p:txBody>
      </p:sp>
      <p:sp>
        <p:nvSpPr>
          <p:cNvPr id="24582" name="Text Box 3"/>
          <p:cNvSpPr txBox="1">
            <a:spLocks noChangeArrowheads="1"/>
          </p:cNvSpPr>
          <p:nvPr/>
        </p:nvSpPr>
        <p:spPr bwMode="auto">
          <a:xfrm>
            <a:off x="219456" y="648494"/>
            <a:ext cx="845820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6000"/>
              </a:lnSpc>
            </a:pPr>
            <a:endParaRPr lang="en-US" sz="1600" dirty="0"/>
          </a:p>
          <a:p>
            <a:pPr>
              <a:lnSpc>
                <a:spcPct val="96000"/>
              </a:lnSpc>
            </a:pPr>
            <a:r>
              <a:rPr lang="en-US" sz="1600" b="1" dirty="0" err="1">
                <a:latin typeface="Helvetica" pitchFamily="34" charset="0"/>
              </a:rPr>
              <a:t>Herzenberg</a:t>
            </a:r>
            <a:r>
              <a:rPr lang="en-US" sz="1600" b="1" dirty="0">
                <a:latin typeface="Helvetica" pitchFamily="34" charset="0"/>
              </a:rPr>
              <a:t> -1972</a:t>
            </a:r>
            <a:r>
              <a:rPr lang="en-US" sz="1600" dirty="0">
                <a:latin typeface="Helvetica" pitchFamily="34" charset="0"/>
              </a:rPr>
              <a:t> -  Argon laser flow sorter - placed an argon laser onto their sorter and successfully did high speed sorting - Coined the term </a:t>
            </a:r>
            <a:r>
              <a:rPr lang="en-US" sz="1600" dirty="0">
                <a:solidFill>
                  <a:srgbClr val="FF3300"/>
                </a:solidFill>
                <a:latin typeface="Helvetica" pitchFamily="34" charset="0"/>
              </a:rPr>
              <a:t>F</a:t>
            </a:r>
            <a:r>
              <a:rPr lang="en-US" sz="1600" dirty="0">
                <a:latin typeface="Helvetica" pitchFamily="34" charset="0"/>
              </a:rPr>
              <a:t>luorescence </a:t>
            </a:r>
            <a:r>
              <a:rPr lang="en-US" sz="1600" dirty="0">
                <a:solidFill>
                  <a:srgbClr val="FF3300"/>
                </a:solidFill>
                <a:latin typeface="Helvetica" pitchFamily="34" charset="0"/>
              </a:rPr>
              <a:t>A</a:t>
            </a:r>
            <a:r>
              <a:rPr lang="en-US" sz="1600" dirty="0">
                <a:latin typeface="Helvetica" pitchFamily="34" charset="0"/>
              </a:rPr>
              <a:t>ctivated </a:t>
            </a:r>
            <a:r>
              <a:rPr lang="en-US" sz="1600" dirty="0">
                <a:solidFill>
                  <a:srgbClr val="FF3300"/>
                </a:solidFill>
                <a:latin typeface="Helvetica" pitchFamily="34" charset="0"/>
              </a:rPr>
              <a:t>C</a:t>
            </a:r>
            <a:r>
              <a:rPr lang="en-US" sz="1600" dirty="0">
                <a:latin typeface="Helvetica" pitchFamily="34" charset="0"/>
              </a:rPr>
              <a:t>ell </a:t>
            </a:r>
            <a:r>
              <a:rPr lang="en-US" sz="1600" dirty="0">
                <a:solidFill>
                  <a:srgbClr val="FF3300"/>
                </a:solidFill>
                <a:latin typeface="Helvetica" pitchFamily="34" charset="0"/>
              </a:rPr>
              <a:t>S</a:t>
            </a:r>
            <a:r>
              <a:rPr lang="en-US" sz="1600" dirty="0">
                <a:latin typeface="Helvetica" pitchFamily="34" charset="0"/>
              </a:rPr>
              <a:t>orting (FACS) This instrument could detect weak fluorescence with </a:t>
            </a:r>
            <a:r>
              <a:rPr lang="en-US" sz="1600" dirty="0" err="1">
                <a:latin typeface="Helvetica" pitchFamily="34" charset="0"/>
              </a:rPr>
              <a:t>rhodamine</a:t>
            </a:r>
            <a:r>
              <a:rPr lang="en-US" sz="1600" dirty="0">
                <a:latin typeface="Helvetica" pitchFamily="34" charset="0"/>
              </a:rPr>
              <a:t> and fluorescein tagged antibodies. A commercial version was distributed by B-D in 1974 and could collect forward scatter and fluorescence above 530 nm.</a:t>
            </a:r>
          </a:p>
          <a:p>
            <a:pPr>
              <a:lnSpc>
                <a:spcPct val="96000"/>
              </a:lnSpc>
            </a:pPr>
            <a:endParaRPr lang="en-US" sz="1600" dirty="0">
              <a:latin typeface="Helvetica" pitchFamily="34" charset="0"/>
            </a:endParaRPr>
          </a:p>
          <a:p>
            <a:pPr>
              <a:lnSpc>
                <a:spcPct val="96000"/>
              </a:lnSpc>
            </a:pPr>
            <a:endParaRPr lang="en-US" sz="1600" dirty="0">
              <a:latin typeface="Helvetica" pitchFamily="34" charset="0"/>
            </a:endParaRPr>
          </a:p>
        </p:txBody>
      </p:sp>
      <p:pic>
        <p:nvPicPr>
          <p:cNvPr id="2" name="Picture 1"/>
          <p:cNvPicPr>
            <a:picLocks noChangeAspect="1"/>
          </p:cNvPicPr>
          <p:nvPr/>
        </p:nvPicPr>
        <p:blipFill>
          <a:blip r:embed="rId4"/>
          <a:stretch>
            <a:fillRect/>
          </a:stretch>
        </p:blipFill>
        <p:spPr>
          <a:xfrm>
            <a:off x="4812399" y="2933098"/>
            <a:ext cx="4251452" cy="3188589"/>
          </a:xfrm>
          <a:prstGeom prst="rect">
            <a:avLst/>
          </a:prstGeom>
        </p:spPr>
      </p:pic>
      <p:sp>
        <p:nvSpPr>
          <p:cNvPr id="3" name="TextBox 2"/>
          <p:cNvSpPr txBox="1"/>
          <p:nvPr/>
        </p:nvSpPr>
        <p:spPr>
          <a:xfrm>
            <a:off x="6307541" y="2700793"/>
            <a:ext cx="1540935" cy="276999"/>
          </a:xfrm>
          <a:prstGeom prst="rect">
            <a:avLst/>
          </a:prstGeom>
          <a:noFill/>
        </p:spPr>
        <p:txBody>
          <a:bodyPr wrap="none" rtlCol="0">
            <a:spAutoFit/>
          </a:bodyPr>
          <a:lstStyle/>
          <a:p>
            <a:r>
              <a:rPr lang="en-US" sz="1200" dirty="0"/>
              <a:t>Monday, </a:t>
            </a:r>
            <a:r>
              <a:rPr lang="en-US" sz="1200" dirty="0" smtClean="0"/>
              <a:t>Sept 6, 2013</a:t>
            </a:r>
            <a:endParaRPr lang="en-US" sz="1200" dirty="0"/>
          </a:p>
        </p:txBody>
      </p:sp>
      <p:sp>
        <p:nvSpPr>
          <p:cNvPr id="4" name="TextBox 3"/>
          <p:cNvSpPr txBox="1"/>
          <p:nvPr/>
        </p:nvSpPr>
        <p:spPr>
          <a:xfrm>
            <a:off x="5638800" y="6051113"/>
            <a:ext cx="2062872" cy="276999"/>
          </a:xfrm>
          <a:prstGeom prst="rect">
            <a:avLst/>
          </a:prstGeom>
          <a:noFill/>
        </p:spPr>
        <p:txBody>
          <a:bodyPr wrap="none" rtlCol="0">
            <a:spAutoFit/>
          </a:bodyPr>
          <a:lstStyle/>
          <a:p>
            <a:r>
              <a:rPr lang="en-US" sz="1200" dirty="0" smtClean="0"/>
              <a:t>Len </a:t>
            </a:r>
            <a:r>
              <a:rPr lang="en-US" sz="1200" smtClean="0"/>
              <a:t>Passed away Oct 27, 2013</a:t>
            </a:r>
            <a:endParaRPr lang="en-US" sz="1200"/>
          </a:p>
        </p:txBody>
      </p:sp>
    </p:spTree>
    <p:extLst>
      <p:ext uri="{BB962C8B-B14F-4D97-AF65-F5344CB8AC3E}">
        <p14:creationId xmlns:p14="http://schemas.microsoft.com/office/powerpoint/2010/main" val="393689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ate Placeholder 2"/>
          <p:cNvSpPr>
            <a:spLocks noGrp="1"/>
          </p:cNvSpPr>
          <p:nvPr>
            <p:ph type="dt" sz="quarter" idx="10"/>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61E100B-A2C3-4F41-A320-E71378ACA439}" type="datetime12">
              <a:rPr lang="en-US" sz="1400" smtClean="0"/>
              <a:pPr/>
              <a:t>11:02 PM</a:t>
            </a:fld>
            <a:endParaRPr lang="en-US" sz="1400" smtClean="0"/>
          </a:p>
        </p:txBody>
      </p:sp>
      <p:sp>
        <p:nvSpPr>
          <p:cNvPr id="46083" name="Slide Number Placeholder 4"/>
          <p:cNvSpPr>
            <a:spLocks noGrp="1"/>
          </p:cNvSpPr>
          <p:nvPr>
            <p:ph type="sldNum" sz="quarter" idx="12"/>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74AD5AB-EE18-4C61-BC78-5D0C8FD9B3B8}" type="slidenum">
              <a:rPr lang="en-US" sz="1400" smtClean="0"/>
              <a:pPr/>
              <a:t>63</a:t>
            </a:fld>
            <a:endParaRPr lang="en-US" sz="1400" smtClean="0"/>
          </a:p>
        </p:txBody>
      </p:sp>
      <p:sp>
        <p:nvSpPr>
          <p:cNvPr id="46084" name="Rectangle 2"/>
          <p:cNvSpPr>
            <a:spLocks noGrp="1" noChangeArrowheads="1"/>
          </p:cNvSpPr>
          <p:nvPr>
            <p:ph type="title"/>
          </p:nvPr>
        </p:nvSpPr>
        <p:spPr>
          <a:xfrm>
            <a:off x="81755" y="21771"/>
            <a:ext cx="8601075" cy="1143000"/>
          </a:xfrm>
        </p:spPr>
        <p:txBody>
          <a:bodyPr>
            <a:normAutofit fontScale="90000"/>
          </a:bodyPr>
          <a:lstStyle/>
          <a:p>
            <a:pPr eaLnBrk="1" hangingPunct="1"/>
            <a:r>
              <a:rPr lang="en-US" b="1" dirty="0" err="1" smtClean="0"/>
              <a:t>Herzenberg</a:t>
            </a:r>
            <a:r>
              <a:rPr lang="en-US" b="1" dirty="0" smtClean="0"/>
              <a:t> and Bonner</a:t>
            </a:r>
            <a:br>
              <a:rPr lang="en-US" b="1" dirty="0" smtClean="0"/>
            </a:br>
            <a:endParaRPr lang="en-US" b="1" dirty="0" smtClean="0"/>
          </a:p>
        </p:txBody>
      </p:sp>
      <p:pic>
        <p:nvPicPr>
          <p:cNvPr id="273411" name="Picture 3" descr="Science 4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838200"/>
            <a:ext cx="579179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12" name="Picture 4" descr="Science 1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1" y="1053003"/>
            <a:ext cx="3276600" cy="469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 Box 5"/>
          <p:cNvSpPr txBox="1">
            <a:spLocks noChangeArrowheads="1"/>
          </p:cNvSpPr>
          <p:nvPr/>
        </p:nvSpPr>
        <p:spPr bwMode="auto">
          <a:xfrm>
            <a:off x="724395" y="5775922"/>
            <a:ext cx="72405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dirty="0">
                <a:latin typeface="Arial" pitchFamily="34" charset="0"/>
              </a:rPr>
              <a:t>WA Bonner, HR </a:t>
            </a:r>
            <a:r>
              <a:rPr lang="en-US" sz="1600" dirty="0" err="1">
                <a:latin typeface="Arial" pitchFamily="34" charset="0"/>
              </a:rPr>
              <a:t>Hulett</a:t>
            </a:r>
            <a:r>
              <a:rPr lang="en-US" sz="1600" dirty="0">
                <a:latin typeface="Arial" pitchFamily="34" charset="0"/>
              </a:rPr>
              <a:t>, RG Sweet and LA </a:t>
            </a:r>
            <a:r>
              <a:rPr lang="en-US" sz="1600" dirty="0" err="1">
                <a:latin typeface="Arial" pitchFamily="34" charset="0"/>
              </a:rPr>
              <a:t>Herzenberg</a:t>
            </a:r>
            <a:r>
              <a:rPr lang="en-US" sz="1600" dirty="0">
                <a:latin typeface="Arial" pitchFamily="34" charset="0"/>
              </a:rPr>
              <a:t>, </a:t>
            </a:r>
          </a:p>
          <a:p>
            <a:pPr algn="ctr"/>
            <a:r>
              <a:rPr lang="en-US" sz="1600" dirty="0">
                <a:latin typeface="Arial" pitchFamily="34" charset="0"/>
              </a:rPr>
              <a:t>Fluorescence Activated Cell Sorting, Review of Scientific Instruments </a:t>
            </a:r>
            <a:r>
              <a:rPr lang="en-US" sz="1600" u="sng" dirty="0">
                <a:latin typeface="Arial" pitchFamily="34" charset="0"/>
              </a:rPr>
              <a:t>43</a:t>
            </a:r>
            <a:r>
              <a:rPr lang="en-US" sz="1600" dirty="0">
                <a:latin typeface="Arial" pitchFamily="34" charset="0"/>
              </a:rPr>
              <a:t>, 1972</a:t>
            </a:r>
          </a:p>
        </p:txBody>
      </p:sp>
      <p:sp>
        <p:nvSpPr>
          <p:cNvPr id="11" name="TextBox 10"/>
          <p:cNvSpPr txBox="1"/>
          <p:nvPr/>
        </p:nvSpPr>
        <p:spPr>
          <a:xfrm>
            <a:off x="7817996" y="21771"/>
            <a:ext cx="1326004" cy="769441"/>
          </a:xfrm>
          <a:prstGeom prst="rect">
            <a:avLst/>
          </a:prstGeom>
          <a:noFill/>
        </p:spPr>
        <p:txBody>
          <a:bodyPr wrap="none" rtlCol="0">
            <a:spAutoFit/>
          </a:bodyPr>
          <a:lstStyle/>
          <a:p>
            <a:r>
              <a:rPr lang="en-US" sz="4400" dirty="0" smtClean="0"/>
              <a:t>1972</a:t>
            </a:r>
            <a:endParaRPr lang="en-US" sz="4400" dirty="0"/>
          </a:p>
        </p:txBody>
      </p:sp>
    </p:spTree>
    <p:extLst>
      <p:ext uri="{BB962C8B-B14F-4D97-AF65-F5344CB8AC3E}">
        <p14:creationId xmlns:p14="http://schemas.microsoft.com/office/powerpoint/2010/main" val="3093862705"/>
      </p:ext>
    </p:extLst>
  </p:cSld>
  <p:clrMapOvr>
    <a:masterClrMapping/>
  </p:clrMapOvr>
  <mc:AlternateContent xmlns:mc="http://schemas.openxmlformats.org/markup-compatibility/2006" xmlns:p14="http://schemas.microsoft.com/office/powerpoint/2010/main">
    <mc:Choice Requires="p14">
      <p:transition spd="med" p14:dur="700" advClick="0" advTm="6700">
        <p:fade/>
      </p:transition>
    </mc:Choice>
    <mc:Fallback xmlns="">
      <p:transition spd="med" advClick="0" advTm="67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
            <a:ext cx="7157167" cy="1143000"/>
          </a:xfrm>
        </p:spPr>
        <p:txBody>
          <a:bodyPr/>
          <a:lstStyle/>
          <a:p>
            <a:r>
              <a:rPr lang="en-US" dirty="0" smtClean="0"/>
              <a:t>Los Alamos and Livermore</a:t>
            </a:r>
            <a:endParaRPr lang="en-US" dirty="0"/>
          </a:p>
        </p:txBody>
      </p:sp>
      <p:pic>
        <p:nvPicPr>
          <p:cNvPr id="8194" name="Picture 2" descr="C:\image database Related\People\Historic photos of cytom people\joe gray doing chromosome sorting at LLNL mid 1970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664" y="1206500"/>
            <a:ext cx="3709537" cy="26162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image database Related\People\Historic photos of cytom people\van dilla and crissman at los alamos doing d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 y="4343400"/>
            <a:ext cx="2661612" cy="2133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2570" y="3822700"/>
            <a:ext cx="3063724" cy="369332"/>
          </a:xfrm>
          <a:prstGeom prst="rect">
            <a:avLst/>
          </a:prstGeom>
          <a:noFill/>
        </p:spPr>
        <p:txBody>
          <a:bodyPr wrap="none" rtlCol="0">
            <a:spAutoFit/>
          </a:bodyPr>
          <a:lstStyle/>
          <a:p>
            <a:r>
              <a:rPr lang="en-US" dirty="0" smtClean="0"/>
              <a:t>Joe Gray sorting chromosomes</a:t>
            </a:r>
            <a:endParaRPr lang="en-US" dirty="0"/>
          </a:p>
        </p:txBody>
      </p:sp>
      <p:sp>
        <p:nvSpPr>
          <p:cNvPr id="6" name="TextBox 5"/>
          <p:cNvSpPr txBox="1"/>
          <p:nvPr/>
        </p:nvSpPr>
        <p:spPr>
          <a:xfrm>
            <a:off x="396240" y="6468888"/>
            <a:ext cx="3434017" cy="369332"/>
          </a:xfrm>
          <a:prstGeom prst="rect">
            <a:avLst/>
          </a:prstGeom>
          <a:noFill/>
        </p:spPr>
        <p:txBody>
          <a:bodyPr wrap="none" rtlCol="0">
            <a:spAutoFit/>
          </a:bodyPr>
          <a:lstStyle/>
          <a:p>
            <a:r>
              <a:rPr lang="en-US" dirty="0" smtClean="0"/>
              <a:t>Marv Van </a:t>
            </a:r>
            <a:r>
              <a:rPr lang="en-US" dirty="0" err="1" smtClean="0"/>
              <a:t>Dilla</a:t>
            </a:r>
            <a:r>
              <a:rPr lang="en-US" dirty="0" smtClean="0"/>
              <a:t> and Harry </a:t>
            </a:r>
            <a:r>
              <a:rPr lang="en-US" dirty="0" err="1" smtClean="0"/>
              <a:t>Crissman</a:t>
            </a:r>
            <a:endParaRPr lang="en-US" dirty="0"/>
          </a:p>
        </p:txBody>
      </p:sp>
      <p:pic>
        <p:nvPicPr>
          <p:cNvPr id="8196" name="Picture 4" descr="C:\image database Related\People\Historic photos of cytom people\van dilla and phil dean doing chromosome sort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191260"/>
            <a:ext cx="3505200" cy="25019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47983" y="3823732"/>
            <a:ext cx="2876621" cy="369332"/>
          </a:xfrm>
          <a:prstGeom prst="rect">
            <a:avLst/>
          </a:prstGeom>
          <a:noFill/>
        </p:spPr>
        <p:txBody>
          <a:bodyPr wrap="none" rtlCol="0">
            <a:spAutoFit/>
          </a:bodyPr>
          <a:lstStyle/>
          <a:p>
            <a:r>
              <a:rPr lang="en-US" dirty="0" smtClean="0"/>
              <a:t>Marv Van </a:t>
            </a:r>
            <a:r>
              <a:rPr lang="en-US" dirty="0" err="1" smtClean="0"/>
              <a:t>Dilla</a:t>
            </a:r>
            <a:r>
              <a:rPr lang="en-US" dirty="0" smtClean="0"/>
              <a:t> and Phil dean</a:t>
            </a:r>
            <a:endParaRPr lang="en-US" dirty="0"/>
          </a:p>
        </p:txBody>
      </p:sp>
      <p:sp>
        <p:nvSpPr>
          <p:cNvPr id="9" name="TextBox 8"/>
          <p:cNvSpPr txBox="1"/>
          <p:nvPr/>
        </p:nvSpPr>
        <p:spPr>
          <a:xfrm>
            <a:off x="7614367" y="21771"/>
            <a:ext cx="1547218" cy="769441"/>
          </a:xfrm>
          <a:prstGeom prst="rect">
            <a:avLst/>
          </a:prstGeom>
          <a:noFill/>
        </p:spPr>
        <p:txBody>
          <a:bodyPr wrap="none" rtlCol="0">
            <a:spAutoFit/>
          </a:bodyPr>
          <a:lstStyle/>
          <a:p>
            <a:r>
              <a:rPr lang="en-US" sz="4400" dirty="0" smtClean="0"/>
              <a:t>1970s</a:t>
            </a:r>
            <a:endParaRPr lang="en-US" sz="4400" dirty="0"/>
          </a:p>
        </p:txBody>
      </p:sp>
    </p:spTree>
    <p:extLst>
      <p:ext uri="{BB962C8B-B14F-4D97-AF65-F5344CB8AC3E}">
        <p14:creationId xmlns:p14="http://schemas.microsoft.com/office/powerpoint/2010/main" val="19051207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Slide Number Placeholder 4"/>
          <p:cNvSpPr>
            <a:spLocks noGrp="1"/>
          </p:cNvSpPr>
          <p:nvPr>
            <p:ph type="sldNum" sz="quarter" idx="12"/>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BF3EC5A-E5F9-4AE8-ABE3-C5A32DC5943E}" type="slidenum">
              <a:rPr lang="en-US" sz="1400" smtClean="0"/>
              <a:pPr/>
              <a:t>65</a:t>
            </a:fld>
            <a:endParaRPr lang="en-US" sz="1400" smtClean="0"/>
          </a:p>
        </p:txBody>
      </p:sp>
      <p:sp>
        <p:nvSpPr>
          <p:cNvPr id="283650" name="Rectangle 2"/>
          <p:cNvSpPr>
            <a:spLocks noChangeArrowheads="1"/>
          </p:cNvSpPr>
          <p:nvPr/>
        </p:nvSpPr>
        <p:spPr bwMode="auto">
          <a:xfrm>
            <a:off x="704399" y="0"/>
            <a:ext cx="31790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dirty="0">
                <a:latin typeface="Arial" pitchFamily="34" charset="0"/>
              </a:rPr>
              <a:t>Biophysics Systems</a:t>
            </a:r>
          </a:p>
        </p:txBody>
      </p:sp>
      <p:sp>
        <p:nvSpPr>
          <p:cNvPr id="283651" name="Rectangle 3"/>
          <p:cNvSpPr>
            <a:spLocks noChangeArrowheads="1"/>
          </p:cNvSpPr>
          <p:nvPr/>
        </p:nvSpPr>
        <p:spPr bwMode="auto">
          <a:xfrm>
            <a:off x="5830066" y="4919"/>
            <a:ext cx="28680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dirty="0">
                <a:latin typeface="Arial" pitchFamily="34" charset="0"/>
              </a:rPr>
              <a:t>Ortho Instruments</a:t>
            </a:r>
          </a:p>
        </p:txBody>
      </p:sp>
      <p:grpSp>
        <p:nvGrpSpPr>
          <p:cNvPr id="283653" name="Group 5"/>
          <p:cNvGrpSpPr>
            <a:grpSpLocks/>
          </p:cNvGrpSpPr>
          <p:nvPr/>
        </p:nvGrpSpPr>
        <p:grpSpPr bwMode="auto">
          <a:xfrm>
            <a:off x="704399" y="466584"/>
            <a:ext cx="2197100" cy="2127503"/>
            <a:chOff x="504" y="624"/>
            <a:chExt cx="2420" cy="1910"/>
          </a:xfrm>
        </p:grpSpPr>
        <p:pic>
          <p:nvPicPr>
            <p:cNvPr id="51226" name="Picture 6" descr="Science 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 y="624"/>
              <a:ext cx="2420" cy="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7" name="Text Box 7"/>
            <p:cNvSpPr txBox="1">
              <a:spLocks noChangeArrowheads="1"/>
            </p:cNvSpPr>
            <p:nvPr/>
          </p:nvSpPr>
          <p:spPr bwMode="auto">
            <a:xfrm>
              <a:off x="936" y="2064"/>
              <a:ext cx="1409" cy="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err="1">
                  <a:latin typeface="Arial" pitchFamily="34" charset="0"/>
                </a:rPr>
                <a:t>Cytograf</a:t>
              </a:r>
              <a:r>
                <a:rPr lang="en-US" sz="1400" dirty="0">
                  <a:latin typeface="Arial" pitchFamily="34" charset="0"/>
                </a:rPr>
                <a:t>  (1970)</a:t>
              </a:r>
            </a:p>
          </p:txBody>
        </p:sp>
      </p:grpSp>
      <p:grpSp>
        <p:nvGrpSpPr>
          <p:cNvPr id="283656" name="Group 8"/>
          <p:cNvGrpSpPr>
            <a:grpSpLocks/>
          </p:cNvGrpSpPr>
          <p:nvPr/>
        </p:nvGrpSpPr>
        <p:grpSpPr bwMode="auto">
          <a:xfrm>
            <a:off x="597242" y="2518962"/>
            <a:ext cx="2411413" cy="2247860"/>
            <a:chOff x="456" y="2419"/>
            <a:chExt cx="2420" cy="1915"/>
          </a:xfrm>
        </p:grpSpPr>
        <p:pic>
          <p:nvPicPr>
            <p:cNvPr id="51224" name="Picture 9" descr="Science 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 y="2419"/>
              <a:ext cx="2420" cy="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5" name="Text Box 10"/>
            <p:cNvSpPr txBox="1">
              <a:spLocks noChangeArrowheads="1"/>
            </p:cNvSpPr>
            <p:nvPr/>
          </p:nvSpPr>
          <p:spPr bwMode="auto">
            <a:xfrm>
              <a:off x="792" y="3888"/>
              <a:ext cx="1734"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err="1">
                  <a:latin typeface="Arial" pitchFamily="34" charset="0"/>
                </a:rPr>
                <a:t>Cytofluorograf</a:t>
              </a:r>
              <a:r>
                <a:rPr lang="en-US" sz="1400" dirty="0">
                  <a:latin typeface="Arial" pitchFamily="34" charset="0"/>
                </a:rPr>
                <a:t>  (1970)</a:t>
              </a:r>
            </a:p>
          </p:txBody>
        </p:sp>
      </p:grpSp>
      <p:grpSp>
        <p:nvGrpSpPr>
          <p:cNvPr id="283659" name="Group 11"/>
          <p:cNvGrpSpPr>
            <a:grpSpLocks/>
          </p:cNvGrpSpPr>
          <p:nvPr/>
        </p:nvGrpSpPr>
        <p:grpSpPr bwMode="auto">
          <a:xfrm>
            <a:off x="381000" y="4744618"/>
            <a:ext cx="3420268" cy="1797696"/>
            <a:chOff x="3593" y="768"/>
            <a:chExt cx="2400" cy="1386"/>
          </a:xfrm>
        </p:grpSpPr>
        <p:pic>
          <p:nvPicPr>
            <p:cNvPr id="51222" name="Picture 12" descr="Science 1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2" y="768"/>
              <a:ext cx="2018" cy="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3" name="Text Box 13"/>
            <p:cNvSpPr txBox="1">
              <a:spLocks noChangeArrowheads="1"/>
            </p:cNvSpPr>
            <p:nvPr/>
          </p:nvSpPr>
          <p:spPr bwMode="auto">
            <a:xfrm>
              <a:off x="3593" y="1917"/>
              <a:ext cx="2400"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Arial" pitchFamily="34" charset="0"/>
                </a:rPr>
                <a:t>FC200 (1975)</a:t>
              </a:r>
            </a:p>
          </p:txBody>
        </p:sp>
      </p:grpSp>
      <p:grpSp>
        <p:nvGrpSpPr>
          <p:cNvPr id="283662" name="Group 14"/>
          <p:cNvGrpSpPr>
            <a:grpSpLocks noChangeAspect="1"/>
          </p:cNvGrpSpPr>
          <p:nvPr/>
        </p:nvGrpSpPr>
        <p:grpSpPr bwMode="auto">
          <a:xfrm>
            <a:off x="5717063" y="617538"/>
            <a:ext cx="2972338" cy="1794006"/>
            <a:chOff x="2214" y="624"/>
            <a:chExt cx="1944" cy="1043"/>
          </a:xfrm>
        </p:grpSpPr>
        <p:pic>
          <p:nvPicPr>
            <p:cNvPr id="51220" name="Picture 15" descr="Science 131"/>
            <p:cNvPicPr>
              <a:picLocks noChangeAspect="1" noChangeArrowheads="1"/>
            </p:cNvPicPr>
            <p:nvPr/>
          </p:nvPicPr>
          <p:blipFill>
            <a:blip r:embed="rId6" cstate="print">
              <a:extLst>
                <a:ext uri="{28A0092B-C50C-407E-A947-70E740481C1C}">
                  <a14:useLocalDpi xmlns:a14="http://schemas.microsoft.com/office/drawing/2010/main" val="0"/>
                </a:ext>
              </a:extLst>
            </a:blip>
            <a:srcRect b="13020"/>
            <a:stretch>
              <a:fillRect/>
            </a:stretch>
          </p:blipFill>
          <p:spPr bwMode="auto">
            <a:xfrm>
              <a:off x="2214" y="624"/>
              <a:ext cx="1944" cy="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1" name="Text Box 16"/>
            <p:cNvSpPr txBox="1">
              <a:spLocks noChangeAspect="1" noChangeArrowheads="1"/>
            </p:cNvSpPr>
            <p:nvPr/>
          </p:nvSpPr>
          <p:spPr bwMode="auto">
            <a:xfrm>
              <a:off x="2646" y="1488"/>
              <a:ext cx="1134"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a:latin typeface="Arial" pitchFamily="34" charset="0"/>
                </a:rPr>
                <a:t>ELT 8 (1977)</a:t>
              </a:r>
            </a:p>
          </p:txBody>
        </p:sp>
      </p:grpSp>
      <p:grpSp>
        <p:nvGrpSpPr>
          <p:cNvPr id="283665" name="Group 17"/>
          <p:cNvGrpSpPr>
            <a:grpSpLocks noChangeAspect="1"/>
          </p:cNvGrpSpPr>
          <p:nvPr/>
        </p:nvGrpSpPr>
        <p:grpSpPr bwMode="auto">
          <a:xfrm>
            <a:off x="5553742" y="2430527"/>
            <a:ext cx="3286139" cy="1950938"/>
            <a:chOff x="2160" y="1776"/>
            <a:chExt cx="1944" cy="1026"/>
          </a:xfrm>
        </p:grpSpPr>
        <p:pic>
          <p:nvPicPr>
            <p:cNvPr id="51218" name="Picture 18" descr="Science 8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0" y="1776"/>
              <a:ext cx="1944"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9" name="Text Box 19"/>
            <p:cNvSpPr txBox="1">
              <a:spLocks noChangeAspect="1" noChangeArrowheads="1"/>
            </p:cNvSpPr>
            <p:nvPr/>
          </p:nvSpPr>
          <p:spPr bwMode="auto">
            <a:xfrm>
              <a:off x="2646" y="2640"/>
              <a:ext cx="1026"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a:latin typeface="Arial" pitchFamily="34" charset="0"/>
                </a:rPr>
                <a:t> 50H (1978)</a:t>
              </a:r>
            </a:p>
          </p:txBody>
        </p:sp>
      </p:grpSp>
      <p:grpSp>
        <p:nvGrpSpPr>
          <p:cNvPr id="283668" name="Group 20"/>
          <p:cNvGrpSpPr>
            <a:grpSpLocks noChangeAspect="1"/>
          </p:cNvGrpSpPr>
          <p:nvPr/>
        </p:nvGrpSpPr>
        <p:grpSpPr bwMode="auto">
          <a:xfrm>
            <a:off x="5542856" y="4404503"/>
            <a:ext cx="3270388" cy="1943015"/>
            <a:chOff x="2160" y="2976"/>
            <a:chExt cx="2052" cy="1084"/>
          </a:xfrm>
        </p:grpSpPr>
        <p:pic>
          <p:nvPicPr>
            <p:cNvPr id="51216" name="Picture 21" descr="Science 23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60" y="2976"/>
              <a:ext cx="2052"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Text Box 22"/>
            <p:cNvSpPr txBox="1">
              <a:spLocks noChangeAspect="1" noChangeArrowheads="1"/>
            </p:cNvSpPr>
            <p:nvPr/>
          </p:nvSpPr>
          <p:spPr bwMode="auto">
            <a:xfrm>
              <a:off x="2538" y="3888"/>
              <a:ext cx="1404" cy="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a:latin typeface="Arial" pitchFamily="34" charset="0"/>
                </a:rPr>
                <a:t>Spectrum (1979)</a:t>
              </a:r>
            </a:p>
          </p:txBody>
        </p:sp>
      </p:grpSp>
    </p:spTree>
    <p:extLst>
      <p:ext uri="{BB962C8B-B14F-4D97-AF65-F5344CB8AC3E}">
        <p14:creationId xmlns:p14="http://schemas.microsoft.com/office/powerpoint/2010/main" val="3688894256"/>
      </p:ext>
    </p:extLst>
  </p:cSld>
  <p:clrMapOvr>
    <a:masterClrMapping/>
  </p:clrMapOvr>
  <mc:AlternateContent xmlns:mc="http://schemas.openxmlformats.org/markup-compatibility/2006" xmlns:p14="http://schemas.microsoft.com/office/powerpoint/2010/main">
    <mc:Choice Requires="p14">
      <p:transition spd="med" p14:dur="700" advClick="0" advTm="56500">
        <p:fade/>
      </p:transition>
    </mc:Choice>
    <mc:Fallback xmlns="">
      <p:transition spd="med" advClick="0" advTm="565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BD Announces FACS-1 April 1974</a:t>
            </a:r>
            <a:endParaRPr lang="en-US" sz="3600" dirty="0"/>
          </a:p>
        </p:txBody>
      </p:sp>
      <p:sp>
        <p:nvSpPr>
          <p:cNvPr id="3" name="Content Placeholder 2"/>
          <p:cNvSpPr>
            <a:spLocks noGrp="1"/>
          </p:cNvSpPr>
          <p:nvPr>
            <p:ph idx="1"/>
          </p:nvPr>
        </p:nvSpPr>
        <p:spPr/>
        <p:txBody>
          <a:bodyPr/>
          <a:lstStyle/>
          <a:p>
            <a:endParaRPr lang="en-US" dirty="0"/>
          </a:p>
        </p:txBody>
      </p:sp>
      <p:pic>
        <p:nvPicPr>
          <p:cNvPr id="12290" name="Picture 2" descr="C:\Users\jpr\Dropbox\Dropbox\Wallace Coulter book\auer\new materials\BD invit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84793"/>
            <a:ext cx="5410200" cy="46883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17996" y="21771"/>
            <a:ext cx="1326004" cy="769441"/>
          </a:xfrm>
          <a:prstGeom prst="rect">
            <a:avLst/>
          </a:prstGeom>
          <a:noFill/>
        </p:spPr>
        <p:txBody>
          <a:bodyPr wrap="none" rtlCol="0">
            <a:spAutoFit/>
          </a:bodyPr>
          <a:lstStyle/>
          <a:p>
            <a:r>
              <a:rPr lang="en-US" sz="4400" dirty="0" smtClean="0"/>
              <a:t>1974</a:t>
            </a:r>
            <a:endParaRPr lang="en-US" sz="4400" dirty="0"/>
          </a:p>
        </p:txBody>
      </p:sp>
    </p:spTree>
    <p:extLst>
      <p:ext uri="{BB962C8B-B14F-4D97-AF65-F5344CB8AC3E}">
        <p14:creationId xmlns:p14="http://schemas.microsoft.com/office/powerpoint/2010/main" val="15341336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576" y="-76200"/>
            <a:ext cx="7620000" cy="715962"/>
          </a:xfrm>
        </p:spPr>
        <p:txBody>
          <a:bodyPr>
            <a:normAutofit/>
          </a:bodyPr>
          <a:lstStyle/>
          <a:p>
            <a:r>
              <a:rPr lang="en-US" sz="3200" dirty="0" smtClean="0"/>
              <a:t>FASEB April 1974 – Coulter Booth</a:t>
            </a:r>
            <a:endParaRPr lang="en-US" sz="3200" dirty="0"/>
          </a:p>
        </p:txBody>
      </p:sp>
      <p:pic>
        <p:nvPicPr>
          <p:cNvPr id="12290" name="Picture 2" descr="C:\Users\jpr\Dropbox\Dropbox\Wallace Coulter book\auer\TPS-TPA FASEB APRIL 1974a.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1000"/>
                    </a14:imgEffect>
                  </a14:imgLayer>
                </a14:imgProps>
              </a:ext>
              <a:ext uri="{28A0092B-C50C-407E-A947-70E740481C1C}">
                <a14:useLocalDpi xmlns:a14="http://schemas.microsoft.com/office/drawing/2010/main" val="0"/>
              </a:ext>
            </a:extLst>
          </a:blip>
          <a:srcRect/>
          <a:stretch>
            <a:fillRect/>
          </a:stretch>
        </p:blipFill>
        <p:spPr bwMode="auto">
          <a:xfrm>
            <a:off x="115947" y="533400"/>
            <a:ext cx="7070953" cy="55080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17996" y="21771"/>
            <a:ext cx="1326004" cy="769441"/>
          </a:xfrm>
          <a:prstGeom prst="rect">
            <a:avLst/>
          </a:prstGeom>
          <a:noFill/>
        </p:spPr>
        <p:txBody>
          <a:bodyPr wrap="none" rtlCol="0">
            <a:spAutoFit/>
          </a:bodyPr>
          <a:lstStyle/>
          <a:p>
            <a:r>
              <a:rPr lang="en-US" sz="4400" dirty="0" smtClean="0"/>
              <a:t>1974</a:t>
            </a:r>
            <a:endParaRPr lang="en-US" sz="4400" dirty="0"/>
          </a:p>
        </p:txBody>
      </p:sp>
      <p:sp>
        <p:nvSpPr>
          <p:cNvPr id="4" name="TextBox 3"/>
          <p:cNvSpPr txBox="1"/>
          <p:nvPr/>
        </p:nvSpPr>
        <p:spPr>
          <a:xfrm>
            <a:off x="0" y="6004723"/>
            <a:ext cx="8915400" cy="646331"/>
          </a:xfrm>
          <a:prstGeom prst="rect">
            <a:avLst/>
          </a:prstGeom>
          <a:noFill/>
        </p:spPr>
        <p:txBody>
          <a:bodyPr wrap="square" rtlCol="0">
            <a:spAutoFit/>
          </a:bodyPr>
          <a:lstStyle/>
          <a:p>
            <a:r>
              <a:rPr lang="en-US" dirty="0" smtClean="0"/>
              <a:t>Bob Auer head of Coulter’s EPICS division, saw that BD was </a:t>
            </a:r>
            <a:r>
              <a:rPr lang="en-US" dirty="0" err="1" smtClean="0"/>
              <a:t>voing</a:t>
            </a:r>
            <a:r>
              <a:rPr lang="en-US" dirty="0" smtClean="0"/>
              <a:t> to release their sorter at the FASEB meeting in 1974, so they changed their booth and had their sorter on the booth.</a:t>
            </a:r>
            <a:endParaRPr lang="en-US" dirty="0"/>
          </a:p>
        </p:txBody>
      </p:sp>
    </p:spTree>
    <p:extLst>
      <p:ext uri="{BB962C8B-B14F-4D97-AF65-F5344CB8AC3E}">
        <p14:creationId xmlns:p14="http://schemas.microsoft.com/office/powerpoint/2010/main" val="21625687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descr="C:\Users\jpr\Dropbox\Dropbox\Wallace Coulter book\auer\WallaceCoulter_Bas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9156" y="4802125"/>
            <a:ext cx="1964844" cy="2226823"/>
          </a:xfrm>
          <a:prstGeom prst="rect">
            <a:avLst/>
          </a:prstGeom>
          <a:noFill/>
          <a:extLst>
            <a:ext uri="{909E8E84-426E-40DD-AFC4-6F175D3DCCD1}">
              <a14:hiddenFill xmlns:a14="http://schemas.microsoft.com/office/drawing/2010/main">
                <a:solidFill>
                  <a:srgbClr val="FFFFFF"/>
                </a:solidFill>
              </a14:hiddenFill>
            </a:ext>
          </a:extLst>
        </p:spPr>
      </p:pic>
      <p:pic>
        <p:nvPicPr>
          <p:cNvPr id="30723" name="Picture 3" descr="C:\Users\jpr\Dropbox\Dropbox\Wallace Coulter book\auer\corll letter to NIH 197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04" y="914400"/>
            <a:ext cx="9144000" cy="3887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817996" y="21771"/>
            <a:ext cx="1326004" cy="769441"/>
          </a:xfrm>
          <a:prstGeom prst="rect">
            <a:avLst/>
          </a:prstGeom>
          <a:noFill/>
        </p:spPr>
        <p:txBody>
          <a:bodyPr wrap="none" rtlCol="0">
            <a:spAutoFit/>
          </a:bodyPr>
          <a:lstStyle/>
          <a:p>
            <a:r>
              <a:rPr lang="en-US" sz="4400" dirty="0" smtClean="0"/>
              <a:t>1974</a:t>
            </a:r>
            <a:endParaRPr lang="en-US" sz="4400" dirty="0"/>
          </a:p>
        </p:txBody>
      </p:sp>
    </p:spTree>
    <p:extLst>
      <p:ext uri="{BB962C8B-B14F-4D97-AF65-F5344CB8AC3E}">
        <p14:creationId xmlns:p14="http://schemas.microsoft.com/office/powerpoint/2010/main" val="12839754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0002"/>
            <a:ext cx="7010400" cy="868362"/>
          </a:xfrm>
        </p:spPr>
        <p:txBody>
          <a:bodyPr/>
          <a:lstStyle/>
          <a:p>
            <a:r>
              <a:rPr lang="en-US" dirty="0" smtClean="0"/>
              <a:t>EPICS II</a:t>
            </a:r>
            <a:endParaRPr lang="en-US" dirty="0"/>
          </a:p>
        </p:txBody>
      </p:sp>
      <p:sp>
        <p:nvSpPr>
          <p:cNvPr id="3" name="Content Placeholder 2"/>
          <p:cNvSpPr>
            <a:spLocks noGrp="1"/>
          </p:cNvSpPr>
          <p:nvPr>
            <p:ph idx="1"/>
          </p:nvPr>
        </p:nvSpPr>
        <p:spPr/>
        <p:txBody>
          <a:bodyPr/>
          <a:lstStyle/>
          <a:p>
            <a:endParaRPr lang="en-US" dirty="0"/>
          </a:p>
        </p:txBody>
      </p:sp>
      <p:pic>
        <p:nvPicPr>
          <p:cNvPr id="3075" name="Picture 3" descr="C:\Users\jpr\Dropbox\Dropbox\Wallace Coulter book\Images\EPICS I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43000"/>
            <a:ext cx="4343400" cy="355537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jpr\Dropbox\Dropbox\Wallace Coulter book\Images\SCAN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4253" y="2920688"/>
            <a:ext cx="5099747" cy="3200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467599" y="76200"/>
            <a:ext cx="1588897" cy="923330"/>
          </a:xfrm>
          <a:prstGeom prst="rect">
            <a:avLst/>
          </a:prstGeom>
          <a:noFill/>
        </p:spPr>
        <p:txBody>
          <a:bodyPr wrap="none" rtlCol="0">
            <a:spAutoFit/>
          </a:bodyPr>
          <a:lstStyle/>
          <a:p>
            <a:r>
              <a:rPr lang="en-US" sz="5400" dirty="0" smtClean="0"/>
              <a:t>1974</a:t>
            </a:r>
            <a:endParaRPr lang="en-US" sz="5400" dirty="0"/>
          </a:p>
        </p:txBody>
      </p:sp>
      <p:sp>
        <p:nvSpPr>
          <p:cNvPr id="4" name="TextBox 3"/>
          <p:cNvSpPr txBox="1"/>
          <p:nvPr/>
        </p:nvSpPr>
        <p:spPr>
          <a:xfrm>
            <a:off x="228600" y="4863129"/>
            <a:ext cx="3435043" cy="830997"/>
          </a:xfrm>
          <a:prstGeom prst="rect">
            <a:avLst/>
          </a:prstGeom>
          <a:noFill/>
        </p:spPr>
        <p:txBody>
          <a:bodyPr wrap="none" rtlCol="0">
            <a:spAutoFit/>
          </a:bodyPr>
          <a:lstStyle/>
          <a:p>
            <a:r>
              <a:rPr lang="en-US" sz="2400" dirty="0" smtClean="0"/>
              <a:t>Delivered to Chet Herman</a:t>
            </a:r>
          </a:p>
          <a:p>
            <a:r>
              <a:rPr lang="en-US" sz="2400" dirty="0" smtClean="0"/>
              <a:t> NIH in 1974</a:t>
            </a:r>
            <a:endParaRPr lang="en-US" sz="2400" dirty="0"/>
          </a:p>
        </p:txBody>
      </p:sp>
      <p:sp>
        <p:nvSpPr>
          <p:cNvPr id="5" name="TextBox 4"/>
          <p:cNvSpPr txBox="1"/>
          <p:nvPr/>
        </p:nvSpPr>
        <p:spPr>
          <a:xfrm>
            <a:off x="4724400" y="1143000"/>
            <a:ext cx="4648200" cy="1477328"/>
          </a:xfrm>
          <a:prstGeom prst="rect">
            <a:avLst/>
          </a:prstGeom>
          <a:noFill/>
        </p:spPr>
        <p:txBody>
          <a:bodyPr wrap="square" rtlCol="0">
            <a:spAutoFit/>
          </a:bodyPr>
          <a:lstStyle/>
          <a:p>
            <a:r>
              <a:rPr lang="en-US" dirty="0" smtClean="0"/>
              <a:t>Coulter developed big multiparameter sorters but Wallace Coulter was in conflict with the idea of building big instruments so he dropped the program. This precipitated Fulwyler to leave Coulter and join BD</a:t>
            </a:r>
            <a:endParaRPr lang="en-US" dirty="0"/>
          </a:p>
        </p:txBody>
      </p:sp>
    </p:spTree>
    <p:extLst>
      <p:ext uri="{BB962C8B-B14F-4D97-AF65-F5344CB8AC3E}">
        <p14:creationId xmlns:p14="http://schemas.microsoft.com/office/powerpoint/2010/main" val="25236312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2"/>
          <p:cNvSpPr>
            <a:spLocks noGrp="1"/>
          </p:cNvSpPr>
          <p:nvPr>
            <p:ph type="dt" sz="quarter" idx="4294967295"/>
          </p:nvPr>
        </p:nvSpPr>
        <p:spPr>
          <a:xfrm>
            <a:off x="-42863" y="6583363"/>
            <a:ext cx="1905001" cy="2651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03BE0C8D-6099-DA4E-A5CC-EE3E5344D114}" type="datetime12">
              <a:rPr lang="en-US" altLang="en-US" smtClean="0"/>
              <a:t>11:02 PM</a:t>
            </a:fld>
            <a:endParaRPr lang="en-US" altLang="en-US" smtClean="0"/>
          </a:p>
        </p:txBody>
      </p:sp>
      <p:sp>
        <p:nvSpPr>
          <p:cNvPr id="21508" name="Slide Number Placeholder 4"/>
          <p:cNvSpPr>
            <a:spLocks noGrp="1"/>
          </p:cNvSpPr>
          <p:nvPr>
            <p:ph type="sldNum" sz="quarter" idx="4294967295"/>
          </p:nvPr>
        </p:nvSpPr>
        <p:spPr>
          <a:xfrm>
            <a:off x="5918200" y="6489700"/>
            <a:ext cx="3103563" cy="2349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smtClean="0">
                <a:latin typeface="Comic Sans MS" pitchFamily="66" charset="0"/>
              </a:rPr>
              <a:t>Page </a:t>
            </a:r>
            <a:fld id="{73F6C3F5-9800-4C4F-9A8D-8BC81D5C5F19}" type="slidenum">
              <a:rPr lang="en-US" altLang="en-US" smtClean="0">
                <a:latin typeface="Comic Sans MS" pitchFamily="66" charset="0"/>
              </a:rPr>
              <a:pPr/>
              <a:t>7</a:t>
            </a:fld>
            <a:endParaRPr lang="en-US" altLang="en-US" smtClean="0">
              <a:latin typeface="Comic Sans MS" pitchFamily="66" charset="0"/>
            </a:endParaRPr>
          </a:p>
        </p:txBody>
      </p:sp>
      <p:sp>
        <p:nvSpPr>
          <p:cNvPr id="21509" name="Rectangle 2"/>
          <p:cNvSpPr>
            <a:spLocks noGrp="1" noChangeArrowheads="1"/>
          </p:cNvSpPr>
          <p:nvPr>
            <p:ph type="title"/>
          </p:nvPr>
        </p:nvSpPr>
        <p:spPr>
          <a:xfrm>
            <a:off x="685800" y="152400"/>
            <a:ext cx="7772400" cy="641350"/>
          </a:xfrm>
        </p:spPr>
        <p:txBody>
          <a:bodyPr>
            <a:normAutofit fontScale="90000"/>
          </a:bodyPr>
          <a:lstStyle/>
          <a:p>
            <a:r>
              <a:rPr lang="en-US" altLang="en-US" smtClean="0"/>
              <a:t>Historical Overview</a:t>
            </a:r>
          </a:p>
        </p:txBody>
      </p:sp>
      <p:sp>
        <p:nvSpPr>
          <p:cNvPr id="21510" name="Text Box 3"/>
          <p:cNvSpPr txBox="1">
            <a:spLocks noChangeArrowheads="1"/>
          </p:cNvSpPr>
          <p:nvPr/>
        </p:nvSpPr>
        <p:spPr bwMode="auto">
          <a:xfrm>
            <a:off x="263525" y="1082675"/>
            <a:ext cx="8672513" cy="515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sz="2400" b="1" dirty="0" err="1">
                <a:solidFill>
                  <a:srgbClr val="FF3300"/>
                </a:solidFill>
                <a:latin typeface="Comic Sans MS" pitchFamily="66" charset="0"/>
              </a:rPr>
              <a:t>Torbjorn</a:t>
            </a:r>
            <a:r>
              <a:rPr lang="en-US" altLang="en-US" sz="2400" b="1" dirty="0">
                <a:solidFill>
                  <a:srgbClr val="FF3300"/>
                </a:solidFill>
                <a:latin typeface="Comic Sans MS" pitchFamily="66" charset="0"/>
              </a:rPr>
              <a:t> </a:t>
            </a:r>
            <a:r>
              <a:rPr lang="en-US" altLang="en-US" sz="2400" b="1" dirty="0" err="1" smtClean="0">
                <a:solidFill>
                  <a:srgbClr val="FF3300"/>
                </a:solidFill>
                <a:latin typeface="Comic Sans MS" pitchFamily="66" charset="0"/>
              </a:rPr>
              <a:t>Caspersson</a:t>
            </a:r>
            <a:endParaRPr lang="en-US" altLang="en-US" dirty="0">
              <a:latin typeface="Comic Sans MS" pitchFamily="66" charset="0"/>
            </a:endParaRPr>
          </a:p>
          <a:p>
            <a:endParaRPr lang="en-US" altLang="en-US" dirty="0">
              <a:latin typeface="Comic Sans MS" pitchFamily="66" charset="0"/>
            </a:endParaRPr>
          </a:p>
          <a:p>
            <a:r>
              <a:rPr lang="en-US" altLang="en-US" b="1" dirty="0">
                <a:latin typeface="Comic Sans MS" pitchFamily="66" charset="0"/>
              </a:rPr>
              <a:t>1941 </a:t>
            </a:r>
            <a:r>
              <a:rPr lang="en-US" altLang="en-US" dirty="0">
                <a:latin typeface="Comic Sans MS" pitchFamily="66" charset="0"/>
              </a:rPr>
              <a:t>- </a:t>
            </a:r>
            <a:r>
              <a:rPr lang="en-US" altLang="en-US" sz="1600" dirty="0">
                <a:latin typeface="Comic Sans MS" pitchFamily="66" charset="0"/>
              </a:rPr>
              <a:t>demonstrated that</a:t>
            </a:r>
            <a:r>
              <a:rPr lang="en-US" altLang="en-US" sz="1600" i="1" dirty="0">
                <a:latin typeface="Comic Sans MS" pitchFamily="66" charset="0"/>
              </a:rPr>
              <a:t> “nucleic acids, far from being waste products, were necessary </a:t>
            </a:r>
            <a:r>
              <a:rPr lang="en-US" altLang="en-US" sz="1600" i="1" dirty="0" err="1">
                <a:latin typeface="Comic Sans MS" pitchFamily="66" charset="0"/>
              </a:rPr>
              <a:t>prerequesites</a:t>
            </a:r>
            <a:r>
              <a:rPr lang="en-US" altLang="en-US" sz="1600" i="1" dirty="0">
                <a:latin typeface="Comic Sans MS" pitchFamily="66" charset="0"/>
              </a:rPr>
              <a:t> for the protein synthesis in the cell (published in </a:t>
            </a:r>
            <a:r>
              <a:rPr lang="en-US" altLang="en-US" sz="1600" i="1" dirty="0" err="1">
                <a:latin typeface="Comic Sans MS" pitchFamily="66" charset="0"/>
              </a:rPr>
              <a:t>Naturwissenschaften</a:t>
            </a:r>
            <a:r>
              <a:rPr lang="en-US" altLang="en-US" sz="1600" i="1" dirty="0">
                <a:latin typeface="Comic Sans MS" pitchFamily="66" charset="0"/>
              </a:rPr>
              <a:t> in January 1941) and that they actively participated in those processes.”</a:t>
            </a:r>
            <a:r>
              <a:rPr lang="en-US" altLang="en-US" dirty="0">
                <a:latin typeface="Comic Sans MS" pitchFamily="66" charset="0"/>
              </a:rPr>
              <a:t> </a:t>
            </a:r>
          </a:p>
          <a:p>
            <a:endParaRPr lang="en-US" altLang="en-US" dirty="0">
              <a:latin typeface="Comic Sans MS" pitchFamily="66" charset="0"/>
            </a:endParaRPr>
          </a:p>
          <a:p>
            <a:endParaRPr lang="en-US" altLang="en-US" dirty="0">
              <a:latin typeface="Comic Sans MS" pitchFamily="66" charset="0"/>
            </a:endParaRPr>
          </a:p>
          <a:p>
            <a:endParaRPr lang="en-US" altLang="en-US" dirty="0">
              <a:latin typeface="Comic Sans MS" pitchFamily="66" charset="0"/>
            </a:endParaRPr>
          </a:p>
          <a:p>
            <a:endParaRPr lang="en-US" altLang="en-US" dirty="0">
              <a:latin typeface="Comic Sans MS" pitchFamily="66" charset="0"/>
            </a:endParaRPr>
          </a:p>
          <a:p>
            <a:endParaRPr lang="en-US" altLang="en-US" dirty="0">
              <a:latin typeface="Comic Sans MS" pitchFamily="66" charset="0"/>
            </a:endParaRPr>
          </a:p>
          <a:p>
            <a:endParaRPr lang="en-US" altLang="en-US" b="1" dirty="0">
              <a:latin typeface="Comic Sans MS" pitchFamily="66" charset="0"/>
            </a:endParaRPr>
          </a:p>
          <a:p>
            <a:r>
              <a:rPr lang="en-US" altLang="en-US" b="1" dirty="0">
                <a:latin typeface="Comic Sans MS" pitchFamily="66" charset="0"/>
              </a:rPr>
              <a:t>1950</a:t>
            </a:r>
            <a:r>
              <a:rPr lang="en-US" altLang="en-US" dirty="0">
                <a:latin typeface="Comic Sans MS" pitchFamily="66" charset="0"/>
              </a:rPr>
              <a:t> - </a:t>
            </a:r>
            <a:r>
              <a:rPr lang="en-US" altLang="en-US" sz="1600" dirty="0">
                <a:latin typeface="Comic Sans MS" pitchFamily="66" charset="0"/>
              </a:rPr>
              <a:t>demonstrated that both DNA and RNA increase in actively growing cells famous monograph in 1950  “</a:t>
            </a:r>
            <a:r>
              <a:rPr lang="en-US" altLang="en-US" sz="1600" i="1" dirty="0">
                <a:solidFill>
                  <a:schemeClr val="accent2"/>
                </a:solidFill>
                <a:latin typeface="Comic Sans MS" pitchFamily="66" charset="0"/>
              </a:rPr>
              <a:t>Cell Growth and Cell Function</a:t>
            </a:r>
            <a:r>
              <a:rPr lang="en-US" altLang="en-US" sz="1600" dirty="0">
                <a:latin typeface="Comic Sans MS" pitchFamily="66" charset="0"/>
              </a:rPr>
              <a:t>” described nucleic acid and protein metabolism during normal and abnormal growth. - These studies were made using a Cadmium spark source for a UV light, and primitive electronic circuits for detection of signals. </a:t>
            </a:r>
          </a:p>
          <a:p>
            <a:endParaRPr lang="en-US" altLang="en-US" sz="1600" b="1" dirty="0">
              <a:latin typeface="Comic Sans MS" pitchFamily="66" charset="0"/>
            </a:endParaRPr>
          </a:p>
          <a:p>
            <a:r>
              <a:rPr lang="en-US" altLang="en-US" sz="1600" b="1" dirty="0">
                <a:latin typeface="Comic Sans MS" pitchFamily="66" charset="0"/>
              </a:rPr>
              <a:t>Used </a:t>
            </a:r>
            <a:r>
              <a:rPr lang="en-US" altLang="en-US" sz="1600" b="1" dirty="0" err="1">
                <a:latin typeface="Comic Sans MS" pitchFamily="66" charset="0"/>
              </a:rPr>
              <a:t>Feulgen</a:t>
            </a:r>
            <a:r>
              <a:rPr lang="en-US" altLang="en-US" sz="1600" b="1" dirty="0">
                <a:latin typeface="Comic Sans MS" pitchFamily="66" charset="0"/>
              </a:rPr>
              <a:t> stain to stain nuclei</a:t>
            </a:r>
          </a:p>
        </p:txBody>
      </p:sp>
      <p:sp>
        <p:nvSpPr>
          <p:cNvPr id="21511" name="Text Box 4"/>
          <p:cNvSpPr txBox="1">
            <a:spLocks noChangeArrowheads="1"/>
          </p:cNvSpPr>
          <p:nvPr/>
        </p:nvSpPr>
        <p:spPr bwMode="auto">
          <a:xfrm>
            <a:off x="1868488" y="2762250"/>
            <a:ext cx="6223000" cy="1282700"/>
          </a:xfrm>
          <a:prstGeom prst="rect">
            <a:avLst/>
          </a:prstGeom>
          <a:solidFill>
            <a:srgbClr val="FFCCCC"/>
          </a:solidFill>
          <a:ln>
            <a:noFill/>
          </a:ln>
          <a:effectLst>
            <a:outerShdw dist="107763" dir="2700000" algn="ctr" rotWithShape="0">
              <a:schemeClr val="bg2"/>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a:defRPr>
                <a:solidFill>
                  <a:schemeClr val="tx1"/>
                </a:solidFill>
                <a:latin typeface="Times New Roman" pitchFamily="18" charset="0"/>
              </a:defRPr>
            </a:lvl5pPr>
            <a:lvl6pPr eaLnBrk="0" fontAlgn="base" hangingPunct="0">
              <a:spcBef>
                <a:spcPct val="0"/>
              </a:spcBef>
              <a:spcAft>
                <a:spcPct val="0"/>
              </a:spcAft>
              <a:defRPr>
                <a:solidFill>
                  <a:schemeClr val="tx1"/>
                </a:solidFill>
                <a:latin typeface="Times New Roman" pitchFamily="18" charset="0"/>
              </a:defRPr>
            </a:lvl6pPr>
            <a:lvl7pPr eaLnBrk="0" fontAlgn="base" hangingPunct="0">
              <a:spcBef>
                <a:spcPct val="0"/>
              </a:spcBef>
              <a:spcAft>
                <a:spcPct val="0"/>
              </a:spcAft>
              <a:defRPr>
                <a:solidFill>
                  <a:schemeClr val="tx1"/>
                </a:solidFill>
                <a:latin typeface="Times New Roman" pitchFamily="18" charset="0"/>
              </a:defRPr>
            </a:lvl7pPr>
            <a:lvl8pPr eaLnBrk="0" fontAlgn="base" hangingPunct="0">
              <a:spcBef>
                <a:spcPct val="0"/>
              </a:spcBef>
              <a:spcAft>
                <a:spcPct val="0"/>
              </a:spcAft>
              <a:defRPr>
                <a:solidFill>
                  <a:schemeClr val="tx1"/>
                </a:solidFill>
                <a:latin typeface="Times New Roman" pitchFamily="18" charset="0"/>
              </a:defRPr>
            </a:lvl8pPr>
            <a:lvl9pPr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400" b="1" dirty="0"/>
              <a:t>Manuscript:</a:t>
            </a:r>
          </a:p>
          <a:p>
            <a:pPr lvl="4">
              <a:lnSpc>
                <a:spcPct val="90000"/>
              </a:lnSpc>
            </a:pPr>
            <a:r>
              <a:rPr lang="en-US" altLang="en-US" sz="1500" dirty="0" err="1">
                <a:latin typeface="Comic Sans MS" pitchFamily="66" charset="0"/>
              </a:rPr>
              <a:t>Torbjorn</a:t>
            </a:r>
            <a:r>
              <a:rPr lang="en-US" altLang="en-US" sz="1500" dirty="0">
                <a:latin typeface="Comic Sans MS" pitchFamily="66" charset="0"/>
              </a:rPr>
              <a:t> O. </a:t>
            </a:r>
            <a:r>
              <a:rPr lang="en-US" altLang="en-US" sz="1500" dirty="0" err="1">
                <a:latin typeface="Comic Sans MS" pitchFamily="66" charset="0"/>
              </a:rPr>
              <a:t>Caspersson</a:t>
            </a:r>
            <a:r>
              <a:rPr lang="en-US" altLang="en-US" sz="1500" dirty="0">
                <a:latin typeface="Comic Sans MS" pitchFamily="66" charset="0"/>
              </a:rPr>
              <a:t>, History of the Development of </a:t>
            </a:r>
            <a:r>
              <a:rPr lang="en-US" altLang="en-US" sz="1500" dirty="0" err="1">
                <a:latin typeface="Comic Sans MS" pitchFamily="66" charset="0"/>
              </a:rPr>
              <a:t>Cytophotometry</a:t>
            </a:r>
            <a:r>
              <a:rPr lang="en-US" altLang="en-US" sz="1500" dirty="0">
                <a:latin typeface="Comic Sans MS" pitchFamily="66" charset="0"/>
              </a:rPr>
              <a:t> from 1935 to the present” in Analytical and Quantitative Cytology and Histology, pp2-6, 1986.</a:t>
            </a:r>
          </a:p>
        </p:txBody>
      </p:sp>
      <p:sp>
        <p:nvSpPr>
          <p:cNvPr id="21512" name="Text Box 5"/>
          <p:cNvSpPr txBox="1">
            <a:spLocks noChangeArrowheads="1"/>
          </p:cNvSpPr>
          <p:nvPr/>
        </p:nvSpPr>
        <p:spPr bwMode="auto">
          <a:xfrm>
            <a:off x="936625" y="39497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18048477"/>
      </p:ext>
    </p:extLst>
  </p:cSld>
  <p:clrMapOvr>
    <a:masterClrMapping/>
  </p:clrMapOvr>
  <mc:AlternateContent xmlns:mc="http://schemas.openxmlformats.org/markup-compatibility/2006" xmlns:p14="http://schemas.microsoft.com/office/powerpoint/2010/main">
    <mc:Choice Requires="p14">
      <p:transition spd="slow" p14:dur="2000" advTm="113295"/>
    </mc:Choice>
    <mc:Fallback xmlns="">
      <p:transition spd="slow" advTm="113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p:cNvSpPr>
            <a:spLocks noGrp="1"/>
          </p:cNvSpPr>
          <p:nvPr>
            <p:ph type="dt" sz="quarter" idx="10"/>
          </p:nvPr>
        </p:nvSpPr>
        <p:spPr/>
        <p:txBody>
          <a:bodyPr/>
          <a:lstStyle/>
          <a:p>
            <a:pPr>
              <a:defRPr/>
            </a:pPr>
            <a:fld id="{9B6F0F23-D086-49EF-BE7D-62A5A6666DC7}" type="datetime12">
              <a:rPr lang="en-US"/>
              <a:pPr>
                <a:defRPr/>
              </a:pPr>
              <a:t>11:02 PM</a:t>
            </a:fld>
            <a:endParaRPr lang="en-US"/>
          </a:p>
        </p:txBody>
      </p:sp>
      <p:sp>
        <p:nvSpPr>
          <p:cNvPr id="8" name="Footer Placeholder 3"/>
          <p:cNvSpPr>
            <a:spLocks noGrp="1"/>
          </p:cNvSpPr>
          <p:nvPr>
            <p:ph type="ftr" sz="quarter" idx="11"/>
          </p:nvPr>
        </p:nvSpPr>
        <p:spPr/>
        <p:txBody>
          <a:bodyPr/>
          <a:lstStyle/>
          <a:p>
            <a:pPr>
              <a:defRPr/>
            </a:pPr>
            <a:r>
              <a:rPr lang="en-US"/>
              <a:t>© 1990-2012 J. Paul Robinson, Purdue University</a:t>
            </a:r>
          </a:p>
        </p:txBody>
      </p:sp>
      <p:sp>
        <p:nvSpPr>
          <p:cNvPr id="54276" name="Slide Number Placeholder 4"/>
          <p:cNvSpPr>
            <a:spLocks noGrp="1"/>
          </p:cNvSpPr>
          <p:nvPr>
            <p:ph type="sldNum" sz="quarter" idx="12"/>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smtClean="0"/>
              <a:t>Page </a:t>
            </a:r>
            <a:fld id="{2557EF83-0A99-4F76-B1C6-4979B6DC1C79}" type="slidenum">
              <a:rPr lang="en-US" sz="1400" smtClean="0"/>
              <a:pPr/>
              <a:t>70</a:t>
            </a:fld>
            <a:endParaRPr lang="en-US" sz="1400" smtClean="0"/>
          </a:p>
        </p:txBody>
      </p:sp>
      <p:sp>
        <p:nvSpPr>
          <p:cNvPr id="54277" name="Rectangle 2"/>
          <p:cNvSpPr>
            <a:spLocks noGrp="1" noChangeArrowheads="1"/>
          </p:cNvSpPr>
          <p:nvPr>
            <p:ph type="title"/>
          </p:nvPr>
        </p:nvSpPr>
        <p:spPr>
          <a:xfrm>
            <a:off x="685800" y="381000"/>
            <a:ext cx="7772400" cy="533400"/>
          </a:xfrm>
        </p:spPr>
        <p:txBody>
          <a:bodyPr>
            <a:normAutofit fontScale="90000"/>
          </a:bodyPr>
          <a:lstStyle/>
          <a:p>
            <a:r>
              <a:rPr lang="en-US" dirty="0" err="1" smtClean="0"/>
              <a:t>Hemalog</a:t>
            </a:r>
            <a:r>
              <a:rPr lang="en-US" dirty="0" smtClean="0"/>
              <a:t> D</a:t>
            </a:r>
          </a:p>
        </p:txBody>
      </p:sp>
      <p:sp>
        <p:nvSpPr>
          <p:cNvPr id="54278" name="Text Box 3"/>
          <p:cNvSpPr txBox="1">
            <a:spLocks noChangeArrowheads="1"/>
          </p:cNvSpPr>
          <p:nvPr/>
        </p:nvSpPr>
        <p:spPr bwMode="auto">
          <a:xfrm>
            <a:off x="457200" y="898525"/>
            <a:ext cx="8458200" cy="207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116000"/>
              </a:lnSpc>
            </a:pPr>
            <a:r>
              <a:rPr lang="en-US" sz="1600" b="1" dirty="0" err="1" smtClean="0">
                <a:latin typeface="Helvetica" pitchFamily="34" charset="0"/>
              </a:rPr>
              <a:t>Technicon</a:t>
            </a:r>
            <a:r>
              <a:rPr lang="en-US" sz="1600" b="1" dirty="0" smtClean="0">
                <a:latin typeface="Helvetica" pitchFamily="34" charset="0"/>
              </a:rPr>
              <a:t> </a:t>
            </a:r>
            <a:r>
              <a:rPr lang="en-US" sz="1600" b="1" dirty="0">
                <a:latin typeface="Helvetica" pitchFamily="34" charset="0"/>
              </a:rPr>
              <a:t>- </a:t>
            </a:r>
            <a:r>
              <a:rPr lang="en-US" sz="1600" b="1" dirty="0" err="1">
                <a:latin typeface="Helvetica" pitchFamily="34" charset="0"/>
              </a:rPr>
              <a:t>Hemalog</a:t>
            </a:r>
            <a:r>
              <a:rPr lang="en-US" sz="1600" b="1" dirty="0">
                <a:latin typeface="Helvetica" pitchFamily="34" charset="0"/>
              </a:rPr>
              <a:t> D - 1974</a:t>
            </a:r>
            <a:r>
              <a:rPr lang="en-US" sz="1600" dirty="0">
                <a:latin typeface="Helvetica" pitchFamily="34" charset="0"/>
              </a:rPr>
              <a:t> - first commercial </a:t>
            </a:r>
            <a:r>
              <a:rPr lang="en-US" sz="1600" dirty="0">
                <a:solidFill>
                  <a:srgbClr val="FF3300"/>
                </a:solidFill>
                <a:latin typeface="Helvetica" pitchFamily="34" charset="0"/>
              </a:rPr>
              <a:t>differential flow cytometer</a:t>
            </a:r>
            <a:r>
              <a:rPr lang="en-US" sz="1600" dirty="0">
                <a:latin typeface="Helvetica" pitchFamily="34" charset="0"/>
              </a:rPr>
              <a:t> -  light scatter and absorption at different wavelengths - chromogenic enzyme substrates were used to identify neutrophils and </a:t>
            </a:r>
            <a:r>
              <a:rPr lang="en-US" sz="1600" dirty="0" err="1">
                <a:latin typeface="Helvetica" pitchFamily="34" charset="0"/>
              </a:rPr>
              <a:t>eosinophils</a:t>
            </a:r>
            <a:r>
              <a:rPr lang="en-US" sz="1600" dirty="0">
                <a:latin typeface="Helvetica" pitchFamily="34" charset="0"/>
              </a:rPr>
              <a:t> by peroxidase and monocytes by esterase, basophils were identified by the presence of </a:t>
            </a:r>
            <a:r>
              <a:rPr lang="en-US" sz="1600" dirty="0" err="1">
                <a:latin typeface="Helvetica" pitchFamily="34" charset="0"/>
              </a:rPr>
              <a:t>glycosaminoglycans</a:t>
            </a:r>
            <a:r>
              <a:rPr lang="en-US" sz="1600" dirty="0">
                <a:latin typeface="Helvetica" pitchFamily="34" charset="0"/>
              </a:rPr>
              <a:t> using </a:t>
            </a:r>
            <a:r>
              <a:rPr lang="en-US" sz="1600" dirty="0" err="1">
                <a:latin typeface="Helvetica" pitchFamily="34" charset="0"/>
              </a:rPr>
              <a:t>Alcian</a:t>
            </a:r>
            <a:r>
              <a:rPr lang="en-US" sz="1600" dirty="0">
                <a:latin typeface="Helvetica" pitchFamily="34" charset="0"/>
              </a:rPr>
              <a:t> Blue - the excitation for all measurements was a </a:t>
            </a:r>
            <a:r>
              <a:rPr lang="en-US" sz="1600" dirty="0">
                <a:solidFill>
                  <a:srgbClr val="FF3300"/>
                </a:solidFill>
                <a:latin typeface="Helvetica" pitchFamily="34" charset="0"/>
              </a:rPr>
              <a:t>tungsten-halogen lamp</a:t>
            </a:r>
            <a:endParaRPr lang="en-US" sz="1600" dirty="0">
              <a:latin typeface="Helvetica" pitchFamily="34" charset="0"/>
            </a:endParaRPr>
          </a:p>
          <a:p>
            <a:pPr>
              <a:spcBef>
                <a:spcPct val="50000"/>
              </a:spcBef>
            </a:pPr>
            <a:endParaRPr lang="en-US" dirty="0"/>
          </a:p>
        </p:txBody>
      </p:sp>
      <p:sp>
        <p:nvSpPr>
          <p:cNvPr id="54279" name="Text Box 5"/>
          <p:cNvSpPr txBox="1">
            <a:spLocks noChangeArrowheads="1"/>
          </p:cNvSpPr>
          <p:nvPr/>
        </p:nvSpPr>
        <p:spPr bwMode="auto">
          <a:xfrm>
            <a:off x="2743200" y="3886200"/>
            <a:ext cx="2438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Insert photos on page 60</a:t>
            </a:r>
          </a:p>
        </p:txBody>
      </p:sp>
      <p:pic>
        <p:nvPicPr>
          <p:cNvPr id="54280" name="Picture 6" descr="techn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36825"/>
            <a:ext cx="42672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Text Box 7"/>
          <p:cNvSpPr txBox="1">
            <a:spLocks noChangeArrowheads="1"/>
          </p:cNvSpPr>
          <p:nvPr/>
        </p:nvSpPr>
        <p:spPr bwMode="auto">
          <a:xfrm>
            <a:off x="5029200" y="5045075"/>
            <a:ext cx="2514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dirty="0">
                <a:solidFill>
                  <a:schemeClr val="tx2">
                    <a:lumMod val="60000"/>
                    <a:lumOff val="40000"/>
                  </a:schemeClr>
                </a:solidFill>
              </a:rPr>
              <a:t>Image from Shapiro “Practical Flow Cytometry”, 3</a:t>
            </a:r>
            <a:r>
              <a:rPr lang="en-US" sz="1400" baseline="30000" dirty="0">
                <a:solidFill>
                  <a:schemeClr val="tx2">
                    <a:lumMod val="60000"/>
                    <a:lumOff val="40000"/>
                  </a:schemeClr>
                </a:solidFill>
              </a:rPr>
              <a:t>rd</a:t>
            </a:r>
            <a:r>
              <a:rPr lang="en-US" sz="1400" dirty="0">
                <a:solidFill>
                  <a:schemeClr val="tx2">
                    <a:lumMod val="60000"/>
                    <a:lumOff val="40000"/>
                  </a:schemeClr>
                </a:solidFill>
              </a:rPr>
              <a:t>. </a:t>
            </a:r>
            <a:r>
              <a:rPr lang="en-US" sz="1400" dirty="0" err="1">
                <a:solidFill>
                  <a:schemeClr val="tx2">
                    <a:lumMod val="60000"/>
                    <a:lumOff val="40000"/>
                  </a:schemeClr>
                </a:solidFill>
              </a:rPr>
              <a:t>Ed.Wiley-Liss</a:t>
            </a:r>
            <a:r>
              <a:rPr lang="en-US" sz="1400" dirty="0">
                <a:solidFill>
                  <a:schemeClr val="tx2">
                    <a:lumMod val="60000"/>
                    <a:lumOff val="40000"/>
                  </a:schemeClr>
                </a:solidFill>
              </a:rPr>
              <a:t>, 1994</a:t>
            </a:r>
          </a:p>
        </p:txBody>
      </p:sp>
      <p:sp>
        <p:nvSpPr>
          <p:cNvPr id="10" name="TextBox 9"/>
          <p:cNvSpPr txBox="1"/>
          <p:nvPr/>
        </p:nvSpPr>
        <p:spPr>
          <a:xfrm>
            <a:off x="7817996" y="21771"/>
            <a:ext cx="1326004" cy="769441"/>
          </a:xfrm>
          <a:prstGeom prst="rect">
            <a:avLst/>
          </a:prstGeom>
          <a:noFill/>
        </p:spPr>
        <p:txBody>
          <a:bodyPr wrap="none" rtlCol="0">
            <a:spAutoFit/>
          </a:bodyPr>
          <a:lstStyle/>
          <a:p>
            <a:r>
              <a:rPr lang="en-US" sz="4400" dirty="0" smtClean="0"/>
              <a:t>1974</a:t>
            </a:r>
            <a:endParaRPr lang="en-US" sz="4400" dirty="0"/>
          </a:p>
        </p:txBody>
      </p:sp>
    </p:spTree>
    <p:extLst>
      <p:ext uri="{BB962C8B-B14F-4D97-AF65-F5344CB8AC3E}">
        <p14:creationId xmlns:p14="http://schemas.microsoft.com/office/powerpoint/2010/main" val="202110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quarter" idx="10"/>
          </p:nvPr>
        </p:nvSpPr>
        <p:spPr/>
        <p:txBody>
          <a:bodyPr/>
          <a:lstStyle/>
          <a:p>
            <a:pPr>
              <a:defRPr/>
            </a:pPr>
            <a:fld id="{4AB986B2-3E6D-48A8-B516-52150C2F531B}" type="datetime12">
              <a:rPr lang="en-US"/>
              <a:pPr>
                <a:defRPr/>
              </a:pPr>
              <a:t>11:02 PM</a:t>
            </a:fld>
            <a:endParaRPr lang="en-US"/>
          </a:p>
        </p:txBody>
      </p:sp>
      <p:sp>
        <p:nvSpPr>
          <p:cNvPr id="10" name="Footer Placeholder 4"/>
          <p:cNvSpPr>
            <a:spLocks noGrp="1"/>
          </p:cNvSpPr>
          <p:nvPr>
            <p:ph type="ftr" sz="quarter" idx="11"/>
          </p:nvPr>
        </p:nvSpPr>
        <p:spPr>
          <a:xfrm>
            <a:off x="3124199" y="6492875"/>
            <a:ext cx="3357563" cy="365125"/>
          </a:xfrm>
        </p:spPr>
        <p:txBody>
          <a:bodyPr/>
          <a:lstStyle/>
          <a:p>
            <a:pPr>
              <a:defRPr/>
            </a:pPr>
            <a:r>
              <a:rPr lang="en-US" sz="1000" dirty="0"/>
              <a:t>© 1990-2012 J. Paul Robinson, Purdue University</a:t>
            </a:r>
          </a:p>
        </p:txBody>
      </p:sp>
      <p:sp>
        <p:nvSpPr>
          <p:cNvPr id="52228" name="Slide Number Placeholder 5"/>
          <p:cNvSpPr>
            <a:spLocks noGrp="1"/>
          </p:cNvSpPr>
          <p:nvPr>
            <p:ph type="sldNum" sz="quarter" idx="12"/>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smtClean="0"/>
              <a:t>Page </a:t>
            </a:r>
            <a:fld id="{F76E8428-A261-4F34-AEFE-BCD0A25C7ACD}" type="slidenum">
              <a:rPr lang="en-US" sz="1400" smtClean="0"/>
              <a:pPr/>
              <a:t>71</a:t>
            </a:fld>
            <a:endParaRPr lang="en-US" sz="1400" dirty="0" smtClean="0"/>
          </a:p>
        </p:txBody>
      </p:sp>
      <p:sp>
        <p:nvSpPr>
          <p:cNvPr id="52229" name="Rectangle 2"/>
          <p:cNvSpPr>
            <a:spLocks noGrp="1" noChangeArrowheads="1"/>
          </p:cNvSpPr>
          <p:nvPr>
            <p:ph type="title"/>
          </p:nvPr>
        </p:nvSpPr>
        <p:spPr>
          <a:xfrm>
            <a:off x="609600" y="0"/>
            <a:ext cx="7772400" cy="838200"/>
          </a:xfrm>
        </p:spPr>
        <p:txBody>
          <a:bodyPr/>
          <a:lstStyle/>
          <a:p>
            <a:r>
              <a:rPr lang="en-US" smtClean="0"/>
              <a:t>Mack Fulwyler</a:t>
            </a:r>
          </a:p>
        </p:txBody>
      </p:sp>
      <p:sp>
        <p:nvSpPr>
          <p:cNvPr id="52230" name="Rectangle 3"/>
          <p:cNvSpPr>
            <a:spLocks noGrp="1" noChangeArrowheads="1"/>
          </p:cNvSpPr>
          <p:nvPr>
            <p:ph type="body" idx="1"/>
          </p:nvPr>
        </p:nvSpPr>
        <p:spPr>
          <a:xfrm>
            <a:off x="304800" y="990600"/>
            <a:ext cx="5410200" cy="4114800"/>
          </a:xfrm>
        </p:spPr>
        <p:txBody>
          <a:bodyPr/>
          <a:lstStyle/>
          <a:p>
            <a:r>
              <a:rPr lang="en-US" sz="2000" smtClean="0"/>
              <a:t>Coulter Electronics manufactured the </a:t>
            </a:r>
            <a:r>
              <a:rPr lang="en-US" sz="2000" smtClean="0">
                <a:solidFill>
                  <a:srgbClr val="FF3300"/>
                </a:solidFill>
              </a:rPr>
              <a:t>TPS-1</a:t>
            </a:r>
            <a:r>
              <a:rPr lang="en-US" sz="2000" smtClean="0"/>
              <a:t> (Two parameter sorter) in 1975 which could measure forward scatter and fluorescence using a 35mW argon laser.</a:t>
            </a:r>
          </a:p>
        </p:txBody>
      </p:sp>
      <p:sp>
        <p:nvSpPr>
          <p:cNvPr id="52231" name="Text Box 5"/>
          <p:cNvSpPr txBox="1">
            <a:spLocks noChangeArrowheads="1"/>
          </p:cNvSpPr>
          <p:nvPr/>
        </p:nvSpPr>
        <p:spPr bwMode="auto">
          <a:xfrm>
            <a:off x="6172200" y="4604369"/>
            <a:ext cx="23018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a:t>This photo (left) </a:t>
            </a:r>
            <a:r>
              <a:rPr lang="en-US" sz="1600" dirty="0" smtClean="0"/>
              <a:t> </a:t>
            </a:r>
            <a:r>
              <a:rPr lang="en-US" sz="1600" dirty="0"/>
              <a:t>is one of only one or two surviving TPS Instruments. It is very similar to the Coulter Counter of the day.</a:t>
            </a:r>
          </a:p>
        </p:txBody>
      </p:sp>
      <p:grpSp>
        <p:nvGrpSpPr>
          <p:cNvPr id="52232" name="Group 7"/>
          <p:cNvGrpSpPr>
            <a:grpSpLocks/>
          </p:cNvGrpSpPr>
          <p:nvPr/>
        </p:nvGrpSpPr>
        <p:grpSpPr bwMode="auto">
          <a:xfrm>
            <a:off x="304800" y="2286000"/>
            <a:ext cx="5715000" cy="4298950"/>
            <a:chOff x="624" y="1440"/>
            <a:chExt cx="3600" cy="2708"/>
          </a:xfrm>
        </p:grpSpPr>
        <p:pic>
          <p:nvPicPr>
            <p:cNvPr id="52234" name="Picture 4" descr="tp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1440"/>
              <a:ext cx="3600" cy="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5" name="Rectangle 6"/>
            <p:cNvSpPr>
              <a:spLocks noChangeArrowheads="1"/>
            </p:cNvSpPr>
            <p:nvPr/>
          </p:nvSpPr>
          <p:spPr bwMode="auto">
            <a:xfrm>
              <a:off x="1392" y="3936"/>
              <a:ext cx="16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chemeClr val="bg1"/>
                  </a:solidFill>
                </a:rPr>
                <a:t>Photo </a:t>
              </a:r>
              <a:r>
                <a:rPr lang="en-US" sz="1600">
                  <a:solidFill>
                    <a:schemeClr val="bg1"/>
                  </a:solidFill>
                  <a:cs typeface="Times New Roman" pitchFamily="18" charset="0"/>
                </a:rPr>
                <a:t>©2000</a:t>
              </a:r>
              <a:r>
                <a:rPr lang="en-US" sz="1600">
                  <a:solidFill>
                    <a:schemeClr val="bg1"/>
                  </a:solidFill>
                </a:rPr>
                <a:t> – J.P. Robinson</a:t>
              </a:r>
            </a:p>
          </p:txBody>
        </p:sp>
      </p:grpSp>
      <p:pic>
        <p:nvPicPr>
          <p:cNvPr id="5223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0150" y="792492"/>
            <a:ext cx="219392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817996" y="21771"/>
            <a:ext cx="1326004" cy="769441"/>
          </a:xfrm>
          <a:prstGeom prst="rect">
            <a:avLst/>
          </a:prstGeom>
          <a:noFill/>
        </p:spPr>
        <p:txBody>
          <a:bodyPr wrap="none" rtlCol="0">
            <a:spAutoFit/>
          </a:bodyPr>
          <a:lstStyle/>
          <a:p>
            <a:r>
              <a:rPr lang="en-US" sz="4400" dirty="0" smtClean="0"/>
              <a:t>1975</a:t>
            </a:r>
            <a:endParaRPr lang="en-US" sz="4400" dirty="0"/>
          </a:p>
        </p:txBody>
      </p:sp>
    </p:spTree>
    <p:extLst>
      <p:ext uri="{BB962C8B-B14F-4D97-AF65-F5344CB8AC3E}">
        <p14:creationId xmlns:p14="http://schemas.microsoft.com/office/powerpoint/2010/main" val="164548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image database Related\People\Famous People\César Milste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580447"/>
            <a:ext cx="1848941" cy="25908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image database Related\People\Famous People\Georges J.F. Köhl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8961" y="3580447"/>
            <a:ext cx="1793824" cy="25135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82748" y="6220962"/>
            <a:ext cx="1942198" cy="369332"/>
          </a:xfrm>
          <a:prstGeom prst="rect">
            <a:avLst/>
          </a:prstGeom>
          <a:noFill/>
        </p:spPr>
        <p:txBody>
          <a:bodyPr wrap="none" rtlCol="0">
            <a:spAutoFit/>
          </a:bodyPr>
          <a:lstStyle/>
          <a:p>
            <a:r>
              <a:rPr lang="en-US" dirty="0"/>
              <a:t>Georges J.F. </a:t>
            </a:r>
            <a:r>
              <a:rPr lang="en-US" dirty="0" err="1"/>
              <a:t>Köhler</a:t>
            </a:r>
            <a:endParaRPr lang="en-US" dirty="0"/>
          </a:p>
        </p:txBody>
      </p:sp>
      <p:sp>
        <p:nvSpPr>
          <p:cNvPr id="5" name="TextBox 4"/>
          <p:cNvSpPr txBox="1"/>
          <p:nvPr/>
        </p:nvSpPr>
        <p:spPr>
          <a:xfrm>
            <a:off x="152400" y="6195107"/>
            <a:ext cx="1511696" cy="369332"/>
          </a:xfrm>
          <a:prstGeom prst="rect">
            <a:avLst/>
          </a:prstGeom>
          <a:noFill/>
        </p:spPr>
        <p:txBody>
          <a:bodyPr wrap="none" rtlCol="0">
            <a:spAutoFit/>
          </a:bodyPr>
          <a:lstStyle/>
          <a:p>
            <a:r>
              <a:rPr lang="en-US" dirty="0"/>
              <a:t>César Milstein</a:t>
            </a:r>
          </a:p>
        </p:txBody>
      </p:sp>
      <p:sp>
        <p:nvSpPr>
          <p:cNvPr id="8" name="TextBox 7"/>
          <p:cNvSpPr txBox="1"/>
          <p:nvPr/>
        </p:nvSpPr>
        <p:spPr>
          <a:xfrm>
            <a:off x="7817996" y="21771"/>
            <a:ext cx="1326004" cy="769441"/>
          </a:xfrm>
          <a:prstGeom prst="rect">
            <a:avLst/>
          </a:prstGeom>
          <a:noFill/>
        </p:spPr>
        <p:txBody>
          <a:bodyPr wrap="none" rtlCol="0">
            <a:spAutoFit/>
          </a:bodyPr>
          <a:lstStyle/>
          <a:p>
            <a:r>
              <a:rPr lang="en-US" sz="4400" dirty="0" smtClean="0"/>
              <a:t>1975</a:t>
            </a:r>
            <a:endParaRPr lang="en-US" sz="4400" dirty="0"/>
          </a:p>
        </p:txBody>
      </p:sp>
      <p:pic>
        <p:nvPicPr>
          <p:cNvPr id="9220" name="Picture 4" descr="C:\image database Related\People\Famous People\kohler and milstein paper in natu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99051"/>
            <a:ext cx="6995160" cy="31813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4038600" y="3567205"/>
            <a:ext cx="3642732" cy="2667000"/>
          </a:xfrm>
          <a:prstGeom prst="rect">
            <a:avLst/>
          </a:prstGeom>
        </p:spPr>
      </p:pic>
      <p:sp>
        <p:nvSpPr>
          <p:cNvPr id="7" name="TextBox 6"/>
          <p:cNvSpPr txBox="1"/>
          <p:nvPr/>
        </p:nvSpPr>
        <p:spPr>
          <a:xfrm>
            <a:off x="4041193" y="6183433"/>
            <a:ext cx="4439805" cy="523220"/>
          </a:xfrm>
          <a:prstGeom prst="rect">
            <a:avLst/>
          </a:prstGeom>
          <a:noFill/>
        </p:spPr>
        <p:txBody>
          <a:bodyPr wrap="none" rtlCol="0">
            <a:spAutoFit/>
          </a:bodyPr>
          <a:lstStyle/>
          <a:p>
            <a:r>
              <a:rPr lang="en-US" sz="1400" dirty="0" smtClean="0"/>
              <a:t>A photo I took in 1986 at the Cambridge ISAC meeting.</a:t>
            </a:r>
          </a:p>
          <a:p>
            <a:r>
              <a:rPr lang="en-US" sz="1400" dirty="0" smtClean="0"/>
              <a:t>Milstein with is hand in the air (Howard Shapiro on Guitar)</a:t>
            </a:r>
            <a:endParaRPr lang="en-US" sz="1400" dirty="0"/>
          </a:p>
        </p:txBody>
      </p:sp>
      <p:sp>
        <p:nvSpPr>
          <p:cNvPr id="2" name="Title 1"/>
          <p:cNvSpPr>
            <a:spLocks noGrp="1"/>
          </p:cNvSpPr>
          <p:nvPr>
            <p:ph type="title"/>
          </p:nvPr>
        </p:nvSpPr>
        <p:spPr>
          <a:xfrm>
            <a:off x="0" y="22594"/>
            <a:ext cx="7303008" cy="406869"/>
          </a:xfrm>
        </p:spPr>
        <p:txBody>
          <a:bodyPr>
            <a:noAutofit/>
          </a:bodyPr>
          <a:lstStyle/>
          <a:p>
            <a:r>
              <a:rPr lang="en-US" sz="2800" dirty="0" smtClean="0"/>
              <a:t>Monoclonal Antibodies</a:t>
            </a:r>
            <a:endParaRPr lang="en-US" sz="2800" dirty="0"/>
          </a:p>
        </p:txBody>
      </p:sp>
      <p:pic>
        <p:nvPicPr>
          <p:cNvPr id="9" name="Picture 8"/>
          <p:cNvPicPr>
            <a:picLocks noChangeAspect="1"/>
          </p:cNvPicPr>
          <p:nvPr/>
        </p:nvPicPr>
        <p:blipFill>
          <a:blip r:embed="rId7"/>
          <a:stretch>
            <a:fillRect/>
          </a:stretch>
        </p:blipFill>
        <p:spPr>
          <a:xfrm>
            <a:off x="3906658" y="1227040"/>
            <a:ext cx="6648837" cy="1236354"/>
          </a:xfrm>
          <a:prstGeom prst="rect">
            <a:avLst/>
          </a:prstGeom>
          <a:ln>
            <a:noFill/>
          </a:ln>
        </p:spPr>
      </p:pic>
      <p:sp>
        <p:nvSpPr>
          <p:cNvPr id="10" name="TextBox 9"/>
          <p:cNvSpPr txBox="1"/>
          <p:nvPr/>
        </p:nvSpPr>
        <p:spPr>
          <a:xfrm flipH="1">
            <a:off x="4509453" y="1405790"/>
            <a:ext cx="3992881" cy="369332"/>
          </a:xfrm>
          <a:prstGeom prst="rect">
            <a:avLst/>
          </a:prstGeom>
          <a:noFill/>
        </p:spPr>
        <p:txBody>
          <a:bodyPr wrap="square" rtlCol="0">
            <a:spAutoFit/>
          </a:bodyPr>
          <a:lstStyle/>
          <a:p>
            <a:r>
              <a:rPr lang="en-US" dirty="0" smtClean="0"/>
              <a:t>Nobel Prize </a:t>
            </a:r>
            <a:r>
              <a:rPr lang="en-US" smtClean="0"/>
              <a:t>in Physiology 1984</a:t>
            </a:r>
            <a:endParaRPr lang="en-US" dirty="0" smtClean="0"/>
          </a:p>
        </p:txBody>
      </p:sp>
    </p:spTree>
    <p:extLst>
      <p:ext uri="{BB962C8B-B14F-4D97-AF65-F5344CB8AC3E}">
        <p14:creationId xmlns:p14="http://schemas.microsoft.com/office/powerpoint/2010/main" val="18783213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Wallace </a:t>
            </a:r>
            <a:endParaRPr lang="en-US" dirty="0"/>
          </a:p>
        </p:txBody>
      </p:sp>
      <p:pic>
        <p:nvPicPr>
          <p:cNvPr id="1026" name="Picture 2" descr="C:\Users\jpr\Dropbox\Dropbox\Wallace Coulter book\Images\mack fulwyler pic by walla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1771"/>
            <a:ext cx="5562600" cy="72454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817996" y="21771"/>
            <a:ext cx="1326004" cy="769441"/>
          </a:xfrm>
          <a:prstGeom prst="rect">
            <a:avLst/>
          </a:prstGeom>
          <a:noFill/>
        </p:spPr>
        <p:txBody>
          <a:bodyPr wrap="none" rtlCol="0">
            <a:spAutoFit/>
          </a:bodyPr>
          <a:lstStyle/>
          <a:p>
            <a:r>
              <a:rPr lang="en-US" sz="4400" dirty="0" smtClean="0"/>
              <a:t>1975</a:t>
            </a:r>
            <a:endParaRPr lang="en-US" sz="4400" dirty="0"/>
          </a:p>
        </p:txBody>
      </p:sp>
      <p:sp>
        <p:nvSpPr>
          <p:cNvPr id="4" name="TextBox 3"/>
          <p:cNvSpPr txBox="1"/>
          <p:nvPr/>
        </p:nvSpPr>
        <p:spPr>
          <a:xfrm>
            <a:off x="3886200" y="2134922"/>
            <a:ext cx="4925568" cy="1754326"/>
          </a:xfrm>
          <a:prstGeom prst="rect">
            <a:avLst/>
          </a:prstGeom>
          <a:noFill/>
        </p:spPr>
        <p:txBody>
          <a:bodyPr wrap="square" rtlCol="0">
            <a:spAutoFit/>
          </a:bodyPr>
          <a:lstStyle/>
          <a:p>
            <a:r>
              <a:rPr lang="en-US" dirty="0" smtClean="0"/>
              <a:t>Wallace Coulter placed this news clipping on Bob Auer’s desk in 1975 after Fulwyler left Coulter to Join Becton Dickinson!!  The award was while he was at the Max Plank institute in Germany while he was spending his 1 year sabbatical before he moved to BD.</a:t>
            </a:r>
            <a:endParaRPr lang="en-US" dirty="0"/>
          </a:p>
        </p:txBody>
      </p:sp>
    </p:spTree>
    <p:extLst>
      <p:ext uri="{BB962C8B-B14F-4D97-AF65-F5344CB8AC3E}">
        <p14:creationId xmlns:p14="http://schemas.microsoft.com/office/powerpoint/2010/main" val="40352801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Autofit/>
          </a:bodyPr>
          <a:lstStyle/>
          <a:p>
            <a:r>
              <a:rPr lang="en-US" sz="3200" dirty="0" smtClean="0"/>
              <a:t>Marylou Ingram - 1976 </a:t>
            </a:r>
            <a:endParaRPr lang="en-US" sz="3200" dirty="0"/>
          </a:p>
        </p:txBody>
      </p:sp>
      <p:sp>
        <p:nvSpPr>
          <p:cNvPr id="3" name="Content Placeholder 2"/>
          <p:cNvSpPr>
            <a:spLocks noGrp="1"/>
          </p:cNvSpPr>
          <p:nvPr>
            <p:ph idx="1"/>
          </p:nvPr>
        </p:nvSpPr>
        <p:spPr/>
        <p:txBody>
          <a:bodyPr/>
          <a:lstStyle/>
          <a:p>
            <a:endParaRPr lang="en-US"/>
          </a:p>
        </p:txBody>
      </p:sp>
      <p:pic>
        <p:nvPicPr>
          <p:cNvPr id="9218" name="Picture 2" descr="C:\Users\jpr\Dropbox\Dropbox\Wallace Coulter book\Brandon Price\EPICS Cell Sor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004" y="533400"/>
            <a:ext cx="3962400" cy="277481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jpr\Dropbox\Dropbox\Wallace Coulter book\Brandon Price\ICA - Marlyou and Brand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8639" y="457200"/>
            <a:ext cx="3150108" cy="473659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jpr\Dropbox\Dropbox\Wallace Coulter book\Brandon Price\ICA Main Equipment La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532" y="3411842"/>
            <a:ext cx="3557397" cy="2385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97252" y="5756831"/>
            <a:ext cx="4698850" cy="369332"/>
          </a:xfrm>
          <a:prstGeom prst="rect">
            <a:avLst/>
          </a:prstGeom>
          <a:noFill/>
        </p:spPr>
        <p:txBody>
          <a:bodyPr wrap="none" rtlCol="0">
            <a:spAutoFit/>
          </a:bodyPr>
          <a:lstStyle/>
          <a:p>
            <a:r>
              <a:rPr lang="en-US" dirty="0" smtClean="0"/>
              <a:t>Early adopter of the </a:t>
            </a:r>
            <a:r>
              <a:rPr lang="en-US" smtClean="0"/>
              <a:t>Coulter Counter technology</a:t>
            </a:r>
            <a:endParaRPr lang="en-US"/>
          </a:p>
        </p:txBody>
      </p:sp>
    </p:spTree>
    <p:extLst>
      <p:ext uri="{BB962C8B-B14F-4D97-AF65-F5344CB8AC3E}">
        <p14:creationId xmlns:p14="http://schemas.microsoft.com/office/powerpoint/2010/main" val="3068361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quarter" idx="10"/>
          </p:nvPr>
        </p:nvSpPr>
        <p:spPr/>
        <p:txBody>
          <a:bodyPr/>
          <a:lstStyle/>
          <a:p>
            <a:pPr>
              <a:defRPr/>
            </a:pPr>
            <a:fld id="{0D35428F-3D7B-4F9C-A678-A9901138041F}" type="datetime12">
              <a:rPr lang="en-US"/>
              <a:pPr>
                <a:defRPr/>
              </a:pPr>
              <a:t>11:02 PM</a:t>
            </a:fld>
            <a:endParaRPr lang="en-US"/>
          </a:p>
        </p:txBody>
      </p:sp>
      <p:sp>
        <p:nvSpPr>
          <p:cNvPr id="10" name="Footer Placeholder 4"/>
          <p:cNvSpPr>
            <a:spLocks noGrp="1"/>
          </p:cNvSpPr>
          <p:nvPr>
            <p:ph type="ftr" sz="quarter" idx="11"/>
          </p:nvPr>
        </p:nvSpPr>
        <p:spPr/>
        <p:txBody>
          <a:bodyPr/>
          <a:lstStyle/>
          <a:p>
            <a:pPr>
              <a:defRPr/>
            </a:pPr>
            <a:r>
              <a:rPr lang="en-US"/>
              <a:t>© 1990-2012 J. Paul Robinson, Purdue University</a:t>
            </a:r>
          </a:p>
        </p:txBody>
      </p:sp>
      <p:sp>
        <p:nvSpPr>
          <p:cNvPr id="56324" name="Slide Number Placeholder 5"/>
          <p:cNvSpPr>
            <a:spLocks noGrp="1"/>
          </p:cNvSpPr>
          <p:nvPr>
            <p:ph type="sldNum" sz="quarter" idx="12"/>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smtClean="0"/>
              <a:t>Page </a:t>
            </a:r>
            <a:fld id="{322999CB-85D3-4166-B1BF-038CD97E513F}" type="slidenum">
              <a:rPr lang="en-US" sz="1400" smtClean="0"/>
              <a:pPr/>
              <a:t>75</a:t>
            </a:fld>
            <a:endParaRPr lang="en-US" sz="1400" smtClean="0"/>
          </a:p>
        </p:txBody>
      </p:sp>
      <p:sp>
        <p:nvSpPr>
          <p:cNvPr id="56325" name="Rectangle 2"/>
          <p:cNvSpPr>
            <a:spLocks noGrp="1" noChangeArrowheads="1"/>
          </p:cNvSpPr>
          <p:nvPr>
            <p:ph type="title"/>
          </p:nvPr>
        </p:nvSpPr>
        <p:spPr>
          <a:xfrm>
            <a:off x="762000" y="0"/>
            <a:ext cx="7772400" cy="838200"/>
          </a:xfrm>
        </p:spPr>
        <p:txBody>
          <a:bodyPr/>
          <a:lstStyle/>
          <a:p>
            <a:r>
              <a:rPr lang="en-US" smtClean="0"/>
              <a:t>Biophysics -Ortho</a:t>
            </a:r>
          </a:p>
        </p:txBody>
      </p:sp>
      <p:sp>
        <p:nvSpPr>
          <p:cNvPr id="56326" name="Rectangle 3"/>
          <p:cNvSpPr>
            <a:spLocks noGrp="1" noChangeArrowheads="1"/>
          </p:cNvSpPr>
          <p:nvPr>
            <p:ph type="body" idx="1"/>
          </p:nvPr>
        </p:nvSpPr>
        <p:spPr>
          <a:xfrm>
            <a:off x="152400" y="990600"/>
            <a:ext cx="8686800" cy="5334000"/>
          </a:xfrm>
        </p:spPr>
        <p:txBody>
          <a:bodyPr>
            <a:normAutofit/>
          </a:bodyPr>
          <a:lstStyle/>
          <a:p>
            <a:r>
              <a:rPr lang="en-US" sz="1600" dirty="0" smtClean="0"/>
              <a:t>Ortho Diagnostics (Johnson and Johnson) purchased Biophysics in 1976 and in 1977 the System 50 </a:t>
            </a:r>
            <a:r>
              <a:rPr lang="en-US" sz="1600" dirty="0" err="1" smtClean="0"/>
              <a:t>Cytofluorograph</a:t>
            </a:r>
            <a:r>
              <a:rPr lang="en-US" sz="1600" dirty="0" smtClean="0"/>
              <a:t> was developed - this was a droplet sorter, with a flat sided flow cell, forward and orthogonal scatter, extinction, 2 fluorescence parameters, </a:t>
            </a:r>
            <a:r>
              <a:rPr lang="en-US" sz="1600" dirty="0" err="1" smtClean="0"/>
              <a:t>multibeam</a:t>
            </a:r>
            <a:r>
              <a:rPr lang="en-US" sz="1600" dirty="0" smtClean="0"/>
              <a:t> excitation, computer analysis option.</a:t>
            </a:r>
          </a:p>
          <a:p>
            <a:endParaRPr lang="en-US" sz="1600" dirty="0" smtClean="0"/>
          </a:p>
          <a:p>
            <a:endParaRPr lang="en-US" sz="1600" dirty="0" smtClean="0"/>
          </a:p>
          <a:p>
            <a:endParaRPr lang="en-US" sz="1600" dirty="0" smtClean="0"/>
          </a:p>
          <a:p>
            <a:endParaRPr lang="en-US" sz="1800" dirty="0" smtClean="0"/>
          </a:p>
          <a:p>
            <a:endParaRPr lang="en-US" sz="1800" dirty="0"/>
          </a:p>
          <a:p>
            <a:endParaRPr lang="en-US" sz="1800" dirty="0" smtClean="0"/>
          </a:p>
          <a:p>
            <a:endParaRPr lang="en-US" sz="1800" dirty="0" smtClean="0"/>
          </a:p>
          <a:p>
            <a:endParaRPr lang="en-US" sz="1600" dirty="0" smtClean="0"/>
          </a:p>
          <a:p>
            <a:endParaRPr lang="en-US" sz="1600" dirty="0" smtClean="0"/>
          </a:p>
          <a:p>
            <a:r>
              <a:rPr lang="en-US" sz="1600" dirty="0" smtClean="0"/>
              <a:t>1979 - NIH scientists had added  a krypton laser at 568 nm to excite Texas Red fluorescence at 568 nm and emit at 590-630 nm. Argon (488 nm FITC was measured simultaneously without signal cross-talk - thus the FACS IV was developed (B-D).</a:t>
            </a:r>
          </a:p>
        </p:txBody>
      </p:sp>
      <p:sp>
        <p:nvSpPr>
          <p:cNvPr id="56327" name="Text Box 5"/>
          <p:cNvSpPr txBox="1">
            <a:spLocks noChangeArrowheads="1"/>
          </p:cNvSpPr>
          <p:nvPr/>
        </p:nvSpPr>
        <p:spPr bwMode="auto">
          <a:xfrm>
            <a:off x="1584325" y="6213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p>
        </p:txBody>
      </p:sp>
      <p:pic>
        <p:nvPicPr>
          <p:cNvPr id="56328" name="Picture 8" descr="Science 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200" y="1891326"/>
            <a:ext cx="5084152" cy="263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9" descr="Science 1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71494"/>
            <a:ext cx="3581400" cy="253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Text Box 10"/>
          <p:cNvSpPr txBox="1">
            <a:spLocks noChangeArrowheads="1"/>
          </p:cNvSpPr>
          <p:nvPr/>
        </p:nvSpPr>
        <p:spPr bwMode="auto">
          <a:xfrm>
            <a:off x="1355725" y="4529138"/>
            <a:ext cx="11207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a:latin typeface="Arial" pitchFamily="34" charset="0"/>
              </a:rPr>
              <a:t>FC 200(1975)</a:t>
            </a:r>
          </a:p>
        </p:txBody>
      </p:sp>
      <p:sp>
        <p:nvSpPr>
          <p:cNvPr id="56331" name="Text Box 11"/>
          <p:cNvSpPr txBox="1">
            <a:spLocks noChangeArrowheads="1"/>
          </p:cNvSpPr>
          <p:nvPr/>
        </p:nvSpPr>
        <p:spPr bwMode="auto">
          <a:xfrm>
            <a:off x="4572000" y="4648200"/>
            <a:ext cx="14938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a:latin typeface="Arial" pitchFamily="34" charset="0"/>
              </a:rPr>
              <a:t>System 50H (1978)</a:t>
            </a:r>
          </a:p>
        </p:txBody>
      </p:sp>
      <p:sp>
        <p:nvSpPr>
          <p:cNvPr id="12" name="TextBox 11"/>
          <p:cNvSpPr txBox="1"/>
          <p:nvPr/>
        </p:nvSpPr>
        <p:spPr>
          <a:xfrm>
            <a:off x="7817996" y="21771"/>
            <a:ext cx="1326004" cy="769441"/>
          </a:xfrm>
          <a:prstGeom prst="rect">
            <a:avLst/>
          </a:prstGeom>
          <a:noFill/>
        </p:spPr>
        <p:txBody>
          <a:bodyPr wrap="none" rtlCol="0">
            <a:spAutoFit/>
          </a:bodyPr>
          <a:lstStyle/>
          <a:p>
            <a:r>
              <a:rPr lang="en-US" sz="4400" dirty="0" smtClean="0"/>
              <a:t>1977</a:t>
            </a:r>
            <a:endParaRPr lang="en-US" sz="4400" dirty="0"/>
          </a:p>
        </p:txBody>
      </p:sp>
    </p:spTree>
    <p:extLst>
      <p:ext uri="{BB962C8B-B14F-4D97-AF65-F5344CB8AC3E}">
        <p14:creationId xmlns:p14="http://schemas.microsoft.com/office/powerpoint/2010/main" val="360180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715000" cy="1143000"/>
          </a:xfrm>
        </p:spPr>
        <p:txBody>
          <a:bodyPr>
            <a:normAutofit fontScale="90000"/>
          </a:bodyPr>
          <a:lstStyle/>
          <a:p>
            <a:r>
              <a:rPr lang="en-US" dirty="0" smtClean="0"/>
              <a:t>Chromosome Analysis on the TPS-1 Sorter</a:t>
            </a:r>
            <a:endParaRPr lang="en-US" dirty="0"/>
          </a:p>
        </p:txBody>
      </p:sp>
      <p:sp>
        <p:nvSpPr>
          <p:cNvPr id="3" name="Content Placeholder 2"/>
          <p:cNvSpPr>
            <a:spLocks noGrp="1"/>
          </p:cNvSpPr>
          <p:nvPr>
            <p:ph idx="1"/>
          </p:nvPr>
        </p:nvSpPr>
        <p:spPr/>
        <p:txBody>
          <a:bodyPr/>
          <a:lstStyle/>
          <a:p>
            <a:endParaRPr lang="en-US"/>
          </a:p>
        </p:txBody>
      </p:sp>
      <p:pic>
        <p:nvPicPr>
          <p:cNvPr id="1027" name="Picture 3" descr="C:\Users\jpr\Dropbox\Dropbox\Wallace Coulter book\auer\Box of documents\chromosome analysis from TPS1 brochure 1977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71432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pr\Dropbox\Dropbox\Wallace Coulter book\auer\Box of documents\TP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0379" y="2548937"/>
            <a:ext cx="2152650" cy="32422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817996" y="21771"/>
            <a:ext cx="1326004" cy="769441"/>
          </a:xfrm>
          <a:prstGeom prst="rect">
            <a:avLst/>
          </a:prstGeom>
          <a:noFill/>
        </p:spPr>
        <p:txBody>
          <a:bodyPr wrap="none" rtlCol="0">
            <a:spAutoFit/>
          </a:bodyPr>
          <a:lstStyle/>
          <a:p>
            <a:r>
              <a:rPr lang="en-US" sz="4400" dirty="0" smtClean="0"/>
              <a:t>1977</a:t>
            </a:r>
            <a:endParaRPr lang="en-US" sz="4400" dirty="0"/>
          </a:p>
        </p:txBody>
      </p:sp>
    </p:spTree>
    <p:extLst>
      <p:ext uri="{BB962C8B-B14F-4D97-AF65-F5344CB8AC3E}">
        <p14:creationId xmlns:p14="http://schemas.microsoft.com/office/powerpoint/2010/main" val="32565321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803" y="42746"/>
            <a:ext cx="8229600" cy="1143000"/>
          </a:xfrm>
        </p:spPr>
        <p:txBody>
          <a:bodyPr>
            <a:normAutofit fontScale="90000"/>
          </a:bodyPr>
          <a:lstStyle/>
          <a:p>
            <a:r>
              <a:rPr lang="en-US" dirty="0" smtClean="0"/>
              <a:t>Two groups of Lymphocytes</a:t>
            </a:r>
            <a:br>
              <a:rPr lang="en-US" dirty="0" smtClean="0"/>
            </a:br>
            <a:r>
              <a:rPr lang="en-US" dirty="0" smtClean="0"/>
              <a:t>B Cells and T Cells….</a:t>
            </a:r>
            <a:endParaRPr lang="en-US" dirty="0"/>
          </a:p>
        </p:txBody>
      </p:sp>
      <p:sp>
        <p:nvSpPr>
          <p:cNvPr id="3" name="Content Placeholder 2"/>
          <p:cNvSpPr>
            <a:spLocks noGrp="1"/>
          </p:cNvSpPr>
          <p:nvPr>
            <p:ph idx="1"/>
          </p:nvPr>
        </p:nvSpPr>
        <p:spPr/>
        <p:txBody>
          <a:bodyPr/>
          <a:lstStyle/>
          <a:p>
            <a:endParaRPr lang="en-US"/>
          </a:p>
        </p:txBody>
      </p:sp>
      <p:pic>
        <p:nvPicPr>
          <p:cNvPr id="2050" name="Picture 2" descr="C:\Users\jpr\Dropbox\Dropbox\Wallace Coulter book\auer\Box of documents\t cell rosettes - tps 1 brochure 19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44" y="1143000"/>
            <a:ext cx="9236364"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17996" y="21771"/>
            <a:ext cx="1326004" cy="769441"/>
          </a:xfrm>
          <a:prstGeom prst="rect">
            <a:avLst/>
          </a:prstGeom>
          <a:noFill/>
        </p:spPr>
        <p:txBody>
          <a:bodyPr wrap="none" rtlCol="0">
            <a:spAutoFit/>
          </a:bodyPr>
          <a:lstStyle/>
          <a:p>
            <a:r>
              <a:rPr lang="en-US" sz="4400" dirty="0" smtClean="0"/>
              <a:t>1977</a:t>
            </a:r>
            <a:endParaRPr lang="en-US" sz="4400" dirty="0"/>
          </a:p>
        </p:txBody>
      </p:sp>
      <p:pic>
        <p:nvPicPr>
          <p:cNvPr id="2051" name="Picture 3" descr="C:\Users\jpr\Dropbox\Dropbox\Wallace Coulter book\auer\Box of documents\t cell rosettes 1977 from TPS 1 broch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853847"/>
            <a:ext cx="2540983" cy="3026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53890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quarter" idx="10"/>
          </p:nvPr>
        </p:nvSpPr>
        <p:spPr/>
        <p:txBody>
          <a:bodyPr/>
          <a:lstStyle/>
          <a:p>
            <a:pPr>
              <a:defRPr/>
            </a:pPr>
            <a:fld id="{792B253F-82D6-44BA-8811-BDE625528E15}" type="datetime12">
              <a:rPr lang="en-US"/>
              <a:pPr>
                <a:defRPr/>
              </a:pPr>
              <a:t>11:02 PM</a:t>
            </a:fld>
            <a:endParaRPr lang="en-US"/>
          </a:p>
        </p:txBody>
      </p:sp>
      <p:sp>
        <p:nvSpPr>
          <p:cNvPr id="10" name="Footer Placeholder 4"/>
          <p:cNvSpPr>
            <a:spLocks noGrp="1"/>
          </p:cNvSpPr>
          <p:nvPr>
            <p:ph type="ftr" sz="quarter" idx="11"/>
          </p:nvPr>
        </p:nvSpPr>
        <p:spPr/>
        <p:txBody>
          <a:bodyPr/>
          <a:lstStyle/>
          <a:p>
            <a:pPr>
              <a:defRPr/>
            </a:pPr>
            <a:r>
              <a:rPr lang="en-US"/>
              <a:t>© 1990-2012 J. Paul Robinson, Purdue University</a:t>
            </a:r>
          </a:p>
        </p:txBody>
      </p:sp>
      <p:sp>
        <p:nvSpPr>
          <p:cNvPr id="55300" name="Slide Number Placeholder 5"/>
          <p:cNvSpPr>
            <a:spLocks noGrp="1"/>
          </p:cNvSpPr>
          <p:nvPr>
            <p:ph type="sldNum" sz="quarter" idx="12"/>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smtClean="0"/>
              <a:t>Page </a:t>
            </a:r>
            <a:fld id="{A782B428-F639-484D-A570-867D84E5D61A}" type="slidenum">
              <a:rPr lang="en-US" sz="1400" smtClean="0"/>
              <a:pPr/>
              <a:t>78</a:t>
            </a:fld>
            <a:endParaRPr lang="en-US" sz="1400" smtClean="0"/>
          </a:p>
        </p:txBody>
      </p:sp>
      <p:sp>
        <p:nvSpPr>
          <p:cNvPr id="55301" name="Rectangle 2"/>
          <p:cNvSpPr>
            <a:spLocks noGrp="1" noChangeArrowheads="1"/>
          </p:cNvSpPr>
          <p:nvPr>
            <p:ph type="title"/>
          </p:nvPr>
        </p:nvSpPr>
        <p:spPr>
          <a:xfrm>
            <a:off x="457200" y="7917"/>
            <a:ext cx="8229600" cy="754083"/>
          </a:xfrm>
        </p:spPr>
        <p:txBody>
          <a:bodyPr>
            <a:normAutofit fontScale="90000"/>
          </a:bodyPr>
          <a:lstStyle/>
          <a:p>
            <a:r>
              <a:rPr lang="en-US" dirty="0" smtClean="0"/>
              <a:t>Coulter Electronics</a:t>
            </a:r>
          </a:p>
        </p:txBody>
      </p:sp>
      <p:sp>
        <p:nvSpPr>
          <p:cNvPr id="55302" name="Rectangle 3"/>
          <p:cNvSpPr>
            <a:spLocks noGrp="1" noChangeArrowheads="1"/>
          </p:cNvSpPr>
          <p:nvPr>
            <p:ph type="body" idx="1"/>
          </p:nvPr>
        </p:nvSpPr>
        <p:spPr>
          <a:xfrm>
            <a:off x="20782" y="838200"/>
            <a:ext cx="8610600" cy="4114800"/>
          </a:xfrm>
        </p:spPr>
        <p:txBody>
          <a:bodyPr/>
          <a:lstStyle/>
          <a:p>
            <a:r>
              <a:rPr lang="en-US" sz="2000" dirty="0" smtClean="0"/>
              <a:t>1977-78 developed the Epics series of instruments  which were essentially 5 watt argon ion laser instruments, complete with a multiparameter data analysis system, floppy drive and graphics printer.</a:t>
            </a:r>
          </a:p>
        </p:txBody>
      </p:sp>
      <p:sp>
        <p:nvSpPr>
          <p:cNvPr id="55303" name="Text Box 6"/>
          <p:cNvSpPr txBox="1">
            <a:spLocks noChangeArrowheads="1"/>
          </p:cNvSpPr>
          <p:nvPr/>
        </p:nvSpPr>
        <p:spPr bwMode="auto">
          <a:xfrm>
            <a:off x="457200" y="5851525"/>
            <a:ext cx="533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a:t>Epics V front end (left) and MDADS (right) </a:t>
            </a:r>
          </a:p>
        </p:txBody>
      </p:sp>
      <p:pic>
        <p:nvPicPr>
          <p:cNvPr id="55304" name="Picture 7" descr="MDADS1very 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5836" y="1883278"/>
            <a:ext cx="2026796" cy="46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5" name="Group 9"/>
          <p:cNvGrpSpPr>
            <a:grpSpLocks/>
          </p:cNvGrpSpPr>
          <p:nvPr/>
        </p:nvGrpSpPr>
        <p:grpSpPr bwMode="auto">
          <a:xfrm>
            <a:off x="457200" y="2101850"/>
            <a:ext cx="4876800" cy="3689350"/>
            <a:chOff x="576" y="1536"/>
            <a:chExt cx="2880" cy="2208"/>
          </a:xfrm>
        </p:grpSpPr>
        <p:pic>
          <p:nvPicPr>
            <p:cNvPr id="55306" name="Picture 4" descr="epicsfive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1536"/>
              <a:ext cx="2880"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7" name="Rectangle 8"/>
            <p:cNvSpPr>
              <a:spLocks noChangeArrowheads="1"/>
            </p:cNvSpPr>
            <p:nvPr/>
          </p:nvSpPr>
          <p:spPr bwMode="auto">
            <a:xfrm>
              <a:off x="668" y="3532"/>
              <a:ext cx="16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dirty="0"/>
                <a:t>Photo </a:t>
              </a:r>
              <a:r>
                <a:rPr lang="en-US" sz="1600" dirty="0">
                  <a:cs typeface="Times New Roman" pitchFamily="18" charset="0"/>
                </a:rPr>
                <a:t>©2000</a:t>
              </a:r>
              <a:r>
                <a:rPr lang="en-US" sz="1600" dirty="0"/>
                <a:t> – J.P. Robinson</a:t>
              </a:r>
            </a:p>
          </p:txBody>
        </p:sp>
      </p:grpSp>
      <p:sp>
        <p:nvSpPr>
          <p:cNvPr id="12" name="TextBox 11"/>
          <p:cNvSpPr txBox="1"/>
          <p:nvPr/>
        </p:nvSpPr>
        <p:spPr>
          <a:xfrm>
            <a:off x="7817996" y="21771"/>
            <a:ext cx="1326004" cy="769441"/>
          </a:xfrm>
          <a:prstGeom prst="rect">
            <a:avLst/>
          </a:prstGeom>
          <a:noFill/>
        </p:spPr>
        <p:txBody>
          <a:bodyPr wrap="none" rtlCol="0">
            <a:spAutoFit/>
          </a:bodyPr>
          <a:lstStyle/>
          <a:p>
            <a:r>
              <a:rPr lang="en-US" sz="4400" dirty="0" smtClean="0"/>
              <a:t>1978</a:t>
            </a:r>
            <a:endParaRPr lang="en-US" sz="4400" dirty="0"/>
          </a:p>
        </p:txBody>
      </p:sp>
    </p:spTree>
    <p:extLst>
      <p:ext uri="{BB962C8B-B14F-4D97-AF65-F5344CB8AC3E}">
        <p14:creationId xmlns:p14="http://schemas.microsoft.com/office/powerpoint/2010/main" val="424671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1980s and 1990s</a:t>
            </a:r>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97728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578E6FF9-DA1D-4AC0-B9F9-6CB8CE2365C0}" type="datetime12">
              <a:rPr lang="en-US" smtClean="0"/>
              <a:pPr/>
              <a:t>11:02 PM</a:t>
            </a:fld>
            <a:endParaRPr lang="en-US" smtClean="0"/>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mtClean="0">
                <a:latin typeface="Comic Sans MS" pitchFamily="66" charset="0"/>
              </a:rPr>
              <a:t>Page </a:t>
            </a:r>
            <a:fld id="{B43F5A3D-82BE-4EA9-A753-FE417FBF525D}" type="slidenum">
              <a:rPr lang="en-US" smtClean="0">
                <a:latin typeface="Comic Sans MS" pitchFamily="66" charset="0"/>
              </a:rPr>
              <a:pPr/>
              <a:t>8</a:t>
            </a:fld>
            <a:endParaRPr lang="en-US" smtClean="0">
              <a:latin typeface="Comic Sans MS" pitchFamily="66" charset="0"/>
            </a:endParaRPr>
          </a:p>
        </p:txBody>
      </p:sp>
      <p:sp>
        <p:nvSpPr>
          <p:cNvPr id="22533" name="AutoShape 8"/>
          <p:cNvSpPr>
            <a:spLocks noChangeArrowheads="1"/>
          </p:cNvSpPr>
          <p:nvPr/>
        </p:nvSpPr>
        <p:spPr bwMode="auto">
          <a:xfrm>
            <a:off x="5422900" y="1104900"/>
            <a:ext cx="3416300" cy="3467100"/>
          </a:xfrm>
          <a:prstGeom prst="flowChartDocument">
            <a:avLst/>
          </a:prstGeom>
          <a:solidFill>
            <a:srgbClr val="FFFF9B"/>
          </a:solidFill>
          <a:ln w="9525">
            <a:solidFill>
              <a:schemeClr val="tx1"/>
            </a:solidFill>
            <a:miter lim="800000"/>
            <a:headEnd/>
            <a:tailEnd/>
          </a:ln>
        </p:spPr>
        <p:txBody>
          <a:bodyPr wrap="none" anchor="ctr"/>
          <a:lstStyle/>
          <a:p>
            <a:endParaRPr lang="en-US" sz="2400"/>
          </a:p>
        </p:txBody>
      </p:sp>
      <p:sp>
        <p:nvSpPr>
          <p:cNvPr id="22534" name="Rectangle 2"/>
          <p:cNvSpPr>
            <a:spLocks noGrp="1" noChangeArrowheads="1"/>
          </p:cNvSpPr>
          <p:nvPr>
            <p:ph type="title"/>
          </p:nvPr>
        </p:nvSpPr>
        <p:spPr>
          <a:xfrm>
            <a:off x="647085" y="143512"/>
            <a:ext cx="6989321" cy="647700"/>
          </a:xfrm>
        </p:spPr>
        <p:txBody>
          <a:bodyPr>
            <a:normAutofit fontScale="90000"/>
          </a:bodyPr>
          <a:lstStyle/>
          <a:p>
            <a:r>
              <a:rPr lang="en-US" dirty="0" smtClean="0"/>
              <a:t>Fluorescence Labeling Technique</a:t>
            </a:r>
          </a:p>
        </p:txBody>
      </p:sp>
      <p:sp>
        <p:nvSpPr>
          <p:cNvPr id="22535" name="Rectangle 3"/>
          <p:cNvSpPr>
            <a:spLocks noGrp="1" noChangeArrowheads="1"/>
          </p:cNvSpPr>
          <p:nvPr>
            <p:ph type="body" idx="1"/>
          </p:nvPr>
        </p:nvSpPr>
        <p:spPr>
          <a:xfrm>
            <a:off x="227013" y="1187450"/>
            <a:ext cx="5153025" cy="1373188"/>
          </a:xfrm>
        </p:spPr>
        <p:txBody>
          <a:bodyPr>
            <a:noAutofit/>
          </a:bodyPr>
          <a:lstStyle/>
          <a:p>
            <a:pPr>
              <a:lnSpc>
                <a:spcPct val="90000"/>
              </a:lnSpc>
              <a:buFontTx/>
              <a:buNone/>
            </a:pPr>
            <a:r>
              <a:rPr lang="en-US" sz="2400" b="1" dirty="0" smtClean="0">
                <a:solidFill>
                  <a:srgbClr val="FF3300"/>
                </a:solidFill>
              </a:rPr>
              <a:t>	Coons </a:t>
            </a:r>
            <a:r>
              <a:rPr lang="en-US" sz="2400" b="1" dirty="0" smtClean="0"/>
              <a:t>et al 1941</a:t>
            </a:r>
            <a:r>
              <a:rPr lang="en-US" sz="2400" dirty="0" smtClean="0"/>
              <a:t> - </a:t>
            </a:r>
            <a:r>
              <a:rPr lang="en-US" sz="2000" dirty="0" smtClean="0"/>
              <a:t>developed the </a:t>
            </a:r>
            <a:r>
              <a:rPr lang="en-US" sz="2000" dirty="0" smtClean="0">
                <a:solidFill>
                  <a:srgbClr val="FF3300"/>
                </a:solidFill>
              </a:rPr>
              <a:t>fluorescence antibody</a:t>
            </a:r>
            <a:r>
              <a:rPr lang="en-US" sz="2000" dirty="0" smtClean="0"/>
              <a:t> technique  - they labeled </a:t>
            </a:r>
            <a:r>
              <a:rPr lang="en-US" sz="2000" dirty="0" err="1" smtClean="0"/>
              <a:t>antipneumococcal</a:t>
            </a:r>
            <a:r>
              <a:rPr lang="en-US" sz="2000" dirty="0" smtClean="0"/>
              <a:t> antibodies with </a:t>
            </a:r>
            <a:r>
              <a:rPr lang="en-US" sz="2000" dirty="0" err="1" smtClean="0"/>
              <a:t>anthracene</a:t>
            </a:r>
            <a:r>
              <a:rPr lang="en-US" sz="2000" dirty="0" smtClean="0"/>
              <a:t> allowing them to detect both the organism and the antibody in tissue using </a:t>
            </a:r>
            <a:r>
              <a:rPr lang="en-US" sz="2000" dirty="0" smtClean="0">
                <a:solidFill>
                  <a:srgbClr val="FF3300"/>
                </a:solidFill>
              </a:rPr>
              <a:t>UV excited blue fluorescence</a:t>
            </a:r>
            <a:endParaRPr lang="en-US" sz="2000" dirty="0" smtClean="0"/>
          </a:p>
        </p:txBody>
      </p:sp>
      <p:sp>
        <p:nvSpPr>
          <p:cNvPr id="22536" name="Text Box 4"/>
          <p:cNvSpPr txBox="1">
            <a:spLocks noChangeArrowheads="1"/>
          </p:cNvSpPr>
          <p:nvPr/>
        </p:nvSpPr>
        <p:spPr bwMode="auto">
          <a:xfrm>
            <a:off x="666750" y="4572000"/>
            <a:ext cx="8108950" cy="1539875"/>
          </a:xfrm>
          <a:prstGeom prst="rect">
            <a:avLst/>
          </a:prstGeom>
          <a:solidFill>
            <a:srgbClr val="FFCCCC"/>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2800" b="1" dirty="0"/>
              <a:t>Manuscript:</a:t>
            </a:r>
          </a:p>
          <a:p>
            <a:pPr algn="ctr">
              <a:spcBef>
                <a:spcPct val="50000"/>
              </a:spcBef>
            </a:pPr>
            <a:r>
              <a:rPr lang="en-US" sz="1600" b="1" dirty="0"/>
              <a:t>Immunological Properties of an Antibody Containing a Fluorescent Group </a:t>
            </a:r>
          </a:p>
          <a:p>
            <a:pPr algn="ctr">
              <a:spcBef>
                <a:spcPct val="50000"/>
              </a:spcBef>
            </a:pPr>
            <a:r>
              <a:rPr lang="en-US" sz="1400" b="1" dirty="0"/>
              <a:t>Albert H. Coons, Hugh J. Creech and R. Norman Jones</a:t>
            </a:r>
            <a:endParaRPr lang="en-US" sz="1600" b="1" dirty="0"/>
          </a:p>
          <a:p>
            <a:pPr algn="ctr"/>
            <a:r>
              <a:rPr lang="en-US" sz="1000" b="1" dirty="0"/>
              <a:t>Department of Bacteriology and Immunology, Harvard Medical School,  and the Chemical Laboratory, Harvard University</a:t>
            </a:r>
            <a:endParaRPr lang="en-US" sz="1200" b="1" dirty="0"/>
          </a:p>
          <a:p>
            <a:pPr algn="ctr"/>
            <a:r>
              <a:rPr lang="en-US" sz="1200" b="1" dirty="0"/>
              <a:t>Proc. Soc. </a:t>
            </a:r>
            <a:r>
              <a:rPr lang="en-US" sz="1200" b="1" dirty="0" err="1"/>
              <a:t>Exp.Biol.Med</a:t>
            </a:r>
            <a:r>
              <a:rPr lang="en-US" sz="1200" b="1" dirty="0"/>
              <a:t>. 47:200-202, 1941</a:t>
            </a:r>
          </a:p>
        </p:txBody>
      </p:sp>
      <p:sp>
        <p:nvSpPr>
          <p:cNvPr id="22537" name="Text Box 6"/>
          <p:cNvSpPr txBox="1">
            <a:spLocks noChangeArrowheads="1"/>
          </p:cNvSpPr>
          <p:nvPr/>
        </p:nvSpPr>
        <p:spPr bwMode="auto">
          <a:xfrm>
            <a:off x="5586413" y="1141413"/>
            <a:ext cx="325278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i="1" dirty="0"/>
              <a:t>“Moreover, when Type II and III organisms were dried on different parts of the same slide, exposed to the conjugate for 30 minutes, washed in saline and distilled water, and mounted in glycerol, individual Type III organisms could be seen with the fluorescence microscope……”</a:t>
            </a:r>
          </a:p>
        </p:txBody>
      </p:sp>
      <p:sp>
        <p:nvSpPr>
          <p:cNvPr id="11" name="TextBox 10"/>
          <p:cNvSpPr txBox="1"/>
          <p:nvPr/>
        </p:nvSpPr>
        <p:spPr>
          <a:xfrm>
            <a:off x="7817996" y="21771"/>
            <a:ext cx="1326004" cy="769441"/>
          </a:xfrm>
          <a:prstGeom prst="rect">
            <a:avLst/>
          </a:prstGeom>
          <a:noFill/>
        </p:spPr>
        <p:txBody>
          <a:bodyPr wrap="none" rtlCol="0">
            <a:spAutoFit/>
          </a:bodyPr>
          <a:lstStyle/>
          <a:p>
            <a:r>
              <a:rPr lang="en-US" sz="4400" dirty="0" smtClean="0"/>
              <a:t>1941</a:t>
            </a:r>
            <a:endParaRPr lang="en-US" sz="4400" dirty="0"/>
          </a:p>
        </p:txBody>
      </p:sp>
    </p:spTree>
    <p:extLst>
      <p:ext uri="{BB962C8B-B14F-4D97-AF65-F5344CB8AC3E}">
        <p14:creationId xmlns:p14="http://schemas.microsoft.com/office/powerpoint/2010/main" val="167366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2"/>
          <p:cNvSpPr>
            <a:spLocks noGrp="1"/>
          </p:cNvSpPr>
          <p:nvPr>
            <p:ph type="dt" sz="quarter" idx="4294967295"/>
          </p:nvPr>
        </p:nvSpPr>
        <p:spPr>
          <a:xfrm>
            <a:off x="-42863" y="6583363"/>
            <a:ext cx="1905001" cy="2651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03BE0C8D-6099-DA4E-A5CC-EE3E5344D114}" type="datetime12">
              <a:rPr lang="en-US" altLang="en-US" smtClean="0"/>
              <a:t>11:02 PM</a:t>
            </a:fld>
            <a:endParaRPr lang="en-US" altLang="en-US" smtClean="0"/>
          </a:p>
        </p:txBody>
      </p:sp>
      <p:sp>
        <p:nvSpPr>
          <p:cNvPr id="21508" name="Slide Number Placeholder 4"/>
          <p:cNvSpPr>
            <a:spLocks noGrp="1"/>
          </p:cNvSpPr>
          <p:nvPr>
            <p:ph type="sldNum" sz="quarter" idx="4294967295"/>
          </p:nvPr>
        </p:nvSpPr>
        <p:spPr>
          <a:xfrm>
            <a:off x="5918200" y="6489700"/>
            <a:ext cx="3103563" cy="2349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smtClean="0">
                <a:latin typeface="Comic Sans MS" pitchFamily="66" charset="0"/>
              </a:rPr>
              <a:t>Page </a:t>
            </a:r>
            <a:fld id="{73F6C3F5-9800-4C4F-9A8D-8BC81D5C5F19}" type="slidenum">
              <a:rPr lang="en-US" altLang="en-US" smtClean="0">
                <a:latin typeface="Comic Sans MS" pitchFamily="66" charset="0"/>
              </a:rPr>
              <a:pPr/>
              <a:t>9</a:t>
            </a:fld>
            <a:endParaRPr lang="en-US" altLang="en-US" smtClean="0">
              <a:latin typeface="Comic Sans MS" pitchFamily="66" charset="0"/>
            </a:endParaRPr>
          </a:p>
        </p:txBody>
      </p:sp>
      <p:sp>
        <p:nvSpPr>
          <p:cNvPr id="21509" name="Rectangle 2"/>
          <p:cNvSpPr>
            <a:spLocks noGrp="1" noChangeArrowheads="1"/>
          </p:cNvSpPr>
          <p:nvPr>
            <p:ph type="title"/>
          </p:nvPr>
        </p:nvSpPr>
        <p:spPr>
          <a:xfrm>
            <a:off x="685800" y="152400"/>
            <a:ext cx="7772400" cy="641350"/>
          </a:xfrm>
        </p:spPr>
        <p:txBody>
          <a:bodyPr>
            <a:normAutofit fontScale="90000"/>
          </a:bodyPr>
          <a:lstStyle/>
          <a:p>
            <a:r>
              <a:rPr lang="en-US" altLang="en-US" smtClean="0"/>
              <a:t>Historical Overview</a:t>
            </a:r>
          </a:p>
        </p:txBody>
      </p:sp>
      <p:sp>
        <p:nvSpPr>
          <p:cNvPr id="21510" name="Text Box 3"/>
          <p:cNvSpPr txBox="1">
            <a:spLocks noChangeArrowheads="1"/>
          </p:cNvSpPr>
          <p:nvPr/>
        </p:nvSpPr>
        <p:spPr bwMode="auto">
          <a:xfrm>
            <a:off x="263525" y="1082675"/>
            <a:ext cx="8672513" cy="515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sz="2400" b="1" dirty="0" err="1">
                <a:solidFill>
                  <a:srgbClr val="FF3300"/>
                </a:solidFill>
                <a:latin typeface="Comic Sans MS" pitchFamily="66" charset="0"/>
              </a:rPr>
              <a:t>Torbjorn</a:t>
            </a:r>
            <a:r>
              <a:rPr lang="en-US" altLang="en-US" sz="2400" b="1" dirty="0">
                <a:solidFill>
                  <a:srgbClr val="FF3300"/>
                </a:solidFill>
                <a:latin typeface="Comic Sans MS" pitchFamily="66" charset="0"/>
              </a:rPr>
              <a:t> </a:t>
            </a:r>
            <a:r>
              <a:rPr lang="en-US" altLang="en-US" sz="2400" b="1" dirty="0" err="1" smtClean="0">
                <a:solidFill>
                  <a:srgbClr val="FF3300"/>
                </a:solidFill>
                <a:latin typeface="Comic Sans MS" pitchFamily="66" charset="0"/>
              </a:rPr>
              <a:t>Caspersson</a:t>
            </a:r>
            <a:endParaRPr lang="en-US" altLang="en-US" dirty="0">
              <a:latin typeface="Comic Sans MS" pitchFamily="66" charset="0"/>
            </a:endParaRPr>
          </a:p>
          <a:p>
            <a:endParaRPr lang="en-US" altLang="en-US" dirty="0">
              <a:latin typeface="Comic Sans MS" pitchFamily="66" charset="0"/>
            </a:endParaRPr>
          </a:p>
          <a:p>
            <a:r>
              <a:rPr lang="en-US" altLang="en-US" b="1" dirty="0">
                <a:latin typeface="Comic Sans MS" pitchFamily="66" charset="0"/>
              </a:rPr>
              <a:t>1941 </a:t>
            </a:r>
            <a:r>
              <a:rPr lang="en-US" altLang="en-US" dirty="0">
                <a:latin typeface="Comic Sans MS" pitchFamily="66" charset="0"/>
              </a:rPr>
              <a:t>- </a:t>
            </a:r>
            <a:r>
              <a:rPr lang="en-US" altLang="en-US" sz="1600" dirty="0">
                <a:latin typeface="Comic Sans MS" pitchFamily="66" charset="0"/>
              </a:rPr>
              <a:t>demonstrated that</a:t>
            </a:r>
            <a:r>
              <a:rPr lang="en-US" altLang="en-US" sz="1600" i="1" dirty="0">
                <a:latin typeface="Comic Sans MS" pitchFamily="66" charset="0"/>
              </a:rPr>
              <a:t> “nucleic acids, far from being waste products, were necessary </a:t>
            </a:r>
            <a:r>
              <a:rPr lang="en-US" altLang="en-US" sz="1600" i="1" dirty="0" err="1">
                <a:latin typeface="Comic Sans MS" pitchFamily="66" charset="0"/>
              </a:rPr>
              <a:t>prerequesites</a:t>
            </a:r>
            <a:r>
              <a:rPr lang="en-US" altLang="en-US" sz="1600" i="1" dirty="0">
                <a:latin typeface="Comic Sans MS" pitchFamily="66" charset="0"/>
              </a:rPr>
              <a:t> for the protein synthesis in the cell (published in </a:t>
            </a:r>
            <a:r>
              <a:rPr lang="en-US" altLang="en-US" sz="1600" i="1" dirty="0" err="1">
                <a:latin typeface="Comic Sans MS" pitchFamily="66" charset="0"/>
              </a:rPr>
              <a:t>Naturwissenschaften</a:t>
            </a:r>
            <a:r>
              <a:rPr lang="en-US" altLang="en-US" sz="1600" i="1" dirty="0">
                <a:latin typeface="Comic Sans MS" pitchFamily="66" charset="0"/>
              </a:rPr>
              <a:t> in January 1941) and that they actively participated in those processes.”</a:t>
            </a:r>
            <a:r>
              <a:rPr lang="en-US" altLang="en-US" dirty="0">
                <a:latin typeface="Comic Sans MS" pitchFamily="66" charset="0"/>
              </a:rPr>
              <a:t> </a:t>
            </a:r>
          </a:p>
          <a:p>
            <a:endParaRPr lang="en-US" altLang="en-US" dirty="0">
              <a:latin typeface="Comic Sans MS" pitchFamily="66" charset="0"/>
            </a:endParaRPr>
          </a:p>
          <a:p>
            <a:endParaRPr lang="en-US" altLang="en-US" dirty="0">
              <a:latin typeface="Comic Sans MS" pitchFamily="66" charset="0"/>
            </a:endParaRPr>
          </a:p>
          <a:p>
            <a:endParaRPr lang="en-US" altLang="en-US" dirty="0">
              <a:latin typeface="Comic Sans MS" pitchFamily="66" charset="0"/>
            </a:endParaRPr>
          </a:p>
          <a:p>
            <a:endParaRPr lang="en-US" altLang="en-US" dirty="0">
              <a:latin typeface="Comic Sans MS" pitchFamily="66" charset="0"/>
            </a:endParaRPr>
          </a:p>
          <a:p>
            <a:endParaRPr lang="en-US" altLang="en-US" dirty="0">
              <a:latin typeface="Comic Sans MS" pitchFamily="66" charset="0"/>
            </a:endParaRPr>
          </a:p>
          <a:p>
            <a:endParaRPr lang="en-US" altLang="en-US" b="1" dirty="0">
              <a:latin typeface="Comic Sans MS" pitchFamily="66" charset="0"/>
            </a:endParaRPr>
          </a:p>
          <a:p>
            <a:r>
              <a:rPr lang="en-US" altLang="en-US" b="1" dirty="0">
                <a:latin typeface="Comic Sans MS" pitchFamily="66" charset="0"/>
              </a:rPr>
              <a:t>1950</a:t>
            </a:r>
            <a:r>
              <a:rPr lang="en-US" altLang="en-US" dirty="0">
                <a:latin typeface="Comic Sans MS" pitchFamily="66" charset="0"/>
              </a:rPr>
              <a:t> - </a:t>
            </a:r>
            <a:r>
              <a:rPr lang="en-US" altLang="en-US" sz="1600" dirty="0">
                <a:latin typeface="Comic Sans MS" pitchFamily="66" charset="0"/>
              </a:rPr>
              <a:t>demonstrated that both DNA and RNA increase in actively growing cells famous monograph in 1950  “</a:t>
            </a:r>
            <a:r>
              <a:rPr lang="en-US" altLang="en-US" sz="1600" i="1" dirty="0">
                <a:solidFill>
                  <a:schemeClr val="accent2"/>
                </a:solidFill>
                <a:latin typeface="Comic Sans MS" pitchFamily="66" charset="0"/>
              </a:rPr>
              <a:t>Cell Growth and Cell Function</a:t>
            </a:r>
            <a:r>
              <a:rPr lang="en-US" altLang="en-US" sz="1600" dirty="0">
                <a:latin typeface="Comic Sans MS" pitchFamily="66" charset="0"/>
              </a:rPr>
              <a:t>” described nucleic acid and protein metabolism during normal and abnormal growth. - These studies were made using a Cadmium spark source for a UV light, and primitive electronic circuits for detection of signals. </a:t>
            </a:r>
          </a:p>
          <a:p>
            <a:endParaRPr lang="en-US" altLang="en-US" sz="1600" b="1" dirty="0">
              <a:latin typeface="Comic Sans MS" pitchFamily="66" charset="0"/>
            </a:endParaRPr>
          </a:p>
          <a:p>
            <a:r>
              <a:rPr lang="en-US" altLang="en-US" sz="1600" b="1" dirty="0">
                <a:latin typeface="Comic Sans MS" pitchFamily="66" charset="0"/>
              </a:rPr>
              <a:t>Used </a:t>
            </a:r>
            <a:r>
              <a:rPr lang="en-US" altLang="en-US" sz="1600" b="1" dirty="0" err="1">
                <a:latin typeface="Comic Sans MS" pitchFamily="66" charset="0"/>
              </a:rPr>
              <a:t>Feulgen</a:t>
            </a:r>
            <a:r>
              <a:rPr lang="en-US" altLang="en-US" sz="1600" b="1" dirty="0">
                <a:latin typeface="Comic Sans MS" pitchFamily="66" charset="0"/>
              </a:rPr>
              <a:t> stain to stain nuclei</a:t>
            </a:r>
          </a:p>
        </p:txBody>
      </p:sp>
      <p:sp>
        <p:nvSpPr>
          <p:cNvPr id="21511" name="Text Box 4"/>
          <p:cNvSpPr txBox="1">
            <a:spLocks noChangeArrowheads="1"/>
          </p:cNvSpPr>
          <p:nvPr/>
        </p:nvSpPr>
        <p:spPr bwMode="auto">
          <a:xfrm>
            <a:off x="1868488" y="2762250"/>
            <a:ext cx="6223000" cy="1282700"/>
          </a:xfrm>
          <a:prstGeom prst="rect">
            <a:avLst/>
          </a:prstGeom>
          <a:solidFill>
            <a:srgbClr val="FFCCCC"/>
          </a:solidFill>
          <a:ln>
            <a:noFill/>
          </a:ln>
          <a:effectLst>
            <a:outerShdw dist="107763" dir="2700000" algn="ctr" rotWithShape="0">
              <a:schemeClr val="bg2"/>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a:defRPr>
                <a:solidFill>
                  <a:schemeClr val="tx1"/>
                </a:solidFill>
                <a:latin typeface="Times New Roman" pitchFamily="18" charset="0"/>
              </a:defRPr>
            </a:lvl5pPr>
            <a:lvl6pPr eaLnBrk="0" fontAlgn="base" hangingPunct="0">
              <a:spcBef>
                <a:spcPct val="0"/>
              </a:spcBef>
              <a:spcAft>
                <a:spcPct val="0"/>
              </a:spcAft>
              <a:defRPr>
                <a:solidFill>
                  <a:schemeClr val="tx1"/>
                </a:solidFill>
                <a:latin typeface="Times New Roman" pitchFamily="18" charset="0"/>
              </a:defRPr>
            </a:lvl6pPr>
            <a:lvl7pPr eaLnBrk="0" fontAlgn="base" hangingPunct="0">
              <a:spcBef>
                <a:spcPct val="0"/>
              </a:spcBef>
              <a:spcAft>
                <a:spcPct val="0"/>
              </a:spcAft>
              <a:defRPr>
                <a:solidFill>
                  <a:schemeClr val="tx1"/>
                </a:solidFill>
                <a:latin typeface="Times New Roman" pitchFamily="18" charset="0"/>
              </a:defRPr>
            </a:lvl7pPr>
            <a:lvl8pPr eaLnBrk="0" fontAlgn="base" hangingPunct="0">
              <a:spcBef>
                <a:spcPct val="0"/>
              </a:spcBef>
              <a:spcAft>
                <a:spcPct val="0"/>
              </a:spcAft>
              <a:defRPr>
                <a:solidFill>
                  <a:schemeClr val="tx1"/>
                </a:solidFill>
                <a:latin typeface="Times New Roman" pitchFamily="18" charset="0"/>
              </a:defRPr>
            </a:lvl8pPr>
            <a:lvl9pPr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400" b="1" dirty="0"/>
              <a:t>Manuscript:</a:t>
            </a:r>
          </a:p>
          <a:p>
            <a:pPr lvl="4">
              <a:lnSpc>
                <a:spcPct val="90000"/>
              </a:lnSpc>
            </a:pPr>
            <a:r>
              <a:rPr lang="en-US" altLang="en-US" sz="1500" dirty="0" err="1">
                <a:latin typeface="Comic Sans MS" pitchFamily="66" charset="0"/>
              </a:rPr>
              <a:t>Torbjorn</a:t>
            </a:r>
            <a:r>
              <a:rPr lang="en-US" altLang="en-US" sz="1500" dirty="0">
                <a:latin typeface="Comic Sans MS" pitchFamily="66" charset="0"/>
              </a:rPr>
              <a:t> O. </a:t>
            </a:r>
            <a:r>
              <a:rPr lang="en-US" altLang="en-US" sz="1500" dirty="0" err="1">
                <a:latin typeface="Comic Sans MS" pitchFamily="66" charset="0"/>
              </a:rPr>
              <a:t>Caspersson</a:t>
            </a:r>
            <a:r>
              <a:rPr lang="en-US" altLang="en-US" sz="1500" dirty="0">
                <a:latin typeface="Comic Sans MS" pitchFamily="66" charset="0"/>
              </a:rPr>
              <a:t>, History of the Development of </a:t>
            </a:r>
            <a:r>
              <a:rPr lang="en-US" altLang="en-US" sz="1500" dirty="0" err="1">
                <a:latin typeface="Comic Sans MS" pitchFamily="66" charset="0"/>
              </a:rPr>
              <a:t>Cytophotometry</a:t>
            </a:r>
            <a:r>
              <a:rPr lang="en-US" altLang="en-US" sz="1500" dirty="0">
                <a:latin typeface="Comic Sans MS" pitchFamily="66" charset="0"/>
              </a:rPr>
              <a:t> from 1935 to the present” in Analytical and Quantitative Cytology and Histology, pp2-6, 1986.</a:t>
            </a:r>
          </a:p>
        </p:txBody>
      </p:sp>
      <p:sp>
        <p:nvSpPr>
          <p:cNvPr id="21512" name="Text Box 5"/>
          <p:cNvSpPr txBox="1">
            <a:spLocks noChangeArrowheads="1"/>
          </p:cNvSpPr>
          <p:nvPr/>
        </p:nvSpPr>
        <p:spPr bwMode="auto">
          <a:xfrm>
            <a:off x="936625" y="39497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7892489"/>
      </p:ext>
    </p:extLst>
  </p:cSld>
  <p:clrMapOvr>
    <a:masterClrMapping/>
  </p:clrMapOvr>
  <mc:AlternateContent xmlns:mc="http://schemas.openxmlformats.org/markup-compatibility/2006" xmlns:p14="http://schemas.microsoft.com/office/powerpoint/2010/main">
    <mc:Choice Requires="p14">
      <p:transition spd="slow" p14:dur="2000" advTm="113295"/>
    </mc:Choice>
    <mc:Fallback xmlns="">
      <p:transition spd="slow" advTm="113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1495</TotalTime>
  <Words>3197</Words>
  <Application>Microsoft Macintosh PowerPoint</Application>
  <PresentationFormat>On-screen Show (4:3)</PresentationFormat>
  <Paragraphs>563</Paragraphs>
  <Slides>79</Slides>
  <Notes>77</Notes>
  <HiddenSlides>1</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Calibri</vt:lpstr>
      <vt:lpstr>Comic Sans MS</vt:lpstr>
      <vt:lpstr>Helvetica</vt:lpstr>
      <vt:lpstr>Times New Roman</vt:lpstr>
      <vt:lpstr>Times Roman</vt:lpstr>
      <vt:lpstr>Arial</vt:lpstr>
      <vt:lpstr>Office Theme</vt:lpstr>
      <vt:lpstr>E all'ottavo giorno, Dio creò la citometria  (and on the 8th day, God created cytometry)</vt:lpstr>
      <vt:lpstr>Some Commercial Cytometers….</vt:lpstr>
      <vt:lpstr>Tyndall 1869</vt:lpstr>
      <vt:lpstr>Andrew Moldavan</vt:lpstr>
      <vt:lpstr>PowerPoint Presentation</vt:lpstr>
      <vt:lpstr>PowerPoint Presentation</vt:lpstr>
      <vt:lpstr>Historical Overview</vt:lpstr>
      <vt:lpstr>Fluorescence Labeling Technique</vt:lpstr>
      <vt:lpstr>Historical Overview</vt:lpstr>
      <vt:lpstr>Gucker’s Apparatus</vt:lpstr>
      <vt:lpstr>Wallace Coulter</vt:lpstr>
      <vt:lpstr>Conjugated Fluorescein with Isocyanate</vt:lpstr>
      <vt:lpstr>Early Microfluorometric Scanner Robert Mellors 1951</vt:lpstr>
      <vt:lpstr>Marylou Ingram </vt:lpstr>
      <vt:lpstr>P.J. Crosland-Taylor</vt:lpstr>
      <vt:lpstr>PowerPoint Presentation</vt:lpstr>
      <vt:lpstr>Fundamental principle of Sheath Flow PJ Crosland-Taylor</vt:lpstr>
      <vt:lpstr>PowerPoint Presentation</vt:lpstr>
      <vt:lpstr>Wallace Coulter and Paint!</vt:lpstr>
      <vt:lpstr>About Paint Pigments…..</vt:lpstr>
      <vt:lpstr>Wallace &amp; The Paint Stories</vt:lpstr>
      <vt:lpstr>And that story about Navy Paint….</vt:lpstr>
      <vt:lpstr>PowerPoint Presentation</vt:lpstr>
      <vt:lpstr>Watson &amp; Crick-1953</vt:lpstr>
      <vt:lpstr>Chicago Operation Moved to New Building</vt:lpstr>
      <vt:lpstr>Hand-drawn advertising drafts of the first  Coulter Counter (1956)</vt:lpstr>
      <vt:lpstr>PowerPoint Presentation</vt:lpstr>
      <vt:lpstr>Brecher Paper on Coulter Counter</vt:lpstr>
      <vt:lpstr>von Bertalanffy &amp; Bickis - 1956</vt:lpstr>
      <vt:lpstr>Two-Color Cell Counter Patent – RBC &amp; WBC JC Parker and WR Horst 1953</vt:lpstr>
      <vt:lpstr>PowerPoint Presentation</vt:lpstr>
      <vt:lpstr>PowerPoint Presentation</vt:lpstr>
      <vt:lpstr>PowerPoint Presentation</vt:lpstr>
      <vt:lpstr>PowerPoint Presentation</vt:lpstr>
      <vt:lpstr>1500 Coulter Counters</vt:lpstr>
      <vt:lpstr>Before Cytometry</vt:lpstr>
      <vt:lpstr>PowerPoint Presentation</vt:lpstr>
      <vt:lpstr>PowerPoint Presentation</vt:lpstr>
      <vt:lpstr>PowerPoint Presentation</vt:lpstr>
      <vt:lpstr>PowerPoint Presentation</vt:lpstr>
      <vt:lpstr>Historical Overview</vt:lpstr>
      <vt:lpstr>Mort Mendelsohn</vt:lpstr>
      <vt:lpstr>Richard Sweet</vt:lpstr>
      <vt:lpstr>Electrostatic Printing and Droplet Sorting RG Sweet - MJ Fulwyler</vt:lpstr>
      <vt:lpstr>Mack Fulwyler</vt:lpstr>
      <vt:lpstr>The mysterious red cell problem</vt:lpstr>
      <vt:lpstr>Sorting Cancer Cells -  Kamentsky</vt:lpstr>
      <vt:lpstr>Four Sensors, Sorting, Auto Sampling and Computer Data Reduction </vt:lpstr>
      <vt:lpstr>PowerPoint Presentation</vt:lpstr>
      <vt:lpstr>PowerPoint Presentation</vt:lpstr>
      <vt:lpstr>PowerPoint Presentation</vt:lpstr>
      <vt:lpstr>Dittrich &amp; Göhde</vt:lpstr>
      <vt:lpstr>Herzenberg Lab</vt:lpstr>
      <vt:lpstr>Kamentsky &amp; Biophysics Systems</vt:lpstr>
      <vt:lpstr>Evolution of Leukocyte Gating Strategy for Cluster Subsetting</vt:lpstr>
      <vt:lpstr>PowerPoint Presentation</vt:lpstr>
      <vt:lpstr>PowerPoint Presentation</vt:lpstr>
      <vt:lpstr>PowerPoint Presentation</vt:lpstr>
      <vt:lpstr>PowerPoint Presentation</vt:lpstr>
      <vt:lpstr>PowerPoint Presentation</vt:lpstr>
      <vt:lpstr>Stanford Group and BD (Herzenberg) (Agreements made between Nov 3 and Dec 15, 1971  Coulter Group and Particle Technologies (Fulwyler) (Agreements made October 1, 1971) </vt:lpstr>
      <vt:lpstr>Herzenberg &amp; Becton-Dickinson</vt:lpstr>
      <vt:lpstr>Herzenberg and Bonner </vt:lpstr>
      <vt:lpstr>Los Alamos and Livermore</vt:lpstr>
      <vt:lpstr>PowerPoint Presentation</vt:lpstr>
      <vt:lpstr>BD Announces FACS-1 April 1974</vt:lpstr>
      <vt:lpstr>FASEB April 1974 – Coulter Booth</vt:lpstr>
      <vt:lpstr>PowerPoint Presentation</vt:lpstr>
      <vt:lpstr>EPICS II</vt:lpstr>
      <vt:lpstr>Hemalog D</vt:lpstr>
      <vt:lpstr>Mack Fulwyler</vt:lpstr>
      <vt:lpstr>Monoclonal Antibodies</vt:lpstr>
      <vt:lpstr>PowerPoint Presentation</vt:lpstr>
      <vt:lpstr>Marylou Ingram - 1976 </vt:lpstr>
      <vt:lpstr>Biophysics -Ortho</vt:lpstr>
      <vt:lpstr>Chromosome Analysis on the TPS-1 Sorter</vt:lpstr>
      <vt:lpstr>Two groups of Lymphocytes B Cells and T Cells….</vt:lpstr>
      <vt:lpstr>Coulter Electronics</vt:lpstr>
      <vt:lpstr>1980s and 1990s</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JPaul Robinson</dc:creator>
  <cp:keywords/>
  <dc:description/>
  <cp:lastModifiedBy>Joseph Robinson</cp:lastModifiedBy>
  <cp:revision>86</cp:revision>
  <dcterms:created xsi:type="dcterms:W3CDTF">2013-10-12T22:16:33Z</dcterms:created>
  <dcterms:modified xsi:type="dcterms:W3CDTF">2016-08-29T03:05:03Z</dcterms:modified>
  <cp:category/>
</cp:coreProperties>
</file>