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8" r:id="rId2"/>
    <p:sldId id="259" r:id="rId3"/>
    <p:sldId id="260" r:id="rId4"/>
    <p:sldId id="268" r:id="rId5"/>
    <p:sldId id="270" r:id="rId6"/>
    <p:sldId id="274" r:id="rId7"/>
    <p:sldId id="271" r:id="rId8"/>
    <p:sldId id="269" r:id="rId9"/>
    <p:sldId id="272" r:id="rId10"/>
    <p:sldId id="276" r:id="rId11"/>
    <p:sldId id="275" r:id="rId12"/>
    <p:sldId id="278" r:id="rId13"/>
    <p:sldId id="261" r:id="rId14"/>
    <p:sldId id="262" r:id="rId15"/>
    <p:sldId id="264" r:id="rId16"/>
    <p:sldId id="273" r:id="rId17"/>
    <p:sldId id="263" r:id="rId18"/>
    <p:sldId id="265" r:id="rId19"/>
    <p:sldId id="266" r:id="rId20"/>
    <p:sldId id="277" r:id="rId21"/>
    <p:sldId id="279" r:id="rId22"/>
    <p:sldId id="28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9" autoAdjust="0"/>
    <p:restoredTop sz="85927" autoAdjust="0"/>
  </p:normalViewPr>
  <p:slideViewPr>
    <p:cSldViewPr snapToGrid="0">
      <p:cViewPr>
        <p:scale>
          <a:sx n="92" d="100"/>
          <a:sy n="92" d="100"/>
        </p:scale>
        <p:origin x="6368" y="18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205935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939322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16</a:t>
            </a:fld>
            <a:endParaRPr lang="en-US"/>
          </a:p>
        </p:txBody>
      </p:sp>
    </p:spTree>
    <p:extLst>
      <p:ext uri="{BB962C8B-B14F-4D97-AF65-F5344CB8AC3E}">
        <p14:creationId xmlns:p14="http://schemas.microsoft.com/office/powerpoint/2010/main" val="3926858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talking about:</a:t>
            </a:r>
          </a:p>
          <a:p>
            <a:pPr marL="171450" indent="-171450">
              <a:buFont typeface="Arial" panose="020B0604020202020204" pitchFamily="34" charset="0"/>
              <a:buChar char="•"/>
            </a:pPr>
            <a:r>
              <a:rPr lang="en-US" dirty="0"/>
              <a:t>Values</a:t>
            </a:r>
          </a:p>
          <a:p>
            <a:pPr marL="171450" indent="-171450">
              <a:buFont typeface="Arial" panose="020B0604020202020204" pitchFamily="34" charset="0"/>
              <a:buChar char="•"/>
            </a:pPr>
            <a:r>
              <a:rPr lang="en-US" dirty="0"/>
              <a:t>International</a:t>
            </a:r>
          </a:p>
        </p:txBody>
      </p:sp>
      <p:sp>
        <p:nvSpPr>
          <p:cNvPr id="4" name="Slide Number Placeholder 3"/>
          <p:cNvSpPr>
            <a:spLocks noGrp="1"/>
          </p:cNvSpPr>
          <p:nvPr>
            <p:ph type="sldNum" sz="quarter" idx="10"/>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1213953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talking about:</a:t>
            </a:r>
          </a:p>
          <a:p>
            <a:pPr marL="171450" indent="-171450">
              <a:buFont typeface="Arial" panose="020B0604020202020204" pitchFamily="34" charset="0"/>
              <a:buChar char="•"/>
            </a:pPr>
            <a:r>
              <a:rPr lang="en-US" dirty="0"/>
              <a:t>Choice</a:t>
            </a:r>
          </a:p>
          <a:p>
            <a:pPr marL="171450" indent="-171450">
              <a:buFont typeface="Arial" panose="020B0604020202020204" pitchFamily="34" charset="0"/>
              <a:buChar char="•"/>
            </a:pPr>
            <a:r>
              <a:rPr lang="en-US" dirty="0"/>
              <a:t>Autonomous technology</a:t>
            </a:r>
          </a:p>
          <a:p>
            <a:pPr marL="171450" indent="-171450">
              <a:buFont typeface="Arial" panose="020B0604020202020204" pitchFamily="34" charset="0"/>
              <a:buChar char="•"/>
            </a:pPr>
            <a:r>
              <a:rPr lang="en-US" dirty="0"/>
              <a:t>Government</a:t>
            </a:r>
          </a:p>
        </p:txBody>
      </p:sp>
      <p:sp>
        <p:nvSpPr>
          <p:cNvPr id="4" name="Slide Number Placeholder 3"/>
          <p:cNvSpPr>
            <a:spLocks noGrp="1"/>
          </p:cNvSpPr>
          <p:nvPr>
            <p:ph type="sldNum" sz="quarter" idx="10"/>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67530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19</a:t>
            </a:fld>
            <a:endParaRPr lang="en-US"/>
          </a:p>
        </p:txBody>
      </p:sp>
    </p:spTree>
    <p:extLst>
      <p:ext uri="{BB962C8B-B14F-4D97-AF65-F5344CB8AC3E}">
        <p14:creationId xmlns:p14="http://schemas.microsoft.com/office/powerpoint/2010/main" val="430885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24682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originally were aware of how the Zeiss Meta instrument worked which was an imaging system that had a 32 </a:t>
            </a:r>
            <a:r>
              <a:rPr lang="en-US" dirty="0" err="1"/>
              <a:t>ch</a:t>
            </a:r>
            <a:r>
              <a:rPr lang="en-US" dirty="0"/>
              <a:t> PMT added with a dispersion element. We purchased one of these PMTs and started to build a spectral flow cytometer. We started this in about 2021 and it took about 3 years to get real data. There were no electronics available that could capture so many channels, and we eventually found a board that was designed for a US military project and we purchased this board. It cost $50,000 which was our entire budget at the time. We also tried to get a diffraction grating made by Kodak and we visited their site in Rochester but they wanted $25,000 to make a custom grating so in the end, we pulled a few old spectrometers to pieces and pinched the gratings from them. We also borrowed some grating from a couple of companies and had 2 or 3 different approaches. In the end Valery wrote some pretty clever software as there was no way of unmixing spectral data. So </a:t>
            </a:r>
            <a:r>
              <a:rPr lang="en-US" dirty="0" err="1"/>
              <a:t>CytoSpec</a:t>
            </a:r>
            <a:r>
              <a:rPr lang="en-US" dirty="0"/>
              <a:t> was developed in 2002 and it is still in use today (currently version 11.7) - this software has some very powerful features that were needed to work with spectral data.</a:t>
            </a:r>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176882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Valery trying to get the data system setup for collecting using a fiber. On the left is the 32 CH </a:t>
            </a:r>
            <a:r>
              <a:rPr lang="en-US" dirty="0" err="1"/>
              <a:t>pmt</a:t>
            </a:r>
            <a:r>
              <a:rPr lang="en-US" dirty="0"/>
              <a:t> we used. </a:t>
            </a:r>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153155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interface for  our first data – coming from a bead most likely - </a:t>
            </a:r>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209453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241847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9</a:t>
            </a:fld>
            <a:endParaRPr lang="en-US"/>
          </a:p>
        </p:txBody>
      </p:sp>
    </p:spTree>
    <p:extLst>
      <p:ext uri="{BB962C8B-B14F-4D97-AF65-F5344CB8AC3E}">
        <p14:creationId xmlns:p14="http://schemas.microsoft.com/office/powerpoint/2010/main" val="1717017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168171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talking about:</a:t>
            </a:r>
          </a:p>
          <a:p>
            <a:pPr marL="171450" indent="-171450">
              <a:buFont typeface="Arial" panose="020B0604020202020204" pitchFamily="34" charset="0"/>
              <a:buChar char="•"/>
            </a:pPr>
            <a:r>
              <a:rPr lang="en-US" dirty="0"/>
              <a:t>Funding</a:t>
            </a:r>
          </a:p>
          <a:p>
            <a:pPr marL="171450" indent="-171450">
              <a:buFont typeface="Arial" panose="020B0604020202020204" pitchFamily="34" charset="0"/>
              <a:buChar char="•"/>
            </a:pPr>
            <a:r>
              <a:rPr lang="en-US" dirty="0"/>
              <a:t>Other economic considerations</a:t>
            </a:r>
          </a:p>
        </p:txBody>
      </p:sp>
      <p:sp>
        <p:nvSpPr>
          <p:cNvPr id="4" name="Slide Number Placeholder 3"/>
          <p:cNvSpPr>
            <a:spLocks noGrp="1"/>
          </p:cNvSpPr>
          <p:nvPr>
            <p:ph type="sldNum" sz="quarter" idx="10"/>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79479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15</a:t>
            </a:fld>
            <a:endParaRPr lang="en-US"/>
          </a:p>
        </p:txBody>
      </p:sp>
    </p:spTree>
    <p:extLst>
      <p:ext uri="{BB962C8B-B14F-4D97-AF65-F5344CB8AC3E}">
        <p14:creationId xmlns:p14="http://schemas.microsoft.com/office/powerpoint/2010/main" val="235380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4/14/24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91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805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4/14/24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8038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3710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4/14/24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261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0667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207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974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3849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4/14/24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27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9254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4/14/24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87DFAD09-080D-87DF-10B2-D0CE2D2ECEE6}"/>
              </a:ext>
            </a:extLst>
          </p:cNvPr>
          <p:cNvSpPr txBox="1"/>
          <p:nvPr userDrawn="1"/>
        </p:nvSpPr>
        <p:spPr>
          <a:xfrm>
            <a:off x="346363" y="6488668"/>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J. Paul Robinson, Purdue University</a:t>
            </a:r>
          </a:p>
        </p:txBody>
      </p:sp>
    </p:spTree>
    <p:extLst>
      <p:ext uri="{BB962C8B-B14F-4D97-AF65-F5344CB8AC3E}">
        <p14:creationId xmlns:p14="http://schemas.microsoft.com/office/powerpoint/2010/main" val="97369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cyto.purdue.edu/cytospec" TargetMode="External"/><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cyto.purdue.edu/BD_vs_Cytek_legal_case_spectral_flow_cytometry" TargetMode="External"/><Relationship Id="rId4" Type="http://schemas.openxmlformats.org/officeDocument/2006/relationships/image" Target="../media/image36.tiff"/></Relationships>
</file>

<file path=ppt/slides/_rels/slide16.xml.rels><?xml version="1.0" encoding="UTF-8" standalone="yes"?>
<Relationships xmlns="http://schemas.openxmlformats.org/package/2006/relationships"><Relationship Id="rId3" Type="http://schemas.openxmlformats.org/officeDocument/2006/relationships/hyperlink" Target="mailto:Claude_DARTIGUELONGUE@bd.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wmf"/><Relationship Id="rId4" Type="http://schemas.openxmlformats.org/officeDocument/2006/relationships/image" Target="../media/image15.tif"/></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wmf"/><Relationship Id="rId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19" y="457200"/>
            <a:ext cx="9961047" cy="36780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1965278" y="668740"/>
            <a:ext cx="7574507" cy="3330055"/>
          </a:xfrm>
        </p:spPr>
        <p:txBody>
          <a:bodyPr anchor="ctr">
            <a:normAutofit/>
          </a:bodyPr>
          <a:lstStyle/>
          <a:p>
            <a:r>
              <a:rPr lang="en-US" sz="6000" dirty="0">
                <a:solidFill>
                  <a:srgbClr val="FFFFFF"/>
                </a:solidFill>
              </a:rPr>
              <a:t>The Development of Spectral Flow Cytometry</a:t>
            </a:r>
          </a:p>
        </p:txBody>
      </p:sp>
      <p:sp>
        <p:nvSpPr>
          <p:cNvPr id="15" name="Rectangle 14">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352" y="4244454"/>
            <a:ext cx="9961115" cy="20724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type="subTitle" idx="1"/>
          </p:nvPr>
        </p:nvSpPr>
        <p:spPr>
          <a:xfrm>
            <a:off x="1965279" y="4462818"/>
            <a:ext cx="5239086" cy="1640983"/>
          </a:xfrm>
        </p:spPr>
        <p:txBody>
          <a:bodyPr anchor="t">
            <a:normAutofit fontScale="92500" lnSpcReduction="20000"/>
          </a:bodyPr>
          <a:lstStyle/>
          <a:p>
            <a:r>
              <a:rPr lang="en-US" sz="3200" dirty="0">
                <a:solidFill>
                  <a:srgbClr val="FFFFFF"/>
                </a:solidFill>
              </a:rPr>
              <a:t>J. Paul Robinson</a:t>
            </a:r>
          </a:p>
          <a:p>
            <a:r>
              <a:rPr lang="en-US" sz="3200" dirty="0">
                <a:solidFill>
                  <a:srgbClr val="FFFFFF"/>
                </a:solidFill>
              </a:rPr>
              <a:t>Purdue University</a:t>
            </a:r>
          </a:p>
          <a:p>
            <a:r>
              <a:rPr lang="en-US" sz="3200" dirty="0">
                <a:solidFill>
                  <a:srgbClr val="FFFFFF"/>
                </a:solidFill>
              </a:rPr>
              <a:t>May 4, 2020</a:t>
            </a:r>
            <a:endParaRPr sz="3200" dirty="0">
              <a:solidFill>
                <a:srgbClr val="FFFFFF"/>
              </a:solidFill>
            </a:endParaRPr>
          </a:p>
        </p:txBody>
      </p:sp>
      <p:pic>
        <p:nvPicPr>
          <p:cNvPr id="7" name="Picture 6" descr="A picture containing plate, drawing&#10;&#10;Description automatically generated">
            <a:extLst>
              <a:ext uri="{FF2B5EF4-FFF2-40B4-BE49-F238E27FC236}">
                <a16:creationId xmlns:a16="http://schemas.microsoft.com/office/drawing/2014/main" id="{7A135C72-EE1E-0F48-8649-5D950EAB99CA}"/>
              </a:ext>
            </a:extLst>
          </p:cNvPr>
          <p:cNvPicPr>
            <a:picLocks noChangeAspect="1"/>
          </p:cNvPicPr>
          <p:nvPr/>
        </p:nvPicPr>
        <p:blipFill>
          <a:blip r:embed="rId2"/>
          <a:stretch>
            <a:fillRect/>
          </a:stretch>
        </p:blipFill>
        <p:spPr>
          <a:xfrm>
            <a:off x="9539785" y="4983687"/>
            <a:ext cx="1810060" cy="594013"/>
          </a:xfrm>
          <a:prstGeom prst="rect">
            <a:avLst/>
          </a:prstGeom>
        </p:spPr>
      </p:pic>
      <p:sp>
        <p:nvSpPr>
          <p:cNvPr id="8" name="TextBox 7">
            <a:extLst>
              <a:ext uri="{FF2B5EF4-FFF2-40B4-BE49-F238E27FC236}">
                <a16:creationId xmlns:a16="http://schemas.microsoft.com/office/drawing/2014/main" id="{BA14CC49-38BC-644A-8B6A-BAC28EA010CB}"/>
              </a:ext>
            </a:extLst>
          </p:cNvPr>
          <p:cNvSpPr txBox="1"/>
          <p:nvPr/>
        </p:nvSpPr>
        <p:spPr>
          <a:xfrm>
            <a:off x="9785019" y="5663566"/>
            <a:ext cx="1319592" cy="369332"/>
          </a:xfrm>
          <a:prstGeom prst="rect">
            <a:avLst/>
          </a:prstGeom>
          <a:noFill/>
        </p:spPr>
        <p:txBody>
          <a:bodyPr wrap="none" rtlCol="0">
            <a:spAutoFit/>
          </a:bodyPr>
          <a:lstStyle/>
          <a:p>
            <a:r>
              <a:rPr lang="en-US" dirty="0"/>
              <a:t>Confidential</a:t>
            </a:r>
          </a:p>
        </p:txBody>
      </p:sp>
      <p:sp>
        <p:nvSpPr>
          <p:cNvPr id="4" name="TextBox 3">
            <a:extLst>
              <a:ext uri="{FF2B5EF4-FFF2-40B4-BE49-F238E27FC236}">
                <a16:creationId xmlns:a16="http://schemas.microsoft.com/office/drawing/2014/main" id="{D5ABD75E-4E21-D447-84E0-4522CB968CAE}"/>
              </a:ext>
            </a:extLst>
          </p:cNvPr>
          <p:cNvSpPr txBox="1"/>
          <p:nvPr/>
        </p:nvSpPr>
        <p:spPr>
          <a:xfrm>
            <a:off x="9388731" y="6479183"/>
            <a:ext cx="2356735" cy="261610"/>
          </a:xfrm>
          <a:prstGeom prst="rect">
            <a:avLst/>
          </a:prstGeom>
          <a:noFill/>
        </p:spPr>
        <p:txBody>
          <a:bodyPr wrap="none" rtlCol="0">
            <a:spAutoFit/>
          </a:bodyPr>
          <a:lstStyle/>
          <a:p>
            <a:r>
              <a:rPr lang="en-US" sz="1100" dirty="0"/>
              <a:t>Filename: </a:t>
            </a:r>
            <a:r>
              <a:rPr lang="en-US" sz="1100" dirty="0" err="1"/>
              <a:t>jpr</a:t>
            </a:r>
            <a:r>
              <a:rPr lang="en-US" sz="1100" dirty="0"/>
              <a:t> Historical </a:t>
            </a:r>
            <a:r>
              <a:rPr lang="en-US" sz="1100" dirty="0" err="1"/>
              <a:t>overview.pptx</a:t>
            </a:r>
            <a:endParaRPr lang="en-US" sz="1100" dirty="0"/>
          </a:p>
        </p:txBody>
      </p:sp>
    </p:spTree>
    <p:extLst>
      <p:ext uri="{BB962C8B-B14F-4D97-AF65-F5344CB8AC3E}">
        <p14:creationId xmlns:p14="http://schemas.microsoft.com/office/powerpoint/2010/main" val="1783561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2F721-5C45-3245-98EF-D4EEC599A938}"/>
              </a:ext>
            </a:extLst>
          </p:cNvPr>
          <p:cNvSpPr>
            <a:spLocks noGrp="1"/>
          </p:cNvSpPr>
          <p:nvPr>
            <p:ph type="title"/>
          </p:nvPr>
        </p:nvSpPr>
        <p:spPr/>
        <p:txBody>
          <a:bodyPr/>
          <a:lstStyle/>
          <a:p>
            <a:r>
              <a:rPr lang="en-US" dirty="0"/>
              <a:t>The Prototype instrument</a:t>
            </a:r>
          </a:p>
        </p:txBody>
      </p:sp>
      <p:pic>
        <p:nvPicPr>
          <p:cNvPr id="6" name="Content Placeholder 5" descr="A picture containing indoor, table, computer, desk&#10;&#10;Description automatically generated">
            <a:extLst>
              <a:ext uri="{FF2B5EF4-FFF2-40B4-BE49-F238E27FC236}">
                <a16:creationId xmlns:a16="http://schemas.microsoft.com/office/drawing/2014/main" id="{E0F13F44-0468-D141-A586-96F46039136E}"/>
              </a:ext>
            </a:extLst>
          </p:cNvPr>
          <p:cNvPicPr>
            <a:picLocks noGrp="1" noChangeAspect="1"/>
          </p:cNvPicPr>
          <p:nvPr>
            <p:ph idx="1"/>
          </p:nvPr>
        </p:nvPicPr>
        <p:blipFill>
          <a:blip r:embed="rId2"/>
          <a:stretch>
            <a:fillRect/>
          </a:stretch>
        </p:blipFill>
        <p:spPr>
          <a:xfrm>
            <a:off x="7115406" y="1828800"/>
            <a:ext cx="4904317" cy="3678238"/>
          </a:xfrm>
        </p:spPr>
      </p:pic>
      <p:pic>
        <p:nvPicPr>
          <p:cNvPr id="4" name="Picture 3" descr="A picture containing indoor, cluttered, computer, desk&#10;&#10;Description automatically generated">
            <a:extLst>
              <a:ext uri="{FF2B5EF4-FFF2-40B4-BE49-F238E27FC236}">
                <a16:creationId xmlns:a16="http://schemas.microsoft.com/office/drawing/2014/main" id="{BAB86E2F-3080-884C-820A-348E7DB2A3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8000" contrast="20000"/>
                    </a14:imgEffect>
                  </a14:imgLayer>
                </a14:imgProps>
              </a:ext>
            </a:extLst>
          </a:blip>
          <a:stretch>
            <a:fillRect/>
          </a:stretch>
        </p:blipFill>
        <p:spPr>
          <a:xfrm>
            <a:off x="172277" y="1828800"/>
            <a:ext cx="6294784" cy="4721088"/>
          </a:xfrm>
          <a:prstGeom prst="rect">
            <a:avLst/>
          </a:prstGeom>
        </p:spPr>
      </p:pic>
      <p:sp>
        <p:nvSpPr>
          <p:cNvPr id="3" name="TextBox 2">
            <a:extLst>
              <a:ext uri="{FF2B5EF4-FFF2-40B4-BE49-F238E27FC236}">
                <a16:creationId xmlns:a16="http://schemas.microsoft.com/office/drawing/2014/main" id="{30C97A07-4CE6-8F4E-B032-3F64A3D7326B}"/>
              </a:ext>
            </a:extLst>
          </p:cNvPr>
          <p:cNvSpPr txBox="1"/>
          <p:nvPr/>
        </p:nvSpPr>
        <p:spPr>
          <a:xfrm>
            <a:off x="6467061" y="5619882"/>
            <a:ext cx="5552662" cy="923330"/>
          </a:xfrm>
          <a:prstGeom prst="rect">
            <a:avLst/>
          </a:prstGeom>
          <a:noFill/>
        </p:spPr>
        <p:txBody>
          <a:bodyPr wrap="square" rtlCol="0">
            <a:spAutoFit/>
          </a:bodyPr>
          <a:lstStyle/>
          <a:p>
            <a:r>
              <a:rPr lang="en-US" dirty="0"/>
              <a:t>The base-level Spectral cytometer showing optics systems and fluidics. This was built onto an EPICS Elite cell sorter from Coulter.</a:t>
            </a:r>
          </a:p>
        </p:txBody>
      </p:sp>
    </p:spTree>
    <p:extLst>
      <p:ext uri="{BB962C8B-B14F-4D97-AF65-F5344CB8AC3E}">
        <p14:creationId xmlns:p14="http://schemas.microsoft.com/office/powerpoint/2010/main" val="61411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A20E-F7D9-724B-9429-51EF624D2730}"/>
              </a:ext>
            </a:extLst>
          </p:cNvPr>
          <p:cNvSpPr>
            <a:spLocks noGrp="1"/>
          </p:cNvSpPr>
          <p:nvPr>
            <p:ph type="title"/>
          </p:nvPr>
        </p:nvSpPr>
        <p:spPr/>
        <p:txBody>
          <a:bodyPr/>
          <a:lstStyle/>
          <a:p>
            <a:r>
              <a:rPr lang="en-US" dirty="0"/>
              <a:t>Outstanding team</a:t>
            </a:r>
          </a:p>
        </p:txBody>
      </p:sp>
      <p:sp>
        <p:nvSpPr>
          <p:cNvPr id="3" name="Content Placeholder 2">
            <a:extLst>
              <a:ext uri="{FF2B5EF4-FFF2-40B4-BE49-F238E27FC236}">
                <a16:creationId xmlns:a16="http://schemas.microsoft.com/office/drawing/2014/main" id="{4BB6E553-5A05-3047-B93B-0EF826E875E9}"/>
              </a:ext>
            </a:extLst>
          </p:cNvPr>
          <p:cNvSpPr>
            <a:spLocks noGrp="1"/>
          </p:cNvSpPr>
          <p:nvPr>
            <p:ph idx="1"/>
          </p:nvPr>
        </p:nvSpPr>
        <p:spPr/>
        <p:txBody>
          <a:bodyPr/>
          <a:lstStyle/>
          <a:p>
            <a:endParaRPr lang="en-US"/>
          </a:p>
        </p:txBody>
      </p:sp>
      <p:pic>
        <p:nvPicPr>
          <p:cNvPr id="4" name="Picture 3" descr="A group of people posing for a photo&#10;&#10;Description automatically generated">
            <a:extLst>
              <a:ext uri="{FF2B5EF4-FFF2-40B4-BE49-F238E27FC236}">
                <a16:creationId xmlns:a16="http://schemas.microsoft.com/office/drawing/2014/main" id="{9CC3FF45-456F-964F-86BB-4211952CCE0A}"/>
              </a:ext>
            </a:extLst>
          </p:cNvPr>
          <p:cNvPicPr>
            <a:picLocks noChangeAspect="1"/>
          </p:cNvPicPr>
          <p:nvPr/>
        </p:nvPicPr>
        <p:blipFill>
          <a:blip r:embed="rId3"/>
          <a:stretch>
            <a:fillRect/>
          </a:stretch>
        </p:blipFill>
        <p:spPr>
          <a:xfrm>
            <a:off x="2171979" y="1715956"/>
            <a:ext cx="7988020" cy="4892662"/>
          </a:xfrm>
          <a:prstGeom prst="rect">
            <a:avLst/>
          </a:prstGeom>
        </p:spPr>
      </p:pic>
      <p:sp>
        <p:nvSpPr>
          <p:cNvPr id="5" name="TextBox 4">
            <a:extLst>
              <a:ext uri="{FF2B5EF4-FFF2-40B4-BE49-F238E27FC236}">
                <a16:creationId xmlns:a16="http://schemas.microsoft.com/office/drawing/2014/main" id="{7CBDB954-246B-0142-B5F7-A511C920C54F}"/>
              </a:ext>
            </a:extLst>
          </p:cNvPr>
          <p:cNvSpPr txBox="1"/>
          <p:nvPr/>
        </p:nvSpPr>
        <p:spPr>
          <a:xfrm>
            <a:off x="2372138" y="3244334"/>
            <a:ext cx="1423595" cy="369332"/>
          </a:xfrm>
          <a:prstGeom prst="rect">
            <a:avLst/>
          </a:prstGeom>
          <a:noFill/>
        </p:spPr>
        <p:txBody>
          <a:bodyPr wrap="none" rtlCol="0">
            <a:spAutoFit/>
          </a:bodyPr>
          <a:lstStyle/>
          <a:p>
            <a:r>
              <a:rPr lang="en-US" dirty="0">
                <a:solidFill>
                  <a:srgbClr val="FFFF00"/>
                </a:solidFill>
              </a:rPr>
              <a:t>Bartek Rajwa</a:t>
            </a:r>
          </a:p>
        </p:txBody>
      </p:sp>
      <p:sp>
        <p:nvSpPr>
          <p:cNvPr id="6" name="TextBox 5">
            <a:extLst>
              <a:ext uri="{FF2B5EF4-FFF2-40B4-BE49-F238E27FC236}">
                <a16:creationId xmlns:a16="http://schemas.microsoft.com/office/drawing/2014/main" id="{79154E7E-6F59-A14F-B831-4A3CA436B83B}"/>
              </a:ext>
            </a:extLst>
          </p:cNvPr>
          <p:cNvSpPr txBox="1"/>
          <p:nvPr/>
        </p:nvSpPr>
        <p:spPr>
          <a:xfrm>
            <a:off x="8030818" y="5832678"/>
            <a:ext cx="1428917" cy="646331"/>
          </a:xfrm>
          <a:prstGeom prst="rect">
            <a:avLst/>
          </a:prstGeom>
          <a:noFill/>
        </p:spPr>
        <p:txBody>
          <a:bodyPr wrap="none" rtlCol="0">
            <a:spAutoFit/>
          </a:bodyPr>
          <a:lstStyle/>
          <a:p>
            <a:r>
              <a:rPr lang="en-US" dirty="0">
                <a:solidFill>
                  <a:srgbClr val="FFFF00"/>
                </a:solidFill>
              </a:rPr>
              <a:t>Murugesan </a:t>
            </a:r>
          </a:p>
          <a:p>
            <a:r>
              <a:rPr lang="en-US" dirty="0" err="1">
                <a:solidFill>
                  <a:srgbClr val="FFFF00"/>
                </a:solidFill>
              </a:rPr>
              <a:t>Venkatapathi</a:t>
            </a:r>
            <a:r>
              <a:rPr lang="en-US" dirty="0">
                <a:solidFill>
                  <a:srgbClr val="FFFF00"/>
                </a:solidFill>
              </a:rPr>
              <a:t> </a:t>
            </a:r>
          </a:p>
        </p:txBody>
      </p:sp>
      <p:sp>
        <p:nvSpPr>
          <p:cNvPr id="7" name="TextBox 6">
            <a:extLst>
              <a:ext uri="{FF2B5EF4-FFF2-40B4-BE49-F238E27FC236}">
                <a16:creationId xmlns:a16="http://schemas.microsoft.com/office/drawing/2014/main" id="{4E0E371A-BC49-5543-8344-F2936684EE66}"/>
              </a:ext>
            </a:extLst>
          </p:cNvPr>
          <p:cNvSpPr txBox="1"/>
          <p:nvPr/>
        </p:nvSpPr>
        <p:spPr>
          <a:xfrm>
            <a:off x="3988904" y="5984238"/>
            <a:ext cx="1633717" cy="369332"/>
          </a:xfrm>
          <a:prstGeom prst="rect">
            <a:avLst/>
          </a:prstGeom>
          <a:noFill/>
        </p:spPr>
        <p:txBody>
          <a:bodyPr wrap="none" rtlCol="0">
            <a:spAutoFit/>
          </a:bodyPr>
          <a:lstStyle/>
          <a:p>
            <a:r>
              <a:rPr lang="en-US" dirty="0" err="1">
                <a:solidFill>
                  <a:srgbClr val="FFFF00"/>
                </a:solidFill>
              </a:rPr>
              <a:t>Wamiq</a:t>
            </a:r>
            <a:r>
              <a:rPr lang="en-US" dirty="0">
                <a:solidFill>
                  <a:srgbClr val="FFFF00"/>
                </a:solidFill>
              </a:rPr>
              <a:t> Ahmed </a:t>
            </a:r>
          </a:p>
        </p:txBody>
      </p:sp>
      <p:sp>
        <p:nvSpPr>
          <p:cNvPr id="8" name="TextBox 7">
            <a:extLst>
              <a:ext uri="{FF2B5EF4-FFF2-40B4-BE49-F238E27FC236}">
                <a16:creationId xmlns:a16="http://schemas.microsoft.com/office/drawing/2014/main" id="{8939CDD9-A436-7E40-A7D5-2286B9E8BFF1}"/>
              </a:ext>
            </a:extLst>
          </p:cNvPr>
          <p:cNvSpPr txBox="1"/>
          <p:nvPr/>
        </p:nvSpPr>
        <p:spPr>
          <a:xfrm>
            <a:off x="5295427" y="2180496"/>
            <a:ext cx="1601144" cy="369332"/>
          </a:xfrm>
          <a:prstGeom prst="rect">
            <a:avLst/>
          </a:prstGeom>
          <a:noFill/>
        </p:spPr>
        <p:txBody>
          <a:bodyPr wrap="none" rtlCol="0">
            <a:spAutoFit/>
          </a:bodyPr>
          <a:lstStyle/>
          <a:p>
            <a:r>
              <a:rPr lang="en-US" dirty="0">
                <a:solidFill>
                  <a:srgbClr val="FFFF00"/>
                </a:solidFill>
              </a:rPr>
              <a:t>Valery Patsekin</a:t>
            </a:r>
          </a:p>
        </p:txBody>
      </p:sp>
      <p:sp>
        <p:nvSpPr>
          <p:cNvPr id="9" name="TextBox 8">
            <a:extLst>
              <a:ext uri="{FF2B5EF4-FFF2-40B4-BE49-F238E27FC236}">
                <a16:creationId xmlns:a16="http://schemas.microsoft.com/office/drawing/2014/main" id="{1D907D74-1428-D144-979B-D52AC0594F4E}"/>
              </a:ext>
            </a:extLst>
          </p:cNvPr>
          <p:cNvSpPr txBox="1"/>
          <p:nvPr/>
        </p:nvSpPr>
        <p:spPr>
          <a:xfrm>
            <a:off x="6621229" y="4401758"/>
            <a:ext cx="1622111" cy="369332"/>
          </a:xfrm>
          <a:prstGeom prst="rect">
            <a:avLst/>
          </a:prstGeom>
          <a:noFill/>
        </p:spPr>
        <p:txBody>
          <a:bodyPr wrap="none" rtlCol="0">
            <a:spAutoFit/>
          </a:bodyPr>
          <a:lstStyle/>
          <a:p>
            <a:r>
              <a:rPr lang="en-US" dirty="0">
                <a:solidFill>
                  <a:srgbClr val="FFFF00"/>
                </a:solidFill>
              </a:rPr>
              <a:t>Gerald Gregori</a:t>
            </a:r>
          </a:p>
        </p:txBody>
      </p:sp>
      <p:sp>
        <p:nvSpPr>
          <p:cNvPr id="10" name="TextBox 9">
            <a:extLst>
              <a:ext uri="{FF2B5EF4-FFF2-40B4-BE49-F238E27FC236}">
                <a16:creationId xmlns:a16="http://schemas.microsoft.com/office/drawing/2014/main" id="{75569C20-A5AA-8E4A-BF9A-08159F2601CA}"/>
              </a:ext>
            </a:extLst>
          </p:cNvPr>
          <p:cNvSpPr txBox="1"/>
          <p:nvPr/>
        </p:nvSpPr>
        <p:spPr>
          <a:xfrm>
            <a:off x="9459735" y="2875002"/>
            <a:ext cx="498855" cy="369332"/>
          </a:xfrm>
          <a:prstGeom prst="rect">
            <a:avLst/>
          </a:prstGeom>
          <a:noFill/>
        </p:spPr>
        <p:txBody>
          <a:bodyPr wrap="none" rtlCol="0">
            <a:spAutoFit/>
          </a:bodyPr>
          <a:lstStyle/>
          <a:p>
            <a:r>
              <a:rPr lang="en-US" dirty="0">
                <a:solidFill>
                  <a:srgbClr val="FFFF00"/>
                </a:solidFill>
              </a:rPr>
              <a:t>JPR</a:t>
            </a:r>
          </a:p>
        </p:txBody>
      </p:sp>
      <p:sp>
        <p:nvSpPr>
          <p:cNvPr id="11" name="TextBox 10">
            <a:extLst>
              <a:ext uri="{FF2B5EF4-FFF2-40B4-BE49-F238E27FC236}">
                <a16:creationId xmlns:a16="http://schemas.microsoft.com/office/drawing/2014/main" id="{FD237463-9F8B-CC94-2A30-3B6E31411947}"/>
              </a:ext>
            </a:extLst>
          </p:cNvPr>
          <p:cNvSpPr txBox="1"/>
          <p:nvPr/>
        </p:nvSpPr>
        <p:spPr>
          <a:xfrm>
            <a:off x="5920523" y="6356623"/>
            <a:ext cx="1511761" cy="369332"/>
          </a:xfrm>
          <a:prstGeom prst="rect">
            <a:avLst/>
          </a:prstGeom>
          <a:noFill/>
        </p:spPr>
        <p:txBody>
          <a:bodyPr wrap="none" rtlCol="0">
            <a:spAutoFit/>
          </a:bodyPr>
          <a:lstStyle/>
          <a:p>
            <a:r>
              <a:rPr lang="en-US" dirty="0">
                <a:solidFill>
                  <a:srgbClr val="FFFF00"/>
                </a:solidFill>
              </a:rPr>
              <a:t>Silas </a:t>
            </a:r>
            <a:r>
              <a:rPr lang="en-US" dirty="0" err="1">
                <a:solidFill>
                  <a:srgbClr val="FFFF00"/>
                </a:solidFill>
              </a:rPr>
              <a:t>Leavesley</a:t>
            </a:r>
            <a:endParaRPr lang="en-US" dirty="0">
              <a:solidFill>
                <a:srgbClr val="FFFF00"/>
              </a:solidFill>
            </a:endParaRPr>
          </a:p>
        </p:txBody>
      </p:sp>
    </p:spTree>
    <p:extLst>
      <p:ext uri="{BB962C8B-B14F-4D97-AF65-F5344CB8AC3E}">
        <p14:creationId xmlns:p14="http://schemas.microsoft.com/office/powerpoint/2010/main" val="67826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E62FA-FA92-5546-8BAB-319918AC103D}"/>
              </a:ext>
            </a:extLst>
          </p:cNvPr>
          <p:cNvSpPr>
            <a:spLocks noGrp="1"/>
          </p:cNvSpPr>
          <p:nvPr>
            <p:ph type="title"/>
          </p:nvPr>
        </p:nvSpPr>
        <p:spPr/>
        <p:txBody>
          <a:bodyPr/>
          <a:lstStyle/>
          <a:p>
            <a:r>
              <a:rPr lang="en-US" dirty="0"/>
              <a:t>Spectral Software for flow cytometry did not exist</a:t>
            </a:r>
          </a:p>
        </p:txBody>
      </p:sp>
      <p:sp>
        <p:nvSpPr>
          <p:cNvPr id="3" name="Content Placeholder 2">
            <a:extLst>
              <a:ext uri="{FF2B5EF4-FFF2-40B4-BE49-F238E27FC236}">
                <a16:creationId xmlns:a16="http://schemas.microsoft.com/office/drawing/2014/main" id="{25DFF6A0-FC63-0C42-82DA-2DDC8F39F33B}"/>
              </a:ext>
            </a:extLst>
          </p:cNvPr>
          <p:cNvSpPr>
            <a:spLocks noGrp="1"/>
          </p:cNvSpPr>
          <p:nvPr>
            <p:ph idx="1"/>
          </p:nvPr>
        </p:nvSpPr>
        <p:spPr>
          <a:xfrm>
            <a:off x="581193" y="2180496"/>
            <a:ext cx="1876258" cy="3678303"/>
          </a:xfrm>
        </p:spPr>
        <p:txBody>
          <a:bodyPr/>
          <a:lstStyle/>
          <a:p>
            <a:endParaRPr lang="en-US"/>
          </a:p>
        </p:txBody>
      </p:sp>
      <p:pic>
        <p:nvPicPr>
          <p:cNvPr id="5" name="Picture 4">
            <a:extLst>
              <a:ext uri="{FF2B5EF4-FFF2-40B4-BE49-F238E27FC236}">
                <a16:creationId xmlns:a16="http://schemas.microsoft.com/office/drawing/2014/main" id="{3DE71132-A646-544D-B680-316FE36ECDB3}"/>
              </a:ext>
            </a:extLst>
          </p:cNvPr>
          <p:cNvPicPr>
            <a:picLocks noChangeAspect="1"/>
          </p:cNvPicPr>
          <p:nvPr/>
        </p:nvPicPr>
        <p:blipFill>
          <a:blip r:embed="rId2"/>
          <a:stretch>
            <a:fillRect/>
          </a:stretch>
        </p:blipFill>
        <p:spPr>
          <a:xfrm>
            <a:off x="1902307" y="1768388"/>
            <a:ext cx="5647017" cy="4707948"/>
          </a:xfrm>
          <a:prstGeom prst="rect">
            <a:avLst/>
          </a:prstGeom>
        </p:spPr>
      </p:pic>
      <p:sp>
        <p:nvSpPr>
          <p:cNvPr id="6" name="TextBox 5">
            <a:extLst>
              <a:ext uri="{FF2B5EF4-FFF2-40B4-BE49-F238E27FC236}">
                <a16:creationId xmlns:a16="http://schemas.microsoft.com/office/drawing/2014/main" id="{A9739631-C787-B143-AF73-C8B1ED480874}"/>
              </a:ext>
            </a:extLst>
          </p:cNvPr>
          <p:cNvSpPr txBox="1"/>
          <p:nvPr/>
        </p:nvSpPr>
        <p:spPr>
          <a:xfrm>
            <a:off x="7758114" y="2342078"/>
            <a:ext cx="4229100" cy="1477328"/>
          </a:xfrm>
          <a:prstGeom prst="rect">
            <a:avLst/>
          </a:prstGeom>
          <a:noFill/>
        </p:spPr>
        <p:txBody>
          <a:bodyPr wrap="square" rtlCol="0">
            <a:spAutoFit/>
          </a:bodyPr>
          <a:lstStyle/>
          <a:p>
            <a:r>
              <a:rPr lang="en-US" dirty="0"/>
              <a:t>We developed </a:t>
            </a:r>
            <a:r>
              <a:rPr lang="en-US" dirty="0" err="1"/>
              <a:t>Cytospec</a:t>
            </a:r>
            <a:r>
              <a:rPr lang="en-US" dirty="0"/>
              <a:t> software in 2002-2004 as there was no way to analyze spectral flow cytometry data. It is still in use and currently is at version 11.7 and has some very sophisticated applications.</a:t>
            </a:r>
          </a:p>
        </p:txBody>
      </p:sp>
      <p:sp>
        <p:nvSpPr>
          <p:cNvPr id="4" name="TextBox 3">
            <a:extLst>
              <a:ext uri="{FF2B5EF4-FFF2-40B4-BE49-F238E27FC236}">
                <a16:creationId xmlns:a16="http://schemas.microsoft.com/office/drawing/2014/main" id="{27BA4551-D596-524E-2E6E-A9CFF1A53DAC}"/>
              </a:ext>
            </a:extLst>
          </p:cNvPr>
          <p:cNvSpPr txBox="1"/>
          <p:nvPr/>
        </p:nvSpPr>
        <p:spPr>
          <a:xfrm>
            <a:off x="7758114" y="4122362"/>
            <a:ext cx="4229100" cy="646331"/>
          </a:xfrm>
          <a:prstGeom prst="rect">
            <a:avLst/>
          </a:prstGeom>
          <a:noFill/>
        </p:spPr>
        <p:txBody>
          <a:bodyPr wrap="square" rtlCol="0">
            <a:spAutoFit/>
          </a:bodyPr>
          <a:lstStyle/>
          <a:p>
            <a:r>
              <a:rPr lang="en-US" dirty="0"/>
              <a:t>The current version of </a:t>
            </a:r>
            <a:r>
              <a:rPr lang="en-US" dirty="0" err="1"/>
              <a:t>CytoSpec</a:t>
            </a:r>
            <a:r>
              <a:rPr lang="en-US" dirty="0"/>
              <a:t>, the first spectral software, can be downloaded here</a:t>
            </a:r>
          </a:p>
        </p:txBody>
      </p:sp>
      <p:sp>
        <p:nvSpPr>
          <p:cNvPr id="7" name="TextBox 6">
            <a:extLst>
              <a:ext uri="{FF2B5EF4-FFF2-40B4-BE49-F238E27FC236}">
                <a16:creationId xmlns:a16="http://schemas.microsoft.com/office/drawing/2014/main" id="{5AF94EF8-548C-9CB3-109D-4A0A8EFC1F8F}"/>
              </a:ext>
            </a:extLst>
          </p:cNvPr>
          <p:cNvSpPr txBox="1"/>
          <p:nvPr/>
        </p:nvSpPr>
        <p:spPr>
          <a:xfrm>
            <a:off x="7999555" y="5028412"/>
            <a:ext cx="3746218" cy="369332"/>
          </a:xfrm>
          <a:prstGeom prst="rect">
            <a:avLst/>
          </a:prstGeom>
          <a:noFill/>
        </p:spPr>
        <p:txBody>
          <a:bodyPr wrap="none" rtlCol="0">
            <a:spAutoFit/>
          </a:bodyPr>
          <a:lstStyle/>
          <a:p>
            <a:r>
              <a:rPr lang="en-US" dirty="0">
                <a:hlinkClick r:id="rId3"/>
              </a:rPr>
              <a:t>http://www.cyto.purdue.edu/cytospec</a:t>
            </a:r>
            <a:r>
              <a:rPr lang="en-US" dirty="0"/>
              <a:t> </a:t>
            </a:r>
          </a:p>
        </p:txBody>
      </p:sp>
    </p:spTree>
    <p:extLst>
      <p:ext uri="{BB962C8B-B14F-4D97-AF65-F5344CB8AC3E}">
        <p14:creationId xmlns:p14="http://schemas.microsoft.com/office/powerpoint/2010/main" val="290304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dirty="0"/>
              <a:t>Patents and First Presentation</a:t>
            </a:r>
          </a:p>
        </p:txBody>
      </p:sp>
      <p:pic>
        <p:nvPicPr>
          <p:cNvPr id="5" name="Content Placeholder 4" descr="A screenshot of a cell phone&#10;&#10;Description automatically generated">
            <a:extLst>
              <a:ext uri="{FF2B5EF4-FFF2-40B4-BE49-F238E27FC236}">
                <a16:creationId xmlns:a16="http://schemas.microsoft.com/office/drawing/2014/main" id="{C7944649-1665-1343-AE6F-8C97511073CD}"/>
              </a:ext>
            </a:extLst>
          </p:cNvPr>
          <p:cNvPicPr>
            <a:picLocks noGrp="1" noChangeAspect="1"/>
          </p:cNvPicPr>
          <p:nvPr>
            <p:ph idx="1"/>
          </p:nvPr>
        </p:nvPicPr>
        <p:blipFill>
          <a:blip r:embed="rId2"/>
          <a:stretch>
            <a:fillRect/>
          </a:stretch>
        </p:blipFill>
        <p:spPr>
          <a:xfrm>
            <a:off x="5156896" y="253132"/>
            <a:ext cx="6107113" cy="1750948"/>
          </a:xfrm>
          <a:ln>
            <a:solidFill>
              <a:schemeClr val="bg1">
                <a:lumMod val="75000"/>
              </a:schemeClr>
            </a:solidFill>
          </a:ln>
        </p:spPr>
      </p:pic>
      <p:pic>
        <p:nvPicPr>
          <p:cNvPr id="7" name="Picture 6" descr="A screenshot of a cell phone&#10;&#10;Description automatically generated">
            <a:extLst>
              <a:ext uri="{FF2B5EF4-FFF2-40B4-BE49-F238E27FC236}">
                <a16:creationId xmlns:a16="http://schemas.microsoft.com/office/drawing/2014/main" id="{CB4D6CDA-D354-AB49-A6E6-448251A9F962}"/>
              </a:ext>
            </a:extLst>
          </p:cNvPr>
          <p:cNvPicPr>
            <a:picLocks noChangeAspect="1"/>
          </p:cNvPicPr>
          <p:nvPr/>
        </p:nvPicPr>
        <p:blipFill>
          <a:blip r:embed="rId3"/>
          <a:stretch>
            <a:fillRect/>
          </a:stretch>
        </p:blipFill>
        <p:spPr>
          <a:xfrm>
            <a:off x="4969307" y="2257211"/>
            <a:ext cx="5970387" cy="2337431"/>
          </a:xfrm>
          <a:prstGeom prst="rect">
            <a:avLst/>
          </a:prstGeom>
          <a:ln>
            <a:solidFill>
              <a:schemeClr val="bg1">
                <a:lumMod val="75000"/>
              </a:schemeClr>
            </a:solidFill>
          </a:ln>
        </p:spPr>
      </p:pic>
      <p:pic>
        <p:nvPicPr>
          <p:cNvPr id="10" name="Picture 9" descr="A screenshot of a cell phone screen with text&#10;&#10;Description automatically generated">
            <a:extLst>
              <a:ext uri="{FF2B5EF4-FFF2-40B4-BE49-F238E27FC236}">
                <a16:creationId xmlns:a16="http://schemas.microsoft.com/office/drawing/2014/main" id="{C98CFA63-2844-474F-8C79-A5C77B256D75}"/>
              </a:ext>
            </a:extLst>
          </p:cNvPr>
          <p:cNvPicPr>
            <a:picLocks noChangeAspect="1"/>
          </p:cNvPicPr>
          <p:nvPr/>
        </p:nvPicPr>
        <p:blipFill>
          <a:blip r:embed="rId4"/>
          <a:stretch>
            <a:fillRect/>
          </a:stretch>
        </p:blipFill>
        <p:spPr>
          <a:xfrm>
            <a:off x="6582207" y="4261291"/>
            <a:ext cx="5525143" cy="2590562"/>
          </a:xfrm>
          <a:prstGeom prst="rect">
            <a:avLst/>
          </a:prstGeom>
          <a:ln>
            <a:solidFill>
              <a:schemeClr val="bg1">
                <a:lumMod val="75000"/>
              </a:schemeClr>
            </a:solidFill>
          </a:ln>
        </p:spPr>
      </p:pic>
    </p:spTree>
    <p:extLst>
      <p:ext uri="{BB962C8B-B14F-4D97-AF65-F5344CB8AC3E}">
        <p14:creationId xmlns:p14="http://schemas.microsoft.com/office/powerpoint/2010/main" val="1983623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2400" dirty="0"/>
              <a:t>Sony License</a:t>
            </a:r>
          </a:p>
        </p:txBody>
      </p:sp>
      <p:sp>
        <p:nvSpPr>
          <p:cNvPr id="3" name="Content Placeholder 2"/>
          <p:cNvSpPr>
            <a:spLocks noGrp="1"/>
          </p:cNvSpPr>
          <p:nvPr>
            <p:ph idx="1"/>
          </p:nvPr>
        </p:nvSpPr>
        <p:spPr>
          <a:xfrm>
            <a:off x="5155905" y="485678"/>
            <a:ext cx="6545514" cy="5888772"/>
          </a:xfrm>
        </p:spPr>
        <p:txBody>
          <a:bodyPr anchor="ctr">
            <a:normAutofit/>
          </a:bodyPr>
          <a:lstStyle/>
          <a:p>
            <a:r>
              <a:rPr lang="en-US" dirty="0"/>
              <a:t>Masanobu Yamamoto (</a:t>
            </a:r>
            <a:r>
              <a:rPr lang="en-US" dirty="0">
                <a:solidFill>
                  <a:srgbClr val="FF0000"/>
                </a:solidFill>
              </a:rPr>
              <a:t>now my business partner in Miftek Corp</a:t>
            </a:r>
            <a:r>
              <a:rPr lang="en-US" dirty="0"/>
              <a:t>) who started Sony Life Sciences, visited Purdue in late 2007 in his evaluation of technologies that would be driven by Sony Biotechnology.</a:t>
            </a:r>
          </a:p>
          <a:p>
            <a:r>
              <a:rPr lang="en-US" dirty="0"/>
              <a:t>We showed Yamamoto-san data and hardware from our Spectral technology although we were not operating the instrument as it was far too complex to maintain as a prototype</a:t>
            </a:r>
          </a:p>
          <a:p>
            <a:r>
              <a:rPr lang="en-US" dirty="0"/>
              <a:t>In 2008 I worked directly with Yamamoto-san to create a series of workshops around the world to promote microfluidics standardization. </a:t>
            </a:r>
          </a:p>
          <a:p>
            <a:r>
              <a:rPr lang="en-US" dirty="0"/>
              <a:t>The first meeting was in Budapest, May 2008 where we brought about 20 people to the table including Gary </a:t>
            </a:r>
            <a:r>
              <a:rPr lang="en-US" dirty="0" err="1"/>
              <a:t>Durack</a:t>
            </a:r>
            <a:r>
              <a:rPr lang="en-US" dirty="0"/>
              <a:t>. We met again 3 months later in Eindhoven, Holland at Philips research Center, and again in San Francisco sponsored by Roche</a:t>
            </a:r>
          </a:p>
          <a:p>
            <a:r>
              <a:rPr lang="en-US" dirty="0"/>
              <a:t>A couple of months later, it was announced that Sony Lifesciences had purchased </a:t>
            </a:r>
            <a:r>
              <a:rPr lang="en-US" dirty="0" err="1"/>
              <a:t>Durack’s</a:t>
            </a:r>
            <a:r>
              <a:rPr lang="en-US" dirty="0"/>
              <a:t> company.</a:t>
            </a:r>
          </a:p>
          <a:p>
            <a:r>
              <a:rPr lang="en-US" dirty="0"/>
              <a:t>Within a few months, Sony negotiated with Purdue to license our Spectral patent. </a:t>
            </a:r>
          </a:p>
        </p:txBody>
      </p:sp>
    </p:spTree>
    <p:extLst>
      <p:ext uri="{BB962C8B-B14F-4D97-AF65-F5344CB8AC3E}">
        <p14:creationId xmlns:p14="http://schemas.microsoft.com/office/powerpoint/2010/main" val="263190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dirty="0"/>
              <a:t>BD- Project Newton</a:t>
            </a:r>
          </a:p>
        </p:txBody>
      </p:sp>
      <p:sp>
        <p:nvSpPr>
          <p:cNvPr id="3" name="Content Placeholder 2"/>
          <p:cNvSpPr>
            <a:spLocks noGrp="1"/>
          </p:cNvSpPr>
          <p:nvPr>
            <p:ph idx="1"/>
          </p:nvPr>
        </p:nvSpPr>
        <p:spPr>
          <a:xfrm>
            <a:off x="5155905" y="222315"/>
            <a:ext cx="6180703" cy="542499"/>
          </a:xfrm>
        </p:spPr>
        <p:txBody>
          <a:bodyPr anchor="ctr">
            <a:normAutofit fontScale="92500" lnSpcReduction="20000"/>
          </a:bodyPr>
          <a:lstStyle/>
          <a:p>
            <a:r>
              <a:rPr lang="en-US" sz="3600" b="1" dirty="0"/>
              <a:t>BD’s Project “Newton”</a:t>
            </a:r>
            <a:endParaRPr sz="3600" b="1" dirty="0"/>
          </a:p>
        </p:txBody>
      </p:sp>
      <p:pic>
        <p:nvPicPr>
          <p:cNvPr id="4" name="Picture 3">
            <a:extLst>
              <a:ext uri="{FF2B5EF4-FFF2-40B4-BE49-F238E27FC236}">
                <a16:creationId xmlns:a16="http://schemas.microsoft.com/office/drawing/2014/main" id="{BC0C7520-C648-3948-8172-4E49AF8194A7}"/>
              </a:ext>
            </a:extLst>
          </p:cNvPr>
          <p:cNvPicPr>
            <a:picLocks noChangeAspect="1"/>
          </p:cNvPicPr>
          <p:nvPr/>
        </p:nvPicPr>
        <p:blipFill>
          <a:blip r:embed="rId3"/>
          <a:stretch>
            <a:fillRect/>
          </a:stretch>
        </p:blipFill>
        <p:spPr>
          <a:xfrm>
            <a:off x="4958952" y="842311"/>
            <a:ext cx="6771663" cy="2859278"/>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621CE227-BE82-0C44-BFE2-6129B8588FE0}"/>
              </a:ext>
            </a:extLst>
          </p:cNvPr>
          <p:cNvPicPr>
            <a:picLocks noChangeAspect="1"/>
          </p:cNvPicPr>
          <p:nvPr/>
        </p:nvPicPr>
        <p:blipFill>
          <a:blip r:embed="rId4"/>
          <a:stretch>
            <a:fillRect/>
          </a:stretch>
        </p:blipFill>
        <p:spPr>
          <a:xfrm>
            <a:off x="5240608" y="3701589"/>
            <a:ext cx="6096000" cy="378118"/>
          </a:xfrm>
          <a:prstGeom prst="rect">
            <a:avLst/>
          </a:prstGeom>
        </p:spPr>
      </p:pic>
      <p:sp>
        <p:nvSpPr>
          <p:cNvPr id="6" name="TextBox 5">
            <a:extLst>
              <a:ext uri="{FF2B5EF4-FFF2-40B4-BE49-F238E27FC236}">
                <a16:creationId xmlns:a16="http://schemas.microsoft.com/office/drawing/2014/main" id="{8E4F9CEB-E846-D084-DC9B-1F6DF6D51F98}"/>
              </a:ext>
            </a:extLst>
          </p:cNvPr>
          <p:cNvSpPr txBox="1"/>
          <p:nvPr/>
        </p:nvSpPr>
        <p:spPr>
          <a:xfrm>
            <a:off x="4958952" y="4079707"/>
            <a:ext cx="6939419" cy="2308324"/>
          </a:xfrm>
          <a:prstGeom prst="rect">
            <a:avLst/>
          </a:prstGeom>
          <a:noFill/>
        </p:spPr>
        <p:txBody>
          <a:bodyPr wrap="square" rtlCol="0">
            <a:spAutoFit/>
          </a:bodyPr>
          <a:lstStyle/>
          <a:p>
            <a:r>
              <a:rPr lang="en-US" dirty="0"/>
              <a:t>In 2012, we had some meetings with BD regarding the potential to license the Purdue Patent. BD declined to do so, but then set up project Newton which was basically designing an in house spectral flow cytometer. In 2015 for various reasons, BD closed down project Newton and almost all the folks working on Project Newton moved to a new company called Cytek Bioscience. BD sued Cytek and the case documents are in the link below. Cytek settled with BD and this allowed them to go public giving BD a shareholding and royalties from Cytek.</a:t>
            </a:r>
          </a:p>
        </p:txBody>
      </p:sp>
      <p:sp>
        <p:nvSpPr>
          <p:cNvPr id="7" name="TextBox 6">
            <a:extLst>
              <a:ext uri="{FF2B5EF4-FFF2-40B4-BE49-F238E27FC236}">
                <a16:creationId xmlns:a16="http://schemas.microsoft.com/office/drawing/2014/main" id="{8F8E6979-74EE-0D7F-EAE7-387C51B5A68C}"/>
              </a:ext>
            </a:extLst>
          </p:cNvPr>
          <p:cNvSpPr txBox="1"/>
          <p:nvPr/>
        </p:nvSpPr>
        <p:spPr>
          <a:xfrm>
            <a:off x="3920646" y="6376201"/>
            <a:ext cx="7711855" cy="369332"/>
          </a:xfrm>
          <a:prstGeom prst="rect">
            <a:avLst/>
          </a:prstGeom>
          <a:noFill/>
        </p:spPr>
        <p:txBody>
          <a:bodyPr wrap="none" rtlCol="0">
            <a:spAutoFit/>
          </a:bodyPr>
          <a:lstStyle/>
          <a:p>
            <a:r>
              <a:rPr lang="en-US" dirty="0">
                <a:hlinkClick r:id="rId5"/>
              </a:rPr>
              <a:t>http://www.cyto.purdue.edu/BD_vs_Cytek_legal_case_spectral_flow_cytometry</a:t>
            </a:r>
            <a:r>
              <a:rPr lang="en-US" dirty="0"/>
              <a:t> </a:t>
            </a:r>
          </a:p>
        </p:txBody>
      </p:sp>
    </p:spTree>
    <p:extLst>
      <p:ext uri="{BB962C8B-B14F-4D97-AF65-F5344CB8AC3E}">
        <p14:creationId xmlns:p14="http://schemas.microsoft.com/office/powerpoint/2010/main" val="260518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066D1-CB9B-9740-86A2-1AB9DE02EFAD}"/>
              </a:ext>
            </a:extLst>
          </p:cNvPr>
          <p:cNvSpPr>
            <a:spLocks noGrp="1"/>
          </p:cNvSpPr>
          <p:nvPr>
            <p:ph type="title"/>
          </p:nvPr>
        </p:nvSpPr>
        <p:spPr/>
        <p:txBody>
          <a:bodyPr/>
          <a:lstStyle/>
          <a:p>
            <a:r>
              <a:rPr lang="en-US" dirty="0"/>
              <a:t>Our interaction with BD  - in late 2013 – early 2014</a:t>
            </a:r>
          </a:p>
        </p:txBody>
      </p:sp>
      <p:sp>
        <p:nvSpPr>
          <p:cNvPr id="3" name="Content Placeholder 2">
            <a:extLst>
              <a:ext uri="{FF2B5EF4-FFF2-40B4-BE49-F238E27FC236}">
                <a16:creationId xmlns:a16="http://schemas.microsoft.com/office/drawing/2014/main" id="{5815BCB9-01A8-6C47-A382-FD9557CF3539}"/>
              </a:ext>
            </a:extLst>
          </p:cNvPr>
          <p:cNvSpPr>
            <a:spLocks noGrp="1"/>
          </p:cNvSpPr>
          <p:nvPr>
            <p:ph idx="1"/>
          </p:nvPr>
        </p:nvSpPr>
        <p:spPr>
          <a:xfrm>
            <a:off x="581192" y="2071314"/>
            <a:ext cx="11029615" cy="4425020"/>
          </a:xfrm>
        </p:spPr>
        <p:txBody>
          <a:bodyPr>
            <a:normAutofit fontScale="85000" lnSpcReduction="20000"/>
          </a:bodyPr>
          <a:lstStyle/>
          <a:p>
            <a:r>
              <a:rPr lang="en-US" dirty="0"/>
              <a:t>Gerald Gregori and I discussed the opportunity to work with BD and get them involved in Spectral Flow Cytometry</a:t>
            </a:r>
          </a:p>
          <a:p>
            <a:r>
              <a:rPr lang="en-US" dirty="0"/>
              <a:t>Gerald met Bob  Balderas from BD in Marseille.  And the French Contact at BD was Florent Navarro and Caroline Maier.  There was also a BD guy from UK if I remember well, but Gerald does not recall his name. </a:t>
            </a:r>
            <a:br>
              <a:rPr lang="en-US" dirty="0"/>
            </a:br>
            <a:endParaRPr lang="en-US" dirty="0"/>
          </a:p>
          <a:p>
            <a:r>
              <a:rPr lang="en-US" dirty="0"/>
              <a:t>Gerald was supposed to have another meeting with Bob, but it was postponed...and then nothing. Flat line. Nothing new happened, beside my emails to Florent (I still have them). </a:t>
            </a:r>
          </a:p>
          <a:p>
            <a:br>
              <a:rPr lang="en-US" dirty="0"/>
            </a:br>
            <a:r>
              <a:rPr lang="en-US" dirty="0"/>
              <a:t>We were also told about a meeting in CA, with Bob and </a:t>
            </a:r>
            <a:r>
              <a:rPr lang="en-US" dirty="0">
                <a:hlinkClick r:id="rId3"/>
              </a:rPr>
              <a:t>Claude_DARTIGUELONGUE@bd.com</a:t>
            </a:r>
            <a:r>
              <a:rPr lang="en-US" dirty="0"/>
              <a:t>. </a:t>
            </a:r>
          </a:p>
          <a:p>
            <a:r>
              <a:rPr lang="en-US" dirty="0"/>
              <a:t>This was the subject of my email to Bob Balderas on April 19, 2014</a:t>
            </a:r>
          </a:p>
          <a:p>
            <a:pPr marL="0" indent="0">
              <a:buNone/>
            </a:pPr>
            <a:r>
              <a:rPr lang="en-US" dirty="0"/>
              <a:t>04/19/2014 </a:t>
            </a:r>
            <a:r>
              <a:rPr lang="en-US" dirty="0" err="1"/>
              <a:t>à</a:t>
            </a:r>
            <a:r>
              <a:rPr lang="en-US" dirty="0"/>
              <a:t> 23:27, J. Paul Robinson a </a:t>
            </a:r>
            <a:r>
              <a:rPr lang="en-US" dirty="0" err="1"/>
              <a:t>écrit</a:t>
            </a:r>
            <a:r>
              <a:rPr lang="en-US" dirty="0"/>
              <a:t> :</a:t>
            </a:r>
          </a:p>
          <a:p>
            <a:pPr marL="0" indent="0">
              <a:buNone/>
            </a:pPr>
            <a:r>
              <a:rPr lang="en-US" dirty="0"/>
              <a:t>Bob </a:t>
            </a:r>
            <a:br>
              <a:rPr lang="en-US" dirty="0"/>
            </a:br>
            <a:r>
              <a:rPr lang="en-US" dirty="0"/>
              <a:t>Hope you are well and not working too hard! </a:t>
            </a:r>
            <a:br>
              <a:rPr lang="en-US" dirty="0"/>
            </a:br>
            <a:br>
              <a:rPr lang="en-US" dirty="0"/>
            </a:br>
            <a:r>
              <a:rPr lang="en-US" dirty="0"/>
              <a:t>Gerald informed me that the meeting you were to have in France to discuss spectral was postponed. </a:t>
            </a:r>
            <a:br>
              <a:rPr lang="en-US" dirty="0"/>
            </a:br>
            <a:r>
              <a:rPr lang="en-US" dirty="0"/>
              <a:t>Is there something we can do to accommodate you? You mentioned the possibility of a presentation in CA - let me know if you are still interested in going that way. </a:t>
            </a:r>
            <a:br>
              <a:rPr lang="en-US" dirty="0"/>
            </a:br>
            <a:br>
              <a:rPr lang="en-US" dirty="0"/>
            </a:br>
            <a:r>
              <a:rPr lang="en-US" dirty="0"/>
              <a:t>best </a:t>
            </a:r>
            <a:br>
              <a:rPr lang="en-US" dirty="0"/>
            </a:br>
            <a:r>
              <a:rPr lang="en-US" dirty="0" err="1"/>
              <a:t>paul</a:t>
            </a:r>
            <a:endParaRPr lang="en-US" dirty="0"/>
          </a:p>
          <a:p>
            <a:endParaRPr lang="en-US" dirty="0"/>
          </a:p>
        </p:txBody>
      </p:sp>
      <p:sp>
        <p:nvSpPr>
          <p:cNvPr id="4" name="Rectangle 3">
            <a:extLst>
              <a:ext uri="{FF2B5EF4-FFF2-40B4-BE49-F238E27FC236}">
                <a16:creationId xmlns:a16="http://schemas.microsoft.com/office/drawing/2014/main" id="{89776F41-C1D1-D941-9E34-F136D0C6A876}"/>
              </a:ext>
            </a:extLst>
          </p:cNvPr>
          <p:cNvSpPr/>
          <p:nvPr/>
        </p:nvSpPr>
        <p:spPr>
          <a:xfrm>
            <a:off x="381965" y="4201610"/>
            <a:ext cx="10949650" cy="22947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F3EB70-A626-834E-9D9A-7D2EDAB47B71}"/>
              </a:ext>
            </a:extLst>
          </p:cNvPr>
          <p:cNvPicPr>
            <a:picLocks noChangeAspect="1"/>
          </p:cNvPicPr>
          <p:nvPr/>
        </p:nvPicPr>
        <p:blipFill>
          <a:blip r:embed="rId4"/>
          <a:stretch>
            <a:fillRect/>
          </a:stretch>
        </p:blipFill>
        <p:spPr>
          <a:xfrm>
            <a:off x="8828394" y="3429000"/>
            <a:ext cx="1169077" cy="1324015"/>
          </a:xfrm>
          <a:prstGeom prst="rect">
            <a:avLst/>
          </a:prstGeom>
        </p:spPr>
      </p:pic>
      <p:sp>
        <p:nvSpPr>
          <p:cNvPr id="7" name="TextBox 6">
            <a:extLst>
              <a:ext uri="{FF2B5EF4-FFF2-40B4-BE49-F238E27FC236}">
                <a16:creationId xmlns:a16="http://schemas.microsoft.com/office/drawing/2014/main" id="{FC951A30-AE45-7D4E-81AB-A655BD6B3EC6}"/>
              </a:ext>
            </a:extLst>
          </p:cNvPr>
          <p:cNvSpPr txBox="1"/>
          <p:nvPr/>
        </p:nvSpPr>
        <p:spPr>
          <a:xfrm>
            <a:off x="9998870" y="3562102"/>
            <a:ext cx="1879041" cy="430887"/>
          </a:xfrm>
          <a:prstGeom prst="rect">
            <a:avLst/>
          </a:prstGeom>
          <a:noFill/>
        </p:spPr>
        <p:txBody>
          <a:bodyPr wrap="none" rtlCol="0">
            <a:spAutoFit/>
          </a:bodyPr>
          <a:lstStyle/>
          <a:p>
            <a:r>
              <a:rPr lang="en-US" sz="1100" dirty="0"/>
              <a:t>Robert Balderas </a:t>
            </a:r>
          </a:p>
          <a:p>
            <a:r>
              <a:rPr lang="en-US" sz="1100" dirty="0"/>
              <a:t>&lt;</a:t>
            </a:r>
            <a:r>
              <a:rPr lang="en-US" sz="1100" dirty="0" err="1"/>
              <a:t>robert_balderas@bd.com</a:t>
            </a:r>
            <a:r>
              <a:rPr lang="en-US" sz="1100" dirty="0"/>
              <a:t>&gt; </a:t>
            </a:r>
          </a:p>
        </p:txBody>
      </p:sp>
    </p:spTree>
    <p:extLst>
      <p:ext uri="{BB962C8B-B14F-4D97-AF65-F5344CB8AC3E}">
        <p14:creationId xmlns:p14="http://schemas.microsoft.com/office/powerpoint/2010/main" val="4098272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dirty="0"/>
              <a:t>Impact of Sony</a:t>
            </a:r>
          </a:p>
        </p:txBody>
      </p:sp>
      <p:sp>
        <p:nvSpPr>
          <p:cNvPr id="3" name="Content Placeholder 2"/>
          <p:cNvSpPr>
            <a:spLocks noGrp="1"/>
          </p:cNvSpPr>
          <p:nvPr>
            <p:ph idx="1"/>
          </p:nvPr>
        </p:nvSpPr>
        <p:spPr>
          <a:xfrm>
            <a:off x="5124664" y="485677"/>
            <a:ext cx="6108179" cy="5748868"/>
          </a:xfrm>
        </p:spPr>
        <p:txBody>
          <a:bodyPr anchor="ctr">
            <a:normAutofit lnSpcReduction="10000"/>
          </a:bodyPr>
          <a:lstStyle/>
          <a:p>
            <a:r>
              <a:rPr lang="en-US" dirty="0"/>
              <a:t>Sony Produced the first commercial spectral flow cytometer. For a reason I do not know, they have never publicized the fact that the technology is based on a Purdue ‘204 License.</a:t>
            </a:r>
          </a:p>
          <a:p>
            <a:r>
              <a:rPr lang="en-US" dirty="0"/>
              <a:t>I believe, but do not have evidence, that Sony actually believed that </a:t>
            </a:r>
            <a:r>
              <a:rPr lang="en-US" u="sng" dirty="0"/>
              <a:t>because they were using a prism array</a:t>
            </a:r>
            <a:r>
              <a:rPr lang="en-US" dirty="0"/>
              <a:t>, they were not infringing our patent. But it became increasingly clear that this was not the case, and they signed the license. (</a:t>
            </a:r>
            <a:r>
              <a:rPr lang="en-US" dirty="0">
                <a:solidFill>
                  <a:srgbClr val="FF0000"/>
                </a:solidFill>
              </a:rPr>
              <a:t>I was present in a discussion with Sony Attorney’s when I challenged them that they had taken the idea from us</a:t>
            </a:r>
            <a:r>
              <a:rPr lang="en-US" dirty="0"/>
              <a:t>)</a:t>
            </a:r>
          </a:p>
          <a:p>
            <a:r>
              <a:rPr lang="en-US" dirty="0"/>
              <a:t>Sony sold a significant number of spectral flow cytometers and opened up the market. However, their prices were high – around $350k so the market was hesitant at this price point.</a:t>
            </a:r>
          </a:p>
          <a:p>
            <a:r>
              <a:rPr lang="en-US" dirty="0"/>
              <a:t>Clearly the high-quality publications coming from Sony instruments opened the floodgates for other companies to look at the technology</a:t>
            </a:r>
          </a:p>
          <a:p>
            <a:r>
              <a:rPr lang="en-US" dirty="0"/>
              <a:t>Clearly BD saw this and made a decision to invest in Project Newton for 3 years – I estimate at least $20-25M investment in spectral technology</a:t>
            </a:r>
          </a:p>
        </p:txBody>
      </p:sp>
      <p:sp>
        <p:nvSpPr>
          <p:cNvPr id="4" name="TextBox 3">
            <a:extLst>
              <a:ext uri="{FF2B5EF4-FFF2-40B4-BE49-F238E27FC236}">
                <a16:creationId xmlns:a16="http://schemas.microsoft.com/office/drawing/2014/main" id="{E3A40058-67DE-2AF9-ADDD-B99CD9034273}"/>
              </a:ext>
            </a:extLst>
          </p:cNvPr>
          <p:cNvSpPr txBox="1"/>
          <p:nvPr/>
        </p:nvSpPr>
        <p:spPr>
          <a:xfrm>
            <a:off x="346363" y="6488668"/>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J. Paul Robinson, Purdue University</a:t>
            </a:r>
          </a:p>
        </p:txBody>
      </p:sp>
    </p:spTree>
    <p:extLst>
      <p:ext uri="{BB962C8B-B14F-4D97-AF65-F5344CB8AC3E}">
        <p14:creationId xmlns:p14="http://schemas.microsoft.com/office/powerpoint/2010/main" val="2774167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dirty="0" err="1"/>
              <a:t>Cytek</a:t>
            </a:r>
            <a:r>
              <a:rPr lang="en-US" sz="3200" dirty="0"/>
              <a:t> Formation &amp; Presentation</a:t>
            </a:r>
          </a:p>
        </p:txBody>
      </p:sp>
      <p:sp>
        <p:nvSpPr>
          <p:cNvPr id="3" name="Content Placeholder 2"/>
          <p:cNvSpPr>
            <a:spLocks noGrp="1"/>
          </p:cNvSpPr>
          <p:nvPr>
            <p:ph idx="1"/>
          </p:nvPr>
        </p:nvSpPr>
        <p:spPr>
          <a:xfrm>
            <a:off x="5155905" y="346848"/>
            <a:ext cx="6545514" cy="5888772"/>
          </a:xfrm>
        </p:spPr>
        <p:txBody>
          <a:bodyPr anchor="ctr">
            <a:normAutofit/>
          </a:bodyPr>
          <a:lstStyle/>
          <a:p>
            <a:r>
              <a:rPr lang="en-US" dirty="0" err="1"/>
              <a:t>Cytek</a:t>
            </a:r>
            <a:r>
              <a:rPr lang="en-US" dirty="0"/>
              <a:t> has been around for about 30 years. Its primary focus was in repair and service of flow cytometers and manufacturing small components to enhance flow cytometry – particularly for things not included by major manufacturers</a:t>
            </a:r>
          </a:p>
          <a:p>
            <a:r>
              <a:rPr lang="en-US" dirty="0"/>
              <a:t>In about late 201</a:t>
            </a:r>
            <a:r>
              <a:rPr lang="en-US" i="1" dirty="0"/>
              <a:t>4 Cytek Bioscience was formed and this apparently included the previous employees of Cytek and a number of new employees, mostly coming from BD</a:t>
            </a:r>
          </a:p>
          <a:p>
            <a:r>
              <a:rPr lang="en-US" i="1" dirty="0"/>
              <a:t>Cytek had been preparing to manufacture a traditional polychromatic flow cytometer and when the new company was formed, they released that product and subsequently in June 2017 they released the Aurora a spectral flow cytometer that we believe infringes our Purdue patent</a:t>
            </a:r>
            <a:endParaRPr lang="en-US" dirty="0"/>
          </a:p>
        </p:txBody>
      </p:sp>
      <p:sp>
        <p:nvSpPr>
          <p:cNvPr id="4" name="TextBox 3">
            <a:extLst>
              <a:ext uri="{FF2B5EF4-FFF2-40B4-BE49-F238E27FC236}">
                <a16:creationId xmlns:a16="http://schemas.microsoft.com/office/drawing/2014/main" id="{1A7627EF-C77D-6DA1-B85D-A59DFFAE6285}"/>
              </a:ext>
            </a:extLst>
          </p:cNvPr>
          <p:cNvSpPr txBox="1"/>
          <p:nvPr/>
        </p:nvSpPr>
        <p:spPr>
          <a:xfrm>
            <a:off x="346363" y="6488668"/>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J. Paul Robinson, Purdue University</a:t>
            </a:r>
          </a:p>
        </p:txBody>
      </p:sp>
    </p:spTree>
    <p:extLst>
      <p:ext uri="{BB962C8B-B14F-4D97-AF65-F5344CB8AC3E}">
        <p14:creationId xmlns:p14="http://schemas.microsoft.com/office/powerpoint/2010/main" val="126185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dirty="0"/>
              <a:t>Current Status - </a:t>
            </a:r>
            <a:r>
              <a:rPr lang="en-US" sz="3200" dirty="0" err="1"/>
              <a:t>Cytek</a:t>
            </a:r>
            <a:endParaRPr lang="en-US" sz="3200" dirty="0"/>
          </a:p>
        </p:txBody>
      </p:sp>
      <p:sp>
        <p:nvSpPr>
          <p:cNvPr id="3" name="Content Placeholder 2"/>
          <p:cNvSpPr>
            <a:spLocks noGrp="1"/>
          </p:cNvSpPr>
          <p:nvPr>
            <p:ph idx="1"/>
          </p:nvPr>
        </p:nvSpPr>
        <p:spPr>
          <a:xfrm>
            <a:off x="5155905" y="1113764"/>
            <a:ext cx="6108179" cy="4624327"/>
          </a:xfrm>
        </p:spPr>
        <p:txBody>
          <a:bodyPr anchor="ctr">
            <a:normAutofit fontScale="92500" lnSpcReduction="10000"/>
          </a:bodyPr>
          <a:lstStyle/>
          <a:p>
            <a:r>
              <a:rPr lang="en-US" dirty="0"/>
              <a:t>Cytek has sold between 200-400 instruments within the past 3 years  (</a:t>
            </a:r>
            <a:r>
              <a:rPr lang="en-US" dirty="0">
                <a:solidFill>
                  <a:srgbClr val="FF0000"/>
                </a:solidFill>
              </a:rPr>
              <a:t>updated in 2022 ~1500 instruments</a:t>
            </a:r>
            <a:r>
              <a:rPr lang="en-US" dirty="0"/>
              <a:t>) and by 2024, may be 3000 instruments</a:t>
            </a:r>
          </a:p>
          <a:p>
            <a:r>
              <a:rPr lang="en-US" dirty="0"/>
              <a:t>The initial price of the first 100 or so 3 laser  instruments was $120,000 (very cheap to break into the market)</a:t>
            </a:r>
          </a:p>
          <a:p>
            <a:r>
              <a:rPr lang="en-US" dirty="0"/>
              <a:t>There has been universal praise for </a:t>
            </a:r>
            <a:r>
              <a:rPr lang="en-US" dirty="0" err="1"/>
              <a:t>Cytek’s</a:t>
            </a:r>
            <a:r>
              <a:rPr lang="en-US" dirty="0"/>
              <a:t> instruments. Several labs purchased more than one. (</a:t>
            </a:r>
            <a:r>
              <a:rPr lang="en-US" dirty="0">
                <a:solidFill>
                  <a:srgbClr val="FF0000"/>
                </a:solidFill>
              </a:rPr>
              <a:t>one business purchased 10-20 instruments)</a:t>
            </a:r>
          </a:p>
          <a:p>
            <a:r>
              <a:rPr lang="en-US" dirty="0"/>
              <a:t>At Cytek’s release in May 2017, I estimate there were 6-800 people packed into a hall designed for 300 - it was a huge session and clearly had huge impact.</a:t>
            </a:r>
          </a:p>
          <a:p>
            <a:r>
              <a:rPr lang="en-US" dirty="0"/>
              <a:t>Since then, they have released a new 5 laser instrument that  I understand lists for around $340k  – my estimate is around $280k  (Govt price) but now it is closer to $400K.</a:t>
            </a:r>
          </a:p>
          <a:p>
            <a:r>
              <a:rPr lang="en-US" dirty="0"/>
              <a:t>Cytek has received at least $75 million in investment based on data that is publicly available (</a:t>
            </a:r>
            <a:r>
              <a:rPr lang="en-US" dirty="0">
                <a:solidFill>
                  <a:srgbClr val="FF0000"/>
                </a:solidFill>
              </a:rPr>
              <a:t>SEC documents show $200M</a:t>
            </a:r>
            <a:r>
              <a:rPr lang="en-US" dirty="0"/>
              <a:t>)</a:t>
            </a:r>
            <a:endParaRPr dirty="0"/>
          </a:p>
        </p:txBody>
      </p:sp>
      <p:sp>
        <p:nvSpPr>
          <p:cNvPr id="4" name="TextBox 3">
            <a:extLst>
              <a:ext uri="{FF2B5EF4-FFF2-40B4-BE49-F238E27FC236}">
                <a16:creationId xmlns:a16="http://schemas.microsoft.com/office/drawing/2014/main" id="{11618FB5-1FB2-4FA0-AF10-0D9BDE2B0898}"/>
              </a:ext>
            </a:extLst>
          </p:cNvPr>
          <p:cNvSpPr txBox="1"/>
          <p:nvPr/>
        </p:nvSpPr>
        <p:spPr>
          <a:xfrm>
            <a:off x="9811091" y="6482523"/>
            <a:ext cx="2250937" cy="369332"/>
          </a:xfrm>
          <a:prstGeom prst="rect">
            <a:avLst/>
          </a:prstGeom>
          <a:noFill/>
        </p:spPr>
        <p:txBody>
          <a:bodyPr wrap="none" rtlCol="0">
            <a:spAutoFit/>
          </a:bodyPr>
          <a:lstStyle/>
          <a:p>
            <a:r>
              <a:rPr lang="en-US" dirty="0">
                <a:solidFill>
                  <a:srgbClr val="FF0000"/>
                </a:solidFill>
              </a:rPr>
              <a:t>Slide modified in 2022</a:t>
            </a:r>
          </a:p>
        </p:txBody>
      </p:sp>
      <p:sp>
        <p:nvSpPr>
          <p:cNvPr id="5" name="TextBox 4">
            <a:extLst>
              <a:ext uri="{FF2B5EF4-FFF2-40B4-BE49-F238E27FC236}">
                <a16:creationId xmlns:a16="http://schemas.microsoft.com/office/drawing/2014/main" id="{6DBF81A5-155E-29C8-5525-4F809EB3CA65}"/>
              </a:ext>
            </a:extLst>
          </p:cNvPr>
          <p:cNvSpPr txBox="1"/>
          <p:nvPr/>
        </p:nvSpPr>
        <p:spPr>
          <a:xfrm>
            <a:off x="346363" y="6488668"/>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J. Paul Robinson, Purdue University</a:t>
            </a:r>
          </a:p>
        </p:txBody>
      </p:sp>
    </p:spTree>
    <p:extLst>
      <p:ext uri="{BB962C8B-B14F-4D97-AF65-F5344CB8AC3E}">
        <p14:creationId xmlns:p14="http://schemas.microsoft.com/office/powerpoint/2010/main" val="273517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a:solidFill>
                  <a:srgbClr val="FFFFFF"/>
                </a:solidFill>
              </a:rPr>
              <a:t>Contents</a:t>
            </a:r>
          </a:p>
        </p:txBody>
      </p:sp>
      <p:sp>
        <p:nvSpPr>
          <p:cNvPr id="3" name="Content Placeholder 2"/>
          <p:cNvSpPr>
            <a:spLocks noGrp="1"/>
          </p:cNvSpPr>
          <p:nvPr>
            <p:ph type="body" idx="1"/>
          </p:nvPr>
        </p:nvSpPr>
        <p:spPr>
          <a:xfrm>
            <a:off x="5155905" y="1113764"/>
            <a:ext cx="6108179" cy="4624327"/>
          </a:xfrm>
        </p:spPr>
        <p:txBody>
          <a:bodyPr anchor="ctr">
            <a:normAutofit/>
          </a:bodyPr>
          <a:lstStyle/>
          <a:p>
            <a:r>
              <a:rPr lang="en-US" dirty="0"/>
              <a:t>Invention</a:t>
            </a:r>
          </a:p>
          <a:p>
            <a:r>
              <a:rPr lang="en-US" dirty="0"/>
              <a:t>Patents and First Presentation</a:t>
            </a:r>
          </a:p>
          <a:p>
            <a:r>
              <a:rPr lang="en-US" dirty="0"/>
              <a:t>Sony License</a:t>
            </a:r>
          </a:p>
          <a:p>
            <a:r>
              <a:rPr lang="en-US" dirty="0"/>
              <a:t>Impact of Sony</a:t>
            </a:r>
          </a:p>
          <a:p>
            <a:r>
              <a:rPr lang="en-US" dirty="0"/>
              <a:t>BD- Project Newton</a:t>
            </a:r>
          </a:p>
          <a:p>
            <a:r>
              <a:rPr lang="en-US" dirty="0" err="1"/>
              <a:t>Cytek</a:t>
            </a:r>
            <a:r>
              <a:rPr lang="en-US" dirty="0"/>
              <a:t> Formation &amp; Presentation</a:t>
            </a:r>
          </a:p>
          <a:p>
            <a:r>
              <a:rPr lang="en-US" dirty="0"/>
              <a:t>BD Status</a:t>
            </a:r>
          </a:p>
          <a:p>
            <a:r>
              <a:rPr lang="en-US" dirty="0"/>
              <a:t>Current Status</a:t>
            </a:r>
          </a:p>
        </p:txBody>
      </p:sp>
      <p:sp>
        <p:nvSpPr>
          <p:cNvPr id="4" name="TextBox 3">
            <a:extLst>
              <a:ext uri="{FF2B5EF4-FFF2-40B4-BE49-F238E27FC236}">
                <a16:creationId xmlns:a16="http://schemas.microsoft.com/office/drawing/2014/main" id="{09FE3509-9BD0-A14F-AF28-EC3C883B58C2}"/>
              </a:ext>
            </a:extLst>
          </p:cNvPr>
          <p:cNvSpPr txBox="1"/>
          <p:nvPr/>
        </p:nvSpPr>
        <p:spPr>
          <a:xfrm>
            <a:off x="6273478" y="6293427"/>
            <a:ext cx="5713930" cy="461665"/>
          </a:xfrm>
          <a:prstGeom prst="rect">
            <a:avLst/>
          </a:prstGeom>
          <a:noFill/>
          <a:ln>
            <a:solidFill>
              <a:schemeClr val="bg1">
                <a:lumMod val="75000"/>
              </a:schemeClr>
            </a:solidFill>
          </a:ln>
        </p:spPr>
        <p:txBody>
          <a:bodyPr wrap="square" rtlCol="0">
            <a:spAutoFit/>
          </a:bodyPr>
          <a:lstStyle/>
          <a:p>
            <a:r>
              <a:rPr lang="en-US" sz="1200" dirty="0"/>
              <a:t>The opinions expressed in this presentation are my own and do not represent the opinions or policy of Purdue University or PRF or Miftek Corp.</a:t>
            </a:r>
          </a:p>
        </p:txBody>
      </p:sp>
    </p:spTree>
    <p:extLst>
      <p:ext uri="{BB962C8B-B14F-4D97-AF65-F5344CB8AC3E}">
        <p14:creationId xmlns:p14="http://schemas.microsoft.com/office/powerpoint/2010/main" val="103198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dirty="0"/>
              <a:t>Current Status - BD</a:t>
            </a:r>
          </a:p>
        </p:txBody>
      </p:sp>
      <p:sp>
        <p:nvSpPr>
          <p:cNvPr id="3" name="Content Placeholder 2"/>
          <p:cNvSpPr>
            <a:spLocks noGrp="1"/>
          </p:cNvSpPr>
          <p:nvPr>
            <p:ph idx="1"/>
          </p:nvPr>
        </p:nvSpPr>
        <p:spPr>
          <a:xfrm>
            <a:off x="4826643" y="485677"/>
            <a:ext cx="6852771" cy="6033655"/>
          </a:xfrm>
        </p:spPr>
        <p:txBody>
          <a:bodyPr anchor="ctr">
            <a:normAutofit fontScale="92500" lnSpcReduction="10000"/>
          </a:bodyPr>
          <a:lstStyle/>
          <a:p>
            <a:r>
              <a:rPr lang="en-US" dirty="0"/>
              <a:t>BD had Project Newton operating from about 2012-2015</a:t>
            </a:r>
          </a:p>
          <a:p>
            <a:r>
              <a:rPr lang="en-US" dirty="0"/>
              <a:t>They developed a spectral flow cytometer but did not release it as they shut project Newton down in 2015</a:t>
            </a:r>
          </a:p>
          <a:p>
            <a:r>
              <a:rPr lang="en-US" dirty="0"/>
              <a:t>MY opinion as to why they closed it down are 3-fold</a:t>
            </a:r>
          </a:p>
          <a:p>
            <a:pPr lvl="1"/>
            <a:r>
              <a:rPr lang="en-US" dirty="0"/>
              <a:t>They failed to see the future</a:t>
            </a:r>
          </a:p>
          <a:p>
            <a:pPr lvl="1"/>
            <a:r>
              <a:rPr lang="en-US" dirty="0"/>
              <a:t>BD had released 50 PMT based instruments around ~$1M and could not afford to create a lower price competition instrument</a:t>
            </a:r>
          </a:p>
          <a:p>
            <a:pPr lvl="1"/>
            <a:r>
              <a:rPr lang="en-US" dirty="0"/>
              <a:t>BD has never been an innovator – they are good at manufacturing quality instruments, but they are all iterative designs</a:t>
            </a:r>
          </a:p>
          <a:p>
            <a:pPr lvl="1"/>
            <a:r>
              <a:rPr lang="en-US" dirty="0"/>
              <a:t>BD did come to Miftek to discuss where we were on our spectral flow cytometer – they were interested enough to find out what our technology was but did not proceed with Miftek</a:t>
            </a:r>
          </a:p>
          <a:p>
            <a:pPr lvl="1"/>
            <a:r>
              <a:rPr lang="en-US" dirty="0"/>
              <a:t>I am aware that BD has a prototype spectral flow cytometer in their skunk works. I believe they revitalized this a couple of years ago when they realized the huge mistake they made by dropping the project</a:t>
            </a:r>
          </a:p>
          <a:p>
            <a:pPr lvl="1"/>
            <a:r>
              <a:rPr lang="en-US" dirty="0"/>
              <a:t>I believe BD has an opinion that the Purdue patent does not cover the collection of spectral data using wide band width band bass filters.  Whether or not the patent covers that, it does cover the formation and use of spectral signatures – and so no matter what BD do, they will infringe in my opinion at the least based on the fact that they advertise that they use spectral “signatures”. Purdue patent has several claims on the use of spectral signatures for biological systems..</a:t>
            </a:r>
          </a:p>
        </p:txBody>
      </p:sp>
      <p:sp>
        <p:nvSpPr>
          <p:cNvPr id="4" name="TextBox 3">
            <a:extLst>
              <a:ext uri="{FF2B5EF4-FFF2-40B4-BE49-F238E27FC236}">
                <a16:creationId xmlns:a16="http://schemas.microsoft.com/office/drawing/2014/main" id="{B0EDD719-4533-8CF6-71D0-BEC33F423816}"/>
              </a:ext>
            </a:extLst>
          </p:cNvPr>
          <p:cNvSpPr txBox="1"/>
          <p:nvPr/>
        </p:nvSpPr>
        <p:spPr>
          <a:xfrm>
            <a:off x="346363" y="6488668"/>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J. Paul Robinson, Purdue University</a:t>
            </a:r>
          </a:p>
        </p:txBody>
      </p:sp>
    </p:spTree>
    <p:extLst>
      <p:ext uri="{BB962C8B-B14F-4D97-AF65-F5344CB8AC3E}">
        <p14:creationId xmlns:p14="http://schemas.microsoft.com/office/powerpoint/2010/main" val="298176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EF66-F108-2E49-BBAB-56E3BFAD0DFF}"/>
              </a:ext>
            </a:extLst>
          </p:cNvPr>
          <p:cNvSpPr>
            <a:spLocks noGrp="1"/>
          </p:cNvSpPr>
          <p:nvPr>
            <p:ph type="title"/>
          </p:nvPr>
        </p:nvSpPr>
        <p:spPr/>
        <p:txBody>
          <a:bodyPr/>
          <a:lstStyle/>
          <a:p>
            <a:r>
              <a:rPr lang="en-US" dirty="0"/>
              <a:t>MY personal opinion</a:t>
            </a:r>
          </a:p>
        </p:txBody>
      </p:sp>
      <p:sp>
        <p:nvSpPr>
          <p:cNvPr id="3" name="Content Placeholder 2">
            <a:extLst>
              <a:ext uri="{FF2B5EF4-FFF2-40B4-BE49-F238E27FC236}">
                <a16:creationId xmlns:a16="http://schemas.microsoft.com/office/drawing/2014/main" id="{131B530F-7244-5540-AE05-E5AC8C3C738C}"/>
              </a:ext>
            </a:extLst>
          </p:cNvPr>
          <p:cNvSpPr>
            <a:spLocks noGrp="1"/>
          </p:cNvSpPr>
          <p:nvPr>
            <p:ph idx="1"/>
          </p:nvPr>
        </p:nvSpPr>
        <p:spPr>
          <a:xfrm>
            <a:off x="581192" y="2180496"/>
            <a:ext cx="11029615" cy="4174005"/>
          </a:xfrm>
        </p:spPr>
        <p:txBody>
          <a:bodyPr/>
          <a:lstStyle/>
          <a:p>
            <a:r>
              <a:rPr lang="en-US" dirty="0"/>
              <a:t>I believe that there is no doubt that </a:t>
            </a:r>
            <a:r>
              <a:rPr lang="en-US" dirty="0" err="1"/>
              <a:t>Cytek</a:t>
            </a:r>
            <a:r>
              <a:rPr lang="en-US" dirty="0"/>
              <a:t> is infringing multiple claims in the Purdue patent.</a:t>
            </a:r>
          </a:p>
          <a:p>
            <a:r>
              <a:rPr lang="en-US" dirty="0"/>
              <a:t>I also believe that because Purdue did not challenge Cytek in 2017, other companies looked at building spectral flow cytometers.</a:t>
            </a:r>
          </a:p>
          <a:p>
            <a:r>
              <a:rPr lang="en-US" dirty="0"/>
              <a:t>I have heard that Bio-Rad via Propel has been building a spectral flow cytometer –Beckman Coulter is building one, BD already has this internally, but has not disclosed anything publicly except for their modified instrument with broad band filters which they call “spectral” (but if they use “signatures” they will infringe.</a:t>
            </a:r>
          </a:p>
          <a:p>
            <a:r>
              <a:rPr lang="en-US" dirty="0"/>
              <a:t>I believe that because of the large time span between release of the </a:t>
            </a:r>
            <a:r>
              <a:rPr lang="en-US" dirty="0" err="1"/>
              <a:t>Cytek</a:t>
            </a:r>
            <a:r>
              <a:rPr lang="en-US" dirty="0"/>
              <a:t> instruments and Purdue action, that there are a number of companies that consider the Purdue patent must not be enforceable. This is definitely the word on the street. I was told by colleagues at a several companies that they had heard this same story. </a:t>
            </a:r>
          </a:p>
          <a:p>
            <a:r>
              <a:rPr lang="en-US" dirty="0"/>
              <a:t>It is my opinion now, and has been since 2004, that all future flow cytometers are going to use spectral technology. It is cheaper, better, and more accurate. Spectral can collect data from samples that polychromatic instruments cannot run.  There are no restriction in dyes, or combination of dyes, so it is a universal technology.</a:t>
            </a:r>
          </a:p>
        </p:txBody>
      </p:sp>
    </p:spTree>
    <p:extLst>
      <p:ext uri="{BB962C8B-B14F-4D97-AF65-F5344CB8AC3E}">
        <p14:creationId xmlns:p14="http://schemas.microsoft.com/office/powerpoint/2010/main" val="3860987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B705-9AA5-957A-F90C-7BAE853C10C2}"/>
              </a:ext>
            </a:extLst>
          </p:cNvPr>
          <p:cNvSpPr>
            <a:spLocks noGrp="1"/>
          </p:cNvSpPr>
          <p:nvPr>
            <p:ph type="title"/>
          </p:nvPr>
        </p:nvSpPr>
        <p:spPr/>
        <p:txBody>
          <a:bodyPr/>
          <a:lstStyle/>
          <a:p>
            <a:r>
              <a:rPr lang="en-US" dirty="0"/>
              <a:t>Update in 2024</a:t>
            </a:r>
          </a:p>
        </p:txBody>
      </p:sp>
      <p:sp>
        <p:nvSpPr>
          <p:cNvPr id="3" name="Content Placeholder 2">
            <a:extLst>
              <a:ext uri="{FF2B5EF4-FFF2-40B4-BE49-F238E27FC236}">
                <a16:creationId xmlns:a16="http://schemas.microsoft.com/office/drawing/2014/main" id="{0CA29949-3CE7-E246-BDF9-3283F4F23E42}"/>
              </a:ext>
            </a:extLst>
          </p:cNvPr>
          <p:cNvSpPr>
            <a:spLocks noGrp="1"/>
          </p:cNvSpPr>
          <p:nvPr>
            <p:ph idx="1"/>
          </p:nvPr>
        </p:nvSpPr>
        <p:spPr/>
        <p:txBody>
          <a:bodyPr/>
          <a:lstStyle/>
          <a:p>
            <a:r>
              <a:rPr lang="en-US" dirty="0"/>
              <a:t>In 2022, Miftek Corporation took control of the Purdue ‘204 patent in its entirety. It is now owned by Miftek Corp. </a:t>
            </a:r>
          </a:p>
          <a:p>
            <a:r>
              <a:rPr lang="en-US" dirty="0"/>
              <a:t>Miftek has been developing some new technologies and decided that it was prudent to ensure that Miftek did not infringe the Purdue ’204 patent so purchasing it, was the easiest mechanism</a:t>
            </a:r>
          </a:p>
          <a:p>
            <a:r>
              <a:rPr lang="en-US" dirty="0"/>
              <a:t>Miftek has developed a new sensor technology that is orders of magnitude faster than current systems and plans to utilize that in some new approaches to cell analysis.</a:t>
            </a:r>
          </a:p>
          <a:p>
            <a:r>
              <a:rPr lang="en-US" dirty="0"/>
              <a:t>Miftek now has an additional 14 patents in the area of single photon detection, associated electronics, data manipulation and related areas.</a:t>
            </a:r>
          </a:p>
        </p:txBody>
      </p:sp>
    </p:spTree>
    <p:extLst>
      <p:ext uri="{BB962C8B-B14F-4D97-AF65-F5344CB8AC3E}">
        <p14:creationId xmlns:p14="http://schemas.microsoft.com/office/powerpoint/2010/main" val="141638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9157" y="1113764"/>
            <a:ext cx="3269749" cy="4624327"/>
          </a:xfrm>
        </p:spPr>
        <p:txBody>
          <a:bodyPr anchor="ctr">
            <a:normAutofit/>
          </a:bodyPr>
          <a:lstStyle/>
          <a:p>
            <a:r>
              <a:rPr lang="en-US" sz="3200" dirty="0">
                <a:solidFill>
                  <a:srgbClr val="FFFFFF"/>
                </a:solidFill>
              </a:rPr>
              <a:t>Invention</a:t>
            </a:r>
          </a:p>
        </p:txBody>
      </p:sp>
      <p:sp>
        <p:nvSpPr>
          <p:cNvPr id="3" name="Content Placeholder 2"/>
          <p:cNvSpPr>
            <a:spLocks noGrp="1"/>
          </p:cNvSpPr>
          <p:nvPr>
            <p:ph idx="1"/>
          </p:nvPr>
        </p:nvSpPr>
        <p:spPr>
          <a:xfrm>
            <a:off x="5009324" y="254643"/>
            <a:ext cx="6517320" cy="2622577"/>
          </a:xfrm>
        </p:spPr>
        <p:txBody>
          <a:bodyPr anchor="ctr">
            <a:normAutofit/>
          </a:bodyPr>
          <a:lstStyle/>
          <a:p>
            <a:r>
              <a:rPr lang="en-US" dirty="0"/>
              <a:t>In around 2000 I started to consider that current flow cytometry could be transformed if we could look at the entire spectra of cells, instead of just a small band.</a:t>
            </a:r>
          </a:p>
          <a:p>
            <a:r>
              <a:rPr lang="en-US" dirty="0"/>
              <a:t>To enable the concept, we started to implement a spectral approach to imaging, as we believed this would teach us what we  needed to build a flow system. We started by taking images and deconvolving them to spectral images.</a:t>
            </a:r>
            <a:endParaRPr dirty="0"/>
          </a:p>
        </p:txBody>
      </p:sp>
      <p:pic>
        <p:nvPicPr>
          <p:cNvPr id="7" name="Picture 6" descr="A group of people standing in a room&#10;&#10;Description automatically generated">
            <a:extLst>
              <a:ext uri="{FF2B5EF4-FFF2-40B4-BE49-F238E27FC236}">
                <a16:creationId xmlns:a16="http://schemas.microsoft.com/office/drawing/2014/main" id="{E1CFBECE-498C-7A49-A49D-55B72922F43D}"/>
              </a:ext>
            </a:extLst>
          </p:cNvPr>
          <p:cNvPicPr>
            <a:picLocks noChangeAspect="1"/>
          </p:cNvPicPr>
          <p:nvPr/>
        </p:nvPicPr>
        <p:blipFill>
          <a:blip r:embed="rId3"/>
          <a:stretch>
            <a:fillRect/>
          </a:stretch>
        </p:blipFill>
        <p:spPr>
          <a:xfrm>
            <a:off x="5071444" y="2877221"/>
            <a:ext cx="3357218" cy="2517913"/>
          </a:xfrm>
          <a:prstGeom prst="rect">
            <a:avLst/>
          </a:prstGeom>
        </p:spPr>
      </p:pic>
      <p:pic>
        <p:nvPicPr>
          <p:cNvPr id="5" name="Picture 4" descr="A group of people standing in a room&#10;&#10;Description automatically generated">
            <a:extLst>
              <a:ext uri="{FF2B5EF4-FFF2-40B4-BE49-F238E27FC236}">
                <a16:creationId xmlns:a16="http://schemas.microsoft.com/office/drawing/2014/main" id="{90A19245-E0C3-A249-B827-D04D70E81C23}"/>
              </a:ext>
            </a:extLst>
          </p:cNvPr>
          <p:cNvPicPr>
            <a:picLocks noChangeAspect="1"/>
          </p:cNvPicPr>
          <p:nvPr/>
        </p:nvPicPr>
        <p:blipFill>
          <a:blip r:embed="rId4"/>
          <a:stretch>
            <a:fillRect/>
          </a:stretch>
        </p:blipFill>
        <p:spPr>
          <a:xfrm>
            <a:off x="8600661" y="2877220"/>
            <a:ext cx="3357219" cy="2517914"/>
          </a:xfrm>
          <a:prstGeom prst="rect">
            <a:avLst/>
          </a:prstGeom>
        </p:spPr>
      </p:pic>
      <p:sp>
        <p:nvSpPr>
          <p:cNvPr id="6" name="TextBox 5">
            <a:extLst>
              <a:ext uri="{FF2B5EF4-FFF2-40B4-BE49-F238E27FC236}">
                <a16:creationId xmlns:a16="http://schemas.microsoft.com/office/drawing/2014/main" id="{263D16BA-BCE5-494F-A776-3A90CD4A25DC}"/>
              </a:ext>
            </a:extLst>
          </p:cNvPr>
          <p:cNvSpPr txBox="1"/>
          <p:nvPr/>
        </p:nvSpPr>
        <p:spPr>
          <a:xfrm>
            <a:off x="10520500" y="5368759"/>
            <a:ext cx="1424685" cy="369332"/>
          </a:xfrm>
          <a:prstGeom prst="rect">
            <a:avLst/>
          </a:prstGeom>
          <a:noFill/>
        </p:spPr>
        <p:txBody>
          <a:bodyPr wrap="none" rtlCol="0">
            <a:spAutoFit/>
          </a:bodyPr>
          <a:lstStyle/>
          <a:p>
            <a:r>
              <a:rPr lang="en-US" dirty="0"/>
              <a:t>21 Nov, 2003</a:t>
            </a:r>
          </a:p>
        </p:txBody>
      </p:sp>
      <p:sp>
        <p:nvSpPr>
          <p:cNvPr id="4" name="TextBox 3">
            <a:extLst>
              <a:ext uri="{FF2B5EF4-FFF2-40B4-BE49-F238E27FC236}">
                <a16:creationId xmlns:a16="http://schemas.microsoft.com/office/drawing/2014/main" id="{531ECBA2-EC7C-32B7-7D02-8374C278054A}"/>
              </a:ext>
            </a:extLst>
          </p:cNvPr>
          <p:cNvSpPr txBox="1"/>
          <p:nvPr/>
        </p:nvSpPr>
        <p:spPr>
          <a:xfrm>
            <a:off x="5209473" y="5928713"/>
            <a:ext cx="6735712" cy="646331"/>
          </a:xfrm>
          <a:prstGeom prst="rect">
            <a:avLst/>
          </a:prstGeom>
          <a:noFill/>
        </p:spPr>
        <p:txBody>
          <a:bodyPr wrap="square" rtlCol="0">
            <a:spAutoFit/>
          </a:bodyPr>
          <a:lstStyle/>
          <a:p>
            <a:r>
              <a:rPr lang="en-US" dirty="0"/>
              <a:t>Our team working on the concepts of spectral flow cytometry in our laboratory in 2003.</a:t>
            </a:r>
          </a:p>
        </p:txBody>
      </p:sp>
    </p:spTree>
    <p:extLst>
      <p:ext uri="{BB962C8B-B14F-4D97-AF65-F5344CB8AC3E}">
        <p14:creationId xmlns:p14="http://schemas.microsoft.com/office/powerpoint/2010/main" val="356178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C923-3119-4B48-89D0-43E7FCC9695D}"/>
              </a:ext>
            </a:extLst>
          </p:cNvPr>
          <p:cNvSpPr>
            <a:spLocks noGrp="1"/>
          </p:cNvSpPr>
          <p:nvPr>
            <p:ph type="title"/>
          </p:nvPr>
        </p:nvSpPr>
        <p:spPr/>
        <p:txBody>
          <a:bodyPr/>
          <a:lstStyle/>
          <a:p>
            <a:r>
              <a:rPr lang="en-US" dirty="0"/>
              <a:t>The first spectral prototype</a:t>
            </a:r>
          </a:p>
        </p:txBody>
      </p:sp>
      <p:pic>
        <p:nvPicPr>
          <p:cNvPr id="5" name="Picture 4" descr="A person standing in front of a computer&#10;&#10;Description automatically generated">
            <a:extLst>
              <a:ext uri="{FF2B5EF4-FFF2-40B4-BE49-F238E27FC236}">
                <a16:creationId xmlns:a16="http://schemas.microsoft.com/office/drawing/2014/main" id="{CC66546B-CEBC-1045-8B5B-335D7253535D}"/>
              </a:ext>
            </a:extLst>
          </p:cNvPr>
          <p:cNvPicPr>
            <a:picLocks noChangeAspect="1"/>
          </p:cNvPicPr>
          <p:nvPr/>
        </p:nvPicPr>
        <p:blipFill>
          <a:blip r:embed="rId3"/>
          <a:stretch>
            <a:fillRect/>
          </a:stretch>
        </p:blipFill>
        <p:spPr>
          <a:xfrm>
            <a:off x="231914" y="1883451"/>
            <a:ext cx="2646018" cy="1984514"/>
          </a:xfrm>
          <a:prstGeom prst="rect">
            <a:avLst/>
          </a:prstGeom>
        </p:spPr>
      </p:pic>
      <p:pic>
        <p:nvPicPr>
          <p:cNvPr id="7" name="Picture 6" descr="A person standing in front of a computer&#10;&#10;Description automatically generated">
            <a:extLst>
              <a:ext uri="{FF2B5EF4-FFF2-40B4-BE49-F238E27FC236}">
                <a16:creationId xmlns:a16="http://schemas.microsoft.com/office/drawing/2014/main" id="{F20A89C1-AB38-2847-A079-0D7BAB05106B}"/>
              </a:ext>
            </a:extLst>
          </p:cNvPr>
          <p:cNvPicPr>
            <a:picLocks noChangeAspect="1"/>
          </p:cNvPicPr>
          <p:nvPr/>
        </p:nvPicPr>
        <p:blipFill>
          <a:blip r:embed="rId4"/>
          <a:stretch>
            <a:fillRect/>
          </a:stretch>
        </p:blipFill>
        <p:spPr>
          <a:xfrm>
            <a:off x="3052416" y="1883451"/>
            <a:ext cx="5515363" cy="4136522"/>
          </a:xfrm>
          <a:prstGeom prst="rect">
            <a:avLst/>
          </a:prstGeom>
        </p:spPr>
      </p:pic>
      <p:sp>
        <p:nvSpPr>
          <p:cNvPr id="10" name="TextBox 9">
            <a:extLst>
              <a:ext uri="{FF2B5EF4-FFF2-40B4-BE49-F238E27FC236}">
                <a16:creationId xmlns:a16="http://schemas.microsoft.com/office/drawing/2014/main" id="{3F2963AF-EA1D-024B-87D5-5A7311098EFE}"/>
              </a:ext>
            </a:extLst>
          </p:cNvPr>
          <p:cNvSpPr txBox="1"/>
          <p:nvPr/>
        </p:nvSpPr>
        <p:spPr>
          <a:xfrm>
            <a:off x="8605344" y="1747586"/>
            <a:ext cx="3354741" cy="1569660"/>
          </a:xfrm>
          <a:prstGeom prst="rect">
            <a:avLst/>
          </a:prstGeom>
          <a:noFill/>
        </p:spPr>
        <p:txBody>
          <a:bodyPr wrap="square" rtlCol="0">
            <a:spAutoFit/>
          </a:bodyPr>
          <a:lstStyle/>
          <a:p>
            <a:r>
              <a:rPr lang="en-US" sz="1600" dirty="0"/>
              <a:t>Gerald Gregori was a postdoc in my lab and I tasked him to work on this project with Valery Patsekin and Bartek Rajwa. The instrument was built on a modified EPICS Elite cell sorter</a:t>
            </a:r>
          </a:p>
        </p:txBody>
      </p:sp>
      <p:pic>
        <p:nvPicPr>
          <p:cNvPr id="14" name="Picture 13" descr="A picture containing person, indoor, text, boy&#10;&#10;Description automatically generated">
            <a:extLst>
              <a:ext uri="{FF2B5EF4-FFF2-40B4-BE49-F238E27FC236}">
                <a16:creationId xmlns:a16="http://schemas.microsoft.com/office/drawing/2014/main" id="{A24C4548-E729-4D40-9BB5-D4E14C1B7E14}"/>
              </a:ext>
            </a:extLst>
          </p:cNvPr>
          <p:cNvPicPr>
            <a:picLocks noChangeAspect="1"/>
          </p:cNvPicPr>
          <p:nvPr/>
        </p:nvPicPr>
        <p:blipFill>
          <a:blip r:embed="rId5"/>
          <a:stretch>
            <a:fillRect/>
          </a:stretch>
        </p:blipFill>
        <p:spPr>
          <a:xfrm>
            <a:off x="8704698" y="3274857"/>
            <a:ext cx="3255387" cy="2441540"/>
          </a:xfrm>
          <a:prstGeom prst="rect">
            <a:avLst/>
          </a:prstGeom>
        </p:spPr>
      </p:pic>
      <p:pic>
        <p:nvPicPr>
          <p:cNvPr id="16" name="Picture 15" descr="A group of people standing in a kitchen&#10;&#10;Description automatically generated">
            <a:extLst>
              <a:ext uri="{FF2B5EF4-FFF2-40B4-BE49-F238E27FC236}">
                <a16:creationId xmlns:a16="http://schemas.microsoft.com/office/drawing/2014/main" id="{6B75C09B-9881-AC4A-9FD9-D63A29CAF84B}"/>
              </a:ext>
            </a:extLst>
          </p:cNvPr>
          <p:cNvPicPr>
            <a:picLocks noChangeAspect="1"/>
          </p:cNvPicPr>
          <p:nvPr/>
        </p:nvPicPr>
        <p:blipFill>
          <a:blip r:embed="rId6"/>
          <a:stretch>
            <a:fillRect/>
          </a:stretch>
        </p:blipFill>
        <p:spPr>
          <a:xfrm>
            <a:off x="231915" y="4035461"/>
            <a:ext cx="2646018" cy="1984514"/>
          </a:xfrm>
          <a:prstGeom prst="rect">
            <a:avLst/>
          </a:prstGeom>
        </p:spPr>
      </p:pic>
      <p:sp>
        <p:nvSpPr>
          <p:cNvPr id="3" name="TextBox 2">
            <a:extLst>
              <a:ext uri="{FF2B5EF4-FFF2-40B4-BE49-F238E27FC236}">
                <a16:creationId xmlns:a16="http://schemas.microsoft.com/office/drawing/2014/main" id="{D20390D5-0894-9D40-AE6F-8E1045086EE8}"/>
              </a:ext>
            </a:extLst>
          </p:cNvPr>
          <p:cNvSpPr txBox="1"/>
          <p:nvPr/>
        </p:nvSpPr>
        <p:spPr>
          <a:xfrm>
            <a:off x="3724004" y="6019973"/>
            <a:ext cx="4251292" cy="338554"/>
          </a:xfrm>
          <a:prstGeom prst="rect">
            <a:avLst/>
          </a:prstGeom>
          <a:noFill/>
        </p:spPr>
        <p:txBody>
          <a:bodyPr wrap="none" rtlCol="0">
            <a:spAutoFit/>
          </a:bodyPr>
          <a:lstStyle/>
          <a:p>
            <a:r>
              <a:rPr lang="en-US" sz="1600" dirty="0"/>
              <a:t>Gerald Gregori marveling at the wonder of it all!</a:t>
            </a:r>
          </a:p>
        </p:txBody>
      </p:sp>
      <p:sp>
        <p:nvSpPr>
          <p:cNvPr id="4" name="TextBox 3">
            <a:extLst>
              <a:ext uri="{FF2B5EF4-FFF2-40B4-BE49-F238E27FC236}">
                <a16:creationId xmlns:a16="http://schemas.microsoft.com/office/drawing/2014/main" id="{5F082803-1049-C74F-B830-F4B127814DD7}"/>
              </a:ext>
            </a:extLst>
          </p:cNvPr>
          <p:cNvSpPr txBox="1"/>
          <p:nvPr/>
        </p:nvSpPr>
        <p:spPr>
          <a:xfrm>
            <a:off x="418422" y="6155844"/>
            <a:ext cx="2162130" cy="369332"/>
          </a:xfrm>
          <a:prstGeom prst="rect">
            <a:avLst/>
          </a:prstGeom>
          <a:noFill/>
        </p:spPr>
        <p:txBody>
          <a:bodyPr wrap="none" rtlCol="0">
            <a:spAutoFit/>
          </a:bodyPr>
          <a:lstStyle/>
          <a:p>
            <a:r>
              <a:rPr lang="en-US" dirty="0"/>
              <a:t>Gerald, Valery, Bartek</a:t>
            </a:r>
          </a:p>
        </p:txBody>
      </p:sp>
      <p:sp>
        <p:nvSpPr>
          <p:cNvPr id="6" name="TextBox 5">
            <a:extLst>
              <a:ext uri="{FF2B5EF4-FFF2-40B4-BE49-F238E27FC236}">
                <a16:creationId xmlns:a16="http://schemas.microsoft.com/office/drawing/2014/main" id="{E510F0BF-686C-E343-A072-2ED81F575B11}"/>
              </a:ext>
            </a:extLst>
          </p:cNvPr>
          <p:cNvSpPr txBox="1"/>
          <p:nvPr/>
        </p:nvSpPr>
        <p:spPr>
          <a:xfrm>
            <a:off x="8520280" y="5716397"/>
            <a:ext cx="3624221" cy="1169551"/>
          </a:xfrm>
          <a:prstGeom prst="rect">
            <a:avLst/>
          </a:prstGeom>
          <a:noFill/>
        </p:spPr>
        <p:txBody>
          <a:bodyPr wrap="square" rtlCol="0">
            <a:spAutoFit/>
          </a:bodyPr>
          <a:lstStyle/>
          <a:p>
            <a:r>
              <a:rPr lang="en-US" sz="1400" dirty="0"/>
              <a:t>Bartek Rajwa discussion the technology</a:t>
            </a:r>
          </a:p>
          <a:p>
            <a:r>
              <a:rPr lang="en-US" sz="1400" dirty="0"/>
              <a:t> Photo: Nov 21, 2003. Note at the top center, is a graph of the way spectral data appears – the entire wavelength and the total signature of all the cells.</a:t>
            </a:r>
          </a:p>
        </p:txBody>
      </p:sp>
    </p:spTree>
    <p:extLst>
      <p:ext uri="{BB962C8B-B14F-4D97-AF65-F5344CB8AC3E}">
        <p14:creationId xmlns:p14="http://schemas.microsoft.com/office/powerpoint/2010/main" val="2586463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C8E7-4901-5B49-94D8-FF7E714C8009}"/>
              </a:ext>
            </a:extLst>
          </p:cNvPr>
          <p:cNvSpPr>
            <a:spLocks noGrp="1"/>
          </p:cNvSpPr>
          <p:nvPr>
            <p:ph type="title"/>
          </p:nvPr>
        </p:nvSpPr>
        <p:spPr/>
        <p:txBody>
          <a:bodyPr/>
          <a:lstStyle/>
          <a:p>
            <a:r>
              <a:rPr lang="en-US" dirty="0"/>
              <a:t>Task 1 – define the detector technology</a:t>
            </a:r>
          </a:p>
        </p:txBody>
      </p:sp>
      <p:sp>
        <p:nvSpPr>
          <p:cNvPr id="3" name="Content Placeholder 2">
            <a:extLst>
              <a:ext uri="{FF2B5EF4-FFF2-40B4-BE49-F238E27FC236}">
                <a16:creationId xmlns:a16="http://schemas.microsoft.com/office/drawing/2014/main" id="{1EA79FA7-FC76-5C40-884D-143F7A4DE414}"/>
              </a:ext>
            </a:extLst>
          </p:cNvPr>
          <p:cNvSpPr>
            <a:spLocks noGrp="1"/>
          </p:cNvSpPr>
          <p:nvPr>
            <p:ph idx="1"/>
          </p:nvPr>
        </p:nvSpPr>
        <p:spPr/>
        <p:txBody>
          <a:bodyPr/>
          <a:lstStyle/>
          <a:p>
            <a:endParaRPr lang="en-US"/>
          </a:p>
        </p:txBody>
      </p:sp>
      <p:pic>
        <p:nvPicPr>
          <p:cNvPr id="9" name="Picture 8" descr="A picture containing indoor, person, man, kitchen&#10;&#10;Description automatically generated">
            <a:extLst>
              <a:ext uri="{FF2B5EF4-FFF2-40B4-BE49-F238E27FC236}">
                <a16:creationId xmlns:a16="http://schemas.microsoft.com/office/drawing/2014/main" id="{7EA40584-5BD8-744C-92B9-925C5124F6E3}"/>
              </a:ext>
            </a:extLst>
          </p:cNvPr>
          <p:cNvPicPr>
            <a:picLocks noChangeAspect="1"/>
          </p:cNvPicPr>
          <p:nvPr/>
        </p:nvPicPr>
        <p:blipFill>
          <a:blip r:embed="rId3"/>
          <a:stretch>
            <a:fillRect/>
          </a:stretch>
        </p:blipFill>
        <p:spPr>
          <a:xfrm rot="5400000">
            <a:off x="9035222" y="2955054"/>
            <a:ext cx="3318565" cy="2488924"/>
          </a:xfrm>
          <a:prstGeom prst="rect">
            <a:avLst/>
          </a:prstGeom>
        </p:spPr>
      </p:pic>
      <p:pic>
        <p:nvPicPr>
          <p:cNvPr id="11" name="Picture 10" descr="A close up of a box&#10;&#10;Description automatically generated">
            <a:extLst>
              <a:ext uri="{FF2B5EF4-FFF2-40B4-BE49-F238E27FC236}">
                <a16:creationId xmlns:a16="http://schemas.microsoft.com/office/drawing/2014/main" id="{BE62D8A6-4054-C545-8CF2-2A0AF3088F05}"/>
              </a:ext>
            </a:extLst>
          </p:cNvPr>
          <p:cNvPicPr>
            <a:picLocks noChangeAspect="1"/>
          </p:cNvPicPr>
          <p:nvPr/>
        </p:nvPicPr>
        <p:blipFill>
          <a:blip r:embed="rId4"/>
          <a:stretch>
            <a:fillRect/>
          </a:stretch>
        </p:blipFill>
        <p:spPr>
          <a:xfrm>
            <a:off x="394287" y="1898093"/>
            <a:ext cx="2517598" cy="2779367"/>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2A572667-EEC4-D646-A538-9D39F0E8DD22}"/>
              </a:ext>
            </a:extLst>
          </p:cNvPr>
          <p:cNvPicPr>
            <a:picLocks noChangeAspect="1"/>
          </p:cNvPicPr>
          <p:nvPr/>
        </p:nvPicPr>
        <p:blipFill>
          <a:blip r:embed="rId5"/>
          <a:stretch>
            <a:fillRect/>
          </a:stretch>
        </p:blipFill>
        <p:spPr>
          <a:xfrm>
            <a:off x="3472600" y="1857136"/>
            <a:ext cx="2637735" cy="2220605"/>
          </a:xfrm>
          <a:prstGeom prst="rect">
            <a:avLst/>
          </a:prstGeom>
        </p:spPr>
      </p:pic>
      <p:pic>
        <p:nvPicPr>
          <p:cNvPr id="15" name="Picture 14">
            <a:extLst>
              <a:ext uri="{FF2B5EF4-FFF2-40B4-BE49-F238E27FC236}">
                <a16:creationId xmlns:a16="http://schemas.microsoft.com/office/drawing/2014/main" id="{FC583549-4B66-494D-8338-45560E056A93}"/>
              </a:ext>
            </a:extLst>
          </p:cNvPr>
          <p:cNvPicPr>
            <a:picLocks noChangeAspect="1"/>
          </p:cNvPicPr>
          <p:nvPr/>
        </p:nvPicPr>
        <p:blipFill>
          <a:blip r:embed="rId6"/>
          <a:stretch>
            <a:fillRect/>
          </a:stretch>
        </p:blipFill>
        <p:spPr>
          <a:xfrm>
            <a:off x="6812305" y="2180496"/>
            <a:ext cx="2288705" cy="2220606"/>
          </a:xfrm>
          <a:prstGeom prst="rect">
            <a:avLst/>
          </a:prstGeom>
        </p:spPr>
      </p:pic>
      <p:pic>
        <p:nvPicPr>
          <p:cNvPr id="17" name="Picture 16">
            <a:extLst>
              <a:ext uri="{FF2B5EF4-FFF2-40B4-BE49-F238E27FC236}">
                <a16:creationId xmlns:a16="http://schemas.microsoft.com/office/drawing/2014/main" id="{62D6B1ED-538B-5740-BED1-541A410C60FF}"/>
              </a:ext>
            </a:extLst>
          </p:cNvPr>
          <p:cNvPicPr>
            <a:picLocks noChangeAspect="1"/>
          </p:cNvPicPr>
          <p:nvPr/>
        </p:nvPicPr>
        <p:blipFill>
          <a:blip r:embed="rId7"/>
          <a:stretch>
            <a:fillRect/>
          </a:stretch>
        </p:blipFill>
        <p:spPr>
          <a:xfrm>
            <a:off x="5865559" y="4508647"/>
            <a:ext cx="3302010" cy="2299554"/>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65CA9E6D-4146-9047-A5C3-AF67A60C9B11}"/>
              </a:ext>
            </a:extLst>
          </p:cNvPr>
          <p:cNvPicPr>
            <a:picLocks noChangeAspect="1"/>
          </p:cNvPicPr>
          <p:nvPr/>
        </p:nvPicPr>
        <p:blipFill>
          <a:blip r:embed="rId8"/>
          <a:stretch>
            <a:fillRect/>
          </a:stretch>
        </p:blipFill>
        <p:spPr>
          <a:xfrm>
            <a:off x="863665" y="4677460"/>
            <a:ext cx="2048220" cy="1868786"/>
          </a:xfrm>
          <a:prstGeom prst="rect">
            <a:avLst/>
          </a:prstGeom>
        </p:spPr>
      </p:pic>
    </p:spTree>
    <p:extLst>
      <p:ext uri="{BB962C8B-B14F-4D97-AF65-F5344CB8AC3E}">
        <p14:creationId xmlns:p14="http://schemas.microsoft.com/office/powerpoint/2010/main" val="3748981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D90A-7379-CC4E-BD56-7AA10204C714}"/>
              </a:ext>
            </a:extLst>
          </p:cNvPr>
          <p:cNvSpPr>
            <a:spLocks noGrp="1"/>
          </p:cNvSpPr>
          <p:nvPr>
            <p:ph type="title"/>
          </p:nvPr>
        </p:nvSpPr>
        <p:spPr/>
        <p:txBody>
          <a:bodyPr/>
          <a:lstStyle/>
          <a:p>
            <a:r>
              <a:rPr lang="en-US" dirty="0"/>
              <a:t>Software had to be written</a:t>
            </a:r>
          </a:p>
        </p:txBody>
      </p:sp>
      <p:pic>
        <p:nvPicPr>
          <p:cNvPr id="5" name="Content Placeholder 4" descr="A screenshot of a cell phone&#10;&#10;Description automatically generated">
            <a:extLst>
              <a:ext uri="{FF2B5EF4-FFF2-40B4-BE49-F238E27FC236}">
                <a16:creationId xmlns:a16="http://schemas.microsoft.com/office/drawing/2014/main" id="{DB635D3E-9645-954F-853F-B2DB56BC6300}"/>
              </a:ext>
            </a:extLst>
          </p:cNvPr>
          <p:cNvPicPr>
            <a:picLocks noGrp="1" noChangeAspect="1"/>
          </p:cNvPicPr>
          <p:nvPr>
            <p:ph idx="1"/>
          </p:nvPr>
        </p:nvPicPr>
        <p:blipFill>
          <a:blip r:embed="rId3"/>
          <a:stretch>
            <a:fillRect/>
          </a:stretch>
        </p:blipFill>
        <p:spPr>
          <a:xfrm>
            <a:off x="4494068" y="1935139"/>
            <a:ext cx="3160505" cy="2762031"/>
          </a:xfrm>
        </p:spPr>
      </p:pic>
      <p:pic>
        <p:nvPicPr>
          <p:cNvPr id="7" name="Picture 6" descr="A screenshot of a social media post&#10;&#10;Description automatically generated">
            <a:extLst>
              <a:ext uri="{FF2B5EF4-FFF2-40B4-BE49-F238E27FC236}">
                <a16:creationId xmlns:a16="http://schemas.microsoft.com/office/drawing/2014/main" id="{1F19BCCF-8F8C-A14C-A7E0-3619B19162A7}"/>
              </a:ext>
            </a:extLst>
          </p:cNvPr>
          <p:cNvPicPr>
            <a:picLocks noChangeAspect="1"/>
          </p:cNvPicPr>
          <p:nvPr/>
        </p:nvPicPr>
        <p:blipFill>
          <a:blip r:embed="rId4"/>
          <a:stretch>
            <a:fillRect/>
          </a:stretch>
        </p:blipFill>
        <p:spPr>
          <a:xfrm>
            <a:off x="1145614" y="1935139"/>
            <a:ext cx="3305094" cy="2762031"/>
          </a:xfrm>
          <a:prstGeom prst="rect">
            <a:avLst/>
          </a:prstGeom>
        </p:spPr>
      </p:pic>
      <p:pic>
        <p:nvPicPr>
          <p:cNvPr id="8" name="Picture 7">
            <a:extLst>
              <a:ext uri="{FF2B5EF4-FFF2-40B4-BE49-F238E27FC236}">
                <a16:creationId xmlns:a16="http://schemas.microsoft.com/office/drawing/2014/main" id="{F905924B-468C-D744-8DBD-C33D6F5EC6DF}"/>
              </a:ext>
            </a:extLst>
          </p:cNvPr>
          <p:cNvPicPr>
            <a:picLocks noChangeAspect="1"/>
          </p:cNvPicPr>
          <p:nvPr/>
        </p:nvPicPr>
        <p:blipFill>
          <a:blip r:embed="rId5"/>
          <a:stretch>
            <a:fillRect/>
          </a:stretch>
        </p:blipFill>
        <p:spPr>
          <a:xfrm>
            <a:off x="7697933" y="1935139"/>
            <a:ext cx="3912875" cy="2762030"/>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F8A247F3-4F46-4F43-B7A2-C1ECC50987C2}"/>
              </a:ext>
            </a:extLst>
          </p:cNvPr>
          <p:cNvPicPr>
            <a:picLocks noChangeAspect="1"/>
          </p:cNvPicPr>
          <p:nvPr/>
        </p:nvPicPr>
        <p:blipFill>
          <a:blip r:embed="rId6"/>
          <a:stretch>
            <a:fillRect/>
          </a:stretch>
        </p:blipFill>
        <p:spPr>
          <a:xfrm>
            <a:off x="557408" y="4697169"/>
            <a:ext cx="2530127" cy="1897595"/>
          </a:xfrm>
          <a:prstGeom prst="rect">
            <a:avLst/>
          </a:prstGeom>
        </p:spPr>
      </p:pic>
      <p:sp>
        <p:nvSpPr>
          <p:cNvPr id="3" name="TextBox 2">
            <a:extLst>
              <a:ext uri="{FF2B5EF4-FFF2-40B4-BE49-F238E27FC236}">
                <a16:creationId xmlns:a16="http://schemas.microsoft.com/office/drawing/2014/main" id="{DA66FC9E-133B-5607-D062-D793EE1C8764}"/>
              </a:ext>
            </a:extLst>
          </p:cNvPr>
          <p:cNvSpPr txBox="1"/>
          <p:nvPr/>
        </p:nvSpPr>
        <p:spPr>
          <a:xfrm>
            <a:off x="3256730" y="4722662"/>
            <a:ext cx="2387955" cy="923330"/>
          </a:xfrm>
          <a:prstGeom prst="rect">
            <a:avLst/>
          </a:prstGeom>
          <a:noFill/>
        </p:spPr>
        <p:txBody>
          <a:bodyPr wrap="square" rtlCol="0">
            <a:spAutoFit/>
          </a:bodyPr>
          <a:lstStyle/>
          <a:p>
            <a:r>
              <a:rPr lang="en-US" dirty="0"/>
              <a:t>L-R: Valery Patsekin, Gerald Gregori, Bartek Rajwa, Steve Kelly</a:t>
            </a:r>
          </a:p>
        </p:txBody>
      </p:sp>
      <p:sp>
        <p:nvSpPr>
          <p:cNvPr id="4" name="TextBox 3">
            <a:extLst>
              <a:ext uri="{FF2B5EF4-FFF2-40B4-BE49-F238E27FC236}">
                <a16:creationId xmlns:a16="http://schemas.microsoft.com/office/drawing/2014/main" id="{17FA882B-C46E-C294-568D-842FBBA742BE}"/>
              </a:ext>
            </a:extLst>
          </p:cNvPr>
          <p:cNvSpPr txBox="1"/>
          <p:nvPr/>
        </p:nvSpPr>
        <p:spPr>
          <a:xfrm>
            <a:off x="6650182" y="5126182"/>
            <a:ext cx="5223986" cy="923330"/>
          </a:xfrm>
          <a:prstGeom prst="rect">
            <a:avLst/>
          </a:prstGeom>
          <a:noFill/>
        </p:spPr>
        <p:txBody>
          <a:bodyPr wrap="square" rtlCol="0">
            <a:spAutoFit/>
          </a:bodyPr>
          <a:lstStyle/>
          <a:p>
            <a:r>
              <a:rPr lang="en-US" dirty="0"/>
              <a:t>The software we used to capture the single cell spectrum – as shown on the right where the x axis is wavelength from 300-800 nm</a:t>
            </a:r>
          </a:p>
        </p:txBody>
      </p:sp>
    </p:spTree>
    <p:extLst>
      <p:ext uri="{BB962C8B-B14F-4D97-AF65-F5344CB8AC3E}">
        <p14:creationId xmlns:p14="http://schemas.microsoft.com/office/powerpoint/2010/main" val="4015073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FFD4C-379F-EE42-B232-72A89A496AB2}"/>
              </a:ext>
            </a:extLst>
          </p:cNvPr>
          <p:cNvSpPr>
            <a:spLocks noGrp="1"/>
          </p:cNvSpPr>
          <p:nvPr>
            <p:ph type="title"/>
          </p:nvPr>
        </p:nvSpPr>
        <p:spPr/>
        <p:txBody>
          <a:bodyPr/>
          <a:lstStyle/>
          <a:p>
            <a:r>
              <a:rPr lang="en-US" dirty="0"/>
              <a:t>Task 2 – Design a Spectrometer- many iterations</a:t>
            </a:r>
          </a:p>
        </p:txBody>
      </p:sp>
      <p:pic>
        <p:nvPicPr>
          <p:cNvPr id="5" name="Picture 4" descr="A close up of a device&#10;&#10;Description automatically generated">
            <a:extLst>
              <a:ext uri="{FF2B5EF4-FFF2-40B4-BE49-F238E27FC236}">
                <a16:creationId xmlns:a16="http://schemas.microsoft.com/office/drawing/2014/main" id="{2D99E52B-A9AC-B54B-AAC0-B501B4269EF0}"/>
              </a:ext>
            </a:extLst>
          </p:cNvPr>
          <p:cNvPicPr>
            <a:picLocks noChangeAspect="1"/>
          </p:cNvPicPr>
          <p:nvPr/>
        </p:nvPicPr>
        <p:blipFill>
          <a:blip r:embed="rId2"/>
          <a:stretch>
            <a:fillRect/>
          </a:stretch>
        </p:blipFill>
        <p:spPr>
          <a:xfrm>
            <a:off x="8975209" y="2028600"/>
            <a:ext cx="3102511" cy="2326883"/>
          </a:xfrm>
          <a:prstGeom prst="rect">
            <a:avLst/>
          </a:prstGeom>
        </p:spPr>
      </p:pic>
      <p:pic>
        <p:nvPicPr>
          <p:cNvPr id="7" name="Picture 6" descr="A picture containing indoor, kitchen, table, man&#10;&#10;Description automatically generated">
            <a:extLst>
              <a:ext uri="{FF2B5EF4-FFF2-40B4-BE49-F238E27FC236}">
                <a16:creationId xmlns:a16="http://schemas.microsoft.com/office/drawing/2014/main" id="{1C7D846B-BF0B-BF4C-9AA5-FE6D2719792A}"/>
              </a:ext>
            </a:extLst>
          </p:cNvPr>
          <p:cNvPicPr>
            <a:picLocks noChangeAspect="1"/>
          </p:cNvPicPr>
          <p:nvPr/>
        </p:nvPicPr>
        <p:blipFill>
          <a:blip r:embed="rId3"/>
          <a:stretch>
            <a:fillRect/>
          </a:stretch>
        </p:blipFill>
        <p:spPr>
          <a:xfrm>
            <a:off x="826593" y="2028600"/>
            <a:ext cx="3102510" cy="2326883"/>
          </a:xfrm>
          <a:prstGeom prst="rect">
            <a:avLst/>
          </a:prstGeom>
        </p:spPr>
      </p:pic>
      <p:pic>
        <p:nvPicPr>
          <p:cNvPr id="10" name="Picture 9" descr="A picture containing indoor, table, desk, cabinet&#10;&#10;Description automatically generated">
            <a:extLst>
              <a:ext uri="{FF2B5EF4-FFF2-40B4-BE49-F238E27FC236}">
                <a16:creationId xmlns:a16="http://schemas.microsoft.com/office/drawing/2014/main" id="{BC3B5880-F11B-5340-B024-148600AA1A00}"/>
              </a:ext>
            </a:extLst>
          </p:cNvPr>
          <p:cNvPicPr>
            <a:picLocks noChangeAspect="1"/>
          </p:cNvPicPr>
          <p:nvPr/>
        </p:nvPicPr>
        <p:blipFill>
          <a:blip r:embed="rId4"/>
          <a:stretch>
            <a:fillRect/>
          </a:stretch>
        </p:blipFill>
        <p:spPr>
          <a:xfrm>
            <a:off x="6927448" y="4019647"/>
            <a:ext cx="3785704" cy="2839278"/>
          </a:xfrm>
          <a:prstGeom prst="rect">
            <a:avLst/>
          </a:prstGeom>
        </p:spPr>
      </p:pic>
      <p:pic>
        <p:nvPicPr>
          <p:cNvPr id="12" name="Picture 11" descr="A close up of electronics&#10;&#10;Description automatically generated">
            <a:extLst>
              <a:ext uri="{FF2B5EF4-FFF2-40B4-BE49-F238E27FC236}">
                <a16:creationId xmlns:a16="http://schemas.microsoft.com/office/drawing/2014/main" id="{B9625835-EA78-014C-BFBD-18FE075CFCF7}"/>
              </a:ext>
            </a:extLst>
          </p:cNvPr>
          <p:cNvPicPr>
            <a:picLocks noChangeAspect="1"/>
          </p:cNvPicPr>
          <p:nvPr/>
        </p:nvPicPr>
        <p:blipFill>
          <a:blip r:embed="rId5"/>
          <a:stretch>
            <a:fillRect/>
          </a:stretch>
        </p:blipFill>
        <p:spPr>
          <a:xfrm>
            <a:off x="3834875" y="4403882"/>
            <a:ext cx="2939648" cy="2204736"/>
          </a:xfrm>
          <a:prstGeom prst="rect">
            <a:avLst/>
          </a:prstGeom>
        </p:spPr>
      </p:pic>
      <p:sp>
        <p:nvSpPr>
          <p:cNvPr id="4" name="TextBox 3">
            <a:extLst>
              <a:ext uri="{FF2B5EF4-FFF2-40B4-BE49-F238E27FC236}">
                <a16:creationId xmlns:a16="http://schemas.microsoft.com/office/drawing/2014/main" id="{2284083E-2FDD-CF42-9050-5B39F79FC4A0}"/>
              </a:ext>
            </a:extLst>
          </p:cNvPr>
          <p:cNvSpPr txBox="1"/>
          <p:nvPr/>
        </p:nvSpPr>
        <p:spPr>
          <a:xfrm>
            <a:off x="4150403" y="1781137"/>
            <a:ext cx="4518956" cy="1754326"/>
          </a:xfrm>
          <a:prstGeom prst="rect">
            <a:avLst/>
          </a:prstGeom>
          <a:noFill/>
        </p:spPr>
        <p:txBody>
          <a:bodyPr wrap="square" rtlCol="0">
            <a:spAutoFit/>
          </a:bodyPr>
          <a:lstStyle/>
          <a:p>
            <a:r>
              <a:rPr lang="en-US" dirty="0"/>
              <a:t>WE developed at least 4 iterations of the spectrometer itself. This was a particularly difficult part of the technology. We visited Kodak in Rochester to try to get a special grating made, but they quoted $25k so we built our own.</a:t>
            </a:r>
          </a:p>
        </p:txBody>
      </p:sp>
      <p:sp>
        <p:nvSpPr>
          <p:cNvPr id="6" name="TextBox 5">
            <a:extLst>
              <a:ext uri="{FF2B5EF4-FFF2-40B4-BE49-F238E27FC236}">
                <a16:creationId xmlns:a16="http://schemas.microsoft.com/office/drawing/2014/main" id="{57A41BFF-AF6B-B244-A61D-2643D920D525}"/>
              </a:ext>
            </a:extLst>
          </p:cNvPr>
          <p:cNvSpPr txBox="1"/>
          <p:nvPr/>
        </p:nvSpPr>
        <p:spPr>
          <a:xfrm>
            <a:off x="141972" y="4668127"/>
            <a:ext cx="3063741" cy="1200329"/>
          </a:xfrm>
          <a:prstGeom prst="rect">
            <a:avLst/>
          </a:prstGeom>
          <a:noFill/>
        </p:spPr>
        <p:txBody>
          <a:bodyPr wrap="square" rtlCol="0">
            <a:spAutoFit/>
          </a:bodyPr>
          <a:lstStyle/>
          <a:p>
            <a:r>
              <a:rPr lang="en-US" dirty="0"/>
              <a:t>Some parts were “borrowed” from other instruments, but generally we made most parts ourselves.</a:t>
            </a:r>
          </a:p>
        </p:txBody>
      </p:sp>
    </p:spTree>
    <p:extLst>
      <p:ext uri="{BB962C8B-B14F-4D97-AF65-F5344CB8AC3E}">
        <p14:creationId xmlns:p14="http://schemas.microsoft.com/office/powerpoint/2010/main" val="2016192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0DBDD-F0B1-744C-ABD8-37B8D4846673}"/>
              </a:ext>
            </a:extLst>
          </p:cNvPr>
          <p:cNvSpPr>
            <a:spLocks noGrp="1"/>
          </p:cNvSpPr>
          <p:nvPr>
            <p:ph type="title"/>
          </p:nvPr>
        </p:nvSpPr>
        <p:spPr/>
        <p:txBody>
          <a:bodyPr/>
          <a:lstStyle/>
          <a:p>
            <a:r>
              <a:rPr lang="en-US" dirty="0"/>
              <a:t>Task 3 -  Design the electronics</a:t>
            </a:r>
          </a:p>
        </p:txBody>
      </p:sp>
      <p:pic>
        <p:nvPicPr>
          <p:cNvPr id="5" name="Picture 4" descr="A circuit board&#10;&#10;Description automatically generated">
            <a:extLst>
              <a:ext uri="{FF2B5EF4-FFF2-40B4-BE49-F238E27FC236}">
                <a16:creationId xmlns:a16="http://schemas.microsoft.com/office/drawing/2014/main" id="{16334349-6C08-AE48-B96E-02023F8FD412}"/>
              </a:ext>
            </a:extLst>
          </p:cNvPr>
          <p:cNvPicPr>
            <a:picLocks noChangeAspect="1"/>
          </p:cNvPicPr>
          <p:nvPr/>
        </p:nvPicPr>
        <p:blipFill>
          <a:blip r:embed="rId3"/>
          <a:stretch>
            <a:fillRect/>
          </a:stretch>
        </p:blipFill>
        <p:spPr>
          <a:xfrm rot="5400000">
            <a:off x="4114996" y="1597546"/>
            <a:ext cx="2337482" cy="3160248"/>
          </a:xfrm>
          <a:prstGeom prst="rect">
            <a:avLst/>
          </a:prstGeom>
        </p:spPr>
      </p:pic>
      <p:pic>
        <p:nvPicPr>
          <p:cNvPr id="7" name="Picture 6" descr="A circuit board&#10;&#10;Description automatically generated">
            <a:extLst>
              <a:ext uri="{FF2B5EF4-FFF2-40B4-BE49-F238E27FC236}">
                <a16:creationId xmlns:a16="http://schemas.microsoft.com/office/drawing/2014/main" id="{3D7BC532-F1C1-1147-B313-89ED7D372681}"/>
              </a:ext>
            </a:extLst>
          </p:cNvPr>
          <p:cNvPicPr>
            <a:picLocks noChangeAspect="1"/>
          </p:cNvPicPr>
          <p:nvPr/>
        </p:nvPicPr>
        <p:blipFill>
          <a:blip r:embed="rId4"/>
          <a:stretch>
            <a:fillRect/>
          </a:stretch>
        </p:blipFill>
        <p:spPr>
          <a:xfrm>
            <a:off x="7073047" y="2054115"/>
            <a:ext cx="2110457" cy="1870092"/>
          </a:xfrm>
          <a:prstGeom prst="rect">
            <a:avLst/>
          </a:prstGeom>
        </p:spPr>
      </p:pic>
      <p:pic>
        <p:nvPicPr>
          <p:cNvPr id="9" name="Picture 8" descr="A picture containing indoor, sitting, table, small&#10;&#10;Description automatically generated">
            <a:extLst>
              <a:ext uri="{FF2B5EF4-FFF2-40B4-BE49-F238E27FC236}">
                <a16:creationId xmlns:a16="http://schemas.microsoft.com/office/drawing/2014/main" id="{A443E872-EF3E-3642-9FA8-CC00BAC2A1F5}"/>
              </a:ext>
            </a:extLst>
          </p:cNvPr>
          <p:cNvPicPr>
            <a:picLocks noChangeAspect="1"/>
          </p:cNvPicPr>
          <p:nvPr/>
        </p:nvPicPr>
        <p:blipFill>
          <a:blip r:embed="rId5"/>
          <a:stretch>
            <a:fillRect/>
          </a:stretch>
        </p:blipFill>
        <p:spPr>
          <a:xfrm rot="5400000">
            <a:off x="9142792" y="2373771"/>
            <a:ext cx="2825573" cy="2110458"/>
          </a:xfrm>
          <a:prstGeom prst="rect">
            <a:avLst/>
          </a:prstGeom>
        </p:spPr>
      </p:pic>
      <p:pic>
        <p:nvPicPr>
          <p:cNvPr id="11" name="Picture 10" descr="A picture containing sitting, table, computer, desk&#10;&#10;Description automatically generated">
            <a:extLst>
              <a:ext uri="{FF2B5EF4-FFF2-40B4-BE49-F238E27FC236}">
                <a16:creationId xmlns:a16="http://schemas.microsoft.com/office/drawing/2014/main" id="{2967D43F-E3AF-F14C-B8EB-9B3224E2FA9F}"/>
              </a:ext>
            </a:extLst>
          </p:cNvPr>
          <p:cNvPicPr>
            <a:picLocks noChangeAspect="1"/>
          </p:cNvPicPr>
          <p:nvPr/>
        </p:nvPicPr>
        <p:blipFill>
          <a:blip r:embed="rId6"/>
          <a:stretch>
            <a:fillRect/>
          </a:stretch>
        </p:blipFill>
        <p:spPr>
          <a:xfrm>
            <a:off x="250459" y="1966188"/>
            <a:ext cx="3243968" cy="2422964"/>
          </a:xfrm>
          <a:prstGeom prst="rect">
            <a:avLst/>
          </a:prstGeom>
        </p:spPr>
      </p:pic>
      <p:sp>
        <p:nvSpPr>
          <p:cNvPr id="4" name="TextBox 3">
            <a:extLst>
              <a:ext uri="{FF2B5EF4-FFF2-40B4-BE49-F238E27FC236}">
                <a16:creationId xmlns:a16="http://schemas.microsoft.com/office/drawing/2014/main" id="{FACF08B5-D7AB-894D-8E25-22703FBE5B93}"/>
              </a:ext>
            </a:extLst>
          </p:cNvPr>
          <p:cNvSpPr txBox="1"/>
          <p:nvPr/>
        </p:nvSpPr>
        <p:spPr>
          <a:xfrm>
            <a:off x="702571" y="4709891"/>
            <a:ext cx="2339743" cy="369332"/>
          </a:xfrm>
          <a:prstGeom prst="rect">
            <a:avLst/>
          </a:prstGeom>
          <a:noFill/>
        </p:spPr>
        <p:txBody>
          <a:bodyPr wrap="none" rtlCol="0">
            <a:spAutoFit/>
          </a:bodyPr>
          <a:lstStyle/>
          <a:p>
            <a:r>
              <a:rPr lang="en-US" dirty="0"/>
              <a:t>32 + 32 Ch Electronics</a:t>
            </a:r>
          </a:p>
        </p:txBody>
      </p:sp>
      <p:sp>
        <p:nvSpPr>
          <p:cNvPr id="10" name="TextBox 9">
            <a:extLst>
              <a:ext uri="{FF2B5EF4-FFF2-40B4-BE49-F238E27FC236}">
                <a16:creationId xmlns:a16="http://schemas.microsoft.com/office/drawing/2014/main" id="{157850CD-CED4-C14E-B778-CEE3CA3377AD}"/>
              </a:ext>
            </a:extLst>
          </p:cNvPr>
          <p:cNvSpPr txBox="1"/>
          <p:nvPr/>
        </p:nvSpPr>
        <p:spPr>
          <a:xfrm>
            <a:off x="3884991" y="4709891"/>
            <a:ext cx="2697213" cy="646331"/>
          </a:xfrm>
          <a:prstGeom prst="rect">
            <a:avLst/>
          </a:prstGeom>
          <a:noFill/>
        </p:spPr>
        <p:txBody>
          <a:bodyPr wrap="none" rtlCol="0">
            <a:spAutoFit/>
          </a:bodyPr>
          <a:lstStyle/>
          <a:p>
            <a:r>
              <a:rPr lang="en-US" dirty="0"/>
              <a:t>Scatter Electronics Module</a:t>
            </a:r>
          </a:p>
          <a:p>
            <a:r>
              <a:rPr lang="en-US" dirty="0"/>
              <a:t>Developed by Jim Jones</a:t>
            </a:r>
          </a:p>
        </p:txBody>
      </p:sp>
      <p:sp>
        <p:nvSpPr>
          <p:cNvPr id="12" name="TextBox 11">
            <a:extLst>
              <a:ext uri="{FF2B5EF4-FFF2-40B4-BE49-F238E27FC236}">
                <a16:creationId xmlns:a16="http://schemas.microsoft.com/office/drawing/2014/main" id="{0D6DC9E0-027A-D24A-8555-145F42882DCF}"/>
              </a:ext>
            </a:extLst>
          </p:cNvPr>
          <p:cNvSpPr txBox="1"/>
          <p:nvPr/>
        </p:nvSpPr>
        <p:spPr>
          <a:xfrm>
            <a:off x="6958403" y="4702205"/>
            <a:ext cx="1925527" cy="369332"/>
          </a:xfrm>
          <a:prstGeom prst="rect">
            <a:avLst/>
          </a:prstGeom>
          <a:noFill/>
        </p:spPr>
        <p:txBody>
          <a:bodyPr wrap="none" rtlCol="0">
            <a:spAutoFit/>
          </a:bodyPr>
          <a:lstStyle/>
          <a:p>
            <a:r>
              <a:rPr lang="en-US" dirty="0"/>
              <a:t>32ch PMT Holder</a:t>
            </a:r>
          </a:p>
        </p:txBody>
      </p:sp>
      <p:sp>
        <p:nvSpPr>
          <p:cNvPr id="13" name="TextBox 12">
            <a:extLst>
              <a:ext uri="{FF2B5EF4-FFF2-40B4-BE49-F238E27FC236}">
                <a16:creationId xmlns:a16="http://schemas.microsoft.com/office/drawing/2014/main" id="{5D3DFDD2-6895-604B-B97F-A1D5D342ADD2}"/>
              </a:ext>
            </a:extLst>
          </p:cNvPr>
          <p:cNvSpPr txBox="1"/>
          <p:nvPr/>
        </p:nvSpPr>
        <p:spPr>
          <a:xfrm>
            <a:off x="9417285" y="4909016"/>
            <a:ext cx="2276585" cy="646331"/>
          </a:xfrm>
          <a:prstGeom prst="rect">
            <a:avLst/>
          </a:prstGeom>
          <a:noFill/>
        </p:spPr>
        <p:txBody>
          <a:bodyPr wrap="none" rtlCol="0">
            <a:spAutoFit/>
          </a:bodyPr>
          <a:lstStyle/>
          <a:p>
            <a:r>
              <a:rPr lang="en-US" dirty="0"/>
              <a:t>Functional 32 + 32 Ch</a:t>
            </a:r>
          </a:p>
          <a:p>
            <a:r>
              <a:rPr lang="en-US" dirty="0"/>
              <a:t>Electronics Module</a:t>
            </a:r>
          </a:p>
        </p:txBody>
      </p:sp>
      <p:sp>
        <p:nvSpPr>
          <p:cNvPr id="3" name="TextBox 2">
            <a:extLst>
              <a:ext uri="{FF2B5EF4-FFF2-40B4-BE49-F238E27FC236}">
                <a16:creationId xmlns:a16="http://schemas.microsoft.com/office/drawing/2014/main" id="{B21BC10F-DEA8-E24A-85D7-BA81374BDA81}"/>
              </a:ext>
            </a:extLst>
          </p:cNvPr>
          <p:cNvSpPr txBox="1"/>
          <p:nvPr/>
        </p:nvSpPr>
        <p:spPr>
          <a:xfrm>
            <a:off x="148017" y="5442703"/>
            <a:ext cx="11895965" cy="1200329"/>
          </a:xfrm>
          <a:prstGeom prst="rect">
            <a:avLst/>
          </a:prstGeom>
          <a:noFill/>
        </p:spPr>
        <p:txBody>
          <a:bodyPr wrap="square" rtlCol="0">
            <a:spAutoFit/>
          </a:bodyPr>
          <a:lstStyle/>
          <a:p>
            <a:r>
              <a:rPr lang="en-US" dirty="0"/>
              <a:t>In 2004 when we filed the patent,  there were no flow cytometers that could collect more than 11colors. </a:t>
            </a:r>
          </a:p>
          <a:p>
            <a:r>
              <a:rPr lang="en-US" dirty="0"/>
              <a:t> </a:t>
            </a:r>
            <a:r>
              <a:rPr lang="en-US" dirty="0" err="1"/>
              <a:t>Roederer</a:t>
            </a:r>
            <a:r>
              <a:rPr lang="en-US" dirty="0"/>
              <a:t> published 17 color flow cytometry some time in 2004 – probably at the same meeting we presented the first spectral technology at </a:t>
            </a:r>
            <a:r>
              <a:rPr lang="en-US" dirty="0" err="1"/>
              <a:t>Cyto</a:t>
            </a:r>
            <a:r>
              <a:rPr lang="en-US" dirty="0"/>
              <a:t> in Montpelier. We had to  develop electronics and hardware system to manage 32 sensors – in addition we had to develop software as well as the optics.</a:t>
            </a:r>
          </a:p>
        </p:txBody>
      </p:sp>
    </p:spTree>
    <p:extLst>
      <p:ext uri="{BB962C8B-B14F-4D97-AF65-F5344CB8AC3E}">
        <p14:creationId xmlns:p14="http://schemas.microsoft.com/office/powerpoint/2010/main" val="3292593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0F8C-5161-D142-A7B8-8144DC7255A2}"/>
              </a:ext>
            </a:extLst>
          </p:cNvPr>
          <p:cNvSpPr>
            <a:spLocks noGrp="1"/>
          </p:cNvSpPr>
          <p:nvPr>
            <p:ph type="title"/>
          </p:nvPr>
        </p:nvSpPr>
        <p:spPr/>
        <p:txBody>
          <a:bodyPr/>
          <a:lstStyle/>
          <a:p>
            <a:r>
              <a:rPr lang="en-US" dirty="0"/>
              <a:t>First SPECTRAL DATA COLLECTED</a:t>
            </a:r>
          </a:p>
        </p:txBody>
      </p:sp>
      <p:pic>
        <p:nvPicPr>
          <p:cNvPr id="5" name="Content Placeholder 4" descr="A screenshot of a computer&#10;&#10;Description automatically generated">
            <a:extLst>
              <a:ext uri="{FF2B5EF4-FFF2-40B4-BE49-F238E27FC236}">
                <a16:creationId xmlns:a16="http://schemas.microsoft.com/office/drawing/2014/main" id="{465B0C58-2BCE-E947-BEBB-99AEE4BFC8C0}"/>
              </a:ext>
            </a:extLst>
          </p:cNvPr>
          <p:cNvPicPr>
            <a:picLocks noGrp="1" noChangeAspect="1"/>
          </p:cNvPicPr>
          <p:nvPr>
            <p:ph idx="1"/>
          </p:nvPr>
        </p:nvPicPr>
        <p:blipFill>
          <a:blip r:embed="rId3"/>
          <a:stretch>
            <a:fillRect/>
          </a:stretch>
        </p:blipFill>
        <p:spPr>
          <a:xfrm>
            <a:off x="108255" y="1863173"/>
            <a:ext cx="4116205" cy="2748584"/>
          </a:xfrm>
        </p:spPr>
      </p:pic>
      <p:sp>
        <p:nvSpPr>
          <p:cNvPr id="6" name="TextBox 5">
            <a:extLst>
              <a:ext uri="{FF2B5EF4-FFF2-40B4-BE49-F238E27FC236}">
                <a16:creationId xmlns:a16="http://schemas.microsoft.com/office/drawing/2014/main" id="{35C424A9-1090-8141-B42C-14CC61726FA3}"/>
              </a:ext>
            </a:extLst>
          </p:cNvPr>
          <p:cNvSpPr txBox="1"/>
          <p:nvPr/>
        </p:nvSpPr>
        <p:spPr>
          <a:xfrm>
            <a:off x="954158" y="4758974"/>
            <a:ext cx="2034531" cy="369332"/>
          </a:xfrm>
          <a:prstGeom prst="rect">
            <a:avLst/>
          </a:prstGeom>
          <a:noFill/>
        </p:spPr>
        <p:txBody>
          <a:bodyPr wrap="none" rtlCol="0">
            <a:spAutoFit/>
          </a:bodyPr>
          <a:lstStyle/>
          <a:p>
            <a:r>
              <a:rPr lang="en-US" dirty="0"/>
              <a:t>Bangs Beads with PI</a:t>
            </a:r>
          </a:p>
        </p:txBody>
      </p:sp>
      <p:pic>
        <p:nvPicPr>
          <p:cNvPr id="8" name="Picture 7">
            <a:extLst>
              <a:ext uri="{FF2B5EF4-FFF2-40B4-BE49-F238E27FC236}">
                <a16:creationId xmlns:a16="http://schemas.microsoft.com/office/drawing/2014/main" id="{EEAC3D4C-F931-9642-9D6A-9A1D40DC6F9E}"/>
              </a:ext>
            </a:extLst>
          </p:cNvPr>
          <p:cNvPicPr>
            <a:picLocks noChangeAspect="1"/>
          </p:cNvPicPr>
          <p:nvPr/>
        </p:nvPicPr>
        <p:blipFill>
          <a:blip r:embed="rId4"/>
          <a:stretch>
            <a:fillRect/>
          </a:stretch>
        </p:blipFill>
        <p:spPr>
          <a:xfrm>
            <a:off x="4289462" y="1863173"/>
            <a:ext cx="3730456" cy="2589558"/>
          </a:xfrm>
          <a:prstGeom prst="rect">
            <a:avLst/>
          </a:prstGeom>
        </p:spPr>
      </p:pic>
      <p:sp>
        <p:nvSpPr>
          <p:cNvPr id="11" name="TextBox 10">
            <a:extLst>
              <a:ext uri="{FF2B5EF4-FFF2-40B4-BE49-F238E27FC236}">
                <a16:creationId xmlns:a16="http://schemas.microsoft.com/office/drawing/2014/main" id="{76FFB0FB-9498-3E4B-9A6A-819074AC70BB}"/>
              </a:ext>
            </a:extLst>
          </p:cNvPr>
          <p:cNvSpPr txBox="1"/>
          <p:nvPr/>
        </p:nvSpPr>
        <p:spPr>
          <a:xfrm>
            <a:off x="5406887" y="4611757"/>
            <a:ext cx="1894429" cy="369332"/>
          </a:xfrm>
          <a:prstGeom prst="rect">
            <a:avLst/>
          </a:prstGeom>
          <a:noFill/>
        </p:spPr>
        <p:txBody>
          <a:bodyPr wrap="none" rtlCol="0">
            <a:spAutoFit/>
          </a:bodyPr>
          <a:lstStyle/>
          <a:p>
            <a:r>
              <a:rPr lang="en-US" dirty="0"/>
              <a:t>Flow Check beads</a:t>
            </a:r>
          </a:p>
        </p:txBody>
      </p:sp>
      <p:pic>
        <p:nvPicPr>
          <p:cNvPr id="13" name="Picture 12">
            <a:extLst>
              <a:ext uri="{FF2B5EF4-FFF2-40B4-BE49-F238E27FC236}">
                <a16:creationId xmlns:a16="http://schemas.microsoft.com/office/drawing/2014/main" id="{05E6DB1A-467E-5942-97EB-383B2B3179D5}"/>
              </a:ext>
            </a:extLst>
          </p:cNvPr>
          <p:cNvPicPr>
            <a:picLocks noChangeAspect="1"/>
          </p:cNvPicPr>
          <p:nvPr/>
        </p:nvPicPr>
        <p:blipFill>
          <a:blip r:embed="rId5"/>
          <a:stretch>
            <a:fillRect/>
          </a:stretch>
        </p:blipFill>
        <p:spPr>
          <a:xfrm>
            <a:off x="8099936" y="1863174"/>
            <a:ext cx="3730457" cy="2633264"/>
          </a:xfrm>
          <a:prstGeom prst="rect">
            <a:avLst/>
          </a:prstGeom>
        </p:spPr>
      </p:pic>
      <p:sp>
        <p:nvSpPr>
          <p:cNvPr id="14" name="TextBox 13">
            <a:extLst>
              <a:ext uri="{FF2B5EF4-FFF2-40B4-BE49-F238E27FC236}">
                <a16:creationId xmlns:a16="http://schemas.microsoft.com/office/drawing/2014/main" id="{541139A0-1BE2-E745-9C3F-2A6F54AD1D3A}"/>
              </a:ext>
            </a:extLst>
          </p:cNvPr>
          <p:cNvSpPr txBox="1"/>
          <p:nvPr/>
        </p:nvSpPr>
        <p:spPr>
          <a:xfrm>
            <a:off x="8483743" y="4596776"/>
            <a:ext cx="2730235" cy="369332"/>
          </a:xfrm>
          <a:prstGeom prst="rect">
            <a:avLst/>
          </a:prstGeom>
          <a:noFill/>
        </p:spPr>
        <p:txBody>
          <a:bodyPr wrap="none" rtlCol="0">
            <a:spAutoFit/>
          </a:bodyPr>
          <a:lstStyle/>
          <a:p>
            <a:r>
              <a:rPr lang="en-US" dirty="0"/>
              <a:t>DNA beads with ND Filter</a:t>
            </a:r>
          </a:p>
        </p:txBody>
      </p:sp>
      <p:sp>
        <p:nvSpPr>
          <p:cNvPr id="15" name="TextBox 14">
            <a:extLst>
              <a:ext uri="{FF2B5EF4-FFF2-40B4-BE49-F238E27FC236}">
                <a16:creationId xmlns:a16="http://schemas.microsoft.com/office/drawing/2014/main" id="{582F5F3C-8FCE-1B46-80D6-915D50EA63EA}"/>
              </a:ext>
            </a:extLst>
          </p:cNvPr>
          <p:cNvSpPr txBox="1"/>
          <p:nvPr/>
        </p:nvSpPr>
        <p:spPr>
          <a:xfrm>
            <a:off x="6354100" y="1241470"/>
            <a:ext cx="2339325" cy="400110"/>
          </a:xfrm>
          <a:prstGeom prst="rect">
            <a:avLst/>
          </a:prstGeom>
          <a:noFill/>
        </p:spPr>
        <p:txBody>
          <a:bodyPr wrap="square" rtlCol="0">
            <a:spAutoFit/>
          </a:bodyPr>
          <a:lstStyle/>
          <a:p>
            <a:r>
              <a:rPr lang="en-US" sz="2000" dirty="0">
                <a:solidFill>
                  <a:srgbClr val="FFFF00"/>
                </a:solidFill>
              </a:rPr>
              <a:t>Feb 23, 2004</a:t>
            </a:r>
          </a:p>
        </p:txBody>
      </p:sp>
      <p:sp>
        <p:nvSpPr>
          <p:cNvPr id="3" name="TextBox 2">
            <a:extLst>
              <a:ext uri="{FF2B5EF4-FFF2-40B4-BE49-F238E27FC236}">
                <a16:creationId xmlns:a16="http://schemas.microsoft.com/office/drawing/2014/main" id="{C6D0E6D7-BA8E-574A-8E13-736A36FF5C53}"/>
              </a:ext>
            </a:extLst>
          </p:cNvPr>
          <p:cNvSpPr txBox="1"/>
          <p:nvPr/>
        </p:nvSpPr>
        <p:spPr>
          <a:xfrm>
            <a:off x="415659" y="5493761"/>
            <a:ext cx="11414734" cy="923330"/>
          </a:xfrm>
          <a:prstGeom prst="rect">
            <a:avLst/>
          </a:prstGeom>
          <a:noFill/>
        </p:spPr>
        <p:txBody>
          <a:bodyPr wrap="square" rtlCol="0">
            <a:spAutoFit/>
          </a:bodyPr>
          <a:lstStyle/>
          <a:p>
            <a:r>
              <a:rPr lang="en-US" dirty="0"/>
              <a:t>These figures show the first data from our spectral flow cytometer – each screen shows a different sample that we used – initially microbeads (5 microns) which are typically used for calibration. The screen shows spectra from about 300 to 800 nm. So, the graphs are intensity (Y axis) vs Wavelength (X axis)</a:t>
            </a:r>
          </a:p>
        </p:txBody>
      </p:sp>
    </p:spTree>
    <p:extLst>
      <p:ext uri="{BB962C8B-B14F-4D97-AF65-F5344CB8AC3E}">
        <p14:creationId xmlns:p14="http://schemas.microsoft.com/office/powerpoint/2010/main" val="113889887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210</TotalTime>
  <Words>2630</Words>
  <Application>Microsoft Macintosh PowerPoint</Application>
  <PresentationFormat>Widescreen</PresentationFormat>
  <Paragraphs>156</Paragraphs>
  <Slides>22</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Gill Sans MT</vt:lpstr>
      <vt:lpstr>Wingdings 2</vt:lpstr>
      <vt:lpstr>Dividend</vt:lpstr>
      <vt:lpstr>The Development of Spectral Flow Cytometry</vt:lpstr>
      <vt:lpstr>Contents</vt:lpstr>
      <vt:lpstr>Invention</vt:lpstr>
      <vt:lpstr>The first spectral prototype</vt:lpstr>
      <vt:lpstr>Task 1 – define the detector technology</vt:lpstr>
      <vt:lpstr>Software had to be written</vt:lpstr>
      <vt:lpstr>Task 2 – Design a Spectrometer- many iterations</vt:lpstr>
      <vt:lpstr>Task 3 -  Design the electronics</vt:lpstr>
      <vt:lpstr>First SPECTRAL DATA COLLECTED</vt:lpstr>
      <vt:lpstr>The Prototype instrument</vt:lpstr>
      <vt:lpstr>Outstanding team</vt:lpstr>
      <vt:lpstr>Spectral Software for flow cytometry did not exist</vt:lpstr>
      <vt:lpstr>Patents and First Presentation</vt:lpstr>
      <vt:lpstr>Sony License</vt:lpstr>
      <vt:lpstr>BD- Project Newton</vt:lpstr>
      <vt:lpstr>Our interaction with BD  - in late 2013 – early 2014</vt:lpstr>
      <vt:lpstr>Impact of Sony</vt:lpstr>
      <vt:lpstr>Cytek Formation &amp; Presentation</vt:lpstr>
      <vt:lpstr>Current Status - Cytek</vt:lpstr>
      <vt:lpstr>Current Status - BD</vt:lpstr>
      <vt:lpstr>MY personal opinion</vt:lpstr>
      <vt:lpstr>Update in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Here's your outline to get started</dc:title>
  <dc:creator>Joseph Paul Robinson</dc:creator>
  <cp:lastModifiedBy>Robinson, Joseph Paul</cp:lastModifiedBy>
  <cp:revision>83</cp:revision>
  <dcterms:created xsi:type="dcterms:W3CDTF">2020-03-04T14:30:29Z</dcterms:created>
  <dcterms:modified xsi:type="dcterms:W3CDTF">2024-04-14T21:54:45Z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2024-04-14T21:21:09Z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61c5d4f2-987d-4ac2-9eb0-d66d7f1d0f4c</vt:lpwstr>
  </property>
  <property fmtid="{D5CDD505-2E9C-101B-9397-08002B2CF9AE}" pid="8" name="MSIP_Label_4044bd30-2ed7-4c9d-9d12-46200872a97b_ContentBits">
    <vt:lpwstr>0</vt:lpwstr>
  </property>
</Properties>
</file>