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57"/>
  </p:notesMasterIdLst>
  <p:handoutMasterIdLst>
    <p:handoutMasterId r:id="rId58"/>
  </p:handoutMasterIdLst>
  <p:sldIdLst>
    <p:sldId id="256" r:id="rId3"/>
    <p:sldId id="314" r:id="rId4"/>
    <p:sldId id="271" r:id="rId5"/>
    <p:sldId id="284" r:id="rId6"/>
    <p:sldId id="270" r:id="rId7"/>
    <p:sldId id="269" r:id="rId8"/>
    <p:sldId id="273" r:id="rId9"/>
    <p:sldId id="315" r:id="rId10"/>
    <p:sldId id="316" r:id="rId11"/>
    <p:sldId id="272" r:id="rId12"/>
    <p:sldId id="286" r:id="rId13"/>
    <p:sldId id="287" r:id="rId14"/>
    <p:sldId id="288" r:id="rId15"/>
    <p:sldId id="289" r:id="rId16"/>
    <p:sldId id="290" r:id="rId17"/>
    <p:sldId id="291" r:id="rId18"/>
    <p:sldId id="292" r:id="rId19"/>
    <p:sldId id="293" r:id="rId20"/>
    <p:sldId id="294" r:id="rId21"/>
    <p:sldId id="295" r:id="rId22"/>
    <p:sldId id="296" r:id="rId23"/>
    <p:sldId id="317" r:id="rId24"/>
    <p:sldId id="318" r:id="rId25"/>
    <p:sldId id="297" r:id="rId26"/>
    <p:sldId id="298" r:id="rId27"/>
    <p:sldId id="299" r:id="rId28"/>
    <p:sldId id="300" r:id="rId29"/>
    <p:sldId id="301" r:id="rId30"/>
    <p:sldId id="319" r:id="rId31"/>
    <p:sldId id="302" r:id="rId32"/>
    <p:sldId id="303" r:id="rId33"/>
    <p:sldId id="304" r:id="rId34"/>
    <p:sldId id="305" r:id="rId35"/>
    <p:sldId id="306" r:id="rId36"/>
    <p:sldId id="307" r:id="rId37"/>
    <p:sldId id="308" r:id="rId38"/>
    <p:sldId id="309" r:id="rId39"/>
    <p:sldId id="310" r:id="rId40"/>
    <p:sldId id="311" r:id="rId41"/>
    <p:sldId id="276" r:id="rId42"/>
    <p:sldId id="274" r:id="rId43"/>
    <p:sldId id="275" r:id="rId44"/>
    <p:sldId id="321" r:id="rId45"/>
    <p:sldId id="280" r:id="rId46"/>
    <p:sldId id="278" r:id="rId47"/>
    <p:sldId id="279" r:id="rId48"/>
    <p:sldId id="257" r:id="rId49"/>
    <p:sldId id="258" r:id="rId50"/>
    <p:sldId id="259" r:id="rId51"/>
    <p:sldId id="313" r:id="rId52"/>
    <p:sldId id="261" r:id="rId53"/>
    <p:sldId id="262" r:id="rId54"/>
    <p:sldId id="312" r:id="rId55"/>
    <p:sldId id="281" r:id="rId56"/>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732"/>
    <p:restoredTop sz="94290"/>
  </p:normalViewPr>
  <p:slideViewPr>
    <p:cSldViewPr>
      <p:cViewPr varScale="1">
        <p:scale>
          <a:sx n="113" d="100"/>
          <a:sy n="113" d="100"/>
        </p:scale>
        <p:origin x="188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184"/>
    </p:cViewPr>
  </p:sorterViewPr>
  <p:notesViewPr>
    <p:cSldViewPr>
      <p:cViewPr varScale="1">
        <p:scale>
          <a:sx n="75" d="100"/>
          <a:sy n="75" d="100"/>
        </p:scale>
        <p:origin x="-2412"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D37696E-D9F7-E84D-95A0-88FE7E3C5E87}"/>
              </a:ext>
            </a:extLst>
          </p:cNvPr>
          <p:cNvSpPr>
            <a:spLocks noGrp="1" noChangeArrowheads="1"/>
          </p:cNvSpPr>
          <p:nvPr>
            <p:ph type="hdr" sz="quarter"/>
          </p:nvPr>
        </p:nvSpPr>
        <p:spPr bwMode="auto">
          <a:xfrm>
            <a:off x="0"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9459" name="Rectangle 3">
            <a:extLst>
              <a:ext uri="{FF2B5EF4-FFF2-40B4-BE49-F238E27FC236}">
                <a16:creationId xmlns:a16="http://schemas.microsoft.com/office/drawing/2014/main" id="{4281B7EB-365E-3342-8F67-6E58E47158FC}"/>
              </a:ext>
            </a:extLst>
          </p:cNvPr>
          <p:cNvSpPr>
            <a:spLocks noGrp="1" noChangeArrowheads="1"/>
          </p:cNvSpPr>
          <p:nvPr>
            <p:ph type="dt" sz="quarter" idx="1"/>
          </p:nvPr>
        </p:nvSpPr>
        <p:spPr bwMode="auto">
          <a:xfrm>
            <a:off x="3971925"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algn="r" defTabSz="931863">
              <a:defRPr sz="1100">
                <a:latin typeface="Times New Roman" charset="0"/>
                <a:ea typeface="ＭＳ Ｐゴシック" charset="0"/>
              </a:defRPr>
            </a:lvl1pPr>
          </a:lstStyle>
          <a:p>
            <a:pPr>
              <a:defRPr/>
            </a:pPr>
            <a:endParaRPr lang="en-US"/>
          </a:p>
        </p:txBody>
      </p:sp>
      <p:sp>
        <p:nvSpPr>
          <p:cNvPr id="19460" name="Rectangle 4">
            <a:extLst>
              <a:ext uri="{FF2B5EF4-FFF2-40B4-BE49-F238E27FC236}">
                <a16:creationId xmlns:a16="http://schemas.microsoft.com/office/drawing/2014/main" id="{F0C2C42C-36F3-EC47-A679-0E55881D4CEB}"/>
              </a:ext>
            </a:extLst>
          </p:cNvPr>
          <p:cNvSpPr>
            <a:spLocks noGrp="1" noChangeArrowheads="1"/>
          </p:cNvSpPr>
          <p:nvPr>
            <p:ph type="ftr" sz="quarter" idx="2"/>
          </p:nvPr>
        </p:nvSpPr>
        <p:spPr bwMode="auto">
          <a:xfrm>
            <a:off x="0"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9461" name="Rectangle 5">
            <a:extLst>
              <a:ext uri="{FF2B5EF4-FFF2-40B4-BE49-F238E27FC236}">
                <a16:creationId xmlns:a16="http://schemas.microsoft.com/office/drawing/2014/main" id="{DEF918E6-1F86-ED4F-8E61-FFCA19D9E7A5}"/>
              </a:ext>
            </a:extLst>
          </p:cNvPr>
          <p:cNvSpPr>
            <a:spLocks noGrp="1" noChangeArrowheads="1"/>
          </p:cNvSpPr>
          <p:nvPr>
            <p:ph type="sldNum" sz="quarter" idx="3"/>
          </p:nvPr>
        </p:nvSpPr>
        <p:spPr bwMode="auto">
          <a:xfrm>
            <a:off x="3971925"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algn="r" defTabSz="931863">
              <a:defRPr sz="1100"/>
            </a:lvl1pPr>
          </a:lstStyle>
          <a:p>
            <a:pPr>
              <a:defRPr/>
            </a:pPr>
            <a:fld id="{E0296AE9-B1CD-7B41-9BF4-81D604024FB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0F87716-C155-004D-BF3D-A5BBB02CADF7}"/>
              </a:ext>
            </a:extLst>
          </p:cNvPr>
          <p:cNvSpPr>
            <a:spLocks noGrp="1" noChangeArrowheads="1"/>
          </p:cNvSpPr>
          <p:nvPr>
            <p:ph type="hdr" sz="quarter"/>
          </p:nvPr>
        </p:nvSpPr>
        <p:spPr bwMode="auto">
          <a:xfrm>
            <a:off x="0"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5363" name="Rectangle 3">
            <a:extLst>
              <a:ext uri="{FF2B5EF4-FFF2-40B4-BE49-F238E27FC236}">
                <a16:creationId xmlns:a16="http://schemas.microsoft.com/office/drawing/2014/main" id="{A34AFA76-24CB-DE4D-B9C0-C04C2410EEE9}"/>
              </a:ext>
            </a:extLst>
          </p:cNvPr>
          <p:cNvSpPr>
            <a:spLocks noGrp="1" noChangeArrowheads="1"/>
          </p:cNvSpPr>
          <p:nvPr>
            <p:ph type="dt" idx="1"/>
          </p:nvPr>
        </p:nvSpPr>
        <p:spPr bwMode="auto">
          <a:xfrm>
            <a:off x="3971925"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algn="r" defTabSz="931863">
              <a:defRPr sz="1100">
                <a:latin typeface="Times New Roman" charset="0"/>
                <a:ea typeface="ＭＳ Ｐゴシック" charset="0"/>
              </a:defRPr>
            </a:lvl1pPr>
          </a:lstStyle>
          <a:p>
            <a:pPr>
              <a:defRPr/>
            </a:pPr>
            <a:endParaRPr lang="en-US"/>
          </a:p>
        </p:txBody>
      </p:sp>
      <p:sp>
        <p:nvSpPr>
          <p:cNvPr id="8196" name="Rectangle 4">
            <a:extLst>
              <a:ext uri="{FF2B5EF4-FFF2-40B4-BE49-F238E27FC236}">
                <a16:creationId xmlns:a16="http://schemas.microsoft.com/office/drawing/2014/main" id="{2156B8A4-84C3-BB42-8F83-BA13DB56A334}"/>
              </a:ext>
            </a:extLst>
          </p:cNvPr>
          <p:cNvSpPr>
            <a:spLocks noGrp="1" noRot="1" noChangeAspect="1" noChangeArrowheads="1" noTextEdit="1"/>
          </p:cNvSpPr>
          <p:nvPr>
            <p:ph type="sldImg" idx="2"/>
          </p:nvPr>
        </p:nvSpPr>
        <p:spPr bwMode="auto">
          <a:xfrm>
            <a:off x="1182688" y="695325"/>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a:extLst>
              <a:ext uri="{FF2B5EF4-FFF2-40B4-BE49-F238E27FC236}">
                <a16:creationId xmlns:a16="http://schemas.microsoft.com/office/drawing/2014/main" id="{9505FBE9-5F08-2140-8636-D518AED738D1}"/>
              </a:ext>
            </a:extLst>
          </p:cNvPr>
          <p:cNvSpPr>
            <a:spLocks noGrp="1" noChangeArrowheads="1"/>
          </p:cNvSpPr>
          <p:nvPr>
            <p:ph type="body" sz="quarter" idx="3"/>
          </p:nvPr>
        </p:nvSpPr>
        <p:spPr bwMode="auto">
          <a:xfrm>
            <a:off x="936625" y="4416425"/>
            <a:ext cx="5137150" cy="41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a:extLst>
              <a:ext uri="{FF2B5EF4-FFF2-40B4-BE49-F238E27FC236}">
                <a16:creationId xmlns:a16="http://schemas.microsoft.com/office/drawing/2014/main" id="{E5D949F2-D02B-0746-AA45-B9FD7139ADB4}"/>
              </a:ext>
            </a:extLst>
          </p:cNvPr>
          <p:cNvSpPr>
            <a:spLocks noGrp="1" noChangeArrowheads="1"/>
          </p:cNvSpPr>
          <p:nvPr>
            <p:ph type="ftr" sz="quarter" idx="4"/>
          </p:nvPr>
        </p:nvSpPr>
        <p:spPr bwMode="auto">
          <a:xfrm>
            <a:off x="0"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5367" name="Rectangle 7">
            <a:extLst>
              <a:ext uri="{FF2B5EF4-FFF2-40B4-BE49-F238E27FC236}">
                <a16:creationId xmlns:a16="http://schemas.microsoft.com/office/drawing/2014/main" id="{F0527A10-31FC-CB45-81EF-296B6218DFEF}"/>
              </a:ext>
            </a:extLst>
          </p:cNvPr>
          <p:cNvSpPr>
            <a:spLocks noGrp="1" noChangeArrowheads="1"/>
          </p:cNvSpPr>
          <p:nvPr>
            <p:ph type="sldNum" sz="quarter" idx="5"/>
          </p:nvPr>
        </p:nvSpPr>
        <p:spPr bwMode="auto">
          <a:xfrm>
            <a:off x="3971925"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algn="r" defTabSz="931863">
              <a:defRPr sz="1100"/>
            </a:lvl1pPr>
          </a:lstStyle>
          <a:p>
            <a:pPr>
              <a:defRPr/>
            </a:pPr>
            <a:fld id="{1E4E5BF3-6EAD-3F44-919E-D7E253C246B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a16="http://schemas.microsoft.com/office/drawing/2014/main" id="{93CA826E-699A-324D-8D9D-0CF1AD3370D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6AE848D-B92C-4A4B-9766-148636C41F83}" type="slidenum">
              <a:rPr lang="en-US" altLang="en-US" sz="1100" smtClean="0"/>
              <a:pPr/>
              <a:t>1</a:t>
            </a:fld>
            <a:endParaRPr lang="en-US" altLang="en-US" sz="1100"/>
          </a:p>
        </p:txBody>
      </p:sp>
      <p:sp>
        <p:nvSpPr>
          <p:cNvPr id="11266" name="Rectangle 2">
            <a:extLst>
              <a:ext uri="{FF2B5EF4-FFF2-40B4-BE49-F238E27FC236}">
                <a16:creationId xmlns:a16="http://schemas.microsoft.com/office/drawing/2014/main" id="{B2DD44CA-5B45-7A43-B070-2780D7E8D4D1}"/>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7E4A402A-2031-D74E-B667-D78484052A2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3D6F4495-FF94-9D4B-BD52-4614020539D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B185EDB-9B68-EF4C-BF3D-233ADB07D062}" type="slidenum">
              <a:rPr lang="en-US" altLang="en-US" sz="1100" smtClean="0"/>
              <a:pPr/>
              <a:t>11</a:t>
            </a:fld>
            <a:endParaRPr lang="en-US" altLang="en-US" sz="1100"/>
          </a:p>
        </p:txBody>
      </p:sp>
      <p:sp>
        <p:nvSpPr>
          <p:cNvPr id="29698" name="Rectangle 2">
            <a:extLst>
              <a:ext uri="{FF2B5EF4-FFF2-40B4-BE49-F238E27FC236}">
                <a16:creationId xmlns:a16="http://schemas.microsoft.com/office/drawing/2014/main" id="{D21DBD1E-E4A2-584D-9A73-52C2B2CD3AA2}"/>
              </a:ext>
            </a:extLst>
          </p:cNvPr>
          <p:cNvSpPr>
            <a:spLocks noGrp="1" noRot="1" noChangeAspect="1" noChangeArrowheads="1" noTextEdit="1"/>
          </p:cNvSpPr>
          <p:nvPr>
            <p:ph type="sldImg"/>
          </p:nvPr>
        </p:nvSpPr>
        <p:spPr>
          <a:xfrm>
            <a:off x="1182688" y="698500"/>
            <a:ext cx="4646612" cy="3484563"/>
          </a:xfrm>
          <a:ln/>
        </p:spPr>
      </p:sp>
      <p:sp>
        <p:nvSpPr>
          <p:cNvPr id="75780" name="Rectangle 3">
            <a:extLst>
              <a:ext uri="{FF2B5EF4-FFF2-40B4-BE49-F238E27FC236}">
                <a16:creationId xmlns:a16="http://schemas.microsoft.com/office/drawing/2014/main" id="{BB36AC2F-A421-4D43-9E44-C4FAAE873FD0}"/>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203FC7FF-057B-B447-85A7-62FEA885CE2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5E2238F-753E-AD46-8A2A-19AF52B4F07A}" type="slidenum">
              <a:rPr lang="en-US" altLang="en-US" sz="1100" smtClean="0"/>
              <a:pPr/>
              <a:t>12</a:t>
            </a:fld>
            <a:endParaRPr lang="en-US" altLang="en-US" sz="1100"/>
          </a:p>
        </p:txBody>
      </p:sp>
      <p:sp>
        <p:nvSpPr>
          <p:cNvPr id="31746" name="Rectangle 2">
            <a:extLst>
              <a:ext uri="{FF2B5EF4-FFF2-40B4-BE49-F238E27FC236}">
                <a16:creationId xmlns:a16="http://schemas.microsoft.com/office/drawing/2014/main" id="{DD6EAAF1-C7D0-A248-8A91-9E21138EDAEB}"/>
              </a:ext>
            </a:extLst>
          </p:cNvPr>
          <p:cNvSpPr>
            <a:spLocks noGrp="1" noRot="1" noChangeAspect="1" noChangeArrowheads="1" noTextEdit="1"/>
          </p:cNvSpPr>
          <p:nvPr>
            <p:ph type="sldImg"/>
          </p:nvPr>
        </p:nvSpPr>
        <p:spPr>
          <a:xfrm>
            <a:off x="1182688" y="698500"/>
            <a:ext cx="4646612" cy="3484563"/>
          </a:xfrm>
          <a:ln/>
        </p:spPr>
      </p:sp>
      <p:sp>
        <p:nvSpPr>
          <p:cNvPr id="76804" name="Rectangle 3">
            <a:extLst>
              <a:ext uri="{FF2B5EF4-FFF2-40B4-BE49-F238E27FC236}">
                <a16:creationId xmlns:a16="http://schemas.microsoft.com/office/drawing/2014/main" id="{C326ACDC-8FD1-5A45-95DC-9F1E7AC581D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4308372A-9A1C-FF4D-9495-BE1C9E6EE713}"/>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BC0FB38-8047-C549-A53C-2AB0A1A4D26E}" type="slidenum">
              <a:rPr lang="en-US" altLang="en-US" sz="1100" smtClean="0"/>
              <a:pPr/>
              <a:t>13</a:t>
            </a:fld>
            <a:endParaRPr lang="en-US" altLang="en-US" sz="1100"/>
          </a:p>
        </p:txBody>
      </p:sp>
      <p:sp>
        <p:nvSpPr>
          <p:cNvPr id="33794" name="Rectangle 2">
            <a:extLst>
              <a:ext uri="{FF2B5EF4-FFF2-40B4-BE49-F238E27FC236}">
                <a16:creationId xmlns:a16="http://schemas.microsoft.com/office/drawing/2014/main" id="{30E12C9E-0AA3-3F4E-8558-2CD2FE19315A}"/>
              </a:ext>
            </a:extLst>
          </p:cNvPr>
          <p:cNvSpPr>
            <a:spLocks noGrp="1" noRot="1" noChangeAspect="1" noChangeArrowheads="1" noTextEdit="1"/>
          </p:cNvSpPr>
          <p:nvPr>
            <p:ph type="sldImg"/>
          </p:nvPr>
        </p:nvSpPr>
        <p:spPr>
          <a:xfrm>
            <a:off x="1182688" y="698500"/>
            <a:ext cx="4646612" cy="3484563"/>
          </a:xfrm>
          <a:ln/>
        </p:spPr>
      </p:sp>
      <p:sp>
        <p:nvSpPr>
          <p:cNvPr id="77828" name="Rectangle 3">
            <a:extLst>
              <a:ext uri="{FF2B5EF4-FFF2-40B4-BE49-F238E27FC236}">
                <a16:creationId xmlns:a16="http://schemas.microsoft.com/office/drawing/2014/main" id="{14434DB5-74F0-4248-8AE9-C7B212760E7F}"/>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390DC1B8-A313-C340-8DFF-A4AC3612214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617B511-E19D-FB41-8C1D-36DBBDD33E04}" type="slidenum">
              <a:rPr lang="en-US" altLang="en-US" sz="1100" smtClean="0"/>
              <a:pPr/>
              <a:t>14</a:t>
            </a:fld>
            <a:endParaRPr lang="en-US" altLang="en-US" sz="1100"/>
          </a:p>
        </p:txBody>
      </p:sp>
      <p:sp>
        <p:nvSpPr>
          <p:cNvPr id="35842" name="Rectangle 2">
            <a:extLst>
              <a:ext uri="{FF2B5EF4-FFF2-40B4-BE49-F238E27FC236}">
                <a16:creationId xmlns:a16="http://schemas.microsoft.com/office/drawing/2014/main" id="{C8BB1ABC-0637-114A-8569-78CD7FAEE632}"/>
              </a:ext>
            </a:extLst>
          </p:cNvPr>
          <p:cNvSpPr>
            <a:spLocks noGrp="1" noRot="1" noChangeAspect="1" noChangeArrowheads="1" noTextEdit="1"/>
          </p:cNvSpPr>
          <p:nvPr>
            <p:ph type="sldImg"/>
          </p:nvPr>
        </p:nvSpPr>
        <p:spPr>
          <a:xfrm>
            <a:off x="1182688" y="698500"/>
            <a:ext cx="4646612" cy="3484563"/>
          </a:xfrm>
          <a:ln/>
        </p:spPr>
      </p:sp>
      <p:sp>
        <p:nvSpPr>
          <p:cNvPr id="78852" name="Rectangle 3">
            <a:extLst>
              <a:ext uri="{FF2B5EF4-FFF2-40B4-BE49-F238E27FC236}">
                <a16:creationId xmlns:a16="http://schemas.microsoft.com/office/drawing/2014/main" id="{8ABF9418-5103-BE45-BF4B-A031A53317A9}"/>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61770A30-8D4C-2A49-8EEB-B3166C245CE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C246AAA-3092-974F-85A7-DF6D5D44CD05}" type="slidenum">
              <a:rPr lang="en-US" altLang="en-US" sz="1100" smtClean="0"/>
              <a:pPr/>
              <a:t>15</a:t>
            </a:fld>
            <a:endParaRPr lang="en-US" altLang="en-US" sz="1100"/>
          </a:p>
        </p:txBody>
      </p:sp>
      <p:sp>
        <p:nvSpPr>
          <p:cNvPr id="37890" name="Rectangle 2">
            <a:extLst>
              <a:ext uri="{FF2B5EF4-FFF2-40B4-BE49-F238E27FC236}">
                <a16:creationId xmlns:a16="http://schemas.microsoft.com/office/drawing/2014/main" id="{12F9AD3C-B53A-4B4B-96DB-017EA303E40C}"/>
              </a:ext>
            </a:extLst>
          </p:cNvPr>
          <p:cNvSpPr>
            <a:spLocks noGrp="1" noRot="1" noChangeAspect="1" noChangeArrowheads="1" noTextEdit="1"/>
          </p:cNvSpPr>
          <p:nvPr>
            <p:ph type="sldImg"/>
          </p:nvPr>
        </p:nvSpPr>
        <p:spPr>
          <a:xfrm>
            <a:off x="1182688" y="698500"/>
            <a:ext cx="4646612" cy="3484563"/>
          </a:xfrm>
          <a:ln/>
        </p:spPr>
      </p:sp>
      <p:sp>
        <p:nvSpPr>
          <p:cNvPr id="79876" name="Rectangle 3">
            <a:extLst>
              <a:ext uri="{FF2B5EF4-FFF2-40B4-BE49-F238E27FC236}">
                <a16:creationId xmlns:a16="http://schemas.microsoft.com/office/drawing/2014/main" id="{D10C536F-3D84-2640-B7DC-13001964DB4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40606C6B-3489-E648-8EBD-614817C87880}"/>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C45377C-4C1A-B344-9C4F-1C5642C9A561}" type="slidenum">
              <a:rPr lang="en-US" altLang="en-US" sz="1100" smtClean="0"/>
              <a:pPr/>
              <a:t>16</a:t>
            </a:fld>
            <a:endParaRPr lang="en-US" altLang="en-US" sz="1100"/>
          </a:p>
        </p:txBody>
      </p:sp>
      <p:sp>
        <p:nvSpPr>
          <p:cNvPr id="39938" name="Rectangle 2">
            <a:extLst>
              <a:ext uri="{FF2B5EF4-FFF2-40B4-BE49-F238E27FC236}">
                <a16:creationId xmlns:a16="http://schemas.microsoft.com/office/drawing/2014/main" id="{130533C0-7042-0349-8B63-921D24776B26}"/>
              </a:ext>
            </a:extLst>
          </p:cNvPr>
          <p:cNvSpPr>
            <a:spLocks noGrp="1" noRot="1" noChangeAspect="1" noChangeArrowheads="1" noTextEdit="1"/>
          </p:cNvSpPr>
          <p:nvPr>
            <p:ph type="sldImg"/>
          </p:nvPr>
        </p:nvSpPr>
        <p:spPr>
          <a:xfrm>
            <a:off x="1182688" y="698500"/>
            <a:ext cx="4646612" cy="3484563"/>
          </a:xfrm>
          <a:ln/>
        </p:spPr>
      </p:sp>
      <p:sp>
        <p:nvSpPr>
          <p:cNvPr id="80900" name="Rectangle 3">
            <a:extLst>
              <a:ext uri="{FF2B5EF4-FFF2-40B4-BE49-F238E27FC236}">
                <a16:creationId xmlns:a16="http://schemas.microsoft.com/office/drawing/2014/main" id="{AFBDAD3A-4F9C-BF40-B4F1-D86D09CA1964}"/>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1E83230E-0BE3-554B-81F6-4EB4B1D8899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DA33CAF-F3D3-5942-9296-C52B92819F3C}" type="slidenum">
              <a:rPr lang="en-US" altLang="en-US" sz="1100" smtClean="0"/>
              <a:pPr/>
              <a:t>17</a:t>
            </a:fld>
            <a:endParaRPr lang="en-US" altLang="en-US" sz="1100"/>
          </a:p>
        </p:txBody>
      </p:sp>
      <p:sp>
        <p:nvSpPr>
          <p:cNvPr id="41986" name="Rectangle 2">
            <a:extLst>
              <a:ext uri="{FF2B5EF4-FFF2-40B4-BE49-F238E27FC236}">
                <a16:creationId xmlns:a16="http://schemas.microsoft.com/office/drawing/2014/main" id="{F7F63C7F-B0B2-DE41-86D3-CA2998FACD4C}"/>
              </a:ext>
            </a:extLst>
          </p:cNvPr>
          <p:cNvSpPr>
            <a:spLocks noGrp="1" noRot="1" noChangeAspect="1" noChangeArrowheads="1" noTextEdit="1"/>
          </p:cNvSpPr>
          <p:nvPr>
            <p:ph type="sldImg"/>
          </p:nvPr>
        </p:nvSpPr>
        <p:spPr>
          <a:xfrm>
            <a:off x="1182688" y="698500"/>
            <a:ext cx="4646612" cy="3484563"/>
          </a:xfrm>
          <a:ln/>
        </p:spPr>
      </p:sp>
      <p:sp>
        <p:nvSpPr>
          <p:cNvPr id="81924" name="Rectangle 3">
            <a:extLst>
              <a:ext uri="{FF2B5EF4-FFF2-40B4-BE49-F238E27FC236}">
                <a16:creationId xmlns:a16="http://schemas.microsoft.com/office/drawing/2014/main" id="{1C4E7D56-4A6E-FD45-8E4B-6C8B0A83CCAB}"/>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7E7167BC-616A-3546-A991-D23496B15A9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C7C16E8-8AEA-9A45-8428-FA9C06C3C9DA}" type="slidenum">
              <a:rPr lang="en-US" altLang="en-US" sz="1100" smtClean="0"/>
              <a:pPr/>
              <a:t>18</a:t>
            </a:fld>
            <a:endParaRPr lang="en-US" altLang="en-US" sz="1100"/>
          </a:p>
        </p:txBody>
      </p:sp>
      <p:sp>
        <p:nvSpPr>
          <p:cNvPr id="44034" name="Rectangle 2">
            <a:extLst>
              <a:ext uri="{FF2B5EF4-FFF2-40B4-BE49-F238E27FC236}">
                <a16:creationId xmlns:a16="http://schemas.microsoft.com/office/drawing/2014/main" id="{9117E960-DC11-5F4B-B0AB-E973457C4860}"/>
              </a:ext>
            </a:extLst>
          </p:cNvPr>
          <p:cNvSpPr>
            <a:spLocks noGrp="1" noRot="1" noChangeAspect="1" noChangeArrowheads="1" noTextEdit="1"/>
          </p:cNvSpPr>
          <p:nvPr>
            <p:ph type="sldImg"/>
          </p:nvPr>
        </p:nvSpPr>
        <p:spPr>
          <a:xfrm>
            <a:off x="1182688" y="698500"/>
            <a:ext cx="4646612" cy="3484563"/>
          </a:xfrm>
          <a:ln/>
        </p:spPr>
      </p:sp>
      <p:sp>
        <p:nvSpPr>
          <p:cNvPr id="82948" name="Rectangle 3">
            <a:extLst>
              <a:ext uri="{FF2B5EF4-FFF2-40B4-BE49-F238E27FC236}">
                <a16:creationId xmlns:a16="http://schemas.microsoft.com/office/drawing/2014/main" id="{E23AF1BA-A596-3646-9530-EFABFC80E17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2F026A4A-841A-AA44-87F6-0CB791156B2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BC3A53E-94FA-604F-88C0-1F3E54C84BEE}" type="slidenum">
              <a:rPr lang="en-US" altLang="en-US" sz="1100" smtClean="0"/>
              <a:pPr/>
              <a:t>19</a:t>
            </a:fld>
            <a:endParaRPr lang="en-US" altLang="en-US" sz="1100"/>
          </a:p>
        </p:txBody>
      </p:sp>
      <p:sp>
        <p:nvSpPr>
          <p:cNvPr id="46082" name="Rectangle 2">
            <a:extLst>
              <a:ext uri="{FF2B5EF4-FFF2-40B4-BE49-F238E27FC236}">
                <a16:creationId xmlns:a16="http://schemas.microsoft.com/office/drawing/2014/main" id="{7800A085-3344-1C48-8AED-056B9A81D733}"/>
              </a:ext>
            </a:extLst>
          </p:cNvPr>
          <p:cNvSpPr>
            <a:spLocks noGrp="1" noRot="1" noChangeAspect="1" noChangeArrowheads="1" noTextEdit="1"/>
          </p:cNvSpPr>
          <p:nvPr>
            <p:ph type="sldImg"/>
          </p:nvPr>
        </p:nvSpPr>
        <p:spPr>
          <a:xfrm>
            <a:off x="1182688" y="698500"/>
            <a:ext cx="4646612" cy="3484563"/>
          </a:xfrm>
          <a:ln/>
        </p:spPr>
      </p:sp>
      <p:sp>
        <p:nvSpPr>
          <p:cNvPr id="83972" name="Rectangle 3">
            <a:extLst>
              <a:ext uri="{FF2B5EF4-FFF2-40B4-BE49-F238E27FC236}">
                <a16:creationId xmlns:a16="http://schemas.microsoft.com/office/drawing/2014/main" id="{42701B34-C74A-6C41-AF29-25A2A2C50553}"/>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71F87547-A3B3-1F43-AFE8-9A3849B97A7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2C4648D-01DE-1845-81C1-623586386C57}" type="slidenum">
              <a:rPr lang="en-US" altLang="en-US" sz="1100" smtClean="0"/>
              <a:pPr/>
              <a:t>20</a:t>
            </a:fld>
            <a:endParaRPr lang="en-US" altLang="en-US" sz="1100"/>
          </a:p>
        </p:txBody>
      </p:sp>
      <p:sp>
        <p:nvSpPr>
          <p:cNvPr id="48130" name="Rectangle 2">
            <a:extLst>
              <a:ext uri="{FF2B5EF4-FFF2-40B4-BE49-F238E27FC236}">
                <a16:creationId xmlns:a16="http://schemas.microsoft.com/office/drawing/2014/main" id="{9AFB158D-29E5-7240-B712-DE0B7A800EDA}"/>
              </a:ext>
            </a:extLst>
          </p:cNvPr>
          <p:cNvSpPr>
            <a:spLocks noGrp="1" noRot="1" noChangeAspect="1" noChangeArrowheads="1" noTextEdit="1"/>
          </p:cNvSpPr>
          <p:nvPr>
            <p:ph type="sldImg"/>
          </p:nvPr>
        </p:nvSpPr>
        <p:spPr>
          <a:xfrm>
            <a:off x="1182688" y="698500"/>
            <a:ext cx="4646612" cy="3484563"/>
          </a:xfrm>
          <a:ln/>
        </p:spPr>
      </p:sp>
      <p:sp>
        <p:nvSpPr>
          <p:cNvPr id="84996" name="Rectangle 3">
            <a:extLst>
              <a:ext uri="{FF2B5EF4-FFF2-40B4-BE49-F238E27FC236}">
                <a16:creationId xmlns:a16="http://schemas.microsoft.com/office/drawing/2014/main" id="{C423DE97-3475-4349-9F3C-FE823CD88852}"/>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CC071481-5425-BA40-BCF2-485C8F332723}"/>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AF3775D-BCF0-2142-B847-ED05E28CF20E}" type="slidenum">
              <a:rPr lang="en-US" altLang="en-US" sz="1100" smtClean="0"/>
              <a:pPr/>
              <a:t>2</a:t>
            </a:fld>
            <a:endParaRPr lang="en-US" altLang="en-US" sz="1100"/>
          </a:p>
        </p:txBody>
      </p:sp>
      <p:sp>
        <p:nvSpPr>
          <p:cNvPr id="13314" name="Rectangle 2">
            <a:extLst>
              <a:ext uri="{FF2B5EF4-FFF2-40B4-BE49-F238E27FC236}">
                <a16:creationId xmlns:a16="http://schemas.microsoft.com/office/drawing/2014/main" id="{0DE01955-683A-6E46-8608-7EA8BFD9B02A}"/>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193FA7C4-7F5B-C24B-8023-C7A4B44CD48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3FDD9E6F-B20E-7D45-A7A8-ED4FF00AFF5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B1B6970-DC82-B042-BBEF-B3DF6FEF48CB}" type="slidenum">
              <a:rPr lang="en-US" altLang="en-US" sz="1100" smtClean="0"/>
              <a:pPr/>
              <a:t>21</a:t>
            </a:fld>
            <a:endParaRPr lang="en-US" altLang="en-US" sz="1100"/>
          </a:p>
        </p:txBody>
      </p:sp>
      <p:sp>
        <p:nvSpPr>
          <p:cNvPr id="50178" name="Rectangle 2">
            <a:extLst>
              <a:ext uri="{FF2B5EF4-FFF2-40B4-BE49-F238E27FC236}">
                <a16:creationId xmlns:a16="http://schemas.microsoft.com/office/drawing/2014/main" id="{7E615161-6534-9B42-8A2E-DEC5835714F5}"/>
              </a:ext>
            </a:extLst>
          </p:cNvPr>
          <p:cNvSpPr>
            <a:spLocks noGrp="1" noRot="1" noChangeAspect="1" noChangeArrowheads="1" noTextEdit="1"/>
          </p:cNvSpPr>
          <p:nvPr>
            <p:ph type="sldImg"/>
          </p:nvPr>
        </p:nvSpPr>
        <p:spPr>
          <a:xfrm>
            <a:off x="1182688" y="698500"/>
            <a:ext cx="4646612" cy="3484563"/>
          </a:xfrm>
          <a:ln/>
        </p:spPr>
      </p:sp>
      <p:sp>
        <p:nvSpPr>
          <p:cNvPr id="86020" name="Rectangle 3">
            <a:extLst>
              <a:ext uri="{FF2B5EF4-FFF2-40B4-BE49-F238E27FC236}">
                <a16:creationId xmlns:a16="http://schemas.microsoft.com/office/drawing/2014/main" id="{FB0DF399-A693-F24D-B61C-9611A2BC8CC4}"/>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2599C912-24EC-5B47-B3BF-6AD618F661EE}"/>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B70CCEF-A72B-424D-B34D-EAB594AF35E8}" type="slidenum">
              <a:rPr lang="en-US" altLang="en-US" sz="1100" smtClean="0"/>
              <a:pPr/>
              <a:t>24</a:t>
            </a:fld>
            <a:endParaRPr lang="en-US" altLang="en-US" sz="1100"/>
          </a:p>
        </p:txBody>
      </p:sp>
      <p:sp>
        <p:nvSpPr>
          <p:cNvPr id="54274" name="Rectangle 2">
            <a:extLst>
              <a:ext uri="{FF2B5EF4-FFF2-40B4-BE49-F238E27FC236}">
                <a16:creationId xmlns:a16="http://schemas.microsoft.com/office/drawing/2014/main" id="{2155EAAB-3190-DA44-B181-2696C872E5A7}"/>
              </a:ext>
            </a:extLst>
          </p:cNvPr>
          <p:cNvSpPr>
            <a:spLocks noGrp="1" noRot="1" noChangeAspect="1" noChangeArrowheads="1" noTextEdit="1"/>
          </p:cNvSpPr>
          <p:nvPr>
            <p:ph type="sldImg"/>
          </p:nvPr>
        </p:nvSpPr>
        <p:spPr>
          <a:xfrm>
            <a:off x="1182688" y="698500"/>
            <a:ext cx="4646612" cy="3484563"/>
          </a:xfrm>
          <a:ln/>
        </p:spPr>
      </p:sp>
      <p:sp>
        <p:nvSpPr>
          <p:cNvPr id="87044" name="Rectangle 3">
            <a:extLst>
              <a:ext uri="{FF2B5EF4-FFF2-40B4-BE49-F238E27FC236}">
                <a16:creationId xmlns:a16="http://schemas.microsoft.com/office/drawing/2014/main" id="{F346C922-9BA4-AD46-A5A2-90801CD7390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C8CF8BB4-CAA7-394C-84D6-330FA551378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06176E7-CDCC-C848-8440-A72D12368141}" type="slidenum">
              <a:rPr lang="en-US" altLang="en-US" sz="1100" smtClean="0"/>
              <a:pPr/>
              <a:t>25</a:t>
            </a:fld>
            <a:endParaRPr lang="en-US" altLang="en-US" sz="1100"/>
          </a:p>
        </p:txBody>
      </p:sp>
      <p:sp>
        <p:nvSpPr>
          <p:cNvPr id="56322" name="Rectangle 2">
            <a:extLst>
              <a:ext uri="{FF2B5EF4-FFF2-40B4-BE49-F238E27FC236}">
                <a16:creationId xmlns:a16="http://schemas.microsoft.com/office/drawing/2014/main" id="{08157EA7-E5C6-074E-A279-1209C4E35857}"/>
              </a:ext>
            </a:extLst>
          </p:cNvPr>
          <p:cNvSpPr>
            <a:spLocks noGrp="1" noRot="1" noChangeAspect="1" noChangeArrowheads="1" noTextEdit="1"/>
          </p:cNvSpPr>
          <p:nvPr>
            <p:ph type="sldImg"/>
          </p:nvPr>
        </p:nvSpPr>
        <p:spPr>
          <a:xfrm>
            <a:off x="1182688" y="698500"/>
            <a:ext cx="4646612" cy="3484563"/>
          </a:xfrm>
          <a:ln/>
        </p:spPr>
      </p:sp>
      <p:sp>
        <p:nvSpPr>
          <p:cNvPr id="88068" name="Rectangle 3">
            <a:extLst>
              <a:ext uri="{FF2B5EF4-FFF2-40B4-BE49-F238E27FC236}">
                <a16:creationId xmlns:a16="http://schemas.microsoft.com/office/drawing/2014/main" id="{24919808-EDBD-1A45-8B9B-DF9F4DEC7A8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74F33A93-31F7-3446-AB72-7AEEFC25E39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ACCDE1F-E6FC-6C4B-A0B3-69F0212A4F66}" type="slidenum">
              <a:rPr lang="en-US" altLang="en-US" sz="1100" smtClean="0"/>
              <a:pPr/>
              <a:t>26</a:t>
            </a:fld>
            <a:endParaRPr lang="en-US" altLang="en-US" sz="1100"/>
          </a:p>
        </p:txBody>
      </p:sp>
      <p:sp>
        <p:nvSpPr>
          <p:cNvPr id="58370" name="Rectangle 2">
            <a:extLst>
              <a:ext uri="{FF2B5EF4-FFF2-40B4-BE49-F238E27FC236}">
                <a16:creationId xmlns:a16="http://schemas.microsoft.com/office/drawing/2014/main" id="{6DE0F58C-8A9C-164B-89BB-4BAAFCB8410B}"/>
              </a:ext>
            </a:extLst>
          </p:cNvPr>
          <p:cNvSpPr>
            <a:spLocks noGrp="1" noRot="1" noChangeAspect="1" noChangeArrowheads="1" noTextEdit="1"/>
          </p:cNvSpPr>
          <p:nvPr>
            <p:ph type="sldImg"/>
          </p:nvPr>
        </p:nvSpPr>
        <p:spPr>
          <a:xfrm>
            <a:off x="1182688" y="698500"/>
            <a:ext cx="4646612" cy="3484563"/>
          </a:xfrm>
          <a:ln/>
        </p:spPr>
      </p:sp>
      <p:sp>
        <p:nvSpPr>
          <p:cNvPr id="89092" name="Rectangle 3">
            <a:extLst>
              <a:ext uri="{FF2B5EF4-FFF2-40B4-BE49-F238E27FC236}">
                <a16:creationId xmlns:a16="http://schemas.microsoft.com/office/drawing/2014/main" id="{4B5BDFB9-0CCC-3D4F-98B0-8D2F33A87BC5}"/>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5E08C74B-6B51-004D-991D-1F67F389FA5E}"/>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68F7B28-ADD9-7446-972C-BA501DE8395F}" type="slidenum">
              <a:rPr lang="en-US" altLang="en-US" sz="1100" smtClean="0"/>
              <a:pPr/>
              <a:t>27</a:t>
            </a:fld>
            <a:endParaRPr lang="en-US" altLang="en-US" sz="1100"/>
          </a:p>
        </p:txBody>
      </p:sp>
      <p:sp>
        <p:nvSpPr>
          <p:cNvPr id="60418" name="Rectangle 2">
            <a:extLst>
              <a:ext uri="{FF2B5EF4-FFF2-40B4-BE49-F238E27FC236}">
                <a16:creationId xmlns:a16="http://schemas.microsoft.com/office/drawing/2014/main" id="{0AE702B2-BD62-B644-BE56-FC399ACE966E}"/>
              </a:ext>
            </a:extLst>
          </p:cNvPr>
          <p:cNvSpPr>
            <a:spLocks noGrp="1" noRot="1" noChangeAspect="1" noChangeArrowheads="1" noTextEdit="1"/>
          </p:cNvSpPr>
          <p:nvPr>
            <p:ph type="sldImg"/>
          </p:nvPr>
        </p:nvSpPr>
        <p:spPr>
          <a:xfrm>
            <a:off x="1182688" y="698500"/>
            <a:ext cx="4646612" cy="3484563"/>
          </a:xfrm>
          <a:ln/>
        </p:spPr>
      </p:sp>
      <p:sp>
        <p:nvSpPr>
          <p:cNvPr id="90116" name="Rectangle 3">
            <a:extLst>
              <a:ext uri="{FF2B5EF4-FFF2-40B4-BE49-F238E27FC236}">
                <a16:creationId xmlns:a16="http://schemas.microsoft.com/office/drawing/2014/main" id="{1C2D1E28-7106-E044-A08F-6F2CB2AF7902}"/>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3503EEE4-CC80-9942-AE24-0EBBECC85416}"/>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E93973A-F09D-4F4F-AFD9-F3E0AAC8A8B4}" type="slidenum">
              <a:rPr lang="en-US" altLang="en-US" sz="1100" smtClean="0"/>
              <a:pPr/>
              <a:t>28</a:t>
            </a:fld>
            <a:endParaRPr lang="en-US" altLang="en-US" sz="1100"/>
          </a:p>
        </p:txBody>
      </p:sp>
      <p:sp>
        <p:nvSpPr>
          <p:cNvPr id="62466" name="Rectangle 2">
            <a:extLst>
              <a:ext uri="{FF2B5EF4-FFF2-40B4-BE49-F238E27FC236}">
                <a16:creationId xmlns:a16="http://schemas.microsoft.com/office/drawing/2014/main" id="{EE56904A-D29A-8449-99BF-A8257E5480D7}"/>
              </a:ext>
            </a:extLst>
          </p:cNvPr>
          <p:cNvSpPr>
            <a:spLocks noGrp="1" noRot="1" noChangeAspect="1" noChangeArrowheads="1" noTextEdit="1"/>
          </p:cNvSpPr>
          <p:nvPr>
            <p:ph type="sldImg"/>
          </p:nvPr>
        </p:nvSpPr>
        <p:spPr>
          <a:xfrm>
            <a:off x="1182688" y="698500"/>
            <a:ext cx="4646612" cy="3484563"/>
          </a:xfrm>
          <a:ln/>
        </p:spPr>
      </p:sp>
      <p:sp>
        <p:nvSpPr>
          <p:cNvPr id="91140" name="Rectangle 3">
            <a:extLst>
              <a:ext uri="{FF2B5EF4-FFF2-40B4-BE49-F238E27FC236}">
                <a16:creationId xmlns:a16="http://schemas.microsoft.com/office/drawing/2014/main" id="{EAB07FEA-5637-F14A-9B44-9B5BA5DFA08D}"/>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463427B3-C10F-1048-9157-32C4DD415A51}"/>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53C29B0-6D00-CE4A-8A95-30F96C581F4F}" type="slidenum">
              <a:rPr lang="en-US" altLang="en-US" sz="1100" smtClean="0"/>
              <a:pPr/>
              <a:t>30</a:t>
            </a:fld>
            <a:endParaRPr lang="en-US" altLang="en-US" sz="1100"/>
          </a:p>
        </p:txBody>
      </p:sp>
      <p:sp>
        <p:nvSpPr>
          <p:cNvPr id="65538" name="Rectangle 2">
            <a:extLst>
              <a:ext uri="{FF2B5EF4-FFF2-40B4-BE49-F238E27FC236}">
                <a16:creationId xmlns:a16="http://schemas.microsoft.com/office/drawing/2014/main" id="{6E8050BD-5C56-0D43-A22B-8BFB3C5E0549}"/>
              </a:ext>
            </a:extLst>
          </p:cNvPr>
          <p:cNvSpPr>
            <a:spLocks noGrp="1" noRot="1" noChangeAspect="1" noChangeArrowheads="1" noTextEdit="1"/>
          </p:cNvSpPr>
          <p:nvPr>
            <p:ph type="sldImg"/>
          </p:nvPr>
        </p:nvSpPr>
        <p:spPr>
          <a:xfrm>
            <a:off x="1182688" y="698500"/>
            <a:ext cx="4646612" cy="3484563"/>
          </a:xfrm>
          <a:ln/>
        </p:spPr>
      </p:sp>
      <p:sp>
        <p:nvSpPr>
          <p:cNvPr id="92164" name="Rectangle 3">
            <a:extLst>
              <a:ext uri="{FF2B5EF4-FFF2-40B4-BE49-F238E27FC236}">
                <a16:creationId xmlns:a16="http://schemas.microsoft.com/office/drawing/2014/main" id="{86114395-F897-5748-A3DA-6C61C9AFAE23}"/>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F9E68A11-FD94-5547-973E-A7C720812B8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7CC43F4-C5D8-784C-8A85-B9784798E149}" type="slidenum">
              <a:rPr lang="en-US" altLang="en-US" sz="1100" smtClean="0"/>
              <a:pPr/>
              <a:t>31</a:t>
            </a:fld>
            <a:endParaRPr lang="en-US" altLang="en-US" sz="1100"/>
          </a:p>
        </p:txBody>
      </p:sp>
      <p:sp>
        <p:nvSpPr>
          <p:cNvPr id="67586" name="Rectangle 2">
            <a:extLst>
              <a:ext uri="{FF2B5EF4-FFF2-40B4-BE49-F238E27FC236}">
                <a16:creationId xmlns:a16="http://schemas.microsoft.com/office/drawing/2014/main" id="{D306BA6F-8BBF-A140-81E8-4A10B21CFB20}"/>
              </a:ext>
            </a:extLst>
          </p:cNvPr>
          <p:cNvSpPr>
            <a:spLocks noGrp="1" noRot="1" noChangeAspect="1" noChangeArrowheads="1" noTextEdit="1"/>
          </p:cNvSpPr>
          <p:nvPr>
            <p:ph type="sldImg"/>
          </p:nvPr>
        </p:nvSpPr>
        <p:spPr>
          <a:xfrm>
            <a:off x="1182688" y="698500"/>
            <a:ext cx="4646612" cy="3484563"/>
          </a:xfrm>
          <a:ln/>
        </p:spPr>
      </p:sp>
      <p:sp>
        <p:nvSpPr>
          <p:cNvPr id="93188" name="Rectangle 3">
            <a:extLst>
              <a:ext uri="{FF2B5EF4-FFF2-40B4-BE49-F238E27FC236}">
                <a16:creationId xmlns:a16="http://schemas.microsoft.com/office/drawing/2014/main" id="{C6702894-E2F0-7E4D-90C6-7D9C4E55CD33}"/>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4E850CBC-7E0E-E243-8509-815275ED1080}"/>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A86D5C5-3F62-E94C-82EE-B26A0279C47B}" type="slidenum">
              <a:rPr lang="en-US" altLang="en-US" sz="1100" smtClean="0"/>
              <a:pPr/>
              <a:t>32</a:t>
            </a:fld>
            <a:endParaRPr lang="en-US" altLang="en-US" sz="1100"/>
          </a:p>
        </p:txBody>
      </p:sp>
      <p:sp>
        <p:nvSpPr>
          <p:cNvPr id="69634" name="Rectangle 2">
            <a:extLst>
              <a:ext uri="{FF2B5EF4-FFF2-40B4-BE49-F238E27FC236}">
                <a16:creationId xmlns:a16="http://schemas.microsoft.com/office/drawing/2014/main" id="{954A7B10-2916-1D43-8638-49703AE47173}"/>
              </a:ext>
            </a:extLst>
          </p:cNvPr>
          <p:cNvSpPr>
            <a:spLocks noGrp="1" noRot="1" noChangeAspect="1" noChangeArrowheads="1" noTextEdit="1"/>
          </p:cNvSpPr>
          <p:nvPr>
            <p:ph type="sldImg"/>
          </p:nvPr>
        </p:nvSpPr>
        <p:spPr>
          <a:xfrm>
            <a:off x="1182688" y="698500"/>
            <a:ext cx="4646612" cy="3484563"/>
          </a:xfrm>
          <a:ln/>
        </p:spPr>
      </p:sp>
      <p:sp>
        <p:nvSpPr>
          <p:cNvPr id="94212" name="Rectangle 3">
            <a:extLst>
              <a:ext uri="{FF2B5EF4-FFF2-40B4-BE49-F238E27FC236}">
                <a16:creationId xmlns:a16="http://schemas.microsoft.com/office/drawing/2014/main" id="{85EA1CA0-4AD8-A240-983D-13B3EC02480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AFAEAA0C-A012-134E-B7CE-6DE9C84D5F2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7F67E5A-3BE6-A041-8AF2-EB0486F0A959}" type="slidenum">
              <a:rPr lang="en-US" altLang="en-US" sz="1100" smtClean="0"/>
              <a:pPr/>
              <a:t>33</a:t>
            </a:fld>
            <a:endParaRPr lang="en-US" altLang="en-US" sz="1100"/>
          </a:p>
        </p:txBody>
      </p:sp>
      <p:sp>
        <p:nvSpPr>
          <p:cNvPr id="71682" name="Rectangle 2">
            <a:extLst>
              <a:ext uri="{FF2B5EF4-FFF2-40B4-BE49-F238E27FC236}">
                <a16:creationId xmlns:a16="http://schemas.microsoft.com/office/drawing/2014/main" id="{402F64EF-79CE-314D-B5A1-16BB8321A6EE}"/>
              </a:ext>
            </a:extLst>
          </p:cNvPr>
          <p:cNvSpPr>
            <a:spLocks noGrp="1" noRot="1" noChangeAspect="1" noChangeArrowheads="1" noTextEdit="1"/>
          </p:cNvSpPr>
          <p:nvPr>
            <p:ph type="sldImg"/>
          </p:nvPr>
        </p:nvSpPr>
        <p:spPr>
          <a:xfrm>
            <a:off x="1182688" y="698500"/>
            <a:ext cx="4646612" cy="3484563"/>
          </a:xfrm>
          <a:ln/>
        </p:spPr>
      </p:sp>
      <p:sp>
        <p:nvSpPr>
          <p:cNvPr id="95236" name="Rectangle 3">
            <a:extLst>
              <a:ext uri="{FF2B5EF4-FFF2-40B4-BE49-F238E27FC236}">
                <a16:creationId xmlns:a16="http://schemas.microsoft.com/office/drawing/2014/main" id="{F9B0913E-A1D2-7C4E-8124-97F842A8232F}"/>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FB9A7271-D265-124F-8736-5647E946BA6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19F8A77-0B9C-744C-9263-BFEA5B41A6A2}" type="slidenum">
              <a:rPr lang="en-US" altLang="en-US" sz="1100" smtClean="0"/>
              <a:pPr/>
              <a:t>3</a:t>
            </a:fld>
            <a:endParaRPr lang="en-US" altLang="en-US" sz="1100"/>
          </a:p>
        </p:txBody>
      </p:sp>
      <p:sp>
        <p:nvSpPr>
          <p:cNvPr id="15362" name="Rectangle 2">
            <a:extLst>
              <a:ext uri="{FF2B5EF4-FFF2-40B4-BE49-F238E27FC236}">
                <a16:creationId xmlns:a16="http://schemas.microsoft.com/office/drawing/2014/main" id="{27DD2990-1807-3A44-A5B9-3006BE1249C4}"/>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8898832B-8272-764E-9954-6237C882492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98F3FCF9-509D-AC4E-B91A-40166A4FD3A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EE9DEE8-138F-7E4B-B3AE-9E8C224EE12E}" type="slidenum">
              <a:rPr lang="en-US" altLang="en-US" sz="1100" smtClean="0"/>
              <a:pPr/>
              <a:t>34</a:t>
            </a:fld>
            <a:endParaRPr lang="en-US" altLang="en-US" sz="1100"/>
          </a:p>
        </p:txBody>
      </p:sp>
      <p:sp>
        <p:nvSpPr>
          <p:cNvPr id="73730" name="Rectangle 2">
            <a:extLst>
              <a:ext uri="{FF2B5EF4-FFF2-40B4-BE49-F238E27FC236}">
                <a16:creationId xmlns:a16="http://schemas.microsoft.com/office/drawing/2014/main" id="{A5D64C8E-38B7-544D-906B-6D0228AFCB4A}"/>
              </a:ext>
            </a:extLst>
          </p:cNvPr>
          <p:cNvSpPr>
            <a:spLocks noGrp="1" noRot="1" noChangeAspect="1" noChangeArrowheads="1" noTextEdit="1"/>
          </p:cNvSpPr>
          <p:nvPr>
            <p:ph type="sldImg"/>
          </p:nvPr>
        </p:nvSpPr>
        <p:spPr>
          <a:xfrm>
            <a:off x="1182688" y="698500"/>
            <a:ext cx="4646612" cy="3484563"/>
          </a:xfrm>
          <a:ln/>
        </p:spPr>
      </p:sp>
      <p:sp>
        <p:nvSpPr>
          <p:cNvPr id="96260" name="Rectangle 3">
            <a:extLst>
              <a:ext uri="{FF2B5EF4-FFF2-40B4-BE49-F238E27FC236}">
                <a16:creationId xmlns:a16="http://schemas.microsoft.com/office/drawing/2014/main" id="{D22C98E0-AC97-7E4E-B58A-D076C93FB6A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D8191D5D-384E-EC49-B072-47569A76662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D61AD30-31AF-AC49-90BB-E337E5D3C4C6}" type="slidenum">
              <a:rPr lang="en-US" altLang="en-US" sz="1100" smtClean="0"/>
              <a:pPr/>
              <a:t>35</a:t>
            </a:fld>
            <a:endParaRPr lang="en-US" altLang="en-US" sz="1100"/>
          </a:p>
        </p:txBody>
      </p:sp>
      <p:sp>
        <p:nvSpPr>
          <p:cNvPr id="75778" name="Rectangle 2">
            <a:extLst>
              <a:ext uri="{FF2B5EF4-FFF2-40B4-BE49-F238E27FC236}">
                <a16:creationId xmlns:a16="http://schemas.microsoft.com/office/drawing/2014/main" id="{4EF09BA3-0199-3849-8EE0-6355B1C04A30}"/>
              </a:ext>
            </a:extLst>
          </p:cNvPr>
          <p:cNvSpPr>
            <a:spLocks noGrp="1" noRot="1" noChangeAspect="1" noChangeArrowheads="1" noTextEdit="1"/>
          </p:cNvSpPr>
          <p:nvPr>
            <p:ph type="sldImg"/>
          </p:nvPr>
        </p:nvSpPr>
        <p:spPr>
          <a:xfrm>
            <a:off x="1182688" y="698500"/>
            <a:ext cx="4646612" cy="3484563"/>
          </a:xfrm>
          <a:ln/>
        </p:spPr>
      </p:sp>
      <p:sp>
        <p:nvSpPr>
          <p:cNvPr id="97284" name="Rectangle 3">
            <a:extLst>
              <a:ext uri="{FF2B5EF4-FFF2-40B4-BE49-F238E27FC236}">
                <a16:creationId xmlns:a16="http://schemas.microsoft.com/office/drawing/2014/main" id="{A8CA9C2E-D63B-1E48-AD2E-536323B54730}"/>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002182E7-206D-B842-9EBD-EDA70665410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257E20B-B54A-D748-AFCE-B073931D2475}" type="slidenum">
              <a:rPr lang="en-US" altLang="en-US" sz="1100" smtClean="0"/>
              <a:pPr/>
              <a:t>36</a:t>
            </a:fld>
            <a:endParaRPr lang="en-US" altLang="en-US" sz="1100"/>
          </a:p>
        </p:txBody>
      </p:sp>
      <p:sp>
        <p:nvSpPr>
          <p:cNvPr id="77826" name="Rectangle 2">
            <a:extLst>
              <a:ext uri="{FF2B5EF4-FFF2-40B4-BE49-F238E27FC236}">
                <a16:creationId xmlns:a16="http://schemas.microsoft.com/office/drawing/2014/main" id="{143732E6-1789-4C43-AD25-85A0F24DD165}"/>
              </a:ext>
            </a:extLst>
          </p:cNvPr>
          <p:cNvSpPr>
            <a:spLocks noGrp="1" noRot="1" noChangeAspect="1" noChangeArrowheads="1" noTextEdit="1"/>
          </p:cNvSpPr>
          <p:nvPr>
            <p:ph type="sldImg"/>
          </p:nvPr>
        </p:nvSpPr>
        <p:spPr>
          <a:xfrm>
            <a:off x="1182688" y="698500"/>
            <a:ext cx="4646612" cy="3484563"/>
          </a:xfrm>
          <a:ln/>
        </p:spPr>
      </p:sp>
      <p:sp>
        <p:nvSpPr>
          <p:cNvPr id="98308" name="Rectangle 3">
            <a:extLst>
              <a:ext uri="{FF2B5EF4-FFF2-40B4-BE49-F238E27FC236}">
                <a16:creationId xmlns:a16="http://schemas.microsoft.com/office/drawing/2014/main" id="{530C6556-8E32-AC4E-A0E6-4EE763BCD6C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DC057158-EC89-6445-B6D9-E0D5BEA606F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577BF7A-5BA5-7846-8BB1-E56205AD405B}" type="slidenum">
              <a:rPr lang="en-US" altLang="en-US" sz="1100" smtClean="0"/>
              <a:pPr/>
              <a:t>37</a:t>
            </a:fld>
            <a:endParaRPr lang="en-US" altLang="en-US" sz="1100"/>
          </a:p>
        </p:txBody>
      </p:sp>
      <p:sp>
        <p:nvSpPr>
          <p:cNvPr id="79874" name="Rectangle 2">
            <a:extLst>
              <a:ext uri="{FF2B5EF4-FFF2-40B4-BE49-F238E27FC236}">
                <a16:creationId xmlns:a16="http://schemas.microsoft.com/office/drawing/2014/main" id="{69C7BB4D-399D-5244-A37B-EC088AFA41FD}"/>
              </a:ext>
            </a:extLst>
          </p:cNvPr>
          <p:cNvSpPr>
            <a:spLocks noGrp="1" noRot="1" noChangeAspect="1" noChangeArrowheads="1" noTextEdit="1"/>
          </p:cNvSpPr>
          <p:nvPr>
            <p:ph type="sldImg"/>
          </p:nvPr>
        </p:nvSpPr>
        <p:spPr>
          <a:xfrm>
            <a:off x="1182688" y="698500"/>
            <a:ext cx="4646612" cy="3484563"/>
          </a:xfrm>
          <a:ln/>
        </p:spPr>
      </p:sp>
      <p:sp>
        <p:nvSpPr>
          <p:cNvPr id="99332" name="Rectangle 3">
            <a:extLst>
              <a:ext uri="{FF2B5EF4-FFF2-40B4-BE49-F238E27FC236}">
                <a16:creationId xmlns:a16="http://schemas.microsoft.com/office/drawing/2014/main" id="{D376EA74-54E6-564C-A0C0-952F01B7E3CD}"/>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D4B8E7C4-14D4-C14F-B46E-E1F02DDE52D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151EC80-74B7-D043-99CD-68DAA2262D35}" type="slidenum">
              <a:rPr lang="en-US" altLang="en-US" sz="1100" smtClean="0"/>
              <a:pPr/>
              <a:t>38</a:t>
            </a:fld>
            <a:endParaRPr lang="en-US" altLang="en-US" sz="1100"/>
          </a:p>
        </p:txBody>
      </p:sp>
      <p:sp>
        <p:nvSpPr>
          <p:cNvPr id="81922" name="Rectangle 2">
            <a:extLst>
              <a:ext uri="{FF2B5EF4-FFF2-40B4-BE49-F238E27FC236}">
                <a16:creationId xmlns:a16="http://schemas.microsoft.com/office/drawing/2014/main" id="{503EACC6-2973-114A-A872-7F929F5E14B8}"/>
              </a:ext>
            </a:extLst>
          </p:cNvPr>
          <p:cNvSpPr>
            <a:spLocks noGrp="1" noRot="1" noChangeAspect="1" noChangeArrowheads="1" noTextEdit="1"/>
          </p:cNvSpPr>
          <p:nvPr>
            <p:ph type="sldImg"/>
          </p:nvPr>
        </p:nvSpPr>
        <p:spPr>
          <a:xfrm>
            <a:off x="1182688" y="698500"/>
            <a:ext cx="4646612" cy="3484563"/>
          </a:xfrm>
          <a:ln/>
        </p:spPr>
      </p:sp>
      <p:sp>
        <p:nvSpPr>
          <p:cNvPr id="100356" name="Rectangle 3">
            <a:extLst>
              <a:ext uri="{FF2B5EF4-FFF2-40B4-BE49-F238E27FC236}">
                <a16:creationId xmlns:a16="http://schemas.microsoft.com/office/drawing/2014/main" id="{B8D791CE-EF33-8E46-A703-5D1F0F418E32}"/>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4A7A07B1-B6E4-4B44-A22F-A98869ADB7A6}"/>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18C0FD9-87AC-374E-AD46-A3430A25AF4A}" type="slidenum">
              <a:rPr lang="en-US" altLang="en-US" sz="1100" smtClean="0"/>
              <a:pPr/>
              <a:t>39</a:t>
            </a:fld>
            <a:endParaRPr lang="en-US" altLang="en-US" sz="1100"/>
          </a:p>
        </p:txBody>
      </p:sp>
      <p:sp>
        <p:nvSpPr>
          <p:cNvPr id="83970" name="Rectangle 2">
            <a:extLst>
              <a:ext uri="{FF2B5EF4-FFF2-40B4-BE49-F238E27FC236}">
                <a16:creationId xmlns:a16="http://schemas.microsoft.com/office/drawing/2014/main" id="{837263FA-AE14-934C-A82D-8FAF2DDEEF76}"/>
              </a:ext>
            </a:extLst>
          </p:cNvPr>
          <p:cNvSpPr>
            <a:spLocks noGrp="1" noRot="1" noChangeAspect="1" noChangeArrowheads="1" noTextEdit="1"/>
          </p:cNvSpPr>
          <p:nvPr>
            <p:ph type="sldImg"/>
          </p:nvPr>
        </p:nvSpPr>
        <p:spPr>
          <a:xfrm>
            <a:off x="1182688" y="698500"/>
            <a:ext cx="4646612" cy="3484563"/>
          </a:xfrm>
          <a:ln/>
        </p:spPr>
      </p:sp>
      <p:sp>
        <p:nvSpPr>
          <p:cNvPr id="101380" name="Rectangle 3">
            <a:extLst>
              <a:ext uri="{FF2B5EF4-FFF2-40B4-BE49-F238E27FC236}">
                <a16:creationId xmlns:a16="http://schemas.microsoft.com/office/drawing/2014/main" id="{B02E4F96-5D55-FA41-AF25-B19B3EEDE5B6}"/>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50DF6025-0F73-774B-B031-1D818CDEB33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2BBF38D-4053-F147-AA43-B7F3BD983F27}" type="slidenum">
              <a:rPr lang="en-US" altLang="en-US" sz="1100" smtClean="0"/>
              <a:pPr/>
              <a:t>40</a:t>
            </a:fld>
            <a:endParaRPr lang="en-US" altLang="en-US" sz="1100"/>
          </a:p>
        </p:txBody>
      </p:sp>
      <p:sp>
        <p:nvSpPr>
          <p:cNvPr id="86018" name="Rectangle 2">
            <a:extLst>
              <a:ext uri="{FF2B5EF4-FFF2-40B4-BE49-F238E27FC236}">
                <a16:creationId xmlns:a16="http://schemas.microsoft.com/office/drawing/2014/main" id="{BE498B9D-AD22-B04C-8CD8-131BD0C695AD}"/>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92478608-4A48-C740-9A04-078B8082B02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A6F54F96-E275-A844-B5F7-6AF3EDE87BE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F04DC77-7E11-7D41-89A7-928487F2E385}" type="slidenum">
              <a:rPr lang="en-US" altLang="en-US" sz="1100" smtClean="0"/>
              <a:pPr/>
              <a:t>41</a:t>
            </a:fld>
            <a:endParaRPr lang="en-US" altLang="en-US" sz="1100"/>
          </a:p>
        </p:txBody>
      </p:sp>
      <p:sp>
        <p:nvSpPr>
          <p:cNvPr id="88066" name="Rectangle 2">
            <a:extLst>
              <a:ext uri="{FF2B5EF4-FFF2-40B4-BE49-F238E27FC236}">
                <a16:creationId xmlns:a16="http://schemas.microsoft.com/office/drawing/2014/main" id="{58E1DDBE-5F7E-364F-8B9C-15B2B52722D1}"/>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FF9C6457-1DDD-B541-A8EF-3023D999B17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356F8A48-7536-D740-9682-00967293BB3C}"/>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34A8F89-C3F1-9843-9C8E-D5258217B86E}" type="slidenum">
              <a:rPr lang="en-US" altLang="en-US" sz="1100" smtClean="0"/>
              <a:pPr/>
              <a:t>42</a:t>
            </a:fld>
            <a:endParaRPr lang="en-US" altLang="en-US" sz="1100"/>
          </a:p>
        </p:txBody>
      </p:sp>
      <p:sp>
        <p:nvSpPr>
          <p:cNvPr id="90114" name="Rectangle 2">
            <a:extLst>
              <a:ext uri="{FF2B5EF4-FFF2-40B4-BE49-F238E27FC236}">
                <a16:creationId xmlns:a16="http://schemas.microsoft.com/office/drawing/2014/main" id="{4BBC61E8-F5DA-D744-82DC-A34670A00265}"/>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5CF11148-B01C-B94E-A1D1-9008C873F9B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E54AEB1B-9914-4345-A85A-F787A9C0144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311DACD-8C08-7940-AA5B-7A331365E7C6}" type="slidenum">
              <a:rPr lang="en-US" altLang="en-US" sz="1100" smtClean="0"/>
              <a:pPr/>
              <a:t>44</a:t>
            </a:fld>
            <a:endParaRPr lang="en-US" altLang="en-US" sz="1100"/>
          </a:p>
        </p:txBody>
      </p:sp>
      <p:sp>
        <p:nvSpPr>
          <p:cNvPr id="92162" name="Rectangle 2">
            <a:extLst>
              <a:ext uri="{FF2B5EF4-FFF2-40B4-BE49-F238E27FC236}">
                <a16:creationId xmlns:a16="http://schemas.microsoft.com/office/drawing/2014/main" id="{78B9383E-7E83-1749-BC6D-D8DD7C1A1082}"/>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1BE70A51-1663-1B43-B55D-B0DAC3370D5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09903DC7-C6E2-0A48-91C2-7286873D71A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BC38F18-35DB-604D-81CE-2601A6A60BC0}" type="slidenum">
              <a:rPr lang="en-US" altLang="en-US" sz="1100" smtClean="0"/>
              <a:pPr/>
              <a:t>4</a:t>
            </a:fld>
            <a:endParaRPr lang="en-US" altLang="en-US" sz="1100"/>
          </a:p>
        </p:txBody>
      </p:sp>
      <p:sp>
        <p:nvSpPr>
          <p:cNvPr id="19458" name="Rectangle 2">
            <a:extLst>
              <a:ext uri="{FF2B5EF4-FFF2-40B4-BE49-F238E27FC236}">
                <a16:creationId xmlns:a16="http://schemas.microsoft.com/office/drawing/2014/main" id="{FBF51C22-9929-7641-AA9D-6CCBA05404BA}"/>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036447E8-47E2-B643-97EC-2EB60BB1D87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4E4E039C-998A-774A-B2A9-233C38250F12}"/>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1132549-6F56-B948-AF14-01A574350065}" type="slidenum">
              <a:rPr lang="en-US" altLang="en-US" sz="1100" smtClean="0"/>
              <a:pPr/>
              <a:t>45</a:t>
            </a:fld>
            <a:endParaRPr lang="en-US" altLang="en-US" sz="1100"/>
          </a:p>
        </p:txBody>
      </p:sp>
      <p:sp>
        <p:nvSpPr>
          <p:cNvPr id="94210" name="Rectangle 2">
            <a:extLst>
              <a:ext uri="{FF2B5EF4-FFF2-40B4-BE49-F238E27FC236}">
                <a16:creationId xmlns:a16="http://schemas.microsoft.com/office/drawing/2014/main" id="{1C3D4D70-8249-CC4F-8D0C-EF2998834B62}"/>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F5FC9D2D-CA68-AE44-80C1-EBEA01661B2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6FAC38B1-79BE-7145-871E-B6331653C00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D320538-4DE0-4942-85C7-1A02AB3F7278}" type="slidenum">
              <a:rPr lang="en-US" altLang="en-US" sz="1100" smtClean="0"/>
              <a:pPr/>
              <a:t>46</a:t>
            </a:fld>
            <a:endParaRPr lang="en-US" altLang="en-US" sz="1100"/>
          </a:p>
        </p:txBody>
      </p:sp>
      <p:sp>
        <p:nvSpPr>
          <p:cNvPr id="96258" name="Rectangle 2">
            <a:extLst>
              <a:ext uri="{FF2B5EF4-FFF2-40B4-BE49-F238E27FC236}">
                <a16:creationId xmlns:a16="http://schemas.microsoft.com/office/drawing/2014/main" id="{A3524956-7E28-3049-A8F4-B40ADF156B91}"/>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B1450540-605A-774B-AAA5-FAF5937AE63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AB507147-D3FF-B94D-8788-DDB7127670A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455D3CA-69BC-A54B-B243-FE282B745755}" type="slidenum">
              <a:rPr lang="en-US" altLang="en-US" sz="1100" smtClean="0"/>
              <a:pPr/>
              <a:t>47</a:t>
            </a:fld>
            <a:endParaRPr lang="en-US" altLang="en-US" sz="1100"/>
          </a:p>
        </p:txBody>
      </p:sp>
      <p:sp>
        <p:nvSpPr>
          <p:cNvPr id="98306" name="Rectangle 2">
            <a:extLst>
              <a:ext uri="{FF2B5EF4-FFF2-40B4-BE49-F238E27FC236}">
                <a16:creationId xmlns:a16="http://schemas.microsoft.com/office/drawing/2014/main" id="{19FF51CB-B70C-734F-A75A-1ED9C4F3091F}"/>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EB44A854-BF2C-2A49-859D-35EA520B719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7E693E65-FCE0-D64A-8A96-B9B33B2FA6AA}"/>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ACF6DDB-9A0E-6B45-B504-03F63F47AF9B}" type="slidenum">
              <a:rPr lang="en-US" altLang="en-US" sz="1100" smtClean="0"/>
              <a:pPr/>
              <a:t>48</a:t>
            </a:fld>
            <a:endParaRPr lang="en-US" altLang="en-US" sz="1100"/>
          </a:p>
        </p:txBody>
      </p:sp>
      <p:sp>
        <p:nvSpPr>
          <p:cNvPr id="100354" name="Rectangle 2">
            <a:extLst>
              <a:ext uri="{FF2B5EF4-FFF2-40B4-BE49-F238E27FC236}">
                <a16:creationId xmlns:a16="http://schemas.microsoft.com/office/drawing/2014/main" id="{69B60093-11E5-0640-B874-5AAE8123DE9C}"/>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2B93CCAC-0D50-7149-92B8-000DC35CA5F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F954BF14-72FB-EF48-BE2F-23B8D9F6C5E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0C7DB43-F9E0-5D44-AC1A-BC542022B1B6}" type="slidenum">
              <a:rPr lang="en-US" altLang="en-US" sz="1100" smtClean="0"/>
              <a:pPr/>
              <a:t>49</a:t>
            </a:fld>
            <a:endParaRPr lang="en-US" altLang="en-US" sz="1100"/>
          </a:p>
        </p:txBody>
      </p:sp>
      <p:sp>
        <p:nvSpPr>
          <p:cNvPr id="102402" name="Rectangle 2">
            <a:extLst>
              <a:ext uri="{FF2B5EF4-FFF2-40B4-BE49-F238E27FC236}">
                <a16:creationId xmlns:a16="http://schemas.microsoft.com/office/drawing/2014/main" id="{2C453199-3D96-D947-B03C-99E1EA433CF1}"/>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9814145E-F580-0049-A5AC-37553600277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C5DB04C7-BF6B-DE4F-8403-ED44B3EEC44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84BBFDE-866F-E24D-9289-B4266D15EBE7}" type="slidenum">
              <a:rPr lang="en-US" altLang="en-US" sz="1100" smtClean="0"/>
              <a:pPr/>
              <a:t>50</a:t>
            </a:fld>
            <a:endParaRPr lang="en-US" altLang="en-US" sz="1100"/>
          </a:p>
        </p:txBody>
      </p:sp>
      <p:sp>
        <p:nvSpPr>
          <p:cNvPr id="104450" name="Rectangle 2">
            <a:extLst>
              <a:ext uri="{FF2B5EF4-FFF2-40B4-BE49-F238E27FC236}">
                <a16:creationId xmlns:a16="http://schemas.microsoft.com/office/drawing/2014/main" id="{4FD8049E-638B-A245-9819-230502D05E49}"/>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660AA74D-A343-0640-8BCB-BDF67DEAEC6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81C6C2F1-38C5-FF49-B1F6-AEA1EA484D7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720828B-FF36-7E4F-BBB3-5336A6C8058F}" type="slidenum">
              <a:rPr lang="en-US" altLang="en-US" sz="1100" smtClean="0"/>
              <a:pPr/>
              <a:t>51</a:t>
            </a:fld>
            <a:endParaRPr lang="en-US" altLang="en-US" sz="1100"/>
          </a:p>
        </p:txBody>
      </p:sp>
      <p:sp>
        <p:nvSpPr>
          <p:cNvPr id="106498" name="Rectangle 2">
            <a:extLst>
              <a:ext uri="{FF2B5EF4-FFF2-40B4-BE49-F238E27FC236}">
                <a16:creationId xmlns:a16="http://schemas.microsoft.com/office/drawing/2014/main" id="{3417DFEB-77FD-6C49-8744-E4C1701D0DA1}"/>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6F179186-2CC0-DF42-B791-99DD739E33C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3E698639-A437-A740-B7DE-E4CEA77806F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D07F1DC-370E-BE4E-9FAB-AEE756536EE1}" type="slidenum">
              <a:rPr lang="en-US" altLang="en-US" sz="1100" smtClean="0"/>
              <a:pPr/>
              <a:t>52</a:t>
            </a:fld>
            <a:endParaRPr lang="en-US" altLang="en-US" sz="1100"/>
          </a:p>
        </p:txBody>
      </p:sp>
      <p:sp>
        <p:nvSpPr>
          <p:cNvPr id="108546" name="Rectangle 2">
            <a:extLst>
              <a:ext uri="{FF2B5EF4-FFF2-40B4-BE49-F238E27FC236}">
                <a16:creationId xmlns:a16="http://schemas.microsoft.com/office/drawing/2014/main" id="{5230F556-F7C1-0E49-A7FA-D94F0C7B777C}"/>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9FD81080-D591-124C-874B-AEA9CD6B0D3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F919EF42-3B52-E240-9B52-8DB16BEAEF9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4020726-B0C0-D145-B2F1-00C4B5613D08}" type="slidenum">
              <a:rPr lang="en-US" altLang="en-US" sz="1100" smtClean="0"/>
              <a:pPr/>
              <a:t>53</a:t>
            </a:fld>
            <a:endParaRPr lang="en-US" altLang="en-US" sz="1100"/>
          </a:p>
        </p:txBody>
      </p:sp>
      <p:sp>
        <p:nvSpPr>
          <p:cNvPr id="110594" name="Rectangle 2">
            <a:extLst>
              <a:ext uri="{FF2B5EF4-FFF2-40B4-BE49-F238E27FC236}">
                <a16:creationId xmlns:a16="http://schemas.microsoft.com/office/drawing/2014/main" id="{F9EF3D6E-B466-8642-92B8-2A92642AD229}"/>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2D61B1BE-146C-A541-B66C-D2969345BB4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D9364D2E-C9D9-A444-A412-68C2DC0A225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E0B1D99-75EC-9944-A7CE-8E8F7040D4DA}" type="slidenum">
              <a:rPr lang="en-US" altLang="en-US" sz="1100" smtClean="0"/>
              <a:pPr/>
              <a:t>54</a:t>
            </a:fld>
            <a:endParaRPr lang="en-US" altLang="en-US" sz="1100"/>
          </a:p>
        </p:txBody>
      </p:sp>
      <p:sp>
        <p:nvSpPr>
          <p:cNvPr id="112642" name="Rectangle 2">
            <a:extLst>
              <a:ext uri="{FF2B5EF4-FFF2-40B4-BE49-F238E27FC236}">
                <a16:creationId xmlns:a16="http://schemas.microsoft.com/office/drawing/2014/main" id="{6BB8EE8D-7886-324D-9382-6BAF8F3C0E0B}"/>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91848A58-0D0A-B348-B175-E789DED8332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52FD8549-D348-5A4C-98D4-EE96A58F9D5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D5600D0-EDDF-CA41-B906-1D303B69FF7A}" type="slidenum">
              <a:rPr lang="en-US" altLang="en-US" sz="1100" smtClean="0"/>
              <a:pPr/>
              <a:t>5</a:t>
            </a:fld>
            <a:endParaRPr lang="en-US" altLang="en-US" sz="1100"/>
          </a:p>
        </p:txBody>
      </p:sp>
      <p:sp>
        <p:nvSpPr>
          <p:cNvPr id="17410" name="Rectangle 2">
            <a:extLst>
              <a:ext uri="{FF2B5EF4-FFF2-40B4-BE49-F238E27FC236}">
                <a16:creationId xmlns:a16="http://schemas.microsoft.com/office/drawing/2014/main" id="{9555B3E3-DF78-3B43-9C35-D29C407439BF}"/>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F425FDEC-4728-6648-9A67-C3D2300DEED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A0E68A7D-BF24-2343-ABD4-0B0213FAD5BA}"/>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39732A8-51B4-D447-BB25-E164A8F0B3EF}" type="slidenum">
              <a:rPr lang="en-US" altLang="en-US" sz="1100" smtClean="0"/>
              <a:pPr/>
              <a:t>6</a:t>
            </a:fld>
            <a:endParaRPr lang="en-US" altLang="en-US" sz="1100"/>
          </a:p>
        </p:txBody>
      </p:sp>
      <p:sp>
        <p:nvSpPr>
          <p:cNvPr id="23554" name="Rectangle 2">
            <a:extLst>
              <a:ext uri="{FF2B5EF4-FFF2-40B4-BE49-F238E27FC236}">
                <a16:creationId xmlns:a16="http://schemas.microsoft.com/office/drawing/2014/main" id="{86375045-0D0C-8D48-B9F7-2AEEC1F13EDE}"/>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BFBF6667-44AC-5043-8C34-10489612999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CD3D3ECB-AE7B-274A-9009-5C5991CD427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D511B7D-1F9E-F14A-9C84-6F2801341E3C}" type="slidenum">
              <a:rPr lang="en-US" altLang="en-US" sz="1100" smtClean="0"/>
              <a:pPr/>
              <a:t>7</a:t>
            </a:fld>
            <a:endParaRPr lang="en-US" altLang="en-US" sz="1100"/>
          </a:p>
        </p:txBody>
      </p:sp>
      <p:sp>
        <p:nvSpPr>
          <p:cNvPr id="25602" name="Rectangle 2">
            <a:extLst>
              <a:ext uri="{FF2B5EF4-FFF2-40B4-BE49-F238E27FC236}">
                <a16:creationId xmlns:a16="http://schemas.microsoft.com/office/drawing/2014/main" id="{51A3352C-3706-0044-929F-599A75F95BE5}"/>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9D1DCDED-E9AF-9C43-8D95-96A15200D95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4E5BF3-6EAD-3F44-919E-D7E253C246BD}" type="slidenum">
              <a:rPr lang="en-US" altLang="en-US" smtClean="0"/>
              <a:pPr>
                <a:defRPr/>
              </a:pPr>
              <a:t>9</a:t>
            </a:fld>
            <a:endParaRPr lang="en-US" altLang="en-US"/>
          </a:p>
        </p:txBody>
      </p:sp>
    </p:spTree>
    <p:extLst>
      <p:ext uri="{BB962C8B-B14F-4D97-AF65-F5344CB8AC3E}">
        <p14:creationId xmlns:p14="http://schemas.microsoft.com/office/powerpoint/2010/main" val="2492821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526267BC-288C-B84E-AEC2-8F91964D30FC}"/>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AE7857C-A7C0-AD4C-8E35-2D99B82F78A1}" type="slidenum">
              <a:rPr lang="en-US" altLang="en-US" sz="1100" smtClean="0"/>
              <a:pPr/>
              <a:t>10</a:t>
            </a:fld>
            <a:endParaRPr lang="en-US" altLang="en-US" sz="1100"/>
          </a:p>
        </p:txBody>
      </p:sp>
      <p:sp>
        <p:nvSpPr>
          <p:cNvPr id="21506" name="Rectangle 2">
            <a:extLst>
              <a:ext uri="{FF2B5EF4-FFF2-40B4-BE49-F238E27FC236}">
                <a16:creationId xmlns:a16="http://schemas.microsoft.com/office/drawing/2014/main" id="{84587DDA-4ADD-E24A-A5A7-F356755B422C}"/>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9EFA2074-A5D2-B245-927B-F800259B0FA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7DF7DB-F152-AB45-ACA6-8DDAB747DB79}"/>
              </a:ext>
            </a:extLst>
          </p:cNvPr>
          <p:cNvSpPr>
            <a:spLocks noGrp="1" noChangeArrowheads="1"/>
          </p:cNvSpPr>
          <p:nvPr>
            <p:ph type="dt" sz="half" idx="10"/>
          </p:nvPr>
        </p:nvSpPr>
        <p:spPr>
          <a:xfrm>
            <a:off x="1219200" y="6654800"/>
            <a:ext cx="1276350" cy="304800"/>
          </a:xfrm>
          <a:ln/>
        </p:spPr>
        <p:txBody>
          <a:bodyPr/>
          <a:lstStyle>
            <a:lvl1pPr>
              <a:defRPr/>
            </a:lvl1pPr>
          </a:lstStyle>
          <a:p>
            <a:pPr>
              <a:defRPr/>
            </a:pPr>
            <a:fld id="{787B9B2C-3BB3-F645-8835-508064F23981}" type="datetime12">
              <a:rPr lang="en-US" altLang="en-US" smtClean="0"/>
              <a:t>7:38 AM</a:t>
            </a:fld>
            <a:endParaRPr lang="en-US" altLang="en-US"/>
          </a:p>
        </p:txBody>
      </p:sp>
      <p:sp>
        <p:nvSpPr>
          <p:cNvPr id="5" name="Rectangle 5">
            <a:extLst>
              <a:ext uri="{FF2B5EF4-FFF2-40B4-BE49-F238E27FC236}">
                <a16:creationId xmlns:a16="http://schemas.microsoft.com/office/drawing/2014/main" id="{5969D8A7-6DC5-804A-B928-E18532D73607}"/>
              </a:ext>
            </a:extLst>
          </p:cNvPr>
          <p:cNvSpPr>
            <a:spLocks noGrp="1" noChangeArrowheads="1"/>
          </p:cNvSpPr>
          <p:nvPr>
            <p:ph type="ftr" sz="quarter" idx="11"/>
          </p:nvPr>
        </p:nvSpPr>
        <p:spPr>
          <a:xfrm>
            <a:off x="2495550" y="6654800"/>
            <a:ext cx="4152900" cy="304800"/>
          </a:xfrm>
          <a:ln/>
        </p:spPr>
        <p:txBody>
          <a:bodyPr/>
          <a:lstStyle>
            <a:lvl1pPr>
              <a:defRPr/>
            </a:lvl1pPr>
          </a:lstStyle>
          <a:p>
            <a:pPr>
              <a:defRPr/>
            </a:pPr>
            <a:r>
              <a:rPr lang="en-US" altLang="en-US" dirty="0"/>
              <a:t>© 1990-2023 J. Paul Robinson, Purdue University</a:t>
            </a:r>
          </a:p>
        </p:txBody>
      </p:sp>
      <p:sp>
        <p:nvSpPr>
          <p:cNvPr id="6" name="Rectangle 6">
            <a:extLst>
              <a:ext uri="{FF2B5EF4-FFF2-40B4-BE49-F238E27FC236}">
                <a16:creationId xmlns:a16="http://schemas.microsoft.com/office/drawing/2014/main" id="{9708E234-FEFD-7842-857A-00E4EDB74F1A}"/>
              </a:ext>
            </a:extLst>
          </p:cNvPr>
          <p:cNvSpPr>
            <a:spLocks noGrp="1" noChangeArrowheads="1"/>
          </p:cNvSpPr>
          <p:nvPr>
            <p:ph type="sldNum" sz="quarter" idx="12"/>
          </p:nvPr>
        </p:nvSpPr>
        <p:spPr>
          <a:ln/>
        </p:spPr>
        <p:txBody>
          <a:bodyPr/>
          <a:lstStyle>
            <a:lvl1pPr>
              <a:defRPr/>
            </a:lvl1pPr>
          </a:lstStyle>
          <a:p>
            <a:pPr>
              <a:defRPr/>
            </a:pPr>
            <a:r>
              <a:rPr lang="en-US" altLang="en-US"/>
              <a:t>Page </a:t>
            </a:r>
            <a:fld id="{4AF0A5C6-2EA5-CE40-90E8-A0426D95BFB8}" type="slidenum">
              <a:rPr lang="en-US" altLang="en-US" smtClean="0"/>
              <a:pPr>
                <a:defRPr/>
              </a:pPr>
              <a:t>‹#›</a:t>
            </a:fld>
            <a:endParaRPr lang="en-US" altLang="en-US"/>
          </a:p>
        </p:txBody>
      </p:sp>
    </p:spTree>
    <p:extLst>
      <p:ext uri="{BB962C8B-B14F-4D97-AF65-F5344CB8AC3E}">
        <p14:creationId xmlns:p14="http://schemas.microsoft.com/office/powerpoint/2010/main" val="2647889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03C9806-DDDB-7A45-9812-A5FA3A462587}"/>
              </a:ext>
            </a:extLst>
          </p:cNvPr>
          <p:cNvSpPr>
            <a:spLocks noGrp="1" noChangeArrowheads="1"/>
          </p:cNvSpPr>
          <p:nvPr>
            <p:ph type="dt" sz="half" idx="10"/>
          </p:nvPr>
        </p:nvSpPr>
        <p:spPr>
          <a:xfrm>
            <a:off x="1219199" y="6654800"/>
            <a:ext cx="1524001" cy="304800"/>
          </a:xfrm>
          <a:ln/>
        </p:spPr>
        <p:txBody>
          <a:bodyPr/>
          <a:lstStyle>
            <a:lvl1pPr>
              <a:defRPr/>
            </a:lvl1pPr>
          </a:lstStyle>
          <a:p>
            <a:pPr>
              <a:defRPr/>
            </a:pPr>
            <a:fld id="{DB021E32-2483-A84F-98CC-4E194815DA82}" type="datetime12">
              <a:rPr lang="en-US" altLang="en-US" smtClean="0"/>
              <a:t>7:38 AM</a:t>
            </a:fld>
            <a:endParaRPr lang="en-US" altLang="en-US"/>
          </a:p>
        </p:txBody>
      </p:sp>
      <p:sp>
        <p:nvSpPr>
          <p:cNvPr id="5" name="Rectangle 6">
            <a:extLst>
              <a:ext uri="{FF2B5EF4-FFF2-40B4-BE49-F238E27FC236}">
                <a16:creationId xmlns:a16="http://schemas.microsoft.com/office/drawing/2014/main" id="{7F38DDBA-DE92-1D47-A1CD-2955EFDEE3D3}"/>
              </a:ext>
            </a:extLst>
          </p:cNvPr>
          <p:cNvSpPr>
            <a:spLocks noGrp="1" noChangeArrowheads="1"/>
          </p:cNvSpPr>
          <p:nvPr>
            <p:ph type="sldNum" sz="quarter" idx="12"/>
          </p:nvPr>
        </p:nvSpPr>
        <p:spPr>
          <a:ln/>
        </p:spPr>
        <p:txBody>
          <a:bodyPr/>
          <a:lstStyle>
            <a:lvl1pPr>
              <a:defRPr/>
            </a:lvl1pPr>
          </a:lstStyle>
          <a:p>
            <a:pPr>
              <a:defRPr/>
            </a:pPr>
            <a:r>
              <a:rPr lang="en-US" altLang="en-US"/>
              <a:t>Page </a:t>
            </a:r>
            <a:fld id="{C179DF9A-9FC4-5C4D-9ECF-E3F6F7E5D9D6}" type="slidenum">
              <a:rPr lang="en-US" altLang="en-US" smtClean="0"/>
              <a:pPr>
                <a:defRPr/>
              </a:pPr>
              <a:t>‹#›</a:t>
            </a:fld>
            <a:endParaRPr lang="en-US" altLang="en-US"/>
          </a:p>
        </p:txBody>
      </p:sp>
      <p:sp>
        <p:nvSpPr>
          <p:cNvPr id="6" name="Footer Placeholder 3">
            <a:extLst>
              <a:ext uri="{FF2B5EF4-FFF2-40B4-BE49-F238E27FC236}">
                <a16:creationId xmlns:a16="http://schemas.microsoft.com/office/drawing/2014/main" id="{8AA14772-3DD4-F74F-9DC0-4E0CB9006EFC}"/>
              </a:ext>
            </a:extLst>
          </p:cNvPr>
          <p:cNvSpPr txBox="1">
            <a:spLocks/>
          </p:cNvSpPr>
          <p:nvPr userDrawn="1"/>
        </p:nvSpPr>
        <p:spPr bwMode="auto">
          <a:xfrm>
            <a:off x="2751084" y="6656552"/>
            <a:ext cx="415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FontTx/>
              <a:buNone/>
            </a:pPr>
            <a:r>
              <a:rPr lang="en-US" altLang="en-US" sz="1000" dirty="0"/>
              <a:t>© 1990-2023 J. Paul Robinson, Purdue University</a:t>
            </a:r>
          </a:p>
        </p:txBody>
      </p:sp>
    </p:spTree>
    <p:extLst>
      <p:ext uri="{BB962C8B-B14F-4D97-AF65-F5344CB8AC3E}">
        <p14:creationId xmlns:p14="http://schemas.microsoft.com/office/powerpoint/2010/main" val="424006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D97DAAD-AD7D-D347-BD44-2FB7B2521391}"/>
              </a:ext>
            </a:extLst>
          </p:cNvPr>
          <p:cNvSpPr>
            <a:spLocks noGrp="1" noChangeArrowheads="1"/>
          </p:cNvSpPr>
          <p:nvPr>
            <p:ph type="dt" sz="half" idx="10"/>
          </p:nvPr>
        </p:nvSpPr>
        <p:spPr>
          <a:ln/>
        </p:spPr>
        <p:txBody>
          <a:bodyPr/>
          <a:lstStyle>
            <a:lvl1pPr>
              <a:defRPr/>
            </a:lvl1pPr>
          </a:lstStyle>
          <a:p>
            <a:pPr>
              <a:defRPr/>
            </a:pPr>
            <a:fld id="{B58325EE-6412-5548-A548-611D4CF51DCA}" type="datetime12">
              <a:rPr lang="en-US" altLang="en-US" smtClean="0"/>
              <a:t>7:38 AM</a:t>
            </a:fld>
            <a:endParaRPr lang="en-US" altLang="en-US" dirty="0"/>
          </a:p>
        </p:txBody>
      </p:sp>
      <p:sp>
        <p:nvSpPr>
          <p:cNvPr id="6" name="Rectangle 6">
            <a:extLst>
              <a:ext uri="{FF2B5EF4-FFF2-40B4-BE49-F238E27FC236}">
                <a16:creationId xmlns:a16="http://schemas.microsoft.com/office/drawing/2014/main" id="{6E794506-CD25-7641-9472-CCAD0A915ADE}"/>
              </a:ext>
            </a:extLst>
          </p:cNvPr>
          <p:cNvSpPr>
            <a:spLocks noGrp="1" noChangeArrowheads="1"/>
          </p:cNvSpPr>
          <p:nvPr>
            <p:ph type="sldNum" sz="quarter" idx="12"/>
          </p:nvPr>
        </p:nvSpPr>
        <p:spPr>
          <a:ln/>
        </p:spPr>
        <p:txBody>
          <a:bodyPr/>
          <a:lstStyle>
            <a:lvl1pPr>
              <a:defRPr/>
            </a:lvl1pPr>
          </a:lstStyle>
          <a:p>
            <a:pPr>
              <a:defRPr/>
            </a:pPr>
            <a:fld id="{E35816E2-6385-8E47-9023-31B17129B5BD}" type="slidenum">
              <a:rPr lang="en-US" altLang="en-US"/>
              <a:pPr>
                <a:defRPr/>
              </a:pPr>
              <a:t>‹#›</a:t>
            </a:fld>
            <a:endParaRPr lang="en-US" altLang="en-US"/>
          </a:p>
        </p:txBody>
      </p:sp>
      <p:sp>
        <p:nvSpPr>
          <p:cNvPr id="7" name="Footer Placeholder 3">
            <a:extLst>
              <a:ext uri="{FF2B5EF4-FFF2-40B4-BE49-F238E27FC236}">
                <a16:creationId xmlns:a16="http://schemas.microsoft.com/office/drawing/2014/main" id="{A509833E-CEC1-2A4B-A37E-59F468EDD61B}"/>
              </a:ext>
            </a:extLst>
          </p:cNvPr>
          <p:cNvSpPr>
            <a:spLocks noGrp="1"/>
          </p:cNvSpPr>
          <p:nvPr>
            <p:ph type="ftr" sz="quarter" idx="11"/>
          </p:nvPr>
        </p:nvSpPr>
        <p:spPr>
          <a:xfrm>
            <a:off x="2324100" y="6646040"/>
            <a:ext cx="4152900" cy="304800"/>
          </a:xfrm>
          <a:noFill/>
        </p:spPr>
        <p:txBody>
          <a:bodyPr/>
          <a:lstStyle>
            <a:lvl1pPr>
              <a:spcBef>
                <a:spcPct val="20000"/>
              </a:spcBef>
              <a:buChar char="•"/>
              <a:defRPr sz="3200">
                <a:solidFill>
                  <a:srgbClr val="00206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t>© 1990-2023 J. Paul Robinson, Purdue University</a:t>
            </a:r>
          </a:p>
        </p:txBody>
      </p:sp>
    </p:spTree>
    <p:extLst>
      <p:ext uri="{BB962C8B-B14F-4D97-AF65-F5344CB8AC3E}">
        <p14:creationId xmlns:p14="http://schemas.microsoft.com/office/powerpoint/2010/main" val="184470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B1A6F07-446D-7249-B301-6D72027D4CF4}"/>
              </a:ext>
            </a:extLst>
          </p:cNvPr>
          <p:cNvSpPr>
            <a:spLocks noGrp="1" noChangeArrowheads="1"/>
          </p:cNvSpPr>
          <p:nvPr>
            <p:ph type="dt" sz="half" idx="10"/>
          </p:nvPr>
        </p:nvSpPr>
        <p:spPr/>
        <p:txBody>
          <a:bodyPr/>
          <a:lstStyle>
            <a:lvl1pPr>
              <a:defRPr/>
            </a:lvl1pPr>
          </a:lstStyle>
          <a:p>
            <a:pPr>
              <a:defRPr/>
            </a:pPr>
            <a:fld id="{F1DA74C1-2604-B14F-8F15-027B6C4EF46D}" type="datetime12">
              <a:rPr lang="en-US" altLang="en-US" smtClean="0"/>
              <a:t>7:38 AM</a:t>
            </a:fld>
            <a:endParaRPr lang="en-US" altLang="en-US"/>
          </a:p>
        </p:txBody>
      </p:sp>
      <p:sp>
        <p:nvSpPr>
          <p:cNvPr id="5" name="Rectangle 6">
            <a:extLst>
              <a:ext uri="{FF2B5EF4-FFF2-40B4-BE49-F238E27FC236}">
                <a16:creationId xmlns:a16="http://schemas.microsoft.com/office/drawing/2014/main" id="{EDB5CC67-B29E-FC44-BFA5-E71DC89384E5}"/>
              </a:ext>
            </a:extLst>
          </p:cNvPr>
          <p:cNvSpPr>
            <a:spLocks noGrp="1" noChangeArrowheads="1"/>
          </p:cNvSpPr>
          <p:nvPr>
            <p:ph type="sldNum" sz="quarter" idx="12"/>
          </p:nvPr>
        </p:nvSpPr>
        <p:spPr/>
        <p:txBody>
          <a:bodyPr/>
          <a:lstStyle>
            <a:lvl1pPr>
              <a:defRPr/>
            </a:lvl1pPr>
          </a:lstStyle>
          <a:p>
            <a:pPr>
              <a:defRPr/>
            </a:pPr>
            <a:fld id="{2522DF32-3D38-F74E-8B6E-E9075C59393C}" type="slidenum">
              <a:rPr lang="en-US" altLang="en-US"/>
              <a:pPr>
                <a:defRPr/>
              </a:pPr>
              <a:t>‹#›</a:t>
            </a:fld>
            <a:endParaRPr lang="en-US" altLang="en-US"/>
          </a:p>
        </p:txBody>
      </p:sp>
      <p:sp>
        <p:nvSpPr>
          <p:cNvPr id="6" name="Rectangle 5">
            <a:extLst>
              <a:ext uri="{FF2B5EF4-FFF2-40B4-BE49-F238E27FC236}">
                <a16:creationId xmlns:a16="http://schemas.microsoft.com/office/drawing/2014/main" id="{DE2521CD-BA15-D14F-AF63-24044D4E8A1E}"/>
              </a:ext>
            </a:extLst>
          </p:cNvPr>
          <p:cNvSpPr>
            <a:spLocks noGrp="1" noChangeArrowheads="1"/>
          </p:cNvSpPr>
          <p:nvPr>
            <p:ph type="ftr" sz="quarter" idx="11"/>
          </p:nvPr>
        </p:nvSpPr>
        <p:spPr>
          <a:xfrm>
            <a:off x="2495550" y="6654800"/>
            <a:ext cx="4152900" cy="304800"/>
          </a:xfrm>
          <a:ln/>
        </p:spPr>
        <p:txBody>
          <a:bodyPr/>
          <a:lstStyle>
            <a:lvl1pPr>
              <a:defRPr/>
            </a:lvl1pPr>
          </a:lstStyle>
          <a:p>
            <a:pPr>
              <a:defRPr/>
            </a:pPr>
            <a:r>
              <a:rPr lang="en-US" altLang="en-US" dirty="0"/>
              <a:t>© 1990-2023 J. Paul Robinson, Purdue University</a:t>
            </a:r>
          </a:p>
        </p:txBody>
      </p:sp>
    </p:spTree>
    <p:extLst>
      <p:ext uri="{BB962C8B-B14F-4D97-AF65-F5344CB8AC3E}">
        <p14:creationId xmlns:p14="http://schemas.microsoft.com/office/powerpoint/2010/main" val="2500057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0042914-2C7B-574B-9C78-90E38F241487}"/>
              </a:ext>
            </a:extLst>
          </p:cNvPr>
          <p:cNvSpPr>
            <a:spLocks noGrp="1" noChangeArrowheads="1"/>
          </p:cNvSpPr>
          <p:nvPr>
            <p:ph type="dt" sz="half" idx="10"/>
          </p:nvPr>
        </p:nvSpPr>
        <p:spPr/>
        <p:txBody>
          <a:bodyPr/>
          <a:lstStyle>
            <a:lvl1pPr>
              <a:defRPr/>
            </a:lvl1pPr>
          </a:lstStyle>
          <a:p>
            <a:pPr>
              <a:defRPr/>
            </a:pPr>
            <a:fld id="{2F3CC4D9-43B8-ED40-BBBF-69AE40621F1F}" type="datetime12">
              <a:rPr lang="en-US" altLang="en-US" smtClean="0"/>
              <a:t>7:38 AM</a:t>
            </a:fld>
            <a:endParaRPr lang="en-US" altLang="en-US"/>
          </a:p>
        </p:txBody>
      </p:sp>
      <p:sp>
        <p:nvSpPr>
          <p:cNvPr id="4" name="Rectangle 6">
            <a:extLst>
              <a:ext uri="{FF2B5EF4-FFF2-40B4-BE49-F238E27FC236}">
                <a16:creationId xmlns:a16="http://schemas.microsoft.com/office/drawing/2014/main" id="{58FC7BB3-89EC-B94F-90A0-C5E55D77FAD0}"/>
              </a:ext>
            </a:extLst>
          </p:cNvPr>
          <p:cNvSpPr>
            <a:spLocks noGrp="1" noChangeArrowheads="1"/>
          </p:cNvSpPr>
          <p:nvPr>
            <p:ph type="sldNum" sz="quarter" idx="12"/>
          </p:nvPr>
        </p:nvSpPr>
        <p:spPr/>
        <p:txBody>
          <a:bodyPr/>
          <a:lstStyle>
            <a:lvl1pPr>
              <a:defRPr/>
            </a:lvl1pPr>
          </a:lstStyle>
          <a:p>
            <a:pPr>
              <a:defRPr/>
            </a:pPr>
            <a:fld id="{D4AAA8D9-50F0-C846-9FED-16D280F630F4}" type="slidenum">
              <a:rPr lang="en-US" altLang="en-US"/>
              <a:pPr>
                <a:defRPr/>
              </a:pPr>
              <a:t>‹#›</a:t>
            </a:fld>
            <a:endParaRPr lang="en-US" altLang="en-US"/>
          </a:p>
        </p:txBody>
      </p:sp>
      <p:sp>
        <p:nvSpPr>
          <p:cNvPr id="5" name="Rectangle 5">
            <a:extLst>
              <a:ext uri="{FF2B5EF4-FFF2-40B4-BE49-F238E27FC236}">
                <a16:creationId xmlns:a16="http://schemas.microsoft.com/office/drawing/2014/main" id="{6E2524CF-B955-9540-8687-5C639FAEC1E6}"/>
              </a:ext>
            </a:extLst>
          </p:cNvPr>
          <p:cNvSpPr>
            <a:spLocks noGrp="1" noChangeArrowheads="1"/>
          </p:cNvSpPr>
          <p:nvPr>
            <p:ph type="ftr" sz="quarter" idx="11"/>
          </p:nvPr>
        </p:nvSpPr>
        <p:spPr>
          <a:xfrm>
            <a:off x="2495550" y="6654800"/>
            <a:ext cx="4152900" cy="304800"/>
          </a:xfrm>
          <a:ln/>
        </p:spPr>
        <p:txBody>
          <a:bodyPr/>
          <a:lstStyle>
            <a:lvl1pPr>
              <a:defRPr/>
            </a:lvl1pPr>
          </a:lstStyle>
          <a:p>
            <a:pPr>
              <a:defRPr/>
            </a:pPr>
            <a:r>
              <a:rPr lang="en-US" altLang="en-US" dirty="0"/>
              <a:t>© 1990-2023 J. Paul Robinson, Purdue University</a:t>
            </a:r>
          </a:p>
        </p:txBody>
      </p:sp>
    </p:spTree>
    <p:extLst>
      <p:ext uri="{BB962C8B-B14F-4D97-AF65-F5344CB8AC3E}">
        <p14:creationId xmlns:p14="http://schemas.microsoft.com/office/powerpoint/2010/main" val="21821211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3BFD9E0-368A-6648-9242-98F8AB7BB49E}"/>
              </a:ext>
            </a:extLst>
          </p:cNvPr>
          <p:cNvSpPr>
            <a:spLocks noGrp="1" noChangeArrowheads="1"/>
          </p:cNvSpPr>
          <p:nvPr>
            <p:ph type="title"/>
          </p:nvPr>
        </p:nvSpPr>
        <p:spPr bwMode="auto">
          <a:xfrm>
            <a:off x="685800" y="152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4B63E86-AB53-AD43-8E32-9B9B7548048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B7B47D2-29F7-2A4D-A216-2A3EA59BA147}"/>
              </a:ext>
            </a:extLst>
          </p:cNvPr>
          <p:cNvSpPr>
            <a:spLocks noGrp="1" noChangeArrowheads="1"/>
          </p:cNvSpPr>
          <p:nvPr>
            <p:ph type="dt" sz="half" idx="2"/>
          </p:nvPr>
        </p:nvSpPr>
        <p:spPr bwMode="auto">
          <a:xfrm>
            <a:off x="1225943" y="6591300"/>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Arial" panose="020B0604020202020204" pitchFamily="34" charset="0"/>
              </a:defRPr>
            </a:lvl1pPr>
          </a:lstStyle>
          <a:p>
            <a:pPr>
              <a:defRPr/>
            </a:pPr>
            <a:fld id="{23700889-A79F-E14F-BBAA-157AFEC0FEAD}" type="datetime12">
              <a:rPr lang="en-US" altLang="en-US" smtClean="0"/>
              <a:pPr>
                <a:defRPr/>
              </a:pPr>
              <a:t>7:38 AM</a:t>
            </a:fld>
            <a:endParaRPr lang="en-US" altLang="en-US" dirty="0"/>
          </a:p>
        </p:txBody>
      </p:sp>
      <p:sp>
        <p:nvSpPr>
          <p:cNvPr id="1029" name="Rectangle 5">
            <a:extLst>
              <a:ext uri="{FF2B5EF4-FFF2-40B4-BE49-F238E27FC236}">
                <a16:creationId xmlns:a16="http://schemas.microsoft.com/office/drawing/2014/main" id="{61BB867A-E2D5-F34B-9045-BAB7FC51F870}"/>
              </a:ext>
            </a:extLst>
          </p:cNvPr>
          <p:cNvSpPr>
            <a:spLocks noGrp="1" noChangeArrowheads="1"/>
          </p:cNvSpPr>
          <p:nvPr>
            <p:ph type="ftr" sz="quarter" idx="3"/>
          </p:nvPr>
        </p:nvSpPr>
        <p:spPr bwMode="auto">
          <a:xfrm>
            <a:off x="2476500" y="6591300"/>
            <a:ext cx="415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Arial" panose="020B0604020202020204" pitchFamily="34" charset="0"/>
              </a:defRPr>
            </a:lvl1pPr>
          </a:lstStyle>
          <a:p>
            <a:pPr>
              <a:defRPr/>
            </a:pPr>
            <a:r>
              <a:rPr lang="en-US" altLang="en-US" dirty="0"/>
              <a:t>© 1990-2023 J. Paul Robinson, Purdue University</a:t>
            </a:r>
          </a:p>
        </p:txBody>
      </p:sp>
      <p:sp>
        <p:nvSpPr>
          <p:cNvPr id="1030" name="Rectangle 6">
            <a:extLst>
              <a:ext uri="{FF2B5EF4-FFF2-40B4-BE49-F238E27FC236}">
                <a16:creationId xmlns:a16="http://schemas.microsoft.com/office/drawing/2014/main" id="{4ACFD66C-B19F-C44B-8166-BCBF009D12D7}"/>
              </a:ext>
            </a:extLst>
          </p:cNvPr>
          <p:cNvSpPr>
            <a:spLocks noGrp="1" noChangeArrowheads="1"/>
          </p:cNvSpPr>
          <p:nvPr>
            <p:ph type="sldNum" sz="quarter" idx="4"/>
          </p:nvPr>
        </p:nvSpPr>
        <p:spPr bwMode="auto">
          <a:xfrm>
            <a:off x="6400800" y="6578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r>
              <a:rPr lang="en-US" altLang="en-US"/>
              <a:t>Page </a:t>
            </a:r>
            <a:fld id="{C4FF475E-720C-0049-BE4A-C106ABE20232}" type="slidenum">
              <a:rPr lang="en-US" altLang="en-US" smtClean="0"/>
              <a:pPr>
                <a:defRPr/>
              </a:pPr>
              <a:t>‹#›</a:t>
            </a:fld>
            <a:endParaRPr lang="en-US" altLang="en-US"/>
          </a:p>
        </p:txBody>
      </p:sp>
      <p:sp>
        <p:nvSpPr>
          <p:cNvPr id="1031" name="Line 7">
            <a:extLst>
              <a:ext uri="{FF2B5EF4-FFF2-40B4-BE49-F238E27FC236}">
                <a16:creationId xmlns:a16="http://schemas.microsoft.com/office/drawing/2014/main" id="{0ED9013E-0794-B343-BFEE-82F400F986A4}"/>
              </a:ext>
            </a:extLst>
          </p:cNvPr>
          <p:cNvSpPr>
            <a:spLocks noChangeShapeType="1"/>
          </p:cNvSpPr>
          <p:nvPr userDrawn="1"/>
        </p:nvSpPr>
        <p:spPr bwMode="auto">
          <a:xfrm>
            <a:off x="0" y="990600"/>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32" name="Picture 8" descr="pucl new">
            <a:extLst>
              <a:ext uri="{FF2B5EF4-FFF2-40B4-BE49-F238E27FC236}">
                <a16:creationId xmlns:a16="http://schemas.microsoft.com/office/drawing/2014/main" id="{48BFB382-BFA0-C244-887D-EC7520B0DD6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96200" y="228600"/>
            <a:ext cx="12954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DE76A04-909E-A049-9BDF-01336EAAEED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168478"/>
            <a:ext cx="1219200" cy="727622"/>
          </a:xfrm>
          <a:prstGeom prst="rect">
            <a:avLst/>
          </a:prstGeom>
        </p:spPr>
      </p:pic>
    </p:spTree>
  </p:cSld>
  <p:clrMap bg1="lt1" tx1="dk1" bg2="lt2" tx2="dk2" accent1="accent1" accent2="accent2" accent3="accent3" accent4="accent4" accent5="accent5" accent6="accent6" hlink="hlink" folHlink="folHlink"/>
  <p:sldLayoutIdLst>
    <p:sldLayoutId id="2147484018" r:id="rId1"/>
    <p:sldLayoutId id="2147484019" r:id="rId2"/>
  </p:sldLayoutIdLst>
  <p:hf hdr="0"/>
  <p:txStyles>
    <p:titleStyle>
      <a:lvl1pPr algn="ctr" rtl="0" eaLnBrk="0" fontAlgn="base" hangingPunct="0">
        <a:spcBef>
          <a:spcPct val="0"/>
        </a:spcBef>
        <a:spcAft>
          <a:spcPct val="0"/>
        </a:spcAft>
        <a:defRPr sz="3200">
          <a:solidFill>
            <a:schemeClr val="tx2"/>
          </a:solidFill>
          <a:latin typeface="+mj-lt"/>
          <a:ea typeface="ＭＳ Ｐゴシック" charset="0"/>
          <a:cs typeface="+mj-cs"/>
        </a:defRPr>
      </a:lvl1pPr>
      <a:lvl2pPr algn="ctr" rtl="0" eaLnBrk="0" fontAlgn="base" hangingPunct="0">
        <a:spcBef>
          <a:spcPct val="0"/>
        </a:spcBef>
        <a:spcAft>
          <a:spcPct val="0"/>
        </a:spcAft>
        <a:defRPr sz="3200">
          <a:solidFill>
            <a:schemeClr val="tx2"/>
          </a:solidFill>
          <a:latin typeface="Arial" pitchFamily="34" charset="0"/>
          <a:ea typeface="ＭＳ Ｐゴシック" charset="0"/>
        </a:defRPr>
      </a:lvl2pPr>
      <a:lvl3pPr algn="ctr" rtl="0" eaLnBrk="0" fontAlgn="base" hangingPunct="0">
        <a:spcBef>
          <a:spcPct val="0"/>
        </a:spcBef>
        <a:spcAft>
          <a:spcPct val="0"/>
        </a:spcAft>
        <a:defRPr sz="3200">
          <a:solidFill>
            <a:schemeClr val="tx2"/>
          </a:solidFill>
          <a:latin typeface="Arial" pitchFamily="34" charset="0"/>
          <a:ea typeface="ＭＳ Ｐゴシック" charset="0"/>
        </a:defRPr>
      </a:lvl3pPr>
      <a:lvl4pPr algn="ctr" rtl="0" eaLnBrk="0" fontAlgn="base" hangingPunct="0">
        <a:spcBef>
          <a:spcPct val="0"/>
        </a:spcBef>
        <a:spcAft>
          <a:spcPct val="0"/>
        </a:spcAft>
        <a:defRPr sz="3200">
          <a:solidFill>
            <a:schemeClr val="tx2"/>
          </a:solidFill>
          <a:latin typeface="Arial" pitchFamily="34" charset="0"/>
          <a:ea typeface="ＭＳ Ｐゴシック" charset="0"/>
        </a:defRPr>
      </a:lvl4pPr>
      <a:lvl5pPr algn="ctr" rtl="0" eaLnBrk="0" fontAlgn="base" hangingPunct="0">
        <a:spcBef>
          <a:spcPct val="0"/>
        </a:spcBef>
        <a:spcAft>
          <a:spcPct val="0"/>
        </a:spcAft>
        <a:defRPr sz="3200">
          <a:solidFill>
            <a:schemeClr val="tx2"/>
          </a:solidFill>
          <a:latin typeface="Arial" pitchFamily="34" charset="0"/>
          <a:ea typeface="ＭＳ Ｐゴシック" charset="0"/>
        </a:defRPr>
      </a:lvl5pPr>
      <a:lvl6pPr marL="457200" algn="ctr" rtl="0" eaLnBrk="0" fontAlgn="base" hangingPunct="0">
        <a:spcBef>
          <a:spcPct val="0"/>
        </a:spcBef>
        <a:spcAft>
          <a:spcPct val="0"/>
        </a:spcAft>
        <a:defRPr sz="3200">
          <a:solidFill>
            <a:schemeClr val="tx2"/>
          </a:solidFill>
          <a:latin typeface="Arial" pitchFamily="34" charset="0"/>
        </a:defRPr>
      </a:lvl6pPr>
      <a:lvl7pPr marL="914400" algn="ctr" rtl="0" eaLnBrk="0" fontAlgn="base" hangingPunct="0">
        <a:spcBef>
          <a:spcPct val="0"/>
        </a:spcBef>
        <a:spcAft>
          <a:spcPct val="0"/>
        </a:spcAft>
        <a:defRPr sz="3200">
          <a:solidFill>
            <a:schemeClr val="tx2"/>
          </a:solidFill>
          <a:latin typeface="Arial" pitchFamily="34" charset="0"/>
        </a:defRPr>
      </a:lvl7pPr>
      <a:lvl8pPr marL="1371600" algn="ctr" rtl="0" eaLnBrk="0" fontAlgn="base" hangingPunct="0">
        <a:spcBef>
          <a:spcPct val="0"/>
        </a:spcBef>
        <a:spcAft>
          <a:spcPct val="0"/>
        </a:spcAft>
        <a:defRPr sz="3200">
          <a:solidFill>
            <a:schemeClr val="tx2"/>
          </a:solidFill>
          <a:latin typeface="Arial" pitchFamily="34" charset="0"/>
        </a:defRPr>
      </a:lvl8pPr>
      <a:lvl9pPr marL="1828800" algn="ctr" rtl="0" eaLnBrk="0" fontAlgn="base" hangingPunct="0">
        <a:spcBef>
          <a:spcPct val="0"/>
        </a:spcBef>
        <a:spcAft>
          <a:spcPct val="0"/>
        </a:spcAft>
        <a:defRPr sz="32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3577502-74B7-9743-8F46-24FD6D22063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C4659D80-030C-FC44-990B-D118788FFF2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1428" name="Rectangle 4">
            <a:extLst>
              <a:ext uri="{FF2B5EF4-FFF2-40B4-BE49-F238E27FC236}">
                <a16:creationId xmlns:a16="http://schemas.microsoft.com/office/drawing/2014/main" id="{73F9DD9F-58FD-D84A-B918-B0A41C129EE8}"/>
              </a:ext>
            </a:extLst>
          </p:cNvPr>
          <p:cNvSpPr>
            <a:spLocks noGrp="1" noChangeArrowheads="1"/>
          </p:cNvSpPr>
          <p:nvPr>
            <p:ph type="dt" sz="half" idx="2"/>
          </p:nvPr>
        </p:nvSpPr>
        <p:spPr bwMode="auto">
          <a:xfrm>
            <a:off x="1371600" y="6639034"/>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solidFill>
                  <a:srgbClr val="002060"/>
                </a:solidFill>
              </a:defRPr>
            </a:lvl1pPr>
          </a:lstStyle>
          <a:p>
            <a:pPr>
              <a:defRPr/>
            </a:pPr>
            <a:fld id="{6BAA3A38-BDA7-A343-A136-DE8A7A17512D}" type="datetime12">
              <a:rPr lang="en-US" altLang="en-US" smtClean="0"/>
              <a:pPr>
                <a:defRPr/>
              </a:pPr>
              <a:t>7:38 AM</a:t>
            </a:fld>
            <a:endParaRPr lang="en-US" altLang="en-US" dirty="0"/>
          </a:p>
        </p:txBody>
      </p:sp>
      <p:sp>
        <p:nvSpPr>
          <p:cNvPr id="231429" name="Rectangle 5">
            <a:extLst>
              <a:ext uri="{FF2B5EF4-FFF2-40B4-BE49-F238E27FC236}">
                <a16:creationId xmlns:a16="http://schemas.microsoft.com/office/drawing/2014/main" id="{3D7EEE22-4E1C-0946-B86F-ED7D513CC8FF}"/>
              </a:ext>
            </a:extLst>
          </p:cNvPr>
          <p:cNvSpPr>
            <a:spLocks noGrp="1" noChangeArrowheads="1"/>
          </p:cNvSpPr>
          <p:nvPr>
            <p:ph type="ftr" sz="quarter" idx="3"/>
          </p:nvPr>
        </p:nvSpPr>
        <p:spPr bwMode="auto">
          <a:xfrm>
            <a:off x="2324100" y="662940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100">
                <a:solidFill>
                  <a:srgbClr val="002060"/>
                </a:solidFill>
              </a:defRPr>
            </a:lvl1pPr>
          </a:lstStyle>
          <a:p>
            <a:pPr>
              <a:defRPr/>
            </a:pPr>
            <a:r>
              <a:rPr lang="en-US" altLang="en-US" dirty="0"/>
              <a:t>© 1990-2023 J. Paul Robinson, Purdue University</a:t>
            </a:r>
          </a:p>
        </p:txBody>
      </p:sp>
      <p:sp>
        <p:nvSpPr>
          <p:cNvPr id="231430" name="Rectangle 6">
            <a:extLst>
              <a:ext uri="{FF2B5EF4-FFF2-40B4-BE49-F238E27FC236}">
                <a16:creationId xmlns:a16="http://schemas.microsoft.com/office/drawing/2014/main" id="{31D56109-45E0-1B45-BCEF-68803826BD1B}"/>
              </a:ext>
            </a:extLst>
          </p:cNvPr>
          <p:cNvSpPr>
            <a:spLocks noGrp="1" noChangeArrowheads="1"/>
          </p:cNvSpPr>
          <p:nvPr>
            <p:ph type="sldNum" sz="quarter" idx="4"/>
          </p:nvPr>
        </p:nvSpPr>
        <p:spPr bwMode="auto">
          <a:xfrm>
            <a:off x="6324600" y="66040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2060"/>
                </a:solidFill>
              </a:defRPr>
            </a:lvl1pPr>
          </a:lstStyle>
          <a:p>
            <a:pPr>
              <a:defRPr/>
            </a:pPr>
            <a:fld id="{3372D706-1839-BC41-8847-5F005FF769EE}" type="slidenum">
              <a:rPr lang="en-US" altLang="en-US"/>
              <a:pPr>
                <a:defRPr/>
              </a:pPr>
              <a:t>‹#›</a:t>
            </a:fld>
            <a:endParaRPr lang="en-US" altLang="en-US"/>
          </a:p>
        </p:txBody>
      </p:sp>
      <p:pic>
        <p:nvPicPr>
          <p:cNvPr id="7" name="Picture 6">
            <a:extLst>
              <a:ext uri="{FF2B5EF4-FFF2-40B4-BE49-F238E27FC236}">
                <a16:creationId xmlns:a16="http://schemas.microsoft.com/office/drawing/2014/main" id="{FD558779-4A19-AE4E-80EB-C9A5182BF17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168478"/>
            <a:ext cx="1219200" cy="727622"/>
          </a:xfrm>
          <a:prstGeom prst="rect">
            <a:avLst/>
          </a:prstGeom>
        </p:spPr>
      </p:pic>
    </p:spTree>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Lst>
  <p:hf hdr="0"/>
  <p:txStyles>
    <p:titleStyle>
      <a:lvl1pPr algn="ctr" rtl="0" eaLnBrk="0" fontAlgn="base" hangingPunct="0">
        <a:spcBef>
          <a:spcPct val="0"/>
        </a:spcBef>
        <a:spcAft>
          <a:spcPct val="0"/>
        </a:spcAft>
        <a:defRPr sz="4400">
          <a:solidFill>
            <a:srgbClr val="002060"/>
          </a:solidFill>
          <a:latin typeface="+mj-lt"/>
          <a:ea typeface="ＭＳ Ｐゴシック" charset="0"/>
          <a:cs typeface="+mj-cs"/>
        </a:defRPr>
      </a:lvl1pPr>
      <a:lvl2pPr algn="ctr" rtl="0" eaLnBrk="0" fontAlgn="base" hangingPunct="0">
        <a:spcBef>
          <a:spcPct val="0"/>
        </a:spcBef>
        <a:spcAft>
          <a:spcPct val="0"/>
        </a:spcAft>
        <a:defRPr sz="4400">
          <a:solidFill>
            <a:srgbClr val="002060"/>
          </a:solidFill>
          <a:latin typeface="Times New Roman" pitchFamily="18" charset="0"/>
          <a:ea typeface="ＭＳ Ｐゴシック" charset="0"/>
        </a:defRPr>
      </a:lvl2pPr>
      <a:lvl3pPr algn="ctr" rtl="0" eaLnBrk="0" fontAlgn="base" hangingPunct="0">
        <a:spcBef>
          <a:spcPct val="0"/>
        </a:spcBef>
        <a:spcAft>
          <a:spcPct val="0"/>
        </a:spcAft>
        <a:defRPr sz="4400">
          <a:solidFill>
            <a:srgbClr val="002060"/>
          </a:solidFill>
          <a:latin typeface="Times New Roman" pitchFamily="18" charset="0"/>
          <a:ea typeface="ＭＳ Ｐゴシック" charset="0"/>
        </a:defRPr>
      </a:lvl3pPr>
      <a:lvl4pPr algn="ctr" rtl="0" eaLnBrk="0" fontAlgn="base" hangingPunct="0">
        <a:spcBef>
          <a:spcPct val="0"/>
        </a:spcBef>
        <a:spcAft>
          <a:spcPct val="0"/>
        </a:spcAft>
        <a:defRPr sz="4400">
          <a:solidFill>
            <a:srgbClr val="002060"/>
          </a:solidFill>
          <a:latin typeface="Times New Roman" pitchFamily="18" charset="0"/>
          <a:ea typeface="ＭＳ Ｐゴシック" charset="0"/>
        </a:defRPr>
      </a:lvl4pPr>
      <a:lvl5pPr algn="ctr" rtl="0" eaLnBrk="0" fontAlgn="base" hangingPunct="0">
        <a:spcBef>
          <a:spcPct val="0"/>
        </a:spcBef>
        <a:spcAft>
          <a:spcPct val="0"/>
        </a:spcAft>
        <a:defRPr sz="4400">
          <a:solidFill>
            <a:srgbClr val="002060"/>
          </a:solidFill>
          <a:latin typeface="Times New Roman" pitchFamily="18" charset="0"/>
          <a:ea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002060"/>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002060"/>
          </a:solidFill>
          <a:latin typeface="+mn-lt"/>
          <a:ea typeface="ＭＳ Ｐゴシック" charset="0"/>
        </a:defRPr>
      </a:lvl2pPr>
      <a:lvl3pPr marL="1143000" indent="-228600" algn="l" rtl="0" eaLnBrk="0" fontAlgn="base" hangingPunct="0">
        <a:spcBef>
          <a:spcPct val="20000"/>
        </a:spcBef>
        <a:spcAft>
          <a:spcPct val="0"/>
        </a:spcAft>
        <a:buChar char="•"/>
        <a:defRPr sz="2400">
          <a:solidFill>
            <a:srgbClr val="002060"/>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002060"/>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002060"/>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slide2B.mp3" TargetMode="External"/><Relationship Id="rId1" Type="http://schemas.microsoft.com/office/2007/relationships/media" Target="file:////Users/wombat/OneDrive%20-%20purdue.edu/Classes/BMS%20631%20Flow%20Cytometry%20Lectures%20and%20notes/2020/compucyte/slide2B.mp3" TargetMode="Externa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slide-3.mp3" TargetMode="External"/><Relationship Id="rId1" Type="http://schemas.microsoft.com/office/2007/relationships/media" Target="file:////Users/wombat/OneDrive%20-%20purdue.edu/Classes/BMS%20631%20Flow%20Cytometry%20Lectures%20and%20notes/2020/compucyte/slide-3.mp3" TargetMode="Externa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slide4A-2.mp3" TargetMode="External"/><Relationship Id="rId1" Type="http://schemas.microsoft.com/office/2007/relationships/media" Target="file:////Users/wombat/OneDrive%20-%20purdue.edu/Classes/BMS%20631%20Flow%20Cytometry%20Lectures%20and%20notes/2020/compucyte/slide4A-2.mp3" TargetMode="External"/><Relationship Id="rId6" Type="http://schemas.openxmlformats.org/officeDocument/2006/relationships/image" Target="../media/image17.png"/><Relationship Id="rId5" Type="http://schemas.openxmlformats.org/officeDocument/2006/relationships/image" Target="../media/image20.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slide-5-2.mp3" TargetMode="External"/><Relationship Id="rId1" Type="http://schemas.microsoft.com/office/2007/relationships/media" Target="file:////Users/wombat/OneDrive%20-%20purdue.edu/Classes/BMS%20631%20Flow%20Cytometry%20Lectures%20and%20notes/2020/compucyte/slide-5-2.mp3" TargetMode="External"/><Relationship Id="rId6" Type="http://schemas.openxmlformats.org/officeDocument/2006/relationships/image" Target="../media/image17.png"/><Relationship Id="rId5" Type="http://schemas.openxmlformats.org/officeDocument/2006/relationships/image" Target="../media/image21.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A6A.mp3" TargetMode="External"/><Relationship Id="rId1" Type="http://schemas.microsoft.com/office/2007/relationships/media" Target="file:////Users/wombat/OneDrive%20-%20purdue.edu/Classes/BMS%20631%20Flow%20Cytometry%20Lectures%20and%20notes/2020/compucyte/Lou-A6A.mp3" TargetMode="Externa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7A.mp3" TargetMode="External"/><Relationship Id="rId1" Type="http://schemas.microsoft.com/office/2007/relationships/media" Target="file:////Users/wombat/OneDrive%20-%20purdue.edu/Classes/BMS%20631%20Flow%20Cytometry%20Lectures%20and%20notes/2020/compucyte/Lou-A7A.mp3" TargetMode="External"/><Relationship Id="rId6" Type="http://schemas.openxmlformats.org/officeDocument/2006/relationships/image" Target="../media/image17.png"/><Relationship Id="rId5" Type="http://schemas.openxmlformats.org/officeDocument/2006/relationships/image" Target="../media/image25.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8A.mp3" TargetMode="External"/><Relationship Id="rId1" Type="http://schemas.microsoft.com/office/2007/relationships/media" Target="file:////Users/wombat/OneDrive%20-%20purdue.edu/Classes/BMS%20631%20Flow%20Cytometry%20Lectures%20and%20notes/2020/compucyte/Lou-A8A.mp3" TargetMode="External"/><Relationship Id="rId6" Type="http://schemas.openxmlformats.org/officeDocument/2006/relationships/image" Target="../media/image26.jpe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9A.mp3" TargetMode="External"/><Relationship Id="rId1" Type="http://schemas.microsoft.com/office/2007/relationships/media" Target="file:////Users/wombat/OneDrive%20-%20purdue.edu/Classes/BMS%20631%20Flow%20Cytometry%20Lectures%20and%20notes/2020/compucyte/Lou-A9A.mp3" TargetMode="External"/><Relationship Id="rId6" Type="http://schemas.openxmlformats.org/officeDocument/2006/relationships/image" Target="../media/image17.png"/><Relationship Id="rId5" Type="http://schemas.openxmlformats.org/officeDocument/2006/relationships/image" Target="../media/image27.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A10A.mp3" TargetMode="External"/><Relationship Id="rId1" Type="http://schemas.microsoft.com/office/2007/relationships/media" Target="file:////Users/wombat/OneDrive%20-%20purdue.edu/Classes/BMS%20631%20Flow%20Cytometry%20Lectures%20and%20notes/2020/compucyte/Lou-A10A.mp3" TargetMode="Externa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A11A.mp3" TargetMode="External"/><Relationship Id="rId1" Type="http://schemas.microsoft.com/office/2007/relationships/media" Target="file:////Users/wombat/OneDrive%20-%20purdue.edu/Classes/BMS%20631%20Flow%20Cytometry%20Lectures%20and%20notes/2020/compucyte/Lou-A11A.mp3" TargetMode="Externa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35A.mp3" TargetMode="External"/><Relationship Id="rId1" Type="http://schemas.microsoft.com/office/2007/relationships/media" Target="file:////Users/wombat/OneDrive%20-%20purdue.edu/Classes/BMS%20631%20Flow%20Cytometry%20Lectures%20and%20notes/2020/compucyte/Lou35A.mp3" TargetMode="Externa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wombat/OneDrive%20-%20purdue.edu/Classes/BMS%20631%20Flow%20Cytometry%20Lectures%20and%20notes/2019/original%20lectures/kam1.mp4" TargetMode="External"/><Relationship Id="rId1" Type="http://schemas.microsoft.com/office/2007/relationships/media" Target="file:////Users/wombat/OneDrive%20-%20purdue.edu/Classes/BMS%20631%20Flow%20Cytometry%20Lectures%20and%20notes/2019/original%20lectures/kam1.mp4" TargetMode="Externa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wombat/OneDrive%20-%20purdue.edu/Classes/BMS%20631%20Flow%20Cytometry%20Lectures%20and%20notes/2019/original%20lectures/kam2.mp4" TargetMode="External"/><Relationship Id="rId1" Type="http://schemas.microsoft.com/office/2007/relationships/media" Target="file:////Users/wombat/OneDrive%20-%20purdue.edu/Classes/BMS%20631%20Flow%20Cytometry%20Lectures%20and%20notes/2019/original%20lectures/kam2.mp4" TargetMode="Externa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36A.mp3" TargetMode="External"/><Relationship Id="rId1" Type="http://schemas.microsoft.com/office/2007/relationships/media" Target="file:////Users/wombat/OneDrive%20-%20purdue.edu/Classes/BMS%20631%20Flow%20Cytometry%20Lectures%20and%20notes/2020/compucyte/Lou36A.mp3" TargetMode="Externa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notesSlide" Target="../notesSlides/notesSlide21.xml"/><Relationship Id="rId9" Type="http://schemas.openxmlformats.org/officeDocument/2006/relationships/image" Target="../media/image16.jpeg"/></Relationships>
</file>

<file path=ppt/slides/_rels/slide2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4.xml"/><Relationship Id="rId7" Type="http://schemas.openxmlformats.org/officeDocument/2006/relationships/image" Target="../media/image41.jpeg"/><Relationship Id="rId12" Type="http://schemas.openxmlformats.org/officeDocument/2006/relationships/image" Target="../media/image16.jpeg"/><Relationship Id="rId2" Type="http://schemas.openxmlformats.org/officeDocument/2006/relationships/audio" Target="file:////Users/wombat/OneDrive%20-%20purdue.edu/Classes/BMS%20631%20Flow%20Cytometry%20Lectures%20and%20notes/2020/compucyte/Lou37A.mp3" TargetMode="External"/><Relationship Id="rId1" Type="http://schemas.microsoft.com/office/2007/relationships/media" Target="file:////Users/wombat/OneDrive%20-%20purdue.edu/Classes/BMS%20631%20Flow%20Cytometry%20Lectures%20and%20notes/2020/compucyte/Lou37A.mp3" TargetMode="External"/><Relationship Id="rId6" Type="http://schemas.openxmlformats.org/officeDocument/2006/relationships/image" Target="../media/image40.jpeg"/><Relationship Id="rId11" Type="http://schemas.openxmlformats.org/officeDocument/2006/relationships/image" Target="../media/image17.pn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notesSlide" Target="../notesSlides/notesSlide22.xml"/><Relationship Id="rId9"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38A.mp3" TargetMode="External"/><Relationship Id="rId1" Type="http://schemas.microsoft.com/office/2007/relationships/media" Target="file:////Users/wombat/OneDrive%20-%20purdue.edu/Classes/BMS%20631%20Flow%20Cytometry%20Lectures%20and%20notes/2020/compucyte/Lou38A.mp3" TargetMode="External"/><Relationship Id="rId6" Type="http://schemas.openxmlformats.org/officeDocument/2006/relationships/image" Target="../media/image17.png"/><Relationship Id="rId5" Type="http://schemas.openxmlformats.org/officeDocument/2006/relationships/image" Target="../media/image45.jpe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38B.mp3" TargetMode="External"/><Relationship Id="rId1" Type="http://schemas.microsoft.com/office/2007/relationships/media" Target="file:////Users/wombat/OneDrive%20-%20purdue.edu/Classes/BMS%20631%20Flow%20Cytometry%20Lectures%20and%20notes/2020/compucyte/Lou38B.mp3" TargetMode="External"/><Relationship Id="rId6" Type="http://schemas.openxmlformats.org/officeDocument/2006/relationships/image" Target="../media/image17.png"/><Relationship Id="rId5" Type="http://schemas.openxmlformats.org/officeDocument/2006/relationships/image" Target="../media/image45.jpe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38C.mp3" TargetMode="External"/><Relationship Id="rId1" Type="http://schemas.microsoft.com/office/2007/relationships/media" Target="file:////Users/wombat/OneDrive%20-%20purdue.edu/Classes/BMS%20631%20Flow%20Cytometry%20Lectures%20and%20notes/2020/compucyte/Lou38C.mp3" TargetMode="Externa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file:////Users/wombat/OneDrive%20-%20purdue.edu/Classes/BMS%20631%20Flow%20Cytometry%20Lectures%20and%20notes/2019/original%20lectures/kam5.mp4" TargetMode="External"/><Relationship Id="rId1" Type="http://schemas.microsoft.com/office/2007/relationships/media" Target="file:////Users/wombat/OneDrive%20-%20purdue.edu/Classes/BMS%20631%20Flow%20Cytometry%20Lectures%20and%20notes/2019/original%20lectures/kam5.mp4" TargetMode="Externa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9.jpeg"/><Relationship Id="rId2" Type="http://schemas.openxmlformats.org/officeDocument/2006/relationships/audio" Target="file:////Users/wombat/OneDrive%20-%20purdue.edu/Classes/BMS%20631%20Flow%20Cytometry%20Lectures%20and%20notes/2020/compucyte/Lou39A.mp3" TargetMode="External"/><Relationship Id="rId1" Type="http://schemas.microsoft.com/office/2007/relationships/media" Target="file:////Users/wombat/OneDrive%20-%20purdue.edu/Classes/BMS%20631%20Flow%20Cytometry%20Lectures%20and%20notes/2020/compucyte/Lou39A.mp3" TargetMode="External"/><Relationship Id="rId6" Type="http://schemas.openxmlformats.org/officeDocument/2006/relationships/image" Target="../media/image17.png"/><Relationship Id="rId5" Type="http://schemas.openxmlformats.org/officeDocument/2006/relationships/image" Target="../media/image48.jpe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4.xml"/><Relationship Id="rId7" Type="http://schemas.openxmlformats.org/officeDocument/2006/relationships/image" Target="../media/image52.jpeg"/><Relationship Id="rId2" Type="http://schemas.openxmlformats.org/officeDocument/2006/relationships/audio" Target="file:////Users/wombat/OneDrive%20-%20purdue.edu/Classes/BMS%20631%20Flow%20Cytometry%20Lectures%20and%20notes/2020/compucyte/Lou40A.mp3" TargetMode="External"/><Relationship Id="rId1" Type="http://schemas.microsoft.com/office/2007/relationships/media" Target="file:////Users/wombat/OneDrive%20-%20purdue.edu/Classes/BMS%20631%20Flow%20Cytometry%20Lectures%20and%20notes/2020/compucyte/Lou40A.mp3" TargetMode="Externa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notesSlide" Target="../notesSlides/notesSlide27.xml"/><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file:////Users/wombat/OneDrive%20-%20purdue.edu/Classes/BMS%20631%20Flow%20Cytometry%20Lectures%20and%20notes/2020/compucyte/Lou41A.mp3" TargetMode="External"/><Relationship Id="rId1" Type="http://schemas.microsoft.com/office/2007/relationships/media" Target="file:////Users/wombat/OneDrive%20-%20purdue.edu/Classes/BMS%20631%20Flow%20Cytometry%20Lectures%20and%20notes/2020/compucyte/Lou41A.mp3" TargetMode="External"/><Relationship Id="rId6" Type="http://schemas.openxmlformats.org/officeDocument/2006/relationships/image" Target="../media/image54.jpeg"/><Relationship Id="rId5" Type="http://schemas.openxmlformats.org/officeDocument/2006/relationships/image" Target="../media/image50.jpe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file:////Users/wombat/OneDrive%20-%20purdue.edu/Classes/BMS%20631%20Flow%20Cytometry%20Lectures%20and%20notes/2020/compucyte/Lou-A21C.mp3" TargetMode="External"/><Relationship Id="rId1" Type="http://schemas.microsoft.com/office/2007/relationships/media" Target="file:////Users/wombat/OneDrive%20-%20purdue.edu/Classes/BMS%20631%20Flow%20Cytometry%20Lectures%20and%20notes/2020/compucyte/Lou-A21C.mp3" TargetMode="Externa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A22A.mp3" TargetMode="External"/><Relationship Id="rId1" Type="http://schemas.microsoft.com/office/2007/relationships/media" Target="file:////Users/wombat/OneDrive%20-%20purdue.edu/Classes/BMS%20631%20Flow%20Cytometry%20Lectures%20and%20notes/2020/compucyte/Lou-A22A.mp3" TargetMode="Externa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0.jpeg"/><Relationship Id="rId2" Type="http://schemas.openxmlformats.org/officeDocument/2006/relationships/audio" Target="file:////Users/wombat/OneDrive%20-%20purdue.edu/Classes/BMS%20631%20Flow%20Cytometry%20Lectures%20and%20notes/2020/compucyte/Lou-A23A.mp3" TargetMode="External"/><Relationship Id="rId1" Type="http://schemas.microsoft.com/office/2007/relationships/media" Target="file:////Users/wombat/OneDrive%20-%20purdue.edu/Classes/BMS%20631%20Flow%20Cytometry%20Lectures%20and%20notes/2020/compucyte/Lou-A23A.mp3" TargetMode="External"/><Relationship Id="rId6" Type="http://schemas.openxmlformats.org/officeDocument/2006/relationships/image" Target="../media/image17.png"/><Relationship Id="rId5" Type="http://schemas.openxmlformats.org/officeDocument/2006/relationships/image" Target="../media/image59.jpe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24A.mp3" TargetMode="External"/><Relationship Id="rId1" Type="http://schemas.microsoft.com/office/2007/relationships/media" Target="file:////Users/wombat/OneDrive%20-%20purdue.edu/Classes/BMS%20631%20Flow%20Cytometry%20Lectures%20and%20notes/2020/compucyte/Lou-A24A.mp3" TargetMode="External"/><Relationship Id="rId6" Type="http://schemas.openxmlformats.org/officeDocument/2006/relationships/image" Target="../media/image17.png"/><Relationship Id="rId5" Type="http://schemas.openxmlformats.org/officeDocument/2006/relationships/image" Target="../media/image61.jpe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A25A.mp3" TargetMode="External"/><Relationship Id="rId1" Type="http://schemas.microsoft.com/office/2007/relationships/media" Target="file:////Users/wombat/OneDrive%20-%20purdue.edu/Classes/BMS%20631%20Flow%20Cytometry%20Lectures%20and%20notes/2020/compucyte/Lou-A25A.mp3" TargetMode="Externa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file:////Users/wombat/OneDrive%20-%20purdue.edu/Classes/BMS%20631%20Flow%20Cytometry%20Lectures%20and%20notes/2020/compucyte/Lou-A27A.mp3" TargetMode="External"/><Relationship Id="rId1" Type="http://schemas.microsoft.com/office/2007/relationships/media" Target="file:////Users/wombat/OneDrive%20-%20purdue.edu/Classes/BMS%20631%20Flow%20Cytometry%20Lectures%20and%20notes/2020/compucyte/Lou-A27A.mp3" TargetMode="Externa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slideLayout" Target="../slideLayouts/slideLayout4.xml"/><Relationship Id="rId7" Type="http://schemas.openxmlformats.org/officeDocument/2006/relationships/image" Target="../media/image70.jpeg"/><Relationship Id="rId2" Type="http://schemas.openxmlformats.org/officeDocument/2006/relationships/audio" Target="file:////Users/wombat/OneDrive%20-%20purdue.edu/Classes/BMS%20631%20Flow%20Cytometry%20Lectures%20and%20notes/2020/compucyte/slide%2027-A.mp3" TargetMode="External"/><Relationship Id="rId1" Type="http://schemas.microsoft.com/office/2007/relationships/media" Target="file:////Users/wombat/OneDrive%20-%20purdue.edu/Classes/BMS%20631%20Flow%20Cytometry%20Lectures%20and%20notes/2020/compucyte/slide%2027-A.mp3" TargetMode="External"/><Relationship Id="rId6" Type="http://schemas.openxmlformats.org/officeDocument/2006/relationships/image" Target="../media/image69.jpeg"/><Relationship Id="rId11" Type="http://schemas.openxmlformats.org/officeDocument/2006/relationships/image" Target="../media/image17.pn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notesSlide" Target="../notesSlides/notesSlide35.xml"/><Relationship Id="rId9"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46.xml.rels><?xml version="1.0" encoding="UTF-8" standalone="yes"?>
<Relationships xmlns="http://schemas.openxmlformats.org/package/2006/relationships"><Relationship Id="rId3" Type="http://schemas.openxmlformats.org/officeDocument/2006/relationships/hyperlink" Target="http://www.sciencemag.org/search?author1=P+Kung&amp;sortspec=date&amp;submit=Submit"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www.sciencemag.org/search?author1=SF+Schlossman&amp;sortspec=date&amp;submit=Submit" TargetMode="External"/><Relationship Id="rId5" Type="http://schemas.openxmlformats.org/officeDocument/2006/relationships/hyperlink" Target="http://www.sciencemag.org/search?author1=EL+Reinherz&amp;sortspec=date&amp;submit=Submit" TargetMode="External"/><Relationship Id="rId4" Type="http://schemas.openxmlformats.org/officeDocument/2006/relationships/hyperlink" Target="http://www.sciencemag.org/search?author1=G+Goldstein&amp;sortspec=date&amp;submit=Submit" TargetMode="Externa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8.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94.emf"/><Relationship Id="rId13" Type="http://schemas.openxmlformats.org/officeDocument/2006/relationships/image" Target="../media/image99.png"/><Relationship Id="rId3" Type="http://schemas.openxmlformats.org/officeDocument/2006/relationships/image" Target="../media/image89.tiff"/><Relationship Id="rId7" Type="http://schemas.openxmlformats.org/officeDocument/2006/relationships/image" Target="../media/image93.emf"/><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46.xml"/><Relationship Id="rId16"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92.emf"/><Relationship Id="rId11" Type="http://schemas.openxmlformats.org/officeDocument/2006/relationships/image" Target="../media/image97.emf"/><Relationship Id="rId5" Type="http://schemas.openxmlformats.org/officeDocument/2006/relationships/image" Target="../media/image91.emf"/><Relationship Id="rId15" Type="http://schemas.openxmlformats.org/officeDocument/2006/relationships/image" Target="../media/image101.emf"/><Relationship Id="rId10" Type="http://schemas.openxmlformats.org/officeDocument/2006/relationships/image" Target="../media/image96.emf"/><Relationship Id="rId4" Type="http://schemas.openxmlformats.org/officeDocument/2006/relationships/image" Target="../media/image90.tiff"/><Relationship Id="rId9" Type="http://schemas.openxmlformats.org/officeDocument/2006/relationships/image" Target="../media/image95.emf"/><Relationship Id="rId14" Type="http://schemas.openxmlformats.org/officeDocument/2006/relationships/image" Target="../media/image100.emf"/></Relationships>
</file>

<file path=ppt/slides/_rels/slide52.xml.rels><?xml version="1.0" encoding="UTF-8" standalone="yes"?>
<Relationships xmlns="http://schemas.openxmlformats.org/package/2006/relationships"><Relationship Id="rId8" Type="http://schemas.openxmlformats.org/officeDocument/2006/relationships/image" Target="../media/image109.tiff"/><Relationship Id="rId3" Type="http://schemas.openxmlformats.org/officeDocument/2006/relationships/image" Target="../media/image104.tiff"/><Relationship Id="rId7" Type="http://schemas.openxmlformats.org/officeDocument/2006/relationships/image" Target="../media/image108.tif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7.tiff"/><Relationship Id="rId5" Type="http://schemas.openxmlformats.org/officeDocument/2006/relationships/image" Target="../media/image106.tiff"/><Relationship Id="rId10" Type="http://schemas.openxmlformats.org/officeDocument/2006/relationships/image" Target="../media/image111.tiff"/><Relationship Id="rId4" Type="http://schemas.openxmlformats.org/officeDocument/2006/relationships/image" Target="../media/image105.tiff"/><Relationship Id="rId9" Type="http://schemas.openxmlformats.org/officeDocument/2006/relationships/image" Target="../media/image110.tif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wombat/OneDrive%20-%20purdue.edu/Classes/BMS%20631%20Flow%20Cytometry%20Lectures%20and%20notes/2019/original%20lectures/Herzenbergwhy.mp4" TargetMode="External"/><Relationship Id="rId1" Type="http://schemas.microsoft.com/office/2007/relationships/media" Target="file:////Users/wombat/OneDrive%20-%20purdue.edu/Classes/BMS%20631%20Flow%20Cytometry%20Lectures%20and%20notes/2019/original%20lectures/Herzenbergwhy.mp4"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wombat/OneDrive%20-%20purdue.edu/Classes/BMS%20631%20Flow%20Cytometry%20Lectures%20and%20notes/2019/original%20lectures/Herzenberghow.mp4" TargetMode="External"/><Relationship Id="rId1" Type="http://schemas.microsoft.com/office/2007/relationships/media" Target="file:////Users/wombat/OneDrive%20-%20purdue.edu/Classes/BMS%20631%20Flow%20Cytometry%20Lectures%20and%20notes/2019/original%20lectures/Herzenberghow.mp4" TargetMode="External"/><Relationship Id="rId5" Type="http://schemas.openxmlformats.org/officeDocument/2006/relationships/image" Target="../media/image1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Date Placeholder 2">
            <a:extLst>
              <a:ext uri="{FF2B5EF4-FFF2-40B4-BE49-F238E27FC236}">
                <a16:creationId xmlns:a16="http://schemas.microsoft.com/office/drawing/2014/main" id="{D1720183-3F50-3F4C-BC13-72B7D20566B4}"/>
              </a:ext>
            </a:extLst>
          </p:cNvPr>
          <p:cNvSpPr>
            <a:spLocks noGrp="1"/>
          </p:cNvSpPr>
          <p:nvPr>
            <p:ph type="dt" sz="quarter" idx="10"/>
          </p:nvPr>
        </p:nvSpPr>
        <p:spPr>
          <a:xfrm>
            <a:off x="1219199" y="6654800"/>
            <a:ext cx="1524001"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EA9C77F-C7BC-7740-B9C9-6CA414AAB4A3}" type="datetime12">
              <a:rPr lang="en-US" altLang="en-US" sz="1100" smtClean="0"/>
              <a:t>7:38 AM</a:t>
            </a:fld>
            <a:endParaRPr lang="en-US" altLang="en-US" sz="1100" dirty="0"/>
          </a:p>
        </p:txBody>
      </p:sp>
      <p:sp>
        <p:nvSpPr>
          <p:cNvPr id="10243" name="Slide Number Placeholder 4">
            <a:extLst>
              <a:ext uri="{FF2B5EF4-FFF2-40B4-BE49-F238E27FC236}">
                <a16:creationId xmlns:a16="http://schemas.microsoft.com/office/drawing/2014/main" id="{563D5068-0E8A-E44C-A399-69210B8E707A}"/>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9A6FC97F-F4E1-AB45-9A4E-280AE45886AD}" type="slidenum">
              <a:rPr lang="en-US" altLang="en-US" sz="1400" smtClean="0">
                <a:latin typeface="Times New Roman" panose="02020603050405020304" pitchFamily="18" charset="0"/>
              </a:rPr>
              <a:pPr>
                <a:spcBef>
                  <a:spcPct val="0"/>
                </a:spcBef>
                <a:buFontTx/>
                <a:buNone/>
              </a:pPr>
              <a:t>1</a:t>
            </a:fld>
            <a:endParaRPr lang="en-US" altLang="en-US" sz="1400">
              <a:latin typeface="Times New Roman" panose="02020603050405020304" pitchFamily="18" charset="0"/>
            </a:endParaRPr>
          </a:p>
        </p:txBody>
      </p:sp>
      <p:sp>
        <p:nvSpPr>
          <p:cNvPr id="10244" name="Rectangle 2">
            <a:extLst>
              <a:ext uri="{FF2B5EF4-FFF2-40B4-BE49-F238E27FC236}">
                <a16:creationId xmlns:a16="http://schemas.microsoft.com/office/drawing/2014/main" id="{C1F25B02-2F51-1440-9150-9669D1CAF920}"/>
              </a:ext>
            </a:extLst>
          </p:cNvPr>
          <p:cNvSpPr>
            <a:spLocks noGrp="1" noChangeArrowheads="1"/>
          </p:cNvSpPr>
          <p:nvPr>
            <p:ph type="title"/>
          </p:nvPr>
        </p:nvSpPr>
        <p:spPr>
          <a:xfrm>
            <a:off x="0" y="152400"/>
            <a:ext cx="7772400" cy="838200"/>
          </a:xfrm>
        </p:spPr>
        <p:txBody>
          <a:bodyPr/>
          <a:lstStyle/>
          <a:p>
            <a:r>
              <a:rPr lang="en-US" altLang="en-US" sz="2000">
                <a:ea typeface="ＭＳ Ｐゴシック" panose="020B0600070205080204" pitchFamily="34" charset="-128"/>
              </a:rPr>
              <a:t>BMS 631 - Lecture 2 - </a:t>
            </a:r>
            <a:r>
              <a:rPr lang="en-US" altLang="en-US" sz="2000" b="1">
                <a:solidFill>
                  <a:schemeClr val="tx1"/>
                </a:solidFill>
                <a:ea typeface="ＭＳ Ｐゴシック" panose="020B0600070205080204" pitchFamily="34" charset="-128"/>
              </a:rPr>
              <a:t>Who’s and Why’s of Flow Cytometry</a:t>
            </a:r>
          </a:p>
        </p:txBody>
      </p:sp>
      <p:sp>
        <p:nvSpPr>
          <p:cNvPr id="10245" name="Text Box 4">
            <a:extLst>
              <a:ext uri="{FF2B5EF4-FFF2-40B4-BE49-F238E27FC236}">
                <a16:creationId xmlns:a16="http://schemas.microsoft.com/office/drawing/2014/main" id="{14B65E80-68EC-0548-8530-F596FA4574F6}"/>
              </a:ext>
            </a:extLst>
          </p:cNvPr>
          <p:cNvSpPr txBox="1">
            <a:spLocks noChangeArrowheads="1"/>
          </p:cNvSpPr>
          <p:nvPr/>
        </p:nvSpPr>
        <p:spPr bwMode="auto">
          <a:xfrm>
            <a:off x="0" y="4167541"/>
            <a:ext cx="86868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b="1" dirty="0">
                <a:latin typeface="Helvetica" pitchFamily="2" charset="0"/>
              </a:rPr>
              <a:t>Who’s and Why’s of Flow Cytometry</a:t>
            </a:r>
          </a:p>
          <a:p>
            <a:pPr>
              <a:spcBef>
                <a:spcPct val="50000"/>
              </a:spcBef>
              <a:buFontTx/>
              <a:buNone/>
            </a:pPr>
            <a:r>
              <a:rPr lang="en-US" altLang="en-US" sz="1400" b="1" dirty="0">
                <a:latin typeface="Helvetica" pitchFamily="2" charset="0"/>
              </a:rPr>
              <a:t>The History of Flow Cytometry:</a:t>
            </a:r>
            <a:r>
              <a:rPr lang="en-US" altLang="en-US" sz="1400" dirty="0">
                <a:latin typeface="Helvetica" pitchFamily="2" charset="0"/>
              </a:rPr>
              <a:t> </a:t>
            </a:r>
          </a:p>
          <a:p>
            <a:pPr>
              <a:spcBef>
                <a:spcPct val="50000"/>
              </a:spcBef>
              <a:buFontTx/>
              <a:buNone/>
            </a:pPr>
            <a:r>
              <a:rPr lang="en-US" altLang="en-US" sz="1400" dirty="0">
                <a:latin typeface="Helvetica" pitchFamily="2" charset="0"/>
              </a:rPr>
              <a:t>An introduction to the early beginnings of flow cytometers; the rationale for early investigations; a summary of the </a:t>
            </a:r>
            <a:r>
              <a:rPr lang="en-US" altLang="en-US" sz="1400" i="1" dirty="0">
                <a:latin typeface="Helvetica" pitchFamily="2" charset="0"/>
              </a:rPr>
              <a:t>state-of-the-art</a:t>
            </a:r>
            <a:r>
              <a:rPr lang="en-US" altLang="en-US" sz="1400" dirty="0">
                <a:latin typeface="Helvetica" pitchFamily="2" charset="0"/>
              </a:rPr>
              <a:t>; the events that led to modern cytometry; early fluorescent dyes; image analysis; DNA cytology</a:t>
            </a:r>
          </a:p>
          <a:p>
            <a:pPr>
              <a:spcBef>
                <a:spcPct val="50000"/>
              </a:spcBef>
              <a:buFontTx/>
              <a:buNone/>
            </a:pPr>
            <a:r>
              <a:rPr lang="en-US" altLang="en-US" sz="1100" dirty="0">
                <a:solidFill>
                  <a:schemeClr val="accent2"/>
                </a:solidFill>
                <a:latin typeface="Helvetica" pitchFamily="2" charset="0"/>
              </a:rPr>
              <a:t>Reading materials:  (Shapiro 3rd ed. Pp 43-71; 4</a:t>
            </a:r>
            <a:r>
              <a:rPr lang="en-US" altLang="en-US" sz="1100" baseline="30000" dirty="0">
                <a:solidFill>
                  <a:schemeClr val="accent2"/>
                </a:solidFill>
                <a:latin typeface="Helvetica" pitchFamily="2" charset="0"/>
              </a:rPr>
              <a:t>th</a:t>
            </a:r>
            <a:r>
              <a:rPr lang="en-US" altLang="en-US" sz="1100" dirty="0">
                <a:solidFill>
                  <a:schemeClr val="accent2"/>
                </a:solidFill>
                <a:latin typeface="Helvetica" pitchFamily="2" charset="0"/>
              </a:rPr>
              <a:t> Ed. Shapiro pp 73-100)</a:t>
            </a:r>
          </a:p>
        </p:txBody>
      </p:sp>
      <p:sp>
        <p:nvSpPr>
          <p:cNvPr id="17415" name="Rectangle 8">
            <a:extLst>
              <a:ext uri="{FF2B5EF4-FFF2-40B4-BE49-F238E27FC236}">
                <a16:creationId xmlns:a16="http://schemas.microsoft.com/office/drawing/2014/main" id="{1E90AEB9-DF81-534D-B07D-22A3D648BEDD}"/>
              </a:ext>
            </a:extLst>
          </p:cNvPr>
          <p:cNvSpPr>
            <a:spLocks noChangeArrowheads="1"/>
          </p:cNvSpPr>
          <p:nvPr/>
        </p:nvSpPr>
        <p:spPr bwMode="auto">
          <a:xfrm>
            <a:off x="1447800" y="5918203"/>
            <a:ext cx="7086600" cy="52322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sz="1200" dirty="0">
                <a:solidFill>
                  <a:schemeClr val="tx2"/>
                </a:solidFill>
                <a:latin typeface="Times New Roman" charset="0"/>
                <a:ea typeface="+mn-ea"/>
              </a:rPr>
              <a:t>All materials used in this course are available for download on the web at</a:t>
            </a:r>
            <a:br>
              <a:rPr lang="en-US" altLang="en-US" sz="1200" dirty="0">
                <a:solidFill>
                  <a:schemeClr val="tx2"/>
                </a:solidFill>
                <a:latin typeface="Times New Roman" charset="0"/>
                <a:ea typeface="+mn-ea"/>
              </a:rPr>
            </a:br>
            <a:r>
              <a:rPr lang="en-US" altLang="en-US" sz="1600" dirty="0">
                <a:solidFill>
                  <a:schemeClr val="accent2"/>
                </a:solidFill>
                <a:latin typeface="Times New Roman" charset="0"/>
                <a:ea typeface="+mn-ea"/>
              </a:rPr>
              <a:t>http://</a:t>
            </a:r>
            <a:r>
              <a:rPr lang="en-US" altLang="en-US" sz="1600" dirty="0" err="1">
                <a:solidFill>
                  <a:schemeClr val="accent2"/>
                </a:solidFill>
                <a:latin typeface="Times New Roman" charset="0"/>
                <a:ea typeface="+mn-ea"/>
              </a:rPr>
              <a:t>tinyurl.com</a:t>
            </a:r>
            <a:r>
              <a:rPr lang="en-US" altLang="en-US" sz="1600" dirty="0">
                <a:solidFill>
                  <a:schemeClr val="accent2"/>
                </a:solidFill>
                <a:latin typeface="Times New Roman" charset="0"/>
                <a:ea typeface="+mn-ea"/>
              </a:rPr>
              <a:t>/2wkpp</a:t>
            </a:r>
          </a:p>
        </p:txBody>
      </p:sp>
      <p:pic>
        <p:nvPicPr>
          <p:cNvPr id="10247" name="Picture 9" descr="paul">
            <a:extLst>
              <a:ext uri="{FF2B5EF4-FFF2-40B4-BE49-F238E27FC236}">
                <a16:creationId xmlns:a16="http://schemas.microsoft.com/office/drawing/2014/main" id="{2777E219-0A64-2049-B74A-A5FF83B66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447800"/>
            <a:ext cx="11398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 Box 10">
            <a:extLst>
              <a:ext uri="{FF2B5EF4-FFF2-40B4-BE49-F238E27FC236}">
                <a16:creationId xmlns:a16="http://schemas.microsoft.com/office/drawing/2014/main" id="{FB065C42-BD5D-4243-951A-3F7FC277EA1A}"/>
              </a:ext>
            </a:extLst>
          </p:cNvPr>
          <p:cNvSpPr txBox="1">
            <a:spLocks noChangeArrowheads="1"/>
          </p:cNvSpPr>
          <p:nvPr/>
        </p:nvSpPr>
        <p:spPr bwMode="auto">
          <a:xfrm>
            <a:off x="5562600" y="6553200"/>
            <a:ext cx="1808508" cy="246221"/>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000" dirty="0">
                <a:latin typeface="Times New Roman" charset="0"/>
                <a:ea typeface="+mn-ea"/>
              </a:rPr>
              <a:t>Lecture last modified Jan, 2023</a:t>
            </a:r>
          </a:p>
        </p:txBody>
      </p:sp>
      <p:sp>
        <p:nvSpPr>
          <p:cNvPr id="17418" name="Text Box 11">
            <a:extLst>
              <a:ext uri="{FF2B5EF4-FFF2-40B4-BE49-F238E27FC236}">
                <a16:creationId xmlns:a16="http://schemas.microsoft.com/office/drawing/2014/main" id="{0C141597-58FB-AD42-85FE-913CDE9FA14F}"/>
              </a:ext>
            </a:extLst>
          </p:cNvPr>
          <p:cNvSpPr txBox="1">
            <a:spLocks noChangeArrowheads="1"/>
          </p:cNvSpPr>
          <p:nvPr/>
        </p:nvSpPr>
        <p:spPr bwMode="auto">
          <a:xfrm>
            <a:off x="1447800" y="1549400"/>
            <a:ext cx="5267789" cy="1200329"/>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2400" dirty="0">
                <a:ea typeface="+mn-ea"/>
              </a:rPr>
              <a:t>J. Paul Robinson, PhD</a:t>
            </a:r>
          </a:p>
          <a:p>
            <a:pPr>
              <a:spcBef>
                <a:spcPct val="0"/>
              </a:spcBef>
              <a:buFontTx/>
              <a:buNone/>
              <a:defRPr/>
            </a:pPr>
            <a:r>
              <a:rPr lang="en-US" altLang="en-US" sz="2400" dirty="0">
                <a:ea typeface="+mn-ea"/>
              </a:rPr>
              <a:t>Distinguished Professor of Cytometry</a:t>
            </a:r>
          </a:p>
          <a:p>
            <a:pPr>
              <a:spcBef>
                <a:spcPct val="0"/>
              </a:spcBef>
              <a:buFontTx/>
              <a:buNone/>
              <a:defRPr/>
            </a:pPr>
            <a:r>
              <a:rPr lang="en-US" altLang="en-US" sz="2400" dirty="0">
                <a:ea typeface="+mn-ea"/>
              </a:rPr>
              <a:t>Professor of Biomedical Engineering</a:t>
            </a:r>
          </a:p>
        </p:txBody>
      </p:sp>
      <p:sp>
        <p:nvSpPr>
          <p:cNvPr id="10250" name="TextBox 1">
            <a:extLst>
              <a:ext uri="{FF2B5EF4-FFF2-40B4-BE49-F238E27FC236}">
                <a16:creationId xmlns:a16="http://schemas.microsoft.com/office/drawing/2014/main" id="{FF2AF5A7-D628-F342-9A73-80E8AE27F38D}"/>
              </a:ext>
            </a:extLst>
          </p:cNvPr>
          <p:cNvSpPr txBox="1">
            <a:spLocks noChangeArrowheads="1"/>
          </p:cNvSpPr>
          <p:nvPr/>
        </p:nvSpPr>
        <p:spPr bwMode="auto">
          <a:xfrm>
            <a:off x="800100" y="3418409"/>
            <a:ext cx="70866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50" b="1" dirty="0">
                <a:solidFill>
                  <a:schemeClr val="accent2"/>
                </a:solidFill>
                <a:latin typeface="Times New Roman" panose="02020603050405020304" pitchFamily="18" charset="0"/>
              </a:rPr>
              <a:t>Notice:</a:t>
            </a:r>
            <a:r>
              <a:rPr lang="en-US" altLang="en-US" sz="1050" dirty="0">
                <a:solidFill>
                  <a:schemeClr val="accent2"/>
                </a:solidFill>
                <a:latin typeface="Times New Roman" panose="02020603050405020304" pitchFamily="18" charset="0"/>
              </a:rPr>
              <a:t> The materials in this presentation are copyrighted materials. If you want to use any of these slides, you may do so if you credit each slide with the author’s name. It is illegal to place these notes on </a:t>
            </a:r>
            <a:r>
              <a:rPr lang="en-US" altLang="en-US" sz="1050" dirty="0" err="1">
                <a:solidFill>
                  <a:schemeClr val="accent2"/>
                </a:solidFill>
                <a:latin typeface="Times New Roman" panose="02020603050405020304" pitchFamily="18" charset="0"/>
              </a:rPr>
              <a:t>CourseHero</a:t>
            </a:r>
            <a:r>
              <a:rPr lang="en-US" altLang="en-US" sz="1050" dirty="0">
                <a:solidFill>
                  <a:schemeClr val="accent2"/>
                </a:solidFill>
                <a:latin typeface="Times New Roman" panose="02020603050405020304" pitchFamily="18" charset="0"/>
              </a:rPr>
              <a:t> or any other site.</a:t>
            </a:r>
            <a:endParaRPr lang="en-US" altLang="en-US" sz="1050" dirty="0">
              <a:latin typeface="Times New Roman" panose="02020603050405020304" pitchFamily="18" charset="0"/>
            </a:endParaRPr>
          </a:p>
          <a:p>
            <a:pPr>
              <a:spcBef>
                <a:spcPct val="0"/>
              </a:spcBef>
              <a:buFontTx/>
              <a:buNone/>
            </a:pPr>
            <a:endParaRPr lang="en-US" altLang="en-US" sz="1050" dirty="0">
              <a:latin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Date Placeholder 2">
            <a:extLst>
              <a:ext uri="{FF2B5EF4-FFF2-40B4-BE49-F238E27FC236}">
                <a16:creationId xmlns:a16="http://schemas.microsoft.com/office/drawing/2014/main" id="{3D8540FF-EF05-684B-AB31-9767F33C748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9900A11-0926-3748-9085-56D45ACB10D1}" type="datetime12">
              <a:rPr lang="en-US" altLang="en-US" sz="1100" smtClean="0"/>
              <a:t>7:38 AM</a:t>
            </a:fld>
            <a:endParaRPr lang="en-US" altLang="en-US" sz="1100" dirty="0"/>
          </a:p>
        </p:txBody>
      </p:sp>
      <p:sp>
        <p:nvSpPr>
          <p:cNvPr id="20483" name="Slide Number Placeholder 4">
            <a:extLst>
              <a:ext uri="{FF2B5EF4-FFF2-40B4-BE49-F238E27FC236}">
                <a16:creationId xmlns:a16="http://schemas.microsoft.com/office/drawing/2014/main" id="{2B4F27B5-7A70-4F4D-9D00-C2FEA61B3CE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4EC3D94-EB0D-9246-A1CF-7642F018E9AC}" type="slidenum">
              <a:rPr lang="en-US" altLang="en-US" sz="1400" smtClean="0">
                <a:latin typeface="Times New Roman" panose="02020603050405020304" pitchFamily="18" charset="0"/>
              </a:rPr>
              <a:pPr>
                <a:spcBef>
                  <a:spcPct val="0"/>
                </a:spcBef>
                <a:buFontTx/>
                <a:buNone/>
              </a:pPr>
              <a:t>10</a:t>
            </a:fld>
            <a:endParaRPr lang="en-US" altLang="en-US" sz="1400">
              <a:latin typeface="Times New Roman" panose="02020603050405020304" pitchFamily="18" charset="0"/>
            </a:endParaRPr>
          </a:p>
        </p:txBody>
      </p:sp>
      <p:sp>
        <p:nvSpPr>
          <p:cNvPr id="22533" name="Rectangle 2">
            <a:extLst>
              <a:ext uri="{FF2B5EF4-FFF2-40B4-BE49-F238E27FC236}">
                <a16:creationId xmlns:a16="http://schemas.microsoft.com/office/drawing/2014/main" id="{1FC0D8B3-2394-4844-A809-D2E9FE47C5CD}"/>
              </a:ext>
            </a:extLst>
          </p:cNvPr>
          <p:cNvSpPr>
            <a:spLocks noGrp="1" noChangeArrowheads="1"/>
          </p:cNvSpPr>
          <p:nvPr>
            <p:ph type="title"/>
          </p:nvPr>
        </p:nvSpPr>
        <p:spPr>
          <a:xfrm>
            <a:off x="609600" y="304800"/>
            <a:ext cx="7772400" cy="609600"/>
          </a:xfrm>
          <a:extLst>
            <a:ext uri="{91240B29-F687-4f45-9708-019B960494DF}"/>
          </a:extLst>
        </p:spPr>
        <p:txBody>
          <a:bodyPr/>
          <a:lstStyle/>
          <a:p>
            <a:pPr>
              <a:defRPr/>
            </a:pPr>
            <a:r>
              <a:rPr lang="en-US" altLang="en-US">
                <a:ea typeface="+mj-ea"/>
              </a:rPr>
              <a:t>Kamentsky</a:t>
            </a:r>
          </a:p>
        </p:txBody>
      </p:sp>
      <p:sp>
        <p:nvSpPr>
          <p:cNvPr id="20485" name="Rectangle 3">
            <a:extLst>
              <a:ext uri="{FF2B5EF4-FFF2-40B4-BE49-F238E27FC236}">
                <a16:creationId xmlns:a16="http://schemas.microsoft.com/office/drawing/2014/main" id="{0781255B-2563-5F47-8F89-650DCA8A610A}"/>
              </a:ext>
            </a:extLst>
          </p:cNvPr>
          <p:cNvSpPr>
            <a:spLocks noChangeArrowheads="1"/>
          </p:cNvSpPr>
          <p:nvPr/>
        </p:nvSpPr>
        <p:spPr bwMode="auto">
          <a:xfrm>
            <a:off x="228600" y="1066800"/>
            <a:ext cx="84582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dirty="0">
              <a:latin typeface="Helvetica" pitchFamily="2" charset="0"/>
            </a:endParaRPr>
          </a:p>
          <a:p>
            <a:pPr>
              <a:lnSpc>
                <a:spcPct val="96000"/>
              </a:lnSpc>
              <a:spcBef>
                <a:spcPct val="0"/>
              </a:spcBef>
              <a:buFontTx/>
              <a:buNone/>
            </a:pPr>
            <a:r>
              <a:rPr lang="en-US" altLang="en-US" sz="1600" b="1" dirty="0">
                <a:solidFill>
                  <a:srgbClr val="FF3300"/>
                </a:solidFill>
                <a:latin typeface="Helvetica" pitchFamily="2" charset="0"/>
              </a:rPr>
              <a:t>Kamentsky</a:t>
            </a:r>
            <a:r>
              <a:rPr lang="en-US" altLang="en-US" sz="1600" b="1" dirty="0">
                <a:latin typeface="Helvetica" pitchFamily="2" charset="0"/>
              </a:rPr>
              <a:t> - Bio/Physics Systems - 1970</a:t>
            </a:r>
            <a:r>
              <a:rPr lang="en-US" altLang="en-US" sz="1600" dirty="0">
                <a:latin typeface="Helvetica" pitchFamily="2" charset="0"/>
              </a:rPr>
              <a:t> commercial cytometer -  the “</a:t>
            </a:r>
            <a:r>
              <a:rPr lang="en-US" altLang="en-US" sz="1600" dirty="0" err="1">
                <a:latin typeface="Helvetica" pitchFamily="2" charset="0"/>
              </a:rPr>
              <a:t>Cytograph</a:t>
            </a:r>
            <a:r>
              <a:rPr lang="en-US" altLang="en-US" sz="1600" dirty="0">
                <a:latin typeface="Helvetica" pitchFamily="2" charset="0"/>
              </a:rPr>
              <a:t>” He-Ne laser system at 633 nm for scatter (and extinction) - supposedly the first commercial instrument incorporating a laser. It could separate live and dead cells by uptake of Trypan blue.  A fluorescence version called the “</a:t>
            </a:r>
            <a:r>
              <a:rPr lang="en-US" altLang="en-US" sz="1600" dirty="0" err="1">
                <a:latin typeface="Helvetica" pitchFamily="2" charset="0"/>
              </a:rPr>
              <a:t>Cytofluorograph</a:t>
            </a:r>
            <a:r>
              <a:rPr lang="en-US" altLang="en-US" sz="1600" dirty="0">
                <a:latin typeface="Helvetica" pitchFamily="2" charset="0"/>
              </a:rPr>
              <a:t>” followed using an air-cooled argon laser at 488 nm excitation</a:t>
            </a:r>
          </a:p>
          <a:p>
            <a:pPr>
              <a:lnSpc>
                <a:spcPct val="96000"/>
              </a:lnSpc>
              <a:spcBef>
                <a:spcPct val="0"/>
              </a:spcBef>
              <a:buFontTx/>
              <a:buNone/>
            </a:pPr>
            <a:endParaRPr lang="en-US" altLang="en-US" sz="1600" dirty="0">
              <a:latin typeface="Helvetica" pitchFamily="2" charset="0"/>
            </a:endParaRPr>
          </a:p>
        </p:txBody>
      </p:sp>
      <p:pic>
        <p:nvPicPr>
          <p:cNvPr id="20486" name="Picture 4" descr="DSC00009(25)">
            <a:extLst>
              <a:ext uri="{FF2B5EF4-FFF2-40B4-BE49-F238E27FC236}">
                <a16:creationId xmlns:a16="http://schemas.microsoft.com/office/drawing/2014/main" id="{0BF7CB50-4008-014D-AFCE-7F8B1E199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94012"/>
            <a:ext cx="45593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
            <a:extLst>
              <a:ext uri="{FF2B5EF4-FFF2-40B4-BE49-F238E27FC236}">
                <a16:creationId xmlns:a16="http://schemas.microsoft.com/office/drawing/2014/main" id="{1D9DBCA6-D1AE-1642-86A8-E15DBC34B753}"/>
              </a:ext>
            </a:extLst>
          </p:cNvPr>
          <p:cNvSpPr txBox="1">
            <a:spLocks noChangeArrowheads="1"/>
          </p:cNvSpPr>
          <p:nvPr/>
        </p:nvSpPr>
        <p:spPr bwMode="auto">
          <a:xfrm>
            <a:off x="2057400" y="6096000"/>
            <a:ext cx="4876800" cy="2444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defRPr/>
            </a:pPr>
            <a:r>
              <a:rPr lang="en-US" altLang="en-US" sz="1000" b="1">
                <a:solidFill>
                  <a:schemeClr val="bg1"/>
                </a:solidFill>
                <a:latin typeface="Times New Roman" charset="0"/>
                <a:ea typeface="+mn-ea"/>
              </a:rPr>
              <a:t>1970 Cytograph presently at the Purdue University Cytometry Laboratories</a:t>
            </a:r>
          </a:p>
        </p:txBody>
      </p:sp>
      <p:sp>
        <p:nvSpPr>
          <p:cNvPr id="20488" name="Rectangle 6">
            <a:extLst>
              <a:ext uri="{FF2B5EF4-FFF2-40B4-BE49-F238E27FC236}">
                <a16:creationId xmlns:a16="http://schemas.microsoft.com/office/drawing/2014/main" id="{847E4D9B-EDD0-2E4F-A0B8-BA68D93A0E92}"/>
              </a:ext>
            </a:extLst>
          </p:cNvPr>
          <p:cNvSpPr>
            <a:spLocks noChangeArrowheads="1"/>
          </p:cNvSpPr>
          <p:nvPr/>
        </p:nvSpPr>
        <p:spPr bwMode="auto">
          <a:xfrm>
            <a:off x="4572000" y="6248400"/>
            <a:ext cx="2597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Photo ©2000 – J.P. Robinson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Date Placeholder 2">
            <a:extLst>
              <a:ext uri="{FF2B5EF4-FFF2-40B4-BE49-F238E27FC236}">
                <a16:creationId xmlns:a16="http://schemas.microsoft.com/office/drawing/2014/main" id="{5284B39C-3DC9-4146-BA79-3E14E31E703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AE4010A7-76DB-8A4B-9275-51E4C0CC4C71}" type="datetime12">
              <a:rPr lang="en-US" altLang="en-US" sz="1400" smtClean="0"/>
              <a:t>7:38 AM</a:t>
            </a:fld>
            <a:endParaRPr lang="en-US" altLang="en-US" sz="1400"/>
          </a:p>
        </p:txBody>
      </p:sp>
      <p:sp>
        <p:nvSpPr>
          <p:cNvPr id="28674" name="Slide Number Placeholder 4">
            <a:extLst>
              <a:ext uri="{FF2B5EF4-FFF2-40B4-BE49-F238E27FC236}">
                <a16:creationId xmlns:a16="http://schemas.microsoft.com/office/drawing/2014/main" id="{131B708B-81A6-3942-8A8E-FD1EAF1D116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D0059AFC-AA4B-1D49-BFAC-12698D865B3F}" type="slidenum">
              <a:rPr lang="en-US" altLang="en-US" sz="1400" smtClean="0"/>
              <a:pPr>
                <a:spcBef>
                  <a:spcPct val="0"/>
                </a:spcBef>
                <a:buFontTx/>
                <a:buNone/>
              </a:pPr>
              <a:t>11</a:t>
            </a:fld>
            <a:endParaRPr lang="en-US" altLang="en-US" sz="1400"/>
          </a:p>
        </p:txBody>
      </p:sp>
      <p:sp>
        <p:nvSpPr>
          <p:cNvPr id="232450" name="Rectangle 2">
            <a:extLst>
              <a:ext uri="{FF2B5EF4-FFF2-40B4-BE49-F238E27FC236}">
                <a16:creationId xmlns:a16="http://schemas.microsoft.com/office/drawing/2014/main" id="{EE1AFDD3-01A5-B341-B613-D1DDABA05891}"/>
              </a:ext>
            </a:extLst>
          </p:cNvPr>
          <p:cNvSpPr>
            <a:spLocks noGrp="1" noChangeArrowheads="1"/>
          </p:cNvSpPr>
          <p:nvPr>
            <p:ph type="title"/>
          </p:nvPr>
        </p:nvSpPr>
        <p:spPr>
          <a:xfrm>
            <a:off x="711200" y="0"/>
            <a:ext cx="7789863" cy="838200"/>
          </a:xfrm>
        </p:spPr>
        <p:txBody>
          <a:bodyPr/>
          <a:lstStyle/>
          <a:p>
            <a:pPr eaLnBrk="1" hangingPunct="1"/>
            <a:r>
              <a:rPr lang="en-US" altLang="en-US" sz="2800" b="1">
                <a:ea typeface="ＭＳ Ｐゴシック" panose="020B0600070205080204" pitchFamily="34" charset="-128"/>
              </a:rPr>
              <a:t>First Ultraviolet Imaging</a:t>
            </a:r>
            <a:endParaRPr lang="en-US" altLang="en-US" sz="2800">
              <a:ea typeface="ＭＳ Ｐゴシック" panose="020B0600070205080204" pitchFamily="34" charset="-128"/>
            </a:endParaRPr>
          </a:p>
        </p:txBody>
      </p:sp>
      <p:sp>
        <p:nvSpPr>
          <p:cNvPr id="232451" name="Text Box 3">
            <a:extLst>
              <a:ext uri="{FF2B5EF4-FFF2-40B4-BE49-F238E27FC236}">
                <a16:creationId xmlns:a16="http://schemas.microsoft.com/office/drawing/2014/main" id="{7E4101C9-1764-B146-B2A1-C76512E4D47A}"/>
              </a:ext>
            </a:extLst>
          </p:cNvPr>
          <p:cNvSpPr txBox="1">
            <a:spLocks noChangeArrowheads="1"/>
          </p:cNvSpPr>
          <p:nvPr/>
        </p:nvSpPr>
        <p:spPr bwMode="auto">
          <a:xfrm>
            <a:off x="2486992" y="6080780"/>
            <a:ext cx="5536584" cy="52322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400" dirty="0">
                <a:solidFill>
                  <a:srgbClr val="002060"/>
                </a:solidFill>
                <a:latin typeface="Arial" charset="0"/>
                <a:ea typeface="+mn-ea"/>
              </a:rPr>
              <a:t>A. Kohler, </a:t>
            </a:r>
            <a:r>
              <a:rPr lang="en-US" altLang="en-US" sz="1400" dirty="0" err="1">
                <a:solidFill>
                  <a:srgbClr val="002060"/>
                </a:solidFill>
                <a:latin typeface="Arial" charset="0"/>
                <a:ea typeface="+mn-ea"/>
              </a:rPr>
              <a:t>Mikrophotographische</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Untersuchungen</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mit</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ultraviolettem</a:t>
            </a:r>
            <a:r>
              <a:rPr lang="en-US" altLang="en-US" sz="1400" dirty="0">
                <a:solidFill>
                  <a:srgbClr val="002060"/>
                </a:solidFill>
                <a:latin typeface="Arial" charset="0"/>
                <a:ea typeface="+mn-ea"/>
              </a:rPr>
              <a:t> Licht, Z. </a:t>
            </a:r>
            <a:r>
              <a:rPr lang="en-US" altLang="en-US" sz="1400" dirty="0" err="1">
                <a:solidFill>
                  <a:srgbClr val="002060"/>
                </a:solidFill>
                <a:latin typeface="Arial" charset="0"/>
                <a:ea typeface="+mn-ea"/>
              </a:rPr>
              <a:t>Wiss</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Mikroskopie</a:t>
            </a:r>
            <a:r>
              <a:rPr lang="en-US" altLang="en-US" sz="1400" dirty="0">
                <a:solidFill>
                  <a:srgbClr val="002060"/>
                </a:solidFill>
                <a:latin typeface="Arial" charset="0"/>
                <a:ea typeface="+mn-ea"/>
              </a:rPr>
              <a:t> </a:t>
            </a:r>
            <a:r>
              <a:rPr lang="en-US" altLang="en-US" sz="1400" u="sng" dirty="0">
                <a:solidFill>
                  <a:srgbClr val="002060"/>
                </a:solidFill>
                <a:latin typeface="Arial" charset="0"/>
                <a:ea typeface="+mn-ea"/>
              </a:rPr>
              <a:t>21</a:t>
            </a:r>
            <a:r>
              <a:rPr lang="en-US" altLang="en-US" sz="1400" dirty="0">
                <a:solidFill>
                  <a:srgbClr val="002060"/>
                </a:solidFill>
                <a:latin typeface="Arial" charset="0"/>
                <a:ea typeface="+mn-ea"/>
              </a:rPr>
              <a:t>, 1904</a:t>
            </a:r>
          </a:p>
        </p:txBody>
      </p:sp>
      <p:sp>
        <p:nvSpPr>
          <p:cNvPr id="232452" name="Rectangle 4">
            <a:extLst>
              <a:ext uri="{FF2B5EF4-FFF2-40B4-BE49-F238E27FC236}">
                <a16:creationId xmlns:a16="http://schemas.microsoft.com/office/drawing/2014/main" id="{9BCD7855-F2DA-3948-9913-C868A40B844D}"/>
              </a:ext>
            </a:extLst>
          </p:cNvPr>
          <p:cNvSpPr>
            <a:spLocks noChangeArrowheads="1"/>
          </p:cNvSpPr>
          <p:nvPr/>
        </p:nvSpPr>
        <p:spPr bwMode="auto">
          <a:xfrm>
            <a:off x="711200" y="685800"/>
            <a:ext cx="77898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1">
                <a:latin typeface="Arial" panose="020B0604020202020204" pitchFamily="34" charset="0"/>
              </a:rPr>
              <a:t>A. Kohler 1904</a:t>
            </a:r>
            <a:endParaRPr lang="en-US" altLang="en-US" sz="2400">
              <a:latin typeface="Arial" panose="020B0604020202020204" pitchFamily="34" charset="0"/>
            </a:endParaRPr>
          </a:p>
        </p:txBody>
      </p:sp>
      <p:sp>
        <p:nvSpPr>
          <p:cNvPr id="232453" name="Text Box 5">
            <a:extLst>
              <a:ext uri="{FF2B5EF4-FFF2-40B4-BE49-F238E27FC236}">
                <a16:creationId xmlns:a16="http://schemas.microsoft.com/office/drawing/2014/main" id="{EC611426-5CCB-F44B-A157-104517D52274}"/>
              </a:ext>
            </a:extLst>
          </p:cNvPr>
          <p:cNvSpPr txBox="1">
            <a:spLocks noChangeArrowheads="1"/>
          </p:cNvSpPr>
          <p:nvPr/>
        </p:nvSpPr>
        <p:spPr bwMode="auto">
          <a:xfrm>
            <a:off x="1252538" y="5334000"/>
            <a:ext cx="6977062" cy="830263"/>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400">
                <a:solidFill>
                  <a:srgbClr val="002060"/>
                </a:solidFill>
                <a:latin typeface="Arial" charset="0"/>
                <a:ea typeface="+mn-ea"/>
              </a:rPr>
              <a:t>Salamander maculosa larva epidermal cells - 1300 X</a:t>
            </a:r>
          </a:p>
        </p:txBody>
      </p:sp>
      <p:grpSp>
        <p:nvGrpSpPr>
          <p:cNvPr id="232454" name="Group 6">
            <a:extLst>
              <a:ext uri="{FF2B5EF4-FFF2-40B4-BE49-F238E27FC236}">
                <a16:creationId xmlns:a16="http://schemas.microsoft.com/office/drawing/2014/main" id="{842AF9A8-3BE6-B743-AFAE-5342F2CECCC8}"/>
              </a:ext>
            </a:extLst>
          </p:cNvPr>
          <p:cNvGrpSpPr>
            <a:grpSpLocks/>
          </p:cNvGrpSpPr>
          <p:nvPr/>
        </p:nvGrpSpPr>
        <p:grpSpPr bwMode="auto">
          <a:xfrm>
            <a:off x="1862138" y="1676400"/>
            <a:ext cx="2528887" cy="3632200"/>
            <a:chOff x="1320" y="1056"/>
            <a:chExt cx="1792" cy="2288"/>
          </a:xfrm>
        </p:grpSpPr>
        <p:pic>
          <p:nvPicPr>
            <p:cNvPr id="28689" name="Picture 7" descr="Science 380">
              <a:extLst>
                <a:ext uri="{FF2B5EF4-FFF2-40B4-BE49-F238E27FC236}">
                  <a16:creationId xmlns:a16="http://schemas.microsoft.com/office/drawing/2014/main" id="{8956ADAC-70A7-D041-BF72-8E7E104D02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09" t="1897" r="52611" b="20596"/>
            <a:stretch>
              <a:fillRect/>
            </a:stretch>
          </p:blipFill>
          <p:spPr bwMode="auto">
            <a:xfrm>
              <a:off x="1320" y="1056"/>
              <a:ext cx="1792" cy="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9" name="Text Box 8">
              <a:extLst>
                <a:ext uri="{FF2B5EF4-FFF2-40B4-BE49-F238E27FC236}">
                  <a16:creationId xmlns:a16="http://schemas.microsoft.com/office/drawing/2014/main" id="{2387F052-3401-2B4F-A7E9-8C1BF6F69EAB}"/>
                </a:ext>
              </a:extLst>
            </p:cNvPr>
            <p:cNvSpPr txBox="1">
              <a:spLocks noChangeArrowheads="1"/>
            </p:cNvSpPr>
            <p:nvPr/>
          </p:nvSpPr>
          <p:spPr bwMode="auto">
            <a:xfrm>
              <a:off x="1320"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a:solidFill>
                    <a:srgbClr val="002060"/>
                  </a:solidFill>
                  <a:latin typeface="Arial" charset="0"/>
                  <a:ea typeface="+mn-ea"/>
                </a:rPr>
                <a:t>275 nm</a:t>
              </a:r>
            </a:p>
          </p:txBody>
        </p:sp>
      </p:grpSp>
      <p:grpSp>
        <p:nvGrpSpPr>
          <p:cNvPr id="232457" name="Group 9">
            <a:extLst>
              <a:ext uri="{FF2B5EF4-FFF2-40B4-BE49-F238E27FC236}">
                <a16:creationId xmlns:a16="http://schemas.microsoft.com/office/drawing/2014/main" id="{DB9E7D44-5D46-2740-93B9-D59BD1D637DF}"/>
              </a:ext>
            </a:extLst>
          </p:cNvPr>
          <p:cNvGrpSpPr>
            <a:grpSpLocks/>
          </p:cNvGrpSpPr>
          <p:nvPr/>
        </p:nvGrpSpPr>
        <p:grpSpPr bwMode="auto">
          <a:xfrm>
            <a:off x="4775200" y="1676400"/>
            <a:ext cx="2528888" cy="3619500"/>
            <a:chOff x="3384" y="1056"/>
            <a:chExt cx="1792" cy="2280"/>
          </a:xfrm>
        </p:grpSpPr>
        <p:pic>
          <p:nvPicPr>
            <p:cNvPr id="28687" name="Picture 10" descr="Science 380">
              <a:extLst>
                <a:ext uri="{FF2B5EF4-FFF2-40B4-BE49-F238E27FC236}">
                  <a16:creationId xmlns:a16="http://schemas.microsoft.com/office/drawing/2014/main" id="{80A87E69-4146-624C-BDD7-44903BEBC1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2409" t="2168" r="2611" b="20596"/>
            <a:stretch>
              <a:fillRect/>
            </a:stretch>
          </p:blipFill>
          <p:spPr bwMode="auto">
            <a:xfrm>
              <a:off x="3384" y="1056"/>
              <a:ext cx="1792"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7" name="Text Box 11">
              <a:extLst>
                <a:ext uri="{FF2B5EF4-FFF2-40B4-BE49-F238E27FC236}">
                  <a16:creationId xmlns:a16="http://schemas.microsoft.com/office/drawing/2014/main" id="{02EEC642-20D6-354E-BF88-739E1EBE6D07}"/>
                </a:ext>
              </a:extLst>
            </p:cNvPr>
            <p:cNvSpPr txBox="1">
              <a:spLocks noChangeArrowheads="1"/>
            </p:cNvSpPr>
            <p:nvPr/>
          </p:nvSpPr>
          <p:spPr bwMode="auto">
            <a:xfrm>
              <a:off x="3384"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a:solidFill>
                    <a:srgbClr val="002060"/>
                  </a:solidFill>
                  <a:latin typeface="Arial" charset="0"/>
                  <a:ea typeface="+mn-ea"/>
                </a:rPr>
                <a:t>280 nm</a:t>
              </a:r>
            </a:p>
          </p:txBody>
        </p:sp>
      </p:grpSp>
      <p:grpSp>
        <p:nvGrpSpPr>
          <p:cNvPr id="232460" name="Group 12">
            <a:extLst>
              <a:ext uri="{FF2B5EF4-FFF2-40B4-BE49-F238E27FC236}">
                <a16:creationId xmlns:a16="http://schemas.microsoft.com/office/drawing/2014/main" id="{E604A99E-E52D-1F42-B1FC-16BFF1447844}"/>
              </a:ext>
            </a:extLst>
          </p:cNvPr>
          <p:cNvGrpSpPr>
            <a:grpSpLocks/>
          </p:cNvGrpSpPr>
          <p:nvPr/>
        </p:nvGrpSpPr>
        <p:grpSpPr bwMode="auto">
          <a:xfrm>
            <a:off x="7145338" y="762000"/>
            <a:ext cx="1762125" cy="2089150"/>
            <a:chOff x="4440" y="1632"/>
            <a:chExt cx="1248" cy="1316"/>
          </a:xfrm>
        </p:grpSpPr>
        <p:pic>
          <p:nvPicPr>
            <p:cNvPr id="28685" name="Picture 13" descr="LouEdited">
              <a:extLst>
                <a:ext uri="{FF2B5EF4-FFF2-40B4-BE49-F238E27FC236}">
                  <a16:creationId xmlns:a16="http://schemas.microsoft.com/office/drawing/2014/main" id="{ED2C6A84-1862-0041-A756-36F5CEAD61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Text Box 14">
              <a:extLst>
                <a:ext uri="{FF2B5EF4-FFF2-40B4-BE49-F238E27FC236}">
                  <a16:creationId xmlns:a16="http://schemas.microsoft.com/office/drawing/2014/main" id="{3EE6E0E8-BDC7-4943-9823-EACFE773F3E7}"/>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pic>
        <p:nvPicPr>
          <p:cNvPr id="232463" name="slide2B.mp3">
            <a:hlinkClick r:id="" action="ppaction://media"/>
            <a:extLst>
              <a:ext uri="{FF2B5EF4-FFF2-40B4-BE49-F238E27FC236}">
                <a16:creationId xmlns:a16="http://schemas.microsoft.com/office/drawing/2014/main" id="{53B4900F-CE4B-904A-BBCD-279AC8D0CDBA}"/>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37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567" fill="hold"/>
                                        <p:tgtEl>
                                          <p:spTgt spid="232463"/>
                                        </p:tgtEl>
                                      </p:cBhvr>
                                    </p:cmd>
                                  </p:childTnLst>
                                </p:cTn>
                              </p:par>
                              <p:par>
                                <p:cTn id="7" presetID="53" presetClass="entr" presetSubtype="0" fill="hold" nodeType="withEffect">
                                  <p:stCondLst>
                                    <p:cond delay="0"/>
                                  </p:stCondLst>
                                  <p:childTnLst>
                                    <p:set>
                                      <p:cBhvr>
                                        <p:cTn id="8" dur="1" fill="hold">
                                          <p:stCondLst>
                                            <p:cond delay="0"/>
                                          </p:stCondLst>
                                        </p:cTn>
                                        <p:tgtEl>
                                          <p:spTgt spid="232454"/>
                                        </p:tgtEl>
                                        <p:attrNameLst>
                                          <p:attrName>style.visibility</p:attrName>
                                        </p:attrNameLst>
                                      </p:cBhvr>
                                      <p:to>
                                        <p:strVal val="visible"/>
                                      </p:to>
                                    </p:set>
                                    <p:anim calcmode="lin" valueType="num">
                                      <p:cBhvr>
                                        <p:cTn id="9" dur="5000" fill="hold"/>
                                        <p:tgtEl>
                                          <p:spTgt spid="232454"/>
                                        </p:tgtEl>
                                        <p:attrNameLst>
                                          <p:attrName>ppt_w</p:attrName>
                                        </p:attrNameLst>
                                      </p:cBhvr>
                                      <p:tavLst>
                                        <p:tav tm="0">
                                          <p:val>
                                            <p:fltVal val="0"/>
                                          </p:val>
                                        </p:tav>
                                        <p:tav tm="100000">
                                          <p:val>
                                            <p:strVal val="#ppt_w"/>
                                          </p:val>
                                        </p:tav>
                                      </p:tavLst>
                                    </p:anim>
                                    <p:anim calcmode="lin" valueType="num">
                                      <p:cBhvr>
                                        <p:cTn id="10" dur="5000" fill="hold"/>
                                        <p:tgtEl>
                                          <p:spTgt spid="232454"/>
                                        </p:tgtEl>
                                        <p:attrNameLst>
                                          <p:attrName>ppt_h</p:attrName>
                                        </p:attrNameLst>
                                      </p:cBhvr>
                                      <p:tavLst>
                                        <p:tav tm="0">
                                          <p:val>
                                            <p:fltVal val="0"/>
                                          </p:val>
                                        </p:tav>
                                        <p:tav tm="100000">
                                          <p:val>
                                            <p:strVal val="#ppt_h"/>
                                          </p:val>
                                        </p:tav>
                                      </p:tavLst>
                                    </p:anim>
                                    <p:animEffect transition="in" filter="fade">
                                      <p:cBhvr>
                                        <p:cTn id="11" dur="5000"/>
                                        <p:tgtEl>
                                          <p:spTgt spid="232454"/>
                                        </p:tgtEl>
                                      </p:cBhvr>
                                    </p:animEffect>
                                  </p:childTnLst>
                                </p:cTn>
                              </p:par>
                              <p:par>
                                <p:cTn id="12" presetID="53" presetClass="entr" presetSubtype="0" fill="hold" nodeType="withEffect">
                                  <p:stCondLst>
                                    <p:cond delay="3000"/>
                                  </p:stCondLst>
                                  <p:childTnLst>
                                    <p:set>
                                      <p:cBhvr>
                                        <p:cTn id="13" dur="1" fill="hold">
                                          <p:stCondLst>
                                            <p:cond delay="0"/>
                                          </p:stCondLst>
                                        </p:cTn>
                                        <p:tgtEl>
                                          <p:spTgt spid="232457"/>
                                        </p:tgtEl>
                                        <p:attrNameLst>
                                          <p:attrName>style.visibility</p:attrName>
                                        </p:attrNameLst>
                                      </p:cBhvr>
                                      <p:to>
                                        <p:strVal val="visible"/>
                                      </p:to>
                                    </p:set>
                                    <p:anim calcmode="lin" valueType="num">
                                      <p:cBhvr>
                                        <p:cTn id="14" dur="5000" fill="hold"/>
                                        <p:tgtEl>
                                          <p:spTgt spid="232457"/>
                                        </p:tgtEl>
                                        <p:attrNameLst>
                                          <p:attrName>ppt_w</p:attrName>
                                        </p:attrNameLst>
                                      </p:cBhvr>
                                      <p:tavLst>
                                        <p:tav tm="0">
                                          <p:val>
                                            <p:fltVal val="0"/>
                                          </p:val>
                                        </p:tav>
                                        <p:tav tm="100000">
                                          <p:val>
                                            <p:strVal val="#ppt_w"/>
                                          </p:val>
                                        </p:tav>
                                      </p:tavLst>
                                    </p:anim>
                                    <p:anim calcmode="lin" valueType="num">
                                      <p:cBhvr>
                                        <p:cTn id="15" dur="5000" fill="hold"/>
                                        <p:tgtEl>
                                          <p:spTgt spid="232457"/>
                                        </p:tgtEl>
                                        <p:attrNameLst>
                                          <p:attrName>ppt_h</p:attrName>
                                        </p:attrNameLst>
                                      </p:cBhvr>
                                      <p:tavLst>
                                        <p:tav tm="0">
                                          <p:val>
                                            <p:fltVal val="0"/>
                                          </p:val>
                                        </p:tav>
                                        <p:tav tm="100000">
                                          <p:val>
                                            <p:strVal val="#ppt_h"/>
                                          </p:val>
                                        </p:tav>
                                      </p:tavLst>
                                    </p:anim>
                                    <p:animEffect transition="in" filter="fade">
                                      <p:cBhvr>
                                        <p:cTn id="16" dur="5000"/>
                                        <p:tgtEl>
                                          <p:spTgt spid="232457"/>
                                        </p:tgtEl>
                                      </p:cBhvr>
                                    </p:animEffect>
                                  </p:childTnLst>
                                </p:cTn>
                              </p:par>
                              <p:par>
                                <p:cTn id="17" presetID="10" presetClass="entr" presetSubtype="0" fill="hold" grpId="0" nodeType="withEffect">
                                  <p:stCondLst>
                                    <p:cond delay="7000"/>
                                  </p:stCondLst>
                                  <p:childTnLst>
                                    <p:set>
                                      <p:cBhvr>
                                        <p:cTn id="18" dur="1" fill="hold">
                                          <p:stCondLst>
                                            <p:cond delay="0"/>
                                          </p:stCondLst>
                                        </p:cTn>
                                        <p:tgtEl>
                                          <p:spTgt spid="232450"/>
                                        </p:tgtEl>
                                        <p:attrNameLst>
                                          <p:attrName>style.visibility</p:attrName>
                                        </p:attrNameLst>
                                      </p:cBhvr>
                                      <p:to>
                                        <p:strVal val="visible"/>
                                      </p:to>
                                    </p:set>
                                    <p:animEffect transition="in" filter="fade">
                                      <p:cBhvr>
                                        <p:cTn id="19" dur="2000"/>
                                        <p:tgtEl>
                                          <p:spTgt spid="232450"/>
                                        </p:tgtEl>
                                      </p:cBhvr>
                                    </p:animEffect>
                                  </p:childTnLst>
                                </p:cTn>
                              </p:par>
                              <p:par>
                                <p:cTn id="20" presetID="10" presetClass="entr" presetSubtype="0" fill="hold" grpId="0" nodeType="withEffect">
                                  <p:stCondLst>
                                    <p:cond delay="9000"/>
                                  </p:stCondLst>
                                  <p:childTnLst>
                                    <p:set>
                                      <p:cBhvr>
                                        <p:cTn id="21" dur="1" fill="hold">
                                          <p:stCondLst>
                                            <p:cond delay="0"/>
                                          </p:stCondLst>
                                        </p:cTn>
                                        <p:tgtEl>
                                          <p:spTgt spid="232452"/>
                                        </p:tgtEl>
                                        <p:attrNameLst>
                                          <p:attrName>style.visibility</p:attrName>
                                        </p:attrNameLst>
                                      </p:cBhvr>
                                      <p:to>
                                        <p:strVal val="visible"/>
                                      </p:to>
                                    </p:set>
                                    <p:animEffect transition="in" filter="fade">
                                      <p:cBhvr>
                                        <p:cTn id="22" dur="2000"/>
                                        <p:tgtEl>
                                          <p:spTgt spid="232452"/>
                                        </p:tgtEl>
                                      </p:cBhvr>
                                    </p:animEffect>
                                  </p:childTnLst>
                                </p:cTn>
                              </p:par>
                              <p:par>
                                <p:cTn id="23" presetID="10" presetClass="entr" presetSubtype="0" fill="hold" grpId="0" nodeType="withEffect">
                                  <p:stCondLst>
                                    <p:cond delay="9000"/>
                                  </p:stCondLst>
                                  <p:childTnLst>
                                    <p:set>
                                      <p:cBhvr>
                                        <p:cTn id="24" dur="1" fill="hold">
                                          <p:stCondLst>
                                            <p:cond delay="0"/>
                                          </p:stCondLst>
                                        </p:cTn>
                                        <p:tgtEl>
                                          <p:spTgt spid="232453"/>
                                        </p:tgtEl>
                                        <p:attrNameLst>
                                          <p:attrName>style.visibility</p:attrName>
                                        </p:attrNameLst>
                                      </p:cBhvr>
                                      <p:to>
                                        <p:strVal val="visible"/>
                                      </p:to>
                                    </p:set>
                                    <p:animEffect transition="in" filter="fade">
                                      <p:cBhvr>
                                        <p:cTn id="25" dur="2000"/>
                                        <p:tgtEl>
                                          <p:spTgt spid="232453"/>
                                        </p:tgtEl>
                                      </p:cBhvr>
                                    </p:animEffect>
                                  </p:childTnLst>
                                </p:cTn>
                              </p:par>
                              <p:par>
                                <p:cTn id="26" presetID="10" presetClass="entr" presetSubtype="0" fill="hold" grpId="0" nodeType="withEffect">
                                  <p:stCondLst>
                                    <p:cond delay="11000"/>
                                  </p:stCondLst>
                                  <p:childTnLst>
                                    <p:set>
                                      <p:cBhvr>
                                        <p:cTn id="27" dur="1" fill="hold">
                                          <p:stCondLst>
                                            <p:cond delay="0"/>
                                          </p:stCondLst>
                                        </p:cTn>
                                        <p:tgtEl>
                                          <p:spTgt spid="232451"/>
                                        </p:tgtEl>
                                        <p:attrNameLst>
                                          <p:attrName>style.visibility</p:attrName>
                                        </p:attrNameLst>
                                      </p:cBhvr>
                                      <p:to>
                                        <p:strVal val="visible"/>
                                      </p:to>
                                    </p:set>
                                    <p:animEffect transition="in" filter="fade">
                                      <p:cBhvr>
                                        <p:cTn id="28" dur="2000"/>
                                        <p:tgtEl>
                                          <p:spTgt spid="232451"/>
                                        </p:tgtEl>
                                      </p:cBhvr>
                                    </p:animEffect>
                                  </p:childTnLst>
                                </p:cTn>
                              </p:par>
                              <p:par>
                                <p:cTn id="29" presetID="10" presetClass="entr" presetSubtype="0" fill="hold" nodeType="withEffect">
                                  <p:stCondLst>
                                    <p:cond delay="21400"/>
                                  </p:stCondLst>
                                  <p:childTnLst>
                                    <p:set>
                                      <p:cBhvr>
                                        <p:cTn id="30" dur="1" fill="hold">
                                          <p:stCondLst>
                                            <p:cond delay="0"/>
                                          </p:stCondLst>
                                        </p:cTn>
                                        <p:tgtEl>
                                          <p:spTgt spid="232460"/>
                                        </p:tgtEl>
                                        <p:attrNameLst>
                                          <p:attrName>style.visibility</p:attrName>
                                        </p:attrNameLst>
                                      </p:cBhvr>
                                      <p:to>
                                        <p:strVal val="visible"/>
                                      </p:to>
                                    </p:set>
                                    <p:animEffect transition="in" filter="fade">
                                      <p:cBhvr>
                                        <p:cTn id="31" dur="2000"/>
                                        <p:tgtEl>
                                          <p:spTgt spid="2324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2" fill="hold" display="0">
                  <p:stCondLst>
                    <p:cond delay="indefinite"/>
                  </p:stCondLst>
                  <p:endCondLst>
                    <p:cond evt="onNext" delay="0">
                      <p:tgtEl>
                        <p:sldTgt/>
                      </p:tgtEl>
                    </p:cond>
                    <p:cond evt="onPrev" delay="0">
                      <p:tgtEl>
                        <p:sldTgt/>
                      </p:tgtEl>
                    </p:cond>
                    <p:cond evt="onStopAudio" delay="0">
                      <p:tgtEl>
                        <p:sldTgt/>
                      </p:tgtEl>
                    </p:cond>
                  </p:endCondLst>
                </p:cTn>
                <p:tgtEl>
                  <p:spTgt spid="232463"/>
                </p:tgtEl>
              </p:cMediaNode>
            </p:audio>
          </p:childTnLst>
        </p:cTn>
      </p:par>
    </p:tnLst>
    <p:bldLst>
      <p:bldP spid="232450" grpId="0"/>
      <p:bldP spid="232451" grpId="0"/>
      <p:bldP spid="232452" grpId="0"/>
      <p:bldP spid="2324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2">
            <a:extLst>
              <a:ext uri="{FF2B5EF4-FFF2-40B4-BE49-F238E27FC236}">
                <a16:creationId xmlns:a16="http://schemas.microsoft.com/office/drawing/2014/main" id="{F6CCDA0D-9A0A-D14A-BDD7-5C4B56F4136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1BEEFE1-C7EA-9D4B-B62B-67E2A8C695AC}" type="datetime12">
              <a:rPr lang="en-US" altLang="en-US" sz="1400" smtClean="0"/>
              <a:t>7:38 AM</a:t>
            </a:fld>
            <a:endParaRPr lang="en-US" altLang="en-US" sz="1400"/>
          </a:p>
        </p:txBody>
      </p:sp>
      <p:sp>
        <p:nvSpPr>
          <p:cNvPr id="30722" name="Slide Number Placeholder 4">
            <a:extLst>
              <a:ext uri="{FF2B5EF4-FFF2-40B4-BE49-F238E27FC236}">
                <a16:creationId xmlns:a16="http://schemas.microsoft.com/office/drawing/2014/main" id="{33BCE7FF-04A1-E948-A72D-58C0CE370074}"/>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FB413B8A-A03C-0842-8EC7-7FC95421BFFF}" type="slidenum">
              <a:rPr lang="en-US" altLang="en-US" sz="1400" smtClean="0"/>
              <a:pPr>
                <a:spcBef>
                  <a:spcPct val="0"/>
                </a:spcBef>
                <a:buFontTx/>
                <a:buNone/>
              </a:pPr>
              <a:t>12</a:t>
            </a:fld>
            <a:endParaRPr lang="en-US" altLang="en-US" sz="1400"/>
          </a:p>
        </p:txBody>
      </p:sp>
      <p:sp>
        <p:nvSpPr>
          <p:cNvPr id="234498" name="Rectangle 2">
            <a:extLst>
              <a:ext uri="{FF2B5EF4-FFF2-40B4-BE49-F238E27FC236}">
                <a16:creationId xmlns:a16="http://schemas.microsoft.com/office/drawing/2014/main" id="{E5FD7836-DA07-B843-B74E-E7E768734DBC}"/>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3600" b="1">
                <a:ea typeface="+mj-ea"/>
              </a:rPr>
              <a:t>Feulgen Reaction 1924</a:t>
            </a:r>
          </a:p>
        </p:txBody>
      </p:sp>
      <p:pic>
        <p:nvPicPr>
          <p:cNvPr id="234499" name="Picture 3" descr="Science 454">
            <a:extLst>
              <a:ext uri="{FF2B5EF4-FFF2-40B4-BE49-F238E27FC236}">
                <a16:creationId xmlns:a16="http://schemas.microsoft.com/office/drawing/2014/main" id="{3880C12A-E526-D241-9135-C40BED1979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5957" t="71991"/>
          <a:stretch>
            <a:fillRect/>
          </a:stretch>
        </p:blipFill>
        <p:spPr bwMode="auto">
          <a:xfrm>
            <a:off x="779463" y="1150938"/>
            <a:ext cx="77882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0" name="Text Box 4">
            <a:extLst>
              <a:ext uri="{FF2B5EF4-FFF2-40B4-BE49-F238E27FC236}">
                <a16:creationId xmlns:a16="http://schemas.microsoft.com/office/drawing/2014/main" id="{D5D7BB8B-7690-944D-920A-8640EBF52513}"/>
              </a:ext>
            </a:extLst>
          </p:cNvPr>
          <p:cNvSpPr txBox="1">
            <a:spLocks noChangeArrowheads="1"/>
          </p:cNvSpPr>
          <p:nvPr/>
        </p:nvSpPr>
        <p:spPr bwMode="auto">
          <a:xfrm>
            <a:off x="1855739" y="5886980"/>
            <a:ext cx="6373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200" dirty="0">
                <a:latin typeface="Arial" panose="020B0604020202020204" pitchFamily="34" charset="0"/>
              </a:rPr>
              <a:t>R. Feulgen &amp; H. </a:t>
            </a:r>
            <a:r>
              <a:rPr lang="en-US" altLang="en-US" sz="1200" dirty="0" err="1">
                <a:latin typeface="Arial" panose="020B0604020202020204" pitchFamily="34" charset="0"/>
              </a:rPr>
              <a:t>Rossenback</a:t>
            </a:r>
            <a:r>
              <a:rPr lang="en-US" altLang="en-US" sz="1200" dirty="0">
                <a:latin typeface="Arial" panose="020B0604020202020204" pitchFamily="34" charset="0"/>
              </a:rPr>
              <a:t>, </a:t>
            </a:r>
            <a:r>
              <a:rPr lang="en-US" altLang="en-US" sz="1200" dirty="0" err="1">
                <a:latin typeface="Arial" panose="020B0604020202020204" pitchFamily="34" charset="0"/>
              </a:rPr>
              <a:t>Microskopisch-chemischer</a:t>
            </a:r>
            <a:r>
              <a:rPr lang="en-US" altLang="en-US" sz="1200" dirty="0">
                <a:latin typeface="Arial" panose="020B0604020202020204" pitchFamily="34" charset="0"/>
              </a:rPr>
              <a:t> </a:t>
            </a:r>
            <a:r>
              <a:rPr lang="en-US" altLang="en-US" sz="1200" dirty="0" err="1">
                <a:latin typeface="Arial" panose="020B0604020202020204" pitchFamily="34" charset="0"/>
              </a:rPr>
              <a:t>Nachweis</a:t>
            </a:r>
            <a:r>
              <a:rPr lang="en-US" altLang="en-US" sz="1200" dirty="0">
                <a:latin typeface="Arial" panose="020B0604020202020204" pitchFamily="34" charset="0"/>
              </a:rPr>
              <a:t> </a:t>
            </a:r>
            <a:r>
              <a:rPr lang="en-US" altLang="en-US" sz="1200" dirty="0" err="1">
                <a:latin typeface="Arial" panose="020B0604020202020204" pitchFamily="34" charset="0"/>
              </a:rPr>
              <a:t>einer</a:t>
            </a:r>
            <a:r>
              <a:rPr lang="en-US" altLang="en-US" sz="1200" dirty="0">
                <a:latin typeface="Arial" panose="020B0604020202020204" pitchFamily="34" charset="0"/>
              </a:rPr>
              <a:t> </a:t>
            </a:r>
            <a:r>
              <a:rPr lang="en-US" altLang="en-US" sz="1200" dirty="0" err="1">
                <a:latin typeface="Arial" panose="020B0604020202020204" pitchFamily="34" charset="0"/>
              </a:rPr>
              <a:t>Nucleinsaure</a:t>
            </a:r>
            <a:r>
              <a:rPr lang="en-US" altLang="en-US" sz="1200" dirty="0">
                <a:latin typeface="Arial" panose="020B0604020202020204" pitchFamily="34" charset="0"/>
              </a:rPr>
              <a:t> von</a:t>
            </a:r>
          </a:p>
          <a:p>
            <a:pPr>
              <a:spcBef>
                <a:spcPct val="0"/>
              </a:spcBef>
              <a:buFontTx/>
              <a:buNone/>
            </a:pPr>
            <a:r>
              <a:rPr lang="en-US" altLang="en-US" sz="1200" dirty="0">
                <a:latin typeface="Arial" panose="020B0604020202020204" pitchFamily="34" charset="0"/>
              </a:rPr>
              <a:t>Typus der </a:t>
            </a:r>
            <a:r>
              <a:rPr lang="en-US" altLang="en-US" sz="1200" dirty="0" err="1">
                <a:latin typeface="Arial" panose="020B0604020202020204" pitchFamily="34" charset="0"/>
              </a:rPr>
              <a:t>Thymonucleinsaure</a:t>
            </a:r>
            <a:r>
              <a:rPr lang="en-US" altLang="en-US" sz="1200" dirty="0">
                <a:latin typeface="Arial" panose="020B0604020202020204" pitchFamily="34" charset="0"/>
              </a:rPr>
              <a:t> und auf die </a:t>
            </a:r>
            <a:r>
              <a:rPr lang="en-US" altLang="en-US" sz="1200" dirty="0" err="1">
                <a:latin typeface="Arial" panose="020B0604020202020204" pitchFamily="34" charset="0"/>
              </a:rPr>
              <a:t>darauf</a:t>
            </a:r>
            <a:r>
              <a:rPr lang="en-US" altLang="en-US" sz="1200" dirty="0">
                <a:latin typeface="Arial" panose="020B0604020202020204" pitchFamily="34" charset="0"/>
              </a:rPr>
              <a:t> </a:t>
            </a:r>
            <a:r>
              <a:rPr lang="en-US" altLang="en-US" sz="1200" dirty="0" err="1">
                <a:latin typeface="Arial" panose="020B0604020202020204" pitchFamily="34" charset="0"/>
              </a:rPr>
              <a:t>berunhende</a:t>
            </a:r>
            <a:r>
              <a:rPr lang="en-US" altLang="en-US" sz="1200" dirty="0">
                <a:latin typeface="Arial" panose="020B0604020202020204" pitchFamily="34" charset="0"/>
              </a:rPr>
              <a:t> </a:t>
            </a:r>
            <a:r>
              <a:rPr lang="en-US" altLang="en-US" sz="1200" dirty="0" err="1">
                <a:latin typeface="Arial" panose="020B0604020202020204" pitchFamily="34" charset="0"/>
              </a:rPr>
              <a:t>elektive</a:t>
            </a:r>
            <a:r>
              <a:rPr lang="en-US" altLang="en-US" sz="1200" dirty="0">
                <a:latin typeface="Arial" panose="020B0604020202020204" pitchFamily="34" charset="0"/>
              </a:rPr>
              <a:t> </a:t>
            </a:r>
            <a:r>
              <a:rPr lang="en-US" altLang="en-US" sz="1200" dirty="0" err="1">
                <a:latin typeface="Arial" panose="020B0604020202020204" pitchFamily="34" charset="0"/>
              </a:rPr>
              <a:t>Farbung</a:t>
            </a:r>
            <a:r>
              <a:rPr lang="en-US" altLang="en-US" sz="1200" dirty="0">
                <a:latin typeface="Arial" panose="020B0604020202020204" pitchFamily="34" charset="0"/>
              </a:rPr>
              <a:t> von</a:t>
            </a:r>
          </a:p>
          <a:p>
            <a:pPr>
              <a:spcBef>
                <a:spcPct val="0"/>
              </a:spcBef>
              <a:buFontTx/>
              <a:buNone/>
            </a:pPr>
            <a:r>
              <a:rPr lang="en-US" altLang="en-US" sz="1200" dirty="0">
                <a:latin typeface="Arial" panose="020B0604020202020204" pitchFamily="34" charset="0"/>
              </a:rPr>
              <a:t> </a:t>
            </a:r>
            <a:r>
              <a:rPr lang="en-US" altLang="en-US" sz="1200" dirty="0" err="1">
                <a:latin typeface="Arial" panose="020B0604020202020204" pitchFamily="34" charset="0"/>
              </a:rPr>
              <a:t>Zellkernen</a:t>
            </a:r>
            <a:r>
              <a:rPr lang="en-US" altLang="en-US" sz="1200" dirty="0">
                <a:latin typeface="Arial" panose="020B0604020202020204" pitchFamily="34" charset="0"/>
              </a:rPr>
              <a:t> in </a:t>
            </a:r>
            <a:r>
              <a:rPr lang="en-US" altLang="en-US" sz="1200" dirty="0" err="1">
                <a:latin typeface="Arial" panose="020B0604020202020204" pitchFamily="34" charset="0"/>
              </a:rPr>
              <a:t>mikroskopischen</a:t>
            </a:r>
            <a:r>
              <a:rPr lang="en-US" altLang="en-US" sz="1200" dirty="0">
                <a:latin typeface="Arial" panose="020B0604020202020204" pitchFamily="34" charset="0"/>
              </a:rPr>
              <a:t> </a:t>
            </a:r>
            <a:r>
              <a:rPr lang="en-US" altLang="en-US" sz="1200" dirty="0" err="1">
                <a:latin typeface="Arial" panose="020B0604020202020204" pitchFamily="34" charset="0"/>
              </a:rPr>
              <a:t>Pr</a:t>
            </a:r>
            <a:r>
              <a:rPr lang="en-US" altLang="en-US" sz="1200" dirty="0" err="1">
                <a:latin typeface="Arial" panose="020B0604020202020204" pitchFamily="34" charset="0"/>
                <a:cs typeface="Arial" panose="020B0604020202020204" pitchFamily="34" charset="0"/>
              </a:rPr>
              <a:t>ä</a:t>
            </a:r>
            <a:r>
              <a:rPr lang="en-US" altLang="en-US" sz="1200" dirty="0" err="1">
                <a:latin typeface="Arial" panose="020B0604020202020204" pitchFamily="34" charset="0"/>
              </a:rPr>
              <a:t>paraten</a:t>
            </a:r>
            <a:r>
              <a:rPr lang="en-US" altLang="en-US" sz="1200" dirty="0">
                <a:latin typeface="Arial" panose="020B0604020202020204" pitchFamily="34" charset="0"/>
              </a:rPr>
              <a:t>, Hoppe </a:t>
            </a:r>
            <a:r>
              <a:rPr lang="en-US" altLang="en-US" sz="1200" dirty="0" err="1">
                <a:latin typeface="Arial" panose="020B0604020202020204" pitchFamily="34" charset="0"/>
              </a:rPr>
              <a:t>Seyler</a:t>
            </a:r>
            <a:r>
              <a:rPr lang="en-US" altLang="en-US" sz="1200" dirty="0">
                <a:latin typeface="Arial" panose="020B0604020202020204" pitchFamily="34" charset="0"/>
              </a:rPr>
              <a:t> Z. Physiol. Chem. </a:t>
            </a:r>
            <a:r>
              <a:rPr lang="en-US" altLang="en-US" sz="1200" u="sng" dirty="0">
                <a:latin typeface="Arial" panose="020B0604020202020204" pitchFamily="34" charset="0"/>
              </a:rPr>
              <a:t>135</a:t>
            </a:r>
            <a:r>
              <a:rPr lang="en-US" altLang="en-US" sz="1200" dirty="0">
                <a:latin typeface="Arial" panose="020B0604020202020204" pitchFamily="34" charset="0"/>
              </a:rPr>
              <a:t>, 1924</a:t>
            </a:r>
          </a:p>
        </p:txBody>
      </p:sp>
      <p:pic>
        <p:nvPicPr>
          <p:cNvPr id="234501" name="Picture 5" descr="Science 454">
            <a:extLst>
              <a:ext uri="{FF2B5EF4-FFF2-40B4-BE49-F238E27FC236}">
                <a16:creationId xmlns:a16="http://schemas.microsoft.com/office/drawing/2014/main" id="{5173C9EF-4693-F24E-A4DE-00E74F20CD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890" r="51730" b="55005"/>
          <a:stretch>
            <a:fillRect/>
          </a:stretch>
        </p:blipFill>
        <p:spPr bwMode="auto">
          <a:xfrm>
            <a:off x="779463" y="1219200"/>
            <a:ext cx="2582862"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2" name="Picture 6" descr="Science 454">
            <a:extLst>
              <a:ext uri="{FF2B5EF4-FFF2-40B4-BE49-F238E27FC236}">
                <a16:creationId xmlns:a16="http://schemas.microsoft.com/office/drawing/2014/main" id="{2D4505A5-B01D-6048-A368-FF0A92155D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088" t="16199" b="55005"/>
          <a:stretch>
            <a:fillRect/>
          </a:stretch>
        </p:blipFill>
        <p:spPr bwMode="auto">
          <a:xfrm>
            <a:off x="2946400" y="1150938"/>
            <a:ext cx="27765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3" name="Picture 7" descr="Science 454">
            <a:extLst>
              <a:ext uri="{FF2B5EF4-FFF2-40B4-BE49-F238E27FC236}">
                <a16:creationId xmlns:a16="http://schemas.microsoft.com/office/drawing/2014/main" id="{9F30B57B-D6CA-AA41-AA56-A0344FE0A4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6631" t="44995" b="28496"/>
          <a:stretch>
            <a:fillRect/>
          </a:stretch>
        </p:blipFill>
        <p:spPr bwMode="auto">
          <a:xfrm>
            <a:off x="3014663" y="2674938"/>
            <a:ext cx="28559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4" name="Picture 8" descr="Science 454">
            <a:extLst>
              <a:ext uri="{FF2B5EF4-FFF2-40B4-BE49-F238E27FC236}">
                <a16:creationId xmlns:a16="http://schemas.microsoft.com/office/drawing/2014/main" id="{E3D0CEDA-5BDA-3C48-AEE7-02B8A63253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4995" r="53369" b="28496"/>
          <a:stretch>
            <a:fillRect/>
          </a:stretch>
        </p:blipFill>
        <p:spPr bwMode="auto">
          <a:xfrm>
            <a:off x="779463" y="2598738"/>
            <a:ext cx="24955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5" name="Picture 9" descr="Science 454">
            <a:extLst>
              <a:ext uri="{FF2B5EF4-FFF2-40B4-BE49-F238E27FC236}">
                <a16:creationId xmlns:a16="http://schemas.microsoft.com/office/drawing/2014/main" id="{52FAC748-E07B-B045-BD1C-47DB5351CB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144" t="71204" r="22769"/>
          <a:stretch>
            <a:fillRect/>
          </a:stretch>
        </p:blipFill>
        <p:spPr bwMode="auto">
          <a:xfrm>
            <a:off x="2268538" y="4046538"/>
            <a:ext cx="257333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6" name="Text Box 10">
            <a:extLst>
              <a:ext uri="{FF2B5EF4-FFF2-40B4-BE49-F238E27FC236}">
                <a16:creationId xmlns:a16="http://schemas.microsoft.com/office/drawing/2014/main" id="{963E43F4-2DBE-D94E-9471-A2EBF4761A52}"/>
              </a:ext>
            </a:extLst>
          </p:cNvPr>
          <p:cNvSpPr txBox="1">
            <a:spLocks noChangeArrowheads="1"/>
          </p:cNvSpPr>
          <p:nvPr/>
        </p:nvSpPr>
        <p:spPr bwMode="auto">
          <a:xfrm>
            <a:off x="6062663" y="1379538"/>
            <a:ext cx="2301875"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Schema of formation of Schiff Reagent from Pararosanilin and its reaction with aldehydes to form colored products</a:t>
            </a:r>
          </a:p>
          <a:p>
            <a:pPr>
              <a:spcBef>
                <a:spcPct val="0"/>
              </a:spcBef>
              <a:buFontTx/>
              <a:buNone/>
            </a:pPr>
            <a:endParaRPr lang="en-US" altLang="en-US" sz="1800">
              <a:latin typeface="Arial" panose="020B0604020202020204" pitchFamily="34" charset="0"/>
            </a:endParaRPr>
          </a:p>
          <a:p>
            <a:pPr>
              <a:spcBef>
                <a:spcPct val="0"/>
              </a:spcBef>
              <a:buFontTx/>
              <a:buNone/>
            </a:pPr>
            <a:r>
              <a:rPr lang="en-US" altLang="en-US" sz="1800">
                <a:latin typeface="Arial" panose="020B0604020202020204" pitchFamily="34" charset="0"/>
              </a:rPr>
              <a:t>After Wieland and Scheuing (1921)</a:t>
            </a:r>
          </a:p>
          <a:p>
            <a:pPr>
              <a:spcBef>
                <a:spcPct val="0"/>
              </a:spcBef>
              <a:buFontTx/>
              <a:buNone/>
            </a:pPr>
            <a:r>
              <a:rPr lang="en-US" altLang="en-US" sz="1800">
                <a:latin typeface="Arial" panose="020B0604020202020204" pitchFamily="34" charset="0"/>
              </a:rPr>
              <a:t>Shortened from Kasten (1960)</a:t>
            </a:r>
          </a:p>
        </p:txBody>
      </p:sp>
      <p:pic>
        <p:nvPicPr>
          <p:cNvPr id="234507" name="slide-3.mp3">
            <a:hlinkClick r:id="" action="ppaction://media"/>
            <a:extLst>
              <a:ext uri="{FF2B5EF4-FFF2-40B4-BE49-F238E27FC236}">
                <a16:creationId xmlns:a16="http://schemas.microsoft.com/office/drawing/2014/main" id="{8E6E5012-B723-0444-A502-A376FCFFF29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604000"/>
            <a:ext cx="2714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98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769" fill="hold"/>
                                        <p:tgtEl>
                                          <p:spTgt spid="234507"/>
                                        </p:tgtEl>
                                      </p:cBhvr>
                                    </p:cmd>
                                  </p:childTnLst>
                                </p:cTn>
                              </p:par>
                              <p:par>
                                <p:cTn id="7" presetID="10" presetClass="entr" presetSubtype="0" fill="hold" grpId="0" nodeType="withEffect">
                                  <p:stCondLst>
                                    <p:cond delay="0"/>
                                  </p:stCondLst>
                                  <p:childTnLst>
                                    <p:set>
                                      <p:cBhvr>
                                        <p:cTn id="8" dur="1" fill="hold">
                                          <p:stCondLst>
                                            <p:cond delay="0"/>
                                          </p:stCondLst>
                                        </p:cTn>
                                        <p:tgtEl>
                                          <p:spTgt spid="234498"/>
                                        </p:tgtEl>
                                        <p:attrNameLst>
                                          <p:attrName>style.visibility</p:attrName>
                                        </p:attrNameLst>
                                      </p:cBhvr>
                                      <p:to>
                                        <p:strVal val="visible"/>
                                      </p:to>
                                    </p:set>
                                    <p:animEffect transition="in" filter="fade">
                                      <p:cBhvr>
                                        <p:cTn id="9" dur="2000"/>
                                        <p:tgtEl>
                                          <p:spTgt spid="234498"/>
                                        </p:tgtEl>
                                      </p:cBhvr>
                                    </p:animEffect>
                                  </p:childTnLst>
                                </p:cTn>
                              </p:par>
                              <p:par>
                                <p:cTn id="10" presetID="10" presetClass="entr" presetSubtype="0" fill="hold" nodeType="withEffect">
                                  <p:stCondLst>
                                    <p:cond delay="0"/>
                                  </p:stCondLst>
                                  <p:childTnLst>
                                    <p:set>
                                      <p:cBhvr>
                                        <p:cTn id="11" dur="1" fill="hold">
                                          <p:stCondLst>
                                            <p:cond delay="0"/>
                                          </p:stCondLst>
                                        </p:cTn>
                                        <p:tgtEl>
                                          <p:spTgt spid="234499"/>
                                        </p:tgtEl>
                                        <p:attrNameLst>
                                          <p:attrName>style.visibility</p:attrName>
                                        </p:attrNameLst>
                                      </p:cBhvr>
                                      <p:to>
                                        <p:strVal val="visible"/>
                                      </p:to>
                                    </p:set>
                                    <p:animEffect transition="in" filter="fade">
                                      <p:cBhvr>
                                        <p:cTn id="12" dur="2000"/>
                                        <p:tgtEl>
                                          <p:spTgt spid="23449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4500"/>
                                        </p:tgtEl>
                                        <p:attrNameLst>
                                          <p:attrName>style.visibility</p:attrName>
                                        </p:attrNameLst>
                                      </p:cBhvr>
                                      <p:to>
                                        <p:strVal val="visible"/>
                                      </p:to>
                                    </p:set>
                                    <p:animEffect transition="in" filter="fade">
                                      <p:cBhvr>
                                        <p:cTn id="15" dur="2000"/>
                                        <p:tgtEl>
                                          <p:spTgt spid="234500"/>
                                        </p:tgtEl>
                                      </p:cBhvr>
                                    </p:animEffect>
                                  </p:childTnLst>
                                </p:cTn>
                              </p:par>
                              <p:par>
                                <p:cTn id="16" presetID="10" presetClass="entr" presetSubtype="0" fill="hold" nodeType="withEffect">
                                  <p:stCondLst>
                                    <p:cond delay="1000"/>
                                  </p:stCondLst>
                                  <p:childTnLst>
                                    <p:set>
                                      <p:cBhvr>
                                        <p:cTn id="17" dur="1" fill="hold">
                                          <p:stCondLst>
                                            <p:cond delay="0"/>
                                          </p:stCondLst>
                                        </p:cTn>
                                        <p:tgtEl>
                                          <p:spTgt spid="234501"/>
                                        </p:tgtEl>
                                        <p:attrNameLst>
                                          <p:attrName>style.visibility</p:attrName>
                                        </p:attrNameLst>
                                      </p:cBhvr>
                                      <p:to>
                                        <p:strVal val="visible"/>
                                      </p:to>
                                    </p:set>
                                    <p:animEffect transition="in" filter="fade">
                                      <p:cBhvr>
                                        <p:cTn id="18" dur="2000"/>
                                        <p:tgtEl>
                                          <p:spTgt spid="234501"/>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234506"/>
                                        </p:tgtEl>
                                        <p:attrNameLst>
                                          <p:attrName>style.visibility</p:attrName>
                                        </p:attrNameLst>
                                      </p:cBhvr>
                                      <p:to>
                                        <p:strVal val="visible"/>
                                      </p:to>
                                    </p:set>
                                    <p:animEffect transition="in" filter="fade">
                                      <p:cBhvr>
                                        <p:cTn id="21" dur="2000"/>
                                        <p:tgtEl>
                                          <p:spTgt spid="234506"/>
                                        </p:tgtEl>
                                      </p:cBhvr>
                                    </p:animEffect>
                                  </p:childTnLst>
                                </p:cTn>
                              </p:par>
                              <p:par>
                                <p:cTn id="22" presetID="10" presetClass="entr" presetSubtype="0" fill="hold" nodeType="withEffect">
                                  <p:stCondLst>
                                    <p:cond delay="2500"/>
                                  </p:stCondLst>
                                  <p:childTnLst>
                                    <p:set>
                                      <p:cBhvr>
                                        <p:cTn id="23" dur="1" fill="hold">
                                          <p:stCondLst>
                                            <p:cond delay="0"/>
                                          </p:stCondLst>
                                        </p:cTn>
                                        <p:tgtEl>
                                          <p:spTgt spid="234502"/>
                                        </p:tgtEl>
                                        <p:attrNameLst>
                                          <p:attrName>style.visibility</p:attrName>
                                        </p:attrNameLst>
                                      </p:cBhvr>
                                      <p:to>
                                        <p:strVal val="visible"/>
                                      </p:to>
                                    </p:set>
                                    <p:animEffect transition="in" filter="fade">
                                      <p:cBhvr>
                                        <p:cTn id="24" dur="2000"/>
                                        <p:tgtEl>
                                          <p:spTgt spid="234502"/>
                                        </p:tgtEl>
                                      </p:cBhvr>
                                    </p:animEffect>
                                  </p:childTnLst>
                                </p:cTn>
                              </p:par>
                              <p:par>
                                <p:cTn id="25" presetID="10" presetClass="entr" presetSubtype="0" fill="hold" nodeType="withEffect">
                                  <p:stCondLst>
                                    <p:cond delay="4000"/>
                                  </p:stCondLst>
                                  <p:childTnLst>
                                    <p:set>
                                      <p:cBhvr>
                                        <p:cTn id="26" dur="1" fill="hold">
                                          <p:stCondLst>
                                            <p:cond delay="0"/>
                                          </p:stCondLst>
                                        </p:cTn>
                                        <p:tgtEl>
                                          <p:spTgt spid="234504"/>
                                        </p:tgtEl>
                                        <p:attrNameLst>
                                          <p:attrName>style.visibility</p:attrName>
                                        </p:attrNameLst>
                                      </p:cBhvr>
                                      <p:to>
                                        <p:strVal val="visible"/>
                                      </p:to>
                                    </p:set>
                                    <p:animEffect transition="in" filter="fade">
                                      <p:cBhvr>
                                        <p:cTn id="27" dur="2000"/>
                                        <p:tgtEl>
                                          <p:spTgt spid="234504"/>
                                        </p:tgtEl>
                                      </p:cBhvr>
                                    </p:animEffect>
                                  </p:childTnLst>
                                </p:cTn>
                              </p:par>
                              <p:par>
                                <p:cTn id="28" presetID="10" presetClass="entr" presetSubtype="0" fill="hold" nodeType="withEffect">
                                  <p:stCondLst>
                                    <p:cond delay="5000"/>
                                  </p:stCondLst>
                                  <p:childTnLst>
                                    <p:set>
                                      <p:cBhvr>
                                        <p:cTn id="29" dur="1" fill="hold">
                                          <p:stCondLst>
                                            <p:cond delay="0"/>
                                          </p:stCondLst>
                                        </p:cTn>
                                        <p:tgtEl>
                                          <p:spTgt spid="234503"/>
                                        </p:tgtEl>
                                        <p:attrNameLst>
                                          <p:attrName>style.visibility</p:attrName>
                                        </p:attrNameLst>
                                      </p:cBhvr>
                                      <p:to>
                                        <p:strVal val="visible"/>
                                      </p:to>
                                    </p:set>
                                    <p:animEffect transition="in" filter="fade">
                                      <p:cBhvr>
                                        <p:cTn id="30" dur="2000"/>
                                        <p:tgtEl>
                                          <p:spTgt spid="234503"/>
                                        </p:tgtEl>
                                      </p:cBhvr>
                                    </p:animEffect>
                                  </p:childTnLst>
                                </p:cTn>
                              </p:par>
                              <p:par>
                                <p:cTn id="31" presetID="10" presetClass="entr" presetSubtype="0" fill="hold" nodeType="withEffect">
                                  <p:stCondLst>
                                    <p:cond delay="6500"/>
                                  </p:stCondLst>
                                  <p:childTnLst>
                                    <p:set>
                                      <p:cBhvr>
                                        <p:cTn id="32" dur="1" fill="hold">
                                          <p:stCondLst>
                                            <p:cond delay="0"/>
                                          </p:stCondLst>
                                        </p:cTn>
                                        <p:tgtEl>
                                          <p:spTgt spid="234505"/>
                                        </p:tgtEl>
                                        <p:attrNameLst>
                                          <p:attrName>style.visibility</p:attrName>
                                        </p:attrNameLst>
                                      </p:cBhvr>
                                      <p:to>
                                        <p:strVal val="visible"/>
                                      </p:to>
                                    </p:set>
                                    <p:animEffect transition="in" filter="fade">
                                      <p:cBhvr>
                                        <p:cTn id="33" dur="2000"/>
                                        <p:tgtEl>
                                          <p:spTgt spid="23450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Next" delay="0">
                      <p:tgtEl>
                        <p:sldTgt/>
                      </p:tgtEl>
                    </p:cond>
                    <p:cond evt="onPrev" delay="0">
                      <p:tgtEl>
                        <p:sldTgt/>
                      </p:tgtEl>
                    </p:cond>
                    <p:cond evt="onStopAudio" delay="0">
                      <p:tgtEl>
                        <p:sldTgt/>
                      </p:tgtEl>
                    </p:cond>
                  </p:endCondLst>
                </p:cTn>
                <p:tgtEl>
                  <p:spTgt spid="234507"/>
                </p:tgtEl>
              </p:cMediaNode>
            </p:audio>
          </p:childTnLst>
        </p:cTn>
      </p:par>
    </p:tnLst>
    <p:bldLst>
      <p:bldP spid="234498" grpId="0"/>
      <p:bldP spid="234500" grpId="0"/>
      <p:bldP spid="23450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2">
            <a:extLst>
              <a:ext uri="{FF2B5EF4-FFF2-40B4-BE49-F238E27FC236}">
                <a16:creationId xmlns:a16="http://schemas.microsoft.com/office/drawing/2014/main" id="{B5B6DC69-A77E-4A40-98DC-3191507BE18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B0F4BED-EA53-C94F-AF82-255CB12CCA04}" type="datetime12">
              <a:rPr lang="en-US" altLang="en-US" sz="1400" smtClean="0"/>
              <a:t>7:38 AM</a:t>
            </a:fld>
            <a:endParaRPr lang="en-US" altLang="en-US" sz="1400"/>
          </a:p>
        </p:txBody>
      </p:sp>
      <p:sp>
        <p:nvSpPr>
          <p:cNvPr id="32770" name="Slide Number Placeholder 4">
            <a:extLst>
              <a:ext uri="{FF2B5EF4-FFF2-40B4-BE49-F238E27FC236}">
                <a16:creationId xmlns:a16="http://schemas.microsoft.com/office/drawing/2014/main" id="{C96DAA4C-C40E-0340-BC31-071565CE0CB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3F41B9B-D9F2-264C-92F9-2C7F8BFF10A4}" type="slidenum">
              <a:rPr lang="en-US" altLang="en-US" sz="1400" smtClean="0"/>
              <a:pPr>
                <a:spcBef>
                  <a:spcPct val="0"/>
                </a:spcBef>
                <a:buFontTx/>
                <a:buNone/>
              </a:pPr>
              <a:t>13</a:t>
            </a:fld>
            <a:endParaRPr lang="en-US" altLang="en-US" sz="1400"/>
          </a:p>
        </p:txBody>
      </p:sp>
      <p:sp>
        <p:nvSpPr>
          <p:cNvPr id="236546" name="Rectangle 2">
            <a:extLst>
              <a:ext uri="{FF2B5EF4-FFF2-40B4-BE49-F238E27FC236}">
                <a16:creationId xmlns:a16="http://schemas.microsoft.com/office/drawing/2014/main" id="{AF6810D5-3613-EA44-B02B-D22716E7AAB3}"/>
              </a:ext>
            </a:extLst>
          </p:cNvPr>
          <p:cNvSpPr>
            <a:spLocks noGrp="1" noChangeArrowheads="1"/>
          </p:cNvSpPr>
          <p:nvPr>
            <p:ph type="title"/>
          </p:nvPr>
        </p:nvSpPr>
        <p:spPr>
          <a:xfrm>
            <a:off x="642938" y="0"/>
            <a:ext cx="7789862"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UV Measurements of DNA and Cytoplasm</a:t>
            </a:r>
          </a:p>
        </p:txBody>
      </p:sp>
      <p:pic>
        <p:nvPicPr>
          <p:cNvPr id="236547" name="Picture 3" descr="Science 383">
            <a:extLst>
              <a:ext uri="{FF2B5EF4-FFF2-40B4-BE49-F238E27FC236}">
                <a16:creationId xmlns:a16="http://schemas.microsoft.com/office/drawing/2014/main" id="{E71575B4-81B7-E741-9987-FE47AD3F48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840" t="35330" r="24243" b="27730"/>
          <a:stretch>
            <a:fillRect/>
          </a:stretch>
        </p:blipFill>
        <p:spPr bwMode="auto">
          <a:xfrm>
            <a:off x="5316538" y="3124200"/>
            <a:ext cx="33877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8" name="Text Box 4">
            <a:extLst>
              <a:ext uri="{FF2B5EF4-FFF2-40B4-BE49-F238E27FC236}">
                <a16:creationId xmlns:a16="http://schemas.microsoft.com/office/drawing/2014/main" id="{9B0F004F-620F-324C-BA97-776F716E27EE}"/>
              </a:ext>
            </a:extLst>
          </p:cNvPr>
          <p:cNvSpPr txBox="1">
            <a:spLocks noChangeArrowheads="1"/>
          </p:cNvSpPr>
          <p:nvPr/>
        </p:nvSpPr>
        <p:spPr bwMode="auto">
          <a:xfrm>
            <a:off x="1600200" y="6360725"/>
            <a:ext cx="8724900" cy="276999"/>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Uber den </a:t>
            </a:r>
            <a:r>
              <a:rPr lang="en-US" altLang="en-US" sz="1200" dirty="0" err="1">
                <a:solidFill>
                  <a:srgbClr val="002060"/>
                </a:solidFill>
                <a:latin typeface="Arial" charset="0"/>
                <a:ea typeface="+mn-ea"/>
              </a:rPr>
              <a:t>chemischen</a:t>
            </a:r>
            <a:r>
              <a:rPr lang="en-US" altLang="en-US" sz="1200" dirty="0">
                <a:solidFill>
                  <a:srgbClr val="002060"/>
                </a:solidFill>
                <a:latin typeface="Arial" charset="0"/>
                <a:ea typeface="+mn-ea"/>
              </a:rPr>
              <a:t> Aufbau der </a:t>
            </a:r>
            <a:r>
              <a:rPr lang="en-US" altLang="en-US" sz="1200" dirty="0" err="1">
                <a:solidFill>
                  <a:srgbClr val="002060"/>
                </a:solidFill>
                <a:latin typeface="Arial" charset="0"/>
                <a:ea typeface="+mn-ea"/>
              </a:rPr>
              <a:t>Strukturen</a:t>
            </a:r>
            <a:r>
              <a:rPr lang="en-US" altLang="en-US" sz="1200" dirty="0">
                <a:solidFill>
                  <a:srgbClr val="002060"/>
                </a:solidFill>
                <a:latin typeface="Arial" charset="0"/>
                <a:ea typeface="+mn-ea"/>
              </a:rPr>
              <a:t> des </a:t>
            </a:r>
            <a:r>
              <a:rPr lang="en-US" altLang="en-US" sz="1200" dirty="0" err="1">
                <a:solidFill>
                  <a:srgbClr val="002060"/>
                </a:solidFill>
                <a:latin typeface="Arial" charset="0"/>
                <a:ea typeface="+mn-ea"/>
              </a:rPr>
              <a:t>Zellkernes</a:t>
            </a:r>
            <a:r>
              <a:rPr lang="en-US" altLang="en-US" sz="1200" dirty="0">
                <a:solidFill>
                  <a:srgbClr val="002060"/>
                </a:solidFill>
                <a:latin typeface="Arial" charset="0"/>
                <a:ea typeface="+mn-ea"/>
              </a:rPr>
              <a:t>, </a:t>
            </a:r>
            <a:r>
              <a:rPr lang="en-US" altLang="en-US" sz="1200" dirty="0" err="1">
                <a:solidFill>
                  <a:srgbClr val="002060"/>
                </a:solidFill>
                <a:latin typeface="Arial" charset="0"/>
                <a:ea typeface="+mn-ea"/>
              </a:rPr>
              <a:t>Skand</a:t>
            </a:r>
            <a:r>
              <a:rPr lang="en-US" altLang="en-US" sz="1200" dirty="0">
                <a:solidFill>
                  <a:srgbClr val="002060"/>
                </a:solidFill>
                <a:latin typeface="Arial" charset="0"/>
                <a:ea typeface="+mn-ea"/>
              </a:rPr>
              <a:t>. Arch. Physiol. </a:t>
            </a:r>
            <a:r>
              <a:rPr lang="en-US" altLang="en-US" sz="1200" u="sng" dirty="0">
                <a:solidFill>
                  <a:srgbClr val="002060"/>
                </a:solidFill>
                <a:latin typeface="Arial" charset="0"/>
                <a:ea typeface="+mn-ea"/>
              </a:rPr>
              <a:t>73</a:t>
            </a:r>
            <a:r>
              <a:rPr lang="en-US" altLang="en-US" sz="1200" dirty="0">
                <a:solidFill>
                  <a:srgbClr val="002060"/>
                </a:solidFill>
                <a:latin typeface="Arial" charset="0"/>
                <a:ea typeface="+mn-ea"/>
              </a:rPr>
              <a:t>, 1936</a:t>
            </a:r>
          </a:p>
        </p:txBody>
      </p:sp>
      <p:pic>
        <p:nvPicPr>
          <p:cNvPr id="236549" name="Picture 5" descr="Science 383">
            <a:extLst>
              <a:ext uri="{FF2B5EF4-FFF2-40B4-BE49-F238E27FC236}">
                <a16:creationId xmlns:a16="http://schemas.microsoft.com/office/drawing/2014/main" id="{A2664BA0-E371-484D-809A-04D742CD26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82" r="23337" b="64912"/>
          <a:stretch>
            <a:fillRect/>
          </a:stretch>
        </p:blipFill>
        <p:spPr bwMode="auto">
          <a:xfrm>
            <a:off x="711200" y="3124200"/>
            <a:ext cx="36576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50" name="Text Box 6">
            <a:extLst>
              <a:ext uri="{FF2B5EF4-FFF2-40B4-BE49-F238E27FC236}">
                <a16:creationId xmlns:a16="http://schemas.microsoft.com/office/drawing/2014/main" id="{59FFA25E-0911-9A4C-ADC1-A5696E77D813}"/>
              </a:ext>
            </a:extLst>
          </p:cNvPr>
          <p:cNvSpPr txBox="1">
            <a:spLocks noChangeArrowheads="1"/>
          </p:cNvSpPr>
          <p:nvPr/>
        </p:nvSpPr>
        <p:spPr bwMode="auto">
          <a:xfrm>
            <a:off x="2065338" y="1600200"/>
            <a:ext cx="4945062" cy="13239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000" b="1">
                <a:solidFill>
                  <a:srgbClr val="002060"/>
                </a:solidFill>
                <a:latin typeface="Arial" charset="0"/>
                <a:ea typeface="+mn-ea"/>
              </a:rPr>
              <a:t>Ultraviolet absorption measurements of </a:t>
            </a:r>
          </a:p>
          <a:p>
            <a:pPr algn="ctr">
              <a:spcBef>
                <a:spcPct val="0"/>
              </a:spcBef>
              <a:buFontTx/>
              <a:buNone/>
              <a:defRPr/>
            </a:pPr>
            <a:r>
              <a:rPr lang="en-US" altLang="en-US" sz="2000" b="1">
                <a:solidFill>
                  <a:srgbClr val="002060"/>
                </a:solidFill>
                <a:latin typeface="Arial" charset="0"/>
                <a:ea typeface="+mn-ea"/>
              </a:rPr>
              <a:t>a grasshopper metaphase chromosome</a:t>
            </a:r>
          </a:p>
        </p:txBody>
      </p:sp>
      <p:sp>
        <p:nvSpPr>
          <p:cNvPr id="236551" name="Text Box 7">
            <a:extLst>
              <a:ext uri="{FF2B5EF4-FFF2-40B4-BE49-F238E27FC236}">
                <a16:creationId xmlns:a16="http://schemas.microsoft.com/office/drawing/2014/main" id="{5581F4EA-AE82-0149-A26F-61B2AF09AFCC}"/>
              </a:ext>
            </a:extLst>
          </p:cNvPr>
          <p:cNvSpPr txBox="1">
            <a:spLocks noChangeArrowheads="1"/>
          </p:cNvSpPr>
          <p:nvPr/>
        </p:nvSpPr>
        <p:spPr bwMode="auto">
          <a:xfrm>
            <a:off x="373063" y="2438400"/>
            <a:ext cx="4198937"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a:solidFill>
                  <a:srgbClr val="002060"/>
                </a:solidFill>
                <a:latin typeface="Arial" charset="0"/>
                <a:ea typeface="+mn-ea"/>
              </a:rPr>
              <a:t>Densitometer traces across </a:t>
            </a:r>
          </a:p>
          <a:p>
            <a:pPr algn="ctr">
              <a:spcBef>
                <a:spcPct val="0"/>
              </a:spcBef>
              <a:buFontTx/>
              <a:buNone/>
              <a:defRPr/>
            </a:pPr>
            <a:r>
              <a:rPr lang="en-US" altLang="en-US" sz="1800">
                <a:solidFill>
                  <a:srgbClr val="002060"/>
                </a:solidFill>
                <a:latin typeface="Arial" charset="0"/>
                <a:ea typeface="+mn-ea"/>
              </a:rPr>
              <a:t>a region of the chromosome</a:t>
            </a:r>
          </a:p>
        </p:txBody>
      </p:sp>
      <p:sp>
        <p:nvSpPr>
          <p:cNvPr id="236552" name="Text Box 8">
            <a:extLst>
              <a:ext uri="{FF2B5EF4-FFF2-40B4-BE49-F238E27FC236}">
                <a16:creationId xmlns:a16="http://schemas.microsoft.com/office/drawing/2014/main" id="{04B28F28-7EE6-D844-92F6-D5D5FBAB9492}"/>
              </a:ext>
            </a:extLst>
          </p:cNvPr>
          <p:cNvSpPr txBox="1">
            <a:spLocks noChangeArrowheads="1"/>
          </p:cNvSpPr>
          <p:nvPr/>
        </p:nvSpPr>
        <p:spPr bwMode="auto">
          <a:xfrm>
            <a:off x="575469" y="5649118"/>
            <a:ext cx="1490663"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dirty="0">
                <a:solidFill>
                  <a:srgbClr val="002060"/>
                </a:solidFill>
                <a:latin typeface="Arial" charset="0"/>
                <a:ea typeface="+mn-ea"/>
              </a:rPr>
              <a:t>Cytoplasmic</a:t>
            </a:r>
            <a:r>
              <a:rPr lang="en-US" altLang="en-US" sz="1600" dirty="0">
                <a:solidFill>
                  <a:srgbClr val="002060"/>
                </a:solidFill>
                <a:latin typeface="Arial" charset="0"/>
                <a:ea typeface="+mn-ea"/>
              </a:rPr>
              <a:t> absorption</a:t>
            </a:r>
          </a:p>
        </p:txBody>
      </p:sp>
      <p:sp>
        <p:nvSpPr>
          <p:cNvPr id="236553" name="Text Box 9">
            <a:extLst>
              <a:ext uri="{FF2B5EF4-FFF2-40B4-BE49-F238E27FC236}">
                <a16:creationId xmlns:a16="http://schemas.microsoft.com/office/drawing/2014/main" id="{6BA41EB3-5244-2A47-9DE8-A49E41586B1D}"/>
              </a:ext>
            </a:extLst>
          </p:cNvPr>
          <p:cNvSpPr txBox="1">
            <a:spLocks noChangeArrowheads="1"/>
          </p:cNvSpPr>
          <p:nvPr/>
        </p:nvSpPr>
        <p:spPr bwMode="auto">
          <a:xfrm>
            <a:off x="3149600" y="5791200"/>
            <a:ext cx="1287463" cy="46166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dirty="0">
                <a:solidFill>
                  <a:srgbClr val="002060"/>
                </a:solidFill>
                <a:latin typeface="Arial" charset="0"/>
                <a:ea typeface="+mn-ea"/>
              </a:rPr>
              <a:t>Background signal</a:t>
            </a:r>
          </a:p>
        </p:txBody>
      </p:sp>
      <p:sp>
        <p:nvSpPr>
          <p:cNvPr id="236554" name="Text Box 10">
            <a:extLst>
              <a:ext uri="{FF2B5EF4-FFF2-40B4-BE49-F238E27FC236}">
                <a16:creationId xmlns:a16="http://schemas.microsoft.com/office/drawing/2014/main" id="{AC5F589C-1EFF-1C4D-9BDB-350EAA5B11CD}"/>
              </a:ext>
            </a:extLst>
          </p:cNvPr>
          <p:cNvSpPr txBox="1">
            <a:spLocks noChangeArrowheads="1"/>
          </p:cNvSpPr>
          <p:nvPr/>
        </p:nvSpPr>
        <p:spPr bwMode="auto">
          <a:xfrm>
            <a:off x="4945063" y="2438400"/>
            <a:ext cx="4198937"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a:solidFill>
                  <a:srgbClr val="002060"/>
                </a:solidFill>
                <a:latin typeface="Arial" charset="0"/>
                <a:ea typeface="+mn-ea"/>
              </a:rPr>
              <a:t>Extinction values for chromosome and cytoplasm plotted against wavelength</a:t>
            </a:r>
          </a:p>
        </p:txBody>
      </p:sp>
      <p:sp>
        <p:nvSpPr>
          <p:cNvPr id="236555" name="Rectangle 11">
            <a:extLst>
              <a:ext uri="{FF2B5EF4-FFF2-40B4-BE49-F238E27FC236}">
                <a16:creationId xmlns:a16="http://schemas.microsoft.com/office/drawing/2014/main" id="{CB76EB5F-AB8A-2140-8171-2E77E6A6EA94}"/>
              </a:ext>
            </a:extLst>
          </p:cNvPr>
          <p:cNvSpPr>
            <a:spLocks noChangeArrowheads="1"/>
          </p:cNvSpPr>
          <p:nvPr/>
        </p:nvSpPr>
        <p:spPr bwMode="auto">
          <a:xfrm>
            <a:off x="711200" y="1066800"/>
            <a:ext cx="7772400" cy="533400"/>
          </a:xfrm>
          <a:prstGeom prst="rect">
            <a:avLst/>
          </a:prstGeom>
          <a:noFill/>
          <a:ln>
            <a:noFill/>
          </a:ln>
          <a:effectLst/>
          <a:extLst>
            <a:ext uri="{909E8E84-426E-40dd-AFC4-6F175D3DCCD1}"/>
            <a:ext uri="{91240B29-F687-4f45-9708-019B960494DF}"/>
            <a:ext uri="{AF507438-7753-43e0-B8FC-AC1667EBCBE1}"/>
          </a:extLst>
        </p:spPr>
        <p:txBody>
          <a:bodyPr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defRPr/>
            </a:pPr>
            <a:r>
              <a:rPr lang="en-US" altLang="en-US" sz="2800" b="1">
                <a:solidFill>
                  <a:srgbClr val="002060"/>
                </a:solidFill>
                <a:latin typeface="Arial" charset="0"/>
                <a:ea typeface="+mn-ea"/>
              </a:rPr>
              <a:t>T. Caspersson 1936</a:t>
            </a:r>
          </a:p>
        </p:txBody>
      </p:sp>
      <p:sp>
        <p:nvSpPr>
          <p:cNvPr id="236556" name="Line 12">
            <a:extLst>
              <a:ext uri="{FF2B5EF4-FFF2-40B4-BE49-F238E27FC236}">
                <a16:creationId xmlns:a16="http://schemas.microsoft.com/office/drawing/2014/main" id="{361B890A-9B18-9943-A826-6676D9E59688}"/>
              </a:ext>
            </a:extLst>
          </p:cNvPr>
          <p:cNvSpPr>
            <a:spLocks noChangeShapeType="1"/>
          </p:cNvSpPr>
          <p:nvPr/>
        </p:nvSpPr>
        <p:spPr bwMode="auto">
          <a:xfrm flipV="1">
            <a:off x="1455738" y="51816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36557" name="Line 13">
            <a:extLst>
              <a:ext uri="{FF2B5EF4-FFF2-40B4-BE49-F238E27FC236}">
                <a16:creationId xmlns:a16="http://schemas.microsoft.com/office/drawing/2014/main" id="{8D21A2B2-AC63-D544-80FB-FF4C9B56761A}"/>
              </a:ext>
            </a:extLst>
          </p:cNvPr>
          <p:cNvSpPr>
            <a:spLocks noChangeShapeType="1"/>
          </p:cNvSpPr>
          <p:nvPr/>
        </p:nvSpPr>
        <p:spPr bwMode="auto">
          <a:xfrm flipV="1">
            <a:off x="3690938" y="51816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36558" name="Text Box 14">
            <a:extLst>
              <a:ext uri="{FF2B5EF4-FFF2-40B4-BE49-F238E27FC236}">
                <a16:creationId xmlns:a16="http://schemas.microsoft.com/office/drawing/2014/main" id="{6CDF04F5-14D0-234A-9701-62E302B9D955}"/>
              </a:ext>
            </a:extLst>
          </p:cNvPr>
          <p:cNvSpPr txBox="1">
            <a:spLocks noChangeArrowheads="1"/>
          </p:cNvSpPr>
          <p:nvPr/>
        </p:nvSpPr>
        <p:spPr bwMode="auto">
          <a:xfrm>
            <a:off x="1783778" y="5742091"/>
            <a:ext cx="1489075" cy="46166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dirty="0">
                <a:solidFill>
                  <a:srgbClr val="002060"/>
                </a:solidFill>
                <a:latin typeface="Arial" charset="0"/>
                <a:ea typeface="+mn-ea"/>
              </a:rPr>
              <a:t>Chromosomal absorption</a:t>
            </a:r>
          </a:p>
        </p:txBody>
      </p:sp>
      <p:sp>
        <p:nvSpPr>
          <p:cNvPr id="236559" name="Line 15">
            <a:extLst>
              <a:ext uri="{FF2B5EF4-FFF2-40B4-BE49-F238E27FC236}">
                <a16:creationId xmlns:a16="http://schemas.microsoft.com/office/drawing/2014/main" id="{C642DC6D-4EF0-D14A-8464-9BB3B12BF011}"/>
              </a:ext>
            </a:extLst>
          </p:cNvPr>
          <p:cNvSpPr>
            <a:spLocks noChangeShapeType="1"/>
          </p:cNvSpPr>
          <p:nvPr/>
        </p:nvSpPr>
        <p:spPr bwMode="auto">
          <a:xfrm flipV="1">
            <a:off x="2336800" y="51816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pic>
        <p:nvPicPr>
          <p:cNvPr id="236560" name="slide4A-2.mp3">
            <a:hlinkClick r:id="" action="ppaction://media"/>
            <a:extLst>
              <a:ext uri="{FF2B5EF4-FFF2-40B4-BE49-F238E27FC236}">
                <a16:creationId xmlns:a16="http://schemas.microsoft.com/office/drawing/2014/main" id="{BDFDD315-2701-054F-A92B-0B57BD31005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108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0788" fill="hold"/>
                                        <p:tgtEl>
                                          <p:spTgt spid="236560"/>
                                        </p:tgtEl>
                                      </p:cBhvr>
                                    </p:cmd>
                                  </p:childTnLst>
                                </p:cTn>
                              </p:par>
                              <p:par>
                                <p:cTn id="7" presetID="10" presetClass="entr" presetSubtype="0" fill="hold" grpId="0" nodeType="withEffect">
                                  <p:stCondLst>
                                    <p:cond delay="0"/>
                                  </p:stCondLst>
                                  <p:childTnLst>
                                    <p:set>
                                      <p:cBhvr>
                                        <p:cTn id="8" dur="1" fill="hold">
                                          <p:stCondLst>
                                            <p:cond delay="0"/>
                                          </p:stCondLst>
                                        </p:cTn>
                                        <p:tgtEl>
                                          <p:spTgt spid="236546"/>
                                        </p:tgtEl>
                                        <p:attrNameLst>
                                          <p:attrName>style.visibility</p:attrName>
                                        </p:attrNameLst>
                                      </p:cBhvr>
                                      <p:to>
                                        <p:strVal val="visible"/>
                                      </p:to>
                                    </p:set>
                                    <p:animEffect transition="in" filter="fade">
                                      <p:cBhvr>
                                        <p:cTn id="9" dur="2000"/>
                                        <p:tgtEl>
                                          <p:spTgt spid="236546"/>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236555"/>
                                        </p:tgtEl>
                                        <p:attrNameLst>
                                          <p:attrName>style.visibility</p:attrName>
                                        </p:attrNameLst>
                                      </p:cBhvr>
                                      <p:to>
                                        <p:strVal val="visible"/>
                                      </p:to>
                                    </p:set>
                                    <p:animEffect transition="in" filter="fade">
                                      <p:cBhvr>
                                        <p:cTn id="12" dur="2000"/>
                                        <p:tgtEl>
                                          <p:spTgt spid="236555"/>
                                        </p:tgtEl>
                                      </p:cBhvr>
                                    </p:animEffect>
                                  </p:childTnLst>
                                </p:cTn>
                              </p:par>
                              <p:par>
                                <p:cTn id="13" presetID="10" presetClass="entr" presetSubtype="0" fill="hold" grpId="0" nodeType="withEffect">
                                  <p:stCondLst>
                                    <p:cond delay="2000"/>
                                  </p:stCondLst>
                                  <p:childTnLst>
                                    <p:set>
                                      <p:cBhvr>
                                        <p:cTn id="14" dur="1" fill="hold">
                                          <p:stCondLst>
                                            <p:cond delay="0"/>
                                          </p:stCondLst>
                                        </p:cTn>
                                        <p:tgtEl>
                                          <p:spTgt spid="236550"/>
                                        </p:tgtEl>
                                        <p:attrNameLst>
                                          <p:attrName>style.visibility</p:attrName>
                                        </p:attrNameLst>
                                      </p:cBhvr>
                                      <p:to>
                                        <p:strVal val="visible"/>
                                      </p:to>
                                    </p:set>
                                    <p:animEffect transition="in" filter="fade">
                                      <p:cBhvr>
                                        <p:cTn id="15" dur="2000"/>
                                        <p:tgtEl>
                                          <p:spTgt spid="236550"/>
                                        </p:tgtEl>
                                      </p:cBhvr>
                                    </p:animEffect>
                                  </p:childTnLst>
                                </p:cTn>
                              </p:par>
                              <p:par>
                                <p:cTn id="16" presetID="10" presetClass="entr" presetSubtype="0" fill="hold" nodeType="withEffect">
                                  <p:stCondLst>
                                    <p:cond delay="3000"/>
                                  </p:stCondLst>
                                  <p:childTnLst>
                                    <p:set>
                                      <p:cBhvr>
                                        <p:cTn id="17" dur="1" fill="hold">
                                          <p:stCondLst>
                                            <p:cond delay="0"/>
                                          </p:stCondLst>
                                        </p:cTn>
                                        <p:tgtEl>
                                          <p:spTgt spid="236549"/>
                                        </p:tgtEl>
                                        <p:attrNameLst>
                                          <p:attrName>style.visibility</p:attrName>
                                        </p:attrNameLst>
                                      </p:cBhvr>
                                      <p:to>
                                        <p:strVal val="visible"/>
                                      </p:to>
                                    </p:set>
                                    <p:animEffect transition="in" filter="fade">
                                      <p:cBhvr>
                                        <p:cTn id="18" dur="2000"/>
                                        <p:tgtEl>
                                          <p:spTgt spid="236549"/>
                                        </p:tgtEl>
                                      </p:cBhvr>
                                    </p:animEffect>
                                  </p:childTnLst>
                                </p:cTn>
                              </p:par>
                              <p:par>
                                <p:cTn id="19" presetID="10" presetClass="entr" presetSubtype="0" fill="hold" grpId="0" nodeType="withEffect">
                                  <p:stCondLst>
                                    <p:cond delay="3000"/>
                                  </p:stCondLst>
                                  <p:childTnLst>
                                    <p:set>
                                      <p:cBhvr>
                                        <p:cTn id="20" dur="1" fill="hold">
                                          <p:stCondLst>
                                            <p:cond delay="0"/>
                                          </p:stCondLst>
                                        </p:cTn>
                                        <p:tgtEl>
                                          <p:spTgt spid="236551"/>
                                        </p:tgtEl>
                                        <p:attrNameLst>
                                          <p:attrName>style.visibility</p:attrName>
                                        </p:attrNameLst>
                                      </p:cBhvr>
                                      <p:to>
                                        <p:strVal val="visible"/>
                                      </p:to>
                                    </p:set>
                                    <p:animEffect transition="in" filter="fade">
                                      <p:cBhvr>
                                        <p:cTn id="21" dur="2000"/>
                                        <p:tgtEl>
                                          <p:spTgt spid="236551"/>
                                        </p:tgtEl>
                                      </p:cBhvr>
                                    </p:animEffect>
                                  </p:childTnLst>
                                </p:cTn>
                              </p:par>
                              <p:par>
                                <p:cTn id="22" presetID="10" presetClass="entr" presetSubtype="0" fill="hold" grpId="0" nodeType="withEffect">
                                  <p:stCondLst>
                                    <p:cond delay="3000"/>
                                  </p:stCondLst>
                                  <p:childTnLst>
                                    <p:set>
                                      <p:cBhvr>
                                        <p:cTn id="23" dur="1" fill="hold">
                                          <p:stCondLst>
                                            <p:cond delay="0"/>
                                          </p:stCondLst>
                                        </p:cTn>
                                        <p:tgtEl>
                                          <p:spTgt spid="236548"/>
                                        </p:tgtEl>
                                        <p:attrNameLst>
                                          <p:attrName>style.visibility</p:attrName>
                                        </p:attrNameLst>
                                      </p:cBhvr>
                                      <p:to>
                                        <p:strVal val="visible"/>
                                      </p:to>
                                    </p:set>
                                    <p:animEffect transition="in" filter="fade">
                                      <p:cBhvr>
                                        <p:cTn id="24" dur="2000"/>
                                        <p:tgtEl>
                                          <p:spTgt spid="236548"/>
                                        </p:tgtEl>
                                      </p:cBhvr>
                                    </p:animEffect>
                                  </p:childTnLst>
                                </p:cTn>
                              </p:par>
                              <p:par>
                                <p:cTn id="25" presetID="10" presetClass="entr" presetSubtype="0" fill="hold" grpId="0" nodeType="withEffect">
                                  <p:stCondLst>
                                    <p:cond delay="5000"/>
                                  </p:stCondLst>
                                  <p:childTnLst>
                                    <p:set>
                                      <p:cBhvr>
                                        <p:cTn id="26" dur="1" fill="hold">
                                          <p:stCondLst>
                                            <p:cond delay="0"/>
                                          </p:stCondLst>
                                        </p:cTn>
                                        <p:tgtEl>
                                          <p:spTgt spid="236552"/>
                                        </p:tgtEl>
                                        <p:attrNameLst>
                                          <p:attrName>style.visibility</p:attrName>
                                        </p:attrNameLst>
                                      </p:cBhvr>
                                      <p:to>
                                        <p:strVal val="visible"/>
                                      </p:to>
                                    </p:set>
                                    <p:animEffect transition="in" filter="fade">
                                      <p:cBhvr>
                                        <p:cTn id="27" dur="2000"/>
                                        <p:tgtEl>
                                          <p:spTgt spid="236552"/>
                                        </p:tgtEl>
                                      </p:cBhvr>
                                    </p:animEffect>
                                  </p:childTnLst>
                                </p:cTn>
                              </p:par>
                              <p:par>
                                <p:cTn id="28" presetID="22" presetClass="entr" presetSubtype="4" fill="hold" nodeType="withEffect">
                                  <p:stCondLst>
                                    <p:cond delay="6000"/>
                                  </p:stCondLst>
                                  <p:childTnLst>
                                    <p:set>
                                      <p:cBhvr>
                                        <p:cTn id="29" dur="1" fill="hold">
                                          <p:stCondLst>
                                            <p:cond delay="0"/>
                                          </p:stCondLst>
                                        </p:cTn>
                                        <p:tgtEl>
                                          <p:spTgt spid="236556"/>
                                        </p:tgtEl>
                                        <p:attrNameLst>
                                          <p:attrName>style.visibility</p:attrName>
                                        </p:attrNameLst>
                                      </p:cBhvr>
                                      <p:to>
                                        <p:strVal val="visible"/>
                                      </p:to>
                                    </p:set>
                                    <p:animEffect transition="in" filter="wipe(down)">
                                      <p:cBhvr>
                                        <p:cTn id="30" dur="1000"/>
                                        <p:tgtEl>
                                          <p:spTgt spid="236556"/>
                                        </p:tgtEl>
                                      </p:cBhvr>
                                    </p:animEffect>
                                  </p:childTnLst>
                                </p:cTn>
                              </p:par>
                              <p:par>
                                <p:cTn id="31" presetID="10" presetClass="entr" presetSubtype="0" fill="hold" grpId="0" nodeType="withEffect">
                                  <p:stCondLst>
                                    <p:cond delay="6000"/>
                                  </p:stCondLst>
                                  <p:childTnLst>
                                    <p:set>
                                      <p:cBhvr>
                                        <p:cTn id="32" dur="1" fill="hold">
                                          <p:stCondLst>
                                            <p:cond delay="0"/>
                                          </p:stCondLst>
                                        </p:cTn>
                                        <p:tgtEl>
                                          <p:spTgt spid="236558"/>
                                        </p:tgtEl>
                                        <p:attrNameLst>
                                          <p:attrName>style.visibility</p:attrName>
                                        </p:attrNameLst>
                                      </p:cBhvr>
                                      <p:to>
                                        <p:strVal val="visible"/>
                                      </p:to>
                                    </p:set>
                                    <p:animEffect transition="in" filter="fade">
                                      <p:cBhvr>
                                        <p:cTn id="33" dur="2000"/>
                                        <p:tgtEl>
                                          <p:spTgt spid="236558"/>
                                        </p:tgtEl>
                                      </p:cBhvr>
                                    </p:animEffect>
                                  </p:childTnLst>
                                </p:cTn>
                              </p:par>
                              <p:par>
                                <p:cTn id="34" presetID="22" presetClass="entr" presetSubtype="4" fill="hold" nodeType="withEffect">
                                  <p:stCondLst>
                                    <p:cond delay="7000"/>
                                  </p:stCondLst>
                                  <p:childTnLst>
                                    <p:set>
                                      <p:cBhvr>
                                        <p:cTn id="35" dur="1" fill="hold">
                                          <p:stCondLst>
                                            <p:cond delay="0"/>
                                          </p:stCondLst>
                                        </p:cTn>
                                        <p:tgtEl>
                                          <p:spTgt spid="236559"/>
                                        </p:tgtEl>
                                        <p:attrNameLst>
                                          <p:attrName>style.visibility</p:attrName>
                                        </p:attrNameLst>
                                      </p:cBhvr>
                                      <p:to>
                                        <p:strVal val="visible"/>
                                      </p:to>
                                    </p:set>
                                    <p:animEffect transition="in" filter="wipe(down)">
                                      <p:cBhvr>
                                        <p:cTn id="36" dur="1000"/>
                                        <p:tgtEl>
                                          <p:spTgt spid="236559"/>
                                        </p:tgtEl>
                                      </p:cBhvr>
                                    </p:animEffect>
                                  </p:childTnLst>
                                </p:cTn>
                              </p:par>
                              <p:par>
                                <p:cTn id="37" presetID="10" presetClass="entr" presetSubtype="0" fill="hold" grpId="0" nodeType="withEffect">
                                  <p:stCondLst>
                                    <p:cond delay="6900"/>
                                  </p:stCondLst>
                                  <p:childTnLst>
                                    <p:set>
                                      <p:cBhvr>
                                        <p:cTn id="38" dur="1" fill="hold">
                                          <p:stCondLst>
                                            <p:cond delay="0"/>
                                          </p:stCondLst>
                                        </p:cTn>
                                        <p:tgtEl>
                                          <p:spTgt spid="236553"/>
                                        </p:tgtEl>
                                        <p:attrNameLst>
                                          <p:attrName>style.visibility</p:attrName>
                                        </p:attrNameLst>
                                      </p:cBhvr>
                                      <p:to>
                                        <p:strVal val="visible"/>
                                      </p:to>
                                    </p:set>
                                    <p:animEffect transition="in" filter="fade">
                                      <p:cBhvr>
                                        <p:cTn id="39" dur="2000"/>
                                        <p:tgtEl>
                                          <p:spTgt spid="236553"/>
                                        </p:tgtEl>
                                      </p:cBhvr>
                                    </p:animEffect>
                                  </p:childTnLst>
                                </p:cTn>
                              </p:par>
                              <p:par>
                                <p:cTn id="40" presetID="22" presetClass="entr" presetSubtype="4" fill="hold" nodeType="withEffect">
                                  <p:stCondLst>
                                    <p:cond delay="8000"/>
                                  </p:stCondLst>
                                  <p:childTnLst>
                                    <p:set>
                                      <p:cBhvr>
                                        <p:cTn id="41" dur="1" fill="hold">
                                          <p:stCondLst>
                                            <p:cond delay="0"/>
                                          </p:stCondLst>
                                        </p:cTn>
                                        <p:tgtEl>
                                          <p:spTgt spid="236557"/>
                                        </p:tgtEl>
                                        <p:attrNameLst>
                                          <p:attrName>style.visibility</p:attrName>
                                        </p:attrNameLst>
                                      </p:cBhvr>
                                      <p:to>
                                        <p:strVal val="visible"/>
                                      </p:to>
                                    </p:set>
                                    <p:animEffect transition="in" filter="wipe(down)">
                                      <p:cBhvr>
                                        <p:cTn id="42" dur="1000"/>
                                        <p:tgtEl>
                                          <p:spTgt spid="236557"/>
                                        </p:tgtEl>
                                      </p:cBhvr>
                                    </p:animEffect>
                                  </p:childTnLst>
                                </p:cTn>
                              </p:par>
                              <p:par>
                                <p:cTn id="43" presetID="10" presetClass="entr" presetSubtype="0" fill="hold" grpId="0" nodeType="withEffect">
                                  <p:stCondLst>
                                    <p:cond delay="9000"/>
                                  </p:stCondLst>
                                  <p:childTnLst>
                                    <p:set>
                                      <p:cBhvr>
                                        <p:cTn id="44" dur="1" fill="hold">
                                          <p:stCondLst>
                                            <p:cond delay="0"/>
                                          </p:stCondLst>
                                        </p:cTn>
                                        <p:tgtEl>
                                          <p:spTgt spid="236554"/>
                                        </p:tgtEl>
                                        <p:attrNameLst>
                                          <p:attrName>style.visibility</p:attrName>
                                        </p:attrNameLst>
                                      </p:cBhvr>
                                      <p:to>
                                        <p:strVal val="visible"/>
                                      </p:to>
                                    </p:set>
                                    <p:animEffect transition="in" filter="fade">
                                      <p:cBhvr>
                                        <p:cTn id="45" dur="2000"/>
                                        <p:tgtEl>
                                          <p:spTgt spid="236554"/>
                                        </p:tgtEl>
                                      </p:cBhvr>
                                    </p:animEffect>
                                  </p:childTnLst>
                                </p:cTn>
                              </p:par>
                              <p:par>
                                <p:cTn id="46" presetID="10" presetClass="entr" presetSubtype="0" fill="hold" nodeType="withEffect">
                                  <p:stCondLst>
                                    <p:cond delay="9000"/>
                                  </p:stCondLst>
                                  <p:childTnLst>
                                    <p:set>
                                      <p:cBhvr>
                                        <p:cTn id="47" dur="1" fill="hold">
                                          <p:stCondLst>
                                            <p:cond delay="0"/>
                                          </p:stCondLst>
                                        </p:cTn>
                                        <p:tgtEl>
                                          <p:spTgt spid="236547"/>
                                        </p:tgtEl>
                                        <p:attrNameLst>
                                          <p:attrName>style.visibility</p:attrName>
                                        </p:attrNameLst>
                                      </p:cBhvr>
                                      <p:to>
                                        <p:strVal val="visible"/>
                                      </p:to>
                                    </p:set>
                                    <p:animEffect transition="in" filter="fade">
                                      <p:cBhvr>
                                        <p:cTn id="48" dur="2000"/>
                                        <p:tgtEl>
                                          <p:spTgt spid="2365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9" fill="hold" display="0">
                  <p:stCondLst>
                    <p:cond delay="indefinite"/>
                  </p:stCondLst>
                  <p:endCondLst>
                    <p:cond evt="onNext" delay="0">
                      <p:tgtEl>
                        <p:sldTgt/>
                      </p:tgtEl>
                    </p:cond>
                    <p:cond evt="onPrev" delay="0">
                      <p:tgtEl>
                        <p:sldTgt/>
                      </p:tgtEl>
                    </p:cond>
                    <p:cond evt="onStopAudio" delay="0">
                      <p:tgtEl>
                        <p:sldTgt/>
                      </p:tgtEl>
                    </p:cond>
                  </p:endCondLst>
                </p:cTn>
                <p:tgtEl>
                  <p:spTgt spid="236560"/>
                </p:tgtEl>
              </p:cMediaNode>
            </p:audio>
          </p:childTnLst>
        </p:cTn>
      </p:par>
    </p:tnLst>
    <p:bldLst>
      <p:bldP spid="236546" grpId="0"/>
      <p:bldP spid="236548" grpId="0"/>
      <p:bldP spid="236550" grpId="0"/>
      <p:bldP spid="236551" grpId="0"/>
      <p:bldP spid="236552" grpId="0"/>
      <p:bldP spid="236553" grpId="0"/>
      <p:bldP spid="236554" grpId="0"/>
      <p:bldP spid="236555" grpId="0"/>
      <p:bldP spid="2365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2">
            <a:extLst>
              <a:ext uri="{FF2B5EF4-FFF2-40B4-BE49-F238E27FC236}">
                <a16:creationId xmlns:a16="http://schemas.microsoft.com/office/drawing/2014/main" id="{C77B648D-BF74-3B43-8BE0-7B694978365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C5BA1C1-3DBA-4441-AD43-EAEA06D97B5C}" type="datetime12">
              <a:rPr lang="en-US" altLang="en-US" sz="1100" smtClean="0"/>
              <a:t>7:38 AM</a:t>
            </a:fld>
            <a:endParaRPr lang="en-US" altLang="en-US" sz="1100" dirty="0"/>
          </a:p>
        </p:txBody>
      </p:sp>
      <p:sp>
        <p:nvSpPr>
          <p:cNvPr id="34818" name="Slide Number Placeholder 4">
            <a:extLst>
              <a:ext uri="{FF2B5EF4-FFF2-40B4-BE49-F238E27FC236}">
                <a16:creationId xmlns:a16="http://schemas.microsoft.com/office/drawing/2014/main" id="{3F297CED-2FF8-8D47-BA18-FE761BCB8BC2}"/>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AF3DDF4-EE9D-D448-B383-4D7D11B0D67B}" type="slidenum">
              <a:rPr lang="en-US" altLang="en-US" sz="1400" smtClean="0"/>
              <a:pPr>
                <a:spcBef>
                  <a:spcPct val="0"/>
                </a:spcBef>
                <a:buFontTx/>
                <a:buNone/>
              </a:pPr>
              <a:t>14</a:t>
            </a:fld>
            <a:endParaRPr lang="en-US" altLang="en-US" sz="1400"/>
          </a:p>
        </p:txBody>
      </p:sp>
      <p:sp>
        <p:nvSpPr>
          <p:cNvPr id="28676" name="Rectangle 2">
            <a:extLst>
              <a:ext uri="{FF2B5EF4-FFF2-40B4-BE49-F238E27FC236}">
                <a16:creationId xmlns:a16="http://schemas.microsoft.com/office/drawing/2014/main" id="{5A85C851-BFFB-2443-84E6-51BB10201FC1}"/>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Relating Cytometry to Pathology </a:t>
            </a:r>
            <a:br>
              <a:rPr lang="en-US" altLang="en-US" sz="2400" b="1">
                <a:ea typeface="+mj-ea"/>
              </a:rPr>
            </a:br>
            <a:r>
              <a:rPr lang="en-US" altLang="en-US" b="1">
                <a:ea typeface="+mj-ea"/>
              </a:rPr>
              <a:t>O. Caspersson 1964</a:t>
            </a:r>
          </a:p>
        </p:txBody>
      </p:sp>
      <p:sp>
        <p:nvSpPr>
          <p:cNvPr id="238595" name="Text Box 3">
            <a:extLst>
              <a:ext uri="{FF2B5EF4-FFF2-40B4-BE49-F238E27FC236}">
                <a16:creationId xmlns:a16="http://schemas.microsoft.com/office/drawing/2014/main" id="{856BE44C-5904-1D46-B5FE-30A0DACCC537}"/>
              </a:ext>
            </a:extLst>
          </p:cNvPr>
          <p:cNvSpPr txBox="1">
            <a:spLocks noChangeArrowheads="1"/>
          </p:cNvSpPr>
          <p:nvPr/>
        </p:nvSpPr>
        <p:spPr bwMode="auto">
          <a:xfrm>
            <a:off x="33829" y="5199509"/>
            <a:ext cx="3860800" cy="1015663"/>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Quantitative cytochemical studies on normal, malignant, premalignant and atypical cell populations from the human uterine cervix, Acta </a:t>
            </a:r>
            <a:r>
              <a:rPr lang="en-US" altLang="en-US" sz="1200" dirty="0" err="1">
                <a:solidFill>
                  <a:srgbClr val="002060"/>
                </a:solidFill>
                <a:latin typeface="Arial" charset="0"/>
                <a:ea typeface="+mn-ea"/>
              </a:rPr>
              <a:t>Cytologica</a:t>
            </a:r>
            <a:r>
              <a:rPr lang="en-US" altLang="en-US" sz="1200" dirty="0">
                <a:solidFill>
                  <a:srgbClr val="002060"/>
                </a:solidFill>
                <a:latin typeface="Arial" charset="0"/>
                <a:ea typeface="+mn-ea"/>
              </a:rPr>
              <a:t> </a:t>
            </a:r>
            <a:r>
              <a:rPr lang="en-US" altLang="en-US" sz="1200" u="sng" dirty="0">
                <a:solidFill>
                  <a:srgbClr val="002060"/>
                </a:solidFill>
                <a:latin typeface="Arial" charset="0"/>
                <a:ea typeface="+mn-ea"/>
              </a:rPr>
              <a:t>8</a:t>
            </a:r>
            <a:r>
              <a:rPr lang="en-US" altLang="en-US" sz="1200" dirty="0">
                <a:solidFill>
                  <a:srgbClr val="002060"/>
                </a:solidFill>
                <a:latin typeface="Arial" charset="0"/>
                <a:ea typeface="+mn-ea"/>
              </a:rPr>
              <a:t>, 1964</a:t>
            </a:r>
          </a:p>
          <a:p>
            <a:pPr>
              <a:spcBef>
                <a:spcPct val="0"/>
              </a:spcBef>
              <a:buFontTx/>
              <a:buNone/>
              <a:defRPr/>
            </a:pPr>
            <a:r>
              <a:rPr lang="en-US" altLang="en-US" sz="1200" dirty="0">
                <a:solidFill>
                  <a:srgbClr val="002060"/>
                </a:solidFill>
                <a:latin typeface="Arial" charset="0"/>
                <a:ea typeface="+mn-ea"/>
              </a:rPr>
              <a:t>(ref 49068)</a:t>
            </a:r>
          </a:p>
        </p:txBody>
      </p:sp>
      <p:sp>
        <p:nvSpPr>
          <p:cNvPr id="238596" name="Text Box 4">
            <a:extLst>
              <a:ext uri="{FF2B5EF4-FFF2-40B4-BE49-F238E27FC236}">
                <a16:creationId xmlns:a16="http://schemas.microsoft.com/office/drawing/2014/main" id="{FBE7D164-065E-8B4E-9903-1756FB2D8AEA}"/>
              </a:ext>
            </a:extLst>
          </p:cNvPr>
          <p:cNvSpPr txBox="1">
            <a:spLocks noChangeArrowheads="1"/>
          </p:cNvSpPr>
          <p:nvPr/>
        </p:nvSpPr>
        <p:spPr bwMode="auto">
          <a:xfrm>
            <a:off x="4368800" y="1752600"/>
            <a:ext cx="4470400" cy="708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2000" b="1">
                <a:solidFill>
                  <a:srgbClr val="002060"/>
                </a:solidFill>
                <a:latin typeface="Arial" charset="0"/>
                <a:ea typeface="+mn-ea"/>
              </a:rPr>
              <a:t>Frequency distribution of DNA content </a:t>
            </a:r>
          </a:p>
        </p:txBody>
      </p:sp>
      <p:grpSp>
        <p:nvGrpSpPr>
          <p:cNvPr id="238597" name="Group 5">
            <a:extLst>
              <a:ext uri="{FF2B5EF4-FFF2-40B4-BE49-F238E27FC236}">
                <a16:creationId xmlns:a16="http://schemas.microsoft.com/office/drawing/2014/main" id="{3C3F0216-CADF-914A-BB8F-66CCA8EF8B26}"/>
              </a:ext>
            </a:extLst>
          </p:cNvPr>
          <p:cNvGrpSpPr>
            <a:grpSpLocks/>
          </p:cNvGrpSpPr>
          <p:nvPr/>
        </p:nvGrpSpPr>
        <p:grpSpPr bwMode="auto">
          <a:xfrm>
            <a:off x="236538" y="990600"/>
            <a:ext cx="3184525" cy="1995488"/>
            <a:chOff x="168" y="624"/>
            <a:chExt cx="2256" cy="1257"/>
          </a:xfrm>
        </p:grpSpPr>
        <p:pic>
          <p:nvPicPr>
            <p:cNvPr id="34832" name="Picture 6" descr="Science 30">
              <a:extLst>
                <a:ext uri="{FF2B5EF4-FFF2-40B4-BE49-F238E27FC236}">
                  <a16:creationId xmlns:a16="http://schemas.microsoft.com/office/drawing/2014/main" id="{0C2076B4-FAE5-5640-9BCF-E7EA964F6A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0" t="16101" r="57062" b="56525"/>
            <a:stretch>
              <a:fillRect/>
            </a:stretch>
          </p:blipFill>
          <p:spPr bwMode="auto">
            <a:xfrm>
              <a:off x="168" y="816"/>
              <a:ext cx="2256" cy="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0" name="Text Box 7">
              <a:extLst>
                <a:ext uri="{FF2B5EF4-FFF2-40B4-BE49-F238E27FC236}">
                  <a16:creationId xmlns:a16="http://schemas.microsoft.com/office/drawing/2014/main" id="{48958838-E295-DB49-8B61-7811334ED1BB}"/>
                </a:ext>
              </a:extLst>
            </p:cNvPr>
            <p:cNvSpPr txBox="1">
              <a:spLocks noChangeArrowheads="1"/>
            </p:cNvSpPr>
            <p:nvPr/>
          </p:nvSpPr>
          <p:spPr bwMode="auto">
            <a:xfrm>
              <a:off x="408" y="624"/>
              <a:ext cx="1922" cy="36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600" b="1">
                  <a:solidFill>
                    <a:srgbClr val="002060"/>
                  </a:solidFill>
                  <a:latin typeface="Arial" charset="0"/>
                  <a:ea typeface="+mn-ea"/>
                </a:rPr>
                <a:t>Cells from a normal cervix</a:t>
              </a:r>
            </a:p>
          </p:txBody>
        </p:sp>
      </p:grpSp>
      <p:grpSp>
        <p:nvGrpSpPr>
          <p:cNvPr id="238600" name="Group 8">
            <a:extLst>
              <a:ext uri="{FF2B5EF4-FFF2-40B4-BE49-F238E27FC236}">
                <a16:creationId xmlns:a16="http://schemas.microsoft.com/office/drawing/2014/main" id="{67D2FF14-0576-CA49-9910-B8D486CADC2A}"/>
              </a:ext>
            </a:extLst>
          </p:cNvPr>
          <p:cNvGrpSpPr>
            <a:grpSpLocks/>
          </p:cNvGrpSpPr>
          <p:nvPr/>
        </p:nvGrpSpPr>
        <p:grpSpPr bwMode="auto">
          <a:xfrm>
            <a:off x="2743200" y="3073400"/>
            <a:ext cx="3319463" cy="1651000"/>
            <a:chOff x="1944" y="1936"/>
            <a:chExt cx="2352" cy="1040"/>
          </a:xfrm>
        </p:grpSpPr>
        <p:pic>
          <p:nvPicPr>
            <p:cNvPr id="34830" name="Picture 9" descr="Science 30">
              <a:extLst>
                <a:ext uri="{FF2B5EF4-FFF2-40B4-BE49-F238E27FC236}">
                  <a16:creationId xmlns:a16="http://schemas.microsoft.com/office/drawing/2014/main" id="{5DD02322-646E-BA4E-8253-5CA16779D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0" t="41864" r="57062" b="38812"/>
            <a:stretch>
              <a:fillRect/>
            </a:stretch>
          </p:blipFill>
          <p:spPr bwMode="auto">
            <a:xfrm>
              <a:off x="1944" y="2128"/>
              <a:ext cx="2352"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8" name="Text Box 10">
              <a:extLst>
                <a:ext uri="{FF2B5EF4-FFF2-40B4-BE49-F238E27FC236}">
                  <a16:creationId xmlns:a16="http://schemas.microsoft.com/office/drawing/2014/main" id="{3D0AF86C-72A0-4F41-8D68-1ADFE983554E}"/>
                </a:ext>
              </a:extLst>
            </p:cNvPr>
            <p:cNvSpPr txBox="1">
              <a:spLocks noChangeArrowheads="1"/>
            </p:cNvSpPr>
            <p:nvPr/>
          </p:nvSpPr>
          <p:spPr bwMode="auto">
            <a:xfrm>
              <a:off x="1944" y="1936"/>
              <a:ext cx="2352"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b="1">
                  <a:solidFill>
                    <a:srgbClr val="002060"/>
                  </a:solidFill>
                  <a:latin typeface="Arial" charset="0"/>
                  <a:ea typeface="+mn-ea"/>
                </a:rPr>
                <a:t>Cells from a cervical carcinoma</a:t>
              </a:r>
            </a:p>
          </p:txBody>
        </p:sp>
      </p:grpSp>
      <p:grpSp>
        <p:nvGrpSpPr>
          <p:cNvPr id="238603" name="Group 11">
            <a:extLst>
              <a:ext uri="{FF2B5EF4-FFF2-40B4-BE49-F238E27FC236}">
                <a16:creationId xmlns:a16="http://schemas.microsoft.com/office/drawing/2014/main" id="{143685CF-29A7-4444-A4EB-5A3564077E01}"/>
              </a:ext>
            </a:extLst>
          </p:cNvPr>
          <p:cNvGrpSpPr>
            <a:grpSpLocks/>
          </p:cNvGrpSpPr>
          <p:nvPr/>
        </p:nvGrpSpPr>
        <p:grpSpPr bwMode="auto">
          <a:xfrm>
            <a:off x="4978400" y="4749800"/>
            <a:ext cx="3725863" cy="1905000"/>
            <a:chOff x="3528" y="2992"/>
            <a:chExt cx="2640" cy="1200"/>
          </a:xfrm>
        </p:grpSpPr>
        <p:pic>
          <p:nvPicPr>
            <p:cNvPr id="34828" name="Picture 12" descr="Science 30">
              <a:extLst>
                <a:ext uri="{FF2B5EF4-FFF2-40B4-BE49-F238E27FC236}">
                  <a16:creationId xmlns:a16="http://schemas.microsoft.com/office/drawing/2014/main" id="{7CF9ADC9-1F09-E040-9174-542C0789CF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0" t="59578" r="57062" b="14659"/>
            <a:stretch>
              <a:fillRect/>
            </a:stretch>
          </p:blipFill>
          <p:spPr bwMode="auto">
            <a:xfrm>
              <a:off x="3720" y="3168"/>
              <a:ext cx="2304"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Text Box 13">
              <a:extLst>
                <a:ext uri="{FF2B5EF4-FFF2-40B4-BE49-F238E27FC236}">
                  <a16:creationId xmlns:a16="http://schemas.microsoft.com/office/drawing/2014/main" id="{AFE42415-3D68-3043-9785-125A9A9B7FD3}"/>
                </a:ext>
              </a:extLst>
            </p:cNvPr>
            <p:cNvSpPr txBox="1">
              <a:spLocks noChangeArrowheads="1"/>
            </p:cNvSpPr>
            <p:nvPr/>
          </p:nvSpPr>
          <p:spPr bwMode="auto">
            <a:xfrm>
              <a:off x="3528" y="2992"/>
              <a:ext cx="2640" cy="36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b="1">
                  <a:solidFill>
                    <a:srgbClr val="002060"/>
                  </a:solidFill>
                  <a:latin typeface="Arial" charset="0"/>
                  <a:ea typeface="+mn-ea"/>
                </a:rPr>
                <a:t>Premalignant cells from the epithelium</a:t>
              </a:r>
            </a:p>
          </p:txBody>
        </p:sp>
      </p:grpSp>
      <p:pic>
        <p:nvPicPr>
          <p:cNvPr id="238606" name="slide-5-2.mp3">
            <a:hlinkClick r:id="" action="ppaction://media"/>
            <a:extLst>
              <a:ext uri="{FF2B5EF4-FFF2-40B4-BE49-F238E27FC236}">
                <a16:creationId xmlns:a16="http://schemas.microsoft.com/office/drawing/2014/main" id="{F8BCA7B4-ED06-0644-ADAC-932457824FA8}"/>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18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7893" fill="hold"/>
                                        <p:tgtEl>
                                          <p:spTgt spid="238606"/>
                                        </p:tgtEl>
                                      </p:cBhvr>
                                    </p:cmd>
                                  </p:childTnLst>
                                </p:cTn>
                              </p:par>
                              <p:par>
                                <p:cTn id="7" presetID="53" presetClass="entr" presetSubtype="0" fill="hold" nodeType="withEffect">
                                  <p:stCondLst>
                                    <p:cond delay="0"/>
                                  </p:stCondLst>
                                  <p:childTnLst>
                                    <p:set>
                                      <p:cBhvr>
                                        <p:cTn id="8" dur="1" fill="hold">
                                          <p:stCondLst>
                                            <p:cond delay="0"/>
                                          </p:stCondLst>
                                        </p:cTn>
                                        <p:tgtEl>
                                          <p:spTgt spid="238597"/>
                                        </p:tgtEl>
                                        <p:attrNameLst>
                                          <p:attrName>style.visibility</p:attrName>
                                        </p:attrNameLst>
                                      </p:cBhvr>
                                      <p:to>
                                        <p:strVal val="visible"/>
                                      </p:to>
                                    </p:set>
                                    <p:anim calcmode="lin" valueType="num">
                                      <p:cBhvr>
                                        <p:cTn id="9" dur="5000" fill="hold"/>
                                        <p:tgtEl>
                                          <p:spTgt spid="238597"/>
                                        </p:tgtEl>
                                        <p:attrNameLst>
                                          <p:attrName>ppt_w</p:attrName>
                                        </p:attrNameLst>
                                      </p:cBhvr>
                                      <p:tavLst>
                                        <p:tav tm="0">
                                          <p:val>
                                            <p:fltVal val="0"/>
                                          </p:val>
                                        </p:tav>
                                        <p:tav tm="100000">
                                          <p:val>
                                            <p:strVal val="#ppt_w"/>
                                          </p:val>
                                        </p:tav>
                                      </p:tavLst>
                                    </p:anim>
                                    <p:anim calcmode="lin" valueType="num">
                                      <p:cBhvr>
                                        <p:cTn id="10" dur="5000" fill="hold"/>
                                        <p:tgtEl>
                                          <p:spTgt spid="238597"/>
                                        </p:tgtEl>
                                        <p:attrNameLst>
                                          <p:attrName>ppt_h</p:attrName>
                                        </p:attrNameLst>
                                      </p:cBhvr>
                                      <p:tavLst>
                                        <p:tav tm="0">
                                          <p:val>
                                            <p:fltVal val="0"/>
                                          </p:val>
                                        </p:tav>
                                        <p:tav tm="100000">
                                          <p:val>
                                            <p:strVal val="#ppt_h"/>
                                          </p:val>
                                        </p:tav>
                                      </p:tavLst>
                                    </p:anim>
                                    <p:animEffect transition="in" filter="fade">
                                      <p:cBhvr>
                                        <p:cTn id="11" dur="5000"/>
                                        <p:tgtEl>
                                          <p:spTgt spid="23859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8596"/>
                                        </p:tgtEl>
                                        <p:attrNameLst>
                                          <p:attrName>style.visibility</p:attrName>
                                        </p:attrNameLst>
                                      </p:cBhvr>
                                      <p:to>
                                        <p:strVal val="visible"/>
                                      </p:to>
                                    </p:set>
                                    <p:animEffect transition="in" filter="fade">
                                      <p:cBhvr>
                                        <p:cTn id="14" dur="5000"/>
                                        <p:tgtEl>
                                          <p:spTgt spid="23859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8595"/>
                                        </p:tgtEl>
                                        <p:attrNameLst>
                                          <p:attrName>style.visibility</p:attrName>
                                        </p:attrNameLst>
                                      </p:cBhvr>
                                      <p:to>
                                        <p:strVal val="visible"/>
                                      </p:to>
                                    </p:set>
                                    <p:animEffect transition="in" filter="fade">
                                      <p:cBhvr>
                                        <p:cTn id="17" dur="2000"/>
                                        <p:tgtEl>
                                          <p:spTgt spid="238595"/>
                                        </p:tgtEl>
                                      </p:cBhvr>
                                    </p:animEffect>
                                  </p:childTnLst>
                                </p:cTn>
                              </p:par>
                              <p:par>
                                <p:cTn id="18" presetID="10" presetClass="entr" presetSubtype="0" fill="hold" nodeType="withEffect">
                                  <p:stCondLst>
                                    <p:cond delay="10000"/>
                                  </p:stCondLst>
                                  <p:childTnLst>
                                    <p:set>
                                      <p:cBhvr>
                                        <p:cTn id="19" dur="1" fill="hold">
                                          <p:stCondLst>
                                            <p:cond delay="0"/>
                                          </p:stCondLst>
                                        </p:cTn>
                                        <p:tgtEl>
                                          <p:spTgt spid="238600"/>
                                        </p:tgtEl>
                                        <p:attrNameLst>
                                          <p:attrName>style.visibility</p:attrName>
                                        </p:attrNameLst>
                                      </p:cBhvr>
                                      <p:to>
                                        <p:strVal val="visible"/>
                                      </p:to>
                                    </p:set>
                                    <p:animEffect transition="in" filter="fade">
                                      <p:cBhvr>
                                        <p:cTn id="20" dur="2000"/>
                                        <p:tgtEl>
                                          <p:spTgt spid="238600"/>
                                        </p:tgtEl>
                                      </p:cBhvr>
                                    </p:animEffect>
                                  </p:childTnLst>
                                </p:cTn>
                              </p:par>
                              <p:par>
                                <p:cTn id="21" presetID="10" presetClass="entr" presetSubtype="0" fill="hold" nodeType="withEffect">
                                  <p:stCondLst>
                                    <p:cond delay="13000"/>
                                  </p:stCondLst>
                                  <p:childTnLst>
                                    <p:set>
                                      <p:cBhvr>
                                        <p:cTn id="22" dur="1" fill="hold">
                                          <p:stCondLst>
                                            <p:cond delay="0"/>
                                          </p:stCondLst>
                                        </p:cTn>
                                        <p:tgtEl>
                                          <p:spTgt spid="238603"/>
                                        </p:tgtEl>
                                        <p:attrNameLst>
                                          <p:attrName>style.visibility</p:attrName>
                                        </p:attrNameLst>
                                      </p:cBhvr>
                                      <p:to>
                                        <p:strVal val="visible"/>
                                      </p:to>
                                    </p:set>
                                    <p:animEffect transition="in" filter="fade">
                                      <p:cBhvr>
                                        <p:cTn id="23" dur="2000"/>
                                        <p:tgtEl>
                                          <p:spTgt spid="2386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Next" delay="0">
                      <p:tgtEl>
                        <p:sldTgt/>
                      </p:tgtEl>
                    </p:cond>
                    <p:cond evt="onPrev" delay="0">
                      <p:tgtEl>
                        <p:sldTgt/>
                      </p:tgtEl>
                    </p:cond>
                    <p:cond evt="onStopAudio" delay="0">
                      <p:tgtEl>
                        <p:sldTgt/>
                      </p:tgtEl>
                    </p:cond>
                  </p:endCondLst>
                </p:cTn>
                <p:tgtEl>
                  <p:spTgt spid="238606"/>
                </p:tgtEl>
              </p:cMediaNode>
            </p:audio>
          </p:childTnLst>
        </p:cTn>
      </p:par>
    </p:tnLst>
    <p:bldLst>
      <p:bldP spid="238595" grpId="0"/>
      <p:bldP spid="23859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Date Placeholder 2">
            <a:extLst>
              <a:ext uri="{FF2B5EF4-FFF2-40B4-BE49-F238E27FC236}">
                <a16:creationId xmlns:a16="http://schemas.microsoft.com/office/drawing/2014/main" id="{7442F5DD-43A2-FE40-834D-84A8292A4D5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2050429-795E-DD41-B070-8EB1F59A8256}" type="datetime12">
              <a:rPr lang="en-US" altLang="en-US" sz="1100" smtClean="0"/>
              <a:t>7:38 AM</a:t>
            </a:fld>
            <a:endParaRPr lang="en-US" altLang="en-US" sz="1100" dirty="0"/>
          </a:p>
        </p:txBody>
      </p:sp>
      <p:sp>
        <p:nvSpPr>
          <p:cNvPr id="36866" name="Slide Number Placeholder 4">
            <a:extLst>
              <a:ext uri="{FF2B5EF4-FFF2-40B4-BE49-F238E27FC236}">
                <a16:creationId xmlns:a16="http://schemas.microsoft.com/office/drawing/2014/main" id="{CC4D2635-8EFD-5440-9FF8-605EA455E2F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77976CCA-CA3F-CE42-88AD-ABD060C3E78B}" type="slidenum">
              <a:rPr lang="en-US" altLang="en-US" sz="1400" smtClean="0"/>
              <a:pPr>
                <a:spcBef>
                  <a:spcPct val="0"/>
                </a:spcBef>
                <a:buFontTx/>
                <a:buNone/>
              </a:pPr>
              <a:t>15</a:t>
            </a:fld>
            <a:endParaRPr lang="en-US" altLang="en-US" sz="1400"/>
          </a:p>
        </p:txBody>
      </p:sp>
      <p:grpSp>
        <p:nvGrpSpPr>
          <p:cNvPr id="240642" name="Group 2">
            <a:extLst>
              <a:ext uri="{FF2B5EF4-FFF2-40B4-BE49-F238E27FC236}">
                <a16:creationId xmlns:a16="http://schemas.microsoft.com/office/drawing/2014/main" id="{28FAD2D4-90F5-5C4C-BB1E-5D8B27F350C3}"/>
              </a:ext>
            </a:extLst>
          </p:cNvPr>
          <p:cNvGrpSpPr>
            <a:grpSpLocks/>
          </p:cNvGrpSpPr>
          <p:nvPr/>
        </p:nvGrpSpPr>
        <p:grpSpPr bwMode="auto">
          <a:xfrm>
            <a:off x="173038" y="1366838"/>
            <a:ext cx="3997325" cy="4572000"/>
            <a:chOff x="123" y="861"/>
            <a:chExt cx="2832" cy="2880"/>
          </a:xfrm>
        </p:grpSpPr>
        <p:sp>
          <p:nvSpPr>
            <p:cNvPr id="36883" name="Rectangle 3">
              <a:extLst>
                <a:ext uri="{FF2B5EF4-FFF2-40B4-BE49-F238E27FC236}">
                  <a16:creationId xmlns:a16="http://schemas.microsoft.com/office/drawing/2014/main" id="{F8039C09-B38B-1944-AFE6-24D24C301A02}"/>
                </a:ext>
              </a:extLst>
            </p:cNvPr>
            <p:cNvSpPr>
              <a:spLocks noChangeAspect="1" noChangeArrowheads="1"/>
            </p:cNvSpPr>
            <p:nvPr/>
          </p:nvSpPr>
          <p:spPr bwMode="auto">
            <a:xfrm>
              <a:off x="123" y="861"/>
              <a:ext cx="2832"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36884" name="Picture 4" descr="Science 29">
              <a:extLst>
                <a:ext uri="{FF2B5EF4-FFF2-40B4-BE49-F238E27FC236}">
                  <a16:creationId xmlns:a16="http://schemas.microsoft.com/office/drawing/2014/main" id="{CF8A3519-655F-A846-8EC7-A79B43ECDB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0000" b="10001"/>
            <a:stretch>
              <a:fillRect/>
            </a:stretch>
          </p:blipFill>
          <p:spPr bwMode="auto">
            <a:xfrm rot="-60000">
              <a:off x="123" y="3117"/>
              <a:ext cx="277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0645" name="Picture 5" descr="Science 428">
            <a:extLst>
              <a:ext uri="{FF2B5EF4-FFF2-40B4-BE49-F238E27FC236}">
                <a16:creationId xmlns:a16="http://schemas.microsoft.com/office/drawing/2014/main" id="{E47BF065-6358-BA49-9FF9-18BA9C0EC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8988" y="1382713"/>
            <a:ext cx="43672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6" name="Rectangle 6">
            <a:extLst>
              <a:ext uri="{FF2B5EF4-FFF2-40B4-BE49-F238E27FC236}">
                <a16:creationId xmlns:a16="http://schemas.microsoft.com/office/drawing/2014/main" id="{B660C286-95BB-ED4D-9A0F-8BF35A4A62CA}"/>
              </a:ext>
            </a:extLst>
          </p:cNvPr>
          <p:cNvSpPr>
            <a:spLocks noGrp="1" noChangeArrowheads="1"/>
          </p:cNvSpPr>
          <p:nvPr>
            <p:ph type="title"/>
          </p:nvPr>
        </p:nvSpPr>
        <p:spPr>
          <a:xfrm>
            <a:off x="711200" y="0"/>
            <a:ext cx="7772400" cy="1143000"/>
          </a:xfrm>
        </p:spPr>
        <p:txBody>
          <a:bodyPr/>
          <a:lstStyle/>
          <a:p>
            <a:pPr eaLnBrk="1" hangingPunct="1"/>
            <a:r>
              <a:rPr lang="en-US" altLang="en-US" sz="2400" b="1">
                <a:ea typeface="ＭＳ Ｐゴシック" panose="020B0600070205080204" pitchFamily="34" charset="-128"/>
              </a:rPr>
              <a:t>Early Microfluorometric Scanner</a:t>
            </a:r>
            <a:br>
              <a:rPr lang="en-US" altLang="en-US" sz="2400" b="1">
                <a:ea typeface="ＭＳ Ｐゴシック" panose="020B0600070205080204" pitchFamily="34" charset="-128"/>
              </a:rPr>
            </a:br>
            <a:r>
              <a:rPr lang="en-US" altLang="en-US" b="1">
                <a:ea typeface="ＭＳ Ｐゴシック" panose="020B0600070205080204" pitchFamily="34" charset="-128"/>
              </a:rPr>
              <a:t>Robert Mellors 1951</a:t>
            </a:r>
            <a:endParaRPr lang="en-US" altLang="en-US">
              <a:ea typeface="ＭＳ Ｐゴシック" panose="020B0600070205080204" pitchFamily="34" charset="-128"/>
            </a:endParaRPr>
          </a:p>
        </p:txBody>
      </p:sp>
      <p:sp>
        <p:nvSpPr>
          <p:cNvPr id="240647" name="Text Box 7">
            <a:extLst>
              <a:ext uri="{FF2B5EF4-FFF2-40B4-BE49-F238E27FC236}">
                <a16:creationId xmlns:a16="http://schemas.microsoft.com/office/drawing/2014/main" id="{3BD86B8F-22C2-7D44-A967-1C8293B09A8C}"/>
              </a:ext>
            </a:extLst>
          </p:cNvPr>
          <p:cNvSpPr txBox="1">
            <a:spLocks noChangeArrowheads="1"/>
          </p:cNvSpPr>
          <p:nvPr/>
        </p:nvSpPr>
        <p:spPr bwMode="auto">
          <a:xfrm>
            <a:off x="1371600" y="6019800"/>
            <a:ext cx="7620000" cy="461665"/>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RC Mellors &amp; R. Silver, A microfluorometric scanner for the differential detection of cells: application to exfoliative cytology, Science </a:t>
            </a:r>
            <a:r>
              <a:rPr lang="en-US" altLang="en-US" sz="1200" u="sng" dirty="0">
                <a:solidFill>
                  <a:srgbClr val="002060"/>
                </a:solidFill>
                <a:latin typeface="Arial" charset="0"/>
                <a:ea typeface="+mn-ea"/>
              </a:rPr>
              <a:t>104</a:t>
            </a:r>
            <a:r>
              <a:rPr lang="en-US" altLang="en-US" sz="1200" dirty="0">
                <a:solidFill>
                  <a:srgbClr val="002060"/>
                </a:solidFill>
                <a:latin typeface="Arial" charset="0"/>
                <a:ea typeface="+mn-ea"/>
              </a:rPr>
              <a:t>, 1951</a:t>
            </a:r>
          </a:p>
        </p:txBody>
      </p:sp>
      <p:pic>
        <p:nvPicPr>
          <p:cNvPr id="240648" name="Lou-A6A.mp3">
            <a:hlinkClick r:id="" action="ppaction://media"/>
            <a:extLst>
              <a:ext uri="{FF2B5EF4-FFF2-40B4-BE49-F238E27FC236}">
                <a16:creationId xmlns:a16="http://schemas.microsoft.com/office/drawing/2014/main" id="{398AF4E1-6AE7-5C4E-B9FD-8307BA263B1C}"/>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9" name="Picture 9" descr="Science 428">
            <a:extLst>
              <a:ext uri="{FF2B5EF4-FFF2-40B4-BE49-F238E27FC236}">
                <a16:creationId xmlns:a16="http://schemas.microsoft.com/office/drawing/2014/main" id="{231C9EC0-77F1-C444-BBF0-53EC8FB6A7C6}"/>
              </a:ext>
            </a:extLst>
          </p:cNvPr>
          <p:cNvPicPr>
            <a:picLocks noChangeAspect="1" noChangeArrowheads="1"/>
          </p:cNvPicPr>
          <p:nvPr/>
        </p:nvPicPr>
        <p:blipFill>
          <a:blip r:embed="rId8">
            <a:lum bright="22000"/>
            <a:extLst>
              <a:ext uri="{28A0092B-C50C-407E-A947-70E740481C1C}">
                <a14:useLocalDpi xmlns:a14="http://schemas.microsoft.com/office/drawing/2010/main" val="0"/>
              </a:ext>
            </a:extLst>
          </a:blip>
          <a:srcRect l="34906" t="34109" r="53302" b="56650"/>
          <a:stretch>
            <a:fillRect/>
          </a:stretch>
        </p:blipFill>
        <p:spPr bwMode="auto">
          <a:xfrm>
            <a:off x="6175375" y="3805238"/>
            <a:ext cx="2182813"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0" name="Picture 10" descr="Science 428">
            <a:extLst>
              <a:ext uri="{FF2B5EF4-FFF2-40B4-BE49-F238E27FC236}">
                <a16:creationId xmlns:a16="http://schemas.microsoft.com/office/drawing/2014/main" id="{D5A54B14-98DE-904B-B371-17E6A9DBD9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3586" t="25095" r="66510" b="56499"/>
          <a:stretch>
            <a:fillRect/>
          </a:stretch>
        </p:blipFill>
        <p:spPr bwMode="auto">
          <a:xfrm>
            <a:off x="4097338" y="2057400"/>
            <a:ext cx="1833562"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1" name="Picture 11" descr="Science 428">
            <a:extLst>
              <a:ext uri="{FF2B5EF4-FFF2-40B4-BE49-F238E27FC236}">
                <a16:creationId xmlns:a16="http://schemas.microsoft.com/office/drawing/2014/main" id="{CEA56204-61CD-5143-AD8C-D8557CA988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0378" t="34410" r="77831" b="56650"/>
          <a:stretch>
            <a:fillRect/>
          </a:stretch>
        </p:blipFill>
        <p:spPr bwMode="auto">
          <a:xfrm>
            <a:off x="1657350" y="3857625"/>
            <a:ext cx="21844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52" name="Text Box 12">
            <a:extLst>
              <a:ext uri="{FF2B5EF4-FFF2-40B4-BE49-F238E27FC236}">
                <a16:creationId xmlns:a16="http://schemas.microsoft.com/office/drawing/2014/main" id="{00275ECE-B117-C242-B11A-9D300CBD534A}"/>
              </a:ext>
            </a:extLst>
          </p:cNvPr>
          <p:cNvSpPr txBox="1">
            <a:spLocks noChangeArrowheads="1"/>
          </p:cNvSpPr>
          <p:nvPr/>
        </p:nvSpPr>
        <p:spPr bwMode="auto">
          <a:xfrm>
            <a:off x="6054725" y="5573713"/>
            <a:ext cx="2371725" cy="5238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400">
                <a:solidFill>
                  <a:srgbClr val="002060"/>
                </a:solidFill>
                <a:latin typeface="Arial" charset="0"/>
                <a:ea typeface="+mn-ea"/>
              </a:rPr>
              <a:t>Fluorescence photomicrograph</a:t>
            </a:r>
          </a:p>
        </p:txBody>
      </p:sp>
      <p:sp>
        <p:nvSpPr>
          <p:cNvPr id="240653" name="Text Box 13">
            <a:extLst>
              <a:ext uri="{FF2B5EF4-FFF2-40B4-BE49-F238E27FC236}">
                <a16:creationId xmlns:a16="http://schemas.microsoft.com/office/drawing/2014/main" id="{E3DA6D4D-532F-CF42-9ECF-078C4A2B66F5}"/>
              </a:ext>
            </a:extLst>
          </p:cNvPr>
          <p:cNvSpPr txBox="1">
            <a:spLocks noChangeArrowheads="1"/>
          </p:cNvSpPr>
          <p:nvPr/>
        </p:nvSpPr>
        <p:spPr bwMode="auto">
          <a:xfrm>
            <a:off x="1517650" y="5573713"/>
            <a:ext cx="2370138"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400">
                <a:solidFill>
                  <a:srgbClr val="002060"/>
                </a:solidFill>
                <a:latin typeface="Arial" charset="0"/>
                <a:ea typeface="+mn-ea"/>
              </a:rPr>
              <a:t>Phase photomicrograph</a:t>
            </a:r>
          </a:p>
        </p:txBody>
      </p:sp>
      <p:sp>
        <p:nvSpPr>
          <p:cNvPr id="240654" name="Text Box 14">
            <a:extLst>
              <a:ext uri="{FF2B5EF4-FFF2-40B4-BE49-F238E27FC236}">
                <a16:creationId xmlns:a16="http://schemas.microsoft.com/office/drawing/2014/main" id="{D91D352C-3CBF-434F-962C-6CAF61232CF9}"/>
              </a:ext>
            </a:extLst>
          </p:cNvPr>
          <p:cNvSpPr txBox="1">
            <a:spLocks noChangeArrowheads="1"/>
          </p:cNvSpPr>
          <p:nvPr/>
        </p:nvSpPr>
        <p:spPr bwMode="auto">
          <a:xfrm>
            <a:off x="4090988" y="5573713"/>
            <a:ext cx="1828800"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400">
                <a:solidFill>
                  <a:srgbClr val="002060"/>
                </a:solidFill>
                <a:latin typeface="Arial" charset="0"/>
                <a:ea typeface="+mn-ea"/>
              </a:rPr>
              <a:t>Voltage trace</a:t>
            </a:r>
          </a:p>
        </p:txBody>
      </p:sp>
      <p:grpSp>
        <p:nvGrpSpPr>
          <p:cNvPr id="240655" name="Group 15">
            <a:extLst>
              <a:ext uri="{FF2B5EF4-FFF2-40B4-BE49-F238E27FC236}">
                <a16:creationId xmlns:a16="http://schemas.microsoft.com/office/drawing/2014/main" id="{37E21F66-A5C0-DE48-8ACF-41BB9D7B4AB7}"/>
              </a:ext>
            </a:extLst>
          </p:cNvPr>
          <p:cNvGrpSpPr>
            <a:grpSpLocks/>
          </p:cNvGrpSpPr>
          <p:nvPr/>
        </p:nvGrpSpPr>
        <p:grpSpPr bwMode="auto">
          <a:xfrm>
            <a:off x="2268538" y="1447800"/>
            <a:ext cx="4810125" cy="4572000"/>
            <a:chOff x="2136" y="1200"/>
            <a:chExt cx="3408" cy="2880"/>
          </a:xfrm>
        </p:grpSpPr>
        <p:sp>
          <p:nvSpPr>
            <p:cNvPr id="36881" name="Rectangle 16">
              <a:extLst>
                <a:ext uri="{FF2B5EF4-FFF2-40B4-BE49-F238E27FC236}">
                  <a16:creationId xmlns:a16="http://schemas.microsoft.com/office/drawing/2014/main" id="{C2973075-99B4-3241-9BA6-D2FEB17E5E8B}"/>
                </a:ext>
              </a:extLst>
            </p:cNvPr>
            <p:cNvSpPr>
              <a:spLocks noChangeAspect="1" noChangeArrowheads="1"/>
            </p:cNvSpPr>
            <p:nvPr/>
          </p:nvSpPr>
          <p:spPr bwMode="auto">
            <a:xfrm>
              <a:off x="2136" y="1200"/>
              <a:ext cx="3408"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36882" name="Picture 17" descr="Science 29">
              <a:extLst>
                <a:ext uri="{FF2B5EF4-FFF2-40B4-BE49-F238E27FC236}">
                  <a16:creationId xmlns:a16="http://schemas.microsoft.com/office/drawing/2014/main" id="{0B22515C-924D-334B-9699-28617DACFEB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6078" r="7896" b="30069"/>
            <a:stretch>
              <a:fillRect/>
            </a:stretch>
          </p:blipFill>
          <p:spPr bwMode="auto">
            <a:xfrm rot="-60000">
              <a:off x="2183" y="1256"/>
              <a:ext cx="3312" cy="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80" name="Footer Placeholder 1">
            <a:extLst>
              <a:ext uri="{FF2B5EF4-FFF2-40B4-BE49-F238E27FC236}">
                <a16:creationId xmlns:a16="http://schemas.microsoft.com/office/drawing/2014/main" id="{8156B90C-DC00-7C46-AF1B-E32C91C9396E}"/>
              </a:ext>
            </a:extLst>
          </p:cNvPr>
          <p:cNvSpPr>
            <a:spLocks noGrp="1"/>
          </p:cNvSpPr>
          <p:nvPr>
            <p:ph type="ftr" sz="quarter" idx="11"/>
          </p:nvPr>
        </p:nvSpPr>
        <p:spPr>
          <a:xfrm>
            <a:off x="1447800"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24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528" fill="hold"/>
                                        <p:tgtEl>
                                          <p:spTgt spid="240648"/>
                                        </p:tgtEl>
                                      </p:cBhvr>
                                    </p:cmd>
                                  </p:childTnLst>
                                </p:cTn>
                              </p:par>
                              <p:par>
                                <p:cTn id="7" presetID="10" presetClass="entr" presetSubtype="0" fill="hold" grpId="0" nodeType="withEffect">
                                  <p:stCondLst>
                                    <p:cond delay="0"/>
                                  </p:stCondLst>
                                  <p:childTnLst>
                                    <p:set>
                                      <p:cBhvr>
                                        <p:cTn id="8" dur="1" fill="hold">
                                          <p:stCondLst>
                                            <p:cond delay="0"/>
                                          </p:stCondLst>
                                        </p:cTn>
                                        <p:tgtEl>
                                          <p:spTgt spid="240646"/>
                                        </p:tgtEl>
                                        <p:attrNameLst>
                                          <p:attrName>style.visibility</p:attrName>
                                        </p:attrNameLst>
                                      </p:cBhvr>
                                      <p:to>
                                        <p:strVal val="visible"/>
                                      </p:to>
                                    </p:set>
                                    <p:animEffect transition="in" filter="fade">
                                      <p:cBhvr>
                                        <p:cTn id="9" dur="3000"/>
                                        <p:tgtEl>
                                          <p:spTgt spid="240646"/>
                                        </p:tgtEl>
                                      </p:cBhvr>
                                    </p:animEffect>
                                  </p:childTnLst>
                                </p:cTn>
                              </p:par>
                              <p:par>
                                <p:cTn id="10" presetID="10" presetClass="entr" presetSubtype="0" fill="hold" nodeType="withEffect">
                                  <p:stCondLst>
                                    <p:cond delay="4000"/>
                                  </p:stCondLst>
                                  <p:childTnLst>
                                    <p:set>
                                      <p:cBhvr>
                                        <p:cTn id="11" dur="1" fill="hold">
                                          <p:stCondLst>
                                            <p:cond delay="0"/>
                                          </p:stCondLst>
                                        </p:cTn>
                                        <p:tgtEl>
                                          <p:spTgt spid="240651"/>
                                        </p:tgtEl>
                                        <p:attrNameLst>
                                          <p:attrName>style.visibility</p:attrName>
                                        </p:attrNameLst>
                                      </p:cBhvr>
                                      <p:to>
                                        <p:strVal val="visible"/>
                                      </p:to>
                                    </p:set>
                                    <p:animEffect transition="in" filter="fade">
                                      <p:cBhvr>
                                        <p:cTn id="12" dur="2000"/>
                                        <p:tgtEl>
                                          <p:spTgt spid="240651"/>
                                        </p:tgtEl>
                                      </p:cBhvr>
                                    </p:animEffect>
                                  </p:childTnLst>
                                </p:cTn>
                              </p:par>
                              <p:par>
                                <p:cTn id="13" presetID="10" presetClass="entr" presetSubtype="0" fill="hold" grpId="0" nodeType="withEffect">
                                  <p:stCondLst>
                                    <p:cond delay="4500"/>
                                  </p:stCondLst>
                                  <p:childTnLst>
                                    <p:set>
                                      <p:cBhvr>
                                        <p:cTn id="14" dur="1" fill="hold">
                                          <p:stCondLst>
                                            <p:cond delay="0"/>
                                          </p:stCondLst>
                                        </p:cTn>
                                        <p:tgtEl>
                                          <p:spTgt spid="240653"/>
                                        </p:tgtEl>
                                        <p:attrNameLst>
                                          <p:attrName>style.visibility</p:attrName>
                                        </p:attrNameLst>
                                      </p:cBhvr>
                                      <p:to>
                                        <p:strVal val="visible"/>
                                      </p:to>
                                    </p:set>
                                    <p:animEffect transition="in" filter="fade">
                                      <p:cBhvr>
                                        <p:cTn id="15" dur="2000"/>
                                        <p:tgtEl>
                                          <p:spTgt spid="240653"/>
                                        </p:tgtEl>
                                      </p:cBhvr>
                                    </p:animEffect>
                                  </p:childTnLst>
                                </p:cTn>
                              </p:par>
                              <p:par>
                                <p:cTn id="16" presetID="10" presetClass="entr" presetSubtype="0" fill="hold" nodeType="withEffect">
                                  <p:stCondLst>
                                    <p:cond delay="5000"/>
                                  </p:stCondLst>
                                  <p:childTnLst>
                                    <p:set>
                                      <p:cBhvr>
                                        <p:cTn id="17" dur="1" fill="hold">
                                          <p:stCondLst>
                                            <p:cond delay="0"/>
                                          </p:stCondLst>
                                        </p:cTn>
                                        <p:tgtEl>
                                          <p:spTgt spid="240650"/>
                                        </p:tgtEl>
                                        <p:attrNameLst>
                                          <p:attrName>style.visibility</p:attrName>
                                        </p:attrNameLst>
                                      </p:cBhvr>
                                      <p:to>
                                        <p:strVal val="visible"/>
                                      </p:to>
                                    </p:set>
                                    <p:animEffect transition="in" filter="fade">
                                      <p:cBhvr>
                                        <p:cTn id="18" dur="2000"/>
                                        <p:tgtEl>
                                          <p:spTgt spid="240650"/>
                                        </p:tgtEl>
                                      </p:cBhvr>
                                    </p:animEffect>
                                  </p:childTnLst>
                                </p:cTn>
                              </p:par>
                              <p:par>
                                <p:cTn id="19" presetID="10" presetClass="entr" presetSubtype="0" fill="hold" grpId="0" nodeType="withEffect">
                                  <p:stCondLst>
                                    <p:cond delay="5500"/>
                                  </p:stCondLst>
                                  <p:childTnLst>
                                    <p:set>
                                      <p:cBhvr>
                                        <p:cTn id="20" dur="1" fill="hold">
                                          <p:stCondLst>
                                            <p:cond delay="0"/>
                                          </p:stCondLst>
                                        </p:cTn>
                                        <p:tgtEl>
                                          <p:spTgt spid="240654"/>
                                        </p:tgtEl>
                                        <p:attrNameLst>
                                          <p:attrName>style.visibility</p:attrName>
                                        </p:attrNameLst>
                                      </p:cBhvr>
                                      <p:to>
                                        <p:strVal val="visible"/>
                                      </p:to>
                                    </p:set>
                                    <p:animEffect transition="in" filter="fade">
                                      <p:cBhvr>
                                        <p:cTn id="21" dur="2000"/>
                                        <p:tgtEl>
                                          <p:spTgt spid="240654"/>
                                        </p:tgtEl>
                                      </p:cBhvr>
                                    </p:animEffect>
                                  </p:childTnLst>
                                </p:cTn>
                              </p:par>
                              <p:par>
                                <p:cTn id="22" presetID="10" presetClass="entr" presetSubtype="0" fill="hold" nodeType="withEffect">
                                  <p:stCondLst>
                                    <p:cond delay="6000"/>
                                  </p:stCondLst>
                                  <p:childTnLst>
                                    <p:set>
                                      <p:cBhvr>
                                        <p:cTn id="23" dur="1" fill="hold">
                                          <p:stCondLst>
                                            <p:cond delay="0"/>
                                          </p:stCondLst>
                                        </p:cTn>
                                        <p:tgtEl>
                                          <p:spTgt spid="240649"/>
                                        </p:tgtEl>
                                        <p:attrNameLst>
                                          <p:attrName>style.visibility</p:attrName>
                                        </p:attrNameLst>
                                      </p:cBhvr>
                                      <p:to>
                                        <p:strVal val="visible"/>
                                      </p:to>
                                    </p:set>
                                    <p:animEffect transition="in" filter="fade">
                                      <p:cBhvr>
                                        <p:cTn id="24" dur="2000"/>
                                        <p:tgtEl>
                                          <p:spTgt spid="240649"/>
                                        </p:tgtEl>
                                      </p:cBhvr>
                                    </p:animEffect>
                                  </p:childTnLst>
                                </p:cTn>
                              </p:par>
                              <p:par>
                                <p:cTn id="25" presetID="10" presetClass="entr" presetSubtype="0" fill="hold" grpId="0" nodeType="withEffect">
                                  <p:stCondLst>
                                    <p:cond delay="6500"/>
                                  </p:stCondLst>
                                  <p:childTnLst>
                                    <p:set>
                                      <p:cBhvr>
                                        <p:cTn id="26" dur="1" fill="hold">
                                          <p:stCondLst>
                                            <p:cond delay="0"/>
                                          </p:stCondLst>
                                        </p:cTn>
                                        <p:tgtEl>
                                          <p:spTgt spid="240652"/>
                                        </p:tgtEl>
                                        <p:attrNameLst>
                                          <p:attrName>style.visibility</p:attrName>
                                        </p:attrNameLst>
                                      </p:cBhvr>
                                      <p:to>
                                        <p:strVal val="visible"/>
                                      </p:to>
                                    </p:set>
                                    <p:animEffect transition="in" filter="fade">
                                      <p:cBhvr>
                                        <p:cTn id="27" dur="2000"/>
                                        <p:tgtEl>
                                          <p:spTgt spid="240652"/>
                                        </p:tgtEl>
                                      </p:cBhvr>
                                    </p:animEffect>
                                  </p:childTnLst>
                                </p:cTn>
                              </p:par>
                              <p:par>
                                <p:cTn id="28" presetID="10" presetClass="exit" presetSubtype="0" fill="hold" grpId="1" nodeType="withEffect">
                                  <p:stCondLst>
                                    <p:cond delay="11500"/>
                                  </p:stCondLst>
                                  <p:childTnLst>
                                    <p:animEffect transition="out" filter="fade">
                                      <p:cBhvr>
                                        <p:cTn id="29" dur="2000"/>
                                        <p:tgtEl>
                                          <p:spTgt spid="240652"/>
                                        </p:tgtEl>
                                      </p:cBhvr>
                                    </p:animEffect>
                                    <p:set>
                                      <p:cBhvr>
                                        <p:cTn id="30" dur="1" fill="hold">
                                          <p:stCondLst>
                                            <p:cond delay="1999"/>
                                          </p:stCondLst>
                                        </p:cTn>
                                        <p:tgtEl>
                                          <p:spTgt spid="240652"/>
                                        </p:tgtEl>
                                        <p:attrNameLst>
                                          <p:attrName>style.visibility</p:attrName>
                                        </p:attrNameLst>
                                      </p:cBhvr>
                                      <p:to>
                                        <p:strVal val="hidden"/>
                                      </p:to>
                                    </p:set>
                                  </p:childTnLst>
                                </p:cTn>
                              </p:par>
                              <p:par>
                                <p:cTn id="31" presetID="10" presetClass="exit" presetSubtype="0" fill="hold" grpId="1" nodeType="withEffect">
                                  <p:stCondLst>
                                    <p:cond delay="11500"/>
                                  </p:stCondLst>
                                  <p:childTnLst>
                                    <p:animEffect transition="out" filter="fade">
                                      <p:cBhvr>
                                        <p:cTn id="32" dur="2000"/>
                                        <p:tgtEl>
                                          <p:spTgt spid="240653"/>
                                        </p:tgtEl>
                                      </p:cBhvr>
                                    </p:animEffect>
                                    <p:set>
                                      <p:cBhvr>
                                        <p:cTn id="33" dur="1" fill="hold">
                                          <p:stCondLst>
                                            <p:cond delay="1999"/>
                                          </p:stCondLst>
                                        </p:cTn>
                                        <p:tgtEl>
                                          <p:spTgt spid="240653"/>
                                        </p:tgtEl>
                                        <p:attrNameLst>
                                          <p:attrName>style.visibility</p:attrName>
                                        </p:attrNameLst>
                                      </p:cBhvr>
                                      <p:to>
                                        <p:strVal val="hidden"/>
                                      </p:to>
                                    </p:set>
                                  </p:childTnLst>
                                </p:cTn>
                              </p:par>
                              <p:par>
                                <p:cTn id="34" presetID="10" presetClass="exit" presetSubtype="0" fill="hold" grpId="1" nodeType="withEffect">
                                  <p:stCondLst>
                                    <p:cond delay="11500"/>
                                  </p:stCondLst>
                                  <p:childTnLst>
                                    <p:animEffect transition="out" filter="fade">
                                      <p:cBhvr>
                                        <p:cTn id="35" dur="2000"/>
                                        <p:tgtEl>
                                          <p:spTgt spid="240654"/>
                                        </p:tgtEl>
                                      </p:cBhvr>
                                    </p:animEffect>
                                    <p:set>
                                      <p:cBhvr>
                                        <p:cTn id="36" dur="1" fill="hold">
                                          <p:stCondLst>
                                            <p:cond delay="1999"/>
                                          </p:stCondLst>
                                        </p:cTn>
                                        <p:tgtEl>
                                          <p:spTgt spid="240654"/>
                                        </p:tgtEl>
                                        <p:attrNameLst>
                                          <p:attrName>style.visibility</p:attrName>
                                        </p:attrNameLst>
                                      </p:cBhvr>
                                      <p:to>
                                        <p:strVal val="hidden"/>
                                      </p:to>
                                    </p:set>
                                  </p:childTnLst>
                                </p:cTn>
                              </p:par>
                              <p:par>
                                <p:cTn id="37" presetID="6" presetClass="emph" presetSubtype="0" fill="hold" nodeType="withEffect">
                                  <p:stCondLst>
                                    <p:cond delay="11500"/>
                                  </p:stCondLst>
                                  <p:childTnLst>
                                    <p:animScale>
                                      <p:cBhvr>
                                        <p:cTn id="38" dur="2000" fill="hold"/>
                                        <p:tgtEl>
                                          <p:spTgt spid="240651"/>
                                        </p:tgtEl>
                                      </p:cBhvr>
                                      <p:by x="25000" y="25000"/>
                                    </p:animScale>
                                  </p:childTnLst>
                                </p:cTn>
                              </p:par>
                              <p:par>
                                <p:cTn id="39" presetID="6" presetClass="emph" presetSubtype="0" fill="hold" nodeType="withEffect">
                                  <p:stCondLst>
                                    <p:cond delay="11500"/>
                                  </p:stCondLst>
                                  <p:childTnLst>
                                    <p:animScale>
                                      <p:cBhvr>
                                        <p:cTn id="40" dur="2000" fill="hold"/>
                                        <p:tgtEl>
                                          <p:spTgt spid="240650"/>
                                        </p:tgtEl>
                                      </p:cBhvr>
                                      <p:by x="25000" y="25000"/>
                                    </p:animScale>
                                  </p:childTnLst>
                                </p:cTn>
                              </p:par>
                              <p:par>
                                <p:cTn id="41" presetID="6" presetClass="emph" presetSubtype="0" fill="hold" nodeType="withEffect">
                                  <p:stCondLst>
                                    <p:cond delay="11500"/>
                                  </p:stCondLst>
                                  <p:childTnLst>
                                    <p:animScale>
                                      <p:cBhvr>
                                        <p:cTn id="42" dur="2000" fill="hold"/>
                                        <p:tgtEl>
                                          <p:spTgt spid="240649"/>
                                        </p:tgtEl>
                                      </p:cBhvr>
                                      <p:by x="25000" y="25000"/>
                                    </p:animScale>
                                  </p:childTnLst>
                                </p:cTn>
                              </p:par>
                              <p:par>
                                <p:cTn id="43" presetID="56" presetClass="path" presetSubtype="0" accel="50000" decel="50000" fill="hold" nodeType="withEffect">
                                  <p:stCondLst>
                                    <p:cond delay="11500"/>
                                  </p:stCondLst>
                                  <p:childTnLst>
                                    <p:animMotion origin="layout" path="M -4.80407E-6 -3.98844E-6 L 0.27986 -0.23144 " pathEditMode="relative" rAng="0" ptsTypes="AA">
                                      <p:cBhvr>
                                        <p:cTn id="44" dur="2000" fill="hold"/>
                                        <p:tgtEl>
                                          <p:spTgt spid="240651"/>
                                        </p:tgtEl>
                                        <p:attrNameLst>
                                          <p:attrName>ppt_x</p:attrName>
                                          <p:attrName>ppt_y</p:attrName>
                                        </p:attrNameLst>
                                      </p:cBhvr>
                                      <p:rCtr x="13993" y="-11584"/>
                                    </p:animMotion>
                                  </p:childTnLst>
                                </p:cTn>
                              </p:par>
                              <p:par>
                                <p:cTn id="45" presetID="56" presetClass="path" presetSubtype="0" accel="50000" decel="50000" fill="hold" nodeType="withEffect">
                                  <p:stCondLst>
                                    <p:cond delay="11500"/>
                                  </p:stCondLst>
                                  <p:childTnLst>
                                    <p:animMotion origin="layout" path="M 7.06572E-7 9.24855E-7 L 0.09164 -0.13619 " pathEditMode="relative" rAng="0" ptsTypes="AA">
                                      <p:cBhvr>
                                        <p:cTn id="46" dur="2000" fill="hold"/>
                                        <p:tgtEl>
                                          <p:spTgt spid="240650"/>
                                        </p:tgtEl>
                                        <p:attrNameLst>
                                          <p:attrName>ppt_x</p:attrName>
                                          <p:attrName>ppt_y</p:attrName>
                                        </p:attrNameLst>
                                      </p:cBhvr>
                                      <p:rCtr x="4582" y="-6821"/>
                                    </p:animMotion>
                                  </p:childTnLst>
                                </p:cTn>
                              </p:par>
                              <p:par>
                                <p:cTn id="47" presetID="56" presetClass="path" presetSubtype="0" accel="50000" decel="50000" fill="hold" nodeType="withEffect">
                                  <p:stCondLst>
                                    <p:cond delay="11500"/>
                                  </p:stCondLst>
                                  <p:childTnLst>
                                    <p:animMotion origin="layout" path="M 4.04196E-7 4.21965E-6 L -0.09534 -0.22798 " pathEditMode="relative" rAng="0" ptsTypes="AA">
                                      <p:cBhvr>
                                        <p:cTn id="48" dur="2000" fill="hold"/>
                                        <p:tgtEl>
                                          <p:spTgt spid="240649"/>
                                        </p:tgtEl>
                                        <p:attrNameLst>
                                          <p:attrName>ppt_x</p:attrName>
                                          <p:attrName>ppt_y</p:attrName>
                                        </p:attrNameLst>
                                      </p:cBhvr>
                                      <p:rCtr x="-4767" y="-11399"/>
                                    </p:animMotion>
                                  </p:childTnLst>
                                </p:cTn>
                              </p:par>
                              <p:par>
                                <p:cTn id="49" presetID="10" presetClass="entr" presetSubtype="0" fill="hold" nodeType="withEffect">
                                  <p:stCondLst>
                                    <p:cond delay="12500"/>
                                  </p:stCondLst>
                                  <p:childTnLst>
                                    <p:set>
                                      <p:cBhvr>
                                        <p:cTn id="50" dur="1" fill="hold">
                                          <p:stCondLst>
                                            <p:cond delay="0"/>
                                          </p:stCondLst>
                                        </p:cTn>
                                        <p:tgtEl>
                                          <p:spTgt spid="240645"/>
                                        </p:tgtEl>
                                        <p:attrNameLst>
                                          <p:attrName>style.visibility</p:attrName>
                                        </p:attrNameLst>
                                      </p:cBhvr>
                                      <p:to>
                                        <p:strVal val="visible"/>
                                      </p:to>
                                    </p:set>
                                    <p:animEffect transition="in" filter="fade">
                                      <p:cBhvr>
                                        <p:cTn id="51" dur="2000"/>
                                        <p:tgtEl>
                                          <p:spTgt spid="240645"/>
                                        </p:tgtEl>
                                      </p:cBhvr>
                                    </p:animEffect>
                                  </p:childTnLst>
                                </p:cTn>
                              </p:par>
                              <p:par>
                                <p:cTn id="52" presetID="53" presetClass="entr" presetSubtype="0" fill="hold" nodeType="withEffect">
                                  <p:stCondLst>
                                    <p:cond delay="14500"/>
                                  </p:stCondLst>
                                  <p:childTnLst>
                                    <p:set>
                                      <p:cBhvr>
                                        <p:cTn id="53" dur="1" fill="hold">
                                          <p:stCondLst>
                                            <p:cond delay="0"/>
                                          </p:stCondLst>
                                        </p:cTn>
                                        <p:tgtEl>
                                          <p:spTgt spid="240655"/>
                                        </p:tgtEl>
                                        <p:attrNameLst>
                                          <p:attrName>style.visibility</p:attrName>
                                        </p:attrNameLst>
                                      </p:cBhvr>
                                      <p:to>
                                        <p:strVal val="visible"/>
                                      </p:to>
                                    </p:set>
                                    <p:anim calcmode="lin" valueType="num">
                                      <p:cBhvr>
                                        <p:cTn id="54" dur="2000" fill="hold"/>
                                        <p:tgtEl>
                                          <p:spTgt spid="240655"/>
                                        </p:tgtEl>
                                        <p:attrNameLst>
                                          <p:attrName>ppt_w</p:attrName>
                                        </p:attrNameLst>
                                      </p:cBhvr>
                                      <p:tavLst>
                                        <p:tav tm="0">
                                          <p:val>
                                            <p:fltVal val="0"/>
                                          </p:val>
                                        </p:tav>
                                        <p:tav tm="100000">
                                          <p:val>
                                            <p:strVal val="#ppt_w"/>
                                          </p:val>
                                        </p:tav>
                                      </p:tavLst>
                                    </p:anim>
                                    <p:anim calcmode="lin" valueType="num">
                                      <p:cBhvr>
                                        <p:cTn id="55" dur="2000" fill="hold"/>
                                        <p:tgtEl>
                                          <p:spTgt spid="240655"/>
                                        </p:tgtEl>
                                        <p:attrNameLst>
                                          <p:attrName>ppt_h</p:attrName>
                                        </p:attrNameLst>
                                      </p:cBhvr>
                                      <p:tavLst>
                                        <p:tav tm="0">
                                          <p:val>
                                            <p:fltVal val="0"/>
                                          </p:val>
                                        </p:tav>
                                        <p:tav tm="100000">
                                          <p:val>
                                            <p:strVal val="#ppt_h"/>
                                          </p:val>
                                        </p:tav>
                                      </p:tavLst>
                                    </p:anim>
                                    <p:animEffect transition="in" filter="fade">
                                      <p:cBhvr>
                                        <p:cTn id="56" dur="2000"/>
                                        <p:tgtEl>
                                          <p:spTgt spid="240655"/>
                                        </p:tgtEl>
                                      </p:cBhvr>
                                    </p:animEffect>
                                  </p:childTnLst>
                                </p:cTn>
                              </p:par>
                              <p:par>
                                <p:cTn id="57" presetID="6" presetClass="emph" presetSubtype="0" fill="hold" nodeType="withEffect">
                                  <p:stCondLst>
                                    <p:cond delay="17000"/>
                                  </p:stCondLst>
                                  <p:childTnLst>
                                    <p:animScale>
                                      <p:cBhvr>
                                        <p:cTn id="58" dur="2000" fill="hold"/>
                                        <p:tgtEl>
                                          <p:spTgt spid="240655"/>
                                        </p:tgtEl>
                                      </p:cBhvr>
                                      <p:by x="75000" y="75000"/>
                                    </p:animScale>
                                  </p:childTnLst>
                                </p:cTn>
                              </p:par>
                              <p:par>
                                <p:cTn id="59" presetID="56" presetClass="path" presetSubtype="0" accel="50000" decel="50000" fill="hold" nodeType="withEffect">
                                  <p:stCondLst>
                                    <p:cond delay="17000"/>
                                  </p:stCondLst>
                                  <p:childTnLst>
                                    <p:animMotion origin="layout" path="M 1.08984E-6 4.68134E-6 L -0.26305 -0.06675 " pathEditMode="relative" rAng="0" ptsTypes="AA">
                                      <p:cBhvr>
                                        <p:cTn id="60" dur="2000" fill="hold"/>
                                        <p:tgtEl>
                                          <p:spTgt spid="240655"/>
                                        </p:tgtEl>
                                        <p:attrNameLst>
                                          <p:attrName>ppt_x</p:attrName>
                                          <p:attrName>ppt_y</p:attrName>
                                        </p:attrNameLst>
                                      </p:cBhvr>
                                      <p:rCtr x="-13152" y="-3337"/>
                                    </p:animMotion>
                                  </p:childTnLst>
                                </p:cTn>
                              </p:par>
                              <p:par>
                                <p:cTn id="61" presetID="10" presetClass="entr" presetSubtype="0" fill="hold" nodeType="withEffect">
                                  <p:stCondLst>
                                    <p:cond delay="18500"/>
                                  </p:stCondLst>
                                  <p:childTnLst>
                                    <p:set>
                                      <p:cBhvr>
                                        <p:cTn id="62" dur="1" fill="hold">
                                          <p:stCondLst>
                                            <p:cond delay="0"/>
                                          </p:stCondLst>
                                        </p:cTn>
                                        <p:tgtEl>
                                          <p:spTgt spid="240642"/>
                                        </p:tgtEl>
                                        <p:attrNameLst>
                                          <p:attrName>style.visibility</p:attrName>
                                        </p:attrNameLst>
                                      </p:cBhvr>
                                      <p:to>
                                        <p:strVal val="visible"/>
                                      </p:to>
                                    </p:set>
                                    <p:animEffect transition="in" filter="fade">
                                      <p:cBhvr>
                                        <p:cTn id="63" dur="2000"/>
                                        <p:tgtEl>
                                          <p:spTgt spid="240642"/>
                                        </p:tgtEl>
                                      </p:cBhvr>
                                    </p:animEffect>
                                  </p:childTnLst>
                                </p:cTn>
                              </p:par>
                              <p:par>
                                <p:cTn id="64" presetID="10" presetClass="entr" presetSubtype="0" fill="hold" grpId="0" nodeType="withEffect">
                                  <p:stCondLst>
                                    <p:cond delay="18500"/>
                                  </p:stCondLst>
                                  <p:childTnLst>
                                    <p:set>
                                      <p:cBhvr>
                                        <p:cTn id="65" dur="1" fill="hold">
                                          <p:stCondLst>
                                            <p:cond delay="0"/>
                                          </p:stCondLst>
                                        </p:cTn>
                                        <p:tgtEl>
                                          <p:spTgt spid="240647"/>
                                        </p:tgtEl>
                                        <p:attrNameLst>
                                          <p:attrName>style.visibility</p:attrName>
                                        </p:attrNameLst>
                                      </p:cBhvr>
                                      <p:to>
                                        <p:strVal val="visible"/>
                                      </p:to>
                                    </p:set>
                                    <p:animEffect transition="in" filter="fade">
                                      <p:cBhvr>
                                        <p:cTn id="66" dur="2000"/>
                                        <p:tgtEl>
                                          <p:spTgt spid="2406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7" fill="hold" display="0">
                  <p:stCondLst>
                    <p:cond delay="indefinite"/>
                  </p:stCondLst>
                  <p:endCondLst>
                    <p:cond evt="onNext" delay="0">
                      <p:tgtEl>
                        <p:sldTgt/>
                      </p:tgtEl>
                    </p:cond>
                    <p:cond evt="onPrev" delay="0">
                      <p:tgtEl>
                        <p:sldTgt/>
                      </p:tgtEl>
                    </p:cond>
                    <p:cond evt="onStopAudio" delay="0">
                      <p:tgtEl>
                        <p:sldTgt/>
                      </p:tgtEl>
                    </p:cond>
                  </p:endCondLst>
                </p:cTn>
                <p:tgtEl>
                  <p:spTgt spid="240648"/>
                </p:tgtEl>
              </p:cMediaNode>
            </p:audio>
          </p:childTnLst>
        </p:cTn>
      </p:par>
    </p:tnLst>
    <p:bldLst>
      <p:bldP spid="240646" grpId="0"/>
      <p:bldP spid="240647" grpId="0"/>
      <p:bldP spid="240652" grpId="0"/>
      <p:bldP spid="240652" grpId="1"/>
      <p:bldP spid="240653" grpId="0"/>
      <p:bldP spid="240653" grpId="1"/>
      <p:bldP spid="240654" grpId="0"/>
      <p:bldP spid="24065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Date Placeholder 2">
            <a:extLst>
              <a:ext uri="{FF2B5EF4-FFF2-40B4-BE49-F238E27FC236}">
                <a16:creationId xmlns:a16="http://schemas.microsoft.com/office/drawing/2014/main" id="{904EFE1E-17DB-3C4F-A5B8-D1AE78FAD59C}"/>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2EE8E41-9145-2544-A57F-95A16B5DE209}" type="datetime12">
              <a:rPr lang="en-US" altLang="en-US" sz="1400" smtClean="0"/>
              <a:t>7:38 AM</a:t>
            </a:fld>
            <a:endParaRPr lang="en-US" altLang="en-US" sz="1400"/>
          </a:p>
        </p:txBody>
      </p:sp>
      <p:sp>
        <p:nvSpPr>
          <p:cNvPr id="38914" name="Slide Number Placeholder 4">
            <a:extLst>
              <a:ext uri="{FF2B5EF4-FFF2-40B4-BE49-F238E27FC236}">
                <a16:creationId xmlns:a16="http://schemas.microsoft.com/office/drawing/2014/main" id="{44DAF902-F984-DB4E-9FD4-048723DCA580}"/>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F902AA5-58C3-E14D-A9A3-BEFE23FD1304}" type="slidenum">
              <a:rPr lang="en-US" altLang="en-US" sz="1400" smtClean="0"/>
              <a:pPr>
                <a:spcBef>
                  <a:spcPct val="0"/>
                </a:spcBef>
                <a:buFontTx/>
                <a:buNone/>
              </a:pPr>
              <a:t>16</a:t>
            </a:fld>
            <a:endParaRPr lang="en-US" altLang="en-US" sz="1400"/>
          </a:p>
        </p:txBody>
      </p:sp>
      <p:grpSp>
        <p:nvGrpSpPr>
          <p:cNvPr id="242690" name="Group 2">
            <a:extLst>
              <a:ext uri="{FF2B5EF4-FFF2-40B4-BE49-F238E27FC236}">
                <a16:creationId xmlns:a16="http://schemas.microsoft.com/office/drawing/2014/main" id="{A01E3841-C8AF-6D42-A7F6-60C4AE51455A}"/>
              </a:ext>
            </a:extLst>
          </p:cNvPr>
          <p:cNvGrpSpPr>
            <a:grpSpLocks/>
          </p:cNvGrpSpPr>
          <p:nvPr/>
        </p:nvGrpSpPr>
        <p:grpSpPr bwMode="auto">
          <a:xfrm>
            <a:off x="439738" y="1295400"/>
            <a:ext cx="8128000" cy="4648200"/>
            <a:chOff x="312" y="816"/>
            <a:chExt cx="5760" cy="2928"/>
          </a:xfrm>
        </p:grpSpPr>
        <p:pic>
          <p:nvPicPr>
            <p:cNvPr id="38923" name="Picture 3" descr="Science 387">
              <a:extLst>
                <a:ext uri="{FF2B5EF4-FFF2-40B4-BE49-F238E27FC236}">
                  <a16:creationId xmlns:a16="http://schemas.microsoft.com/office/drawing/2014/main" id="{9B1DBD64-A4E3-4B4B-92D5-7FBB0C2D1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10" r="85593" b="50620"/>
            <a:stretch>
              <a:fillRect/>
            </a:stretch>
          </p:blipFill>
          <p:spPr bwMode="auto">
            <a:xfrm>
              <a:off x="312" y="816"/>
              <a:ext cx="5760"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4" descr="Science 387">
              <a:extLst>
                <a:ext uri="{FF2B5EF4-FFF2-40B4-BE49-F238E27FC236}">
                  <a16:creationId xmlns:a16="http://schemas.microsoft.com/office/drawing/2014/main" id="{866640EB-CFD9-DD4D-8CDA-BC8441F106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017" t="2110" r="61864" b="38644"/>
            <a:stretch>
              <a:fillRect/>
            </a:stretch>
          </p:blipFill>
          <p:spPr bwMode="auto">
            <a:xfrm>
              <a:off x="360" y="816"/>
              <a:ext cx="2016"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5" descr="Science 387">
              <a:extLst>
                <a:ext uri="{FF2B5EF4-FFF2-40B4-BE49-F238E27FC236}">
                  <a16:creationId xmlns:a16="http://schemas.microsoft.com/office/drawing/2014/main" id="{005F7DA4-CCA9-EA4A-8E1A-BB8EF24491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0725"/>
            <a:stretch>
              <a:fillRect/>
            </a:stretch>
          </p:blipFill>
          <p:spPr bwMode="auto">
            <a:xfrm>
              <a:off x="312" y="2736"/>
              <a:ext cx="5712"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5" name="Rectangle 6">
            <a:extLst>
              <a:ext uri="{FF2B5EF4-FFF2-40B4-BE49-F238E27FC236}">
                <a16:creationId xmlns:a16="http://schemas.microsoft.com/office/drawing/2014/main" id="{0700261D-632E-9C4F-824E-030F10D97DB9}"/>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Cytometry Analytic Techniques</a:t>
            </a:r>
            <a:br>
              <a:rPr lang="en-US" altLang="en-US" sz="2400" b="1">
                <a:ea typeface="+mj-ea"/>
              </a:rPr>
            </a:br>
            <a:r>
              <a:rPr lang="en-US" altLang="en-US" b="1">
                <a:ea typeface="+mj-ea"/>
              </a:rPr>
              <a:t>M.R. Mendelsohn 1958</a:t>
            </a:r>
          </a:p>
        </p:txBody>
      </p:sp>
      <p:sp>
        <p:nvSpPr>
          <p:cNvPr id="242695" name="Text Box 7">
            <a:extLst>
              <a:ext uri="{FF2B5EF4-FFF2-40B4-BE49-F238E27FC236}">
                <a16:creationId xmlns:a16="http://schemas.microsoft.com/office/drawing/2014/main" id="{612AF048-1E9B-F541-938D-8DD5D15E61CD}"/>
              </a:ext>
            </a:extLst>
          </p:cNvPr>
          <p:cNvSpPr txBox="1">
            <a:spLocks noChangeArrowheads="1"/>
          </p:cNvSpPr>
          <p:nvPr/>
        </p:nvSpPr>
        <p:spPr bwMode="auto">
          <a:xfrm>
            <a:off x="2306918" y="6019800"/>
            <a:ext cx="4728602" cy="52322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400" dirty="0">
                <a:solidFill>
                  <a:srgbClr val="002060"/>
                </a:solidFill>
                <a:latin typeface="Arial" charset="0"/>
                <a:ea typeface="+mn-ea"/>
              </a:rPr>
              <a:t>The Two-Wavelength Method of </a:t>
            </a:r>
            <a:r>
              <a:rPr lang="en-US" altLang="en-US" sz="1400" dirty="0" err="1">
                <a:solidFill>
                  <a:srgbClr val="002060"/>
                </a:solidFill>
                <a:latin typeface="Arial" charset="0"/>
                <a:ea typeface="+mn-ea"/>
              </a:rPr>
              <a:t>Microspectrophotometry</a:t>
            </a:r>
            <a:r>
              <a:rPr lang="en-US" altLang="en-US" sz="1400" dirty="0">
                <a:solidFill>
                  <a:srgbClr val="002060"/>
                </a:solidFill>
                <a:latin typeface="Arial" charset="0"/>
                <a:ea typeface="+mn-ea"/>
              </a:rPr>
              <a:t> </a:t>
            </a:r>
          </a:p>
          <a:p>
            <a:pPr algn="ctr">
              <a:spcBef>
                <a:spcPct val="0"/>
              </a:spcBef>
              <a:buFontTx/>
              <a:buNone/>
              <a:defRPr/>
            </a:pPr>
            <a:r>
              <a:rPr lang="en-US" altLang="en-US" sz="1400" dirty="0">
                <a:solidFill>
                  <a:srgbClr val="002060"/>
                </a:solidFill>
                <a:latin typeface="Arial" charset="0"/>
                <a:ea typeface="+mn-ea"/>
              </a:rPr>
              <a:t>J. </a:t>
            </a:r>
            <a:r>
              <a:rPr lang="en-US" altLang="en-US" sz="1400" dirty="0" err="1">
                <a:solidFill>
                  <a:srgbClr val="002060"/>
                </a:solidFill>
                <a:latin typeface="Arial" charset="0"/>
                <a:ea typeface="+mn-ea"/>
              </a:rPr>
              <a:t>Biophys</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Biochem</a:t>
            </a:r>
            <a:r>
              <a:rPr lang="en-US" altLang="en-US" sz="1400" dirty="0">
                <a:solidFill>
                  <a:srgbClr val="002060"/>
                </a:solidFill>
                <a:latin typeface="Arial" charset="0"/>
                <a:ea typeface="+mn-ea"/>
              </a:rPr>
              <a:t> Cytol. </a:t>
            </a:r>
            <a:r>
              <a:rPr lang="en-US" altLang="en-US" sz="1400" u="sng" dirty="0">
                <a:solidFill>
                  <a:srgbClr val="002060"/>
                </a:solidFill>
                <a:latin typeface="Arial" charset="0"/>
                <a:ea typeface="+mn-ea"/>
              </a:rPr>
              <a:t>4</a:t>
            </a:r>
            <a:r>
              <a:rPr lang="en-US" altLang="en-US" sz="1400" dirty="0">
                <a:solidFill>
                  <a:srgbClr val="002060"/>
                </a:solidFill>
                <a:latin typeface="Arial" charset="0"/>
                <a:ea typeface="+mn-ea"/>
              </a:rPr>
              <a:t>, 1958</a:t>
            </a:r>
          </a:p>
        </p:txBody>
      </p:sp>
      <p:pic>
        <p:nvPicPr>
          <p:cNvPr id="242696" name="Lou-A7A.mp3">
            <a:hlinkClick r:id="" action="ppaction://media"/>
            <a:extLst>
              <a:ext uri="{FF2B5EF4-FFF2-40B4-BE49-F238E27FC236}">
                <a16:creationId xmlns:a16="http://schemas.microsoft.com/office/drawing/2014/main" id="{B33AD3F9-6D20-1248-93CD-9053B9862AA2}"/>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7" name="Picture 9" descr="Science 387">
            <a:extLst>
              <a:ext uri="{FF2B5EF4-FFF2-40B4-BE49-F238E27FC236}">
                <a16:creationId xmlns:a16="http://schemas.microsoft.com/office/drawing/2014/main" id="{44C13375-F10D-0548-85E4-8C361DE078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678" t="2110" r="10170" b="38644"/>
          <a:stretch>
            <a:fillRect/>
          </a:stretch>
        </p:blipFill>
        <p:spPr bwMode="auto">
          <a:xfrm>
            <a:off x="3284538" y="1447800"/>
            <a:ext cx="487680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Footer Placeholder 1">
            <a:extLst>
              <a:ext uri="{FF2B5EF4-FFF2-40B4-BE49-F238E27FC236}">
                <a16:creationId xmlns:a16="http://schemas.microsoft.com/office/drawing/2014/main" id="{61665700-D1FD-2044-A971-36235DA7C844}"/>
              </a:ext>
            </a:extLst>
          </p:cNvPr>
          <p:cNvSpPr>
            <a:spLocks noGrp="1"/>
          </p:cNvSpPr>
          <p:nvPr>
            <p:ph type="ftr" sz="quarter" idx="11"/>
          </p:nvPr>
        </p:nvSpPr>
        <p:spPr>
          <a:xfrm>
            <a:off x="1447800" y="666498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234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353" fill="hold"/>
                                        <p:tgtEl>
                                          <p:spTgt spid="242696"/>
                                        </p:tgtEl>
                                      </p:cBhvr>
                                    </p:cmd>
                                  </p:childTnLst>
                                </p:cTn>
                              </p:par>
                              <p:par>
                                <p:cTn id="7" presetID="10" presetClass="entr" presetSubtype="0" fill="hold" nodeType="withEffect">
                                  <p:stCondLst>
                                    <p:cond delay="0"/>
                                  </p:stCondLst>
                                  <p:childTnLst>
                                    <p:set>
                                      <p:cBhvr>
                                        <p:cTn id="8" dur="1" fill="hold">
                                          <p:stCondLst>
                                            <p:cond delay="0"/>
                                          </p:stCondLst>
                                        </p:cTn>
                                        <p:tgtEl>
                                          <p:spTgt spid="242690"/>
                                        </p:tgtEl>
                                        <p:attrNameLst>
                                          <p:attrName>style.visibility</p:attrName>
                                        </p:attrNameLst>
                                      </p:cBhvr>
                                      <p:to>
                                        <p:strVal val="visible"/>
                                      </p:to>
                                    </p:set>
                                    <p:animEffect transition="in" filter="fade">
                                      <p:cBhvr>
                                        <p:cTn id="9" dur="3000"/>
                                        <p:tgtEl>
                                          <p:spTgt spid="24269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42695"/>
                                        </p:tgtEl>
                                        <p:attrNameLst>
                                          <p:attrName>style.visibility</p:attrName>
                                        </p:attrNameLst>
                                      </p:cBhvr>
                                      <p:to>
                                        <p:strVal val="visible"/>
                                      </p:to>
                                    </p:set>
                                    <p:animEffect transition="in" filter="fade">
                                      <p:cBhvr>
                                        <p:cTn id="12" dur="2000"/>
                                        <p:tgtEl>
                                          <p:spTgt spid="242695"/>
                                        </p:tgtEl>
                                      </p:cBhvr>
                                    </p:animEffect>
                                  </p:childTnLst>
                                </p:cTn>
                              </p:par>
                              <p:par>
                                <p:cTn id="13" presetID="10" presetClass="entr" presetSubtype="0" fill="hold" nodeType="withEffect">
                                  <p:stCondLst>
                                    <p:cond delay="20000"/>
                                  </p:stCondLst>
                                  <p:childTnLst>
                                    <p:set>
                                      <p:cBhvr>
                                        <p:cTn id="14" dur="1" fill="hold">
                                          <p:stCondLst>
                                            <p:cond delay="0"/>
                                          </p:stCondLst>
                                        </p:cTn>
                                        <p:tgtEl>
                                          <p:spTgt spid="242697"/>
                                        </p:tgtEl>
                                        <p:attrNameLst>
                                          <p:attrName>style.visibility</p:attrName>
                                        </p:attrNameLst>
                                      </p:cBhvr>
                                      <p:to>
                                        <p:strVal val="visible"/>
                                      </p:to>
                                    </p:set>
                                    <p:animEffect transition="in" filter="fade">
                                      <p:cBhvr>
                                        <p:cTn id="15" dur="2000"/>
                                        <p:tgtEl>
                                          <p:spTgt spid="2426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Next" delay="0">
                      <p:tgtEl>
                        <p:sldTgt/>
                      </p:tgtEl>
                    </p:cond>
                    <p:cond evt="onPrev" delay="0">
                      <p:tgtEl>
                        <p:sldTgt/>
                      </p:tgtEl>
                    </p:cond>
                    <p:cond evt="onStopAudio" delay="0">
                      <p:tgtEl>
                        <p:sldTgt/>
                      </p:tgtEl>
                    </p:cond>
                  </p:endCondLst>
                </p:cTn>
                <p:tgtEl>
                  <p:spTgt spid="242696"/>
                </p:tgtEl>
              </p:cMediaNode>
            </p:audio>
          </p:childTnLst>
        </p:cTn>
      </p:par>
    </p:tnLst>
    <p:bldLst>
      <p:bldP spid="2426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2">
            <a:extLst>
              <a:ext uri="{FF2B5EF4-FFF2-40B4-BE49-F238E27FC236}">
                <a16:creationId xmlns:a16="http://schemas.microsoft.com/office/drawing/2014/main" id="{588042F2-4E99-9841-B45D-7AB35571C0D5}"/>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07B61479-2A83-E346-8190-60180B8EA394}" type="datetime12">
              <a:rPr lang="en-US" altLang="en-US" sz="1100" smtClean="0"/>
              <a:t>7:38 AM</a:t>
            </a:fld>
            <a:endParaRPr lang="en-US" altLang="en-US" sz="1100" dirty="0"/>
          </a:p>
        </p:txBody>
      </p:sp>
      <p:sp>
        <p:nvSpPr>
          <p:cNvPr id="40962" name="Slide Number Placeholder 4">
            <a:extLst>
              <a:ext uri="{FF2B5EF4-FFF2-40B4-BE49-F238E27FC236}">
                <a16:creationId xmlns:a16="http://schemas.microsoft.com/office/drawing/2014/main" id="{3CF6A5FE-C16B-6949-8E2D-E43C4138C4C1}"/>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773A237-CC57-D540-B45F-A0B337F842CB}" type="slidenum">
              <a:rPr lang="en-US" altLang="en-US" sz="1400" smtClean="0"/>
              <a:pPr>
                <a:spcBef>
                  <a:spcPct val="0"/>
                </a:spcBef>
                <a:buFontTx/>
                <a:buNone/>
              </a:pPr>
              <a:t>17</a:t>
            </a:fld>
            <a:endParaRPr lang="en-US" altLang="en-US" sz="1400"/>
          </a:p>
        </p:txBody>
      </p:sp>
      <p:sp>
        <p:nvSpPr>
          <p:cNvPr id="31748" name="Rectangle 2">
            <a:extLst>
              <a:ext uri="{FF2B5EF4-FFF2-40B4-BE49-F238E27FC236}">
                <a16:creationId xmlns:a16="http://schemas.microsoft.com/office/drawing/2014/main" id="{66F3FB37-5162-4B47-8228-EE1E6CE563E8}"/>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Flow Cell Counter - First Try</a:t>
            </a:r>
            <a:br>
              <a:rPr lang="en-US" altLang="en-US" sz="2400" b="1">
                <a:ea typeface="+mj-ea"/>
              </a:rPr>
            </a:br>
            <a:r>
              <a:rPr lang="en-US" altLang="en-US" b="1">
                <a:ea typeface="+mj-ea"/>
              </a:rPr>
              <a:t>Andrew Moldavan 1934</a:t>
            </a:r>
          </a:p>
        </p:txBody>
      </p:sp>
      <p:pic>
        <p:nvPicPr>
          <p:cNvPr id="244739" name="Lou-A8A.mp3">
            <a:hlinkClick r:id="" action="ppaction://media"/>
            <a:extLst>
              <a:ext uri="{FF2B5EF4-FFF2-40B4-BE49-F238E27FC236}">
                <a16:creationId xmlns:a16="http://schemas.microsoft.com/office/drawing/2014/main" id="{A7ECBD8F-A0D2-944A-8B06-5108BDFE32D4}"/>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4740" name="Group 4">
            <a:extLst>
              <a:ext uri="{FF2B5EF4-FFF2-40B4-BE49-F238E27FC236}">
                <a16:creationId xmlns:a16="http://schemas.microsoft.com/office/drawing/2014/main" id="{8C1F56BA-5EE1-084C-A79A-EC2541FB6BD8}"/>
              </a:ext>
            </a:extLst>
          </p:cNvPr>
          <p:cNvGrpSpPr>
            <a:grpSpLocks/>
          </p:cNvGrpSpPr>
          <p:nvPr/>
        </p:nvGrpSpPr>
        <p:grpSpPr bwMode="auto">
          <a:xfrm>
            <a:off x="2133600" y="1219200"/>
            <a:ext cx="4843463" cy="5262563"/>
            <a:chOff x="1512" y="768"/>
            <a:chExt cx="3432" cy="3315"/>
          </a:xfrm>
        </p:grpSpPr>
        <p:pic>
          <p:nvPicPr>
            <p:cNvPr id="40969" name="Picture 5" descr="Science 431">
              <a:extLst>
                <a:ext uri="{FF2B5EF4-FFF2-40B4-BE49-F238E27FC236}">
                  <a16:creationId xmlns:a16="http://schemas.microsoft.com/office/drawing/2014/main" id="{9B824015-B41D-6744-A1D1-32DCD7A7E9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2" y="768"/>
              <a:ext cx="3432" cy="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6" descr="Science 431">
              <a:extLst>
                <a:ext uri="{FF2B5EF4-FFF2-40B4-BE49-F238E27FC236}">
                  <a16:creationId xmlns:a16="http://schemas.microsoft.com/office/drawing/2014/main" id="{CAE1E743-8C34-B749-BA00-E1AA71B674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177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7" descr="Science 431">
              <a:extLst>
                <a:ext uri="{FF2B5EF4-FFF2-40B4-BE49-F238E27FC236}">
                  <a16:creationId xmlns:a16="http://schemas.microsoft.com/office/drawing/2014/main" id="{2AD52181-8975-6D47-9F35-054B5B3E4C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187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8" descr="Science 431">
              <a:extLst>
                <a:ext uri="{FF2B5EF4-FFF2-40B4-BE49-F238E27FC236}">
                  <a16:creationId xmlns:a16="http://schemas.microsoft.com/office/drawing/2014/main" id="{9698FF09-0BCC-AE4F-AED1-1E183201C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1920"/>
              <a:ext cx="17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9" descr="Science 431">
              <a:extLst>
                <a:ext uri="{FF2B5EF4-FFF2-40B4-BE49-F238E27FC236}">
                  <a16:creationId xmlns:a16="http://schemas.microsoft.com/office/drawing/2014/main" id="{121D0AEB-960F-6E4B-BA1A-B393631697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06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0" descr="Science 431">
              <a:extLst>
                <a:ext uri="{FF2B5EF4-FFF2-40B4-BE49-F238E27FC236}">
                  <a16:creationId xmlns:a16="http://schemas.microsoft.com/office/drawing/2014/main" id="{F02C0ED4-3439-9C40-8C41-89401A51D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160"/>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1" descr="Science 431">
              <a:extLst>
                <a:ext uri="{FF2B5EF4-FFF2-40B4-BE49-F238E27FC236}">
                  <a16:creationId xmlns:a16="http://schemas.microsoft.com/office/drawing/2014/main" id="{073A1D51-DC07-644A-AE58-867764ADB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25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2" descr="Science 431">
              <a:extLst>
                <a:ext uri="{FF2B5EF4-FFF2-40B4-BE49-F238E27FC236}">
                  <a16:creationId xmlns:a16="http://schemas.microsoft.com/office/drawing/2014/main" id="{3B06B545-9878-AA4B-9102-A126D2693D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35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13" descr="Science 431">
              <a:extLst>
                <a:ext uri="{FF2B5EF4-FFF2-40B4-BE49-F238E27FC236}">
                  <a16:creationId xmlns:a16="http://schemas.microsoft.com/office/drawing/2014/main" id="{FD957B71-F0B0-5440-A24F-88379B3CE3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44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8" name="Picture 14" descr="Science 431">
              <a:extLst>
                <a:ext uri="{FF2B5EF4-FFF2-40B4-BE49-F238E27FC236}">
                  <a16:creationId xmlns:a16="http://schemas.microsoft.com/office/drawing/2014/main" id="{B14A3E11-6F0A-A34A-B59C-079E5CB2AE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54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Picture 15" descr="Science 431">
              <a:extLst>
                <a:ext uri="{FF2B5EF4-FFF2-40B4-BE49-F238E27FC236}">
                  <a16:creationId xmlns:a16="http://schemas.microsoft.com/office/drawing/2014/main" id="{02BFA049-6413-1343-8BD5-A867B9C28C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592"/>
              <a:ext cx="17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0" name="Picture 16" descr="Science 431">
              <a:extLst>
                <a:ext uri="{FF2B5EF4-FFF2-40B4-BE49-F238E27FC236}">
                  <a16:creationId xmlns:a16="http://schemas.microsoft.com/office/drawing/2014/main" id="{3514AA61-D100-7548-9BD4-1B5F75A57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73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1" name="Picture 17" descr="Science 431">
              <a:extLst>
                <a:ext uri="{FF2B5EF4-FFF2-40B4-BE49-F238E27FC236}">
                  <a16:creationId xmlns:a16="http://schemas.microsoft.com/office/drawing/2014/main" id="{B39DB273-4A4C-1B48-89B4-6FF6DDA9C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83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2" name="Picture 18" descr="Science 431">
              <a:extLst>
                <a:ext uri="{FF2B5EF4-FFF2-40B4-BE49-F238E27FC236}">
                  <a16:creationId xmlns:a16="http://schemas.microsoft.com/office/drawing/2014/main" id="{D4145890-24AB-1F46-99C5-AF945B786C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92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3" name="Picture 19" descr="Science 431">
              <a:extLst>
                <a:ext uri="{FF2B5EF4-FFF2-40B4-BE49-F238E27FC236}">
                  <a16:creationId xmlns:a16="http://schemas.microsoft.com/office/drawing/2014/main" id="{5F1D795D-AC68-6748-95E3-107EAE5592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02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4" name="Picture 20" descr="Science 431">
              <a:extLst>
                <a:ext uri="{FF2B5EF4-FFF2-40B4-BE49-F238E27FC236}">
                  <a16:creationId xmlns:a16="http://schemas.microsoft.com/office/drawing/2014/main" id="{197675E9-99AD-AD4A-9D09-37268B939A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120"/>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5" name="Picture 21" descr="Science 431">
              <a:extLst>
                <a:ext uri="{FF2B5EF4-FFF2-40B4-BE49-F238E27FC236}">
                  <a16:creationId xmlns:a16="http://schemas.microsoft.com/office/drawing/2014/main" id="{0E310CC7-3266-6C40-9E91-CFDDB5C15D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168"/>
              <a:ext cx="17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6" name="Picture 22" descr="Science 431">
              <a:extLst>
                <a:ext uri="{FF2B5EF4-FFF2-40B4-BE49-F238E27FC236}">
                  <a16:creationId xmlns:a16="http://schemas.microsoft.com/office/drawing/2014/main" id="{8F6E4542-9FDD-BD40-95A0-7B7C264ACE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31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7" name="Picture 23" descr="Science 431">
              <a:extLst>
                <a:ext uri="{FF2B5EF4-FFF2-40B4-BE49-F238E27FC236}">
                  <a16:creationId xmlns:a16="http://schemas.microsoft.com/office/drawing/2014/main" id="{7B83D8AC-B6E2-A847-8EE3-75B56F848C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40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8" name="Picture 24" descr="Science 431">
              <a:extLst>
                <a:ext uri="{FF2B5EF4-FFF2-40B4-BE49-F238E27FC236}">
                  <a16:creationId xmlns:a16="http://schemas.microsoft.com/office/drawing/2014/main" id="{39BD8C8A-8C9F-7E43-9C00-A26CDD481B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50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9" name="Picture 25" descr="Science 431">
              <a:extLst>
                <a:ext uri="{FF2B5EF4-FFF2-40B4-BE49-F238E27FC236}">
                  <a16:creationId xmlns:a16="http://schemas.microsoft.com/office/drawing/2014/main" id="{BF18C05F-B6FB-184D-980F-AFDE0D9459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600"/>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0" name="Picture 26" descr="Science 431">
              <a:extLst>
                <a:ext uri="{FF2B5EF4-FFF2-40B4-BE49-F238E27FC236}">
                  <a16:creationId xmlns:a16="http://schemas.microsoft.com/office/drawing/2014/main" id="{E5260D85-C4AF-F344-B26A-5677D26FEF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69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1" name="Picture 27" descr="Science 431">
              <a:extLst>
                <a:ext uri="{FF2B5EF4-FFF2-40B4-BE49-F238E27FC236}">
                  <a16:creationId xmlns:a16="http://schemas.microsoft.com/office/drawing/2014/main" id="{6DE4CDAC-3A40-B94B-B410-01B59D98FA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744"/>
              <a:ext cx="17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2" name="Picture 28" descr="Science 431">
              <a:extLst>
                <a:ext uri="{FF2B5EF4-FFF2-40B4-BE49-F238E27FC236}">
                  <a16:creationId xmlns:a16="http://schemas.microsoft.com/office/drawing/2014/main" id="{75F1CA6B-6303-B444-9187-2D0FDFCE0D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88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3" name="Picture 29" descr="Science 431">
              <a:extLst>
                <a:ext uri="{FF2B5EF4-FFF2-40B4-BE49-F238E27FC236}">
                  <a16:creationId xmlns:a16="http://schemas.microsoft.com/office/drawing/2014/main" id="{6979F958-B728-4B4C-8474-5381C8CB9C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98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67" name="TextBox 1">
            <a:extLst>
              <a:ext uri="{FF2B5EF4-FFF2-40B4-BE49-F238E27FC236}">
                <a16:creationId xmlns:a16="http://schemas.microsoft.com/office/drawing/2014/main" id="{0B949424-EB7F-7149-9A85-647EB1E10E67}"/>
              </a:ext>
            </a:extLst>
          </p:cNvPr>
          <p:cNvSpPr txBox="1">
            <a:spLocks noChangeArrowheads="1"/>
          </p:cNvSpPr>
          <p:nvPr/>
        </p:nvSpPr>
        <p:spPr bwMode="auto">
          <a:xfrm>
            <a:off x="7239000" y="5607050"/>
            <a:ext cx="1498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a:t>Refman: 4478</a:t>
            </a:r>
          </a:p>
        </p:txBody>
      </p:sp>
      <p:sp>
        <p:nvSpPr>
          <p:cNvPr id="40968" name="Footer Placeholder 1">
            <a:extLst>
              <a:ext uri="{FF2B5EF4-FFF2-40B4-BE49-F238E27FC236}">
                <a16:creationId xmlns:a16="http://schemas.microsoft.com/office/drawing/2014/main" id="{D88528C8-FD2E-1D46-BD36-E046B0762213}"/>
              </a:ext>
            </a:extLst>
          </p:cNvPr>
          <p:cNvSpPr>
            <a:spLocks noGrp="1"/>
          </p:cNvSpPr>
          <p:nvPr>
            <p:ph type="ftr" sz="quarter" idx="11"/>
          </p:nvPr>
        </p:nvSpPr>
        <p:spPr>
          <a:xfrm>
            <a:off x="1447800"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88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777" fill="hold"/>
                                        <p:tgtEl>
                                          <p:spTgt spid="244739"/>
                                        </p:tgtEl>
                                      </p:cBhvr>
                                    </p:cmd>
                                  </p:childTnLst>
                                </p:cTn>
                              </p:par>
                              <p:par>
                                <p:cTn id="7" presetID="35" presetClass="entr" presetSubtype="0" fill="hold" nodeType="withEffect">
                                  <p:stCondLst>
                                    <p:cond delay="0"/>
                                  </p:stCondLst>
                                  <p:childTnLst>
                                    <p:set>
                                      <p:cBhvr>
                                        <p:cTn id="8" dur="1" fill="hold">
                                          <p:stCondLst>
                                            <p:cond delay="0"/>
                                          </p:stCondLst>
                                        </p:cTn>
                                        <p:tgtEl>
                                          <p:spTgt spid="244740"/>
                                        </p:tgtEl>
                                        <p:attrNameLst>
                                          <p:attrName>style.visibility</p:attrName>
                                        </p:attrNameLst>
                                      </p:cBhvr>
                                      <p:to>
                                        <p:strVal val="visible"/>
                                      </p:to>
                                    </p:set>
                                    <p:animEffect transition="in" filter="fade">
                                      <p:cBhvr>
                                        <p:cTn id="9" dur="2000"/>
                                        <p:tgtEl>
                                          <p:spTgt spid="244740"/>
                                        </p:tgtEl>
                                      </p:cBhvr>
                                    </p:animEffect>
                                    <p:anim calcmode="lin" valueType="num">
                                      <p:cBhvr>
                                        <p:cTn id="10" dur="2000" fill="hold"/>
                                        <p:tgtEl>
                                          <p:spTgt spid="244740"/>
                                        </p:tgtEl>
                                        <p:attrNameLst>
                                          <p:attrName>style.rotation</p:attrName>
                                        </p:attrNameLst>
                                      </p:cBhvr>
                                      <p:tavLst>
                                        <p:tav tm="0">
                                          <p:val>
                                            <p:fltVal val="720"/>
                                          </p:val>
                                        </p:tav>
                                        <p:tav tm="100000">
                                          <p:val>
                                            <p:fltVal val="0"/>
                                          </p:val>
                                        </p:tav>
                                      </p:tavLst>
                                    </p:anim>
                                    <p:anim calcmode="lin" valueType="num">
                                      <p:cBhvr>
                                        <p:cTn id="11" dur="2000" fill="hold"/>
                                        <p:tgtEl>
                                          <p:spTgt spid="244740"/>
                                        </p:tgtEl>
                                        <p:attrNameLst>
                                          <p:attrName>ppt_h</p:attrName>
                                        </p:attrNameLst>
                                      </p:cBhvr>
                                      <p:tavLst>
                                        <p:tav tm="0">
                                          <p:val>
                                            <p:fltVal val="0"/>
                                          </p:val>
                                        </p:tav>
                                        <p:tav tm="100000">
                                          <p:val>
                                            <p:strVal val="#ppt_h"/>
                                          </p:val>
                                        </p:tav>
                                      </p:tavLst>
                                    </p:anim>
                                    <p:anim calcmode="lin" valueType="num">
                                      <p:cBhvr>
                                        <p:cTn id="12" dur="2000" fill="hold"/>
                                        <p:tgtEl>
                                          <p:spTgt spid="2447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Next" delay="0">
                      <p:tgtEl>
                        <p:sldTgt/>
                      </p:tgtEl>
                    </p:cond>
                    <p:cond evt="onPrev" delay="0">
                      <p:tgtEl>
                        <p:sldTgt/>
                      </p:tgtEl>
                    </p:cond>
                    <p:cond evt="onStopAudio" delay="0">
                      <p:tgtEl>
                        <p:sldTgt/>
                      </p:tgtEl>
                    </p:cond>
                  </p:endCondLst>
                </p:cTn>
                <p:tgtEl>
                  <p:spTgt spid="24473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Date Placeholder 2">
            <a:extLst>
              <a:ext uri="{FF2B5EF4-FFF2-40B4-BE49-F238E27FC236}">
                <a16:creationId xmlns:a16="http://schemas.microsoft.com/office/drawing/2014/main" id="{E05B8FBF-1233-2E4D-9AB6-58F61BD698A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2C64C4A9-6261-FD46-83E5-5B4E9BFC35D6}" type="datetime12">
              <a:rPr lang="en-US" altLang="en-US" sz="1400" smtClean="0"/>
              <a:t>7:38 AM</a:t>
            </a:fld>
            <a:endParaRPr lang="en-US" altLang="en-US" sz="1400"/>
          </a:p>
        </p:txBody>
      </p:sp>
      <p:sp>
        <p:nvSpPr>
          <p:cNvPr id="43010" name="Slide Number Placeholder 4">
            <a:extLst>
              <a:ext uri="{FF2B5EF4-FFF2-40B4-BE49-F238E27FC236}">
                <a16:creationId xmlns:a16="http://schemas.microsoft.com/office/drawing/2014/main" id="{FFDD3D5E-7D5E-834D-9898-EA7F043B58F5}"/>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2B8BE430-31F4-4943-B72D-9AF27B85094E}" type="slidenum">
              <a:rPr lang="en-US" altLang="en-US" sz="1400" smtClean="0"/>
              <a:pPr>
                <a:spcBef>
                  <a:spcPct val="0"/>
                </a:spcBef>
                <a:buFontTx/>
                <a:buNone/>
              </a:pPr>
              <a:t>18</a:t>
            </a:fld>
            <a:endParaRPr lang="en-US" altLang="en-US" sz="1400"/>
          </a:p>
        </p:txBody>
      </p:sp>
      <p:sp>
        <p:nvSpPr>
          <p:cNvPr id="32772" name="Rectangle 2">
            <a:extLst>
              <a:ext uri="{FF2B5EF4-FFF2-40B4-BE49-F238E27FC236}">
                <a16:creationId xmlns:a16="http://schemas.microsoft.com/office/drawing/2014/main" id="{D45EECC0-9D74-B140-88C1-B8C1A94B7AA6}"/>
              </a:ext>
            </a:extLst>
          </p:cNvPr>
          <p:cNvSpPr>
            <a:spLocks noGrp="1" noChangeArrowheads="1"/>
          </p:cNvSpPr>
          <p:nvPr>
            <p:ph type="title"/>
          </p:nvPr>
        </p:nvSpPr>
        <p:spPr>
          <a:xfrm>
            <a:off x="779463"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Two-Color Cell Counter Patent</a:t>
            </a:r>
            <a:br>
              <a:rPr lang="en-US" altLang="en-US" sz="2800" b="1">
                <a:ea typeface="+mj-ea"/>
              </a:rPr>
            </a:br>
            <a:r>
              <a:rPr lang="en-US" altLang="en-US" sz="2800" b="1">
                <a:ea typeface="+mj-ea"/>
              </a:rPr>
              <a:t>JC Parker and WR Horst 1953</a:t>
            </a:r>
          </a:p>
        </p:txBody>
      </p:sp>
      <p:grpSp>
        <p:nvGrpSpPr>
          <p:cNvPr id="246787" name="Group 3">
            <a:extLst>
              <a:ext uri="{FF2B5EF4-FFF2-40B4-BE49-F238E27FC236}">
                <a16:creationId xmlns:a16="http://schemas.microsoft.com/office/drawing/2014/main" id="{894D935E-CAE7-4544-AF0F-B94FFD6FA3C6}"/>
              </a:ext>
            </a:extLst>
          </p:cNvPr>
          <p:cNvGrpSpPr>
            <a:grpSpLocks noChangeAspect="1"/>
          </p:cNvGrpSpPr>
          <p:nvPr/>
        </p:nvGrpSpPr>
        <p:grpSpPr bwMode="auto">
          <a:xfrm>
            <a:off x="2065338" y="1371600"/>
            <a:ext cx="5216525" cy="5287963"/>
            <a:chOff x="1512" y="912"/>
            <a:chExt cx="3504" cy="3158"/>
          </a:xfrm>
        </p:grpSpPr>
        <p:pic>
          <p:nvPicPr>
            <p:cNvPr id="43018" name="Picture 4" descr="Science 345">
              <a:extLst>
                <a:ext uri="{FF2B5EF4-FFF2-40B4-BE49-F238E27FC236}">
                  <a16:creationId xmlns:a16="http://schemas.microsoft.com/office/drawing/2014/main" id="{8E0B5568-5267-354F-8FD2-033C2A6E7D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1" r="87869" b="58516"/>
            <a:stretch>
              <a:fillRect/>
            </a:stretch>
          </p:blipFill>
          <p:spPr bwMode="auto">
            <a:xfrm rot="-5400000">
              <a:off x="1685" y="739"/>
              <a:ext cx="3158"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5" descr="Science 345">
              <a:extLst>
                <a:ext uri="{FF2B5EF4-FFF2-40B4-BE49-F238E27FC236}">
                  <a16:creationId xmlns:a16="http://schemas.microsoft.com/office/drawing/2014/main" id="{A0CA1290-FFEB-3346-B5D4-142CC08D71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540" t="12357" r="20065" b="13838"/>
            <a:stretch>
              <a:fillRect/>
            </a:stretch>
          </p:blipFill>
          <p:spPr bwMode="auto">
            <a:xfrm rot="-60000">
              <a:off x="1558" y="1399"/>
              <a:ext cx="3307" cy="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6" descr="Science 345">
              <a:extLst>
                <a:ext uri="{FF2B5EF4-FFF2-40B4-BE49-F238E27FC236}">
                  <a16:creationId xmlns:a16="http://schemas.microsoft.com/office/drawing/2014/main" id="{6AB34AB9-804F-414A-BA3F-60FA5DA7D7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7830" r="2960"/>
            <a:stretch>
              <a:fillRect/>
            </a:stretch>
          </p:blipFill>
          <p:spPr bwMode="auto">
            <a:xfrm rot="-5460000">
              <a:off x="2956" y="-391"/>
              <a:ext cx="503" cy="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7" descr="Science 345">
              <a:extLst>
                <a:ext uri="{FF2B5EF4-FFF2-40B4-BE49-F238E27FC236}">
                  <a16:creationId xmlns:a16="http://schemas.microsoft.com/office/drawing/2014/main" id="{73ED46E7-7A28-9A4D-81DA-4574BFBBFF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49" r="87869"/>
            <a:stretch>
              <a:fillRect/>
            </a:stretch>
          </p:blipFill>
          <p:spPr bwMode="auto">
            <a:xfrm rot="-5400000">
              <a:off x="2905" y="2043"/>
              <a:ext cx="574"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8" descr="Science 345">
              <a:extLst>
                <a:ext uri="{FF2B5EF4-FFF2-40B4-BE49-F238E27FC236}">
                  <a16:creationId xmlns:a16="http://schemas.microsoft.com/office/drawing/2014/main" id="{2EBDB828-1B21-A247-A4B5-8586879503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1" r="87869" b="58516"/>
            <a:stretch>
              <a:fillRect/>
            </a:stretch>
          </p:blipFill>
          <p:spPr bwMode="auto">
            <a:xfrm rot="-5400000">
              <a:off x="2016" y="2424"/>
              <a:ext cx="912"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6793" name="Picture 9" descr="Science 345">
            <a:extLst>
              <a:ext uri="{FF2B5EF4-FFF2-40B4-BE49-F238E27FC236}">
                <a16:creationId xmlns:a16="http://schemas.microsoft.com/office/drawing/2014/main" id="{42367D81-3865-4445-9F6E-A04B1BCB0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8229" t="14302" r="20065" b="72589"/>
          <a:stretch>
            <a:fillRect/>
          </a:stretch>
        </p:blipFill>
        <p:spPr bwMode="auto">
          <a:xfrm rot="-60000">
            <a:off x="3421063" y="2286000"/>
            <a:ext cx="36147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4" name="Lou-A9A.mp3">
            <a:hlinkClick r:id="" action="ppaction://media"/>
            <a:extLst>
              <a:ext uri="{FF2B5EF4-FFF2-40B4-BE49-F238E27FC236}">
                <a16:creationId xmlns:a16="http://schemas.microsoft.com/office/drawing/2014/main" id="{78AA7A7A-A425-C444-B392-8B7786873A7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5" name="Picture 11" descr="Science 345">
            <a:extLst>
              <a:ext uri="{FF2B5EF4-FFF2-40B4-BE49-F238E27FC236}">
                <a16:creationId xmlns:a16="http://schemas.microsoft.com/office/drawing/2014/main" id="{635985C4-F80D-A04B-8571-DFFF780DC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2435" t="42503" r="20065" b="13838"/>
          <a:stretch>
            <a:fillRect/>
          </a:stretch>
        </p:blipFill>
        <p:spPr bwMode="auto">
          <a:xfrm rot="-60000">
            <a:off x="4435475" y="3562350"/>
            <a:ext cx="2620963"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Footer Placeholder 1">
            <a:extLst>
              <a:ext uri="{FF2B5EF4-FFF2-40B4-BE49-F238E27FC236}">
                <a16:creationId xmlns:a16="http://schemas.microsoft.com/office/drawing/2014/main" id="{611C87AB-FD60-564A-9EB8-18EDA78B0DDB}"/>
              </a:ext>
            </a:extLst>
          </p:cNvPr>
          <p:cNvSpPr>
            <a:spLocks noGrp="1"/>
          </p:cNvSpPr>
          <p:nvPr>
            <p:ph type="ftr" sz="quarter" idx="11"/>
          </p:nvPr>
        </p:nvSpPr>
        <p:spPr>
          <a:xfrm>
            <a:off x="1633537" y="6620052"/>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152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203" fill="hold"/>
                                        <p:tgtEl>
                                          <p:spTgt spid="246794"/>
                                        </p:tgtEl>
                                      </p:cBhvr>
                                    </p:cmd>
                                  </p:childTnLst>
                                </p:cTn>
                              </p:par>
                              <p:par>
                                <p:cTn id="7" presetID="10" presetClass="entr" presetSubtype="0" fill="hold" nodeType="withEffect">
                                  <p:stCondLst>
                                    <p:cond delay="0"/>
                                  </p:stCondLst>
                                  <p:childTnLst>
                                    <p:set>
                                      <p:cBhvr>
                                        <p:cTn id="8" dur="1" fill="hold">
                                          <p:stCondLst>
                                            <p:cond delay="0"/>
                                          </p:stCondLst>
                                        </p:cTn>
                                        <p:tgtEl>
                                          <p:spTgt spid="246787"/>
                                        </p:tgtEl>
                                        <p:attrNameLst>
                                          <p:attrName>style.visibility</p:attrName>
                                        </p:attrNameLst>
                                      </p:cBhvr>
                                      <p:to>
                                        <p:strVal val="visible"/>
                                      </p:to>
                                    </p:set>
                                    <p:animEffect transition="in" filter="fade">
                                      <p:cBhvr>
                                        <p:cTn id="9" dur="5000"/>
                                        <p:tgtEl>
                                          <p:spTgt spid="246787"/>
                                        </p:tgtEl>
                                      </p:cBhvr>
                                    </p:animEffect>
                                  </p:childTnLst>
                                </p:cTn>
                              </p:par>
                              <p:par>
                                <p:cTn id="10" presetID="1" presetClass="entr" presetSubtype="0" fill="hold" nodeType="withEffect">
                                  <p:stCondLst>
                                    <p:cond delay="11000"/>
                                  </p:stCondLst>
                                  <p:childTnLst>
                                    <p:set>
                                      <p:cBhvr>
                                        <p:cTn id="11" dur="1" fill="hold">
                                          <p:stCondLst>
                                            <p:cond delay="0"/>
                                          </p:stCondLst>
                                        </p:cTn>
                                        <p:tgtEl>
                                          <p:spTgt spid="246793"/>
                                        </p:tgtEl>
                                        <p:attrNameLst>
                                          <p:attrName>style.visibility</p:attrName>
                                        </p:attrNameLst>
                                      </p:cBhvr>
                                      <p:to>
                                        <p:strVal val="visible"/>
                                      </p:to>
                                    </p:set>
                                  </p:childTnLst>
                                </p:cTn>
                              </p:par>
                              <p:par>
                                <p:cTn id="12" presetID="6" presetClass="emph" presetSubtype="0" autoRev="1" fill="hold" nodeType="withEffect">
                                  <p:stCondLst>
                                    <p:cond delay="11000"/>
                                  </p:stCondLst>
                                  <p:childTnLst>
                                    <p:animScale>
                                      <p:cBhvr>
                                        <p:cTn id="13" dur="1000" fill="hold"/>
                                        <p:tgtEl>
                                          <p:spTgt spid="246793"/>
                                        </p:tgtEl>
                                      </p:cBhvr>
                                      <p:by x="120000" y="120000"/>
                                    </p:animScale>
                                  </p:childTnLst>
                                </p:cTn>
                              </p:par>
                              <p:par>
                                <p:cTn id="14" presetID="1" presetClass="entr" presetSubtype="0" fill="hold" nodeType="withEffect">
                                  <p:stCondLst>
                                    <p:cond delay="11500"/>
                                  </p:stCondLst>
                                  <p:childTnLst>
                                    <p:set>
                                      <p:cBhvr>
                                        <p:cTn id="15" dur="1" fill="hold">
                                          <p:stCondLst>
                                            <p:cond delay="0"/>
                                          </p:stCondLst>
                                        </p:cTn>
                                        <p:tgtEl>
                                          <p:spTgt spid="246795"/>
                                        </p:tgtEl>
                                        <p:attrNameLst>
                                          <p:attrName>style.visibility</p:attrName>
                                        </p:attrNameLst>
                                      </p:cBhvr>
                                      <p:to>
                                        <p:strVal val="visible"/>
                                      </p:to>
                                    </p:set>
                                  </p:childTnLst>
                                </p:cTn>
                              </p:par>
                              <p:par>
                                <p:cTn id="16" presetID="6" presetClass="emph" presetSubtype="0" autoRev="1" fill="hold" nodeType="withEffect">
                                  <p:stCondLst>
                                    <p:cond delay="11500"/>
                                  </p:stCondLst>
                                  <p:childTnLst>
                                    <p:animScale>
                                      <p:cBhvr>
                                        <p:cTn id="17" dur="1000" fill="hold"/>
                                        <p:tgtEl>
                                          <p:spTgt spid="24679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Next" delay="0">
                      <p:tgtEl>
                        <p:sldTgt/>
                      </p:tgtEl>
                    </p:cond>
                    <p:cond evt="onPrev" delay="0">
                      <p:tgtEl>
                        <p:sldTgt/>
                      </p:tgtEl>
                    </p:cond>
                    <p:cond evt="onStopAudio" delay="0">
                      <p:tgtEl>
                        <p:sldTgt/>
                      </p:tgtEl>
                    </p:cond>
                  </p:endCondLst>
                </p:cTn>
                <p:tgtEl>
                  <p:spTgt spid="24679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2">
            <a:extLst>
              <a:ext uri="{FF2B5EF4-FFF2-40B4-BE49-F238E27FC236}">
                <a16:creationId xmlns:a16="http://schemas.microsoft.com/office/drawing/2014/main" id="{DA915241-DE65-4144-9386-DF064BD71316}"/>
              </a:ext>
            </a:extLst>
          </p:cNvPr>
          <p:cNvSpPr>
            <a:spLocks noGrp="1"/>
          </p:cNvSpPr>
          <p:nvPr>
            <p:ph type="dt" sz="quarter" idx="10"/>
          </p:nvPr>
        </p:nvSpPr>
        <p:spPr>
          <a:xfrm>
            <a:off x="1181100" y="6639034"/>
            <a:ext cx="1905000" cy="2286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40B0803B-CA0C-6840-85D0-8CC5CE893397}" type="datetime12">
              <a:rPr lang="en-US" altLang="en-US" sz="1100" smtClean="0"/>
              <a:t>7:38 AM</a:t>
            </a:fld>
            <a:endParaRPr lang="en-US" altLang="en-US" sz="1100"/>
          </a:p>
        </p:txBody>
      </p:sp>
      <p:sp>
        <p:nvSpPr>
          <p:cNvPr id="45058" name="Slide Number Placeholder 4">
            <a:extLst>
              <a:ext uri="{FF2B5EF4-FFF2-40B4-BE49-F238E27FC236}">
                <a16:creationId xmlns:a16="http://schemas.microsoft.com/office/drawing/2014/main" id="{8926DC69-B843-4E42-A0B9-DBF8BBE0563F}"/>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E996B6E0-8748-294A-B963-137A075472B8}" type="slidenum">
              <a:rPr lang="en-US" altLang="en-US" sz="1400" smtClean="0"/>
              <a:pPr>
                <a:spcBef>
                  <a:spcPct val="0"/>
                </a:spcBef>
                <a:buFontTx/>
                <a:buNone/>
              </a:pPr>
              <a:t>19</a:t>
            </a:fld>
            <a:endParaRPr lang="en-US" altLang="en-US" sz="1400"/>
          </a:p>
        </p:txBody>
      </p:sp>
      <p:sp>
        <p:nvSpPr>
          <p:cNvPr id="45059" name="Rectangle 2">
            <a:extLst>
              <a:ext uri="{FF2B5EF4-FFF2-40B4-BE49-F238E27FC236}">
                <a16:creationId xmlns:a16="http://schemas.microsoft.com/office/drawing/2014/main" id="{8288350F-84DE-F746-BE4F-20FB814BD866}"/>
              </a:ext>
            </a:extLst>
          </p:cNvPr>
          <p:cNvSpPr>
            <a:spLocks noGrp="1" noChangeArrowheads="1"/>
          </p:cNvSpPr>
          <p:nvPr>
            <p:ph type="title"/>
          </p:nvPr>
        </p:nvSpPr>
        <p:spPr>
          <a:xfrm>
            <a:off x="236538" y="0"/>
            <a:ext cx="8534400" cy="1143000"/>
          </a:xfrm>
        </p:spPr>
        <p:txBody>
          <a:bodyPr/>
          <a:lstStyle/>
          <a:p>
            <a:pPr eaLnBrk="1" hangingPunct="1"/>
            <a:r>
              <a:rPr lang="en-US" altLang="en-US" sz="2400" b="1">
                <a:ea typeface="ＭＳ Ｐゴシック" panose="020B0600070205080204" pitchFamily="34" charset="-128"/>
              </a:rPr>
              <a:t>Sheath Flow</a:t>
            </a:r>
            <a:br>
              <a:rPr lang="en-US" altLang="en-US" sz="2400" b="1">
                <a:ea typeface="ＭＳ Ｐゴシック" panose="020B0600070205080204" pitchFamily="34" charset="-128"/>
              </a:rPr>
            </a:br>
            <a:r>
              <a:rPr lang="en-US" altLang="en-US" b="1">
                <a:ea typeface="ＭＳ Ｐゴシック" panose="020B0600070205080204" pitchFamily="34" charset="-128"/>
              </a:rPr>
              <a:t>PJ Crosland-Taylor 1953</a:t>
            </a:r>
            <a:endParaRPr lang="en-US" altLang="en-US" sz="2400" b="1">
              <a:ea typeface="ＭＳ Ｐゴシック" panose="020B0600070205080204" pitchFamily="34" charset="-128"/>
            </a:endParaRPr>
          </a:p>
        </p:txBody>
      </p:sp>
      <p:sp>
        <p:nvSpPr>
          <p:cNvPr id="248835" name="Text Box 3">
            <a:extLst>
              <a:ext uri="{FF2B5EF4-FFF2-40B4-BE49-F238E27FC236}">
                <a16:creationId xmlns:a16="http://schemas.microsoft.com/office/drawing/2014/main" id="{F741178B-39BF-0F43-90A4-3E3E7214694C}"/>
              </a:ext>
            </a:extLst>
          </p:cNvPr>
          <p:cNvSpPr txBox="1">
            <a:spLocks noChangeArrowheads="1"/>
          </p:cNvSpPr>
          <p:nvPr/>
        </p:nvSpPr>
        <p:spPr bwMode="auto">
          <a:xfrm>
            <a:off x="273050" y="5344805"/>
            <a:ext cx="3937000" cy="830997"/>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A device for counting small particles suspended in fluid through a tube, Nature </a:t>
            </a:r>
            <a:r>
              <a:rPr lang="en-US" altLang="en-US" sz="1200" u="sng" dirty="0">
                <a:solidFill>
                  <a:srgbClr val="002060"/>
                </a:solidFill>
                <a:latin typeface="Arial" charset="0"/>
                <a:ea typeface="+mn-ea"/>
              </a:rPr>
              <a:t>171</a:t>
            </a:r>
            <a:r>
              <a:rPr lang="en-US" altLang="en-US" sz="1200" dirty="0">
                <a:solidFill>
                  <a:srgbClr val="002060"/>
                </a:solidFill>
                <a:latin typeface="Arial" charset="0"/>
                <a:ea typeface="+mn-ea"/>
              </a:rPr>
              <a:t>, 1953 (ref 4756)</a:t>
            </a:r>
          </a:p>
          <a:p>
            <a:pPr>
              <a:spcBef>
                <a:spcPct val="0"/>
              </a:spcBef>
              <a:buFontTx/>
              <a:buNone/>
              <a:defRPr/>
            </a:pPr>
            <a:r>
              <a:rPr lang="en-US" altLang="en-US" sz="1200" dirty="0">
                <a:solidFill>
                  <a:srgbClr val="002060"/>
                </a:solidFill>
                <a:latin typeface="Arial" charset="0"/>
                <a:ea typeface="+mn-ea"/>
              </a:rPr>
              <a:t>An Electronic Blood-Cell Counting Machine, Blood </a:t>
            </a:r>
            <a:r>
              <a:rPr lang="en-US" altLang="en-US" sz="1200" u="sng" dirty="0">
                <a:solidFill>
                  <a:srgbClr val="002060"/>
                </a:solidFill>
                <a:latin typeface="Arial" charset="0"/>
                <a:ea typeface="+mn-ea"/>
              </a:rPr>
              <a:t>13</a:t>
            </a:r>
            <a:r>
              <a:rPr lang="en-US" altLang="en-US" sz="1200" dirty="0">
                <a:solidFill>
                  <a:srgbClr val="002060"/>
                </a:solidFill>
                <a:latin typeface="Arial" charset="0"/>
                <a:ea typeface="+mn-ea"/>
              </a:rPr>
              <a:t>, 1958 (ref 40974)</a:t>
            </a:r>
          </a:p>
        </p:txBody>
      </p:sp>
      <p:pic>
        <p:nvPicPr>
          <p:cNvPr id="248836" name="Picture 4" descr="Science 339">
            <a:extLst>
              <a:ext uri="{FF2B5EF4-FFF2-40B4-BE49-F238E27FC236}">
                <a16:creationId xmlns:a16="http://schemas.microsoft.com/office/drawing/2014/main" id="{4A432D9E-94A5-7F4F-8896-9DC8B65FD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450" y="1143000"/>
            <a:ext cx="35956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7" name="Picture 5" descr="Science 95">
            <a:extLst>
              <a:ext uri="{FF2B5EF4-FFF2-40B4-BE49-F238E27FC236}">
                <a16:creationId xmlns:a16="http://schemas.microsoft.com/office/drawing/2014/main" id="{2253F7AE-6340-2143-8F5A-EA0640F8FC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0000">
            <a:off x="5453063" y="2743200"/>
            <a:ext cx="2235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8" name="Lou-A10A.mp3">
            <a:hlinkClick r:id="" action="ppaction://media"/>
            <a:extLst>
              <a:ext uri="{FF2B5EF4-FFF2-40B4-BE49-F238E27FC236}">
                <a16:creationId xmlns:a16="http://schemas.microsoft.com/office/drawing/2014/main" id="{FB2B30BC-C066-6548-8B32-4106EE44896A}"/>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Footer Placeholder 1">
            <a:extLst>
              <a:ext uri="{FF2B5EF4-FFF2-40B4-BE49-F238E27FC236}">
                <a16:creationId xmlns:a16="http://schemas.microsoft.com/office/drawing/2014/main" id="{840E18E8-B0F2-D64D-B961-C9DE8D7DCA16}"/>
              </a:ext>
            </a:extLst>
          </p:cNvPr>
          <p:cNvSpPr>
            <a:spLocks noGrp="1"/>
          </p:cNvSpPr>
          <p:nvPr>
            <p:ph type="ftr" sz="quarter" idx="11"/>
          </p:nvPr>
        </p:nvSpPr>
        <p:spPr>
          <a:xfrm>
            <a:off x="1530350" y="6639034"/>
            <a:ext cx="39370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10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475" fill="hold"/>
                                        <p:tgtEl>
                                          <p:spTgt spid="248838"/>
                                        </p:tgtEl>
                                      </p:cBhvr>
                                    </p:cmd>
                                  </p:childTnLst>
                                </p:cTn>
                              </p:par>
                              <p:par>
                                <p:cTn id="7" presetID="10" presetClass="entr" presetSubtype="0" fill="hold" grpId="0" nodeType="withEffect">
                                  <p:stCondLst>
                                    <p:cond delay="0"/>
                                  </p:stCondLst>
                                  <p:childTnLst>
                                    <p:set>
                                      <p:cBhvr>
                                        <p:cTn id="8" dur="1" fill="hold">
                                          <p:stCondLst>
                                            <p:cond delay="0"/>
                                          </p:stCondLst>
                                        </p:cTn>
                                        <p:tgtEl>
                                          <p:spTgt spid="248835"/>
                                        </p:tgtEl>
                                        <p:attrNameLst>
                                          <p:attrName>style.visibility</p:attrName>
                                        </p:attrNameLst>
                                      </p:cBhvr>
                                      <p:to>
                                        <p:strVal val="visible"/>
                                      </p:to>
                                    </p:set>
                                    <p:animEffect transition="in" filter="fade">
                                      <p:cBhvr>
                                        <p:cTn id="9" dur="2000"/>
                                        <p:tgtEl>
                                          <p:spTgt spid="248835"/>
                                        </p:tgtEl>
                                      </p:cBhvr>
                                    </p:animEffect>
                                  </p:childTnLst>
                                </p:cTn>
                              </p:par>
                              <p:par>
                                <p:cTn id="10" presetID="10" presetClass="entr" presetSubtype="0" fill="hold" nodeType="withEffect">
                                  <p:stCondLst>
                                    <p:cond delay="0"/>
                                  </p:stCondLst>
                                  <p:childTnLst>
                                    <p:set>
                                      <p:cBhvr>
                                        <p:cTn id="11" dur="1" fill="hold">
                                          <p:stCondLst>
                                            <p:cond delay="0"/>
                                          </p:stCondLst>
                                        </p:cTn>
                                        <p:tgtEl>
                                          <p:spTgt spid="248836"/>
                                        </p:tgtEl>
                                        <p:attrNameLst>
                                          <p:attrName>style.visibility</p:attrName>
                                        </p:attrNameLst>
                                      </p:cBhvr>
                                      <p:to>
                                        <p:strVal val="visible"/>
                                      </p:to>
                                    </p:set>
                                    <p:animEffect transition="in" filter="fade">
                                      <p:cBhvr>
                                        <p:cTn id="12" dur="2000"/>
                                        <p:tgtEl>
                                          <p:spTgt spid="248836"/>
                                        </p:tgtEl>
                                      </p:cBhvr>
                                    </p:animEffect>
                                  </p:childTnLst>
                                </p:cTn>
                              </p:par>
                              <p:par>
                                <p:cTn id="13" presetID="23" presetClass="entr" presetSubtype="16" fill="hold" nodeType="withEffect">
                                  <p:stCondLst>
                                    <p:cond delay="7000"/>
                                  </p:stCondLst>
                                  <p:childTnLst>
                                    <p:set>
                                      <p:cBhvr>
                                        <p:cTn id="14" dur="1" fill="hold">
                                          <p:stCondLst>
                                            <p:cond delay="0"/>
                                          </p:stCondLst>
                                        </p:cTn>
                                        <p:tgtEl>
                                          <p:spTgt spid="248837"/>
                                        </p:tgtEl>
                                        <p:attrNameLst>
                                          <p:attrName>style.visibility</p:attrName>
                                        </p:attrNameLst>
                                      </p:cBhvr>
                                      <p:to>
                                        <p:strVal val="visible"/>
                                      </p:to>
                                    </p:set>
                                    <p:anim calcmode="lin" valueType="num">
                                      <p:cBhvr>
                                        <p:cTn id="15" dur="2000" fill="hold"/>
                                        <p:tgtEl>
                                          <p:spTgt spid="248837"/>
                                        </p:tgtEl>
                                        <p:attrNameLst>
                                          <p:attrName>ppt_w</p:attrName>
                                        </p:attrNameLst>
                                      </p:cBhvr>
                                      <p:tavLst>
                                        <p:tav tm="0">
                                          <p:val>
                                            <p:fltVal val="0"/>
                                          </p:val>
                                        </p:tav>
                                        <p:tav tm="100000">
                                          <p:val>
                                            <p:strVal val="#ppt_w"/>
                                          </p:val>
                                        </p:tav>
                                      </p:tavLst>
                                    </p:anim>
                                    <p:anim calcmode="lin" valueType="num">
                                      <p:cBhvr>
                                        <p:cTn id="16" dur="2000" fill="hold"/>
                                        <p:tgtEl>
                                          <p:spTgt spid="248837"/>
                                        </p:tgtEl>
                                        <p:attrNameLst>
                                          <p:attrName>ppt_h</p:attrName>
                                        </p:attrNameLst>
                                      </p:cBhvr>
                                      <p:tavLst>
                                        <p:tav tm="0">
                                          <p:val>
                                            <p:fltVal val="0"/>
                                          </p:val>
                                        </p:tav>
                                        <p:tav tm="100000">
                                          <p:val>
                                            <p:strVal val="#ppt_h"/>
                                          </p:val>
                                        </p:tav>
                                      </p:tavLst>
                                    </p:anim>
                                  </p:childTnLst>
                                </p:cTn>
                              </p:par>
                              <p:par>
                                <p:cTn id="17" presetID="8" presetClass="emph" presetSubtype="0" accel="50000" decel="50000" fill="hold" nodeType="withEffect">
                                  <p:stCondLst>
                                    <p:cond delay="9000"/>
                                  </p:stCondLst>
                                  <p:childTnLst>
                                    <p:animRot by="2100000">
                                      <p:cBhvr>
                                        <p:cTn id="18" dur="2000" fill="hold"/>
                                        <p:tgtEl>
                                          <p:spTgt spid="248837"/>
                                        </p:tgtEl>
                                        <p:attrNameLst>
                                          <p:attrName>r</p:attrName>
                                        </p:attrNameLst>
                                      </p:cBhvr>
                                    </p:animRot>
                                  </p:childTnLst>
                                </p:cTn>
                              </p:par>
                              <p:par>
                                <p:cTn id="19" presetID="6" presetClass="emph" presetSubtype="0" fill="hold" nodeType="withEffect">
                                  <p:stCondLst>
                                    <p:cond delay="9000"/>
                                  </p:stCondLst>
                                  <p:childTnLst>
                                    <p:animScale>
                                      <p:cBhvr>
                                        <p:cTn id="20" dur="2000" fill="hold"/>
                                        <p:tgtEl>
                                          <p:spTgt spid="248837"/>
                                        </p:tgtEl>
                                      </p:cBhvr>
                                      <p:by x="150000" y="150000"/>
                                    </p:animScale>
                                  </p:childTnLst>
                                </p:cTn>
                              </p:par>
                              <p:par>
                                <p:cTn id="21" presetID="56" presetClass="path" presetSubtype="0" accel="50000" decel="50000" fill="hold" nodeType="withEffect">
                                  <p:stCondLst>
                                    <p:cond delay="9000"/>
                                  </p:stCondLst>
                                  <p:childTnLst>
                                    <p:animMotion origin="layout" path="M 1.48148E-6 2.59259E-6 L -0.47778 -0.14144 " pathEditMode="relative" rAng="0" ptsTypes="AA">
                                      <p:cBhvr>
                                        <p:cTn id="22" dur="2000" fill="hold"/>
                                        <p:tgtEl>
                                          <p:spTgt spid="248837"/>
                                        </p:tgtEl>
                                        <p:attrNameLst>
                                          <p:attrName>ppt_x</p:attrName>
                                          <p:attrName>ppt_y</p:attrName>
                                        </p:attrNameLst>
                                      </p:cBhvr>
                                      <p:rCtr x="-23889" y="-7083"/>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3" fill="hold" display="0">
                  <p:stCondLst>
                    <p:cond delay="indefinite"/>
                  </p:stCondLst>
                  <p:endCondLst>
                    <p:cond evt="onNext" delay="0">
                      <p:tgtEl>
                        <p:sldTgt/>
                      </p:tgtEl>
                    </p:cond>
                    <p:cond evt="onPrev" delay="0">
                      <p:tgtEl>
                        <p:sldTgt/>
                      </p:tgtEl>
                    </p:cond>
                    <p:cond evt="onStopAudio" delay="0">
                      <p:tgtEl>
                        <p:sldTgt/>
                      </p:tgtEl>
                    </p:cond>
                  </p:endCondLst>
                </p:cTn>
                <p:tgtEl>
                  <p:spTgt spid="248838"/>
                </p:tgtEl>
              </p:cMediaNode>
            </p:audio>
          </p:childTnLst>
        </p:cTn>
      </p:par>
    </p:tnLst>
    <p:bldLst>
      <p:bldP spid="2488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Date Placeholder 3">
            <a:extLst>
              <a:ext uri="{FF2B5EF4-FFF2-40B4-BE49-F238E27FC236}">
                <a16:creationId xmlns:a16="http://schemas.microsoft.com/office/drawing/2014/main" id="{CB5D833D-891C-624B-9408-9F8EFC448F13}"/>
              </a:ext>
            </a:extLst>
          </p:cNvPr>
          <p:cNvSpPr>
            <a:spLocks noGrp="1"/>
          </p:cNvSpPr>
          <p:nvPr>
            <p:ph type="dt" sz="quarter" idx="10"/>
          </p:nvPr>
        </p:nvSpPr>
        <p:spPr>
          <a:xfrm>
            <a:off x="1219200" y="6643511"/>
            <a:ext cx="1276350"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C6EBA0A-A69C-B647-B38C-07E07A026780}" type="datetime12">
              <a:rPr lang="en-US" altLang="en-US" sz="1100" smtClean="0"/>
              <a:t>7:38 AM</a:t>
            </a:fld>
            <a:endParaRPr lang="en-US" altLang="en-US" sz="1100" dirty="0"/>
          </a:p>
        </p:txBody>
      </p:sp>
      <p:sp>
        <p:nvSpPr>
          <p:cNvPr id="12291" name="Slide Number Placeholder 5">
            <a:extLst>
              <a:ext uri="{FF2B5EF4-FFF2-40B4-BE49-F238E27FC236}">
                <a16:creationId xmlns:a16="http://schemas.microsoft.com/office/drawing/2014/main" id="{753EBAA1-16F3-2D48-9CA4-461BA7C372C0}"/>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A97350F8-36AD-3C4B-AAC2-5861A97C1969}" type="slidenum">
              <a:rPr lang="en-US" altLang="en-US" sz="1400" smtClean="0">
                <a:latin typeface="Times New Roman" panose="02020603050405020304" pitchFamily="18" charset="0"/>
              </a:rPr>
              <a:pPr>
                <a:spcBef>
                  <a:spcPct val="0"/>
                </a:spcBef>
                <a:buFontTx/>
                <a:buNone/>
              </a:pPr>
              <a:t>2</a:t>
            </a:fld>
            <a:endParaRPr lang="en-US" altLang="en-US" sz="1400">
              <a:latin typeface="Times New Roman" panose="02020603050405020304" pitchFamily="18" charset="0"/>
            </a:endParaRPr>
          </a:p>
        </p:txBody>
      </p:sp>
      <p:sp>
        <p:nvSpPr>
          <p:cNvPr id="18437" name="Rectangle 2">
            <a:extLst>
              <a:ext uri="{FF2B5EF4-FFF2-40B4-BE49-F238E27FC236}">
                <a16:creationId xmlns:a16="http://schemas.microsoft.com/office/drawing/2014/main" id="{2817072F-3BA6-F34A-962B-8CD34CFBE015}"/>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Learning Objectives</a:t>
            </a:r>
          </a:p>
        </p:txBody>
      </p:sp>
      <p:sp>
        <p:nvSpPr>
          <p:cNvPr id="18438" name="Rectangle 3">
            <a:extLst>
              <a:ext uri="{FF2B5EF4-FFF2-40B4-BE49-F238E27FC236}">
                <a16:creationId xmlns:a16="http://schemas.microsoft.com/office/drawing/2014/main" id="{5BD52522-D93B-124B-9104-24D88C623E43}"/>
              </a:ext>
            </a:extLst>
          </p:cNvPr>
          <p:cNvSpPr>
            <a:spLocks noGrp="1" noChangeArrowheads="1"/>
          </p:cNvSpPr>
          <p:nvPr>
            <p:ph type="body" idx="1"/>
          </p:nvPr>
        </p:nvSpPr>
        <p:spPr>
          <a:xfrm>
            <a:off x="533400" y="1447800"/>
            <a:ext cx="7772400" cy="4114800"/>
          </a:xfrm>
          <a:extLst>
            <a:ext uri="{909E8E84-426E-40dd-AFC4-6F175D3DCCD1}"/>
            <a:ext uri="{91240B29-F687-4f45-9708-019B960494DF}"/>
            <a:ext uri="{AF507438-7753-43e0-B8FC-AC1667EBCBE1}"/>
            <a:ext uri="{FAA26D3D-D897-4be2-8F04-BA451C77F1D7}"/>
          </a:extLst>
        </p:spPr>
        <p:txBody>
          <a:bodyPr/>
          <a:lstStyle/>
          <a:p>
            <a:pPr>
              <a:buFontTx/>
              <a:buNone/>
              <a:defRPr/>
            </a:pPr>
            <a:r>
              <a:rPr lang="en-US" altLang="en-US" sz="2800" b="1">
                <a:ea typeface="+mn-ea"/>
              </a:rPr>
              <a:t>At the conclusion of this lecture you should know</a:t>
            </a:r>
          </a:p>
          <a:p>
            <a:pPr>
              <a:defRPr/>
            </a:pPr>
            <a:r>
              <a:rPr lang="en-US" altLang="en-US" sz="2800">
                <a:ea typeface="+mn-ea"/>
              </a:rPr>
              <a:t>Important historical contributions to the development of flow technology</a:t>
            </a:r>
          </a:p>
          <a:p>
            <a:pPr>
              <a:defRPr/>
            </a:pPr>
            <a:r>
              <a:rPr lang="en-US" altLang="en-US" sz="2800">
                <a:ea typeface="+mn-ea"/>
              </a:rPr>
              <a:t>The driving force for instrument development</a:t>
            </a:r>
          </a:p>
          <a:p>
            <a:pPr>
              <a:defRPr/>
            </a:pPr>
            <a:r>
              <a:rPr lang="en-US" altLang="en-US" sz="2800">
                <a:ea typeface="+mn-ea"/>
              </a:rPr>
              <a:t>Basic concepts used in flow cytometry</a:t>
            </a:r>
          </a:p>
        </p:txBody>
      </p:sp>
      <p:sp>
        <p:nvSpPr>
          <p:cNvPr id="2" name="Footer Placeholder 1">
            <a:extLst>
              <a:ext uri="{FF2B5EF4-FFF2-40B4-BE49-F238E27FC236}">
                <a16:creationId xmlns:a16="http://schemas.microsoft.com/office/drawing/2014/main" id="{1129C1AF-67C0-E546-BB29-E66E13EACBEE}"/>
              </a:ext>
            </a:extLst>
          </p:cNvPr>
          <p:cNvSpPr>
            <a:spLocks noGrp="1"/>
          </p:cNvSpPr>
          <p:nvPr>
            <p:ph type="ftr" sz="quarter" idx="11"/>
          </p:nvPr>
        </p:nvSpPr>
        <p:spPr/>
        <p:txBody>
          <a:bodyPr/>
          <a:lstStyle/>
          <a:p>
            <a:pPr>
              <a:defRPr/>
            </a:pPr>
            <a:r>
              <a:rPr lang="en-US" altLang="en-US"/>
              <a:t>© 1990-2020 J. Paul Robinson, Purdue University</a:t>
            </a:r>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Date Placeholder 2">
            <a:extLst>
              <a:ext uri="{FF2B5EF4-FFF2-40B4-BE49-F238E27FC236}">
                <a16:creationId xmlns:a16="http://schemas.microsoft.com/office/drawing/2014/main" id="{D357C050-88E0-CF46-B442-E48A433372F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347F94C5-5687-6348-AF95-6B8B49A3169C}" type="datetime12">
              <a:rPr lang="en-US" altLang="en-US" sz="1400" smtClean="0"/>
              <a:t>7:38 AM</a:t>
            </a:fld>
            <a:endParaRPr lang="en-US" altLang="en-US" sz="1400"/>
          </a:p>
        </p:txBody>
      </p:sp>
      <p:sp>
        <p:nvSpPr>
          <p:cNvPr id="47106" name="Slide Number Placeholder 4">
            <a:extLst>
              <a:ext uri="{FF2B5EF4-FFF2-40B4-BE49-F238E27FC236}">
                <a16:creationId xmlns:a16="http://schemas.microsoft.com/office/drawing/2014/main" id="{3C5F7D0E-74A6-B346-AF75-F3AC6E000A5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FE45D19-413A-5E4A-A9FC-F498B86A5744}" type="slidenum">
              <a:rPr lang="en-US" altLang="en-US" sz="1400" smtClean="0"/>
              <a:pPr>
                <a:spcBef>
                  <a:spcPct val="0"/>
                </a:spcBef>
                <a:buFontTx/>
                <a:buNone/>
              </a:pPr>
              <a:t>20</a:t>
            </a:fld>
            <a:endParaRPr lang="en-US" altLang="en-US" sz="1400"/>
          </a:p>
        </p:txBody>
      </p:sp>
      <p:sp>
        <p:nvSpPr>
          <p:cNvPr id="47107" name="Rectangle 2">
            <a:extLst>
              <a:ext uri="{FF2B5EF4-FFF2-40B4-BE49-F238E27FC236}">
                <a16:creationId xmlns:a16="http://schemas.microsoft.com/office/drawing/2014/main" id="{8945DE85-5248-9248-B8B8-1B9CDE96FDCF}"/>
              </a:ext>
            </a:extLst>
          </p:cNvPr>
          <p:cNvSpPr>
            <a:spLocks noGrp="1" noChangeArrowheads="1"/>
          </p:cNvSpPr>
          <p:nvPr>
            <p:ph type="title"/>
          </p:nvPr>
        </p:nvSpPr>
        <p:spPr>
          <a:xfrm>
            <a:off x="0" y="0"/>
            <a:ext cx="9144000" cy="1143000"/>
          </a:xfrm>
        </p:spPr>
        <p:txBody>
          <a:bodyPr/>
          <a:lstStyle/>
          <a:p>
            <a:pPr eaLnBrk="1" hangingPunct="1"/>
            <a:r>
              <a:rPr lang="en-US" altLang="en-US" sz="3600" b="1">
                <a:ea typeface="ＭＳ Ｐゴシック" panose="020B0600070205080204" pitchFamily="34" charset="-128"/>
              </a:rPr>
              <a:t>Coulter Counter 1956</a:t>
            </a:r>
            <a:br>
              <a:rPr lang="en-US" altLang="en-US" sz="3600" b="1">
                <a:ea typeface="ＭＳ Ｐゴシック" panose="020B0600070205080204" pitchFamily="34" charset="-128"/>
              </a:rPr>
            </a:br>
            <a:endParaRPr lang="en-US" altLang="en-US" sz="3600" b="1">
              <a:ea typeface="ＭＳ Ｐゴシック" panose="020B0600070205080204" pitchFamily="34" charset="-128"/>
            </a:endParaRPr>
          </a:p>
        </p:txBody>
      </p:sp>
      <p:pic>
        <p:nvPicPr>
          <p:cNvPr id="250883" name="Picture 3" descr="Science 341">
            <a:extLst>
              <a:ext uri="{FF2B5EF4-FFF2-40B4-BE49-F238E27FC236}">
                <a16:creationId xmlns:a16="http://schemas.microsoft.com/office/drawing/2014/main" id="{B8B3D79D-87D3-3047-84B8-0CB6A2AB59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402" y="685800"/>
            <a:ext cx="370764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Picture 4" descr="Science 379">
            <a:extLst>
              <a:ext uri="{FF2B5EF4-FFF2-40B4-BE49-F238E27FC236}">
                <a16:creationId xmlns:a16="http://schemas.microsoft.com/office/drawing/2014/main" id="{EC64A73A-ABF5-6145-8EC7-0BF72DDA1F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292" y="1447801"/>
            <a:ext cx="6733046"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5" name="Lou-A11A.mp3">
            <a:hlinkClick r:id="" action="ppaction://media"/>
            <a:extLst>
              <a:ext uri="{FF2B5EF4-FFF2-40B4-BE49-F238E27FC236}">
                <a16:creationId xmlns:a16="http://schemas.microsoft.com/office/drawing/2014/main" id="{C73F6760-B502-EB42-B2D9-B2DBB1794B73}"/>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Footer Placeholder 1">
            <a:extLst>
              <a:ext uri="{FF2B5EF4-FFF2-40B4-BE49-F238E27FC236}">
                <a16:creationId xmlns:a16="http://schemas.microsoft.com/office/drawing/2014/main" id="{F1C86AA2-DAC0-954C-92EC-669632F04F93}"/>
              </a:ext>
            </a:extLst>
          </p:cNvPr>
          <p:cNvSpPr>
            <a:spLocks noGrp="1"/>
          </p:cNvSpPr>
          <p:nvPr>
            <p:ph type="ftr" sz="quarter" idx="11"/>
          </p:nvPr>
        </p:nvSpPr>
        <p:spPr>
          <a:xfrm>
            <a:off x="16002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12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538" fill="hold"/>
                                        <p:tgtEl>
                                          <p:spTgt spid="250885"/>
                                        </p:tgtEl>
                                      </p:cBhvr>
                                    </p:cmd>
                                  </p:childTnLst>
                                </p:cTn>
                              </p:par>
                              <p:par>
                                <p:cTn id="7" presetID="10" presetClass="entr" presetSubtype="0" fill="hold" nodeType="withEffect">
                                  <p:stCondLst>
                                    <p:cond delay="0"/>
                                  </p:stCondLst>
                                  <p:childTnLst>
                                    <p:set>
                                      <p:cBhvr>
                                        <p:cTn id="8" dur="1" fill="hold">
                                          <p:stCondLst>
                                            <p:cond delay="0"/>
                                          </p:stCondLst>
                                        </p:cTn>
                                        <p:tgtEl>
                                          <p:spTgt spid="250883"/>
                                        </p:tgtEl>
                                        <p:attrNameLst>
                                          <p:attrName>style.visibility</p:attrName>
                                        </p:attrNameLst>
                                      </p:cBhvr>
                                      <p:to>
                                        <p:strVal val="visible"/>
                                      </p:to>
                                    </p:set>
                                    <p:animEffect transition="in" filter="fade">
                                      <p:cBhvr>
                                        <p:cTn id="9" dur="2000"/>
                                        <p:tgtEl>
                                          <p:spTgt spid="250883"/>
                                        </p:tgtEl>
                                      </p:cBhvr>
                                    </p:animEffect>
                                  </p:childTnLst>
                                </p:cTn>
                              </p:par>
                              <p:par>
                                <p:cTn id="10" presetID="53" presetClass="entr" presetSubtype="0" fill="hold" nodeType="withEffect">
                                  <p:stCondLst>
                                    <p:cond delay="5000"/>
                                  </p:stCondLst>
                                  <p:childTnLst>
                                    <p:set>
                                      <p:cBhvr>
                                        <p:cTn id="11" dur="1" fill="hold">
                                          <p:stCondLst>
                                            <p:cond delay="0"/>
                                          </p:stCondLst>
                                        </p:cTn>
                                        <p:tgtEl>
                                          <p:spTgt spid="250884"/>
                                        </p:tgtEl>
                                        <p:attrNameLst>
                                          <p:attrName>style.visibility</p:attrName>
                                        </p:attrNameLst>
                                      </p:cBhvr>
                                      <p:to>
                                        <p:strVal val="visible"/>
                                      </p:to>
                                    </p:set>
                                    <p:anim calcmode="lin" valueType="num">
                                      <p:cBhvr>
                                        <p:cTn id="12" dur="3000" fill="hold"/>
                                        <p:tgtEl>
                                          <p:spTgt spid="250884"/>
                                        </p:tgtEl>
                                        <p:attrNameLst>
                                          <p:attrName>ppt_w</p:attrName>
                                        </p:attrNameLst>
                                      </p:cBhvr>
                                      <p:tavLst>
                                        <p:tav tm="0">
                                          <p:val>
                                            <p:fltVal val="0"/>
                                          </p:val>
                                        </p:tav>
                                        <p:tav tm="100000">
                                          <p:val>
                                            <p:strVal val="#ppt_w"/>
                                          </p:val>
                                        </p:tav>
                                      </p:tavLst>
                                    </p:anim>
                                    <p:anim calcmode="lin" valueType="num">
                                      <p:cBhvr>
                                        <p:cTn id="13" dur="3000" fill="hold"/>
                                        <p:tgtEl>
                                          <p:spTgt spid="250884"/>
                                        </p:tgtEl>
                                        <p:attrNameLst>
                                          <p:attrName>ppt_h</p:attrName>
                                        </p:attrNameLst>
                                      </p:cBhvr>
                                      <p:tavLst>
                                        <p:tav tm="0">
                                          <p:val>
                                            <p:fltVal val="0"/>
                                          </p:val>
                                        </p:tav>
                                        <p:tav tm="100000">
                                          <p:val>
                                            <p:strVal val="#ppt_h"/>
                                          </p:val>
                                        </p:tav>
                                      </p:tavLst>
                                    </p:anim>
                                    <p:animEffect transition="in" filter="fade">
                                      <p:cBhvr>
                                        <p:cTn id="14" dur="3000"/>
                                        <p:tgtEl>
                                          <p:spTgt spid="250884"/>
                                        </p:tgtEl>
                                      </p:cBhvr>
                                    </p:animEffect>
                                  </p:childTnLst>
                                </p:cTn>
                              </p:par>
                              <p:par>
                                <p:cTn id="15" presetID="6" presetClass="emph" presetSubtype="0" fill="hold" nodeType="withEffect">
                                  <p:stCondLst>
                                    <p:cond delay="9000"/>
                                  </p:stCondLst>
                                  <p:childTnLst>
                                    <p:animScale>
                                      <p:cBhvr>
                                        <p:cTn id="16" dur="2000" fill="hold"/>
                                        <p:tgtEl>
                                          <p:spTgt spid="250884"/>
                                        </p:tgtEl>
                                      </p:cBhvr>
                                      <p:by x="50000" y="50000"/>
                                    </p:animScale>
                                  </p:childTnLst>
                                </p:cTn>
                              </p:par>
                              <p:par>
                                <p:cTn id="17" presetID="56" presetClass="path" presetSubtype="0" accel="50000" decel="50000" fill="hold" nodeType="withEffect">
                                  <p:stCondLst>
                                    <p:cond delay="9000"/>
                                  </p:stCondLst>
                                  <p:childTnLst>
                                    <p:animMotion origin="layout" path="M 1.48148E-6 4.07407E-6 L 0.22592 -0.04607 " pathEditMode="relative" rAng="0" ptsTypes="AA">
                                      <p:cBhvr>
                                        <p:cTn id="18" dur="2000" fill="hold"/>
                                        <p:tgtEl>
                                          <p:spTgt spid="250884"/>
                                        </p:tgtEl>
                                        <p:attrNameLst>
                                          <p:attrName>ppt_x</p:attrName>
                                          <p:attrName>ppt_y</p:attrName>
                                        </p:attrNameLst>
                                      </p:cBhvr>
                                      <p:rCtr x="11296" y="-2315"/>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Next" delay="0">
                      <p:tgtEl>
                        <p:sldTgt/>
                      </p:tgtEl>
                    </p:cond>
                    <p:cond evt="onPrev" delay="0">
                      <p:tgtEl>
                        <p:sldTgt/>
                      </p:tgtEl>
                    </p:cond>
                    <p:cond evt="onStopAudio" delay="0">
                      <p:tgtEl>
                        <p:sldTgt/>
                      </p:tgtEl>
                    </p:cond>
                  </p:endCondLst>
                </p:cTn>
                <p:tgtEl>
                  <p:spTgt spid="25088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Date Placeholder 2">
            <a:extLst>
              <a:ext uri="{FF2B5EF4-FFF2-40B4-BE49-F238E27FC236}">
                <a16:creationId xmlns:a16="http://schemas.microsoft.com/office/drawing/2014/main" id="{1BF71C14-E6CE-BE4E-8E31-1D7F914C990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E799846-E4E4-B041-B846-78C071ACAC4F}" type="datetime12">
              <a:rPr lang="en-US" altLang="en-US" sz="1100" smtClean="0"/>
              <a:t>7:38 AM</a:t>
            </a:fld>
            <a:endParaRPr lang="en-US" altLang="en-US" sz="1100" dirty="0"/>
          </a:p>
        </p:txBody>
      </p:sp>
      <p:sp>
        <p:nvSpPr>
          <p:cNvPr id="49154" name="Slide Number Placeholder 4">
            <a:extLst>
              <a:ext uri="{FF2B5EF4-FFF2-40B4-BE49-F238E27FC236}">
                <a16:creationId xmlns:a16="http://schemas.microsoft.com/office/drawing/2014/main" id="{BEE93DAA-9E79-594A-826D-B73242AA8A7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6B30388-6290-ED47-A295-13D0AD8E01A1}" type="slidenum">
              <a:rPr lang="en-US" altLang="en-US" sz="1400" smtClean="0"/>
              <a:pPr>
                <a:spcBef>
                  <a:spcPct val="0"/>
                </a:spcBef>
                <a:buFontTx/>
                <a:buNone/>
              </a:pPr>
              <a:t>21</a:t>
            </a:fld>
            <a:endParaRPr lang="en-US" altLang="en-US" sz="1400"/>
          </a:p>
        </p:txBody>
      </p:sp>
      <p:sp>
        <p:nvSpPr>
          <p:cNvPr id="49155" name="Rectangle 2">
            <a:extLst>
              <a:ext uri="{FF2B5EF4-FFF2-40B4-BE49-F238E27FC236}">
                <a16:creationId xmlns:a16="http://schemas.microsoft.com/office/drawing/2014/main" id="{D1CE3CD6-C31D-F244-9E04-5D34D9CD50B1}"/>
              </a:ext>
            </a:extLst>
          </p:cNvPr>
          <p:cNvSpPr>
            <a:spLocks noGrp="1" noChangeArrowheads="1"/>
          </p:cNvSpPr>
          <p:nvPr>
            <p:ph type="title"/>
          </p:nvPr>
        </p:nvSpPr>
        <p:spPr>
          <a:xfrm>
            <a:off x="779463" y="0"/>
            <a:ext cx="7772400" cy="1143000"/>
          </a:xfrm>
        </p:spPr>
        <p:txBody>
          <a:bodyPr/>
          <a:lstStyle/>
          <a:p>
            <a:pPr eaLnBrk="1" hangingPunct="1"/>
            <a:r>
              <a:rPr lang="en-US" altLang="en-US" sz="3600" b="1">
                <a:ea typeface="ＭＳ Ｐゴシック" panose="020B0600070205080204" pitchFamily="34" charset="-128"/>
              </a:rPr>
              <a:t>Before Cytometry</a:t>
            </a:r>
            <a:endParaRPr lang="en-US" altLang="en-US" b="1">
              <a:ea typeface="ＭＳ Ｐゴシック" panose="020B0600070205080204" pitchFamily="34" charset="-128"/>
            </a:endParaRPr>
          </a:p>
        </p:txBody>
      </p:sp>
      <p:pic>
        <p:nvPicPr>
          <p:cNvPr id="252931" name="Picture 3" descr="Science 432">
            <a:extLst>
              <a:ext uri="{FF2B5EF4-FFF2-40B4-BE49-F238E27FC236}">
                <a16:creationId xmlns:a16="http://schemas.microsoft.com/office/drawing/2014/main" id="{19C03F34-E1BE-604C-AF1E-86644B41A8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295400"/>
            <a:ext cx="41894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2" name="Text Box 4">
            <a:extLst>
              <a:ext uri="{FF2B5EF4-FFF2-40B4-BE49-F238E27FC236}">
                <a16:creationId xmlns:a16="http://schemas.microsoft.com/office/drawing/2014/main" id="{1FB2155E-5264-9F41-85F2-B4241118C6BF}"/>
              </a:ext>
            </a:extLst>
          </p:cNvPr>
          <p:cNvSpPr txBox="1">
            <a:spLocks noChangeArrowheads="1"/>
          </p:cNvSpPr>
          <p:nvPr/>
        </p:nvSpPr>
        <p:spPr bwMode="auto">
          <a:xfrm>
            <a:off x="1679049" y="6141113"/>
            <a:ext cx="5328703" cy="43088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100" dirty="0">
                <a:solidFill>
                  <a:srgbClr val="002060"/>
                </a:solidFill>
                <a:latin typeface="Arial" charset="0"/>
                <a:ea typeface="+mn-ea"/>
              </a:rPr>
              <a:t>LA Kamentsky &amp; CN Liu, Computer-automated design of </a:t>
            </a:r>
            <a:r>
              <a:rPr lang="en-US" altLang="en-US" sz="1100" dirty="0" err="1">
                <a:solidFill>
                  <a:srgbClr val="002060"/>
                </a:solidFill>
                <a:latin typeface="Arial" charset="0"/>
                <a:ea typeface="+mn-ea"/>
              </a:rPr>
              <a:t>multifont</a:t>
            </a:r>
            <a:r>
              <a:rPr lang="en-US" altLang="en-US" sz="1100" dirty="0">
                <a:solidFill>
                  <a:srgbClr val="002060"/>
                </a:solidFill>
                <a:latin typeface="Arial" charset="0"/>
                <a:ea typeface="+mn-ea"/>
              </a:rPr>
              <a:t> print recognition</a:t>
            </a:r>
          </a:p>
          <a:p>
            <a:pPr>
              <a:spcBef>
                <a:spcPct val="0"/>
              </a:spcBef>
              <a:buFontTx/>
              <a:buNone/>
              <a:defRPr/>
            </a:pPr>
            <a:r>
              <a:rPr lang="en-US" altLang="en-US" sz="1100" dirty="0">
                <a:solidFill>
                  <a:srgbClr val="002060"/>
                </a:solidFill>
                <a:latin typeface="Arial" charset="0"/>
                <a:ea typeface="+mn-ea"/>
              </a:rPr>
              <a:t> logic, IBM J. Research &amp; Development </a:t>
            </a:r>
            <a:r>
              <a:rPr lang="en-US" altLang="en-US" sz="1100" u="sng" dirty="0">
                <a:solidFill>
                  <a:srgbClr val="002060"/>
                </a:solidFill>
                <a:latin typeface="Arial" charset="0"/>
                <a:ea typeface="+mn-ea"/>
              </a:rPr>
              <a:t>7</a:t>
            </a:r>
            <a:r>
              <a:rPr lang="en-US" altLang="en-US" sz="1100" dirty="0">
                <a:solidFill>
                  <a:srgbClr val="002060"/>
                </a:solidFill>
                <a:latin typeface="Arial" charset="0"/>
                <a:ea typeface="+mn-ea"/>
              </a:rPr>
              <a:t>, 1963 (ref 40705)</a:t>
            </a:r>
          </a:p>
        </p:txBody>
      </p:sp>
      <p:pic>
        <p:nvPicPr>
          <p:cNvPr id="252933" name="Picture 5" descr="Science 377">
            <a:extLst>
              <a:ext uri="{FF2B5EF4-FFF2-40B4-BE49-F238E27FC236}">
                <a16:creationId xmlns:a16="http://schemas.microsoft.com/office/drawing/2014/main" id="{94C6C4D0-F0AC-7346-B8A9-80F18B514B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234"/>
          <a:stretch>
            <a:fillRect/>
          </a:stretch>
        </p:blipFill>
        <p:spPr bwMode="auto">
          <a:xfrm>
            <a:off x="228600" y="2111375"/>
            <a:ext cx="6096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4" name="Picture 6" descr="Science 377">
            <a:extLst>
              <a:ext uri="{FF2B5EF4-FFF2-40B4-BE49-F238E27FC236}">
                <a16:creationId xmlns:a16="http://schemas.microsoft.com/office/drawing/2014/main" id="{A7F2C870-03F8-5543-87DC-C86F65D06C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0329" t="32692" r="45404" b="44231"/>
          <a:stretch>
            <a:fillRect/>
          </a:stretch>
        </p:blipFill>
        <p:spPr bwMode="auto">
          <a:xfrm>
            <a:off x="4165600" y="3352800"/>
            <a:ext cx="8810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Lou35A.mp3">
            <a:hlinkClick r:id="" action="ppaction://media"/>
            <a:extLst>
              <a:ext uri="{FF2B5EF4-FFF2-40B4-BE49-F238E27FC236}">
                <a16:creationId xmlns:a16="http://schemas.microsoft.com/office/drawing/2014/main" id="{A3D755E6-CD5E-484B-9157-CA8839E119E2}"/>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2936" name="Group 8">
            <a:extLst>
              <a:ext uri="{FF2B5EF4-FFF2-40B4-BE49-F238E27FC236}">
                <a16:creationId xmlns:a16="http://schemas.microsoft.com/office/drawing/2014/main" id="{FD111A51-70DC-E548-94FB-A0E615130FE6}"/>
              </a:ext>
            </a:extLst>
          </p:cNvPr>
          <p:cNvGrpSpPr>
            <a:grpSpLocks/>
          </p:cNvGrpSpPr>
          <p:nvPr/>
        </p:nvGrpSpPr>
        <p:grpSpPr bwMode="auto">
          <a:xfrm>
            <a:off x="7010400" y="609600"/>
            <a:ext cx="1760538" cy="2089150"/>
            <a:chOff x="4440" y="1632"/>
            <a:chExt cx="1248" cy="1316"/>
          </a:xfrm>
        </p:grpSpPr>
        <p:pic>
          <p:nvPicPr>
            <p:cNvPr id="49164" name="Picture 9" descr="LouEdited">
              <a:extLst>
                <a:ext uri="{FF2B5EF4-FFF2-40B4-BE49-F238E27FC236}">
                  <a16:creationId xmlns:a16="http://schemas.microsoft.com/office/drawing/2014/main" id="{594A7869-B9C1-BB4B-A9B0-BB227FD0DD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5" name="Text Box 10">
              <a:extLst>
                <a:ext uri="{FF2B5EF4-FFF2-40B4-BE49-F238E27FC236}">
                  <a16:creationId xmlns:a16="http://schemas.microsoft.com/office/drawing/2014/main" id="{55F181AC-065C-ED47-BE85-288F27573373}"/>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sp>
        <p:nvSpPr>
          <p:cNvPr id="49163" name="Footer Placeholder 1">
            <a:extLst>
              <a:ext uri="{FF2B5EF4-FFF2-40B4-BE49-F238E27FC236}">
                <a16:creationId xmlns:a16="http://schemas.microsoft.com/office/drawing/2014/main" id="{739F7599-3FD3-F747-BF1B-E9E9D973177D}"/>
              </a:ext>
            </a:extLst>
          </p:cNvPr>
          <p:cNvSpPr>
            <a:spLocks noGrp="1"/>
          </p:cNvSpPr>
          <p:nvPr>
            <p:ph type="ftr" sz="quarter" idx="11"/>
          </p:nvPr>
        </p:nvSpPr>
        <p:spPr>
          <a:xfrm>
            <a:off x="1473200"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3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592" fill="hold"/>
                                        <p:tgtEl>
                                          <p:spTgt spid="252935"/>
                                        </p:tgtEl>
                                      </p:cBhvr>
                                    </p:cmd>
                                  </p:childTnLst>
                                </p:cTn>
                              </p:par>
                              <p:par>
                                <p:cTn id="7" presetID="6" presetClass="emph" presetSubtype="0" fill="hold" nodeType="withEffect">
                                  <p:stCondLst>
                                    <p:cond delay="1500"/>
                                  </p:stCondLst>
                                  <p:childTnLst>
                                    <p:animScale>
                                      <p:cBhvr>
                                        <p:cTn id="8" dur="3000" fill="hold"/>
                                        <p:tgtEl>
                                          <p:spTgt spid="252933"/>
                                        </p:tgtEl>
                                      </p:cBhvr>
                                      <p:by x="5000" y="5000"/>
                                    </p:animScale>
                                  </p:childTnLst>
                                </p:cTn>
                              </p:par>
                              <p:par>
                                <p:cTn id="9" presetID="1" presetClass="exit" presetSubtype="0" fill="hold" nodeType="withEffect">
                                  <p:stCondLst>
                                    <p:cond delay="4400"/>
                                  </p:stCondLst>
                                  <p:childTnLst>
                                    <p:set>
                                      <p:cBhvr>
                                        <p:cTn id="10" dur="1" fill="hold">
                                          <p:stCondLst>
                                            <p:cond delay="0"/>
                                          </p:stCondLst>
                                        </p:cTn>
                                        <p:tgtEl>
                                          <p:spTgt spid="252933"/>
                                        </p:tgtEl>
                                        <p:attrNameLst>
                                          <p:attrName>style.visibility</p:attrName>
                                        </p:attrNameLst>
                                      </p:cBhvr>
                                      <p:to>
                                        <p:strVal val="hidden"/>
                                      </p:to>
                                    </p:set>
                                  </p:childTnLst>
                                </p:cTn>
                              </p:par>
                              <p:par>
                                <p:cTn id="11" presetID="56" presetClass="path" presetSubtype="0" accel="50000" decel="50000" fill="hold" nodeType="withEffect">
                                  <p:stCondLst>
                                    <p:cond delay="3600"/>
                                  </p:stCondLst>
                                  <p:childTnLst>
                                    <p:animMotion origin="layout" path="M -3.7037E-6 4.44444E-6 L 0.35926 -0.34445 " pathEditMode="relative" rAng="0" ptsTypes="AA">
                                      <p:cBhvr>
                                        <p:cTn id="12" dur="2000" fill="hold"/>
                                        <p:tgtEl>
                                          <p:spTgt spid="252934"/>
                                        </p:tgtEl>
                                        <p:attrNameLst>
                                          <p:attrName>ppt_x</p:attrName>
                                          <p:attrName>ppt_y</p:attrName>
                                        </p:attrNameLst>
                                      </p:cBhvr>
                                      <p:rCtr x="17963" y="-17222"/>
                                    </p:animMotion>
                                  </p:childTnLst>
                                </p:cTn>
                              </p:par>
                              <p:par>
                                <p:cTn id="13" presetID="10" presetClass="exit" presetSubtype="0" fill="hold" nodeType="withEffect">
                                  <p:stCondLst>
                                    <p:cond delay="4400"/>
                                  </p:stCondLst>
                                  <p:childTnLst>
                                    <p:animEffect transition="out" filter="fade">
                                      <p:cBhvr>
                                        <p:cTn id="14" dur="2000"/>
                                        <p:tgtEl>
                                          <p:spTgt spid="252934"/>
                                        </p:tgtEl>
                                      </p:cBhvr>
                                    </p:animEffect>
                                    <p:set>
                                      <p:cBhvr>
                                        <p:cTn id="15" dur="1" fill="hold">
                                          <p:stCondLst>
                                            <p:cond delay="1999"/>
                                          </p:stCondLst>
                                        </p:cTn>
                                        <p:tgtEl>
                                          <p:spTgt spid="252934"/>
                                        </p:tgtEl>
                                        <p:attrNameLst>
                                          <p:attrName>style.visibility</p:attrName>
                                        </p:attrNameLst>
                                      </p:cBhvr>
                                      <p:to>
                                        <p:strVal val="hidden"/>
                                      </p:to>
                                    </p:set>
                                  </p:childTnLst>
                                </p:cTn>
                              </p:par>
                              <p:par>
                                <p:cTn id="16" presetID="10" presetClass="entr" presetSubtype="0" fill="hold" nodeType="withEffect">
                                  <p:stCondLst>
                                    <p:cond delay="4500"/>
                                  </p:stCondLst>
                                  <p:childTnLst>
                                    <p:set>
                                      <p:cBhvr>
                                        <p:cTn id="17" dur="1" fill="hold">
                                          <p:stCondLst>
                                            <p:cond delay="0"/>
                                          </p:stCondLst>
                                        </p:cTn>
                                        <p:tgtEl>
                                          <p:spTgt spid="252936"/>
                                        </p:tgtEl>
                                        <p:attrNameLst>
                                          <p:attrName>style.visibility</p:attrName>
                                        </p:attrNameLst>
                                      </p:cBhvr>
                                      <p:to>
                                        <p:strVal val="visible"/>
                                      </p:to>
                                    </p:set>
                                    <p:animEffect transition="in" filter="fade">
                                      <p:cBhvr>
                                        <p:cTn id="18" dur="2000"/>
                                        <p:tgtEl>
                                          <p:spTgt spid="252936"/>
                                        </p:tgtEl>
                                      </p:cBhvr>
                                    </p:animEffect>
                                  </p:childTnLst>
                                </p:cTn>
                              </p:par>
                              <p:par>
                                <p:cTn id="19" presetID="53" presetClass="entr" presetSubtype="0" fill="hold" nodeType="withEffect">
                                  <p:stCondLst>
                                    <p:cond delay="4500"/>
                                  </p:stCondLst>
                                  <p:childTnLst>
                                    <p:set>
                                      <p:cBhvr>
                                        <p:cTn id="20" dur="1" fill="hold">
                                          <p:stCondLst>
                                            <p:cond delay="0"/>
                                          </p:stCondLst>
                                        </p:cTn>
                                        <p:tgtEl>
                                          <p:spTgt spid="252931"/>
                                        </p:tgtEl>
                                        <p:attrNameLst>
                                          <p:attrName>style.visibility</p:attrName>
                                        </p:attrNameLst>
                                      </p:cBhvr>
                                      <p:to>
                                        <p:strVal val="visible"/>
                                      </p:to>
                                    </p:set>
                                    <p:anim calcmode="lin" valueType="num">
                                      <p:cBhvr>
                                        <p:cTn id="21" dur="3000" fill="hold"/>
                                        <p:tgtEl>
                                          <p:spTgt spid="252931"/>
                                        </p:tgtEl>
                                        <p:attrNameLst>
                                          <p:attrName>ppt_w</p:attrName>
                                        </p:attrNameLst>
                                      </p:cBhvr>
                                      <p:tavLst>
                                        <p:tav tm="0">
                                          <p:val>
                                            <p:fltVal val="0"/>
                                          </p:val>
                                        </p:tav>
                                        <p:tav tm="100000">
                                          <p:val>
                                            <p:strVal val="#ppt_w"/>
                                          </p:val>
                                        </p:tav>
                                      </p:tavLst>
                                    </p:anim>
                                    <p:anim calcmode="lin" valueType="num">
                                      <p:cBhvr>
                                        <p:cTn id="22" dur="3000" fill="hold"/>
                                        <p:tgtEl>
                                          <p:spTgt spid="252931"/>
                                        </p:tgtEl>
                                        <p:attrNameLst>
                                          <p:attrName>ppt_h</p:attrName>
                                        </p:attrNameLst>
                                      </p:cBhvr>
                                      <p:tavLst>
                                        <p:tav tm="0">
                                          <p:val>
                                            <p:fltVal val="0"/>
                                          </p:val>
                                        </p:tav>
                                        <p:tav tm="100000">
                                          <p:val>
                                            <p:strVal val="#ppt_h"/>
                                          </p:val>
                                        </p:tav>
                                      </p:tavLst>
                                    </p:anim>
                                    <p:animEffect transition="in" filter="fade">
                                      <p:cBhvr>
                                        <p:cTn id="23" dur="3000"/>
                                        <p:tgtEl>
                                          <p:spTgt spid="252931"/>
                                        </p:tgtEl>
                                      </p:cBhvr>
                                    </p:animEffect>
                                  </p:childTnLst>
                                </p:cTn>
                              </p:par>
                              <p:par>
                                <p:cTn id="24" presetID="10" presetClass="entr" presetSubtype="0" fill="hold" grpId="0" nodeType="withEffect">
                                  <p:stCondLst>
                                    <p:cond delay="7000"/>
                                  </p:stCondLst>
                                  <p:childTnLst>
                                    <p:set>
                                      <p:cBhvr>
                                        <p:cTn id="25" dur="1" fill="hold">
                                          <p:stCondLst>
                                            <p:cond delay="0"/>
                                          </p:stCondLst>
                                        </p:cTn>
                                        <p:tgtEl>
                                          <p:spTgt spid="252932"/>
                                        </p:tgtEl>
                                        <p:attrNameLst>
                                          <p:attrName>style.visibility</p:attrName>
                                        </p:attrNameLst>
                                      </p:cBhvr>
                                      <p:to>
                                        <p:strVal val="visible"/>
                                      </p:to>
                                    </p:set>
                                    <p:animEffect transition="in" filter="fade">
                                      <p:cBhvr>
                                        <p:cTn id="26" dur="2000"/>
                                        <p:tgtEl>
                                          <p:spTgt spid="252932"/>
                                        </p:tgtEl>
                                      </p:cBhvr>
                                    </p:animEffect>
                                  </p:childTnLst>
                                </p:cTn>
                              </p:par>
                              <p:par>
                                <p:cTn id="27" presetID="6" presetClass="emph" presetSubtype="0" fill="hold" nodeType="withEffect">
                                  <p:stCondLst>
                                    <p:cond delay="25000"/>
                                  </p:stCondLst>
                                  <p:childTnLst>
                                    <p:animScale>
                                      <p:cBhvr>
                                        <p:cTn id="28" dur="2000" fill="hold"/>
                                        <p:tgtEl>
                                          <p:spTgt spid="252931"/>
                                        </p:tgtEl>
                                      </p:cBhvr>
                                      <p:by x="25000" y="25000"/>
                                    </p:animScale>
                                  </p:childTnLst>
                                </p:cTn>
                              </p:par>
                              <p:par>
                                <p:cTn id="29" presetID="35" presetClass="path" presetSubtype="0" accel="50000" decel="50000" fill="hold" nodeType="withEffect">
                                  <p:stCondLst>
                                    <p:cond delay="25000"/>
                                  </p:stCondLst>
                                  <p:childTnLst>
                                    <p:animMotion origin="layout" path="M -2.34568E-6 2.22222E-6 L -0.31512 -0.26111 " pathEditMode="relative" rAng="0" ptsTypes="AA">
                                      <p:cBhvr>
                                        <p:cTn id="30" dur="2000" fill="hold"/>
                                        <p:tgtEl>
                                          <p:spTgt spid="252931"/>
                                        </p:tgtEl>
                                        <p:attrNameLst>
                                          <p:attrName>ppt_x</p:attrName>
                                          <p:attrName>ppt_y</p:attrName>
                                        </p:attrNameLst>
                                      </p:cBhvr>
                                      <p:rCtr x="-15756" y="-13056"/>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Next" delay="0">
                      <p:tgtEl>
                        <p:sldTgt/>
                      </p:tgtEl>
                    </p:cond>
                    <p:cond evt="onPrev" delay="0">
                      <p:tgtEl>
                        <p:sldTgt/>
                      </p:tgtEl>
                    </p:cond>
                    <p:cond evt="onStopAudio" delay="0">
                      <p:tgtEl>
                        <p:sldTgt/>
                      </p:tgtEl>
                    </p:cond>
                  </p:endCondLst>
                </p:cTn>
                <p:tgtEl>
                  <p:spTgt spid="252935"/>
                </p:tgtEl>
              </p:cMediaNode>
            </p:audio>
          </p:childTnLst>
        </p:cTn>
      </p:par>
    </p:tnLst>
    <p:bldLst>
      <p:bldP spid="2529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79041998-3691-924F-A26F-D05B492B43F2}"/>
              </a:ext>
            </a:extLst>
          </p:cNvPr>
          <p:cNvSpPr>
            <a:spLocks noGrp="1" noChangeArrowheads="1"/>
          </p:cNvSpPr>
          <p:nvPr>
            <p:ph type="title"/>
          </p:nvPr>
        </p:nvSpPr>
        <p:spPr>
          <a:xfrm>
            <a:off x="533400" y="282575"/>
            <a:ext cx="7772400" cy="638175"/>
          </a:xfrm>
        </p:spPr>
        <p:txBody>
          <a:bodyPr/>
          <a:lstStyle/>
          <a:p>
            <a:r>
              <a:rPr lang="en-US" altLang="en-US" sz="2800">
                <a:ea typeface="ＭＳ Ｐゴシック" panose="020B0600070205080204" pitchFamily="34" charset="-128"/>
              </a:rPr>
              <a:t>Kamenstsky’s work at IBM and Character recognition</a:t>
            </a:r>
          </a:p>
        </p:txBody>
      </p:sp>
      <p:sp>
        <p:nvSpPr>
          <p:cNvPr id="51202" name="Date Placeholder 2">
            <a:extLst>
              <a:ext uri="{FF2B5EF4-FFF2-40B4-BE49-F238E27FC236}">
                <a16:creationId xmlns:a16="http://schemas.microsoft.com/office/drawing/2014/main" id="{152016B7-6F8F-3A44-9F8C-AD593FEC75CE}"/>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F24477AB-CFD7-C342-8ACC-BD00A6BC02E4}" type="datetime12">
              <a:rPr lang="en-US" altLang="en-US" sz="1400" smtClean="0"/>
              <a:t>7:38 AM</a:t>
            </a:fld>
            <a:endParaRPr lang="en-US" altLang="en-US" sz="1400"/>
          </a:p>
        </p:txBody>
      </p:sp>
      <p:sp>
        <p:nvSpPr>
          <p:cNvPr id="51203" name="Footer Placeholder 3">
            <a:extLst>
              <a:ext uri="{FF2B5EF4-FFF2-40B4-BE49-F238E27FC236}">
                <a16:creationId xmlns:a16="http://schemas.microsoft.com/office/drawing/2014/main" id="{CDE5B866-3D33-B243-B5DF-9F0633A66428}"/>
              </a:ext>
            </a:extLst>
          </p:cNvPr>
          <p:cNvSpPr>
            <a:spLocks noGrp="1"/>
          </p:cNvSpPr>
          <p:nvPr>
            <p:ph type="ftr" sz="quarter" idx="11"/>
          </p:nvPr>
        </p:nvSpPr>
        <p:spPr>
          <a:xfrm>
            <a:off x="13716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
        <p:nvSpPr>
          <p:cNvPr id="51204" name="Slide Number Placeholder 4">
            <a:extLst>
              <a:ext uri="{FF2B5EF4-FFF2-40B4-BE49-F238E27FC236}">
                <a16:creationId xmlns:a16="http://schemas.microsoft.com/office/drawing/2014/main" id="{495E440C-09FD-0248-94D5-A929B0F5AF1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801501B-4DBD-3147-A180-75A1279CAF4B}" type="slidenum">
              <a:rPr lang="en-US" altLang="en-US" sz="1400" smtClean="0"/>
              <a:pPr>
                <a:spcBef>
                  <a:spcPct val="0"/>
                </a:spcBef>
                <a:buFontTx/>
                <a:buNone/>
              </a:pPr>
              <a:t>22</a:t>
            </a:fld>
            <a:endParaRPr lang="en-US" altLang="en-US" sz="1400"/>
          </a:p>
        </p:txBody>
      </p:sp>
      <p:pic>
        <p:nvPicPr>
          <p:cNvPr id="6" name="kam1.mp4">
            <a:hlinkClick r:id="" action="ppaction://media"/>
            <a:extLst>
              <a:ext uri="{FF2B5EF4-FFF2-40B4-BE49-F238E27FC236}">
                <a16:creationId xmlns:a16="http://schemas.microsoft.com/office/drawing/2014/main" id="{088A2620-4BEA-504E-8E7E-67466A554800}"/>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371600" y="1028700"/>
            <a:ext cx="6761163"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6D20F8E-E6D7-994A-9957-64E2A1FB0B46}"/>
              </a:ext>
            </a:extLst>
          </p:cNvPr>
          <p:cNvSpPr txBox="1"/>
          <p:nvPr/>
        </p:nvSpPr>
        <p:spPr>
          <a:xfrm>
            <a:off x="113738" y="5791200"/>
            <a:ext cx="864724" cy="276999"/>
          </a:xfrm>
          <a:prstGeom prst="rect">
            <a:avLst/>
          </a:prstGeom>
          <a:noFill/>
        </p:spPr>
        <p:txBody>
          <a:bodyPr wrap="none" rtlCol="0">
            <a:spAutoFit/>
          </a:bodyPr>
          <a:lstStyle/>
          <a:p>
            <a:r>
              <a:rPr lang="en-US" sz="1200" dirty="0">
                <a:solidFill>
                  <a:srgbClr val="002060"/>
                </a:solidFill>
              </a:rPr>
              <a:t>Video 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50D6BE9E-29C1-A24A-ABF4-9495C456F98B}"/>
              </a:ext>
            </a:extLst>
          </p:cNvPr>
          <p:cNvSpPr>
            <a:spLocks noGrp="1" noChangeArrowheads="1"/>
          </p:cNvSpPr>
          <p:nvPr>
            <p:ph type="title"/>
          </p:nvPr>
        </p:nvSpPr>
        <p:spPr>
          <a:xfrm>
            <a:off x="533400" y="163513"/>
            <a:ext cx="7772400" cy="739775"/>
          </a:xfrm>
        </p:spPr>
        <p:txBody>
          <a:bodyPr/>
          <a:lstStyle/>
          <a:p>
            <a:r>
              <a:rPr lang="en-US" altLang="en-US" sz="2800">
                <a:ea typeface="ＭＳ Ｐゴシック" panose="020B0600070205080204" pitchFamily="34" charset="-128"/>
              </a:rPr>
              <a:t>Kamenstky explains how IBM became involved with pathology</a:t>
            </a:r>
          </a:p>
        </p:txBody>
      </p:sp>
      <p:sp>
        <p:nvSpPr>
          <p:cNvPr id="52226" name="Date Placeholder 2">
            <a:extLst>
              <a:ext uri="{FF2B5EF4-FFF2-40B4-BE49-F238E27FC236}">
                <a16:creationId xmlns:a16="http://schemas.microsoft.com/office/drawing/2014/main" id="{758E596B-F14E-2B49-8D6F-BC08F7768302}"/>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025436A-1703-004E-B7D5-406183C41F1A}" type="datetime12">
              <a:rPr lang="en-US" altLang="en-US" sz="1400" smtClean="0"/>
              <a:t>7:38 AM</a:t>
            </a:fld>
            <a:endParaRPr lang="en-US" altLang="en-US" sz="1400"/>
          </a:p>
        </p:txBody>
      </p:sp>
      <p:sp>
        <p:nvSpPr>
          <p:cNvPr id="52227" name="Footer Placeholder 3">
            <a:extLst>
              <a:ext uri="{FF2B5EF4-FFF2-40B4-BE49-F238E27FC236}">
                <a16:creationId xmlns:a16="http://schemas.microsoft.com/office/drawing/2014/main" id="{F1E8CB02-93FA-1C4A-B4FF-2010A753E441}"/>
              </a:ext>
            </a:extLst>
          </p:cNvPr>
          <p:cNvSpPr>
            <a:spLocks noGrp="1"/>
          </p:cNvSpPr>
          <p:nvPr>
            <p:ph type="ftr" sz="quarter" idx="11"/>
          </p:nvPr>
        </p:nvSpPr>
        <p:spPr>
          <a:xfrm>
            <a:off x="19812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
        <p:nvSpPr>
          <p:cNvPr id="52228" name="Slide Number Placeholder 4">
            <a:extLst>
              <a:ext uri="{FF2B5EF4-FFF2-40B4-BE49-F238E27FC236}">
                <a16:creationId xmlns:a16="http://schemas.microsoft.com/office/drawing/2014/main" id="{145507EC-A147-2A47-AF06-14BA8EC232E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D281BE0-56AE-B640-9701-C79198BD497E}" type="slidenum">
              <a:rPr lang="en-US" altLang="en-US" sz="1400" smtClean="0"/>
              <a:pPr>
                <a:spcBef>
                  <a:spcPct val="0"/>
                </a:spcBef>
                <a:buFontTx/>
                <a:buNone/>
              </a:pPr>
              <a:t>23</a:t>
            </a:fld>
            <a:endParaRPr lang="en-US" altLang="en-US" sz="1400"/>
          </a:p>
        </p:txBody>
      </p:sp>
      <p:pic>
        <p:nvPicPr>
          <p:cNvPr id="6" name="kam2.mp4">
            <a:hlinkClick r:id="" action="ppaction://media"/>
            <a:extLst>
              <a:ext uri="{FF2B5EF4-FFF2-40B4-BE49-F238E27FC236}">
                <a16:creationId xmlns:a16="http://schemas.microsoft.com/office/drawing/2014/main" id="{43DF95A1-7769-F340-AA67-FBC65B93C611}"/>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244600" y="10668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28697D2-103F-C44D-8E52-87A35445C64D}"/>
              </a:ext>
            </a:extLst>
          </p:cNvPr>
          <p:cNvSpPr txBox="1"/>
          <p:nvPr/>
        </p:nvSpPr>
        <p:spPr>
          <a:xfrm>
            <a:off x="113738" y="5791200"/>
            <a:ext cx="864724" cy="276999"/>
          </a:xfrm>
          <a:prstGeom prst="rect">
            <a:avLst/>
          </a:prstGeom>
          <a:noFill/>
        </p:spPr>
        <p:txBody>
          <a:bodyPr wrap="none" rtlCol="0">
            <a:spAutoFit/>
          </a:bodyPr>
          <a:lstStyle/>
          <a:p>
            <a:r>
              <a:rPr lang="en-US" sz="1200" dirty="0">
                <a:solidFill>
                  <a:srgbClr val="002060"/>
                </a:solidFill>
              </a:rPr>
              <a:t>Video 1:12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22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2">
            <a:extLst>
              <a:ext uri="{FF2B5EF4-FFF2-40B4-BE49-F238E27FC236}">
                <a16:creationId xmlns:a16="http://schemas.microsoft.com/office/drawing/2014/main" id="{C9BAC1B0-82B2-854A-8B8D-E9959B8BA172}"/>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71026D4-40A4-2C40-BEB0-3BF34B36E300}" type="datetime12">
              <a:rPr lang="en-US" altLang="en-US" sz="1400" smtClean="0"/>
              <a:t>7:38 AM</a:t>
            </a:fld>
            <a:endParaRPr lang="en-US" altLang="en-US" sz="1400"/>
          </a:p>
        </p:txBody>
      </p:sp>
      <p:sp>
        <p:nvSpPr>
          <p:cNvPr id="53250" name="Slide Number Placeholder 4">
            <a:extLst>
              <a:ext uri="{FF2B5EF4-FFF2-40B4-BE49-F238E27FC236}">
                <a16:creationId xmlns:a16="http://schemas.microsoft.com/office/drawing/2014/main" id="{8836270B-6455-5248-B242-83ACA2F83F5C}"/>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A6AFD8F5-9661-C142-AA7D-D2C37D49B48B}" type="slidenum">
              <a:rPr lang="en-US" altLang="en-US" sz="1400" smtClean="0"/>
              <a:pPr>
                <a:spcBef>
                  <a:spcPct val="0"/>
                </a:spcBef>
                <a:buFontTx/>
                <a:buNone/>
              </a:pPr>
              <a:t>24</a:t>
            </a:fld>
            <a:endParaRPr lang="en-US" altLang="en-US" sz="1400"/>
          </a:p>
        </p:txBody>
      </p:sp>
      <p:grpSp>
        <p:nvGrpSpPr>
          <p:cNvPr id="254978" name="Group 2">
            <a:extLst>
              <a:ext uri="{FF2B5EF4-FFF2-40B4-BE49-F238E27FC236}">
                <a16:creationId xmlns:a16="http://schemas.microsoft.com/office/drawing/2014/main" id="{BF6D4930-3598-CC41-8A4E-CE638A55105F}"/>
              </a:ext>
            </a:extLst>
          </p:cNvPr>
          <p:cNvGrpSpPr>
            <a:grpSpLocks noChangeAspect="1"/>
          </p:cNvGrpSpPr>
          <p:nvPr/>
        </p:nvGrpSpPr>
        <p:grpSpPr bwMode="auto">
          <a:xfrm>
            <a:off x="1930400" y="1600200"/>
            <a:ext cx="5214938" cy="4057650"/>
            <a:chOff x="4104" y="912"/>
            <a:chExt cx="2112" cy="1461"/>
          </a:xfrm>
        </p:grpSpPr>
        <p:pic>
          <p:nvPicPr>
            <p:cNvPr id="53272" name="Picture 3" descr="Science 406">
              <a:extLst>
                <a:ext uri="{FF2B5EF4-FFF2-40B4-BE49-F238E27FC236}">
                  <a16:creationId xmlns:a16="http://schemas.microsoft.com/office/drawing/2014/main" id="{8BF94EEC-D680-9D4F-95E6-EB15D493E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774" r="20221" b="66675"/>
            <a:stretch>
              <a:fillRect/>
            </a:stretch>
          </p:blipFill>
          <p:spPr bwMode="auto">
            <a:xfrm>
              <a:off x="4104" y="912"/>
              <a:ext cx="2112"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0" name="Text Box 4">
              <a:extLst>
                <a:ext uri="{FF2B5EF4-FFF2-40B4-BE49-F238E27FC236}">
                  <a16:creationId xmlns:a16="http://schemas.microsoft.com/office/drawing/2014/main" id="{EED5DBBF-5753-0D4D-BED0-DB609BEB90FE}"/>
                </a:ext>
              </a:extLst>
            </p:cNvPr>
            <p:cNvSpPr txBox="1">
              <a:spLocks noChangeAspect="1" noChangeArrowheads="1"/>
            </p:cNvSpPr>
            <p:nvPr/>
          </p:nvSpPr>
          <p:spPr bwMode="auto">
            <a:xfrm>
              <a:off x="4104" y="2208"/>
              <a:ext cx="2112" cy="16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2400">
                  <a:solidFill>
                    <a:srgbClr val="002060"/>
                  </a:solidFill>
                  <a:latin typeface="Arial" charset="0"/>
                  <a:ea typeface="+mn-ea"/>
                </a:rPr>
                <a:t>Brightfield Image</a:t>
              </a:r>
            </a:p>
          </p:txBody>
        </p:sp>
      </p:grpSp>
      <p:sp>
        <p:nvSpPr>
          <p:cNvPr id="36869" name="Rectangle 5">
            <a:extLst>
              <a:ext uri="{FF2B5EF4-FFF2-40B4-BE49-F238E27FC236}">
                <a16:creationId xmlns:a16="http://schemas.microsoft.com/office/drawing/2014/main" id="{81BA948B-9F04-4248-A078-6638C459999F}"/>
              </a:ext>
            </a:extLst>
          </p:cNvPr>
          <p:cNvSpPr>
            <a:spLocks noGrp="1" noChangeArrowheads="1"/>
          </p:cNvSpPr>
          <p:nvPr>
            <p:ph type="title"/>
          </p:nvPr>
        </p:nvSpPr>
        <p:spPr>
          <a:xfrm>
            <a:off x="711200" y="0"/>
            <a:ext cx="7772400" cy="9144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 Visible &amp; UV Scanning</a:t>
            </a:r>
          </a:p>
        </p:txBody>
      </p:sp>
      <p:pic>
        <p:nvPicPr>
          <p:cNvPr id="254982" name="Picture 6" descr="Science 406">
            <a:extLst>
              <a:ext uri="{FF2B5EF4-FFF2-40B4-BE49-F238E27FC236}">
                <a16:creationId xmlns:a16="http://schemas.microsoft.com/office/drawing/2014/main" id="{F1EA5D2E-3457-6D41-B835-AE071A330ED1}"/>
              </a:ext>
            </a:extLst>
          </p:cNvPr>
          <p:cNvPicPr>
            <a:picLocks noChangeAspect="1" noChangeArrowheads="1"/>
          </p:cNvPicPr>
          <p:nvPr/>
        </p:nvPicPr>
        <p:blipFill>
          <a:blip r:embed="rId5">
            <a:lum bright="38000"/>
            <a:extLst>
              <a:ext uri="{28A0092B-C50C-407E-A947-70E740481C1C}">
                <a14:useLocalDpi xmlns:a14="http://schemas.microsoft.com/office/drawing/2010/main" val="0"/>
              </a:ext>
            </a:extLst>
          </a:blip>
          <a:srcRect l="5841" t="40224" r="67885" b="44830"/>
          <a:stretch>
            <a:fillRect/>
          </a:stretch>
        </p:blipFill>
        <p:spPr bwMode="auto">
          <a:xfrm>
            <a:off x="1049338" y="1143000"/>
            <a:ext cx="250983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3" name="Picture 7" descr="Science 406">
            <a:extLst>
              <a:ext uri="{FF2B5EF4-FFF2-40B4-BE49-F238E27FC236}">
                <a16:creationId xmlns:a16="http://schemas.microsoft.com/office/drawing/2014/main" id="{80EAE050-1F0E-4748-8A58-CB495CBF7233}"/>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7314" t="62445" r="67424" b="22829"/>
          <a:stretch>
            <a:fillRect/>
          </a:stretch>
        </p:blipFill>
        <p:spPr bwMode="auto">
          <a:xfrm>
            <a:off x="236538" y="3276600"/>
            <a:ext cx="251301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4" name="Picture 8" descr="Science 406">
            <a:extLst>
              <a:ext uri="{FF2B5EF4-FFF2-40B4-BE49-F238E27FC236}">
                <a16:creationId xmlns:a16="http://schemas.microsoft.com/office/drawing/2014/main" id="{8C7367A9-BA2A-9F4E-898B-9F04A0320C47}"/>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38782" t="40489" r="35252" b="44928"/>
          <a:stretch>
            <a:fillRect/>
          </a:stretch>
        </p:blipFill>
        <p:spPr bwMode="auto">
          <a:xfrm>
            <a:off x="3690938" y="1905000"/>
            <a:ext cx="24384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5" name="Picture 9" descr="Science 406">
            <a:extLst>
              <a:ext uri="{FF2B5EF4-FFF2-40B4-BE49-F238E27FC236}">
                <a16:creationId xmlns:a16="http://schemas.microsoft.com/office/drawing/2014/main" id="{CACC5858-DF10-FA47-80A2-D03F718DE367}"/>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39136" t="62553" r="35146" b="22958"/>
          <a:stretch>
            <a:fillRect/>
          </a:stretch>
        </p:blipFill>
        <p:spPr bwMode="auto">
          <a:xfrm>
            <a:off x="2946400" y="4038600"/>
            <a:ext cx="245586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6" name="Picture 10" descr="Science 406">
            <a:extLst>
              <a:ext uri="{FF2B5EF4-FFF2-40B4-BE49-F238E27FC236}">
                <a16:creationId xmlns:a16="http://schemas.microsoft.com/office/drawing/2014/main" id="{B70D5059-7B8F-3543-999C-60FE16BCF4D4}"/>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71158" t="40274" r="3299" b="45313"/>
          <a:stretch>
            <a:fillRect/>
          </a:stretch>
        </p:blipFill>
        <p:spPr bwMode="auto">
          <a:xfrm>
            <a:off x="6332538" y="2895600"/>
            <a:ext cx="22860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7" name="Picture 11" descr="Science 406">
            <a:extLst>
              <a:ext uri="{FF2B5EF4-FFF2-40B4-BE49-F238E27FC236}">
                <a16:creationId xmlns:a16="http://schemas.microsoft.com/office/drawing/2014/main" id="{23D4CE21-3664-7B48-B4D8-BB656A565713}"/>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71623" t="62154" r="3595" b="23305"/>
          <a:stretch>
            <a:fillRect/>
          </a:stretch>
        </p:blipFill>
        <p:spPr bwMode="auto">
          <a:xfrm>
            <a:off x="5722938" y="4800600"/>
            <a:ext cx="2303462"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8" name="Text Box 12">
            <a:extLst>
              <a:ext uri="{FF2B5EF4-FFF2-40B4-BE49-F238E27FC236}">
                <a16:creationId xmlns:a16="http://schemas.microsoft.com/office/drawing/2014/main" id="{1ABB5C58-EA7C-7643-860A-3B4D1FCE6B6C}"/>
              </a:ext>
            </a:extLst>
          </p:cNvPr>
          <p:cNvSpPr txBox="1">
            <a:spLocks noChangeArrowheads="1"/>
          </p:cNvSpPr>
          <p:nvPr/>
        </p:nvSpPr>
        <p:spPr bwMode="auto">
          <a:xfrm>
            <a:off x="1455738" y="6248400"/>
            <a:ext cx="54864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2400">
                <a:solidFill>
                  <a:srgbClr val="002060"/>
                </a:solidFill>
                <a:latin typeface="Arial" charset="0"/>
                <a:ea typeface="+mn-ea"/>
              </a:rPr>
              <a:t>UV Images</a:t>
            </a:r>
          </a:p>
        </p:txBody>
      </p:sp>
      <p:grpSp>
        <p:nvGrpSpPr>
          <p:cNvPr id="254989" name="Group 13">
            <a:extLst>
              <a:ext uri="{FF2B5EF4-FFF2-40B4-BE49-F238E27FC236}">
                <a16:creationId xmlns:a16="http://schemas.microsoft.com/office/drawing/2014/main" id="{B0D795A0-9F11-1C41-B9AF-1B8D01412F66}"/>
              </a:ext>
            </a:extLst>
          </p:cNvPr>
          <p:cNvGrpSpPr>
            <a:grpSpLocks/>
          </p:cNvGrpSpPr>
          <p:nvPr/>
        </p:nvGrpSpPr>
        <p:grpSpPr bwMode="auto">
          <a:xfrm>
            <a:off x="2608263" y="2514600"/>
            <a:ext cx="1489075" cy="2470150"/>
            <a:chOff x="3432" y="1632"/>
            <a:chExt cx="1056" cy="1556"/>
          </a:xfrm>
        </p:grpSpPr>
        <p:pic>
          <p:nvPicPr>
            <p:cNvPr id="53270" name="Picture 14">
              <a:extLst>
                <a:ext uri="{FF2B5EF4-FFF2-40B4-BE49-F238E27FC236}">
                  <a16:creationId xmlns:a16="http://schemas.microsoft.com/office/drawing/2014/main" id="{FFA39A12-D8EF-4A49-B3BE-41E8C7C40A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2" y="1632"/>
              <a:ext cx="1056"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8" name="Text Box 15">
              <a:extLst>
                <a:ext uri="{FF2B5EF4-FFF2-40B4-BE49-F238E27FC236}">
                  <a16:creationId xmlns:a16="http://schemas.microsoft.com/office/drawing/2014/main" id="{B18BAF01-C371-B24B-B308-C00B49E30EEE}"/>
                </a:ext>
              </a:extLst>
            </p:cNvPr>
            <p:cNvSpPr txBox="1">
              <a:spLocks noChangeArrowheads="1"/>
            </p:cNvSpPr>
            <p:nvPr/>
          </p:nvSpPr>
          <p:spPr bwMode="auto">
            <a:xfrm>
              <a:off x="3432" y="2976"/>
              <a:ext cx="105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a:solidFill>
                    <a:srgbClr val="002060"/>
                  </a:solidFill>
                  <a:latin typeface="Arial" charset="0"/>
                  <a:ea typeface="+mn-ea"/>
                </a:rPr>
                <a:t>Dr. Melamed</a:t>
              </a:r>
            </a:p>
          </p:txBody>
        </p:sp>
      </p:grpSp>
      <p:pic>
        <p:nvPicPr>
          <p:cNvPr id="254992" name="Lou36A.mp3">
            <a:hlinkClick r:id="" action="ppaction://media"/>
            <a:extLst>
              <a:ext uri="{FF2B5EF4-FFF2-40B4-BE49-F238E27FC236}">
                <a16:creationId xmlns:a16="http://schemas.microsoft.com/office/drawing/2014/main" id="{69BCA0F1-EDCF-3848-9FDB-38E7040E014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4993" name="Group 17">
            <a:extLst>
              <a:ext uri="{FF2B5EF4-FFF2-40B4-BE49-F238E27FC236}">
                <a16:creationId xmlns:a16="http://schemas.microsoft.com/office/drawing/2014/main" id="{C5780893-4378-564C-88AA-77DE36D92FA4}"/>
              </a:ext>
            </a:extLst>
          </p:cNvPr>
          <p:cNvGrpSpPr>
            <a:grpSpLocks/>
          </p:cNvGrpSpPr>
          <p:nvPr/>
        </p:nvGrpSpPr>
        <p:grpSpPr bwMode="auto">
          <a:xfrm>
            <a:off x="4572000" y="2514600"/>
            <a:ext cx="1266825" cy="2470150"/>
            <a:chOff x="3816" y="1584"/>
            <a:chExt cx="898" cy="1556"/>
          </a:xfrm>
        </p:grpSpPr>
        <p:pic>
          <p:nvPicPr>
            <p:cNvPr id="53268" name="Picture 18" descr="Leo Koss">
              <a:extLst>
                <a:ext uri="{FF2B5EF4-FFF2-40B4-BE49-F238E27FC236}">
                  <a16:creationId xmlns:a16="http://schemas.microsoft.com/office/drawing/2014/main" id="{C29DCE0F-54F5-B34D-80DB-BE6D94E62C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6" y="1584"/>
              <a:ext cx="898"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6" name="Text Box 19">
              <a:extLst>
                <a:ext uri="{FF2B5EF4-FFF2-40B4-BE49-F238E27FC236}">
                  <a16:creationId xmlns:a16="http://schemas.microsoft.com/office/drawing/2014/main" id="{43D3C3F3-FB0D-D64C-AD87-69BBEE08664F}"/>
                </a:ext>
              </a:extLst>
            </p:cNvPr>
            <p:cNvSpPr txBox="1">
              <a:spLocks noChangeArrowheads="1"/>
            </p:cNvSpPr>
            <p:nvPr/>
          </p:nvSpPr>
          <p:spPr bwMode="auto">
            <a:xfrm>
              <a:off x="3864" y="2928"/>
              <a:ext cx="81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a:solidFill>
                    <a:srgbClr val="002060"/>
                  </a:solidFill>
                  <a:latin typeface="Arial" charset="0"/>
                  <a:ea typeface="+mn-ea"/>
                </a:rPr>
                <a:t>Dr. Koss</a:t>
              </a:r>
            </a:p>
          </p:txBody>
        </p:sp>
      </p:grpSp>
      <p:grpSp>
        <p:nvGrpSpPr>
          <p:cNvPr id="53263" name="Group 20">
            <a:extLst>
              <a:ext uri="{FF2B5EF4-FFF2-40B4-BE49-F238E27FC236}">
                <a16:creationId xmlns:a16="http://schemas.microsoft.com/office/drawing/2014/main" id="{B3ADEBA5-0215-F44D-ADF2-AE80D407776E}"/>
              </a:ext>
            </a:extLst>
          </p:cNvPr>
          <p:cNvGrpSpPr>
            <a:grpSpLocks/>
          </p:cNvGrpSpPr>
          <p:nvPr/>
        </p:nvGrpSpPr>
        <p:grpSpPr bwMode="auto">
          <a:xfrm>
            <a:off x="7010400" y="609600"/>
            <a:ext cx="1760538" cy="2089150"/>
            <a:chOff x="4440" y="1632"/>
            <a:chExt cx="1248" cy="1316"/>
          </a:xfrm>
        </p:grpSpPr>
        <p:pic>
          <p:nvPicPr>
            <p:cNvPr id="53266" name="Picture 21" descr="LouEdited">
              <a:extLst>
                <a:ext uri="{FF2B5EF4-FFF2-40B4-BE49-F238E27FC236}">
                  <a16:creationId xmlns:a16="http://schemas.microsoft.com/office/drawing/2014/main" id="{B9E9AAB3-A271-A74C-9DB4-72C9FA62E4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7" name="Text Box 22">
              <a:extLst>
                <a:ext uri="{FF2B5EF4-FFF2-40B4-BE49-F238E27FC236}">
                  <a16:creationId xmlns:a16="http://schemas.microsoft.com/office/drawing/2014/main" id="{78C9D813-336C-954E-A67C-A95E973BE5B4}"/>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sp>
        <p:nvSpPr>
          <p:cNvPr id="53265" name="Footer Placeholder 1">
            <a:extLst>
              <a:ext uri="{FF2B5EF4-FFF2-40B4-BE49-F238E27FC236}">
                <a16:creationId xmlns:a16="http://schemas.microsoft.com/office/drawing/2014/main" id="{85CBF192-9C05-BF49-9C12-1E83BCDF1C85}"/>
              </a:ext>
            </a:extLst>
          </p:cNvPr>
          <p:cNvSpPr>
            <a:spLocks noGrp="1"/>
          </p:cNvSpPr>
          <p:nvPr>
            <p:ph type="ftr" sz="quarter" idx="11"/>
          </p:nvPr>
        </p:nvSpPr>
        <p:spPr>
          <a:xfrm>
            <a:off x="1340556"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47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184" fill="hold"/>
                                        <p:tgtEl>
                                          <p:spTgt spid="254992"/>
                                        </p:tgtEl>
                                      </p:cBhvr>
                                    </p:cmd>
                                  </p:childTnLst>
                                </p:cTn>
                              </p:par>
                              <p:par>
                                <p:cTn id="7" presetID="10" presetClass="entr" presetSubtype="0" fill="hold" nodeType="withEffect">
                                  <p:stCondLst>
                                    <p:cond delay="2000"/>
                                  </p:stCondLst>
                                  <p:childTnLst>
                                    <p:set>
                                      <p:cBhvr>
                                        <p:cTn id="8" dur="1" fill="hold">
                                          <p:stCondLst>
                                            <p:cond delay="0"/>
                                          </p:stCondLst>
                                        </p:cTn>
                                        <p:tgtEl>
                                          <p:spTgt spid="254989"/>
                                        </p:tgtEl>
                                        <p:attrNameLst>
                                          <p:attrName>style.visibility</p:attrName>
                                        </p:attrNameLst>
                                      </p:cBhvr>
                                      <p:to>
                                        <p:strVal val="visible"/>
                                      </p:to>
                                    </p:set>
                                    <p:animEffect transition="in" filter="fade">
                                      <p:cBhvr>
                                        <p:cTn id="9" dur="2000"/>
                                        <p:tgtEl>
                                          <p:spTgt spid="254989"/>
                                        </p:tgtEl>
                                      </p:cBhvr>
                                    </p:animEffect>
                                  </p:childTnLst>
                                </p:cTn>
                              </p:par>
                              <p:par>
                                <p:cTn id="10" presetID="10" presetClass="entr" presetSubtype="0" fill="hold" nodeType="withEffect">
                                  <p:stCondLst>
                                    <p:cond delay="4000"/>
                                  </p:stCondLst>
                                  <p:childTnLst>
                                    <p:set>
                                      <p:cBhvr>
                                        <p:cTn id="11" dur="1" fill="hold">
                                          <p:stCondLst>
                                            <p:cond delay="0"/>
                                          </p:stCondLst>
                                        </p:cTn>
                                        <p:tgtEl>
                                          <p:spTgt spid="254993"/>
                                        </p:tgtEl>
                                        <p:attrNameLst>
                                          <p:attrName>style.visibility</p:attrName>
                                        </p:attrNameLst>
                                      </p:cBhvr>
                                      <p:to>
                                        <p:strVal val="visible"/>
                                      </p:to>
                                    </p:set>
                                    <p:animEffect transition="in" filter="fade">
                                      <p:cBhvr>
                                        <p:cTn id="12" dur="2000"/>
                                        <p:tgtEl>
                                          <p:spTgt spid="254993"/>
                                        </p:tgtEl>
                                      </p:cBhvr>
                                    </p:animEffect>
                                  </p:childTnLst>
                                </p:cTn>
                              </p:par>
                              <p:par>
                                <p:cTn id="13" presetID="10" presetClass="exit" presetSubtype="0" fill="hold" nodeType="withEffect">
                                  <p:stCondLst>
                                    <p:cond delay="8500"/>
                                  </p:stCondLst>
                                  <p:childTnLst>
                                    <p:animEffect transition="out" filter="fade">
                                      <p:cBhvr>
                                        <p:cTn id="14" dur="2000"/>
                                        <p:tgtEl>
                                          <p:spTgt spid="254989"/>
                                        </p:tgtEl>
                                      </p:cBhvr>
                                    </p:animEffect>
                                    <p:set>
                                      <p:cBhvr>
                                        <p:cTn id="15" dur="1" fill="hold">
                                          <p:stCondLst>
                                            <p:cond delay="1999"/>
                                          </p:stCondLst>
                                        </p:cTn>
                                        <p:tgtEl>
                                          <p:spTgt spid="254989"/>
                                        </p:tgtEl>
                                        <p:attrNameLst>
                                          <p:attrName>style.visibility</p:attrName>
                                        </p:attrNameLst>
                                      </p:cBhvr>
                                      <p:to>
                                        <p:strVal val="hidden"/>
                                      </p:to>
                                    </p:set>
                                  </p:childTnLst>
                                </p:cTn>
                              </p:par>
                              <p:par>
                                <p:cTn id="16" presetID="10" presetClass="exit" presetSubtype="0" fill="hold" nodeType="withEffect">
                                  <p:stCondLst>
                                    <p:cond delay="8500"/>
                                  </p:stCondLst>
                                  <p:childTnLst>
                                    <p:animEffect transition="out" filter="fade">
                                      <p:cBhvr>
                                        <p:cTn id="17" dur="2000"/>
                                        <p:tgtEl>
                                          <p:spTgt spid="254993"/>
                                        </p:tgtEl>
                                      </p:cBhvr>
                                    </p:animEffect>
                                    <p:set>
                                      <p:cBhvr>
                                        <p:cTn id="18" dur="1" fill="hold">
                                          <p:stCondLst>
                                            <p:cond delay="1999"/>
                                          </p:stCondLst>
                                        </p:cTn>
                                        <p:tgtEl>
                                          <p:spTgt spid="254993"/>
                                        </p:tgtEl>
                                        <p:attrNameLst>
                                          <p:attrName>style.visibility</p:attrName>
                                        </p:attrNameLst>
                                      </p:cBhvr>
                                      <p:to>
                                        <p:strVal val="hidden"/>
                                      </p:to>
                                    </p:set>
                                  </p:childTnLst>
                                </p:cTn>
                              </p:par>
                              <p:par>
                                <p:cTn id="19" presetID="10" presetClass="entr" presetSubtype="0" fill="hold" nodeType="withEffect">
                                  <p:stCondLst>
                                    <p:cond delay="10000"/>
                                  </p:stCondLst>
                                  <p:childTnLst>
                                    <p:set>
                                      <p:cBhvr>
                                        <p:cTn id="20" dur="1" fill="hold">
                                          <p:stCondLst>
                                            <p:cond delay="0"/>
                                          </p:stCondLst>
                                        </p:cTn>
                                        <p:tgtEl>
                                          <p:spTgt spid="254978"/>
                                        </p:tgtEl>
                                        <p:attrNameLst>
                                          <p:attrName>style.visibility</p:attrName>
                                        </p:attrNameLst>
                                      </p:cBhvr>
                                      <p:to>
                                        <p:strVal val="visible"/>
                                      </p:to>
                                    </p:set>
                                    <p:animEffect transition="in" filter="fade">
                                      <p:cBhvr>
                                        <p:cTn id="21" dur="3000"/>
                                        <p:tgtEl>
                                          <p:spTgt spid="254978"/>
                                        </p:tgtEl>
                                      </p:cBhvr>
                                    </p:animEffect>
                                  </p:childTnLst>
                                </p:cTn>
                              </p:par>
                              <p:par>
                                <p:cTn id="22" presetID="10" presetClass="exit" presetSubtype="0" fill="hold" nodeType="withEffect">
                                  <p:stCondLst>
                                    <p:cond delay="17000"/>
                                  </p:stCondLst>
                                  <p:childTnLst>
                                    <p:animEffect transition="out" filter="fade">
                                      <p:cBhvr>
                                        <p:cTn id="23" dur="3000"/>
                                        <p:tgtEl>
                                          <p:spTgt spid="254978"/>
                                        </p:tgtEl>
                                      </p:cBhvr>
                                    </p:animEffect>
                                    <p:set>
                                      <p:cBhvr>
                                        <p:cTn id="24" dur="1" fill="hold">
                                          <p:stCondLst>
                                            <p:cond delay="2999"/>
                                          </p:stCondLst>
                                        </p:cTn>
                                        <p:tgtEl>
                                          <p:spTgt spid="254978"/>
                                        </p:tgtEl>
                                        <p:attrNameLst>
                                          <p:attrName>style.visibility</p:attrName>
                                        </p:attrNameLst>
                                      </p:cBhvr>
                                      <p:to>
                                        <p:strVal val="hidden"/>
                                      </p:to>
                                    </p:set>
                                  </p:childTnLst>
                                </p:cTn>
                              </p:par>
                              <p:par>
                                <p:cTn id="25" presetID="10" presetClass="entr" presetSubtype="0" fill="hold" grpId="0" nodeType="withEffect">
                                  <p:stCondLst>
                                    <p:cond delay="19000"/>
                                  </p:stCondLst>
                                  <p:childTnLst>
                                    <p:set>
                                      <p:cBhvr>
                                        <p:cTn id="26" dur="1" fill="hold">
                                          <p:stCondLst>
                                            <p:cond delay="0"/>
                                          </p:stCondLst>
                                        </p:cTn>
                                        <p:tgtEl>
                                          <p:spTgt spid="254988"/>
                                        </p:tgtEl>
                                        <p:attrNameLst>
                                          <p:attrName>style.visibility</p:attrName>
                                        </p:attrNameLst>
                                      </p:cBhvr>
                                      <p:to>
                                        <p:strVal val="visible"/>
                                      </p:to>
                                    </p:set>
                                    <p:animEffect transition="in" filter="fade">
                                      <p:cBhvr>
                                        <p:cTn id="27" dur="2000"/>
                                        <p:tgtEl>
                                          <p:spTgt spid="254988"/>
                                        </p:tgtEl>
                                      </p:cBhvr>
                                    </p:animEffect>
                                  </p:childTnLst>
                                </p:cTn>
                              </p:par>
                              <p:par>
                                <p:cTn id="28" presetID="10" presetClass="entr" presetSubtype="0" fill="hold" nodeType="withEffect">
                                  <p:stCondLst>
                                    <p:cond delay="19000"/>
                                  </p:stCondLst>
                                  <p:childTnLst>
                                    <p:set>
                                      <p:cBhvr>
                                        <p:cTn id="29" dur="1" fill="hold">
                                          <p:stCondLst>
                                            <p:cond delay="0"/>
                                          </p:stCondLst>
                                        </p:cTn>
                                        <p:tgtEl>
                                          <p:spTgt spid="254982"/>
                                        </p:tgtEl>
                                        <p:attrNameLst>
                                          <p:attrName>style.visibility</p:attrName>
                                        </p:attrNameLst>
                                      </p:cBhvr>
                                      <p:to>
                                        <p:strVal val="visible"/>
                                      </p:to>
                                    </p:set>
                                    <p:animEffect transition="in" filter="fade">
                                      <p:cBhvr>
                                        <p:cTn id="30" dur="2000"/>
                                        <p:tgtEl>
                                          <p:spTgt spid="254982"/>
                                        </p:tgtEl>
                                      </p:cBhvr>
                                    </p:animEffect>
                                  </p:childTnLst>
                                </p:cTn>
                              </p:par>
                              <p:par>
                                <p:cTn id="31" presetID="10" presetClass="entr" presetSubtype="0" fill="hold" nodeType="withEffect">
                                  <p:stCondLst>
                                    <p:cond delay="19500"/>
                                  </p:stCondLst>
                                  <p:childTnLst>
                                    <p:set>
                                      <p:cBhvr>
                                        <p:cTn id="32" dur="1" fill="hold">
                                          <p:stCondLst>
                                            <p:cond delay="0"/>
                                          </p:stCondLst>
                                        </p:cTn>
                                        <p:tgtEl>
                                          <p:spTgt spid="254983"/>
                                        </p:tgtEl>
                                        <p:attrNameLst>
                                          <p:attrName>style.visibility</p:attrName>
                                        </p:attrNameLst>
                                      </p:cBhvr>
                                      <p:to>
                                        <p:strVal val="visible"/>
                                      </p:to>
                                    </p:set>
                                    <p:animEffect transition="in" filter="fade">
                                      <p:cBhvr>
                                        <p:cTn id="33" dur="2000"/>
                                        <p:tgtEl>
                                          <p:spTgt spid="254983"/>
                                        </p:tgtEl>
                                      </p:cBhvr>
                                    </p:animEffect>
                                  </p:childTnLst>
                                </p:cTn>
                              </p:par>
                              <p:par>
                                <p:cTn id="34" presetID="10" presetClass="entr" presetSubtype="0" fill="hold" nodeType="withEffect">
                                  <p:stCondLst>
                                    <p:cond delay="20000"/>
                                  </p:stCondLst>
                                  <p:childTnLst>
                                    <p:set>
                                      <p:cBhvr>
                                        <p:cTn id="35" dur="1" fill="hold">
                                          <p:stCondLst>
                                            <p:cond delay="0"/>
                                          </p:stCondLst>
                                        </p:cTn>
                                        <p:tgtEl>
                                          <p:spTgt spid="254984"/>
                                        </p:tgtEl>
                                        <p:attrNameLst>
                                          <p:attrName>style.visibility</p:attrName>
                                        </p:attrNameLst>
                                      </p:cBhvr>
                                      <p:to>
                                        <p:strVal val="visible"/>
                                      </p:to>
                                    </p:set>
                                    <p:animEffect transition="in" filter="fade">
                                      <p:cBhvr>
                                        <p:cTn id="36" dur="2000"/>
                                        <p:tgtEl>
                                          <p:spTgt spid="254984"/>
                                        </p:tgtEl>
                                      </p:cBhvr>
                                    </p:animEffect>
                                  </p:childTnLst>
                                </p:cTn>
                              </p:par>
                              <p:par>
                                <p:cTn id="37" presetID="10" presetClass="entr" presetSubtype="0" fill="hold" nodeType="withEffect">
                                  <p:stCondLst>
                                    <p:cond delay="20500"/>
                                  </p:stCondLst>
                                  <p:childTnLst>
                                    <p:set>
                                      <p:cBhvr>
                                        <p:cTn id="38" dur="1" fill="hold">
                                          <p:stCondLst>
                                            <p:cond delay="0"/>
                                          </p:stCondLst>
                                        </p:cTn>
                                        <p:tgtEl>
                                          <p:spTgt spid="254985"/>
                                        </p:tgtEl>
                                        <p:attrNameLst>
                                          <p:attrName>style.visibility</p:attrName>
                                        </p:attrNameLst>
                                      </p:cBhvr>
                                      <p:to>
                                        <p:strVal val="visible"/>
                                      </p:to>
                                    </p:set>
                                    <p:animEffect transition="in" filter="fade">
                                      <p:cBhvr>
                                        <p:cTn id="39" dur="2000"/>
                                        <p:tgtEl>
                                          <p:spTgt spid="254985"/>
                                        </p:tgtEl>
                                      </p:cBhvr>
                                    </p:animEffect>
                                  </p:childTnLst>
                                </p:cTn>
                              </p:par>
                              <p:par>
                                <p:cTn id="40" presetID="10" presetClass="entr" presetSubtype="0" fill="hold" nodeType="withEffect">
                                  <p:stCondLst>
                                    <p:cond delay="21000"/>
                                  </p:stCondLst>
                                  <p:childTnLst>
                                    <p:set>
                                      <p:cBhvr>
                                        <p:cTn id="41" dur="1" fill="hold">
                                          <p:stCondLst>
                                            <p:cond delay="0"/>
                                          </p:stCondLst>
                                        </p:cTn>
                                        <p:tgtEl>
                                          <p:spTgt spid="254986"/>
                                        </p:tgtEl>
                                        <p:attrNameLst>
                                          <p:attrName>style.visibility</p:attrName>
                                        </p:attrNameLst>
                                      </p:cBhvr>
                                      <p:to>
                                        <p:strVal val="visible"/>
                                      </p:to>
                                    </p:set>
                                    <p:animEffect transition="in" filter="fade">
                                      <p:cBhvr>
                                        <p:cTn id="42" dur="2000"/>
                                        <p:tgtEl>
                                          <p:spTgt spid="254986"/>
                                        </p:tgtEl>
                                      </p:cBhvr>
                                    </p:animEffect>
                                  </p:childTnLst>
                                </p:cTn>
                              </p:par>
                              <p:par>
                                <p:cTn id="43" presetID="10" presetClass="entr" presetSubtype="0" fill="hold" nodeType="withEffect">
                                  <p:stCondLst>
                                    <p:cond delay="21500"/>
                                  </p:stCondLst>
                                  <p:childTnLst>
                                    <p:set>
                                      <p:cBhvr>
                                        <p:cTn id="44" dur="1" fill="hold">
                                          <p:stCondLst>
                                            <p:cond delay="0"/>
                                          </p:stCondLst>
                                        </p:cTn>
                                        <p:tgtEl>
                                          <p:spTgt spid="254987"/>
                                        </p:tgtEl>
                                        <p:attrNameLst>
                                          <p:attrName>style.visibility</p:attrName>
                                        </p:attrNameLst>
                                      </p:cBhvr>
                                      <p:to>
                                        <p:strVal val="visible"/>
                                      </p:to>
                                    </p:set>
                                    <p:animEffect transition="in" filter="fade">
                                      <p:cBhvr>
                                        <p:cTn id="45" dur="2000"/>
                                        <p:tgtEl>
                                          <p:spTgt spid="25498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mute="1">
                <p:cTn id="46" fill="hold" display="0">
                  <p:stCondLst>
                    <p:cond delay="indefinite"/>
                  </p:stCondLst>
                  <p:endCondLst>
                    <p:cond evt="onNext" delay="0">
                      <p:tgtEl>
                        <p:sldTgt/>
                      </p:tgtEl>
                    </p:cond>
                    <p:cond evt="onPrev" delay="0">
                      <p:tgtEl>
                        <p:sldTgt/>
                      </p:tgtEl>
                    </p:cond>
                    <p:cond evt="onStopAudio" delay="0">
                      <p:tgtEl>
                        <p:sldTgt/>
                      </p:tgtEl>
                    </p:cond>
                  </p:endCondLst>
                </p:cTn>
                <p:tgtEl>
                  <p:spTgt spid="254992"/>
                </p:tgtEl>
              </p:cMediaNode>
            </p:audio>
          </p:childTnLst>
        </p:cTn>
      </p:par>
    </p:tnLst>
    <p:bldLst>
      <p:bldP spid="25498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Date Placeholder 2">
            <a:extLst>
              <a:ext uri="{FF2B5EF4-FFF2-40B4-BE49-F238E27FC236}">
                <a16:creationId xmlns:a16="http://schemas.microsoft.com/office/drawing/2014/main" id="{E2560D96-0310-1343-9BEA-8EF26EBE931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0BC40909-2F8C-9F4B-9481-B9234138EDF6}" type="datetime12">
              <a:rPr lang="en-US" altLang="en-US" sz="1400" smtClean="0"/>
              <a:t>7:38 AM</a:t>
            </a:fld>
            <a:endParaRPr lang="en-US" altLang="en-US" sz="1400"/>
          </a:p>
        </p:txBody>
      </p:sp>
      <p:sp>
        <p:nvSpPr>
          <p:cNvPr id="55298" name="Slide Number Placeholder 4">
            <a:extLst>
              <a:ext uri="{FF2B5EF4-FFF2-40B4-BE49-F238E27FC236}">
                <a16:creationId xmlns:a16="http://schemas.microsoft.com/office/drawing/2014/main" id="{27FEE1FA-6878-E04E-A008-18D40C62E014}"/>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3A627CA-6AA1-3843-9875-D0D3346E506C}" type="slidenum">
              <a:rPr lang="en-US" altLang="en-US" sz="1400" smtClean="0"/>
              <a:pPr>
                <a:spcBef>
                  <a:spcPct val="0"/>
                </a:spcBef>
                <a:buFontTx/>
                <a:buNone/>
              </a:pPr>
              <a:t>25</a:t>
            </a:fld>
            <a:endParaRPr lang="en-US" altLang="en-US" sz="1400"/>
          </a:p>
        </p:txBody>
      </p:sp>
      <p:sp>
        <p:nvSpPr>
          <p:cNvPr id="37892" name="Rectangle 2">
            <a:extLst>
              <a:ext uri="{FF2B5EF4-FFF2-40B4-BE49-F238E27FC236}">
                <a16:creationId xmlns:a16="http://schemas.microsoft.com/office/drawing/2014/main" id="{BF4FB48E-448A-D242-B56E-B9243AAAAA4E}"/>
              </a:ext>
            </a:extLst>
          </p:cNvPr>
          <p:cNvSpPr>
            <a:spLocks noGrp="1" noChangeArrowheads="1"/>
          </p:cNvSpPr>
          <p:nvPr>
            <p:ph type="title"/>
          </p:nvPr>
        </p:nvSpPr>
        <p:spPr>
          <a:xfrm>
            <a:off x="3014663" y="0"/>
            <a:ext cx="3521075"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 UV Scanning </a:t>
            </a:r>
            <a:br>
              <a:rPr lang="en-US" altLang="en-US" sz="2800" b="1">
                <a:ea typeface="+mj-ea"/>
              </a:rPr>
            </a:br>
            <a:r>
              <a:rPr lang="en-US" altLang="en-US" sz="2800" b="1">
                <a:ea typeface="+mj-ea"/>
              </a:rPr>
              <a:t>Measurements</a:t>
            </a:r>
          </a:p>
        </p:txBody>
      </p:sp>
      <p:pic>
        <p:nvPicPr>
          <p:cNvPr id="257027" name="Picture 3" descr="Science 56">
            <a:extLst>
              <a:ext uri="{FF2B5EF4-FFF2-40B4-BE49-F238E27FC236}">
                <a16:creationId xmlns:a16="http://schemas.microsoft.com/office/drawing/2014/main" id="{04E2E2B1-1F5F-514E-B660-936CCCDF5A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0259"/>
          <a:stretch>
            <a:fillRect/>
          </a:stretch>
        </p:blipFill>
        <p:spPr bwMode="auto">
          <a:xfrm>
            <a:off x="508000" y="304800"/>
            <a:ext cx="216058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8" name="Rectangle 4">
            <a:extLst>
              <a:ext uri="{FF2B5EF4-FFF2-40B4-BE49-F238E27FC236}">
                <a16:creationId xmlns:a16="http://schemas.microsoft.com/office/drawing/2014/main" id="{103D34F2-4126-024C-8204-1992444E735F}"/>
              </a:ext>
            </a:extLst>
          </p:cNvPr>
          <p:cNvSpPr>
            <a:spLocks noChangeArrowheads="1"/>
          </p:cNvSpPr>
          <p:nvPr/>
        </p:nvSpPr>
        <p:spPr bwMode="auto">
          <a:xfrm>
            <a:off x="2044067" y="6189235"/>
            <a:ext cx="5462265"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Ultraviolet Absorption in Epidermoid Cancer Cells  LA Kamentsky, H. </a:t>
            </a:r>
            <a:r>
              <a:rPr lang="en-US" altLang="en-US" sz="1200" dirty="0" err="1">
                <a:solidFill>
                  <a:srgbClr val="002060"/>
                </a:solidFill>
                <a:latin typeface="Arial" charset="0"/>
                <a:ea typeface="+mn-ea"/>
              </a:rPr>
              <a:t>Derman</a:t>
            </a:r>
            <a:r>
              <a:rPr lang="en-US" altLang="en-US" sz="1200" dirty="0">
                <a:solidFill>
                  <a:srgbClr val="002060"/>
                </a:solidFill>
                <a:latin typeface="Arial" charset="0"/>
                <a:ea typeface="+mn-ea"/>
              </a:rPr>
              <a:t>,</a:t>
            </a:r>
          </a:p>
          <a:p>
            <a:pPr>
              <a:spcBef>
                <a:spcPct val="0"/>
              </a:spcBef>
              <a:buFontTx/>
              <a:buNone/>
              <a:defRPr/>
            </a:pPr>
            <a:r>
              <a:rPr lang="en-US" altLang="en-US" sz="1200" dirty="0">
                <a:solidFill>
                  <a:srgbClr val="002060"/>
                </a:solidFill>
                <a:latin typeface="Arial" charset="0"/>
                <a:ea typeface="+mn-ea"/>
              </a:rPr>
              <a:t> and MR Melamed,  Science  </a:t>
            </a:r>
            <a:r>
              <a:rPr lang="en-US" altLang="en-US" sz="1200" u="sng" dirty="0">
                <a:solidFill>
                  <a:srgbClr val="002060"/>
                </a:solidFill>
                <a:latin typeface="Arial" charset="0"/>
                <a:ea typeface="+mn-ea"/>
              </a:rPr>
              <a:t>142</a:t>
            </a:r>
            <a:r>
              <a:rPr lang="en-US" altLang="en-US" sz="1200" dirty="0">
                <a:solidFill>
                  <a:srgbClr val="002060"/>
                </a:solidFill>
                <a:latin typeface="Arial" charset="0"/>
                <a:ea typeface="+mn-ea"/>
              </a:rPr>
              <a:t>, 1963 (ref 40210)</a:t>
            </a:r>
          </a:p>
        </p:txBody>
      </p:sp>
      <p:pic>
        <p:nvPicPr>
          <p:cNvPr id="257029" name="Picture 5" descr="Science 56">
            <a:extLst>
              <a:ext uri="{FF2B5EF4-FFF2-40B4-BE49-F238E27FC236}">
                <a16:creationId xmlns:a16="http://schemas.microsoft.com/office/drawing/2014/main" id="{DD08CD70-5920-294E-BF67-ABBC1573A8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2080"/>
          <a:stretch>
            <a:fillRect/>
          </a:stretch>
        </p:blipFill>
        <p:spPr bwMode="auto">
          <a:xfrm>
            <a:off x="4572000" y="1295400"/>
            <a:ext cx="2081213"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7030" name="Group 6">
            <a:extLst>
              <a:ext uri="{FF2B5EF4-FFF2-40B4-BE49-F238E27FC236}">
                <a16:creationId xmlns:a16="http://schemas.microsoft.com/office/drawing/2014/main" id="{2A14D271-CF98-F248-B244-38F0CB4B9FE1}"/>
              </a:ext>
            </a:extLst>
          </p:cNvPr>
          <p:cNvGrpSpPr>
            <a:grpSpLocks noChangeAspect="1"/>
          </p:cNvGrpSpPr>
          <p:nvPr/>
        </p:nvGrpSpPr>
        <p:grpSpPr bwMode="auto">
          <a:xfrm>
            <a:off x="6807200" y="3276600"/>
            <a:ext cx="2049463" cy="2819400"/>
            <a:chOff x="4824" y="1344"/>
            <a:chExt cx="1452" cy="1776"/>
          </a:xfrm>
        </p:grpSpPr>
        <p:pic>
          <p:nvPicPr>
            <p:cNvPr id="55316" name="Picture 7" descr="Science 55">
              <a:extLst>
                <a:ext uri="{FF2B5EF4-FFF2-40B4-BE49-F238E27FC236}">
                  <a16:creationId xmlns:a16="http://schemas.microsoft.com/office/drawing/2014/main" id="{492D31FC-2538-3348-A3FD-C614E681C7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6222" b="1389"/>
            <a:stretch>
              <a:fillRect/>
            </a:stretch>
          </p:blipFill>
          <p:spPr bwMode="auto">
            <a:xfrm>
              <a:off x="4824" y="1344"/>
              <a:ext cx="1452"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7" name="Picture 8" descr="Science 55">
              <a:extLst>
                <a:ext uri="{FF2B5EF4-FFF2-40B4-BE49-F238E27FC236}">
                  <a16:creationId xmlns:a16="http://schemas.microsoft.com/office/drawing/2014/main" id="{C1F72353-E9E6-F448-B1BF-731B71DF33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7334" r="48444" b="81343"/>
            <a:stretch>
              <a:fillRect/>
            </a:stretch>
          </p:blipFill>
          <p:spPr bwMode="auto">
            <a:xfrm>
              <a:off x="5880" y="1344"/>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8" name="Picture 9" descr="Science 55">
              <a:extLst>
                <a:ext uri="{FF2B5EF4-FFF2-40B4-BE49-F238E27FC236}">
                  <a16:creationId xmlns:a16="http://schemas.microsoft.com/office/drawing/2014/main" id="{E7943056-5E79-9940-97A2-E89EBC609C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9779" r="43111" b="81343"/>
            <a:stretch>
              <a:fillRect/>
            </a:stretch>
          </p:blipFill>
          <p:spPr bwMode="auto">
            <a:xfrm>
              <a:off x="4824" y="1344"/>
              <a:ext cx="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7034" name="Group 10">
            <a:extLst>
              <a:ext uri="{FF2B5EF4-FFF2-40B4-BE49-F238E27FC236}">
                <a16:creationId xmlns:a16="http://schemas.microsoft.com/office/drawing/2014/main" id="{FE78BAE9-8F88-8541-ADEC-0A2B44EF3D29}"/>
              </a:ext>
            </a:extLst>
          </p:cNvPr>
          <p:cNvGrpSpPr>
            <a:grpSpLocks noChangeAspect="1"/>
          </p:cNvGrpSpPr>
          <p:nvPr/>
        </p:nvGrpSpPr>
        <p:grpSpPr bwMode="auto">
          <a:xfrm>
            <a:off x="2133600" y="3276600"/>
            <a:ext cx="2032000" cy="2819400"/>
            <a:chOff x="3336" y="1584"/>
            <a:chExt cx="1440" cy="1776"/>
          </a:xfrm>
        </p:grpSpPr>
        <p:pic>
          <p:nvPicPr>
            <p:cNvPr id="55314" name="Picture 11" descr="Science 55">
              <a:extLst>
                <a:ext uri="{FF2B5EF4-FFF2-40B4-BE49-F238E27FC236}">
                  <a16:creationId xmlns:a16="http://schemas.microsoft.com/office/drawing/2014/main" id="{DBC87668-6101-2A47-99AF-FA8ACFC70F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53778" b="1387"/>
            <a:stretch>
              <a:fillRect/>
            </a:stretch>
          </p:blipFill>
          <p:spPr bwMode="auto">
            <a:xfrm>
              <a:off x="3336" y="1584"/>
              <a:ext cx="1440"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Picture 12" descr="Science 55">
              <a:extLst>
                <a:ext uri="{FF2B5EF4-FFF2-40B4-BE49-F238E27FC236}">
                  <a16:creationId xmlns:a16="http://schemas.microsoft.com/office/drawing/2014/main" id="{23C9E681-409F-4845-8406-F4A44DF4E1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3778" r="48444" b="81343"/>
            <a:stretch>
              <a:fillRect/>
            </a:stretch>
          </p:blipFill>
          <p:spPr bwMode="auto">
            <a:xfrm>
              <a:off x="4296" y="1584"/>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7037" name="Text Box 13">
            <a:extLst>
              <a:ext uri="{FF2B5EF4-FFF2-40B4-BE49-F238E27FC236}">
                <a16:creationId xmlns:a16="http://schemas.microsoft.com/office/drawing/2014/main" id="{2CCF75EE-9706-294C-A13C-F810A206BD8B}"/>
              </a:ext>
            </a:extLst>
          </p:cNvPr>
          <p:cNvSpPr txBox="1">
            <a:spLocks noChangeArrowheads="1"/>
          </p:cNvSpPr>
          <p:nvPr/>
        </p:nvSpPr>
        <p:spPr bwMode="auto">
          <a:xfrm>
            <a:off x="576263" y="4038600"/>
            <a:ext cx="1285875"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800">
                <a:solidFill>
                  <a:srgbClr val="002060"/>
                </a:solidFill>
                <a:latin typeface="Arial" charset="0"/>
                <a:ea typeface="+mn-ea"/>
              </a:rPr>
              <a:t>Normal Cells</a:t>
            </a:r>
          </a:p>
        </p:txBody>
      </p:sp>
      <p:sp>
        <p:nvSpPr>
          <p:cNvPr id="257038" name="Line 14">
            <a:extLst>
              <a:ext uri="{FF2B5EF4-FFF2-40B4-BE49-F238E27FC236}">
                <a16:creationId xmlns:a16="http://schemas.microsoft.com/office/drawing/2014/main" id="{677186CC-21D7-F74A-8B34-63DBC8F9C92E}"/>
              </a:ext>
            </a:extLst>
          </p:cNvPr>
          <p:cNvSpPr>
            <a:spLocks noChangeShapeType="1"/>
          </p:cNvSpPr>
          <p:nvPr/>
        </p:nvSpPr>
        <p:spPr bwMode="auto">
          <a:xfrm>
            <a:off x="4437063" y="1371600"/>
            <a:ext cx="0" cy="4572000"/>
          </a:xfrm>
          <a:prstGeom prst="line">
            <a:avLst/>
          </a:prstGeom>
          <a:noFill/>
          <a:ln w="9525">
            <a:solidFill>
              <a:schemeClr val="tx1"/>
            </a:solidFill>
            <a:round/>
            <a:headEnd/>
            <a:tailEn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57039" name="Text Box 15">
            <a:extLst>
              <a:ext uri="{FF2B5EF4-FFF2-40B4-BE49-F238E27FC236}">
                <a16:creationId xmlns:a16="http://schemas.microsoft.com/office/drawing/2014/main" id="{E7AC625D-C3DB-0047-9C8B-29B8B14E5543}"/>
              </a:ext>
            </a:extLst>
          </p:cNvPr>
          <p:cNvSpPr txBox="1">
            <a:spLocks noChangeArrowheads="1"/>
          </p:cNvSpPr>
          <p:nvPr/>
        </p:nvSpPr>
        <p:spPr bwMode="auto">
          <a:xfrm>
            <a:off x="4910138" y="4572000"/>
            <a:ext cx="1287462"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800">
                <a:solidFill>
                  <a:srgbClr val="002060"/>
                </a:solidFill>
                <a:latin typeface="Arial" charset="0"/>
                <a:ea typeface="+mn-ea"/>
              </a:rPr>
              <a:t>Cancer Cells</a:t>
            </a:r>
          </a:p>
        </p:txBody>
      </p:sp>
      <p:pic>
        <p:nvPicPr>
          <p:cNvPr id="257040" name="Lou37A.mp3">
            <a:hlinkClick r:id="" action="ppaction://media"/>
            <a:extLst>
              <a:ext uri="{FF2B5EF4-FFF2-40B4-BE49-F238E27FC236}">
                <a16:creationId xmlns:a16="http://schemas.microsoft.com/office/drawing/2014/main" id="{4BFC7D1A-1CF2-AB49-8ABC-7FF2B47BA7DE}"/>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9" name="Group 17">
            <a:extLst>
              <a:ext uri="{FF2B5EF4-FFF2-40B4-BE49-F238E27FC236}">
                <a16:creationId xmlns:a16="http://schemas.microsoft.com/office/drawing/2014/main" id="{56373B00-1E42-DF40-B0EC-3640B84F48AD}"/>
              </a:ext>
            </a:extLst>
          </p:cNvPr>
          <p:cNvGrpSpPr>
            <a:grpSpLocks/>
          </p:cNvGrpSpPr>
          <p:nvPr/>
        </p:nvGrpSpPr>
        <p:grpSpPr bwMode="auto">
          <a:xfrm>
            <a:off x="7010400" y="609600"/>
            <a:ext cx="1760538" cy="2089150"/>
            <a:chOff x="4440" y="1632"/>
            <a:chExt cx="1248" cy="1316"/>
          </a:xfrm>
        </p:grpSpPr>
        <p:pic>
          <p:nvPicPr>
            <p:cNvPr id="55312" name="Picture 18" descr="LouEdited">
              <a:extLst>
                <a:ext uri="{FF2B5EF4-FFF2-40B4-BE49-F238E27FC236}">
                  <a16:creationId xmlns:a16="http://schemas.microsoft.com/office/drawing/2014/main" id="{6D0D036D-884C-BA47-B4BD-5E3D97F534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3" name="Text Box 19">
              <a:extLst>
                <a:ext uri="{FF2B5EF4-FFF2-40B4-BE49-F238E27FC236}">
                  <a16:creationId xmlns:a16="http://schemas.microsoft.com/office/drawing/2014/main" id="{8DA5AF58-B723-B747-8790-6078B4249F2F}"/>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sp>
        <p:nvSpPr>
          <p:cNvPr id="55311" name="Footer Placeholder 1">
            <a:extLst>
              <a:ext uri="{FF2B5EF4-FFF2-40B4-BE49-F238E27FC236}">
                <a16:creationId xmlns:a16="http://schemas.microsoft.com/office/drawing/2014/main" id="{256243D0-B58E-7C45-8ED5-4ADD75A73C0F}"/>
              </a:ext>
            </a:extLst>
          </p:cNvPr>
          <p:cNvSpPr>
            <a:spLocks noGrp="1"/>
          </p:cNvSpPr>
          <p:nvPr>
            <p:ph type="ftr" sz="quarter" idx="11"/>
          </p:nvPr>
        </p:nvSpPr>
        <p:spPr>
          <a:xfrm>
            <a:off x="1510667"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2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120" fill="hold"/>
                                        <p:tgtEl>
                                          <p:spTgt spid="257040"/>
                                        </p:tgtEl>
                                      </p:cBhvr>
                                    </p:cmd>
                                  </p:childTnLst>
                                </p:cTn>
                              </p:par>
                              <p:par>
                                <p:cTn id="7" presetID="10" presetClass="entr" presetSubtype="0" fill="hold" nodeType="withEffect">
                                  <p:stCondLst>
                                    <p:cond delay="0"/>
                                  </p:stCondLst>
                                  <p:childTnLst>
                                    <p:set>
                                      <p:cBhvr>
                                        <p:cTn id="8" dur="1" fill="hold">
                                          <p:stCondLst>
                                            <p:cond delay="0"/>
                                          </p:stCondLst>
                                        </p:cTn>
                                        <p:tgtEl>
                                          <p:spTgt spid="257027"/>
                                        </p:tgtEl>
                                        <p:attrNameLst>
                                          <p:attrName>style.visibility</p:attrName>
                                        </p:attrNameLst>
                                      </p:cBhvr>
                                      <p:to>
                                        <p:strVal val="visible"/>
                                      </p:to>
                                    </p:set>
                                    <p:animEffect transition="in" filter="fade">
                                      <p:cBhvr>
                                        <p:cTn id="9" dur="3000"/>
                                        <p:tgtEl>
                                          <p:spTgt spid="25702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7028"/>
                                        </p:tgtEl>
                                        <p:attrNameLst>
                                          <p:attrName>style.visibility</p:attrName>
                                        </p:attrNameLst>
                                      </p:cBhvr>
                                      <p:to>
                                        <p:strVal val="visible"/>
                                      </p:to>
                                    </p:set>
                                    <p:animEffect transition="in" filter="fade">
                                      <p:cBhvr>
                                        <p:cTn id="12" dur="3000"/>
                                        <p:tgtEl>
                                          <p:spTgt spid="257028"/>
                                        </p:tgtEl>
                                      </p:cBhvr>
                                    </p:animEffect>
                                  </p:childTnLst>
                                </p:cTn>
                              </p:par>
                              <p:par>
                                <p:cTn id="13" presetID="10" presetClass="entr" presetSubtype="0" fill="hold" grpId="0" nodeType="withEffect">
                                  <p:stCondLst>
                                    <p:cond delay="1500"/>
                                  </p:stCondLst>
                                  <p:childTnLst>
                                    <p:set>
                                      <p:cBhvr>
                                        <p:cTn id="14" dur="1" fill="hold">
                                          <p:stCondLst>
                                            <p:cond delay="0"/>
                                          </p:stCondLst>
                                        </p:cTn>
                                        <p:tgtEl>
                                          <p:spTgt spid="257037"/>
                                        </p:tgtEl>
                                        <p:attrNameLst>
                                          <p:attrName>style.visibility</p:attrName>
                                        </p:attrNameLst>
                                      </p:cBhvr>
                                      <p:to>
                                        <p:strVal val="visible"/>
                                      </p:to>
                                    </p:set>
                                    <p:animEffect transition="in" filter="fade">
                                      <p:cBhvr>
                                        <p:cTn id="15" dur="3000"/>
                                        <p:tgtEl>
                                          <p:spTgt spid="257037"/>
                                        </p:tgtEl>
                                      </p:cBhvr>
                                    </p:animEffect>
                                  </p:childTnLst>
                                </p:cTn>
                              </p:par>
                              <p:par>
                                <p:cTn id="16" presetID="10" presetClass="entr" presetSubtype="0" fill="hold" nodeType="withEffect">
                                  <p:stCondLst>
                                    <p:cond delay="1500"/>
                                  </p:stCondLst>
                                  <p:childTnLst>
                                    <p:set>
                                      <p:cBhvr>
                                        <p:cTn id="17" dur="1" fill="hold">
                                          <p:stCondLst>
                                            <p:cond delay="0"/>
                                          </p:stCondLst>
                                        </p:cTn>
                                        <p:tgtEl>
                                          <p:spTgt spid="257034"/>
                                        </p:tgtEl>
                                        <p:attrNameLst>
                                          <p:attrName>style.visibility</p:attrName>
                                        </p:attrNameLst>
                                      </p:cBhvr>
                                      <p:to>
                                        <p:strVal val="visible"/>
                                      </p:to>
                                    </p:set>
                                    <p:animEffect transition="in" filter="fade">
                                      <p:cBhvr>
                                        <p:cTn id="18" dur="3000"/>
                                        <p:tgtEl>
                                          <p:spTgt spid="257034"/>
                                        </p:tgtEl>
                                      </p:cBhvr>
                                    </p:animEffect>
                                  </p:childTnLst>
                                </p:cTn>
                              </p:par>
                              <p:par>
                                <p:cTn id="19" presetID="22" presetClass="entr" presetSubtype="1" fill="hold" nodeType="withEffect">
                                  <p:stCondLst>
                                    <p:cond delay="7500"/>
                                  </p:stCondLst>
                                  <p:childTnLst>
                                    <p:set>
                                      <p:cBhvr>
                                        <p:cTn id="20" dur="1" fill="hold">
                                          <p:stCondLst>
                                            <p:cond delay="0"/>
                                          </p:stCondLst>
                                        </p:cTn>
                                        <p:tgtEl>
                                          <p:spTgt spid="257038"/>
                                        </p:tgtEl>
                                        <p:attrNameLst>
                                          <p:attrName>style.visibility</p:attrName>
                                        </p:attrNameLst>
                                      </p:cBhvr>
                                      <p:to>
                                        <p:strVal val="visible"/>
                                      </p:to>
                                    </p:set>
                                    <p:animEffect transition="in" filter="wipe(up)">
                                      <p:cBhvr>
                                        <p:cTn id="21" dur="2000"/>
                                        <p:tgtEl>
                                          <p:spTgt spid="257038"/>
                                        </p:tgtEl>
                                      </p:cBhvr>
                                    </p:animEffect>
                                  </p:childTnLst>
                                </p:cTn>
                              </p:par>
                              <p:par>
                                <p:cTn id="22" presetID="10" presetClass="entr" presetSubtype="0" fill="hold" nodeType="withEffect">
                                  <p:stCondLst>
                                    <p:cond delay="7500"/>
                                  </p:stCondLst>
                                  <p:childTnLst>
                                    <p:set>
                                      <p:cBhvr>
                                        <p:cTn id="23" dur="1" fill="hold">
                                          <p:stCondLst>
                                            <p:cond delay="0"/>
                                          </p:stCondLst>
                                        </p:cTn>
                                        <p:tgtEl>
                                          <p:spTgt spid="257029"/>
                                        </p:tgtEl>
                                        <p:attrNameLst>
                                          <p:attrName>style.visibility</p:attrName>
                                        </p:attrNameLst>
                                      </p:cBhvr>
                                      <p:to>
                                        <p:strVal val="visible"/>
                                      </p:to>
                                    </p:set>
                                    <p:animEffect transition="in" filter="fade">
                                      <p:cBhvr>
                                        <p:cTn id="24" dur="3000"/>
                                        <p:tgtEl>
                                          <p:spTgt spid="257029"/>
                                        </p:tgtEl>
                                      </p:cBhvr>
                                    </p:animEffect>
                                  </p:childTnLst>
                                </p:cTn>
                              </p:par>
                              <p:par>
                                <p:cTn id="25" presetID="10" presetClass="entr" presetSubtype="0" fill="hold" grpId="0" nodeType="withEffect">
                                  <p:stCondLst>
                                    <p:cond delay="7500"/>
                                  </p:stCondLst>
                                  <p:childTnLst>
                                    <p:set>
                                      <p:cBhvr>
                                        <p:cTn id="26" dur="1" fill="hold">
                                          <p:stCondLst>
                                            <p:cond delay="0"/>
                                          </p:stCondLst>
                                        </p:cTn>
                                        <p:tgtEl>
                                          <p:spTgt spid="257039"/>
                                        </p:tgtEl>
                                        <p:attrNameLst>
                                          <p:attrName>style.visibility</p:attrName>
                                        </p:attrNameLst>
                                      </p:cBhvr>
                                      <p:to>
                                        <p:strVal val="visible"/>
                                      </p:to>
                                    </p:set>
                                    <p:animEffect transition="in" filter="fade">
                                      <p:cBhvr>
                                        <p:cTn id="27" dur="3000"/>
                                        <p:tgtEl>
                                          <p:spTgt spid="257039"/>
                                        </p:tgtEl>
                                      </p:cBhvr>
                                    </p:animEffect>
                                  </p:childTnLst>
                                </p:cTn>
                              </p:par>
                              <p:par>
                                <p:cTn id="28" presetID="10" presetClass="entr" presetSubtype="0" fill="hold" nodeType="withEffect">
                                  <p:stCondLst>
                                    <p:cond delay="8000"/>
                                  </p:stCondLst>
                                  <p:childTnLst>
                                    <p:set>
                                      <p:cBhvr>
                                        <p:cTn id="29" dur="1" fill="hold">
                                          <p:stCondLst>
                                            <p:cond delay="0"/>
                                          </p:stCondLst>
                                        </p:cTn>
                                        <p:tgtEl>
                                          <p:spTgt spid="257030"/>
                                        </p:tgtEl>
                                        <p:attrNameLst>
                                          <p:attrName>style.visibility</p:attrName>
                                        </p:attrNameLst>
                                      </p:cBhvr>
                                      <p:to>
                                        <p:strVal val="visible"/>
                                      </p:to>
                                    </p:set>
                                    <p:animEffect transition="in" filter="fade">
                                      <p:cBhvr>
                                        <p:cTn id="30" dur="3000"/>
                                        <p:tgtEl>
                                          <p:spTgt spid="2570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257040"/>
                </p:tgtEl>
              </p:cMediaNode>
            </p:audio>
          </p:childTnLst>
        </p:cTn>
      </p:par>
    </p:tnLst>
    <p:bldLst>
      <p:bldP spid="257028" grpId="0"/>
      <p:bldP spid="257037" grpId="0"/>
      <p:bldP spid="2570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Date Placeholder 2">
            <a:extLst>
              <a:ext uri="{FF2B5EF4-FFF2-40B4-BE49-F238E27FC236}">
                <a16:creationId xmlns:a16="http://schemas.microsoft.com/office/drawing/2014/main" id="{DA67F9AB-86A7-3C47-BC3E-91C6CEFB9F1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E0469D9-026C-AD46-8F3B-0FF309C05593}" type="datetime12">
              <a:rPr lang="en-US" altLang="en-US" sz="1400" smtClean="0"/>
              <a:t>7:38 AM</a:t>
            </a:fld>
            <a:endParaRPr lang="en-US" altLang="en-US" sz="1400"/>
          </a:p>
        </p:txBody>
      </p:sp>
      <p:sp>
        <p:nvSpPr>
          <p:cNvPr id="57346" name="Slide Number Placeholder 4">
            <a:extLst>
              <a:ext uri="{FF2B5EF4-FFF2-40B4-BE49-F238E27FC236}">
                <a16:creationId xmlns:a16="http://schemas.microsoft.com/office/drawing/2014/main" id="{88CFE2A8-BAC2-F042-8A3D-30CE4A39DD94}"/>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DF765EF-3498-1244-B390-1F76C7290BE2}" type="slidenum">
              <a:rPr lang="en-US" altLang="en-US" sz="1400" smtClean="0"/>
              <a:pPr>
                <a:spcBef>
                  <a:spcPct val="0"/>
                </a:spcBef>
                <a:buFontTx/>
                <a:buNone/>
              </a:pPr>
              <a:t>26</a:t>
            </a:fld>
            <a:endParaRPr lang="en-US" altLang="en-US" sz="1400"/>
          </a:p>
        </p:txBody>
      </p:sp>
      <p:sp>
        <p:nvSpPr>
          <p:cNvPr id="38916" name="Rectangle 2">
            <a:extLst>
              <a:ext uri="{FF2B5EF4-FFF2-40B4-BE49-F238E27FC236}">
                <a16:creationId xmlns:a16="http://schemas.microsoft.com/office/drawing/2014/main" id="{3E930D15-2543-244E-8061-CE3C260E7FED}"/>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3600" b="1">
                <a:ea typeface="+mj-ea"/>
              </a:rPr>
              <a:t> Flow Cytometry</a:t>
            </a:r>
          </a:p>
        </p:txBody>
      </p:sp>
      <p:sp>
        <p:nvSpPr>
          <p:cNvPr id="259075" name="Text Box 3">
            <a:extLst>
              <a:ext uri="{FF2B5EF4-FFF2-40B4-BE49-F238E27FC236}">
                <a16:creationId xmlns:a16="http://schemas.microsoft.com/office/drawing/2014/main" id="{9050A641-47FC-414F-9A8B-B2CFDB81933D}"/>
              </a:ext>
            </a:extLst>
          </p:cNvPr>
          <p:cNvSpPr txBox="1">
            <a:spLocks noChangeArrowheads="1"/>
          </p:cNvSpPr>
          <p:nvPr/>
        </p:nvSpPr>
        <p:spPr bwMode="auto">
          <a:xfrm>
            <a:off x="1524000" y="6216650"/>
            <a:ext cx="7315200" cy="461665"/>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LA Kamentsky, MR Melamed &amp; H. </a:t>
            </a:r>
            <a:r>
              <a:rPr lang="en-US" altLang="en-US" sz="1200" dirty="0" err="1">
                <a:solidFill>
                  <a:srgbClr val="002060"/>
                </a:solidFill>
                <a:latin typeface="Arial" charset="0"/>
                <a:ea typeface="+mn-ea"/>
              </a:rPr>
              <a:t>Derman</a:t>
            </a:r>
            <a:r>
              <a:rPr lang="en-US" altLang="en-US" sz="1200" dirty="0">
                <a:solidFill>
                  <a:srgbClr val="002060"/>
                </a:solidFill>
                <a:latin typeface="Arial" charset="0"/>
                <a:ea typeface="+mn-ea"/>
              </a:rPr>
              <a:t>, Spectrophotometer: New instrument for ultrarapid cell analysis, Science </a:t>
            </a:r>
            <a:r>
              <a:rPr lang="en-US" altLang="en-US" sz="1200" u="sng" dirty="0">
                <a:solidFill>
                  <a:srgbClr val="002060"/>
                </a:solidFill>
                <a:latin typeface="Arial" charset="0"/>
                <a:ea typeface="+mn-ea"/>
              </a:rPr>
              <a:t>150</a:t>
            </a:r>
            <a:r>
              <a:rPr lang="en-US" altLang="en-US" sz="1200" dirty="0">
                <a:solidFill>
                  <a:srgbClr val="002060"/>
                </a:solidFill>
                <a:latin typeface="Arial" charset="0"/>
                <a:ea typeface="+mn-ea"/>
              </a:rPr>
              <a:t>, 1965 (ref: 4144)</a:t>
            </a:r>
          </a:p>
        </p:txBody>
      </p:sp>
      <p:grpSp>
        <p:nvGrpSpPr>
          <p:cNvPr id="259076" name="Group 4">
            <a:extLst>
              <a:ext uri="{FF2B5EF4-FFF2-40B4-BE49-F238E27FC236}">
                <a16:creationId xmlns:a16="http://schemas.microsoft.com/office/drawing/2014/main" id="{CD7EFF8A-78EA-1143-B307-37C32A3A7B57}"/>
              </a:ext>
            </a:extLst>
          </p:cNvPr>
          <p:cNvGrpSpPr>
            <a:grpSpLocks/>
          </p:cNvGrpSpPr>
          <p:nvPr/>
        </p:nvGrpSpPr>
        <p:grpSpPr bwMode="auto">
          <a:xfrm>
            <a:off x="1049338" y="990600"/>
            <a:ext cx="7215187" cy="5138738"/>
            <a:chOff x="744" y="624"/>
            <a:chExt cx="5113" cy="3237"/>
          </a:xfrm>
        </p:grpSpPr>
        <p:pic>
          <p:nvPicPr>
            <p:cNvPr id="57353" name="Picture 5" descr="Science 452">
              <a:extLst>
                <a:ext uri="{FF2B5EF4-FFF2-40B4-BE49-F238E27FC236}">
                  <a16:creationId xmlns:a16="http://schemas.microsoft.com/office/drawing/2014/main" id="{17F61856-CC02-6B4D-806F-0A3CE09E478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 y="624"/>
              <a:ext cx="5113" cy="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Rectangle 6">
              <a:extLst>
                <a:ext uri="{FF2B5EF4-FFF2-40B4-BE49-F238E27FC236}">
                  <a16:creationId xmlns:a16="http://schemas.microsoft.com/office/drawing/2014/main" id="{6BB42F2E-C119-6847-8A0E-432EB5DC2C01}"/>
                </a:ext>
              </a:extLst>
            </p:cNvPr>
            <p:cNvSpPr>
              <a:spLocks noChangeArrowheads="1"/>
            </p:cNvSpPr>
            <p:nvPr/>
          </p:nvSpPr>
          <p:spPr bwMode="auto">
            <a:xfrm>
              <a:off x="792" y="1632"/>
              <a:ext cx="1630"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57355" name="Rectangle 7">
              <a:extLst>
                <a:ext uri="{FF2B5EF4-FFF2-40B4-BE49-F238E27FC236}">
                  <a16:creationId xmlns:a16="http://schemas.microsoft.com/office/drawing/2014/main" id="{282430DD-F1DE-4548-A45D-0294B22B4769}"/>
                </a:ext>
              </a:extLst>
            </p:cNvPr>
            <p:cNvSpPr>
              <a:spLocks noChangeArrowheads="1"/>
            </p:cNvSpPr>
            <p:nvPr/>
          </p:nvSpPr>
          <p:spPr bwMode="auto">
            <a:xfrm rot="1753683">
              <a:off x="2379" y="2627"/>
              <a:ext cx="386" cy="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pic>
        <p:nvPicPr>
          <p:cNvPr id="259080" name="Lou38A.mp3">
            <a:hlinkClick r:id="" action="ppaction://media"/>
            <a:extLst>
              <a:ext uri="{FF2B5EF4-FFF2-40B4-BE49-F238E27FC236}">
                <a16:creationId xmlns:a16="http://schemas.microsoft.com/office/drawing/2014/main" id="{EBBB5230-9B72-4841-8447-49E664B5B497}"/>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Footer Placeholder 1">
            <a:extLst>
              <a:ext uri="{FF2B5EF4-FFF2-40B4-BE49-F238E27FC236}">
                <a16:creationId xmlns:a16="http://schemas.microsoft.com/office/drawing/2014/main" id="{402EBC51-DED5-6E44-9584-97DF210518FD}"/>
              </a:ext>
            </a:extLst>
          </p:cNvPr>
          <p:cNvSpPr>
            <a:spLocks noGrp="1"/>
          </p:cNvSpPr>
          <p:nvPr>
            <p:ph type="ftr" sz="quarter" idx="11"/>
          </p:nvPr>
        </p:nvSpPr>
        <p:spPr>
          <a:xfrm>
            <a:off x="2057400"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3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529" fill="hold"/>
                                        <p:tgtEl>
                                          <p:spTgt spid="259080"/>
                                        </p:tgtEl>
                                      </p:cBhvr>
                                    </p:cmd>
                                  </p:childTnLst>
                                </p:cTn>
                              </p:par>
                              <p:par>
                                <p:cTn id="7" presetID="53" presetClass="entr" presetSubtype="0" fill="hold" nodeType="withEffect">
                                  <p:stCondLst>
                                    <p:cond delay="0"/>
                                  </p:stCondLst>
                                  <p:childTnLst>
                                    <p:set>
                                      <p:cBhvr>
                                        <p:cTn id="8" dur="1" fill="hold">
                                          <p:stCondLst>
                                            <p:cond delay="0"/>
                                          </p:stCondLst>
                                        </p:cTn>
                                        <p:tgtEl>
                                          <p:spTgt spid="259076"/>
                                        </p:tgtEl>
                                        <p:attrNameLst>
                                          <p:attrName>style.visibility</p:attrName>
                                        </p:attrNameLst>
                                      </p:cBhvr>
                                      <p:to>
                                        <p:strVal val="visible"/>
                                      </p:to>
                                    </p:set>
                                    <p:anim calcmode="lin" valueType="num">
                                      <p:cBhvr>
                                        <p:cTn id="9" dur="10000" fill="hold"/>
                                        <p:tgtEl>
                                          <p:spTgt spid="259076"/>
                                        </p:tgtEl>
                                        <p:attrNameLst>
                                          <p:attrName>ppt_w</p:attrName>
                                        </p:attrNameLst>
                                      </p:cBhvr>
                                      <p:tavLst>
                                        <p:tav tm="0">
                                          <p:val>
                                            <p:fltVal val="0"/>
                                          </p:val>
                                        </p:tav>
                                        <p:tav tm="100000">
                                          <p:val>
                                            <p:strVal val="#ppt_w"/>
                                          </p:val>
                                        </p:tav>
                                      </p:tavLst>
                                    </p:anim>
                                    <p:anim calcmode="lin" valueType="num">
                                      <p:cBhvr>
                                        <p:cTn id="10" dur="10000" fill="hold"/>
                                        <p:tgtEl>
                                          <p:spTgt spid="259076"/>
                                        </p:tgtEl>
                                        <p:attrNameLst>
                                          <p:attrName>ppt_h</p:attrName>
                                        </p:attrNameLst>
                                      </p:cBhvr>
                                      <p:tavLst>
                                        <p:tav tm="0">
                                          <p:val>
                                            <p:fltVal val="0"/>
                                          </p:val>
                                        </p:tav>
                                        <p:tav tm="100000">
                                          <p:val>
                                            <p:strVal val="#ppt_h"/>
                                          </p:val>
                                        </p:tav>
                                      </p:tavLst>
                                    </p:anim>
                                    <p:animEffect transition="in" filter="fade">
                                      <p:cBhvr>
                                        <p:cTn id="11" dur="10000"/>
                                        <p:tgtEl>
                                          <p:spTgt spid="259076"/>
                                        </p:tgtEl>
                                      </p:cBhvr>
                                    </p:animEffect>
                                  </p:childTnLst>
                                </p:cTn>
                              </p:par>
                              <p:par>
                                <p:cTn id="12" presetID="10" presetClass="entr" presetSubtype="0" fill="hold" grpId="0" nodeType="withEffect">
                                  <p:stCondLst>
                                    <p:cond delay="10000"/>
                                  </p:stCondLst>
                                  <p:childTnLst>
                                    <p:set>
                                      <p:cBhvr>
                                        <p:cTn id="13" dur="1" fill="hold">
                                          <p:stCondLst>
                                            <p:cond delay="0"/>
                                          </p:stCondLst>
                                        </p:cTn>
                                        <p:tgtEl>
                                          <p:spTgt spid="259075"/>
                                        </p:tgtEl>
                                        <p:attrNameLst>
                                          <p:attrName>style.visibility</p:attrName>
                                        </p:attrNameLst>
                                      </p:cBhvr>
                                      <p:to>
                                        <p:strVal val="visible"/>
                                      </p:to>
                                    </p:set>
                                    <p:animEffect transition="in" filter="fade">
                                      <p:cBhvr>
                                        <p:cTn id="14" dur="2000"/>
                                        <p:tgtEl>
                                          <p:spTgt spid="2590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259080"/>
                </p:tgtEl>
              </p:cMediaNode>
            </p:audio>
          </p:childTnLst>
        </p:cTn>
      </p:par>
    </p:tnLst>
    <p:bldLst>
      <p:bldP spid="25907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Date Placeholder 2">
            <a:extLst>
              <a:ext uri="{FF2B5EF4-FFF2-40B4-BE49-F238E27FC236}">
                <a16:creationId xmlns:a16="http://schemas.microsoft.com/office/drawing/2014/main" id="{459DA520-CD8C-E542-8526-F4F854F8B6AD}"/>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0092749-1972-244C-8187-428DA9BCF972}" type="datetime12">
              <a:rPr lang="en-US" altLang="en-US" sz="1100" smtClean="0"/>
              <a:t>7:38 AM</a:t>
            </a:fld>
            <a:endParaRPr lang="en-US" altLang="en-US" sz="1100" dirty="0"/>
          </a:p>
        </p:txBody>
      </p:sp>
      <p:sp>
        <p:nvSpPr>
          <p:cNvPr id="59394" name="Slide Number Placeholder 4">
            <a:extLst>
              <a:ext uri="{FF2B5EF4-FFF2-40B4-BE49-F238E27FC236}">
                <a16:creationId xmlns:a16="http://schemas.microsoft.com/office/drawing/2014/main" id="{62861024-A68B-DD49-BAEF-6A5E2DC4990B}"/>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F50AE78-38A5-3D4A-AFCA-96E5CA9A4EE1}" type="slidenum">
              <a:rPr lang="en-US" altLang="en-US" sz="1400" smtClean="0"/>
              <a:pPr>
                <a:spcBef>
                  <a:spcPct val="0"/>
                </a:spcBef>
                <a:buFontTx/>
                <a:buNone/>
              </a:pPr>
              <a:t>27</a:t>
            </a:fld>
            <a:endParaRPr lang="en-US" altLang="en-US" sz="1400"/>
          </a:p>
        </p:txBody>
      </p:sp>
      <p:pic>
        <p:nvPicPr>
          <p:cNvPr id="59395" name="Picture 2" descr="Science 452">
            <a:extLst>
              <a:ext uri="{FF2B5EF4-FFF2-40B4-BE49-F238E27FC236}">
                <a16:creationId xmlns:a16="http://schemas.microsoft.com/office/drawing/2014/main" id="{6D5D2637-7130-AE41-BBFD-8263F936883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338" y="990600"/>
            <a:ext cx="7215187"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3">
            <a:extLst>
              <a:ext uri="{FF2B5EF4-FFF2-40B4-BE49-F238E27FC236}">
                <a16:creationId xmlns:a16="http://schemas.microsoft.com/office/drawing/2014/main" id="{B3F3CD0B-D3DB-8B42-B67B-7C3E5DBCC34D}"/>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3600" b="1">
                <a:ea typeface="+mj-ea"/>
              </a:rPr>
              <a:t> Flow Cytometry</a:t>
            </a:r>
          </a:p>
        </p:txBody>
      </p:sp>
      <p:sp>
        <p:nvSpPr>
          <p:cNvPr id="39942" name="Text Box 4">
            <a:extLst>
              <a:ext uri="{FF2B5EF4-FFF2-40B4-BE49-F238E27FC236}">
                <a16:creationId xmlns:a16="http://schemas.microsoft.com/office/drawing/2014/main" id="{5C8815C5-3110-C142-883F-EF4DFA98D8BA}"/>
              </a:ext>
            </a:extLst>
          </p:cNvPr>
          <p:cNvSpPr txBox="1">
            <a:spLocks noChangeArrowheads="1"/>
          </p:cNvSpPr>
          <p:nvPr/>
        </p:nvSpPr>
        <p:spPr bwMode="auto">
          <a:xfrm>
            <a:off x="1447800" y="6216649"/>
            <a:ext cx="7696200" cy="43088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100" dirty="0">
                <a:solidFill>
                  <a:srgbClr val="002060"/>
                </a:solidFill>
                <a:latin typeface="Arial" charset="0"/>
                <a:ea typeface="+mn-ea"/>
              </a:rPr>
              <a:t>LA Kamentsky, MR Melamed &amp; H. </a:t>
            </a:r>
            <a:r>
              <a:rPr lang="en-US" altLang="en-US" sz="1100" dirty="0" err="1">
                <a:solidFill>
                  <a:srgbClr val="002060"/>
                </a:solidFill>
                <a:latin typeface="Arial" charset="0"/>
                <a:ea typeface="+mn-ea"/>
              </a:rPr>
              <a:t>Derman</a:t>
            </a:r>
            <a:r>
              <a:rPr lang="en-US" altLang="en-US" sz="1100" dirty="0">
                <a:solidFill>
                  <a:srgbClr val="002060"/>
                </a:solidFill>
                <a:latin typeface="Arial" charset="0"/>
                <a:ea typeface="+mn-ea"/>
              </a:rPr>
              <a:t>, Spectrophotometer: New instrument for ultrarapid cell analysis, Science </a:t>
            </a:r>
            <a:r>
              <a:rPr lang="en-US" altLang="en-US" sz="1100" u="sng" dirty="0">
                <a:solidFill>
                  <a:srgbClr val="002060"/>
                </a:solidFill>
                <a:latin typeface="Arial" charset="0"/>
                <a:ea typeface="+mn-ea"/>
              </a:rPr>
              <a:t>150</a:t>
            </a:r>
            <a:r>
              <a:rPr lang="en-US" altLang="en-US" sz="1100" dirty="0">
                <a:solidFill>
                  <a:srgbClr val="002060"/>
                </a:solidFill>
                <a:latin typeface="Arial" charset="0"/>
                <a:ea typeface="+mn-ea"/>
              </a:rPr>
              <a:t>, 1965 (ref: 4144)</a:t>
            </a:r>
          </a:p>
        </p:txBody>
      </p:sp>
      <p:sp>
        <p:nvSpPr>
          <p:cNvPr id="261125" name="Rectangle 5">
            <a:extLst>
              <a:ext uri="{FF2B5EF4-FFF2-40B4-BE49-F238E27FC236}">
                <a16:creationId xmlns:a16="http://schemas.microsoft.com/office/drawing/2014/main" id="{27904F5B-3524-4444-81D1-8C96A2871838}"/>
              </a:ext>
            </a:extLst>
          </p:cNvPr>
          <p:cNvSpPr>
            <a:spLocks noChangeArrowheads="1"/>
          </p:cNvSpPr>
          <p:nvPr/>
        </p:nvSpPr>
        <p:spPr bwMode="auto">
          <a:xfrm>
            <a:off x="1117600" y="2590800"/>
            <a:ext cx="22352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59399" name="Rectangle 6">
            <a:extLst>
              <a:ext uri="{FF2B5EF4-FFF2-40B4-BE49-F238E27FC236}">
                <a16:creationId xmlns:a16="http://schemas.microsoft.com/office/drawing/2014/main" id="{84F87A24-1FC2-DB45-B366-5D0E19C25DBC}"/>
              </a:ext>
            </a:extLst>
          </p:cNvPr>
          <p:cNvSpPr>
            <a:spLocks noChangeArrowheads="1"/>
          </p:cNvSpPr>
          <p:nvPr/>
        </p:nvSpPr>
        <p:spPr bwMode="auto">
          <a:xfrm rot="1753683">
            <a:off x="3279775" y="4146550"/>
            <a:ext cx="614363" cy="173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1127" name="Rectangle 7">
            <a:extLst>
              <a:ext uri="{FF2B5EF4-FFF2-40B4-BE49-F238E27FC236}">
                <a16:creationId xmlns:a16="http://schemas.microsoft.com/office/drawing/2014/main" id="{446AD1D8-187D-8043-90B7-26A4A9217AB2}"/>
              </a:ext>
            </a:extLst>
          </p:cNvPr>
          <p:cNvSpPr>
            <a:spLocks noChangeArrowheads="1"/>
          </p:cNvSpPr>
          <p:nvPr/>
        </p:nvSpPr>
        <p:spPr bwMode="auto">
          <a:xfrm>
            <a:off x="3624263" y="4343400"/>
            <a:ext cx="812800" cy="228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1128" name="Line 8">
            <a:extLst>
              <a:ext uri="{FF2B5EF4-FFF2-40B4-BE49-F238E27FC236}">
                <a16:creationId xmlns:a16="http://schemas.microsoft.com/office/drawing/2014/main" id="{330CC4E5-2D3E-DE47-86AB-6B7C42C8900E}"/>
              </a:ext>
            </a:extLst>
          </p:cNvPr>
          <p:cNvSpPr>
            <a:spLocks noChangeShapeType="1"/>
          </p:cNvSpPr>
          <p:nvPr/>
        </p:nvSpPr>
        <p:spPr bwMode="auto">
          <a:xfrm flipH="1" flipV="1">
            <a:off x="3284538" y="4114800"/>
            <a:ext cx="339725" cy="228600"/>
          </a:xfrm>
          <a:prstGeom prst="line">
            <a:avLst/>
          </a:prstGeom>
          <a:noFill/>
          <a:ln w="22225">
            <a:solidFill>
              <a:srgbClr val="FF33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61129" name="Rectangle 9">
            <a:extLst>
              <a:ext uri="{FF2B5EF4-FFF2-40B4-BE49-F238E27FC236}">
                <a16:creationId xmlns:a16="http://schemas.microsoft.com/office/drawing/2014/main" id="{A0ACF49D-AC73-6E4D-8F64-9D76B0D90F3D}"/>
              </a:ext>
            </a:extLst>
          </p:cNvPr>
          <p:cNvSpPr>
            <a:spLocks noChangeArrowheads="1"/>
          </p:cNvSpPr>
          <p:nvPr/>
        </p:nvSpPr>
        <p:spPr bwMode="auto">
          <a:xfrm>
            <a:off x="3759200" y="4764088"/>
            <a:ext cx="560388" cy="417512"/>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grpSp>
        <p:nvGrpSpPr>
          <p:cNvPr id="261130" name="Group 10">
            <a:extLst>
              <a:ext uri="{FF2B5EF4-FFF2-40B4-BE49-F238E27FC236}">
                <a16:creationId xmlns:a16="http://schemas.microsoft.com/office/drawing/2014/main" id="{C9DB3BC0-54CC-574A-BF00-205AB35BC8C0}"/>
              </a:ext>
            </a:extLst>
          </p:cNvPr>
          <p:cNvGrpSpPr>
            <a:grpSpLocks/>
          </p:cNvGrpSpPr>
          <p:nvPr/>
        </p:nvGrpSpPr>
        <p:grpSpPr bwMode="auto">
          <a:xfrm>
            <a:off x="3690938" y="1447800"/>
            <a:ext cx="1625600" cy="1676400"/>
            <a:chOff x="2616" y="912"/>
            <a:chExt cx="1152" cy="1056"/>
          </a:xfrm>
        </p:grpSpPr>
        <p:sp>
          <p:nvSpPr>
            <p:cNvPr id="39960" name="Rectangle 11">
              <a:extLst>
                <a:ext uri="{FF2B5EF4-FFF2-40B4-BE49-F238E27FC236}">
                  <a16:creationId xmlns:a16="http://schemas.microsoft.com/office/drawing/2014/main" id="{B3D7541D-F84A-834B-8246-C4854B8E92ED}"/>
                </a:ext>
              </a:extLst>
            </p:cNvPr>
            <p:cNvSpPr>
              <a:spLocks noChangeArrowheads="1"/>
            </p:cNvSpPr>
            <p:nvPr/>
          </p:nvSpPr>
          <p:spPr bwMode="auto">
            <a:xfrm>
              <a:off x="3240" y="1536"/>
              <a:ext cx="528" cy="432"/>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39961" name="Rectangle 12">
              <a:extLst>
                <a:ext uri="{FF2B5EF4-FFF2-40B4-BE49-F238E27FC236}">
                  <a16:creationId xmlns:a16="http://schemas.microsoft.com/office/drawing/2014/main" id="{7AA30E34-8E2E-D14A-9774-742851E1E56C}"/>
                </a:ext>
              </a:extLst>
            </p:cNvPr>
            <p:cNvSpPr>
              <a:spLocks noChangeArrowheads="1"/>
            </p:cNvSpPr>
            <p:nvPr/>
          </p:nvSpPr>
          <p:spPr bwMode="auto">
            <a:xfrm>
              <a:off x="2616" y="912"/>
              <a:ext cx="446" cy="503"/>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grpSp>
      <p:sp>
        <p:nvSpPr>
          <p:cNvPr id="261133" name="Rectangle 13">
            <a:extLst>
              <a:ext uri="{FF2B5EF4-FFF2-40B4-BE49-F238E27FC236}">
                <a16:creationId xmlns:a16="http://schemas.microsoft.com/office/drawing/2014/main" id="{ECA639FD-24E3-984C-AD87-4651B1BED552}"/>
              </a:ext>
            </a:extLst>
          </p:cNvPr>
          <p:cNvSpPr>
            <a:spLocks noChangeArrowheads="1"/>
          </p:cNvSpPr>
          <p:nvPr/>
        </p:nvSpPr>
        <p:spPr bwMode="auto">
          <a:xfrm>
            <a:off x="3624263" y="2438400"/>
            <a:ext cx="744537" cy="6858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4" name="Rectangle 14">
            <a:extLst>
              <a:ext uri="{FF2B5EF4-FFF2-40B4-BE49-F238E27FC236}">
                <a16:creationId xmlns:a16="http://schemas.microsoft.com/office/drawing/2014/main" id="{8A877D9A-DB1D-F64A-BEC3-F73583F4A434}"/>
              </a:ext>
            </a:extLst>
          </p:cNvPr>
          <p:cNvSpPr>
            <a:spLocks noChangeArrowheads="1"/>
          </p:cNvSpPr>
          <p:nvPr/>
        </p:nvSpPr>
        <p:spPr bwMode="auto">
          <a:xfrm>
            <a:off x="6062663" y="4191000"/>
            <a:ext cx="2098675" cy="8382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5" name="Rectangle 15">
            <a:extLst>
              <a:ext uri="{FF2B5EF4-FFF2-40B4-BE49-F238E27FC236}">
                <a16:creationId xmlns:a16="http://schemas.microsoft.com/office/drawing/2014/main" id="{CA810DC8-7D9D-5649-AA3A-137E6A60D8DA}"/>
              </a:ext>
            </a:extLst>
          </p:cNvPr>
          <p:cNvSpPr>
            <a:spLocks noChangeArrowheads="1"/>
          </p:cNvSpPr>
          <p:nvPr/>
        </p:nvSpPr>
        <p:spPr bwMode="auto">
          <a:xfrm>
            <a:off x="3624263" y="3124200"/>
            <a:ext cx="744537" cy="12192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6" name="Rectangle 16">
            <a:extLst>
              <a:ext uri="{FF2B5EF4-FFF2-40B4-BE49-F238E27FC236}">
                <a16:creationId xmlns:a16="http://schemas.microsoft.com/office/drawing/2014/main" id="{1AAF0391-3812-A049-89E4-20E7075E0BDE}"/>
              </a:ext>
            </a:extLst>
          </p:cNvPr>
          <p:cNvSpPr>
            <a:spLocks noChangeArrowheads="1"/>
          </p:cNvSpPr>
          <p:nvPr/>
        </p:nvSpPr>
        <p:spPr bwMode="auto">
          <a:xfrm>
            <a:off x="6062663" y="2895600"/>
            <a:ext cx="560387" cy="569913"/>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7" name="Rectangle 17">
            <a:extLst>
              <a:ext uri="{FF2B5EF4-FFF2-40B4-BE49-F238E27FC236}">
                <a16:creationId xmlns:a16="http://schemas.microsoft.com/office/drawing/2014/main" id="{89B75668-DD7B-0E4B-9C27-3625EEDE44F0}"/>
              </a:ext>
            </a:extLst>
          </p:cNvPr>
          <p:cNvSpPr>
            <a:spLocks noChangeArrowheads="1"/>
          </p:cNvSpPr>
          <p:nvPr/>
        </p:nvSpPr>
        <p:spPr bwMode="auto">
          <a:xfrm>
            <a:off x="6672263" y="2895600"/>
            <a:ext cx="695325" cy="569913"/>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8" name="Rectangle 18">
            <a:extLst>
              <a:ext uri="{FF2B5EF4-FFF2-40B4-BE49-F238E27FC236}">
                <a16:creationId xmlns:a16="http://schemas.microsoft.com/office/drawing/2014/main" id="{AEE32A18-E26D-7D45-8455-EFA1158D77F1}"/>
              </a:ext>
            </a:extLst>
          </p:cNvPr>
          <p:cNvSpPr>
            <a:spLocks noChangeArrowheads="1"/>
          </p:cNvSpPr>
          <p:nvPr/>
        </p:nvSpPr>
        <p:spPr bwMode="auto">
          <a:xfrm>
            <a:off x="6265863" y="1219200"/>
            <a:ext cx="1219200" cy="16002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pic>
        <p:nvPicPr>
          <p:cNvPr id="261139" name="Lou38B.mp3">
            <a:hlinkClick r:id="" action="ppaction://media"/>
            <a:extLst>
              <a:ext uri="{FF2B5EF4-FFF2-40B4-BE49-F238E27FC236}">
                <a16:creationId xmlns:a16="http://schemas.microsoft.com/office/drawing/2014/main" id="{2BDB8DCE-9F4D-804D-8081-FD34E18DBAF2}"/>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40" name="Rectangle 20">
            <a:extLst>
              <a:ext uri="{FF2B5EF4-FFF2-40B4-BE49-F238E27FC236}">
                <a16:creationId xmlns:a16="http://schemas.microsoft.com/office/drawing/2014/main" id="{8F28EE03-748F-CE4E-BEF2-86C8A53DC237}"/>
              </a:ext>
            </a:extLst>
          </p:cNvPr>
          <p:cNvSpPr>
            <a:spLocks noChangeArrowheads="1"/>
          </p:cNvSpPr>
          <p:nvPr/>
        </p:nvSpPr>
        <p:spPr bwMode="auto">
          <a:xfrm>
            <a:off x="5378450" y="2466975"/>
            <a:ext cx="542925" cy="6096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41" name="Rectangle 21">
            <a:extLst>
              <a:ext uri="{FF2B5EF4-FFF2-40B4-BE49-F238E27FC236}">
                <a16:creationId xmlns:a16="http://schemas.microsoft.com/office/drawing/2014/main" id="{55DE2473-CB7E-7647-B955-6070D3DB3B2E}"/>
              </a:ext>
            </a:extLst>
          </p:cNvPr>
          <p:cNvSpPr>
            <a:spLocks noChangeArrowheads="1"/>
          </p:cNvSpPr>
          <p:nvPr/>
        </p:nvSpPr>
        <p:spPr bwMode="auto">
          <a:xfrm>
            <a:off x="4859338" y="1104900"/>
            <a:ext cx="542925" cy="6096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59414" name="Footer Placeholder 1">
            <a:extLst>
              <a:ext uri="{FF2B5EF4-FFF2-40B4-BE49-F238E27FC236}">
                <a16:creationId xmlns:a16="http://schemas.microsoft.com/office/drawing/2014/main" id="{6614E6DE-9669-5A4F-A6C5-E165C4BBAAFB}"/>
              </a:ext>
            </a:extLst>
          </p:cNvPr>
          <p:cNvSpPr>
            <a:spLocks noGrp="1"/>
          </p:cNvSpPr>
          <p:nvPr>
            <p:ph type="ftr" sz="quarter" idx="11"/>
          </p:nvPr>
        </p:nvSpPr>
        <p:spPr>
          <a:xfrm>
            <a:off x="21590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543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4308" fill="hold"/>
                                        <p:tgtEl>
                                          <p:spTgt spid="261139"/>
                                        </p:tgtEl>
                                      </p:cBhvr>
                                    </p:cmd>
                                  </p:childTnLst>
                                </p:cTn>
                              </p:par>
                              <p:par>
                                <p:cTn id="7" presetID="10" presetClass="entr" presetSubtype="0" fill="hold" grpId="0" nodeType="withEffect">
                                  <p:stCondLst>
                                    <p:cond delay="7500"/>
                                  </p:stCondLst>
                                  <p:childTnLst>
                                    <p:set>
                                      <p:cBhvr>
                                        <p:cTn id="8" dur="1" fill="hold">
                                          <p:stCondLst>
                                            <p:cond delay="0"/>
                                          </p:stCondLst>
                                        </p:cTn>
                                        <p:tgtEl>
                                          <p:spTgt spid="261127"/>
                                        </p:tgtEl>
                                        <p:attrNameLst>
                                          <p:attrName>style.visibility</p:attrName>
                                        </p:attrNameLst>
                                      </p:cBhvr>
                                      <p:to>
                                        <p:strVal val="visible"/>
                                      </p:to>
                                    </p:set>
                                    <p:animEffect transition="in" filter="fade">
                                      <p:cBhvr>
                                        <p:cTn id="9" dur="2000"/>
                                        <p:tgtEl>
                                          <p:spTgt spid="261127"/>
                                        </p:tgtEl>
                                      </p:cBhvr>
                                    </p:animEffect>
                                  </p:childTnLst>
                                </p:cTn>
                              </p:par>
                              <p:par>
                                <p:cTn id="10" presetID="22" presetClass="entr" presetSubtype="2" fill="hold" nodeType="withEffect">
                                  <p:stCondLst>
                                    <p:cond delay="9400"/>
                                  </p:stCondLst>
                                  <p:childTnLst>
                                    <p:set>
                                      <p:cBhvr>
                                        <p:cTn id="11" dur="1" fill="hold">
                                          <p:stCondLst>
                                            <p:cond delay="0"/>
                                          </p:stCondLst>
                                        </p:cTn>
                                        <p:tgtEl>
                                          <p:spTgt spid="261128"/>
                                        </p:tgtEl>
                                        <p:attrNameLst>
                                          <p:attrName>style.visibility</p:attrName>
                                        </p:attrNameLst>
                                      </p:cBhvr>
                                      <p:to>
                                        <p:strVal val="visible"/>
                                      </p:to>
                                    </p:set>
                                    <p:animEffect transition="in" filter="wipe(right)">
                                      <p:cBhvr>
                                        <p:cTn id="12" dur="1000"/>
                                        <p:tgtEl>
                                          <p:spTgt spid="261128"/>
                                        </p:tgtEl>
                                      </p:cBhvr>
                                    </p:animEffect>
                                  </p:childTnLst>
                                </p:cTn>
                              </p:par>
                              <p:par>
                                <p:cTn id="13" presetID="10" presetClass="exit" presetSubtype="0" fill="hold" grpId="0" nodeType="withEffect">
                                  <p:stCondLst>
                                    <p:cond delay="9400"/>
                                  </p:stCondLst>
                                  <p:childTnLst>
                                    <p:animEffect transition="out" filter="fade">
                                      <p:cBhvr>
                                        <p:cTn id="14" dur="1000"/>
                                        <p:tgtEl>
                                          <p:spTgt spid="261125"/>
                                        </p:tgtEl>
                                      </p:cBhvr>
                                    </p:animEffect>
                                    <p:set>
                                      <p:cBhvr>
                                        <p:cTn id="15" dur="1" fill="hold">
                                          <p:stCondLst>
                                            <p:cond delay="999"/>
                                          </p:stCondLst>
                                        </p:cTn>
                                        <p:tgtEl>
                                          <p:spTgt spid="261125"/>
                                        </p:tgtEl>
                                        <p:attrNameLst>
                                          <p:attrName>style.visibility</p:attrName>
                                        </p:attrNameLst>
                                      </p:cBhvr>
                                      <p:to>
                                        <p:strVal val="hidden"/>
                                      </p:to>
                                    </p:set>
                                  </p:childTnLst>
                                </p:cTn>
                              </p:par>
                              <p:par>
                                <p:cTn id="16" presetID="10" presetClass="exit" presetSubtype="0" fill="hold" grpId="1" nodeType="withEffect">
                                  <p:stCondLst>
                                    <p:cond delay="9400"/>
                                  </p:stCondLst>
                                  <p:childTnLst>
                                    <p:animEffect transition="out" filter="fade">
                                      <p:cBhvr>
                                        <p:cTn id="17" dur="2000"/>
                                        <p:tgtEl>
                                          <p:spTgt spid="261127"/>
                                        </p:tgtEl>
                                      </p:cBhvr>
                                    </p:animEffect>
                                    <p:set>
                                      <p:cBhvr>
                                        <p:cTn id="18" dur="1" fill="hold">
                                          <p:stCondLst>
                                            <p:cond delay="1999"/>
                                          </p:stCondLst>
                                        </p:cTn>
                                        <p:tgtEl>
                                          <p:spTgt spid="261127"/>
                                        </p:tgtEl>
                                        <p:attrNameLst>
                                          <p:attrName>style.visibility</p:attrName>
                                        </p:attrNameLst>
                                      </p:cBhvr>
                                      <p:to>
                                        <p:strVal val="hidden"/>
                                      </p:to>
                                    </p:set>
                                  </p:childTnLst>
                                </p:cTn>
                              </p:par>
                              <p:par>
                                <p:cTn id="19" presetID="10" presetClass="exit" presetSubtype="0" fill="hold" nodeType="withEffect">
                                  <p:stCondLst>
                                    <p:cond delay="10600"/>
                                  </p:stCondLst>
                                  <p:childTnLst>
                                    <p:animEffect transition="out" filter="fade">
                                      <p:cBhvr>
                                        <p:cTn id="20" dur="1000"/>
                                        <p:tgtEl>
                                          <p:spTgt spid="261128"/>
                                        </p:tgtEl>
                                      </p:cBhvr>
                                    </p:animEffect>
                                    <p:set>
                                      <p:cBhvr>
                                        <p:cTn id="21" dur="1" fill="hold">
                                          <p:stCondLst>
                                            <p:cond delay="999"/>
                                          </p:stCondLst>
                                        </p:cTn>
                                        <p:tgtEl>
                                          <p:spTgt spid="261128"/>
                                        </p:tgtEl>
                                        <p:attrNameLst>
                                          <p:attrName>style.visibility</p:attrName>
                                        </p:attrNameLst>
                                      </p:cBhvr>
                                      <p:to>
                                        <p:strVal val="hidden"/>
                                      </p:to>
                                    </p:set>
                                  </p:childTnLst>
                                </p:cTn>
                              </p:par>
                              <p:par>
                                <p:cTn id="22" presetID="10" presetClass="entr" presetSubtype="0" fill="hold" grpId="0" nodeType="withEffect">
                                  <p:stCondLst>
                                    <p:cond delay="10000"/>
                                  </p:stCondLst>
                                  <p:childTnLst>
                                    <p:set>
                                      <p:cBhvr>
                                        <p:cTn id="23" dur="1" fill="hold">
                                          <p:stCondLst>
                                            <p:cond delay="0"/>
                                          </p:stCondLst>
                                        </p:cTn>
                                        <p:tgtEl>
                                          <p:spTgt spid="261135"/>
                                        </p:tgtEl>
                                        <p:attrNameLst>
                                          <p:attrName>style.visibility</p:attrName>
                                        </p:attrNameLst>
                                      </p:cBhvr>
                                      <p:to>
                                        <p:strVal val="visible"/>
                                      </p:to>
                                    </p:set>
                                    <p:animEffect transition="in" filter="fade">
                                      <p:cBhvr>
                                        <p:cTn id="24" dur="2000"/>
                                        <p:tgtEl>
                                          <p:spTgt spid="261135"/>
                                        </p:tgtEl>
                                      </p:cBhvr>
                                    </p:animEffect>
                                  </p:childTnLst>
                                </p:cTn>
                              </p:par>
                              <p:par>
                                <p:cTn id="25" presetID="10" presetClass="exit" presetSubtype="0" fill="hold" grpId="1" nodeType="withEffect">
                                  <p:stCondLst>
                                    <p:cond delay="12500"/>
                                  </p:stCondLst>
                                  <p:childTnLst>
                                    <p:animEffect transition="out" filter="fade">
                                      <p:cBhvr>
                                        <p:cTn id="26" dur="2000"/>
                                        <p:tgtEl>
                                          <p:spTgt spid="261135"/>
                                        </p:tgtEl>
                                      </p:cBhvr>
                                    </p:animEffect>
                                    <p:set>
                                      <p:cBhvr>
                                        <p:cTn id="27" dur="1" fill="hold">
                                          <p:stCondLst>
                                            <p:cond delay="1999"/>
                                          </p:stCondLst>
                                        </p:cTn>
                                        <p:tgtEl>
                                          <p:spTgt spid="261135"/>
                                        </p:tgtEl>
                                        <p:attrNameLst>
                                          <p:attrName>style.visibility</p:attrName>
                                        </p:attrNameLst>
                                      </p:cBhvr>
                                      <p:to>
                                        <p:strVal val="hidden"/>
                                      </p:to>
                                    </p:set>
                                  </p:childTnLst>
                                </p:cTn>
                              </p:par>
                              <p:par>
                                <p:cTn id="28" presetID="10" presetClass="entr" presetSubtype="0" fill="hold" grpId="0" nodeType="withEffect">
                                  <p:stCondLst>
                                    <p:cond delay="11500"/>
                                  </p:stCondLst>
                                  <p:childTnLst>
                                    <p:set>
                                      <p:cBhvr>
                                        <p:cTn id="29" dur="1" fill="hold">
                                          <p:stCondLst>
                                            <p:cond delay="0"/>
                                          </p:stCondLst>
                                        </p:cTn>
                                        <p:tgtEl>
                                          <p:spTgt spid="261129"/>
                                        </p:tgtEl>
                                        <p:attrNameLst>
                                          <p:attrName>style.visibility</p:attrName>
                                        </p:attrNameLst>
                                      </p:cBhvr>
                                      <p:to>
                                        <p:strVal val="visible"/>
                                      </p:to>
                                    </p:set>
                                    <p:animEffect transition="in" filter="fade">
                                      <p:cBhvr>
                                        <p:cTn id="30" dur="2000"/>
                                        <p:tgtEl>
                                          <p:spTgt spid="261129"/>
                                        </p:tgtEl>
                                      </p:cBhvr>
                                    </p:animEffect>
                                  </p:childTnLst>
                                </p:cTn>
                              </p:par>
                              <p:par>
                                <p:cTn id="31" presetID="10" presetClass="exit" presetSubtype="0" fill="hold" grpId="1" nodeType="withEffect">
                                  <p:stCondLst>
                                    <p:cond delay="14000"/>
                                  </p:stCondLst>
                                  <p:childTnLst>
                                    <p:animEffect transition="out" filter="fade">
                                      <p:cBhvr>
                                        <p:cTn id="32" dur="2000"/>
                                        <p:tgtEl>
                                          <p:spTgt spid="261129"/>
                                        </p:tgtEl>
                                      </p:cBhvr>
                                    </p:animEffect>
                                    <p:set>
                                      <p:cBhvr>
                                        <p:cTn id="33" dur="1" fill="hold">
                                          <p:stCondLst>
                                            <p:cond delay="1999"/>
                                          </p:stCondLst>
                                        </p:cTn>
                                        <p:tgtEl>
                                          <p:spTgt spid="261129"/>
                                        </p:tgtEl>
                                        <p:attrNameLst>
                                          <p:attrName>style.visibility</p:attrName>
                                        </p:attrNameLst>
                                      </p:cBhvr>
                                      <p:to>
                                        <p:strVal val="hidden"/>
                                      </p:to>
                                    </p:set>
                                  </p:childTnLst>
                                </p:cTn>
                              </p:par>
                              <p:par>
                                <p:cTn id="34" presetID="10" presetClass="entr" presetSubtype="0" fill="hold" grpId="0" nodeType="withEffect">
                                  <p:stCondLst>
                                    <p:cond delay="14000"/>
                                  </p:stCondLst>
                                  <p:childTnLst>
                                    <p:set>
                                      <p:cBhvr>
                                        <p:cTn id="35" dur="1" fill="hold">
                                          <p:stCondLst>
                                            <p:cond delay="0"/>
                                          </p:stCondLst>
                                        </p:cTn>
                                        <p:tgtEl>
                                          <p:spTgt spid="261134"/>
                                        </p:tgtEl>
                                        <p:attrNameLst>
                                          <p:attrName>style.visibility</p:attrName>
                                        </p:attrNameLst>
                                      </p:cBhvr>
                                      <p:to>
                                        <p:strVal val="visible"/>
                                      </p:to>
                                    </p:set>
                                    <p:animEffect transition="in" filter="fade">
                                      <p:cBhvr>
                                        <p:cTn id="36" dur="2000"/>
                                        <p:tgtEl>
                                          <p:spTgt spid="261134"/>
                                        </p:tgtEl>
                                      </p:cBhvr>
                                    </p:animEffect>
                                  </p:childTnLst>
                                </p:cTn>
                              </p:par>
                              <p:par>
                                <p:cTn id="37" presetID="10" presetClass="exit" presetSubtype="0" fill="hold" grpId="1" nodeType="withEffect">
                                  <p:stCondLst>
                                    <p:cond delay="18700"/>
                                  </p:stCondLst>
                                  <p:childTnLst>
                                    <p:animEffect transition="out" filter="fade">
                                      <p:cBhvr>
                                        <p:cTn id="38" dur="2000"/>
                                        <p:tgtEl>
                                          <p:spTgt spid="261134"/>
                                        </p:tgtEl>
                                      </p:cBhvr>
                                    </p:animEffect>
                                    <p:set>
                                      <p:cBhvr>
                                        <p:cTn id="39" dur="1" fill="hold">
                                          <p:stCondLst>
                                            <p:cond delay="1999"/>
                                          </p:stCondLst>
                                        </p:cTn>
                                        <p:tgtEl>
                                          <p:spTgt spid="261134"/>
                                        </p:tgtEl>
                                        <p:attrNameLst>
                                          <p:attrName>style.visibility</p:attrName>
                                        </p:attrNameLst>
                                      </p:cBhvr>
                                      <p:to>
                                        <p:strVal val="hidden"/>
                                      </p:to>
                                    </p:set>
                                  </p:childTnLst>
                                </p:cTn>
                              </p:par>
                              <p:par>
                                <p:cTn id="40" presetID="10" presetClass="entr" presetSubtype="0" fill="hold" nodeType="withEffect">
                                  <p:stCondLst>
                                    <p:cond delay="19500"/>
                                  </p:stCondLst>
                                  <p:childTnLst>
                                    <p:set>
                                      <p:cBhvr>
                                        <p:cTn id="41" dur="1" fill="hold">
                                          <p:stCondLst>
                                            <p:cond delay="0"/>
                                          </p:stCondLst>
                                        </p:cTn>
                                        <p:tgtEl>
                                          <p:spTgt spid="261130"/>
                                        </p:tgtEl>
                                        <p:attrNameLst>
                                          <p:attrName>style.visibility</p:attrName>
                                        </p:attrNameLst>
                                      </p:cBhvr>
                                      <p:to>
                                        <p:strVal val="visible"/>
                                      </p:to>
                                    </p:set>
                                    <p:animEffect transition="in" filter="fade">
                                      <p:cBhvr>
                                        <p:cTn id="42" dur="2000"/>
                                        <p:tgtEl>
                                          <p:spTgt spid="261130"/>
                                        </p:tgtEl>
                                      </p:cBhvr>
                                    </p:animEffect>
                                  </p:childTnLst>
                                </p:cTn>
                              </p:par>
                              <p:par>
                                <p:cTn id="43" presetID="10" presetClass="exit" presetSubtype="0" fill="hold" nodeType="withEffect">
                                  <p:stCondLst>
                                    <p:cond delay="22000"/>
                                  </p:stCondLst>
                                  <p:childTnLst>
                                    <p:animEffect transition="out" filter="fade">
                                      <p:cBhvr>
                                        <p:cTn id="44" dur="2000"/>
                                        <p:tgtEl>
                                          <p:spTgt spid="261130"/>
                                        </p:tgtEl>
                                      </p:cBhvr>
                                    </p:animEffect>
                                    <p:set>
                                      <p:cBhvr>
                                        <p:cTn id="45" dur="1" fill="hold">
                                          <p:stCondLst>
                                            <p:cond delay="1999"/>
                                          </p:stCondLst>
                                        </p:cTn>
                                        <p:tgtEl>
                                          <p:spTgt spid="261130"/>
                                        </p:tgtEl>
                                        <p:attrNameLst>
                                          <p:attrName>style.visibility</p:attrName>
                                        </p:attrNameLst>
                                      </p:cBhvr>
                                      <p:to>
                                        <p:strVal val="hidden"/>
                                      </p:to>
                                    </p:set>
                                  </p:childTnLst>
                                </p:cTn>
                              </p:par>
                              <p:par>
                                <p:cTn id="46" presetID="10" presetClass="entr" presetSubtype="0" fill="hold" grpId="0" nodeType="withEffect">
                                  <p:stCondLst>
                                    <p:cond delay="21000"/>
                                  </p:stCondLst>
                                  <p:childTnLst>
                                    <p:set>
                                      <p:cBhvr>
                                        <p:cTn id="47" dur="1" fill="hold">
                                          <p:stCondLst>
                                            <p:cond delay="0"/>
                                          </p:stCondLst>
                                        </p:cTn>
                                        <p:tgtEl>
                                          <p:spTgt spid="261133"/>
                                        </p:tgtEl>
                                        <p:attrNameLst>
                                          <p:attrName>style.visibility</p:attrName>
                                        </p:attrNameLst>
                                      </p:cBhvr>
                                      <p:to>
                                        <p:strVal val="visible"/>
                                      </p:to>
                                    </p:set>
                                    <p:animEffect transition="in" filter="fade">
                                      <p:cBhvr>
                                        <p:cTn id="48" dur="2000"/>
                                        <p:tgtEl>
                                          <p:spTgt spid="261133"/>
                                        </p:tgtEl>
                                      </p:cBhvr>
                                    </p:animEffect>
                                  </p:childTnLst>
                                </p:cTn>
                              </p:par>
                              <p:par>
                                <p:cTn id="49" presetID="10" presetClass="exit" presetSubtype="0" fill="hold" grpId="1" nodeType="withEffect">
                                  <p:stCondLst>
                                    <p:cond delay="24200"/>
                                  </p:stCondLst>
                                  <p:childTnLst>
                                    <p:animEffect transition="out" filter="fade">
                                      <p:cBhvr>
                                        <p:cTn id="50" dur="2000"/>
                                        <p:tgtEl>
                                          <p:spTgt spid="261133"/>
                                        </p:tgtEl>
                                      </p:cBhvr>
                                    </p:animEffect>
                                    <p:set>
                                      <p:cBhvr>
                                        <p:cTn id="51" dur="1" fill="hold">
                                          <p:stCondLst>
                                            <p:cond delay="1999"/>
                                          </p:stCondLst>
                                        </p:cTn>
                                        <p:tgtEl>
                                          <p:spTgt spid="261133"/>
                                        </p:tgtEl>
                                        <p:attrNameLst>
                                          <p:attrName>style.visibility</p:attrName>
                                        </p:attrNameLst>
                                      </p:cBhvr>
                                      <p:to>
                                        <p:strVal val="hidden"/>
                                      </p:to>
                                    </p:set>
                                  </p:childTnLst>
                                </p:cTn>
                              </p:par>
                              <p:par>
                                <p:cTn id="52" presetID="10" presetClass="entr" presetSubtype="0" fill="hold" grpId="0" nodeType="withEffect">
                                  <p:stCondLst>
                                    <p:cond delay="24200"/>
                                  </p:stCondLst>
                                  <p:childTnLst>
                                    <p:set>
                                      <p:cBhvr>
                                        <p:cTn id="53" dur="1" fill="hold">
                                          <p:stCondLst>
                                            <p:cond delay="0"/>
                                          </p:stCondLst>
                                        </p:cTn>
                                        <p:tgtEl>
                                          <p:spTgt spid="261141"/>
                                        </p:tgtEl>
                                        <p:attrNameLst>
                                          <p:attrName>style.visibility</p:attrName>
                                        </p:attrNameLst>
                                      </p:cBhvr>
                                      <p:to>
                                        <p:strVal val="visible"/>
                                      </p:to>
                                    </p:set>
                                    <p:animEffect transition="in" filter="fade">
                                      <p:cBhvr>
                                        <p:cTn id="54" dur="2000"/>
                                        <p:tgtEl>
                                          <p:spTgt spid="261141"/>
                                        </p:tgtEl>
                                      </p:cBhvr>
                                    </p:animEffect>
                                  </p:childTnLst>
                                </p:cTn>
                              </p:par>
                              <p:par>
                                <p:cTn id="55" presetID="10" presetClass="entr" presetSubtype="0" fill="hold" grpId="0" nodeType="withEffect">
                                  <p:stCondLst>
                                    <p:cond delay="24200"/>
                                  </p:stCondLst>
                                  <p:childTnLst>
                                    <p:set>
                                      <p:cBhvr>
                                        <p:cTn id="56" dur="1" fill="hold">
                                          <p:stCondLst>
                                            <p:cond delay="0"/>
                                          </p:stCondLst>
                                        </p:cTn>
                                        <p:tgtEl>
                                          <p:spTgt spid="261140"/>
                                        </p:tgtEl>
                                        <p:attrNameLst>
                                          <p:attrName>style.visibility</p:attrName>
                                        </p:attrNameLst>
                                      </p:cBhvr>
                                      <p:to>
                                        <p:strVal val="visible"/>
                                      </p:to>
                                    </p:set>
                                    <p:animEffect transition="in" filter="fade">
                                      <p:cBhvr>
                                        <p:cTn id="57" dur="2000"/>
                                        <p:tgtEl>
                                          <p:spTgt spid="261140"/>
                                        </p:tgtEl>
                                      </p:cBhvr>
                                    </p:animEffect>
                                  </p:childTnLst>
                                </p:cTn>
                              </p:par>
                              <p:par>
                                <p:cTn id="58" presetID="10" presetClass="exit" presetSubtype="0" fill="hold" grpId="1" nodeType="withEffect">
                                  <p:stCondLst>
                                    <p:cond delay="27000"/>
                                  </p:stCondLst>
                                  <p:childTnLst>
                                    <p:animEffect transition="out" filter="fade">
                                      <p:cBhvr>
                                        <p:cTn id="59" dur="2000"/>
                                        <p:tgtEl>
                                          <p:spTgt spid="261141"/>
                                        </p:tgtEl>
                                      </p:cBhvr>
                                    </p:animEffect>
                                    <p:set>
                                      <p:cBhvr>
                                        <p:cTn id="60" dur="1" fill="hold">
                                          <p:stCondLst>
                                            <p:cond delay="1999"/>
                                          </p:stCondLst>
                                        </p:cTn>
                                        <p:tgtEl>
                                          <p:spTgt spid="261141"/>
                                        </p:tgtEl>
                                        <p:attrNameLst>
                                          <p:attrName>style.visibility</p:attrName>
                                        </p:attrNameLst>
                                      </p:cBhvr>
                                      <p:to>
                                        <p:strVal val="hidden"/>
                                      </p:to>
                                    </p:set>
                                  </p:childTnLst>
                                </p:cTn>
                              </p:par>
                              <p:par>
                                <p:cTn id="61" presetID="10" presetClass="exit" presetSubtype="0" fill="hold" grpId="1" nodeType="withEffect">
                                  <p:stCondLst>
                                    <p:cond delay="27000"/>
                                  </p:stCondLst>
                                  <p:childTnLst>
                                    <p:animEffect transition="out" filter="fade">
                                      <p:cBhvr>
                                        <p:cTn id="62" dur="2000"/>
                                        <p:tgtEl>
                                          <p:spTgt spid="261140"/>
                                        </p:tgtEl>
                                      </p:cBhvr>
                                    </p:animEffect>
                                    <p:set>
                                      <p:cBhvr>
                                        <p:cTn id="63" dur="1" fill="hold">
                                          <p:stCondLst>
                                            <p:cond delay="1999"/>
                                          </p:stCondLst>
                                        </p:cTn>
                                        <p:tgtEl>
                                          <p:spTgt spid="261140"/>
                                        </p:tgtEl>
                                        <p:attrNameLst>
                                          <p:attrName>style.visibility</p:attrName>
                                        </p:attrNameLst>
                                      </p:cBhvr>
                                      <p:to>
                                        <p:strVal val="hidden"/>
                                      </p:to>
                                    </p:set>
                                  </p:childTnLst>
                                </p:cTn>
                              </p:par>
                              <p:par>
                                <p:cTn id="64" presetID="10" presetClass="entr" presetSubtype="0" fill="hold" grpId="2" nodeType="withEffect">
                                  <p:stCondLst>
                                    <p:cond delay="31000"/>
                                  </p:stCondLst>
                                  <p:childTnLst>
                                    <p:set>
                                      <p:cBhvr>
                                        <p:cTn id="65" dur="1" fill="hold">
                                          <p:stCondLst>
                                            <p:cond delay="0"/>
                                          </p:stCondLst>
                                        </p:cTn>
                                        <p:tgtEl>
                                          <p:spTgt spid="261138"/>
                                        </p:tgtEl>
                                        <p:attrNameLst>
                                          <p:attrName>style.visibility</p:attrName>
                                        </p:attrNameLst>
                                      </p:cBhvr>
                                      <p:to>
                                        <p:strVal val="visible"/>
                                      </p:to>
                                    </p:set>
                                    <p:animEffect transition="in" filter="fade">
                                      <p:cBhvr>
                                        <p:cTn id="66" dur="2000"/>
                                        <p:tgtEl>
                                          <p:spTgt spid="261138"/>
                                        </p:tgtEl>
                                      </p:cBhvr>
                                    </p:animEffect>
                                  </p:childTnLst>
                                </p:cTn>
                              </p:par>
                              <p:par>
                                <p:cTn id="67" presetID="10" presetClass="exit" presetSubtype="0" fill="hold" grpId="3" nodeType="withEffect">
                                  <p:stCondLst>
                                    <p:cond delay="35000"/>
                                  </p:stCondLst>
                                  <p:childTnLst>
                                    <p:animEffect transition="out" filter="fade">
                                      <p:cBhvr>
                                        <p:cTn id="68" dur="2000"/>
                                        <p:tgtEl>
                                          <p:spTgt spid="261138"/>
                                        </p:tgtEl>
                                      </p:cBhvr>
                                    </p:animEffect>
                                    <p:set>
                                      <p:cBhvr>
                                        <p:cTn id="69" dur="1" fill="hold">
                                          <p:stCondLst>
                                            <p:cond delay="1999"/>
                                          </p:stCondLst>
                                        </p:cTn>
                                        <p:tgtEl>
                                          <p:spTgt spid="261138"/>
                                        </p:tgtEl>
                                        <p:attrNameLst>
                                          <p:attrName>style.visibility</p:attrName>
                                        </p:attrNameLst>
                                      </p:cBhvr>
                                      <p:to>
                                        <p:strVal val="hidden"/>
                                      </p:to>
                                    </p:set>
                                  </p:childTnLst>
                                </p:cTn>
                              </p:par>
                              <p:par>
                                <p:cTn id="70" presetID="10" presetClass="entr" presetSubtype="0" fill="hold" grpId="0" nodeType="withEffect">
                                  <p:stCondLst>
                                    <p:cond delay="38000"/>
                                  </p:stCondLst>
                                  <p:childTnLst>
                                    <p:set>
                                      <p:cBhvr>
                                        <p:cTn id="71" dur="1" fill="hold">
                                          <p:stCondLst>
                                            <p:cond delay="0"/>
                                          </p:stCondLst>
                                        </p:cTn>
                                        <p:tgtEl>
                                          <p:spTgt spid="261136"/>
                                        </p:tgtEl>
                                        <p:attrNameLst>
                                          <p:attrName>style.visibility</p:attrName>
                                        </p:attrNameLst>
                                      </p:cBhvr>
                                      <p:to>
                                        <p:strVal val="visible"/>
                                      </p:to>
                                    </p:set>
                                    <p:animEffect transition="in" filter="fade">
                                      <p:cBhvr>
                                        <p:cTn id="72" dur="2000"/>
                                        <p:tgtEl>
                                          <p:spTgt spid="261136"/>
                                        </p:tgtEl>
                                      </p:cBhvr>
                                    </p:animEffect>
                                  </p:childTnLst>
                                </p:cTn>
                              </p:par>
                              <p:par>
                                <p:cTn id="73" presetID="10" presetClass="exit" presetSubtype="0" fill="hold" grpId="1" nodeType="withEffect">
                                  <p:stCondLst>
                                    <p:cond delay="40500"/>
                                  </p:stCondLst>
                                  <p:childTnLst>
                                    <p:animEffect transition="out" filter="fade">
                                      <p:cBhvr>
                                        <p:cTn id="74" dur="2000"/>
                                        <p:tgtEl>
                                          <p:spTgt spid="261136"/>
                                        </p:tgtEl>
                                      </p:cBhvr>
                                    </p:animEffect>
                                    <p:set>
                                      <p:cBhvr>
                                        <p:cTn id="75" dur="1" fill="hold">
                                          <p:stCondLst>
                                            <p:cond delay="1999"/>
                                          </p:stCondLst>
                                        </p:cTn>
                                        <p:tgtEl>
                                          <p:spTgt spid="261136"/>
                                        </p:tgtEl>
                                        <p:attrNameLst>
                                          <p:attrName>style.visibility</p:attrName>
                                        </p:attrNameLst>
                                      </p:cBhvr>
                                      <p:to>
                                        <p:strVal val="hidden"/>
                                      </p:to>
                                    </p:set>
                                  </p:childTnLst>
                                </p:cTn>
                              </p:par>
                              <p:par>
                                <p:cTn id="76" presetID="10" presetClass="entr" presetSubtype="0" fill="hold" grpId="0" nodeType="withEffect">
                                  <p:stCondLst>
                                    <p:cond delay="39500"/>
                                  </p:stCondLst>
                                  <p:childTnLst>
                                    <p:set>
                                      <p:cBhvr>
                                        <p:cTn id="77" dur="1" fill="hold">
                                          <p:stCondLst>
                                            <p:cond delay="0"/>
                                          </p:stCondLst>
                                        </p:cTn>
                                        <p:tgtEl>
                                          <p:spTgt spid="261137"/>
                                        </p:tgtEl>
                                        <p:attrNameLst>
                                          <p:attrName>style.visibility</p:attrName>
                                        </p:attrNameLst>
                                      </p:cBhvr>
                                      <p:to>
                                        <p:strVal val="visible"/>
                                      </p:to>
                                    </p:set>
                                    <p:animEffect transition="in" filter="fade">
                                      <p:cBhvr>
                                        <p:cTn id="78" dur="2000"/>
                                        <p:tgtEl>
                                          <p:spTgt spid="261137"/>
                                        </p:tgtEl>
                                      </p:cBhvr>
                                    </p:animEffect>
                                  </p:childTnLst>
                                </p:cTn>
                              </p:par>
                              <p:par>
                                <p:cTn id="79" presetID="10" presetClass="exit" presetSubtype="0" fill="hold" grpId="1" nodeType="withEffect">
                                  <p:stCondLst>
                                    <p:cond delay="42200"/>
                                  </p:stCondLst>
                                  <p:childTnLst>
                                    <p:animEffect transition="out" filter="fade">
                                      <p:cBhvr>
                                        <p:cTn id="80" dur="2000"/>
                                        <p:tgtEl>
                                          <p:spTgt spid="261137"/>
                                        </p:tgtEl>
                                      </p:cBhvr>
                                    </p:animEffect>
                                    <p:set>
                                      <p:cBhvr>
                                        <p:cTn id="81" dur="1" fill="hold">
                                          <p:stCondLst>
                                            <p:cond delay="1999"/>
                                          </p:stCondLst>
                                        </p:cTn>
                                        <p:tgtEl>
                                          <p:spTgt spid="261137"/>
                                        </p:tgtEl>
                                        <p:attrNameLst>
                                          <p:attrName>style.visibility</p:attrName>
                                        </p:attrNameLst>
                                      </p:cBhvr>
                                      <p:to>
                                        <p:strVal val="hidden"/>
                                      </p:to>
                                    </p:set>
                                  </p:childTnLst>
                                </p:cTn>
                              </p:par>
                              <p:par>
                                <p:cTn id="82" presetID="10" presetClass="entr" presetSubtype="0" fill="hold" grpId="0" nodeType="withEffect">
                                  <p:stCondLst>
                                    <p:cond delay="42000"/>
                                  </p:stCondLst>
                                  <p:childTnLst>
                                    <p:set>
                                      <p:cBhvr>
                                        <p:cTn id="83" dur="1" fill="hold">
                                          <p:stCondLst>
                                            <p:cond delay="0"/>
                                          </p:stCondLst>
                                        </p:cTn>
                                        <p:tgtEl>
                                          <p:spTgt spid="261138"/>
                                        </p:tgtEl>
                                        <p:attrNameLst>
                                          <p:attrName>style.visibility</p:attrName>
                                        </p:attrNameLst>
                                      </p:cBhvr>
                                      <p:to>
                                        <p:strVal val="visible"/>
                                      </p:to>
                                    </p:set>
                                    <p:animEffect transition="in" filter="fade">
                                      <p:cBhvr>
                                        <p:cTn id="84" dur="2000"/>
                                        <p:tgtEl>
                                          <p:spTgt spid="261138"/>
                                        </p:tgtEl>
                                      </p:cBhvr>
                                    </p:animEffect>
                                  </p:childTnLst>
                                </p:cTn>
                              </p:par>
                              <p:par>
                                <p:cTn id="85" presetID="10" presetClass="exit" presetSubtype="0" fill="hold" grpId="1" nodeType="withEffect">
                                  <p:stCondLst>
                                    <p:cond delay="44900"/>
                                  </p:stCondLst>
                                  <p:childTnLst>
                                    <p:animEffect transition="out" filter="fade">
                                      <p:cBhvr>
                                        <p:cTn id="86" dur="2000"/>
                                        <p:tgtEl>
                                          <p:spTgt spid="261138"/>
                                        </p:tgtEl>
                                      </p:cBhvr>
                                    </p:animEffect>
                                    <p:set>
                                      <p:cBhvr>
                                        <p:cTn id="87" dur="1" fill="hold">
                                          <p:stCondLst>
                                            <p:cond delay="1999"/>
                                          </p:stCondLst>
                                        </p:cTn>
                                        <p:tgtEl>
                                          <p:spTgt spid="2611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261139"/>
                </p:tgtEl>
              </p:cMediaNode>
            </p:audio>
          </p:childTnLst>
        </p:cTn>
      </p:par>
    </p:tnLst>
    <p:bldLst>
      <p:bldP spid="261125" grpId="0" animBg="1"/>
      <p:bldP spid="261127" grpId="0" animBg="1"/>
      <p:bldP spid="261127" grpId="1" animBg="1"/>
      <p:bldP spid="261129" grpId="0" animBg="1"/>
      <p:bldP spid="261129" grpId="1" animBg="1"/>
      <p:bldP spid="261133" grpId="0" animBg="1"/>
      <p:bldP spid="261133" grpId="1" animBg="1"/>
      <p:bldP spid="261134" grpId="0" animBg="1"/>
      <p:bldP spid="261134" grpId="1" animBg="1"/>
      <p:bldP spid="261135" grpId="0" animBg="1"/>
      <p:bldP spid="261135" grpId="1" animBg="1"/>
      <p:bldP spid="261136" grpId="0" animBg="1"/>
      <p:bldP spid="261136" grpId="1" animBg="1"/>
      <p:bldP spid="261137" grpId="0" animBg="1"/>
      <p:bldP spid="261137" grpId="1" animBg="1"/>
      <p:bldP spid="261138" grpId="0" animBg="1"/>
      <p:bldP spid="261138" grpId="1" animBg="1"/>
      <p:bldP spid="261138" grpId="2" animBg="1"/>
      <p:bldP spid="261138" grpId="3" animBg="1"/>
      <p:bldP spid="261140" grpId="0" animBg="1"/>
      <p:bldP spid="261140" grpId="1" animBg="1"/>
      <p:bldP spid="261141" grpId="0" animBg="1"/>
      <p:bldP spid="26114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Date Placeholder 1">
            <a:extLst>
              <a:ext uri="{FF2B5EF4-FFF2-40B4-BE49-F238E27FC236}">
                <a16:creationId xmlns:a16="http://schemas.microsoft.com/office/drawing/2014/main" id="{D5CF91B2-3C78-9241-9175-3BB2748626B8}"/>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C20FAEF-601D-7D49-969F-FA9770DA22D1}" type="datetime12">
              <a:rPr lang="en-US" altLang="en-US" sz="1400" smtClean="0"/>
              <a:t>7:38 AM</a:t>
            </a:fld>
            <a:endParaRPr lang="en-US" altLang="en-US" sz="1400"/>
          </a:p>
        </p:txBody>
      </p:sp>
      <p:sp>
        <p:nvSpPr>
          <p:cNvPr id="61442" name="Slide Number Placeholder 3">
            <a:extLst>
              <a:ext uri="{FF2B5EF4-FFF2-40B4-BE49-F238E27FC236}">
                <a16:creationId xmlns:a16="http://schemas.microsoft.com/office/drawing/2014/main" id="{B556FC66-F043-D141-AD2C-CD34557CF050}"/>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C2FC8184-DD53-F14B-B67D-E93A40032F0F}" type="slidenum">
              <a:rPr lang="en-US" altLang="en-US" sz="1400" smtClean="0"/>
              <a:pPr>
                <a:spcBef>
                  <a:spcPct val="0"/>
                </a:spcBef>
                <a:buFontTx/>
                <a:buNone/>
              </a:pPr>
              <a:t>28</a:t>
            </a:fld>
            <a:endParaRPr lang="en-US" altLang="en-US" sz="1400"/>
          </a:p>
        </p:txBody>
      </p:sp>
      <p:pic>
        <p:nvPicPr>
          <p:cNvPr id="263170" name="Picture 2" descr="Science 452">
            <a:extLst>
              <a:ext uri="{FF2B5EF4-FFF2-40B4-BE49-F238E27FC236}">
                <a16:creationId xmlns:a16="http://schemas.microsoft.com/office/drawing/2014/main" id="{70FAD1BF-CE93-7045-8F76-4621F5A89A6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338" y="990600"/>
            <a:ext cx="7215187"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3172" name="Group 4">
            <a:extLst>
              <a:ext uri="{FF2B5EF4-FFF2-40B4-BE49-F238E27FC236}">
                <a16:creationId xmlns:a16="http://schemas.microsoft.com/office/drawing/2014/main" id="{8408E59C-BDB6-A04E-AF9C-8E9EC5553DF1}"/>
              </a:ext>
            </a:extLst>
          </p:cNvPr>
          <p:cNvGrpSpPr>
            <a:grpSpLocks/>
          </p:cNvGrpSpPr>
          <p:nvPr/>
        </p:nvGrpSpPr>
        <p:grpSpPr bwMode="auto">
          <a:xfrm>
            <a:off x="236538" y="914400"/>
            <a:ext cx="2492375" cy="2706688"/>
            <a:chOff x="168" y="381"/>
            <a:chExt cx="1766" cy="1705"/>
          </a:xfrm>
        </p:grpSpPr>
        <p:pic>
          <p:nvPicPr>
            <p:cNvPr id="61463" name="Picture 5" descr="Science 453">
              <a:extLst>
                <a:ext uri="{FF2B5EF4-FFF2-40B4-BE49-F238E27FC236}">
                  <a16:creationId xmlns:a16="http://schemas.microsoft.com/office/drawing/2014/main" id="{E61EB443-D2C8-DF43-8968-8826A44B40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41" t="1985" r="66216" b="50269"/>
            <a:stretch>
              <a:fillRect/>
            </a:stretch>
          </p:blipFill>
          <p:spPr bwMode="auto">
            <a:xfrm>
              <a:off x="168" y="381"/>
              <a:ext cx="1766" cy="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5" name="Text Box 6">
              <a:extLst>
                <a:ext uri="{FF2B5EF4-FFF2-40B4-BE49-F238E27FC236}">
                  <a16:creationId xmlns:a16="http://schemas.microsoft.com/office/drawing/2014/main" id="{2890277C-116F-4D43-8473-75D1FECE3873}"/>
                </a:ext>
              </a:extLst>
            </p:cNvPr>
            <p:cNvSpPr txBox="1">
              <a:spLocks noChangeArrowheads="1"/>
            </p:cNvSpPr>
            <p:nvPr/>
          </p:nvSpPr>
          <p:spPr bwMode="auto">
            <a:xfrm>
              <a:off x="168" y="384"/>
              <a:ext cx="1726"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Epidermoid carcinoma </a:t>
              </a:r>
            </a:p>
            <a:p>
              <a:pPr algn="ctr">
                <a:spcBef>
                  <a:spcPct val="0"/>
                </a:spcBef>
                <a:buFontTx/>
                <a:buNone/>
                <a:defRPr/>
              </a:pPr>
              <a:r>
                <a:rPr lang="en-US" altLang="en-US" sz="1600" dirty="0">
                  <a:solidFill>
                    <a:srgbClr val="FFFF00"/>
                  </a:solidFill>
                  <a:latin typeface="Arial" charset="0"/>
                  <a:ea typeface="+mn-ea"/>
                </a:rPr>
                <a:t>at pH 2.1</a:t>
              </a:r>
            </a:p>
          </p:txBody>
        </p:sp>
      </p:grpSp>
      <p:grpSp>
        <p:nvGrpSpPr>
          <p:cNvPr id="263175" name="Group 7">
            <a:extLst>
              <a:ext uri="{FF2B5EF4-FFF2-40B4-BE49-F238E27FC236}">
                <a16:creationId xmlns:a16="http://schemas.microsoft.com/office/drawing/2014/main" id="{E2EA8A37-1E4F-5E4D-9B9B-4345E6C0D7B3}"/>
              </a:ext>
            </a:extLst>
          </p:cNvPr>
          <p:cNvGrpSpPr>
            <a:grpSpLocks/>
          </p:cNvGrpSpPr>
          <p:nvPr/>
        </p:nvGrpSpPr>
        <p:grpSpPr bwMode="auto">
          <a:xfrm>
            <a:off x="3352800" y="914400"/>
            <a:ext cx="2492375" cy="2713038"/>
            <a:chOff x="2376" y="381"/>
            <a:chExt cx="1766" cy="1709"/>
          </a:xfrm>
        </p:grpSpPr>
        <p:pic>
          <p:nvPicPr>
            <p:cNvPr id="61461" name="Picture 8" descr="Science 453">
              <a:extLst>
                <a:ext uri="{FF2B5EF4-FFF2-40B4-BE49-F238E27FC236}">
                  <a16:creationId xmlns:a16="http://schemas.microsoft.com/office/drawing/2014/main" id="{460840AF-EDC5-8C48-BCCB-DAF4E66A18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058" t="1689" r="34215" b="50333"/>
            <a:stretch>
              <a:fillRect/>
            </a:stretch>
          </p:blipFill>
          <p:spPr bwMode="auto">
            <a:xfrm>
              <a:off x="2376" y="381"/>
              <a:ext cx="1766" cy="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3" name="Text Box 9">
              <a:extLst>
                <a:ext uri="{FF2B5EF4-FFF2-40B4-BE49-F238E27FC236}">
                  <a16:creationId xmlns:a16="http://schemas.microsoft.com/office/drawing/2014/main" id="{B8338EBB-5DE5-7B48-B57B-C60BC2C624C7}"/>
                </a:ext>
              </a:extLst>
            </p:cNvPr>
            <p:cNvSpPr txBox="1">
              <a:spLocks noChangeArrowheads="1"/>
            </p:cNvSpPr>
            <p:nvPr/>
          </p:nvSpPr>
          <p:spPr bwMode="auto">
            <a:xfrm>
              <a:off x="2376" y="384"/>
              <a:ext cx="1726" cy="36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Normal colonic epithelium</a:t>
              </a:r>
            </a:p>
          </p:txBody>
        </p:sp>
      </p:grpSp>
      <p:grpSp>
        <p:nvGrpSpPr>
          <p:cNvPr id="263178" name="Group 10">
            <a:extLst>
              <a:ext uri="{FF2B5EF4-FFF2-40B4-BE49-F238E27FC236}">
                <a16:creationId xmlns:a16="http://schemas.microsoft.com/office/drawing/2014/main" id="{9BAD8D77-B8B4-B64B-8487-363F815DE481}"/>
              </a:ext>
            </a:extLst>
          </p:cNvPr>
          <p:cNvGrpSpPr>
            <a:grpSpLocks/>
          </p:cNvGrpSpPr>
          <p:nvPr/>
        </p:nvGrpSpPr>
        <p:grpSpPr bwMode="auto">
          <a:xfrm>
            <a:off x="6469063" y="842963"/>
            <a:ext cx="2435225" cy="2776537"/>
            <a:chOff x="4584" y="336"/>
            <a:chExt cx="1726" cy="1749"/>
          </a:xfrm>
        </p:grpSpPr>
        <p:pic>
          <p:nvPicPr>
            <p:cNvPr id="61459" name="Picture 11" descr="Science 453">
              <a:extLst>
                <a:ext uri="{FF2B5EF4-FFF2-40B4-BE49-F238E27FC236}">
                  <a16:creationId xmlns:a16="http://schemas.microsoft.com/office/drawing/2014/main" id="{8E9F4C9E-A022-0046-8267-7CB5299C81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6016" t="1624" r="2803" b="50269"/>
            <a:stretch>
              <a:fillRect/>
            </a:stretch>
          </p:blipFill>
          <p:spPr bwMode="auto">
            <a:xfrm>
              <a:off x="4584" y="381"/>
              <a:ext cx="1726" cy="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1" name="Text Box 12">
              <a:extLst>
                <a:ext uri="{FF2B5EF4-FFF2-40B4-BE49-F238E27FC236}">
                  <a16:creationId xmlns:a16="http://schemas.microsoft.com/office/drawing/2014/main" id="{E60033B3-8C8B-7C48-B5DA-6844E79760FE}"/>
                </a:ext>
              </a:extLst>
            </p:cNvPr>
            <p:cNvSpPr txBox="1">
              <a:spLocks noChangeArrowheads="1"/>
            </p:cNvSpPr>
            <p:nvPr/>
          </p:nvSpPr>
          <p:spPr bwMode="auto">
            <a:xfrm>
              <a:off x="4584" y="336"/>
              <a:ext cx="1671"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Epidermoid carcinoma </a:t>
              </a:r>
            </a:p>
            <a:p>
              <a:pPr algn="ctr">
                <a:spcBef>
                  <a:spcPct val="0"/>
                </a:spcBef>
                <a:buFontTx/>
                <a:buNone/>
                <a:defRPr/>
              </a:pPr>
              <a:r>
                <a:rPr lang="en-US" altLang="en-US" sz="1600" dirty="0">
                  <a:solidFill>
                    <a:srgbClr val="FFFF00"/>
                  </a:solidFill>
                  <a:latin typeface="Arial" charset="0"/>
                  <a:ea typeface="+mn-ea"/>
                </a:rPr>
                <a:t>of the cervix</a:t>
              </a:r>
            </a:p>
          </p:txBody>
        </p:sp>
      </p:grpSp>
      <p:grpSp>
        <p:nvGrpSpPr>
          <p:cNvPr id="263181" name="Group 13">
            <a:extLst>
              <a:ext uri="{FF2B5EF4-FFF2-40B4-BE49-F238E27FC236}">
                <a16:creationId xmlns:a16="http://schemas.microsoft.com/office/drawing/2014/main" id="{A60A0A9E-8114-A549-8572-205B293C7EC2}"/>
              </a:ext>
            </a:extLst>
          </p:cNvPr>
          <p:cNvGrpSpPr>
            <a:grpSpLocks/>
          </p:cNvGrpSpPr>
          <p:nvPr/>
        </p:nvGrpSpPr>
        <p:grpSpPr bwMode="auto">
          <a:xfrm>
            <a:off x="3352800" y="4419600"/>
            <a:ext cx="2438400" cy="1525588"/>
            <a:chOff x="168" y="2758"/>
            <a:chExt cx="1728" cy="961"/>
          </a:xfrm>
        </p:grpSpPr>
        <p:pic>
          <p:nvPicPr>
            <p:cNvPr id="61457" name="Picture 14" descr="Science 453">
              <a:extLst>
                <a:ext uri="{FF2B5EF4-FFF2-40B4-BE49-F238E27FC236}">
                  <a16:creationId xmlns:a16="http://schemas.microsoft.com/office/drawing/2014/main" id="{51A6E2B8-AB37-4441-A652-A31D83E582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07" t="50519" r="66068" b="21545"/>
            <a:stretch>
              <a:fillRect/>
            </a:stretch>
          </p:blipFill>
          <p:spPr bwMode="auto">
            <a:xfrm>
              <a:off x="168" y="2758"/>
              <a:ext cx="1728"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5">
              <a:extLst>
                <a:ext uri="{FF2B5EF4-FFF2-40B4-BE49-F238E27FC236}">
                  <a16:creationId xmlns:a16="http://schemas.microsoft.com/office/drawing/2014/main" id="{28709060-DA47-6A45-B704-0C71A713D3AF}"/>
                </a:ext>
              </a:extLst>
            </p:cNvPr>
            <p:cNvSpPr txBox="1">
              <a:spLocks noChangeArrowheads="1"/>
            </p:cNvSpPr>
            <p:nvPr/>
          </p:nvSpPr>
          <p:spPr bwMode="auto">
            <a:xfrm>
              <a:off x="168" y="2784"/>
              <a:ext cx="1680"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Epidermoid carcinoma </a:t>
              </a:r>
            </a:p>
            <a:p>
              <a:pPr algn="ctr">
                <a:spcBef>
                  <a:spcPct val="0"/>
                </a:spcBef>
                <a:buFontTx/>
                <a:buNone/>
                <a:defRPr/>
              </a:pPr>
              <a:r>
                <a:rPr lang="en-US" altLang="en-US" sz="1600" dirty="0">
                  <a:solidFill>
                    <a:srgbClr val="FFFF00"/>
                  </a:solidFill>
                  <a:latin typeface="Arial" charset="0"/>
                  <a:ea typeface="+mn-ea"/>
                </a:rPr>
                <a:t>at pH 3.8</a:t>
              </a:r>
            </a:p>
          </p:txBody>
        </p:sp>
      </p:grpSp>
      <p:grpSp>
        <p:nvGrpSpPr>
          <p:cNvPr id="263184" name="Group 16">
            <a:extLst>
              <a:ext uri="{FF2B5EF4-FFF2-40B4-BE49-F238E27FC236}">
                <a16:creationId xmlns:a16="http://schemas.microsoft.com/office/drawing/2014/main" id="{550A548C-45B1-8E46-985B-C3D679FF13DA}"/>
              </a:ext>
            </a:extLst>
          </p:cNvPr>
          <p:cNvGrpSpPr>
            <a:grpSpLocks/>
          </p:cNvGrpSpPr>
          <p:nvPr/>
        </p:nvGrpSpPr>
        <p:grpSpPr bwMode="auto">
          <a:xfrm>
            <a:off x="6469063" y="4419600"/>
            <a:ext cx="2438400" cy="1500188"/>
            <a:chOff x="2376" y="2828"/>
            <a:chExt cx="1728" cy="945"/>
          </a:xfrm>
        </p:grpSpPr>
        <p:pic>
          <p:nvPicPr>
            <p:cNvPr id="61455" name="Picture 17" descr="Science 453">
              <a:extLst>
                <a:ext uri="{FF2B5EF4-FFF2-40B4-BE49-F238E27FC236}">
                  <a16:creationId xmlns:a16="http://schemas.microsoft.com/office/drawing/2014/main" id="{C1C8531C-14E6-C94F-9614-2AECC65B19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3827" t="51305" r="33984" b="21187"/>
            <a:stretch>
              <a:fillRect/>
            </a:stretch>
          </p:blipFill>
          <p:spPr bwMode="auto">
            <a:xfrm>
              <a:off x="2376" y="2828"/>
              <a:ext cx="1728" cy="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7" name="Text Box 18">
              <a:extLst>
                <a:ext uri="{FF2B5EF4-FFF2-40B4-BE49-F238E27FC236}">
                  <a16:creationId xmlns:a16="http://schemas.microsoft.com/office/drawing/2014/main" id="{166CC55A-33E2-BA42-912C-6E0C2E99A429}"/>
                </a:ext>
              </a:extLst>
            </p:cNvPr>
            <p:cNvSpPr txBox="1">
              <a:spLocks noChangeArrowheads="1"/>
            </p:cNvSpPr>
            <p:nvPr/>
          </p:nvSpPr>
          <p:spPr bwMode="auto">
            <a:xfrm>
              <a:off x="2424" y="2832"/>
              <a:ext cx="1680"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Normal epidermoid </a:t>
              </a:r>
            </a:p>
            <a:p>
              <a:pPr algn="ctr">
                <a:spcBef>
                  <a:spcPct val="0"/>
                </a:spcBef>
                <a:buFontTx/>
                <a:buNone/>
                <a:defRPr/>
              </a:pPr>
              <a:r>
                <a:rPr lang="en-US" altLang="en-US" sz="1600" dirty="0">
                  <a:solidFill>
                    <a:srgbClr val="FFFF00"/>
                  </a:solidFill>
                  <a:latin typeface="Arial" charset="0"/>
                  <a:ea typeface="+mn-ea"/>
                </a:rPr>
                <a:t>epithelium</a:t>
              </a:r>
            </a:p>
          </p:txBody>
        </p:sp>
      </p:grpSp>
      <p:pic>
        <p:nvPicPr>
          <p:cNvPr id="263188" name="Lou38C.mp3">
            <a:hlinkClick r:id="" action="ppaction://media"/>
            <a:extLst>
              <a:ext uri="{FF2B5EF4-FFF2-40B4-BE49-F238E27FC236}">
                <a16:creationId xmlns:a16="http://schemas.microsoft.com/office/drawing/2014/main" id="{9F14B6E0-3666-5341-AD82-65BE64B7368B}"/>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3" name="Rectangle 21">
            <a:extLst>
              <a:ext uri="{FF2B5EF4-FFF2-40B4-BE49-F238E27FC236}">
                <a16:creationId xmlns:a16="http://schemas.microsoft.com/office/drawing/2014/main" id="{1D9A3E8E-D8D5-8443-88CF-CDF70543DDD8}"/>
              </a:ext>
            </a:extLst>
          </p:cNvPr>
          <p:cNvSpPr>
            <a:spLocks noChangeArrowheads="1"/>
          </p:cNvSpPr>
          <p:nvPr/>
        </p:nvSpPr>
        <p:spPr bwMode="auto">
          <a:xfrm>
            <a:off x="711200" y="0"/>
            <a:ext cx="7772400" cy="762000"/>
          </a:xfrm>
          <a:prstGeom prst="rect">
            <a:avLst/>
          </a:prstGeom>
          <a:noFill/>
          <a:ln>
            <a:noFill/>
          </a:ln>
          <a:effectLst/>
          <a:extLst>
            <a:ext uri="{909E8E84-426E-40dd-AFC4-6F175D3DCCD1}"/>
            <a:ext uri="{91240B29-F687-4f45-9708-019B960494DF}"/>
            <a:ext uri="{AF507438-7753-43e0-B8FC-AC1667EBCBE1}"/>
          </a:extLst>
        </p:spPr>
        <p:txBody>
          <a:bodyPr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defRPr/>
            </a:pPr>
            <a:r>
              <a:rPr lang="en-US" altLang="en-US" sz="2800" b="1">
                <a:solidFill>
                  <a:srgbClr val="002060"/>
                </a:solidFill>
                <a:latin typeface="Arial" charset="0"/>
                <a:ea typeface="+mn-ea"/>
              </a:rPr>
              <a:t> Flow Cytometry</a:t>
            </a:r>
          </a:p>
        </p:txBody>
      </p:sp>
      <p:sp>
        <p:nvSpPr>
          <p:cNvPr id="61454" name="Footer Placeholder 1">
            <a:extLst>
              <a:ext uri="{FF2B5EF4-FFF2-40B4-BE49-F238E27FC236}">
                <a16:creationId xmlns:a16="http://schemas.microsoft.com/office/drawing/2014/main" id="{6FBDCBE1-C3ED-0648-A4AF-56A6704FFC04}"/>
              </a:ext>
            </a:extLst>
          </p:cNvPr>
          <p:cNvSpPr>
            <a:spLocks noGrp="1"/>
          </p:cNvSpPr>
          <p:nvPr>
            <p:ph type="ftr" sz="quarter" idx="11"/>
          </p:nvPr>
        </p:nvSpPr>
        <p:spPr>
          <a:xfrm>
            <a:off x="1535995" y="6604000"/>
            <a:ext cx="54102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10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579" fill="hold"/>
                                        <p:tgtEl>
                                          <p:spTgt spid="263188"/>
                                        </p:tgtEl>
                                      </p:cBhvr>
                                    </p:cmd>
                                  </p:childTnLst>
                                </p:cTn>
                              </p:par>
                              <p:par>
                                <p:cTn id="7" presetID="49" presetClass="path" presetSubtype="0" accel="50000" decel="50000" fill="hold" nodeType="withEffect">
                                  <p:stCondLst>
                                    <p:cond delay="0"/>
                                  </p:stCondLst>
                                  <p:childTnLst>
                                    <p:animMotion origin="layout" path="M 7.40741E-7 -1.48148E-6 L -0.50926 0.48102 " pathEditMode="relative" rAng="0" ptsTypes="AA">
                                      <p:cBhvr>
                                        <p:cTn id="8" dur="2000" fill="hold"/>
                                        <p:tgtEl>
                                          <p:spTgt spid="263170"/>
                                        </p:tgtEl>
                                        <p:attrNameLst>
                                          <p:attrName>ppt_x</p:attrName>
                                          <p:attrName>ppt_y</p:attrName>
                                        </p:attrNameLst>
                                      </p:cBhvr>
                                      <p:rCtr x="-25463" y="24051"/>
                                    </p:animMotion>
                                  </p:childTnLst>
                                </p:cTn>
                              </p:par>
                              <p:par>
                                <p:cTn id="9" presetID="23" presetClass="entr" presetSubtype="16" fill="hold" nodeType="withEffect">
                                  <p:stCondLst>
                                    <p:cond delay="2000"/>
                                  </p:stCondLst>
                                  <p:childTnLst>
                                    <p:set>
                                      <p:cBhvr>
                                        <p:cTn id="10" dur="1" fill="hold">
                                          <p:stCondLst>
                                            <p:cond delay="0"/>
                                          </p:stCondLst>
                                        </p:cTn>
                                        <p:tgtEl>
                                          <p:spTgt spid="263172"/>
                                        </p:tgtEl>
                                        <p:attrNameLst>
                                          <p:attrName>style.visibility</p:attrName>
                                        </p:attrNameLst>
                                      </p:cBhvr>
                                      <p:to>
                                        <p:strVal val="visible"/>
                                      </p:to>
                                    </p:set>
                                    <p:anim calcmode="lin" valueType="num">
                                      <p:cBhvr>
                                        <p:cTn id="11" dur="500" fill="hold"/>
                                        <p:tgtEl>
                                          <p:spTgt spid="263172"/>
                                        </p:tgtEl>
                                        <p:attrNameLst>
                                          <p:attrName>ppt_w</p:attrName>
                                        </p:attrNameLst>
                                      </p:cBhvr>
                                      <p:tavLst>
                                        <p:tav tm="0">
                                          <p:val>
                                            <p:fltVal val="0"/>
                                          </p:val>
                                        </p:tav>
                                        <p:tav tm="100000">
                                          <p:val>
                                            <p:strVal val="#ppt_w"/>
                                          </p:val>
                                        </p:tav>
                                      </p:tavLst>
                                    </p:anim>
                                    <p:anim calcmode="lin" valueType="num">
                                      <p:cBhvr>
                                        <p:cTn id="12" dur="500" fill="hold"/>
                                        <p:tgtEl>
                                          <p:spTgt spid="263172"/>
                                        </p:tgtEl>
                                        <p:attrNameLst>
                                          <p:attrName>ppt_h</p:attrName>
                                        </p:attrNameLst>
                                      </p:cBhvr>
                                      <p:tavLst>
                                        <p:tav tm="0">
                                          <p:val>
                                            <p:fltVal val="0"/>
                                          </p:val>
                                        </p:tav>
                                        <p:tav tm="100000">
                                          <p:val>
                                            <p:strVal val="#ppt_h"/>
                                          </p:val>
                                        </p:tav>
                                      </p:tavLst>
                                    </p:anim>
                                  </p:childTnLst>
                                </p:cTn>
                              </p:par>
                              <p:par>
                                <p:cTn id="13" presetID="56" presetClass="path" presetSubtype="0" accel="50000" decel="50000" fill="hold" nodeType="withEffect">
                                  <p:stCondLst>
                                    <p:cond delay="2000"/>
                                  </p:stCondLst>
                                  <p:childTnLst>
                                    <p:animMotion origin="layout" path="M 0.07855 0.43611 L -1.35802E-6 4.44444E-6 " pathEditMode="relative" rAng="0" ptsTypes="AA">
                                      <p:cBhvr>
                                        <p:cTn id="14" dur="2000" fill="hold"/>
                                        <p:tgtEl>
                                          <p:spTgt spid="263172"/>
                                        </p:tgtEl>
                                        <p:attrNameLst>
                                          <p:attrName>ppt_x</p:attrName>
                                          <p:attrName>ppt_y</p:attrName>
                                        </p:attrNameLst>
                                      </p:cBhvr>
                                      <p:rCtr x="-3935" y="-21806"/>
                                    </p:animMotion>
                                  </p:childTnLst>
                                </p:cTn>
                              </p:par>
                              <p:par>
                                <p:cTn id="15" presetID="23" presetClass="entr" presetSubtype="16" fill="hold" nodeType="withEffect">
                                  <p:stCondLst>
                                    <p:cond delay="2500"/>
                                  </p:stCondLst>
                                  <p:childTnLst>
                                    <p:set>
                                      <p:cBhvr>
                                        <p:cTn id="16" dur="1" fill="hold">
                                          <p:stCondLst>
                                            <p:cond delay="0"/>
                                          </p:stCondLst>
                                        </p:cTn>
                                        <p:tgtEl>
                                          <p:spTgt spid="263175"/>
                                        </p:tgtEl>
                                        <p:attrNameLst>
                                          <p:attrName>style.visibility</p:attrName>
                                        </p:attrNameLst>
                                      </p:cBhvr>
                                      <p:to>
                                        <p:strVal val="visible"/>
                                      </p:to>
                                    </p:set>
                                    <p:anim calcmode="lin" valueType="num">
                                      <p:cBhvr>
                                        <p:cTn id="17" dur="500" fill="hold"/>
                                        <p:tgtEl>
                                          <p:spTgt spid="263175"/>
                                        </p:tgtEl>
                                        <p:attrNameLst>
                                          <p:attrName>ppt_w</p:attrName>
                                        </p:attrNameLst>
                                      </p:cBhvr>
                                      <p:tavLst>
                                        <p:tav tm="0">
                                          <p:val>
                                            <p:fltVal val="0"/>
                                          </p:val>
                                        </p:tav>
                                        <p:tav tm="100000">
                                          <p:val>
                                            <p:strVal val="#ppt_w"/>
                                          </p:val>
                                        </p:tav>
                                      </p:tavLst>
                                    </p:anim>
                                    <p:anim calcmode="lin" valueType="num">
                                      <p:cBhvr>
                                        <p:cTn id="18" dur="500" fill="hold"/>
                                        <p:tgtEl>
                                          <p:spTgt spid="263175"/>
                                        </p:tgtEl>
                                        <p:attrNameLst>
                                          <p:attrName>ppt_h</p:attrName>
                                        </p:attrNameLst>
                                      </p:cBhvr>
                                      <p:tavLst>
                                        <p:tav tm="0">
                                          <p:val>
                                            <p:fltVal val="0"/>
                                          </p:val>
                                        </p:tav>
                                        <p:tav tm="100000">
                                          <p:val>
                                            <p:strVal val="#ppt_h"/>
                                          </p:val>
                                        </p:tav>
                                      </p:tavLst>
                                    </p:anim>
                                  </p:childTnLst>
                                </p:cTn>
                              </p:par>
                              <p:par>
                                <p:cTn id="19" presetID="56" presetClass="path" presetSubtype="0" accel="50000" decel="50000" fill="hold" nodeType="withEffect">
                                  <p:stCondLst>
                                    <p:cond delay="2500"/>
                                  </p:stCondLst>
                                  <p:childTnLst>
                                    <p:animMotion origin="layout" path="M -0.26219 0.43565 L -2.09877E-6 1.48148E-6 " pathEditMode="relative" rAng="0" ptsTypes="AA">
                                      <p:cBhvr>
                                        <p:cTn id="20" dur="2000" fill="hold"/>
                                        <p:tgtEl>
                                          <p:spTgt spid="263175"/>
                                        </p:tgtEl>
                                        <p:attrNameLst>
                                          <p:attrName>ppt_x</p:attrName>
                                          <p:attrName>ppt_y</p:attrName>
                                        </p:attrNameLst>
                                      </p:cBhvr>
                                      <p:rCtr x="13102" y="-21782"/>
                                    </p:animMotion>
                                  </p:childTnLst>
                                </p:cTn>
                              </p:par>
                              <p:par>
                                <p:cTn id="21" presetID="23" presetClass="entr" presetSubtype="16" fill="hold" nodeType="withEffect">
                                  <p:stCondLst>
                                    <p:cond delay="3000"/>
                                  </p:stCondLst>
                                  <p:childTnLst>
                                    <p:set>
                                      <p:cBhvr>
                                        <p:cTn id="22" dur="1" fill="hold">
                                          <p:stCondLst>
                                            <p:cond delay="0"/>
                                          </p:stCondLst>
                                        </p:cTn>
                                        <p:tgtEl>
                                          <p:spTgt spid="263178"/>
                                        </p:tgtEl>
                                        <p:attrNameLst>
                                          <p:attrName>style.visibility</p:attrName>
                                        </p:attrNameLst>
                                      </p:cBhvr>
                                      <p:to>
                                        <p:strVal val="visible"/>
                                      </p:to>
                                    </p:set>
                                    <p:anim calcmode="lin" valueType="num">
                                      <p:cBhvr>
                                        <p:cTn id="23" dur="500" fill="hold"/>
                                        <p:tgtEl>
                                          <p:spTgt spid="263178"/>
                                        </p:tgtEl>
                                        <p:attrNameLst>
                                          <p:attrName>ppt_w</p:attrName>
                                        </p:attrNameLst>
                                      </p:cBhvr>
                                      <p:tavLst>
                                        <p:tav tm="0">
                                          <p:val>
                                            <p:fltVal val="0"/>
                                          </p:val>
                                        </p:tav>
                                        <p:tav tm="100000">
                                          <p:val>
                                            <p:strVal val="#ppt_w"/>
                                          </p:val>
                                        </p:tav>
                                      </p:tavLst>
                                    </p:anim>
                                    <p:anim calcmode="lin" valueType="num">
                                      <p:cBhvr>
                                        <p:cTn id="24" dur="500" fill="hold"/>
                                        <p:tgtEl>
                                          <p:spTgt spid="263178"/>
                                        </p:tgtEl>
                                        <p:attrNameLst>
                                          <p:attrName>ppt_h</p:attrName>
                                        </p:attrNameLst>
                                      </p:cBhvr>
                                      <p:tavLst>
                                        <p:tav tm="0">
                                          <p:val>
                                            <p:fltVal val="0"/>
                                          </p:val>
                                        </p:tav>
                                        <p:tav tm="100000">
                                          <p:val>
                                            <p:strVal val="#ppt_h"/>
                                          </p:val>
                                        </p:tav>
                                      </p:tavLst>
                                    </p:anim>
                                  </p:childTnLst>
                                </p:cTn>
                              </p:par>
                              <p:par>
                                <p:cTn id="25" presetID="56" presetClass="path" presetSubtype="0" accel="50000" decel="50000" fill="hold" nodeType="withEffect">
                                  <p:stCondLst>
                                    <p:cond delay="3000"/>
                                  </p:stCondLst>
                                  <p:childTnLst>
                                    <p:animMotion origin="layout" path="M -0.59985 0.44144 L 3.58025E-6 -1.48148E-6 " pathEditMode="relative" rAng="0" ptsTypes="AA">
                                      <p:cBhvr>
                                        <p:cTn id="26" dur="2000" fill="hold"/>
                                        <p:tgtEl>
                                          <p:spTgt spid="263178"/>
                                        </p:tgtEl>
                                        <p:attrNameLst>
                                          <p:attrName>ppt_x</p:attrName>
                                          <p:attrName>ppt_y</p:attrName>
                                        </p:attrNameLst>
                                      </p:cBhvr>
                                      <p:rCtr x="29985" y="-22083"/>
                                    </p:animMotion>
                                  </p:childTnLst>
                                </p:cTn>
                              </p:par>
                              <p:par>
                                <p:cTn id="27" presetID="23" presetClass="entr" presetSubtype="16" fill="hold" nodeType="withEffect">
                                  <p:stCondLst>
                                    <p:cond delay="3500"/>
                                  </p:stCondLst>
                                  <p:childTnLst>
                                    <p:set>
                                      <p:cBhvr>
                                        <p:cTn id="28" dur="1" fill="hold">
                                          <p:stCondLst>
                                            <p:cond delay="0"/>
                                          </p:stCondLst>
                                        </p:cTn>
                                        <p:tgtEl>
                                          <p:spTgt spid="263181"/>
                                        </p:tgtEl>
                                        <p:attrNameLst>
                                          <p:attrName>style.visibility</p:attrName>
                                        </p:attrNameLst>
                                      </p:cBhvr>
                                      <p:to>
                                        <p:strVal val="visible"/>
                                      </p:to>
                                    </p:set>
                                    <p:anim calcmode="lin" valueType="num">
                                      <p:cBhvr>
                                        <p:cTn id="29" dur="500" fill="hold"/>
                                        <p:tgtEl>
                                          <p:spTgt spid="263181"/>
                                        </p:tgtEl>
                                        <p:attrNameLst>
                                          <p:attrName>ppt_w</p:attrName>
                                        </p:attrNameLst>
                                      </p:cBhvr>
                                      <p:tavLst>
                                        <p:tav tm="0">
                                          <p:val>
                                            <p:fltVal val="0"/>
                                          </p:val>
                                        </p:tav>
                                        <p:tav tm="100000">
                                          <p:val>
                                            <p:strVal val="#ppt_w"/>
                                          </p:val>
                                        </p:tav>
                                      </p:tavLst>
                                    </p:anim>
                                    <p:anim calcmode="lin" valueType="num">
                                      <p:cBhvr>
                                        <p:cTn id="30" dur="500" fill="hold"/>
                                        <p:tgtEl>
                                          <p:spTgt spid="263181"/>
                                        </p:tgtEl>
                                        <p:attrNameLst>
                                          <p:attrName>ppt_h</p:attrName>
                                        </p:attrNameLst>
                                      </p:cBhvr>
                                      <p:tavLst>
                                        <p:tav tm="0">
                                          <p:val>
                                            <p:fltVal val="0"/>
                                          </p:val>
                                        </p:tav>
                                        <p:tav tm="100000">
                                          <p:val>
                                            <p:strVal val="#ppt_h"/>
                                          </p:val>
                                        </p:tav>
                                      </p:tavLst>
                                    </p:anim>
                                  </p:childTnLst>
                                </p:cTn>
                              </p:par>
                              <p:par>
                                <p:cTn id="31" presetID="49" presetClass="path" presetSubtype="0" accel="50000" decel="50000" fill="hold" nodeType="withEffect">
                                  <p:stCondLst>
                                    <p:cond delay="3500"/>
                                  </p:stCondLst>
                                  <p:childTnLst>
                                    <p:animMotion origin="layout" path="M -0.25197 0.01113 L -2.42705E-6 -1.05446E-6 " pathEditMode="relative" rAng="0" ptsTypes="AA">
                                      <p:cBhvr>
                                        <p:cTn id="32" dur="2000" fill="hold"/>
                                        <p:tgtEl>
                                          <p:spTgt spid="263181"/>
                                        </p:tgtEl>
                                        <p:attrNameLst>
                                          <p:attrName>ppt_x</p:attrName>
                                          <p:attrName>ppt_y</p:attrName>
                                        </p:attrNameLst>
                                      </p:cBhvr>
                                      <p:rCtr x="12598" y="-556"/>
                                    </p:animMotion>
                                  </p:childTnLst>
                                </p:cTn>
                              </p:par>
                              <p:par>
                                <p:cTn id="33" presetID="23" presetClass="entr" presetSubtype="16" fill="hold" nodeType="withEffect">
                                  <p:stCondLst>
                                    <p:cond delay="4000"/>
                                  </p:stCondLst>
                                  <p:childTnLst>
                                    <p:set>
                                      <p:cBhvr>
                                        <p:cTn id="34" dur="1" fill="hold">
                                          <p:stCondLst>
                                            <p:cond delay="0"/>
                                          </p:stCondLst>
                                        </p:cTn>
                                        <p:tgtEl>
                                          <p:spTgt spid="263184"/>
                                        </p:tgtEl>
                                        <p:attrNameLst>
                                          <p:attrName>style.visibility</p:attrName>
                                        </p:attrNameLst>
                                      </p:cBhvr>
                                      <p:to>
                                        <p:strVal val="visible"/>
                                      </p:to>
                                    </p:set>
                                    <p:anim calcmode="lin" valueType="num">
                                      <p:cBhvr>
                                        <p:cTn id="35" dur="500" fill="hold"/>
                                        <p:tgtEl>
                                          <p:spTgt spid="263184"/>
                                        </p:tgtEl>
                                        <p:attrNameLst>
                                          <p:attrName>ppt_w</p:attrName>
                                        </p:attrNameLst>
                                      </p:cBhvr>
                                      <p:tavLst>
                                        <p:tav tm="0">
                                          <p:val>
                                            <p:fltVal val="0"/>
                                          </p:val>
                                        </p:tav>
                                        <p:tav tm="100000">
                                          <p:val>
                                            <p:strVal val="#ppt_w"/>
                                          </p:val>
                                        </p:tav>
                                      </p:tavLst>
                                    </p:anim>
                                    <p:anim calcmode="lin" valueType="num">
                                      <p:cBhvr>
                                        <p:cTn id="36" dur="500" fill="hold"/>
                                        <p:tgtEl>
                                          <p:spTgt spid="263184"/>
                                        </p:tgtEl>
                                        <p:attrNameLst>
                                          <p:attrName>ppt_h</p:attrName>
                                        </p:attrNameLst>
                                      </p:cBhvr>
                                      <p:tavLst>
                                        <p:tav tm="0">
                                          <p:val>
                                            <p:fltVal val="0"/>
                                          </p:val>
                                        </p:tav>
                                        <p:tav tm="100000">
                                          <p:val>
                                            <p:strVal val="#ppt_h"/>
                                          </p:val>
                                        </p:tav>
                                      </p:tavLst>
                                    </p:anim>
                                  </p:childTnLst>
                                </p:cTn>
                              </p:par>
                              <p:par>
                                <p:cTn id="37" presetID="56" presetClass="path" presetSubtype="0" accel="50000" decel="50000" fill="hold" nodeType="withEffect">
                                  <p:stCondLst>
                                    <p:cond delay="4000"/>
                                  </p:stCondLst>
                                  <p:childTnLst>
                                    <p:animMotion origin="layout" path="M -0.58546 0.00811 L -1.52849E-7 -1.05446E-6 " pathEditMode="relative" rAng="0" ptsTypes="AA">
                                      <p:cBhvr>
                                        <p:cTn id="38" dur="2000" fill="hold"/>
                                        <p:tgtEl>
                                          <p:spTgt spid="263184"/>
                                        </p:tgtEl>
                                        <p:attrNameLst>
                                          <p:attrName>ppt_x</p:attrName>
                                          <p:attrName>ppt_y</p:attrName>
                                        </p:attrNameLst>
                                      </p:cBhvr>
                                      <p:rCtr x="29273" y="-417"/>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26318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ate Placeholder 1">
            <a:extLst>
              <a:ext uri="{FF2B5EF4-FFF2-40B4-BE49-F238E27FC236}">
                <a16:creationId xmlns:a16="http://schemas.microsoft.com/office/drawing/2014/main" id="{4021F101-1AA6-8C44-A2C5-CAB49F5D3AD3}"/>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6FA4178-A8EF-AA42-BD50-0140B8154EB6}" type="datetime12">
              <a:rPr lang="en-US" altLang="en-US" sz="1050" smtClean="0"/>
              <a:t>7:38 AM</a:t>
            </a:fld>
            <a:endParaRPr lang="en-US" altLang="en-US" sz="1050" dirty="0"/>
          </a:p>
        </p:txBody>
      </p:sp>
      <p:sp>
        <p:nvSpPr>
          <p:cNvPr id="63490" name="Footer Placeholder 2">
            <a:extLst>
              <a:ext uri="{FF2B5EF4-FFF2-40B4-BE49-F238E27FC236}">
                <a16:creationId xmlns:a16="http://schemas.microsoft.com/office/drawing/2014/main" id="{504FA233-5CDD-D549-B7B6-0A3C81B9D46B}"/>
              </a:ext>
            </a:extLst>
          </p:cNvPr>
          <p:cNvSpPr>
            <a:spLocks noGrp="1"/>
          </p:cNvSpPr>
          <p:nvPr>
            <p:ph type="ftr" sz="quarter" idx="11"/>
          </p:nvPr>
        </p:nvSpPr>
        <p:spPr>
          <a:xfrm>
            <a:off x="1230489" y="6666089"/>
            <a:ext cx="54102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
        <p:nvSpPr>
          <p:cNvPr id="63491" name="Slide Number Placeholder 3">
            <a:extLst>
              <a:ext uri="{FF2B5EF4-FFF2-40B4-BE49-F238E27FC236}">
                <a16:creationId xmlns:a16="http://schemas.microsoft.com/office/drawing/2014/main" id="{0BD7B5E1-4FD3-024E-A932-17CEC593EB9C}"/>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4D20B2D-549F-4341-BA53-33480E342654}" type="slidenum">
              <a:rPr lang="en-US" altLang="en-US" sz="1400" smtClean="0"/>
              <a:pPr>
                <a:spcBef>
                  <a:spcPct val="0"/>
                </a:spcBef>
                <a:buFontTx/>
                <a:buNone/>
              </a:pPr>
              <a:t>29</a:t>
            </a:fld>
            <a:endParaRPr lang="en-US" altLang="en-US" sz="1400"/>
          </a:p>
        </p:txBody>
      </p:sp>
      <p:pic>
        <p:nvPicPr>
          <p:cNvPr id="5" name="kam5.mp4">
            <a:hlinkClick r:id="" action="ppaction://media"/>
            <a:extLst>
              <a:ext uri="{FF2B5EF4-FFF2-40B4-BE49-F238E27FC236}">
                <a16:creationId xmlns:a16="http://schemas.microsoft.com/office/drawing/2014/main" id="{06E69550-1075-C74A-A42E-5637B0EC13A4}"/>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219200" y="974725"/>
            <a:ext cx="6934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Box 5">
            <a:extLst>
              <a:ext uri="{FF2B5EF4-FFF2-40B4-BE49-F238E27FC236}">
                <a16:creationId xmlns:a16="http://schemas.microsoft.com/office/drawing/2014/main" id="{30D7FD02-F409-5D40-91A8-30FBC1859B71}"/>
              </a:ext>
            </a:extLst>
          </p:cNvPr>
          <p:cNvSpPr txBox="1">
            <a:spLocks noChangeArrowheads="1"/>
          </p:cNvSpPr>
          <p:nvPr/>
        </p:nvSpPr>
        <p:spPr bwMode="auto">
          <a:xfrm>
            <a:off x="1447800" y="152400"/>
            <a:ext cx="7086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t>Kamensky gives up on imaging and starts flow cytometry - 1963</a:t>
            </a:r>
          </a:p>
        </p:txBody>
      </p:sp>
      <p:sp>
        <p:nvSpPr>
          <p:cNvPr id="7" name="TextBox 6">
            <a:extLst>
              <a:ext uri="{FF2B5EF4-FFF2-40B4-BE49-F238E27FC236}">
                <a16:creationId xmlns:a16="http://schemas.microsoft.com/office/drawing/2014/main" id="{3492772B-4CED-C745-9698-47F33B3FCC7A}"/>
              </a:ext>
            </a:extLst>
          </p:cNvPr>
          <p:cNvSpPr txBox="1"/>
          <p:nvPr/>
        </p:nvSpPr>
        <p:spPr>
          <a:xfrm>
            <a:off x="113738" y="5791200"/>
            <a:ext cx="864724" cy="276999"/>
          </a:xfrm>
          <a:prstGeom prst="rect">
            <a:avLst/>
          </a:prstGeom>
          <a:noFill/>
        </p:spPr>
        <p:txBody>
          <a:bodyPr wrap="none" rtlCol="0">
            <a:spAutoFit/>
          </a:bodyPr>
          <a:lstStyle/>
          <a:p>
            <a:r>
              <a:rPr lang="en-US" sz="1200" dirty="0">
                <a:solidFill>
                  <a:srgbClr val="002060"/>
                </a:solidFill>
              </a:rPr>
              <a:t>Video 1:42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21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Date Placeholder 3">
            <a:extLst>
              <a:ext uri="{FF2B5EF4-FFF2-40B4-BE49-F238E27FC236}">
                <a16:creationId xmlns:a16="http://schemas.microsoft.com/office/drawing/2014/main" id="{47CF05F0-AE58-8D4A-86B0-270F4A57DAB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A6C861B-909C-C548-993E-EE9F29EA8EBE}" type="datetime12">
              <a:rPr lang="en-US" altLang="en-US" sz="1100" smtClean="0"/>
              <a:t>7:38 AM</a:t>
            </a:fld>
            <a:endParaRPr lang="en-US" altLang="en-US" sz="1100" dirty="0"/>
          </a:p>
        </p:txBody>
      </p:sp>
      <p:sp>
        <p:nvSpPr>
          <p:cNvPr id="14339" name="Slide Number Placeholder 5">
            <a:extLst>
              <a:ext uri="{FF2B5EF4-FFF2-40B4-BE49-F238E27FC236}">
                <a16:creationId xmlns:a16="http://schemas.microsoft.com/office/drawing/2014/main" id="{3E671490-01BE-6141-BBC9-C3E25F4CDA46}"/>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C3CF5F3D-3E1C-E348-8672-55D35DBE61BC}" type="slidenum">
              <a:rPr lang="en-US" altLang="en-US" sz="1400" smtClean="0">
                <a:latin typeface="Times New Roman" panose="02020603050405020304" pitchFamily="18" charset="0"/>
              </a:rPr>
              <a:pPr>
                <a:spcBef>
                  <a:spcPct val="0"/>
                </a:spcBef>
                <a:buFontTx/>
                <a:buNone/>
              </a:pPr>
              <a:t>3</a:t>
            </a:fld>
            <a:endParaRPr lang="en-US" altLang="en-US" sz="1400">
              <a:latin typeface="Times New Roman" panose="02020603050405020304" pitchFamily="18" charset="0"/>
            </a:endParaRPr>
          </a:p>
        </p:txBody>
      </p:sp>
      <p:sp>
        <p:nvSpPr>
          <p:cNvPr id="14340" name="Rectangle 2">
            <a:extLst>
              <a:ext uri="{FF2B5EF4-FFF2-40B4-BE49-F238E27FC236}">
                <a16:creationId xmlns:a16="http://schemas.microsoft.com/office/drawing/2014/main" id="{122E50E4-F5AD-5546-9E61-00C24E90A293}"/>
              </a:ext>
            </a:extLst>
          </p:cNvPr>
          <p:cNvSpPr>
            <a:spLocks noGrp="1" noChangeArrowheads="1"/>
          </p:cNvSpPr>
          <p:nvPr>
            <p:ph type="title"/>
          </p:nvPr>
        </p:nvSpPr>
        <p:spPr>
          <a:xfrm>
            <a:off x="457200" y="0"/>
            <a:ext cx="7772400" cy="838200"/>
          </a:xfrm>
        </p:spPr>
        <p:txBody>
          <a:bodyPr/>
          <a:lstStyle/>
          <a:p>
            <a:r>
              <a:rPr lang="en-US" altLang="en-US">
                <a:ea typeface="ＭＳ Ｐゴシック" panose="020B0600070205080204" pitchFamily="34" charset="-128"/>
              </a:rPr>
              <a:t>Dittrich &amp; Göhde</a:t>
            </a:r>
          </a:p>
        </p:txBody>
      </p:sp>
      <p:sp>
        <p:nvSpPr>
          <p:cNvPr id="14341" name="Rectangle 3">
            <a:extLst>
              <a:ext uri="{FF2B5EF4-FFF2-40B4-BE49-F238E27FC236}">
                <a16:creationId xmlns:a16="http://schemas.microsoft.com/office/drawing/2014/main" id="{2772F7EA-21B8-9B4D-B32D-CB81084A9EE8}"/>
              </a:ext>
            </a:extLst>
          </p:cNvPr>
          <p:cNvSpPr>
            <a:spLocks noGrp="1" noChangeArrowheads="1"/>
          </p:cNvSpPr>
          <p:nvPr>
            <p:ph type="body" idx="1"/>
          </p:nvPr>
        </p:nvSpPr>
        <p:spPr>
          <a:xfrm>
            <a:off x="609600" y="1143000"/>
            <a:ext cx="7772400" cy="4114800"/>
          </a:xfrm>
        </p:spPr>
        <p:txBody>
          <a:bodyPr/>
          <a:lstStyle/>
          <a:p>
            <a:pPr>
              <a:lnSpc>
                <a:spcPct val="96000"/>
              </a:lnSpc>
              <a:buFontTx/>
              <a:buNone/>
            </a:pPr>
            <a:endParaRPr lang="en-US" altLang="en-US" sz="2000">
              <a:latin typeface="Helvetica" pitchFamily="2" charset="0"/>
              <a:ea typeface="ＭＳ Ｐゴシック" panose="020B0600070205080204" pitchFamily="34" charset="-128"/>
            </a:endParaRPr>
          </a:p>
          <a:p>
            <a:pPr>
              <a:lnSpc>
                <a:spcPct val="96000"/>
              </a:lnSpc>
              <a:buFontTx/>
              <a:buNone/>
            </a:pPr>
            <a:r>
              <a:rPr lang="en-US" altLang="en-US" sz="2000" b="1">
                <a:solidFill>
                  <a:srgbClr val="FF3300"/>
                </a:solidFill>
                <a:latin typeface="Helvetica" pitchFamily="2" charset="0"/>
                <a:ea typeface="ＭＳ Ｐゴシック" panose="020B0600070205080204" pitchFamily="34" charset="-128"/>
              </a:rPr>
              <a:t>Dittrich &amp; Gohde</a:t>
            </a:r>
            <a:r>
              <a:rPr lang="en-US" altLang="en-US" sz="2000" b="1">
                <a:latin typeface="Helvetica" pitchFamily="2" charset="0"/>
                <a:ea typeface="ＭＳ Ｐゴシック" panose="020B0600070205080204" pitchFamily="34" charset="-128"/>
              </a:rPr>
              <a:t> - 1969</a:t>
            </a:r>
            <a:r>
              <a:rPr lang="en-US" altLang="en-US" sz="2000">
                <a:latin typeface="Helvetica" pitchFamily="2" charset="0"/>
                <a:ea typeface="ＭＳ Ｐゴシック" panose="020B0600070205080204" pitchFamily="34" charset="-128"/>
              </a:rPr>
              <a:t> -  Impulscytophotometer  (ICP)-  used ethidium bromide for a DNA stain and a high NA objective used as a condenser and collection lens</a:t>
            </a:r>
          </a:p>
        </p:txBody>
      </p:sp>
      <p:pic>
        <p:nvPicPr>
          <p:cNvPr id="14342" name="Picture 5" descr="goerta">
            <a:extLst>
              <a:ext uri="{FF2B5EF4-FFF2-40B4-BE49-F238E27FC236}">
                <a16:creationId xmlns:a16="http://schemas.microsoft.com/office/drawing/2014/main" id="{96235399-A1D9-E941-A961-A566DFCDB4CD}"/>
              </a:ext>
            </a:extLst>
          </p:cNvPr>
          <p:cNvPicPr>
            <a:picLocks noChangeAspect="1" noChangeArrowheads="1"/>
          </p:cNvPicPr>
          <p:nvPr/>
        </p:nvPicPr>
        <p:blipFill>
          <a:blip r:embed="rId3">
            <a:lum bright="28000" contrast="16000"/>
            <a:extLst>
              <a:ext uri="{28A0092B-C50C-407E-A947-70E740481C1C}">
                <a14:useLocalDpi xmlns:a14="http://schemas.microsoft.com/office/drawing/2010/main" val="0"/>
              </a:ext>
            </a:extLst>
          </a:blip>
          <a:srcRect/>
          <a:stretch>
            <a:fillRect/>
          </a:stretch>
        </p:blipFill>
        <p:spPr bwMode="auto">
          <a:xfrm>
            <a:off x="4648200" y="25146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 descr="goerta2">
            <a:extLst>
              <a:ext uri="{FF2B5EF4-FFF2-40B4-BE49-F238E27FC236}">
                <a16:creationId xmlns:a16="http://schemas.microsoft.com/office/drawing/2014/main" id="{D9CCC9B8-3E38-CD4E-B036-86CEBA9E27E3}"/>
              </a:ext>
            </a:extLst>
          </p:cNvPr>
          <p:cNvPicPr>
            <a:picLocks noChangeAspect="1" noChangeArrowheads="1"/>
          </p:cNvPicPr>
          <p:nvPr/>
        </p:nvPicPr>
        <p:blipFill>
          <a:blip r:embed="rId4">
            <a:lum bright="24000" contrast="8000"/>
            <a:extLst>
              <a:ext uri="{28A0092B-C50C-407E-A947-70E740481C1C}">
                <a14:useLocalDpi xmlns:a14="http://schemas.microsoft.com/office/drawing/2010/main" val="0"/>
              </a:ext>
            </a:extLst>
          </a:blip>
          <a:srcRect/>
          <a:stretch>
            <a:fillRect/>
          </a:stretch>
        </p:blipFill>
        <p:spPr bwMode="auto">
          <a:xfrm>
            <a:off x="533400" y="2514600"/>
            <a:ext cx="38862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7">
            <a:extLst>
              <a:ext uri="{FF2B5EF4-FFF2-40B4-BE49-F238E27FC236}">
                <a16:creationId xmlns:a16="http://schemas.microsoft.com/office/drawing/2014/main" id="{18845CBF-0B47-3848-AF85-BEAA54ABBF06}"/>
              </a:ext>
            </a:extLst>
          </p:cNvPr>
          <p:cNvSpPr txBox="1">
            <a:spLocks noChangeArrowheads="1"/>
          </p:cNvSpPr>
          <p:nvPr/>
        </p:nvSpPr>
        <p:spPr bwMode="auto">
          <a:xfrm>
            <a:off x="838200" y="5486400"/>
            <a:ext cx="3886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a:latin typeface="Times New Roman" panose="02020603050405020304" pitchFamily="18" charset="0"/>
              </a:rPr>
              <a:t>Laerum, Göhde, Darzynkiewicz (1998)</a:t>
            </a:r>
          </a:p>
        </p:txBody>
      </p:sp>
      <p:sp>
        <p:nvSpPr>
          <p:cNvPr id="14345" name="Rectangle 8">
            <a:extLst>
              <a:ext uri="{FF2B5EF4-FFF2-40B4-BE49-F238E27FC236}">
                <a16:creationId xmlns:a16="http://schemas.microsoft.com/office/drawing/2014/main" id="{982BD60E-4EFA-7E46-8303-48FEE804E540}"/>
              </a:ext>
            </a:extLst>
          </p:cNvPr>
          <p:cNvSpPr>
            <a:spLocks noChangeArrowheads="1"/>
          </p:cNvSpPr>
          <p:nvPr/>
        </p:nvSpPr>
        <p:spPr bwMode="auto">
          <a:xfrm>
            <a:off x="3429000" y="6324600"/>
            <a:ext cx="2676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Photos ©2000 – J.P. Robinson</a:t>
            </a:r>
          </a:p>
        </p:txBody>
      </p:sp>
      <p:sp>
        <p:nvSpPr>
          <p:cNvPr id="14346" name="Text Box 9">
            <a:extLst>
              <a:ext uri="{FF2B5EF4-FFF2-40B4-BE49-F238E27FC236}">
                <a16:creationId xmlns:a16="http://schemas.microsoft.com/office/drawing/2014/main" id="{CCB3BF3C-F20D-0249-B6D4-20CAD4AFD7BB}"/>
              </a:ext>
            </a:extLst>
          </p:cNvPr>
          <p:cNvSpPr txBox="1">
            <a:spLocks noChangeArrowheads="1"/>
          </p:cNvSpPr>
          <p:nvPr/>
        </p:nvSpPr>
        <p:spPr bwMode="auto">
          <a:xfrm>
            <a:off x="5715000" y="5486400"/>
            <a:ext cx="2398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Göhde and Laerum (1998) </a:t>
            </a:r>
          </a:p>
        </p:txBody>
      </p:sp>
      <p:sp>
        <p:nvSpPr>
          <p:cNvPr id="2" name="Footer Placeholder 1">
            <a:extLst>
              <a:ext uri="{FF2B5EF4-FFF2-40B4-BE49-F238E27FC236}">
                <a16:creationId xmlns:a16="http://schemas.microsoft.com/office/drawing/2014/main" id="{0261623D-5F5E-C44A-8E54-C10B08D311BB}"/>
              </a:ext>
            </a:extLst>
          </p:cNvPr>
          <p:cNvSpPr>
            <a:spLocks noGrp="1"/>
          </p:cNvSpPr>
          <p:nvPr>
            <p:ph type="ftr" sz="quarter" idx="11"/>
          </p:nvPr>
        </p:nvSpPr>
        <p:spPr/>
        <p:txBody>
          <a:bodyPr/>
          <a:lstStyle/>
          <a:p>
            <a:pPr>
              <a:defRPr/>
            </a:pPr>
            <a:r>
              <a:rPr lang="en-US" altLang="en-US"/>
              <a:t>© 1990-2020 J. Paul Robinson, Purdue University</a:t>
            </a:r>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Date Placeholder 2">
            <a:extLst>
              <a:ext uri="{FF2B5EF4-FFF2-40B4-BE49-F238E27FC236}">
                <a16:creationId xmlns:a16="http://schemas.microsoft.com/office/drawing/2014/main" id="{0E4E6814-6842-B94E-95F7-38EE0F26D4A6}"/>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2B6F675-27A5-CD46-B965-A40B13DED504}" type="datetime12">
              <a:rPr lang="en-US" altLang="en-US" sz="1100" smtClean="0"/>
              <a:t>7:38 AM</a:t>
            </a:fld>
            <a:endParaRPr lang="en-US" altLang="en-US" sz="1100" dirty="0"/>
          </a:p>
        </p:txBody>
      </p:sp>
      <p:sp>
        <p:nvSpPr>
          <p:cNvPr id="64514" name="Slide Number Placeholder 4">
            <a:extLst>
              <a:ext uri="{FF2B5EF4-FFF2-40B4-BE49-F238E27FC236}">
                <a16:creationId xmlns:a16="http://schemas.microsoft.com/office/drawing/2014/main" id="{A533E110-C610-6C40-8177-48C4B013469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FAD444E-7415-CC4E-B5FE-A53BC96AAF8D}" type="slidenum">
              <a:rPr lang="en-US" altLang="en-US" sz="1400" smtClean="0"/>
              <a:pPr>
                <a:spcBef>
                  <a:spcPct val="0"/>
                </a:spcBef>
                <a:buFontTx/>
                <a:buNone/>
              </a:pPr>
              <a:t>30</a:t>
            </a:fld>
            <a:endParaRPr lang="en-US" altLang="en-US" sz="1400"/>
          </a:p>
        </p:txBody>
      </p:sp>
      <p:grpSp>
        <p:nvGrpSpPr>
          <p:cNvPr id="265218" name="Group 2">
            <a:extLst>
              <a:ext uri="{FF2B5EF4-FFF2-40B4-BE49-F238E27FC236}">
                <a16:creationId xmlns:a16="http://schemas.microsoft.com/office/drawing/2014/main" id="{D34EA5AA-2DEE-3B4F-933B-0B0F890C9C5B}"/>
              </a:ext>
            </a:extLst>
          </p:cNvPr>
          <p:cNvGrpSpPr>
            <a:grpSpLocks/>
          </p:cNvGrpSpPr>
          <p:nvPr/>
        </p:nvGrpSpPr>
        <p:grpSpPr bwMode="auto">
          <a:xfrm>
            <a:off x="439738" y="990600"/>
            <a:ext cx="8162925" cy="5391150"/>
            <a:chOff x="312" y="624"/>
            <a:chExt cx="5784" cy="3396"/>
          </a:xfrm>
        </p:grpSpPr>
        <p:pic>
          <p:nvPicPr>
            <p:cNvPr id="64540" name="Picture 3" descr="Science 50">
              <a:extLst>
                <a:ext uri="{FF2B5EF4-FFF2-40B4-BE49-F238E27FC236}">
                  <a16:creationId xmlns:a16="http://schemas.microsoft.com/office/drawing/2014/main" id="{72C690B6-5430-114F-AA35-B7C2CA11CB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 y="624"/>
              <a:ext cx="5784" cy="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1" name="Picture 4" descr="Science 50">
              <a:extLst>
                <a:ext uri="{FF2B5EF4-FFF2-40B4-BE49-F238E27FC236}">
                  <a16:creationId xmlns:a16="http://schemas.microsoft.com/office/drawing/2014/main" id="{EBCBB1E7-A48C-C44D-ACAD-79F4C0AB6D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536" t="25443" r="48875" b="64664"/>
            <a:stretch>
              <a:fillRect/>
            </a:stretch>
          </p:blipFill>
          <p:spPr bwMode="auto">
            <a:xfrm>
              <a:off x="3267" y="1440"/>
              <a:ext cx="16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5221" name="Group 5">
            <a:extLst>
              <a:ext uri="{FF2B5EF4-FFF2-40B4-BE49-F238E27FC236}">
                <a16:creationId xmlns:a16="http://schemas.microsoft.com/office/drawing/2014/main" id="{AD39F06C-33A8-4D4E-AB4A-F70FC9E91669}"/>
              </a:ext>
            </a:extLst>
          </p:cNvPr>
          <p:cNvGrpSpPr>
            <a:grpSpLocks/>
          </p:cNvGrpSpPr>
          <p:nvPr/>
        </p:nvGrpSpPr>
        <p:grpSpPr bwMode="auto">
          <a:xfrm>
            <a:off x="439738" y="990600"/>
            <a:ext cx="8196262" cy="5410200"/>
            <a:chOff x="312" y="624"/>
            <a:chExt cx="5808" cy="3408"/>
          </a:xfrm>
        </p:grpSpPr>
        <p:sp>
          <p:nvSpPr>
            <p:cNvPr id="64536" name="Rectangle 6">
              <a:extLst>
                <a:ext uri="{FF2B5EF4-FFF2-40B4-BE49-F238E27FC236}">
                  <a16:creationId xmlns:a16="http://schemas.microsoft.com/office/drawing/2014/main" id="{1FCBCB36-4482-D54D-A3AE-77EFDB2DDD9E}"/>
                </a:ext>
              </a:extLst>
            </p:cNvPr>
            <p:cNvSpPr>
              <a:spLocks noChangeArrowheads="1"/>
            </p:cNvSpPr>
            <p:nvPr/>
          </p:nvSpPr>
          <p:spPr bwMode="auto">
            <a:xfrm>
              <a:off x="312" y="624"/>
              <a:ext cx="4608" cy="340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7" name="Rectangle 7">
              <a:extLst>
                <a:ext uri="{FF2B5EF4-FFF2-40B4-BE49-F238E27FC236}">
                  <a16:creationId xmlns:a16="http://schemas.microsoft.com/office/drawing/2014/main" id="{5CA59FA1-C88A-8245-BBB7-39EE2B99B49E}"/>
                </a:ext>
              </a:extLst>
            </p:cNvPr>
            <p:cNvSpPr>
              <a:spLocks noChangeArrowheads="1"/>
            </p:cNvSpPr>
            <p:nvPr/>
          </p:nvSpPr>
          <p:spPr bwMode="auto">
            <a:xfrm>
              <a:off x="5928" y="624"/>
              <a:ext cx="192" cy="340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8" name="Rectangle 8">
              <a:extLst>
                <a:ext uri="{FF2B5EF4-FFF2-40B4-BE49-F238E27FC236}">
                  <a16:creationId xmlns:a16="http://schemas.microsoft.com/office/drawing/2014/main" id="{BDCC5355-87FE-784A-8122-C732FFA3DB7A}"/>
                </a:ext>
              </a:extLst>
            </p:cNvPr>
            <p:cNvSpPr>
              <a:spLocks noChangeArrowheads="1"/>
            </p:cNvSpPr>
            <p:nvPr/>
          </p:nvSpPr>
          <p:spPr bwMode="auto">
            <a:xfrm>
              <a:off x="4920" y="624"/>
              <a:ext cx="1008" cy="384"/>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9" name="Rectangle 9">
              <a:extLst>
                <a:ext uri="{FF2B5EF4-FFF2-40B4-BE49-F238E27FC236}">
                  <a16:creationId xmlns:a16="http://schemas.microsoft.com/office/drawing/2014/main" id="{407FB7F7-5B0A-BE40-B719-C334E89BE6BB}"/>
                </a:ext>
              </a:extLst>
            </p:cNvPr>
            <p:cNvSpPr>
              <a:spLocks noChangeArrowheads="1"/>
            </p:cNvSpPr>
            <p:nvPr/>
          </p:nvSpPr>
          <p:spPr bwMode="auto">
            <a:xfrm>
              <a:off x="4920" y="3264"/>
              <a:ext cx="1008" cy="76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sp>
        <p:nvSpPr>
          <p:cNvPr id="41990" name="Rectangle 10">
            <a:extLst>
              <a:ext uri="{FF2B5EF4-FFF2-40B4-BE49-F238E27FC236}">
                <a16:creationId xmlns:a16="http://schemas.microsoft.com/office/drawing/2014/main" id="{449C77B9-01D2-9144-9C60-F3506639FD44}"/>
              </a:ext>
            </a:extLst>
          </p:cNvPr>
          <p:cNvSpPr>
            <a:spLocks noGrp="1" noChangeArrowheads="1"/>
          </p:cNvSpPr>
          <p:nvPr>
            <p:ph type="title"/>
          </p:nvPr>
        </p:nvSpPr>
        <p:spPr>
          <a:xfrm>
            <a:off x="0" y="-228600"/>
            <a:ext cx="91440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dirty="0">
                <a:ea typeface="+mj-ea"/>
              </a:rPr>
              <a:t>First Analytic Flow Instrument 1963</a:t>
            </a:r>
          </a:p>
        </p:txBody>
      </p:sp>
      <p:pic>
        <p:nvPicPr>
          <p:cNvPr id="265227" name="Lou39A.mp3">
            <a:hlinkClick r:id="" action="ppaction://media"/>
            <a:extLst>
              <a:ext uri="{FF2B5EF4-FFF2-40B4-BE49-F238E27FC236}">
                <a16:creationId xmlns:a16="http://schemas.microsoft.com/office/drawing/2014/main" id="{F6119A94-AF2C-AF4D-91BC-97664A8D080A}"/>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5228" name="Group 12">
            <a:extLst>
              <a:ext uri="{FF2B5EF4-FFF2-40B4-BE49-F238E27FC236}">
                <a16:creationId xmlns:a16="http://schemas.microsoft.com/office/drawing/2014/main" id="{FFCC631F-E177-6D44-B05B-2EDA6FA879C8}"/>
              </a:ext>
            </a:extLst>
          </p:cNvPr>
          <p:cNvGrpSpPr>
            <a:grpSpLocks/>
          </p:cNvGrpSpPr>
          <p:nvPr/>
        </p:nvGrpSpPr>
        <p:grpSpPr bwMode="auto">
          <a:xfrm>
            <a:off x="982663" y="990600"/>
            <a:ext cx="6797675" cy="5334000"/>
            <a:chOff x="696" y="624"/>
            <a:chExt cx="4818" cy="3360"/>
          </a:xfrm>
        </p:grpSpPr>
        <p:pic>
          <p:nvPicPr>
            <p:cNvPr id="64534" name="Picture 13" descr="Science 49">
              <a:extLst>
                <a:ext uri="{FF2B5EF4-FFF2-40B4-BE49-F238E27FC236}">
                  <a16:creationId xmlns:a16="http://schemas.microsoft.com/office/drawing/2014/main" id="{AB5DF894-2435-9D4C-8730-29F6EBEE09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 y="624"/>
              <a:ext cx="4818"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5" name="Picture 14" descr="Science 49">
              <a:extLst>
                <a:ext uri="{FF2B5EF4-FFF2-40B4-BE49-F238E27FC236}">
                  <a16:creationId xmlns:a16="http://schemas.microsoft.com/office/drawing/2014/main" id="{09BE5114-2276-CB4F-804D-8F58CF395D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2590" t="23303" r="5853" b="58125"/>
            <a:stretch>
              <a:fillRect/>
            </a:stretch>
          </p:blipFill>
          <p:spPr bwMode="auto">
            <a:xfrm>
              <a:off x="5229" y="1392"/>
              <a:ext cx="279"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5231" name="Rectangle 15">
            <a:extLst>
              <a:ext uri="{FF2B5EF4-FFF2-40B4-BE49-F238E27FC236}">
                <a16:creationId xmlns:a16="http://schemas.microsoft.com/office/drawing/2014/main" id="{1B87A002-D80F-F444-BF1D-7299FB23A5C7}"/>
              </a:ext>
            </a:extLst>
          </p:cNvPr>
          <p:cNvSpPr>
            <a:spLocks noChangeArrowheads="1"/>
          </p:cNvSpPr>
          <p:nvPr/>
        </p:nvSpPr>
        <p:spPr bwMode="auto">
          <a:xfrm>
            <a:off x="1455738" y="4495800"/>
            <a:ext cx="2981325" cy="16764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5232" name="Rectangle 16">
            <a:extLst>
              <a:ext uri="{FF2B5EF4-FFF2-40B4-BE49-F238E27FC236}">
                <a16:creationId xmlns:a16="http://schemas.microsoft.com/office/drawing/2014/main" id="{8EFC193C-FDFE-CB42-8F56-1E215A1F062B}"/>
              </a:ext>
            </a:extLst>
          </p:cNvPr>
          <p:cNvSpPr>
            <a:spLocks noChangeArrowheads="1"/>
          </p:cNvSpPr>
          <p:nvPr/>
        </p:nvSpPr>
        <p:spPr bwMode="auto">
          <a:xfrm>
            <a:off x="5926138" y="3733800"/>
            <a:ext cx="1355725" cy="19050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5233" name="Rectangle 17">
            <a:extLst>
              <a:ext uri="{FF2B5EF4-FFF2-40B4-BE49-F238E27FC236}">
                <a16:creationId xmlns:a16="http://schemas.microsoft.com/office/drawing/2014/main" id="{50932511-6F91-B34C-A0A7-18CD9512EFF6}"/>
              </a:ext>
            </a:extLst>
          </p:cNvPr>
          <p:cNvSpPr>
            <a:spLocks noChangeArrowheads="1"/>
          </p:cNvSpPr>
          <p:nvPr/>
        </p:nvSpPr>
        <p:spPr bwMode="auto">
          <a:xfrm>
            <a:off x="4437063" y="4495800"/>
            <a:ext cx="676275" cy="11430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5234" name="Rectangle 18">
            <a:extLst>
              <a:ext uri="{FF2B5EF4-FFF2-40B4-BE49-F238E27FC236}">
                <a16:creationId xmlns:a16="http://schemas.microsoft.com/office/drawing/2014/main" id="{C0540F33-0089-9240-AD39-DC5F83945B31}"/>
              </a:ext>
            </a:extLst>
          </p:cNvPr>
          <p:cNvSpPr>
            <a:spLocks noChangeArrowheads="1"/>
          </p:cNvSpPr>
          <p:nvPr/>
        </p:nvSpPr>
        <p:spPr bwMode="auto">
          <a:xfrm>
            <a:off x="5113338" y="1676400"/>
            <a:ext cx="2168525" cy="20574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nvGrpSpPr>
          <p:cNvPr id="265235" name="Group 19">
            <a:extLst>
              <a:ext uri="{FF2B5EF4-FFF2-40B4-BE49-F238E27FC236}">
                <a16:creationId xmlns:a16="http://schemas.microsoft.com/office/drawing/2014/main" id="{9A1AACCE-7B17-3D4F-B610-1B3B45151F8A}"/>
              </a:ext>
            </a:extLst>
          </p:cNvPr>
          <p:cNvGrpSpPr>
            <a:grpSpLocks/>
          </p:cNvGrpSpPr>
          <p:nvPr/>
        </p:nvGrpSpPr>
        <p:grpSpPr bwMode="auto">
          <a:xfrm>
            <a:off x="982663" y="990600"/>
            <a:ext cx="6796087" cy="5334000"/>
            <a:chOff x="696" y="624"/>
            <a:chExt cx="4816" cy="3360"/>
          </a:xfrm>
        </p:grpSpPr>
        <p:sp>
          <p:nvSpPr>
            <p:cNvPr id="64527" name="Rectangle 20">
              <a:extLst>
                <a:ext uri="{FF2B5EF4-FFF2-40B4-BE49-F238E27FC236}">
                  <a16:creationId xmlns:a16="http://schemas.microsoft.com/office/drawing/2014/main" id="{2FB4452A-20AB-5944-868A-DF9B86B95C83}"/>
                </a:ext>
              </a:extLst>
            </p:cNvPr>
            <p:cNvSpPr>
              <a:spLocks noChangeArrowheads="1"/>
            </p:cNvSpPr>
            <p:nvPr/>
          </p:nvSpPr>
          <p:spPr bwMode="auto">
            <a:xfrm>
              <a:off x="696" y="624"/>
              <a:ext cx="2928" cy="220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28" name="Rectangle 21">
              <a:extLst>
                <a:ext uri="{FF2B5EF4-FFF2-40B4-BE49-F238E27FC236}">
                  <a16:creationId xmlns:a16="http://schemas.microsoft.com/office/drawing/2014/main" id="{56E578A1-F187-8248-B273-1DD6A5CD77A4}"/>
                </a:ext>
              </a:extLst>
            </p:cNvPr>
            <p:cNvSpPr>
              <a:spLocks noChangeArrowheads="1"/>
            </p:cNvSpPr>
            <p:nvPr/>
          </p:nvSpPr>
          <p:spPr bwMode="auto">
            <a:xfrm>
              <a:off x="696" y="2832"/>
              <a:ext cx="336" cy="1152"/>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29" name="Rectangle 22">
              <a:extLst>
                <a:ext uri="{FF2B5EF4-FFF2-40B4-BE49-F238E27FC236}">
                  <a16:creationId xmlns:a16="http://schemas.microsoft.com/office/drawing/2014/main" id="{4D39330E-70AD-E14D-A392-8BCECB0A6D03}"/>
                </a:ext>
              </a:extLst>
            </p:cNvPr>
            <p:cNvSpPr>
              <a:spLocks noChangeArrowheads="1"/>
            </p:cNvSpPr>
            <p:nvPr/>
          </p:nvSpPr>
          <p:spPr bwMode="auto">
            <a:xfrm>
              <a:off x="1032" y="3888"/>
              <a:ext cx="2112" cy="96"/>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0" name="Rectangle 23">
              <a:extLst>
                <a:ext uri="{FF2B5EF4-FFF2-40B4-BE49-F238E27FC236}">
                  <a16:creationId xmlns:a16="http://schemas.microsoft.com/office/drawing/2014/main" id="{25AE5E40-2C82-E448-B91D-DB66324C95C0}"/>
                </a:ext>
              </a:extLst>
            </p:cNvPr>
            <p:cNvSpPr>
              <a:spLocks noChangeArrowheads="1"/>
            </p:cNvSpPr>
            <p:nvPr/>
          </p:nvSpPr>
          <p:spPr bwMode="auto">
            <a:xfrm>
              <a:off x="3144" y="3552"/>
              <a:ext cx="2368" cy="432"/>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1" name="Rectangle 24">
              <a:extLst>
                <a:ext uri="{FF2B5EF4-FFF2-40B4-BE49-F238E27FC236}">
                  <a16:creationId xmlns:a16="http://schemas.microsoft.com/office/drawing/2014/main" id="{E05227E8-BD57-A64F-B627-E05C6A813833}"/>
                </a:ext>
              </a:extLst>
            </p:cNvPr>
            <p:cNvSpPr>
              <a:spLocks noChangeArrowheads="1"/>
            </p:cNvSpPr>
            <p:nvPr/>
          </p:nvSpPr>
          <p:spPr bwMode="auto">
            <a:xfrm>
              <a:off x="3624" y="2352"/>
              <a:ext cx="576" cy="12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2" name="Rectangle 25">
              <a:extLst>
                <a:ext uri="{FF2B5EF4-FFF2-40B4-BE49-F238E27FC236}">
                  <a16:creationId xmlns:a16="http://schemas.microsoft.com/office/drawing/2014/main" id="{B58CB7D9-16FF-B145-B22C-B2DB7720F7E9}"/>
                </a:ext>
              </a:extLst>
            </p:cNvPr>
            <p:cNvSpPr>
              <a:spLocks noChangeArrowheads="1"/>
            </p:cNvSpPr>
            <p:nvPr/>
          </p:nvSpPr>
          <p:spPr bwMode="auto">
            <a:xfrm>
              <a:off x="5160" y="624"/>
              <a:ext cx="336" cy="292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3" name="Rectangle 26">
              <a:extLst>
                <a:ext uri="{FF2B5EF4-FFF2-40B4-BE49-F238E27FC236}">
                  <a16:creationId xmlns:a16="http://schemas.microsoft.com/office/drawing/2014/main" id="{8697D018-882D-8B46-9FA7-BD940416247E}"/>
                </a:ext>
              </a:extLst>
            </p:cNvPr>
            <p:cNvSpPr>
              <a:spLocks noChangeArrowheads="1"/>
            </p:cNvSpPr>
            <p:nvPr/>
          </p:nvSpPr>
          <p:spPr bwMode="auto">
            <a:xfrm>
              <a:off x="3624" y="624"/>
              <a:ext cx="1536" cy="432"/>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sp>
        <p:nvSpPr>
          <p:cNvPr id="64526" name="Footer Placeholder 1">
            <a:extLst>
              <a:ext uri="{FF2B5EF4-FFF2-40B4-BE49-F238E27FC236}">
                <a16:creationId xmlns:a16="http://schemas.microsoft.com/office/drawing/2014/main" id="{649E59F2-9BF0-6147-9943-A100AF5294D9}"/>
              </a:ext>
            </a:extLst>
          </p:cNvPr>
          <p:cNvSpPr>
            <a:spLocks noGrp="1"/>
          </p:cNvSpPr>
          <p:nvPr>
            <p:ph type="ftr" sz="quarter" idx="11"/>
          </p:nvPr>
        </p:nvSpPr>
        <p:spPr>
          <a:xfrm>
            <a:off x="1600200"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spd="med" advClick="0" advTm="4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3704" fill="hold"/>
                                        <p:tgtEl>
                                          <p:spTgt spid="265227"/>
                                        </p:tgtEl>
                                      </p:cBhvr>
                                    </p:cmd>
                                  </p:childTnLst>
                                </p:cTn>
                              </p:par>
                              <p:par>
                                <p:cTn id="7" presetID="10" presetClass="entr" presetSubtype="0" fill="hold" nodeType="withEffect">
                                  <p:stCondLst>
                                    <p:cond delay="0"/>
                                  </p:stCondLst>
                                  <p:childTnLst>
                                    <p:set>
                                      <p:cBhvr>
                                        <p:cTn id="8" dur="1" fill="hold">
                                          <p:stCondLst>
                                            <p:cond delay="0"/>
                                          </p:stCondLst>
                                        </p:cTn>
                                        <p:tgtEl>
                                          <p:spTgt spid="265228"/>
                                        </p:tgtEl>
                                        <p:attrNameLst>
                                          <p:attrName>style.visibility</p:attrName>
                                        </p:attrNameLst>
                                      </p:cBhvr>
                                      <p:to>
                                        <p:strVal val="visible"/>
                                      </p:to>
                                    </p:set>
                                    <p:animEffect transition="in" filter="fade">
                                      <p:cBhvr>
                                        <p:cTn id="9" dur="2000"/>
                                        <p:tgtEl>
                                          <p:spTgt spid="265228"/>
                                        </p:tgtEl>
                                      </p:cBhvr>
                                    </p:animEffect>
                                  </p:childTnLst>
                                </p:cTn>
                              </p:par>
                              <p:par>
                                <p:cTn id="10" presetID="10" presetClass="entr" presetSubtype="0" fill="hold" nodeType="withEffect">
                                  <p:stCondLst>
                                    <p:cond delay="3900"/>
                                  </p:stCondLst>
                                  <p:childTnLst>
                                    <p:set>
                                      <p:cBhvr>
                                        <p:cTn id="11" dur="1" fill="hold">
                                          <p:stCondLst>
                                            <p:cond delay="0"/>
                                          </p:stCondLst>
                                        </p:cTn>
                                        <p:tgtEl>
                                          <p:spTgt spid="265235"/>
                                        </p:tgtEl>
                                        <p:attrNameLst>
                                          <p:attrName>style.visibility</p:attrName>
                                        </p:attrNameLst>
                                      </p:cBhvr>
                                      <p:to>
                                        <p:strVal val="visible"/>
                                      </p:to>
                                    </p:set>
                                    <p:animEffect transition="in" filter="fade">
                                      <p:cBhvr>
                                        <p:cTn id="12" dur="2000"/>
                                        <p:tgtEl>
                                          <p:spTgt spid="265235"/>
                                        </p:tgtEl>
                                      </p:cBhvr>
                                    </p:animEffect>
                                  </p:childTnLst>
                                </p:cTn>
                              </p:par>
                              <p:par>
                                <p:cTn id="13" presetID="10" presetClass="entr" presetSubtype="0" fill="hold" grpId="0" nodeType="withEffect">
                                  <p:stCondLst>
                                    <p:cond delay="3900"/>
                                  </p:stCondLst>
                                  <p:childTnLst>
                                    <p:set>
                                      <p:cBhvr>
                                        <p:cTn id="14" dur="1" fill="hold">
                                          <p:stCondLst>
                                            <p:cond delay="0"/>
                                          </p:stCondLst>
                                        </p:cTn>
                                        <p:tgtEl>
                                          <p:spTgt spid="265231"/>
                                        </p:tgtEl>
                                        <p:attrNameLst>
                                          <p:attrName>style.visibility</p:attrName>
                                        </p:attrNameLst>
                                      </p:cBhvr>
                                      <p:to>
                                        <p:strVal val="visible"/>
                                      </p:to>
                                    </p:set>
                                    <p:animEffect transition="in" filter="fade">
                                      <p:cBhvr>
                                        <p:cTn id="15" dur="2000"/>
                                        <p:tgtEl>
                                          <p:spTgt spid="265231"/>
                                        </p:tgtEl>
                                      </p:cBhvr>
                                    </p:animEffect>
                                  </p:childTnLst>
                                </p:cTn>
                              </p:par>
                              <p:par>
                                <p:cTn id="16" presetID="10" presetClass="entr" presetSubtype="0" fill="hold" grpId="0" nodeType="withEffect">
                                  <p:stCondLst>
                                    <p:cond delay="3900"/>
                                  </p:stCondLst>
                                  <p:childTnLst>
                                    <p:set>
                                      <p:cBhvr>
                                        <p:cTn id="17" dur="1" fill="hold">
                                          <p:stCondLst>
                                            <p:cond delay="0"/>
                                          </p:stCondLst>
                                        </p:cTn>
                                        <p:tgtEl>
                                          <p:spTgt spid="265233"/>
                                        </p:tgtEl>
                                        <p:attrNameLst>
                                          <p:attrName>style.visibility</p:attrName>
                                        </p:attrNameLst>
                                      </p:cBhvr>
                                      <p:to>
                                        <p:strVal val="visible"/>
                                      </p:to>
                                    </p:set>
                                    <p:animEffect transition="in" filter="fade">
                                      <p:cBhvr>
                                        <p:cTn id="18" dur="2000"/>
                                        <p:tgtEl>
                                          <p:spTgt spid="265233"/>
                                        </p:tgtEl>
                                      </p:cBhvr>
                                    </p:animEffect>
                                  </p:childTnLst>
                                </p:cTn>
                              </p:par>
                              <p:par>
                                <p:cTn id="19" presetID="10" presetClass="entr" presetSubtype="0" fill="hold" grpId="0" nodeType="withEffect">
                                  <p:stCondLst>
                                    <p:cond delay="3900"/>
                                  </p:stCondLst>
                                  <p:childTnLst>
                                    <p:set>
                                      <p:cBhvr>
                                        <p:cTn id="20" dur="1" fill="hold">
                                          <p:stCondLst>
                                            <p:cond delay="0"/>
                                          </p:stCondLst>
                                        </p:cTn>
                                        <p:tgtEl>
                                          <p:spTgt spid="265234"/>
                                        </p:tgtEl>
                                        <p:attrNameLst>
                                          <p:attrName>style.visibility</p:attrName>
                                        </p:attrNameLst>
                                      </p:cBhvr>
                                      <p:to>
                                        <p:strVal val="visible"/>
                                      </p:to>
                                    </p:set>
                                    <p:animEffect transition="in" filter="fade">
                                      <p:cBhvr>
                                        <p:cTn id="21" dur="2000"/>
                                        <p:tgtEl>
                                          <p:spTgt spid="265234"/>
                                        </p:tgtEl>
                                      </p:cBhvr>
                                    </p:animEffect>
                                  </p:childTnLst>
                                </p:cTn>
                              </p:par>
                              <p:par>
                                <p:cTn id="22" presetID="10" presetClass="entr" presetSubtype="0" fill="hold" grpId="0" nodeType="withEffect">
                                  <p:stCondLst>
                                    <p:cond delay="6000"/>
                                  </p:stCondLst>
                                  <p:childTnLst>
                                    <p:set>
                                      <p:cBhvr>
                                        <p:cTn id="23" dur="1" fill="hold">
                                          <p:stCondLst>
                                            <p:cond delay="0"/>
                                          </p:stCondLst>
                                        </p:cTn>
                                        <p:tgtEl>
                                          <p:spTgt spid="265232"/>
                                        </p:tgtEl>
                                        <p:attrNameLst>
                                          <p:attrName>style.visibility</p:attrName>
                                        </p:attrNameLst>
                                      </p:cBhvr>
                                      <p:to>
                                        <p:strVal val="visible"/>
                                      </p:to>
                                    </p:set>
                                    <p:animEffect transition="in" filter="fade">
                                      <p:cBhvr>
                                        <p:cTn id="24" dur="2000"/>
                                        <p:tgtEl>
                                          <p:spTgt spid="265232"/>
                                        </p:tgtEl>
                                      </p:cBhvr>
                                    </p:animEffect>
                                  </p:childTnLst>
                                </p:cTn>
                              </p:par>
                              <p:par>
                                <p:cTn id="25" presetID="10" presetClass="exit" presetSubtype="0" fill="hold" grpId="1" nodeType="withEffect">
                                  <p:stCondLst>
                                    <p:cond delay="8000"/>
                                  </p:stCondLst>
                                  <p:childTnLst>
                                    <p:animEffect transition="out" filter="fade">
                                      <p:cBhvr>
                                        <p:cTn id="26" dur="2000"/>
                                        <p:tgtEl>
                                          <p:spTgt spid="265231"/>
                                        </p:tgtEl>
                                      </p:cBhvr>
                                    </p:animEffect>
                                    <p:set>
                                      <p:cBhvr>
                                        <p:cTn id="27" dur="1" fill="hold">
                                          <p:stCondLst>
                                            <p:cond delay="1999"/>
                                          </p:stCondLst>
                                        </p:cTn>
                                        <p:tgtEl>
                                          <p:spTgt spid="265231"/>
                                        </p:tgtEl>
                                        <p:attrNameLst>
                                          <p:attrName>style.visibility</p:attrName>
                                        </p:attrNameLst>
                                      </p:cBhvr>
                                      <p:to>
                                        <p:strVal val="hidden"/>
                                      </p:to>
                                    </p:set>
                                  </p:childTnLst>
                                </p:cTn>
                              </p:par>
                              <p:par>
                                <p:cTn id="28" presetID="10" presetClass="entr" presetSubtype="0" fill="hold" grpId="2" nodeType="withEffect">
                                  <p:stCondLst>
                                    <p:cond delay="10000"/>
                                  </p:stCondLst>
                                  <p:childTnLst>
                                    <p:set>
                                      <p:cBhvr>
                                        <p:cTn id="29" dur="1" fill="hold">
                                          <p:stCondLst>
                                            <p:cond delay="0"/>
                                          </p:stCondLst>
                                        </p:cTn>
                                        <p:tgtEl>
                                          <p:spTgt spid="265231"/>
                                        </p:tgtEl>
                                        <p:attrNameLst>
                                          <p:attrName>style.visibility</p:attrName>
                                        </p:attrNameLst>
                                      </p:cBhvr>
                                      <p:to>
                                        <p:strVal val="visible"/>
                                      </p:to>
                                    </p:set>
                                    <p:animEffect transition="in" filter="fade">
                                      <p:cBhvr>
                                        <p:cTn id="30" dur="2000"/>
                                        <p:tgtEl>
                                          <p:spTgt spid="265231"/>
                                        </p:tgtEl>
                                      </p:cBhvr>
                                    </p:animEffect>
                                  </p:childTnLst>
                                </p:cTn>
                              </p:par>
                              <p:par>
                                <p:cTn id="31" presetID="10" presetClass="exit" presetSubtype="0" fill="hold" grpId="1" nodeType="withEffect">
                                  <p:stCondLst>
                                    <p:cond delay="10000"/>
                                  </p:stCondLst>
                                  <p:childTnLst>
                                    <p:animEffect transition="out" filter="fade">
                                      <p:cBhvr>
                                        <p:cTn id="32" dur="2000"/>
                                        <p:tgtEl>
                                          <p:spTgt spid="265233"/>
                                        </p:tgtEl>
                                      </p:cBhvr>
                                    </p:animEffect>
                                    <p:set>
                                      <p:cBhvr>
                                        <p:cTn id="33" dur="1" fill="hold">
                                          <p:stCondLst>
                                            <p:cond delay="1999"/>
                                          </p:stCondLst>
                                        </p:cTn>
                                        <p:tgtEl>
                                          <p:spTgt spid="265233"/>
                                        </p:tgtEl>
                                        <p:attrNameLst>
                                          <p:attrName>style.visibility</p:attrName>
                                        </p:attrNameLst>
                                      </p:cBhvr>
                                      <p:to>
                                        <p:strVal val="hidden"/>
                                      </p:to>
                                    </p:set>
                                  </p:childTnLst>
                                </p:cTn>
                              </p:par>
                              <p:par>
                                <p:cTn id="34" presetID="10" presetClass="entr" presetSubtype="0" fill="hold" grpId="2" nodeType="withEffect">
                                  <p:stCondLst>
                                    <p:cond delay="12000"/>
                                  </p:stCondLst>
                                  <p:childTnLst>
                                    <p:set>
                                      <p:cBhvr>
                                        <p:cTn id="35" dur="1" fill="hold">
                                          <p:stCondLst>
                                            <p:cond delay="0"/>
                                          </p:stCondLst>
                                        </p:cTn>
                                        <p:tgtEl>
                                          <p:spTgt spid="265233"/>
                                        </p:tgtEl>
                                        <p:attrNameLst>
                                          <p:attrName>style.visibility</p:attrName>
                                        </p:attrNameLst>
                                      </p:cBhvr>
                                      <p:to>
                                        <p:strVal val="visible"/>
                                      </p:to>
                                    </p:set>
                                    <p:animEffect transition="in" filter="fade">
                                      <p:cBhvr>
                                        <p:cTn id="36" dur="2000"/>
                                        <p:tgtEl>
                                          <p:spTgt spid="265233"/>
                                        </p:tgtEl>
                                      </p:cBhvr>
                                    </p:animEffect>
                                  </p:childTnLst>
                                </p:cTn>
                              </p:par>
                              <p:par>
                                <p:cTn id="37" presetID="10" presetClass="exit" presetSubtype="0" fill="hold" grpId="1" nodeType="withEffect">
                                  <p:stCondLst>
                                    <p:cond delay="14000"/>
                                  </p:stCondLst>
                                  <p:childTnLst>
                                    <p:animEffect transition="out" filter="fade">
                                      <p:cBhvr>
                                        <p:cTn id="38" dur="2000"/>
                                        <p:tgtEl>
                                          <p:spTgt spid="265234"/>
                                        </p:tgtEl>
                                      </p:cBhvr>
                                    </p:animEffect>
                                    <p:set>
                                      <p:cBhvr>
                                        <p:cTn id="39" dur="1" fill="hold">
                                          <p:stCondLst>
                                            <p:cond delay="1999"/>
                                          </p:stCondLst>
                                        </p:cTn>
                                        <p:tgtEl>
                                          <p:spTgt spid="265234"/>
                                        </p:tgtEl>
                                        <p:attrNameLst>
                                          <p:attrName>style.visibility</p:attrName>
                                        </p:attrNameLst>
                                      </p:cBhvr>
                                      <p:to>
                                        <p:strVal val="hidden"/>
                                      </p:to>
                                    </p:set>
                                  </p:childTnLst>
                                </p:cTn>
                              </p:par>
                              <p:par>
                                <p:cTn id="40" presetID="10" presetClass="exit" presetSubtype="0" fill="hold" grpId="3" nodeType="withEffect">
                                  <p:stCondLst>
                                    <p:cond delay="17500"/>
                                  </p:stCondLst>
                                  <p:childTnLst>
                                    <p:animEffect transition="out" filter="fade">
                                      <p:cBhvr>
                                        <p:cTn id="41" dur="2000"/>
                                        <p:tgtEl>
                                          <p:spTgt spid="265231"/>
                                        </p:tgtEl>
                                      </p:cBhvr>
                                    </p:animEffect>
                                    <p:set>
                                      <p:cBhvr>
                                        <p:cTn id="42" dur="1" fill="hold">
                                          <p:stCondLst>
                                            <p:cond delay="1999"/>
                                          </p:stCondLst>
                                        </p:cTn>
                                        <p:tgtEl>
                                          <p:spTgt spid="265231"/>
                                        </p:tgtEl>
                                        <p:attrNameLst>
                                          <p:attrName>style.visibility</p:attrName>
                                        </p:attrNameLst>
                                      </p:cBhvr>
                                      <p:to>
                                        <p:strVal val="hidden"/>
                                      </p:to>
                                    </p:set>
                                  </p:childTnLst>
                                </p:cTn>
                              </p:par>
                              <p:par>
                                <p:cTn id="43" presetID="10" presetClass="exit" presetSubtype="0" fill="hold" grpId="1" nodeType="withEffect">
                                  <p:stCondLst>
                                    <p:cond delay="17500"/>
                                  </p:stCondLst>
                                  <p:childTnLst>
                                    <p:animEffect transition="out" filter="fade">
                                      <p:cBhvr>
                                        <p:cTn id="44" dur="2000"/>
                                        <p:tgtEl>
                                          <p:spTgt spid="265232"/>
                                        </p:tgtEl>
                                      </p:cBhvr>
                                    </p:animEffect>
                                    <p:set>
                                      <p:cBhvr>
                                        <p:cTn id="45" dur="1" fill="hold">
                                          <p:stCondLst>
                                            <p:cond delay="1999"/>
                                          </p:stCondLst>
                                        </p:cTn>
                                        <p:tgtEl>
                                          <p:spTgt spid="265232"/>
                                        </p:tgtEl>
                                        <p:attrNameLst>
                                          <p:attrName>style.visibility</p:attrName>
                                        </p:attrNameLst>
                                      </p:cBhvr>
                                      <p:to>
                                        <p:strVal val="hidden"/>
                                      </p:to>
                                    </p:set>
                                  </p:childTnLst>
                                </p:cTn>
                              </p:par>
                              <p:par>
                                <p:cTn id="46" presetID="10" presetClass="exit" presetSubtype="0" fill="hold" grpId="3" nodeType="withEffect">
                                  <p:stCondLst>
                                    <p:cond delay="17500"/>
                                  </p:stCondLst>
                                  <p:childTnLst>
                                    <p:animEffect transition="out" filter="fade">
                                      <p:cBhvr>
                                        <p:cTn id="47" dur="2000"/>
                                        <p:tgtEl>
                                          <p:spTgt spid="265233"/>
                                        </p:tgtEl>
                                      </p:cBhvr>
                                    </p:animEffect>
                                    <p:set>
                                      <p:cBhvr>
                                        <p:cTn id="48" dur="1" fill="hold">
                                          <p:stCondLst>
                                            <p:cond delay="1999"/>
                                          </p:stCondLst>
                                        </p:cTn>
                                        <p:tgtEl>
                                          <p:spTgt spid="265233"/>
                                        </p:tgtEl>
                                        <p:attrNameLst>
                                          <p:attrName>style.visibility</p:attrName>
                                        </p:attrNameLst>
                                      </p:cBhvr>
                                      <p:to>
                                        <p:strVal val="hidden"/>
                                      </p:to>
                                    </p:set>
                                  </p:childTnLst>
                                </p:cTn>
                              </p:par>
                              <p:par>
                                <p:cTn id="49" presetID="10" presetClass="exit" presetSubtype="0" fill="hold" grpId="2" nodeType="withEffect">
                                  <p:stCondLst>
                                    <p:cond delay="17500"/>
                                  </p:stCondLst>
                                  <p:childTnLst>
                                    <p:animEffect transition="out" filter="fade">
                                      <p:cBhvr>
                                        <p:cTn id="50" dur="2000"/>
                                        <p:tgtEl>
                                          <p:spTgt spid="265234"/>
                                        </p:tgtEl>
                                      </p:cBhvr>
                                    </p:animEffect>
                                    <p:set>
                                      <p:cBhvr>
                                        <p:cTn id="51" dur="1" fill="hold">
                                          <p:stCondLst>
                                            <p:cond delay="1999"/>
                                          </p:stCondLst>
                                        </p:cTn>
                                        <p:tgtEl>
                                          <p:spTgt spid="265234"/>
                                        </p:tgtEl>
                                        <p:attrNameLst>
                                          <p:attrName>style.visibility</p:attrName>
                                        </p:attrNameLst>
                                      </p:cBhvr>
                                      <p:to>
                                        <p:strVal val="hidden"/>
                                      </p:to>
                                    </p:set>
                                  </p:childTnLst>
                                </p:cTn>
                              </p:par>
                              <p:par>
                                <p:cTn id="52" presetID="10" presetClass="exit" presetSubtype="0" fill="hold" nodeType="withEffect">
                                  <p:stCondLst>
                                    <p:cond delay="17500"/>
                                  </p:stCondLst>
                                  <p:childTnLst>
                                    <p:animEffect transition="out" filter="fade">
                                      <p:cBhvr>
                                        <p:cTn id="53" dur="2000"/>
                                        <p:tgtEl>
                                          <p:spTgt spid="265235"/>
                                        </p:tgtEl>
                                      </p:cBhvr>
                                    </p:animEffect>
                                    <p:set>
                                      <p:cBhvr>
                                        <p:cTn id="54" dur="1" fill="hold">
                                          <p:stCondLst>
                                            <p:cond delay="1999"/>
                                          </p:stCondLst>
                                        </p:cTn>
                                        <p:tgtEl>
                                          <p:spTgt spid="265235"/>
                                        </p:tgtEl>
                                        <p:attrNameLst>
                                          <p:attrName>style.visibility</p:attrName>
                                        </p:attrNameLst>
                                      </p:cBhvr>
                                      <p:to>
                                        <p:strVal val="hidden"/>
                                      </p:to>
                                    </p:set>
                                  </p:childTnLst>
                                </p:cTn>
                              </p:par>
                              <p:par>
                                <p:cTn id="55" presetID="10" presetClass="entr" presetSubtype="0" fill="hold" nodeType="withEffect">
                                  <p:stCondLst>
                                    <p:cond delay="20500"/>
                                  </p:stCondLst>
                                  <p:childTnLst>
                                    <p:set>
                                      <p:cBhvr>
                                        <p:cTn id="56" dur="1" fill="hold">
                                          <p:stCondLst>
                                            <p:cond delay="0"/>
                                          </p:stCondLst>
                                        </p:cTn>
                                        <p:tgtEl>
                                          <p:spTgt spid="265218"/>
                                        </p:tgtEl>
                                        <p:attrNameLst>
                                          <p:attrName>style.visibility</p:attrName>
                                        </p:attrNameLst>
                                      </p:cBhvr>
                                      <p:to>
                                        <p:strVal val="visible"/>
                                      </p:to>
                                    </p:set>
                                    <p:animEffect transition="in" filter="fade">
                                      <p:cBhvr>
                                        <p:cTn id="57" dur="2000"/>
                                        <p:tgtEl>
                                          <p:spTgt spid="265218"/>
                                        </p:tgtEl>
                                      </p:cBhvr>
                                    </p:animEffect>
                                  </p:childTnLst>
                                </p:cTn>
                              </p:par>
                              <p:par>
                                <p:cTn id="58" presetID="10" presetClass="exit" presetSubtype="0" fill="hold" nodeType="withEffect">
                                  <p:stCondLst>
                                    <p:cond delay="20500"/>
                                  </p:stCondLst>
                                  <p:childTnLst>
                                    <p:animEffect transition="out" filter="fade">
                                      <p:cBhvr>
                                        <p:cTn id="59" dur="2000"/>
                                        <p:tgtEl>
                                          <p:spTgt spid="265228"/>
                                        </p:tgtEl>
                                      </p:cBhvr>
                                    </p:animEffect>
                                    <p:set>
                                      <p:cBhvr>
                                        <p:cTn id="60" dur="1" fill="hold">
                                          <p:stCondLst>
                                            <p:cond delay="1999"/>
                                          </p:stCondLst>
                                        </p:cTn>
                                        <p:tgtEl>
                                          <p:spTgt spid="265228"/>
                                        </p:tgtEl>
                                        <p:attrNameLst>
                                          <p:attrName>style.visibility</p:attrName>
                                        </p:attrNameLst>
                                      </p:cBhvr>
                                      <p:to>
                                        <p:strVal val="hidden"/>
                                      </p:to>
                                    </p:set>
                                  </p:childTnLst>
                                </p:cTn>
                              </p:par>
                              <p:par>
                                <p:cTn id="61" presetID="10" presetClass="entr" presetSubtype="0" fill="hold" nodeType="withEffect">
                                  <p:stCondLst>
                                    <p:cond delay="28500"/>
                                  </p:stCondLst>
                                  <p:childTnLst>
                                    <p:set>
                                      <p:cBhvr>
                                        <p:cTn id="62" dur="1" fill="hold">
                                          <p:stCondLst>
                                            <p:cond delay="0"/>
                                          </p:stCondLst>
                                        </p:cTn>
                                        <p:tgtEl>
                                          <p:spTgt spid="265221"/>
                                        </p:tgtEl>
                                        <p:attrNameLst>
                                          <p:attrName>style.visibility</p:attrName>
                                        </p:attrNameLst>
                                      </p:cBhvr>
                                      <p:to>
                                        <p:strVal val="visible"/>
                                      </p:to>
                                    </p:set>
                                    <p:animEffect transition="in" filter="fade">
                                      <p:cBhvr>
                                        <p:cTn id="63" dur="2000"/>
                                        <p:tgtEl>
                                          <p:spTgt spid="265221"/>
                                        </p:tgtEl>
                                      </p:cBhvr>
                                    </p:animEffect>
                                  </p:childTnLst>
                                </p:cTn>
                              </p:par>
                              <p:par>
                                <p:cTn id="64" presetID="10" presetClass="exit" presetSubtype="0" fill="hold" nodeType="withEffect">
                                  <p:stCondLst>
                                    <p:cond delay="33500"/>
                                  </p:stCondLst>
                                  <p:childTnLst>
                                    <p:animEffect transition="out" filter="fade">
                                      <p:cBhvr>
                                        <p:cTn id="65" dur="2000"/>
                                        <p:tgtEl>
                                          <p:spTgt spid="265221"/>
                                        </p:tgtEl>
                                      </p:cBhvr>
                                    </p:animEffect>
                                    <p:set>
                                      <p:cBhvr>
                                        <p:cTn id="66" dur="1" fill="hold">
                                          <p:stCondLst>
                                            <p:cond delay="1999"/>
                                          </p:stCondLst>
                                        </p:cTn>
                                        <p:tgtEl>
                                          <p:spTgt spid="2652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7" fill="hold" display="0">
                  <p:stCondLst>
                    <p:cond delay="indefinite"/>
                  </p:stCondLst>
                  <p:endCondLst>
                    <p:cond evt="onNext" delay="0">
                      <p:tgtEl>
                        <p:sldTgt/>
                      </p:tgtEl>
                    </p:cond>
                    <p:cond evt="onPrev" delay="0">
                      <p:tgtEl>
                        <p:sldTgt/>
                      </p:tgtEl>
                    </p:cond>
                    <p:cond evt="onStopAudio" delay="0">
                      <p:tgtEl>
                        <p:sldTgt/>
                      </p:tgtEl>
                    </p:cond>
                  </p:endCondLst>
                </p:cTn>
                <p:tgtEl>
                  <p:spTgt spid="265227"/>
                </p:tgtEl>
              </p:cMediaNode>
            </p:audio>
          </p:childTnLst>
        </p:cTn>
      </p:par>
    </p:tnLst>
    <p:bldLst>
      <p:bldP spid="265231" grpId="0" animBg="1"/>
      <p:bldP spid="265231" grpId="1" animBg="1"/>
      <p:bldP spid="265231" grpId="2" animBg="1"/>
      <p:bldP spid="265231" grpId="3" animBg="1"/>
      <p:bldP spid="265232" grpId="0" animBg="1"/>
      <p:bldP spid="265232" grpId="1" animBg="1"/>
      <p:bldP spid="265233" grpId="0" animBg="1"/>
      <p:bldP spid="265233" grpId="1" animBg="1"/>
      <p:bldP spid="265233" grpId="2" animBg="1"/>
      <p:bldP spid="265233" grpId="3" animBg="1"/>
      <p:bldP spid="265234" grpId="0" animBg="1"/>
      <p:bldP spid="265234" grpId="1" animBg="1"/>
      <p:bldP spid="265234"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Date Placeholder 2">
            <a:extLst>
              <a:ext uri="{FF2B5EF4-FFF2-40B4-BE49-F238E27FC236}">
                <a16:creationId xmlns:a16="http://schemas.microsoft.com/office/drawing/2014/main" id="{2C781ED8-B515-A542-A5AE-0F9270801487}"/>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353B1920-B790-EE4E-B467-01E5C041A2A0}" type="datetime12">
              <a:rPr lang="en-US" altLang="en-US" sz="1400" smtClean="0"/>
              <a:t>7:38 AM</a:t>
            </a:fld>
            <a:endParaRPr lang="en-US" altLang="en-US" sz="1400"/>
          </a:p>
        </p:txBody>
      </p:sp>
      <p:sp>
        <p:nvSpPr>
          <p:cNvPr id="66562" name="Slide Number Placeholder 4">
            <a:extLst>
              <a:ext uri="{FF2B5EF4-FFF2-40B4-BE49-F238E27FC236}">
                <a16:creationId xmlns:a16="http://schemas.microsoft.com/office/drawing/2014/main" id="{CA53DDF6-EA7B-B84E-9EC5-40ACF2DBD726}"/>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96C081F-9E5E-1B4E-9EE1-E7599E8C8DD6}" type="slidenum">
              <a:rPr lang="en-US" altLang="en-US" sz="1400" smtClean="0"/>
              <a:pPr>
                <a:spcBef>
                  <a:spcPct val="0"/>
                </a:spcBef>
                <a:buFontTx/>
                <a:buNone/>
              </a:pPr>
              <a:t>31</a:t>
            </a:fld>
            <a:endParaRPr lang="en-US" altLang="en-US" sz="1400"/>
          </a:p>
        </p:txBody>
      </p:sp>
      <p:sp>
        <p:nvSpPr>
          <p:cNvPr id="66563" name="Rectangle 2">
            <a:extLst>
              <a:ext uri="{FF2B5EF4-FFF2-40B4-BE49-F238E27FC236}">
                <a16:creationId xmlns:a16="http://schemas.microsoft.com/office/drawing/2014/main" id="{BBB5B6F8-A13B-F74C-9944-E0792C1BF35B}"/>
              </a:ext>
            </a:extLst>
          </p:cNvPr>
          <p:cNvSpPr>
            <a:spLocks noGrp="1" noChangeArrowheads="1"/>
          </p:cNvSpPr>
          <p:nvPr>
            <p:ph type="title"/>
          </p:nvPr>
        </p:nvSpPr>
        <p:spPr>
          <a:xfrm>
            <a:off x="779463" y="0"/>
            <a:ext cx="7772400" cy="990600"/>
          </a:xfrm>
        </p:spPr>
        <p:txBody>
          <a:bodyPr/>
          <a:lstStyle/>
          <a:p>
            <a:pPr eaLnBrk="1" hangingPunct="1"/>
            <a:r>
              <a:rPr lang="en-US" altLang="en-US" sz="2800" b="1">
                <a:ea typeface="ＭＳ Ｐゴシック" panose="020B0600070205080204" pitchFamily="34" charset="-128"/>
              </a:rPr>
              <a:t>More Sensors and Sorting 1965</a:t>
            </a:r>
            <a:endParaRPr lang="en-US" altLang="en-US" sz="2800">
              <a:ea typeface="ＭＳ Ｐゴシック" panose="020B0600070205080204" pitchFamily="34" charset="-128"/>
            </a:endParaRPr>
          </a:p>
        </p:txBody>
      </p:sp>
      <p:pic>
        <p:nvPicPr>
          <p:cNvPr id="267267" name="Picture 3" descr="Science 48">
            <a:extLst>
              <a:ext uri="{FF2B5EF4-FFF2-40B4-BE49-F238E27FC236}">
                <a16:creationId xmlns:a16="http://schemas.microsoft.com/office/drawing/2014/main" id="{64D10228-62F1-714E-9538-53B1340F0F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914400"/>
            <a:ext cx="6434138"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4">
            <a:extLst>
              <a:ext uri="{FF2B5EF4-FFF2-40B4-BE49-F238E27FC236}">
                <a16:creationId xmlns:a16="http://schemas.microsoft.com/office/drawing/2014/main" id="{34C8A01C-E8F9-594D-AB39-47E5CC38B193}"/>
              </a:ext>
            </a:extLst>
          </p:cNvPr>
          <p:cNvSpPr txBox="1">
            <a:spLocks noChangeArrowheads="1"/>
          </p:cNvSpPr>
          <p:nvPr/>
        </p:nvSpPr>
        <p:spPr bwMode="auto">
          <a:xfrm>
            <a:off x="0" y="6491288"/>
            <a:ext cx="9023350" cy="3079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400">
                <a:solidFill>
                  <a:srgbClr val="002060"/>
                </a:solidFill>
                <a:latin typeface="Arial" charset="0"/>
                <a:ea typeface="+mn-ea"/>
              </a:rPr>
              <a:t>Spectrophotometric Cell Sorter, LA Kamentsky and MR Melamed, Science </a:t>
            </a:r>
            <a:r>
              <a:rPr lang="en-US" altLang="en-US" sz="1400" u="sng">
                <a:solidFill>
                  <a:srgbClr val="002060"/>
                </a:solidFill>
                <a:latin typeface="Arial" charset="0"/>
                <a:ea typeface="+mn-ea"/>
              </a:rPr>
              <a:t>156</a:t>
            </a:r>
            <a:r>
              <a:rPr lang="en-US" altLang="en-US" sz="1400">
                <a:solidFill>
                  <a:srgbClr val="002060"/>
                </a:solidFill>
                <a:latin typeface="Arial" charset="0"/>
                <a:ea typeface="+mn-ea"/>
              </a:rPr>
              <a:t>, 1967 (ref 4134)</a:t>
            </a:r>
          </a:p>
        </p:txBody>
      </p:sp>
      <p:grpSp>
        <p:nvGrpSpPr>
          <p:cNvPr id="267269" name="Group 5">
            <a:extLst>
              <a:ext uri="{FF2B5EF4-FFF2-40B4-BE49-F238E27FC236}">
                <a16:creationId xmlns:a16="http://schemas.microsoft.com/office/drawing/2014/main" id="{E53E49E2-FE1B-F14B-AEF9-B9FF824084E0}"/>
              </a:ext>
            </a:extLst>
          </p:cNvPr>
          <p:cNvGrpSpPr>
            <a:grpSpLocks noChangeAspect="1"/>
          </p:cNvGrpSpPr>
          <p:nvPr/>
        </p:nvGrpSpPr>
        <p:grpSpPr bwMode="auto">
          <a:xfrm>
            <a:off x="195263" y="965200"/>
            <a:ext cx="8770937" cy="5399088"/>
            <a:chOff x="792" y="432"/>
            <a:chExt cx="3408" cy="1865"/>
          </a:xfrm>
        </p:grpSpPr>
        <p:pic>
          <p:nvPicPr>
            <p:cNvPr id="66579" name="Picture 6" descr="Science 51">
              <a:extLst>
                <a:ext uri="{FF2B5EF4-FFF2-40B4-BE49-F238E27FC236}">
                  <a16:creationId xmlns:a16="http://schemas.microsoft.com/office/drawing/2014/main" id="{15B4369A-D2F9-8E44-9535-F0B3782E8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537" r="4878" b="48068"/>
            <a:stretch>
              <a:fillRect/>
            </a:stretch>
          </p:blipFill>
          <p:spPr bwMode="auto">
            <a:xfrm>
              <a:off x="792" y="432"/>
              <a:ext cx="3408" cy="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0" name="Picture 7" descr="Science 51">
              <a:extLst>
                <a:ext uri="{FF2B5EF4-FFF2-40B4-BE49-F238E27FC236}">
                  <a16:creationId xmlns:a16="http://schemas.microsoft.com/office/drawing/2014/main" id="{73215D08-B993-4C49-9495-0F59114874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1708" t="34744" b="48068"/>
            <a:stretch>
              <a:fillRect/>
            </a:stretch>
          </p:blipFill>
          <p:spPr bwMode="auto">
            <a:xfrm>
              <a:off x="1800" y="1680"/>
              <a:ext cx="960" cy="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1" name="Picture 8" descr="Science 51">
              <a:extLst>
                <a:ext uri="{FF2B5EF4-FFF2-40B4-BE49-F238E27FC236}">
                  <a16:creationId xmlns:a16="http://schemas.microsoft.com/office/drawing/2014/main" id="{73FF7724-AB9C-214B-8008-5F9D14DC85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1708" t="34744" b="48068"/>
            <a:stretch>
              <a:fillRect/>
            </a:stretch>
          </p:blipFill>
          <p:spPr bwMode="auto">
            <a:xfrm>
              <a:off x="2712" y="1584"/>
              <a:ext cx="960"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2" name="Picture 9" descr="Science 51">
              <a:extLst>
                <a:ext uri="{FF2B5EF4-FFF2-40B4-BE49-F238E27FC236}">
                  <a16:creationId xmlns:a16="http://schemas.microsoft.com/office/drawing/2014/main" id="{108B1C51-1A0E-3F4D-9F11-3CC563CCA1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1708" t="34744" b="48068"/>
            <a:stretch>
              <a:fillRect/>
            </a:stretch>
          </p:blipFill>
          <p:spPr bwMode="auto">
            <a:xfrm>
              <a:off x="1704" y="1728"/>
              <a:ext cx="192"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7274" name="Lou40A.mp3">
            <a:hlinkClick r:id="" action="ppaction://media"/>
            <a:extLst>
              <a:ext uri="{FF2B5EF4-FFF2-40B4-BE49-F238E27FC236}">
                <a16:creationId xmlns:a16="http://schemas.microsoft.com/office/drawing/2014/main" id="{BD006E6E-D70B-664A-8943-DD60D81256DC}"/>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275" name="Group 11">
            <a:extLst>
              <a:ext uri="{FF2B5EF4-FFF2-40B4-BE49-F238E27FC236}">
                <a16:creationId xmlns:a16="http://schemas.microsoft.com/office/drawing/2014/main" id="{2A488272-1CDA-B14B-A306-7B49F6C19B37}"/>
              </a:ext>
            </a:extLst>
          </p:cNvPr>
          <p:cNvGrpSpPr>
            <a:grpSpLocks noChangeAspect="1"/>
          </p:cNvGrpSpPr>
          <p:nvPr/>
        </p:nvGrpSpPr>
        <p:grpSpPr bwMode="auto">
          <a:xfrm>
            <a:off x="-1320800" y="2057400"/>
            <a:ext cx="6840538" cy="5292725"/>
            <a:chOff x="456" y="1443"/>
            <a:chExt cx="3264" cy="2245"/>
          </a:xfrm>
        </p:grpSpPr>
        <p:pic>
          <p:nvPicPr>
            <p:cNvPr id="66575" name="Picture 12" descr="Science 51">
              <a:extLst>
                <a:ext uri="{FF2B5EF4-FFF2-40B4-BE49-F238E27FC236}">
                  <a16:creationId xmlns:a16="http://schemas.microsoft.com/office/drawing/2014/main" id="{A63073B5-754F-E240-9024-4C884D501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7500" r="17073"/>
            <a:stretch>
              <a:fillRect/>
            </a:stretch>
          </p:blipFill>
          <p:spPr bwMode="auto">
            <a:xfrm>
              <a:off x="456" y="1443"/>
              <a:ext cx="3264" cy="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6" name="Picture 13" descr="Science 51">
              <a:extLst>
                <a:ext uri="{FF2B5EF4-FFF2-40B4-BE49-F238E27FC236}">
                  <a16:creationId xmlns:a16="http://schemas.microsoft.com/office/drawing/2014/main" id="{6CC753D8-1717-3D4F-A053-C5C65AD04D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7500" r="91463" b="47885"/>
            <a:stretch>
              <a:fillRect/>
            </a:stretch>
          </p:blipFill>
          <p:spPr bwMode="auto">
            <a:xfrm>
              <a:off x="456" y="1443"/>
              <a:ext cx="1536"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7" name="Picture 14" descr="Science 51">
              <a:extLst>
                <a:ext uri="{FF2B5EF4-FFF2-40B4-BE49-F238E27FC236}">
                  <a16:creationId xmlns:a16="http://schemas.microsoft.com/office/drawing/2014/main" id="{74EFB18E-0D3A-FD4A-B743-C4AB998A8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7500" r="91463" b="47885"/>
            <a:stretch>
              <a:fillRect/>
            </a:stretch>
          </p:blipFill>
          <p:spPr bwMode="auto">
            <a:xfrm>
              <a:off x="1752" y="1922"/>
              <a:ext cx="24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8" name="Picture 15" descr="Science 51">
              <a:extLst>
                <a:ext uri="{FF2B5EF4-FFF2-40B4-BE49-F238E27FC236}">
                  <a16:creationId xmlns:a16="http://schemas.microsoft.com/office/drawing/2014/main" id="{74E83623-772D-4E41-895E-120A1945C4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6097" t="37500" r="36586" b="59911"/>
            <a:stretch>
              <a:fillRect/>
            </a:stretch>
          </p:blipFill>
          <p:spPr bwMode="auto">
            <a:xfrm>
              <a:off x="2808" y="1443"/>
              <a:ext cx="288"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7280" name="Picture 16" descr="Science 42">
            <a:extLst>
              <a:ext uri="{FF2B5EF4-FFF2-40B4-BE49-F238E27FC236}">
                <a16:creationId xmlns:a16="http://schemas.microsoft.com/office/drawing/2014/main" id="{97EFC62C-B3C0-4247-A81E-890C637198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1063" y="2743200"/>
            <a:ext cx="2979737"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81" name="Oval 17">
            <a:extLst>
              <a:ext uri="{FF2B5EF4-FFF2-40B4-BE49-F238E27FC236}">
                <a16:creationId xmlns:a16="http://schemas.microsoft.com/office/drawing/2014/main" id="{1E096BEB-13CD-844C-9B25-4B3BFDBB19FC}"/>
              </a:ext>
            </a:extLst>
          </p:cNvPr>
          <p:cNvSpPr>
            <a:spLocks noChangeArrowheads="1"/>
          </p:cNvSpPr>
          <p:nvPr/>
        </p:nvSpPr>
        <p:spPr bwMode="auto">
          <a:xfrm rot="-1825538">
            <a:off x="4165600" y="1600200"/>
            <a:ext cx="4244975" cy="1208088"/>
          </a:xfrm>
          <a:prstGeom prst="ellipse">
            <a:avLst/>
          </a:pr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7282" name="Rectangle 18">
            <a:extLst>
              <a:ext uri="{FF2B5EF4-FFF2-40B4-BE49-F238E27FC236}">
                <a16:creationId xmlns:a16="http://schemas.microsoft.com/office/drawing/2014/main" id="{838764FB-1528-9542-A970-0171D40DCEEA}"/>
              </a:ext>
            </a:extLst>
          </p:cNvPr>
          <p:cNvSpPr>
            <a:spLocks noChangeArrowheads="1"/>
          </p:cNvSpPr>
          <p:nvPr/>
        </p:nvSpPr>
        <p:spPr bwMode="auto">
          <a:xfrm>
            <a:off x="3624263" y="3200400"/>
            <a:ext cx="582612" cy="7620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7283" name="Rectangle 19">
            <a:extLst>
              <a:ext uri="{FF2B5EF4-FFF2-40B4-BE49-F238E27FC236}">
                <a16:creationId xmlns:a16="http://schemas.microsoft.com/office/drawing/2014/main" id="{8183733F-D7B1-0F4B-981C-F6687A035035}"/>
              </a:ext>
            </a:extLst>
          </p:cNvPr>
          <p:cNvSpPr>
            <a:spLocks noChangeArrowheads="1"/>
          </p:cNvSpPr>
          <p:nvPr/>
        </p:nvSpPr>
        <p:spPr bwMode="auto">
          <a:xfrm>
            <a:off x="4368800" y="1066800"/>
            <a:ext cx="1760538" cy="13716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43022" name="Text Box 20">
            <a:extLst>
              <a:ext uri="{FF2B5EF4-FFF2-40B4-BE49-F238E27FC236}">
                <a16:creationId xmlns:a16="http://schemas.microsoft.com/office/drawing/2014/main" id="{7B42B75C-E14A-764D-AC39-3F97A96BC9B8}"/>
              </a:ext>
            </a:extLst>
          </p:cNvPr>
          <p:cNvSpPr txBox="1">
            <a:spLocks noChangeArrowheads="1"/>
          </p:cNvSpPr>
          <p:nvPr/>
        </p:nvSpPr>
        <p:spPr bwMode="auto">
          <a:xfrm>
            <a:off x="6173788" y="6291263"/>
            <a:ext cx="2622550"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a:solidFill>
                  <a:srgbClr val="002060"/>
                </a:solidFill>
                <a:latin typeface="Arial" charset="0"/>
                <a:ea typeface="+mn-ea"/>
              </a:rPr>
              <a:t>Slide Kindly Supplied by Compucyte</a:t>
            </a:r>
          </a:p>
        </p:txBody>
      </p:sp>
      <p:sp>
        <p:nvSpPr>
          <p:cNvPr id="66574" name="Footer Placeholder 1">
            <a:extLst>
              <a:ext uri="{FF2B5EF4-FFF2-40B4-BE49-F238E27FC236}">
                <a16:creationId xmlns:a16="http://schemas.microsoft.com/office/drawing/2014/main" id="{A30D6332-4B40-BE4C-8A95-D2576FBECA29}"/>
              </a:ext>
            </a:extLst>
          </p:cNvPr>
          <p:cNvSpPr>
            <a:spLocks noGrp="1"/>
          </p:cNvSpPr>
          <p:nvPr>
            <p:ph type="ftr" sz="quarter" idx="11"/>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Tree>
  </p:cSld>
  <p:clrMapOvr>
    <a:masterClrMapping/>
  </p:clrMapOvr>
  <p:transition advClick="0" advTm="121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0264" fill="hold"/>
                                        <p:tgtEl>
                                          <p:spTgt spid="267274"/>
                                        </p:tgtEl>
                                      </p:cBhvr>
                                    </p:cmd>
                                  </p:childTnLst>
                                </p:cTn>
                              </p:par>
                              <p:par>
                                <p:cTn id="7" presetID="53" presetClass="entr" presetSubtype="0" fill="hold" nodeType="withEffect">
                                  <p:stCondLst>
                                    <p:cond delay="0"/>
                                  </p:stCondLst>
                                  <p:childTnLst>
                                    <p:set>
                                      <p:cBhvr>
                                        <p:cTn id="8" dur="1" fill="hold">
                                          <p:stCondLst>
                                            <p:cond delay="0"/>
                                          </p:stCondLst>
                                        </p:cTn>
                                        <p:tgtEl>
                                          <p:spTgt spid="267267"/>
                                        </p:tgtEl>
                                        <p:attrNameLst>
                                          <p:attrName>style.visibility</p:attrName>
                                        </p:attrNameLst>
                                      </p:cBhvr>
                                      <p:to>
                                        <p:strVal val="visible"/>
                                      </p:to>
                                    </p:set>
                                    <p:anim calcmode="lin" valueType="num">
                                      <p:cBhvr>
                                        <p:cTn id="9" dur="10000" fill="hold"/>
                                        <p:tgtEl>
                                          <p:spTgt spid="267267"/>
                                        </p:tgtEl>
                                        <p:attrNameLst>
                                          <p:attrName>ppt_w</p:attrName>
                                        </p:attrNameLst>
                                      </p:cBhvr>
                                      <p:tavLst>
                                        <p:tav tm="0">
                                          <p:val>
                                            <p:fltVal val="0"/>
                                          </p:val>
                                        </p:tav>
                                        <p:tav tm="100000">
                                          <p:val>
                                            <p:strVal val="#ppt_w"/>
                                          </p:val>
                                        </p:tav>
                                      </p:tavLst>
                                    </p:anim>
                                    <p:anim calcmode="lin" valueType="num">
                                      <p:cBhvr>
                                        <p:cTn id="10" dur="10000" fill="hold"/>
                                        <p:tgtEl>
                                          <p:spTgt spid="267267"/>
                                        </p:tgtEl>
                                        <p:attrNameLst>
                                          <p:attrName>ppt_h</p:attrName>
                                        </p:attrNameLst>
                                      </p:cBhvr>
                                      <p:tavLst>
                                        <p:tav tm="0">
                                          <p:val>
                                            <p:fltVal val="0"/>
                                          </p:val>
                                        </p:tav>
                                        <p:tav tm="100000">
                                          <p:val>
                                            <p:strVal val="#ppt_h"/>
                                          </p:val>
                                        </p:tav>
                                      </p:tavLst>
                                    </p:anim>
                                    <p:animEffect transition="in" filter="fade">
                                      <p:cBhvr>
                                        <p:cTn id="11" dur="10000"/>
                                        <p:tgtEl>
                                          <p:spTgt spid="267267"/>
                                        </p:tgtEl>
                                      </p:cBhvr>
                                    </p:animEffect>
                                  </p:childTnLst>
                                </p:cTn>
                              </p:par>
                              <p:par>
                                <p:cTn id="12" presetID="10" presetClass="exit" presetSubtype="0" fill="hold" nodeType="withEffect">
                                  <p:stCondLst>
                                    <p:cond delay="20900"/>
                                  </p:stCondLst>
                                  <p:childTnLst>
                                    <p:animEffect transition="out" filter="fade">
                                      <p:cBhvr>
                                        <p:cTn id="13" dur="10000"/>
                                        <p:tgtEl>
                                          <p:spTgt spid="267267"/>
                                        </p:tgtEl>
                                      </p:cBhvr>
                                    </p:animEffect>
                                    <p:set>
                                      <p:cBhvr>
                                        <p:cTn id="14" dur="1" fill="hold">
                                          <p:stCondLst>
                                            <p:cond delay="9999"/>
                                          </p:stCondLst>
                                        </p:cTn>
                                        <p:tgtEl>
                                          <p:spTgt spid="267267"/>
                                        </p:tgtEl>
                                        <p:attrNameLst>
                                          <p:attrName>style.visibility</p:attrName>
                                        </p:attrNameLst>
                                      </p:cBhvr>
                                      <p:to>
                                        <p:strVal val="hidden"/>
                                      </p:to>
                                    </p:set>
                                  </p:childTnLst>
                                </p:cTn>
                              </p:par>
                              <p:par>
                                <p:cTn id="15" presetID="10" presetClass="entr" presetSubtype="0" fill="hold" nodeType="withEffect">
                                  <p:stCondLst>
                                    <p:cond delay="20900"/>
                                  </p:stCondLst>
                                  <p:childTnLst>
                                    <p:set>
                                      <p:cBhvr>
                                        <p:cTn id="16" dur="1" fill="hold">
                                          <p:stCondLst>
                                            <p:cond delay="0"/>
                                          </p:stCondLst>
                                        </p:cTn>
                                        <p:tgtEl>
                                          <p:spTgt spid="267269"/>
                                        </p:tgtEl>
                                        <p:attrNameLst>
                                          <p:attrName>style.visibility</p:attrName>
                                        </p:attrNameLst>
                                      </p:cBhvr>
                                      <p:to>
                                        <p:strVal val="visible"/>
                                      </p:to>
                                    </p:set>
                                    <p:animEffect transition="in" filter="fade">
                                      <p:cBhvr>
                                        <p:cTn id="17" dur="10000"/>
                                        <p:tgtEl>
                                          <p:spTgt spid="267269"/>
                                        </p:tgtEl>
                                      </p:cBhvr>
                                    </p:animEffect>
                                  </p:childTnLst>
                                </p:cTn>
                              </p:par>
                              <p:par>
                                <p:cTn id="18" presetID="10" presetClass="exit" presetSubtype="0" fill="hold" nodeType="withEffect">
                                  <p:stCondLst>
                                    <p:cond delay="49800"/>
                                  </p:stCondLst>
                                  <p:childTnLst>
                                    <p:animEffect transition="out" filter="fade">
                                      <p:cBhvr>
                                        <p:cTn id="19" dur="5200"/>
                                        <p:tgtEl>
                                          <p:spTgt spid="267269"/>
                                        </p:tgtEl>
                                      </p:cBhvr>
                                    </p:animEffect>
                                    <p:set>
                                      <p:cBhvr>
                                        <p:cTn id="20" dur="1" fill="hold">
                                          <p:stCondLst>
                                            <p:cond delay="5199"/>
                                          </p:stCondLst>
                                        </p:cTn>
                                        <p:tgtEl>
                                          <p:spTgt spid="267269"/>
                                        </p:tgtEl>
                                        <p:attrNameLst>
                                          <p:attrName>style.visibility</p:attrName>
                                        </p:attrNameLst>
                                      </p:cBhvr>
                                      <p:to>
                                        <p:strVal val="hidden"/>
                                      </p:to>
                                    </p:set>
                                  </p:childTnLst>
                                </p:cTn>
                              </p:par>
                              <p:par>
                                <p:cTn id="21" presetID="23" presetClass="entr" presetSubtype="16" fill="hold" nodeType="withEffect">
                                  <p:stCondLst>
                                    <p:cond delay="49800"/>
                                  </p:stCondLst>
                                  <p:childTnLst>
                                    <p:set>
                                      <p:cBhvr>
                                        <p:cTn id="22" dur="1" fill="hold">
                                          <p:stCondLst>
                                            <p:cond delay="0"/>
                                          </p:stCondLst>
                                        </p:cTn>
                                        <p:tgtEl>
                                          <p:spTgt spid="267275"/>
                                        </p:tgtEl>
                                        <p:attrNameLst>
                                          <p:attrName>style.visibility</p:attrName>
                                        </p:attrNameLst>
                                      </p:cBhvr>
                                      <p:to>
                                        <p:strVal val="visible"/>
                                      </p:to>
                                    </p:set>
                                    <p:anim calcmode="lin" valueType="num">
                                      <p:cBhvr>
                                        <p:cTn id="23" dur="5000" fill="hold"/>
                                        <p:tgtEl>
                                          <p:spTgt spid="267275"/>
                                        </p:tgtEl>
                                        <p:attrNameLst>
                                          <p:attrName>ppt_w</p:attrName>
                                        </p:attrNameLst>
                                      </p:cBhvr>
                                      <p:tavLst>
                                        <p:tav tm="0">
                                          <p:val>
                                            <p:fltVal val="0"/>
                                          </p:val>
                                        </p:tav>
                                        <p:tav tm="100000">
                                          <p:val>
                                            <p:strVal val="#ppt_w"/>
                                          </p:val>
                                        </p:tav>
                                      </p:tavLst>
                                    </p:anim>
                                    <p:anim calcmode="lin" valueType="num">
                                      <p:cBhvr>
                                        <p:cTn id="24" dur="5000" fill="hold"/>
                                        <p:tgtEl>
                                          <p:spTgt spid="267275"/>
                                        </p:tgtEl>
                                        <p:attrNameLst>
                                          <p:attrName>ppt_h</p:attrName>
                                        </p:attrNameLst>
                                      </p:cBhvr>
                                      <p:tavLst>
                                        <p:tav tm="0">
                                          <p:val>
                                            <p:fltVal val="0"/>
                                          </p:val>
                                        </p:tav>
                                        <p:tav tm="100000">
                                          <p:val>
                                            <p:strVal val="#ppt_h"/>
                                          </p:val>
                                        </p:tav>
                                      </p:tavLst>
                                    </p:anim>
                                  </p:childTnLst>
                                </p:cTn>
                              </p:par>
                              <p:par>
                                <p:cTn id="25" presetID="56" presetClass="path" presetSubtype="0" accel="50000" decel="50000" fill="hold" nodeType="withEffect">
                                  <p:stCondLst>
                                    <p:cond delay="49800"/>
                                  </p:stCondLst>
                                  <p:childTnLst>
                                    <p:animMotion origin="layout" path="M 3.7037E-7 3.7037E-7 L 0.28518 -0.14144 " pathEditMode="relative" rAng="0" ptsTypes="AA">
                                      <p:cBhvr>
                                        <p:cTn id="26" dur="3000" fill="hold"/>
                                        <p:tgtEl>
                                          <p:spTgt spid="267275"/>
                                        </p:tgtEl>
                                        <p:attrNameLst>
                                          <p:attrName>ppt_x</p:attrName>
                                          <p:attrName>ppt_y</p:attrName>
                                        </p:attrNameLst>
                                      </p:cBhvr>
                                      <p:rCtr x="14259" y="-7083"/>
                                    </p:animMotion>
                                  </p:childTnLst>
                                </p:cTn>
                              </p:par>
                              <p:par>
                                <p:cTn id="27" presetID="10" presetClass="entr" presetSubtype="0" fill="hold" nodeType="withEffect">
                                  <p:stCondLst>
                                    <p:cond delay="73900"/>
                                  </p:stCondLst>
                                  <p:childTnLst>
                                    <p:set>
                                      <p:cBhvr>
                                        <p:cTn id="28" dur="1" fill="hold">
                                          <p:stCondLst>
                                            <p:cond delay="0"/>
                                          </p:stCondLst>
                                        </p:cTn>
                                        <p:tgtEl>
                                          <p:spTgt spid="267280"/>
                                        </p:tgtEl>
                                        <p:attrNameLst>
                                          <p:attrName>style.visibility</p:attrName>
                                        </p:attrNameLst>
                                      </p:cBhvr>
                                      <p:to>
                                        <p:strVal val="visible"/>
                                      </p:to>
                                    </p:set>
                                    <p:animEffect transition="in" filter="fade">
                                      <p:cBhvr>
                                        <p:cTn id="29" dur="2000"/>
                                        <p:tgtEl>
                                          <p:spTgt spid="267280"/>
                                        </p:tgtEl>
                                      </p:cBhvr>
                                    </p:animEffect>
                                  </p:childTnLst>
                                </p:cTn>
                              </p:par>
                              <p:par>
                                <p:cTn id="30" presetID="10" presetClass="exit" presetSubtype="0" fill="hold" nodeType="withEffect">
                                  <p:stCondLst>
                                    <p:cond delay="80000"/>
                                  </p:stCondLst>
                                  <p:childTnLst>
                                    <p:animEffect transition="out" filter="fade">
                                      <p:cBhvr>
                                        <p:cTn id="31" dur="2000"/>
                                        <p:tgtEl>
                                          <p:spTgt spid="267280"/>
                                        </p:tgtEl>
                                      </p:cBhvr>
                                    </p:animEffect>
                                    <p:set>
                                      <p:cBhvr>
                                        <p:cTn id="32" dur="1" fill="hold">
                                          <p:stCondLst>
                                            <p:cond delay="1999"/>
                                          </p:stCondLst>
                                        </p:cTn>
                                        <p:tgtEl>
                                          <p:spTgt spid="267280"/>
                                        </p:tgtEl>
                                        <p:attrNameLst>
                                          <p:attrName>style.visibility</p:attrName>
                                        </p:attrNameLst>
                                      </p:cBhvr>
                                      <p:to>
                                        <p:strVal val="hidden"/>
                                      </p:to>
                                    </p:set>
                                  </p:childTnLst>
                                </p:cTn>
                              </p:par>
                              <p:par>
                                <p:cTn id="33" presetID="10" presetClass="entr" presetSubtype="0" fill="hold" grpId="0" nodeType="withEffect">
                                  <p:stCondLst>
                                    <p:cond delay="83500"/>
                                  </p:stCondLst>
                                  <p:childTnLst>
                                    <p:set>
                                      <p:cBhvr>
                                        <p:cTn id="34" dur="1" fill="hold">
                                          <p:stCondLst>
                                            <p:cond delay="0"/>
                                          </p:stCondLst>
                                        </p:cTn>
                                        <p:tgtEl>
                                          <p:spTgt spid="267282"/>
                                        </p:tgtEl>
                                        <p:attrNameLst>
                                          <p:attrName>style.visibility</p:attrName>
                                        </p:attrNameLst>
                                      </p:cBhvr>
                                      <p:to>
                                        <p:strVal val="visible"/>
                                      </p:to>
                                    </p:set>
                                    <p:animEffect transition="in" filter="fade">
                                      <p:cBhvr>
                                        <p:cTn id="35" dur="1000"/>
                                        <p:tgtEl>
                                          <p:spTgt spid="267282"/>
                                        </p:tgtEl>
                                      </p:cBhvr>
                                    </p:animEffect>
                                  </p:childTnLst>
                                </p:cTn>
                              </p:par>
                              <p:par>
                                <p:cTn id="36" presetID="10" presetClass="exit" presetSubtype="0" fill="hold" grpId="1" nodeType="withEffect">
                                  <p:stCondLst>
                                    <p:cond delay="86000"/>
                                  </p:stCondLst>
                                  <p:childTnLst>
                                    <p:animEffect transition="out" filter="fade">
                                      <p:cBhvr>
                                        <p:cTn id="37" dur="1000"/>
                                        <p:tgtEl>
                                          <p:spTgt spid="267282"/>
                                        </p:tgtEl>
                                      </p:cBhvr>
                                    </p:animEffect>
                                    <p:set>
                                      <p:cBhvr>
                                        <p:cTn id="38" dur="1" fill="hold">
                                          <p:stCondLst>
                                            <p:cond delay="999"/>
                                          </p:stCondLst>
                                        </p:cTn>
                                        <p:tgtEl>
                                          <p:spTgt spid="267282"/>
                                        </p:tgtEl>
                                        <p:attrNameLst>
                                          <p:attrName>style.visibility</p:attrName>
                                        </p:attrNameLst>
                                      </p:cBhvr>
                                      <p:to>
                                        <p:strVal val="hidden"/>
                                      </p:to>
                                    </p:set>
                                  </p:childTnLst>
                                </p:cTn>
                              </p:par>
                              <p:par>
                                <p:cTn id="39" presetID="10" presetClass="entr" presetSubtype="0" fill="hold" grpId="0" nodeType="withEffect">
                                  <p:stCondLst>
                                    <p:cond delay="86000"/>
                                  </p:stCondLst>
                                  <p:childTnLst>
                                    <p:set>
                                      <p:cBhvr>
                                        <p:cTn id="40" dur="1" fill="hold">
                                          <p:stCondLst>
                                            <p:cond delay="0"/>
                                          </p:stCondLst>
                                        </p:cTn>
                                        <p:tgtEl>
                                          <p:spTgt spid="267281"/>
                                        </p:tgtEl>
                                        <p:attrNameLst>
                                          <p:attrName>style.visibility</p:attrName>
                                        </p:attrNameLst>
                                      </p:cBhvr>
                                      <p:to>
                                        <p:strVal val="visible"/>
                                      </p:to>
                                    </p:set>
                                    <p:animEffect transition="in" filter="fade">
                                      <p:cBhvr>
                                        <p:cTn id="41" dur="2000"/>
                                        <p:tgtEl>
                                          <p:spTgt spid="267281"/>
                                        </p:tgtEl>
                                      </p:cBhvr>
                                    </p:animEffect>
                                  </p:childTnLst>
                                </p:cTn>
                              </p:par>
                              <p:par>
                                <p:cTn id="42" presetID="10" presetClass="exit" presetSubtype="0" fill="hold" grpId="1" nodeType="withEffect">
                                  <p:stCondLst>
                                    <p:cond delay="98400"/>
                                  </p:stCondLst>
                                  <p:childTnLst>
                                    <p:animEffect transition="out" filter="fade">
                                      <p:cBhvr>
                                        <p:cTn id="43" dur="2000"/>
                                        <p:tgtEl>
                                          <p:spTgt spid="267281"/>
                                        </p:tgtEl>
                                      </p:cBhvr>
                                    </p:animEffect>
                                    <p:set>
                                      <p:cBhvr>
                                        <p:cTn id="44" dur="1" fill="hold">
                                          <p:stCondLst>
                                            <p:cond delay="1999"/>
                                          </p:stCondLst>
                                        </p:cTn>
                                        <p:tgtEl>
                                          <p:spTgt spid="267281"/>
                                        </p:tgtEl>
                                        <p:attrNameLst>
                                          <p:attrName>style.visibility</p:attrName>
                                        </p:attrNameLst>
                                      </p:cBhvr>
                                      <p:to>
                                        <p:strVal val="hidden"/>
                                      </p:to>
                                    </p:set>
                                  </p:childTnLst>
                                </p:cTn>
                              </p:par>
                              <p:par>
                                <p:cTn id="45" presetID="10" presetClass="entr" presetSubtype="0" fill="hold" grpId="0" nodeType="withEffect">
                                  <p:stCondLst>
                                    <p:cond delay="100500"/>
                                  </p:stCondLst>
                                  <p:childTnLst>
                                    <p:set>
                                      <p:cBhvr>
                                        <p:cTn id="46" dur="1" fill="hold">
                                          <p:stCondLst>
                                            <p:cond delay="0"/>
                                          </p:stCondLst>
                                        </p:cTn>
                                        <p:tgtEl>
                                          <p:spTgt spid="267283"/>
                                        </p:tgtEl>
                                        <p:attrNameLst>
                                          <p:attrName>style.visibility</p:attrName>
                                        </p:attrNameLst>
                                      </p:cBhvr>
                                      <p:to>
                                        <p:strVal val="visible"/>
                                      </p:to>
                                    </p:set>
                                    <p:animEffect transition="in" filter="fade">
                                      <p:cBhvr>
                                        <p:cTn id="47" dur="2000"/>
                                        <p:tgtEl>
                                          <p:spTgt spid="267283"/>
                                        </p:tgtEl>
                                      </p:cBhvr>
                                    </p:animEffect>
                                  </p:childTnLst>
                                </p:cTn>
                              </p:par>
                              <p:par>
                                <p:cTn id="48" presetID="10" presetClass="exit" presetSubtype="0" fill="hold" grpId="1" nodeType="withEffect">
                                  <p:stCondLst>
                                    <p:cond delay="105800"/>
                                  </p:stCondLst>
                                  <p:childTnLst>
                                    <p:animEffect transition="out" filter="fade">
                                      <p:cBhvr>
                                        <p:cTn id="49" dur="2000"/>
                                        <p:tgtEl>
                                          <p:spTgt spid="267283"/>
                                        </p:tgtEl>
                                      </p:cBhvr>
                                    </p:animEffect>
                                    <p:set>
                                      <p:cBhvr>
                                        <p:cTn id="50" dur="1" fill="hold">
                                          <p:stCondLst>
                                            <p:cond delay="1999"/>
                                          </p:stCondLst>
                                        </p:cTn>
                                        <p:tgtEl>
                                          <p:spTgt spid="2672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1" fill="hold" display="0">
                  <p:stCondLst>
                    <p:cond delay="indefinite"/>
                  </p:stCondLst>
                  <p:endCondLst>
                    <p:cond evt="onNext" delay="0">
                      <p:tgtEl>
                        <p:sldTgt/>
                      </p:tgtEl>
                    </p:cond>
                    <p:cond evt="onPrev" delay="0">
                      <p:tgtEl>
                        <p:sldTgt/>
                      </p:tgtEl>
                    </p:cond>
                    <p:cond evt="onStopAudio" delay="0">
                      <p:tgtEl>
                        <p:sldTgt/>
                      </p:tgtEl>
                    </p:cond>
                  </p:endCondLst>
                </p:cTn>
                <p:tgtEl>
                  <p:spTgt spid="267274"/>
                </p:tgtEl>
              </p:cMediaNode>
            </p:audio>
          </p:childTnLst>
        </p:cTn>
      </p:par>
    </p:tnLst>
    <p:bldLst>
      <p:bldP spid="267281" grpId="0" animBg="1"/>
      <p:bldP spid="267281" grpId="1" animBg="1"/>
      <p:bldP spid="267282" grpId="0" animBg="1"/>
      <p:bldP spid="267282" grpId="1" animBg="1"/>
      <p:bldP spid="267283" grpId="0" animBg="1"/>
      <p:bldP spid="26728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Date Placeholder 2">
            <a:extLst>
              <a:ext uri="{FF2B5EF4-FFF2-40B4-BE49-F238E27FC236}">
                <a16:creationId xmlns:a16="http://schemas.microsoft.com/office/drawing/2014/main" id="{298C2443-3A07-8F4A-A083-7B1821EF4B1C}"/>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D100E79E-FD9E-5244-9749-DF10A885DA30}" type="datetime12">
              <a:rPr lang="en-US" altLang="en-US" sz="1050" smtClean="0"/>
              <a:t>7:38 AM</a:t>
            </a:fld>
            <a:endParaRPr lang="en-US" altLang="en-US" sz="1050" dirty="0"/>
          </a:p>
        </p:txBody>
      </p:sp>
      <p:sp>
        <p:nvSpPr>
          <p:cNvPr id="68610" name="Slide Number Placeholder 4">
            <a:extLst>
              <a:ext uri="{FF2B5EF4-FFF2-40B4-BE49-F238E27FC236}">
                <a16:creationId xmlns:a16="http://schemas.microsoft.com/office/drawing/2014/main" id="{B76B6265-957D-864B-BA46-A55D549D8F75}"/>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CC41D36-3968-114A-9DF5-BBEFA4CE2136}" type="slidenum">
              <a:rPr lang="en-US" altLang="en-US" sz="1400" smtClean="0"/>
              <a:pPr>
                <a:spcBef>
                  <a:spcPct val="0"/>
                </a:spcBef>
                <a:buFontTx/>
                <a:buNone/>
              </a:pPr>
              <a:t>32</a:t>
            </a:fld>
            <a:endParaRPr lang="en-US" altLang="en-US" sz="1400"/>
          </a:p>
        </p:txBody>
      </p:sp>
      <p:sp>
        <p:nvSpPr>
          <p:cNvPr id="68611" name="Rectangle 2">
            <a:extLst>
              <a:ext uri="{FF2B5EF4-FFF2-40B4-BE49-F238E27FC236}">
                <a16:creationId xmlns:a16="http://schemas.microsoft.com/office/drawing/2014/main" id="{8BA7D775-6CAD-A949-8251-9F2CE8FCD23E}"/>
              </a:ext>
            </a:extLst>
          </p:cNvPr>
          <p:cNvSpPr>
            <a:spLocks noGrp="1" noChangeArrowheads="1"/>
          </p:cNvSpPr>
          <p:nvPr>
            <p:ph type="title"/>
          </p:nvPr>
        </p:nvSpPr>
        <p:spPr>
          <a:xfrm>
            <a:off x="779463" y="-152400"/>
            <a:ext cx="7772400" cy="990600"/>
          </a:xfrm>
        </p:spPr>
        <p:txBody>
          <a:bodyPr/>
          <a:lstStyle/>
          <a:p>
            <a:pPr eaLnBrk="1" hangingPunct="1"/>
            <a:r>
              <a:rPr lang="en-US" altLang="en-US" sz="2800" b="1">
                <a:solidFill>
                  <a:schemeClr val="bg1"/>
                </a:solidFill>
                <a:ea typeface="ＭＳ Ｐゴシック" panose="020B0600070205080204" pitchFamily="34" charset="-128"/>
              </a:rPr>
              <a:t>More Sensors and Sorting 1965</a:t>
            </a:r>
            <a:endParaRPr lang="en-US" altLang="en-US" sz="2800">
              <a:solidFill>
                <a:schemeClr val="bg1"/>
              </a:solidFill>
              <a:ea typeface="ＭＳ Ｐゴシック" panose="020B0600070205080204" pitchFamily="34" charset="-128"/>
            </a:endParaRPr>
          </a:p>
        </p:txBody>
      </p:sp>
      <p:pic>
        <p:nvPicPr>
          <p:cNvPr id="68612" name="Picture 3" descr="Science 48">
            <a:extLst>
              <a:ext uri="{FF2B5EF4-FFF2-40B4-BE49-F238E27FC236}">
                <a16:creationId xmlns:a16="http://schemas.microsoft.com/office/drawing/2014/main" id="{491D6C90-5A66-9647-A93E-978A675CE3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914400"/>
            <a:ext cx="6434138"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6" name="Picture 4" descr="sCIENCE 18">
            <a:extLst>
              <a:ext uri="{FF2B5EF4-FFF2-40B4-BE49-F238E27FC236}">
                <a16:creationId xmlns:a16="http://schemas.microsoft.com/office/drawing/2014/main" id="{F89AD326-434E-8D41-B17A-0C46F21691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938" y="852488"/>
            <a:ext cx="8061325"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5">
            <a:extLst>
              <a:ext uri="{FF2B5EF4-FFF2-40B4-BE49-F238E27FC236}">
                <a16:creationId xmlns:a16="http://schemas.microsoft.com/office/drawing/2014/main" id="{FDA84061-C03E-104F-85A0-26FCEEB9E19D}"/>
              </a:ext>
            </a:extLst>
          </p:cNvPr>
          <p:cNvSpPr txBox="1">
            <a:spLocks noChangeArrowheads="1"/>
          </p:cNvSpPr>
          <p:nvPr/>
        </p:nvSpPr>
        <p:spPr bwMode="auto">
          <a:xfrm>
            <a:off x="1600200" y="6400800"/>
            <a:ext cx="7423150" cy="276999"/>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dirty="0">
                <a:solidFill>
                  <a:srgbClr val="002060"/>
                </a:solidFill>
                <a:latin typeface="Arial" charset="0"/>
                <a:ea typeface="+mn-ea"/>
              </a:rPr>
              <a:t>Spectrophotometric Cell Sorter, LA </a:t>
            </a:r>
            <a:r>
              <a:rPr lang="en-US" altLang="en-US" sz="1100" dirty="0">
                <a:solidFill>
                  <a:srgbClr val="002060"/>
                </a:solidFill>
                <a:latin typeface="Arial" charset="0"/>
                <a:ea typeface="+mn-ea"/>
              </a:rPr>
              <a:t>Kamentsky</a:t>
            </a:r>
            <a:r>
              <a:rPr lang="en-US" altLang="en-US" sz="1200" dirty="0">
                <a:solidFill>
                  <a:srgbClr val="002060"/>
                </a:solidFill>
                <a:latin typeface="Arial" charset="0"/>
                <a:ea typeface="+mn-ea"/>
              </a:rPr>
              <a:t> and MR Melamed, Science </a:t>
            </a:r>
            <a:r>
              <a:rPr lang="en-US" altLang="en-US" sz="1200" u="sng" dirty="0">
                <a:solidFill>
                  <a:srgbClr val="002060"/>
                </a:solidFill>
                <a:latin typeface="Arial" charset="0"/>
                <a:ea typeface="+mn-ea"/>
              </a:rPr>
              <a:t>156</a:t>
            </a:r>
            <a:r>
              <a:rPr lang="en-US" altLang="en-US" sz="1200" dirty="0">
                <a:solidFill>
                  <a:srgbClr val="002060"/>
                </a:solidFill>
                <a:latin typeface="Arial" charset="0"/>
                <a:ea typeface="+mn-ea"/>
              </a:rPr>
              <a:t>, 1967 (ref 4134)</a:t>
            </a:r>
          </a:p>
        </p:txBody>
      </p:sp>
      <p:pic>
        <p:nvPicPr>
          <p:cNvPr id="269318" name="Lou41A.mp3">
            <a:hlinkClick r:id="" action="ppaction://media"/>
            <a:extLst>
              <a:ext uri="{FF2B5EF4-FFF2-40B4-BE49-F238E27FC236}">
                <a16:creationId xmlns:a16="http://schemas.microsoft.com/office/drawing/2014/main" id="{E8D62AA2-5604-C34E-9F52-9DF3E10391A5}"/>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Footer Placeholder 1">
            <a:extLst>
              <a:ext uri="{FF2B5EF4-FFF2-40B4-BE49-F238E27FC236}">
                <a16:creationId xmlns:a16="http://schemas.microsoft.com/office/drawing/2014/main" id="{668DC08F-632B-944B-BFCF-22D6102A7C93}"/>
              </a:ext>
            </a:extLst>
          </p:cNvPr>
          <p:cNvSpPr>
            <a:spLocks noGrp="1"/>
          </p:cNvSpPr>
          <p:nvPr>
            <p:ph type="ftr" sz="quarter" idx="11"/>
          </p:nvPr>
        </p:nvSpPr>
        <p:spPr>
          <a:xfrm>
            <a:off x="1889125"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7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936" fill="hold"/>
                                        <p:tgtEl>
                                          <p:spTgt spid="269318"/>
                                        </p:tgtEl>
                                      </p:cBhvr>
                                    </p:cmd>
                                  </p:childTnLst>
                                </p:cTn>
                              </p:par>
                              <p:par>
                                <p:cTn id="7" presetID="53" presetClass="entr" presetSubtype="0" fill="hold" nodeType="withEffect">
                                  <p:stCondLst>
                                    <p:cond delay="0"/>
                                  </p:stCondLst>
                                  <p:childTnLst>
                                    <p:set>
                                      <p:cBhvr>
                                        <p:cTn id="8" dur="1" fill="hold">
                                          <p:stCondLst>
                                            <p:cond delay="0"/>
                                          </p:stCondLst>
                                        </p:cTn>
                                        <p:tgtEl>
                                          <p:spTgt spid="269316"/>
                                        </p:tgtEl>
                                        <p:attrNameLst>
                                          <p:attrName>style.visibility</p:attrName>
                                        </p:attrNameLst>
                                      </p:cBhvr>
                                      <p:to>
                                        <p:strVal val="visible"/>
                                      </p:to>
                                    </p:set>
                                    <p:anim calcmode="lin" valueType="num">
                                      <p:cBhvr>
                                        <p:cTn id="9" dur="3000" fill="hold"/>
                                        <p:tgtEl>
                                          <p:spTgt spid="269316"/>
                                        </p:tgtEl>
                                        <p:attrNameLst>
                                          <p:attrName>ppt_w</p:attrName>
                                        </p:attrNameLst>
                                      </p:cBhvr>
                                      <p:tavLst>
                                        <p:tav tm="0">
                                          <p:val>
                                            <p:fltVal val="0"/>
                                          </p:val>
                                        </p:tav>
                                        <p:tav tm="100000">
                                          <p:val>
                                            <p:strVal val="#ppt_w"/>
                                          </p:val>
                                        </p:tav>
                                      </p:tavLst>
                                    </p:anim>
                                    <p:anim calcmode="lin" valueType="num">
                                      <p:cBhvr>
                                        <p:cTn id="10" dur="3000" fill="hold"/>
                                        <p:tgtEl>
                                          <p:spTgt spid="269316"/>
                                        </p:tgtEl>
                                        <p:attrNameLst>
                                          <p:attrName>ppt_h</p:attrName>
                                        </p:attrNameLst>
                                      </p:cBhvr>
                                      <p:tavLst>
                                        <p:tav tm="0">
                                          <p:val>
                                            <p:fltVal val="0"/>
                                          </p:val>
                                        </p:tav>
                                        <p:tav tm="100000">
                                          <p:val>
                                            <p:strVal val="#ppt_h"/>
                                          </p:val>
                                        </p:tav>
                                      </p:tavLst>
                                    </p:anim>
                                    <p:animEffect transition="in" filter="fade">
                                      <p:cBhvr>
                                        <p:cTn id="11" dur="3000"/>
                                        <p:tgtEl>
                                          <p:spTgt spid="2693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Next" delay="0">
                      <p:tgtEl>
                        <p:sldTgt/>
                      </p:tgtEl>
                    </p:cond>
                    <p:cond evt="onPrev" delay="0">
                      <p:tgtEl>
                        <p:sldTgt/>
                      </p:tgtEl>
                    </p:cond>
                    <p:cond evt="onStopAudio" delay="0">
                      <p:tgtEl>
                        <p:sldTgt/>
                      </p:tgtEl>
                    </p:cond>
                  </p:endCondLst>
                </p:cTn>
                <p:tgtEl>
                  <p:spTgt spid="26931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Date Placeholder 2">
            <a:extLst>
              <a:ext uri="{FF2B5EF4-FFF2-40B4-BE49-F238E27FC236}">
                <a16:creationId xmlns:a16="http://schemas.microsoft.com/office/drawing/2014/main" id="{5E98A7E5-937A-5C48-B2FD-39FCD980160E}"/>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00C1856-E03E-A74E-8B13-65FC67E6341D}" type="datetime12">
              <a:rPr lang="en-US" altLang="en-US" sz="1100" smtClean="0"/>
              <a:t>7:38 AM</a:t>
            </a:fld>
            <a:endParaRPr lang="en-US" altLang="en-US" sz="1100" dirty="0"/>
          </a:p>
        </p:txBody>
      </p:sp>
      <p:sp>
        <p:nvSpPr>
          <p:cNvPr id="70658" name="Slide Number Placeholder 4">
            <a:extLst>
              <a:ext uri="{FF2B5EF4-FFF2-40B4-BE49-F238E27FC236}">
                <a16:creationId xmlns:a16="http://schemas.microsoft.com/office/drawing/2014/main" id="{27AB918D-C5FA-4B46-A6DB-CA74FA9B933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B689468-C3CD-AA4D-8EFD-68DDE31C82C4}" type="slidenum">
              <a:rPr lang="en-US" altLang="en-US" sz="1400" smtClean="0"/>
              <a:pPr>
                <a:spcBef>
                  <a:spcPct val="0"/>
                </a:spcBef>
                <a:buFontTx/>
                <a:buNone/>
              </a:pPr>
              <a:t>33</a:t>
            </a:fld>
            <a:endParaRPr lang="en-US" altLang="en-US" sz="1400"/>
          </a:p>
        </p:txBody>
      </p:sp>
      <p:sp>
        <p:nvSpPr>
          <p:cNvPr id="45060" name="Rectangle 2">
            <a:extLst>
              <a:ext uri="{FF2B5EF4-FFF2-40B4-BE49-F238E27FC236}">
                <a16:creationId xmlns:a16="http://schemas.microsoft.com/office/drawing/2014/main" id="{4E925078-AF67-B643-8A44-099170D0B3B3}"/>
              </a:ext>
            </a:extLst>
          </p:cNvPr>
          <p:cNvSpPr>
            <a:spLocks noGrp="1" noChangeArrowheads="1"/>
          </p:cNvSpPr>
          <p:nvPr>
            <p:ph type="title"/>
          </p:nvPr>
        </p:nvSpPr>
        <p:spPr>
          <a:xfrm>
            <a:off x="711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Four Sensors, Sorting, Auto Sampling and Computer Data Reduction 1966</a:t>
            </a:r>
          </a:p>
        </p:txBody>
      </p:sp>
      <p:grpSp>
        <p:nvGrpSpPr>
          <p:cNvPr id="271363" name="Group 3">
            <a:extLst>
              <a:ext uri="{FF2B5EF4-FFF2-40B4-BE49-F238E27FC236}">
                <a16:creationId xmlns:a16="http://schemas.microsoft.com/office/drawing/2014/main" id="{003E0819-E879-1A4D-BE6F-0543B9CD3D2C}"/>
              </a:ext>
            </a:extLst>
          </p:cNvPr>
          <p:cNvGrpSpPr>
            <a:grpSpLocks/>
          </p:cNvGrpSpPr>
          <p:nvPr/>
        </p:nvGrpSpPr>
        <p:grpSpPr bwMode="auto">
          <a:xfrm>
            <a:off x="2743200" y="1143000"/>
            <a:ext cx="3429000" cy="5119511"/>
            <a:chOff x="1704" y="912"/>
            <a:chExt cx="1968" cy="2400"/>
          </a:xfrm>
        </p:grpSpPr>
        <p:sp>
          <p:nvSpPr>
            <p:cNvPr id="70666" name="Rectangle 4">
              <a:extLst>
                <a:ext uri="{FF2B5EF4-FFF2-40B4-BE49-F238E27FC236}">
                  <a16:creationId xmlns:a16="http://schemas.microsoft.com/office/drawing/2014/main" id="{C9F068A4-5324-BD44-8D7B-6CFF1A3A8A9F}"/>
                </a:ext>
              </a:extLst>
            </p:cNvPr>
            <p:cNvSpPr>
              <a:spLocks noChangeArrowheads="1"/>
            </p:cNvSpPr>
            <p:nvPr/>
          </p:nvSpPr>
          <p:spPr bwMode="auto">
            <a:xfrm>
              <a:off x="1704" y="912"/>
              <a:ext cx="1968" cy="2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0667" name="Picture 5" descr="Science 53">
              <a:extLst>
                <a:ext uri="{FF2B5EF4-FFF2-40B4-BE49-F238E27FC236}">
                  <a16:creationId xmlns:a16="http://schemas.microsoft.com/office/drawing/2014/main" id="{64EDAB6B-267D-2C43-83C4-2B3F6B305A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0000">
              <a:off x="1752" y="960"/>
              <a:ext cx="1819"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1366" name="Picture 6" descr="Science 52">
            <a:extLst>
              <a:ext uri="{FF2B5EF4-FFF2-40B4-BE49-F238E27FC236}">
                <a16:creationId xmlns:a16="http://schemas.microsoft.com/office/drawing/2014/main" id="{AF481462-88D6-2E45-A720-60AC93C09B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9408" y="1295400"/>
            <a:ext cx="6848592" cy="496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7" name="Rectangle 7">
            <a:extLst>
              <a:ext uri="{FF2B5EF4-FFF2-40B4-BE49-F238E27FC236}">
                <a16:creationId xmlns:a16="http://schemas.microsoft.com/office/drawing/2014/main" id="{8033EA86-FCDA-0D40-A469-C8B6C4AB2865}"/>
              </a:ext>
            </a:extLst>
          </p:cNvPr>
          <p:cNvSpPr>
            <a:spLocks noChangeArrowheads="1"/>
          </p:cNvSpPr>
          <p:nvPr/>
        </p:nvSpPr>
        <p:spPr bwMode="auto">
          <a:xfrm>
            <a:off x="1279408" y="6338710"/>
            <a:ext cx="8169392" cy="26161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100" dirty="0">
                <a:solidFill>
                  <a:srgbClr val="002060"/>
                </a:solidFill>
                <a:latin typeface="Arial" charset="0"/>
                <a:ea typeface="+mn-ea"/>
              </a:rPr>
              <a:t>Two analytic instruments were built and one was delivered to  LA Herzenberg at Stanford University 1967</a:t>
            </a:r>
          </a:p>
        </p:txBody>
      </p:sp>
      <p:pic>
        <p:nvPicPr>
          <p:cNvPr id="271368" name="Lou-A21C.mp3">
            <a:hlinkClick r:id="" action="ppaction://media"/>
            <a:extLst>
              <a:ext uri="{FF2B5EF4-FFF2-40B4-BE49-F238E27FC236}">
                <a16:creationId xmlns:a16="http://schemas.microsoft.com/office/drawing/2014/main" id="{8FFFD82D-7DF2-7648-AE35-7E0D29A87C26}"/>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Footer Placeholder 1">
            <a:extLst>
              <a:ext uri="{FF2B5EF4-FFF2-40B4-BE49-F238E27FC236}">
                <a16:creationId xmlns:a16="http://schemas.microsoft.com/office/drawing/2014/main" id="{7779DE7C-2BCA-2D47-9A05-658CACF5B7B7}"/>
              </a:ext>
            </a:extLst>
          </p:cNvPr>
          <p:cNvSpPr>
            <a:spLocks noGrp="1"/>
          </p:cNvSpPr>
          <p:nvPr>
            <p:ph type="ftr" sz="quarter" idx="11"/>
          </p:nvPr>
        </p:nvSpPr>
        <p:spPr>
          <a:xfrm>
            <a:off x="1524000" y="6666089"/>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242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215" fill="hold"/>
                                        <p:tgtEl>
                                          <p:spTgt spid="271368"/>
                                        </p:tgtEl>
                                      </p:cBhvr>
                                    </p:cmd>
                                  </p:childTnLst>
                                </p:cTn>
                              </p:par>
                              <p:par>
                                <p:cTn id="7" presetID="10" presetClass="entr" presetSubtype="0" fill="hold" nodeType="withEffect">
                                  <p:stCondLst>
                                    <p:cond delay="0"/>
                                  </p:stCondLst>
                                  <p:childTnLst>
                                    <p:set>
                                      <p:cBhvr>
                                        <p:cTn id="8" dur="1" fill="hold">
                                          <p:stCondLst>
                                            <p:cond delay="0"/>
                                          </p:stCondLst>
                                        </p:cTn>
                                        <p:tgtEl>
                                          <p:spTgt spid="271363"/>
                                        </p:tgtEl>
                                        <p:attrNameLst>
                                          <p:attrName>style.visibility</p:attrName>
                                        </p:attrNameLst>
                                      </p:cBhvr>
                                      <p:to>
                                        <p:strVal val="visible"/>
                                      </p:to>
                                    </p:set>
                                    <p:animEffect transition="in" filter="fade">
                                      <p:cBhvr>
                                        <p:cTn id="9" dur="3000"/>
                                        <p:tgtEl>
                                          <p:spTgt spid="271363"/>
                                        </p:tgtEl>
                                      </p:cBhvr>
                                    </p:animEffect>
                                  </p:childTnLst>
                                </p:cTn>
                              </p:par>
                              <p:par>
                                <p:cTn id="10" presetID="6" presetClass="emph" presetSubtype="0" fill="hold" nodeType="withEffect">
                                  <p:stCondLst>
                                    <p:cond delay="11000"/>
                                  </p:stCondLst>
                                  <p:childTnLst>
                                    <p:animScale>
                                      <p:cBhvr>
                                        <p:cTn id="11" dur="2000" fill="hold"/>
                                        <p:tgtEl>
                                          <p:spTgt spid="271363"/>
                                        </p:tgtEl>
                                      </p:cBhvr>
                                      <p:by x="75000" y="75000"/>
                                    </p:animScale>
                                  </p:childTnLst>
                                </p:cTn>
                              </p:par>
                              <p:par>
                                <p:cTn id="12" presetID="56" presetClass="path" presetSubtype="0" accel="50000" decel="50000" fill="hold" nodeType="withEffect">
                                  <p:stCondLst>
                                    <p:cond delay="11000"/>
                                  </p:stCondLst>
                                  <p:childTnLst>
                                    <p:animMotion origin="layout" path="M 0.0 -1.11111E-6 L -0.27407 -0.06111 " pathEditMode="relative" rAng="0" ptsTypes="AA">
                                      <p:cBhvr>
                                        <p:cTn id="13" dur="2000" fill="hold"/>
                                        <p:tgtEl>
                                          <p:spTgt spid="271363"/>
                                        </p:tgtEl>
                                        <p:attrNameLst>
                                          <p:attrName>ppt_x</p:attrName>
                                          <p:attrName>ppt_y</p:attrName>
                                        </p:attrNameLst>
                                      </p:cBhvr>
                                      <p:rCtr x="-13704" y="-3056"/>
                                    </p:animMotion>
                                  </p:childTnLst>
                                </p:cTn>
                              </p:par>
                              <p:par>
                                <p:cTn id="14" presetID="10" presetClass="entr" presetSubtype="0" fill="hold" nodeType="withEffect">
                                  <p:stCondLst>
                                    <p:cond delay="13000"/>
                                  </p:stCondLst>
                                  <p:childTnLst>
                                    <p:set>
                                      <p:cBhvr>
                                        <p:cTn id="15" dur="1" fill="hold">
                                          <p:stCondLst>
                                            <p:cond delay="0"/>
                                          </p:stCondLst>
                                        </p:cTn>
                                        <p:tgtEl>
                                          <p:spTgt spid="271366"/>
                                        </p:tgtEl>
                                        <p:attrNameLst>
                                          <p:attrName>style.visibility</p:attrName>
                                        </p:attrNameLst>
                                      </p:cBhvr>
                                      <p:to>
                                        <p:strVal val="visible"/>
                                      </p:to>
                                    </p:set>
                                    <p:animEffect transition="in" filter="fade">
                                      <p:cBhvr>
                                        <p:cTn id="16" dur="3000"/>
                                        <p:tgtEl>
                                          <p:spTgt spid="271366"/>
                                        </p:tgtEl>
                                      </p:cBhvr>
                                    </p:animEffect>
                                  </p:childTnLst>
                                </p:cTn>
                              </p:par>
                              <p:par>
                                <p:cTn id="17" presetID="6" presetClass="emph" presetSubtype="0" fill="hold" nodeType="withEffect">
                                  <p:stCondLst>
                                    <p:cond delay="20000"/>
                                  </p:stCondLst>
                                  <p:childTnLst>
                                    <p:animScale>
                                      <p:cBhvr>
                                        <p:cTn id="18" dur="2000" fill="hold"/>
                                        <p:tgtEl>
                                          <p:spTgt spid="271366"/>
                                        </p:tgtEl>
                                      </p:cBhvr>
                                      <p:by x="75000" y="75000"/>
                                    </p:animScale>
                                  </p:childTnLst>
                                </p:cTn>
                              </p:par>
                              <p:par>
                                <p:cTn id="19" presetID="56" presetClass="path" presetSubtype="0" accel="50000" decel="50000" fill="hold" nodeType="withEffect">
                                  <p:stCondLst>
                                    <p:cond delay="20000"/>
                                  </p:stCondLst>
                                  <p:childTnLst>
                                    <p:animMotion origin="layout" path="M -1.85185E-6 -4.44444E-6 L 0.19074 -0.05208 " pathEditMode="relative" rAng="0" ptsTypes="AA">
                                      <p:cBhvr>
                                        <p:cTn id="20" dur="2000" fill="hold"/>
                                        <p:tgtEl>
                                          <p:spTgt spid="271366"/>
                                        </p:tgtEl>
                                        <p:attrNameLst>
                                          <p:attrName>ppt_x</p:attrName>
                                          <p:attrName>ppt_y</p:attrName>
                                        </p:attrNameLst>
                                      </p:cBhvr>
                                      <p:rCtr x="9537" y="-2616"/>
                                    </p:animMotion>
                                  </p:childTnLst>
                                </p:cTn>
                              </p:par>
                              <p:par>
                                <p:cTn id="21" presetID="10" presetClass="entr" presetSubtype="0" fill="hold" grpId="0" nodeType="withEffect">
                                  <p:stCondLst>
                                    <p:cond delay="20000"/>
                                  </p:stCondLst>
                                  <p:childTnLst>
                                    <p:set>
                                      <p:cBhvr>
                                        <p:cTn id="22" dur="1" fill="hold">
                                          <p:stCondLst>
                                            <p:cond delay="0"/>
                                          </p:stCondLst>
                                        </p:cTn>
                                        <p:tgtEl>
                                          <p:spTgt spid="271367"/>
                                        </p:tgtEl>
                                        <p:attrNameLst>
                                          <p:attrName>style.visibility</p:attrName>
                                        </p:attrNameLst>
                                      </p:cBhvr>
                                      <p:to>
                                        <p:strVal val="visible"/>
                                      </p:to>
                                    </p:set>
                                    <p:animEffect transition="in" filter="fade">
                                      <p:cBhvr>
                                        <p:cTn id="23" dur="2000"/>
                                        <p:tgtEl>
                                          <p:spTgt spid="27136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Next" delay="0">
                      <p:tgtEl>
                        <p:sldTgt/>
                      </p:tgtEl>
                    </p:cond>
                    <p:cond evt="onPrev" delay="0">
                      <p:tgtEl>
                        <p:sldTgt/>
                      </p:tgtEl>
                    </p:cond>
                    <p:cond evt="onStopAudio" delay="0">
                      <p:tgtEl>
                        <p:sldTgt/>
                      </p:tgtEl>
                    </p:cond>
                  </p:endCondLst>
                </p:cTn>
                <p:tgtEl>
                  <p:spTgt spid="271368"/>
                </p:tgtEl>
              </p:cMediaNode>
            </p:audio>
          </p:childTnLst>
        </p:cTn>
      </p:par>
    </p:tnLst>
    <p:bldLst>
      <p:bldP spid="27136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Date Placeholder 2">
            <a:extLst>
              <a:ext uri="{FF2B5EF4-FFF2-40B4-BE49-F238E27FC236}">
                <a16:creationId xmlns:a16="http://schemas.microsoft.com/office/drawing/2014/main" id="{F2057A75-E4AA-744B-B5A7-1E5DBB6D5608}"/>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E340863-5C91-EF4D-B10D-B75CC97C8A82}" type="datetime12">
              <a:rPr lang="en-US" altLang="en-US" sz="1100" smtClean="0"/>
              <a:t>7:38 AM</a:t>
            </a:fld>
            <a:endParaRPr lang="en-US" altLang="en-US" sz="1100" dirty="0"/>
          </a:p>
        </p:txBody>
      </p:sp>
      <p:sp>
        <p:nvSpPr>
          <p:cNvPr id="72706" name="Slide Number Placeholder 4">
            <a:extLst>
              <a:ext uri="{FF2B5EF4-FFF2-40B4-BE49-F238E27FC236}">
                <a16:creationId xmlns:a16="http://schemas.microsoft.com/office/drawing/2014/main" id="{E4A2204D-A1F0-A542-A627-2BA19608F3DC}"/>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4B269E54-6DBE-0F41-8D1E-2434890D5D63}" type="slidenum">
              <a:rPr lang="en-US" altLang="en-US" sz="1400" smtClean="0"/>
              <a:pPr>
                <a:spcBef>
                  <a:spcPct val="0"/>
                </a:spcBef>
                <a:buFontTx/>
                <a:buNone/>
              </a:pPr>
              <a:t>34</a:t>
            </a:fld>
            <a:endParaRPr lang="en-US" altLang="en-US" sz="1400"/>
          </a:p>
        </p:txBody>
      </p:sp>
      <p:sp>
        <p:nvSpPr>
          <p:cNvPr id="72707" name="Rectangle 2">
            <a:extLst>
              <a:ext uri="{FF2B5EF4-FFF2-40B4-BE49-F238E27FC236}">
                <a16:creationId xmlns:a16="http://schemas.microsoft.com/office/drawing/2014/main" id="{AC14D697-0B20-4544-9243-F7FAE35F5A9F}"/>
              </a:ext>
            </a:extLst>
          </p:cNvPr>
          <p:cNvSpPr>
            <a:spLocks noGrp="1" noChangeArrowheads="1"/>
          </p:cNvSpPr>
          <p:nvPr>
            <p:ph type="title"/>
          </p:nvPr>
        </p:nvSpPr>
        <p:spPr>
          <a:xfrm>
            <a:off x="373063" y="0"/>
            <a:ext cx="8601075" cy="1143000"/>
          </a:xfrm>
        </p:spPr>
        <p:txBody>
          <a:bodyPr/>
          <a:lstStyle/>
          <a:p>
            <a:pPr eaLnBrk="1" hangingPunct="1"/>
            <a:r>
              <a:rPr lang="en-US" altLang="en-US" b="1">
                <a:ea typeface="ＭＳ Ｐゴシック" panose="020B0600070205080204" pitchFamily="34" charset="-128"/>
              </a:rPr>
              <a:t>Evolution of Flow Instruments</a:t>
            </a:r>
            <a:br>
              <a:rPr lang="en-US" altLang="en-US" b="1">
                <a:ea typeface="ＭＳ Ｐゴシック" panose="020B0600070205080204" pitchFamily="34" charset="-128"/>
              </a:rPr>
            </a:br>
            <a:endParaRPr lang="en-US" altLang="en-US" b="1">
              <a:ea typeface="ＭＳ Ｐゴシック" panose="020B0600070205080204" pitchFamily="34" charset="-128"/>
            </a:endParaRPr>
          </a:p>
        </p:txBody>
      </p:sp>
      <p:pic>
        <p:nvPicPr>
          <p:cNvPr id="273411" name="Picture 3" descr="Science 414">
            <a:extLst>
              <a:ext uri="{FF2B5EF4-FFF2-40B4-BE49-F238E27FC236}">
                <a16:creationId xmlns:a16="http://schemas.microsoft.com/office/drawing/2014/main" id="{2A34A025-AF70-DB4B-BC0F-448BC7C65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738" y="1295400"/>
            <a:ext cx="5148262"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12" name="Picture 4" descr="Science 172">
            <a:extLst>
              <a:ext uri="{FF2B5EF4-FFF2-40B4-BE49-F238E27FC236}">
                <a16:creationId xmlns:a16="http://schemas.microsoft.com/office/drawing/2014/main" id="{AF603103-2D5A-AB43-89F3-6A8FE50B3D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8938" y="1295400"/>
            <a:ext cx="28162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 Box 5">
            <a:extLst>
              <a:ext uri="{FF2B5EF4-FFF2-40B4-BE49-F238E27FC236}">
                <a16:creationId xmlns:a16="http://schemas.microsoft.com/office/drawing/2014/main" id="{7B8B2B0C-7445-F74F-ABB3-DBDF6DA8A41A}"/>
              </a:ext>
            </a:extLst>
          </p:cNvPr>
          <p:cNvSpPr txBox="1">
            <a:spLocks noChangeArrowheads="1"/>
          </p:cNvSpPr>
          <p:nvPr/>
        </p:nvSpPr>
        <p:spPr bwMode="auto">
          <a:xfrm>
            <a:off x="1946271" y="5972175"/>
            <a:ext cx="6396045" cy="52322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400" dirty="0">
                <a:solidFill>
                  <a:srgbClr val="002060"/>
                </a:solidFill>
                <a:latin typeface="Arial" charset="0"/>
                <a:ea typeface="+mn-ea"/>
              </a:rPr>
              <a:t>WA Bonner, HR </a:t>
            </a:r>
            <a:r>
              <a:rPr lang="en-US" altLang="en-US" sz="1400" dirty="0" err="1">
                <a:solidFill>
                  <a:srgbClr val="002060"/>
                </a:solidFill>
                <a:latin typeface="Arial" charset="0"/>
                <a:ea typeface="+mn-ea"/>
              </a:rPr>
              <a:t>Hulett</a:t>
            </a:r>
            <a:r>
              <a:rPr lang="en-US" altLang="en-US" sz="1400" dirty="0">
                <a:solidFill>
                  <a:srgbClr val="002060"/>
                </a:solidFill>
                <a:latin typeface="Arial" charset="0"/>
                <a:ea typeface="+mn-ea"/>
              </a:rPr>
              <a:t>, RG Sweet and LA Herzenberg, </a:t>
            </a:r>
          </a:p>
          <a:p>
            <a:pPr algn="ctr">
              <a:spcBef>
                <a:spcPct val="0"/>
              </a:spcBef>
              <a:buFontTx/>
              <a:buNone/>
              <a:defRPr/>
            </a:pPr>
            <a:r>
              <a:rPr lang="en-US" altLang="en-US" sz="1400" dirty="0">
                <a:solidFill>
                  <a:srgbClr val="002060"/>
                </a:solidFill>
                <a:latin typeface="Arial" charset="0"/>
                <a:ea typeface="+mn-ea"/>
              </a:rPr>
              <a:t>Fluorescence Activated Cell Sorting, Review of Scientific Instruments </a:t>
            </a:r>
            <a:r>
              <a:rPr lang="en-US" altLang="en-US" sz="1400" u="sng" dirty="0">
                <a:solidFill>
                  <a:srgbClr val="002060"/>
                </a:solidFill>
                <a:latin typeface="Arial" charset="0"/>
                <a:ea typeface="+mn-ea"/>
              </a:rPr>
              <a:t>43</a:t>
            </a:r>
            <a:r>
              <a:rPr lang="en-US" altLang="en-US" sz="1400" dirty="0">
                <a:solidFill>
                  <a:srgbClr val="002060"/>
                </a:solidFill>
                <a:latin typeface="Arial" charset="0"/>
                <a:ea typeface="+mn-ea"/>
              </a:rPr>
              <a:t>, 1972</a:t>
            </a:r>
          </a:p>
        </p:txBody>
      </p:sp>
      <p:pic>
        <p:nvPicPr>
          <p:cNvPr id="273414" name="Lou-A22A.mp3">
            <a:hlinkClick r:id="" action="ppaction://media"/>
            <a:extLst>
              <a:ext uri="{FF2B5EF4-FFF2-40B4-BE49-F238E27FC236}">
                <a16:creationId xmlns:a16="http://schemas.microsoft.com/office/drawing/2014/main" id="{8B1DA5F8-D62E-9D4C-B4B4-6F47A80ED0DE}"/>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637518"/>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Footer Placeholder 1">
            <a:extLst>
              <a:ext uri="{FF2B5EF4-FFF2-40B4-BE49-F238E27FC236}">
                <a16:creationId xmlns:a16="http://schemas.microsoft.com/office/drawing/2014/main" id="{267A028A-0783-7242-B57A-610EFE40E09E}"/>
              </a:ext>
            </a:extLst>
          </p:cNvPr>
          <p:cNvSpPr>
            <a:spLocks noGrp="1"/>
          </p:cNvSpPr>
          <p:nvPr>
            <p:ph type="ftr" sz="quarter" idx="11"/>
          </p:nvPr>
        </p:nvSpPr>
        <p:spPr>
          <a:xfrm>
            <a:off x="1828800" y="665097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67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661" fill="hold"/>
                                        <p:tgtEl>
                                          <p:spTgt spid="273414"/>
                                        </p:tgtEl>
                                      </p:cBhvr>
                                    </p:cmd>
                                  </p:childTnLst>
                                </p:cTn>
                              </p:par>
                              <p:par>
                                <p:cTn id="7" presetID="10" presetClass="entr" presetSubtype="0" fill="hold" nodeType="withEffect">
                                  <p:stCondLst>
                                    <p:cond delay="0"/>
                                  </p:stCondLst>
                                  <p:childTnLst>
                                    <p:set>
                                      <p:cBhvr>
                                        <p:cTn id="8" dur="1" fill="hold">
                                          <p:stCondLst>
                                            <p:cond delay="0"/>
                                          </p:stCondLst>
                                        </p:cTn>
                                        <p:tgtEl>
                                          <p:spTgt spid="273411"/>
                                        </p:tgtEl>
                                        <p:attrNameLst>
                                          <p:attrName>style.visibility</p:attrName>
                                        </p:attrNameLst>
                                      </p:cBhvr>
                                      <p:to>
                                        <p:strVal val="visible"/>
                                      </p:to>
                                    </p:set>
                                    <p:animEffect transition="in" filter="fade">
                                      <p:cBhvr>
                                        <p:cTn id="9" dur="2000"/>
                                        <p:tgtEl>
                                          <p:spTgt spid="273411"/>
                                        </p:tgtEl>
                                      </p:cBhvr>
                                    </p:animEffect>
                                  </p:childTnLst>
                                </p:cTn>
                              </p:par>
                              <p:par>
                                <p:cTn id="10" presetID="53" presetClass="entr" presetSubtype="0" fill="hold" nodeType="withEffect">
                                  <p:stCondLst>
                                    <p:cond delay="2500"/>
                                  </p:stCondLst>
                                  <p:childTnLst>
                                    <p:set>
                                      <p:cBhvr>
                                        <p:cTn id="11" dur="1" fill="hold">
                                          <p:stCondLst>
                                            <p:cond delay="0"/>
                                          </p:stCondLst>
                                        </p:cTn>
                                        <p:tgtEl>
                                          <p:spTgt spid="273412"/>
                                        </p:tgtEl>
                                        <p:attrNameLst>
                                          <p:attrName>style.visibility</p:attrName>
                                        </p:attrNameLst>
                                      </p:cBhvr>
                                      <p:to>
                                        <p:strVal val="visible"/>
                                      </p:to>
                                    </p:set>
                                    <p:anim calcmode="lin" valueType="num">
                                      <p:cBhvr>
                                        <p:cTn id="12" dur="2000" fill="hold"/>
                                        <p:tgtEl>
                                          <p:spTgt spid="273412"/>
                                        </p:tgtEl>
                                        <p:attrNameLst>
                                          <p:attrName>ppt_w</p:attrName>
                                        </p:attrNameLst>
                                      </p:cBhvr>
                                      <p:tavLst>
                                        <p:tav tm="0">
                                          <p:val>
                                            <p:fltVal val="0"/>
                                          </p:val>
                                        </p:tav>
                                        <p:tav tm="100000">
                                          <p:val>
                                            <p:strVal val="#ppt_w"/>
                                          </p:val>
                                        </p:tav>
                                      </p:tavLst>
                                    </p:anim>
                                    <p:anim calcmode="lin" valueType="num">
                                      <p:cBhvr>
                                        <p:cTn id="13" dur="2000" fill="hold"/>
                                        <p:tgtEl>
                                          <p:spTgt spid="273412"/>
                                        </p:tgtEl>
                                        <p:attrNameLst>
                                          <p:attrName>ppt_h</p:attrName>
                                        </p:attrNameLst>
                                      </p:cBhvr>
                                      <p:tavLst>
                                        <p:tav tm="0">
                                          <p:val>
                                            <p:fltVal val="0"/>
                                          </p:val>
                                        </p:tav>
                                        <p:tav tm="100000">
                                          <p:val>
                                            <p:strVal val="#ppt_h"/>
                                          </p:val>
                                        </p:tav>
                                      </p:tavLst>
                                    </p:anim>
                                    <p:animEffect transition="in" filter="fade">
                                      <p:cBhvr>
                                        <p:cTn id="14" dur="2000"/>
                                        <p:tgtEl>
                                          <p:spTgt spid="273412"/>
                                        </p:tgtEl>
                                      </p:cBhvr>
                                    </p:animEffect>
                                  </p:childTnLst>
                                </p:cTn>
                              </p:par>
                              <p:par>
                                <p:cTn id="15" presetID="56" presetClass="path" presetSubtype="0" accel="50000" decel="50000" fill="hold" nodeType="withEffect">
                                  <p:stCondLst>
                                    <p:cond delay="2500"/>
                                  </p:stCondLst>
                                  <p:childTnLst>
                                    <p:animMotion origin="layout" path="M 4.93827E-7 -3.33333E-6 L 0.46836 0.00556 " pathEditMode="relative" rAng="0" ptsTypes="AA">
                                      <p:cBhvr>
                                        <p:cTn id="16" dur="2000" fill="hold"/>
                                        <p:tgtEl>
                                          <p:spTgt spid="273412"/>
                                        </p:tgtEl>
                                        <p:attrNameLst>
                                          <p:attrName>ppt_x</p:attrName>
                                          <p:attrName>ppt_y</p:attrName>
                                        </p:attrNameLst>
                                      </p:cBhvr>
                                      <p:rCtr x="23410" y="278"/>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0">
                  <p:stCondLst>
                    <p:cond delay="indefinite"/>
                  </p:stCondLst>
                  <p:endCondLst>
                    <p:cond evt="onNext" delay="0">
                      <p:tgtEl>
                        <p:sldTgt/>
                      </p:tgtEl>
                    </p:cond>
                    <p:cond evt="onPrev" delay="0">
                      <p:tgtEl>
                        <p:sldTgt/>
                      </p:tgtEl>
                    </p:cond>
                    <p:cond evt="onStopAudio" delay="0">
                      <p:tgtEl>
                        <p:sldTgt/>
                      </p:tgtEl>
                    </p:cond>
                  </p:endCondLst>
                </p:cTn>
                <p:tgtEl>
                  <p:spTgt spid="27341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Date Placeholder 2">
            <a:extLst>
              <a:ext uri="{FF2B5EF4-FFF2-40B4-BE49-F238E27FC236}">
                <a16:creationId xmlns:a16="http://schemas.microsoft.com/office/drawing/2014/main" id="{6BCBFC2C-2D0C-8A42-BA56-D8204FC7581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27990AB3-6A1B-6742-B062-1BC4D85205E3}" type="datetime12">
              <a:rPr lang="en-US" altLang="en-US" sz="1100" smtClean="0"/>
              <a:t>7:38 AM</a:t>
            </a:fld>
            <a:endParaRPr lang="en-US" altLang="en-US" sz="1100"/>
          </a:p>
        </p:txBody>
      </p:sp>
      <p:sp>
        <p:nvSpPr>
          <p:cNvPr id="74754" name="Slide Number Placeholder 4">
            <a:extLst>
              <a:ext uri="{FF2B5EF4-FFF2-40B4-BE49-F238E27FC236}">
                <a16:creationId xmlns:a16="http://schemas.microsoft.com/office/drawing/2014/main" id="{E8CF54B8-D0B6-3241-A54D-D70DDCF92016}"/>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A4F40F7-B4E3-274A-BF47-C0A28333E998}" type="slidenum">
              <a:rPr lang="en-US" altLang="en-US" sz="1400" smtClean="0"/>
              <a:pPr>
                <a:spcBef>
                  <a:spcPct val="0"/>
                </a:spcBef>
                <a:buFontTx/>
                <a:buNone/>
              </a:pPr>
              <a:t>35</a:t>
            </a:fld>
            <a:endParaRPr lang="en-US" altLang="en-US" sz="1400"/>
          </a:p>
        </p:txBody>
      </p:sp>
      <p:sp>
        <p:nvSpPr>
          <p:cNvPr id="47108" name="Rectangle 2">
            <a:extLst>
              <a:ext uri="{FF2B5EF4-FFF2-40B4-BE49-F238E27FC236}">
                <a16:creationId xmlns:a16="http://schemas.microsoft.com/office/drawing/2014/main" id="{BE515CA3-8400-DC43-A91C-D67E00A5A3A8}"/>
              </a:ext>
            </a:extLst>
          </p:cNvPr>
          <p:cNvSpPr>
            <a:spLocks noGrp="1" noChangeArrowheads="1"/>
          </p:cNvSpPr>
          <p:nvPr>
            <p:ph type="title"/>
          </p:nvPr>
        </p:nvSpPr>
        <p:spPr>
          <a:xfrm>
            <a:off x="304800" y="0"/>
            <a:ext cx="8534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Electrostatic Printing and Droplet Sorting</a:t>
            </a:r>
            <a:br>
              <a:rPr lang="en-US" altLang="en-US" sz="2800" b="1">
                <a:ea typeface="+mj-ea"/>
              </a:rPr>
            </a:br>
            <a:r>
              <a:rPr lang="en-US" altLang="en-US" sz="2800" b="1">
                <a:ea typeface="+mj-ea"/>
              </a:rPr>
              <a:t>RG Sweet - MJ Fulwyler</a:t>
            </a:r>
          </a:p>
        </p:txBody>
      </p:sp>
      <p:grpSp>
        <p:nvGrpSpPr>
          <p:cNvPr id="275459" name="Group 3">
            <a:extLst>
              <a:ext uri="{FF2B5EF4-FFF2-40B4-BE49-F238E27FC236}">
                <a16:creationId xmlns:a16="http://schemas.microsoft.com/office/drawing/2014/main" id="{A7002351-59E3-1149-9D01-0449B9D6A348}"/>
              </a:ext>
            </a:extLst>
          </p:cNvPr>
          <p:cNvGrpSpPr>
            <a:grpSpLocks/>
          </p:cNvGrpSpPr>
          <p:nvPr/>
        </p:nvGrpSpPr>
        <p:grpSpPr bwMode="auto">
          <a:xfrm>
            <a:off x="228600" y="1828800"/>
            <a:ext cx="5122863" cy="4343400"/>
            <a:chOff x="163" y="1152"/>
            <a:chExt cx="3629" cy="2736"/>
          </a:xfrm>
        </p:grpSpPr>
        <p:pic>
          <p:nvPicPr>
            <p:cNvPr id="74766" name="Picture 4" descr="Science 346">
              <a:extLst>
                <a:ext uri="{FF2B5EF4-FFF2-40B4-BE49-F238E27FC236}">
                  <a16:creationId xmlns:a16="http://schemas.microsoft.com/office/drawing/2014/main" id="{9262417C-941D-784D-AF2B-33034F58C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 y="1152"/>
              <a:ext cx="3264" cy="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0" name="Text Box 5">
              <a:extLst>
                <a:ext uri="{FF2B5EF4-FFF2-40B4-BE49-F238E27FC236}">
                  <a16:creationId xmlns:a16="http://schemas.microsoft.com/office/drawing/2014/main" id="{2BF462EF-D85C-2D46-A4B4-2B49E36557A2}"/>
                </a:ext>
              </a:extLst>
            </p:cNvPr>
            <p:cNvSpPr txBox="1">
              <a:spLocks noChangeArrowheads="1"/>
            </p:cNvSpPr>
            <p:nvPr/>
          </p:nvSpPr>
          <p:spPr bwMode="auto">
            <a:xfrm>
              <a:off x="163" y="3510"/>
              <a:ext cx="1733" cy="37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100" b="1" dirty="0">
                  <a:solidFill>
                    <a:srgbClr val="002060"/>
                  </a:solidFill>
                  <a:latin typeface="Arial" charset="0"/>
                  <a:ea typeface="+mn-ea"/>
                </a:rPr>
                <a:t>RG Sweet, Fluid Droplet Recorder</a:t>
              </a:r>
            </a:p>
            <a:p>
              <a:pPr>
                <a:spcBef>
                  <a:spcPct val="0"/>
                </a:spcBef>
                <a:buFontTx/>
                <a:buNone/>
                <a:defRPr/>
              </a:pPr>
              <a:r>
                <a:rPr lang="en-US" altLang="en-US" sz="1100" b="1" dirty="0">
                  <a:solidFill>
                    <a:srgbClr val="002060"/>
                  </a:solidFill>
                  <a:latin typeface="Arial" charset="0"/>
                  <a:ea typeface="+mn-ea"/>
                </a:rPr>
                <a:t>U.S. Patent 3,596,275 </a:t>
              </a:r>
            </a:p>
            <a:p>
              <a:pPr>
                <a:spcBef>
                  <a:spcPct val="0"/>
                </a:spcBef>
                <a:buFontTx/>
                <a:buNone/>
                <a:defRPr/>
              </a:pPr>
              <a:r>
                <a:rPr lang="en-US" altLang="en-US" sz="1100" b="1" dirty="0">
                  <a:solidFill>
                    <a:srgbClr val="002060"/>
                  </a:solidFill>
                  <a:latin typeface="Arial" charset="0"/>
                  <a:ea typeface="+mn-ea"/>
                </a:rPr>
                <a:t>filed 3/25/64 (ref 40975)</a:t>
              </a:r>
            </a:p>
          </p:txBody>
        </p:sp>
      </p:grpSp>
      <p:pic>
        <p:nvPicPr>
          <p:cNvPr id="275462" name="Lou-A23A.mp3">
            <a:hlinkClick r:id="" action="ppaction://media"/>
            <a:extLst>
              <a:ext uri="{FF2B5EF4-FFF2-40B4-BE49-F238E27FC236}">
                <a16:creationId xmlns:a16="http://schemas.microsoft.com/office/drawing/2014/main" id="{D98C8202-BB5D-F14F-8BD2-3BA6870FCAD8}"/>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5463" name="Group 7">
            <a:extLst>
              <a:ext uri="{FF2B5EF4-FFF2-40B4-BE49-F238E27FC236}">
                <a16:creationId xmlns:a16="http://schemas.microsoft.com/office/drawing/2014/main" id="{24686AD3-935B-7440-931C-4185356AA8ED}"/>
              </a:ext>
            </a:extLst>
          </p:cNvPr>
          <p:cNvGrpSpPr>
            <a:grpSpLocks/>
          </p:cNvGrpSpPr>
          <p:nvPr/>
        </p:nvGrpSpPr>
        <p:grpSpPr bwMode="auto">
          <a:xfrm>
            <a:off x="5418138" y="1295400"/>
            <a:ext cx="3725862" cy="5384800"/>
            <a:chOff x="3840" y="816"/>
            <a:chExt cx="2640" cy="3392"/>
          </a:xfrm>
        </p:grpSpPr>
        <p:sp>
          <p:nvSpPr>
            <p:cNvPr id="47115" name="Text Box 8">
              <a:extLst>
                <a:ext uri="{FF2B5EF4-FFF2-40B4-BE49-F238E27FC236}">
                  <a16:creationId xmlns:a16="http://schemas.microsoft.com/office/drawing/2014/main" id="{EFB599CA-CE6D-D749-A7F0-3757B23B70CA}"/>
                </a:ext>
              </a:extLst>
            </p:cNvPr>
            <p:cNvSpPr txBox="1">
              <a:spLocks noChangeArrowheads="1"/>
            </p:cNvSpPr>
            <p:nvPr/>
          </p:nvSpPr>
          <p:spPr bwMode="auto">
            <a:xfrm>
              <a:off x="3840" y="3840"/>
              <a:ext cx="2640" cy="36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b="1">
                  <a:solidFill>
                    <a:srgbClr val="002060"/>
                  </a:solidFill>
                  <a:latin typeface="Arial" charset="0"/>
                  <a:ea typeface="+mn-ea"/>
                </a:rPr>
                <a:t>MJ Fulwyler, Particle Separator, U.S.</a:t>
              </a:r>
            </a:p>
            <a:p>
              <a:pPr>
                <a:spcBef>
                  <a:spcPct val="0"/>
                </a:spcBef>
                <a:buFontTx/>
                <a:buNone/>
                <a:defRPr/>
              </a:pPr>
              <a:r>
                <a:rPr lang="en-US" altLang="en-US" sz="1600" b="1">
                  <a:solidFill>
                    <a:srgbClr val="002060"/>
                  </a:solidFill>
                  <a:latin typeface="Arial" charset="0"/>
                  <a:ea typeface="+mn-ea"/>
                </a:rPr>
                <a:t>Patent  3,380,584 filed 6/4/65</a:t>
              </a:r>
            </a:p>
          </p:txBody>
        </p:sp>
        <p:grpSp>
          <p:nvGrpSpPr>
            <p:cNvPr id="74763" name="Group 9">
              <a:extLst>
                <a:ext uri="{FF2B5EF4-FFF2-40B4-BE49-F238E27FC236}">
                  <a16:creationId xmlns:a16="http://schemas.microsoft.com/office/drawing/2014/main" id="{8F0E0328-443E-4644-A3FA-D6A455003F66}"/>
                </a:ext>
              </a:extLst>
            </p:cNvPr>
            <p:cNvGrpSpPr>
              <a:grpSpLocks/>
            </p:cNvGrpSpPr>
            <p:nvPr/>
          </p:nvGrpSpPr>
          <p:grpSpPr bwMode="auto">
            <a:xfrm>
              <a:off x="3936" y="816"/>
              <a:ext cx="2218" cy="3024"/>
              <a:chOff x="3936" y="816"/>
              <a:chExt cx="2218" cy="3024"/>
            </a:xfrm>
          </p:grpSpPr>
          <p:pic>
            <p:nvPicPr>
              <p:cNvPr id="74764" name="Picture 10" descr="Science 422">
                <a:extLst>
                  <a:ext uri="{FF2B5EF4-FFF2-40B4-BE49-F238E27FC236}">
                    <a16:creationId xmlns:a16="http://schemas.microsoft.com/office/drawing/2014/main" id="{8C5A662D-574B-EE4D-8A9B-06ED875E3F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3076"/>
              <a:stretch>
                <a:fillRect/>
              </a:stretch>
            </p:blipFill>
            <p:spPr bwMode="auto">
              <a:xfrm>
                <a:off x="3936" y="816"/>
                <a:ext cx="2218" cy="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11" descr="Science 422">
                <a:extLst>
                  <a:ext uri="{FF2B5EF4-FFF2-40B4-BE49-F238E27FC236}">
                    <a16:creationId xmlns:a16="http://schemas.microsoft.com/office/drawing/2014/main" id="{7338C042-0C4A-F744-8D22-8F399136E6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9440" t="44615" b="9232"/>
              <a:stretch>
                <a:fillRect/>
              </a:stretch>
            </p:blipFill>
            <p:spPr bwMode="auto">
              <a:xfrm>
                <a:off x="4056" y="2112"/>
                <a:ext cx="624"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75468" name="Picture 12" descr="Science 422">
            <a:extLst>
              <a:ext uri="{FF2B5EF4-FFF2-40B4-BE49-F238E27FC236}">
                <a16:creationId xmlns:a16="http://schemas.microsoft.com/office/drawing/2014/main" id="{F675E629-A449-A142-9FB3-F0246449E5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442" t="47385" r="65375" b="9232"/>
          <a:stretch>
            <a:fillRect/>
          </a:stretch>
        </p:blipFill>
        <p:spPr bwMode="auto">
          <a:xfrm>
            <a:off x="3487738" y="1143000"/>
            <a:ext cx="2311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1" name="Footer Placeholder 1">
            <a:extLst>
              <a:ext uri="{FF2B5EF4-FFF2-40B4-BE49-F238E27FC236}">
                <a16:creationId xmlns:a16="http://schemas.microsoft.com/office/drawing/2014/main" id="{373659C2-5523-2046-9C0F-94577B4A40B4}"/>
              </a:ext>
            </a:extLst>
          </p:cNvPr>
          <p:cNvSpPr>
            <a:spLocks noGrp="1"/>
          </p:cNvSpPr>
          <p:nvPr>
            <p:ph type="ftr" sz="quarter" idx="11"/>
          </p:nvPr>
        </p:nvSpPr>
        <p:spPr>
          <a:xfrm>
            <a:off x="1854200" y="6678545"/>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
        <p:nvSpPr>
          <p:cNvPr id="16" name="Rectangle 5">
            <a:extLst>
              <a:ext uri="{FF2B5EF4-FFF2-40B4-BE49-F238E27FC236}">
                <a16:creationId xmlns:a16="http://schemas.microsoft.com/office/drawing/2014/main" id="{88644F54-B99B-5746-B3BF-95E1F757F4FD}"/>
              </a:ext>
            </a:extLst>
          </p:cNvPr>
          <p:cNvSpPr txBox="1">
            <a:spLocks noChangeArrowheads="1"/>
          </p:cNvSpPr>
          <p:nvPr/>
        </p:nvSpPr>
        <p:spPr bwMode="auto">
          <a:xfrm>
            <a:off x="2495550" y="6654800"/>
            <a:ext cx="415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100" kern="1200">
                <a:solidFill>
                  <a:srgbClr val="002060"/>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a:lstStyle>
          <a:p>
            <a:pPr>
              <a:defRPr/>
            </a:pPr>
            <a:r>
              <a:rPr lang="en-US" altLang="en-US"/>
              <a:t>© 1990-2022 J. Paul Robinson, Purdue University</a:t>
            </a:r>
            <a:endParaRPr lang="en-US" altLang="en-US" dirty="0"/>
          </a:p>
        </p:txBody>
      </p:sp>
    </p:spTree>
  </p:cSld>
  <p:clrMapOvr>
    <a:masterClrMapping/>
  </p:clrMapOvr>
  <p:transition advClick="0" advTm="121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146" fill="hold"/>
                                        <p:tgtEl>
                                          <p:spTgt spid="275462"/>
                                        </p:tgtEl>
                                      </p:cBhvr>
                                    </p:cmd>
                                  </p:childTnLst>
                                </p:cTn>
                              </p:par>
                              <p:par>
                                <p:cTn id="7" presetID="53" presetClass="entr" presetSubtype="0" fill="hold" nodeType="withEffect">
                                  <p:stCondLst>
                                    <p:cond delay="0"/>
                                  </p:stCondLst>
                                  <p:childTnLst>
                                    <p:set>
                                      <p:cBhvr>
                                        <p:cTn id="8" dur="1" fill="hold">
                                          <p:stCondLst>
                                            <p:cond delay="0"/>
                                          </p:stCondLst>
                                        </p:cTn>
                                        <p:tgtEl>
                                          <p:spTgt spid="275468"/>
                                        </p:tgtEl>
                                        <p:attrNameLst>
                                          <p:attrName>style.visibility</p:attrName>
                                        </p:attrNameLst>
                                      </p:cBhvr>
                                      <p:to>
                                        <p:strVal val="visible"/>
                                      </p:to>
                                    </p:set>
                                    <p:anim calcmode="lin" valueType="num">
                                      <p:cBhvr>
                                        <p:cTn id="9" dur="3000" fill="hold"/>
                                        <p:tgtEl>
                                          <p:spTgt spid="275468"/>
                                        </p:tgtEl>
                                        <p:attrNameLst>
                                          <p:attrName>ppt_w</p:attrName>
                                        </p:attrNameLst>
                                      </p:cBhvr>
                                      <p:tavLst>
                                        <p:tav tm="0">
                                          <p:val>
                                            <p:fltVal val="0"/>
                                          </p:val>
                                        </p:tav>
                                        <p:tav tm="100000">
                                          <p:val>
                                            <p:strVal val="#ppt_w"/>
                                          </p:val>
                                        </p:tav>
                                      </p:tavLst>
                                    </p:anim>
                                    <p:anim calcmode="lin" valueType="num">
                                      <p:cBhvr>
                                        <p:cTn id="10" dur="3000" fill="hold"/>
                                        <p:tgtEl>
                                          <p:spTgt spid="275468"/>
                                        </p:tgtEl>
                                        <p:attrNameLst>
                                          <p:attrName>ppt_h</p:attrName>
                                        </p:attrNameLst>
                                      </p:cBhvr>
                                      <p:tavLst>
                                        <p:tav tm="0">
                                          <p:val>
                                            <p:fltVal val="0"/>
                                          </p:val>
                                        </p:tav>
                                        <p:tav tm="100000">
                                          <p:val>
                                            <p:strVal val="#ppt_h"/>
                                          </p:val>
                                        </p:tav>
                                      </p:tavLst>
                                    </p:anim>
                                    <p:animEffect transition="in" filter="fade">
                                      <p:cBhvr>
                                        <p:cTn id="11" dur="3000"/>
                                        <p:tgtEl>
                                          <p:spTgt spid="275468"/>
                                        </p:tgtEl>
                                      </p:cBhvr>
                                    </p:animEffect>
                                  </p:childTnLst>
                                </p:cTn>
                              </p:par>
                              <p:par>
                                <p:cTn id="12" presetID="6" presetClass="emph" presetSubtype="0" fill="hold" nodeType="withEffect">
                                  <p:stCondLst>
                                    <p:cond delay="4000"/>
                                  </p:stCondLst>
                                  <p:childTnLst>
                                    <p:animScale>
                                      <p:cBhvr>
                                        <p:cTn id="13" dur="2000" fill="hold"/>
                                        <p:tgtEl>
                                          <p:spTgt spid="275468"/>
                                        </p:tgtEl>
                                      </p:cBhvr>
                                      <p:by x="40000" y="40000"/>
                                    </p:animScale>
                                  </p:childTnLst>
                                </p:cTn>
                              </p:par>
                              <p:par>
                                <p:cTn id="14" presetID="56" presetClass="path" presetSubtype="0" accel="50000" decel="50000" fill="hold" nodeType="withEffect">
                                  <p:stCondLst>
                                    <p:cond delay="4000"/>
                                  </p:stCondLst>
                                  <p:childTnLst>
                                    <p:animMotion origin="layout" path="M 1.20278E-6 0.0 L 0.16978 0.10556 " pathEditMode="relative" rAng="0" ptsTypes="AA">
                                      <p:cBhvr>
                                        <p:cTn id="15" dur="2000" fill="hold"/>
                                        <p:tgtEl>
                                          <p:spTgt spid="275468"/>
                                        </p:tgtEl>
                                        <p:attrNameLst>
                                          <p:attrName>ppt_x</p:attrName>
                                          <p:attrName>ppt_y</p:attrName>
                                        </p:attrNameLst>
                                      </p:cBhvr>
                                      <p:rCtr x="8481" y="5278"/>
                                    </p:animMotion>
                                  </p:childTnLst>
                                </p:cTn>
                              </p:par>
                              <p:par>
                                <p:cTn id="16" presetID="10" presetClass="entr" presetSubtype="0" fill="hold" nodeType="withEffect">
                                  <p:stCondLst>
                                    <p:cond delay="4000"/>
                                  </p:stCondLst>
                                  <p:childTnLst>
                                    <p:set>
                                      <p:cBhvr>
                                        <p:cTn id="17" dur="1" fill="hold">
                                          <p:stCondLst>
                                            <p:cond delay="0"/>
                                          </p:stCondLst>
                                        </p:cTn>
                                        <p:tgtEl>
                                          <p:spTgt spid="275463"/>
                                        </p:tgtEl>
                                        <p:attrNameLst>
                                          <p:attrName>style.visibility</p:attrName>
                                        </p:attrNameLst>
                                      </p:cBhvr>
                                      <p:to>
                                        <p:strVal val="visible"/>
                                      </p:to>
                                    </p:set>
                                    <p:animEffect transition="in" filter="fade">
                                      <p:cBhvr>
                                        <p:cTn id="18" dur="2000"/>
                                        <p:tgtEl>
                                          <p:spTgt spid="275463"/>
                                        </p:tgtEl>
                                      </p:cBhvr>
                                    </p:animEffect>
                                  </p:childTnLst>
                                </p:cTn>
                              </p:par>
                              <p:par>
                                <p:cTn id="19" presetID="10" presetClass="entr" presetSubtype="0" fill="hold" nodeType="withEffect">
                                  <p:stCondLst>
                                    <p:cond delay="8000"/>
                                  </p:stCondLst>
                                  <p:childTnLst>
                                    <p:set>
                                      <p:cBhvr>
                                        <p:cTn id="20" dur="1" fill="hold">
                                          <p:stCondLst>
                                            <p:cond delay="0"/>
                                          </p:stCondLst>
                                        </p:cTn>
                                        <p:tgtEl>
                                          <p:spTgt spid="275459"/>
                                        </p:tgtEl>
                                        <p:attrNameLst>
                                          <p:attrName>style.visibility</p:attrName>
                                        </p:attrNameLst>
                                      </p:cBhvr>
                                      <p:to>
                                        <p:strVal val="visible"/>
                                      </p:to>
                                    </p:set>
                                    <p:animEffect transition="in" filter="fade">
                                      <p:cBhvr>
                                        <p:cTn id="21" dur="2000"/>
                                        <p:tgtEl>
                                          <p:spTgt spid="2754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Next" delay="0">
                      <p:tgtEl>
                        <p:sldTgt/>
                      </p:tgtEl>
                    </p:cond>
                    <p:cond evt="onPrev" delay="0">
                      <p:tgtEl>
                        <p:sldTgt/>
                      </p:tgtEl>
                    </p:cond>
                    <p:cond evt="onStopAudio" delay="0">
                      <p:tgtEl>
                        <p:sldTgt/>
                      </p:tgtEl>
                    </p:cond>
                  </p:endCondLst>
                </p:cTn>
                <p:tgtEl>
                  <p:spTgt spid="27546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Date Placeholder 2">
            <a:extLst>
              <a:ext uri="{FF2B5EF4-FFF2-40B4-BE49-F238E27FC236}">
                <a16:creationId xmlns:a16="http://schemas.microsoft.com/office/drawing/2014/main" id="{2704F30D-C43C-8848-A16B-AF704E62E3D4}"/>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5C4548B-7BE8-3F42-9D81-03D46BE61536}" type="datetime12">
              <a:rPr lang="en-US" altLang="en-US" sz="1400" smtClean="0"/>
              <a:t>7:38 AM</a:t>
            </a:fld>
            <a:endParaRPr lang="en-US" altLang="en-US" sz="1400"/>
          </a:p>
        </p:txBody>
      </p:sp>
      <p:sp>
        <p:nvSpPr>
          <p:cNvPr id="76802" name="Slide Number Placeholder 4">
            <a:extLst>
              <a:ext uri="{FF2B5EF4-FFF2-40B4-BE49-F238E27FC236}">
                <a16:creationId xmlns:a16="http://schemas.microsoft.com/office/drawing/2014/main" id="{A48CE9C1-8C4B-C64D-95A5-357D8EFF4FA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4AE08DFE-ABD3-6C43-B4E5-993D52D9A944}" type="slidenum">
              <a:rPr lang="en-US" altLang="en-US" sz="1400" smtClean="0"/>
              <a:pPr>
                <a:spcBef>
                  <a:spcPct val="0"/>
                </a:spcBef>
                <a:buFontTx/>
                <a:buNone/>
              </a:pPr>
              <a:t>36</a:t>
            </a:fld>
            <a:endParaRPr lang="en-US" altLang="en-US" sz="1400"/>
          </a:p>
        </p:txBody>
      </p:sp>
      <p:grpSp>
        <p:nvGrpSpPr>
          <p:cNvPr id="277506" name="Group 2">
            <a:extLst>
              <a:ext uri="{FF2B5EF4-FFF2-40B4-BE49-F238E27FC236}">
                <a16:creationId xmlns:a16="http://schemas.microsoft.com/office/drawing/2014/main" id="{365A050C-3D8B-734F-A421-DA2427B71E93}"/>
              </a:ext>
            </a:extLst>
          </p:cNvPr>
          <p:cNvGrpSpPr>
            <a:grpSpLocks/>
          </p:cNvGrpSpPr>
          <p:nvPr/>
        </p:nvGrpSpPr>
        <p:grpSpPr bwMode="auto">
          <a:xfrm>
            <a:off x="711200" y="1219200"/>
            <a:ext cx="3995738" cy="4495800"/>
            <a:chOff x="504" y="768"/>
            <a:chExt cx="2832" cy="2832"/>
          </a:xfrm>
        </p:grpSpPr>
        <p:sp>
          <p:nvSpPr>
            <p:cNvPr id="76814" name="Rectangle 3">
              <a:extLst>
                <a:ext uri="{FF2B5EF4-FFF2-40B4-BE49-F238E27FC236}">
                  <a16:creationId xmlns:a16="http://schemas.microsoft.com/office/drawing/2014/main" id="{C280B66F-22D2-5548-B486-5B42EF07F49A}"/>
                </a:ext>
              </a:extLst>
            </p:cNvPr>
            <p:cNvSpPr>
              <a:spLocks noChangeArrowheads="1"/>
            </p:cNvSpPr>
            <p:nvPr/>
          </p:nvSpPr>
          <p:spPr bwMode="auto">
            <a:xfrm>
              <a:off x="504" y="768"/>
              <a:ext cx="2832" cy="2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6815" name="Picture 4" descr="SCience 466">
              <a:extLst>
                <a:ext uri="{FF2B5EF4-FFF2-40B4-BE49-F238E27FC236}">
                  <a16:creationId xmlns:a16="http://schemas.microsoft.com/office/drawing/2014/main" id="{E4360058-4397-C744-9A11-61FFBF4FC1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6801" r="47906" b="9236"/>
            <a:stretch>
              <a:fillRect/>
            </a:stretch>
          </p:blipFill>
          <p:spPr bwMode="auto">
            <a:xfrm>
              <a:off x="552" y="2928"/>
              <a:ext cx="268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04" name="Rectangle 5">
            <a:extLst>
              <a:ext uri="{FF2B5EF4-FFF2-40B4-BE49-F238E27FC236}">
                <a16:creationId xmlns:a16="http://schemas.microsoft.com/office/drawing/2014/main" id="{719137A2-E840-584F-A31A-2954A3D8ADFB}"/>
              </a:ext>
            </a:extLst>
          </p:cNvPr>
          <p:cNvSpPr>
            <a:spLocks noGrp="1" noChangeArrowheads="1"/>
          </p:cNvSpPr>
          <p:nvPr>
            <p:ph type="title"/>
          </p:nvPr>
        </p:nvSpPr>
        <p:spPr>
          <a:xfrm>
            <a:off x="304800" y="0"/>
            <a:ext cx="8602663" cy="1143000"/>
          </a:xfrm>
        </p:spPr>
        <p:txBody>
          <a:bodyPr/>
          <a:lstStyle/>
          <a:p>
            <a:pPr eaLnBrk="1" hangingPunct="1"/>
            <a:r>
              <a:rPr lang="en-US" altLang="en-US" b="1">
                <a:ea typeface="ＭＳ Ｐゴシック" panose="020B0600070205080204" pitchFamily="34" charset="-128"/>
              </a:rPr>
              <a:t>Impulsecytophotometer</a:t>
            </a:r>
            <a:br>
              <a:rPr lang="en-US" altLang="en-US" b="1">
                <a:ea typeface="ＭＳ Ｐゴシック" panose="020B0600070205080204" pitchFamily="34" charset="-128"/>
              </a:rPr>
            </a:br>
            <a:r>
              <a:rPr lang="en-US" altLang="en-US" b="1">
                <a:ea typeface="ＭＳ Ｐゴシック" panose="020B0600070205080204" pitchFamily="34" charset="-128"/>
              </a:rPr>
              <a:t>W. Dittrich and W. Gohde 1969</a:t>
            </a:r>
            <a:endParaRPr lang="en-US" altLang="en-US" sz="2400" b="1">
              <a:ea typeface="ＭＳ Ｐゴシック" panose="020B0600070205080204" pitchFamily="34" charset="-128"/>
            </a:endParaRPr>
          </a:p>
        </p:txBody>
      </p:sp>
      <p:sp>
        <p:nvSpPr>
          <p:cNvPr id="277510" name="Text Box 6">
            <a:extLst>
              <a:ext uri="{FF2B5EF4-FFF2-40B4-BE49-F238E27FC236}">
                <a16:creationId xmlns:a16="http://schemas.microsoft.com/office/drawing/2014/main" id="{A946CD41-7CBD-E145-8998-DDD049A20827}"/>
              </a:ext>
            </a:extLst>
          </p:cNvPr>
          <p:cNvSpPr txBox="1">
            <a:spLocks noChangeArrowheads="1"/>
          </p:cNvSpPr>
          <p:nvPr/>
        </p:nvSpPr>
        <p:spPr bwMode="auto">
          <a:xfrm>
            <a:off x="1535042" y="6075581"/>
            <a:ext cx="8382000"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dirty="0">
                <a:solidFill>
                  <a:srgbClr val="002060"/>
                </a:solidFill>
                <a:latin typeface="Arial" charset="0"/>
                <a:ea typeface="+mn-ea"/>
              </a:rPr>
              <a:t>W. Dittrich and W. </a:t>
            </a:r>
            <a:r>
              <a:rPr lang="en-US" altLang="en-US" sz="1600" dirty="0" err="1">
                <a:solidFill>
                  <a:srgbClr val="002060"/>
                </a:solidFill>
                <a:latin typeface="Arial" charset="0"/>
                <a:ea typeface="+mn-ea"/>
              </a:rPr>
              <a:t>Gohde</a:t>
            </a:r>
            <a:r>
              <a:rPr lang="en-US" altLang="en-US" sz="1600" dirty="0">
                <a:solidFill>
                  <a:srgbClr val="002060"/>
                </a:solidFill>
                <a:latin typeface="Arial" charset="0"/>
                <a:ea typeface="+mn-ea"/>
              </a:rPr>
              <a:t>, </a:t>
            </a:r>
            <a:r>
              <a:rPr lang="en-US" altLang="en-US" sz="1600" dirty="0" err="1">
                <a:solidFill>
                  <a:srgbClr val="002060"/>
                </a:solidFill>
                <a:latin typeface="Arial" charset="0"/>
                <a:ea typeface="+mn-ea"/>
              </a:rPr>
              <a:t>Impulsfluorometrie</a:t>
            </a:r>
            <a:r>
              <a:rPr lang="en-US" altLang="en-US" sz="1600" dirty="0">
                <a:solidFill>
                  <a:srgbClr val="002060"/>
                </a:solidFill>
                <a:latin typeface="Arial" charset="0"/>
                <a:ea typeface="+mn-ea"/>
              </a:rPr>
              <a:t> </a:t>
            </a:r>
            <a:r>
              <a:rPr lang="en-US" altLang="en-US" sz="1600" dirty="0" err="1">
                <a:solidFill>
                  <a:srgbClr val="002060"/>
                </a:solidFill>
                <a:latin typeface="Arial" charset="0"/>
                <a:ea typeface="+mn-ea"/>
              </a:rPr>
              <a:t>bei</a:t>
            </a:r>
            <a:r>
              <a:rPr lang="en-US" altLang="en-US" sz="1600" dirty="0">
                <a:solidFill>
                  <a:srgbClr val="002060"/>
                </a:solidFill>
                <a:latin typeface="Arial" charset="0"/>
                <a:ea typeface="+mn-ea"/>
              </a:rPr>
              <a:t> </a:t>
            </a:r>
            <a:r>
              <a:rPr lang="en-US" altLang="en-US" sz="1600" dirty="0" err="1">
                <a:solidFill>
                  <a:srgbClr val="002060"/>
                </a:solidFill>
                <a:latin typeface="Arial" charset="0"/>
                <a:ea typeface="+mn-ea"/>
              </a:rPr>
              <a:t>Einzelzellen</a:t>
            </a:r>
            <a:r>
              <a:rPr lang="en-US" altLang="en-US" sz="1600" dirty="0">
                <a:solidFill>
                  <a:srgbClr val="002060"/>
                </a:solidFill>
                <a:latin typeface="Arial" charset="0"/>
                <a:ea typeface="+mn-ea"/>
              </a:rPr>
              <a:t> in </a:t>
            </a:r>
            <a:r>
              <a:rPr lang="en-US" altLang="en-US" sz="1600" dirty="0" err="1">
                <a:solidFill>
                  <a:srgbClr val="002060"/>
                </a:solidFill>
                <a:latin typeface="Arial" charset="0"/>
                <a:ea typeface="+mn-ea"/>
              </a:rPr>
              <a:t>Suspensionen</a:t>
            </a:r>
            <a:r>
              <a:rPr lang="en-US" altLang="en-US" sz="1600" dirty="0">
                <a:solidFill>
                  <a:srgbClr val="002060"/>
                </a:solidFill>
                <a:latin typeface="Arial" charset="0"/>
                <a:ea typeface="+mn-ea"/>
              </a:rPr>
              <a:t>,</a:t>
            </a:r>
          </a:p>
          <a:p>
            <a:pPr>
              <a:spcBef>
                <a:spcPct val="0"/>
              </a:spcBef>
              <a:buFontTx/>
              <a:buNone/>
              <a:defRPr/>
            </a:pPr>
            <a:r>
              <a:rPr lang="en-US" altLang="en-US" sz="1600" dirty="0">
                <a:solidFill>
                  <a:srgbClr val="002060"/>
                </a:solidFill>
                <a:latin typeface="Arial" charset="0"/>
                <a:ea typeface="+mn-ea"/>
              </a:rPr>
              <a:t>Zeit. F </a:t>
            </a:r>
            <a:r>
              <a:rPr lang="en-US" altLang="en-US" sz="1600" dirty="0" err="1">
                <a:solidFill>
                  <a:srgbClr val="002060"/>
                </a:solidFill>
                <a:latin typeface="Arial" charset="0"/>
                <a:ea typeface="+mn-ea"/>
              </a:rPr>
              <a:t>Naturforschung</a:t>
            </a:r>
            <a:r>
              <a:rPr lang="en-US" altLang="en-US" sz="1600" dirty="0">
                <a:solidFill>
                  <a:srgbClr val="002060"/>
                </a:solidFill>
                <a:latin typeface="Arial" charset="0"/>
                <a:ea typeface="+mn-ea"/>
              </a:rPr>
              <a:t> </a:t>
            </a:r>
            <a:r>
              <a:rPr lang="en-US" altLang="en-US" sz="1600" u="sng" dirty="0">
                <a:solidFill>
                  <a:srgbClr val="002060"/>
                </a:solidFill>
                <a:latin typeface="Arial" charset="0"/>
                <a:ea typeface="+mn-ea"/>
              </a:rPr>
              <a:t>24b</a:t>
            </a:r>
            <a:r>
              <a:rPr lang="en-US" altLang="en-US" sz="1600" dirty="0">
                <a:solidFill>
                  <a:srgbClr val="002060"/>
                </a:solidFill>
                <a:latin typeface="Arial" charset="0"/>
                <a:ea typeface="+mn-ea"/>
              </a:rPr>
              <a:t>, 1969  (ref 4755)</a:t>
            </a:r>
          </a:p>
        </p:txBody>
      </p:sp>
      <p:pic>
        <p:nvPicPr>
          <p:cNvPr id="277511" name="Lou-A24A.mp3">
            <a:hlinkClick r:id="" action="ppaction://media"/>
            <a:extLst>
              <a:ext uri="{FF2B5EF4-FFF2-40B4-BE49-F238E27FC236}">
                <a16:creationId xmlns:a16="http://schemas.microsoft.com/office/drawing/2014/main" id="{E3C52ADE-5B0B-3C4C-8757-1F6B4F420E19}"/>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12" name="Picture 8" descr="SCience 466">
            <a:extLst>
              <a:ext uri="{FF2B5EF4-FFF2-40B4-BE49-F238E27FC236}">
                <a16:creationId xmlns:a16="http://schemas.microsoft.com/office/drawing/2014/main" id="{A07CA170-2E04-1E4B-9849-04F74D5D6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603" t="28247" r="56989" b="23329"/>
          <a:stretch>
            <a:fillRect/>
          </a:stretch>
        </p:blipFill>
        <p:spPr bwMode="auto">
          <a:xfrm>
            <a:off x="1185863" y="1752600"/>
            <a:ext cx="318293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7513" name="Group 9">
            <a:extLst>
              <a:ext uri="{FF2B5EF4-FFF2-40B4-BE49-F238E27FC236}">
                <a16:creationId xmlns:a16="http://schemas.microsoft.com/office/drawing/2014/main" id="{A4C58DC8-398D-6D4E-BF47-3E4F44DF2DE0}"/>
              </a:ext>
            </a:extLst>
          </p:cNvPr>
          <p:cNvGrpSpPr>
            <a:grpSpLocks/>
          </p:cNvGrpSpPr>
          <p:nvPr/>
        </p:nvGrpSpPr>
        <p:grpSpPr bwMode="auto">
          <a:xfrm>
            <a:off x="4572000" y="1219200"/>
            <a:ext cx="3995738" cy="4495800"/>
            <a:chOff x="3240" y="768"/>
            <a:chExt cx="2832" cy="2832"/>
          </a:xfrm>
        </p:grpSpPr>
        <p:sp>
          <p:nvSpPr>
            <p:cNvPr id="76811" name="Rectangle 10">
              <a:extLst>
                <a:ext uri="{FF2B5EF4-FFF2-40B4-BE49-F238E27FC236}">
                  <a16:creationId xmlns:a16="http://schemas.microsoft.com/office/drawing/2014/main" id="{707B786C-72C5-FA4F-A472-1F80C3BC0C36}"/>
                </a:ext>
              </a:extLst>
            </p:cNvPr>
            <p:cNvSpPr>
              <a:spLocks noChangeArrowheads="1"/>
            </p:cNvSpPr>
            <p:nvPr/>
          </p:nvSpPr>
          <p:spPr bwMode="auto">
            <a:xfrm>
              <a:off x="3240" y="768"/>
              <a:ext cx="2832" cy="2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6812" name="Picture 11" descr="SCience 466">
              <a:extLst>
                <a:ext uri="{FF2B5EF4-FFF2-40B4-BE49-F238E27FC236}">
                  <a16:creationId xmlns:a16="http://schemas.microsoft.com/office/drawing/2014/main" id="{FEAD2D5B-7326-6D48-86F8-BB2BB994AA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4301" r="2217" b="9206"/>
            <a:stretch>
              <a:fillRect/>
            </a:stretch>
          </p:blipFill>
          <p:spPr bwMode="auto">
            <a:xfrm>
              <a:off x="3480" y="768"/>
              <a:ext cx="2244" cy="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Picture 12" descr="SCience 466">
              <a:extLst>
                <a:ext uri="{FF2B5EF4-FFF2-40B4-BE49-F238E27FC236}">
                  <a16:creationId xmlns:a16="http://schemas.microsoft.com/office/drawing/2014/main" id="{5D9F6849-E1E2-AF40-9EDE-B78E1B73E7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3023" t="89018" r="1395" b="510"/>
            <a:stretch>
              <a:fillRect/>
            </a:stretch>
          </p:blipFill>
          <p:spPr bwMode="auto">
            <a:xfrm>
              <a:off x="3384" y="3264"/>
              <a:ext cx="235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10" name="Footer Placeholder 1">
            <a:extLst>
              <a:ext uri="{FF2B5EF4-FFF2-40B4-BE49-F238E27FC236}">
                <a16:creationId xmlns:a16="http://schemas.microsoft.com/office/drawing/2014/main" id="{DD7183DB-1DFC-0740-8D5F-50106083830A}"/>
              </a:ext>
            </a:extLst>
          </p:cNvPr>
          <p:cNvSpPr>
            <a:spLocks noGrp="1"/>
          </p:cNvSpPr>
          <p:nvPr>
            <p:ph type="ftr" sz="quarter" idx="11"/>
          </p:nvPr>
        </p:nvSpPr>
        <p:spPr>
          <a:xfrm>
            <a:off x="1535042" y="6654665"/>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13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453" fill="hold"/>
                                        <p:tgtEl>
                                          <p:spTgt spid="277511"/>
                                        </p:tgtEl>
                                      </p:cBhvr>
                                    </p:cmd>
                                  </p:childTnLst>
                                </p:cTn>
                              </p:par>
                              <p:par>
                                <p:cTn id="7" presetID="53" presetClass="entr" presetSubtype="0" fill="hold" nodeType="withEffect">
                                  <p:stCondLst>
                                    <p:cond delay="0"/>
                                  </p:stCondLst>
                                  <p:childTnLst>
                                    <p:set>
                                      <p:cBhvr>
                                        <p:cTn id="8" dur="1" fill="hold">
                                          <p:stCondLst>
                                            <p:cond delay="0"/>
                                          </p:stCondLst>
                                        </p:cTn>
                                        <p:tgtEl>
                                          <p:spTgt spid="277512"/>
                                        </p:tgtEl>
                                        <p:attrNameLst>
                                          <p:attrName>style.visibility</p:attrName>
                                        </p:attrNameLst>
                                      </p:cBhvr>
                                      <p:to>
                                        <p:strVal val="visible"/>
                                      </p:to>
                                    </p:set>
                                    <p:anim calcmode="lin" valueType="num">
                                      <p:cBhvr>
                                        <p:cTn id="9" dur="3000" fill="hold"/>
                                        <p:tgtEl>
                                          <p:spTgt spid="277512"/>
                                        </p:tgtEl>
                                        <p:attrNameLst>
                                          <p:attrName>ppt_w</p:attrName>
                                        </p:attrNameLst>
                                      </p:cBhvr>
                                      <p:tavLst>
                                        <p:tav tm="0">
                                          <p:val>
                                            <p:fltVal val="0"/>
                                          </p:val>
                                        </p:tav>
                                        <p:tav tm="100000">
                                          <p:val>
                                            <p:strVal val="#ppt_w"/>
                                          </p:val>
                                        </p:tav>
                                      </p:tavLst>
                                    </p:anim>
                                    <p:anim calcmode="lin" valueType="num">
                                      <p:cBhvr>
                                        <p:cTn id="10" dur="3000" fill="hold"/>
                                        <p:tgtEl>
                                          <p:spTgt spid="277512"/>
                                        </p:tgtEl>
                                        <p:attrNameLst>
                                          <p:attrName>ppt_h</p:attrName>
                                        </p:attrNameLst>
                                      </p:cBhvr>
                                      <p:tavLst>
                                        <p:tav tm="0">
                                          <p:val>
                                            <p:fltVal val="0"/>
                                          </p:val>
                                        </p:tav>
                                        <p:tav tm="100000">
                                          <p:val>
                                            <p:strVal val="#ppt_h"/>
                                          </p:val>
                                        </p:tav>
                                      </p:tavLst>
                                    </p:anim>
                                    <p:animEffect transition="in" filter="fade">
                                      <p:cBhvr>
                                        <p:cTn id="11" dur="3000"/>
                                        <p:tgtEl>
                                          <p:spTgt spid="277512"/>
                                        </p:tgtEl>
                                      </p:cBhvr>
                                    </p:animEffect>
                                  </p:childTnLst>
                                </p:cTn>
                              </p:par>
                              <p:par>
                                <p:cTn id="12" presetID="10" presetClass="entr" presetSubtype="0" fill="hold" nodeType="withEffect">
                                  <p:stCondLst>
                                    <p:cond delay="0"/>
                                  </p:stCondLst>
                                  <p:childTnLst>
                                    <p:set>
                                      <p:cBhvr>
                                        <p:cTn id="13" dur="1" fill="hold">
                                          <p:stCondLst>
                                            <p:cond delay="0"/>
                                          </p:stCondLst>
                                        </p:cTn>
                                        <p:tgtEl>
                                          <p:spTgt spid="277506"/>
                                        </p:tgtEl>
                                        <p:attrNameLst>
                                          <p:attrName>style.visibility</p:attrName>
                                        </p:attrNameLst>
                                      </p:cBhvr>
                                      <p:to>
                                        <p:strVal val="visible"/>
                                      </p:to>
                                    </p:set>
                                    <p:animEffect transition="in" filter="fade">
                                      <p:cBhvr>
                                        <p:cTn id="14" dur="3000"/>
                                        <p:tgtEl>
                                          <p:spTgt spid="277506"/>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277510"/>
                                        </p:tgtEl>
                                        <p:attrNameLst>
                                          <p:attrName>style.visibility</p:attrName>
                                        </p:attrNameLst>
                                      </p:cBhvr>
                                      <p:to>
                                        <p:strVal val="visible"/>
                                      </p:to>
                                    </p:set>
                                    <p:animEffect transition="in" filter="fade">
                                      <p:cBhvr>
                                        <p:cTn id="17" dur="2000"/>
                                        <p:tgtEl>
                                          <p:spTgt spid="277510"/>
                                        </p:tgtEl>
                                      </p:cBhvr>
                                    </p:animEffect>
                                  </p:childTnLst>
                                </p:cTn>
                              </p:par>
                              <p:par>
                                <p:cTn id="18" presetID="10" presetClass="entr" presetSubtype="0" fill="hold" nodeType="withEffect">
                                  <p:stCondLst>
                                    <p:cond delay="8000"/>
                                  </p:stCondLst>
                                  <p:childTnLst>
                                    <p:set>
                                      <p:cBhvr>
                                        <p:cTn id="19" dur="1" fill="hold">
                                          <p:stCondLst>
                                            <p:cond delay="0"/>
                                          </p:stCondLst>
                                        </p:cTn>
                                        <p:tgtEl>
                                          <p:spTgt spid="277513"/>
                                        </p:tgtEl>
                                        <p:attrNameLst>
                                          <p:attrName>style.visibility</p:attrName>
                                        </p:attrNameLst>
                                      </p:cBhvr>
                                      <p:to>
                                        <p:strVal val="visible"/>
                                      </p:to>
                                    </p:set>
                                    <p:animEffect transition="in" filter="fade">
                                      <p:cBhvr>
                                        <p:cTn id="20" dur="3000"/>
                                        <p:tgtEl>
                                          <p:spTgt spid="2775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1" fill="hold" display="0">
                  <p:stCondLst>
                    <p:cond delay="indefinite"/>
                  </p:stCondLst>
                  <p:endCondLst>
                    <p:cond evt="onNext" delay="0">
                      <p:tgtEl>
                        <p:sldTgt/>
                      </p:tgtEl>
                    </p:cond>
                    <p:cond evt="onPrev" delay="0">
                      <p:tgtEl>
                        <p:sldTgt/>
                      </p:tgtEl>
                    </p:cond>
                    <p:cond evt="onStopAudio" delay="0">
                      <p:tgtEl>
                        <p:sldTgt/>
                      </p:tgtEl>
                    </p:cond>
                  </p:endCondLst>
                </p:cTn>
                <p:tgtEl>
                  <p:spTgt spid="277511"/>
                </p:tgtEl>
              </p:cMediaNode>
            </p:audio>
          </p:childTnLst>
        </p:cTn>
      </p:par>
    </p:tnLst>
    <p:bldLst>
      <p:bldP spid="2775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Date Placeholder 2">
            <a:extLst>
              <a:ext uri="{FF2B5EF4-FFF2-40B4-BE49-F238E27FC236}">
                <a16:creationId xmlns:a16="http://schemas.microsoft.com/office/drawing/2014/main" id="{AE98CE97-F80C-7E41-B8D9-A402C3236BD5}"/>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755D2F85-5CDF-5F4B-B467-3503E7F2C2A2}" type="datetime12">
              <a:rPr lang="en-US" altLang="en-US" sz="1100" smtClean="0"/>
              <a:t>7:38 AM</a:t>
            </a:fld>
            <a:endParaRPr lang="en-US" altLang="en-US" sz="1100"/>
          </a:p>
        </p:txBody>
      </p:sp>
      <p:sp>
        <p:nvSpPr>
          <p:cNvPr id="78850" name="Slide Number Placeholder 4">
            <a:extLst>
              <a:ext uri="{FF2B5EF4-FFF2-40B4-BE49-F238E27FC236}">
                <a16:creationId xmlns:a16="http://schemas.microsoft.com/office/drawing/2014/main" id="{81700B12-4B74-904D-8C1B-D6C1AA48419A}"/>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87AAD83-D5A0-7B4A-8457-ACF886C8A1EC}" type="slidenum">
              <a:rPr lang="en-US" altLang="en-US" sz="1400" smtClean="0"/>
              <a:pPr>
                <a:spcBef>
                  <a:spcPct val="0"/>
                </a:spcBef>
                <a:buFontTx/>
                <a:buNone/>
              </a:pPr>
              <a:t>37</a:t>
            </a:fld>
            <a:endParaRPr lang="en-US" altLang="en-US" sz="1400"/>
          </a:p>
        </p:txBody>
      </p:sp>
      <p:sp>
        <p:nvSpPr>
          <p:cNvPr id="78851" name="Rectangle 2">
            <a:extLst>
              <a:ext uri="{FF2B5EF4-FFF2-40B4-BE49-F238E27FC236}">
                <a16:creationId xmlns:a16="http://schemas.microsoft.com/office/drawing/2014/main" id="{DF198A39-D303-E249-9016-26C319F29081}"/>
              </a:ext>
            </a:extLst>
          </p:cNvPr>
          <p:cNvSpPr>
            <a:spLocks noGrp="1" noChangeArrowheads="1"/>
          </p:cNvSpPr>
          <p:nvPr>
            <p:ph type="title"/>
          </p:nvPr>
        </p:nvSpPr>
        <p:spPr>
          <a:xfrm>
            <a:off x="711200" y="0"/>
            <a:ext cx="7772400" cy="1143000"/>
          </a:xfrm>
        </p:spPr>
        <p:txBody>
          <a:bodyPr/>
          <a:lstStyle/>
          <a:p>
            <a:pPr eaLnBrk="1" hangingPunct="1"/>
            <a:r>
              <a:rPr lang="en-US" altLang="en-US" b="1">
                <a:ea typeface="ＭＳ Ｐゴシック" panose="020B0600070205080204" pitchFamily="34" charset="-128"/>
              </a:rPr>
              <a:t>Los Alamos Contributions </a:t>
            </a:r>
            <a:br>
              <a:rPr lang="en-US" altLang="en-US" b="1">
                <a:ea typeface="ＭＳ Ｐゴシック" panose="020B0600070205080204" pitchFamily="34" charset="-128"/>
              </a:rPr>
            </a:br>
            <a:endParaRPr lang="en-US" altLang="en-US" b="1">
              <a:ea typeface="ＭＳ Ｐゴシック" panose="020B0600070205080204" pitchFamily="34" charset="-128"/>
            </a:endParaRPr>
          </a:p>
        </p:txBody>
      </p:sp>
      <p:grpSp>
        <p:nvGrpSpPr>
          <p:cNvPr id="279555" name="Group 3">
            <a:extLst>
              <a:ext uri="{FF2B5EF4-FFF2-40B4-BE49-F238E27FC236}">
                <a16:creationId xmlns:a16="http://schemas.microsoft.com/office/drawing/2014/main" id="{43125C9E-791E-084F-BF57-9343EEE80EDF}"/>
              </a:ext>
            </a:extLst>
          </p:cNvPr>
          <p:cNvGrpSpPr>
            <a:grpSpLocks/>
          </p:cNvGrpSpPr>
          <p:nvPr/>
        </p:nvGrpSpPr>
        <p:grpSpPr bwMode="auto">
          <a:xfrm>
            <a:off x="5791200" y="1066800"/>
            <a:ext cx="2438400" cy="4495800"/>
            <a:chOff x="4818" y="1128"/>
            <a:chExt cx="1512" cy="2526"/>
          </a:xfrm>
        </p:grpSpPr>
        <p:sp>
          <p:nvSpPr>
            <p:cNvPr id="78860" name="Rectangle 4">
              <a:extLst>
                <a:ext uri="{FF2B5EF4-FFF2-40B4-BE49-F238E27FC236}">
                  <a16:creationId xmlns:a16="http://schemas.microsoft.com/office/drawing/2014/main" id="{1370F358-1AE8-D04F-89C6-AD9722BAEFA3}"/>
                </a:ext>
              </a:extLst>
            </p:cNvPr>
            <p:cNvSpPr>
              <a:spLocks noChangeArrowheads="1"/>
            </p:cNvSpPr>
            <p:nvPr/>
          </p:nvSpPr>
          <p:spPr bwMode="auto">
            <a:xfrm>
              <a:off x="4818" y="1128"/>
              <a:ext cx="1512" cy="25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8861" name="Picture 5" descr="Science 409">
              <a:extLst>
                <a:ext uri="{FF2B5EF4-FFF2-40B4-BE49-F238E27FC236}">
                  <a16:creationId xmlns:a16="http://schemas.microsoft.com/office/drawing/2014/main" id="{D0A819CC-A490-2C4F-AA66-813CF2A7AB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
              <a:off x="4848" y="1152"/>
              <a:ext cx="1459" cy="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9558" name="Picture 6" descr="Science 351">
            <a:extLst>
              <a:ext uri="{FF2B5EF4-FFF2-40B4-BE49-F238E27FC236}">
                <a16:creationId xmlns:a16="http://schemas.microsoft.com/office/drawing/2014/main" id="{DC292F4E-C647-AF43-8A2B-81EABDD2EE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3" y="2209800"/>
            <a:ext cx="30162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9" name="Text Box 7">
            <a:extLst>
              <a:ext uri="{FF2B5EF4-FFF2-40B4-BE49-F238E27FC236}">
                <a16:creationId xmlns:a16="http://schemas.microsoft.com/office/drawing/2014/main" id="{BDA66753-99BF-1A43-B857-F81F4FF7191D}"/>
              </a:ext>
            </a:extLst>
          </p:cNvPr>
          <p:cNvSpPr txBox="1">
            <a:spLocks noChangeArrowheads="1"/>
          </p:cNvSpPr>
          <p:nvPr/>
        </p:nvSpPr>
        <p:spPr bwMode="auto">
          <a:xfrm>
            <a:off x="508001" y="5638801"/>
            <a:ext cx="3759200" cy="738664"/>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050" b="1" dirty="0">
                <a:solidFill>
                  <a:srgbClr val="002060"/>
                </a:solidFill>
                <a:latin typeface="Arial" charset="0"/>
                <a:ea typeface="+mn-ea"/>
              </a:rPr>
              <a:t>MA </a:t>
            </a:r>
            <a:r>
              <a:rPr lang="en-US" altLang="en-US" sz="1050" b="1" dirty="0" err="1">
                <a:solidFill>
                  <a:srgbClr val="002060"/>
                </a:solidFill>
                <a:latin typeface="Arial" charset="0"/>
                <a:ea typeface="+mn-ea"/>
              </a:rPr>
              <a:t>VanDilla</a:t>
            </a:r>
            <a:r>
              <a:rPr lang="en-US" altLang="en-US" sz="1050" b="1" dirty="0">
                <a:solidFill>
                  <a:srgbClr val="002060"/>
                </a:solidFill>
                <a:latin typeface="Arial" charset="0"/>
                <a:ea typeface="+mn-ea"/>
              </a:rPr>
              <a:t>, TT Trujillo, PF Mullaney &amp;</a:t>
            </a:r>
          </a:p>
          <a:p>
            <a:pPr algn="ctr">
              <a:spcBef>
                <a:spcPct val="0"/>
              </a:spcBef>
              <a:buFontTx/>
              <a:buNone/>
              <a:defRPr/>
            </a:pPr>
            <a:r>
              <a:rPr lang="en-US" altLang="en-US" sz="1050" b="1" dirty="0">
                <a:solidFill>
                  <a:srgbClr val="002060"/>
                </a:solidFill>
                <a:latin typeface="Arial" charset="0"/>
                <a:ea typeface="+mn-ea"/>
              </a:rPr>
              <a:t>JR Coulter, Cell Microfluorometry: A </a:t>
            </a:r>
          </a:p>
          <a:p>
            <a:pPr algn="ctr">
              <a:spcBef>
                <a:spcPct val="0"/>
              </a:spcBef>
              <a:buFontTx/>
              <a:buNone/>
              <a:defRPr/>
            </a:pPr>
            <a:r>
              <a:rPr lang="en-US" altLang="en-US" sz="1050" b="1" dirty="0">
                <a:solidFill>
                  <a:srgbClr val="002060"/>
                </a:solidFill>
                <a:latin typeface="Arial" charset="0"/>
                <a:ea typeface="+mn-ea"/>
              </a:rPr>
              <a:t>Method for Rapid Fluorescence Measurement, </a:t>
            </a:r>
          </a:p>
          <a:p>
            <a:pPr algn="ctr">
              <a:spcBef>
                <a:spcPct val="0"/>
              </a:spcBef>
              <a:buFontTx/>
              <a:buNone/>
              <a:defRPr/>
            </a:pPr>
            <a:r>
              <a:rPr lang="en-US" altLang="en-US" sz="1050" b="1" dirty="0">
                <a:solidFill>
                  <a:srgbClr val="002060"/>
                </a:solidFill>
                <a:latin typeface="Arial" charset="0"/>
                <a:ea typeface="+mn-ea"/>
              </a:rPr>
              <a:t>Science </a:t>
            </a:r>
            <a:r>
              <a:rPr lang="en-US" altLang="en-US" sz="1050" b="1" u="sng" dirty="0">
                <a:solidFill>
                  <a:srgbClr val="002060"/>
                </a:solidFill>
                <a:latin typeface="Arial" charset="0"/>
                <a:ea typeface="+mn-ea"/>
              </a:rPr>
              <a:t>163</a:t>
            </a:r>
            <a:r>
              <a:rPr lang="en-US" altLang="en-US" sz="1050" b="1" dirty="0">
                <a:solidFill>
                  <a:srgbClr val="002060"/>
                </a:solidFill>
                <a:latin typeface="Arial" charset="0"/>
                <a:ea typeface="+mn-ea"/>
              </a:rPr>
              <a:t>, 1969</a:t>
            </a:r>
          </a:p>
        </p:txBody>
      </p:sp>
      <p:sp>
        <p:nvSpPr>
          <p:cNvPr id="279560" name="Text Box 8">
            <a:extLst>
              <a:ext uri="{FF2B5EF4-FFF2-40B4-BE49-F238E27FC236}">
                <a16:creationId xmlns:a16="http://schemas.microsoft.com/office/drawing/2014/main" id="{68142ED1-023A-9F45-8F65-E2162F177CC2}"/>
              </a:ext>
            </a:extLst>
          </p:cNvPr>
          <p:cNvSpPr txBox="1">
            <a:spLocks noChangeArrowheads="1"/>
          </p:cNvSpPr>
          <p:nvPr/>
        </p:nvSpPr>
        <p:spPr bwMode="auto">
          <a:xfrm>
            <a:off x="4775200" y="5638800"/>
            <a:ext cx="4132263" cy="646331"/>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b="1" dirty="0">
                <a:solidFill>
                  <a:srgbClr val="002060"/>
                </a:solidFill>
                <a:latin typeface="Arial" charset="0"/>
                <a:ea typeface="+mn-ea"/>
              </a:rPr>
              <a:t>PM Kraemer, DF Petersen &amp; MA Van </a:t>
            </a:r>
            <a:r>
              <a:rPr lang="en-US" altLang="en-US" sz="1200" b="1" dirty="0" err="1">
                <a:solidFill>
                  <a:srgbClr val="002060"/>
                </a:solidFill>
                <a:latin typeface="Arial" charset="0"/>
                <a:ea typeface="+mn-ea"/>
              </a:rPr>
              <a:t>Dilla</a:t>
            </a:r>
            <a:r>
              <a:rPr lang="en-US" altLang="en-US" sz="1200" b="1" dirty="0">
                <a:solidFill>
                  <a:srgbClr val="002060"/>
                </a:solidFill>
                <a:latin typeface="Arial" charset="0"/>
                <a:ea typeface="+mn-ea"/>
              </a:rPr>
              <a:t>, DNA Constancy in Heteroploidy and the Stem </a:t>
            </a:r>
          </a:p>
          <a:p>
            <a:pPr algn="ctr">
              <a:spcBef>
                <a:spcPct val="0"/>
              </a:spcBef>
              <a:buFontTx/>
              <a:buNone/>
              <a:defRPr/>
            </a:pPr>
            <a:r>
              <a:rPr lang="en-US" altLang="en-US" sz="1200" b="1" dirty="0">
                <a:solidFill>
                  <a:srgbClr val="002060"/>
                </a:solidFill>
                <a:latin typeface="Arial" charset="0"/>
                <a:ea typeface="+mn-ea"/>
              </a:rPr>
              <a:t>Line Theory of Tumors, Science </a:t>
            </a:r>
            <a:r>
              <a:rPr lang="en-US" altLang="en-US" sz="1200" b="1" u="sng" dirty="0">
                <a:solidFill>
                  <a:srgbClr val="002060"/>
                </a:solidFill>
                <a:latin typeface="Arial" charset="0"/>
                <a:ea typeface="+mn-ea"/>
              </a:rPr>
              <a:t>174</a:t>
            </a:r>
            <a:r>
              <a:rPr lang="en-US" altLang="en-US" sz="1200" b="1" dirty="0">
                <a:solidFill>
                  <a:srgbClr val="002060"/>
                </a:solidFill>
                <a:latin typeface="Arial" charset="0"/>
                <a:ea typeface="+mn-ea"/>
              </a:rPr>
              <a:t>, 1971</a:t>
            </a:r>
          </a:p>
        </p:txBody>
      </p:sp>
      <p:pic>
        <p:nvPicPr>
          <p:cNvPr id="279561" name="Lou-A25A.mp3">
            <a:hlinkClick r:id="" action="ppaction://media"/>
            <a:extLst>
              <a:ext uri="{FF2B5EF4-FFF2-40B4-BE49-F238E27FC236}">
                <a16:creationId xmlns:a16="http://schemas.microsoft.com/office/drawing/2014/main" id="{377BF126-F3BB-6B46-B95B-AA07429DF00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62" name="Picture 10" descr="SCience 173">
            <a:extLst>
              <a:ext uri="{FF2B5EF4-FFF2-40B4-BE49-F238E27FC236}">
                <a16:creationId xmlns:a16="http://schemas.microsoft.com/office/drawing/2014/main" id="{A3F29446-644A-494B-92D2-54CBF727B8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1738" y="762000"/>
            <a:ext cx="304800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9" name="Footer Placeholder 1">
            <a:extLst>
              <a:ext uri="{FF2B5EF4-FFF2-40B4-BE49-F238E27FC236}">
                <a16:creationId xmlns:a16="http://schemas.microsoft.com/office/drawing/2014/main" id="{191784C0-890D-8040-B604-E1DD7887AE28}"/>
              </a:ext>
            </a:extLst>
          </p:cNvPr>
          <p:cNvSpPr>
            <a:spLocks noGrp="1"/>
          </p:cNvSpPr>
          <p:nvPr>
            <p:ph type="ftr" sz="quarter" idx="11"/>
          </p:nvPr>
        </p:nvSpPr>
        <p:spPr>
          <a:xfrm>
            <a:off x="2547938"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1990-2022 J. Paul Robinson, Purdue University</a:t>
            </a:r>
          </a:p>
        </p:txBody>
      </p:sp>
    </p:spTree>
  </p:cSld>
  <p:clrMapOvr>
    <a:masterClrMapping/>
  </p:clrMapOvr>
  <p:transition advClick="0"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068" fill="hold"/>
                                        <p:tgtEl>
                                          <p:spTgt spid="279561"/>
                                        </p:tgtEl>
                                      </p:cBhvr>
                                    </p:cmd>
                                  </p:childTnLst>
                                </p:cTn>
                              </p:par>
                              <p:par>
                                <p:cTn id="7" presetID="10" presetClass="entr" presetSubtype="0" fill="hold" nodeType="withEffect">
                                  <p:stCondLst>
                                    <p:cond delay="0"/>
                                  </p:stCondLst>
                                  <p:childTnLst>
                                    <p:set>
                                      <p:cBhvr>
                                        <p:cTn id="8" dur="1" fill="hold">
                                          <p:stCondLst>
                                            <p:cond delay="0"/>
                                          </p:stCondLst>
                                        </p:cTn>
                                        <p:tgtEl>
                                          <p:spTgt spid="279562"/>
                                        </p:tgtEl>
                                        <p:attrNameLst>
                                          <p:attrName>style.visibility</p:attrName>
                                        </p:attrNameLst>
                                      </p:cBhvr>
                                      <p:to>
                                        <p:strVal val="visible"/>
                                      </p:to>
                                    </p:set>
                                    <p:animEffect transition="in" filter="fade">
                                      <p:cBhvr>
                                        <p:cTn id="9" dur="3000"/>
                                        <p:tgtEl>
                                          <p:spTgt spid="279562"/>
                                        </p:tgtEl>
                                      </p:cBhvr>
                                    </p:animEffect>
                                  </p:childTnLst>
                                </p:cTn>
                              </p:par>
                              <p:par>
                                <p:cTn id="10" presetID="10" presetClass="entr" presetSubtype="0" fill="hold" nodeType="withEffect">
                                  <p:stCondLst>
                                    <p:cond delay="1500"/>
                                  </p:stCondLst>
                                  <p:childTnLst>
                                    <p:set>
                                      <p:cBhvr>
                                        <p:cTn id="11" dur="1" fill="hold">
                                          <p:stCondLst>
                                            <p:cond delay="0"/>
                                          </p:stCondLst>
                                        </p:cTn>
                                        <p:tgtEl>
                                          <p:spTgt spid="279558"/>
                                        </p:tgtEl>
                                        <p:attrNameLst>
                                          <p:attrName>style.visibility</p:attrName>
                                        </p:attrNameLst>
                                      </p:cBhvr>
                                      <p:to>
                                        <p:strVal val="visible"/>
                                      </p:to>
                                    </p:set>
                                    <p:animEffect transition="in" filter="fade">
                                      <p:cBhvr>
                                        <p:cTn id="12" dur="3000"/>
                                        <p:tgtEl>
                                          <p:spTgt spid="279558"/>
                                        </p:tgtEl>
                                      </p:cBhvr>
                                    </p:animEffect>
                                  </p:childTnLst>
                                </p:cTn>
                              </p:par>
                              <p:par>
                                <p:cTn id="13" presetID="10" presetClass="entr" presetSubtype="0" fill="hold" grpId="0" nodeType="withEffect">
                                  <p:stCondLst>
                                    <p:cond delay="3000"/>
                                  </p:stCondLst>
                                  <p:childTnLst>
                                    <p:set>
                                      <p:cBhvr>
                                        <p:cTn id="14" dur="1" fill="hold">
                                          <p:stCondLst>
                                            <p:cond delay="0"/>
                                          </p:stCondLst>
                                        </p:cTn>
                                        <p:tgtEl>
                                          <p:spTgt spid="279559"/>
                                        </p:tgtEl>
                                        <p:attrNameLst>
                                          <p:attrName>style.visibility</p:attrName>
                                        </p:attrNameLst>
                                      </p:cBhvr>
                                      <p:to>
                                        <p:strVal val="visible"/>
                                      </p:to>
                                    </p:set>
                                    <p:animEffect transition="in" filter="fade">
                                      <p:cBhvr>
                                        <p:cTn id="15" dur="3000"/>
                                        <p:tgtEl>
                                          <p:spTgt spid="279559"/>
                                        </p:tgtEl>
                                      </p:cBhvr>
                                    </p:animEffect>
                                  </p:childTnLst>
                                </p:cTn>
                              </p:par>
                              <p:par>
                                <p:cTn id="16" presetID="10" presetClass="entr" presetSubtype="0" fill="hold" nodeType="withEffect">
                                  <p:stCondLst>
                                    <p:cond delay="8000"/>
                                  </p:stCondLst>
                                  <p:childTnLst>
                                    <p:set>
                                      <p:cBhvr>
                                        <p:cTn id="17" dur="1" fill="hold">
                                          <p:stCondLst>
                                            <p:cond delay="0"/>
                                          </p:stCondLst>
                                        </p:cTn>
                                        <p:tgtEl>
                                          <p:spTgt spid="279555"/>
                                        </p:tgtEl>
                                        <p:attrNameLst>
                                          <p:attrName>style.visibility</p:attrName>
                                        </p:attrNameLst>
                                      </p:cBhvr>
                                      <p:to>
                                        <p:strVal val="visible"/>
                                      </p:to>
                                    </p:set>
                                    <p:animEffect transition="in" filter="fade">
                                      <p:cBhvr>
                                        <p:cTn id="18" dur="3000"/>
                                        <p:tgtEl>
                                          <p:spTgt spid="279555"/>
                                        </p:tgtEl>
                                      </p:cBhvr>
                                    </p:animEffect>
                                  </p:childTnLst>
                                </p:cTn>
                              </p:par>
                              <p:par>
                                <p:cTn id="19" presetID="10" presetClass="entr" presetSubtype="0" fill="hold" grpId="0" nodeType="withEffect">
                                  <p:stCondLst>
                                    <p:cond delay="9000"/>
                                  </p:stCondLst>
                                  <p:childTnLst>
                                    <p:set>
                                      <p:cBhvr>
                                        <p:cTn id="20" dur="1" fill="hold">
                                          <p:stCondLst>
                                            <p:cond delay="0"/>
                                          </p:stCondLst>
                                        </p:cTn>
                                        <p:tgtEl>
                                          <p:spTgt spid="279560"/>
                                        </p:tgtEl>
                                        <p:attrNameLst>
                                          <p:attrName>style.visibility</p:attrName>
                                        </p:attrNameLst>
                                      </p:cBhvr>
                                      <p:to>
                                        <p:strVal val="visible"/>
                                      </p:to>
                                    </p:set>
                                    <p:animEffect transition="in" filter="fade">
                                      <p:cBhvr>
                                        <p:cTn id="21" dur="3000"/>
                                        <p:tgtEl>
                                          <p:spTgt spid="2795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Next" delay="0">
                      <p:tgtEl>
                        <p:sldTgt/>
                      </p:tgtEl>
                    </p:cond>
                    <p:cond evt="onPrev" delay="0">
                      <p:tgtEl>
                        <p:sldTgt/>
                      </p:tgtEl>
                    </p:cond>
                    <p:cond evt="onStopAudio" delay="0">
                      <p:tgtEl>
                        <p:sldTgt/>
                      </p:tgtEl>
                    </p:cond>
                  </p:endCondLst>
                </p:cTn>
                <p:tgtEl>
                  <p:spTgt spid="279561"/>
                </p:tgtEl>
              </p:cMediaNode>
            </p:audio>
          </p:childTnLst>
        </p:cTn>
      </p:par>
    </p:tnLst>
    <p:bldLst>
      <p:bldP spid="279559" grpId="0"/>
      <p:bldP spid="27956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Date Placeholder 2">
            <a:extLst>
              <a:ext uri="{FF2B5EF4-FFF2-40B4-BE49-F238E27FC236}">
                <a16:creationId xmlns:a16="http://schemas.microsoft.com/office/drawing/2014/main" id="{4B7C42A2-11E0-E940-983F-C11A6439005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A1CF45C8-0B8E-9F40-87AD-EC3ECF70C72A}" type="datetime12">
              <a:rPr lang="en-US" altLang="en-US" sz="1100" smtClean="0"/>
              <a:t>7:38 AM</a:t>
            </a:fld>
            <a:endParaRPr lang="en-US" altLang="en-US" sz="1100" dirty="0"/>
          </a:p>
        </p:txBody>
      </p:sp>
      <p:sp>
        <p:nvSpPr>
          <p:cNvPr id="80898" name="Slide Number Placeholder 4">
            <a:extLst>
              <a:ext uri="{FF2B5EF4-FFF2-40B4-BE49-F238E27FC236}">
                <a16:creationId xmlns:a16="http://schemas.microsoft.com/office/drawing/2014/main" id="{9C5E114F-617B-F144-B3ED-7443121B70A8}"/>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2D324874-D2FA-514F-A883-37DD12967304}" type="slidenum">
              <a:rPr lang="en-US" altLang="en-US" sz="1400" smtClean="0"/>
              <a:pPr>
                <a:spcBef>
                  <a:spcPct val="0"/>
                </a:spcBef>
                <a:buFontTx/>
                <a:buNone/>
              </a:pPr>
              <a:t>38</a:t>
            </a:fld>
            <a:endParaRPr lang="en-US" altLang="en-US" sz="1400"/>
          </a:p>
        </p:txBody>
      </p:sp>
      <p:sp>
        <p:nvSpPr>
          <p:cNvPr id="50180" name="Rectangle 2">
            <a:extLst>
              <a:ext uri="{FF2B5EF4-FFF2-40B4-BE49-F238E27FC236}">
                <a16:creationId xmlns:a16="http://schemas.microsoft.com/office/drawing/2014/main" id="{422CE63C-9EA3-154C-AD57-84C1C8A35324}"/>
              </a:ext>
            </a:extLst>
          </p:cNvPr>
          <p:cNvSpPr>
            <a:spLocks noGrp="1" noChangeArrowheads="1"/>
          </p:cNvSpPr>
          <p:nvPr>
            <p:ph type="title"/>
          </p:nvPr>
        </p:nvSpPr>
        <p:spPr>
          <a:xfrm>
            <a:off x="779463"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Evolution of Leukocyte Gating Strategy for Cluster Subsetting</a:t>
            </a:r>
          </a:p>
        </p:txBody>
      </p:sp>
      <p:grpSp>
        <p:nvGrpSpPr>
          <p:cNvPr id="281603" name="Group 3">
            <a:extLst>
              <a:ext uri="{FF2B5EF4-FFF2-40B4-BE49-F238E27FC236}">
                <a16:creationId xmlns:a16="http://schemas.microsoft.com/office/drawing/2014/main" id="{93B535B6-1FC9-F243-86D5-7A4B3F975EDB}"/>
              </a:ext>
            </a:extLst>
          </p:cNvPr>
          <p:cNvGrpSpPr>
            <a:grpSpLocks/>
          </p:cNvGrpSpPr>
          <p:nvPr/>
        </p:nvGrpSpPr>
        <p:grpSpPr bwMode="auto">
          <a:xfrm>
            <a:off x="169863" y="1143000"/>
            <a:ext cx="2997200" cy="2590800"/>
            <a:chOff x="279" y="1056"/>
            <a:chExt cx="2124" cy="1632"/>
          </a:xfrm>
        </p:grpSpPr>
        <p:sp>
          <p:nvSpPr>
            <p:cNvPr id="80915" name="Rectangle 4">
              <a:extLst>
                <a:ext uri="{FF2B5EF4-FFF2-40B4-BE49-F238E27FC236}">
                  <a16:creationId xmlns:a16="http://schemas.microsoft.com/office/drawing/2014/main" id="{C18EE2FA-162D-8747-B1D6-3A326D1E6788}"/>
                </a:ext>
              </a:extLst>
            </p:cNvPr>
            <p:cNvSpPr>
              <a:spLocks noChangeArrowheads="1"/>
            </p:cNvSpPr>
            <p:nvPr/>
          </p:nvSpPr>
          <p:spPr bwMode="auto">
            <a:xfrm>
              <a:off x="279" y="1056"/>
              <a:ext cx="2124" cy="1632"/>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80916" name="Picture 5" descr="Science 459">
              <a:extLst>
                <a:ext uri="{FF2B5EF4-FFF2-40B4-BE49-F238E27FC236}">
                  <a16:creationId xmlns:a16="http://schemas.microsoft.com/office/drawing/2014/main" id="{37812830-FA96-E043-B245-B9DE825B33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
              <a:off x="312" y="1104"/>
              <a:ext cx="2074" cy="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1606" name="Group 6">
            <a:extLst>
              <a:ext uri="{FF2B5EF4-FFF2-40B4-BE49-F238E27FC236}">
                <a16:creationId xmlns:a16="http://schemas.microsoft.com/office/drawing/2014/main" id="{41B06431-5DF5-D547-BBEC-9076C2CF22CF}"/>
              </a:ext>
            </a:extLst>
          </p:cNvPr>
          <p:cNvGrpSpPr>
            <a:grpSpLocks/>
          </p:cNvGrpSpPr>
          <p:nvPr/>
        </p:nvGrpSpPr>
        <p:grpSpPr bwMode="auto">
          <a:xfrm>
            <a:off x="169863" y="3962400"/>
            <a:ext cx="2997200" cy="2609850"/>
            <a:chOff x="2424" y="1056"/>
            <a:chExt cx="2124" cy="1644"/>
          </a:xfrm>
        </p:grpSpPr>
        <p:sp>
          <p:nvSpPr>
            <p:cNvPr id="80913" name="Rectangle 7">
              <a:extLst>
                <a:ext uri="{FF2B5EF4-FFF2-40B4-BE49-F238E27FC236}">
                  <a16:creationId xmlns:a16="http://schemas.microsoft.com/office/drawing/2014/main" id="{FDB0D1A6-EE37-DE4A-AB65-B71F3BD23894}"/>
                </a:ext>
              </a:extLst>
            </p:cNvPr>
            <p:cNvSpPr>
              <a:spLocks noChangeArrowheads="1"/>
            </p:cNvSpPr>
            <p:nvPr/>
          </p:nvSpPr>
          <p:spPr bwMode="auto">
            <a:xfrm>
              <a:off x="2424" y="1056"/>
              <a:ext cx="2124" cy="1644"/>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80914" name="Picture 8" descr="Science 464">
              <a:extLst>
                <a:ext uri="{FF2B5EF4-FFF2-40B4-BE49-F238E27FC236}">
                  <a16:creationId xmlns:a16="http://schemas.microsoft.com/office/drawing/2014/main" id="{6ABB859F-2E17-BC48-B2F4-71BDF090AE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000">
              <a:off x="2472" y="1104"/>
              <a:ext cx="2016"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1609" name="Text Box 9">
            <a:extLst>
              <a:ext uri="{FF2B5EF4-FFF2-40B4-BE49-F238E27FC236}">
                <a16:creationId xmlns:a16="http://schemas.microsoft.com/office/drawing/2014/main" id="{B8DFD0A9-C84D-C340-B3CD-CAA48EACBE74}"/>
              </a:ext>
            </a:extLst>
          </p:cNvPr>
          <p:cNvSpPr txBox="1">
            <a:spLocks noChangeArrowheads="1"/>
          </p:cNvSpPr>
          <p:nvPr/>
        </p:nvSpPr>
        <p:spPr bwMode="auto">
          <a:xfrm>
            <a:off x="3447550" y="5428327"/>
            <a:ext cx="2709863" cy="1277273"/>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100" b="1" dirty="0">
                <a:solidFill>
                  <a:srgbClr val="002060"/>
                </a:solidFill>
                <a:latin typeface="Arial" charset="0"/>
                <a:ea typeface="+mn-ea"/>
              </a:rPr>
              <a:t>GC Salzman, JM Crowell, </a:t>
            </a:r>
          </a:p>
          <a:p>
            <a:pPr>
              <a:spcBef>
                <a:spcPct val="0"/>
              </a:spcBef>
              <a:buFontTx/>
              <a:buNone/>
              <a:defRPr/>
            </a:pPr>
            <a:r>
              <a:rPr lang="en-US" altLang="en-US" sz="1100" b="1" dirty="0">
                <a:solidFill>
                  <a:srgbClr val="002060"/>
                </a:solidFill>
                <a:latin typeface="Arial" charset="0"/>
                <a:ea typeface="+mn-ea"/>
              </a:rPr>
              <a:t>JC Martin, TT Trujillo, </a:t>
            </a:r>
          </a:p>
          <a:p>
            <a:pPr algn="ctr">
              <a:spcBef>
                <a:spcPct val="0"/>
              </a:spcBef>
              <a:buFontTx/>
              <a:buNone/>
              <a:defRPr/>
            </a:pPr>
            <a:r>
              <a:rPr lang="en-US" altLang="en-US" sz="1100" b="1" dirty="0">
                <a:solidFill>
                  <a:srgbClr val="002060"/>
                </a:solidFill>
                <a:latin typeface="Arial" charset="0"/>
                <a:ea typeface="+mn-ea"/>
              </a:rPr>
              <a:t>A. Romero, PF Mullaney, &amp; PM </a:t>
            </a:r>
            <a:r>
              <a:rPr lang="en-US" altLang="en-US" sz="1100" b="1" dirty="0" err="1">
                <a:solidFill>
                  <a:srgbClr val="002060"/>
                </a:solidFill>
                <a:latin typeface="Arial" charset="0"/>
                <a:ea typeface="+mn-ea"/>
              </a:rPr>
              <a:t>LaBauve</a:t>
            </a:r>
            <a:r>
              <a:rPr lang="en-US" altLang="en-US" sz="1100" b="1" dirty="0">
                <a:solidFill>
                  <a:srgbClr val="002060"/>
                </a:solidFill>
                <a:latin typeface="Arial" charset="0"/>
                <a:ea typeface="+mn-ea"/>
              </a:rPr>
              <a:t>, Cell classification by laser light scattering: identification and separation of unstained leukocytes,</a:t>
            </a:r>
          </a:p>
          <a:p>
            <a:pPr>
              <a:spcBef>
                <a:spcPct val="0"/>
              </a:spcBef>
              <a:buFontTx/>
              <a:buNone/>
              <a:defRPr/>
            </a:pPr>
            <a:r>
              <a:rPr lang="en-US" altLang="en-US" sz="1100" b="1" dirty="0">
                <a:solidFill>
                  <a:srgbClr val="002060"/>
                </a:solidFill>
                <a:latin typeface="Arial" charset="0"/>
                <a:ea typeface="+mn-ea"/>
              </a:rPr>
              <a:t> Acta </a:t>
            </a:r>
            <a:r>
              <a:rPr lang="en-US" altLang="en-US" sz="1100" b="1" dirty="0" err="1">
                <a:solidFill>
                  <a:srgbClr val="002060"/>
                </a:solidFill>
                <a:latin typeface="Arial" charset="0"/>
                <a:ea typeface="+mn-ea"/>
              </a:rPr>
              <a:t>Cytologica</a:t>
            </a:r>
            <a:r>
              <a:rPr lang="en-US" altLang="en-US" sz="1100" b="1" dirty="0">
                <a:solidFill>
                  <a:srgbClr val="002060"/>
                </a:solidFill>
                <a:latin typeface="Arial" charset="0"/>
                <a:ea typeface="+mn-ea"/>
              </a:rPr>
              <a:t> </a:t>
            </a:r>
            <a:r>
              <a:rPr lang="en-US" altLang="en-US" sz="1100" b="1" u="sng" dirty="0">
                <a:solidFill>
                  <a:srgbClr val="002060"/>
                </a:solidFill>
                <a:latin typeface="Arial" charset="0"/>
                <a:ea typeface="+mn-ea"/>
              </a:rPr>
              <a:t>19</a:t>
            </a:r>
            <a:r>
              <a:rPr lang="en-US" altLang="en-US" sz="1100" b="1" dirty="0">
                <a:solidFill>
                  <a:srgbClr val="002060"/>
                </a:solidFill>
                <a:latin typeface="Arial" charset="0"/>
                <a:ea typeface="+mn-ea"/>
              </a:rPr>
              <a:t>, 1975</a:t>
            </a:r>
          </a:p>
        </p:txBody>
      </p:sp>
      <p:sp>
        <p:nvSpPr>
          <p:cNvPr id="281610" name="Text Box 10">
            <a:extLst>
              <a:ext uri="{FF2B5EF4-FFF2-40B4-BE49-F238E27FC236}">
                <a16:creationId xmlns:a16="http://schemas.microsoft.com/office/drawing/2014/main" id="{63C3E441-1E24-C842-B26B-231948752375}"/>
              </a:ext>
            </a:extLst>
          </p:cNvPr>
          <p:cNvSpPr txBox="1">
            <a:spLocks noChangeArrowheads="1"/>
          </p:cNvSpPr>
          <p:nvPr/>
        </p:nvSpPr>
        <p:spPr bwMode="auto">
          <a:xfrm>
            <a:off x="3149600" y="1447800"/>
            <a:ext cx="2641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1600" b="1">
                <a:latin typeface="Arial" panose="020B0604020202020204" pitchFamily="34" charset="0"/>
              </a:rPr>
              <a:t>LR Adams &amp; LA Kamentsky,</a:t>
            </a:r>
          </a:p>
          <a:p>
            <a:pPr algn="ctr">
              <a:spcBef>
                <a:spcPct val="0"/>
              </a:spcBef>
              <a:buFontTx/>
              <a:buNone/>
            </a:pPr>
            <a:r>
              <a:rPr lang="en-US" altLang="en-US" sz="1600" b="1">
                <a:latin typeface="Arial" panose="020B0604020202020204" pitchFamily="34" charset="0"/>
              </a:rPr>
              <a:t>Machine characterization of human leukocytes by acridine orange fluorescence, Acta Cytologica </a:t>
            </a:r>
            <a:r>
              <a:rPr lang="en-US" altLang="en-US" sz="1600" b="1" u="sng">
                <a:latin typeface="Arial" panose="020B0604020202020204" pitchFamily="34" charset="0"/>
              </a:rPr>
              <a:t>15</a:t>
            </a:r>
            <a:r>
              <a:rPr lang="en-US" altLang="en-US" sz="1600" b="1">
                <a:latin typeface="Arial" panose="020B0604020202020204" pitchFamily="34" charset="0"/>
              </a:rPr>
              <a:t>, 1971</a:t>
            </a:r>
          </a:p>
          <a:p>
            <a:pPr algn="ctr">
              <a:spcBef>
                <a:spcPct val="0"/>
              </a:spcBef>
              <a:buFontTx/>
              <a:buNone/>
            </a:pPr>
            <a:endParaRPr lang="en-US" altLang="en-US" sz="1600" b="1">
              <a:latin typeface="Arial" panose="020B0604020202020204" pitchFamily="34" charset="0"/>
            </a:endParaRPr>
          </a:p>
        </p:txBody>
      </p:sp>
      <p:sp>
        <p:nvSpPr>
          <p:cNvPr id="281611" name="Text Box 11">
            <a:extLst>
              <a:ext uri="{FF2B5EF4-FFF2-40B4-BE49-F238E27FC236}">
                <a16:creationId xmlns:a16="http://schemas.microsoft.com/office/drawing/2014/main" id="{295B9339-65BC-6340-9072-D30FD5CE1F57}"/>
              </a:ext>
            </a:extLst>
          </p:cNvPr>
          <p:cNvSpPr txBox="1">
            <a:spLocks noChangeArrowheads="1"/>
          </p:cNvSpPr>
          <p:nvPr/>
        </p:nvSpPr>
        <p:spPr bwMode="auto">
          <a:xfrm>
            <a:off x="5791200" y="5543550"/>
            <a:ext cx="3352800" cy="1015663"/>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b="1" dirty="0">
                <a:solidFill>
                  <a:srgbClr val="002060"/>
                </a:solidFill>
                <a:latin typeface="Arial" charset="0"/>
                <a:ea typeface="+mn-ea"/>
              </a:rPr>
              <a:t>RA Hoffman, PC Kung, </a:t>
            </a:r>
          </a:p>
          <a:p>
            <a:pPr algn="ctr">
              <a:spcBef>
                <a:spcPct val="0"/>
              </a:spcBef>
              <a:buFontTx/>
              <a:buNone/>
              <a:defRPr/>
            </a:pPr>
            <a:r>
              <a:rPr lang="en-US" altLang="en-US" sz="1200" b="1" dirty="0">
                <a:solidFill>
                  <a:srgbClr val="002060"/>
                </a:solidFill>
                <a:latin typeface="Arial" charset="0"/>
                <a:ea typeface="+mn-ea"/>
              </a:rPr>
              <a:t>WP Hansen, Simple &amp; rapid </a:t>
            </a:r>
          </a:p>
          <a:p>
            <a:pPr algn="ctr">
              <a:spcBef>
                <a:spcPct val="0"/>
              </a:spcBef>
              <a:buFontTx/>
              <a:buNone/>
              <a:defRPr/>
            </a:pPr>
            <a:r>
              <a:rPr lang="en-US" altLang="en-US" sz="1200" b="1" dirty="0">
                <a:solidFill>
                  <a:srgbClr val="002060"/>
                </a:solidFill>
                <a:latin typeface="Arial" charset="0"/>
                <a:ea typeface="+mn-ea"/>
              </a:rPr>
              <a:t>measurement of human T</a:t>
            </a:r>
          </a:p>
          <a:p>
            <a:pPr algn="ctr">
              <a:spcBef>
                <a:spcPct val="0"/>
              </a:spcBef>
              <a:buFontTx/>
              <a:buNone/>
              <a:defRPr/>
            </a:pPr>
            <a:r>
              <a:rPr lang="en-US" altLang="en-US" sz="1200" b="1" dirty="0">
                <a:solidFill>
                  <a:srgbClr val="002060"/>
                </a:solidFill>
                <a:latin typeface="Arial" charset="0"/>
                <a:ea typeface="+mn-ea"/>
              </a:rPr>
              <a:t> lymphocytes and their </a:t>
            </a:r>
          </a:p>
          <a:p>
            <a:pPr algn="ctr">
              <a:spcBef>
                <a:spcPct val="0"/>
              </a:spcBef>
              <a:buFontTx/>
              <a:buNone/>
              <a:defRPr/>
            </a:pPr>
            <a:r>
              <a:rPr lang="en-US" altLang="en-US" sz="1200" b="1" dirty="0">
                <a:solidFill>
                  <a:srgbClr val="002060"/>
                </a:solidFill>
                <a:latin typeface="Arial" charset="0"/>
                <a:ea typeface="+mn-ea"/>
              </a:rPr>
              <a:t>subclasses, PNAS </a:t>
            </a:r>
            <a:r>
              <a:rPr lang="en-US" altLang="en-US" sz="1200" b="1" u="sng" dirty="0">
                <a:solidFill>
                  <a:srgbClr val="002060"/>
                </a:solidFill>
                <a:latin typeface="Arial" charset="0"/>
                <a:ea typeface="+mn-ea"/>
              </a:rPr>
              <a:t>77</a:t>
            </a:r>
            <a:r>
              <a:rPr lang="en-US" altLang="en-US" sz="1200" b="1" dirty="0">
                <a:solidFill>
                  <a:srgbClr val="002060"/>
                </a:solidFill>
                <a:latin typeface="Arial" charset="0"/>
                <a:ea typeface="+mn-ea"/>
              </a:rPr>
              <a:t>, 1980</a:t>
            </a:r>
          </a:p>
        </p:txBody>
      </p:sp>
      <p:pic>
        <p:nvPicPr>
          <p:cNvPr id="281612" name="Lou-A27A.mp3">
            <a:hlinkClick r:id="" action="ppaction://media"/>
            <a:extLst>
              <a:ext uri="{FF2B5EF4-FFF2-40B4-BE49-F238E27FC236}">
                <a16:creationId xmlns:a16="http://schemas.microsoft.com/office/drawing/2014/main" id="{99A2E4F9-A3D4-DB44-A582-954519AFB8D3}"/>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13" name="Text Box 13">
            <a:extLst>
              <a:ext uri="{FF2B5EF4-FFF2-40B4-BE49-F238E27FC236}">
                <a16:creationId xmlns:a16="http://schemas.microsoft.com/office/drawing/2014/main" id="{E88371B7-5263-5146-B740-57CD913B5112}"/>
              </a:ext>
            </a:extLst>
          </p:cNvPr>
          <p:cNvSpPr txBox="1">
            <a:spLocks noChangeArrowheads="1"/>
          </p:cNvSpPr>
          <p:nvPr/>
        </p:nvSpPr>
        <p:spPr bwMode="auto">
          <a:xfrm>
            <a:off x="508000" y="2209800"/>
            <a:ext cx="1490663" cy="27463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200">
                <a:solidFill>
                  <a:srgbClr val="002060"/>
                </a:solidFill>
                <a:latin typeface="Arial" charset="0"/>
                <a:ea typeface="+mn-ea"/>
              </a:rPr>
              <a:t>Lymphocytes</a:t>
            </a:r>
          </a:p>
        </p:txBody>
      </p:sp>
      <p:sp>
        <p:nvSpPr>
          <p:cNvPr id="281614" name="Text Box 14">
            <a:extLst>
              <a:ext uri="{FF2B5EF4-FFF2-40B4-BE49-F238E27FC236}">
                <a16:creationId xmlns:a16="http://schemas.microsoft.com/office/drawing/2014/main" id="{D540B84D-ED50-1E4A-B608-6BDD04677D16}"/>
              </a:ext>
            </a:extLst>
          </p:cNvPr>
          <p:cNvSpPr txBox="1">
            <a:spLocks noChangeArrowheads="1"/>
          </p:cNvSpPr>
          <p:nvPr/>
        </p:nvSpPr>
        <p:spPr bwMode="auto">
          <a:xfrm>
            <a:off x="1185863" y="2895600"/>
            <a:ext cx="1489075" cy="27463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200">
                <a:solidFill>
                  <a:srgbClr val="002060"/>
                </a:solidFill>
                <a:latin typeface="Arial" charset="0"/>
                <a:ea typeface="+mn-ea"/>
              </a:rPr>
              <a:t>Monocytes</a:t>
            </a:r>
          </a:p>
        </p:txBody>
      </p:sp>
      <p:pic>
        <p:nvPicPr>
          <p:cNvPr id="281615" name="Picture 15" descr="Science 458">
            <a:extLst>
              <a:ext uri="{FF2B5EF4-FFF2-40B4-BE49-F238E27FC236}">
                <a16:creationId xmlns:a16="http://schemas.microsoft.com/office/drawing/2014/main" id="{B20946D6-6389-6D49-BDEB-FC6137D7F1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921" b="47324"/>
          <a:stretch>
            <a:fillRect/>
          </a:stretch>
        </p:blipFill>
        <p:spPr bwMode="auto">
          <a:xfrm>
            <a:off x="1860550" y="1671638"/>
            <a:ext cx="496887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16" name="Text Box 16">
            <a:extLst>
              <a:ext uri="{FF2B5EF4-FFF2-40B4-BE49-F238E27FC236}">
                <a16:creationId xmlns:a16="http://schemas.microsoft.com/office/drawing/2014/main" id="{2174C070-1243-7545-AF75-A67F352863B7}"/>
              </a:ext>
            </a:extLst>
          </p:cNvPr>
          <p:cNvSpPr txBox="1">
            <a:spLocks noChangeArrowheads="1"/>
          </p:cNvSpPr>
          <p:nvPr/>
        </p:nvSpPr>
        <p:spPr bwMode="auto">
          <a:xfrm>
            <a:off x="1795463" y="2286000"/>
            <a:ext cx="1489075" cy="27463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200">
                <a:solidFill>
                  <a:srgbClr val="002060"/>
                </a:solidFill>
                <a:latin typeface="Arial" charset="0"/>
                <a:ea typeface="+mn-ea"/>
              </a:rPr>
              <a:t>Granulocytes</a:t>
            </a:r>
          </a:p>
        </p:txBody>
      </p:sp>
      <p:pic>
        <p:nvPicPr>
          <p:cNvPr id="281617" name="Picture 17" descr="Science 458">
            <a:extLst>
              <a:ext uri="{FF2B5EF4-FFF2-40B4-BE49-F238E27FC236}">
                <a16:creationId xmlns:a16="http://schemas.microsoft.com/office/drawing/2014/main" id="{CD0004F9-DE9A-3944-B947-325EDB5F06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57813" b="1563"/>
          <a:stretch>
            <a:fillRect/>
          </a:stretch>
        </p:blipFill>
        <p:spPr bwMode="auto">
          <a:xfrm>
            <a:off x="1862138" y="1676400"/>
            <a:ext cx="4945062"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2" name="Footer Placeholder 1">
            <a:extLst>
              <a:ext uri="{FF2B5EF4-FFF2-40B4-BE49-F238E27FC236}">
                <a16:creationId xmlns:a16="http://schemas.microsoft.com/office/drawing/2014/main" id="{9A3B1D4B-B506-CD45-B5F2-8BEC60873B63}"/>
              </a:ext>
            </a:extLst>
          </p:cNvPr>
          <p:cNvSpPr>
            <a:spLocks noGrp="1"/>
          </p:cNvSpPr>
          <p:nvPr>
            <p:ph type="ftr" sz="quarter" idx="11"/>
          </p:nvPr>
        </p:nvSpPr>
        <p:spPr>
          <a:xfrm>
            <a:off x="1795463" y="6668792"/>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41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9993" fill="hold"/>
                                        <p:tgtEl>
                                          <p:spTgt spid="281612"/>
                                        </p:tgtEl>
                                      </p:cBhvr>
                                    </p:cmd>
                                  </p:childTnLst>
                                </p:cTn>
                              </p:par>
                              <p:par>
                                <p:cTn id="7" presetID="10" presetClass="entr" presetSubtype="0" fill="hold" nodeType="withEffect">
                                  <p:stCondLst>
                                    <p:cond delay="9000"/>
                                  </p:stCondLst>
                                  <p:childTnLst>
                                    <p:set>
                                      <p:cBhvr>
                                        <p:cTn id="8" dur="1" fill="hold">
                                          <p:stCondLst>
                                            <p:cond delay="0"/>
                                          </p:stCondLst>
                                        </p:cTn>
                                        <p:tgtEl>
                                          <p:spTgt spid="281603"/>
                                        </p:tgtEl>
                                        <p:attrNameLst>
                                          <p:attrName>style.visibility</p:attrName>
                                        </p:attrNameLst>
                                      </p:cBhvr>
                                      <p:to>
                                        <p:strVal val="visible"/>
                                      </p:to>
                                    </p:set>
                                    <p:animEffect transition="in" filter="fade">
                                      <p:cBhvr>
                                        <p:cTn id="9" dur="2000"/>
                                        <p:tgtEl>
                                          <p:spTgt spid="281603"/>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281613"/>
                                        </p:tgtEl>
                                        <p:attrNameLst>
                                          <p:attrName>style.visibility</p:attrName>
                                        </p:attrNameLst>
                                      </p:cBhvr>
                                      <p:to>
                                        <p:strVal val="visible"/>
                                      </p:to>
                                    </p:set>
                                    <p:animEffect transition="in" filter="fade">
                                      <p:cBhvr>
                                        <p:cTn id="12" dur="1000"/>
                                        <p:tgtEl>
                                          <p:spTgt spid="281613"/>
                                        </p:tgtEl>
                                      </p:cBhvr>
                                    </p:animEffect>
                                  </p:childTnLst>
                                </p:cTn>
                              </p:par>
                              <p:par>
                                <p:cTn id="13" presetID="10" presetClass="entr" presetSubtype="0" fill="hold" grpId="0" nodeType="withEffect">
                                  <p:stCondLst>
                                    <p:cond delay="10400"/>
                                  </p:stCondLst>
                                  <p:childTnLst>
                                    <p:set>
                                      <p:cBhvr>
                                        <p:cTn id="14" dur="1" fill="hold">
                                          <p:stCondLst>
                                            <p:cond delay="0"/>
                                          </p:stCondLst>
                                        </p:cTn>
                                        <p:tgtEl>
                                          <p:spTgt spid="281614"/>
                                        </p:tgtEl>
                                        <p:attrNameLst>
                                          <p:attrName>style.visibility</p:attrName>
                                        </p:attrNameLst>
                                      </p:cBhvr>
                                      <p:to>
                                        <p:strVal val="visible"/>
                                      </p:to>
                                    </p:set>
                                    <p:animEffect transition="in" filter="fade">
                                      <p:cBhvr>
                                        <p:cTn id="15" dur="1000"/>
                                        <p:tgtEl>
                                          <p:spTgt spid="281614"/>
                                        </p:tgtEl>
                                      </p:cBhvr>
                                    </p:animEffect>
                                  </p:childTnLst>
                                </p:cTn>
                              </p:par>
                              <p:par>
                                <p:cTn id="16" presetID="10" presetClass="entr" presetSubtype="0" fill="hold" grpId="0" nodeType="withEffect">
                                  <p:stCondLst>
                                    <p:cond delay="10600"/>
                                  </p:stCondLst>
                                  <p:childTnLst>
                                    <p:set>
                                      <p:cBhvr>
                                        <p:cTn id="17" dur="1" fill="hold">
                                          <p:stCondLst>
                                            <p:cond delay="0"/>
                                          </p:stCondLst>
                                        </p:cTn>
                                        <p:tgtEl>
                                          <p:spTgt spid="281616"/>
                                        </p:tgtEl>
                                        <p:attrNameLst>
                                          <p:attrName>style.visibility</p:attrName>
                                        </p:attrNameLst>
                                      </p:cBhvr>
                                      <p:to>
                                        <p:strVal val="visible"/>
                                      </p:to>
                                    </p:set>
                                    <p:animEffect transition="in" filter="fade">
                                      <p:cBhvr>
                                        <p:cTn id="18" dur="1000"/>
                                        <p:tgtEl>
                                          <p:spTgt spid="281616"/>
                                        </p:tgtEl>
                                      </p:cBhvr>
                                    </p:animEffect>
                                  </p:childTnLst>
                                </p:cTn>
                              </p:par>
                              <p:par>
                                <p:cTn id="19" presetID="10" presetClass="entr" presetSubtype="0" fill="hold" grpId="0" nodeType="withEffect">
                                  <p:stCondLst>
                                    <p:cond delay="9000"/>
                                  </p:stCondLst>
                                  <p:childTnLst>
                                    <p:set>
                                      <p:cBhvr>
                                        <p:cTn id="20" dur="1" fill="hold">
                                          <p:stCondLst>
                                            <p:cond delay="0"/>
                                          </p:stCondLst>
                                        </p:cTn>
                                        <p:tgtEl>
                                          <p:spTgt spid="281610"/>
                                        </p:tgtEl>
                                        <p:attrNameLst>
                                          <p:attrName>style.visibility</p:attrName>
                                        </p:attrNameLst>
                                      </p:cBhvr>
                                      <p:to>
                                        <p:strVal val="visible"/>
                                      </p:to>
                                    </p:set>
                                    <p:animEffect transition="in" filter="fade">
                                      <p:cBhvr>
                                        <p:cTn id="21" dur="2000"/>
                                        <p:tgtEl>
                                          <p:spTgt spid="281610"/>
                                        </p:tgtEl>
                                      </p:cBhvr>
                                    </p:animEffect>
                                  </p:childTnLst>
                                </p:cTn>
                              </p:par>
                              <p:par>
                                <p:cTn id="22" presetID="10" presetClass="entr" presetSubtype="0" fill="hold" nodeType="withEffect">
                                  <p:stCondLst>
                                    <p:cond delay="19000"/>
                                  </p:stCondLst>
                                  <p:childTnLst>
                                    <p:set>
                                      <p:cBhvr>
                                        <p:cTn id="23" dur="1" fill="hold">
                                          <p:stCondLst>
                                            <p:cond delay="0"/>
                                          </p:stCondLst>
                                        </p:cTn>
                                        <p:tgtEl>
                                          <p:spTgt spid="281606"/>
                                        </p:tgtEl>
                                        <p:attrNameLst>
                                          <p:attrName>style.visibility</p:attrName>
                                        </p:attrNameLst>
                                      </p:cBhvr>
                                      <p:to>
                                        <p:strVal val="visible"/>
                                      </p:to>
                                    </p:set>
                                    <p:animEffect transition="in" filter="fade">
                                      <p:cBhvr>
                                        <p:cTn id="24" dur="2000"/>
                                        <p:tgtEl>
                                          <p:spTgt spid="281606"/>
                                        </p:tgtEl>
                                      </p:cBhvr>
                                    </p:animEffect>
                                  </p:childTnLst>
                                </p:cTn>
                              </p:par>
                              <p:par>
                                <p:cTn id="25" presetID="10" presetClass="entr" presetSubtype="0" fill="hold" grpId="0" nodeType="withEffect">
                                  <p:stCondLst>
                                    <p:cond delay="19000"/>
                                  </p:stCondLst>
                                  <p:childTnLst>
                                    <p:set>
                                      <p:cBhvr>
                                        <p:cTn id="26" dur="1" fill="hold">
                                          <p:stCondLst>
                                            <p:cond delay="0"/>
                                          </p:stCondLst>
                                        </p:cTn>
                                        <p:tgtEl>
                                          <p:spTgt spid="281609"/>
                                        </p:tgtEl>
                                        <p:attrNameLst>
                                          <p:attrName>style.visibility</p:attrName>
                                        </p:attrNameLst>
                                      </p:cBhvr>
                                      <p:to>
                                        <p:strVal val="visible"/>
                                      </p:to>
                                    </p:set>
                                    <p:animEffect transition="in" filter="fade">
                                      <p:cBhvr>
                                        <p:cTn id="27" dur="2000"/>
                                        <p:tgtEl>
                                          <p:spTgt spid="281609"/>
                                        </p:tgtEl>
                                      </p:cBhvr>
                                    </p:animEffect>
                                  </p:childTnLst>
                                </p:cTn>
                              </p:par>
                              <p:par>
                                <p:cTn id="28" presetID="53" presetClass="entr" presetSubtype="0" fill="hold" nodeType="withEffect">
                                  <p:stCondLst>
                                    <p:cond delay="32000"/>
                                  </p:stCondLst>
                                  <p:childTnLst>
                                    <p:set>
                                      <p:cBhvr>
                                        <p:cTn id="29" dur="1" fill="hold">
                                          <p:stCondLst>
                                            <p:cond delay="0"/>
                                          </p:stCondLst>
                                        </p:cTn>
                                        <p:tgtEl>
                                          <p:spTgt spid="281615"/>
                                        </p:tgtEl>
                                        <p:attrNameLst>
                                          <p:attrName>style.visibility</p:attrName>
                                        </p:attrNameLst>
                                      </p:cBhvr>
                                      <p:to>
                                        <p:strVal val="visible"/>
                                      </p:to>
                                    </p:set>
                                    <p:anim calcmode="lin" valueType="num">
                                      <p:cBhvr>
                                        <p:cTn id="30" dur="2000" fill="hold"/>
                                        <p:tgtEl>
                                          <p:spTgt spid="281615"/>
                                        </p:tgtEl>
                                        <p:attrNameLst>
                                          <p:attrName>ppt_w</p:attrName>
                                        </p:attrNameLst>
                                      </p:cBhvr>
                                      <p:tavLst>
                                        <p:tav tm="0">
                                          <p:val>
                                            <p:fltVal val="0"/>
                                          </p:val>
                                        </p:tav>
                                        <p:tav tm="100000">
                                          <p:val>
                                            <p:strVal val="#ppt_w"/>
                                          </p:val>
                                        </p:tav>
                                      </p:tavLst>
                                    </p:anim>
                                    <p:anim calcmode="lin" valueType="num">
                                      <p:cBhvr>
                                        <p:cTn id="31" dur="2000" fill="hold"/>
                                        <p:tgtEl>
                                          <p:spTgt spid="281615"/>
                                        </p:tgtEl>
                                        <p:attrNameLst>
                                          <p:attrName>ppt_h</p:attrName>
                                        </p:attrNameLst>
                                      </p:cBhvr>
                                      <p:tavLst>
                                        <p:tav tm="0">
                                          <p:val>
                                            <p:fltVal val="0"/>
                                          </p:val>
                                        </p:tav>
                                        <p:tav tm="100000">
                                          <p:val>
                                            <p:strVal val="#ppt_h"/>
                                          </p:val>
                                        </p:tav>
                                      </p:tavLst>
                                    </p:anim>
                                    <p:animEffect transition="in" filter="fade">
                                      <p:cBhvr>
                                        <p:cTn id="32" dur="2000"/>
                                        <p:tgtEl>
                                          <p:spTgt spid="281615"/>
                                        </p:tgtEl>
                                      </p:cBhvr>
                                    </p:animEffect>
                                  </p:childTnLst>
                                </p:cTn>
                              </p:par>
                              <p:par>
                                <p:cTn id="33" presetID="6" presetClass="emph" presetSubtype="0" fill="hold" nodeType="withEffect">
                                  <p:stCondLst>
                                    <p:cond delay="35000"/>
                                  </p:stCondLst>
                                  <p:childTnLst>
                                    <p:animScale>
                                      <p:cBhvr>
                                        <p:cTn id="34" dur="1500" fill="hold"/>
                                        <p:tgtEl>
                                          <p:spTgt spid="281615"/>
                                        </p:tgtEl>
                                      </p:cBhvr>
                                      <p:by x="50000" y="50000"/>
                                    </p:animScale>
                                  </p:childTnLst>
                                </p:cTn>
                              </p:par>
                              <p:par>
                                <p:cTn id="35" presetID="56" presetClass="path" presetSubtype="0" accel="50000" decel="50000" fill="hold" nodeType="withEffect">
                                  <p:stCondLst>
                                    <p:cond delay="35000"/>
                                  </p:stCondLst>
                                  <p:childTnLst>
                                    <p:animMotion origin="layout" path="M -4.07407E-6 -2.59259E-6 L 0.33704 -0.22037 " pathEditMode="relative" rAng="0" ptsTypes="AA">
                                      <p:cBhvr>
                                        <p:cTn id="36" dur="1500" fill="hold"/>
                                        <p:tgtEl>
                                          <p:spTgt spid="281615"/>
                                        </p:tgtEl>
                                        <p:attrNameLst>
                                          <p:attrName>ppt_x</p:attrName>
                                          <p:attrName>ppt_y</p:attrName>
                                        </p:attrNameLst>
                                      </p:cBhvr>
                                      <p:rCtr x="16852" y="-11019"/>
                                    </p:animMotion>
                                  </p:childTnLst>
                                </p:cTn>
                              </p:par>
                              <p:par>
                                <p:cTn id="37" presetID="10" presetClass="entr" presetSubtype="0" fill="hold" grpId="0" nodeType="withEffect">
                                  <p:stCondLst>
                                    <p:cond delay="35500"/>
                                  </p:stCondLst>
                                  <p:childTnLst>
                                    <p:set>
                                      <p:cBhvr>
                                        <p:cTn id="38" dur="1" fill="hold">
                                          <p:stCondLst>
                                            <p:cond delay="0"/>
                                          </p:stCondLst>
                                        </p:cTn>
                                        <p:tgtEl>
                                          <p:spTgt spid="281611"/>
                                        </p:tgtEl>
                                        <p:attrNameLst>
                                          <p:attrName>style.visibility</p:attrName>
                                        </p:attrNameLst>
                                      </p:cBhvr>
                                      <p:to>
                                        <p:strVal val="visible"/>
                                      </p:to>
                                    </p:set>
                                    <p:animEffect transition="in" filter="fade">
                                      <p:cBhvr>
                                        <p:cTn id="39" dur="1500"/>
                                        <p:tgtEl>
                                          <p:spTgt spid="281611"/>
                                        </p:tgtEl>
                                      </p:cBhvr>
                                    </p:animEffect>
                                  </p:childTnLst>
                                </p:cTn>
                              </p:par>
                              <p:par>
                                <p:cTn id="40" presetID="53" presetClass="entr" presetSubtype="0" fill="hold" nodeType="withEffect">
                                  <p:stCondLst>
                                    <p:cond delay="36500"/>
                                  </p:stCondLst>
                                  <p:childTnLst>
                                    <p:set>
                                      <p:cBhvr>
                                        <p:cTn id="41" dur="1" fill="hold">
                                          <p:stCondLst>
                                            <p:cond delay="0"/>
                                          </p:stCondLst>
                                        </p:cTn>
                                        <p:tgtEl>
                                          <p:spTgt spid="281617"/>
                                        </p:tgtEl>
                                        <p:attrNameLst>
                                          <p:attrName>style.visibility</p:attrName>
                                        </p:attrNameLst>
                                      </p:cBhvr>
                                      <p:to>
                                        <p:strVal val="visible"/>
                                      </p:to>
                                    </p:set>
                                    <p:anim calcmode="lin" valueType="num">
                                      <p:cBhvr>
                                        <p:cTn id="42" dur="2000" fill="hold"/>
                                        <p:tgtEl>
                                          <p:spTgt spid="281617"/>
                                        </p:tgtEl>
                                        <p:attrNameLst>
                                          <p:attrName>ppt_w</p:attrName>
                                        </p:attrNameLst>
                                      </p:cBhvr>
                                      <p:tavLst>
                                        <p:tav tm="0">
                                          <p:val>
                                            <p:fltVal val="0"/>
                                          </p:val>
                                        </p:tav>
                                        <p:tav tm="100000">
                                          <p:val>
                                            <p:strVal val="#ppt_w"/>
                                          </p:val>
                                        </p:tav>
                                      </p:tavLst>
                                    </p:anim>
                                    <p:anim calcmode="lin" valueType="num">
                                      <p:cBhvr>
                                        <p:cTn id="43" dur="2000" fill="hold"/>
                                        <p:tgtEl>
                                          <p:spTgt spid="281617"/>
                                        </p:tgtEl>
                                        <p:attrNameLst>
                                          <p:attrName>ppt_h</p:attrName>
                                        </p:attrNameLst>
                                      </p:cBhvr>
                                      <p:tavLst>
                                        <p:tav tm="0">
                                          <p:val>
                                            <p:fltVal val="0"/>
                                          </p:val>
                                        </p:tav>
                                        <p:tav tm="100000">
                                          <p:val>
                                            <p:strVal val="#ppt_h"/>
                                          </p:val>
                                        </p:tav>
                                      </p:tavLst>
                                    </p:anim>
                                    <p:animEffect transition="in" filter="fade">
                                      <p:cBhvr>
                                        <p:cTn id="44" dur="2000"/>
                                        <p:tgtEl>
                                          <p:spTgt spid="281617"/>
                                        </p:tgtEl>
                                      </p:cBhvr>
                                    </p:animEffect>
                                  </p:childTnLst>
                                </p:cTn>
                              </p:par>
                              <p:par>
                                <p:cTn id="45" presetID="6" presetClass="emph" presetSubtype="0" fill="hold" nodeType="withEffect">
                                  <p:stCondLst>
                                    <p:cond delay="39500"/>
                                  </p:stCondLst>
                                  <p:childTnLst>
                                    <p:animScale>
                                      <p:cBhvr>
                                        <p:cTn id="46" dur="1500" fill="hold"/>
                                        <p:tgtEl>
                                          <p:spTgt spid="281617"/>
                                        </p:tgtEl>
                                      </p:cBhvr>
                                      <p:by x="50000" y="50000"/>
                                    </p:animScale>
                                  </p:childTnLst>
                                </p:cTn>
                              </p:par>
                              <p:par>
                                <p:cTn id="47" presetID="56" presetClass="path" presetSubtype="0" accel="50000" decel="50000" fill="hold" nodeType="withEffect">
                                  <p:stCondLst>
                                    <p:cond delay="39500"/>
                                  </p:stCondLst>
                                  <p:childTnLst>
                                    <p:animMotion origin="layout" path="M -4.07407E-6 -2.22222E-6 L 0.33704 0.10972 " pathEditMode="relative" rAng="0" ptsTypes="AA">
                                      <p:cBhvr>
                                        <p:cTn id="48" dur="1500" fill="hold"/>
                                        <p:tgtEl>
                                          <p:spTgt spid="281617"/>
                                        </p:tgtEl>
                                        <p:attrNameLst>
                                          <p:attrName>ppt_x</p:attrName>
                                          <p:attrName>ppt_y</p:attrName>
                                        </p:attrNameLst>
                                      </p:cBhvr>
                                      <p:rCtr x="16852" y="5486"/>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9" fill="hold" display="0">
                  <p:stCondLst>
                    <p:cond delay="indefinite"/>
                  </p:stCondLst>
                  <p:endCondLst>
                    <p:cond evt="onNext" delay="0">
                      <p:tgtEl>
                        <p:sldTgt/>
                      </p:tgtEl>
                    </p:cond>
                    <p:cond evt="onPrev" delay="0">
                      <p:tgtEl>
                        <p:sldTgt/>
                      </p:tgtEl>
                    </p:cond>
                    <p:cond evt="onStopAudio" delay="0">
                      <p:tgtEl>
                        <p:sldTgt/>
                      </p:tgtEl>
                    </p:cond>
                  </p:endCondLst>
                </p:cTn>
                <p:tgtEl>
                  <p:spTgt spid="281612"/>
                </p:tgtEl>
              </p:cMediaNode>
            </p:audio>
          </p:childTnLst>
        </p:cTn>
      </p:par>
    </p:tnLst>
    <p:bldLst>
      <p:bldP spid="281609" grpId="0"/>
      <p:bldP spid="281610" grpId="0"/>
      <p:bldP spid="281611" grpId="0"/>
      <p:bldP spid="281613" grpId="0"/>
      <p:bldP spid="281614" grpId="0"/>
      <p:bldP spid="2816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Date Placeholder 2">
            <a:extLst>
              <a:ext uri="{FF2B5EF4-FFF2-40B4-BE49-F238E27FC236}">
                <a16:creationId xmlns:a16="http://schemas.microsoft.com/office/drawing/2014/main" id="{6CA539E6-EF84-C640-BADF-0B1957669DA3}"/>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E6C7220-E06B-8A4B-B15A-8C46FCAA90C2}" type="datetime12">
              <a:rPr lang="en-US" altLang="en-US" sz="1400" smtClean="0"/>
              <a:t>7:38 AM</a:t>
            </a:fld>
            <a:endParaRPr lang="en-US" altLang="en-US" sz="1400"/>
          </a:p>
        </p:txBody>
      </p:sp>
      <p:sp>
        <p:nvSpPr>
          <p:cNvPr id="82946" name="Slide Number Placeholder 4">
            <a:extLst>
              <a:ext uri="{FF2B5EF4-FFF2-40B4-BE49-F238E27FC236}">
                <a16:creationId xmlns:a16="http://schemas.microsoft.com/office/drawing/2014/main" id="{09072FEF-5D55-164F-870A-561A78F198E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EB3AC126-4021-DE42-BA94-66F8B700E1CB}" type="slidenum">
              <a:rPr lang="en-US" altLang="en-US" sz="1400" smtClean="0"/>
              <a:pPr>
                <a:spcBef>
                  <a:spcPct val="0"/>
                </a:spcBef>
                <a:buFontTx/>
                <a:buNone/>
              </a:pPr>
              <a:t>39</a:t>
            </a:fld>
            <a:endParaRPr lang="en-US" altLang="en-US" sz="1400"/>
          </a:p>
        </p:txBody>
      </p:sp>
      <p:sp>
        <p:nvSpPr>
          <p:cNvPr id="283650" name="Rectangle 2">
            <a:extLst>
              <a:ext uri="{FF2B5EF4-FFF2-40B4-BE49-F238E27FC236}">
                <a16:creationId xmlns:a16="http://schemas.microsoft.com/office/drawing/2014/main" id="{8723DCCB-0322-214C-A829-396BA7E176C9}"/>
              </a:ext>
            </a:extLst>
          </p:cNvPr>
          <p:cNvSpPr>
            <a:spLocks noChangeArrowheads="1"/>
          </p:cNvSpPr>
          <p:nvPr/>
        </p:nvSpPr>
        <p:spPr bwMode="auto">
          <a:xfrm>
            <a:off x="469900" y="98425"/>
            <a:ext cx="3648075"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800" b="1">
                <a:solidFill>
                  <a:srgbClr val="002060"/>
                </a:solidFill>
                <a:latin typeface="Arial" charset="0"/>
                <a:ea typeface="+mn-ea"/>
              </a:rPr>
              <a:t>Biophysics Systems</a:t>
            </a:r>
          </a:p>
        </p:txBody>
      </p:sp>
      <p:sp>
        <p:nvSpPr>
          <p:cNvPr id="283651" name="Rectangle 3">
            <a:extLst>
              <a:ext uri="{FF2B5EF4-FFF2-40B4-BE49-F238E27FC236}">
                <a16:creationId xmlns:a16="http://schemas.microsoft.com/office/drawing/2014/main" id="{9F201230-AE93-344E-AD48-559F925F79EE}"/>
              </a:ext>
            </a:extLst>
          </p:cNvPr>
          <p:cNvSpPr>
            <a:spLocks noChangeArrowheads="1"/>
          </p:cNvSpPr>
          <p:nvPr/>
        </p:nvSpPr>
        <p:spPr bwMode="auto">
          <a:xfrm>
            <a:off x="4849813" y="98425"/>
            <a:ext cx="3289300"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800" b="1">
                <a:solidFill>
                  <a:srgbClr val="002060"/>
                </a:solidFill>
                <a:latin typeface="Arial" charset="0"/>
                <a:ea typeface="+mn-ea"/>
              </a:rPr>
              <a:t>Ortho Instruments</a:t>
            </a:r>
          </a:p>
        </p:txBody>
      </p:sp>
      <p:sp>
        <p:nvSpPr>
          <p:cNvPr id="283652" name="AutoShape 4">
            <a:extLst>
              <a:ext uri="{FF2B5EF4-FFF2-40B4-BE49-F238E27FC236}">
                <a16:creationId xmlns:a16="http://schemas.microsoft.com/office/drawing/2014/main" id="{07C06401-E2AD-EC45-AC09-D418110D390D}"/>
              </a:ext>
            </a:extLst>
          </p:cNvPr>
          <p:cNvSpPr>
            <a:spLocks noChangeArrowheads="1"/>
          </p:cNvSpPr>
          <p:nvPr/>
        </p:nvSpPr>
        <p:spPr bwMode="auto">
          <a:xfrm>
            <a:off x="4030663" y="685800"/>
            <a:ext cx="1354137" cy="304800"/>
          </a:xfrm>
          <a:prstGeom prst="curvedUpArrow">
            <a:avLst>
              <a:gd name="adj1" fmla="val 88854"/>
              <a:gd name="adj2" fmla="val 177708"/>
              <a:gd name="adj3" fmla="val 33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nvGrpSpPr>
          <p:cNvPr id="283653" name="Group 5">
            <a:extLst>
              <a:ext uri="{FF2B5EF4-FFF2-40B4-BE49-F238E27FC236}">
                <a16:creationId xmlns:a16="http://schemas.microsoft.com/office/drawing/2014/main" id="{41FBF6DE-B900-0849-84BB-A03CE3371AAF}"/>
              </a:ext>
            </a:extLst>
          </p:cNvPr>
          <p:cNvGrpSpPr>
            <a:grpSpLocks/>
          </p:cNvGrpSpPr>
          <p:nvPr/>
        </p:nvGrpSpPr>
        <p:grpSpPr bwMode="auto">
          <a:xfrm>
            <a:off x="3326969" y="2042981"/>
            <a:ext cx="4024312" cy="3386204"/>
            <a:chOff x="504" y="624"/>
            <a:chExt cx="2420" cy="1616"/>
          </a:xfrm>
        </p:grpSpPr>
        <p:pic>
          <p:nvPicPr>
            <p:cNvPr id="82969" name="Picture 6" descr="Science 111">
              <a:extLst>
                <a:ext uri="{FF2B5EF4-FFF2-40B4-BE49-F238E27FC236}">
                  <a16:creationId xmlns:a16="http://schemas.microsoft.com/office/drawing/2014/main" id="{FA7BAE48-E601-F44A-80A8-83858A749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 y="624"/>
              <a:ext cx="2420" cy="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7" name="Text Box 7">
              <a:extLst>
                <a:ext uri="{FF2B5EF4-FFF2-40B4-BE49-F238E27FC236}">
                  <a16:creationId xmlns:a16="http://schemas.microsoft.com/office/drawing/2014/main" id="{04DEEB43-5752-364C-89BB-9812DF7E9FEF}"/>
                </a:ext>
              </a:extLst>
            </p:cNvPr>
            <p:cNvSpPr txBox="1">
              <a:spLocks noChangeArrowheads="1"/>
            </p:cNvSpPr>
            <p:nvPr/>
          </p:nvSpPr>
          <p:spPr bwMode="auto">
            <a:xfrm>
              <a:off x="936" y="2064"/>
              <a:ext cx="1403" cy="17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dirty="0" err="1">
                  <a:solidFill>
                    <a:srgbClr val="002060"/>
                  </a:solidFill>
                  <a:latin typeface="Arial" charset="0"/>
                  <a:ea typeface="+mn-ea"/>
                </a:rPr>
                <a:t>Cytograf</a:t>
              </a:r>
              <a:r>
                <a:rPr lang="en-US" altLang="en-US" sz="1800" dirty="0">
                  <a:solidFill>
                    <a:srgbClr val="002060"/>
                  </a:solidFill>
                  <a:latin typeface="Arial" charset="0"/>
                  <a:ea typeface="+mn-ea"/>
                </a:rPr>
                <a:t>  (1970)</a:t>
              </a:r>
            </a:p>
          </p:txBody>
        </p:sp>
      </p:grpSp>
      <p:grpSp>
        <p:nvGrpSpPr>
          <p:cNvPr id="283656" name="Group 8">
            <a:extLst>
              <a:ext uri="{FF2B5EF4-FFF2-40B4-BE49-F238E27FC236}">
                <a16:creationId xmlns:a16="http://schemas.microsoft.com/office/drawing/2014/main" id="{84B15C2D-5E8B-514D-B10E-99275F56CCB2}"/>
              </a:ext>
            </a:extLst>
          </p:cNvPr>
          <p:cNvGrpSpPr>
            <a:grpSpLocks/>
          </p:cNvGrpSpPr>
          <p:nvPr/>
        </p:nvGrpSpPr>
        <p:grpSpPr bwMode="auto">
          <a:xfrm>
            <a:off x="736600" y="2278062"/>
            <a:ext cx="4064000" cy="3397319"/>
            <a:chOff x="456" y="2419"/>
            <a:chExt cx="2420" cy="1648"/>
          </a:xfrm>
        </p:grpSpPr>
        <p:pic>
          <p:nvPicPr>
            <p:cNvPr id="82967" name="Picture 9" descr="Science 110">
              <a:extLst>
                <a:ext uri="{FF2B5EF4-FFF2-40B4-BE49-F238E27FC236}">
                  <a16:creationId xmlns:a16="http://schemas.microsoft.com/office/drawing/2014/main" id="{388CCEBF-1B17-4A4B-BE97-7A79D0734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 y="2419"/>
              <a:ext cx="2420" cy="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5" name="Text Box 10">
              <a:extLst>
                <a:ext uri="{FF2B5EF4-FFF2-40B4-BE49-F238E27FC236}">
                  <a16:creationId xmlns:a16="http://schemas.microsoft.com/office/drawing/2014/main" id="{27DF394B-CF76-B243-B978-7F370AD64A91}"/>
                </a:ext>
              </a:extLst>
            </p:cNvPr>
            <p:cNvSpPr txBox="1">
              <a:spLocks noChangeArrowheads="1"/>
            </p:cNvSpPr>
            <p:nvPr/>
          </p:nvSpPr>
          <p:spPr bwMode="auto">
            <a:xfrm>
              <a:off x="792" y="3888"/>
              <a:ext cx="1737" cy="179"/>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dirty="0" err="1">
                  <a:solidFill>
                    <a:srgbClr val="002060"/>
                  </a:solidFill>
                  <a:latin typeface="Arial" charset="0"/>
                  <a:ea typeface="+mn-ea"/>
                </a:rPr>
                <a:t>Cytofluorograf</a:t>
              </a:r>
              <a:r>
                <a:rPr lang="en-US" altLang="en-US" sz="1800" dirty="0">
                  <a:solidFill>
                    <a:srgbClr val="002060"/>
                  </a:solidFill>
                  <a:latin typeface="Arial" charset="0"/>
                  <a:ea typeface="+mn-ea"/>
                </a:rPr>
                <a:t>  (1970)</a:t>
              </a:r>
            </a:p>
          </p:txBody>
        </p:sp>
      </p:grpSp>
      <p:grpSp>
        <p:nvGrpSpPr>
          <p:cNvPr id="283659" name="Group 11">
            <a:extLst>
              <a:ext uri="{FF2B5EF4-FFF2-40B4-BE49-F238E27FC236}">
                <a16:creationId xmlns:a16="http://schemas.microsoft.com/office/drawing/2014/main" id="{CBB9162C-F398-3F42-9D2A-40669446C50E}"/>
              </a:ext>
            </a:extLst>
          </p:cNvPr>
          <p:cNvGrpSpPr>
            <a:grpSpLocks/>
          </p:cNvGrpSpPr>
          <p:nvPr/>
        </p:nvGrpSpPr>
        <p:grpSpPr bwMode="auto">
          <a:xfrm>
            <a:off x="2608263" y="1905000"/>
            <a:ext cx="3995737" cy="3227388"/>
            <a:chOff x="3672" y="768"/>
            <a:chExt cx="2400" cy="1715"/>
          </a:xfrm>
        </p:grpSpPr>
        <p:pic>
          <p:nvPicPr>
            <p:cNvPr id="82965" name="Picture 12" descr="Science 119">
              <a:extLst>
                <a:ext uri="{FF2B5EF4-FFF2-40B4-BE49-F238E27FC236}">
                  <a16:creationId xmlns:a16="http://schemas.microsoft.com/office/drawing/2014/main" id="{793F6465-5F19-684F-9C48-48B1B77EBE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2" y="768"/>
              <a:ext cx="2400" cy="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3" name="Text Box 13">
              <a:extLst>
                <a:ext uri="{FF2B5EF4-FFF2-40B4-BE49-F238E27FC236}">
                  <a16:creationId xmlns:a16="http://schemas.microsoft.com/office/drawing/2014/main" id="{08E71ED3-348F-4148-8262-A398C7612B2B}"/>
                </a:ext>
              </a:extLst>
            </p:cNvPr>
            <p:cNvSpPr txBox="1">
              <a:spLocks noChangeArrowheads="1"/>
            </p:cNvSpPr>
            <p:nvPr/>
          </p:nvSpPr>
          <p:spPr bwMode="auto">
            <a:xfrm>
              <a:off x="3672" y="2256"/>
              <a:ext cx="2400" cy="227"/>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200">
                  <a:solidFill>
                    <a:srgbClr val="002060"/>
                  </a:solidFill>
                  <a:latin typeface="Arial" charset="0"/>
                  <a:ea typeface="+mn-ea"/>
                </a:rPr>
                <a:t>FC200 (1975)</a:t>
              </a:r>
            </a:p>
          </p:txBody>
        </p:sp>
      </p:grpSp>
      <p:grpSp>
        <p:nvGrpSpPr>
          <p:cNvPr id="283662" name="Group 14">
            <a:extLst>
              <a:ext uri="{FF2B5EF4-FFF2-40B4-BE49-F238E27FC236}">
                <a16:creationId xmlns:a16="http://schemas.microsoft.com/office/drawing/2014/main" id="{78109EB9-D970-1B46-92FD-113A795A0588}"/>
              </a:ext>
            </a:extLst>
          </p:cNvPr>
          <p:cNvGrpSpPr>
            <a:grpSpLocks noChangeAspect="1"/>
          </p:cNvGrpSpPr>
          <p:nvPr/>
        </p:nvGrpSpPr>
        <p:grpSpPr bwMode="auto">
          <a:xfrm>
            <a:off x="2133600" y="1981200"/>
            <a:ext cx="5011738" cy="2938463"/>
            <a:chOff x="2214" y="624"/>
            <a:chExt cx="1944" cy="1013"/>
          </a:xfrm>
        </p:grpSpPr>
        <p:pic>
          <p:nvPicPr>
            <p:cNvPr id="82963" name="Picture 15" descr="Science 131">
              <a:extLst>
                <a:ext uri="{FF2B5EF4-FFF2-40B4-BE49-F238E27FC236}">
                  <a16:creationId xmlns:a16="http://schemas.microsoft.com/office/drawing/2014/main" id="{6D161C8C-B4DD-1242-8427-E5EC2A214C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3020"/>
            <a:stretch>
              <a:fillRect/>
            </a:stretch>
          </p:blipFill>
          <p:spPr bwMode="auto">
            <a:xfrm>
              <a:off x="2214" y="624"/>
              <a:ext cx="1944" cy="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1" name="Text Box 16">
              <a:extLst>
                <a:ext uri="{FF2B5EF4-FFF2-40B4-BE49-F238E27FC236}">
                  <a16:creationId xmlns:a16="http://schemas.microsoft.com/office/drawing/2014/main" id="{2C932151-300A-1E40-A8DE-2D703B7E8F94}"/>
                </a:ext>
              </a:extLst>
            </p:cNvPr>
            <p:cNvSpPr txBox="1">
              <a:spLocks noChangeAspect="1" noChangeArrowheads="1"/>
            </p:cNvSpPr>
            <p:nvPr/>
          </p:nvSpPr>
          <p:spPr bwMode="auto">
            <a:xfrm>
              <a:off x="2646" y="1488"/>
              <a:ext cx="1134" cy="149"/>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2200">
                  <a:solidFill>
                    <a:srgbClr val="002060"/>
                  </a:solidFill>
                  <a:latin typeface="Arial" charset="0"/>
                  <a:ea typeface="+mn-ea"/>
                </a:rPr>
                <a:t>ELT 8 (1977)</a:t>
              </a:r>
            </a:p>
          </p:txBody>
        </p:sp>
      </p:grpSp>
      <p:grpSp>
        <p:nvGrpSpPr>
          <p:cNvPr id="283665" name="Group 17">
            <a:extLst>
              <a:ext uri="{FF2B5EF4-FFF2-40B4-BE49-F238E27FC236}">
                <a16:creationId xmlns:a16="http://schemas.microsoft.com/office/drawing/2014/main" id="{BB01B016-76C4-9249-B216-3B94945BE022}"/>
              </a:ext>
            </a:extLst>
          </p:cNvPr>
          <p:cNvGrpSpPr>
            <a:grpSpLocks noChangeAspect="1"/>
          </p:cNvGrpSpPr>
          <p:nvPr/>
        </p:nvGrpSpPr>
        <p:grpSpPr bwMode="auto">
          <a:xfrm>
            <a:off x="2201863" y="2286000"/>
            <a:ext cx="4673600" cy="2763838"/>
            <a:chOff x="2160" y="1776"/>
            <a:chExt cx="1944" cy="1022"/>
          </a:xfrm>
        </p:grpSpPr>
        <p:pic>
          <p:nvPicPr>
            <p:cNvPr id="82961" name="Picture 18" descr="Science 85">
              <a:extLst>
                <a:ext uri="{FF2B5EF4-FFF2-40B4-BE49-F238E27FC236}">
                  <a16:creationId xmlns:a16="http://schemas.microsoft.com/office/drawing/2014/main" id="{0EF51739-D7ED-9A4D-B5B3-99337B5C1E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0" y="1776"/>
              <a:ext cx="1944"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9" name="Text Box 19">
              <a:extLst>
                <a:ext uri="{FF2B5EF4-FFF2-40B4-BE49-F238E27FC236}">
                  <a16:creationId xmlns:a16="http://schemas.microsoft.com/office/drawing/2014/main" id="{76434338-96B9-3A4F-824C-36FC75430DED}"/>
                </a:ext>
              </a:extLst>
            </p:cNvPr>
            <p:cNvSpPr txBox="1">
              <a:spLocks noChangeAspect="1" noChangeArrowheads="1"/>
            </p:cNvSpPr>
            <p:nvPr/>
          </p:nvSpPr>
          <p:spPr bwMode="auto">
            <a:xfrm>
              <a:off x="2646" y="2640"/>
              <a:ext cx="1026" cy="15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2200">
                  <a:solidFill>
                    <a:srgbClr val="002060"/>
                  </a:solidFill>
                  <a:latin typeface="Arial" charset="0"/>
                  <a:ea typeface="+mn-ea"/>
                </a:rPr>
                <a:t> 50H (1978)</a:t>
              </a:r>
            </a:p>
          </p:txBody>
        </p:sp>
      </p:grpSp>
      <p:grpSp>
        <p:nvGrpSpPr>
          <p:cNvPr id="283668" name="Group 20">
            <a:extLst>
              <a:ext uri="{FF2B5EF4-FFF2-40B4-BE49-F238E27FC236}">
                <a16:creationId xmlns:a16="http://schemas.microsoft.com/office/drawing/2014/main" id="{CCCA061F-9994-8745-8159-635F83360074}"/>
              </a:ext>
            </a:extLst>
          </p:cNvPr>
          <p:cNvGrpSpPr>
            <a:grpSpLocks noChangeAspect="1"/>
          </p:cNvGrpSpPr>
          <p:nvPr/>
        </p:nvGrpSpPr>
        <p:grpSpPr bwMode="auto">
          <a:xfrm>
            <a:off x="2201863" y="2286000"/>
            <a:ext cx="4808537" cy="2830513"/>
            <a:chOff x="2160" y="2976"/>
            <a:chExt cx="2052" cy="1074"/>
          </a:xfrm>
        </p:grpSpPr>
        <p:pic>
          <p:nvPicPr>
            <p:cNvPr id="82959" name="Picture 21" descr="Science 238">
              <a:extLst>
                <a:ext uri="{FF2B5EF4-FFF2-40B4-BE49-F238E27FC236}">
                  <a16:creationId xmlns:a16="http://schemas.microsoft.com/office/drawing/2014/main" id="{B7AB9DB6-E7F7-CA4B-A9BD-ECB370BB30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60" y="2976"/>
              <a:ext cx="2052"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Text Box 22">
              <a:extLst>
                <a:ext uri="{FF2B5EF4-FFF2-40B4-BE49-F238E27FC236}">
                  <a16:creationId xmlns:a16="http://schemas.microsoft.com/office/drawing/2014/main" id="{5CC350C5-2CB4-7845-9A7E-DDA41F16F8A5}"/>
                </a:ext>
              </a:extLst>
            </p:cNvPr>
            <p:cNvSpPr txBox="1">
              <a:spLocks noChangeAspect="1" noChangeArrowheads="1"/>
            </p:cNvSpPr>
            <p:nvPr/>
          </p:nvSpPr>
          <p:spPr bwMode="auto">
            <a:xfrm>
              <a:off x="2538" y="3888"/>
              <a:ext cx="1404" cy="16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2200">
                  <a:solidFill>
                    <a:srgbClr val="002060"/>
                  </a:solidFill>
                  <a:latin typeface="Arial" charset="0"/>
                  <a:ea typeface="+mn-ea"/>
                </a:rPr>
                <a:t>Spectrum (1979)</a:t>
              </a:r>
            </a:p>
          </p:txBody>
        </p:sp>
      </p:grpSp>
      <p:pic>
        <p:nvPicPr>
          <p:cNvPr id="283671" name="slide 27-A.mp3">
            <a:hlinkClick r:id="" action="ppaction://media"/>
            <a:extLst>
              <a:ext uri="{FF2B5EF4-FFF2-40B4-BE49-F238E27FC236}">
                <a16:creationId xmlns:a16="http://schemas.microsoft.com/office/drawing/2014/main" id="{A6ABDCE5-FCB3-014A-8F95-BA8CDFA9EBB6}"/>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8" name="Footer Placeholder 1">
            <a:extLst>
              <a:ext uri="{FF2B5EF4-FFF2-40B4-BE49-F238E27FC236}">
                <a16:creationId xmlns:a16="http://schemas.microsoft.com/office/drawing/2014/main" id="{8F787BEE-0737-FC46-A7D4-BD88B235D16C}"/>
              </a:ext>
            </a:extLst>
          </p:cNvPr>
          <p:cNvSpPr>
            <a:spLocks noGrp="1"/>
          </p:cNvSpPr>
          <p:nvPr>
            <p:ph type="ftr" sz="quarter" idx="11"/>
          </p:nvPr>
        </p:nvSpPr>
        <p:spPr>
          <a:xfrm>
            <a:off x="1481142" y="666391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1990-2020 J. Paul Robinson, Purdue University</a:t>
            </a:r>
          </a:p>
        </p:txBody>
      </p:sp>
    </p:spTree>
  </p:cSld>
  <p:clrMapOvr>
    <a:masterClrMapping/>
  </p:clrMapOvr>
  <p:transition advClick="0" advTm="56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424" fill="hold"/>
                                        <p:tgtEl>
                                          <p:spTgt spid="283671"/>
                                        </p:tgtEl>
                                      </p:cBhvr>
                                    </p:cmd>
                                  </p:childTnLst>
                                </p:cTn>
                              </p:par>
                              <p:par>
                                <p:cTn id="7" presetID="10" presetClass="entr" presetSubtype="0" fill="hold" grpId="0" nodeType="withEffect">
                                  <p:stCondLst>
                                    <p:cond delay="0"/>
                                  </p:stCondLst>
                                  <p:childTnLst>
                                    <p:set>
                                      <p:cBhvr>
                                        <p:cTn id="8" dur="1" fill="hold">
                                          <p:stCondLst>
                                            <p:cond delay="0"/>
                                          </p:stCondLst>
                                        </p:cTn>
                                        <p:tgtEl>
                                          <p:spTgt spid="283650"/>
                                        </p:tgtEl>
                                        <p:attrNameLst>
                                          <p:attrName>style.visibility</p:attrName>
                                        </p:attrNameLst>
                                      </p:cBhvr>
                                      <p:to>
                                        <p:strVal val="visible"/>
                                      </p:to>
                                    </p:set>
                                    <p:animEffect transition="in" filter="fade">
                                      <p:cBhvr>
                                        <p:cTn id="9" dur="2000"/>
                                        <p:tgtEl>
                                          <p:spTgt spid="283650"/>
                                        </p:tgtEl>
                                      </p:cBhvr>
                                    </p:animEffect>
                                  </p:childTnLst>
                                </p:cTn>
                              </p:par>
                              <p:par>
                                <p:cTn id="10" presetID="22" presetClass="entr" presetSubtype="8" fill="hold" grpId="0" nodeType="withEffect">
                                  <p:stCondLst>
                                    <p:cond delay="2000"/>
                                  </p:stCondLst>
                                  <p:childTnLst>
                                    <p:set>
                                      <p:cBhvr>
                                        <p:cTn id="11" dur="1" fill="hold">
                                          <p:stCondLst>
                                            <p:cond delay="0"/>
                                          </p:stCondLst>
                                        </p:cTn>
                                        <p:tgtEl>
                                          <p:spTgt spid="283652"/>
                                        </p:tgtEl>
                                        <p:attrNameLst>
                                          <p:attrName>style.visibility</p:attrName>
                                        </p:attrNameLst>
                                      </p:cBhvr>
                                      <p:to>
                                        <p:strVal val="visible"/>
                                      </p:to>
                                    </p:set>
                                    <p:animEffect transition="in" filter="wipe(left)">
                                      <p:cBhvr>
                                        <p:cTn id="12" dur="2000"/>
                                        <p:tgtEl>
                                          <p:spTgt spid="283652"/>
                                        </p:tgtEl>
                                      </p:cBhvr>
                                    </p:animEffect>
                                  </p:childTnLst>
                                </p:cTn>
                              </p:par>
                              <p:par>
                                <p:cTn id="13" presetID="10" presetClass="entr" presetSubtype="0" fill="hold" grpId="0" nodeType="withEffect">
                                  <p:stCondLst>
                                    <p:cond delay="5000"/>
                                  </p:stCondLst>
                                  <p:childTnLst>
                                    <p:set>
                                      <p:cBhvr>
                                        <p:cTn id="14" dur="1" fill="hold">
                                          <p:stCondLst>
                                            <p:cond delay="0"/>
                                          </p:stCondLst>
                                        </p:cTn>
                                        <p:tgtEl>
                                          <p:spTgt spid="283651"/>
                                        </p:tgtEl>
                                        <p:attrNameLst>
                                          <p:attrName>style.visibility</p:attrName>
                                        </p:attrNameLst>
                                      </p:cBhvr>
                                      <p:to>
                                        <p:strVal val="visible"/>
                                      </p:to>
                                    </p:set>
                                    <p:animEffect transition="in" filter="fade">
                                      <p:cBhvr>
                                        <p:cTn id="15" dur="2000"/>
                                        <p:tgtEl>
                                          <p:spTgt spid="283651"/>
                                        </p:tgtEl>
                                      </p:cBhvr>
                                    </p:animEffect>
                                  </p:childTnLst>
                                </p:cTn>
                              </p:par>
                              <p:par>
                                <p:cTn id="16" presetID="10" presetClass="exit" presetSubtype="0" fill="hold" grpId="1" nodeType="withEffect">
                                  <p:stCondLst>
                                    <p:cond delay="9000"/>
                                  </p:stCondLst>
                                  <p:childTnLst>
                                    <p:animEffect transition="out" filter="fade">
                                      <p:cBhvr>
                                        <p:cTn id="17" dur="2000"/>
                                        <p:tgtEl>
                                          <p:spTgt spid="283652"/>
                                        </p:tgtEl>
                                      </p:cBhvr>
                                    </p:animEffect>
                                    <p:set>
                                      <p:cBhvr>
                                        <p:cTn id="18" dur="1" fill="hold">
                                          <p:stCondLst>
                                            <p:cond delay="1999"/>
                                          </p:stCondLst>
                                        </p:cTn>
                                        <p:tgtEl>
                                          <p:spTgt spid="283652"/>
                                        </p:tgtEl>
                                        <p:attrNameLst>
                                          <p:attrName>style.visibility</p:attrName>
                                        </p:attrNameLst>
                                      </p:cBhvr>
                                      <p:to>
                                        <p:strVal val="hidden"/>
                                      </p:to>
                                    </p:set>
                                  </p:childTnLst>
                                </p:cTn>
                              </p:par>
                              <p:par>
                                <p:cTn id="19" presetID="53" presetClass="entr" presetSubtype="0" fill="hold" nodeType="withEffect">
                                  <p:stCondLst>
                                    <p:cond delay="16000"/>
                                  </p:stCondLst>
                                  <p:childTnLst>
                                    <p:set>
                                      <p:cBhvr>
                                        <p:cTn id="20" dur="1" fill="hold">
                                          <p:stCondLst>
                                            <p:cond delay="0"/>
                                          </p:stCondLst>
                                        </p:cTn>
                                        <p:tgtEl>
                                          <p:spTgt spid="283653"/>
                                        </p:tgtEl>
                                        <p:attrNameLst>
                                          <p:attrName>style.visibility</p:attrName>
                                        </p:attrNameLst>
                                      </p:cBhvr>
                                      <p:to>
                                        <p:strVal val="visible"/>
                                      </p:to>
                                    </p:set>
                                    <p:anim calcmode="lin" valueType="num">
                                      <p:cBhvr>
                                        <p:cTn id="21" dur="2000" fill="hold"/>
                                        <p:tgtEl>
                                          <p:spTgt spid="283653"/>
                                        </p:tgtEl>
                                        <p:attrNameLst>
                                          <p:attrName>ppt_w</p:attrName>
                                        </p:attrNameLst>
                                      </p:cBhvr>
                                      <p:tavLst>
                                        <p:tav tm="0">
                                          <p:val>
                                            <p:fltVal val="0"/>
                                          </p:val>
                                        </p:tav>
                                        <p:tav tm="100000">
                                          <p:val>
                                            <p:strVal val="#ppt_w"/>
                                          </p:val>
                                        </p:tav>
                                      </p:tavLst>
                                    </p:anim>
                                    <p:anim calcmode="lin" valueType="num">
                                      <p:cBhvr>
                                        <p:cTn id="22" dur="2000" fill="hold"/>
                                        <p:tgtEl>
                                          <p:spTgt spid="283653"/>
                                        </p:tgtEl>
                                        <p:attrNameLst>
                                          <p:attrName>ppt_h</p:attrName>
                                        </p:attrNameLst>
                                      </p:cBhvr>
                                      <p:tavLst>
                                        <p:tav tm="0">
                                          <p:val>
                                            <p:fltVal val="0"/>
                                          </p:val>
                                        </p:tav>
                                        <p:tav tm="100000">
                                          <p:val>
                                            <p:strVal val="#ppt_h"/>
                                          </p:val>
                                        </p:tav>
                                      </p:tavLst>
                                    </p:anim>
                                    <p:animEffect transition="in" filter="fade">
                                      <p:cBhvr>
                                        <p:cTn id="23" dur="2000"/>
                                        <p:tgtEl>
                                          <p:spTgt spid="283653"/>
                                        </p:tgtEl>
                                      </p:cBhvr>
                                    </p:animEffect>
                                  </p:childTnLst>
                                </p:cTn>
                              </p:par>
                              <p:par>
                                <p:cTn id="24" presetID="6" presetClass="emph" presetSubtype="0" fill="hold" nodeType="withEffect">
                                  <p:stCondLst>
                                    <p:cond delay="24000"/>
                                  </p:stCondLst>
                                  <p:childTnLst>
                                    <p:animScale>
                                      <p:cBhvr>
                                        <p:cTn id="25" dur="2000" fill="hold"/>
                                        <p:tgtEl>
                                          <p:spTgt spid="283653"/>
                                        </p:tgtEl>
                                      </p:cBhvr>
                                      <p:by x="50000" y="50000"/>
                                    </p:animScale>
                                  </p:childTnLst>
                                </p:cTn>
                              </p:par>
                              <p:par>
                                <p:cTn id="26" presetID="56" presetClass="path" presetSubtype="0" accel="50000" decel="50000" fill="hold" nodeType="withEffect">
                                  <p:stCondLst>
                                    <p:cond delay="24000"/>
                                  </p:stCondLst>
                                  <p:childTnLst>
                                    <p:animMotion origin="layout" path="M -9.3253E-7 -3.69942E-6 L -0.28686 -0.23977 " pathEditMode="relative" rAng="0" ptsTypes="AA">
                                      <p:cBhvr>
                                        <p:cTn id="27" dur="2000" fill="hold"/>
                                        <p:tgtEl>
                                          <p:spTgt spid="283653"/>
                                        </p:tgtEl>
                                        <p:attrNameLst>
                                          <p:attrName>ppt_x</p:attrName>
                                          <p:attrName>ppt_y</p:attrName>
                                        </p:attrNameLst>
                                      </p:cBhvr>
                                      <p:rCtr x="-14343" y="-12000"/>
                                    </p:animMotion>
                                  </p:childTnLst>
                                </p:cTn>
                              </p:par>
                              <p:par>
                                <p:cTn id="28" presetID="53" presetClass="entr" presetSubtype="0" fill="hold" nodeType="withEffect">
                                  <p:stCondLst>
                                    <p:cond delay="24000"/>
                                  </p:stCondLst>
                                  <p:childTnLst>
                                    <p:set>
                                      <p:cBhvr>
                                        <p:cTn id="29" dur="1" fill="hold">
                                          <p:stCondLst>
                                            <p:cond delay="0"/>
                                          </p:stCondLst>
                                        </p:cTn>
                                        <p:tgtEl>
                                          <p:spTgt spid="283656"/>
                                        </p:tgtEl>
                                        <p:attrNameLst>
                                          <p:attrName>style.visibility</p:attrName>
                                        </p:attrNameLst>
                                      </p:cBhvr>
                                      <p:to>
                                        <p:strVal val="visible"/>
                                      </p:to>
                                    </p:set>
                                    <p:anim calcmode="lin" valueType="num">
                                      <p:cBhvr>
                                        <p:cTn id="30" dur="2000" fill="hold"/>
                                        <p:tgtEl>
                                          <p:spTgt spid="283656"/>
                                        </p:tgtEl>
                                        <p:attrNameLst>
                                          <p:attrName>ppt_w</p:attrName>
                                        </p:attrNameLst>
                                      </p:cBhvr>
                                      <p:tavLst>
                                        <p:tav tm="0">
                                          <p:val>
                                            <p:fltVal val="0"/>
                                          </p:val>
                                        </p:tav>
                                        <p:tav tm="100000">
                                          <p:val>
                                            <p:strVal val="#ppt_w"/>
                                          </p:val>
                                        </p:tav>
                                      </p:tavLst>
                                    </p:anim>
                                    <p:anim calcmode="lin" valueType="num">
                                      <p:cBhvr>
                                        <p:cTn id="31" dur="2000" fill="hold"/>
                                        <p:tgtEl>
                                          <p:spTgt spid="283656"/>
                                        </p:tgtEl>
                                        <p:attrNameLst>
                                          <p:attrName>ppt_h</p:attrName>
                                        </p:attrNameLst>
                                      </p:cBhvr>
                                      <p:tavLst>
                                        <p:tav tm="0">
                                          <p:val>
                                            <p:fltVal val="0"/>
                                          </p:val>
                                        </p:tav>
                                        <p:tav tm="100000">
                                          <p:val>
                                            <p:strVal val="#ppt_h"/>
                                          </p:val>
                                        </p:tav>
                                      </p:tavLst>
                                    </p:anim>
                                    <p:animEffect transition="in" filter="fade">
                                      <p:cBhvr>
                                        <p:cTn id="32" dur="2000"/>
                                        <p:tgtEl>
                                          <p:spTgt spid="283656"/>
                                        </p:tgtEl>
                                      </p:cBhvr>
                                    </p:animEffect>
                                  </p:childTnLst>
                                </p:cTn>
                              </p:par>
                              <p:par>
                                <p:cTn id="33" presetID="6" presetClass="emph" presetSubtype="0" fill="hold" nodeType="withEffect">
                                  <p:stCondLst>
                                    <p:cond delay="31000"/>
                                  </p:stCondLst>
                                  <p:childTnLst>
                                    <p:animScale>
                                      <p:cBhvr>
                                        <p:cTn id="34" dur="2000" fill="hold"/>
                                        <p:tgtEl>
                                          <p:spTgt spid="283656"/>
                                        </p:tgtEl>
                                      </p:cBhvr>
                                      <p:by x="50000" y="50000"/>
                                    </p:animScale>
                                  </p:childTnLst>
                                </p:cTn>
                              </p:par>
                              <p:par>
                                <p:cTn id="35" presetID="56" presetClass="path" presetSubtype="0" accel="50000" decel="50000" fill="hold" nodeType="withEffect">
                                  <p:stCondLst>
                                    <p:cond delay="31000"/>
                                  </p:stCondLst>
                                  <p:childTnLst>
                                    <p:animMotion origin="layout" path="M -2.42705E-6 2.65896E-6 L -0.28902 0.02589 " pathEditMode="relative" rAng="0" ptsTypes="AA">
                                      <p:cBhvr>
                                        <p:cTn id="36" dur="2000" fill="hold"/>
                                        <p:tgtEl>
                                          <p:spTgt spid="283656"/>
                                        </p:tgtEl>
                                        <p:attrNameLst>
                                          <p:attrName>ppt_x</p:attrName>
                                          <p:attrName>ppt_y</p:attrName>
                                        </p:attrNameLst>
                                      </p:cBhvr>
                                      <p:rCtr x="-14451" y="1295"/>
                                    </p:animMotion>
                                  </p:childTnLst>
                                </p:cTn>
                              </p:par>
                              <p:par>
                                <p:cTn id="37" presetID="53" presetClass="entr" presetSubtype="0" fill="hold" nodeType="withEffect">
                                  <p:stCondLst>
                                    <p:cond delay="31000"/>
                                  </p:stCondLst>
                                  <p:childTnLst>
                                    <p:set>
                                      <p:cBhvr>
                                        <p:cTn id="38" dur="1" fill="hold">
                                          <p:stCondLst>
                                            <p:cond delay="0"/>
                                          </p:stCondLst>
                                        </p:cTn>
                                        <p:tgtEl>
                                          <p:spTgt spid="283659"/>
                                        </p:tgtEl>
                                        <p:attrNameLst>
                                          <p:attrName>style.visibility</p:attrName>
                                        </p:attrNameLst>
                                      </p:cBhvr>
                                      <p:to>
                                        <p:strVal val="visible"/>
                                      </p:to>
                                    </p:set>
                                    <p:anim calcmode="lin" valueType="num">
                                      <p:cBhvr>
                                        <p:cTn id="39" dur="2000" fill="hold"/>
                                        <p:tgtEl>
                                          <p:spTgt spid="283659"/>
                                        </p:tgtEl>
                                        <p:attrNameLst>
                                          <p:attrName>ppt_w</p:attrName>
                                        </p:attrNameLst>
                                      </p:cBhvr>
                                      <p:tavLst>
                                        <p:tav tm="0">
                                          <p:val>
                                            <p:fltVal val="0"/>
                                          </p:val>
                                        </p:tav>
                                        <p:tav tm="100000">
                                          <p:val>
                                            <p:strVal val="#ppt_w"/>
                                          </p:val>
                                        </p:tav>
                                      </p:tavLst>
                                    </p:anim>
                                    <p:anim calcmode="lin" valueType="num">
                                      <p:cBhvr>
                                        <p:cTn id="40" dur="2000" fill="hold"/>
                                        <p:tgtEl>
                                          <p:spTgt spid="283659"/>
                                        </p:tgtEl>
                                        <p:attrNameLst>
                                          <p:attrName>ppt_h</p:attrName>
                                        </p:attrNameLst>
                                      </p:cBhvr>
                                      <p:tavLst>
                                        <p:tav tm="0">
                                          <p:val>
                                            <p:fltVal val="0"/>
                                          </p:val>
                                        </p:tav>
                                        <p:tav tm="100000">
                                          <p:val>
                                            <p:strVal val="#ppt_h"/>
                                          </p:val>
                                        </p:tav>
                                      </p:tavLst>
                                    </p:anim>
                                    <p:animEffect transition="in" filter="fade">
                                      <p:cBhvr>
                                        <p:cTn id="41" dur="2000"/>
                                        <p:tgtEl>
                                          <p:spTgt spid="283659"/>
                                        </p:tgtEl>
                                      </p:cBhvr>
                                    </p:animEffect>
                                  </p:childTnLst>
                                </p:cTn>
                              </p:par>
                              <p:par>
                                <p:cTn id="42" presetID="6" presetClass="emph" presetSubtype="0" fill="hold" nodeType="withEffect">
                                  <p:stCondLst>
                                    <p:cond delay="39000"/>
                                  </p:stCondLst>
                                  <p:childTnLst>
                                    <p:animScale>
                                      <p:cBhvr>
                                        <p:cTn id="43" dur="2000" fill="hold"/>
                                        <p:tgtEl>
                                          <p:spTgt spid="283659"/>
                                        </p:tgtEl>
                                      </p:cBhvr>
                                      <p:by x="50000" y="50000"/>
                                    </p:animScale>
                                  </p:childTnLst>
                                </p:cTn>
                              </p:par>
                              <p:par>
                                <p:cTn id="44" presetID="56" presetClass="path" presetSubtype="0" accel="50000" decel="50000" fill="hold" nodeType="withEffect">
                                  <p:stCondLst>
                                    <p:cond delay="39000"/>
                                  </p:stCondLst>
                                  <p:childTnLst>
                                    <p:animMotion origin="layout" path="M 2.99213E-6 -2.08092E-6 L -0.28532 0.30659 " pathEditMode="relative" rAng="0" ptsTypes="AA">
                                      <p:cBhvr>
                                        <p:cTn id="45" dur="2000" fill="hold"/>
                                        <p:tgtEl>
                                          <p:spTgt spid="283659"/>
                                        </p:tgtEl>
                                        <p:attrNameLst>
                                          <p:attrName>ppt_x</p:attrName>
                                          <p:attrName>ppt_y</p:attrName>
                                        </p:attrNameLst>
                                      </p:cBhvr>
                                      <p:rCtr x="-14266" y="15329"/>
                                    </p:animMotion>
                                  </p:childTnLst>
                                </p:cTn>
                              </p:par>
                              <p:par>
                                <p:cTn id="46" presetID="53" presetClass="entr" presetSubtype="0" fill="hold" nodeType="withEffect">
                                  <p:stCondLst>
                                    <p:cond delay="39000"/>
                                  </p:stCondLst>
                                  <p:childTnLst>
                                    <p:set>
                                      <p:cBhvr>
                                        <p:cTn id="47" dur="1" fill="hold">
                                          <p:stCondLst>
                                            <p:cond delay="0"/>
                                          </p:stCondLst>
                                        </p:cTn>
                                        <p:tgtEl>
                                          <p:spTgt spid="283662"/>
                                        </p:tgtEl>
                                        <p:attrNameLst>
                                          <p:attrName>style.visibility</p:attrName>
                                        </p:attrNameLst>
                                      </p:cBhvr>
                                      <p:to>
                                        <p:strVal val="visible"/>
                                      </p:to>
                                    </p:set>
                                    <p:anim calcmode="lin" valueType="num">
                                      <p:cBhvr>
                                        <p:cTn id="48" dur="2000" fill="hold"/>
                                        <p:tgtEl>
                                          <p:spTgt spid="283662"/>
                                        </p:tgtEl>
                                        <p:attrNameLst>
                                          <p:attrName>ppt_w</p:attrName>
                                        </p:attrNameLst>
                                      </p:cBhvr>
                                      <p:tavLst>
                                        <p:tav tm="0">
                                          <p:val>
                                            <p:fltVal val="0"/>
                                          </p:val>
                                        </p:tav>
                                        <p:tav tm="100000">
                                          <p:val>
                                            <p:strVal val="#ppt_w"/>
                                          </p:val>
                                        </p:tav>
                                      </p:tavLst>
                                    </p:anim>
                                    <p:anim calcmode="lin" valueType="num">
                                      <p:cBhvr>
                                        <p:cTn id="49" dur="2000" fill="hold"/>
                                        <p:tgtEl>
                                          <p:spTgt spid="283662"/>
                                        </p:tgtEl>
                                        <p:attrNameLst>
                                          <p:attrName>ppt_h</p:attrName>
                                        </p:attrNameLst>
                                      </p:cBhvr>
                                      <p:tavLst>
                                        <p:tav tm="0">
                                          <p:val>
                                            <p:fltVal val="0"/>
                                          </p:val>
                                        </p:tav>
                                        <p:tav tm="100000">
                                          <p:val>
                                            <p:strVal val="#ppt_h"/>
                                          </p:val>
                                        </p:tav>
                                      </p:tavLst>
                                    </p:anim>
                                    <p:animEffect transition="in" filter="fade">
                                      <p:cBhvr>
                                        <p:cTn id="50" dur="2000"/>
                                        <p:tgtEl>
                                          <p:spTgt spid="283662"/>
                                        </p:tgtEl>
                                      </p:cBhvr>
                                    </p:animEffect>
                                  </p:childTnLst>
                                </p:cTn>
                              </p:par>
                              <p:par>
                                <p:cTn id="51" presetID="6" presetClass="emph" presetSubtype="0" fill="hold" nodeType="withEffect">
                                  <p:stCondLst>
                                    <p:cond delay="46000"/>
                                  </p:stCondLst>
                                  <p:childTnLst>
                                    <p:animScale>
                                      <p:cBhvr>
                                        <p:cTn id="52" dur="2000" fill="hold"/>
                                        <p:tgtEl>
                                          <p:spTgt spid="283662"/>
                                        </p:tgtEl>
                                      </p:cBhvr>
                                      <p:by x="50000" y="50000"/>
                                    </p:animScale>
                                  </p:childTnLst>
                                </p:cTn>
                              </p:par>
                              <p:par>
                                <p:cTn id="53" presetID="56" presetClass="path" presetSubtype="0" accel="50000" decel="50000" fill="hold" nodeType="withEffect">
                                  <p:stCondLst>
                                    <p:cond delay="46000"/>
                                  </p:stCondLst>
                                  <p:childTnLst>
                                    <p:animMotion origin="layout" path="M -2.42705E-6 4.68208E-6 L 0.24456 -0.22451 " pathEditMode="relative" rAng="0" ptsTypes="AA">
                                      <p:cBhvr>
                                        <p:cTn id="54" dur="2000" fill="hold"/>
                                        <p:tgtEl>
                                          <p:spTgt spid="283662"/>
                                        </p:tgtEl>
                                        <p:attrNameLst>
                                          <p:attrName>ppt_x</p:attrName>
                                          <p:attrName>ppt_y</p:attrName>
                                        </p:attrNameLst>
                                      </p:cBhvr>
                                      <p:rCtr x="12228" y="-11237"/>
                                    </p:animMotion>
                                  </p:childTnLst>
                                </p:cTn>
                              </p:par>
                              <p:par>
                                <p:cTn id="55" presetID="53" presetClass="entr" presetSubtype="0" fill="hold" nodeType="withEffect">
                                  <p:stCondLst>
                                    <p:cond delay="46000"/>
                                  </p:stCondLst>
                                  <p:childTnLst>
                                    <p:set>
                                      <p:cBhvr>
                                        <p:cTn id="56" dur="1" fill="hold">
                                          <p:stCondLst>
                                            <p:cond delay="0"/>
                                          </p:stCondLst>
                                        </p:cTn>
                                        <p:tgtEl>
                                          <p:spTgt spid="283665"/>
                                        </p:tgtEl>
                                        <p:attrNameLst>
                                          <p:attrName>style.visibility</p:attrName>
                                        </p:attrNameLst>
                                      </p:cBhvr>
                                      <p:to>
                                        <p:strVal val="visible"/>
                                      </p:to>
                                    </p:set>
                                    <p:anim calcmode="lin" valueType="num">
                                      <p:cBhvr>
                                        <p:cTn id="57" dur="2000" fill="hold"/>
                                        <p:tgtEl>
                                          <p:spTgt spid="283665"/>
                                        </p:tgtEl>
                                        <p:attrNameLst>
                                          <p:attrName>ppt_w</p:attrName>
                                        </p:attrNameLst>
                                      </p:cBhvr>
                                      <p:tavLst>
                                        <p:tav tm="0">
                                          <p:val>
                                            <p:fltVal val="0"/>
                                          </p:val>
                                        </p:tav>
                                        <p:tav tm="100000">
                                          <p:val>
                                            <p:strVal val="#ppt_w"/>
                                          </p:val>
                                        </p:tav>
                                      </p:tavLst>
                                    </p:anim>
                                    <p:anim calcmode="lin" valueType="num">
                                      <p:cBhvr>
                                        <p:cTn id="58" dur="2000" fill="hold"/>
                                        <p:tgtEl>
                                          <p:spTgt spid="283665"/>
                                        </p:tgtEl>
                                        <p:attrNameLst>
                                          <p:attrName>ppt_h</p:attrName>
                                        </p:attrNameLst>
                                      </p:cBhvr>
                                      <p:tavLst>
                                        <p:tav tm="0">
                                          <p:val>
                                            <p:fltVal val="0"/>
                                          </p:val>
                                        </p:tav>
                                        <p:tav tm="100000">
                                          <p:val>
                                            <p:strVal val="#ppt_h"/>
                                          </p:val>
                                        </p:tav>
                                      </p:tavLst>
                                    </p:anim>
                                    <p:animEffect transition="in" filter="fade">
                                      <p:cBhvr>
                                        <p:cTn id="59" dur="2000"/>
                                        <p:tgtEl>
                                          <p:spTgt spid="283665"/>
                                        </p:tgtEl>
                                      </p:cBhvr>
                                    </p:animEffect>
                                  </p:childTnLst>
                                </p:cTn>
                              </p:par>
                              <p:par>
                                <p:cTn id="60" presetID="6" presetClass="emph" presetSubtype="0" fill="hold" nodeType="withEffect">
                                  <p:stCondLst>
                                    <p:cond delay="51000"/>
                                  </p:stCondLst>
                                  <p:childTnLst>
                                    <p:animScale>
                                      <p:cBhvr>
                                        <p:cTn id="61" dur="2000" fill="hold"/>
                                        <p:tgtEl>
                                          <p:spTgt spid="283665"/>
                                        </p:tgtEl>
                                      </p:cBhvr>
                                      <p:by x="50000" y="50000"/>
                                    </p:animScale>
                                  </p:childTnLst>
                                </p:cTn>
                              </p:par>
                              <p:par>
                                <p:cTn id="62" presetID="56" presetClass="path" presetSubtype="0" accel="50000" decel="50000" fill="hold" nodeType="withEffect">
                                  <p:stCondLst>
                                    <p:cond delay="51000"/>
                                  </p:stCondLst>
                                  <p:childTnLst>
                                    <p:animMotion origin="layout" path="M 3.83048E-6 -4.04624E-6 L 0.25567 -0.00138 " pathEditMode="relative" rAng="0" ptsTypes="AA">
                                      <p:cBhvr>
                                        <p:cTn id="63" dur="2000" fill="hold"/>
                                        <p:tgtEl>
                                          <p:spTgt spid="283665"/>
                                        </p:tgtEl>
                                        <p:attrNameLst>
                                          <p:attrName>ppt_x</p:attrName>
                                          <p:attrName>ppt_y</p:attrName>
                                        </p:attrNameLst>
                                      </p:cBhvr>
                                      <p:rCtr x="12784" y="-69"/>
                                    </p:animMotion>
                                  </p:childTnLst>
                                </p:cTn>
                              </p:par>
                              <p:par>
                                <p:cTn id="64" presetID="53" presetClass="entr" presetSubtype="0" fill="hold" nodeType="withEffect">
                                  <p:stCondLst>
                                    <p:cond delay="51000"/>
                                  </p:stCondLst>
                                  <p:childTnLst>
                                    <p:set>
                                      <p:cBhvr>
                                        <p:cTn id="65" dur="1" fill="hold">
                                          <p:stCondLst>
                                            <p:cond delay="0"/>
                                          </p:stCondLst>
                                        </p:cTn>
                                        <p:tgtEl>
                                          <p:spTgt spid="283668"/>
                                        </p:tgtEl>
                                        <p:attrNameLst>
                                          <p:attrName>style.visibility</p:attrName>
                                        </p:attrNameLst>
                                      </p:cBhvr>
                                      <p:to>
                                        <p:strVal val="visible"/>
                                      </p:to>
                                    </p:set>
                                    <p:anim calcmode="lin" valueType="num">
                                      <p:cBhvr>
                                        <p:cTn id="66" dur="2000" fill="hold"/>
                                        <p:tgtEl>
                                          <p:spTgt spid="283668"/>
                                        </p:tgtEl>
                                        <p:attrNameLst>
                                          <p:attrName>ppt_w</p:attrName>
                                        </p:attrNameLst>
                                      </p:cBhvr>
                                      <p:tavLst>
                                        <p:tav tm="0">
                                          <p:val>
                                            <p:fltVal val="0"/>
                                          </p:val>
                                        </p:tav>
                                        <p:tav tm="100000">
                                          <p:val>
                                            <p:strVal val="#ppt_w"/>
                                          </p:val>
                                        </p:tav>
                                      </p:tavLst>
                                    </p:anim>
                                    <p:anim calcmode="lin" valueType="num">
                                      <p:cBhvr>
                                        <p:cTn id="67" dur="2000" fill="hold"/>
                                        <p:tgtEl>
                                          <p:spTgt spid="283668"/>
                                        </p:tgtEl>
                                        <p:attrNameLst>
                                          <p:attrName>ppt_h</p:attrName>
                                        </p:attrNameLst>
                                      </p:cBhvr>
                                      <p:tavLst>
                                        <p:tav tm="0">
                                          <p:val>
                                            <p:fltVal val="0"/>
                                          </p:val>
                                        </p:tav>
                                        <p:tav tm="100000">
                                          <p:val>
                                            <p:strVal val="#ppt_h"/>
                                          </p:val>
                                        </p:tav>
                                      </p:tavLst>
                                    </p:anim>
                                    <p:animEffect transition="in" filter="fade">
                                      <p:cBhvr>
                                        <p:cTn id="68" dur="2000"/>
                                        <p:tgtEl>
                                          <p:spTgt spid="283668"/>
                                        </p:tgtEl>
                                      </p:cBhvr>
                                    </p:animEffect>
                                  </p:childTnLst>
                                </p:cTn>
                              </p:par>
                              <p:par>
                                <p:cTn id="69" presetID="6" presetClass="emph" presetSubtype="0" fill="hold" nodeType="withEffect">
                                  <p:stCondLst>
                                    <p:cond delay="55000"/>
                                  </p:stCondLst>
                                  <p:childTnLst>
                                    <p:animScale>
                                      <p:cBhvr>
                                        <p:cTn id="70" dur="2000" fill="hold"/>
                                        <p:tgtEl>
                                          <p:spTgt spid="283668"/>
                                        </p:tgtEl>
                                      </p:cBhvr>
                                      <p:by x="50000" y="50000"/>
                                    </p:animScale>
                                  </p:childTnLst>
                                </p:cTn>
                              </p:par>
                              <p:par>
                                <p:cTn id="71" presetID="56" presetClass="path" presetSubtype="0" accel="50000" decel="50000" fill="hold" nodeType="withEffect">
                                  <p:stCondLst>
                                    <p:cond delay="55000"/>
                                  </p:stCondLst>
                                  <p:childTnLst>
                                    <p:animMotion origin="layout" path="M 2.99213E-6 4.62428E-7 L 0.24826 0.26012 " pathEditMode="relative" rAng="0" ptsTypes="AA">
                                      <p:cBhvr>
                                        <p:cTn id="72" dur="2000" fill="hold"/>
                                        <p:tgtEl>
                                          <p:spTgt spid="283668"/>
                                        </p:tgtEl>
                                        <p:attrNameLst>
                                          <p:attrName>ppt_x</p:attrName>
                                          <p:attrName>ppt_y</p:attrName>
                                        </p:attrNameLst>
                                      </p:cBhvr>
                                      <p:rCtr x="12413" y="12994"/>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3" fill="hold" display="0">
                  <p:stCondLst>
                    <p:cond delay="indefinite"/>
                  </p:stCondLst>
                  <p:endCondLst>
                    <p:cond evt="onNext" delay="0">
                      <p:tgtEl>
                        <p:sldTgt/>
                      </p:tgtEl>
                    </p:cond>
                    <p:cond evt="onPrev" delay="0">
                      <p:tgtEl>
                        <p:sldTgt/>
                      </p:tgtEl>
                    </p:cond>
                    <p:cond evt="onStopAudio" delay="0">
                      <p:tgtEl>
                        <p:sldTgt/>
                      </p:tgtEl>
                    </p:cond>
                  </p:endCondLst>
                </p:cTn>
                <p:tgtEl>
                  <p:spTgt spid="283671"/>
                </p:tgtEl>
              </p:cMediaNode>
            </p:audio>
          </p:childTnLst>
        </p:cTn>
      </p:par>
    </p:tnLst>
    <p:bldLst>
      <p:bldP spid="283650" grpId="0"/>
      <p:bldP spid="283651" grpId="0"/>
      <p:bldP spid="283652" grpId="0" animBg="1"/>
      <p:bldP spid="28365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Date Placeholder 3">
            <a:extLst>
              <a:ext uri="{FF2B5EF4-FFF2-40B4-BE49-F238E27FC236}">
                <a16:creationId xmlns:a16="http://schemas.microsoft.com/office/drawing/2014/main" id="{13C5AFBC-0842-044F-A4B2-25ECD58109CD}"/>
              </a:ext>
            </a:extLst>
          </p:cNvPr>
          <p:cNvSpPr>
            <a:spLocks noGrp="1"/>
          </p:cNvSpPr>
          <p:nvPr>
            <p:ph type="dt" sz="quarter" idx="10"/>
          </p:nvPr>
        </p:nvSpPr>
        <p:spPr>
          <a:xfrm>
            <a:off x="1185333" y="6578600"/>
            <a:ext cx="1276350"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905207C-9BD4-2945-AA91-D591C78C925B}" type="datetime12">
              <a:rPr lang="en-US" altLang="en-US" sz="1100" smtClean="0"/>
              <a:t>7:38 AM</a:t>
            </a:fld>
            <a:endParaRPr lang="en-US" altLang="en-US" sz="1100" dirty="0"/>
          </a:p>
        </p:txBody>
      </p:sp>
      <p:sp>
        <p:nvSpPr>
          <p:cNvPr id="18434" name="Footer Placeholder 4">
            <a:extLst>
              <a:ext uri="{FF2B5EF4-FFF2-40B4-BE49-F238E27FC236}">
                <a16:creationId xmlns:a16="http://schemas.microsoft.com/office/drawing/2014/main" id="{BC5CAEAD-1F29-C449-957B-BB7AB3032D5E}"/>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1990-2020 J. Paul Robinson, Purdue University</a:t>
            </a:r>
          </a:p>
        </p:txBody>
      </p:sp>
      <p:sp>
        <p:nvSpPr>
          <p:cNvPr id="18435" name="Slide Number Placeholder 5">
            <a:extLst>
              <a:ext uri="{FF2B5EF4-FFF2-40B4-BE49-F238E27FC236}">
                <a16:creationId xmlns:a16="http://schemas.microsoft.com/office/drawing/2014/main" id="{0A8D3AC7-C8C9-D549-9766-FACD5DFE71F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4CC62D97-D48D-084D-80D4-720A1834A188}" type="slidenum">
              <a:rPr lang="en-US" altLang="en-US" sz="1400" smtClean="0">
                <a:latin typeface="Times New Roman" panose="02020603050405020304" pitchFamily="18" charset="0"/>
              </a:rPr>
              <a:pPr>
                <a:spcBef>
                  <a:spcPct val="0"/>
                </a:spcBef>
                <a:buFontTx/>
                <a:buNone/>
              </a:pPr>
              <a:t>4</a:t>
            </a:fld>
            <a:endParaRPr lang="en-US" altLang="en-US" sz="1400">
              <a:latin typeface="Times New Roman" panose="02020603050405020304" pitchFamily="18" charset="0"/>
            </a:endParaRPr>
          </a:p>
        </p:txBody>
      </p:sp>
      <p:sp>
        <p:nvSpPr>
          <p:cNvPr id="18436" name="Rectangle 2">
            <a:extLst>
              <a:ext uri="{FF2B5EF4-FFF2-40B4-BE49-F238E27FC236}">
                <a16:creationId xmlns:a16="http://schemas.microsoft.com/office/drawing/2014/main" id="{A92F9D93-48BF-114D-86CA-2F48852BFD8B}"/>
              </a:ext>
            </a:extLst>
          </p:cNvPr>
          <p:cNvSpPr>
            <a:spLocks noGrp="1" noChangeArrowheads="1"/>
          </p:cNvSpPr>
          <p:nvPr>
            <p:ph type="title"/>
          </p:nvPr>
        </p:nvSpPr>
        <p:spPr/>
        <p:txBody>
          <a:bodyPr/>
          <a:lstStyle/>
          <a:p>
            <a:r>
              <a:rPr lang="en-US" altLang="en-US" dirty="0">
                <a:ea typeface="ＭＳ Ｐゴシック" panose="020B0600070205080204" pitchFamily="34" charset="-128"/>
              </a:rPr>
              <a:t>More on Wolfgang </a:t>
            </a:r>
            <a:r>
              <a:rPr lang="en-US" altLang="en-US" dirty="0">
                <a:solidFill>
                  <a:schemeClr val="tx1"/>
                </a:solidFill>
                <a:ea typeface="ＭＳ Ｐゴシック" panose="020B0600070205080204" pitchFamily="34" charset="-128"/>
              </a:rPr>
              <a:t>Göhde</a:t>
            </a:r>
            <a:r>
              <a:rPr lang="en-US" altLang="en-US" dirty="0">
                <a:ea typeface="ＭＳ Ｐゴシック" panose="020B0600070205080204" pitchFamily="34" charset="-128"/>
              </a:rPr>
              <a:t> </a:t>
            </a:r>
          </a:p>
        </p:txBody>
      </p:sp>
      <p:sp>
        <p:nvSpPr>
          <p:cNvPr id="18437" name="Rectangle 3">
            <a:extLst>
              <a:ext uri="{FF2B5EF4-FFF2-40B4-BE49-F238E27FC236}">
                <a16:creationId xmlns:a16="http://schemas.microsoft.com/office/drawing/2014/main" id="{2F239A6C-A7BC-EE49-AABB-E856A9D347DB}"/>
              </a:ext>
            </a:extLst>
          </p:cNvPr>
          <p:cNvSpPr>
            <a:spLocks noGrp="1" noChangeArrowheads="1"/>
          </p:cNvSpPr>
          <p:nvPr>
            <p:ph type="body" idx="1"/>
          </p:nvPr>
        </p:nvSpPr>
        <p:spPr>
          <a:xfrm>
            <a:off x="6444544" y="1447800"/>
            <a:ext cx="2514600" cy="4114800"/>
          </a:xfrm>
        </p:spPr>
        <p:txBody>
          <a:bodyPr/>
          <a:lstStyle/>
          <a:p>
            <a:r>
              <a:rPr lang="en-US" altLang="en-US" sz="2400" dirty="0">
                <a:ea typeface="ＭＳ Ｐゴシック" panose="020B0600070205080204" pitchFamily="34" charset="-128"/>
              </a:rPr>
              <a:t>Flow Cytometry Pioneer – First fluorescence commercial flow cytometer </a:t>
            </a:r>
          </a:p>
        </p:txBody>
      </p:sp>
      <p:pic>
        <p:nvPicPr>
          <p:cNvPr id="18438" name="Picture 4">
            <a:extLst>
              <a:ext uri="{FF2B5EF4-FFF2-40B4-BE49-F238E27FC236}">
                <a16:creationId xmlns:a16="http://schemas.microsoft.com/office/drawing/2014/main" id="{295B96AD-65E0-6E42-AB90-CFFEC8714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3" y="1162050"/>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Date Placeholder 3">
            <a:extLst>
              <a:ext uri="{FF2B5EF4-FFF2-40B4-BE49-F238E27FC236}">
                <a16:creationId xmlns:a16="http://schemas.microsoft.com/office/drawing/2014/main" id="{11AFDD46-CB2B-8144-AEA9-7FD2C105559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231203A-9EA2-4E41-B67D-9E6F2B6E3027}" type="datetime12">
              <a:rPr lang="en-US" altLang="en-US" sz="1100" smtClean="0">
                <a:solidFill>
                  <a:srgbClr val="002060"/>
                </a:solidFill>
              </a:rPr>
              <a:t>7:38 AM</a:t>
            </a:fld>
            <a:endParaRPr lang="en-US" altLang="en-US" sz="1100" dirty="0">
              <a:solidFill>
                <a:srgbClr val="002060"/>
              </a:solidFill>
            </a:endParaRPr>
          </a:p>
        </p:txBody>
      </p:sp>
      <p:sp>
        <p:nvSpPr>
          <p:cNvPr id="84994" name="Footer Placeholder 4">
            <a:extLst>
              <a:ext uri="{FF2B5EF4-FFF2-40B4-BE49-F238E27FC236}">
                <a16:creationId xmlns:a16="http://schemas.microsoft.com/office/drawing/2014/main" id="{975D5121-79C9-C14E-B8AA-84E6802210E2}"/>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solidFill>
                  <a:srgbClr val="002060"/>
                </a:solidFill>
              </a:rPr>
              <a:t>© 1990-2022 J. Paul Robinson, Purdue University</a:t>
            </a:r>
          </a:p>
        </p:txBody>
      </p:sp>
      <p:sp>
        <p:nvSpPr>
          <p:cNvPr id="84995" name="Slide Number Placeholder 5">
            <a:extLst>
              <a:ext uri="{FF2B5EF4-FFF2-40B4-BE49-F238E27FC236}">
                <a16:creationId xmlns:a16="http://schemas.microsoft.com/office/drawing/2014/main" id="{C0FC4C83-26C8-3345-9200-E61F0D97768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2060"/>
                </a:solidFill>
                <a:latin typeface="Times New Roman" panose="02020603050405020304" pitchFamily="18" charset="0"/>
              </a:rPr>
              <a:t>Page </a:t>
            </a:r>
            <a:fld id="{F441B572-E143-244F-A87A-483FC5FB68B8}" type="slidenum">
              <a:rPr lang="en-US" altLang="en-US" sz="1400" smtClean="0">
                <a:solidFill>
                  <a:srgbClr val="002060"/>
                </a:solidFill>
                <a:latin typeface="Times New Roman" panose="02020603050405020304" pitchFamily="18" charset="0"/>
              </a:rPr>
              <a:pPr>
                <a:spcBef>
                  <a:spcPct val="0"/>
                </a:spcBef>
                <a:buFontTx/>
                <a:buNone/>
              </a:pPr>
              <a:t>40</a:t>
            </a:fld>
            <a:endParaRPr lang="en-US" altLang="en-US" sz="1400">
              <a:solidFill>
                <a:srgbClr val="002060"/>
              </a:solidFill>
              <a:latin typeface="Times New Roman" panose="02020603050405020304" pitchFamily="18" charset="0"/>
            </a:endParaRPr>
          </a:p>
        </p:txBody>
      </p:sp>
      <p:sp>
        <p:nvSpPr>
          <p:cNvPr id="52229" name="Rectangle 2">
            <a:extLst>
              <a:ext uri="{FF2B5EF4-FFF2-40B4-BE49-F238E27FC236}">
                <a16:creationId xmlns:a16="http://schemas.microsoft.com/office/drawing/2014/main" id="{A1C559BE-9851-7848-AE11-A6C518053253}"/>
              </a:ext>
            </a:extLst>
          </p:cNvPr>
          <p:cNvSpPr>
            <a:spLocks noGrp="1" noChangeArrowheads="1"/>
          </p:cNvSpPr>
          <p:nvPr>
            <p:ph type="title"/>
          </p:nvPr>
        </p:nvSpPr>
        <p:spPr>
          <a:xfrm>
            <a:off x="609600" y="0"/>
            <a:ext cx="7772400" cy="838200"/>
          </a:xfrm>
          <a:extLst>
            <a:ext uri="{909E8E84-426E-40dd-AFC4-6F175D3DCCD1}"/>
            <a:ext uri="{91240B29-F687-4f45-9708-019B960494DF}"/>
            <a:ext uri="{AF507438-7753-43e0-B8FC-AC1667EBCBE1}"/>
            <a:ext uri="{FAA26D3D-D897-4be2-8F04-BA451C77F1D7}"/>
          </a:extLst>
        </p:spPr>
        <p:txBody>
          <a:bodyPr/>
          <a:lstStyle/>
          <a:p>
            <a:pPr>
              <a:defRPr/>
            </a:pPr>
            <a:r>
              <a:rPr lang="en-US" altLang="en-US">
                <a:solidFill>
                  <a:srgbClr val="002060"/>
                </a:solidFill>
                <a:ea typeface="+mj-ea"/>
              </a:rPr>
              <a:t>Mack Fulwyler</a:t>
            </a:r>
          </a:p>
        </p:txBody>
      </p:sp>
      <p:sp>
        <p:nvSpPr>
          <p:cNvPr id="52230" name="Rectangle 3">
            <a:extLst>
              <a:ext uri="{FF2B5EF4-FFF2-40B4-BE49-F238E27FC236}">
                <a16:creationId xmlns:a16="http://schemas.microsoft.com/office/drawing/2014/main" id="{871ED657-B8C5-5F4C-AE82-5A9FDBFBF789}"/>
              </a:ext>
            </a:extLst>
          </p:cNvPr>
          <p:cNvSpPr>
            <a:spLocks noGrp="1" noChangeArrowheads="1"/>
          </p:cNvSpPr>
          <p:nvPr>
            <p:ph type="body" idx="1"/>
          </p:nvPr>
        </p:nvSpPr>
        <p:spPr>
          <a:xfrm>
            <a:off x="304800" y="990600"/>
            <a:ext cx="5410200" cy="4114800"/>
          </a:xfrm>
          <a:extLst>
            <a:ext uri="{909E8E84-426E-40dd-AFC4-6F175D3DCCD1}"/>
            <a:ext uri="{91240B29-F687-4f45-9708-019B960494DF}"/>
            <a:ext uri="{AF507438-7753-43e0-B8FC-AC1667EBCBE1}"/>
            <a:ext uri="{FAA26D3D-D897-4be2-8F04-BA451C77F1D7}"/>
          </a:extLst>
        </p:spPr>
        <p:txBody>
          <a:bodyPr/>
          <a:lstStyle/>
          <a:p>
            <a:pPr>
              <a:defRPr/>
            </a:pPr>
            <a:r>
              <a:rPr lang="en-US" altLang="en-US" sz="2000">
                <a:solidFill>
                  <a:srgbClr val="002060"/>
                </a:solidFill>
                <a:ea typeface="+mn-ea"/>
              </a:rPr>
              <a:t>Coulter Electronics manufactured the TPS-1 (Two parameter sorter) in 1975 which could measure forward scatter and fluorescence using a 35mW argon laser.</a:t>
            </a:r>
          </a:p>
        </p:txBody>
      </p:sp>
      <p:sp>
        <p:nvSpPr>
          <p:cNvPr id="84998" name="Text Box 5">
            <a:extLst>
              <a:ext uri="{FF2B5EF4-FFF2-40B4-BE49-F238E27FC236}">
                <a16:creationId xmlns:a16="http://schemas.microsoft.com/office/drawing/2014/main" id="{40C8D5EF-9EA7-AA42-A345-8C0D0EB66D16}"/>
              </a:ext>
            </a:extLst>
          </p:cNvPr>
          <p:cNvSpPr txBox="1">
            <a:spLocks noChangeArrowheads="1"/>
          </p:cNvSpPr>
          <p:nvPr/>
        </p:nvSpPr>
        <p:spPr bwMode="auto">
          <a:xfrm>
            <a:off x="6172200" y="4800600"/>
            <a:ext cx="23018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solidFill>
                  <a:srgbClr val="002060"/>
                </a:solidFill>
                <a:latin typeface="Times New Roman" panose="02020603050405020304" pitchFamily="18" charset="0"/>
              </a:rPr>
              <a:t>This photo (left) (©2000 – J.P. Robinson) is one of only one or two surviving TPS Instruments. It is very similar to the Coulter Counter of the day.</a:t>
            </a:r>
          </a:p>
        </p:txBody>
      </p:sp>
      <p:grpSp>
        <p:nvGrpSpPr>
          <p:cNvPr id="84999" name="Group 7">
            <a:extLst>
              <a:ext uri="{FF2B5EF4-FFF2-40B4-BE49-F238E27FC236}">
                <a16:creationId xmlns:a16="http://schemas.microsoft.com/office/drawing/2014/main" id="{04F3A1BD-8C30-464A-ABEA-F5A880CD87AE}"/>
              </a:ext>
            </a:extLst>
          </p:cNvPr>
          <p:cNvGrpSpPr>
            <a:grpSpLocks/>
          </p:cNvGrpSpPr>
          <p:nvPr/>
        </p:nvGrpSpPr>
        <p:grpSpPr bwMode="auto">
          <a:xfrm>
            <a:off x="669924" y="2286000"/>
            <a:ext cx="5349875" cy="3886200"/>
            <a:chOff x="624" y="1440"/>
            <a:chExt cx="3600" cy="2708"/>
          </a:xfrm>
        </p:grpSpPr>
        <p:pic>
          <p:nvPicPr>
            <p:cNvPr id="85001" name="Picture 4" descr="tps-1">
              <a:extLst>
                <a:ext uri="{FF2B5EF4-FFF2-40B4-BE49-F238E27FC236}">
                  <a16:creationId xmlns:a16="http://schemas.microsoft.com/office/drawing/2014/main" id="{EB70C6FC-00AE-0044-94CA-E0AA6A512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1440"/>
              <a:ext cx="3600" cy="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2" name="Rectangle 6">
              <a:extLst>
                <a:ext uri="{FF2B5EF4-FFF2-40B4-BE49-F238E27FC236}">
                  <a16:creationId xmlns:a16="http://schemas.microsoft.com/office/drawing/2014/main" id="{4F91B5CC-E267-3546-9F6E-F74873EDB56B}"/>
                </a:ext>
              </a:extLst>
            </p:cNvPr>
            <p:cNvSpPr>
              <a:spLocks noChangeArrowheads="1"/>
            </p:cNvSpPr>
            <p:nvPr/>
          </p:nvSpPr>
          <p:spPr bwMode="auto">
            <a:xfrm>
              <a:off x="1392" y="3936"/>
              <a:ext cx="163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dirty="0">
                  <a:solidFill>
                    <a:srgbClr val="FFFF00"/>
                  </a:solidFill>
                  <a:latin typeface="Times New Roman" panose="02020603050405020304" pitchFamily="18" charset="0"/>
                </a:rPr>
                <a:t>Photo ©2000 – J.P. Robinson</a:t>
              </a:r>
            </a:p>
          </p:txBody>
        </p:sp>
      </p:grpSp>
      <p:pic>
        <p:nvPicPr>
          <p:cNvPr id="85000" name="Picture 8">
            <a:extLst>
              <a:ext uri="{FF2B5EF4-FFF2-40B4-BE49-F238E27FC236}">
                <a16:creationId xmlns:a16="http://schemas.microsoft.com/office/drawing/2014/main" id="{FCB7E760-45F2-8C4F-B3D5-229968A17F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763" y="1143000"/>
            <a:ext cx="21939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Date Placeholder 2">
            <a:extLst>
              <a:ext uri="{FF2B5EF4-FFF2-40B4-BE49-F238E27FC236}">
                <a16:creationId xmlns:a16="http://schemas.microsoft.com/office/drawing/2014/main" id="{187C27A6-46B9-C846-8957-3554C7F8F761}"/>
              </a:ext>
            </a:extLst>
          </p:cNvPr>
          <p:cNvSpPr>
            <a:spLocks noGrp="1"/>
          </p:cNvSpPr>
          <p:nvPr>
            <p:ph type="dt" sz="quarter" idx="10"/>
          </p:nvPr>
        </p:nvSpPr>
        <p:spPr>
          <a:xfrm>
            <a:off x="1219200" y="6612467"/>
            <a:ext cx="1524001"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69E4894-F014-9140-B1B5-54A4CE4BDF6A}" type="datetime12">
              <a:rPr lang="en-US" altLang="en-US" sz="1400" smtClean="0"/>
              <a:t>7:38 AM</a:t>
            </a:fld>
            <a:endParaRPr lang="en-US" altLang="en-US" sz="1400"/>
          </a:p>
        </p:txBody>
      </p:sp>
      <p:sp>
        <p:nvSpPr>
          <p:cNvPr id="87043" name="Slide Number Placeholder 4">
            <a:extLst>
              <a:ext uri="{FF2B5EF4-FFF2-40B4-BE49-F238E27FC236}">
                <a16:creationId xmlns:a16="http://schemas.microsoft.com/office/drawing/2014/main" id="{11FC4212-3B53-5747-97BC-C1E895FD05B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AD9765EC-8FE8-504B-BC64-831FCCEFD2EC}" type="slidenum">
              <a:rPr lang="en-US" altLang="en-US" sz="1400" smtClean="0">
                <a:latin typeface="Times New Roman" panose="02020603050405020304" pitchFamily="18" charset="0"/>
              </a:rPr>
              <a:pPr>
                <a:spcBef>
                  <a:spcPct val="0"/>
                </a:spcBef>
                <a:buFontTx/>
                <a:buNone/>
              </a:pPr>
              <a:t>41</a:t>
            </a:fld>
            <a:endParaRPr lang="en-US" altLang="en-US" sz="1400">
              <a:latin typeface="Times New Roman" panose="02020603050405020304" pitchFamily="18" charset="0"/>
            </a:endParaRPr>
          </a:p>
        </p:txBody>
      </p:sp>
      <p:sp>
        <p:nvSpPr>
          <p:cNvPr id="53253" name="Rectangle 2">
            <a:extLst>
              <a:ext uri="{FF2B5EF4-FFF2-40B4-BE49-F238E27FC236}">
                <a16:creationId xmlns:a16="http://schemas.microsoft.com/office/drawing/2014/main" id="{5CAB92E4-9C55-3649-B6BE-B70CF635C9FE}"/>
              </a:ext>
            </a:extLst>
          </p:cNvPr>
          <p:cNvSpPr>
            <a:spLocks noGrp="1" noChangeArrowheads="1"/>
          </p:cNvSpPr>
          <p:nvPr>
            <p:ph type="title"/>
          </p:nvPr>
        </p:nvSpPr>
        <p:spPr>
          <a:xfrm>
            <a:off x="234244" y="392289"/>
            <a:ext cx="7772400" cy="533400"/>
          </a:xfrm>
          <a:extLst>
            <a:ext uri="{91240B29-F687-4f45-9708-019B960494DF}"/>
          </a:extLst>
        </p:spPr>
        <p:txBody>
          <a:bodyPr/>
          <a:lstStyle/>
          <a:p>
            <a:pPr>
              <a:defRPr/>
            </a:pPr>
            <a:r>
              <a:rPr lang="en-US" altLang="en-US" sz="2400" dirty="0">
                <a:ea typeface="+mj-ea"/>
              </a:rPr>
              <a:t>Shapiro (sadly passed away in Nov, 2021)</a:t>
            </a:r>
          </a:p>
        </p:txBody>
      </p:sp>
      <p:sp>
        <p:nvSpPr>
          <p:cNvPr id="87045" name="Text Box 3">
            <a:extLst>
              <a:ext uri="{FF2B5EF4-FFF2-40B4-BE49-F238E27FC236}">
                <a16:creationId xmlns:a16="http://schemas.microsoft.com/office/drawing/2014/main" id="{018D5DD7-465B-194C-920F-A4BC8DD1DE17}"/>
              </a:ext>
            </a:extLst>
          </p:cNvPr>
          <p:cNvSpPr txBox="1">
            <a:spLocks noChangeArrowheads="1"/>
          </p:cNvSpPr>
          <p:nvPr/>
        </p:nvSpPr>
        <p:spPr bwMode="auto">
          <a:xfrm>
            <a:off x="228600" y="914400"/>
            <a:ext cx="84582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a:latin typeface="Times New Roman" panose="02020603050405020304" pitchFamily="18" charset="0"/>
            </a:endParaRPr>
          </a:p>
          <a:p>
            <a:pPr>
              <a:lnSpc>
                <a:spcPct val="96000"/>
              </a:lnSpc>
              <a:spcBef>
                <a:spcPct val="0"/>
              </a:spcBef>
              <a:buFontTx/>
              <a:buNone/>
            </a:pPr>
            <a:endParaRPr lang="en-US" altLang="en-US" sz="1600">
              <a:latin typeface="Helvetica" pitchFamily="2" charset="0"/>
            </a:endParaRPr>
          </a:p>
          <a:p>
            <a:pPr>
              <a:lnSpc>
                <a:spcPct val="96000"/>
              </a:lnSpc>
              <a:spcBef>
                <a:spcPct val="0"/>
              </a:spcBef>
              <a:buFontTx/>
              <a:buNone/>
            </a:pPr>
            <a:r>
              <a:rPr lang="en-US" altLang="en-US" sz="1600" b="1">
                <a:solidFill>
                  <a:srgbClr val="FF3300"/>
                </a:solidFill>
                <a:latin typeface="Helvetica" pitchFamily="2" charset="0"/>
              </a:rPr>
              <a:t>Shapiro</a:t>
            </a:r>
            <a:r>
              <a:rPr lang="en-US" altLang="en-US" sz="1600" b="1">
                <a:latin typeface="Helvetica" pitchFamily="2" charset="0"/>
              </a:rPr>
              <a:t> and the Block instruments (1973-76)</a:t>
            </a:r>
            <a:r>
              <a:rPr lang="en-US" altLang="en-US" sz="1600">
                <a:latin typeface="Helvetica" pitchFamily="2" charset="0"/>
              </a:rPr>
              <a:t> - a series of multibeam flow cytometers that did differentials and multiple fluorescence excitation and emission</a:t>
            </a:r>
          </a:p>
          <a:p>
            <a:pPr>
              <a:lnSpc>
                <a:spcPct val="96000"/>
              </a:lnSpc>
              <a:spcBef>
                <a:spcPct val="0"/>
              </a:spcBef>
              <a:buFontTx/>
              <a:buNone/>
            </a:pPr>
            <a:endParaRPr lang="en-US" altLang="en-US" sz="1600">
              <a:latin typeface="Helvetica" pitchFamily="2" charset="0"/>
            </a:endParaRPr>
          </a:p>
          <a:p>
            <a:pPr>
              <a:lnSpc>
                <a:spcPct val="96000"/>
              </a:lnSpc>
              <a:spcBef>
                <a:spcPct val="0"/>
              </a:spcBef>
              <a:buFontTx/>
              <a:buNone/>
            </a:pPr>
            <a:endParaRPr lang="en-US" altLang="en-US" sz="1600">
              <a:latin typeface="Helvetica" pitchFamily="2" charset="0"/>
            </a:endParaRPr>
          </a:p>
        </p:txBody>
      </p:sp>
      <p:pic>
        <p:nvPicPr>
          <p:cNvPr id="87046" name="Picture 5" descr="shapiro">
            <a:extLst>
              <a:ext uri="{FF2B5EF4-FFF2-40B4-BE49-F238E27FC236}">
                <a16:creationId xmlns:a16="http://schemas.microsoft.com/office/drawing/2014/main" id="{5DB1A50B-FD77-5C4A-BA47-CFE32EB902DE}"/>
              </a:ext>
            </a:extLst>
          </p:cNvPr>
          <p:cNvPicPr>
            <a:picLocks noChangeAspect="1" noChangeArrowheads="1"/>
          </p:cNvPicPr>
          <p:nvPr/>
        </p:nvPicPr>
        <p:blipFill>
          <a:blip r:embed="rId3">
            <a:lum bright="38000" contrast="32000"/>
            <a:extLst>
              <a:ext uri="{28A0092B-C50C-407E-A947-70E740481C1C}">
                <a14:useLocalDpi xmlns:a14="http://schemas.microsoft.com/office/drawing/2010/main" val="0"/>
              </a:ext>
            </a:extLst>
          </a:blip>
          <a:srcRect/>
          <a:stretch>
            <a:fillRect/>
          </a:stretch>
        </p:blipFill>
        <p:spPr bwMode="auto">
          <a:xfrm>
            <a:off x="304800" y="1981200"/>
            <a:ext cx="3389313"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Rectangle 6">
            <a:extLst>
              <a:ext uri="{FF2B5EF4-FFF2-40B4-BE49-F238E27FC236}">
                <a16:creationId xmlns:a16="http://schemas.microsoft.com/office/drawing/2014/main" id="{39951F9B-D32A-EE4D-B508-F023BBDFB225}"/>
              </a:ext>
            </a:extLst>
          </p:cNvPr>
          <p:cNvSpPr>
            <a:spLocks noChangeArrowheads="1"/>
          </p:cNvSpPr>
          <p:nvPr/>
        </p:nvSpPr>
        <p:spPr bwMode="auto">
          <a:xfrm>
            <a:off x="5257800" y="5791200"/>
            <a:ext cx="1738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latin typeface="Times New Roman" panose="02020603050405020304" pitchFamily="18" charset="0"/>
              </a:rPr>
              <a:t>Photos ©2000 – J.P. Robinson</a:t>
            </a:r>
          </a:p>
        </p:txBody>
      </p:sp>
      <p:pic>
        <p:nvPicPr>
          <p:cNvPr id="87048" name="Picture 7" descr="howard shapiro">
            <a:extLst>
              <a:ext uri="{FF2B5EF4-FFF2-40B4-BE49-F238E27FC236}">
                <a16:creationId xmlns:a16="http://schemas.microsoft.com/office/drawing/2014/main" id="{D33B8D03-82DA-004E-85EF-590229C2C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952625"/>
            <a:ext cx="2998788"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Picture 8" descr="s2b">
            <a:extLst>
              <a:ext uri="{FF2B5EF4-FFF2-40B4-BE49-F238E27FC236}">
                <a16:creationId xmlns:a16="http://schemas.microsoft.com/office/drawing/2014/main" id="{5061E810-0604-6B4B-83F5-043BFB09A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962150"/>
            <a:ext cx="18288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0" name="Picture 9" descr="shapiro">
            <a:extLst>
              <a:ext uri="{FF2B5EF4-FFF2-40B4-BE49-F238E27FC236}">
                <a16:creationId xmlns:a16="http://schemas.microsoft.com/office/drawing/2014/main" id="{D3EEBF4F-BCA7-9247-9346-7FA86E9221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733800"/>
            <a:ext cx="17494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Date Placeholder 2">
            <a:extLst>
              <a:ext uri="{FF2B5EF4-FFF2-40B4-BE49-F238E27FC236}">
                <a16:creationId xmlns:a16="http://schemas.microsoft.com/office/drawing/2014/main" id="{D12ADDBE-4265-B541-A01D-7B56C4066EA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5641FF3-92B5-1E4B-AA4E-851EFB38D064}" type="datetime12">
              <a:rPr lang="en-US" altLang="en-US" sz="1400" smtClean="0"/>
              <a:t>7:38 AM</a:t>
            </a:fld>
            <a:endParaRPr lang="en-US" altLang="en-US" sz="1400"/>
          </a:p>
        </p:txBody>
      </p:sp>
      <p:sp>
        <p:nvSpPr>
          <p:cNvPr id="89091" name="Slide Number Placeholder 4">
            <a:extLst>
              <a:ext uri="{FF2B5EF4-FFF2-40B4-BE49-F238E27FC236}">
                <a16:creationId xmlns:a16="http://schemas.microsoft.com/office/drawing/2014/main" id="{4E977A65-3002-164A-875F-734A6069E10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9882B92C-9F52-2A47-83E7-5DDB82422D59}" type="slidenum">
              <a:rPr lang="en-US" altLang="en-US" sz="1400" smtClean="0">
                <a:latin typeface="Times New Roman" panose="02020603050405020304" pitchFamily="18" charset="0"/>
              </a:rPr>
              <a:pPr>
                <a:spcBef>
                  <a:spcPct val="0"/>
                </a:spcBef>
                <a:buFontTx/>
                <a:buNone/>
              </a:pPr>
              <a:t>42</a:t>
            </a:fld>
            <a:endParaRPr lang="en-US" altLang="en-US" sz="1400">
              <a:latin typeface="Times New Roman" panose="02020603050405020304" pitchFamily="18" charset="0"/>
            </a:endParaRPr>
          </a:p>
        </p:txBody>
      </p:sp>
      <p:sp>
        <p:nvSpPr>
          <p:cNvPr id="54277" name="Rectangle 2">
            <a:extLst>
              <a:ext uri="{FF2B5EF4-FFF2-40B4-BE49-F238E27FC236}">
                <a16:creationId xmlns:a16="http://schemas.microsoft.com/office/drawing/2014/main" id="{6F0361AB-517B-DD44-9255-D68B8CF6E2E7}"/>
              </a:ext>
            </a:extLst>
          </p:cNvPr>
          <p:cNvSpPr>
            <a:spLocks noGrp="1" noChangeArrowheads="1"/>
          </p:cNvSpPr>
          <p:nvPr>
            <p:ph type="title"/>
          </p:nvPr>
        </p:nvSpPr>
        <p:spPr>
          <a:xfrm>
            <a:off x="685800" y="381000"/>
            <a:ext cx="7772400" cy="5334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Hemalog D</a:t>
            </a:r>
          </a:p>
        </p:txBody>
      </p:sp>
      <p:sp>
        <p:nvSpPr>
          <p:cNvPr id="89093" name="Text Box 3">
            <a:extLst>
              <a:ext uri="{FF2B5EF4-FFF2-40B4-BE49-F238E27FC236}">
                <a16:creationId xmlns:a16="http://schemas.microsoft.com/office/drawing/2014/main" id="{877DC5DC-30CA-4449-857D-E33FB03C538C}"/>
              </a:ext>
            </a:extLst>
          </p:cNvPr>
          <p:cNvSpPr txBox="1">
            <a:spLocks noChangeArrowheads="1"/>
          </p:cNvSpPr>
          <p:nvPr/>
        </p:nvSpPr>
        <p:spPr bwMode="auto">
          <a:xfrm>
            <a:off x="228600" y="914400"/>
            <a:ext cx="84582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a:latin typeface="Times New Roman" panose="02020603050405020304" pitchFamily="18" charset="0"/>
            </a:endParaRPr>
          </a:p>
          <a:p>
            <a:pPr>
              <a:lnSpc>
                <a:spcPct val="96000"/>
              </a:lnSpc>
              <a:spcBef>
                <a:spcPct val="0"/>
              </a:spcBef>
              <a:buFontTx/>
              <a:buNone/>
            </a:pPr>
            <a:endParaRPr lang="en-US" altLang="en-US" sz="1600">
              <a:latin typeface="Helvetica" pitchFamily="2" charset="0"/>
            </a:endParaRPr>
          </a:p>
          <a:p>
            <a:pPr>
              <a:lnSpc>
                <a:spcPct val="116000"/>
              </a:lnSpc>
              <a:spcBef>
                <a:spcPct val="0"/>
              </a:spcBef>
              <a:buFontTx/>
              <a:buNone/>
            </a:pPr>
            <a:r>
              <a:rPr lang="en-US" altLang="en-US" sz="1600" b="1">
                <a:latin typeface="Helvetica" pitchFamily="2" charset="0"/>
              </a:rPr>
              <a:t>Technicon - Hemalog D - 1974</a:t>
            </a:r>
            <a:r>
              <a:rPr lang="en-US" altLang="en-US" sz="1600">
                <a:latin typeface="Helvetica" pitchFamily="2" charset="0"/>
              </a:rPr>
              <a:t> - first commercial </a:t>
            </a:r>
            <a:r>
              <a:rPr lang="en-US" altLang="en-US" sz="1600">
                <a:solidFill>
                  <a:srgbClr val="FF3300"/>
                </a:solidFill>
                <a:latin typeface="Helvetica" pitchFamily="2" charset="0"/>
              </a:rPr>
              <a:t>differential flow cytometer</a:t>
            </a:r>
            <a:r>
              <a:rPr lang="en-US" altLang="en-US" sz="1600">
                <a:latin typeface="Helvetica" pitchFamily="2" charset="0"/>
              </a:rPr>
              <a:t> -  light scatter and absorption at different wavelengths - chromogenic enzyme substrates were used to identify neutrophils and eosinophils by peroxidase and monocytes by esterase, basophils were identified by the presence of glycosaminoglycans using Alcian Blue - the excitation for all measurements was a </a:t>
            </a:r>
            <a:r>
              <a:rPr lang="en-US" altLang="en-US" sz="1600">
                <a:solidFill>
                  <a:srgbClr val="FF3300"/>
                </a:solidFill>
                <a:latin typeface="Helvetica" pitchFamily="2" charset="0"/>
              </a:rPr>
              <a:t>tungsten-halogen lamp</a:t>
            </a:r>
            <a:endParaRPr lang="en-US" altLang="en-US" sz="1600">
              <a:latin typeface="Helvetica" pitchFamily="2" charset="0"/>
            </a:endParaRPr>
          </a:p>
          <a:p>
            <a:pPr>
              <a:spcBef>
                <a:spcPct val="50000"/>
              </a:spcBef>
              <a:buFontTx/>
              <a:buNone/>
            </a:pPr>
            <a:endParaRPr lang="en-US" altLang="en-US" sz="2400">
              <a:latin typeface="Times New Roman" panose="02020603050405020304" pitchFamily="18" charset="0"/>
            </a:endParaRPr>
          </a:p>
        </p:txBody>
      </p:sp>
      <p:sp>
        <p:nvSpPr>
          <p:cNvPr id="54279" name="Text Box 5">
            <a:extLst>
              <a:ext uri="{FF2B5EF4-FFF2-40B4-BE49-F238E27FC236}">
                <a16:creationId xmlns:a16="http://schemas.microsoft.com/office/drawing/2014/main" id="{407BB73D-C099-E949-9AD7-8B32465B52DE}"/>
              </a:ext>
            </a:extLst>
          </p:cNvPr>
          <p:cNvSpPr txBox="1">
            <a:spLocks noChangeArrowheads="1"/>
          </p:cNvSpPr>
          <p:nvPr/>
        </p:nvSpPr>
        <p:spPr bwMode="auto">
          <a:xfrm>
            <a:off x="2743200" y="3886200"/>
            <a:ext cx="2438400" cy="8223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defRPr/>
            </a:pPr>
            <a:r>
              <a:rPr lang="en-US" altLang="en-US" sz="2400">
                <a:latin typeface="Times New Roman" charset="0"/>
                <a:ea typeface="+mn-ea"/>
              </a:rPr>
              <a:t>Insert photos on page 60</a:t>
            </a:r>
          </a:p>
        </p:txBody>
      </p:sp>
      <p:pic>
        <p:nvPicPr>
          <p:cNvPr id="89095" name="Picture 6" descr="technicon">
            <a:extLst>
              <a:ext uri="{FF2B5EF4-FFF2-40B4-BE49-F238E27FC236}">
                <a16:creationId xmlns:a16="http://schemas.microsoft.com/office/drawing/2014/main" id="{DC9E0B63-C8AA-3C4E-9681-D68031C37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895600"/>
            <a:ext cx="42672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ext Box 7">
            <a:extLst>
              <a:ext uri="{FF2B5EF4-FFF2-40B4-BE49-F238E27FC236}">
                <a16:creationId xmlns:a16="http://schemas.microsoft.com/office/drawing/2014/main" id="{0F8773D9-7696-8243-8995-08A54A53CBA2}"/>
              </a:ext>
            </a:extLst>
          </p:cNvPr>
          <p:cNvSpPr txBox="1">
            <a:spLocks noChangeArrowheads="1"/>
          </p:cNvSpPr>
          <p:nvPr/>
        </p:nvSpPr>
        <p:spPr bwMode="auto">
          <a:xfrm>
            <a:off x="5486400" y="5410200"/>
            <a:ext cx="2514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a:latin typeface="Times New Roman" panose="02020603050405020304" pitchFamily="18" charset="0"/>
              </a:rPr>
              <a:t>Image from Shapiro “Practical Flow Cytometry”, 3</a:t>
            </a:r>
            <a:r>
              <a:rPr lang="en-US" altLang="en-US" sz="1400" baseline="30000">
                <a:latin typeface="Times New Roman" panose="02020603050405020304" pitchFamily="18" charset="0"/>
              </a:rPr>
              <a:t>rd</a:t>
            </a:r>
            <a:r>
              <a:rPr lang="en-US" altLang="en-US" sz="1400">
                <a:latin typeface="Times New Roman" panose="02020603050405020304" pitchFamily="18" charset="0"/>
              </a:rPr>
              <a:t>. Ed.Wiley-Liss, 1994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9490-D2E0-1B47-A34E-D46812F188F5}"/>
              </a:ext>
            </a:extLst>
          </p:cNvPr>
          <p:cNvSpPr>
            <a:spLocks noGrp="1"/>
          </p:cNvSpPr>
          <p:nvPr>
            <p:ph type="title"/>
          </p:nvPr>
        </p:nvSpPr>
        <p:spPr/>
        <p:txBody>
          <a:bodyPr/>
          <a:lstStyle/>
          <a:p>
            <a:r>
              <a:rPr lang="en-US" dirty="0"/>
              <a:t>Monoclonal Antibodies 1975</a:t>
            </a:r>
          </a:p>
        </p:txBody>
      </p:sp>
      <p:sp>
        <p:nvSpPr>
          <p:cNvPr id="3" name="Date Placeholder 2">
            <a:extLst>
              <a:ext uri="{FF2B5EF4-FFF2-40B4-BE49-F238E27FC236}">
                <a16:creationId xmlns:a16="http://schemas.microsoft.com/office/drawing/2014/main" id="{3C600CED-4AA1-CA44-BA82-F76234D15C66}"/>
              </a:ext>
            </a:extLst>
          </p:cNvPr>
          <p:cNvSpPr>
            <a:spLocks noGrp="1"/>
          </p:cNvSpPr>
          <p:nvPr>
            <p:ph type="dt" sz="half" idx="10"/>
          </p:nvPr>
        </p:nvSpPr>
        <p:spPr/>
        <p:txBody>
          <a:bodyPr/>
          <a:lstStyle/>
          <a:p>
            <a:pPr>
              <a:defRPr/>
            </a:pPr>
            <a:fld id="{DB021E32-2483-A84F-98CC-4E194815DA82}" type="datetime12">
              <a:rPr lang="en-US" altLang="en-US" smtClean="0"/>
              <a:t>7:38 AM</a:t>
            </a:fld>
            <a:endParaRPr lang="en-US" altLang="en-US"/>
          </a:p>
        </p:txBody>
      </p:sp>
      <p:sp>
        <p:nvSpPr>
          <p:cNvPr id="4" name="Slide Number Placeholder 3">
            <a:extLst>
              <a:ext uri="{FF2B5EF4-FFF2-40B4-BE49-F238E27FC236}">
                <a16:creationId xmlns:a16="http://schemas.microsoft.com/office/drawing/2014/main" id="{95BD340F-BD8B-3F48-930D-08BA589A3FA6}"/>
              </a:ext>
            </a:extLst>
          </p:cNvPr>
          <p:cNvSpPr>
            <a:spLocks noGrp="1"/>
          </p:cNvSpPr>
          <p:nvPr>
            <p:ph type="sldNum" sz="quarter" idx="12"/>
          </p:nvPr>
        </p:nvSpPr>
        <p:spPr/>
        <p:txBody>
          <a:bodyPr/>
          <a:lstStyle/>
          <a:p>
            <a:pPr>
              <a:defRPr/>
            </a:pPr>
            <a:r>
              <a:rPr lang="en-US" altLang="en-US"/>
              <a:t>Page </a:t>
            </a:r>
            <a:fld id="{C179DF9A-9FC4-5C4D-9ECF-E3F6F7E5D9D6}" type="slidenum">
              <a:rPr lang="en-US" altLang="en-US" smtClean="0"/>
              <a:pPr>
                <a:defRPr/>
              </a:pPr>
              <a:t>43</a:t>
            </a:fld>
            <a:endParaRPr lang="en-US" altLang="en-US"/>
          </a:p>
        </p:txBody>
      </p:sp>
      <p:pic>
        <p:nvPicPr>
          <p:cNvPr id="5" name="Milstein nobel prize" descr="Milstein nobel prize">
            <a:hlinkClick r:id="" action="ppaction://media"/>
            <a:extLst>
              <a:ext uri="{FF2B5EF4-FFF2-40B4-BE49-F238E27FC236}">
                <a16:creationId xmlns:a16="http://schemas.microsoft.com/office/drawing/2014/main" id="{C2E3AE92-61C0-9742-B724-A4A72DD80E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5244" y="1538111"/>
            <a:ext cx="7721600" cy="4343400"/>
          </a:xfrm>
          <a:prstGeom prst="rect">
            <a:avLst/>
          </a:prstGeom>
        </p:spPr>
      </p:pic>
      <p:sp>
        <p:nvSpPr>
          <p:cNvPr id="7" name="TextBox 6">
            <a:extLst>
              <a:ext uri="{FF2B5EF4-FFF2-40B4-BE49-F238E27FC236}">
                <a16:creationId xmlns:a16="http://schemas.microsoft.com/office/drawing/2014/main" id="{4E0B881B-5C1D-C144-8C90-57A634D71A91}"/>
              </a:ext>
            </a:extLst>
          </p:cNvPr>
          <p:cNvSpPr txBox="1"/>
          <p:nvPr/>
        </p:nvSpPr>
        <p:spPr>
          <a:xfrm>
            <a:off x="615244" y="1047634"/>
            <a:ext cx="9307689" cy="461665"/>
          </a:xfrm>
          <a:prstGeom prst="rect">
            <a:avLst/>
          </a:prstGeom>
          <a:noFill/>
        </p:spPr>
        <p:txBody>
          <a:bodyPr wrap="square">
            <a:spAutoFit/>
          </a:bodyPr>
          <a:lstStyle/>
          <a:p>
            <a:pPr algn="l"/>
            <a:r>
              <a:rPr lang="en-US" b="1" i="0" u="none" strike="noStrike" dirty="0">
                <a:solidFill>
                  <a:srgbClr val="53575D"/>
                </a:solidFill>
                <a:effectLst/>
                <a:latin typeface="Open Sans" panose="020F0502020204030204" pitchFamily="34" charset="0"/>
              </a:rPr>
              <a:t>Kohler and Milstein's hybridoma technology (1975)</a:t>
            </a:r>
          </a:p>
        </p:txBody>
      </p:sp>
      <p:sp>
        <p:nvSpPr>
          <p:cNvPr id="8" name="TextBox 7">
            <a:extLst>
              <a:ext uri="{FF2B5EF4-FFF2-40B4-BE49-F238E27FC236}">
                <a16:creationId xmlns:a16="http://schemas.microsoft.com/office/drawing/2014/main" id="{159B0C28-1F59-7947-AB94-418639229BF5}"/>
              </a:ext>
            </a:extLst>
          </p:cNvPr>
          <p:cNvSpPr txBox="1"/>
          <p:nvPr/>
        </p:nvSpPr>
        <p:spPr>
          <a:xfrm>
            <a:off x="5181600" y="6324600"/>
            <a:ext cx="2653290" cy="461665"/>
          </a:xfrm>
          <a:prstGeom prst="rect">
            <a:avLst/>
          </a:prstGeom>
          <a:noFill/>
        </p:spPr>
        <p:txBody>
          <a:bodyPr wrap="none" rtlCol="0">
            <a:spAutoFit/>
          </a:bodyPr>
          <a:lstStyle/>
          <a:p>
            <a:r>
              <a:rPr lang="en-US" dirty="0"/>
              <a:t>Noble Prize in 1984</a:t>
            </a:r>
          </a:p>
        </p:txBody>
      </p:sp>
      <p:sp>
        <p:nvSpPr>
          <p:cNvPr id="9" name="TextBox 8">
            <a:extLst>
              <a:ext uri="{FF2B5EF4-FFF2-40B4-BE49-F238E27FC236}">
                <a16:creationId xmlns:a16="http://schemas.microsoft.com/office/drawing/2014/main" id="{66931A79-1EA4-4A43-9626-E25A40E71D51}"/>
              </a:ext>
            </a:extLst>
          </p:cNvPr>
          <p:cNvSpPr txBox="1"/>
          <p:nvPr/>
        </p:nvSpPr>
        <p:spPr>
          <a:xfrm>
            <a:off x="1447800" y="6186100"/>
            <a:ext cx="859915" cy="276999"/>
          </a:xfrm>
          <a:prstGeom prst="rect">
            <a:avLst/>
          </a:prstGeom>
          <a:noFill/>
        </p:spPr>
        <p:txBody>
          <a:bodyPr wrap="none" rtlCol="0">
            <a:spAutoFit/>
          </a:bodyPr>
          <a:lstStyle/>
          <a:p>
            <a:r>
              <a:rPr lang="en-US" sz="1200" dirty="0">
                <a:solidFill>
                  <a:srgbClr val="002060"/>
                </a:solidFill>
              </a:rPr>
              <a:t>Video 0.40</a:t>
            </a:r>
          </a:p>
        </p:txBody>
      </p:sp>
    </p:spTree>
    <p:extLst>
      <p:ext uri="{BB962C8B-B14F-4D97-AF65-F5344CB8AC3E}">
        <p14:creationId xmlns:p14="http://schemas.microsoft.com/office/powerpoint/2010/main" val="215258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Date Placeholder 3">
            <a:extLst>
              <a:ext uri="{FF2B5EF4-FFF2-40B4-BE49-F238E27FC236}">
                <a16:creationId xmlns:a16="http://schemas.microsoft.com/office/drawing/2014/main" id="{F8307F71-2FF6-024B-8904-AD336D6BDB8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C4681FD-6D1C-E442-942B-D186BA89A9F1}" type="datetime12">
              <a:rPr lang="en-US" altLang="en-US" sz="1400" smtClean="0"/>
              <a:t>7:38 AM</a:t>
            </a:fld>
            <a:endParaRPr lang="en-US" altLang="en-US" sz="1400"/>
          </a:p>
        </p:txBody>
      </p:sp>
      <p:sp>
        <p:nvSpPr>
          <p:cNvPr id="91138" name="Footer Placeholder 4">
            <a:extLst>
              <a:ext uri="{FF2B5EF4-FFF2-40B4-BE49-F238E27FC236}">
                <a16:creationId xmlns:a16="http://schemas.microsoft.com/office/drawing/2014/main" id="{65A36C12-2A21-374D-B242-7BCD14025894}"/>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1990-2020 J. Paul Robinson, Purdue University</a:t>
            </a:r>
          </a:p>
        </p:txBody>
      </p:sp>
      <p:sp>
        <p:nvSpPr>
          <p:cNvPr id="91139" name="Slide Number Placeholder 5">
            <a:extLst>
              <a:ext uri="{FF2B5EF4-FFF2-40B4-BE49-F238E27FC236}">
                <a16:creationId xmlns:a16="http://schemas.microsoft.com/office/drawing/2014/main" id="{598F2538-F59B-094C-BD69-FCAA5E88C80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3D5A678-0770-A74A-A2B3-10D98091DEB0}" type="slidenum">
              <a:rPr lang="en-US" altLang="en-US" sz="1400" smtClean="0">
                <a:latin typeface="Times New Roman" panose="02020603050405020304" pitchFamily="18" charset="0"/>
              </a:rPr>
              <a:pPr>
                <a:spcBef>
                  <a:spcPct val="0"/>
                </a:spcBef>
                <a:buFontTx/>
                <a:buNone/>
              </a:pPr>
              <a:t>44</a:t>
            </a:fld>
            <a:endParaRPr lang="en-US" altLang="en-US" sz="1400">
              <a:latin typeface="Times New Roman" panose="02020603050405020304" pitchFamily="18" charset="0"/>
            </a:endParaRPr>
          </a:p>
        </p:txBody>
      </p:sp>
      <p:sp>
        <p:nvSpPr>
          <p:cNvPr id="55301" name="Rectangle 2">
            <a:extLst>
              <a:ext uri="{FF2B5EF4-FFF2-40B4-BE49-F238E27FC236}">
                <a16:creationId xmlns:a16="http://schemas.microsoft.com/office/drawing/2014/main" id="{9009903D-C4D5-2647-BAAE-1BC8C0FBC7AC}"/>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Coulter Electronics</a:t>
            </a:r>
          </a:p>
        </p:txBody>
      </p:sp>
      <p:sp>
        <p:nvSpPr>
          <p:cNvPr id="55302" name="Rectangle 3">
            <a:extLst>
              <a:ext uri="{FF2B5EF4-FFF2-40B4-BE49-F238E27FC236}">
                <a16:creationId xmlns:a16="http://schemas.microsoft.com/office/drawing/2014/main" id="{DCEB26BB-C500-F74B-9DF8-1CAAC9933C6F}"/>
              </a:ext>
            </a:extLst>
          </p:cNvPr>
          <p:cNvSpPr>
            <a:spLocks noGrp="1" noChangeArrowheads="1"/>
          </p:cNvSpPr>
          <p:nvPr>
            <p:ph type="body" idx="1"/>
          </p:nvPr>
        </p:nvSpPr>
        <p:spPr>
          <a:xfrm>
            <a:off x="228600" y="1143000"/>
            <a:ext cx="8610600" cy="4114800"/>
          </a:xfrm>
          <a:extLst>
            <a:ext uri="{909E8E84-426E-40dd-AFC4-6F175D3DCCD1}"/>
            <a:ext uri="{91240B29-F687-4f45-9708-019B960494DF}"/>
            <a:ext uri="{AF507438-7753-43e0-B8FC-AC1667EBCBE1}"/>
            <a:ext uri="{FAA26D3D-D897-4be2-8F04-BA451C77F1D7}"/>
          </a:extLst>
        </p:spPr>
        <p:txBody>
          <a:bodyPr/>
          <a:lstStyle/>
          <a:p>
            <a:pPr>
              <a:defRPr/>
            </a:pPr>
            <a:r>
              <a:rPr lang="en-US" altLang="en-US" sz="2000">
                <a:ea typeface="+mn-ea"/>
              </a:rPr>
              <a:t>1977-78 developed the Epics series of instruments  which were essentially 5 watt argon ion laser instruments, complete with a multiparameter data analysis system, floppy drive and graphics printer.</a:t>
            </a:r>
          </a:p>
        </p:txBody>
      </p:sp>
      <p:sp>
        <p:nvSpPr>
          <p:cNvPr id="55303" name="Text Box 6">
            <a:extLst>
              <a:ext uri="{FF2B5EF4-FFF2-40B4-BE49-F238E27FC236}">
                <a16:creationId xmlns:a16="http://schemas.microsoft.com/office/drawing/2014/main" id="{A5999102-1D63-5749-8D24-40278ABD21D0}"/>
              </a:ext>
            </a:extLst>
          </p:cNvPr>
          <p:cNvSpPr txBox="1">
            <a:spLocks noChangeArrowheads="1"/>
          </p:cNvSpPr>
          <p:nvPr/>
        </p:nvSpPr>
        <p:spPr bwMode="auto">
          <a:xfrm>
            <a:off x="762000" y="6019800"/>
            <a:ext cx="5334000" cy="3365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600">
                <a:latin typeface="Times New Roman" charset="0"/>
                <a:ea typeface="+mn-ea"/>
              </a:rPr>
              <a:t>Epics V front end (left) and MDADS (right) </a:t>
            </a:r>
          </a:p>
        </p:txBody>
      </p:sp>
      <p:pic>
        <p:nvPicPr>
          <p:cNvPr id="91143" name="Picture 7" descr="MDADS1very small">
            <a:extLst>
              <a:ext uri="{FF2B5EF4-FFF2-40B4-BE49-F238E27FC236}">
                <a16:creationId xmlns:a16="http://schemas.microsoft.com/office/drawing/2014/main" id="{4954679C-DEAF-7741-ABBA-579954980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362200"/>
            <a:ext cx="16843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44" name="Group 9">
            <a:extLst>
              <a:ext uri="{FF2B5EF4-FFF2-40B4-BE49-F238E27FC236}">
                <a16:creationId xmlns:a16="http://schemas.microsoft.com/office/drawing/2014/main" id="{3399FE73-BF83-274B-B54D-C1853EC5232F}"/>
              </a:ext>
            </a:extLst>
          </p:cNvPr>
          <p:cNvGrpSpPr>
            <a:grpSpLocks/>
          </p:cNvGrpSpPr>
          <p:nvPr/>
        </p:nvGrpSpPr>
        <p:grpSpPr bwMode="auto">
          <a:xfrm>
            <a:off x="914400" y="2438400"/>
            <a:ext cx="4572000" cy="3629025"/>
            <a:chOff x="576" y="1536"/>
            <a:chExt cx="2880" cy="2286"/>
          </a:xfrm>
        </p:grpSpPr>
        <p:pic>
          <p:nvPicPr>
            <p:cNvPr id="91145" name="Picture 4" descr="epicsfivesmall">
              <a:extLst>
                <a:ext uri="{FF2B5EF4-FFF2-40B4-BE49-F238E27FC236}">
                  <a16:creationId xmlns:a16="http://schemas.microsoft.com/office/drawing/2014/main" id="{25C10C91-D403-F74B-B918-91669339C1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1536"/>
              <a:ext cx="2880"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6" name="Rectangle 8">
              <a:extLst>
                <a:ext uri="{FF2B5EF4-FFF2-40B4-BE49-F238E27FC236}">
                  <a16:creationId xmlns:a16="http://schemas.microsoft.com/office/drawing/2014/main" id="{4650F4B1-22AF-6145-BC28-A43A33070A51}"/>
                </a:ext>
              </a:extLst>
            </p:cNvPr>
            <p:cNvSpPr>
              <a:spLocks noChangeArrowheads="1"/>
            </p:cNvSpPr>
            <p:nvPr/>
          </p:nvSpPr>
          <p:spPr bwMode="auto">
            <a:xfrm>
              <a:off x="693" y="3667"/>
              <a:ext cx="110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latin typeface="Times New Roman" panose="02020603050405020304" pitchFamily="18" charset="0"/>
                </a:rPr>
                <a:t>Photos ©2000 – J.P. Robinson</a:t>
              </a: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Date Placeholder 3">
            <a:extLst>
              <a:ext uri="{FF2B5EF4-FFF2-40B4-BE49-F238E27FC236}">
                <a16:creationId xmlns:a16="http://schemas.microsoft.com/office/drawing/2014/main" id="{28AE7273-0369-3642-B368-BB433B7EBE3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E0BF375-524C-644E-938F-CE3BD6125C13}" type="datetime12">
              <a:rPr lang="en-US" altLang="en-US" sz="1050" smtClean="0"/>
              <a:t>7:38 AM</a:t>
            </a:fld>
            <a:endParaRPr lang="en-US" altLang="en-US" sz="1050" dirty="0"/>
          </a:p>
        </p:txBody>
      </p:sp>
      <p:sp>
        <p:nvSpPr>
          <p:cNvPr id="93186" name="Footer Placeholder 4">
            <a:extLst>
              <a:ext uri="{FF2B5EF4-FFF2-40B4-BE49-F238E27FC236}">
                <a16:creationId xmlns:a16="http://schemas.microsoft.com/office/drawing/2014/main" id="{80D805EE-1DED-5F4D-8AA0-AB9DBD0F2C85}"/>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t>© 1990-2022 J. Paul Robinson, Purdue University</a:t>
            </a:r>
          </a:p>
        </p:txBody>
      </p:sp>
      <p:sp>
        <p:nvSpPr>
          <p:cNvPr id="93187" name="Slide Number Placeholder 5">
            <a:extLst>
              <a:ext uri="{FF2B5EF4-FFF2-40B4-BE49-F238E27FC236}">
                <a16:creationId xmlns:a16="http://schemas.microsoft.com/office/drawing/2014/main" id="{C7D80A03-9F5F-B84D-BDC5-3C044C1CF5B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0DE0183-C1BA-6E45-99DF-609E3DD85DB2}" type="slidenum">
              <a:rPr lang="en-US" altLang="en-US" sz="1400" smtClean="0">
                <a:latin typeface="Times New Roman" panose="02020603050405020304" pitchFamily="18" charset="0"/>
              </a:rPr>
              <a:pPr>
                <a:spcBef>
                  <a:spcPct val="0"/>
                </a:spcBef>
                <a:buFontTx/>
                <a:buNone/>
              </a:pPr>
              <a:t>45</a:t>
            </a:fld>
            <a:endParaRPr lang="en-US" altLang="en-US" sz="1400">
              <a:latin typeface="Times New Roman" panose="02020603050405020304" pitchFamily="18" charset="0"/>
            </a:endParaRPr>
          </a:p>
        </p:txBody>
      </p:sp>
      <p:sp>
        <p:nvSpPr>
          <p:cNvPr id="56325" name="Rectangle 2">
            <a:extLst>
              <a:ext uri="{FF2B5EF4-FFF2-40B4-BE49-F238E27FC236}">
                <a16:creationId xmlns:a16="http://schemas.microsoft.com/office/drawing/2014/main" id="{4745091D-CA1D-F341-8C8A-63FBB097AB1D}"/>
              </a:ext>
            </a:extLst>
          </p:cNvPr>
          <p:cNvSpPr>
            <a:spLocks noGrp="1" noChangeArrowheads="1"/>
          </p:cNvSpPr>
          <p:nvPr>
            <p:ph type="title"/>
          </p:nvPr>
        </p:nvSpPr>
        <p:spPr>
          <a:xfrm>
            <a:off x="762000" y="0"/>
            <a:ext cx="7772400" cy="8382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Biophysics -Ortho</a:t>
            </a:r>
          </a:p>
        </p:txBody>
      </p:sp>
      <p:sp>
        <p:nvSpPr>
          <p:cNvPr id="93189" name="Rectangle 3">
            <a:extLst>
              <a:ext uri="{FF2B5EF4-FFF2-40B4-BE49-F238E27FC236}">
                <a16:creationId xmlns:a16="http://schemas.microsoft.com/office/drawing/2014/main" id="{95774002-2A1B-F441-9B0C-D664F8690AB9}"/>
              </a:ext>
            </a:extLst>
          </p:cNvPr>
          <p:cNvSpPr>
            <a:spLocks noGrp="1" noChangeArrowheads="1"/>
          </p:cNvSpPr>
          <p:nvPr>
            <p:ph type="body" idx="1"/>
          </p:nvPr>
        </p:nvSpPr>
        <p:spPr>
          <a:xfrm>
            <a:off x="152400" y="990600"/>
            <a:ext cx="8686800" cy="5334000"/>
          </a:xfrm>
        </p:spPr>
        <p:txBody>
          <a:bodyPr/>
          <a:lstStyle/>
          <a:p>
            <a:r>
              <a:rPr lang="en-US" altLang="en-US" sz="2000">
                <a:ea typeface="ＭＳ Ｐゴシック" panose="020B0600070205080204" pitchFamily="34" charset="-128"/>
              </a:rPr>
              <a:t>Ortho Diagnostics (Johnson and Johnson) purchased Biophysics in 1976 and in 1977 the System 50 Cytofluorograph was developed - this was a droplet sorter, with a flat sided flow cell, forward and orthogonal scatter, extinction, 2 fluorescence parameters, multibeam excitation, computer analysis option.</a:t>
            </a: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r>
              <a:rPr lang="en-US" altLang="en-US" sz="2000">
                <a:ea typeface="ＭＳ Ｐゴシック" panose="020B0600070205080204" pitchFamily="34" charset="-128"/>
              </a:rPr>
              <a:t>1979 - NIH scientists had added  a krypton laser at 568 nm to excite Texas Red fluorescence at 568 nm and emit at 590-630 nm. Argon (488 nm FITC was measured simultaneously without signal cross-talk - thus the FACS IV was developed (B-D).</a:t>
            </a:r>
          </a:p>
        </p:txBody>
      </p:sp>
      <p:sp>
        <p:nvSpPr>
          <p:cNvPr id="93190" name="Text Box 5">
            <a:extLst>
              <a:ext uri="{FF2B5EF4-FFF2-40B4-BE49-F238E27FC236}">
                <a16:creationId xmlns:a16="http://schemas.microsoft.com/office/drawing/2014/main" id="{54CC0082-192E-444E-819C-BC545C0C7C84}"/>
              </a:ext>
            </a:extLst>
          </p:cNvPr>
          <p:cNvSpPr txBox="1">
            <a:spLocks noChangeArrowheads="1"/>
          </p:cNvSpPr>
          <p:nvPr/>
        </p:nvSpPr>
        <p:spPr bwMode="auto">
          <a:xfrm>
            <a:off x="1584325" y="6213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pic>
        <p:nvPicPr>
          <p:cNvPr id="93191" name="Picture 8" descr="Science 85">
            <a:extLst>
              <a:ext uri="{FF2B5EF4-FFF2-40B4-BE49-F238E27FC236}">
                <a16:creationId xmlns:a16="http://schemas.microsoft.com/office/drawing/2014/main" id="{D1624EEE-4FA2-FA4A-B3E1-BF3C55B4B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590800"/>
            <a:ext cx="39624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9" descr="Science 119">
            <a:extLst>
              <a:ext uri="{FF2B5EF4-FFF2-40B4-BE49-F238E27FC236}">
                <a16:creationId xmlns:a16="http://schemas.microsoft.com/office/drawing/2014/main" id="{7A880422-4F30-9743-8786-CFFAD1AA2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667000"/>
            <a:ext cx="28194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Text Box 10">
            <a:extLst>
              <a:ext uri="{FF2B5EF4-FFF2-40B4-BE49-F238E27FC236}">
                <a16:creationId xmlns:a16="http://schemas.microsoft.com/office/drawing/2014/main" id="{B6761707-86A7-4F47-9E22-1BDDB6147514}"/>
              </a:ext>
            </a:extLst>
          </p:cNvPr>
          <p:cNvSpPr txBox="1">
            <a:spLocks noChangeArrowheads="1"/>
          </p:cNvSpPr>
          <p:nvPr/>
        </p:nvSpPr>
        <p:spPr bwMode="auto">
          <a:xfrm>
            <a:off x="1355725" y="4529138"/>
            <a:ext cx="1120775"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ea typeface="+mn-ea"/>
              </a:rPr>
              <a:t>FC 200(1975)</a:t>
            </a:r>
          </a:p>
        </p:txBody>
      </p:sp>
      <p:sp>
        <p:nvSpPr>
          <p:cNvPr id="56331" name="Text Box 11">
            <a:extLst>
              <a:ext uri="{FF2B5EF4-FFF2-40B4-BE49-F238E27FC236}">
                <a16:creationId xmlns:a16="http://schemas.microsoft.com/office/drawing/2014/main" id="{3C2CD7A9-DA3C-2C4D-97EA-4C35D0449403}"/>
              </a:ext>
            </a:extLst>
          </p:cNvPr>
          <p:cNvSpPr txBox="1">
            <a:spLocks noChangeArrowheads="1"/>
          </p:cNvSpPr>
          <p:nvPr/>
        </p:nvSpPr>
        <p:spPr bwMode="auto">
          <a:xfrm>
            <a:off x="4572000" y="4648200"/>
            <a:ext cx="1493838" cy="274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ea typeface="+mn-ea"/>
              </a:rPr>
              <a:t>System 50H (1978)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Date Placeholder 3">
            <a:extLst>
              <a:ext uri="{FF2B5EF4-FFF2-40B4-BE49-F238E27FC236}">
                <a16:creationId xmlns:a16="http://schemas.microsoft.com/office/drawing/2014/main" id="{F2D29746-FB40-3C43-A740-BA93C13CA27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E2AE5C5-6481-4E47-A052-25BE1C4A66FA}" type="datetime12">
              <a:rPr lang="en-US" altLang="en-US" sz="1400" smtClean="0"/>
              <a:t>7:38 AM</a:t>
            </a:fld>
            <a:endParaRPr lang="en-US" altLang="en-US" sz="1400"/>
          </a:p>
        </p:txBody>
      </p:sp>
      <p:sp>
        <p:nvSpPr>
          <p:cNvPr id="95234" name="Footer Placeholder 4">
            <a:extLst>
              <a:ext uri="{FF2B5EF4-FFF2-40B4-BE49-F238E27FC236}">
                <a16:creationId xmlns:a16="http://schemas.microsoft.com/office/drawing/2014/main" id="{B1638DC9-9578-0344-AFDC-535B7E0E36DD}"/>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1990-2020 J. Paul Robinson, Purdue University</a:t>
            </a:r>
          </a:p>
        </p:txBody>
      </p:sp>
      <p:sp>
        <p:nvSpPr>
          <p:cNvPr id="95235" name="Slide Number Placeholder 5">
            <a:extLst>
              <a:ext uri="{FF2B5EF4-FFF2-40B4-BE49-F238E27FC236}">
                <a16:creationId xmlns:a16="http://schemas.microsoft.com/office/drawing/2014/main" id="{6968F1FC-3DE0-6F4F-A201-1DBEEF4CC5F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BA55910E-8188-8F4B-BDE4-7888032EB203}" type="slidenum">
              <a:rPr lang="en-US" altLang="en-US" sz="1400" smtClean="0">
                <a:latin typeface="Times New Roman" panose="02020603050405020304" pitchFamily="18" charset="0"/>
              </a:rPr>
              <a:pPr>
                <a:spcBef>
                  <a:spcPct val="0"/>
                </a:spcBef>
                <a:buFontTx/>
                <a:buNone/>
              </a:pPr>
              <a:t>46</a:t>
            </a:fld>
            <a:endParaRPr lang="en-US" altLang="en-US" sz="1400">
              <a:latin typeface="Times New Roman" panose="02020603050405020304" pitchFamily="18" charset="0"/>
            </a:endParaRPr>
          </a:p>
        </p:txBody>
      </p:sp>
      <p:sp>
        <p:nvSpPr>
          <p:cNvPr id="57349" name="Rectangle 2">
            <a:extLst>
              <a:ext uri="{FF2B5EF4-FFF2-40B4-BE49-F238E27FC236}">
                <a16:creationId xmlns:a16="http://schemas.microsoft.com/office/drawing/2014/main" id="{14D0824B-47EC-8947-935C-CD15D05E583C}"/>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Stuart Schlossman</a:t>
            </a:r>
          </a:p>
        </p:txBody>
      </p:sp>
      <p:sp>
        <p:nvSpPr>
          <p:cNvPr id="95237" name="Rectangle 3">
            <a:extLst>
              <a:ext uri="{FF2B5EF4-FFF2-40B4-BE49-F238E27FC236}">
                <a16:creationId xmlns:a16="http://schemas.microsoft.com/office/drawing/2014/main" id="{3F686EAC-5DF3-5B4D-9634-7F89665A8739}"/>
              </a:ext>
            </a:extLst>
          </p:cNvPr>
          <p:cNvSpPr>
            <a:spLocks noGrp="1" noChangeArrowheads="1"/>
          </p:cNvSpPr>
          <p:nvPr>
            <p:ph type="body" idx="1"/>
          </p:nvPr>
        </p:nvSpPr>
        <p:spPr>
          <a:xfrm>
            <a:off x="228600" y="1219200"/>
            <a:ext cx="8610600" cy="4114800"/>
          </a:xfrm>
        </p:spPr>
        <p:txBody>
          <a:bodyPr/>
          <a:lstStyle/>
          <a:p>
            <a:r>
              <a:rPr lang="en-US" altLang="en-US" sz="2400" dirty="0" err="1">
                <a:ea typeface="ＭＳ Ｐゴシック" panose="020B0600070205080204" pitchFamily="34" charset="-128"/>
              </a:rPr>
              <a:t>Schlossman</a:t>
            </a:r>
            <a:r>
              <a:rPr lang="en-US" altLang="en-US" sz="2400" dirty="0">
                <a:ea typeface="ＭＳ Ｐゴシック" panose="020B0600070205080204" pitchFamily="34" charset="-128"/>
              </a:rPr>
              <a:t> at the Farber Institute in Boston, began to make monoclonal antibodies to white blood cell antigens in 1978. Eventually he collaborated with Ortho Diagnostics who distributed the famous “OK T4” etc.,  </a:t>
            </a:r>
            <a:r>
              <a:rPr lang="en-US" altLang="en-US" sz="2400" dirty="0" err="1">
                <a:ea typeface="ＭＳ Ｐゴシック" panose="020B0600070205080204" pitchFamily="34" charset="-128"/>
              </a:rPr>
              <a:t>Mabs</a:t>
            </a:r>
            <a:endParaRPr lang="en-US" altLang="en-US" sz="2400" dirty="0">
              <a:ea typeface="ＭＳ Ｐゴシック" panose="020B0600070205080204" pitchFamily="34" charset="-128"/>
            </a:endParaRPr>
          </a:p>
          <a:p>
            <a:r>
              <a:rPr lang="en-US" altLang="en-US" sz="2400" dirty="0">
                <a:ea typeface="ＭＳ Ｐゴシック" panose="020B0600070205080204" pitchFamily="34" charset="-128"/>
              </a:rPr>
              <a:t>BD as well as Coulter Immunology also distributed his antibodies, and this resulted in some interesting legal issues in the late 1980’s and early 1990’s</a:t>
            </a:r>
          </a:p>
          <a:p>
            <a:endParaRPr lang="en-US" altLang="en-US" sz="2400" dirty="0">
              <a:ea typeface="ＭＳ Ｐゴシック" panose="020B0600070205080204" pitchFamily="34" charset="-128"/>
            </a:endParaRPr>
          </a:p>
        </p:txBody>
      </p:sp>
      <p:sp>
        <p:nvSpPr>
          <p:cNvPr id="57351" name="Text Box 4">
            <a:extLst>
              <a:ext uri="{FF2B5EF4-FFF2-40B4-BE49-F238E27FC236}">
                <a16:creationId xmlns:a16="http://schemas.microsoft.com/office/drawing/2014/main" id="{26FC9738-86EC-C94A-9728-A05F4DA0771C}"/>
              </a:ext>
            </a:extLst>
          </p:cNvPr>
          <p:cNvSpPr txBox="1">
            <a:spLocks noChangeArrowheads="1"/>
          </p:cNvSpPr>
          <p:nvPr/>
        </p:nvSpPr>
        <p:spPr bwMode="auto">
          <a:xfrm>
            <a:off x="1371600" y="5075237"/>
            <a:ext cx="4054475" cy="1127125"/>
          </a:xfrm>
          <a:prstGeom prst="rect">
            <a:avLst/>
          </a:prstGeom>
          <a:solidFill>
            <a:srgbClr val="CCFFCC"/>
          </a:solidFill>
          <a:ln w="57150" cmpd="thinThick">
            <a:solidFill>
              <a:schemeClr val="accent2"/>
            </a:solidFill>
            <a:miter lim="800000"/>
            <a:headEnd/>
            <a:tailEnd/>
          </a:ln>
          <a:effectLst/>
          <a:extLst>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600" i="1">
                <a:latin typeface="Times New Roman" charset="0"/>
                <a:ea typeface="+mn-ea"/>
              </a:rPr>
              <a:t>Monoclonal Antibodies:</a:t>
            </a:r>
          </a:p>
          <a:p>
            <a:pPr>
              <a:spcBef>
                <a:spcPct val="0"/>
              </a:spcBef>
              <a:buFontTx/>
              <a:buNone/>
              <a:defRPr/>
            </a:pPr>
            <a:r>
              <a:rPr lang="en-US" altLang="en-US" sz="1600" i="1">
                <a:latin typeface="Times New Roman" charset="0"/>
                <a:ea typeface="+mn-ea"/>
              </a:rPr>
              <a:t>Kohler G, Milstein C. Continuous cultures of fused cells secreting antibody of predefined specificity. Nature Lon. 1975;256:495-497. </a:t>
            </a:r>
          </a:p>
        </p:txBody>
      </p:sp>
      <p:sp>
        <p:nvSpPr>
          <p:cNvPr id="57352" name="Text Box 4">
            <a:extLst>
              <a:ext uri="{FF2B5EF4-FFF2-40B4-BE49-F238E27FC236}">
                <a16:creationId xmlns:a16="http://schemas.microsoft.com/office/drawing/2014/main" id="{EEF393D2-EDB4-8E42-A3F7-1B4B148D90B9}"/>
              </a:ext>
            </a:extLst>
          </p:cNvPr>
          <p:cNvSpPr txBox="1">
            <a:spLocks noChangeArrowheads="1"/>
          </p:cNvSpPr>
          <p:nvPr/>
        </p:nvSpPr>
        <p:spPr bwMode="auto">
          <a:xfrm>
            <a:off x="3581400" y="4191000"/>
            <a:ext cx="4933950" cy="646113"/>
          </a:xfrm>
          <a:prstGeom prst="rect">
            <a:avLst/>
          </a:prstGeom>
          <a:solidFill>
            <a:srgbClr val="CCFFCC"/>
          </a:solidFill>
          <a:ln w="57150" cmpd="thinThick">
            <a:solidFill>
              <a:schemeClr val="accent2"/>
            </a:solidFill>
            <a:miter lim="800000"/>
            <a:headEnd/>
            <a:tailEnd/>
          </a:ln>
          <a:effectLst/>
          <a:extLst>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b="1">
                <a:latin typeface="Times New Roman" charset="0"/>
                <a:ea typeface="+mn-ea"/>
              </a:rPr>
              <a:t>Monoclonal antibodies defining distinctive human T cell surface antigens</a:t>
            </a:r>
          </a:p>
          <a:p>
            <a:pPr>
              <a:spcBef>
                <a:spcPct val="0"/>
              </a:spcBef>
              <a:buFontTx/>
              <a:buNone/>
              <a:defRPr/>
            </a:pPr>
            <a:r>
              <a:rPr lang="en-US" altLang="en-US" sz="1200">
                <a:latin typeface="Times New Roman" charset="0"/>
                <a:ea typeface="+mn-ea"/>
                <a:hlinkClick r:id="rId3"/>
              </a:rPr>
              <a:t>P Kung</a:t>
            </a:r>
            <a:r>
              <a:rPr lang="en-US" altLang="en-US" sz="1200">
                <a:latin typeface="Times New Roman" charset="0"/>
                <a:ea typeface="+mn-ea"/>
              </a:rPr>
              <a:t>,  </a:t>
            </a:r>
            <a:r>
              <a:rPr lang="en-US" altLang="en-US" sz="1200">
                <a:latin typeface="Times New Roman" charset="0"/>
                <a:ea typeface="+mn-ea"/>
                <a:hlinkClick r:id="rId4"/>
              </a:rPr>
              <a:t>G Goldstein</a:t>
            </a:r>
            <a:r>
              <a:rPr lang="en-US" altLang="en-US" sz="1200">
                <a:latin typeface="Times New Roman" charset="0"/>
                <a:ea typeface="+mn-ea"/>
              </a:rPr>
              <a:t>, </a:t>
            </a:r>
            <a:r>
              <a:rPr lang="en-US" altLang="en-US" sz="1200">
                <a:latin typeface="Times New Roman" charset="0"/>
                <a:ea typeface="+mn-ea"/>
                <a:hlinkClick r:id="rId5"/>
              </a:rPr>
              <a:t>EL Reinherz</a:t>
            </a:r>
            <a:r>
              <a:rPr lang="en-US" altLang="en-US" sz="1200">
                <a:latin typeface="Times New Roman" charset="0"/>
                <a:ea typeface="+mn-ea"/>
              </a:rPr>
              <a:t> and  </a:t>
            </a:r>
            <a:r>
              <a:rPr lang="en-US" altLang="en-US" sz="1200">
                <a:latin typeface="Times New Roman" charset="0"/>
                <a:ea typeface="+mn-ea"/>
                <a:hlinkClick r:id="rId6"/>
              </a:rPr>
              <a:t>SF Schlossman</a:t>
            </a:r>
            <a:r>
              <a:rPr lang="en-US" altLang="en-US" sz="1200">
                <a:latin typeface="Times New Roman" charset="0"/>
                <a:ea typeface="+mn-ea"/>
              </a:rPr>
              <a:t> </a:t>
            </a:r>
            <a:r>
              <a:rPr lang="en-US" altLang="en-US" sz="1200" i="1">
                <a:latin typeface="Times New Roman" charset="0"/>
                <a:ea typeface="+mn-ea"/>
              </a:rPr>
              <a:t>Science 19 October 1979: Vol. 206 no. 4416 pp. 347-349  DOI: 10.1126/science.314668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Date Placeholder 2">
            <a:extLst>
              <a:ext uri="{FF2B5EF4-FFF2-40B4-BE49-F238E27FC236}">
                <a16:creationId xmlns:a16="http://schemas.microsoft.com/office/drawing/2014/main" id="{F8EFAA97-9C84-DF49-AF1E-0B3E8DBEFB5C}"/>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DFA5ECF-B5F2-CF45-8EB0-DA8E1375234E}" type="datetime12">
              <a:rPr lang="en-US" altLang="en-US" sz="1400" smtClean="0"/>
              <a:t>7:38 AM</a:t>
            </a:fld>
            <a:endParaRPr lang="en-US" altLang="en-US" sz="1400"/>
          </a:p>
        </p:txBody>
      </p:sp>
      <p:sp>
        <p:nvSpPr>
          <p:cNvPr id="97283" name="Slide Number Placeholder 4">
            <a:extLst>
              <a:ext uri="{FF2B5EF4-FFF2-40B4-BE49-F238E27FC236}">
                <a16:creationId xmlns:a16="http://schemas.microsoft.com/office/drawing/2014/main" id="{E9A97F25-8E8D-1245-A542-2BED9A7AA58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1D67888C-8132-EB4A-BFA4-1000D12BE006}" type="slidenum">
              <a:rPr lang="en-US" altLang="en-US" sz="1400" smtClean="0">
                <a:latin typeface="Times New Roman" panose="02020603050405020304" pitchFamily="18" charset="0"/>
              </a:rPr>
              <a:pPr>
                <a:spcBef>
                  <a:spcPct val="0"/>
                </a:spcBef>
                <a:buFontTx/>
                <a:buNone/>
              </a:pPr>
              <a:t>47</a:t>
            </a:fld>
            <a:endParaRPr lang="en-US" altLang="en-US" sz="1400">
              <a:latin typeface="Times New Roman" panose="02020603050405020304" pitchFamily="18" charset="0"/>
            </a:endParaRPr>
          </a:p>
        </p:txBody>
      </p:sp>
      <p:sp>
        <p:nvSpPr>
          <p:cNvPr id="97284" name="Rectangle 2">
            <a:extLst>
              <a:ext uri="{FF2B5EF4-FFF2-40B4-BE49-F238E27FC236}">
                <a16:creationId xmlns:a16="http://schemas.microsoft.com/office/drawing/2014/main" id="{2000C82E-1CBB-194C-A312-43C69F1FF902}"/>
              </a:ext>
            </a:extLst>
          </p:cNvPr>
          <p:cNvSpPr>
            <a:spLocks noGrp="1" noChangeArrowheads="1"/>
          </p:cNvSpPr>
          <p:nvPr>
            <p:ph type="title"/>
          </p:nvPr>
        </p:nvSpPr>
        <p:spPr>
          <a:xfrm>
            <a:off x="-228600" y="0"/>
            <a:ext cx="7772400" cy="1143000"/>
          </a:xfrm>
        </p:spPr>
        <p:txBody>
          <a:bodyPr/>
          <a:lstStyle/>
          <a:p>
            <a:r>
              <a:rPr lang="en-US" altLang="en-US">
                <a:ea typeface="ＭＳ Ｐゴシック" panose="020B0600070205080204" pitchFamily="34" charset="-128"/>
              </a:rPr>
              <a:t>Introductory Terms and Concepts</a:t>
            </a:r>
            <a:endParaRPr lang="en-US" altLang="en-US">
              <a:latin typeface="Helvetica" pitchFamily="2" charset="0"/>
              <a:ea typeface="ＭＳ Ｐゴシック" panose="020B0600070205080204" pitchFamily="34" charset="-128"/>
            </a:endParaRPr>
          </a:p>
        </p:txBody>
      </p:sp>
      <p:graphicFrame>
        <p:nvGraphicFramePr>
          <p:cNvPr id="97285" name="Object 3">
            <a:extLst>
              <a:ext uri="{FF2B5EF4-FFF2-40B4-BE49-F238E27FC236}">
                <a16:creationId xmlns:a16="http://schemas.microsoft.com/office/drawing/2014/main" id="{3C9E934A-F490-F740-971E-2AE0B8AF124C}"/>
              </a:ext>
            </a:extLst>
          </p:cNvPr>
          <p:cNvGraphicFramePr>
            <a:graphicFrameLocks noChangeAspect="1"/>
          </p:cNvGraphicFramePr>
          <p:nvPr/>
        </p:nvGraphicFramePr>
        <p:xfrm>
          <a:off x="1143000" y="2438400"/>
          <a:ext cx="5487988" cy="1828800"/>
        </p:xfrm>
        <a:graphic>
          <a:graphicData uri="http://schemas.openxmlformats.org/presentationml/2006/ole">
            <mc:AlternateContent xmlns:mc="http://schemas.openxmlformats.org/markup-compatibility/2006">
              <mc:Choice xmlns:v="urn:schemas-microsoft-com:vml" Requires="v">
                <p:oleObj name="Document" r:id="rId3" imgW="32918400" imgH="10972800" progId="Word.Document.8">
                  <p:embed/>
                </p:oleObj>
              </mc:Choice>
              <mc:Fallback>
                <p:oleObj name="Document" r:id="rId3" imgW="32918400" imgH="1097280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438400"/>
                        <a:ext cx="54879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7286" name="Text Box 4">
            <a:extLst>
              <a:ext uri="{FF2B5EF4-FFF2-40B4-BE49-F238E27FC236}">
                <a16:creationId xmlns:a16="http://schemas.microsoft.com/office/drawing/2014/main" id="{4C4897C8-F2CA-0444-858C-62B3ED0266A8}"/>
              </a:ext>
            </a:extLst>
          </p:cNvPr>
          <p:cNvSpPr txBox="1">
            <a:spLocks noChangeArrowheads="1"/>
          </p:cNvSpPr>
          <p:nvPr/>
        </p:nvSpPr>
        <p:spPr bwMode="auto">
          <a:xfrm>
            <a:off x="533400" y="1676400"/>
            <a:ext cx="68580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66000"/>
              </a:lnSpc>
              <a:spcBef>
                <a:spcPct val="0"/>
              </a:spcBef>
            </a:pPr>
            <a:r>
              <a:rPr lang="en-US" altLang="en-US" sz="2400"/>
              <a:t> Variable/Parameter (see Note below)</a:t>
            </a:r>
          </a:p>
          <a:p>
            <a:pPr>
              <a:lnSpc>
                <a:spcPct val="66000"/>
              </a:lnSpc>
              <a:spcBef>
                <a:spcPct val="0"/>
              </a:spcBef>
            </a:pPr>
            <a:endParaRPr lang="en-US" altLang="en-US" sz="2400"/>
          </a:p>
          <a:p>
            <a:pPr>
              <a:lnSpc>
                <a:spcPct val="66000"/>
              </a:lnSpc>
              <a:spcBef>
                <a:spcPct val="0"/>
              </a:spcBef>
            </a:pPr>
            <a:r>
              <a:rPr lang="en-US" altLang="en-US" sz="2400"/>
              <a:t> Light Scatter- Forward (FALS), narrow (FS)</a:t>
            </a:r>
          </a:p>
          <a:p>
            <a:pPr>
              <a:lnSpc>
                <a:spcPct val="66000"/>
              </a:lnSpc>
              <a:spcBef>
                <a:spcPct val="0"/>
              </a:spcBef>
            </a:pPr>
            <a:endParaRPr lang="en-US" altLang="en-US" sz="2400"/>
          </a:p>
          <a:p>
            <a:pPr>
              <a:lnSpc>
                <a:spcPct val="66000"/>
              </a:lnSpc>
              <a:spcBef>
                <a:spcPct val="0"/>
              </a:spcBef>
              <a:buFontTx/>
              <a:buNone/>
            </a:pPr>
            <a:r>
              <a:rPr lang="en-US" altLang="en-US" sz="2400"/>
              <a:t>		- Side, Wide, 90 deg, orthogonal</a:t>
            </a:r>
          </a:p>
          <a:p>
            <a:pPr>
              <a:lnSpc>
                <a:spcPct val="66000"/>
              </a:lnSpc>
              <a:spcBef>
                <a:spcPct val="0"/>
              </a:spcBef>
              <a:buFontTx/>
              <a:buNone/>
            </a:pPr>
            <a:endParaRPr lang="en-US" altLang="en-US" sz="2400"/>
          </a:p>
          <a:p>
            <a:pPr>
              <a:lnSpc>
                <a:spcPct val="66000"/>
              </a:lnSpc>
              <a:spcBef>
                <a:spcPct val="0"/>
              </a:spcBef>
            </a:pPr>
            <a:r>
              <a:rPr lang="en-US" altLang="en-US" sz="2400"/>
              <a:t> Fluorescence - Spectral range</a:t>
            </a:r>
          </a:p>
          <a:p>
            <a:pPr>
              <a:lnSpc>
                <a:spcPct val="66000"/>
              </a:lnSpc>
              <a:spcBef>
                <a:spcPct val="0"/>
              </a:spcBef>
            </a:pPr>
            <a:endParaRPr lang="en-US" altLang="en-US" sz="2400"/>
          </a:p>
          <a:p>
            <a:pPr>
              <a:lnSpc>
                <a:spcPct val="66000"/>
              </a:lnSpc>
              <a:spcBef>
                <a:spcPct val="0"/>
              </a:spcBef>
            </a:pPr>
            <a:r>
              <a:rPr lang="en-US" altLang="en-US" sz="2400"/>
              <a:t> Absorption/axial light loss		</a:t>
            </a:r>
          </a:p>
          <a:p>
            <a:pPr>
              <a:lnSpc>
                <a:spcPct val="66000"/>
              </a:lnSpc>
              <a:spcBef>
                <a:spcPct val="0"/>
              </a:spcBef>
            </a:pPr>
            <a:endParaRPr lang="en-US" altLang="en-US" sz="2400"/>
          </a:p>
          <a:p>
            <a:pPr>
              <a:lnSpc>
                <a:spcPct val="66000"/>
              </a:lnSpc>
              <a:spcBef>
                <a:spcPct val="0"/>
              </a:spcBef>
            </a:pPr>
            <a:r>
              <a:rPr lang="en-US" altLang="en-US" sz="2400"/>
              <a:t> Time			</a:t>
            </a:r>
          </a:p>
          <a:p>
            <a:pPr>
              <a:lnSpc>
                <a:spcPct val="66000"/>
              </a:lnSpc>
              <a:spcBef>
                <a:spcPct val="0"/>
              </a:spcBef>
              <a:buFontTx/>
              <a:buNone/>
            </a:pPr>
            <a:r>
              <a:rPr lang="en-US" altLang="en-US" sz="2400"/>
              <a:t>	</a:t>
            </a:r>
          </a:p>
          <a:p>
            <a:pPr>
              <a:lnSpc>
                <a:spcPct val="66000"/>
              </a:lnSpc>
              <a:spcBef>
                <a:spcPct val="0"/>
              </a:spcBef>
            </a:pPr>
            <a:r>
              <a:rPr lang="en-US" altLang="en-US" sz="2400"/>
              <a:t> Count	</a:t>
            </a:r>
          </a:p>
        </p:txBody>
      </p:sp>
      <p:sp>
        <p:nvSpPr>
          <p:cNvPr id="97287" name="Text Box 5">
            <a:extLst>
              <a:ext uri="{FF2B5EF4-FFF2-40B4-BE49-F238E27FC236}">
                <a16:creationId xmlns:a16="http://schemas.microsoft.com/office/drawing/2014/main" id="{BD53C54A-9160-DB41-B4E8-9D4DBA0CF1AB}"/>
              </a:ext>
            </a:extLst>
          </p:cNvPr>
          <p:cNvSpPr txBox="1">
            <a:spLocks noChangeArrowheads="1"/>
          </p:cNvSpPr>
          <p:nvPr/>
        </p:nvSpPr>
        <p:spPr bwMode="auto">
          <a:xfrm>
            <a:off x="533400" y="5181600"/>
            <a:ext cx="8229600" cy="825500"/>
          </a:xfrm>
          <a:prstGeom prst="rect">
            <a:avLst/>
          </a:prstGeom>
          <a:solidFill>
            <a:srgbClr val="FFFF9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t>Note:</a:t>
            </a:r>
            <a:r>
              <a:rPr lang="en-US" altLang="en-US" sz="1600"/>
              <a:t> People in the field of flow cytometry interchangeably use the term “parameter”</a:t>
            </a:r>
          </a:p>
          <a:p>
            <a:pPr>
              <a:spcBef>
                <a:spcPct val="0"/>
              </a:spcBef>
              <a:buFontTx/>
              <a:buNone/>
            </a:pPr>
            <a:r>
              <a:rPr lang="en-US" altLang="en-US" sz="1600"/>
              <a:t>with “variable”. While it is technically incorrect to use the term parameter unless we are</a:t>
            </a:r>
          </a:p>
          <a:p>
            <a:pPr>
              <a:spcBef>
                <a:spcPct val="0"/>
              </a:spcBef>
              <a:buFontTx/>
              <a:buNone/>
            </a:pPr>
            <a:r>
              <a:rPr lang="en-US" altLang="en-US" sz="1600"/>
              <a:t> talking about a derived value, it is common usage.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Date Placeholder 2">
            <a:extLst>
              <a:ext uri="{FF2B5EF4-FFF2-40B4-BE49-F238E27FC236}">
                <a16:creationId xmlns:a16="http://schemas.microsoft.com/office/drawing/2014/main" id="{A3CE403C-4A10-BA4D-8AD3-549C054F8FD4}"/>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1550669-90EC-F845-B08A-92C957DAE32B}" type="datetime12">
              <a:rPr lang="en-US" altLang="en-US" sz="1400" smtClean="0"/>
              <a:t>7:38 AM</a:t>
            </a:fld>
            <a:endParaRPr lang="en-US" altLang="en-US" sz="1400"/>
          </a:p>
        </p:txBody>
      </p:sp>
      <p:sp>
        <p:nvSpPr>
          <p:cNvPr id="99331" name="Slide Number Placeholder 4">
            <a:extLst>
              <a:ext uri="{FF2B5EF4-FFF2-40B4-BE49-F238E27FC236}">
                <a16:creationId xmlns:a16="http://schemas.microsoft.com/office/drawing/2014/main" id="{C6934398-7F1F-1947-B333-47B339E23FF5}"/>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65229EC5-FCB2-3E47-83C2-97172102F49B}" type="slidenum">
              <a:rPr lang="en-US" altLang="en-US" sz="1400" smtClean="0">
                <a:latin typeface="Times New Roman" panose="02020603050405020304" pitchFamily="18" charset="0"/>
              </a:rPr>
              <a:pPr>
                <a:spcBef>
                  <a:spcPct val="0"/>
                </a:spcBef>
                <a:buFontTx/>
                <a:buNone/>
              </a:pPr>
              <a:t>48</a:t>
            </a:fld>
            <a:endParaRPr lang="en-US" altLang="en-US" sz="1400">
              <a:latin typeface="Times New Roman" panose="02020603050405020304" pitchFamily="18" charset="0"/>
            </a:endParaRPr>
          </a:p>
        </p:txBody>
      </p:sp>
      <p:sp>
        <p:nvSpPr>
          <p:cNvPr id="59397" name="Rectangle 2">
            <a:extLst>
              <a:ext uri="{FF2B5EF4-FFF2-40B4-BE49-F238E27FC236}">
                <a16:creationId xmlns:a16="http://schemas.microsoft.com/office/drawing/2014/main" id="{AE81FB8B-493A-BD47-BC57-00E2A611E7DD}"/>
              </a:ext>
            </a:extLst>
          </p:cNvPr>
          <p:cNvSpPr>
            <a:spLocks noGrp="1" noChangeArrowheads="1"/>
          </p:cNvSpPr>
          <p:nvPr>
            <p:ph type="title"/>
          </p:nvPr>
        </p:nvSpPr>
        <p:spPr>
          <a:xfrm>
            <a:off x="762000" y="228600"/>
            <a:ext cx="7772400" cy="8382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Concepts</a:t>
            </a:r>
          </a:p>
        </p:txBody>
      </p:sp>
      <p:graphicFrame>
        <p:nvGraphicFramePr>
          <p:cNvPr id="99333" name="Object 3">
            <a:extLst>
              <a:ext uri="{FF2B5EF4-FFF2-40B4-BE49-F238E27FC236}">
                <a16:creationId xmlns:a16="http://schemas.microsoft.com/office/drawing/2014/main" id="{C3F39B8A-20A2-5F46-B266-EB31BF8718F5}"/>
              </a:ext>
            </a:extLst>
          </p:cNvPr>
          <p:cNvGraphicFramePr>
            <a:graphicFrameLocks noChangeAspect="1"/>
          </p:cNvGraphicFramePr>
          <p:nvPr/>
        </p:nvGraphicFramePr>
        <p:xfrm>
          <a:off x="1827213" y="2895600"/>
          <a:ext cx="5487987" cy="1066800"/>
        </p:xfrm>
        <a:graphic>
          <a:graphicData uri="http://schemas.openxmlformats.org/presentationml/2006/ole">
            <mc:AlternateContent xmlns:mc="http://schemas.openxmlformats.org/markup-compatibility/2006">
              <mc:Choice xmlns:v="urn:schemas-microsoft-com:vml" Requires="v">
                <p:oleObj name="Document" r:id="rId3" imgW="32918400" imgH="6400800" progId="Word.Document.8">
                  <p:embed/>
                </p:oleObj>
              </mc:Choice>
              <mc:Fallback>
                <p:oleObj name="Document" r:id="rId3" imgW="32918400" imgH="640080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213" y="2895600"/>
                        <a:ext cx="54879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9334" name="Text Box 4">
            <a:extLst>
              <a:ext uri="{FF2B5EF4-FFF2-40B4-BE49-F238E27FC236}">
                <a16:creationId xmlns:a16="http://schemas.microsoft.com/office/drawing/2014/main" id="{7D786DB2-B9C0-264D-A6D6-18B31ED5E440}"/>
              </a:ext>
            </a:extLst>
          </p:cNvPr>
          <p:cNvSpPr txBox="1">
            <a:spLocks noChangeArrowheads="1"/>
          </p:cNvSpPr>
          <p:nvPr/>
        </p:nvSpPr>
        <p:spPr bwMode="auto">
          <a:xfrm>
            <a:off x="228600" y="1143000"/>
            <a:ext cx="8153400"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r>
              <a:rPr lang="en-US" altLang="en-US" b="1">
                <a:solidFill>
                  <a:schemeClr val="accent2"/>
                </a:solidFill>
                <a:latin typeface="Helvetica" pitchFamily="2" charset="0"/>
              </a:rPr>
              <a:t>Scatter</a:t>
            </a:r>
            <a:r>
              <a:rPr lang="en-US" altLang="en-US">
                <a:latin typeface="Helvetica" pitchFamily="2" charset="0"/>
              </a:rPr>
              <a:t>: 	Size, shape, granularity, polarized 		scatter (birefringence), effective 			refractive Index</a:t>
            </a:r>
          </a:p>
          <a:p>
            <a:pPr lvl="2">
              <a:lnSpc>
                <a:spcPct val="96000"/>
              </a:lnSpc>
              <a:spcBef>
                <a:spcPct val="0"/>
              </a:spcBef>
              <a:buFontTx/>
              <a:buNone/>
            </a:pPr>
            <a:endParaRPr lang="en-US" altLang="en-US">
              <a:latin typeface="Helvetica" pitchFamily="2" charset="0"/>
            </a:endParaRPr>
          </a:p>
          <a:p>
            <a:pPr lvl="2">
              <a:lnSpc>
                <a:spcPct val="96000"/>
              </a:lnSpc>
              <a:spcBef>
                <a:spcPct val="0"/>
              </a:spcBef>
              <a:buFontTx/>
              <a:buNone/>
            </a:pPr>
            <a:r>
              <a:rPr lang="en-US" altLang="en-US" b="1">
                <a:solidFill>
                  <a:schemeClr val="accent2"/>
                </a:solidFill>
                <a:latin typeface="Helvetica" pitchFamily="2" charset="0"/>
              </a:rPr>
              <a:t>Fluorescence</a:t>
            </a:r>
            <a:r>
              <a:rPr lang="en-US" altLang="en-US">
                <a:latin typeface="Helvetica" pitchFamily="2" charset="0"/>
              </a:rPr>
              <a:t>: </a:t>
            </a:r>
          </a:p>
          <a:p>
            <a:pPr lvl="2">
              <a:lnSpc>
                <a:spcPct val="96000"/>
              </a:lnSpc>
              <a:spcBef>
                <a:spcPct val="0"/>
              </a:spcBef>
              <a:buFontTx/>
              <a:buNone/>
            </a:pPr>
            <a:r>
              <a:rPr lang="en-US" altLang="en-US">
                <a:latin typeface="Helvetica" pitchFamily="2" charset="0"/>
              </a:rPr>
              <a:t>	</a:t>
            </a:r>
            <a:r>
              <a:rPr lang="en-US" altLang="en-US">
                <a:solidFill>
                  <a:srgbClr val="FF3300"/>
                </a:solidFill>
                <a:latin typeface="Helvetica" pitchFamily="2" charset="0"/>
              </a:rPr>
              <a:t>Intrinsic</a:t>
            </a:r>
            <a:r>
              <a:rPr lang="en-US" altLang="en-US">
                <a:latin typeface="Helvetica" pitchFamily="2" charset="0"/>
              </a:rPr>
              <a:t>:  Endogenous pyridines and flavins</a:t>
            </a:r>
          </a:p>
          <a:p>
            <a:pPr lvl="2">
              <a:lnSpc>
                <a:spcPct val="96000"/>
              </a:lnSpc>
              <a:spcBef>
                <a:spcPct val="0"/>
              </a:spcBef>
              <a:buFontTx/>
              <a:buNone/>
            </a:pPr>
            <a:r>
              <a:rPr lang="en-US" altLang="en-US">
                <a:latin typeface="Helvetica" pitchFamily="2" charset="0"/>
              </a:rPr>
              <a:t>	</a:t>
            </a:r>
            <a:r>
              <a:rPr lang="en-US" altLang="en-US">
                <a:solidFill>
                  <a:srgbClr val="FF3300"/>
                </a:solidFill>
                <a:latin typeface="Helvetica" pitchFamily="2" charset="0"/>
              </a:rPr>
              <a:t>Extrinsic</a:t>
            </a:r>
            <a:r>
              <a:rPr lang="en-US" altLang="en-US">
                <a:latin typeface="Helvetica" pitchFamily="2" charset="0"/>
              </a:rPr>
              <a:t>: All other fluorescence profiles</a:t>
            </a:r>
          </a:p>
          <a:p>
            <a:pPr lvl="2">
              <a:lnSpc>
                <a:spcPct val="96000"/>
              </a:lnSpc>
              <a:spcBef>
                <a:spcPct val="0"/>
              </a:spcBef>
              <a:buFontTx/>
              <a:buNone/>
            </a:pPr>
            <a:endParaRPr lang="en-US" altLang="en-US">
              <a:latin typeface="Helvetica" pitchFamily="2" charset="0"/>
            </a:endParaRPr>
          </a:p>
          <a:p>
            <a:pPr lvl="2">
              <a:lnSpc>
                <a:spcPct val="96000"/>
              </a:lnSpc>
              <a:spcBef>
                <a:spcPct val="0"/>
              </a:spcBef>
              <a:buFontTx/>
              <a:buNone/>
            </a:pPr>
            <a:r>
              <a:rPr lang="en-US" altLang="en-US" b="1">
                <a:solidFill>
                  <a:schemeClr val="accent2"/>
                </a:solidFill>
                <a:latin typeface="Helvetica" pitchFamily="2" charset="0"/>
              </a:rPr>
              <a:t>Absorption </a:t>
            </a:r>
          </a:p>
          <a:p>
            <a:pPr lvl="2">
              <a:lnSpc>
                <a:spcPct val="96000"/>
              </a:lnSpc>
              <a:spcBef>
                <a:spcPct val="0"/>
              </a:spcBef>
              <a:buFontTx/>
              <a:buNone/>
            </a:pPr>
            <a:r>
              <a:rPr lang="en-US" altLang="en-US" b="1">
                <a:solidFill>
                  <a:schemeClr val="accent2"/>
                </a:solidFill>
                <a:latin typeface="Helvetica" pitchFamily="2" charset="0"/>
              </a:rPr>
              <a:t>Axial Light loss</a:t>
            </a:r>
            <a:r>
              <a:rPr lang="en-US" altLang="en-US">
                <a:latin typeface="Helvetica" pitchFamily="2" charset="0"/>
              </a:rPr>
              <a:t>:  Loss of light (blocked)</a:t>
            </a:r>
          </a:p>
          <a:p>
            <a:pPr lvl="2">
              <a:lnSpc>
                <a:spcPct val="96000"/>
              </a:lnSpc>
              <a:spcBef>
                <a:spcPct val="0"/>
              </a:spcBef>
              <a:buFontTx/>
              <a:buNone/>
            </a:pPr>
            <a:endParaRPr lang="en-US" altLang="en-US" b="1">
              <a:solidFill>
                <a:schemeClr val="accent2"/>
              </a:solidFill>
              <a:latin typeface="Helvetica" pitchFamily="2" charset="0"/>
            </a:endParaRPr>
          </a:p>
          <a:p>
            <a:pPr lvl="2">
              <a:lnSpc>
                <a:spcPct val="96000"/>
              </a:lnSpc>
              <a:spcBef>
                <a:spcPct val="0"/>
              </a:spcBef>
              <a:buFontTx/>
              <a:buNone/>
            </a:pPr>
            <a:r>
              <a:rPr lang="en-US" altLang="en-US" b="1">
                <a:solidFill>
                  <a:schemeClr val="accent2"/>
                </a:solidFill>
                <a:latin typeface="Helvetica" pitchFamily="2" charset="0"/>
              </a:rPr>
              <a:t>Time</a:t>
            </a:r>
            <a:r>
              <a:rPr lang="en-US" altLang="en-US">
                <a:latin typeface="Helvetica" pitchFamily="2" charset="0"/>
              </a:rPr>
              <a:t>: 		Useful for kinetics, QC</a:t>
            </a:r>
          </a:p>
          <a:p>
            <a:pPr lvl="2">
              <a:lnSpc>
                <a:spcPct val="96000"/>
              </a:lnSpc>
              <a:spcBef>
                <a:spcPct val="0"/>
              </a:spcBef>
              <a:buFontTx/>
              <a:buNone/>
            </a:pPr>
            <a:r>
              <a:rPr lang="en-US" altLang="en-US" b="1">
                <a:solidFill>
                  <a:schemeClr val="accent2"/>
                </a:solidFill>
                <a:latin typeface="Helvetica" pitchFamily="2" charset="0"/>
              </a:rPr>
              <a:t>Count</a:t>
            </a:r>
            <a:r>
              <a:rPr lang="en-US" altLang="en-US">
                <a:latin typeface="Helvetica" pitchFamily="2" charset="0"/>
              </a:rPr>
              <a:t>: 	Always part of any collection</a:t>
            </a:r>
          </a:p>
          <a:p>
            <a:pPr lvl="2">
              <a:lnSpc>
                <a:spcPct val="96000"/>
              </a:lnSpc>
              <a:spcBef>
                <a:spcPct val="0"/>
              </a:spcBef>
              <a:buFontTx/>
              <a:buNone/>
            </a:pPr>
            <a:r>
              <a:rPr lang="en-US" altLang="en-US" b="1">
                <a:solidFill>
                  <a:schemeClr val="accent2"/>
                </a:solidFill>
                <a:latin typeface="Helvetica" pitchFamily="2" charset="0"/>
              </a:rPr>
              <a:t>Tube Number or Identifier</a:t>
            </a:r>
          </a:p>
          <a:p>
            <a:pPr>
              <a:spcBef>
                <a:spcPct val="50000"/>
              </a:spcBef>
              <a:buFontTx/>
              <a:buNone/>
            </a:pPr>
            <a:endParaRPr lang="en-US" altLang="en-US" sz="2400">
              <a:latin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Date Placeholder 2">
            <a:extLst>
              <a:ext uri="{FF2B5EF4-FFF2-40B4-BE49-F238E27FC236}">
                <a16:creationId xmlns:a16="http://schemas.microsoft.com/office/drawing/2014/main" id="{79915EBF-9FB8-124A-B043-E6EBA09C0ECB}"/>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97D5080-352C-3143-A126-52D089DBA642}" type="datetime12">
              <a:rPr lang="en-US" altLang="en-US" sz="1400" smtClean="0"/>
              <a:t>7:38 AM</a:t>
            </a:fld>
            <a:endParaRPr lang="en-US" altLang="en-US" sz="1400"/>
          </a:p>
        </p:txBody>
      </p:sp>
      <p:sp>
        <p:nvSpPr>
          <p:cNvPr id="101379" name="Slide Number Placeholder 4">
            <a:extLst>
              <a:ext uri="{FF2B5EF4-FFF2-40B4-BE49-F238E27FC236}">
                <a16:creationId xmlns:a16="http://schemas.microsoft.com/office/drawing/2014/main" id="{558FC1FF-1E49-A74E-A904-D13E5F31BDF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6D0FC31-F6FC-5548-BB4B-27D73C722914}" type="slidenum">
              <a:rPr lang="en-US" altLang="en-US" sz="1400" smtClean="0">
                <a:latin typeface="Times New Roman" panose="02020603050405020304" pitchFamily="18" charset="0"/>
              </a:rPr>
              <a:pPr>
                <a:spcBef>
                  <a:spcPct val="0"/>
                </a:spcBef>
                <a:buFontTx/>
                <a:buNone/>
              </a:pPr>
              <a:t>49</a:t>
            </a:fld>
            <a:endParaRPr lang="en-US" altLang="en-US" sz="1400">
              <a:latin typeface="Times New Roman" panose="02020603050405020304" pitchFamily="18" charset="0"/>
            </a:endParaRPr>
          </a:p>
        </p:txBody>
      </p:sp>
      <p:sp>
        <p:nvSpPr>
          <p:cNvPr id="60421" name="Rectangle 2">
            <a:extLst>
              <a:ext uri="{FF2B5EF4-FFF2-40B4-BE49-F238E27FC236}">
                <a16:creationId xmlns:a16="http://schemas.microsoft.com/office/drawing/2014/main" id="{D11BF4DB-7FBA-2B4B-8D19-DA1EA61CE685}"/>
              </a:ext>
            </a:extLst>
          </p:cNvPr>
          <p:cNvSpPr>
            <a:spLocks noGrp="1" noChangeArrowheads="1"/>
          </p:cNvSpPr>
          <p:nvPr>
            <p:ph type="title"/>
          </p:nvPr>
        </p:nvSpPr>
        <p:spPr>
          <a:xfrm>
            <a:off x="685800" y="381000"/>
            <a:ext cx="7772400" cy="6096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Instrument Components</a:t>
            </a:r>
          </a:p>
        </p:txBody>
      </p:sp>
      <p:graphicFrame>
        <p:nvGraphicFramePr>
          <p:cNvPr id="101381" name="Object 3">
            <a:extLst>
              <a:ext uri="{FF2B5EF4-FFF2-40B4-BE49-F238E27FC236}">
                <a16:creationId xmlns:a16="http://schemas.microsoft.com/office/drawing/2014/main" id="{1B858B19-1952-D946-B2F3-0F1833AC46B3}"/>
              </a:ext>
            </a:extLst>
          </p:cNvPr>
          <p:cNvGraphicFramePr>
            <a:graphicFrameLocks noChangeAspect="1"/>
          </p:cNvGraphicFramePr>
          <p:nvPr/>
        </p:nvGraphicFramePr>
        <p:xfrm>
          <a:off x="1219200" y="1828800"/>
          <a:ext cx="7385050" cy="3797300"/>
        </p:xfrm>
        <a:graphic>
          <a:graphicData uri="http://schemas.openxmlformats.org/presentationml/2006/ole">
            <mc:AlternateContent xmlns:mc="http://schemas.openxmlformats.org/markup-compatibility/2006">
              <mc:Choice xmlns:v="urn:schemas-microsoft-com:vml" Requires="v">
                <p:oleObj name="Document" r:id="rId3" imgW="44310300" imgH="22860000" progId="Word.Document.8">
                  <p:embed/>
                </p:oleObj>
              </mc:Choice>
              <mc:Fallback>
                <p:oleObj name="Document" r:id="rId3" imgW="44310300" imgH="2286000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828800"/>
                        <a:ext cx="738505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1382" name="Text Box 4">
            <a:extLst>
              <a:ext uri="{FF2B5EF4-FFF2-40B4-BE49-F238E27FC236}">
                <a16:creationId xmlns:a16="http://schemas.microsoft.com/office/drawing/2014/main" id="{AF8AF150-89C3-2D48-A94F-BA2DABFF868C}"/>
              </a:ext>
            </a:extLst>
          </p:cNvPr>
          <p:cNvSpPr txBox="1">
            <a:spLocks noChangeArrowheads="1"/>
          </p:cNvSpPr>
          <p:nvPr/>
        </p:nvSpPr>
        <p:spPr bwMode="auto">
          <a:xfrm>
            <a:off x="533400" y="1524000"/>
            <a:ext cx="777240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r>
              <a:rPr lang="en-US" altLang="en-US" sz="2400" b="1">
                <a:solidFill>
                  <a:schemeClr val="accent2"/>
                </a:solidFill>
                <a:latin typeface="Helvetica" pitchFamily="2" charset="0"/>
              </a:rPr>
              <a:t>Electronics</a:t>
            </a:r>
            <a:r>
              <a:rPr lang="en-US" altLang="en-US" sz="2400">
                <a:latin typeface="Helvetica" pitchFamily="2" charset="0"/>
              </a:rPr>
              <a:t>: System control, pulse collection, pulse analysis, triggering, time delay, data display, gating, sort control, light and detector control</a:t>
            </a:r>
          </a:p>
          <a:p>
            <a:pPr>
              <a:lnSpc>
                <a:spcPct val="96000"/>
              </a:lnSpc>
              <a:spcBef>
                <a:spcPct val="0"/>
              </a:spcBef>
              <a:buFontTx/>
              <a:buNone/>
            </a:pPr>
            <a:endParaRPr lang="en-US" altLang="en-US" sz="2400">
              <a:latin typeface="Helvetica" pitchFamily="2" charset="0"/>
            </a:endParaRPr>
          </a:p>
          <a:p>
            <a:pPr>
              <a:lnSpc>
                <a:spcPct val="96000"/>
              </a:lnSpc>
              <a:spcBef>
                <a:spcPct val="0"/>
              </a:spcBef>
              <a:buFontTx/>
              <a:buNone/>
            </a:pPr>
            <a:r>
              <a:rPr lang="en-US" altLang="en-US" sz="2400" b="1">
                <a:solidFill>
                  <a:schemeClr val="accent2"/>
                </a:solidFill>
                <a:latin typeface="Helvetica" pitchFamily="2" charset="0"/>
              </a:rPr>
              <a:t>Optics</a:t>
            </a:r>
            <a:r>
              <a:rPr lang="en-US" altLang="en-US" sz="2400">
                <a:latin typeface="Helvetica" pitchFamily="2" charset="0"/>
              </a:rPr>
              <a:t>: Light source(s), detectors, optical filters, spectral separation</a:t>
            </a:r>
          </a:p>
          <a:p>
            <a:pPr>
              <a:lnSpc>
                <a:spcPct val="96000"/>
              </a:lnSpc>
              <a:spcBef>
                <a:spcPct val="0"/>
              </a:spcBef>
              <a:buFontTx/>
              <a:buNone/>
            </a:pPr>
            <a:endParaRPr lang="en-US" altLang="en-US" sz="2400">
              <a:latin typeface="Helvetica" pitchFamily="2" charset="0"/>
            </a:endParaRPr>
          </a:p>
          <a:p>
            <a:pPr>
              <a:lnSpc>
                <a:spcPct val="96000"/>
              </a:lnSpc>
              <a:spcBef>
                <a:spcPct val="0"/>
              </a:spcBef>
              <a:buFontTx/>
              <a:buNone/>
            </a:pPr>
            <a:r>
              <a:rPr lang="en-US" altLang="en-US" sz="2400" b="1">
                <a:solidFill>
                  <a:schemeClr val="accent2"/>
                </a:solidFill>
                <a:latin typeface="Helvetica" pitchFamily="2" charset="0"/>
              </a:rPr>
              <a:t>Fluidics</a:t>
            </a:r>
            <a:r>
              <a:rPr lang="en-US" altLang="en-US" sz="2400">
                <a:latin typeface="Helvetica" pitchFamily="2" charset="0"/>
              </a:rPr>
              <a:t>: Specimen control, sorting, rate of data collection</a:t>
            </a:r>
          </a:p>
          <a:p>
            <a:pPr>
              <a:lnSpc>
                <a:spcPct val="96000"/>
              </a:lnSpc>
              <a:spcBef>
                <a:spcPct val="0"/>
              </a:spcBef>
              <a:buFontTx/>
              <a:buNone/>
            </a:pPr>
            <a:endParaRPr lang="en-US" altLang="en-US" sz="2400">
              <a:latin typeface="Helvetica" pitchFamily="2" charset="0"/>
            </a:endParaRPr>
          </a:p>
          <a:p>
            <a:pPr>
              <a:lnSpc>
                <a:spcPct val="96000"/>
              </a:lnSpc>
              <a:spcBef>
                <a:spcPct val="0"/>
              </a:spcBef>
              <a:buFontTx/>
              <a:buNone/>
            </a:pPr>
            <a:r>
              <a:rPr lang="en-US" altLang="en-US" sz="2400" b="1">
                <a:solidFill>
                  <a:schemeClr val="accent2"/>
                </a:solidFill>
                <a:latin typeface="Helvetica" pitchFamily="2" charset="0"/>
              </a:rPr>
              <a:t>Computation/Data Analysis</a:t>
            </a:r>
            <a:r>
              <a:rPr lang="en-US" altLang="en-US" sz="2400">
                <a:latin typeface="Helvetica" pitchFamily="2" charset="0"/>
              </a:rPr>
              <a:t>: Data display &amp; analysis, multivariate/ simultaneous solutions, identification of sort populations, quantitation, ratios</a:t>
            </a:r>
            <a:endParaRPr lang="en-US" altLang="en-US" sz="2400">
              <a:latin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Date Placeholder 2">
            <a:extLst>
              <a:ext uri="{FF2B5EF4-FFF2-40B4-BE49-F238E27FC236}">
                <a16:creationId xmlns:a16="http://schemas.microsoft.com/office/drawing/2014/main" id="{7335C3A4-174D-204B-929D-6BDD62410A09}"/>
              </a:ext>
            </a:extLst>
          </p:cNvPr>
          <p:cNvSpPr>
            <a:spLocks noGrp="1"/>
          </p:cNvSpPr>
          <p:nvPr>
            <p:ph type="dt" sz="quarter" idx="10"/>
          </p:nvPr>
        </p:nvSpPr>
        <p:spPr>
          <a:xfrm>
            <a:off x="1156054" y="6654800"/>
            <a:ext cx="1905000"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6963286-AFE8-C542-9D63-6C11B3CCF788}" type="datetime12">
              <a:rPr lang="en-US" altLang="en-US" sz="1100" smtClean="0"/>
              <a:t>7:38 AM</a:t>
            </a:fld>
            <a:endParaRPr lang="en-US" altLang="en-US" sz="1100" dirty="0"/>
          </a:p>
        </p:txBody>
      </p:sp>
      <p:sp>
        <p:nvSpPr>
          <p:cNvPr id="16387" name="Slide Number Placeholder 4">
            <a:extLst>
              <a:ext uri="{FF2B5EF4-FFF2-40B4-BE49-F238E27FC236}">
                <a16:creationId xmlns:a16="http://schemas.microsoft.com/office/drawing/2014/main" id="{FFE639F3-14B9-C044-A198-4ADDF4AFC283}"/>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latin typeface="Times New Roman" panose="02020603050405020304" pitchFamily="18" charset="0"/>
              </a:rPr>
              <a:t>Page </a:t>
            </a:r>
            <a:fld id="{73F7C3BC-EBCA-6B4E-9350-1E70397EE795}" type="slidenum">
              <a:rPr lang="en-US" altLang="en-US" sz="1400" smtClean="0">
                <a:latin typeface="Times New Roman" panose="02020603050405020304" pitchFamily="18" charset="0"/>
              </a:rPr>
              <a:pPr>
                <a:spcBef>
                  <a:spcPct val="0"/>
                </a:spcBef>
                <a:buFontTx/>
                <a:buNone/>
              </a:pPr>
              <a:t>5</a:t>
            </a:fld>
            <a:endParaRPr lang="en-US" altLang="en-US" sz="1400" dirty="0">
              <a:latin typeface="Times New Roman" panose="02020603050405020304" pitchFamily="18" charset="0"/>
            </a:endParaRPr>
          </a:p>
        </p:txBody>
      </p:sp>
      <p:sp>
        <p:nvSpPr>
          <p:cNvPr id="20485" name="Rectangle 2">
            <a:extLst>
              <a:ext uri="{FF2B5EF4-FFF2-40B4-BE49-F238E27FC236}">
                <a16:creationId xmlns:a16="http://schemas.microsoft.com/office/drawing/2014/main" id="{66ED2FD1-DE82-2A4C-AC88-AA02582B2E88}"/>
              </a:ext>
            </a:extLst>
          </p:cNvPr>
          <p:cNvSpPr>
            <a:spLocks noGrp="1" noChangeArrowheads="1"/>
          </p:cNvSpPr>
          <p:nvPr>
            <p:ph type="title"/>
          </p:nvPr>
        </p:nvSpPr>
        <p:spPr>
          <a:xfrm>
            <a:off x="685800" y="152400"/>
            <a:ext cx="7772400" cy="5334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History</a:t>
            </a:r>
          </a:p>
        </p:txBody>
      </p:sp>
      <p:sp>
        <p:nvSpPr>
          <p:cNvPr id="16389" name="Text Box 3">
            <a:extLst>
              <a:ext uri="{FF2B5EF4-FFF2-40B4-BE49-F238E27FC236}">
                <a16:creationId xmlns:a16="http://schemas.microsoft.com/office/drawing/2014/main" id="{778A4151-45C3-EA42-AB0A-8ACA2C4161EA}"/>
              </a:ext>
            </a:extLst>
          </p:cNvPr>
          <p:cNvSpPr txBox="1">
            <a:spLocks noChangeArrowheads="1"/>
          </p:cNvSpPr>
          <p:nvPr/>
        </p:nvSpPr>
        <p:spPr bwMode="auto">
          <a:xfrm>
            <a:off x="205494" y="824288"/>
            <a:ext cx="84582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dirty="0">
              <a:latin typeface="Times New Roman" panose="02020603050405020304" pitchFamily="18" charset="0"/>
            </a:endParaRPr>
          </a:p>
          <a:p>
            <a:pPr>
              <a:lnSpc>
                <a:spcPct val="96000"/>
              </a:lnSpc>
              <a:spcBef>
                <a:spcPct val="0"/>
              </a:spcBef>
              <a:buFontTx/>
              <a:buNone/>
            </a:pPr>
            <a:r>
              <a:rPr lang="en-US" altLang="en-US" sz="1600" b="1" dirty="0" err="1">
                <a:latin typeface="Helvetica" pitchFamily="2" charset="0"/>
              </a:rPr>
              <a:t>Phywe</a:t>
            </a:r>
            <a:r>
              <a:rPr lang="en-US" altLang="en-US" sz="1600" b="1" dirty="0">
                <a:latin typeface="Helvetica" pitchFamily="2" charset="0"/>
              </a:rPr>
              <a:t> AG of Gottingen (1969)</a:t>
            </a:r>
            <a:r>
              <a:rPr lang="en-US" altLang="en-US" sz="1600" dirty="0">
                <a:latin typeface="Helvetica" pitchFamily="2" charset="0"/>
              </a:rPr>
              <a:t> -  produced a commercial version of the ICP built around a Zeiss fluorescent microscope</a:t>
            </a:r>
          </a:p>
          <a:p>
            <a:pPr>
              <a:lnSpc>
                <a:spcPct val="96000"/>
              </a:lnSpc>
              <a:spcBef>
                <a:spcPct val="0"/>
              </a:spcBef>
              <a:buFontTx/>
              <a:buNone/>
            </a:pPr>
            <a:endParaRPr lang="en-US" altLang="en-US" sz="1600" dirty="0">
              <a:latin typeface="Helvetica" pitchFamily="2" charset="0"/>
            </a:endParaRPr>
          </a:p>
          <a:p>
            <a:pPr>
              <a:lnSpc>
                <a:spcPct val="96000"/>
              </a:lnSpc>
              <a:spcBef>
                <a:spcPct val="0"/>
              </a:spcBef>
              <a:buFontTx/>
              <a:buNone/>
            </a:pPr>
            <a:endParaRPr lang="en-US" altLang="en-US" sz="1600" dirty="0">
              <a:latin typeface="Helvetica" pitchFamily="2" charset="0"/>
            </a:endParaRPr>
          </a:p>
        </p:txBody>
      </p:sp>
      <p:pic>
        <p:nvPicPr>
          <p:cNvPr id="16390" name="Picture 6" descr="ICP_11_low">
            <a:extLst>
              <a:ext uri="{FF2B5EF4-FFF2-40B4-BE49-F238E27FC236}">
                <a16:creationId xmlns:a16="http://schemas.microsoft.com/office/drawing/2014/main" id="{3AAFB0E8-A26A-EE42-80C4-6334AF18B9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516" y="1613230"/>
            <a:ext cx="27765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7">
            <a:extLst>
              <a:ext uri="{FF2B5EF4-FFF2-40B4-BE49-F238E27FC236}">
                <a16:creationId xmlns:a16="http://schemas.microsoft.com/office/drawing/2014/main" id="{3745C110-24BF-7749-9305-153ABBAD683F}"/>
              </a:ext>
            </a:extLst>
          </p:cNvPr>
          <p:cNvSpPr txBox="1">
            <a:spLocks noChangeArrowheads="1"/>
          </p:cNvSpPr>
          <p:nvPr/>
        </p:nvSpPr>
        <p:spPr bwMode="auto">
          <a:xfrm>
            <a:off x="208316" y="5010568"/>
            <a:ext cx="3051175" cy="274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dirty="0">
                <a:latin typeface="Times New Roman" charset="0"/>
                <a:ea typeface="+mn-ea"/>
              </a:rPr>
              <a:t>http://</a:t>
            </a:r>
            <a:r>
              <a:rPr lang="en-US" altLang="en-US" sz="1200" dirty="0" err="1">
                <a:latin typeface="Times New Roman" charset="0"/>
                <a:ea typeface="+mn-ea"/>
              </a:rPr>
              <a:t>www.partec.de</a:t>
            </a:r>
            <a:r>
              <a:rPr lang="en-US" altLang="en-US" sz="1200" dirty="0">
                <a:latin typeface="Times New Roman" charset="0"/>
                <a:ea typeface="+mn-ea"/>
              </a:rPr>
              <a:t>/</a:t>
            </a:r>
            <a:r>
              <a:rPr lang="en-US" altLang="en-US" sz="1200" dirty="0" err="1">
                <a:latin typeface="Times New Roman" charset="0"/>
                <a:ea typeface="+mn-ea"/>
              </a:rPr>
              <a:t>partec</a:t>
            </a:r>
            <a:r>
              <a:rPr lang="en-US" altLang="en-US" sz="1200" dirty="0">
                <a:latin typeface="Times New Roman" charset="0"/>
                <a:ea typeface="+mn-ea"/>
              </a:rPr>
              <a:t>/</a:t>
            </a:r>
            <a:r>
              <a:rPr lang="en-US" altLang="en-US" sz="1200" dirty="0" err="1">
                <a:latin typeface="Times New Roman" charset="0"/>
                <a:ea typeface="+mn-ea"/>
              </a:rPr>
              <a:t>flowmuseum.html</a:t>
            </a:r>
            <a:endParaRPr lang="en-US" altLang="en-US" sz="1200" dirty="0">
              <a:latin typeface="Times New Roman" charset="0"/>
              <a:ea typeface="+mn-ea"/>
            </a:endParaRPr>
          </a:p>
        </p:txBody>
      </p:sp>
      <p:sp>
        <p:nvSpPr>
          <p:cNvPr id="16392" name="Text Box 8">
            <a:extLst>
              <a:ext uri="{FF2B5EF4-FFF2-40B4-BE49-F238E27FC236}">
                <a16:creationId xmlns:a16="http://schemas.microsoft.com/office/drawing/2014/main" id="{5209B801-B9A3-0644-9E9E-56B54AD07079}"/>
              </a:ext>
            </a:extLst>
          </p:cNvPr>
          <p:cNvSpPr txBox="1">
            <a:spLocks noChangeArrowheads="1"/>
          </p:cNvSpPr>
          <p:nvPr/>
        </p:nvSpPr>
        <p:spPr bwMode="auto">
          <a:xfrm>
            <a:off x="241654" y="5301522"/>
            <a:ext cx="28194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100" b="1" dirty="0">
                <a:latin typeface="Times New Roman" panose="02020603050405020304" pitchFamily="18" charset="0"/>
              </a:rPr>
              <a:t>ICP 11 (1969)</a:t>
            </a:r>
          </a:p>
          <a:p>
            <a:pPr>
              <a:spcBef>
                <a:spcPct val="0"/>
              </a:spcBef>
              <a:buFontTx/>
              <a:buNone/>
            </a:pPr>
            <a:r>
              <a:rPr lang="en-US" altLang="en-US" sz="1100" dirty="0">
                <a:latin typeface="Times New Roman" panose="02020603050405020304" pitchFamily="18" charset="0"/>
              </a:rPr>
              <a:t>Distributed by </a:t>
            </a:r>
            <a:r>
              <a:rPr lang="en-US" altLang="en-US" sz="1100" dirty="0" err="1">
                <a:latin typeface="Times New Roman" panose="02020603050405020304" pitchFamily="18" charset="0"/>
              </a:rPr>
              <a:t>Phywe</a:t>
            </a:r>
            <a:r>
              <a:rPr lang="en-US" altLang="en-US" sz="1100" dirty="0">
                <a:latin typeface="Times New Roman" panose="02020603050405020304" pitchFamily="18" charset="0"/>
              </a:rPr>
              <a:t>, Göttingen </a:t>
            </a:r>
          </a:p>
          <a:p>
            <a:pPr>
              <a:spcBef>
                <a:spcPct val="0"/>
              </a:spcBef>
              <a:buFontTx/>
              <a:buNone/>
            </a:pPr>
            <a:r>
              <a:rPr lang="en-US" altLang="en-US" sz="1100" dirty="0">
                <a:latin typeface="Times New Roman" panose="02020603050405020304" pitchFamily="18" charset="0"/>
              </a:rPr>
              <a:t>The first commercial flow cytometer </a:t>
            </a:r>
          </a:p>
          <a:p>
            <a:pPr>
              <a:spcBef>
                <a:spcPct val="0"/>
              </a:spcBef>
              <a:buFontTx/>
              <a:buNone/>
            </a:pPr>
            <a:r>
              <a:rPr lang="en-US" altLang="en-US" sz="1100" dirty="0">
                <a:latin typeface="Times New Roman" panose="02020603050405020304" pitchFamily="18" charset="0"/>
              </a:rPr>
              <a:t>PDP 11 computer </a:t>
            </a:r>
          </a:p>
          <a:p>
            <a:pPr>
              <a:spcBef>
                <a:spcPct val="0"/>
              </a:spcBef>
              <a:buFontTx/>
              <a:buNone/>
            </a:pPr>
            <a:endParaRPr lang="en-US" altLang="en-US" sz="1100" dirty="0">
              <a:latin typeface="Times New Roman" panose="02020603050405020304" pitchFamily="18" charset="0"/>
            </a:endParaRPr>
          </a:p>
        </p:txBody>
      </p:sp>
      <p:sp>
        <p:nvSpPr>
          <p:cNvPr id="16394" name="Text Box 10">
            <a:extLst>
              <a:ext uri="{FF2B5EF4-FFF2-40B4-BE49-F238E27FC236}">
                <a16:creationId xmlns:a16="http://schemas.microsoft.com/office/drawing/2014/main" id="{71BB896F-C561-6245-80B0-590AB9FFE10F}"/>
              </a:ext>
            </a:extLst>
          </p:cNvPr>
          <p:cNvSpPr txBox="1">
            <a:spLocks noChangeArrowheads="1"/>
          </p:cNvSpPr>
          <p:nvPr/>
        </p:nvSpPr>
        <p:spPr bwMode="auto">
          <a:xfrm>
            <a:off x="3694267" y="5456030"/>
            <a:ext cx="47639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dirty="0">
                <a:latin typeface="Times New Roman" panose="02020603050405020304" pitchFamily="18" charset="0"/>
              </a:rPr>
              <a:t>Wolfgang Göhde discussing his work in Africa in 2007 </a:t>
            </a:r>
          </a:p>
        </p:txBody>
      </p:sp>
      <p:pic>
        <p:nvPicPr>
          <p:cNvPr id="2" name="gohde" descr="gohde">
            <a:hlinkClick r:id="" action="ppaction://media"/>
            <a:extLst>
              <a:ext uri="{FF2B5EF4-FFF2-40B4-BE49-F238E27FC236}">
                <a16:creationId xmlns:a16="http://schemas.microsoft.com/office/drawing/2014/main" id="{43097D84-9946-9943-B171-1B155DC59E5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40076" y="1657768"/>
            <a:ext cx="5923966" cy="3352800"/>
          </a:xfrm>
          <a:prstGeom prst="rect">
            <a:avLst/>
          </a:prstGeom>
        </p:spPr>
      </p:pic>
      <p:sp>
        <p:nvSpPr>
          <p:cNvPr id="3" name="TextBox 2">
            <a:extLst>
              <a:ext uri="{FF2B5EF4-FFF2-40B4-BE49-F238E27FC236}">
                <a16:creationId xmlns:a16="http://schemas.microsoft.com/office/drawing/2014/main" id="{4916C12F-A2F9-974B-AE41-A0182B821449}"/>
              </a:ext>
            </a:extLst>
          </p:cNvPr>
          <p:cNvSpPr txBox="1"/>
          <p:nvPr/>
        </p:nvSpPr>
        <p:spPr>
          <a:xfrm>
            <a:off x="6637867" y="5937956"/>
            <a:ext cx="184731" cy="461665"/>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81211B67-A727-3444-AAF6-E769EA58C38C}"/>
              </a:ext>
            </a:extLst>
          </p:cNvPr>
          <p:cNvSpPr txBox="1"/>
          <p:nvPr/>
        </p:nvSpPr>
        <p:spPr>
          <a:xfrm>
            <a:off x="8143095" y="1396158"/>
            <a:ext cx="795411" cy="261610"/>
          </a:xfrm>
          <a:prstGeom prst="rect">
            <a:avLst/>
          </a:prstGeom>
          <a:noFill/>
        </p:spPr>
        <p:txBody>
          <a:bodyPr wrap="none" rtlCol="0">
            <a:spAutoFit/>
          </a:bodyPr>
          <a:lstStyle/>
          <a:p>
            <a:r>
              <a:rPr lang="en-US" sz="1100" dirty="0"/>
              <a:t>Video 54 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Date Placeholder 2">
            <a:extLst>
              <a:ext uri="{FF2B5EF4-FFF2-40B4-BE49-F238E27FC236}">
                <a16:creationId xmlns:a16="http://schemas.microsoft.com/office/drawing/2014/main" id="{125F1C7D-5C25-0A49-9D4D-1D4806994BB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3AF7381-1CAE-FF44-94FE-1DD11B7CD56D}" type="datetime12">
              <a:rPr lang="en-US" altLang="en-US" sz="1100" smtClean="0"/>
              <a:t>7:38 AM</a:t>
            </a:fld>
            <a:endParaRPr lang="en-US" altLang="en-US" sz="1100" dirty="0"/>
          </a:p>
        </p:txBody>
      </p:sp>
      <p:sp>
        <p:nvSpPr>
          <p:cNvPr id="103427" name="Slide Number Placeholder 4">
            <a:extLst>
              <a:ext uri="{FF2B5EF4-FFF2-40B4-BE49-F238E27FC236}">
                <a16:creationId xmlns:a16="http://schemas.microsoft.com/office/drawing/2014/main" id="{93B6EA28-D069-754A-A74B-6165D93779D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3795CF6-AFCE-8C40-AB1B-689439C267E9}" type="slidenum">
              <a:rPr lang="en-US" altLang="en-US" sz="1400" smtClean="0">
                <a:latin typeface="Times New Roman" panose="02020603050405020304" pitchFamily="18" charset="0"/>
              </a:rPr>
              <a:pPr>
                <a:spcBef>
                  <a:spcPct val="0"/>
                </a:spcBef>
                <a:buFontTx/>
                <a:buNone/>
              </a:pPr>
              <a:t>50</a:t>
            </a:fld>
            <a:endParaRPr lang="en-US" altLang="en-US" sz="1400">
              <a:latin typeface="Times New Roman" panose="02020603050405020304" pitchFamily="18" charset="0"/>
            </a:endParaRPr>
          </a:p>
        </p:txBody>
      </p:sp>
      <p:sp>
        <p:nvSpPr>
          <p:cNvPr id="103428" name="Rectangle 2">
            <a:extLst>
              <a:ext uri="{FF2B5EF4-FFF2-40B4-BE49-F238E27FC236}">
                <a16:creationId xmlns:a16="http://schemas.microsoft.com/office/drawing/2014/main" id="{D0FC9330-6AEA-6F40-99DA-71432B8E5075}"/>
              </a:ext>
            </a:extLst>
          </p:cNvPr>
          <p:cNvSpPr>
            <a:spLocks noGrp="1" noChangeArrowheads="1"/>
          </p:cNvSpPr>
          <p:nvPr>
            <p:ph type="title"/>
          </p:nvPr>
        </p:nvSpPr>
        <p:spPr>
          <a:xfrm>
            <a:off x="381000" y="152400"/>
            <a:ext cx="7772400" cy="762000"/>
          </a:xfrm>
        </p:spPr>
        <p:txBody>
          <a:bodyPr/>
          <a:lstStyle/>
          <a:p>
            <a:r>
              <a:rPr lang="en-US" altLang="en-US">
                <a:ea typeface="ＭＳ Ｐゴシック" panose="020B0600070205080204" pitchFamily="34" charset="-128"/>
              </a:rPr>
              <a:t>Data Analysis Concepts</a:t>
            </a:r>
            <a:endParaRPr lang="en-US" altLang="en-US" b="1">
              <a:latin typeface="Helvetica" pitchFamily="2" charset="0"/>
              <a:ea typeface="ＭＳ Ｐゴシック" panose="020B0600070205080204" pitchFamily="34" charset="-128"/>
            </a:endParaRPr>
          </a:p>
        </p:txBody>
      </p:sp>
      <p:sp>
        <p:nvSpPr>
          <p:cNvPr id="103429" name="Text Box 3">
            <a:extLst>
              <a:ext uri="{FF2B5EF4-FFF2-40B4-BE49-F238E27FC236}">
                <a16:creationId xmlns:a16="http://schemas.microsoft.com/office/drawing/2014/main" id="{E4F94D12-4D45-9841-9724-A7ED2C35196B}"/>
              </a:ext>
            </a:extLst>
          </p:cNvPr>
          <p:cNvSpPr txBox="1">
            <a:spLocks noChangeArrowheads="1"/>
          </p:cNvSpPr>
          <p:nvPr/>
        </p:nvSpPr>
        <p:spPr bwMode="auto">
          <a:xfrm>
            <a:off x="-152400" y="1295400"/>
            <a:ext cx="8610600" cy="407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r>
              <a:rPr lang="en-US" altLang="en-US" sz="3200" b="1" dirty="0">
                <a:solidFill>
                  <a:schemeClr val="accent2"/>
                </a:solidFill>
                <a:latin typeface="Helvetica" pitchFamily="2" charset="0"/>
              </a:rPr>
              <a:t>Data plotting</a:t>
            </a:r>
            <a:r>
              <a:rPr lang="en-US" altLang="en-US" dirty="0">
                <a:latin typeface="Helvetica" pitchFamily="2" charset="0"/>
              </a:rPr>
              <a:t> </a:t>
            </a:r>
          </a:p>
          <a:p>
            <a:pPr lvl="2">
              <a:lnSpc>
                <a:spcPct val="96000"/>
              </a:lnSpc>
              <a:spcBef>
                <a:spcPct val="0"/>
              </a:spcBef>
            </a:pPr>
            <a:r>
              <a:rPr lang="en-US" altLang="en-US" dirty="0">
                <a:latin typeface="Helvetica" pitchFamily="2" charset="0"/>
              </a:rPr>
              <a:t>  </a:t>
            </a:r>
            <a:r>
              <a:rPr lang="en-US" altLang="en-US" u="sng" dirty="0">
                <a:latin typeface="Helvetica" pitchFamily="2" charset="0"/>
              </a:rPr>
              <a:t>Single parameter</a:t>
            </a:r>
            <a:r>
              <a:rPr lang="en-US" altLang="en-US" dirty="0">
                <a:latin typeface="Helvetica" pitchFamily="2" charset="0"/>
              </a:rPr>
              <a:t> - Histogram</a:t>
            </a:r>
          </a:p>
          <a:p>
            <a:pPr lvl="2">
              <a:lnSpc>
                <a:spcPct val="96000"/>
              </a:lnSpc>
              <a:spcBef>
                <a:spcPct val="0"/>
              </a:spcBef>
            </a:pPr>
            <a:r>
              <a:rPr lang="en-US" altLang="en-US" dirty="0">
                <a:latin typeface="Helvetica" pitchFamily="2" charset="0"/>
              </a:rPr>
              <a:t>  </a:t>
            </a:r>
            <a:r>
              <a:rPr lang="en-US" altLang="en-US" u="sng" dirty="0">
                <a:latin typeface="Helvetica" pitchFamily="2" charset="0"/>
              </a:rPr>
              <a:t>Dual parameter</a:t>
            </a:r>
            <a:r>
              <a:rPr lang="en-US" altLang="en-US" dirty="0">
                <a:latin typeface="Helvetica" pitchFamily="2" charset="0"/>
              </a:rPr>
              <a:t> – Dot plot</a:t>
            </a:r>
          </a:p>
          <a:p>
            <a:pPr lvl="2">
              <a:lnSpc>
                <a:spcPct val="96000"/>
              </a:lnSpc>
              <a:spcBef>
                <a:spcPct val="0"/>
              </a:spcBef>
            </a:pPr>
            <a:r>
              <a:rPr lang="en-US" altLang="en-US" dirty="0">
                <a:latin typeface="Helvetica" pitchFamily="2" charset="0"/>
              </a:rPr>
              <a:t>  </a:t>
            </a:r>
            <a:r>
              <a:rPr lang="en-US" altLang="en-US" u="sng" dirty="0">
                <a:latin typeface="Helvetica" pitchFamily="2" charset="0"/>
              </a:rPr>
              <a:t>Multiple parameter</a:t>
            </a:r>
            <a:r>
              <a:rPr lang="en-US" altLang="en-US" dirty="0">
                <a:latin typeface="Helvetica" pitchFamily="2" charset="0"/>
              </a:rPr>
              <a:t> – 3 D plot or a variety of plots such as PCA* or other analytical displays</a:t>
            </a:r>
          </a:p>
          <a:p>
            <a:pPr lvl="2">
              <a:spcBef>
                <a:spcPct val="0"/>
              </a:spcBef>
            </a:pPr>
            <a:r>
              <a:rPr lang="en-US" altLang="en-US" dirty="0">
                <a:latin typeface="Helvetica" pitchFamily="2" charset="0"/>
              </a:rPr>
              <a:t>  </a:t>
            </a:r>
            <a:r>
              <a:rPr lang="en-US" altLang="en-US" u="sng" dirty="0">
                <a:latin typeface="Helvetica" pitchFamily="2" charset="0"/>
              </a:rPr>
              <a:t>Complex plots</a:t>
            </a:r>
            <a:r>
              <a:rPr lang="en-US" altLang="en-US" dirty="0">
                <a:latin typeface="Helvetica" pitchFamily="2" charset="0"/>
              </a:rPr>
              <a:t> – time course, concentration curves, cell cycle analysis, heat maps, plate maps, etc. </a:t>
            </a:r>
          </a:p>
          <a:p>
            <a:pPr lvl="2">
              <a:spcBef>
                <a:spcPct val="0"/>
              </a:spcBef>
            </a:pPr>
            <a:r>
              <a:rPr lang="en-US" altLang="en-US" dirty="0">
                <a:latin typeface="Helvetica" pitchFamily="2" charset="0"/>
              </a:rPr>
              <a:t> </a:t>
            </a:r>
            <a:r>
              <a:rPr lang="en-US" altLang="en-US" dirty="0" err="1">
                <a:latin typeface="Helvetica" pitchFamily="2" charset="0"/>
              </a:rPr>
              <a:t>tSNE</a:t>
            </a:r>
            <a:r>
              <a:rPr lang="en-US" altLang="en-US" dirty="0">
                <a:latin typeface="Helvetica" pitchFamily="2" charset="0"/>
              </a:rPr>
              <a:t>, UMAP, and a variety of displays are currently used in flow cytometry</a:t>
            </a:r>
          </a:p>
          <a:p>
            <a:pPr>
              <a:spcBef>
                <a:spcPct val="0"/>
              </a:spcBef>
              <a:buFontTx/>
              <a:buNone/>
            </a:pPr>
            <a:endParaRPr lang="en-US" altLang="en-US" sz="2400" dirty="0">
              <a:latin typeface="Helvetica" pitchFamily="2" charset="0"/>
            </a:endParaRPr>
          </a:p>
          <a:p>
            <a:pPr algn="ctr">
              <a:spcBef>
                <a:spcPct val="0"/>
              </a:spcBef>
              <a:buFontTx/>
              <a:buNone/>
            </a:pPr>
            <a:r>
              <a:rPr lang="en-US" altLang="en-US" sz="1600" dirty="0">
                <a:solidFill>
                  <a:srgbClr val="FF3300"/>
                </a:solidFill>
                <a:latin typeface="Helvetica" pitchFamily="2" charset="0"/>
              </a:rPr>
              <a:t>Note</a:t>
            </a:r>
            <a:r>
              <a:rPr lang="en-US" altLang="en-US" sz="1600" dirty="0">
                <a:latin typeface="Helvetica" pitchFamily="2" charset="0"/>
              </a:rPr>
              <a:t>: these terms are introduced here, but will be discussed in more detail in later lectures</a:t>
            </a:r>
            <a:endParaRPr lang="en-US" altLang="en-US" sz="2400" dirty="0">
              <a:latin typeface="Helvetica" pitchFamily="2" charset="0"/>
            </a:endParaRPr>
          </a:p>
        </p:txBody>
      </p:sp>
      <p:sp>
        <p:nvSpPr>
          <p:cNvPr id="103430" name="Text Box 4">
            <a:extLst>
              <a:ext uri="{FF2B5EF4-FFF2-40B4-BE49-F238E27FC236}">
                <a16:creationId xmlns:a16="http://schemas.microsoft.com/office/drawing/2014/main" id="{E3FED96D-440B-F443-9A97-4D1B9A673134}"/>
              </a:ext>
            </a:extLst>
          </p:cNvPr>
          <p:cNvSpPr txBox="1">
            <a:spLocks noChangeArrowheads="1"/>
          </p:cNvSpPr>
          <p:nvPr/>
        </p:nvSpPr>
        <p:spPr bwMode="auto">
          <a:xfrm>
            <a:off x="2654300" y="6200598"/>
            <a:ext cx="383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latin typeface="Times New Roman" panose="02020603050405020304" pitchFamily="18" charset="0"/>
              </a:rPr>
              <a:t>* PCA – Principal Component Analysis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Date Placeholder 2">
            <a:extLst>
              <a:ext uri="{FF2B5EF4-FFF2-40B4-BE49-F238E27FC236}">
                <a16:creationId xmlns:a16="http://schemas.microsoft.com/office/drawing/2014/main" id="{9F1005A1-23AB-0A4C-A678-CFE09B3D8F4A}"/>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670FA53-A1F7-564B-B9D9-F2580E69FF02}" type="datetime12">
              <a:rPr lang="en-US" altLang="en-US" sz="1400" smtClean="0"/>
              <a:t>7:38 AM</a:t>
            </a:fld>
            <a:endParaRPr lang="en-US" altLang="en-US" sz="1400"/>
          </a:p>
        </p:txBody>
      </p:sp>
      <p:sp>
        <p:nvSpPr>
          <p:cNvPr id="105475" name="Slide Number Placeholder 4">
            <a:extLst>
              <a:ext uri="{FF2B5EF4-FFF2-40B4-BE49-F238E27FC236}">
                <a16:creationId xmlns:a16="http://schemas.microsoft.com/office/drawing/2014/main" id="{1B39B30E-A8D6-5740-8128-CE577DA42FC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C7F2F8B8-B1F8-9940-9257-02ADC31A954C}" type="slidenum">
              <a:rPr lang="en-US" altLang="en-US" sz="1400" smtClean="0">
                <a:latin typeface="Times New Roman" panose="02020603050405020304" pitchFamily="18" charset="0"/>
              </a:rPr>
              <a:pPr>
                <a:spcBef>
                  <a:spcPct val="0"/>
                </a:spcBef>
                <a:buFontTx/>
                <a:buNone/>
              </a:pPr>
              <a:t>51</a:t>
            </a:fld>
            <a:endParaRPr lang="en-US" altLang="en-US" sz="1400">
              <a:latin typeface="Times New Roman" panose="02020603050405020304" pitchFamily="18" charset="0"/>
            </a:endParaRPr>
          </a:p>
        </p:txBody>
      </p:sp>
      <p:sp>
        <p:nvSpPr>
          <p:cNvPr id="105476" name="Text Box 3">
            <a:extLst>
              <a:ext uri="{FF2B5EF4-FFF2-40B4-BE49-F238E27FC236}">
                <a16:creationId xmlns:a16="http://schemas.microsoft.com/office/drawing/2014/main" id="{41E838D5-82E8-4541-8CAA-BA64ED982598}"/>
              </a:ext>
            </a:extLst>
          </p:cNvPr>
          <p:cNvSpPr txBox="1">
            <a:spLocks noChangeArrowheads="1"/>
          </p:cNvSpPr>
          <p:nvPr/>
        </p:nvSpPr>
        <p:spPr bwMode="auto">
          <a:xfrm>
            <a:off x="-762794" y="2465388"/>
            <a:ext cx="8077200" cy="383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endParaRPr lang="en-US" altLang="en-US" dirty="0">
              <a:latin typeface="Helvetica" pitchFamily="2" charset="0"/>
            </a:endParaRPr>
          </a:p>
          <a:p>
            <a:pPr lvl="2">
              <a:lnSpc>
                <a:spcPct val="96000"/>
              </a:lnSpc>
              <a:spcBef>
                <a:spcPct val="0"/>
              </a:spcBef>
            </a:pPr>
            <a:r>
              <a:rPr lang="en-US" altLang="en-US" dirty="0">
                <a:latin typeface="Helvetica" pitchFamily="2" charset="0"/>
              </a:rPr>
              <a:t> Histogram</a:t>
            </a:r>
          </a:p>
          <a:p>
            <a:pPr lvl="2">
              <a:lnSpc>
                <a:spcPct val="96000"/>
              </a:lnSpc>
              <a:spcBef>
                <a:spcPct val="0"/>
              </a:spcBef>
            </a:pPr>
            <a:r>
              <a:rPr lang="en-US" altLang="en-US" dirty="0">
                <a:latin typeface="Helvetica" pitchFamily="2" charset="0"/>
              </a:rPr>
              <a:t> Dot plot</a:t>
            </a:r>
          </a:p>
          <a:p>
            <a:pPr lvl="2">
              <a:lnSpc>
                <a:spcPct val="96000"/>
              </a:lnSpc>
              <a:spcBef>
                <a:spcPct val="0"/>
              </a:spcBef>
            </a:pPr>
            <a:r>
              <a:rPr lang="en-US" altLang="en-US" dirty="0">
                <a:latin typeface="Helvetica" pitchFamily="2" charset="0"/>
              </a:rPr>
              <a:t> Contour plot</a:t>
            </a:r>
          </a:p>
          <a:p>
            <a:pPr lvl="2">
              <a:lnSpc>
                <a:spcPct val="96000"/>
              </a:lnSpc>
              <a:spcBef>
                <a:spcPct val="0"/>
              </a:spcBef>
            </a:pPr>
            <a:r>
              <a:rPr lang="en-US" altLang="en-US" dirty="0">
                <a:latin typeface="Helvetica" pitchFamily="2" charset="0"/>
              </a:rPr>
              <a:t> 3D plots</a:t>
            </a:r>
          </a:p>
          <a:p>
            <a:pPr lvl="2">
              <a:lnSpc>
                <a:spcPct val="96000"/>
              </a:lnSpc>
              <a:spcBef>
                <a:spcPct val="0"/>
              </a:spcBef>
            </a:pPr>
            <a:r>
              <a:rPr lang="en-US" altLang="en-US" dirty="0">
                <a:latin typeface="Helvetica" pitchFamily="2" charset="0"/>
              </a:rPr>
              <a:t> Dot plot with projection</a:t>
            </a:r>
          </a:p>
          <a:p>
            <a:pPr lvl="2">
              <a:lnSpc>
                <a:spcPct val="96000"/>
              </a:lnSpc>
              <a:spcBef>
                <a:spcPct val="0"/>
              </a:spcBef>
            </a:pPr>
            <a:r>
              <a:rPr lang="en-US" altLang="en-US" dirty="0">
                <a:latin typeface="Helvetica" pitchFamily="2" charset="0"/>
              </a:rPr>
              <a:t> Overviews/composites (multiple histograms)</a:t>
            </a:r>
          </a:p>
          <a:p>
            <a:pPr lvl="2">
              <a:lnSpc>
                <a:spcPct val="96000"/>
              </a:lnSpc>
              <a:spcBef>
                <a:spcPct val="0"/>
              </a:spcBef>
            </a:pPr>
            <a:r>
              <a:rPr lang="en-US" altLang="en-US" dirty="0">
                <a:latin typeface="Helvetica" pitchFamily="2" charset="0"/>
              </a:rPr>
              <a:t> Various analytical plots</a:t>
            </a:r>
          </a:p>
          <a:p>
            <a:pPr lvl="2">
              <a:lnSpc>
                <a:spcPct val="96000"/>
              </a:lnSpc>
              <a:spcBef>
                <a:spcPct val="0"/>
              </a:spcBef>
            </a:pPr>
            <a:r>
              <a:rPr lang="en-US" altLang="en-US" dirty="0">
                <a:latin typeface="Helvetica" pitchFamily="2" charset="0"/>
              </a:rPr>
              <a:t>Complex analysis like SPADE, </a:t>
            </a:r>
            <a:r>
              <a:rPr lang="en-US" altLang="en-US" dirty="0" err="1">
                <a:latin typeface="Helvetica" pitchFamily="2" charset="0"/>
              </a:rPr>
              <a:t>tNSE</a:t>
            </a:r>
            <a:r>
              <a:rPr lang="en-US" altLang="en-US" dirty="0">
                <a:latin typeface="Helvetica" pitchFamily="2" charset="0"/>
              </a:rPr>
              <a:t>, </a:t>
            </a:r>
            <a:r>
              <a:rPr lang="en-US" altLang="en-US" dirty="0" err="1">
                <a:latin typeface="Helvetica" pitchFamily="2" charset="0"/>
              </a:rPr>
              <a:t>Umap</a:t>
            </a:r>
            <a:r>
              <a:rPr lang="en-US" altLang="en-US" dirty="0">
                <a:latin typeface="Helvetica" pitchFamily="2" charset="0"/>
              </a:rPr>
              <a:t>, PCA </a:t>
            </a:r>
          </a:p>
          <a:p>
            <a:pPr>
              <a:spcBef>
                <a:spcPct val="50000"/>
              </a:spcBef>
              <a:buFontTx/>
              <a:buNone/>
            </a:pPr>
            <a:endParaRPr lang="en-US" altLang="en-US" sz="2400" dirty="0">
              <a:latin typeface="Times New Roman" panose="02020603050405020304" pitchFamily="18" charset="0"/>
            </a:endParaRPr>
          </a:p>
        </p:txBody>
      </p:sp>
      <p:sp>
        <p:nvSpPr>
          <p:cNvPr id="62470" name="Rectangle 4">
            <a:extLst>
              <a:ext uri="{FF2B5EF4-FFF2-40B4-BE49-F238E27FC236}">
                <a16:creationId xmlns:a16="http://schemas.microsoft.com/office/drawing/2014/main" id="{7630BE58-A071-AE4A-A5C4-91FB4B39DBBD}"/>
              </a:ext>
            </a:extLst>
          </p:cNvPr>
          <p:cNvSpPr>
            <a:spLocks noGrp="1" noChangeArrowheads="1"/>
          </p:cNvSpPr>
          <p:nvPr>
            <p:ph type="title"/>
          </p:nvPr>
        </p:nvSpPr>
        <p:spPr>
          <a:xfrm>
            <a:off x="0" y="152400"/>
            <a:ext cx="7772400" cy="6858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Data Presentation Formats</a:t>
            </a:r>
          </a:p>
        </p:txBody>
      </p:sp>
      <p:sp>
        <p:nvSpPr>
          <p:cNvPr id="105478" name="Rectangle 5">
            <a:extLst>
              <a:ext uri="{FF2B5EF4-FFF2-40B4-BE49-F238E27FC236}">
                <a16:creationId xmlns:a16="http://schemas.microsoft.com/office/drawing/2014/main" id="{D753CF7D-35CB-B142-AF34-83F0CADEB1DC}"/>
              </a:ext>
            </a:extLst>
          </p:cNvPr>
          <p:cNvSpPr>
            <a:spLocks noChangeArrowheads="1"/>
          </p:cNvSpPr>
          <p:nvPr/>
        </p:nvSpPr>
        <p:spPr bwMode="auto">
          <a:xfrm>
            <a:off x="304800" y="1092200"/>
            <a:ext cx="655796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solidFill>
                  <a:schemeClr val="tx2"/>
                </a:solidFill>
              </a:rPr>
              <a:t>How flow cytometry data are presented: </a:t>
            </a:r>
          </a:p>
          <a:p>
            <a:pPr>
              <a:spcBef>
                <a:spcPct val="0"/>
              </a:spcBef>
              <a:buFontTx/>
              <a:buNone/>
            </a:pPr>
            <a:r>
              <a:rPr lang="en-US" altLang="en-US" sz="2800">
                <a:solidFill>
                  <a:schemeClr val="tx2"/>
                </a:solidFill>
              </a:rPr>
              <a:t>Examples</a:t>
            </a:r>
            <a:br>
              <a:rPr lang="en-US" altLang="en-US" sz="2800">
                <a:solidFill>
                  <a:schemeClr val="tx2"/>
                </a:solidFill>
              </a:rPr>
            </a:br>
            <a:endParaRPr lang="en-US" altLang="en-US" sz="2800">
              <a:solidFill>
                <a:schemeClr val="tx2"/>
              </a:solidFill>
            </a:endParaRPr>
          </a:p>
        </p:txBody>
      </p:sp>
      <p:pic>
        <p:nvPicPr>
          <p:cNvPr id="105479" name="Picture 1">
            <a:extLst>
              <a:ext uri="{FF2B5EF4-FFF2-40B4-BE49-F238E27FC236}">
                <a16:creationId xmlns:a16="http://schemas.microsoft.com/office/drawing/2014/main" id="{EF6407E8-BF72-7442-8DDD-ECC2C85BF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819400"/>
            <a:ext cx="13319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2">
            <a:extLst>
              <a:ext uri="{FF2B5EF4-FFF2-40B4-BE49-F238E27FC236}">
                <a16:creationId xmlns:a16="http://schemas.microsoft.com/office/drawing/2014/main" id="{B4A34A89-76B2-0047-AA8F-1B47CDE56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038" y="2182813"/>
            <a:ext cx="965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481" name="Group 577">
            <a:extLst>
              <a:ext uri="{FF2B5EF4-FFF2-40B4-BE49-F238E27FC236}">
                <a16:creationId xmlns:a16="http://schemas.microsoft.com/office/drawing/2014/main" id="{10F2B7F2-B994-044F-A43F-443E6B034F93}"/>
              </a:ext>
            </a:extLst>
          </p:cNvPr>
          <p:cNvGrpSpPr>
            <a:grpSpLocks/>
          </p:cNvGrpSpPr>
          <p:nvPr/>
        </p:nvGrpSpPr>
        <p:grpSpPr bwMode="auto">
          <a:xfrm>
            <a:off x="5410200" y="2274888"/>
            <a:ext cx="3579813" cy="2233612"/>
            <a:chOff x="836613" y="947738"/>
            <a:chExt cx="6255952" cy="4584882"/>
          </a:xfrm>
        </p:grpSpPr>
        <p:sp>
          <p:nvSpPr>
            <p:cNvPr id="579" name="Freeform 3">
              <a:extLst>
                <a:ext uri="{FF2B5EF4-FFF2-40B4-BE49-F238E27FC236}">
                  <a16:creationId xmlns:a16="http://schemas.microsoft.com/office/drawing/2014/main" id="{72B3A1B0-5054-F440-89C5-2582CC761F4F}"/>
                </a:ext>
              </a:extLst>
            </p:cNvPr>
            <p:cNvSpPr>
              <a:spLocks/>
            </p:cNvSpPr>
            <p:nvPr/>
          </p:nvSpPr>
          <p:spPr bwMode="auto">
            <a:xfrm>
              <a:off x="1535726" y="1941617"/>
              <a:ext cx="2910197" cy="2939278"/>
            </a:xfrm>
            <a:custGeom>
              <a:avLst/>
              <a:gdLst>
                <a:gd name="T0" fmla="*/ 0 w 1999"/>
                <a:gd name="T1" fmla="*/ 0 h 1803"/>
                <a:gd name="T2" fmla="*/ 2147483646 w 1999"/>
                <a:gd name="T3" fmla="*/ 0 h 1803"/>
                <a:gd name="T4" fmla="*/ 2147483646 w 1999"/>
                <a:gd name="T5" fmla="*/ 2147483646 h 1803"/>
                <a:gd name="T6" fmla="*/ 0 w 1999"/>
                <a:gd name="T7" fmla="*/ 2147483646 h 1803"/>
                <a:gd name="T8" fmla="*/ 0 w 1999"/>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1803">
                  <a:moveTo>
                    <a:pt x="0" y="0"/>
                  </a:moveTo>
                  <a:lnTo>
                    <a:pt x="1998" y="0"/>
                  </a:lnTo>
                  <a:lnTo>
                    <a:pt x="1998" y="1802"/>
                  </a:lnTo>
                  <a:lnTo>
                    <a:pt x="0" y="1802"/>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580" name="Rectangle 5">
              <a:extLst>
                <a:ext uri="{FF2B5EF4-FFF2-40B4-BE49-F238E27FC236}">
                  <a16:creationId xmlns:a16="http://schemas.microsoft.com/office/drawing/2014/main" id="{270D88D9-248B-ED44-88B2-356FA73DDA7E}"/>
                </a:ext>
              </a:extLst>
            </p:cNvPr>
            <p:cNvSpPr>
              <a:spLocks noChangeArrowheads="1"/>
            </p:cNvSpPr>
            <p:nvPr/>
          </p:nvSpPr>
          <p:spPr bwMode="auto">
            <a:xfrm>
              <a:off x="1369270" y="4972137"/>
              <a:ext cx="324589" cy="21832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0</a:t>
              </a:r>
            </a:p>
          </p:txBody>
        </p:sp>
        <p:sp>
          <p:nvSpPr>
            <p:cNvPr id="581" name="Rectangle 6">
              <a:extLst>
                <a:ext uri="{FF2B5EF4-FFF2-40B4-BE49-F238E27FC236}">
                  <a16:creationId xmlns:a16="http://schemas.microsoft.com/office/drawing/2014/main" id="{33E53629-574D-6844-8848-C622DCAF33E4}"/>
                </a:ext>
              </a:extLst>
            </p:cNvPr>
            <p:cNvSpPr>
              <a:spLocks noChangeArrowheads="1"/>
            </p:cNvSpPr>
            <p:nvPr/>
          </p:nvSpPr>
          <p:spPr bwMode="auto">
            <a:xfrm>
              <a:off x="1635599" y="4955845"/>
              <a:ext cx="352332"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200</a:t>
              </a:r>
            </a:p>
          </p:txBody>
        </p:sp>
        <p:sp>
          <p:nvSpPr>
            <p:cNvPr id="582" name="Rectangle 7">
              <a:extLst>
                <a:ext uri="{FF2B5EF4-FFF2-40B4-BE49-F238E27FC236}">
                  <a16:creationId xmlns:a16="http://schemas.microsoft.com/office/drawing/2014/main" id="{951BB73E-7C7E-0249-A85E-4DB371ED208B}"/>
                </a:ext>
              </a:extLst>
            </p:cNvPr>
            <p:cNvSpPr>
              <a:spLocks noChangeArrowheads="1"/>
            </p:cNvSpPr>
            <p:nvPr/>
          </p:nvSpPr>
          <p:spPr bwMode="auto">
            <a:xfrm>
              <a:off x="2201548" y="4955845"/>
              <a:ext cx="352332"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400</a:t>
              </a:r>
            </a:p>
          </p:txBody>
        </p:sp>
        <p:sp>
          <p:nvSpPr>
            <p:cNvPr id="583" name="Rectangle 8">
              <a:extLst>
                <a:ext uri="{FF2B5EF4-FFF2-40B4-BE49-F238E27FC236}">
                  <a16:creationId xmlns:a16="http://schemas.microsoft.com/office/drawing/2014/main" id="{CA5DBAA9-7EAE-0146-9C9A-F3198CE708A6}"/>
                </a:ext>
              </a:extLst>
            </p:cNvPr>
            <p:cNvSpPr>
              <a:spLocks noChangeArrowheads="1"/>
            </p:cNvSpPr>
            <p:nvPr/>
          </p:nvSpPr>
          <p:spPr bwMode="auto">
            <a:xfrm>
              <a:off x="2770271" y="4955845"/>
              <a:ext cx="352330"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600</a:t>
              </a:r>
            </a:p>
          </p:txBody>
        </p:sp>
        <p:sp>
          <p:nvSpPr>
            <p:cNvPr id="584" name="Rectangle 9">
              <a:extLst>
                <a:ext uri="{FF2B5EF4-FFF2-40B4-BE49-F238E27FC236}">
                  <a16:creationId xmlns:a16="http://schemas.microsoft.com/office/drawing/2014/main" id="{E8B5B74D-E27E-3447-B19A-B137BD07C6D3}"/>
                </a:ext>
              </a:extLst>
            </p:cNvPr>
            <p:cNvSpPr>
              <a:spLocks noChangeArrowheads="1"/>
            </p:cNvSpPr>
            <p:nvPr/>
          </p:nvSpPr>
          <p:spPr bwMode="auto">
            <a:xfrm>
              <a:off x="3338993" y="4955845"/>
              <a:ext cx="352332"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800</a:t>
              </a:r>
            </a:p>
          </p:txBody>
        </p:sp>
        <p:sp>
          <p:nvSpPr>
            <p:cNvPr id="585" name="Rectangle 10">
              <a:extLst>
                <a:ext uri="{FF2B5EF4-FFF2-40B4-BE49-F238E27FC236}">
                  <a16:creationId xmlns:a16="http://schemas.microsoft.com/office/drawing/2014/main" id="{9C382346-17F7-7F4D-95BF-9F8751876823}"/>
                </a:ext>
              </a:extLst>
            </p:cNvPr>
            <p:cNvSpPr>
              <a:spLocks noChangeArrowheads="1"/>
            </p:cNvSpPr>
            <p:nvPr/>
          </p:nvSpPr>
          <p:spPr bwMode="auto">
            <a:xfrm>
              <a:off x="3907717" y="4955845"/>
              <a:ext cx="357878"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1000</a:t>
              </a:r>
            </a:p>
          </p:txBody>
        </p:sp>
        <p:pic>
          <p:nvPicPr>
            <p:cNvPr id="105834" name="Picture 585">
              <a:extLst>
                <a:ext uri="{FF2B5EF4-FFF2-40B4-BE49-F238E27FC236}">
                  <a16:creationId xmlns:a16="http://schemas.microsoft.com/office/drawing/2014/main" id="{87E38CA4-2FB5-E04B-957F-35ED05F759A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075" y="4741863"/>
              <a:ext cx="3429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5" name="Picture 586">
              <a:extLst>
                <a:ext uri="{FF2B5EF4-FFF2-40B4-BE49-F238E27FC236}">
                  <a16:creationId xmlns:a16="http://schemas.microsoft.com/office/drawing/2014/main" id="{74274B1B-206D-5C4B-B6F5-57732806C7A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5075" y="4432300"/>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6" name="Picture 587">
              <a:extLst>
                <a:ext uri="{FF2B5EF4-FFF2-40B4-BE49-F238E27FC236}">
                  <a16:creationId xmlns:a16="http://schemas.microsoft.com/office/drawing/2014/main" id="{11730C45-44D8-B140-AACC-060C375E2FBE}"/>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5075" y="3860800"/>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7" name="Picture 588">
              <a:extLst>
                <a:ext uri="{FF2B5EF4-FFF2-40B4-BE49-F238E27FC236}">
                  <a16:creationId xmlns:a16="http://schemas.microsoft.com/office/drawing/2014/main" id="{229ECD80-C96E-1D43-A3D2-37C4A1C4CA4F}"/>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5075" y="3286125"/>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8" name="Picture 589">
              <a:extLst>
                <a:ext uri="{FF2B5EF4-FFF2-40B4-BE49-F238E27FC236}">
                  <a16:creationId xmlns:a16="http://schemas.microsoft.com/office/drawing/2014/main" id="{D781F593-7136-064B-A299-877B536E53A7}"/>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5075" y="2713038"/>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9" name="Picture 590">
              <a:extLst>
                <a:ext uri="{FF2B5EF4-FFF2-40B4-BE49-F238E27FC236}">
                  <a16:creationId xmlns:a16="http://schemas.microsoft.com/office/drawing/2014/main" id="{CFB3D49E-E739-5B43-919B-8039D56EDF55}"/>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075" y="2105025"/>
              <a:ext cx="3429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2" name="Line 18">
              <a:extLst>
                <a:ext uri="{FF2B5EF4-FFF2-40B4-BE49-F238E27FC236}">
                  <a16:creationId xmlns:a16="http://schemas.microsoft.com/office/drawing/2014/main" id="{C52649AD-162D-E547-A67B-E3DCFB2DF83A}"/>
                </a:ext>
              </a:extLst>
            </p:cNvPr>
            <p:cNvSpPr>
              <a:spLocks noChangeShapeType="1"/>
            </p:cNvSpPr>
            <p:nvPr/>
          </p:nvSpPr>
          <p:spPr bwMode="auto">
            <a:xfrm>
              <a:off x="1516307" y="4906964"/>
              <a:ext cx="0" cy="42363"/>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3" name="Line 19">
              <a:extLst>
                <a:ext uri="{FF2B5EF4-FFF2-40B4-BE49-F238E27FC236}">
                  <a16:creationId xmlns:a16="http://schemas.microsoft.com/office/drawing/2014/main" id="{0A1522D4-0617-7B42-BFCF-0FF4EBAD88D7}"/>
                </a:ext>
              </a:extLst>
            </p:cNvPr>
            <p:cNvSpPr>
              <a:spLocks noChangeShapeType="1"/>
            </p:cNvSpPr>
            <p:nvPr/>
          </p:nvSpPr>
          <p:spPr bwMode="auto">
            <a:xfrm>
              <a:off x="1818700"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4" name="Line 20">
              <a:extLst>
                <a:ext uri="{FF2B5EF4-FFF2-40B4-BE49-F238E27FC236}">
                  <a16:creationId xmlns:a16="http://schemas.microsoft.com/office/drawing/2014/main" id="{3E1B61EB-E6D6-1A4C-86B1-1A40428FA3CF}"/>
                </a:ext>
              </a:extLst>
            </p:cNvPr>
            <p:cNvSpPr>
              <a:spLocks noChangeShapeType="1"/>
            </p:cNvSpPr>
            <p:nvPr/>
          </p:nvSpPr>
          <p:spPr bwMode="auto">
            <a:xfrm>
              <a:off x="2104450"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5" name="Line 21">
              <a:extLst>
                <a:ext uri="{FF2B5EF4-FFF2-40B4-BE49-F238E27FC236}">
                  <a16:creationId xmlns:a16="http://schemas.microsoft.com/office/drawing/2014/main" id="{37AC6327-C594-0D42-8091-1AFACD1A490D}"/>
                </a:ext>
              </a:extLst>
            </p:cNvPr>
            <p:cNvSpPr>
              <a:spLocks noChangeShapeType="1"/>
            </p:cNvSpPr>
            <p:nvPr/>
          </p:nvSpPr>
          <p:spPr bwMode="auto">
            <a:xfrm>
              <a:off x="2384649"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6" name="Line 22">
              <a:extLst>
                <a:ext uri="{FF2B5EF4-FFF2-40B4-BE49-F238E27FC236}">
                  <a16:creationId xmlns:a16="http://schemas.microsoft.com/office/drawing/2014/main" id="{E06E72BC-8B95-394D-81F1-286E82A0A548}"/>
                </a:ext>
              </a:extLst>
            </p:cNvPr>
            <p:cNvSpPr>
              <a:spLocks noChangeShapeType="1"/>
            </p:cNvSpPr>
            <p:nvPr/>
          </p:nvSpPr>
          <p:spPr bwMode="auto">
            <a:xfrm>
              <a:off x="2670398"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7" name="Line 23">
              <a:extLst>
                <a:ext uri="{FF2B5EF4-FFF2-40B4-BE49-F238E27FC236}">
                  <a16:creationId xmlns:a16="http://schemas.microsoft.com/office/drawing/2014/main" id="{BD3F9BEC-A548-7E4B-9DE3-9D75C08F7346}"/>
                </a:ext>
              </a:extLst>
            </p:cNvPr>
            <p:cNvSpPr>
              <a:spLocks noChangeShapeType="1"/>
            </p:cNvSpPr>
            <p:nvPr/>
          </p:nvSpPr>
          <p:spPr bwMode="auto">
            <a:xfrm>
              <a:off x="2953373"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8" name="Line 24">
              <a:extLst>
                <a:ext uri="{FF2B5EF4-FFF2-40B4-BE49-F238E27FC236}">
                  <a16:creationId xmlns:a16="http://schemas.microsoft.com/office/drawing/2014/main" id="{66942C6F-9628-D64A-AB39-EC1EFCA88EDA}"/>
                </a:ext>
              </a:extLst>
            </p:cNvPr>
            <p:cNvSpPr>
              <a:spLocks noChangeShapeType="1"/>
            </p:cNvSpPr>
            <p:nvPr/>
          </p:nvSpPr>
          <p:spPr bwMode="auto">
            <a:xfrm>
              <a:off x="3236347"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9" name="Line 25">
              <a:extLst>
                <a:ext uri="{FF2B5EF4-FFF2-40B4-BE49-F238E27FC236}">
                  <a16:creationId xmlns:a16="http://schemas.microsoft.com/office/drawing/2014/main" id="{85529064-833A-A64E-93FD-3D1F3E2FB4B3}"/>
                </a:ext>
              </a:extLst>
            </p:cNvPr>
            <p:cNvSpPr>
              <a:spLocks noChangeShapeType="1"/>
            </p:cNvSpPr>
            <p:nvPr/>
          </p:nvSpPr>
          <p:spPr bwMode="auto">
            <a:xfrm>
              <a:off x="3522094"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0" name="Line 26">
              <a:extLst>
                <a:ext uri="{FF2B5EF4-FFF2-40B4-BE49-F238E27FC236}">
                  <a16:creationId xmlns:a16="http://schemas.microsoft.com/office/drawing/2014/main" id="{3D476FA5-563A-A040-B136-90B87DA823C6}"/>
                </a:ext>
              </a:extLst>
            </p:cNvPr>
            <p:cNvSpPr>
              <a:spLocks noChangeShapeType="1"/>
            </p:cNvSpPr>
            <p:nvPr/>
          </p:nvSpPr>
          <p:spPr bwMode="auto">
            <a:xfrm>
              <a:off x="3805069"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1" name="Line 27">
              <a:extLst>
                <a:ext uri="{FF2B5EF4-FFF2-40B4-BE49-F238E27FC236}">
                  <a16:creationId xmlns:a16="http://schemas.microsoft.com/office/drawing/2014/main" id="{150583C0-E25F-F048-8C68-FADE72CD5194}"/>
                </a:ext>
              </a:extLst>
            </p:cNvPr>
            <p:cNvSpPr>
              <a:spLocks noChangeShapeType="1"/>
            </p:cNvSpPr>
            <p:nvPr/>
          </p:nvSpPr>
          <p:spPr bwMode="auto">
            <a:xfrm>
              <a:off x="4088043"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2" name="Line 28">
              <a:extLst>
                <a:ext uri="{FF2B5EF4-FFF2-40B4-BE49-F238E27FC236}">
                  <a16:creationId xmlns:a16="http://schemas.microsoft.com/office/drawing/2014/main" id="{1657AB96-04C5-2E4F-BD50-756D8DB697D1}"/>
                </a:ext>
              </a:extLst>
            </p:cNvPr>
            <p:cNvSpPr>
              <a:spLocks noChangeShapeType="1"/>
            </p:cNvSpPr>
            <p:nvPr/>
          </p:nvSpPr>
          <p:spPr bwMode="auto">
            <a:xfrm>
              <a:off x="4371017"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3" name="Line 29">
              <a:extLst>
                <a:ext uri="{FF2B5EF4-FFF2-40B4-BE49-F238E27FC236}">
                  <a16:creationId xmlns:a16="http://schemas.microsoft.com/office/drawing/2014/main" id="{5BE47CD9-1C37-DD4B-9137-253ED3061669}"/>
                </a:ext>
              </a:extLst>
            </p:cNvPr>
            <p:cNvSpPr>
              <a:spLocks noChangeShapeType="1"/>
            </p:cNvSpPr>
            <p:nvPr/>
          </p:nvSpPr>
          <p:spPr bwMode="auto">
            <a:xfrm flipH="1">
              <a:off x="1469144" y="4877638"/>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4" name="Line 30">
              <a:extLst>
                <a:ext uri="{FF2B5EF4-FFF2-40B4-BE49-F238E27FC236}">
                  <a16:creationId xmlns:a16="http://schemas.microsoft.com/office/drawing/2014/main" id="{2FC2AFBF-DF84-9240-BE74-AF60FAD4B466}"/>
                </a:ext>
              </a:extLst>
            </p:cNvPr>
            <p:cNvSpPr>
              <a:spLocks noChangeShapeType="1"/>
            </p:cNvSpPr>
            <p:nvPr/>
          </p:nvSpPr>
          <p:spPr bwMode="auto">
            <a:xfrm flipH="1">
              <a:off x="1469144" y="459087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5" name="Line 31">
              <a:extLst>
                <a:ext uri="{FF2B5EF4-FFF2-40B4-BE49-F238E27FC236}">
                  <a16:creationId xmlns:a16="http://schemas.microsoft.com/office/drawing/2014/main" id="{F70D6C09-144C-E54F-B32A-F4377B99609B}"/>
                </a:ext>
              </a:extLst>
            </p:cNvPr>
            <p:cNvSpPr>
              <a:spLocks noChangeShapeType="1"/>
            </p:cNvSpPr>
            <p:nvPr/>
          </p:nvSpPr>
          <p:spPr bwMode="auto">
            <a:xfrm flipH="1">
              <a:off x="1469144" y="4304120"/>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6" name="Line 32">
              <a:extLst>
                <a:ext uri="{FF2B5EF4-FFF2-40B4-BE49-F238E27FC236}">
                  <a16:creationId xmlns:a16="http://schemas.microsoft.com/office/drawing/2014/main" id="{3458DDA3-59EA-944F-8212-382CD7AAC5E6}"/>
                </a:ext>
              </a:extLst>
            </p:cNvPr>
            <p:cNvSpPr>
              <a:spLocks noChangeShapeType="1"/>
            </p:cNvSpPr>
            <p:nvPr/>
          </p:nvSpPr>
          <p:spPr bwMode="auto">
            <a:xfrm flipH="1">
              <a:off x="1469144" y="401736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7" name="Line 33">
              <a:extLst>
                <a:ext uri="{FF2B5EF4-FFF2-40B4-BE49-F238E27FC236}">
                  <a16:creationId xmlns:a16="http://schemas.microsoft.com/office/drawing/2014/main" id="{0FDF9D6B-2121-8249-A438-2FF9E8FA1D04}"/>
                </a:ext>
              </a:extLst>
            </p:cNvPr>
            <p:cNvSpPr>
              <a:spLocks noChangeShapeType="1"/>
            </p:cNvSpPr>
            <p:nvPr/>
          </p:nvSpPr>
          <p:spPr bwMode="auto">
            <a:xfrm flipH="1">
              <a:off x="1469144" y="373060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8" name="Line 34">
              <a:extLst>
                <a:ext uri="{FF2B5EF4-FFF2-40B4-BE49-F238E27FC236}">
                  <a16:creationId xmlns:a16="http://schemas.microsoft.com/office/drawing/2014/main" id="{C84A9601-B8B6-1D4A-8F62-E8973398011A}"/>
                </a:ext>
              </a:extLst>
            </p:cNvPr>
            <p:cNvSpPr>
              <a:spLocks noChangeShapeType="1"/>
            </p:cNvSpPr>
            <p:nvPr/>
          </p:nvSpPr>
          <p:spPr bwMode="auto">
            <a:xfrm flipH="1">
              <a:off x="1469144" y="344710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9" name="Line 35">
              <a:extLst>
                <a:ext uri="{FF2B5EF4-FFF2-40B4-BE49-F238E27FC236}">
                  <a16:creationId xmlns:a16="http://schemas.microsoft.com/office/drawing/2014/main" id="{CB5FF2FC-1CC8-954A-9280-F25E12356281}"/>
                </a:ext>
              </a:extLst>
            </p:cNvPr>
            <p:cNvSpPr>
              <a:spLocks noChangeShapeType="1"/>
            </p:cNvSpPr>
            <p:nvPr/>
          </p:nvSpPr>
          <p:spPr bwMode="auto">
            <a:xfrm flipH="1">
              <a:off x="1469144" y="315708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0" name="Line 36">
              <a:extLst>
                <a:ext uri="{FF2B5EF4-FFF2-40B4-BE49-F238E27FC236}">
                  <a16:creationId xmlns:a16="http://schemas.microsoft.com/office/drawing/2014/main" id="{F4F0E6A2-9BDE-2644-A014-7DC4A7CBAA6E}"/>
                </a:ext>
              </a:extLst>
            </p:cNvPr>
            <p:cNvSpPr>
              <a:spLocks noChangeShapeType="1"/>
            </p:cNvSpPr>
            <p:nvPr/>
          </p:nvSpPr>
          <p:spPr bwMode="auto">
            <a:xfrm flipH="1">
              <a:off x="1469144" y="287032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1" name="Line 37">
              <a:extLst>
                <a:ext uri="{FF2B5EF4-FFF2-40B4-BE49-F238E27FC236}">
                  <a16:creationId xmlns:a16="http://schemas.microsoft.com/office/drawing/2014/main" id="{CBDA4470-4A5A-8A49-A7A0-198E19B50E8C}"/>
                </a:ext>
              </a:extLst>
            </p:cNvPr>
            <p:cNvSpPr>
              <a:spLocks noChangeShapeType="1"/>
            </p:cNvSpPr>
            <p:nvPr/>
          </p:nvSpPr>
          <p:spPr bwMode="auto">
            <a:xfrm flipH="1">
              <a:off x="1469144" y="258682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2" name="Line 38">
              <a:extLst>
                <a:ext uri="{FF2B5EF4-FFF2-40B4-BE49-F238E27FC236}">
                  <a16:creationId xmlns:a16="http://schemas.microsoft.com/office/drawing/2014/main" id="{B024205C-0E95-FE46-8DA2-7A1AA998224C}"/>
                </a:ext>
              </a:extLst>
            </p:cNvPr>
            <p:cNvSpPr>
              <a:spLocks noChangeShapeType="1"/>
            </p:cNvSpPr>
            <p:nvPr/>
          </p:nvSpPr>
          <p:spPr bwMode="auto">
            <a:xfrm flipH="1">
              <a:off x="1469144" y="230006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3" name="Line 39">
              <a:extLst>
                <a:ext uri="{FF2B5EF4-FFF2-40B4-BE49-F238E27FC236}">
                  <a16:creationId xmlns:a16="http://schemas.microsoft.com/office/drawing/2014/main" id="{3005D93C-2F92-834D-AD55-BD5B51FCE8FF}"/>
                </a:ext>
              </a:extLst>
            </p:cNvPr>
            <p:cNvSpPr>
              <a:spLocks noChangeShapeType="1"/>
            </p:cNvSpPr>
            <p:nvPr/>
          </p:nvSpPr>
          <p:spPr bwMode="auto">
            <a:xfrm flipH="1">
              <a:off x="1469144" y="201004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4" name="Freeform 613">
              <a:extLst>
                <a:ext uri="{FF2B5EF4-FFF2-40B4-BE49-F238E27FC236}">
                  <a16:creationId xmlns:a16="http://schemas.microsoft.com/office/drawing/2014/main" id="{385FFA6B-86B0-744B-9D27-4506A140D7C7}"/>
                </a:ext>
              </a:extLst>
            </p:cNvPr>
            <p:cNvSpPr>
              <a:spLocks/>
            </p:cNvSpPr>
            <p:nvPr/>
          </p:nvSpPr>
          <p:spPr bwMode="auto">
            <a:xfrm>
              <a:off x="1535726" y="960772"/>
              <a:ext cx="2910197" cy="980845"/>
            </a:xfrm>
            <a:custGeom>
              <a:avLst/>
              <a:gdLst>
                <a:gd name="T0" fmla="*/ 0 w 1999"/>
                <a:gd name="T1" fmla="*/ 0 h 602"/>
                <a:gd name="T2" fmla="*/ 2147483646 w 1999"/>
                <a:gd name="T3" fmla="*/ 0 h 602"/>
                <a:gd name="T4" fmla="*/ 2147483646 w 1999"/>
                <a:gd name="T5" fmla="*/ 2147483646 h 602"/>
                <a:gd name="T6" fmla="*/ 0 w 1999"/>
                <a:gd name="T7" fmla="*/ 2147483646 h 602"/>
                <a:gd name="T8" fmla="*/ 0 w 1999"/>
                <a:gd name="T9" fmla="*/ 0 h 6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602">
                  <a:moveTo>
                    <a:pt x="0" y="0"/>
                  </a:moveTo>
                  <a:lnTo>
                    <a:pt x="1998" y="0"/>
                  </a:lnTo>
                  <a:lnTo>
                    <a:pt x="1998" y="601"/>
                  </a:lnTo>
                  <a:lnTo>
                    <a:pt x="0" y="601"/>
                  </a:lnTo>
                  <a:lnTo>
                    <a:pt x="0" y="0"/>
                  </a:lnTo>
                </a:path>
              </a:pathLst>
            </a:custGeom>
            <a:solidFill>
              <a:schemeClr val="bg1"/>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pic>
          <p:nvPicPr>
            <p:cNvPr id="105863" name="Picture 614">
              <a:extLst>
                <a:ext uri="{FF2B5EF4-FFF2-40B4-BE49-F238E27FC236}">
                  <a16:creationId xmlns:a16="http://schemas.microsoft.com/office/drawing/2014/main" id="{50B0C796-CE26-E84B-9C20-18E66F73704A}"/>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6800" y="1317625"/>
              <a:ext cx="407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 name="Line 42">
              <a:extLst>
                <a:ext uri="{FF2B5EF4-FFF2-40B4-BE49-F238E27FC236}">
                  <a16:creationId xmlns:a16="http://schemas.microsoft.com/office/drawing/2014/main" id="{9D4D0E52-A5FF-0F4A-90FB-A6BE2C352E71}"/>
                </a:ext>
              </a:extLst>
            </p:cNvPr>
            <p:cNvSpPr>
              <a:spLocks noChangeShapeType="1"/>
            </p:cNvSpPr>
            <p:nvPr/>
          </p:nvSpPr>
          <p:spPr bwMode="auto">
            <a:xfrm>
              <a:off x="1535726"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7" name="Line 43">
              <a:extLst>
                <a:ext uri="{FF2B5EF4-FFF2-40B4-BE49-F238E27FC236}">
                  <a16:creationId xmlns:a16="http://schemas.microsoft.com/office/drawing/2014/main" id="{73241389-518B-364B-972E-274303EB1DB7}"/>
                </a:ext>
              </a:extLst>
            </p:cNvPr>
            <p:cNvSpPr>
              <a:spLocks noChangeShapeType="1"/>
            </p:cNvSpPr>
            <p:nvPr/>
          </p:nvSpPr>
          <p:spPr bwMode="auto">
            <a:xfrm>
              <a:off x="1818700"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8" name="Line 44">
              <a:extLst>
                <a:ext uri="{FF2B5EF4-FFF2-40B4-BE49-F238E27FC236}">
                  <a16:creationId xmlns:a16="http://schemas.microsoft.com/office/drawing/2014/main" id="{F4448F17-6FAB-4B42-BFED-6B45B8C90AC2}"/>
                </a:ext>
              </a:extLst>
            </p:cNvPr>
            <p:cNvSpPr>
              <a:spLocks noChangeShapeType="1"/>
            </p:cNvSpPr>
            <p:nvPr/>
          </p:nvSpPr>
          <p:spPr bwMode="auto">
            <a:xfrm>
              <a:off x="2104450"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9" name="Line 45">
              <a:extLst>
                <a:ext uri="{FF2B5EF4-FFF2-40B4-BE49-F238E27FC236}">
                  <a16:creationId xmlns:a16="http://schemas.microsoft.com/office/drawing/2014/main" id="{5C87D435-69CD-BC47-B1A4-0970D1398CF8}"/>
                </a:ext>
              </a:extLst>
            </p:cNvPr>
            <p:cNvSpPr>
              <a:spLocks noChangeShapeType="1"/>
            </p:cNvSpPr>
            <p:nvPr/>
          </p:nvSpPr>
          <p:spPr bwMode="auto">
            <a:xfrm>
              <a:off x="2384649"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0" name="Line 46">
              <a:extLst>
                <a:ext uri="{FF2B5EF4-FFF2-40B4-BE49-F238E27FC236}">
                  <a16:creationId xmlns:a16="http://schemas.microsoft.com/office/drawing/2014/main" id="{1C8540F1-9EE1-0B4E-A351-B571025236C7}"/>
                </a:ext>
              </a:extLst>
            </p:cNvPr>
            <p:cNvSpPr>
              <a:spLocks noChangeShapeType="1"/>
            </p:cNvSpPr>
            <p:nvPr/>
          </p:nvSpPr>
          <p:spPr bwMode="auto">
            <a:xfrm>
              <a:off x="2670398"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1" name="Line 47">
              <a:extLst>
                <a:ext uri="{FF2B5EF4-FFF2-40B4-BE49-F238E27FC236}">
                  <a16:creationId xmlns:a16="http://schemas.microsoft.com/office/drawing/2014/main" id="{379AA1C4-A294-E943-BD3B-6253EE502394}"/>
                </a:ext>
              </a:extLst>
            </p:cNvPr>
            <p:cNvSpPr>
              <a:spLocks noChangeShapeType="1"/>
            </p:cNvSpPr>
            <p:nvPr/>
          </p:nvSpPr>
          <p:spPr bwMode="auto">
            <a:xfrm>
              <a:off x="2953373"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2" name="Line 48">
              <a:extLst>
                <a:ext uri="{FF2B5EF4-FFF2-40B4-BE49-F238E27FC236}">
                  <a16:creationId xmlns:a16="http://schemas.microsoft.com/office/drawing/2014/main" id="{89A8668D-C8F3-564F-A8DB-0BD07E459840}"/>
                </a:ext>
              </a:extLst>
            </p:cNvPr>
            <p:cNvSpPr>
              <a:spLocks noChangeShapeType="1"/>
            </p:cNvSpPr>
            <p:nvPr/>
          </p:nvSpPr>
          <p:spPr bwMode="auto">
            <a:xfrm>
              <a:off x="3236347"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3" name="Line 49">
              <a:extLst>
                <a:ext uri="{FF2B5EF4-FFF2-40B4-BE49-F238E27FC236}">
                  <a16:creationId xmlns:a16="http://schemas.microsoft.com/office/drawing/2014/main" id="{1CB203DD-6085-4E40-8E89-E00B907E27F2}"/>
                </a:ext>
              </a:extLst>
            </p:cNvPr>
            <p:cNvSpPr>
              <a:spLocks noChangeShapeType="1"/>
            </p:cNvSpPr>
            <p:nvPr/>
          </p:nvSpPr>
          <p:spPr bwMode="auto">
            <a:xfrm>
              <a:off x="3522094"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4" name="Line 50">
              <a:extLst>
                <a:ext uri="{FF2B5EF4-FFF2-40B4-BE49-F238E27FC236}">
                  <a16:creationId xmlns:a16="http://schemas.microsoft.com/office/drawing/2014/main" id="{A15B62EB-1F74-E34F-80F9-DAB7455A89E0}"/>
                </a:ext>
              </a:extLst>
            </p:cNvPr>
            <p:cNvSpPr>
              <a:spLocks noChangeShapeType="1"/>
            </p:cNvSpPr>
            <p:nvPr/>
          </p:nvSpPr>
          <p:spPr bwMode="auto">
            <a:xfrm>
              <a:off x="3805069"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5" name="Line 51">
              <a:extLst>
                <a:ext uri="{FF2B5EF4-FFF2-40B4-BE49-F238E27FC236}">
                  <a16:creationId xmlns:a16="http://schemas.microsoft.com/office/drawing/2014/main" id="{D47C8162-7FD0-914E-B5A5-FA69CB8C42D2}"/>
                </a:ext>
              </a:extLst>
            </p:cNvPr>
            <p:cNvSpPr>
              <a:spLocks noChangeShapeType="1"/>
            </p:cNvSpPr>
            <p:nvPr/>
          </p:nvSpPr>
          <p:spPr bwMode="auto">
            <a:xfrm>
              <a:off x="4088043"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6" name="Line 52">
              <a:extLst>
                <a:ext uri="{FF2B5EF4-FFF2-40B4-BE49-F238E27FC236}">
                  <a16:creationId xmlns:a16="http://schemas.microsoft.com/office/drawing/2014/main" id="{2EFE67E0-43C1-F84E-985F-8FBFF6D4F627}"/>
                </a:ext>
              </a:extLst>
            </p:cNvPr>
            <p:cNvSpPr>
              <a:spLocks noChangeShapeType="1"/>
            </p:cNvSpPr>
            <p:nvPr/>
          </p:nvSpPr>
          <p:spPr bwMode="auto">
            <a:xfrm>
              <a:off x="4371017"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7" name="Line 53">
              <a:extLst>
                <a:ext uri="{FF2B5EF4-FFF2-40B4-BE49-F238E27FC236}">
                  <a16:creationId xmlns:a16="http://schemas.microsoft.com/office/drawing/2014/main" id="{9064DA76-D9F5-AE41-9094-023876A24A82}"/>
                </a:ext>
              </a:extLst>
            </p:cNvPr>
            <p:cNvSpPr>
              <a:spLocks noChangeShapeType="1"/>
            </p:cNvSpPr>
            <p:nvPr/>
          </p:nvSpPr>
          <p:spPr bwMode="auto">
            <a:xfrm flipH="1">
              <a:off x="1469144" y="1941617"/>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8" name="Line 54">
              <a:extLst>
                <a:ext uri="{FF2B5EF4-FFF2-40B4-BE49-F238E27FC236}">
                  <a16:creationId xmlns:a16="http://schemas.microsoft.com/office/drawing/2014/main" id="{AC580B11-AB1D-8246-9E96-D5F5BB0B3CC2}"/>
                </a:ext>
              </a:extLst>
            </p:cNvPr>
            <p:cNvSpPr>
              <a:spLocks noChangeShapeType="1"/>
            </p:cNvSpPr>
            <p:nvPr/>
          </p:nvSpPr>
          <p:spPr bwMode="auto">
            <a:xfrm flipH="1">
              <a:off x="1469144" y="169396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9" name="Line 55">
              <a:extLst>
                <a:ext uri="{FF2B5EF4-FFF2-40B4-BE49-F238E27FC236}">
                  <a16:creationId xmlns:a16="http://schemas.microsoft.com/office/drawing/2014/main" id="{4A03D3A7-91B1-3949-A4C3-C9F7F0562B3D}"/>
                </a:ext>
              </a:extLst>
            </p:cNvPr>
            <p:cNvSpPr>
              <a:spLocks noChangeShapeType="1"/>
            </p:cNvSpPr>
            <p:nvPr/>
          </p:nvSpPr>
          <p:spPr bwMode="auto">
            <a:xfrm flipH="1">
              <a:off x="1469144" y="144956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30" name="Line 56">
              <a:extLst>
                <a:ext uri="{FF2B5EF4-FFF2-40B4-BE49-F238E27FC236}">
                  <a16:creationId xmlns:a16="http://schemas.microsoft.com/office/drawing/2014/main" id="{F2D8D83C-77F3-1642-93A4-29E725C6E8BE}"/>
                </a:ext>
              </a:extLst>
            </p:cNvPr>
            <p:cNvSpPr>
              <a:spLocks noChangeShapeType="1"/>
            </p:cNvSpPr>
            <p:nvPr/>
          </p:nvSpPr>
          <p:spPr bwMode="auto">
            <a:xfrm flipH="1">
              <a:off x="1469144" y="1205168"/>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31" name="Line 57">
              <a:extLst>
                <a:ext uri="{FF2B5EF4-FFF2-40B4-BE49-F238E27FC236}">
                  <a16:creationId xmlns:a16="http://schemas.microsoft.com/office/drawing/2014/main" id="{AABE4980-A96B-C34A-B3A4-3AA56D5C21B2}"/>
                </a:ext>
              </a:extLst>
            </p:cNvPr>
            <p:cNvSpPr>
              <a:spLocks noChangeShapeType="1"/>
            </p:cNvSpPr>
            <p:nvPr/>
          </p:nvSpPr>
          <p:spPr bwMode="auto">
            <a:xfrm flipH="1">
              <a:off x="1469144" y="96077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32" name="Freeform 631">
              <a:extLst>
                <a:ext uri="{FF2B5EF4-FFF2-40B4-BE49-F238E27FC236}">
                  <a16:creationId xmlns:a16="http://schemas.microsoft.com/office/drawing/2014/main" id="{D2A7B41C-8EE5-8042-A1AC-C02E777B7260}"/>
                </a:ext>
              </a:extLst>
            </p:cNvPr>
            <p:cNvSpPr>
              <a:spLocks/>
            </p:cNvSpPr>
            <p:nvPr/>
          </p:nvSpPr>
          <p:spPr bwMode="auto">
            <a:xfrm>
              <a:off x="1616180" y="960772"/>
              <a:ext cx="2227728" cy="980845"/>
            </a:xfrm>
            <a:custGeom>
              <a:avLst/>
              <a:gdLst>
                <a:gd name="T0" fmla="*/ 2147483646 w 1968"/>
                <a:gd name="T1" fmla="*/ 2147483646 h 602"/>
                <a:gd name="T2" fmla="*/ 2147483646 w 1968"/>
                <a:gd name="T3" fmla="*/ 2147483646 h 602"/>
                <a:gd name="T4" fmla="*/ 2147483646 w 1968"/>
                <a:gd name="T5" fmla="*/ 2147483646 h 602"/>
                <a:gd name="T6" fmla="*/ 2147483646 w 1968"/>
                <a:gd name="T7" fmla="*/ 2147483646 h 602"/>
                <a:gd name="T8" fmla="*/ 2147483646 w 1968"/>
                <a:gd name="T9" fmla="*/ 2147483646 h 602"/>
                <a:gd name="T10" fmla="*/ 2147483646 w 1968"/>
                <a:gd name="T11" fmla="*/ 2147483646 h 602"/>
                <a:gd name="T12" fmla="*/ 2147483646 w 1968"/>
                <a:gd name="T13" fmla="*/ 2147483646 h 602"/>
                <a:gd name="T14" fmla="*/ 2147483646 w 1968"/>
                <a:gd name="T15" fmla="*/ 2147483646 h 602"/>
                <a:gd name="T16" fmla="*/ 2147483646 w 1968"/>
                <a:gd name="T17" fmla="*/ 2147483646 h 602"/>
                <a:gd name="T18" fmla="*/ 2147483646 w 1968"/>
                <a:gd name="T19" fmla="*/ 2147483646 h 602"/>
                <a:gd name="T20" fmla="*/ 2147483646 w 1968"/>
                <a:gd name="T21" fmla="*/ 2147483646 h 602"/>
                <a:gd name="T22" fmla="*/ 2147483646 w 1968"/>
                <a:gd name="T23" fmla="*/ 2147483646 h 602"/>
                <a:gd name="T24" fmla="*/ 2147483646 w 1968"/>
                <a:gd name="T25" fmla="*/ 2147483646 h 602"/>
                <a:gd name="T26" fmla="*/ 2147483646 w 1968"/>
                <a:gd name="T27" fmla="*/ 2147483646 h 602"/>
                <a:gd name="T28" fmla="*/ 2147483646 w 1968"/>
                <a:gd name="T29" fmla="*/ 2147483646 h 602"/>
                <a:gd name="T30" fmla="*/ 2147483646 w 1968"/>
                <a:gd name="T31" fmla="*/ 2147483646 h 602"/>
                <a:gd name="T32" fmla="*/ 2147483646 w 1968"/>
                <a:gd name="T33" fmla="*/ 2147483646 h 602"/>
                <a:gd name="T34" fmla="*/ 2147483646 w 1968"/>
                <a:gd name="T35" fmla="*/ 2147483646 h 602"/>
                <a:gd name="T36" fmla="*/ 2147483646 w 1968"/>
                <a:gd name="T37" fmla="*/ 2147483646 h 602"/>
                <a:gd name="T38" fmla="*/ 2147483646 w 1968"/>
                <a:gd name="T39" fmla="*/ 2147483646 h 602"/>
                <a:gd name="T40" fmla="*/ 2147483646 w 1968"/>
                <a:gd name="T41" fmla="*/ 2147483646 h 602"/>
                <a:gd name="T42" fmla="*/ 2147483646 w 1968"/>
                <a:gd name="T43" fmla="*/ 2147483646 h 602"/>
                <a:gd name="T44" fmla="*/ 2147483646 w 1968"/>
                <a:gd name="T45" fmla="*/ 2147483646 h 602"/>
                <a:gd name="T46" fmla="*/ 2147483646 w 1968"/>
                <a:gd name="T47" fmla="*/ 2147483646 h 602"/>
                <a:gd name="T48" fmla="*/ 2147483646 w 1968"/>
                <a:gd name="T49" fmla="*/ 2147483646 h 602"/>
                <a:gd name="T50" fmla="*/ 2147483646 w 1968"/>
                <a:gd name="T51" fmla="*/ 2147483646 h 602"/>
                <a:gd name="T52" fmla="*/ 2147483646 w 1968"/>
                <a:gd name="T53" fmla="*/ 2147483646 h 602"/>
                <a:gd name="T54" fmla="*/ 2147483646 w 1968"/>
                <a:gd name="T55" fmla="*/ 2147483646 h 602"/>
                <a:gd name="T56" fmla="*/ 2147483646 w 1968"/>
                <a:gd name="T57" fmla="*/ 2147483646 h 602"/>
                <a:gd name="T58" fmla="*/ 2147483646 w 1968"/>
                <a:gd name="T59" fmla="*/ 2147483646 h 602"/>
                <a:gd name="T60" fmla="*/ 2147483646 w 1968"/>
                <a:gd name="T61" fmla="*/ 2147483646 h 602"/>
                <a:gd name="T62" fmla="*/ 2147483646 w 1968"/>
                <a:gd name="T63" fmla="*/ 2147483646 h 6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68" h="602">
                  <a:moveTo>
                    <a:pt x="0" y="600"/>
                  </a:moveTo>
                  <a:lnTo>
                    <a:pt x="32" y="597"/>
                  </a:lnTo>
                  <a:lnTo>
                    <a:pt x="63" y="581"/>
                  </a:lnTo>
                  <a:lnTo>
                    <a:pt x="94" y="501"/>
                  </a:lnTo>
                  <a:lnTo>
                    <a:pt x="125" y="295"/>
                  </a:lnTo>
                  <a:lnTo>
                    <a:pt x="157" y="63"/>
                  </a:lnTo>
                  <a:lnTo>
                    <a:pt x="187" y="0"/>
                  </a:lnTo>
                  <a:lnTo>
                    <a:pt x="219" y="49"/>
                  </a:lnTo>
                  <a:lnTo>
                    <a:pt x="250" y="185"/>
                  </a:lnTo>
                  <a:lnTo>
                    <a:pt x="281" y="275"/>
                  </a:lnTo>
                  <a:lnTo>
                    <a:pt x="312" y="354"/>
                  </a:lnTo>
                  <a:lnTo>
                    <a:pt x="344" y="429"/>
                  </a:lnTo>
                  <a:lnTo>
                    <a:pt x="375" y="498"/>
                  </a:lnTo>
                  <a:lnTo>
                    <a:pt x="406" y="535"/>
                  </a:lnTo>
                  <a:lnTo>
                    <a:pt x="438" y="554"/>
                  </a:lnTo>
                  <a:lnTo>
                    <a:pt x="469" y="550"/>
                  </a:lnTo>
                  <a:lnTo>
                    <a:pt x="501" y="547"/>
                  </a:lnTo>
                  <a:lnTo>
                    <a:pt x="531" y="538"/>
                  </a:lnTo>
                  <a:lnTo>
                    <a:pt x="562" y="537"/>
                  </a:lnTo>
                  <a:lnTo>
                    <a:pt x="594" y="536"/>
                  </a:lnTo>
                  <a:lnTo>
                    <a:pt x="625" y="543"/>
                  </a:lnTo>
                  <a:lnTo>
                    <a:pt x="656" y="555"/>
                  </a:lnTo>
                  <a:lnTo>
                    <a:pt x="687" y="564"/>
                  </a:lnTo>
                  <a:lnTo>
                    <a:pt x="719" y="573"/>
                  </a:lnTo>
                  <a:lnTo>
                    <a:pt x="750" y="577"/>
                  </a:lnTo>
                  <a:lnTo>
                    <a:pt x="781" y="586"/>
                  </a:lnTo>
                  <a:lnTo>
                    <a:pt x="811" y="589"/>
                  </a:lnTo>
                  <a:lnTo>
                    <a:pt x="844" y="591"/>
                  </a:lnTo>
                  <a:lnTo>
                    <a:pt x="874" y="592"/>
                  </a:lnTo>
                  <a:lnTo>
                    <a:pt x="906" y="590"/>
                  </a:lnTo>
                  <a:lnTo>
                    <a:pt x="937" y="585"/>
                  </a:lnTo>
                  <a:lnTo>
                    <a:pt x="968" y="577"/>
                  </a:lnTo>
                  <a:lnTo>
                    <a:pt x="999" y="568"/>
                  </a:lnTo>
                  <a:lnTo>
                    <a:pt x="1031" y="560"/>
                  </a:lnTo>
                  <a:lnTo>
                    <a:pt x="1062" y="545"/>
                  </a:lnTo>
                  <a:lnTo>
                    <a:pt x="1093" y="530"/>
                  </a:lnTo>
                  <a:lnTo>
                    <a:pt x="1125" y="514"/>
                  </a:lnTo>
                  <a:lnTo>
                    <a:pt x="1156" y="496"/>
                  </a:lnTo>
                  <a:lnTo>
                    <a:pt x="1186" y="472"/>
                  </a:lnTo>
                  <a:lnTo>
                    <a:pt x="1218" y="461"/>
                  </a:lnTo>
                  <a:lnTo>
                    <a:pt x="1249" y="437"/>
                  </a:lnTo>
                  <a:lnTo>
                    <a:pt x="1280" y="425"/>
                  </a:lnTo>
                  <a:lnTo>
                    <a:pt x="1312" y="407"/>
                  </a:lnTo>
                  <a:lnTo>
                    <a:pt x="1343" y="392"/>
                  </a:lnTo>
                  <a:lnTo>
                    <a:pt x="1374" y="404"/>
                  </a:lnTo>
                  <a:lnTo>
                    <a:pt x="1406" y="384"/>
                  </a:lnTo>
                  <a:lnTo>
                    <a:pt x="1437" y="379"/>
                  </a:lnTo>
                  <a:lnTo>
                    <a:pt x="1468" y="377"/>
                  </a:lnTo>
                  <a:lnTo>
                    <a:pt x="1498" y="384"/>
                  </a:lnTo>
                  <a:lnTo>
                    <a:pt x="1530" y="390"/>
                  </a:lnTo>
                  <a:lnTo>
                    <a:pt x="1561" y="397"/>
                  </a:lnTo>
                  <a:lnTo>
                    <a:pt x="1592" y="397"/>
                  </a:lnTo>
                  <a:lnTo>
                    <a:pt x="1623" y="395"/>
                  </a:lnTo>
                  <a:lnTo>
                    <a:pt x="1655" y="406"/>
                  </a:lnTo>
                  <a:lnTo>
                    <a:pt x="1686" y="414"/>
                  </a:lnTo>
                  <a:lnTo>
                    <a:pt x="1718" y="425"/>
                  </a:lnTo>
                  <a:lnTo>
                    <a:pt x="1749" y="431"/>
                  </a:lnTo>
                  <a:lnTo>
                    <a:pt x="1780" y="437"/>
                  </a:lnTo>
                  <a:lnTo>
                    <a:pt x="1810" y="451"/>
                  </a:lnTo>
                  <a:lnTo>
                    <a:pt x="1842" y="460"/>
                  </a:lnTo>
                  <a:lnTo>
                    <a:pt x="1873" y="469"/>
                  </a:lnTo>
                  <a:lnTo>
                    <a:pt x="1904" y="496"/>
                  </a:lnTo>
                  <a:lnTo>
                    <a:pt x="1936" y="541"/>
                  </a:lnTo>
                  <a:lnTo>
                    <a:pt x="1967" y="601"/>
                  </a:lnTo>
                </a:path>
              </a:pathLst>
            </a:custGeom>
            <a:noFill/>
            <a:ln w="254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3" name="Freeform 632">
              <a:extLst>
                <a:ext uri="{FF2B5EF4-FFF2-40B4-BE49-F238E27FC236}">
                  <a16:creationId xmlns:a16="http://schemas.microsoft.com/office/drawing/2014/main" id="{D56EB706-586C-F94C-BB60-DEE8311F0D67}"/>
                </a:ext>
              </a:extLst>
            </p:cNvPr>
            <p:cNvSpPr>
              <a:spLocks/>
            </p:cNvSpPr>
            <p:nvPr/>
          </p:nvSpPr>
          <p:spPr bwMode="auto">
            <a:xfrm>
              <a:off x="4443148" y="1941617"/>
              <a:ext cx="968217" cy="2939278"/>
            </a:xfrm>
            <a:custGeom>
              <a:avLst/>
              <a:gdLst>
                <a:gd name="T0" fmla="*/ 0 w 665"/>
                <a:gd name="T1" fmla="*/ 0 h 1803"/>
                <a:gd name="T2" fmla="*/ 2147483646 w 665"/>
                <a:gd name="T3" fmla="*/ 0 h 1803"/>
                <a:gd name="T4" fmla="*/ 2147483646 w 665"/>
                <a:gd name="T5" fmla="*/ 2147483646 h 1803"/>
                <a:gd name="T6" fmla="*/ 0 w 665"/>
                <a:gd name="T7" fmla="*/ 2147483646 h 1803"/>
                <a:gd name="T8" fmla="*/ 0 w 665"/>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5" h="1803">
                  <a:moveTo>
                    <a:pt x="0" y="0"/>
                  </a:moveTo>
                  <a:lnTo>
                    <a:pt x="664" y="0"/>
                  </a:lnTo>
                  <a:lnTo>
                    <a:pt x="664" y="1802"/>
                  </a:lnTo>
                  <a:lnTo>
                    <a:pt x="0" y="1802"/>
                  </a:lnTo>
                  <a:lnTo>
                    <a:pt x="0" y="0"/>
                  </a:lnTo>
                </a:path>
              </a:pathLst>
            </a:custGeom>
            <a:solidFill>
              <a:schemeClr val="bg1"/>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4" name="Freeform 633">
              <a:extLst>
                <a:ext uri="{FF2B5EF4-FFF2-40B4-BE49-F238E27FC236}">
                  <a16:creationId xmlns:a16="http://schemas.microsoft.com/office/drawing/2014/main" id="{B92EF78D-2C59-6349-9585-0F5DE7D67B94}"/>
                </a:ext>
              </a:extLst>
            </p:cNvPr>
            <p:cNvSpPr>
              <a:spLocks/>
            </p:cNvSpPr>
            <p:nvPr/>
          </p:nvSpPr>
          <p:spPr bwMode="auto">
            <a:xfrm>
              <a:off x="1716054" y="4418171"/>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5" name="Freeform 634">
              <a:extLst>
                <a:ext uri="{FF2B5EF4-FFF2-40B4-BE49-F238E27FC236}">
                  <a16:creationId xmlns:a16="http://schemas.microsoft.com/office/drawing/2014/main" id="{085095D9-F558-FA41-BBD7-FBE463873FCF}"/>
                </a:ext>
              </a:extLst>
            </p:cNvPr>
            <p:cNvSpPr>
              <a:spLocks/>
            </p:cNvSpPr>
            <p:nvPr/>
          </p:nvSpPr>
          <p:spPr bwMode="auto">
            <a:xfrm>
              <a:off x="1763215" y="4418171"/>
              <a:ext cx="36066"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6" name="Freeform 635">
              <a:extLst>
                <a:ext uri="{FF2B5EF4-FFF2-40B4-BE49-F238E27FC236}">
                  <a16:creationId xmlns:a16="http://schemas.microsoft.com/office/drawing/2014/main" id="{D003B45E-7DAE-A341-9700-402D6892C79E}"/>
                </a:ext>
              </a:extLst>
            </p:cNvPr>
            <p:cNvSpPr>
              <a:spLocks/>
            </p:cNvSpPr>
            <p:nvPr/>
          </p:nvSpPr>
          <p:spPr bwMode="auto">
            <a:xfrm>
              <a:off x="1807603" y="4418171"/>
              <a:ext cx="124842" cy="39103"/>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7" name="Freeform 636">
              <a:extLst>
                <a:ext uri="{FF2B5EF4-FFF2-40B4-BE49-F238E27FC236}">
                  <a16:creationId xmlns:a16="http://schemas.microsoft.com/office/drawing/2014/main" id="{EC6C9556-50C3-AB43-8859-CF889B1BA214}"/>
                </a:ext>
              </a:extLst>
            </p:cNvPr>
            <p:cNvSpPr>
              <a:spLocks/>
            </p:cNvSpPr>
            <p:nvPr/>
          </p:nvSpPr>
          <p:spPr bwMode="auto">
            <a:xfrm>
              <a:off x="1671665" y="4372550"/>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8" name="Freeform 637">
              <a:extLst>
                <a:ext uri="{FF2B5EF4-FFF2-40B4-BE49-F238E27FC236}">
                  <a16:creationId xmlns:a16="http://schemas.microsoft.com/office/drawing/2014/main" id="{DBF82382-E051-4D4A-AC50-98DFC1763607}"/>
                </a:ext>
              </a:extLst>
            </p:cNvPr>
            <p:cNvSpPr>
              <a:spLocks/>
            </p:cNvSpPr>
            <p:nvPr/>
          </p:nvSpPr>
          <p:spPr bwMode="auto">
            <a:xfrm>
              <a:off x="1716054" y="4372550"/>
              <a:ext cx="38840" cy="39103"/>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9" name="Freeform 638">
              <a:extLst>
                <a:ext uri="{FF2B5EF4-FFF2-40B4-BE49-F238E27FC236}">
                  <a16:creationId xmlns:a16="http://schemas.microsoft.com/office/drawing/2014/main" id="{339CC8B8-20B6-E94A-B771-A9E1ACF56728}"/>
                </a:ext>
              </a:extLst>
            </p:cNvPr>
            <p:cNvSpPr>
              <a:spLocks/>
            </p:cNvSpPr>
            <p:nvPr/>
          </p:nvSpPr>
          <p:spPr bwMode="auto">
            <a:xfrm>
              <a:off x="1763215" y="4372550"/>
              <a:ext cx="80454" cy="39103"/>
            </a:xfrm>
            <a:custGeom>
              <a:avLst/>
              <a:gdLst>
                <a:gd name="T0" fmla="*/ 0 w 56"/>
                <a:gd name="T1" fmla="*/ 2147483646 h 24"/>
                <a:gd name="T2" fmla="*/ 2147483646 w 56"/>
                <a:gd name="T3" fmla="*/ 2147483646 h 24"/>
                <a:gd name="T4" fmla="*/ 2147483646 w 56"/>
                <a:gd name="T5" fmla="*/ 0 h 24"/>
                <a:gd name="T6" fmla="*/ 0 w 56"/>
                <a:gd name="T7" fmla="*/ 0 h 24"/>
                <a:gd name="T8" fmla="*/ 0 w 5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
                  <a:moveTo>
                    <a:pt x="0" y="23"/>
                  </a:moveTo>
                  <a:lnTo>
                    <a:pt x="55" y="23"/>
                  </a:lnTo>
                  <a:lnTo>
                    <a:pt x="55"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0" name="Freeform 639">
              <a:extLst>
                <a:ext uri="{FF2B5EF4-FFF2-40B4-BE49-F238E27FC236}">
                  <a16:creationId xmlns:a16="http://schemas.microsoft.com/office/drawing/2014/main" id="{7FEADB54-FFC3-9942-87E7-19B687A5800C}"/>
                </a:ext>
              </a:extLst>
            </p:cNvPr>
            <p:cNvSpPr>
              <a:spLocks/>
            </p:cNvSpPr>
            <p:nvPr/>
          </p:nvSpPr>
          <p:spPr bwMode="auto">
            <a:xfrm>
              <a:off x="1854766" y="4372550"/>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1" name="Freeform 640">
              <a:extLst>
                <a:ext uri="{FF2B5EF4-FFF2-40B4-BE49-F238E27FC236}">
                  <a16:creationId xmlns:a16="http://schemas.microsoft.com/office/drawing/2014/main" id="{0E385797-167A-A24F-98D6-9F49F7CB1E8C}"/>
                </a:ext>
              </a:extLst>
            </p:cNvPr>
            <p:cNvSpPr>
              <a:spLocks/>
            </p:cNvSpPr>
            <p:nvPr/>
          </p:nvSpPr>
          <p:spPr bwMode="auto">
            <a:xfrm>
              <a:off x="1899155" y="4372550"/>
              <a:ext cx="33291" cy="39103"/>
            </a:xfrm>
            <a:custGeom>
              <a:avLst/>
              <a:gdLst>
                <a:gd name="T0" fmla="*/ 0 w 23"/>
                <a:gd name="T1" fmla="*/ 2147483646 h 24"/>
                <a:gd name="T2" fmla="*/ 2147483646 w 23"/>
                <a:gd name="T3" fmla="*/ 2147483646 h 24"/>
                <a:gd name="T4" fmla="*/ 2147483646 w 23"/>
                <a:gd name="T5" fmla="*/ 0 h 24"/>
                <a:gd name="T6" fmla="*/ 0 w 23"/>
                <a:gd name="T7" fmla="*/ 0 h 24"/>
                <a:gd name="T8" fmla="*/ 0 w 23"/>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23"/>
                  </a:moveTo>
                  <a:lnTo>
                    <a:pt x="22" y="23"/>
                  </a:lnTo>
                  <a:lnTo>
                    <a:pt x="22"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2" name="Freeform 641">
              <a:extLst>
                <a:ext uri="{FF2B5EF4-FFF2-40B4-BE49-F238E27FC236}">
                  <a16:creationId xmlns:a16="http://schemas.microsoft.com/office/drawing/2014/main" id="{7A5D279E-E911-1A49-9595-EFFBCA33520D}"/>
                </a:ext>
              </a:extLst>
            </p:cNvPr>
            <p:cNvSpPr>
              <a:spLocks/>
            </p:cNvSpPr>
            <p:nvPr/>
          </p:nvSpPr>
          <p:spPr bwMode="auto">
            <a:xfrm>
              <a:off x="1943543" y="4372550"/>
              <a:ext cx="38840"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3" name="Freeform 642">
              <a:extLst>
                <a:ext uri="{FF2B5EF4-FFF2-40B4-BE49-F238E27FC236}">
                  <a16:creationId xmlns:a16="http://schemas.microsoft.com/office/drawing/2014/main" id="{6F13C28A-3D53-F346-B118-5A63B7DD34B8}"/>
                </a:ext>
              </a:extLst>
            </p:cNvPr>
            <p:cNvSpPr>
              <a:spLocks/>
            </p:cNvSpPr>
            <p:nvPr/>
          </p:nvSpPr>
          <p:spPr bwMode="auto">
            <a:xfrm>
              <a:off x="1987931" y="4372550"/>
              <a:ext cx="38840" cy="39103"/>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4" name="Freeform 643">
              <a:extLst>
                <a:ext uri="{FF2B5EF4-FFF2-40B4-BE49-F238E27FC236}">
                  <a16:creationId xmlns:a16="http://schemas.microsoft.com/office/drawing/2014/main" id="{5BEDDB0C-84E3-914D-9391-DF819BF37C54}"/>
                </a:ext>
              </a:extLst>
            </p:cNvPr>
            <p:cNvSpPr>
              <a:spLocks/>
            </p:cNvSpPr>
            <p:nvPr/>
          </p:nvSpPr>
          <p:spPr bwMode="auto">
            <a:xfrm>
              <a:off x="1627277" y="4326929"/>
              <a:ext cx="36064"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5" name="Freeform 644">
              <a:extLst>
                <a:ext uri="{FF2B5EF4-FFF2-40B4-BE49-F238E27FC236}">
                  <a16:creationId xmlns:a16="http://schemas.microsoft.com/office/drawing/2014/main" id="{DE4AB838-0A23-B843-B4BE-50FF3E9396DC}"/>
                </a:ext>
              </a:extLst>
            </p:cNvPr>
            <p:cNvSpPr>
              <a:spLocks/>
            </p:cNvSpPr>
            <p:nvPr/>
          </p:nvSpPr>
          <p:spPr bwMode="auto">
            <a:xfrm>
              <a:off x="1671665" y="4326929"/>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6" name="Freeform 645">
              <a:extLst>
                <a:ext uri="{FF2B5EF4-FFF2-40B4-BE49-F238E27FC236}">
                  <a16:creationId xmlns:a16="http://schemas.microsoft.com/office/drawing/2014/main" id="{1E854340-C1D9-5049-A896-4330E05DA696}"/>
                </a:ext>
              </a:extLst>
            </p:cNvPr>
            <p:cNvSpPr>
              <a:spLocks/>
            </p:cNvSpPr>
            <p:nvPr/>
          </p:nvSpPr>
          <p:spPr bwMode="auto">
            <a:xfrm>
              <a:off x="1716054" y="4326929"/>
              <a:ext cx="127616" cy="35846"/>
            </a:xfrm>
            <a:custGeom>
              <a:avLst/>
              <a:gdLst>
                <a:gd name="T0" fmla="*/ 0 w 89"/>
                <a:gd name="T1" fmla="*/ 2147483646 h 22"/>
                <a:gd name="T2" fmla="*/ 2147483646 w 89"/>
                <a:gd name="T3" fmla="*/ 2147483646 h 22"/>
                <a:gd name="T4" fmla="*/ 2147483646 w 89"/>
                <a:gd name="T5" fmla="*/ 0 h 22"/>
                <a:gd name="T6" fmla="*/ 0 w 89"/>
                <a:gd name="T7" fmla="*/ 0 h 22"/>
                <a:gd name="T8" fmla="*/ 0 w 8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22">
                  <a:moveTo>
                    <a:pt x="0" y="21"/>
                  </a:moveTo>
                  <a:lnTo>
                    <a:pt x="88" y="21"/>
                  </a:lnTo>
                  <a:lnTo>
                    <a:pt x="8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7" name="Freeform 646">
              <a:extLst>
                <a:ext uri="{FF2B5EF4-FFF2-40B4-BE49-F238E27FC236}">
                  <a16:creationId xmlns:a16="http://schemas.microsoft.com/office/drawing/2014/main" id="{8BA5470B-5EAC-9245-9EEA-46B5EE3B1AEA}"/>
                </a:ext>
              </a:extLst>
            </p:cNvPr>
            <p:cNvSpPr>
              <a:spLocks/>
            </p:cNvSpPr>
            <p:nvPr/>
          </p:nvSpPr>
          <p:spPr bwMode="auto">
            <a:xfrm>
              <a:off x="1854766" y="4326929"/>
              <a:ext cx="77679"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8" name="Freeform 647">
              <a:extLst>
                <a:ext uri="{FF2B5EF4-FFF2-40B4-BE49-F238E27FC236}">
                  <a16:creationId xmlns:a16="http://schemas.microsoft.com/office/drawing/2014/main" id="{F88709F9-E44F-0742-BBD5-20293172C66D}"/>
                </a:ext>
              </a:extLst>
            </p:cNvPr>
            <p:cNvSpPr>
              <a:spLocks/>
            </p:cNvSpPr>
            <p:nvPr/>
          </p:nvSpPr>
          <p:spPr bwMode="auto">
            <a:xfrm>
              <a:off x="1943543" y="4326929"/>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9" name="Freeform 648">
              <a:extLst>
                <a:ext uri="{FF2B5EF4-FFF2-40B4-BE49-F238E27FC236}">
                  <a16:creationId xmlns:a16="http://schemas.microsoft.com/office/drawing/2014/main" id="{27A572FC-0C7C-594F-8B66-D317893A6FBF}"/>
                </a:ext>
              </a:extLst>
            </p:cNvPr>
            <p:cNvSpPr>
              <a:spLocks/>
            </p:cNvSpPr>
            <p:nvPr/>
          </p:nvSpPr>
          <p:spPr bwMode="auto">
            <a:xfrm>
              <a:off x="1987931" y="4326929"/>
              <a:ext cx="38840" cy="35846"/>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0" name="Freeform 649">
              <a:extLst>
                <a:ext uri="{FF2B5EF4-FFF2-40B4-BE49-F238E27FC236}">
                  <a16:creationId xmlns:a16="http://schemas.microsoft.com/office/drawing/2014/main" id="{C353272A-A957-454E-BFF2-AF75C9810520}"/>
                </a:ext>
              </a:extLst>
            </p:cNvPr>
            <p:cNvSpPr>
              <a:spLocks/>
            </p:cNvSpPr>
            <p:nvPr/>
          </p:nvSpPr>
          <p:spPr bwMode="auto">
            <a:xfrm>
              <a:off x="2035092" y="4326929"/>
              <a:ext cx="36066"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1" name="Freeform 650">
              <a:extLst>
                <a:ext uri="{FF2B5EF4-FFF2-40B4-BE49-F238E27FC236}">
                  <a16:creationId xmlns:a16="http://schemas.microsoft.com/office/drawing/2014/main" id="{EEBA4313-0FA2-BE4A-8DC2-8C3490AFB89B}"/>
                </a:ext>
              </a:extLst>
            </p:cNvPr>
            <p:cNvSpPr>
              <a:spLocks/>
            </p:cNvSpPr>
            <p:nvPr/>
          </p:nvSpPr>
          <p:spPr bwMode="auto">
            <a:xfrm>
              <a:off x="1580114" y="4284568"/>
              <a:ext cx="36066"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2" name="Freeform 651">
              <a:extLst>
                <a:ext uri="{FF2B5EF4-FFF2-40B4-BE49-F238E27FC236}">
                  <a16:creationId xmlns:a16="http://schemas.microsoft.com/office/drawing/2014/main" id="{8C11C471-4382-054B-87D1-78E1CC3400A5}"/>
                </a:ext>
              </a:extLst>
            </p:cNvPr>
            <p:cNvSpPr>
              <a:spLocks/>
            </p:cNvSpPr>
            <p:nvPr/>
          </p:nvSpPr>
          <p:spPr bwMode="auto">
            <a:xfrm>
              <a:off x="1627277" y="4284568"/>
              <a:ext cx="36064"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3" name="Freeform 652">
              <a:extLst>
                <a:ext uri="{FF2B5EF4-FFF2-40B4-BE49-F238E27FC236}">
                  <a16:creationId xmlns:a16="http://schemas.microsoft.com/office/drawing/2014/main" id="{D7CAE8EE-70C0-CB49-87C1-A713DCF6EC4A}"/>
                </a:ext>
              </a:extLst>
            </p:cNvPr>
            <p:cNvSpPr>
              <a:spLocks/>
            </p:cNvSpPr>
            <p:nvPr/>
          </p:nvSpPr>
          <p:spPr bwMode="auto">
            <a:xfrm>
              <a:off x="1671665" y="428456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4" name="Freeform 653">
              <a:extLst>
                <a:ext uri="{FF2B5EF4-FFF2-40B4-BE49-F238E27FC236}">
                  <a16:creationId xmlns:a16="http://schemas.microsoft.com/office/drawing/2014/main" id="{D1962BAB-55F5-7C43-9FFC-1208C3E797A2}"/>
                </a:ext>
              </a:extLst>
            </p:cNvPr>
            <p:cNvSpPr>
              <a:spLocks/>
            </p:cNvSpPr>
            <p:nvPr/>
          </p:nvSpPr>
          <p:spPr bwMode="auto">
            <a:xfrm>
              <a:off x="1716054" y="4284568"/>
              <a:ext cx="174777" cy="35844"/>
            </a:xfrm>
            <a:custGeom>
              <a:avLst/>
              <a:gdLst>
                <a:gd name="T0" fmla="*/ 0 w 120"/>
                <a:gd name="T1" fmla="*/ 2147483646 h 22"/>
                <a:gd name="T2" fmla="*/ 2147483646 w 120"/>
                <a:gd name="T3" fmla="*/ 2147483646 h 22"/>
                <a:gd name="T4" fmla="*/ 2147483646 w 120"/>
                <a:gd name="T5" fmla="*/ 0 h 22"/>
                <a:gd name="T6" fmla="*/ 0 w 120"/>
                <a:gd name="T7" fmla="*/ 0 h 22"/>
                <a:gd name="T8" fmla="*/ 0 w 12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2">
                  <a:moveTo>
                    <a:pt x="0" y="21"/>
                  </a:moveTo>
                  <a:lnTo>
                    <a:pt x="119" y="21"/>
                  </a:lnTo>
                  <a:lnTo>
                    <a:pt x="119"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5" name="Freeform 654">
              <a:extLst>
                <a:ext uri="{FF2B5EF4-FFF2-40B4-BE49-F238E27FC236}">
                  <a16:creationId xmlns:a16="http://schemas.microsoft.com/office/drawing/2014/main" id="{88A35E06-8FAD-F54D-8841-708280DA2941}"/>
                </a:ext>
              </a:extLst>
            </p:cNvPr>
            <p:cNvSpPr>
              <a:spLocks/>
            </p:cNvSpPr>
            <p:nvPr/>
          </p:nvSpPr>
          <p:spPr bwMode="auto">
            <a:xfrm>
              <a:off x="1899155" y="4284568"/>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6" name="Freeform 655">
              <a:extLst>
                <a:ext uri="{FF2B5EF4-FFF2-40B4-BE49-F238E27FC236}">
                  <a16:creationId xmlns:a16="http://schemas.microsoft.com/office/drawing/2014/main" id="{39F974E2-5099-9147-AA31-6F36F5740947}"/>
                </a:ext>
              </a:extLst>
            </p:cNvPr>
            <p:cNvSpPr>
              <a:spLocks/>
            </p:cNvSpPr>
            <p:nvPr/>
          </p:nvSpPr>
          <p:spPr bwMode="auto">
            <a:xfrm>
              <a:off x="1943543" y="4284568"/>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7" name="Freeform 656">
              <a:extLst>
                <a:ext uri="{FF2B5EF4-FFF2-40B4-BE49-F238E27FC236}">
                  <a16:creationId xmlns:a16="http://schemas.microsoft.com/office/drawing/2014/main" id="{809B0F2F-8EFE-7040-BDCE-5019F1F99651}"/>
                </a:ext>
              </a:extLst>
            </p:cNvPr>
            <p:cNvSpPr>
              <a:spLocks/>
            </p:cNvSpPr>
            <p:nvPr/>
          </p:nvSpPr>
          <p:spPr bwMode="auto">
            <a:xfrm>
              <a:off x="1987931" y="4284568"/>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8" name="Freeform 657">
              <a:extLst>
                <a:ext uri="{FF2B5EF4-FFF2-40B4-BE49-F238E27FC236}">
                  <a16:creationId xmlns:a16="http://schemas.microsoft.com/office/drawing/2014/main" id="{CA1D02DF-A845-564A-A573-A3507B614F3B}"/>
                </a:ext>
              </a:extLst>
            </p:cNvPr>
            <p:cNvSpPr>
              <a:spLocks/>
            </p:cNvSpPr>
            <p:nvPr/>
          </p:nvSpPr>
          <p:spPr bwMode="auto">
            <a:xfrm>
              <a:off x="2035092" y="4284568"/>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9" name="Freeform 658">
              <a:extLst>
                <a:ext uri="{FF2B5EF4-FFF2-40B4-BE49-F238E27FC236}">
                  <a16:creationId xmlns:a16="http://schemas.microsoft.com/office/drawing/2014/main" id="{4130E2D5-55B1-834B-8B93-EE0E42373654}"/>
                </a:ext>
              </a:extLst>
            </p:cNvPr>
            <p:cNvSpPr>
              <a:spLocks/>
            </p:cNvSpPr>
            <p:nvPr/>
          </p:nvSpPr>
          <p:spPr bwMode="auto">
            <a:xfrm>
              <a:off x="2082256" y="4284568"/>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0" name="Freeform 659">
              <a:extLst>
                <a:ext uri="{FF2B5EF4-FFF2-40B4-BE49-F238E27FC236}">
                  <a16:creationId xmlns:a16="http://schemas.microsoft.com/office/drawing/2014/main" id="{4160CD5A-573B-8948-BA72-E52D6808C846}"/>
                </a:ext>
              </a:extLst>
            </p:cNvPr>
            <p:cNvSpPr>
              <a:spLocks/>
            </p:cNvSpPr>
            <p:nvPr/>
          </p:nvSpPr>
          <p:spPr bwMode="auto">
            <a:xfrm>
              <a:off x="1580114" y="4235688"/>
              <a:ext cx="36066"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1" name="Freeform 660">
              <a:extLst>
                <a:ext uri="{FF2B5EF4-FFF2-40B4-BE49-F238E27FC236}">
                  <a16:creationId xmlns:a16="http://schemas.microsoft.com/office/drawing/2014/main" id="{9DC97014-5002-7240-A4EE-BDAC3F7656BF}"/>
                </a:ext>
              </a:extLst>
            </p:cNvPr>
            <p:cNvSpPr>
              <a:spLocks/>
            </p:cNvSpPr>
            <p:nvPr/>
          </p:nvSpPr>
          <p:spPr bwMode="auto">
            <a:xfrm>
              <a:off x="1627277" y="4235688"/>
              <a:ext cx="36064"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2" name="Freeform 661">
              <a:extLst>
                <a:ext uri="{FF2B5EF4-FFF2-40B4-BE49-F238E27FC236}">
                  <a16:creationId xmlns:a16="http://schemas.microsoft.com/office/drawing/2014/main" id="{DF2CBA00-45F4-6D43-84A6-6D950794AB59}"/>
                </a:ext>
              </a:extLst>
            </p:cNvPr>
            <p:cNvSpPr>
              <a:spLocks/>
            </p:cNvSpPr>
            <p:nvPr/>
          </p:nvSpPr>
          <p:spPr bwMode="auto">
            <a:xfrm>
              <a:off x="1671665" y="4235688"/>
              <a:ext cx="260780" cy="3910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3" name="Freeform 662">
              <a:extLst>
                <a:ext uri="{FF2B5EF4-FFF2-40B4-BE49-F238E27FC236}">
                  <a16:creationId xmlns:a16="http://schemas.microsoft.com/office/drawing/2014/main" id="{9AFF9A16-25C3-3240-A6C4-DEF75BA7DC4D}"/>
                </a:ext>
              </a:extLst>
            </p:cNvPr>
            <p:cNvSpPr>
              <a:spLocks/>
            </p:cNvSpPr>
            <p:nvPr/>
          </p:nvSpPr>
          <p:spPr bwMode="auto">
            <a:xfrm>
              <a:off x="1943543" y="4235688"/>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4" name="Freeform 663">
              <a:extLst>
                <a:ext uri="{FF2B5EF4-FFF2-40B4-BE49-F238E27FC236}">
                  <a16:creationId xmlns:a16="http://schemas.microsoft.com/office/drawing/2014/main" id="{E89BDC13-C571-E64B-ADE3-4327C69AE466}"/>
                </a:ext>
              </a:extLst>
            </p:cNvPr>
            <p:cNvSpPr>
              <a:spLocks/>
            </p:cNvSpPr>
            <p:nvPr/>
          </p:nvSpPr>
          <p:spPr bwMode="auto">
            <a:xfrm>
              <a:off x="1987931" y="4235688"/>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5" name="Freeform 664">
              <a:extLst>
                <a:ext uri="{FF2B5EF4-FFF2-40B4-BE49-F238E27FC236}">
                  <a16:creationId xmlns:a16="http://schemas.microsoft.com/office/drawing/2014/main" id="{2B29C1C4-4762-CD40-857F-6D896F2FC605}"/>
                </a:ext>
              </a:extLst>
            </p:cNvPr>
            <p:cNvSpPr>
              <a:spLocks/>
            </p:cNvSpPr>
            <p:nvPr/>
          </p:nvSpPr>
          <p:spPr bwMode="auto">
            <a:xfrm>
              <a:off x="2035092" y="4235688"/>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6" name="Freeform 665">
              <a:extLst>
                <a:ext uri="{FF2B5EF4-FFF2-40B4-BE49-F238E27FC236}">
                  <a16:creationId xmlns:a16="http://schemas.microsoft.com/office/drawing/2014/main" id="{F7407AFC-D49B-7D4F-BA2C-3A8E4DAFFD5E}"/>
                </a:ext>
              </a:extLst>
            </p:cNvPr>
            <p:cNvSpPr>
              <a:spLocks/>
            </p:cNvSpPr>
            <p:nvPr/>
          </p:nvSpPr>
          <p:spPr bwMode="auto">
            <a:xfrm>
              <a:off x="2082256" y="4235688"/>
              <a:ext cx="33291"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7" name="Freeform 666">
              <a:extLst>
                <a:ext uri="{FF2B5EF4-FFF2-40B4-BE49-F238E27FC236}">
                  <a16:creationId xmlns:a16="http://schemas.microsoft.com/office/drawing/2014/main" id="{7075C9BF-2A53-1941-AF35-5CBA6AA87EA0}"/>
                </a:ext>
              </a:extLst>
            </p:cNvPr>
            <p:cNvSpPr>
              <a:spLocks/>
            </p:cNvSpPr>
            <p:nvPr/>
          </p:nvSpPr>
          <p:spPr bwMode="auto">
            <a:xfrm>
              <a:off x="2126644" y="4235688"/>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8" name="Freeform 667">
              <a:extLst>
                <a:ext uri="{FF2B5EF4-FFF2-40B4-BE49-F238E27FC236}">
                  <a16:creationId xmlns:a16="http://schemas.microsoft.com/office/drawing/2014/main" id="{0C8A930E-8BF8-3E43-95F4-DC79814D8FB4}"/>
                </a:ext>
              </a:extLst>
            </p:cNvPr>
            <p:cNvSpPr>
              <a:spLocks/>
            </p:cNvSpPr>
            <p:nvPr/>
          </p:nvSpPr>
          <p:spPr bwMode="auto">
            <a:xfrm>
              <a:off x="1580114" y="4190067"/>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9" name="Freeform 668">
              <a:extLst>
                <a:ext uri="{FF2B5EF4-FFF2-40B4-BE49-F238E27FC236}">
                  <a16:creationId xmlns:a16="http://schemas.microsoft.com/office/drawing/2014/main" id="{A0704D30-1E3D-AB4D-BDC8-387C41FB4EF3}"/>
                </a:ext>
              </a:extLst>
            </p:cNvPr>
            <p:cNvSpPr>
              <a:spLocks/>
            </p:cNvSpPr>
            <p:nvPr/>
          </p:nvSpPr>
          <p:spPr bwMode="auto">
            <a:xfrm>
              <a:off x="1627277" y="4190067"/>
              <a:ext cx="36064"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0" name="Freeform 669">
              <a:extLst>
                <a:ext uri="{FF2B5EF4-FFF2-40B4-BE49-F238E27FC236}">
                  <a16:creationId xmlns:a16="http://schemas.microsoft.com/office/drawing/2014/main" id="{90A4F59E-1E97-314F-B7E8-236B940A30AC}"/>
                </a:ext>
              </a:extLst>
            </p:cNvPr>
            <p:cNvSpPr>
              <a:spLocks/>
            </p:cNvSpPr>
            <p:nvPr/>
          </p:nvSpPr>
          <p:spPr bwMode="auto">
            <a:xfrm>
              <a:off x="1671665" y="4190067"/>
              <a:ext cx="83228"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1" name="Freeform 670">
              <a:extLst>
                <a:ext uri="{FF2B5EF4-FFF2-40B4-BE49-F238E27FC236}">
                  <a16:creationId xmlns:a16="http://schemas.microsoft.com/office/drawing/2014/main" id="{0DBAD53E-0F32-564B-885C-A6C78BFA694F}"/>
                </a:ext>
              </a:extLst>
            </p:cNvPr>
            <p:cNvSpPr>
              <a:spLocks/>
            </p:cNvSpPr>
            <p:nvPr/>
          </p:nvSpPr>
          <p:spPr bwMode="auto">
            <a:xfrm>
              <a:off x="1763215" y="4190067"/>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2" name="Freeform 671" descr="Wide upward diagonal">
              <a:extLst>
                <a:ext uri="{FF2B5EF4-FFF2-40B4-BE49-F238E27FC236}">
                  <a16:creationId xmlns:a16="http://schemas.microsoft.com/office/drawing/2014/main" id="{B26EC79A-7DE4-794F-9D4B-D51E49D70F2D}"/>
                </a:ext>
              </a:extLst>
            </p:cNvPr>
            <p:cNvSpPr>
              <a:spLocks/>
            </p:cNvSpPr>
            <p:nvPr/>
          </p:nvSpPr>
          <p:spPr bwMode="auto">
            <a:xfrm>
              <a:off x="1854766" y="4190067"/>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blipFill dpi="0" rotWithShape="0">
              <a:blip r:embed="rId12"/>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3" name="Freeform 672">
              <a:extLst>
                <a:ext uri="{FF2B5EF4-FFF2-40B4-BE49-F238E27FC236}">
                  <a16:creationId xmlns:a16="http://schemas.microsoft.com/office/drawing/2014/main" id="{3619F116-E9E6-9840-8D54-AB9C45CE45AA}"/>
                </a:ext>
              </a:extLst>
            </p:cNvPr>
            <p:cNvSpPr>
              <a:spLocks/>
            </p:cNvSpPr>
            <p:nvPr/>
          </p:nvSpPr>
          <p:spPr bwMode="auto">
            <a:xfrm>
              <a:off x="1987931" y="4190067"/>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4" name="Freeform 673">
              <a:extLst>
                <a:ext uri="{FF2B5EF4-FFF2-40B4-BE49-F238E27FC236}">
                  <a16:creationId xmlns:a16="http://schemas.microsoft.com/office/drawing/2014/main" id="{417B866B-6C33-AC43-B81F-FD32C91104C8}"/>
                </a:ext>
              </a:extLst>
            </p:cNvPr>
            <p:cNvSpPr>
              <a:spLocks/>
            </p:cNvSpPr>
            <p:nvPr/>
          </p:nvSpPr>
          <p:spPr bwMode="auto">
            <a:xfrm>
              <a:off x="2035092" y="4190067"/>
              <a:ext cx="36066"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5" name="Freeform 674">
              <a:extLst>
                <a:ext uri="{FF2B5EF4-FFF2-40B4-BE49-F238E27FC236}">
                  <a16:creationId xmlns:a16="http://schemas.microsoft.com/office/drawing/2014/main" id="{A63ED12F-3AE6-EC4B-A0C8-DC4E216B9317}"/>
                </a:ext>
              </a:extLst>
            </p:cNvPr>
            <p:cNvSpPr>
              <a:spLocks/>
            </p:cNvSpPr>
            <p:nvPr/>
          </p:nvSpPr>
          <p:spPr bwMode="auto">
            <a:xfrm>
              <a:off x="2082256" y="4190067"/>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6" name="Freeform 675">
              <a:extLst>
                <a:ext uri="{FF2B5EF4-FFF2-40B4-BE49-F238E27FC236}">
                  <a16:creationId xmlns:a16="http://schemas.microsoft.com/office/drawing/2014/main" id="{B15C4760-9D76-844C-AFE9-6E10C00C1D64}"/>
                </a:ext>
              </a:extLst>
            </p:cNvPr>
            <p:cNvSpPr>
              <a:spLocks/>
            </p:cNvSpPr>
            <p:nvPr/>
          </p:nvSpPr>
          <p:spPr bwMode="auto">
            <a:xfrm>
              <a:off x="2126644" y="4190067"/>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7" name="Freeform 676">
              <a:extLst>
                <a:ext uri="{FF2B5EF4-FFF2-40B4-BE49-F238E27FC236}">
                  <a16:creationId xmlns:a16="http://schemas.microsoft.com/office/drawing/2014/main" id="{0E1DC802-B40B-0741-9A13-A04F843237B3}"/>
                </a:ext>
              </a:extLst>
            </p:cNvPr>
            <p:cNvSpPr>
              <a:spLocks/>
            </p:cNvSpPr>
            <p:nvPr/>
          </p:nvSpPr>
          <p:spPr bwMode="auto">
            <a:xfrm>
              <a:off x="1580114" y="4144446"/>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8" name="Freeform 677">
              <a:extLst>
                <a:ext uri="{FF2B5EF4-FFF2-40B4-BE49-F238E27FC236}">
                  <a16:creationId xmlns:a16="http://schemas.microsoft.com/office/drawing/2014/main" id="{05704239-4F9A-2C4D-BD6A-136CA93FCAD1}"/>
                </a:ext>
              </a:extLst>
            </p:cNvPr>
            <p:cNvSpPr>
              <a:spLocks/>
            </p:cNvSpPr>
            <p:nvPr/>
          </p:nvSpPr>
          <p:spPr bwMode="auto">
            <a:xfrm>
              <a:off x="1627277" y="4144446"/>
              <a:ext cx="36064"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9" name="Freeform 678">
              <a:extLst>
                <a:ext uri="{FF2B5EF4-FFF2-40B4-BE49-F238E27FC236}">
                  <a16:creationId xmlns:a16="http://schemas.microsoft.com/office/drawing/2014/main" id="{ACEB1877-4877-0B4F-A1FF-25247C46DBD6}"/>
                </a:ext>
              </a:extLst>
            </p:cNvPr>
            <p:cNvSpPr>
              <a:spLocks/>
            </p:cNvSpPr>
            <p:nvPr/>
          </p:nvSpPr>
          <p:spPr bwMode="auto">
            <a:xfrm>
              <a:off x="1671665" y="4144446"/>
              <a:ext cx="83228" cy="35846"/>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0" name="Freeform 679">
              <a:extLst>
                <a:ext uri="{FF2B5EF4-FFF2-40B4-BE49-F238E27FC236}">
                  <a16:creationId xmlns:a16="http://schemas.microsoft.com/office/drawing/2014/main" id="{CF5DD7FD-C0FA-404A-87A9-E037F8A6A6FE}"/>
                </a:ext>
              </a:extLst>
            </p:cNvPr>
            <p:cNvSpPr>
              <a:spLocks/>
            </p:cNvSpPr>
            <p:nvPr/>
          </p:nvSpPr>
          <p:spPr bwMode="auto">
            <a:xfrm>
              <a:off x="1763215" y="4144446"/>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1" name="Freeform 680" descr="Wide upward diagonal">
              <a:extLst>
                <a:ext uri="{FF2B5EF4-FFF2-40B4-BE49-F238E27FC236}">
                  <a16:creationId xmlns:a16="http://schemas.microsoft.com/office/drawing/2014/main" id="{1F919E5F-DF80-1C46-9E8C-64BA0A37173C}"/>
                </a:ext>
              </a:extLst>
            </p:cNvPr>
            <p:cNvSpPr>
              <a:spLocks/>
            </p:cNvSpPr>
            <p:nvPr/>
          </p:nvSpPr>
          <p:spPr bwMode="auto">
            <a:xfrm>
              <a:off x="1899155" y="4144446"/>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blipFill dpi="0" rotWithShape="0">
              <a:blip r:embed="rId12"/>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2" name="Freeform 681">
              <a:extLst>
                <a:ext uri="{FF2B5EF4-FFF2-40B4-BE49-F238E27FC236}">
                  <a16:creationId xmlns:a16="http://schemas.microsoft.com/office/drawing/2014/main" id="{289CE546-F1D5-0049-B39F-720638C372AD}"/>
                </a:ext>
              </a:extLst>
            </p:cNvPr>
            <p:cNvSpPr>
              <a:spLocks/>
            </p:cNvSpPr>
            <p:nvPr/>
          </p:nvSpPr>
          <p:spPr bwMode="auto">
            <a:xfrm>
              <a:off x="2035092" y="4144446"/>
              <a:ext cx="36066"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3" name="Freeform 682">
              <a:extLst>
                <a:ext uri="{FF2B5EF4-FFF2-40B4-BE49-F238E27FC236}">
                  <a16:creationId xmlns:a16="http://schemas.microsoft.com/office/drawing/2014/main" id="{4A5CF9C5-D332-7449-AB50-4017B14F129F}"/>
                </a:ext>
              </a:extLst>
            </p:cNvPr>
            <p:cNvSpPr>
              <a:spLocks/>
            </p:cNvSpPr>
            <p:nvPr/>
          </p:nvSpPr>
          <p:spPr bwMode="auto">
            <a:xfrm>
              <a:off x="2082256" y="4144446"/>
              <a:ext cx="33291"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4" name="Freeform 683">
              <a:extLst>
                <a:ext uri="{FF2B5EF4-FFF2-40B4-BE49-F238E27FC236}">
                  <a16:creationId xmlns:a16="http://schemas.microsoft.com/office/drawing/2014/main" id="{180378A2-8E02-ED42-9A70-AC1F7529A6C1}"/>
                </a:ext>
              </a:extLst>
            </p:cNvPr>
            <p:cNvSpPr>
              <a:spLocks/>
            </p:cNvSpPr>
            <p:nvPr/>
          </p:nvSpPr>
          <p:spPr bwMode="auto">
            <a:xfrm>
              <a:off x="2126644" y="4144446"/>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5" name="Freeform 684">
              <a:extLst>
                <a:ext uri="{FF2B5EF4-FFF2-40B4-BE49-F238E27FC236}">
                  <a16:creationId xmlns:a16="http://schemas.microsoft.com/office/drawing/2014/main" id="{B3EF3B54-6DAD-0144-B916-B214DC9FD0A4}"/>
                </a:ext>
              </a:extLst>
            </p:cNvPr>
            <p:cNvSpPr>
              <a:spLocks/>
            </p:cNvSpPr>
            <p:nvPr/>
          </p:nvSpPr>
          <p:spPr bwMode="auto">
            <a:xfrm>
              <a:off x="2171032" y="4144446"/>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6" name="Freeform 685">
              <a:extLst>
                <a:ext uri="{FF2B5EF4-FFF2-40B4-BE49-F238E27FC236}">
                  <a16:creationId xmlns:a16="http://schemas.microsoft.com/office/drawing/2014/main" id="{185B7836-E0C5-8041-8CEC-26460756354A}"/>
                </a:ext>
              </a:extLst>
            </p:cNvPr>
            <p:cNvSpPr>
              <a:spLocks/>
            </p:cNvSpPr>
            <p:nvPr/>
          </p:nvSpPr>
          <p:spPr bwMode="auto">
            <a:xfrm>
              <a:off x="1627277" y="4098826"/>
              <a:ext cx="36064"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7" name="Freeform 686">
              <a:extLst>
                <a:ext uri="{FF2B5EF4-FFF2-40B4-BE49-F238E27FC236}">
                  <a16:creationId xmlns:a16="http://schemas.microsoft.com/office/drawing/2014/main" id="{73D4B71C-E9E6-034B-BB12-CB0AB8C50F29}"/>
                </a:ext>
              </a:extLst>
            </p:cNvPr>
            <p:cNvSpPr>
              <a:spLocks/>
            </p:cNvSpPr>
            <p:nvPr/>
          </p:nvSpPr>
          <p:spPr bwMode="auto">
            <a:xfrm>
              <a:off x="1671665" y="4098826"/>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8" name="Freeform 687">
              <a:extLst>
                <a:ext uri="{FF2B5EF4-FFF2-40B4-BE49-F238E27FC236}">
                  <a16:creationId xmlns:a16="http://schemas.microsoft.com/office/drawing/2014/main" id="{2AEA6CB2-C6E1-7C4F-AA7F-082ED1A753C2}"/>
                </a:ext>
              </a:extLst>
            </p:cNvPr>
            <p:cNvSpPr>
              <a:spLocks/>
            </p:cNvSpPr>
            <p:nvPr/>
          </p:nvSpPr>
          <p:spPr bwMode="auto">
            <a:xfrm>
              <a:off x="1716054" y="4098826"/>
              <a:ext cx="83228" cy="35846"/>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9" name="Freeform 688">
              <a:extLst>
                <a:ext uri="{FF2B5EF4-FFF2-40B4-BE49-F238E27FC236}">
                  <a16:creationId xmlns:a16="http://schemas.microsoft.com/office/drawing/2014/main" id="{9D4DEB5C-3A9B-6641-88B1-75B533E82DAE}"/>
                </a:ext>
              </a:extLst>
            </p:cNvPr>
            <p:cNvSpPr>
              <a:spLocks/>
            </p:cNvSpPr>
            <p:nvPr/>
          </p:nvSpPr>
          <p:spPr bwMode="auto">
            <a:xfrm>
              <a:off x="1807603" y="4098826"/>
              <a:ext cx="83228"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0" name="Freeform 689" descr="Outlined diamond">
              <a:extLst>
                <a:ext uri="{FF2B5EF4-FFF2-40B4-BE49-F238E27FC236}">
                  <a16:creationId xmlns:a16="http://schemas.microsoft.com/office/drawing/2014/main" id="{25E5131E-85CA-C441-ACE5-A2C2D3CB70A3}"/>
                </a:ext>
              </a:extLst>
            </p:cNvPr>
            <p:cNvSpPr>
              <a:spLocks/>
            </p:cNvSpPr>
            <p:nvPr/>
          </p:nvSpPr>
          <p:spPr bwMode="auto">
            <a:xfrm>
              <a:off x="1899155" y="4098826"/>
              <a:ext cx="172004" cy="35846"/>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1" name="Freeform 690">
              <a:extLst>
                <a:ext uri="{FF2B5EF4-FFF2-40B4-BE49-F238E27FC236}">
                  <a16:creationId xmlns:a16="http://schemas.microsoft.com/office/drawing/2014/main" id="{DA4F4C8C-E7C6-B547-96EA-89BE8820321E}"/>
                </a:ext>
              </a:extLst>
            </p:cNvPr>
            <p:cNvSpPr>
              <a:spLocks/>
            </p:cNvSpPr>
            <p:nvPr/>
          </p:nvSpPr>
          <p:spPr bwMode="auto">
            <a:xfrm>
              <a:off x="2082256" y="4098826"/>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2" name="Freeform 691">
              <a:extLst>
                <a:ext uri="{FF2B5EF4-FFF2-40B4-BE49-F238E27FC236}">
                  <a16:creationId xmlns:a16="http://schemas.microsoft.com/office/drawing/2014/main" id="{62AB1739-4A65-DD44-9C31-782FC25C0D7C}"/>
                </a:ext>
              </a:extLst>
            </p:cNvPr>
            <p:cNvSpPr>
              <a:spLocks/>
            </p:cNvSpPr>
            <p:nvPr/>
          </p:nvSpPr>
          <p:spPr bwMode="auto">
            <a:xfrm>
              <a:off x="2126644" y="4098826"/>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3" name="Freeform 692">
              <a:extLst>
                <a:ext uri="{FF2B5EF4-FFF2-40B4-BE49-F238E27FC236}">
                  <a16:creationId xmlns:a16="http://schemas.microsoft.com/office/drawing/2014/main" id="{CC0251CF-D71A-BE40-B501-F9B3B40AAB94}"/>
                </a:ext>
              </a:extLst>
            </p:cNvPr>
            <p:cNvSpPr>
              <a:spLocks/>
            </p:cNvSpPr>
            <p:nvPr/>
          </p:nvSpPr>
          <p:spPr bwMode="auto">
            <a:xfrm>
              <a:off x="2171032" y="4098826"/>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4" name="Freeform 693">
              <a:extLst>
                <a:ext uri="{FF2B5EF4-FFF2-40B4-BE49-F238E27FC236}">
                  <a16:creationId xmlns:a16="http://schemas.microsoft.com/office/drawing/2014/main" id="{C456D92A-6706-F445-8AE7-BB77D10F54EF}"/>
                </a:ext>
              </a:extLst>
            </p:cNvPr>
            <p:cNvSpPr>
              <a:spLocks/>
            </p:cNvSpPr>
            <p:nvPr/>
          </p:nvSpPr>
          <p:spPr bwMode="auto">
            <a:xfrm>
              <a:off x="1627277" y="4053205"/>
              <a:ext cx="36064" cy="35846"/>
            </a:xfrm>
            <a:custGeom>
              <a:avLst/>
              <a:gdLst>
                <a:gd name="T0" fmla="*/ 0 w 24"/>
                <a:gd name="T1" fmla="*/ 2147483646 h 21"/>
                <a:gd name="T2" fmla="*/ 2147483646 w 24"/>
                <a:gd name="T3" fmla="*/ 2147483646 h 21"/>
                <a:gd name="T4" fmla="*/ 2147483646 w 24"/>
                <a:gd name="T5" fmla="*/ 0 h 21"/>
                <a:gd name="T6" fmla="*/ 0 w 24"/>
                <a:gd name="T7" fmla="*/ 0 h 21"/>
                <a:gd name="T8" fmla="*/ 0 w 2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0" y="20"/>
                  </a:moveTo>
                  <a:lnTo>
                    <a:pt x="23" y="20"/>
                  </a:lnTo>
                  <a:lnTo>
                    <a:pt x="23" y="0"/>
                  </a:lnTo>
                  <a:lnTo>
                    <a:pt x="0" y="0"/>
                  </a:lnTo>
                  <a:lnTo>
                    <a:pt x="0" y="2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5" name="Freeform 694">
              <a:extLst>
                <a:ext uri="{FF2B5EF4-FFF2-40B4-BE49-F238E27FC236}">
                  <a16:creationId xmlns:a16="http://schemas.microsoft.com/office/drawing/2014/main" id="{777BB959-163A-D346-B7E2-B5D7FE0EBCE8}"/>
                </a:ext>
              </a:extLst>
            </p:cNvPr>
            <p:cNvSpPr>
              <a:spLocks/>
            </p:cNvSpPr>
            <p:nvPr/>
          </p:nvSpPr>
          <p:spPr bwMode="auto">
            <a:xfrm>
              <a:off x="1671665" y="4053205"/>
              <a:ext cx="36064" cy="35846"/>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6" name="Freeform 695">
              <a:extLst>
                <a:ext uri="{FF2B5EF4-FFF2-40B4-BE49-F238E27FC236}">
                  <a16:creationId xmlns:a16="http://schemas.microsoft.com/office/drawing/2014/main" id="{57CDA7C8-E693-2B4A-A7BD-C13FED7DDD7A}"/>
                </a:ext>
              </a:extLst>
            </p:cNvPr>
            <p:cNvSpPr>
              <a:spLocks/>
            </p:cNvSpPr>
            <p:nvPr/>
          </p:nvSpPr>
          <p:spPr bwMode="auto">
            <a:xfrm>
              <a:off x="1716054" y="4053205"/>
              <a:ext cx="355105" cy="35846"/>
            </a:xfrm>
            <a:custGeom>
              <a:avLst/>
              <a:gdLst>
                <a:gd name="T0" fmla="*/ 0 w 244"/>
                <a:gd name="T1" fmla="*/ 2147483646 h 21"/>
                <a:gd name="T2" fmla="*/ 2147483646 w 244"/>
                <a:gd name="T3" fmla="*/ 2147483646 h 21"/>
                <a:gd name="T4" fmla="*/ 2147483646 w 244"/>
                <a:gd name="T5" fmla="*/ 0 h 21"/>
                <a:gd name="T6" fmla="*/ 0 w 244"/>
                <a:gd name="T7" fmla="*/ 0 h 21"/>
                <a:gd name="T8" fmla="*/ 0 w 24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21">
                  <a:moveTo>
                    <a:pt x="0" y="20"/>
                  </a:moveTo>
                  <a:lnTo>
                    <a:pt x="243" y="20"/>
                  </a:lnTo>
                  <a:lnTo>
                    <a:pt x="243" y="0"/>
                  </a:lnTo>
                  <a:lnTo>
                    <a:pt x="0" y="0"/>
                  </a:lnTo>
                  <a:lnTo>
                    <a:pt x="0" y="20"/>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7" name="Freeform 696">
              <a:extLst>
                <a:ext uri="{FF2B5EF4-FFF2-40B4-BE49-F238E27FC236}">
                  <a16:creationId xmlns:a16="http://schemas.microsoft.com/office/drawing/2014/main" id="{C6B26019-BA2D-DA46-9541-D7C17FB70390}"/>
                </a:ext>
              </a:extLst>
            </p:cNvPr>
            <p:cNvSpPr>
              <a:spLocks/>
            </p:cNvSpPr>
            <p:nvPr/>
          </p:nvSpPr>
          <p:spPr bwMode="auto">
            <a:xfrm>
              <a:off x="2082256" y="4053205"/>
              <a:ext cx="33291" cy="35846"/>
            </a:xfrm>
            <a:custGeom>
              <a:avLst/>
              <a:gdLst>
                <a:gd name="T0" fmla="*/ 0 w 24"/>
                <a:gd name="T1" fmla="*/ 2147483646 h 21"/>
                <a:gd name="T2" fmla="*/ 2147483646 w 24"/>
                <a:gd name="T3" fmla="*/ 2147483646 h 21"/>
                <a:gd name="T4" fmla="*/ 2147483646 w 24"/>
                <a:gd name="T5" fmla="*/ 0 h 21"/>
                <a:gd name="T6" fmla="*/ 0 w 24"/>
                <a:gd name="T7" fmla="*/ 0 h 21"/>
                <a:gd name="T8" fmla="*/ 0 w 2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0" y="20"/>
                  </a:moveTo>
                  <a:lnTo>
                    <a:pt x="23" y="20"/>
                  </a:lnTo>
                  <a:lnTo>
                    <a:pt x="23" y="0"/>
                  </a:lnTo>
                  <a:lnTo>
                    <a:pt x="0" y="0"/>
                  </a:lnTo>
                  <a:lnTo>
                    <a:pt x="0" y="20"/>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8" name="Freeform 697">
              <a:extLst>
                <a:ext uri="{FF2B5EF4-FFF2-40B4-BE49-F238E27FC236}">
                  <a16:creationId xmlns:a16="http://schemas.microsoft.com/office/drawing/2014/main" id="{C5DD8835-9026-5546-9EDC-F9F9822CC3EE}"/>
                </a:ext>
              </a:extLst>
            </p:cNvPr>
            <p:cNvSpPr>
              <a:spLocks/>
            </p:cNvSpPr>
            <p:nvPr/>
          </p:nvSpPr>
          <p:spPr bwMode="auto">
            <a:xfrm>
              <a:off x="2126644" y="4053205"/>
              <a:ext cx="36064" cy="35846"/>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9" name="Freeform 698">
              <a:extLst>
                <a:ext uri="{FF2B5EF4-FFF2-40B4-BE49-F238E27FC236}">
                  <a16:creationId xmlns:a16="http://schemas.microsoft.com/office/drawing/2014/main" id="{496F58DB-B990-4E42-82D4-B099C9A1C22C}"/>
                </a:ext>
              </a:extLst>
            </p:cNvPr>
            <p:cNvSpPr>
              <a:spLocks/>
            </p:cNvSpPr>
            <p:nvPr/>
          </p:nvSpPr>
          <p:spPr bwMode="auto">
            <a:xfrm>
              <a:off x="2171032" y="4053205"/>
              <a:ext cx="36064" cy="35846"/>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0" name="Freeform 699">
              <a:extLst>
                <a:ext uri="{FF2B5EF4-FFF2-40B4-BE49-F238E27FC236}">
                  <a16:creationId xmlns:a16="http://schemas.microsoft.com/office/drawing/2014/main" id="{A3FA9850-BC97-584B-9792-134ED7292B59}"/>
                </a:ext>
              </a:extLst>
            </p:cNvPr>
            <p:cNvSpPr>
              <a:spLocks/>
            </p:cNvSpPr>
            <p:nvPr/>
          </p:nvSpPr>
          <p:spPr bwMode="auto">
            <a:xfrm>
              <a:off x="2218193" y="4053205"/>
              <a:ext cx="33291" cy="35846"/>
            </a:xfrm>
            <a:custGeom>
              <a:avLst/>
              <a:gdLst>
                <a:gd name="T0" fmla="*/ 0 w 23"/>
                <a:gd name="T1" fmla="*/ 2147483646 h 21"/>
                <a:gd name="T2" fmla="*/ 2147483646 w 23"/>
                <a:gd name="T3" fmla="*/ 2147483646 h 21"/>
                <a:gd name="T4" fmla="*/ 2147483646 w 23"/>
                <a:gd name="T5" fmla="*/ 0 h 21"/>
                <a:gd name="T6" fmla="*/ 0 w 23"/>
                <a:gd name="T7" fmla="*/ 0 h 21"/>
                <a:gd name="T8" fmla="*/ 0 w 23"/>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
                  <a:moveTo>
                    <a:pt x="0" y="20"/>
                  </a:moveTo>
                  <a:lnTo>
                    <a:pt x="22" y="20"/>
                  </a:lnTo>
                  <a:lnTo>
                    <a:pt x="22" y="0"/>
                  </a:lnTo>
                  <a:lnTo>
                    <a:pt x="0" y="0"/>
                  </a:lnTo>
                  <a:lnTo>
                    <a:pt x="0" y="20"/>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1" name="Freeform 700">
              <a:extLst>
                <a:ext uri="{FF2B5EF4-FFF2-40B4-BE49-F238E27FC236}">
                  <a16:creationId xmlns:a16="http://schemas.microsoft.com/office/drawing/2014/main" id="{7BB3CE23-ACA0-E94F-A637-245E0276DDB4}"/>
                </a:ext>
              </a:extLst>
            </p:cNvPr>
            <p:cNvSpPr>
              <a:spLocks/>
            </p:cNvSpPr>
            <p:nvPr/>
          </p:nvSpPr>
          <p:spPr bwMode="auto">
            <a:xfrm>
              <a:off x="1671665" y="400758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2" name="Freeform 701">
              <a:extLst>
                <a:ext uri="{FF2B5EF4-FFF2-40B4-BE49-F238E27FC236}">
                  <a16:creationId xmlns:a16="http://schemas.microsoft.com/office/drawing/2014/main" id="{83061865-8F76-C04B-ACE5-CB70406570E2}"/>
                </a:ext>
              </a:extLst>
            </p:cNvPr>
            <p:cNvSpPr>
              <a:spLocks/>
            </p:cNvSpPr>
            <p:nvPr/>
          </p:nvSpPr>
          <p:spPr bwMode="auto">
            <a:xfrm>
              <a:off x="1716054" y="4007584"/>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3" name="Freeform 702">
              <a:extLst>
                <a:ext uri="{FF2B5EF4-FFF2-40B4-BE49-F238E27FC236}">
                  <a16:creationId xmlns:a16="http://schemas.microsoft.com/office/drawing/2014/main" id="{977EE8BB-FFE9-EB4C-9B85-A1DE4ADAD2F5}"/>
                </a:ext>
              </a:extLst>
            </p:cNvPr>
            <p:cNvSpPr>
              <a:spLocks/>
            </p:cNvSpPr>
            <p:nvPr/>
          </p:nvSpPr>
          <p:spPr bwMode="auto">
            <a:xfrm>
              <a:off x="1763215" y="4007584"/>
              <a:ext cx="307943" cy="35846"/>
            </a:xfrm>
            <a:custGeom>
              <a:avLst/>
              <a:gdLst>
                <a:gd name="T0" fmla="*/ 0 w 211"/>
                <a:gd name="T1" fmla="*/ 2147483646 h 23"/>
                <a:gd name="T2" fmla="*/ 2147483646 w 211"/>
                <a:gd name="T3" fmla="*/ 2147483646 h 23"/>
                <a:gd name="T4" fmla="*/ 2147483646 w 211"/>
                <a:gd name="T5" fmla="*/ 0 h 23"/>
                <a:gd name="T6" fmla="*/ 0 w 211"/>
                <a:gd name="T7" fmla="*/ 0 h 23"/>
                <a:gd name="T8" fmla="*/ 0 w 211"/>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3">
                  <a:moveTo>
                    <a:pt x="0" y="22"/>
                  </a:moveTo>
                  <a:lnTo>
                    <a:pt x="210" y="22"/>
                  </a:lnTo>
                  <a:lnTo>
                    <a:pt x="210"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4" name="Freeform 703">
              <a:extLst>
                <a:ext uri="{FF2B5EF4-FFF2-40B4-BE49-F238E27FC236}">
                  <a16:creationId xmlns:a16="http://schemas.microsoft.com/office/drawing/2014/main" id="{73F30AF7-36EB-BE40-BBCD-89E97FE9E0EA}"/>
                </a:ext>
              </a:extLst>
            </p:cNvPr>
            <p:cNvSpPr>
              <a:spLocks/>
            </p:cNvSpPr>
            <p:nvPr/>
          </p:nvSpPr>
          <p:spPr bwMode="auto">
            <a:xfrm>
              <a:off x="2082256" y="4007584"/>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5" name="Freeform 704">
              <a:extLst>
                <a:ext uri="{FF2B5EF4-FFF2-40B4-BE49-F238E27FC236}">
                  <a16:creationId xmlns:a16="http://schemas.microsoft.com/office/drawing/2014/main" id="{59A73F78-78E1-DB4D-97E9-A5F9410A8BFD}"/>
                </a:ext>
              </a:extLst>
            </p:cNvPr>
            <p:cNvSpPr>
              <a:spLocks/>
            </p:cNvSpPr>
            <p:nvPr/>
          </p:nvSpPr>
          <p:spPr bwMode="auto">
            <a:xfrm>
              <a:off x="2126644" y="400758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6" name="Freeform 705">
              <a:extLst>
                <a:ext uri="{FF2B5EF4-FFF2-40B4-BE49-F238E27FC236}">
                  <a16:creationId xmlns:a16="http://schemas.microsoft.com/office/drawing/2014/main" id="{5C1E7C61-EF3D-9441-986B-4F42EDB2C405}"/>
                </a:ext>
              </a:extLst>
            </p:cNvPr>
            <p:cNvSpPr>
              <a:spLocks/>
            </p:cNvSpPr>
            <p:nvPr/>
          </p:nvSpPr>
          <p:spPr bwMode="auto">
            <a:xfrm>
              <a:off x="2171032" y="400758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7" name="Freeform 706">
              <a:extLst>
                <a:ext uri="{FF2B5EF4-FFF2-40B4-BE49-F238E27FC236}">
                  <a16:creationId xmlns:a16="http://schemas.microsoft.com/office/drawing/2014/main" id="{33E63AD1-D972-F845-8E63-71371E9C3F74}"/>
                </a:ext>
              </a:extLst>
            </p:cNvPr>
            <p:cNvSpPr>
              <a:spLocks/>
            </p:cNvSpPr>
            <p:nvPr/>
          </p:nvSpPr>
          <p:spPr bwMode="auto">
            <a:xfrm>
              <a:off x="2218193" y="4007584"/>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8" name="Freeform 707">
              <a:extLst>
                <a:ext uri="{FF2B5EF4-FFF2-40B4-BE49-F238E27FC236}">
                  <a16:creationId xmlns:a16="http://schemas.microsoft.com/office/drawing/2014/main" id="{B8CF1F91-4E2E-9D45-B033-3321D89D0207}"/>
                </a:ext>
              </a:extLst>
            </p:cNvPr>
            <p:cNvSpPr>
              <a:spLocks/>
            </p:cNvSpPr>
            <p:nvPr/>
          </p:nvSpPr>
          <p:spPr bwMode="auto">
            <a:xfrm>
              <a:off x="1671665" y="396196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9" name="Freeform 708">
              <a:extLst>
                <a:ext uri="{FF2B5EF4-FFF2-40B4-BE49-F238E27FC236}">
                  <a16:creationId xmlns:a16="http://schemas.microsoft.com/office/drawing/2014/main" id="{DCAFFE0F-8110-2142-BDC2-E517DE68BEA4}"/>
                </a:ext>
              </a:extLst>
            </p:cNvPr>
            <p:cNvSpPr>
              <a:spLocks/>
            </p:cNvSpPr>
            <p:nvPr/>
          </p:nvSpPr>
          <p:spPr bwMode="auto">
            <a:xfrm>
              <a:off x="1716054" y="3961964"/>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0" name="Freeform 709">
              <a:extLst>
                <a:ext uri="{FF2B5EF4-FFF2-40B4-BE49-F238E27FC236}">
                  <a16:creationId xmlns:a16="http://schemas.microsoft.com/office/drawing/2014/main" id="{07520B30-DEF3-C743-A439-C04461FFF9F3}"/>
                </a:ext>
              </a:extLst>
            </p:cNvPr>
            <p:cNvSpPr>
              <a:spLocks/>
            </p:cNvSpPr>
            <p:nvPr/>
          </p:nvSpPr>
          <p:spPr bwMode="auto">
            <a:xfrm>
              <a:off x="1763215" y="3961964"/>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1" name="Freeform 710">
              <a:extLst>
                <a:ext uri="{FF2B5EF4-FFF2-40B4-BE49-F238E27FC236}">
                  <a16:creationId xmlns:a16="http://schemas.microsoft.com/office/drawing/2014/main" id="{3F64A041-78A0-8A4C-8DA8-0CEFEAFF0CE0}"/>
                </a:ext>
              </a:extLst>
            </p:cNvPr>
            <p:cNvSpPr>
              <a:spLocks/>
            </p:cNvSpPr>
            <p:nvPr/>
          </p:nvSpPr>
          <p:spPr bwMode="auto">
            <a:xfrm>
              <a:off x="1807603" y="3961964"/>
              <a:ext cx="263555" cy="35846"/>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2" name="Freeform 711">
              <a:extLst>
                <a:ext uri="{FF2B5EF4-FFF2-40B4-BE49-F238E27FC236}">
                  <a16:creationId xmlns:a16="http://schemas.microsoft.com/office/drawing/2014/main" id="{8E54CC15-4F93-DD40-AE2B-EB91B521E94A}"/>
                </a:ext>
              </a:extLst>
            </p:cNvPr>
            <p:cNvSpPr>
              <a:spLocks/>
            </p:cNvSpPr>
            <p:nvPr/>
          </p:nvSpPr>
          <p:spPr bwMode="auto">
            <a:xfrm>
              <a:off x="2082256" y="3961964"/>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3" name="Freeform 712">
              <a:extLst>
                <a:ext uri="{FF2B5EF4-FFF2-40B4-BE49-F238E27FC236}">
                  <a16:creationId xmlns:a16="http://schemas.microsoft.com/office/drawing/2014/main" id="{CB5ED393-25D4-CC4C-BCA2-164F462150BD}"/>
                </a:ext>
              </a:extLst>
            </p:cNvPr>
            <p:cNvSpPr>
              <a:spLocks/>
            </p:cNvSpPr>
            <p:nvPr/>
          </p:nvSpPr>
          <p:spPr bwMode="auto">
            <a:xfrm>
              <a:off x="2126644" y="396196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4" name="Freeform 713">
              <a:extLst>
                <a:ext uri="{FF2B5EF4-FFF2-40B4-BE49-F238E27FC236}">
                  <a16:creationId xmlns:a16="http://schemas.microsoft.com/office/drawing/2014/main" id="{E5CB0C4D-5911-1D4E-BB9A-216C9F9CB318}"/>
                </a:ext>
              </a:extLst>
            </p:cNvPr>
            <p:cNvSpPr>
              <a:spLocks/>
            </p:cNvSpPr>
            <p:nvPr/>
          </p:nvSpPr>
          <p:spPr bwMode="auto">
            <a:xfrm>
              <a:off x="2171032" y="396196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5" name="Freeform 714">
              <a:extLst>
                <a:ext uri="{FF2B5EF4-FFF2-40B4-BE49-F238E27FC236}">
                  <a16:creationId xmlns:a16="http://schemas.microsoft.com/office/drawing/2014/main" id="{4518D96A-D513-1C4C-86B9-0FEE0880C6DD}"/>
                </a:ext>
              </a:extLst>
            </p:cNvPr>
            <p:cNvSpPr>
              <a:spLocks/>
            </p:cNvSpPr>
            <p:nvPr/>
          </p:nvSpPr>
          <p:spPr bwMode="auto">
            <a:xfrm>
              <a:off x="2218193" y="3961964"/>
              <a:ext cx="83228"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6" name="Freeform 715">
              <a:extLst>
                <a:ext uri="{FF2B5EF4-FFF2-40B4-BE49-F238E27FC236}">
                  <a16:creationId xmlns:a16="http://schemas.microsoft.com/office/drawing/2014/main" id="{CE5D051C-90D8-364A-B888-A6C580C5E36A}"/>
                </a:ext>
              </a:extLst>
            </p:cNvPr>
            <p:cNvSpPr>
              <a:spLocks/>
            </p:cNvSpPr>
            <p:nvPr/>
          </p:nvSpPr>
          <p:spPr bwMode="auto">
            <a:xfrm>
              <a:off x="1716054" y="3916343"/>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7" name="Freeform 716">
              <a:extLst>
                <a:ext uri="{FF2B5EF4-FFF2-40B4-BE49-F238E27FC236}">
                  <a16:creationId xmlns:a16="http://schemas.microsoft.com/office/drawing/2014/main" id="{08C4C75F-7320-9C4D-AA35-C0E7A04EB82E}"/>
                </a:ext>
              </a:extLst>
            </p:cNvPr>
            <p:cNvSpPr>
              <a:spLocks/>
            </p:cNvSpPr>
            <p:nvPr/>
          </p:nvSpPr>
          <p:spPr bwMode="auto">
            <a:xfrm>
              <a:off x="1763215" y="3916343"/>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8" name="Freeform 717">
              <a:extLst>
                <a:ext uri="{FF2B5EF4-FFF2-40B4-BE49-F238E27FC236}">
                  <a16:creationId xmlns:a16="http://schemas.microsoft.com/office/drawing/2014/main" id="{C36D5DBC-6717-F141-B0C9-3121475295D7}"/>
                </a:ext>
              </a:extLst>
            </p:cNvPr>
            <p:cNvSpPr>
              <a:spLocks/>
            </p:cNvSpPr>
            <p:nvPr/>
          </p:nvSpPr>
          <p:spPr bwMode="auto">
            <a:xfrm>
              <a:off x="1807603" y="3916343"/>
              <a:ext cx="36066"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9" name="Freeform 718">
              <a:extLst>
                <a:ext uri="{FF2B5EF4-FFF2-40B4-BE49-F238E27FC236}">
                  <a16:creationId xmlns:a16="http://schemas.microsoft.com/office/drawing/2014/main" id="{41428D9B-90E3-E243-842F-B6AA989419C6}"/>
                </a:ext>
              </a:extLst>
            </p:cNvPr>
            <p:cNvSpPr>
              <a:spLocks/>
            </p:cNvSpPr>
            <p:nvPr/>
          </p:nvSpPr>
          <p:spPr bwMode="auto">
            <a:xfrm>
              <a:off x="1854766" y="3916343"/>
              <a:ext cx="216392" cy="35846"/>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0" name="Freeform 719">
              <a:extLst>
                <a:ext uri="{FF2B5EF4-FFF2-40B4-BE49-F238E27FC236}">
                  <a16:creationId xmlns:a16="http://schemas.microsoft.com/office/drawing/2014/main" id="{84F7BA5A-907C-4C4E-BA94-A3AAC20CA499}"/>
                </a:ext>
              </a:extLst>
            </p:cNvPr>
            <p:cNvSpPr>
              <a:spLocks/>
            </p:cNvSpPr>
            <p:nvPr/>
          </p:nvSpPr>
          <p:spPr bwMode="auto">
            <a:xfrm>
              <a:off x="2082256" y="3916343"/>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1" name="Freeform 720">
              <a:extLst>
                <a:ext uri="{FF2B5EF4-FFF2-40B4-BE49-F238E27FC236}">
                  <a16:creationId xmlns:a16="http://schemas.microsoft.com/office/drawing/2014/main" id="{3409AD43-7191-4440-90AF-51732DB05722}"/>
                </a:ext>
              </a:extLst>
            </p:cNvPr>
            <p:cNvSpPr>
              <a:spLocks/>
            </p:cNvSpPr>
            <p:nvPr/>
          </p:nvSpPr>
          <p:spPr bwMode="auto">
            <a:xfrm>
              <a:off x="2126644" y="3916343"/>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2" name="Freeform 721">
              <a:extLst>
                <a:ext uri="{FF2B5EF4-FFF2-40B4-BE49-F238E27FC236}">
                  <a16:creationId xmlns:a16="http://schemas.microsoft.com/office/drawing/2014/main" id="{F9AD8A47-264B-0F48-A548-4573F6D0D9EC}"/>
                </a:ext>
              </a:extLst>
            </p:cNvPr>
            <p:cNvSpPr>
              <a:spLocks/>
            </p:cNvSpPr>
            <p:nvPr/>
          </p:nvSpPr>
          <p:spPr bwMode="auto">
            <a:xfrm>
              <a:off x="2171032" y="3916343"/>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3" name="Freeform 722">
              <a:extLst>
                <a:ext uri="{FF2B5EF4-FFF2-40B4-BE49-F238E27FC236}">
                  <a16:creationId xmlns:a16="http://schemas.microsoft.com/office/drawing/2014/main" id="{2B317E96-E26F-1E4D-B787-6FB691B69A39}"/>
                </a:ext>
              </a:extLst>
            </p:cNvPr>
            <p:cNvSpPr>
              <a:spLocks/>
            </p:cNvSpPr>
            <p:nvPr/>
          </p:nvSpPr>
          <p:spPr bwMode="auto">
            <a:xfrm>
              <a:off x="2218193" y="3916343"/>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4" name="Freeform 723">
              <a:extLst>
                <a:ext uri="{FF2B5EF4-FFF2-40B4-BE49-F238E27FC236}">
                  <a16:creationId xmlns:a16="http://schemas.microsoft.com/office/drawing/2014/main" id="{B148C94D-4138-664A-8366-57F463E77553}"/>
                </a:ext>
              </a:extLst>
            </p:cNvPr>
            <p:cNvSpPr>
              <a:spLocks/>
            </p:cNvSpPr>
            <p:nvPr/>
          </p:nvSpPr>
          <p:spPr bwMode="auto">
            <a:xfrm>
              <a:off x="2262581" y="3916343"/>
              <a:ext cx="38840"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5" name="Freeform 724">
              <a:extLst>
                <a:ext uri="{FF2B5EF4-FFF2-40B4-BE49-F238E27FC236}">
                  <a16:creationId xmlns:a16="http://schemas.microsoft.com/office/drawing/2014/main" id="{FCA43D2D-788B-C54C-9CEA-B08483C48E7B}"/>
                </a:ext>
              </a:extLst>
            </p:cNvPr>
            <p:cNvSpPr>
              <a:spLocks/>
            </p:cNvSpPr>
            <p:nvPr/>
          </p:nvSpPr>
          <p:spPr bwMode="auto">
            <a:xfrm>
              <a:off x="1716054" y="3867465"/>
              <a:ext cx="38840" cy="3910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6" name="Freeform 725">
              <a:extLst>
                <a:ext uri="{FF2B5EF4-FFF2-40B4-BE49-F238E27FC236}">
                  <a16:creationId xmlns:a16="http://schemas.microsoft.com/office/drawing/2014/main" id="{020C8207-AFEF-5244-B4E1-B2454DBCCE2B}"/>
                </a:ext>
              </a:extLst>
            </p:cNvPr>
            <p:cNvSpPr>
              <a:spLocks/>
            </p:cNvSpPr>
            <p:nvPr/>
          </p:nvSpPr>
          <p:spPr bwMode="auto">
            <a:xfrm>
              <a:off x="1763215" y="3867465"/>
              <a:ext cx="36066" cy="3910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7" name="Freeform 726">
              <a:extLst>
                <a:ext uri="{FF2B5EF4-FFF2-40B4-BE49-F238E27FC236}">
                  <a16:creationId xmlns:a16="http://schemas.microsoft.com/office/drawing/2014/main" id="{59100DC5-1E2F-9B41-80FD-2193A490BF98}"/>
                </a:ext>
              </a:extLst>
            </p:cNvPr>
            <p:cNvSpPr>
              <a:spLocks/>
            </p:cNvSpPr>
            <p:nvPr/>
          </p:nvSpPr>
          <p:spPr bwMode="auto">
            <a:xfrm>
              <a:off x="1807603" y="3867465"/>
              <a:ext cx="36066"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8" name="Freeform 727">
              <a:extLst>
                <a:ext uri="{FF2B5EF4-FFF2-40B4-BE49-F238E27FC236}">
                  <a16:creationId xmlns:a16="http://schemas.microsoft.com/office/drawing/2014/main" id="{786A9B07-485E-3E4A-8D1E-8AD0A9FD3B52}"/>
                </a:ext>
              </a:extLst>
            </p:cNvPr>
            <p:cNvSpPr>
              <a:spLocks/>
            </p:cNvSpPr>
            <p:nvPr/>
          </p:nvSpPr>
          <p:spPr bwMode="auto">
            <a:xfrm>
              <a:off x="1854766" y="3867465"/>
              <a:ext cx="260780" cy="39103"/>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9" name="Freeform 728">
              <a:extLst>
                <a:ext uri="{FF2B5EF4-FFF2-40B4-BE49-F238E27FC236}">
                  <a16:creationId xmlns:a16="http://schemas.microsoft.com/office/drawing/2014/main" id="{8427011B-7E94-8D49-880A-095186EC2BB6}"/>
                </a:ext>
              </a:extLst>
            </p:cNvPr>
            <p:cNvSpPr>
              <a:spLocks/>
            </p:cNvSpPr>
            <p:nvPr/>
          </p:nvSpPr>
          <p:spPr bwMode="auto">
            <a:xfrm>
              <a:off x="2126644" y="3867465"/>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0" name="Freeform 729">
              <a:extLst>
                <a:ext uri="{FF2B5EF4-FFF2-40B4-BE49-F238E27FC236}">
                  <a16:creationId xmlns:a16="http://schemas.microsoft.com/office/drawing/2014/main" id="{F2CC4D39-3DFA-D24E-9C84-EA905E7DDA97}"/>
                </a:ext>
              </a:extLst>
            </p:cNvPr>
            <p:cNvSpPr>
              <a:spLocks/>
            </p:cNvSpPr>
            <p:nvPr/>
          </p:nvSpPr>
          <p:spPr bwMode="auto">
            <a:xfrm>
              <a:off x="2171032" y="3867465"/>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1" name="Freeform 730">
              <a:extLst>
                <a:ext uri="{FF2B5EF4-FFF2-40B4-BE49-F238E27FC236}">
                  <a16:creationId xmlns:a16="http://schemas.microsoft.com/office/drawing/2014/main" id="{5B3B5C54-1D0C-864C-A083-2A1C2128CAFE}"/>
                </a:ext>
              </a:extLst>
            </p:cNvPr>
            <p:cNvSpPr>
              <a:spLocks/>
            </p:cNvSpPr>
            <p:nvPr/>
          </p:nvSpPr>
          <p:spPr bwMode="auto">
            <a:xfrm>
              <a:off x="2218193" y="3867465"/>
              <a:ext cx="33291" cy="3910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2" name="Freeform 731">
              <a:extLst>
                <a:ext uri="{FF2B5EF4-FFF2-40B4-BE49-F238E27FC236}">
                  <a16:creationId xmlns:a16="http://schemas.microsoft.com/office/drawing/2014/main" id="{9F64EFF6-6363-AE4F-B6B4-365105966D9C}"/>
                </a:ext>
              </a:extLst>
            </p:cNvPr>
            <p:cNvSpPr>
              <a:spLocks/>
            </p:cNvSpPr>
            <p:nvPr/>
          </p:nvSpPr>
          <p:spPr bwMode="auto">
            <a:xfrm>
              <a:off x="2262581" y="3867465"/>
              <a:ext cx="83228" cy="3910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3" name="Freeform 732">
              <a:extLst>
                <a:ext uri="{FF2B5EF4-FFF2-40B4-BE49-F238E27FC236}">
                  <a16:creationId xmlns:a16="http://schemas.microsoft.com/office/drawing/2014/main" id="{4B9437C5-EB4E-C141-A745-0B5F2B29AD29}"/>
                </a:ext>
              </a:extLst>
            </p:cNvPr>
            <p:cNvSpPr>
              <a:spLocks/>
            </p:cNvSpPr>
            <p:nvPr/>
          </p:nvSpPr>
          <p:spPr bwMode="auto">
            <a:xfrm>
              <a:off x="1763215" y="3821844"/>
              <a:ext cx="36066"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4" name="Freeform 733">
              <a:extLst>
                <a:ext uri="{FF2B5EF4-FFF2-40B4-BE49-F238E27FC236}">
                  <a16:creationId xmlns:a16="http://schemas.microsoft.com/office/drawing/2014/main" id="{967D3013-8FD8-9144-8B54-AFAB6BCAA391}"/>
                </a:ext>
              </a:extLst>
            </p:cNvPr>
            <p:cNvSpPr>
              <a:spLocks/>
            </p:cNvSpPr>
            <p:nvPr/>
          </p:nvSpPr>
          <p:spPr bwMode="auto">
            <a:xfrm>
              <a:off x="1807603" y="3821844"/>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5" name="Freeform 734">
              <a:extLst>
                <a:ext uri="{FF2B5EF4-FFF2-40B4-BE49-F238E27FC236}">
                  <a16:creationId xmlns:a16="http://schemas.microsoft.com/office/drawing/2014/main" id="{E6799ED8-A2A9-6E4B-AE27-29A52B379579}"/>
                </a:ext>
              </a:extLst>
            </p:cNvPr>
            <p:cNvSpPr>
              <a:spLocks/>
            </p:cNvSpPr>
            <p:nvPr/>
          </p:nvSpPr>
          <p:spPr bwMode="auto">
            <a:xfrm>
              <a:off x="1854766" y="3821844"/>
              <a:ext cx="77679"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6" name="Freeform 735">
              <a:extLst>
                <a:ext uri="{FF2B5EF4-FFF2-40B4-BE49-F238E27FC236}">
                  <a16:creationId xmlns:a16="http://schemas.microsoft.com/office/drawing/2014/main" id="{62DBA476-3228-554C-8A1A-D51A92645932}"/>
                </a:ext>
              </a:extLst>
            </p:cNvPr>
            <p:cNvSpPr>
              <a:spLocks/>
            </p:cNvSpPr>
            <p:nvPr/>
          </p:nvSpPr>
          <p:spPr bwMode="auto">
            <a:xfrm>
              <a:off x="1943543" y="3821844"/>
              <a:ext cx="127616" cy="35844"/>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7" name="Freeform 736">
              <a:extLst>
                <a:ext uri="{FF2B5EF4-FFF2-40B4-BE49-F238E27FC236}">
                  <a16:creationId xmlns:a16="http://schemas.microsoft.com/office/drawing/2014/main" id="{A1F72528-AD34-5046-9E9C-0D11B21E7D62}"/>
                </a:ext>
              </a:extLst>
            </p:cNvPr>
            <p:cNvSpPr>
              <a:spLocks/>
            </p:cNvSpPr>
            <p:nvPr/>
          </p:nvSpPr>
          <p:spPr bwMode="auto">
            <a:xfrm>
              <a:off x="2082256" y="3821844"/>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8" name="Freeform 737">
              <a:extLst>
                <a:ext uri="{FF2B5EF4-FFF2-40B4-BE49-F238E27FC236}">
                  <a16:creationId xmlns:a16="http://schemas.microsoft.com/office/drawing/2014/main" id="{B668625F-65DE-0C44-A5E3-3625DC64CB5B}"/>
                </a:ext>
              </a:extLst>
            </p:cNvPr>
            <p:cNvSpPr>
              <a:spLocks/>
            </p:cNvSpPr>
            <p:nvPr/>
          </p:nvSpPr>
          <p:spPr bwMode="auto">
            <a:xfrm>
              <a:off x="2171032" y="3821844"/>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9" name="Freeform 738">
              <a:extLst>
                <a:ext uri="{FF2B5EF4-FFF2-40B4-BE49-F238E27FC236}">
                  <a16:creationId xmlns:a16="http://schemas.microsoft.com/office/drawing/2014/main" id="{DA968C44-0E71-5249-A445-2DFE4393162D}"/>
                </a:ext>
              </a:extLst>
            </p:cNvPr>
            <p:cNvSpPr>
              <a:spLocks/>
            </p:cNvSpPr>
            <p:nvPr/>
          </p:nvSpPr>
          <p:spPr bwMode="auto">
            <a:xfrm>
              <a:off x="2218193" y="3821844"/>
              <a:ext cx="83228"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0" name="Freeform 739">
              <a:extLst>
                <a:ext uri="{FF2B5EF4-FFF2-40B4-BE49-F238E27FC236}">
                  <a16:creationId xmlns:a16="http://schemas.microsoft.com/office/drawing/2014/main" id="{A04A7EDD-C614-C141-B7C7-123B1D2EF053}"/>
                </a:ext>
              </a:extLst>
            </p:cNvPr>
            <p:cNvSpPr>
              <a:spLocks/>
            </p:cNvSpPr>
            <p:nvPr/>
          </p:nvSpPr>
          <p:spPr bwMode="auto">
            <a:xfrm>
              <a:off x="2306970" y="3821844"/>
              <a:ext cx="38840"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1" name="Freeform 740">
              <a:extLst>
                <a:ext uri="{FF2B5EF4-FFF2-40B4-BE49-F238E27FC236}">
                  <a16:creationId xmlns:a16="http://schemas.microsoft.com/office/drawing/2014/main" id="{9A1342C3-117D-4C40-A966-1E0B2A623170}"/>
                </a:ext>
              </a:extLst>
            </p:cNvPr>
            <p:cNvSpPr>
              <a:spLocks/>
            </p:cNvSpPr>
            <p:nvPr/>
          </p:nvSpPr>
          <p:spPr bwMode="auto">
            <a:xfrm>
              <a:off x="2354133" y="3821844"/>
              <a:ext cx="80453"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2" name="Freeform 741">
              <a:extLst>
                <a:ext uri="{FF2B5EF4-FFF2-40B4-BE49-F238E27FC236}">
                  <a16:creationId xmlns:a16="http://schemas.microsoft.com/office/drawing/2014/main" id="{25AE543E-0420-EF45-8683-739B83EF45DE}"/>
                </a:ext>
              </a:extLst>
            </p:cNvPr>
            <p:cNvSpPr>
              <a:spLocks/>
            </p:cNvSpPr>
            <p:nvPr/>
          </p:nvSpPr>
          <p:spPr bwMode="auto">
            <a:xfrm>
              <a:off x="1763215" y="3776223"/>
              <a:ext cx="36066" cy="39103"/>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3" name="Freeform 742">
              <a:extLst>
                <a:ext uri="{FF2B5EF4-FFF2-40B4-BE49-F238E27FC236}">
                  <a16:creationId xmlns:a16="http://schemas.microsoft.com/office/drawing/2014/main" id="{7AADB3CA-9289-304D-B0EE-6417EDD87297}"/>
                </a:ext>
              </a:extLst>
            </p:cNvPr>
            <p:cNvSpPr>
              <a:spLocks/>
            </p:cNvSpPr>
            <p:nvPr/>
          </p:nvSpPr>
          <p:spPr bwMode="auto">
            <a:xfrm>
              <a:off x="1807603" y="3776223"/>
              <a:ext cx="36066"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4" name="Freeform 743">
              <a:extLst>
                <a:ext uri="{FF2B5EF4-FFF2-40B4-BE49-F238E27FC236}">
                  <a16:creationId xmlns:a16="http://schemas.microsoft.com/office/drawing/2014/main" id="{165231D6-0912-0846-B217-7BE391D6D716}"/>
                </a:ext>
              </a:extLst>
            </p:cNvPr>
            <p:cNvSpPr>
              <a:spLocks/>
            </p:cNvSpPr>
            <p:nvPr/>
          </p:nvSpPr>
          <p:spPr bwMode="auto">
            <a:xfrm>
              <a:off x="1854766" y="3776223"/>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5" name="Freeform 744">
              <a:extLst>
                <a:ext uri="{FF2B5EF4-FFF2-40B4-BE49-F238E27FC236}">
                  <a16:creationId xmlns:a16="http://schemas.microsoft.com/office/drawing/2014/main" id="{AEF00E71-14D7-4B4C-B1E8-7F271D1C3C53}"/>
                </a:ext>
              </a:extLst>
            </p:cNvPr>
            <p:cNvSpPr>
              <a:spLocks/>
            </p:cNvSpPr>
            <p:nvPr/>
          </p:nvSpPr>
          <p:spPr bwMode="auto">
            <a:xfrm>
              <a:off x="1899155" y="3776223"/>
              <a:ext cx="263554" cy="39103"/>
            </a:xfrm>
            <a:custGeom>
              <a:avLst/>
              <a:gdLst>
                <a:gd name="T0" fmla="*/ 0 w 180"/>
                <a:gd name="T1" fmla="*/ 2147483646 h 24"/>
                <a:gd name="T2" fmla="*/ 2147483646 w 180"/>
                <a:gd name="T3" fmla="*/ 2147483646 h 24"/>
                <a:gd name="T4" fmla="*/ 2147483646 w 180"/>
                <a:gd name="T5" fmla="*/ 0 h 24"/>
                <a:gd name="T6" fmla="*/ 0 w 180"/>
                <a:gd name="T7" fmla="*/ 0 h 24"/>
                <a:gd name="T8" fmla="*/ 0 w 180"/>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4">
                  <a:moveTo>
                    <a:pt x="0" y="23"/>
                  </a:moveTo>
                  <a:lnTo>
                    <a:pt x="179" y="23"/>
                  </a:lnTo>
                  <a:lnTo>
                    <a:pt x="179"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6" name="Freeform 745">
              <a:extLst>
                <a:ext uri="{FF2B5EF4-FFF2-40B4-BE49-F238E27FC236}">
                  <a16:creationId xmlns:a16="http://schemas.microsoft.com/office/drawing/2014/main" id="{C89E9971-FF64-A34A-AEA5-E2B85D55E211}"/>
                </a:ext>
              </a:extLst>
            </p:cNvPr>
            <p:cNvSpPr>
              <a:spLocks/>
            </p:cNvSpPr>
            <p:nvPr/>
          </p:nvSpPr>
          <p:spPr bwMode="auto">
            <a:xfrm>
              <a:off x="2171032" y="3776223"/>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7" name="Freeform 746">
              <a:extLst>
                <a:ext uri="{FF2B5EF4-FFF2-40B4-BE49-F238E27FC236}">
                  <a16:creationId xmlns:a16="http://schemas.microsoft.com/office/drawing/2014/main" id="{57997E14-085E-724F-B529-E96A4E061930}"/>
                </a:ext>
              </a:extLst>
            </p:cNvPr>
            <p:cNvSpPr>
              <a:spLocks/>
            </p:cNvSpPr>
            <p:nvPr/>
          </p:nvSpPr>
          <p:spPr bwMode="auto">
            <a:xfrm>
              <a:off x="2218193" y="3776223"/>
              <a:ext cx="127616" cy="39103"/>
            </a:xfrm>
            <a:custGeom>
              <a:avLst/>
              <a:gdLst>
                <a:gd name="T0" fmla="*/ 0 w 87"/>
                <a:gd name="T1" fmla="*/ 2147483646 h 24"/>
                <a:gd name="T2" fmla="*/ 2147483646 w 87"/>
                <a:gd name="T3" fmla="*/ 2147483646 h 24"/>
                <a:gd name="T4" fmla="*/ 2147483646 w 87"/>
                <a:gd name="T5" fmla="*/ 0 h 24"/>
                <a:gd name="T6" fmla="*/ 0 w 87"/>
                <a:gd name="T7" fmla="*/ 0 h 24"/>
                <a:gd name="T8" fmla="*/ 0 w 87"/>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
                  <a:moveTo>
                    <a:pt x="0" y="23"/>
                  </a:moveTo>
                  <a:lnTo>
                    <a:pt x="86" y="23"/>
                  </a:lnTo>
                  <a:lnTo>
                    <a:pt x="86"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8" name="Freeform 747">
              <a:extLst>
                <a:ext uri="{FF2B5EF4-FFF2-40B4-BE49-F238E27FC236}">
                  <a16:creationId xmlns:a16="http://schemas.microsoft.com/office/drawing/2014/main" id="{87B7A8CC-532A-294D-B0DA-04A581085E35}"/>
                </a:ext>
              </a:extLst>
            </p:cNvPr>
            <p:cNvSpPr>
              <a:spLocks/>
            </p:cNvSpPr>
            <p:nvPr/>
          </p:nvSpPr>
          <p:spPr bwMode="auto">
            <a:xfrm>
              <a:off x="2354133" y="3776223"/>
              <a:ext cx="80453" cy="39103"/>
            </a:xfrm>
            <a:custGeom>
              <a:avLst/>
              <a:gdLst>
                <a:gd name="T0" fmla="*/ 0 w 55"/>
                <a:gd name="T1" fmla="*/ 2147483646 h 24"/>
                <a:gd name="T2" fmla="*/ 2147483646 w 55"/>
                <a:gd name="T3" fmla="*/ 2147483646 h 24"/>
                <a:gd name="T4" fmla="*/ 2147483646 w 55"/>
                <a:gd name="T5" fmla="*/ 0 h 24"/>
                <a:gd name="T6" fmla="*/ 0 w 55"/>
                <a:gd name="T7" fmla="*/ 0 h 24"/>
                <a:gd name="T8" fmla="*/ 0 w 5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4">
                  <a:moveTo>
                    <a:pt x="0" y="23"/>
                  </a:moveTo>
                  <a:lnTo>
                    <a:pt x="54" y="23"/>
                  </a:lnTo>
                  <a:lnTo>
                    <a:pt x="5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9" name="Freeform 748">
              <a:extLst>
                <a:ext uri="{FF2B5EF4-FFF2-40B4-BE49-F238E27FC236}">
                  <a16:creationId xmlns:a16="http://schemas.microsoft.com/office/drawing/2014/main" id="{D54C42FF-6BD7-A143-95BD-8248D9BB27A4}"/>
                </a:ext>
              </a:extLst>
            </p:cNvPr>
            <p:cNvSpPr>
              <a:spLocks/>
            </p:cNvSpPr>
            <p:nvPr/>
          </p:nvSpPr>
          <p:spPr bwMode="auto">
            <a:xfrm>
              <a:off x="2445682" y="3776223"/>
              <a:ext cx="33291" cy="39103"/>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0" name="Freeform 749">
              <a:extLst>
                <a:ext uri="{FF2B5EF4-FFF2-40B4-BE49-F238E27FC236}">
                  <a16:creationId xmlns:a16="http://schemas.microsoft.com/office/drawing/2014/main" id="{B977801C-1B60-3245-85CF-810B1C9B58D0}"/>
                </a:ext>
              </a:extLst>
            </p:cNvPr>
            <p:cNvSpPr>
              <a:spLocks/>
            </p:cNvSpPr>
            <p:nvPr/>
          </p:nvSpPr>
          <p:spPr bwMode="auto">
            <a:xfrm>
              <a:off x="1807603" y="3730602"/>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1" name="Freeform 750">
              <a:extLst>
                <a:ext uri="{FF2B5EF4-FFF2-40B4-BE49-F238E27FC236}">
                  <a16:creationId xmlns:a16="http://schemas.microsoft.com/office/drawing/2014/main" id="{4C9690DB-81B6-A340-ADC0-4013C293513F}"/>
                </a:ext>
              </a:extLst>
            </p:cNvPr>
            <p:cNvSpPr>
              <a:spLocks/>
            </p:cNvSpPr>
            <p:nvPr/>
          </p:nvSpPr>
          <p:spPr bwMode="auto">
            <a:xfrm>
              <a:off x="1854766" y="3730602"/>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2" name="Freeform 751">
              <a:extLst>
                <a:ext uri="{FF2B5EF4-FFF2-40B4-BE49-F238E27FC236}">
                  <a16:creationId xmlns:a16="http://schemas.microsoft.com/office/drawing/2014/main" id="{EB4E07D7-3E19-794F-884F-5AB6C97DC66A}"/>
                </a:ext>
              </a:extLst>
            </p:cNvPr>
            <p:cNvSpPr>
              <a:spLocks/>
            </p:cNvSpPr>
            <p:nvPr/>
          </p:nvSpPr>
          <p:spPr bwMode="auto">
            <a:xfrm>
              <a:off x="1899155" y="3730602"/>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3" name="Freeform 752">
              <a:extLst>
                <a:ext uri="{FF2B5EF4-FFF2-40B4-BE49-F238E27FC236}">
                  <a16:creationId xmlns:a16="http://schemas.microsoft.com/office/drawing/2014/main" id="{78C14F8C-363A-D143-BDED-E093DBE05AC8}"/>
                </a:ext>
              </a:extLst>
            </p:cNvPr>
            <p:cNvSpPr>
              <a:spLocks/>
            </p:cNvSpPr>
            <p:nvPr/>
          </p:nvSpPr>
          <p:spPr bwMode="auto">
            <a:xfrm>
              <a:off x="1943543" y="3730602"/>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4" name="Freeform 753">
              <a:extLst>
                <a:ext uri="{FF2B5EF4-FFF2-40B4-BE49-F238E27FC236}">
                  <a16:creationId xmlns:a16="http://schemas.microsoft.com/office/drawing/2014/main" id="{1B8FA18E-6875-E34F-961E-0DFA92535EE9}"/>
                </a:ext>
              </a:extLst>
            </p:cNvPr>
            <p:cNvSpPr>
              <a:spLocks/>
            </p:cNvSpPr>
            <p:nvPr/>
          </p:nvSpPr>
          <p:spPr bwMode="auto">
            <a:xfrm>
              <a:off x="1987931" y="3730602"/>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5" name="Freeform 754">
              <a:extLst>
                <a:ext uri="{FF2B5EF4-FFF2-40B4-BE49-F238E27FC236}">
                  <a16:creationId xmlns:a16="http://schemas.microsoft.com/office/drawing/2014/main" id="{6BD140EB-271F-0F47-87E2-8455B8E9F945}"/>
                </a:ext>
              </a:extLst>
            </p:cNvPr>
            <p:cNvSpPr>
              <a:spLocks/>
            </p:cNvSpPr>
            <p:nvPr/>
          </p:nvSpPr>
          <p:spPr bwMode="auto">
            <a:xfrm>
              <a:off x="2126644" y="3730602"/>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6" name="Freeform 755">
              <a:extLst>
                <a:ext uri="{FF2B5EF4-FFF2-40B4-BE49-F238E27FC236}">
                  <a16:creationId xmlns:a16="http://schemas.microsoft.com/office/drawing/2014/main" id="{438D7842-F167-6349-9547-761C8F48BB0B}"/>
                </a:ext>
              </a:extLst>
            </p:cNvPr>
            <p:cNvSpPr>
              <a:spLocks/>
            </p:cNvSpPr>
            <p:nvPr/>
          </p:nvSpPr>
          <p:spPr bwMode="auto">
            <a:xfrm>
              <a:off x="2171032" y="3730602"/>
              <a:ext cx="219165" cy="35844"/>
            </a:xfrm>
            <a:custGeom>
              <a:avLst/>
              <a:gdLst>
                <a:gd name="T0" fmla="*/ 0 w 149"/>
                <a:gd name="T1" fmla="*/ 2147483646 h 22"/>
                <a:gd name="T2" fmla="*/ 2147483646 w 149"/>
                <a:gd name="T3" fmla="*/ 2147483646 h 22"/>
                <a:gd name="T4" fmla="*/ 2147483646 w 149"/>
                <a:gd name="T5" fmla="*/ 0 h 22"/>
                <a:gd name="T6" fmla="*/ 0 w 149"/>
                <a:gd name="T7" fmla="*/ 0 h 22"/>
                <a:gd name="T8" fmla="*/ 0 w 14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2">
                  <a:moveTo>
                    <a:pt x="0" y="21"/>
                  </a:moveTo>
                  <a:lnTo>
                    <a:pt x="148" y="21"/>
                  </a:lnTo>
                  <a:lnTo>
                    <a:pt x="148"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7" name="Freeform 756">
              <a:extLst>
                <a:ext uri="{FF2B5EF4-FFF2-40B4-BE49-F238E27FC236}">
                  <a16:creationId xmlns:a16="http://schemas.microsoft.com/office/drawing/2014/main" id="{BA362FCA-0DDC-CA43-8ED7-AA7FD099EB22}"/>
                </a:ext>
              </a:extLst>
            </p:cNvPr>
            <p:cNvSpPr>
              <a:spLocks/>
            </p:cNvSpPr>
            <p:nvPr/>
          </p:nvSpPr>
          <p:spPr bwMode="auto">
            <a:xfrm>
              <a:off x="2401294" y="373060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8" name="Freeform 757">
              <a:extLst>
                <a:ext uri="{FF2B5EF4-FFF2-40B4-BE49-F238E27FC236}">
                  <a16:creationId xmlns:a16="http://schemas.microsoft.com/office/drawing/2014/main" id="{71A24F53-5992-F840-89AC-5500A0E57704}"/>
                </a:ext>
              </a:extLst>
            </p:cNvPr>
            <p:cNvSpPr>
              <a:spLocks/>
            </p:cNvSpPr>
            <p:nvPr/>
          </p:nvSpPr>
          <p:spPr bwMode="auto">
            <a:xfrm>
              <a:off x="2445682" y="373060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9" name="Freeform 758">
              <a:extLst>
                <a:ext uri="{FF2B5EF4-FFF2-40B4-BE49-F238E27FC236}">
                  <a16:creationId xmlns:a16="http://schemas.microsoft.com/office/drawing/2014/main" id="{DEBA6641-88A0-B045-AA64-317397E703CE}"/>
                </a:ext>
              </a:extLst>
            </p:cNvPr>
            <p:cNvSpPr>
              <a:spLocks/>
            </p:cNvSpPr>
            <p:nvPr/>
          </p:nvSpPr>
          <p:spPr bwMode="auto">
            <a:xfrm>
              <a:off x="2490071" y="3730602"/>
              <a:ext cx="83228" cy="35844"/>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0" name="Freeform 759">
              <a:extLst>
                <a:ext uri="{FF2B5EF4-FFF2-40B4-BE49-F238E27FC236}">
                  <a16:creationId xmlns:a16="http://schemas.microsoft.com/office/drawing/2014/main" id="{831C905B-4133-4C45-92CD-84CB0CC1436B}"/>
                </a:ext>
              </a:extLst>
            </p:cNvPr>
            <p:cNvSpPr>
              <a:spLocks/>
            </p:cNvSpPr>
            <p:nvPr/>
          </p:nvSpPr>
          <p:spPr bwMode="auto">
            <a:xfrm>
              <a:off x="1807603" y="3684982"/>
              <a:ext cx="83228"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1" name="Freeform 760">
              <a:extLst>
                <a:ext uri="{FF2B5EF4-FFF2-40B4-BE49-F238E27FC236}">
                  <a16:creationId xmlns:a16="http://schemas.microsoft.com/office/drawing/2014/main" id="{B98A62C6-1278-E647-9F56-7DEB8CF73910}"/>
                </a:ext>
              </a:extLst>
            </p:cNvPr>
            <p:cNvSpPr>
              <a:spLocks/>
            </p:cNvSpPr>
            <p:nvPr/>
          </p:nvSpPr>
          <p:spPr bwMode="auto">
            <a:xfrm>
              <a:off x="1899155" y="3684982"/>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2" name="Freeform 761">
              <a:extLst>
                <a:ext uri="{FF2B5EF4-FFF2-40B4-BE49-F238E27FC236}">
                  <a16:creationId xmlns:a16="http://schemas.microsoft.com/office/drawing/2014/main" id="{FF252FEE-AD07-1E4C-9AE2-B10749921F42}"/>
                </a:ext>
              </a:extLst>
            </p:cNvPr>
            <p:cNvSpPr>
              <a:spLocks/>
            </p:cNvSpPr>
            <p:nvPr/>
          </p:nvSpPr>
          <p:spPr bwMode="auto">
            <a:xfrm>
              <a:off x="1943543" y="3684982"/>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3" name="Freeform 762">
              <a:extLst>
                <a:ext uri="{FF2B5EF4-FFF2-40B4-BE49-F238E27FC236}">
                  <a16:creationId xmlns:a16="http://schemas.microsoft.com/office/drawing/2014/main" id="{84249BC4-8E3F-B742-81E7-D6606ED06B6B}"/>
                </a:ext>
              </a:extLst>
            </p:cNvPr>
            <p:cNvSpPr>
              <a:spLocks/>
            </p:cNvSpPr>
            <p:nvPr/>
          </p:nvSpPr>
          <p:spPr bwMode="auto">
            <a:xfrm>
              <a:off x="1987931" y="3684982"/>
              <a:ext cx="402266" cy="35844"/>
            </a:xfrm>
            <a:custGeom>
              <a:avLst/>
              <a:gdLst>
                <a:gd name="T0" fmla="*/ 0 w 274"/>
                <a:gd name="T1" fmla="*/ 2147483646 h 22"/>
                <a:gd name="T2" fmla="*/ 2147483646 w 274"/>
                <a:gd name="T3" fmla="*/ 2147483646 h 22"/>
                <a:gd name="T4" fmla="*/ 2147483646 w 274"/>
                <a:gd name="T5" fmla="*/ 0 h 22"/>
                <a:gd name="T6" fmla="*/ 0 w 274"/>
                <a:gd name="T7" fmla="*/ 0 h 22"/>
                <a:gd name="T8" fmla="*/ 0 w 27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2">
                  <a:moveTo>
                    <a:pt x="0" y="21"/>
                  </a:moveTo>
                  <a:lnTo>
                    <a:pt x="273" y="21"/>
                  </a:lnTo>
                  <a:lnTo>
                    <a:pt x="27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4" name="Freeform 763">
              <a:extLst>
                <a:ext uri="{FF2B5EF4-FFF2-40B4-BE49-F238E27FC236}">
                  <a16:creationId xmlns:a16="http://schemas.microsoft.com/office/drawing/2014/main" id="{510CAED3-B045-2F40-9D60-1A76FEAE73E6}"/>
                </a:ext>
              </a:extLst>
            </p:cNvPr>
            <p:cNvSpPr>
              <a:spLocks/>
            </p:cNvSpPr>
            <p:nvPr/>
          </p:nvSpPr>
          <p:spPr bwMode="auto">
            <a:xfrm>
              <a:off x="2401294" y="368498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5" name="Freeform 764">
              <a:extLst>
                <a:ext uri="{FF2B5EF4-FFF2-40B4-BE49-F238E27FC236}">
                  <a16:creationId xmlns:a16="http://schemas.microsoft.com/office/drawing/2014/main" id="{E27AE4B2-CE5D-084A-A909-C24660D80D53}"/>
                </a:ext>
              </a:extLst>
            </p:cNvPr>
            <p:cNvSpPr>
              <a:spLocks/>
            </p:cNvSpPr>
            <p:nvPr/>
          </p:nvSpPr>
          <p:spPr bwMode="auto">
            <a:xfrm>
              <a:off x="2445682" y="368498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6" name="Freeform 765">
              <a:extLst>
                <a:ext uri="{FF2B5EF4-FFF2-40B4-BE49-F238E27FC236}">
                  <a16:creationId xmlns:a16="http://schemas.microsoft.com/office/drawing/2014/main" id="{A85F3B38-B5A2-8743-9D9F-7D93F1E9CDBB}"/>
                </a:ext>
              </a:extLst>
            </p:cNvPr>
            <p:cNvSpPr>
              <a:spLocks/>
            </p:cNvSpPr>
            <p:nvPr/>
          </p:nvSpPr>
          <p:spPr bwMode="auto">
            <a:xfrm>
              <a:off x="2490071" y="3684982"/>
              <a:ext cx="36066"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7" name="Freeform 766">
              <a:extLst>
                <a:ext uri="{FF2B5EF4-FFF2-40B4-BE49-F238E27FC236}">
                  <a16:creationId xmlns:a16="http://schemas.microsoft.com/office/drawing/2014/main" id="{040E1F3B-DC26-6745-94A2-AF224EC36A0F}"/>
                </a:ext>
              </a:extLst>
            </p:cNvPr>
            <p:cNvSpPr>
              <a:spLocks/>
            </p:cNvSpPr>
            <p:nvPr/>
          </p:nvSpPr>
          <p:spPr bwMode="auto">
            <a:xfrm>
              <a:off x="2534459" y="3684982"/>
              <a:ext cx="83228"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8" name="Freeform 767">
              <a:extLst>
                <a:ext uri="{FF2B5EF4-FFF2-40B4-BE49-F238E27FC236}">
                  <a16:creationId xmlns:a16="http://schemas.microsoft.com/office/drawing/2014/main" id="{46252F9B-2616-7747-8DF4-AC5265023089}"/>
                </a:ext>
              </a:extLst>
            </p:cNvPr>
            <p:cNvSpPr>
              <a:spLocks/>
            </p:cNvSpPr>
            <p:nvPr/>
          </p:nvSpPr>
          <p:spPr bwMode="auto">
            <a:xfrm>
              <a:off x="1854766" y="3639361"/>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9" name="Freeform 768">
              <a:extLst>
                <a:ext uri="{FF2B5EF4-FFF2-40B4-BE49-F238E27FC236}">
                  <a16:creationId xmlns:a16="http://schemas.microsoft.com/office/drawing/2014/main" id="{3226637C-95AB-004B-93A9-AD126BDEC32F}"/>
                </a:ext>
              </a:extLst>
            </p:cNvPr>
            <p:cNvSpPr>
              <a:spLocks/>
            </p:cNvSpPr>
            <p:nvPr/>
          </p:nvSpPr>
          <p:spPr bwMode="auto">
            <a:xfrm>
              <a:off x="1899155" y="3639361"/>
              <a:ext cx="33291"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0" name="Freeform 769">
              <a:extLst>
                <a:ext uri="{FF2B5EF4-FFF2-40B4-BE49-F238E27FC236}">
                  <a16:creationId xmlns:a16="http://schemas.microsoft.com/office/drawing/2014/main" id="{E5F3E859-34EA-F74F-B085-D6EA06638FA5}"/>
                </a:ext>
              </a:extLst>
            </p:cNvPr>
            <p:cNvSpPr>
              <a:spLocks/>
            </p:cNvSpPr>
            <p:nvPr/>
          </p:nvSpPr>
          <p:spPr bwMode="auto">
            <a:xfrm>
              <a:off x="1943543" y="3639361"/>
              <a:ext cx="38840"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1" name="Freeform 770">
              <a:extLst>
                <a:ext uri="{FF2B5EF4-FFF2-40B4-BE49-F238E27FC236}">
                  <a16:creationId xmlns:a16="http://schemas.microsoft.com/office/drawing/2014/main" id="{B4404B52-6135-1844-AB98-DB9691E54E38}"/>
                </a:ext>
              </a:extLst>
            </p:cNvPr>
            <p:cNvSpPr>
              <a:spLocks/>
            </p:cNvSpPr>
            <p:nvPr/>
          </p:nvSpPr>
          <p:spPr bwMode="auto">
            <a:xfrm>
              <a:off x="1987931" y="3639361"/>
              <a:ext cx="38840" cy="35844"/>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2" name="Freeform 771">
              <a:extLst>
                <a:ext uri="{FF2B5EF4-FFF2-40B4-BE49-F238E27FC236}">
                  <a16:creationId xmlns:a16="http://schemas.microsoft.com/office/drawing/2014/main" id="{1972D3F2-A904-3C49-9672-97EEC13F2796}"/>
                </a:ext>
              </a:extLst>
            </p:cNvPr>
            <p:cNvSpPr>
              <a:spLocks/>
            </p:cNvSpPr>
            <p:nvPr/>
          </p:nvSpPr>
          <p:spPr bwMode="auto">
            <a:xfrm>
              <a:off x="2035092" y="3639361"/>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3" name="Freeform 772">
              <a:extLst>
                <a:ext uri="{FF2B5EF4-FFF2-40B4-BE49-F238E27FC236}">
                  <a16:creationId xmlns:a16="http://schemas.microsoft.com/office/drawing/2014/main" id="{C251BBE8-D296-0343-85C4-1B219F79D15F}"/>
                </a:ext>
              </a:extLst>
            </p:cNvPr>
            <p:cNvSpPr>
              <a:spLocks/>
            </p:cNvSpPr>
            <p:nvPr/>
          </p:nvSpPr>
          <p:spPr bwMode="auto">
            <a:xfrm>
              <a:off x="2082256" y="3639361"/>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4" name="Freeform 773">
              <a:extLst>
                <a:ext uri="{FF2B5EF4-FFF2-40B4-BE49-F238E27FC236}">
                  <a16:creationId xmlns:a16="http://schemas.microsoft.com/office/drawing/2014/main" id="{01DA9330-2C47-6541-8CC1-5E9D5B3E177C}"/>
                </a:ext>
              </a:extLst>
            </p:cNvPr>
            <p:cNvSpPr>
              <a:spLocks/>
            </p:cNvSpPr>
            <p:nvPr/>
          </p:nvSpPr>
          <p:spPr bwMode="auto">
            <a:xfrm>
              <a:off x="2171032" y="3639361"/>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5" name="Freeform 774">
              <a:extLst>
                <a:ext uri="{FF2B5EF4-FFF2-40B4-BE49-F238E27FC236}">
                  <a16:creationId xmlns:a16="http://schemas.microsoft.com/office/drawing/2014/main" id="{F7C28FE4-9C04-A049-ADAA-95BBABA5EE53}"/>
                </a:ext>
              </a:extLst>
            </p:cNvPr>
            <p:cNvSpPr>
              <a:spLocks/>
            </p:cNvSpPr>
            <p:nvPr/>
          </p:nvSpPr>
          <p:spPr bwMode="auto">
            <a:xfrm>
              <a:off x="2218193" y="3639361"/>
              <a:ext cx="172004" cy="35844"/>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6" name="Freeform 775">
              <a:extLst>
                <a:ext uri="{FF2B5EF4-FFF2-40B4-BE49-F238E27FC236}">
                  <a16:creationId xmlns:a16="http://schemas.microsoft.com/office/drawing/2014/main" id="{8A67B682-2FC2-2A4F-BDA9-5D57266D50B2}"/>
                </a:ext>
              </a:extLst>
            </p:cNvPr>
            <p:cNvSpPr>
              <a:spLocks/>
            </p:cNvSpPr>
            <p:nvPr/>
          </p:nvSpPr>
          <p:spPr bwMode="auto">
            <a:xfrm>
              <a:off x="2401294" y="3639361"/>
              <a:ext cx="33291"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7" name="Freeform 776">
              <a:extLst>
                <a:ext uri="{FF2B5EF4-FFF2-40B4-BE49-F238E27FC236}">
                  <a16:creationId xmlns:a16="http://schemas.microsoft.com/office/drawing/2014/main" id="{6BB0BC72-2D2A-B143-A6D3-6CD19AECA374}"/>
                </a:ext>
              </a:extLst>
            </p:cNvPr>
            <p:cNvSpPr>
              <a:spLocks/>
            </p:cNvSpPr>
            <p:nvPr/>
          </p:nvSpPr>
          <p:spPr bwMode="auto">
            <a:xfrm>
              <a:off x="2445682" y="3639361"/>
              <a:ext cx="33291"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8" name="Freeform 777">
              <a:extLst>
                <a:ext uri="{FF2B5EF4-FFF2-40B4-BE49-F238E27FC236}">
                  <a16:creationId xmlns:a16="http://schemas.microsoft.com/office/drawing/2014/main" id="{B5934982-97A6-914A-BB9C-EB7E25A073F4}"/>
                </a:ext>
              </a:extLst>
            </p:cNvPr>
            <p:cNvSpPr>
              <a:spLocks/>
            </p:cNvSpPr>
            <p:nvPr/>
          </p:nvSpPr>
          <p:spPr bwMode="auto">
            <a:xfrm>
              <a:off x="2490071" y="3639361"/>
              <a:ext cx="36066"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9" name="Freeform 778">
              <a:extLst>
                <a:ext uri="{FF2B5EF4-FFF2-40B4-BE49-F238E27FC236}">
                  <a16:creationId xmlns:a16="http://schemas.microsoft.com/office/drawing/2014/main" id="{DF1EA91E-3FD9-3946-A4D4-FDDFFB0FE3B7}"/>
                </a:ext>
              </a:extLst>
            </p:cNvPr>
            <p:cNvSpPr>
              <a:spLocks/>
            </p:cNvSpPr>
            <p:nvPr/>
          </p:nvSpPr>
          <p:spPr bwMode="auto">
            <a:xfrm>
              <a:off x="2534459" y="3639361"/>
              <a:ext cx="38840" cy="35844"/>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0" name="Freeform 779">
              <a:extLst>
                <a:ext uri="{FF2B5EF4-FFF2-40B4-BE49-F238E27FC236}">
                  <a16:creationId xmlns:a16="http://schemas.microsoft.com/office/drawing/2014/main" id="{0F9B9029-74BB-A246-85C5-7FDD36BACB73}"/>
                </a:ext>
              </a:extLst>
            </p:cNvPr>
            <p:cNvSpPr>
              <a:spLocks/>
            </p:cNvSpPr>
            <p:nvPr/>
          </p:nvSpPr>
          <p:spPr bwMode="auto">
            <a:xfrm>
              <a:off x="2581622" y="3639361"/>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1" name="Freeform 780">
              <a:extLst>
                <a:ext uri="{FF2B5EF4-FFF2-40B4-BE49-F238E27FC236}">
                  <a16:creationId xmlns:a16="http://schemas.microsoft.com/office/drawing/2014/main" id="{2544FE8C-D26F-8C4B-8311-37931D233A5C}"/>
                </a:ext>
              </a:extLst>
            </p:cNvPr>
            <p:cNvSpPr>
              <a:spLocks/>
            </p:cNvSpPr>
            <p:nvPr/>
          </p:nvSpPr>
          <p:spPr bwMode="auto">
            <a:xfrm>
              <a:off x="1899155" y="3593740"/>
              <a:ext cx="33291" cy="35844"/>
            </a:xfrm>
            <a:custGeom>
              <a:avLst/>
              <a:gdLst>
                <a:gd name="T0" fmla="*/ 0 w 23"/>
                <a:gd name="T1" fmla="*/ 2147483646 h 24"/>
                <a:gd name="T2" fmla="*/ 2147483646 w 23"/>
                <a:gd name="T3" fmla="*/ 2147483646 h 24"/>
                <a:gd name="T4" fmla="*/ 2147483646 w 23"/>
                <a:gd name="T5" fmla="*/ 0 h 24"/>
                <a:gd name="T6" fmla="*/ 0 w 23"/>
                <a:gd name="T7" fmla="*/ 0 h 24"/>
                <a:gd name="T8" fmla="*/ 0 w 23"/>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23"/>
                  </a:moveTo>
                  <a:lnTo>
                    <a:pt x="22" y="23"/>
                  </a:lnTo>
                  <a:lnTo>
                    <a:pt x="22"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2" name="Freeform 781">
              <a:extLst>
                <a:ext uri="{FF2B5EF4-FFF2-40B4-BE49-F238E27FC236}">
                  <a16:creationId xmlns:a16="http://schemas.microsoft.com/office/drawing/2014/main" id="{0E4DAB7C-9B0B-D24A-9A02-328172175A52}"/>
                </a:ext>
              </a:extLst>
            </p:cNvPr>
            <p:cNvSpPr>
              <a:spLocks/>
            </p:cNvSpPr>
            <p:nvPr/>
          </p:nvSpPr>
          <p:spPr bwMode="auto">
            <a:xfrm>
              <a:off x="1943543" y="3593740"/>
              <a:ext cx="38840" cy="35844"/>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3" name="Freeform 782">
              <a:extLst>
                <a:ext uri="{FF2B5EF4-FFF2-40B4-BE49-F238E27FC236}">
                  <a16:creationId xmlns:a16="http://schemas.microsoft.com/office/drawing/2014/main" id="{BD64204B-172C-E148-AFC5-943854599E85}"/>
                </a:ext>
              </a:extLst>
            </p:cNvPr>
            <p:cNvSpPr>
              <a:spLocks/>
            </p:cNvSpPr>
            <p:nvPr/>
          </p:nvSpPr>
          <p:spPr bwMode="auto">
            <a:xfrm>
              <a:off x="1987931" y="3593740"/>
              <a:ext cx="38840" cy="35844"/>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4" name="Freeform 783">
              <a:extLst>
                <a:ext uri="{FF2B5EF4-FFF2-40B4-BE49-F238E27FC236}">
                  <a16:creationId xmlns:a16="http://schemas.microsoft.com/office/drawing/2014/main" id="{6CBA9DFE-8A96-D64E-BF09-B23A0CAA5B87}"/>
                </a:ext>
              </a:extLst>
            </p:cNvPr>
            <p:cNvSpPr>
              <a:spLocks/>
            </p:cNvSpPr>
            <p:nvPr/>
          </p:nvSpPr>
          <p:spPr bwMode="auto">
            <a:xfrm>
              <a:off x="2035092" y="3593740"/>
              <a:ext cx="127616" cy="35844"/>
            </a:xfrm>
            <a:custGeom>
              <a:avLst/>
              <a:gdLst>
                <a:gd name="T0" fmla="*/ 0 w 88"/>
                <a:gd name="T1" fmla="*/ 2147483646 h 24"/>
                <a:gd name="T2" fmla="*/ 2147483646 w 88"/>
                <a:gd name="T3" fmla="*/ 2147483646 h 24"/>
                <a:gd name="T4" fmla="*/ 2147483646 w 88"/>
                <a:gd name="T5" fmla="*/ 0 h 24"/>
                <a:gd name="T6" fmla="*/ 0 w 88"/>
                <a:gd name="T7" fmla="*/ 0 h 24"/>
                <a:gd name="T8" fmla="*/ 0 w 88"/>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24">
                  <a:moveTo>
                    <a:pt x="0" y="23"/>
                  </a:moveTo>
                  <a:lnTo>
                    <a:pt x="87" y="23"/>
                  </a:lnTo>
                  <a:lnTo>
                    <a:pt x="87"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5" name="Freeform 784">
              <a:extLst>
                <a:ext uri="{FF2B5EF4-FFF2-40B4-BE49-F238E27FC236}">
                  <a16:creationId xmlns:a16="http://schemas.microsoft.com/office/drawing/2014/main" id="{341EC2F0-BDF7-7449-9CBB-3CE4D060B1BA}"/>
                </a:ext>
              </a:extLst>
            </p:cNvPr>
            <p:cNvSpPr>
              <a:spLocks/>
            </p:cNvSpPr>
            <p:nvPr/>
          </p:nvSpPr>
          <p:spPr bwMode="auto">
            <a:xfrm>
              <a:off x="2171032" y="3593740"/>
              <a:ext cx="36064" cy="35844"/>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6" name="Freeform 785">
              <a:extLst>
                <a:ext uri="{FF2B5EF4-FFF2-40B4-BE49-F238E27FC236}">
                  <a16:creationId xmlns:a16="http://schemas.microsoft.com/office/drawing/2014/main" id="{202F57FB-F985-5B4F-BFAD-85C5670248C3}"/>
                </a:ext>
              </a:extLst>
            </p:cNvPr>
            <p:cNvSpPr>
              <a:spLocks/>
            </p:cNvSpPr>
            <p:nvPr/>
          </p:nvSpPr>
          <p:spPr bwMode="auto">
            <a:xfrm>
              <a:off x="2218193" y="3593740"/>
              <a:ext cx="260780" cy="35844"/>
            </a:xfrm>
            <a:custGeom>
              <a:avLst/>
              <a:gdLst>
                <a:gd name="T0" fmla="*/ 0 w 180"/>
                <a:gd name="T1" fmla="*/ 2147483646 h 24"/>
                <a:gd name="T2" fmla="*/ 2147483646 w 180"/>
                <a:gd name="T3" fmla="*/ 2147483646 h 24"/>
                <a:gd name="T4" fmla="*/ 2147483646 w 180"/>
                <a:gd name="T5" fmla="*/ 0 h 24"/>
                <a:gd name="T6" fmla="*/ 0 w 180"/>
                <a:gd name="T7" fmla="*/ 0 h 24"/>
                <a:gd name="T8" fmla="*/ 0 w 180"/>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4">
                  <a:moveTo>
                    <a:pt x="0" y="23"/>
                  </a:moveTo>
                  <a:lnTo>
                    <a:pt x="179" y="23"/>
                  </a:lnTo>
                  <a:lnTo>
                    <a:pt x="179"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7" name="Freeform 786">
              <a:extLst>
                <a:ext uri="{FF2B5EF4-FFF2-40B4-BE49-F238E27FC236}">
                  <a16:creationId xmlns:a16="http://schemas.microsoft.com/office/drawing/2014/main" id="{F3CD0600-5BFA-A641-B3B1-72922A4245C5}"/>
                </a:ext>
              </a:extLst>
            </p:cNvPr>
            <p:cNvSpPr>
              <a:spLocks/>
            </p:cNvSpPr>
            <p:nvPr/>
          </p:nvSpPr>
          <p:spPr bwMode="auto">
            <a:xfrm>
              <a:off x="2490071" y="3593740"/>
              <a:ext cx="36066" cy="35844"/>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8" name="Freeform 787">
              <a:extLst>
                <a:ext uri="{FF2B5EF4-FFF2-40B4-BE49-F238E27FC236}">
                  <a16:creationId xmlns:a16="http://schemas.microsoft.com/office/drawing/2014/main" id="{FB08ADBE-DA08-8846-A353-453635A0CFDE}"/>
                </a:ext>
              </a:extLst>
            </p:cNvPr>
            <p:cNvSpPr>
              <a:spLocks/>
            </p:cNvSpPr>
            <p:nvPr/>
          </p:nvSpPr>
          <p:spPr bwMode="auto">
            <a:xfrm>
              <a:off x="2534459" y="3593740"/>
              <a:ext cx="38840" cy="35844"/>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9" name="Freeform 788">
              <a:extLst>
                <a:ext uri="{FF2B5EF4-FFF2-40B4-BE49-F238E27FC236}">
                  <a16:creationId xmlns:a16="http://schemas.microsoft.com/office/drawing/2014/main" id="{402C7BCE-C596-484B-955F-4B445541763D}"/>
                </a:ext>
              </a:extLst>
            </p:cNvPr>
            <p:cNvSpPr>
              <a:spLocks/>
            </p:cNvSpPr>
            <p:nvPr/>
          </p:nvSpPr>
          <p:spPr bwMode="auto">
            <a:xfrm>
              <a:off x="2581622" y="3593740"/>
              <a:ext cx="36064" cy="35844"/>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0" name="Freeform 789">
              <a:extLst>
                <a:ext uri="{FF2B5EF4-FFF2-40B4-BE49-F238E27FC236}">
                  <a16:creationId xmlns:a16="http://schemas.microsoft.com/office/drawing/2014/main" id="{51AD6D87-CCC2-AA43-9262-E764F79946B7}"/>
                </a:ext>
              </a:extLst>
            </p:cNvPr>
            <p:cNvSpPr>
              <a:spLocks/>
            </p:cNvSpPr>
            <p:nvPr/>
          </p:nvSpPr>
          <p:spPr bwMode="auto">
            <a:xfrm>
              <a:off x="2626010" y="3593740"/>
              <a:ext cx="80453" cy="35844"/>
            </a:xfrm>
            <a:custGeom>
              <a:avLst/>
              <a:gdLst>
                <a:gd name="T0" fmla="*/ 0 w 55"/>
                <a:gd name="T1" fmla="*/ 2147483646 h 24"/>
                <a:gd name="T2" fmla="*/ 2147483646 w 55"/>
                <a:gd name="T3" fmla="*/ 2147483646 h 24"/>
                <a:gd name="T4" fmla="*/ 2147483646 w 55"/>
                <a:gd name="T5" fmla="*/ 0 h 24"/>
                <a:gd name="T6" fmla="*/ 0 w 55"/>
                <a:gd name="T7" fmla="*/ 0 h 24"/>
                <a:gd name="T8" fmla="*/ 0 w 5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4">
                  <a:moveTo>
                    <a:pt x="0" y="23"/>
                  </a:moveTo>
                  <a:lnTo>
                    <a:pt x="54" y="23"/>
                  </a:lnTo>
                  <a:lnTo>
                    <a:pt x="54"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1" name="Freeform 790">
              <a:extLst>
                <a:ext uri="{FF2B5EF4-FFF2-40B4-BE49-F238E27FC236}">
                  <a16:creationId xmlns:a16="http://schemas.microsoft.com/office/drawing/2014/main" id="{710073E6-7306-7647-9EAB-3E09DEE6D0A2}"/>
                </a:ext>
              </a:extLst>
            </p:cNvPr>
            <p:cNvSpPr>
              <a:spLocks/>
            </p:cNvSpPr>
            <p:nvPr/>
          </p:nvSpPr>
          <p:spPr bwMode="auto">
            <a:xfrm>
              <a:off x="1899155" y="3548119"/>
              <a:ext cx="83228" cy="35844"/>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2" name="Freeform 791">
              <a:extLst>
                <a:ext uri="{FF2B5EF4-FFF2-40B4-BE49-F238E27FC236}">
                  <a16:creationId xmlns:a16="http://schemas.microsoft.com/office/drawing/2014/main" id="{FBCF8FEB-C815-244A-B616-8692EC0520DA}"/>
                </a:ext>
              </a:extLst>
            </p:cNvPr>
            <p:cNvSpPr>
              <a:spLocks/>
            </p:cNvSpPr>
            <p:nvPr/>
          </p:nvSpPr>
          <p:spPr bwMode="auto">
            <a:xfrm>
              <a:off x="1987931" y="3548119"/>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3" name="Freeform 792">
              <a:extLst>
                <a:ext uri="{FF2B5EF4-FFF2-40B4-BE49-F238E27FC236}">
                  <a16:creationId xmlns:a16="http://schemas.microsoft.com/office/drawing/2014/main" id="{E756B744-DAC0-4543-93BC-AA60E58181AF}"/>
                </a:ext>
              </a:extLst>
            </p:cNvPr>
            <p:cNvSpPr>
              <a:spLocks/>
            </p:cNvSpPr>
            <p:nvPr/>
          </p:nvSpPr>
          <p:spPr bwMode="auto">
            <a:xfrm>
              <a:off x="2126644"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4" name="Freeform 793">
              <a:extLst>
                <a:ext uri="{FF2B5EF4-FFF2-40B4-BE49-F238E27FC236}">
                  <a16:creationId xmlns:a16="http://schemas.microsoft.com/office/drawing/2014/main" id="{46BD8177-4934-EC43-A917-65D80EF5EDBB}"/>
                </a:ext>
              </a:extLst>
            </p:cNvPr>
            <p:cNvSpPr>
              <a:spLocks/>
            </p:cNvSpPr>
            <p:nvPr/>
          </p:nvSpPr>
          <p:spPr bwMode="auto">
            <a:xfrm>
              <a:off x="2171032"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5" name="Freeform 794">
              <a:extLst>
                <a:ext uri="{FF2B5EF4-FFF2-40B4-BE49-F238E27FC236}">
                  <a16:creationId xmlns:a16="http://schemas.microsoft.com/office/drawing/2014/main" id="{55235E57-6B41-A546-8E55-744FED441C62}"/>
                </a:ext>
              </a:extLst>
            </p:cNvPr>
            <p:cNvSpPr>
              <a:spLocks/>
            </p:cNvSpPr>
            <p:nvPr/>
          </p:nvSpPr>
          <p:spPr bwMode="auto">
            <a:xfrm>
              <a:off x="2218193" y="3548119"/>
              <a:ext cx="260780" cy="35844"/>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6" name="Freeform 795">
              <a:extLst>
                <a:ext uri="{FF2B5EF4-FFF2-40B4-BE49-F238E27FC236}">
                  <a16:creationId xmlns:a16="http://schemas.microsoft.com/office/drawing/2014/main" id="{784E9DB8-9ADC-4746-896B-E0F86C3AEA98}"/>
                </a:ext>
              </a:extLst>
            </p:cNvPr>
            <p:cNvSpPr>
              <a:spLocks/>
            </p:cNvSpPr>
            <p:nvPr/>
          </p:nvSpPr>
          <p:spPr bwMode="auto">
            <a:xfrm>
              <a:off x="2490071" y="3548119"/>
              <a:ext cx="36066"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7" name="Freeform 796">
              <a:extLst>
                <a:ext uri="{FF2B5EF4-FFF2-40B4-BE49-F238E27FC236}">
                  <a16:creationId xmlns:a16="http://schemas.microsoft.com/office/drawing/2014/main" id="{67155DDC-6313-F349-A52D-D5B920D96AFF}"/>
                </a:ext>
              </a:extLst>
            </p:cNvPr>
            <p:cNvSpPr>
              <a:spLocks/>
            </p:cNvSpPr>
            <p:nvPr/>
          </p:nvSpPr>
          <p:spPr bwMode="auto">
            <a:xfrm>
              <a:off x="2534459" y="3548119"/>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8" name="Freeform 797">
              <a:extLst>
                <a:ext uri="{FF2B5EF4-FFF2-40B4-BE49-F238E27FC236}">
                  <a16:creationId xmlns:a16="http://schemas.microsoft.com/office/drawing/2014/main" id="{703F3588-4AC3-BF4E-AA98-5BFD3598FB5C}"/>
                </a:ext>
              </a:extLst>
            </p:cNvPr>
            <p:cNvSpPr>
              <a:spLocks/>
            </p:cNvSpPr>
            <p:nvPr/>
          </p:nvSpPr>
          <p:spPr bwMode="auto">
            <a:xfrm>
              <a:off x="2581622"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9" name="Freeform 798">
              <a:extLst>
                <a:ext uri="{FF2B5EF4-FFF2-40B4-BE49-F238E27FC236}">
                  <a16:creationId xmlns:a16="http://schemas.microsoft.com/office/drawing/2014/main" id="{3F9C78C3-BD0D-A844-BBC3-3F8E604F749C}"/>
                </a:ext>
              </a:extLst>
            </p:cNvPr>
            <p:cNvSpPr>
              <a:spLocks/>
            </p:cNvSpPr>
            <p:nvPr/>
          </p:nvSpPr>
          <p:spPr bwMode="auto">
            <a:xfrm>
              <a:off x="2626010"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0" name="Freeform 799">
              <a:extLst>
                <a:ext uri="{FF2B5EF4-FFF2-40B4-BE49-F238E27FC236}">
                  <a16:creationId xmlns:a16="http://schemas.microsoft.com/office/drawing/2014/main" id="{76BC27AE-FBCC-404F-91FD-418CCE50DA9C}"/>
                </a:ext>
              </a:extLst>
            </p:cNvPr>
            <p:cNvSpPr>
              <a:spLocks/>
            </p:cNvSpPr>
            <p:nvPr/>
          </p:nvSpPr>
          <p:spPr bwMode="auto">
            <a:xfrm>
              <a:off x="2670398" y="3548119"/>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1" name="Freeform 800">
              <a:extLst>
                <a:ext uri="{FF2B5EF4-FFF2-40B4-BE49-F238E27FC236}">
                  <a16:creationId xmlns:a16="http://schemas.microsoft.com/office/drawing/2014/main" id="{8539BE88-934E-1B42-B691-65CA230C101D}"/>
                </a:ext>
              </a:extLst>
            </p:cNvPr>
            <p:cNvSpPr>
              <a:spLocks/>
            </p:cNvSpPr>
            <p:nvPr/>
          </p:nvSpPr>
          <p:spPr bwMode="auto">
            <a:xfrm>
              <a:off x="1943543" y="3502499"/>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2" name="Freeform 801">
              <a:extLst>
                <a:ext uri="{FF2B5EF4-FFF2-40B4-BE49-F238E27FC236}">
                  <a16:creationId xmlns:a16="http://schemas.microsoft.com/office/drawing/2014/main" id="{06DAE95C-BB04-8F44-9D22-277A52073BEC}"/>
                </a:ext>
              </a:extLst>
            </p:cNvPr>
            <p:cNvSpPr>
              <a:spLocks/>
            </p:cNvSpPr>
            <p:nvPr/>
          </p:nvSpPr>
          <p:spPr bwMode="auto">
            <a:xfrm>
              <a:off x="1987931" y="3502499"/>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3" name="Freeform 802">
              <a:extLst>
                <a:ext uri="{FF2B5EF4-FFF2-40B4-BE49-F238E27FC236}">
                  <a16:creationId xmlns:a16="http://schemas.microsoft.com/office/drawing/2014/main" id="{5AF6B762-6060-8D4F-B7A3-AFA8FA92F48D}"/>
                </a:ext>
              </a:extLst>
            </p:cNvPr>
            <p:cNvSpPr>
              <a:spLocks/>
            </p:cNvSpPr>
            <p:nvPr/>
          </p:nvSpPr>
          <p:spPr bwMode="auto">
            <a:xfrm>
              <a:off x="2035092" y="3502499"/>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4" name="Freeform 803">
              <a:extLst>
                <a:ext uri="{FF2B5EF4-FFF2-40B4-BE49-F238E27FC236}">
                  <a16:creationId xmlns:a16="http://schemas.microsoft.com/office/drawing/2014/main" id="{FB446088-6F50-D24D-9742-774E516E02E7}"/>
                </a:ext>
              </a:extLst>
            </p:cNvPr>
            <p:cNvSpPr>
              <a:spLocks/>
            </p:cNvSpPr>
            <p:nvPr/>
          </p:nvSpPr>
          <p:spPr bwMode="auto">
            <a:xfrm>
              <a:off x="2126644" y="350249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5" name="Freeform 804">
              <a:extLst>
                <a:ext uri="{FF2B5EF4-FFF2-40B4-BE49-F238E27FC236}">
                  <a16:creationId xmlns:a16="http://schemas.microsoft.com/office/drawing/2014/main" id="{6D322EFD-E161-154E-8F6C-7311FC3E7770}"/>
                </a:ext>
              </a:extLst>
            </p:cNvPr>
            <p:cNvSpPr>
              <a:spLocks/>
            </p:cNvSpPr>
            <p:nvPr/>
          </p:nvSpPr>
          <p:spPr bwMode="auto">
            <a:xfrm>
              <a:off x="2171032" y="350249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6" name="Freeform 805">
              <a:extLst>
                <a:ext uri="{FF2B5EF4-FFF2-40B4-BE49-F238E27FC236}">
                  <a16:creationId xmlns:a16="http://schemas.microsoft.com/office/drawing/2014/main" id="{29ADD719-C55B-4740-AC11-061E7CF84C3E}"/>
                </a:ext>
              </a:extLst>
            </p:cNvPr>
            <p:cNvSpPr>
              <a:spLocks/>
            </p:cNvSpPr>
            <p:nvPr/>
          </p:nvSpPr>
          <p:spPr bwMode="auto">
            <a:xfrm>
              <a:off x="2218193" y="3502499"/>
              <a:ext cx="307943" cy="35844"/>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7" name="Freeform 806">
              <a:extLst>
                <a:ext uri="{FF2B5EF4-FFF2-40B4-BE49-F238E27FC236}">
                  <a16:creationId xmlns:a16="http://schemas.microsoft.com/office/drawing/2014/main" id="{F2DFFFCD-0EC2-534D-B897-C4C461F6FDE2}"/>
                </a:ext>
              </a:extLst>
            </p:cNvPr>
            <p:cNvSpPr>
              <a:spLocks/>
            </p:cNvSpPr>
            <p:nvPr/>
          </p:nvSpPr>
          <p:spPr bwMode="auto">
            <a:xfrm>
              <a:off x="2534459" y="3502499"/>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8" name="Freeform 807">
              <a:extLst>
                <a:ext uri="{FF2B5EF4-FFF2-40B4-BE49-F238E27FC236}">
                  <a16:creationId xmlns:a16="http://schemas.microsoft.com/office/drawing/2014/main" id="{D2AF383B-BD4B-FF48-B01C-36540BC30112}"/>
                </a:ext>
              </a:extLst>
            </p:cNvPr>
            <p:cNvSpPr>
              <a:spLocks/>
            </p:cNvSpPr>
            <p:nvPr/>
          </p:nvSpPr>
          <p:spPr bwMode="auto">
            <a:xfrm>
              <a:off x="2581622" y="3502499"/>
              <a:ext cx="80453"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9" name="Freeform 808">
              <a:extLst>
                <a:ext uri="{FF2B5EF4-FFF2-40B4-BE49-F238E27FC236}">
                  <a16:creationId xmlns:a16="http://schemas.microsoft.com/office/drawing/2014/main" id="{518F36F3-1CD0-064A-A8DE-6CAB0544B664}"/>
                </a:ext>
              </a:extLst>
            </p:cNvPr>
            <p:cNvSpPr>
              <a:spLocks/>
            </p:cNvSpPr>
            <p:nvPr/>
          </p:nvSpPr>
          <p:spPr bwMode="auto">
            <a:xfrm>
              <a:off x="2670398" y="3502499"/>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0" name="Freeform 809">
              <a:extLst>
                <a:ext uri="{FF2B5EF4-FFF2-40B4-BE49-F238E27FC236}">
                  <a16:creationId xmlns:a16="http://schemas.microsoft.com/office/drawing/2014/main" id="{64D271D6-CC44-3D40-857B-1BA28710267E}"/>
                </a:ext>
              </a:extLst>
            </p:cNvPr>
            <p:cNvSpPr>
              <a:spLocks/>
            </p:cNvSpPr>
            <p:nvPr/>
          </p:nvSpPr>
          <p:spPr bwMode="auto">
            <a:xfrm>
              <a:off x="1943543" y="3456878"/>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1" name="Freeform 810">
              <a:extLst>
                <a:ext uri="{FF2B5EF4-FFF2-40B4-BE49-F238E27FC236}">
                  <a16:creationId xmlns:a16="http://schemas.microsoft.com/office/drawing/2014/main" id="{0D80D40A-90CD-5F4D-832D-F484AB36C4E8}"/>
                </a:ext>
              </a:extLst>
            </p:cNvPr>
            <p:cNvSpPr>
              <a:spLocks/>
            </p:cNvSpPr>
            <p:nvPr/>
          </p:nvSpPr>
          <p:spPr bwMode="auto">
            <a:xfrm>
              <a:off x="2082256" y="3456878"/>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2" name="Freeform 811">
              <a:extLst>
                <a:ext uri="{FF2B5EF4-FFF2-40B4-BE49-F238E27FC236}">
                  <a16:creationId xmlns:a16="http://schemas.microsoft.com/office/drawing/2014/main" id="{5E13CEC6-C701-F742-BF3A-7C919432BF0E}"/>
                </a:ext>
              </a:extLst>
            </p:cNvPr>
            <p:cNvSpPr>
              <a:spLocks/>
            </p:cNvSpPr>
            <p:nvPr/>
          </p:nvSpPr>
          <p:spPr bwMode="auto">
            <a:xfrm>
              <a:off x="2126644"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3" name="Freeform 812">
              <a:extLst>
                <a:ext uri="{FF2B5EF4-FFF2-40B4-BE49-F238E27FC236}">
                  <a16:creationId xmlns:a16="http://schemas.microsoft.com/office/drawing/2014/main" id="{D92AC8E1-88BC-1D4D-9807-392BEDAD2E9F}"/>
                </a:ext>
              </a:extLst>
            </p:cNvPr>
            <p:cNvSpPr>
              <a:spLocks/>
            </p:cNvSpPr>
            <p:nvPr/>
          </p:nvSpPr>
          <p:spPr bwMode="auto">
            <a:xfrm>
              <a:off x="2171032"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4" name="Freeform 813">
              <a:extLst>
                <a:ext uri="{FF2B5EF4-FFF2-40B4-BE49-F238E27FC236}">
                  <a16:creationId xmlns:a16="http://schemas.microsoft.com/office/drawing/2014/main" id="{2FD62302-EFB3-2447-B081-8EE813C7EA81}"/>
                </a:ext>
              </a:extLst>
            </p:cNvPr>
            <p:cNvSpPr>
              <a:spLocks/>
            </p:cNvSpPr>
            <p:nvPr/>
          </p:nvSpPr>
          <p:spPr bwMode="auto">
            <a:xfrm>
              <a:off x="2218193" y="3456878"/>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5" name="Freeform 814">
              <a:extLst>
                <a:ext uri="{FF2B5EF4-FFF2-40B4-BE49-F238E27FC236}">
                  <a16:creationId xmlns:a16="http://schemas.microsoft.com/office/drawing/2014/main" id="{D5BEC6DF-3E76-DA4F-91BE-FC2FFADCFDDD}"/>
                </a:ext>
              </a:extLst>
            </p:cNvPr>
            <p:cNvSpPr>
              <a:spLocks/>
            </p:cNvSpPr>
            <p:nvPr/>
          </p:nvSpPr>
          <p:spPr bwMode="auto">
            <a:xfrm>
              <a:off x="2262581" y="3456878"/>
              <a:ext cx="263555" cy="35844"/>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6" name="Freeform 815">
              <a:extLst>
                <a:ext uri="{FF2B5EF4-FFF2-40B4-BE49-F238E27FC236}">
                  <a16:creationId xmlns:a16="http://schemas.microsoft.com/office/drawing/2014/main" id="{A03E9855-B281-6846-B3D1-988233FC88D0}"/>
                </a:ext>
              </a:extLst>
            </p:cNvPr>
            <p:cNvSpPr>
              <a:spLocks/>
            </p:cNvSpPr>
            <p:nvPr/>
          </p:nvSpPr>
          <p:spPr bwMode="auto">
            <a:xfrm>
              <a:off x="2534459" y="3456878"/>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7" name="Freeform 816">
              <a:extLst>
                <a:ext uri="{FF2B5EF4-FFF2-40B4-BE49-F238E27FC236}">
                  <a16:creationId xmlns:a16="http://schemas.microsoft.com/office/drawing/2014/main" id="{9607BCC0-9C9D-C447-95B7-13D8679C3D0D}"/>
                </a:ext>
              </a:extLst>
            </p:cNvPr>
            <p:cNvSpPr>
              <a:spLocks/>
            </p:cNvSpPr>
            <p:nvPr/>
          </p:nvSpPr>
          <p:spPr bwMode="auto">
            <a:xfrm>
              <a:off x="2581622"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8" name="Freeform 817">
              <a:extLst>
                <a:ext uri="{FF2B5EF4-FFF2-40B4-BE49-F238E27FC236}">
                  <a16:creationId xmlns:a16="http://schemas.microsoft.com/office/drawing/2014/main" id="{F77D998A-A226-064D-8679-00B63F80CB7D}"/>
                </a:ext>
              </a:extLst>
            </p:cNvPr>
            <p:cNvSpPr>
              <a:spLocks/>
            </p:cNvSpPr>
            <p:nvPr/>
          </p:nvSpPr>
          <p:spPr bwMode="auto">
            <a:xfrm>
              <a:off x="2626010"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9" name="Freeform 818">
              <a:extLst>
                <a:ext uri="{FF2B5EF4-FFF2-40B4-BE49-F238E27FC236}">
                  <a16:creationId xmlns:a16="http://schemas.microsoft.com/office/drawing/2014/main" id="{D01EC381-0A3A-E84D-9BA1-DF0CCCE84B27}"/>
                </a:ext>
              </a:extLst>
            </p:cNvPr>
            <p:cNvSpPr>
              <a:spLocks/>
            </p:cNvSpPr>
            <p:nvPr/>
          </p:nvSpPr>
          <p:spPr bwMode="auto">
            <a:xfrm>
              <a:off x="2670398" y="3456878"/>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0" name="Freeform 819">
              <a:extLst>
                <a:ext uri="{FF2B5EF4-FFF2-40B4-BE49-F238E27FC236}">
                  <a16:creationId xmlns:a16="http://schemas.microsoft.com/office/drawing/2014/main" id="{0E05EF15-AF52-254B-BDCA-68E9F2F38263}"/>
                </a:ext>
              </a:extLst>
            </p:cNvPr>
            <p:cNvSpPr>
              <a:spLocks/>
            </p:cNvSpPr>
            <p:nvPr/>
          </p:nvSpPr>
          <p:spPr bwMode="auto">
            <a:xfrm>
              <a:off x="2717560" y="3456878"/>
              <a:ext cx="36066"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1" name="Freeform 820">
              <a:extLst>
                <a:ext uri="{FF2B5EF4-FFF2-40B4-BE49-F238E27FC236}">
                  <a16:creationId xmlns:a16="http://schemas.microsoft.com/office/drawing/2014/main" id="{CC7A362E-5008-D54F-90BA-A6DD59BE7552}"/>
                </a:ext>
              </a:extLst>
            </p:cNvPr>
            <p:cNvSpPr>
              <a:spLocks/>
            </p:cNvSpPr>
            <p:nvPr/>
          </p:nvSpPr>
          <p:spPr bwMode="auto">
            <a:xfrm>
              <a:off x="2992212" y="3456878"/>
              <a:ext cx="577046" cy="35844"/>
            </a:xfrm>
            <a:custGeom>
              <a:avLst/>
              <a:gdLst>
                <a:gd name="T0" fmla="*/ 0 w 398"/>
                <a:gd name="T1" fmla="*/ 2147483646 h 22"/>
                <a:gd name="T2" fmla="*/ 2147483646 w 398"/>
                <a:gd name="T3" fmla="*/ 2147483646 h 22"/>
                <a:gd name="T4" fmla="*/ 2147483646 w 398"/>
                <a:gd name="T5" fmla="*/ 0 h 22"/>
                <a:gd name="T6" fmla="*/ 0 w 398"/>
                <a:gd name="T7" fmla="*/ 0 h 22"/>
                <a:gd name="T8" fmla="*/ 0 w 398"/>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8" h="22">
                  <a:moveTo>
                    <a:pt x="0" y="21"/>
                  </a:moveTo>
                  <a:lnTo>
                    <a:pt x="397" y="21"/>
                  </a:lnTo>
                  <a:lnTo>
                    <a:pt x="397"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2" name="Freeform 821">
              <a:extLst>
                <a:ext uri="{FF2B5EF4-FFF2-40B4-BE49-F238E27FC236}">
                  <a16:creationId xmlns:a16="http://schemas.microsoft.com/office/drawing/2014/main" id="{EB4A2FE5-2F2F-4840-B2F5-DE3FD7B79A50}"/>
                </a:ext>
              </a:extLst>
            </p:cNvPr>
            <p:cNvSpPr>
              <a:spLocks/>
            </p:cNvSpPr>
            <p:nvPr/>
          </p:nvSpPr>
          <p:spPr bwMode="auto">
            <a:xfrm>
              <a:off x="1987931" y="3411257"/>
              <a:ext cx="127616" cy="35844"/>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3" name="Freeform 822">
              <a:extLst>
                <a:ext uri="{FF2B5EF4-FFF2-40B4-BE49-F238E27FC236}">
                  <a16:creationId xmlns:a16="http://schemas.microsoft.com/office/drawing/2014/main" id="{39EC0108-484C-9844-A058-231C82D61C5C}"/>
                </a:ext>
              </a:extLst>
            </p:cNvPr>
            <p:cNvSpPr>
              <a:spLocks/>
            </p:cNvSpPr>
            <p:nvPr/>
          </p:nvSpPr>
          <p:spPr bwMode="auto">
            <a:xfrm>
              <a:off x="2126644" y="3411257"/>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4" name="Freeform 823">
              <a:extLst>
                <a:ext uri="{FF2B5EF4-FFF2-40B4-BE49-F238E27FC236}">
                  <a16:creationId xmlns:a16="http://schemas.microsoft.com/office/drawing/2014/main" id="{D0808D93-F571-3A49-B463-759D4A4DA014}"/>
                </a:ext>
              </a:extLst>
            </p:cNvPr>
            <p:cNvSpPr>
              <a:spLocks/>
            </p:cNvSpPr>
            <p:nvPr/>
          </p:nvSpPr>
          <p:spPr bwMode="auto">
            <a:xfrm>
              <a:off x="2218193" y="3411257"/>
              <a:ext cx="33291"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5" name="Freeform 824">
              <a:extLst>
                <a:ext uri="{FF2B5EF4-FFF2-40B4-BE49-F238E27FC236}">
                  <a16:creationId xmlns:a16="http://schemas.microsoft.com/office/drawing/2014/main" id="{55B4A12D-6FC0-B24C-B9A8-5D05EAC8F89C}"/>
                </a:ext>
              </a:extLst>
            </p:cNvPr>
            <p:cNvSpPr>
              <a:spLocks/>
            </p:cNvSpPr>
            <p:nvPr/>
          </p:nvSpPr>
          <p:spPr bwMode="auto">
            <a:xfrm>
              <a:off x="2262581" y="3411257"/>
              <a:ext cx="263555" cy="35844"/>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6" name="Freeform 825">
              <a:extLst>
                <a:ext uri="{FF2B5EF4-FFF2-40B4-BE49-F238E27FC236}">
                  <a16:creationId xmlns:a16="http://schemas.microsoft.com/office/drawing/2014/main" id="{F7F2308F-D598-B242-B869-6425092C3DCE}"/>
                </a:ext>
              </a:extLst>
            </p:cNvPr>
            <p:cNvSpPr>
              <a:spLocks/>
            </p:cNvSpPr>
            <p:nvPr/>
          </p:nvSpPr>
          <p:spPr bwMode="auto">
            <a:xfrm>
              <a:off x="2534459" y="3411257"/>
              <a:ext cx="38840" cy="35844"/>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7" name="Freeform 826">
              <a:extLst>
                <a:ext uri="{FF2B5EF4-FFF2-40B4-BE49-F238E27FC236}">
                  <a16:creationId xmlns:a16="http://schemas.microsoft.com/office/drawing/2014/main" id="{DE7D77D9-0BEC-DD4A-A23A-4DC4B0521950}"/>
                </a:ext>
              </a:extLst>
            </p:cNvPr>
            <p:cNvSpPr>
              <a:spLocks/>
            </p:cNvSpPr>
            <p:nvPr/>
          </p:nvSpPr>
          <p:spPr bwMode="auto">
            <a:xfrm>
              <a:off x="2581622" y="3411257"/>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8" name="Freeform 827">
              <a:extLst>
                <a:ext uri="{FF2B5EF4-FFF2-40B4-BE49-F238E27FC236}">
                  <a16:creationId xmlns:a16="http://schemas.microsoft.com/office/drawing/2014/main" id="{F2360F4F-E2D2-0D4B-9379-62299F98A187}"/>
                </a:ext>
              </a:extLst>
            </p:cNvPr>
            <p:cNvSpPr>
              <a:spLocks/>
            </p:cNvSpPr>
            <p:nvPr/>
          </p:nvSpPr>
          <p:spPr bwMode="auto">
            <a:xfrm>
              <a:off x="2626010" y="3411257"/>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9" name="Freeform 828">
              <a:extLst>
                <a:ext uri="{FF2B5EF4-FFF2-40B4-BE49-F238E27FC236}">
                  <a16:creationId xmlns:a16="http://schemas.microsoft.com/office/drawing/2014/main" id="{D10E8C62-83FF-0346-A355-DB5B0B5C11E4}"/>
                </a:ext>
              </a:extLst>
            </p:cNvPr>
            <p:cNvSpPr>
              <a:spLocks/>
            </p:cNvSpPr>
            <p:nvPr/>
          </p:nvSpPr>
          <p:spPr bwMode="auto">
            <a:xfrm>
              <a:off x="2670398" y="3411257"/>
              <a:ext cx="36064"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0" name="Freeform 829">
              <a:extLst>
                <a:ext uri="{FF2B5EF4-FFF2-40B4-BE49-F238E27FC236}">
                  <a16:creationId xmlns:a16="http://schemas.microsoft.com/office/drawing/2014/main" id="{6D3A3AE7-1745-F245-8CF1-E23467319AB4}"/>
                </a:ext>
              </a:extLst>
            </p:cNvPr>
            <p:cNvSpPr>
              <a:spLocks/>
            </p:cNvSpPr>
            <p:nvPr/>
          </p:nvSpPr>
          <p:spPr bwMode="auto">
            <a:xfrm>
              <a:off x="2717560" y="3411257"/>
              <a:ext cx="80454"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1" name="Freeform 830">
              <a:extLst>
                <a:ext uri="{FF2B5EF4-FFF2-40B4-BE49-F238E27FC236}">
                  <a16:creationId xmlns:a16="http://schemas.microsoft.com/office/drawing/2014/main" id="{208162F5-F368-3C41-971F-FE581322CE0C}"/>
                </a:ext>
              </a:extLst>
            </p:cNvPr>
            <p:cNvSpPr>
              <a:spLocks/>
            </p:cNvSpPr>
            <p:nvPr/>
          </p:nvSpPr>
          <p:spPr bwMode="auto">
            <a:xfrm>
              <a:off x="2897887" y="3411257"/>
              <a:ext cx="216392" cy="35844"/>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2" name="Freeform 831">
              <a:extLst>
                <a:ext uri="{FF2B5EF4-FFF2-40B4-BE49-F238E27FC236}">
                  <a16:creationId xmlns:a16="http://schemas.microsoft.com/office/drawing/2014/main" id="{864F2116-1962-0D4F-AABF-1BD5D194D244}"/>
                </a:ext>
              </a:extLst>
            </p:cNvPr>
            <p:cNvSpPr>
              <a:spLocks/>
            </p:cNvSpPr>
            <p:nvPr/>
          </p:nvSpPr>
          <p:spPr bwMode="auto">
            <a:xfrm>
              <a:off x="3125376" y="3411257"/>
              <a:ext cx="355105" cy="35844"/>
            </a:xfrm>
            <a:custGeom>
              <a:avLst/>
              <a:gdLst>
                <a:gd name="T0" fmla="*/ 0 w 244"/>
                <a:gd name="T1" fmla="*/ 2147483646 h 23"/>
                <a:gd name="T2" fmla="*/ 2147483646 w 244"/>
                <a:gd name="T3" fmla="*/ 2147483646 h 23"/>
                <a:gd name="T4" fmla="*/ 2147483646 w 244"/>
                <a:gd name="T5" fmla="*/ 0 h 23"/>
                <a:gd name="T6" fmla="*/ 0 w 244"/>
                <a:gd name="T7" fmla="*/ 0 h 23"/>
                <a:gd name="T8" fmla="*/ 0 w 24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23">
                  <a:moveTo>
                    <a:pt x="0" y="22"/>
                  </a:moveTo>
                  <a:lnTo>
                    <a:pt x="243" y="22"/>
                  </a:lnTo>
                  <a:lnTo>
                    <a:pt x="24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3" name="Freeform 832">
              <a:extLst>
                <a:ext uri="{FF2B5EF4-FFF2-40B4-BE49-F238E27FC236}">
                  <a16:creationId xmlns:a16="http://schemas.microsoft.com/office/drawing/2014/main" id="{0D5B10BA-8CA0-8641-B346-E59B711CA970}"/>
                </a:ext>
              </a:extLst>
            </p:cNvPr>
            <p:cNvSpPr>
              <a:spLocks/>
            </p:cNvSpPr>
            <p:nvPr/>
          </p:nvSpPr>
          <p:spPr bwMode="auto">
            <a:xfrm>
              <a:off x="3488803" y="3411257"/>
              <a:ext cx="266329" cy="35844"/>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4" name="Freeform 833">
              <a:extLst>
                <a:ext uri="{FF2B5EF4-FFF2-40B4-BE49-F238E27FC236}">
                  <a16:creationId xmlns:a16="http://schemas.microsoft.com/office/drawing/2014/main" id="{38DF3B0E-E0F7-6D4B-BDBF-08D39F5F001B}"/>
                </a:ext>
              </a:extLst>
            </p:cNvPr>
            <p:cNvSpPr>
              <a:spLocks/>
            </p:cNvSpPr>
            <p:nvPr/>
          </p:nvSpPr>
          <p:spPr bwMode="auto">
            <a:xfrm>
              <a:off x="2035092" y="3362377"/>
              <a:ext cx="127616" cy="39103"/>
            </a:xfrm>
            <a:custGeom>
              <a:avLst/>
              <a:gdLst>
                <a:gd name="T0" fmla="*/ 0 w 88"/>
                <a:gd name="T1" fmla="*/ 2147483646 h 23"/>
                <a:gd name="T2" fmla="*/ 2147483646 w 88"/>
                <a:gd name="T3" fmla="*/ 2147483646 h 23"/>
                <a:gd name="T4" fmla="*/ 2147483646 w 88"/>
                <a:gd name="T5" fmla="*/ 0 h 23"/>
                <a:gd name="T6" fmla="*/ 0 w 88"/>
                <a:gd name="T7" fmla="*/ 0 h 23"/>
                <a:gd name="T8" fmla="*/ 0 w 8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23">
                  <a:moveTo>
                    <a:pt x="0" y="22"/>
                  </a:moveTo>
                  <a:lnTo>
                    <a:pt x="87" y="22"/>
                  </a:lnTo>
                  <a:lnTo>
                    <a:pt x="87"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5" name="Freeform 834">
              <a:extLst>
                <a:ext uri="{FF2B5EF4-FFF2-40B4-BE49-F238E27FC236}">
                  <a16:creationId xmlns:a16="http://schemas.microsoft.com/office/drawing/2014/main" id="{9C31C9FA-136E-A347-911F-E6B91E6C1254}"/>
                </a:ext>
              </a:extLst>
            </p:cNvPr>
            <p:cNvSpPr>
              <a:spLocks/>
            </p:cNvSpPr>
            <p:nvPr/>
          </p:nvSpPr>
          <p:spPr bwMode="auto">
            <a:xfrm>
              <a:off x="2171032" y="3362377"/>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6" name="Freeform 835">
              <a:extLst>
                <a:ext uri="{FF2B5EF4-FFF2-40B4-BE49-F238E27FC236}">
                  <a16:creationId xmlns:a16="http://schemas.microsoft.com/office/drawing/2014/main" id="{9A23A795-02DF-D04E-9F5F-A8562F10AD8B}"/>
                </a:ext>
              </a:extLst>
            </p:cNvPr>
            <p:cNvSpPr>
              <a:spLocks/>
            </p:cNvSpPr>
            <p:nvPr/>
          </p:nvSpPr>
          <p:spPr bwMode="auto">
            <a:xfrm>
              <a:off x="2218193" y="3362377"/>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7" name="Freeform 836">
              <a:extLst>
                <a:ext uri="{FF2B5EF4-FFF2-40B4-BE49-F238E27FC236}">
                  <a16:creationId xmlns:a16="http://schemas.microsoft.com/office/drawing/2014/main" id="{829CD6AF-FD7D-E740-9D50-49096FCFD590}"/>
                </a:ext>
              </a:extLst>
            </p:cNvPr>
            <p:cNvSpPr>
              <a:spLocks/>
            </p:cNvSpPr>
            <p:nvPr/>
          </p:nvSpPr>
          <p:spPr bwMode="auto">
            <a:xfrm>
              <a:off x="2262581" y="3362377"/>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8" name="Freeform 837">
              <a:extLst>
                <a:ext uri="{FF2B5EF4-FFF2-40B4-BE49-F238E27FC236}">
                  <a16:creationId xmlns:a16="http://schemas.microsoft.com/office/drawing/2014/main" id="{6C68DEB2-EC75-6148-AF97-A27A47449629}"/>
                </a:ext>
              </a:extLst>
            </p:cNvPr>
            <p:cNvSpPr>
              <a:spLocks/>
            </p:cNvSpPr>
            <p:nvPr/>
          </p:nvSpPr>
          <p:spPr bwMode="auto">
            <a:xfrm>
              <a:off x="2306970" y="3362377"/>
              <a:ext cx="219167" cy="3910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9" name="Freeform 838">
              <a:extLst>
                <a:ext uri="{FF2B5EF4-FFF2-40B4-BE49-F238E27FC236}">
                  <a16:creationId xmlns:a16="http://schemas.microsoft.com/office/drawing/2014/main" id="{4E5D9E63-93E0-C642-8AB9-B2AF13B30234}"/>
                </a:ext>
              </a:extLst>
            </p:cNvPr>
            <p:cNvSpPr>
              <a:spLocks/>
            </p:cNvSpPr>
            <p:nvPr/>
          </p:nvSpPr>
          <p:spPr bwMode="auto">
            <a:xfrm>
              <a:off x="2534459" y="3362377"/>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0" name="Freeform 839">
              <a:extLst>
                <a:ext uri="{FF2B5EF4-FFF2-40B4-BE49-F238E27FC236}">
                  <a16:creationId xmlns:a16="http://schemas.microsoft.com/office/drawing/2014/main" id="{1415E93E-74A7-C74C-80A0-5237D010834E}"/>
                </a:ext>
              </a:extLst>
            </p:cNvPr>
            <p:cNvSpPr>
              <a:spLocks/>
            </p:cNvSpPr>
            <p:nvPr/>
          </p:nvSpPr>
          <p:spPr bwMode="auto">
            <a:xfrm>
              <a:off x="2581622" y="3362377"/>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1" name="Freeform 840">
              <a:extLst>
                <a:ext uri="{FF2B5EF4-FFF2-40B4-BE49-F238E27FC236}">
                  <a16:creationId xmlns:a16="http://schemas.microsoft.com/office/drawing/2014/main" id="{03DAF612-10CE-1149-A860-E81275F4C86E}"/>
                </a:ext>
              </a:extLst>
            </p:cNvPr>
            <p:cNvSpPr>
              <a:spLocks/>
            </p:cNvSpPr>
            <p:nvPr/>
          </p:nvSpPr>
          <p:spPr bwMode="auto">
            <a:xfrm>
              <a:off x="2626010" y="3362377"/>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2" name="Freeform 841">
              <a:extLst>
                <a:ext uri="{FF2B5EF4-FFF2-40B4-BE49-F238E27FC236}">
                  <a16:creationId xmlns:a16="http://schemas.microsoft.com/office/drawing/2014/main" id="{D2B3286B-A46C-7F44-9F62-263684D473EF}"/>
                </a:ext>
              </a:extLst>
            </p:cNvPr>
            <p:cNvSpPr>
              <a:spLocks/>
            </p:cNvSpPr>
            <p:nvPr/>
          </p:nvSpPr>
          <p:spPr bwMode="auto">
            <a:xfrm>
              <a:off x="2670398" y="3362377"/>
              <a:ext cx="36064"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3" name="Freeform 842">
              <a:extLst>
                <a:ext uri="{FF2B5EF4-FFF2-40B4-BE49-F238E27FC236}">
                  <a16:creationId xmlns:a16="http://schemas.microsoft.com/office/drawing/2014/main" id="{4070423D-68D4-E045-8021-F86ABE975874}"/>
                </a:ext>
              </a:extLst>
            </p:cNvPr>
            <p:cNvSpPr>
              <a:spLocks/>
            </p:cNvSpPr>
            <p:nvPr/>
          </p:nvSpPr>
          <p:spPr bwMode="auto">
            <a:xfrm>
              <a:off x="2717560" y="3362377"/>
              <a:ext cx="80454"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4" name="Freeform 843">
              <a:extLst>
                <a:ext uri="{FF2B5EF4-FFF2-40B4-BE49-F238E27FC236}">
                  <a16:creationId xmlns:a16="http://schemas.microsoft.com/office/drawing/2014/main" id="{191AF85C-3BE7-BC46-AAA0-09F4F8566B23}"/>
                </a:ext>
              </a:extLst>
            </p:cNvPr>
            <p:cNvSpPr>
              <a:spLocks/>
            </p:cNvSpPr>
            <p:nvPr/>
          </p:nvSpPr>
          <p:spPr bwMode="auto">
            <a:xfrm>
              <a:off x="2897887" y="3362377"/>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5" name="Freeform 844">
              <a:extLst>
                <a:ext uri="{FF2B5EF4-FFF2-40B4-BE49-F238E27FC236}">
                  <a16:creationId xmlns:a16="http://schemas.microsoft.com/office/drawing/2014/main" id="{3274D319-CE0E-994D-B21B-60A0087EB882}"/>
                </a:ext>
              </a:extLst>
            </p:cNvPr>
            <p:cNvSpPr>
              <a:spLocks/>
            </p:cNvSpPr>
            <p:nvPr/>
          </p:nvSpPr>
          <p:spPr bwMode="auto">
            <a:xfrm>
              <a:off x="2992212" y="3362377"/>
              <a:ext cx="80453"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6" name="Freeform 845">
              <a:extLst>
                <a:ext uri="{FF2B5EF4-FFF2-40B4-BE49-F238E27FC236}">
                  <a16:creationId xmlns:a16="http://schemas.microsoft.com/office/drawing/2014/main" id="{5518960B-EF7B-4B46-8B9E-1E143DD0607D}"/>
                </a:ext>
              </a:extLst>
            </p:cNvPr>
            <p:cNvSpPr>
              <a:spLocks/>
            </p:cNvSpPr>
            <p:nvPr/>
          </p:nvSpPr>
          <p:spPr bwMode="auto">
            <a:xfrm>
              <a:off x="3080988" y="3362377"/>
              <a:ext cx="172004" cy="39103"/>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7" name="Freeform 846">
              <a:extLst>
                <a:ext uri="{FF2B5EF4-FFF2-40B4-BE49-F238E27FC236}">
                  <a16:creationId xmlns:a16="http://schemas.microsoft.com/office/drawing/2014/main" id="{0660A63A-772F-9143-B632-9AF09EB55966}"/>
                </a:ext>
              </a:extLst>
            </p:cNvPr>
            <p:cNvSpPr>
              <a:spLocks/>
            </p:cNvSpPr>
            <p:nvPr/>
          </p:nvSpPr>
          <p:spPr bwMode="auto">
            <a:xfrm>
              <a:off x="3261314" y="3362377"/>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8" name="Freeform 847">
              <a:extLst>
                <a:ext uri="{FF2B5EF4-FFF2-40B4-BE49-F238E27FC236}">
                  <a16:creationId xmlns:a16="http://schemas.microsoft.com/office/drawing/2014/main" id="{30094C43-E68E-6C4F-B3D9-81C28626A88B}"/>
                </a:ext>
              </a:extLst>
            </p:cNvPr>
            <p:cNvSpPr>
              <a:spLocks/>
            </p:cNvSpPr>
            <p:nvPr/>
          </p:nvSpPr>
          <p:spPr bwMode="auto">
            <a:xfrm>
              <a:off x="3308477" y="3362377"/>
              <a:ext cx="310717" cy="39103"/>
            </a:xfrm>
            <a:custGeom>
              <a:avLst/>
              <a:gdLst>
                <a:gd name="T0" fmla="*/ 0 w 212"/>
                <a:gd name="T1" fmla="*/ 2147483646 h 23"/>
                <a:gd name="T2" fmla="*/ 2147483646 w 212"/>
                <a:gd name="T3" fmla="*/ 2147483646 h 23"/>
                <a:gd name="T4" fmla="*/ 2147483646 w 212"/>
                <a:gd name="T5" fmla="*/ 0 h 23"/>
                <a:gd name="T6" fmla="*/ 0 w 212"/>
                <a:gd name="T7" fmla="*/ 0 h 23"/>
                <a:gd name="T8" fmla="*/ 0 w 21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23">
                  <a:moveTo>
                    <a:pt x="0" y="22"/>
                  </a:moveTo>
                  <a:lnTo>
                    <a:pt x="211" y="22"/>
                  </a:lnTo>
                  <a:lnTo>
                    <a:pt x="211"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9" name="Freeform 848">
              <a:extLst>
                <a:ext uri="{FF2B5EF4-FFF2-40B4-BE49-F238E27FC236}">
                  <a16:creationId xmlns:a16="http://schemas.microsoft.com/office/drawing/2014/main" id="{3B995DE2-0C69-6944-9DCE-28433B353FE4}"/>
                </a:ext>
              </a:extLst>
            </p:cNvPr>
            <p:cNvSpPr>
              <a:spLocks/>
            </p:cNvSpPr>
            <p:nvPr/>
          </p:nvSpPr>
          <p:spPr bwMode="auto">
            <a:xfrm>
              <a:off x="3624743" y="3362377"/>
              <a:ext cx="83228" cy="3910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0" name="Freeform 849">
              <a:extLst>
                <a:ext uri="{FF2B5EF4-FFF2-40B4-BE49-F238E27FC236}">
                  <a16:creationId xmlns:a16="http://schemas.microsoft.com/office/drawing/2014/main" id="{7A30056E-0B99-D748-9619-3C8EE68151E3}"/>
                </a:ext>
              </a:extLst>
            </p:cNvPr>
            <p:cNvSpPr>
              <a:spLocks/>
            </p:cNvSpPr>
            <p:nvPr/>
          </p:nvSpPr>
          <p:spPr bwMode="auto">
            <a:xfrm>
              <a:off x="3716292" y="3362377"/>
              <a:ext cx="172004" cy="39103"/>
            </a:xfrm>
            <a:custGeom>
              <a:avLst/>
              <a:gdLst>
                <a:gd name="T0" fmla="*/ 0 w 118"/>
                <a:gd name="T1" fmla="*/ 2147483646 h 23"/>
                <a:gd name="T2" fmla="*/ 2147483646 w 118"/>
                <a:gd name="T3" fmla="*/ 2147483646 h 23"/>
                <a:gd name="T4" fmla="*/ 2147483646 w 118"/>
                <a:gd name="T5" fmla="*/ 0 h 23"/>
                <a:gd name="T6" fmla="*/ 0 w 118"/>
                <a:gd name="T7" fmla="*/ 0 h 23"/>
                <a:gd name="T8" fmla="*/ 0 w 11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3">
                  <a:moveTo>
                    <a:pt x="0" y="22"/>
                  </a:moveTo>
                  <a:lnTo>
                    <a:pt x="117" y="22"/>
                  </a:lnTo>
                  <a:lnTo>
                    <a:pt x="117"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1" name="Freeform 850">
              <a:extLst>
                <a:ext uri="{FF2B5EF4-FFF2-40B4-BE49-F238E27FC236}">
                  <a16:creationId xmlns:a16="http://schemas.microsoft.com/office/drawing/2014/main" id="{DBDD133F-3EBD-E14D-8F44-D96FD3A4F694}"/>
                </a:ext>
              </a:extLst>
            </p:cNvPr>
            <p:cNvSpPr>
              <a:spLocks/>
            </p:cNvSpPr>
            <p:nvPr/>
          </p:nvSpPr>
          <p:spPr bwMode="auto">
            <a:xfrm>
              <a:off x="2126644"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2" name="Freeform 851">
              <a:extLst>
                <a:ext uri="{FF2B5EF4-FFF2-40B4-BE49-F238E27FC236}">
                  <a16:creationId xmlns:a16="http://schemas.microsoft.com/office/drawing/2014/main" id="{58799860-49FD-FC4E-A06D-CE26F5E93C7A}"/>
                </a:ext>
              </a:extLst>
            </p:cNvPr>
            <p:cNvSpPr>
              <a:spLocks/>
            </p:cNvSpPr>
            <p:nvPr/>
          </p:nvSpPr>
          <p:spPr bwMode="auto">
            <a:xfrm>
              <a:off x="2171032"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3" name="Freeform 852">
              <a:extLst>
                <a:ext uri="{FF2B5EF4-FFF2-40B4-BE49-F238E27FC236}">
                  <a16:creationId xmlns:a16="http://schemas.microsoft.com/office/drawing/2014/main" id="{F4D5D906-3F92-ED48-8B7F-D2716A362113}"/>
                </a:ext>
              </a:extLst>
            </p:cNvPr>
            <p:cNvSpPr>
              <a:spLocks/>
            </p:cNvSpPr>
            <p:nvPr/>
          </p:nvSpPr>
          <p:spPr bwMode="auto">
            <a:xfrm>
              <a:off x="2218193" y="3320016"/>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4" name="Freeform 853">
              <a:extLst>
                <a:ext uri="{FF2B5EF4-FFF2-40B4-BE49-F238E27FC236}">
                  <a16:creationId xmlns:a16="http://schemas.microsoft.com/office/drawing/2014/main" id="{A5045C5B-893A-AF41-BAA0-9556DCD46DFD}"/>
                </a:ext>
              </a:extLst>
            </p:cNvPr>
            <p:cNvSpPr>
              <a:spLocks/>
            </p:cNvSpPr>
            <p:nvPr/>
          </p:nvSpPr>
          <p:spPr bwMode="auto">
            <a:xfrm>
              <a:off x="2262581" y="3320016"/>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5" name="Freeform 854">
              <a:extLst>
                <a:ext uri="{FF2B5EF4-FFF2-40B4-BE49-F238E27FC236}">
                  <a16:creationId xmlns:a16="http://schemas.microsoft.com/office/drawing/2014/main" id="{4DDB6CF1-9575-4940-BD79-F28FDF46C46F}"/>
                </a:ext>
              </a:extLst>
            </p:cNvPr>
            <p:cNvSpPr>
              <a:spLocks/>
            </p:cNvSpPr>
            <p:nvPr/>
          </p:nvSpPr>
          <p:spPr bwMode="auto">
            <a:xfrm>
              <a:off x="2306970" y="3320016"/>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6" name="Freeform 855">
              <a:extLst>
                <a:ext uri="{FF2B5EF4-FFF2-40B4-BE49-F238E27FC236}">
                  <a16:creationId xmlns:a16="http://schemas.microsoft.com/office/drawing/2014/main" id="{CD1FA648-382F-3249-8BC4-0095593DA62B}"/>
                </a:ext>
              </a:extLst>
            </p:cNvPr>
            <p:cNvSpPr>
              <a:spLocks/>
            </p:cNvSpPr>
            <p:nvPr/>
          </p:nvSpPr>
          <p:spPr bwMode="auto">
            <a:xfrm>
              <a:off x="2354133" y="3320016"/>
              <a:ext cx="124841" cy="35844"/>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7" name="Freeform 856">
              <a:extLst>
                <a:ext uri="{FF2B5EF4-FFF2-40B4-BE49-F238E27FC236}">
                  <a16:creationId xmlns:a16="http://schemas.microsoft.com/office/drawing/2014/main" id="{27D5DB9C-99C2-4C45-BE3F-2EF32C1D4D58}"/>
                </a:ext>
              </a:extLst>
            </p:cNvPr>
            <p:cNvSpPr>
              <a:spLocks/>
            </p:cNvSpPr>
            <p:nvPr/>
          </p:nvSpPr>
          <p:spPr bwMode="auto">
            <a:xfrm>
              <a:off x="2490071" y="3320016"/>
              <a:ext cx="83228" cy="35844"/>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8" name="Freeform 857">
              <a:extLst>
                <a:ext uri="{FF2B5EF4-FFF2-40B4-BE49-F238E27FC236}">
                  <a16:creationId xmlns:a16="http://schemas.microsoft.com/office/drawing/2014/main" id="{561AF35A-9EE5-D741-A534-A15F33A925B5}"/>
                </a:ext>
              </a:extLst>
            </p:cNvPr>
            <p:cNvSpPr>
              <a:spLocks/>
            </p:cNvSpPr>
            <p:nvPr/>
          </p:nvSpPr>
          <p:spPr bwMode="auto">
            <a:xfrm>
              <a:off x="2581622"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9" name="Freeform 858">
              <a:extLst>
                <a:ext uri="{FF2B5EF4-FFF2-40B4-BE49-F238E27FC236}">
                  <a16:creationId xmlns:a16="http://schemas.microsoft.com/office/drawing/2014/main" id="{9C051A33-FA51-8C45-9FBB-9BBC4B1BE7E1}"/>
                </a:ext>
              </a:extLst>
            </p:cNvPr>
            <p:cNvSpPr>
              <a:spLocks/>
            </p:cNvSpPr>
            <p:nvPr/>
          </p:nvSpPr>
          <p:spPr bwMode="auto">
            <a:xfrm>
              <a:off x="2626010"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0" name="Freeform 859">
              <a:extLst>
                <a:ext uri="{FF2B5EF4-FFF2-40B4-BE49-F238E27FC236}">
                  <a16:creationId xmlns:a16="http://schemas.microsoft.com/office/drawing/2014/main" id="{D6DE3F48-B1E3-F244-BD82-DD2748A3AD9E}"/>
                </a:ext>
              </a:extLst>
            </p:cNvPr>
            <p:cNvSpPr>
              <a:spLocks/>
            </p:cNvSpPr>
            <p:nvPr/>
          </p:nvSpPr>
          <p:spPr bwMode="auto">
            <a:xfrm>
              <a:off x="2670398" y="3320016"/>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1" name="Freeform 860">
              <a:extLst>
                <a:ext uri="{FF2B5EF4-FFF2-40B4-BE49-F238E27FC236}">
                  <a16:creationId xmlns:a16="http://schemas.microsoft.com/office/drawing/2014/main" id="{F5EC9578-3EDA-124A-92A4-AE8A29A1FBE4}"/>
                </a:ext>
              </a:extLst>
            </p:cNvPr>
            <p:cNvSpPr>
              <a:spLocks/>
            </p:cNvSpPr>
            <p:nvPr/>
          </p:nvSpPr>
          <p:spPr bwMode="auto">
            <a:xfrm>
              <a:off x="2717560" y="3320016"/>
              <a:ext cx="216392" cy="35844"/>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2" name="Freeform 861">
              <a:extLst>
                <a:ext uri="{FF2B5EF4-FFF2-40B4-BE49-F238E27FC236}">
                  <a16:creationId xmlns:a16="http://schemas.microsoft.com/office/drawing/2014/main" id="{7B6BADAD-3F16-F64B-95D6-E206CEC516DF}"/>
                </a:ext>
              </a:extLst>
            </p:cNvPr>
            <p:cNvSpPr>
              <a:spLocks/>
            </p:cNvSpPr>
            <p:nvPr/>
          </p:nvSpPr>
          <p:spPr bwMode="auto">
            <a:xfrm>
              <a:off x="2945049" y="3320016"/>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3" name="Freeform 862">
              <a:extLst>
                <a:ext uri="{FF2B5EF4-FFF2-40B4-BE49-F238E27FC236}">
                  <a16:creationId xmlns:a16="http://schemas.microsoft.com/office/drawing/2014/main" id="{9D1D849E-6772-B443-BA89-B25788E0D212}"/>
                </a:ext>
              </a:extLst>
            </p:cNvPr>
            <p:cNvSpPr>
              <a:spLocks/>
            </p:cNvSpPr>
            <p:nvPr/>
          </p:nvSpPr>
          <p:spPr bwMode="auto">
            <a:xfrm>
              <a:off x="3036600"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4" name="Freeform 863">
              <a:extLst>
                <a:ext uri="{FF2B5EF4-FFF2-40B4-BE49-F238E27FC236}">
                  <a16:creationId xmlns:a16="http://schemas.microsoft.com/office/drawing/2014/main" id="{00C00418-1ED7-8546-B9A6-3C6D1C3D99A1}"/>
                </a:ext>
              </a:extLst>
            </p:cNvPr>
            <p:cNvSpPr>
              <a:spLocks/>
            </p:cNvSpPr>
            <p:nvPr/>
          </p:nvSpPr>
          <p:spPr bwMode="auto">
            <a:xfrm>
              <a:off x="3080988" y="3320016"/>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5" name="Freeform 864">
              <a:extLst>
                <a:ext uri="{FF2B5EF4-FFF2-40B4-BE49-F238E27FC236}">
                  <a16:creationId xmlns:a16="http://schemas.microsoft.com/office/drawing/2014/main" id="{0E981F60-299F-3B45-8B96-2AEA262BE658}"/>
                </a:ext>
              </a:extLst>
            </p:cNvPr>
            <p:cNvSpPr>
              <a:spLocks/>
            </p:cNvSpPr>
            <p:nvPr/>
          </p:nvSpPr>
          <p:spPr bwMode="auto">
            <a:xfrm>
              <a:off x="3216926" y="3320016"/>
              <a:ext cx="307943" cy="35844"/>
            </a:xfrm>
            <a:custGeom>
              <a:avLst/>
              <a:gdLst>
                <a:gd name="T0" fmla="*/ 0 w 213"/>
                <a:gd name="T1" fmla="*/ 2147483646 h 22"/>
                <a:gd name="T2" fmla="*/ 2147483646 w 213"/>
                <a:gd name="T3" fmla="*/ 2147483646 h 22"/>
                <a:gd name="T4" fmla="*/ 2147483646 w 213"/>
                <a:gd name="T5" fmla="*/ 0 h 22"/>
                <a:gd name="T6" fmla="*/ 0 w 213"/>
                <a:gd name="T7" fmla="*/ 0 h 22"/>
                <a:gd name="T8" fmla="*/ 0 w 21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 h="22">
                  <a:moveTo>
                    <a:pt x="0" y="21"/>
                  </a:moveTo>
                  <a:lnTo>
                    <a:pt x="212" y="21"/>
                  </a:lnTo>
                  <a:lnTo>
                    <a:pt x="21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6" name="Freeform 865">
              <a:extLst>
                <a:ext uri="{FF2B5EF4-FFF2-40B4-BE49-F238E27FC236}">
                  <a16:creationId xmlns:a16="http://schemas.microsoft.com/office/drawing/2014/main" id="{1BFB9A19-BF42-0B41-9D84-A06C9F79C3AD}"/>
                </a:ext>
              </a:extLst>
            </p:cNvPr>
            <p:cNvSpPr>
              <a:spLocks/>
            </p:cNvSpPr>
            <p:nvPr/>
          </p:nvSpPr>
          <p:spPr bwMode="auto">
            <a:xfrm>
              <a:off x="3535967" y="3320016"/>
              <a:ext cx="172004"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7" name="Freeform 866">
              <a:extLst>
                <a:ext uri="{FF2B5EF4-FFF2-40B4-BE49-F238E27FC236}">
                  <a16:creationId xmlns:a16="http://schemas.microsoft.com/office/drawing/2014/main" id="{81E5AB60-0B09-CB4D-8B6E-6A1496848A78}"/>
                </a:ext>
              </a:extLst>
            </p:cNvPr>
            <p:cNvSpPr>
              <a:spLocks/>
            </p:cNvSpPr>
            <p:nvPr/>
          </p:nvSpPr>
          <p:spPr bwMode="auto">
            <a:xfrm>
              <a:off x="3716292" y="3320016"/>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8" name="Freeform 867">
              <a:extLst>
                <a:ext uri="{FF2B5EF4-FFF2-40B4-BE49-F238E27FC236}">
                  <a16:creationId xmlns:a16="http://schemas.microsoft.com/office/drawing/2014/main" id="{259E3BC5-CBB5-9141-8AC7-BDB1BD1E8006}"/>
                </a:ext>
              </a:extLst>
            </p:cNvPr>
            <p:cNvSpPr>
              <a:spLocks/>
            </p:cNvSpPr>
            <p:nvPr/>
          </p:nvSpPr>
          <p:spPr bwMode="auto">
            <a:xfrm>
              <a:off x="3855005" y="3320016"/>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9" name="Freeform 868">
              <a:extLst>
                <a:ext uri="{FF2B5EF4-FFF2-40B4-BE49-F238E27FC236}">
                  <a16:creationId xmlns:a16="http://schemas.microsoft.com/office/drawing/2014/main" id="{15F3D14C-40E0-1944-8C05-7AC12C27733C}"/>
                </a:ext>
              </a:extLst>
            </p:cNvPr>
            <p:cNvSpPr>
              <a:spLocks/>
            </p:cNvSpPr>
            <p:nvPr/>
          </p:nvSpPr>
          <p:spPr bwMode="auto">
            <a:xfrm>
              <a:off x="3896620" y="3320016"/>
              <a:ext cx="174777" cy="35844"/>
            </a:xfrm>
            <a:custGeom>
              <a:avLst/>
              <a:gdLst>
                <a:gd name="T0" fmla="*/ 0 w 120"/>
                <a:gd name="T1" fmla="*/ 2147483646 h 22"/>
                <a:gd name="T2" fmla="*/ 2147483646 w 120"/>
                <a:gd name="T3" fmla="*/ 2147483646 h 22"/>
                <a:gd name="T4" fmla="*/ 2147483646 w 120"/>
                <a:gd name="T5" fmla="*/ 0 h 22"/>
                <a:gd name="T6" fmla="*/ 0 w 120"/>
                <a:gd name="T7" fmla="*/ 0 h 22"/>
                <a:gd name="T8" fmla="*/ 0 w 12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2">
                  <a:moveTo>
                    <a:pt x="0" y="21"/>
                  </a:moveTo>
                  <a:lnTo>
                    <a:pt x="119" y="21"/>
                  </a:lnTo>
                  <a:lnTo>
                    <a:pt x="11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0" name="Freeform 869">
              <a:extLst>
                <a:ext uri="{FF2B5EF4-FFF2-40B4-BE49-F238E27FC236}">
                  <a16:creationId xmlns:a16="http://schemas.microsoft.com/office/drawing/2014/main" id="{3D529350-5BBF-404B-8E69-9CCBF29E8F02}"/>
                </a:ext>
              </a:extLst>
            </p:cNvPr>
            <p:cNvSpPr>
              <a:spLocks/>
            </p:cNvSpPr>
            <p:nvPr/>
          </p:nvSpPr>
          <p:spPr bwMode="auto">
            <a:xfrm>
              <a:off x="2171032" y="3271135"/>
              <a:ext cx="80453"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1" name="Freeform 870">
              <a:extLst>
                <a:ext uri="{FF2B5EF4-FFF2-40B4-BE49-F238E27FC236}">
                  <a16:creationId xmlns:a16="http://schemas.microsoft.com/office/drawing/2014/main" id="{589C3FAE-2673-9C49-A3DD-CFB410FDF2F5}"/>
                </a:ext>
              </a:extLst>
            </p:cNvPr>
            <p:cNvSpPr>
              <a:spLocks/>
            </p:cNvSpPr>
            <p:nvPr/>
          </p:nvSpPr>
          <p:spPr bwMode="auto">
            <a:xfrm>
              <a:off x="2262581" y="3271135"/>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2" name="Freeform 871">
              <a:extLst>
                <a:ext uri="{FF2B5EF4-FFF2-40B4-BE49-F238E27FC236}">
                  <a16:creationId xmlns:a16="http://schemas.microsoft.com/office/drawing/2014/main" id="{7EF2606F-B174-0945-988C-8835347A2A21}"/>
                </a:ext>
              </a:extLst>
            </p:cNvPr>
            <p:cNvSpPr>
              <a:spLocks/>
            </p:cNvSpPr>
            <p:nvPr/>
          </p:nvSpPr>
          <p:spPr bwMode="auto">
            <a:xfrm>
              <a:off x="2306970" y="3271135"/>
              <a:ext cx="83228"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3" name="Freeform 872">
              <a:extLst>
                <a:ext uri="{FF2B5EF4-FFF2-40B4-BE49-F238E27FC236}">
                  <a16:creationId xmlns:a16="http://schemas.microsoft.com/office/drawing/2014/main" id="{5CA16B62-2942-C642-B6AE-616EED4C18E0}"/>
                </a:ext>
              </a:extLst>
            </p:cNvPr>
            <p:cNvSpPr>
              <a:spLocks/>
            </p:cNvSpPr>
            <p:nvPr/>
          </p:nvSpPr>
          <p:spPr bwMode="auto">
            <a:xfrm>
              <a:off x="2401294" y="3271135"/>
              <a:ext cx="33291"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4" name="Freeform 873">
              <a:extLst>
                <a:ext uri="{FF2B5EF4-FFF2-40B4-BE49-F238E27FC236}">
                  <a16:creationId xmlns:a16="http://schemas.microsoft.com/office/drawing/2014/main" id="{59431A01-28F1-C440-8AF5-52161BA440BD}"/>
                </a:ext>
              </a:extLst>
            </p:cNvPr>
            <p:cNvSpPr>
              <a:spLocks/>
            </p:cNvSpPr>
            <p:nvPr/>
          </p:nvSpPr>
          <p:spPr bwMode="auto">
            <a:xfrm>
              <a:off x="2445682" y="3271135"/>
              <a:ext cx="172004" cy="35846"/>
            </a:xfrm>
            <a:custGeom>
              <a:avLst/>
              <a:gdLst>
                <a:gd name="T0" fmla="*/ 0 w 118"/>
                <a:gd name="T1" fmla="*/ 2147483646 h 22"/>
                <a:gd name="T2" fmla="*/ 2147483646 w 118"/>
                <a:gd name="T3" fmla="*/ 2147483646 h 22"/>
                <a:gd name="T4" fmla="*/ 2147483646 w 118"/>
                <a:gd name="T5" fmla="*/ 0 h 22"/>
                <a:gd name="T6" fmla="*/ 0 w 118"/>
                <a:gd name="T7" fmla="*/ 0 h 22"/>
                <a:gd name="T8" fmla="*/ 0 w 118"/>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2">
                  <a:moveTo>
                    <a:pt x="0" y="21"/>
                  </a:moveTo>
                  <a:lnTo>
                    <a:pt x="117" y="21"/>
                  </a:lnTo>
                  <a:lnTo>
                    <a:pt x="117"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5" name="Freeform 874">
              <a:extLst>
                <a:ext uri="{FF2B5EF4-FFF2-40B4-BE49-F238E27FC236}">
                  <a16:creationId xmlns:a16="http://schemas.microsoft.com/office/drawing/2014/main" id="{08BFDF6F-0C50-2B44-BE84-4D4B51CE8018}"/>
                </a:ext>
              </a:extLst>
            </p:cNvPr>
            <p:cNvSpPr>
              <a:spLocks/>
            </p:cNvSpPr>
            <p:nvPr/>
          </p:nvSpPr>
          <p:spPr bwMode="auto">
            <a:xfrm>
              <a:off x="2626010" y="3271135"/>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6" name="Freeform 875">
              <a:extLst>
                <a:ext uri="{FF2B5EF4-FFF2-40B4-BE49-F238E27FC236}">
                  <a16:creationId xmlns:a16="http://schemas.microsoft.com/office/drawing/2014/main" id="{CBDCBBD9-9E45-AF49-B938-18FC10F761F0}"/>
                </a:ext>
              </a:extLst>
            </p:cNvPr>
            <p:cNvSpPr>
              <a:spLocks/>
            </p:cNvSpPr>
            <p:nvPr/>
          </p:nvSpPr>
          <p:spPr bwMode="auto">
            <a:xfrm>
              <a:off x="2670398" y="3271135"/>
              <a:ext cx="36064" cy="35846"/>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7" name="Freeform 876">
              <a:extLst>
                <a:ext uri="{FF2B5EF4-FFF2-40B4-BE49-F238E27FC236}">
                  <a16:creationId xmlns:a16="http://schemas.microsoft.com/office/drawing/2014/main" id="{1A6D3512-28B2-A04F-A6F7-FFEBFBD0E4F3}"/>
                </a:ext>
              </a:extLst>
            </p:cNvPr>
            <p:cNvSpPr>
              <a:spLocks/>
            </p:cNvSpPr>
            <p:nvPr/>
          </p:nvSpPr>
          <p:spPr bwMode="auto">
            <a:xfrm>
              <a:off x="2717560" y="3271135"/>
              <a:ext cx="216392" cy="35846"/>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8" name="Freeform 877">
              <a:extLst>
                <a:ext uri="{FF2B5EF4-FFF2-40B4-BE49-F238E27FC236}">
                  <a16:creationId xmlns:a16="http://schemas.microsoft.com/office/drawing/2014/main" id="{4EAB7146-0844-9540-BCE9-F370823D04A9}"/>
                </a:ext>
              </a:extLst>
            </p:cNvPr>
            <p:cNvSpPr>
              <a:spLocks/>
            </p:cNvSpPr>
            <p:nvPr/>
          </p:nvSpPr>
          <p:spPr bwMode="auto">
            <a:xfrm>
              <a:off x="2945049" y="3271135"/>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9" name="Freeform 878">
              <a:extLst>
                <a:ext uri="{FF2B5EF4-FFF2-40B4-BE49-F238E27FC236}">
                  <a16:creationId xmlns:a16="http://schemas.microsoft.com/office/drawing/2014/main" id="{A4D1FEFB-5ADF-304B-AFAF-3BC1F5CCD618}"/>
                </a:ext>
              </a:extLst>
            </p:cNvPr>
            <p:cNvSpPr>
              <a:spLocks/>
            </p:cNvSpPr>
            <p:nvPr/>
          </p:nvSpPr>
          <p:spPr bwMode="auto">
            <a:xfrm>
              <a:off x="2992212" y="3271135"/>
              <a:ext cx="33291"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0" name="Freeform 879">
              <a:extLst>
                <a:ext uri="{FF2B5EF4-FFF2-40B4-BE49-F238E27FC236}">
                  <a16:creationId xmlns:a16="http://schemas.microsoft.com/office/drawing/2014/main" id="{28C1E775-F5CC-CF48-B40E-6D315D04618E}"/>
                </a:ext>
              </a:extLst>
            </p:cNvPr>
            <p:cNvSpPr>
              <a:spLocks/>
            </p:cNvSpPr>
            <p:nvPr/>
          </p:nvSpPr>
          <p:spPr bwMode="auto">
            <a:xfrm>
              <a:off x="3036600" y="3271135"/>
              <a:ext cx="77679"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1" name="Freeform 880">
              <a:extLst>
                <a:ext uri="{FF2B5EF4-FFF2-40B4-BE49-F238E27FC236}">
                  <a16:creationId xmlns:a16="http://schemas.microsoft.com/office/drawing/2014/main" id="{545760C7-8B88-1242-AA96-71C0F6AC4E0E}"/>
                </a:ext>
              </a:extLst>
            </p:cNvPr>
            <p:cNvSpPr>
              <a:spLocks/>
            </p:cNvSpPr>
            <p:nvPr/>
          </p:nvSpPr>
          <p:spPr bwMode="auto">
            <a:xfrm>
              <a:off x="3125376" y="3271135"/>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2" name="Freeform 881">
              <a:extLst>
                <a:ext uri="{FF2B5EF4-FFF2-40B4-BE49-F238E27FC236}">
                  <a16:creationId xmlns:a16="http://schemas.microsoft.com/office/drawing/2014/main" id="{B5706FA4-154B-674A-A06F-DBBAD5DB3F82}"/>
                </a:ext>
              </a:extLst>
            </p:cNvPr>
            <p:cNvSpPr>
              <a:spLocks/>
            </p:cNvSpPr>
            <p:nvPr/>
          </p:nvSpPr>
          <p:spPr bwMode="auto">
            <a:xfrm>
              <a:off x="3172538" y="3271135"/>
              <a:ext cx="488269" cy="35846"/>
            </a:xfrm>
            <a:custGeom>
              <a:avLst/>
              <a:gdLst>
                <a:gd name="T0" fmla="*/ 0 w 336"/>
                <a:gd name="T1" fmla="*/ 2147483646 h 22"/>
                <a:gd name="T2" fmla="*/ 2147483646 w 336"/>
                <a:gd name="T3" fmla="*/ 2147483646 h 22"/>
                <a:gd name="T4" fmla="*/ 2147483646 w 336"/>
                <a:gd name="T5" fmla="*/ 0 h 22"/>
                <a:gd name="T6" fmla="*/ 0 w 336"/>
                <a:gd name="T7" fmla="*/ 0 h 22"/>
                <a:gd name="T8" fmla="*/ 0 w 33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22">
                  <a:moveTo>
                    <a:pt x="0" y="21"/>
                  </a:moveTo>
                  <a:lnTo>
                    <a:pt x="335" y="21"/>
                  </a:lnTo>
                  <a:lnTo>
                    <a:pt x="33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3" name="Freeform 882">
              <a:extLst>
                <a:ext uri="{FF2B5EF4-FFF2-40B4-BE49-F238E27FC236}">
                  <a16:creationId xmlns:a16="http://schemas.microsoft.com/office/drawing/2014/main" id="{11DB18FB-458C-6F45-B558-35DD21B11B7B}"/>
                </a:ext>
              </a:extLst>
            </p:cNvPr>
            <p:cNvSpPr>
              <a:spLocks/>
            </p:cNvSpPr>
            <p:nvPr/>
          </p:nvSpPr>
          <p:spPr bwMode="auto">
            <a:xfrm>
              <a:off x="3671904" y="3271135"/>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4" name="Freeform 883">
              <a:extLst>
                <a:ext uri="{FF2B5EF4-FFF2-40B4-BE49-F238E27FC236}">
                  <a16:creationId xmlns:a16="http://schemas.microsoft.com/office/drawing/2014/main" id="{72C75DFD-A920-C44F-9699-A14F31AACB7F}"/>
                </a:ext>
              </a:extLst>
            </p:cNvPr>
            <p:cNvSpPr>
              <a:spLocks/>
            </p:cNvSpPr>
            <p:nvPr/>
          </p:nvSpPr>
          <p:spPr bwMode="auto">
            <a:xfrm>
              <a:off x="3807844" y="3271135"/>
              <a:ext cx="36064"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5" name="Freeform 884">
              <a:extLst>
                <a:ext uri="{FF2B5EF4-FFF2-40B4-BE49-F238E27FC236}">
                  <a16:creationId xmlns:a16="http://schemas.microsoft.com/office/drawing/2014/main" id="{F06BA047-A2DC-7C4D-AD8D-C02ADE4493DD}"/>
                </a:ext>
              </a:extLst>
            </p:cNvPr>
            <p:cNvSpPr>
              <a:spLocks/>
            </p:cNvSpPr>
            <p:nvPr/>
          </p:nvSpPr>
          <p:spPr bwMode="auto">
            <a:xfrm>
              <a:off x="3855005" y="3271135"/>
              <a:ext cx="172004" cy="35846"/>
            </a:xfrm>
            <a:custGeom>
              <a:avLst/>
              <a:gdLst>
                <a:gd name="T0" fmla="*/ 0 w 119"/>
                <a:gd name="T1" fmla="*/ 2147483646 h 22"/>
                <a:gd name="T2" fmla="*/ 2147483646 w 119"/>
                <a:gd name="T3" fmla="*/ 2147483646 h 22"/>
                <a:gd name="T4" fmla="*/ 2147483646 w 119"/>
                <a:gd name="T5" fmla="*/ 0 h 22"/>
                <a:gd name="T6" fmla="*/ 0 w 119"/>
                <a:gd name="T7" fmla="*/ 0 h 22"/>
                <a:gd name="T8" fmla="*/ 0 w 11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2">
                  <a:moveTo>
                    <a:pt x="0" y="21"/>
                  </a:moveTo>
                  <a:lnTo>
                    <a:pt x="118" y="21"/>
                  </a:lnTo>
                  <a:lnTo>
                    <a:pt x="118"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6" name="Freeform 885">
              <a:extLst>
                <a:ext uri="{FF2B5EF4-FFF2-40B4-BE49-F238E27FC236}">
                  <a16:creationId xmlns:a16="http://schemas.microsoft.com/office/drawing/2014/main" id="{F92D0357-F2E9-924D-9D11-986777FA6982}"/>
                </a:ext>
              </a:extLst>
            </p:cNvPr>
            <p:cNvSpPr>
              <a:spLocks/>
            </p:cNvSpPr>
            <p:nvPr/>
          </p:nvSpPr>
          <p:spPr bwMode="auto">
            <a:xfrm>
              <a:off x="4035333" y="3271135"/>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7" name="Freeform 886">
              <a:extLst>
                <a:ext uri="{FF2B5EF4-FFF2-40B4-BE49-F238E27FC236}">
                  <a16:creationId xmlns:a16="http://schemas.microsoft.com/office/drawing/2014/main" id="{02295B84-C7A4-2A40-8EFE-C67446E65E3A}"/>
                </a:ext>
              </a:extLst>
            </p:cNvPr>
            <p:cNvSpPr>
              <a:spLocks/>
            </p:cNvSpPr>
            <p:nvPr/>
          </p:nvSpPr>
          <p:spPr bwMode="auto">
            <a:xfrm>
              <a:off x="4079721" y="3271135"/>
              <a:ext cx="80453" cy="35846"/>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8" name="Freeform 887">
              <a:extLst>
                <a:ext uri="{FF2B5EF4-FFF2-40B4-BE49-F238E27FC236}">
                  <a16:creationId xmlns:a16="http://schemas.microsoft.com/office/drawing/2014/main" id="{0F90B7C5-7774-CD41-BC31-2C57D7CBCB28}"/>
                </a:ext>
              </a:extLst>
            </p:cNvPr>
            <p:cNvSpPr>
              <a:spLocks/>
            </p:cNvSpPr>
            <p:nvPr/>
          </p:nvSpPr>
          <p:spPr bwMode="auto">
            <a:xfrm>
              <a:off x="2218193" y="3225515"/>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9" name="Freeform 888">
              <a:extLst>
                <a:ext uri="{FF2B5EF4-FFF2-40B4-BE49-F238E27FC236}">
                  <a16:creationId xmlns:a16="http://schemas.microsoft.com/office/drawing/2014/main" id="{A715AB3C-ACD5-4548-9567-6168587B7161}"/>
                </a:ext>
              </a:extLst>
            </p:cNvPr>
            <p:cNvSpPr>
              <a:spLocks/>
            </p:cNvSpPr>
            <p:nvPr/>
          </p:nvSpPr>
          <p:spPr bwMode="auto">
            <a:xfrm>
              <a:off x="2262581" y="3225515"/>
              <a:ext cx="38840"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0" name="Freeform 889">
              <a:extLst>
                <a:ext uri="{FF2B5EF4-FFF2-40B4-BE49-F238E27FC236}">
                  <a16:creationId xmlns:a16="http://schemas.microsoft.com/office/drawing/2014/main" id="{7CFCF66C-3008-E34D-BA40-4913DC0FC3A0}"/>
                </a:ext>
              </a:extLst>
            </p:cNvPr>
            <p:cNvSpPr>
              <a:spLocks/>
            </p:cNvSpPr>
            <p:nvPr/>
          </p:nvSpPr>
          <p:spPr bwMode="auto">
            <a:xfrm>
              <a:off x="2306970" y="3225515"/>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1" name="Freeform 890">
              <a:extLst>
                <a:ext uri="{FF2B5EF4-FFF2-40B4-BE49-F238E27FC236}">
                  <a16:creationId xmlns:a16="http://schemas.microsoft.com/office/drawing/2014/main" id="{B637CF2F-8391-204F-B9AB-3B6DAF8DF8D5}"/>
                </a:ext>
              </a:extLst>
            </p:cNvPr>
            <p:cNvSpPr>
              <a:spLocks/>
            </p:cNvSpPr>
            <p:nvPr/>
          </p:nvSpPr>
          <p:spPr bwMode="auto">
            <a:xfrm>
              <a:off x="2445682" y="3225515"/>
              <a:ext cx="80454" cy="35846"/>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2" name="Freeform 891">
              <a:extLst>
                <a:ext uri="{FF2B5EF4-FFF2-40B4-BE49-F238E27FC236}">
                  <a16:creationId xmlns:a16="http://schemas.microsoft.com/office/drawing/2014/main" id="{005B010F-ED22-E24A-8CD2-0158265EAB35}"/>
                </a:ext>
              </a:extLst>
            </p:cNvPr>
            <p:cNvSpPr>
              <a:spLocks/>
            </p:cNvSpPr>
            <p:nvPr/>
          </p:nvSpPr>
          <p:spPr bwMode="auto">
            <a:xfrm>
              <a:off x="2534459" y="3225515"/>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3" name="Freeform 892">
              <a:extLst>
                <a:ext uri="{FF2B5EF4-FFF2-40B4-BE49-F238E27FC236}">
                  <a16:creationId xmlns:a16="http://schemas.microsoft.com/office/drawing/2014/main" id="{788BB87D-29ED-4443-BB6D-12A7A76BCD4C}"/>
                </a:ext>
              </a:extLst>
            </p:cNvPr>
            <p:cNvSpPr>
              <a:spLocks/>
            </p:cNvSpPr>
            <p:nvPr/>
          </p:nvSpPr>
          <p:spPr bwMode="auto">
            <a:xfrm>
              <a:off x="2670398" y="3225515"/>
              <a:ext cx="36064"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4" name="Freeform 893">
              <a:extLst>
                <a:ext uri="{FF2B5EF4-FFF2-40B4-BE49-F238E27FC236}">
                  <a16:creationId xmlns:a16="http://schemas.microsoft.com/office/drawing/2014/main" id="{2B4E41CB-2AF7-534C-8B86-3992C3E39A50}"/>
                </a:ext>
              </a:extLst>
            </p:cNvPr>
            <p:cNvSpPr>
              <a:spLocks/>
            </p:cNvSpPr>
            <p:nvPr/>
          </p:nvSpPr>
          <p:spPr bwMode="auto">
            <a:xfrm>
              <a:off x="2717560" y="3225515"/>
              <a:ext cx="216392" cy="35846"/>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5" name="Freeform 894">
              <a:extLst>
                <a:ext uri="{FF2B5EF4-FFF2-40B4-BE49-F238E27FC236}">
                  <a16:creationId xmlns:a16="http://schemas.microsoft.com/office/drawing/2014/main" id="{89349E41-C7B2-2843-B697-D021D1C709BD}"/>
                </a:ext>
              </a:extLst>
            </p:cNvPr>
            <p:cNvSpPr>
              <a:spLocks/>
            </p:cNvSpPr>
            <p:nvPr/>
          </p:nvSpPr>
          <p:spPr bwMode="auto">
            <a:xfrm>
              <a:off x="2945049" y="3225515"/>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6" name="Freeform 895">
              <a:extLst>
                <a:ext uri="{FF2B5EF4-FFF2-40B4-BE49-F238E27FC236}">
                  <a16:creationId xmlns:a16="http://schemas.microsoft.com/office/drawing/2014/main" id="{E33DC46C-7DC1-9B4C-8450-1A01D97F482D}"/>
                </a:ext>
              </a:extLst>
            </p:cNvPr>
            <p:cNvSpPr>
              <a:spLocks/>
            </p:cNvSpPr>
            <p:nvPr/>
          </p:nvSpPr>
          <p:spPr bwMode="auto">
            <a:xfrm>
              <a:off x="3036600" y="3225515"/>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7" name="Freeform 896">
              <a:extLst>
                <a:ext uri="{FF2B5EF4-FFF2-40B4-BE49-F238E27FC236}">
                  <a16:creationId xmlns:a16="http://schemas.microsoft.com/office/drawing/2014/main" id="{736D2CC3-2ADB-9449-B96B-1DEF324B8CF8}"/>
                </a:ext>
              </a:extLst>
            </p:cNvPr>
            <p:cNvSpPr>
              <a:spLocks/>
            </p:cNvSpPr>
            <p:nvPr/>
          </p:nvSpPr>
          <p:spPr bwMode="auto">
            <a:xfrm>
              <a:off x="3080988" y="3225515"/>
              <a:ext cx="80453" cy="35846"/>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8" name="Freeform 897">
              <a:extLst>
                <a:ext uri="{FF2B5EF4-FFF2-40B4-BE49-F238E27FC236}">
                  <a16:creationId xmlns:a16="http://schemas.microsoft.com/office/drawing/2014/main" id="{29BEB0A2-AA12-8746-9F66-E57F9E2A086F}"/>
                </a:ext>
              </a:extLst>
            </p:cNvPr>
            <p:cNvSpPr>
              <a:spLocks/>
            </p:cNvSpPr>
            <p:nvPr/>
          </p:nvSpPr>
          <p:spPr bwMode="auto">
            <a:xfrm>
              <a:off x="3172538" y="3225515"/>
              <a:ext cx="260780" cy="35846"/>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9" name="Freeform 898">
              <a:extLst>
                <a:ext uri="{FF2B5EF4-FFF2-40B4-BE49-F238E27FC236}">
                  <a16:creationId xmlns:a16="http://schemas.microsoft.com/office/drawing/2014/main" id="{1C7894D2-B357-2D4C-BB1B-F89494B5DB6E}"/>
                </a:ext>
              </a:extLst>
            </p:cNvPr>
            <p:cNvSpPr>
              <a:spLocks/>
            </p:cNvSpPr>
            <p:nvPr/>
          </p:nvSpPr>
          <p:spPr bwMode="auto">
            <a:xfrm>
              <a:off x="3444415" y="3225515"/>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0" name="Freeform 899">
              <a:extLst>
                <a:ext uri="{FF2B5EF4-FFF2-40B4-BE49-F238E27FC236}">
                  <a16:creationId xmlns:a16="http://schemas.microsoft.com/office/drawing/2014/main" id="{42BE8D1C-1F92-E54B-8106-A9552CDA77F8}"/>
                </a:ext>
              </a:extLst>
            </p:cNvPr>
            <p:cNvSpPr>
              <a:spLocks/>
            </p:cNvSpPr>
            <p:nvPr/>
          </p:nvSpPr>
          <p:spPr bwMode="auto">
            <a:xfrm>
              <a:off x="3535967" y="3225515"/>
              <a:ext cx="263554" cy="35846"/>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1" name="Freeform 900">
              <a:extLst>
                <a:ext uri="{FF2B5EF4-FFF2-40B4-BE49-F238E27FC236}">
                  <a16:creationId xmlns:a16="http://schemas.microsoft.com/office/drawing/2014/main" id="{B9A10B04-8089-4A4E-909D-62A4223F0DD3}"/>
                </a:ext>
              </a:extLst>
            </p:cNvPr>
            <p:cNvSpPr>
              <a:spLocks/>
            </p:cNvSpPr>
            <p:nvPr/>
          </p:nvSpPr>
          <p:spPr bwMode="auto">
            <a:xfrm>
              <a:off x="3807844" y="3225515"/>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2" name="Freeform 901">
              <a:extLst>
                <a:ext uri="{FF2B5EF4-FFF2-40B4-BE49-F238E27FC236}">
                  <a16:creationId xmlns:a16="http://schemas.microsoft.com/office/drawing/2014/main" id="{FA0EA34A-EA18-C84C-AC6F-797013700E82}"/>
                </a:ext>
              </a:extLst>
            </p:cNvPr>
            <p:cNvSpPr>
              <a:spLocks/>
            </p:cNvSpPr>
            <p:nvPr/>
          </p:nvSpPr>
          <p:spPr bwMode="auto">
            <a:xfrm>
              <a:off x="3943782" y="3225515"/>
              <a:ext cx="83228" cy="35846"/>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3" name="Freeform 902">
              <a:extLst>
                <a:ext uri="{FF2B5EF4-FFF2-40B4-BE49-F238E27FC236}">
                  <a16:creationId xmlns:a16="http://schemas.microsoft.com/office/drawing/2014/main" id="{10B01F6B-FF07-574F-8D34-75F2EBE70385}"/>
                </a:ext>
              </a:extLst>
            </p:cNvPr>
            <p:cNvSpPr>
              <a:spLocks/>
            </p:cNvSpPr>
            <p:nvPr/>
          </p:nvSpPr>
          <p:spPr bwMode="auto">
            <a:xfrm>
              <a:off x="4035333" y="3225515"/>
              <a:ext cx="124841" cy="35846"/>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4" name="Freeform 903">
              <a:extLst>
                <a:ext uri="{FF2B5EF4-FFF2-40B4-BE49-F238E27FC236}">
                  <a16:creationId xmlns:a16="http://schemas.microsoft.com/office/drawing/2014/main" id="{383C71A8-3F47-C74F-B098-404573472E96}"/>
                </a:ext>
              </a:extLst>
            </p:cNvPr>
            <p:cNvSpPr>
              <a:spLocks/>
            </p:cNvSpPr>
            <p:nvPr/>
          </p:nvSpPr>
          <p:spPr bwMode="auto">
            <a:xfrm>
              <a:off x="4171271" y="3225515"/>
              <a:ext cx="36066"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5" name="Freeform 904">
              <a:extLst>
                <a:ext uri="{FF2B5EF4-FFF2-40B4-BE49-F238E27FC236}">
                  <a16:creationId xmlns:a16="http://schemas.microsoft.com/office/drawing/2014/main" id="{02AEF01A-8E06-EE4E-92AA-580C60854A03}"/>
                </a:ext>
              </a:extLst>
            </p:cNvPr>
            <p:cNvSpPr>
              <a:spLocks/>
            </p:cNvSpPr>
            <p:nvPr/>
          </p:nvSpPr>
          <p:spPr bwMode="auto">
            <a:xfrm>
              <a:off x="2262581" y="3179894"/>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6" name="Freeform 905">
              <a:extLst>
                <a:ext uri="{FF2B5EF4-FFF2-40B4-BE49-F238E27FC236}">
                  <a16:creationId xmlns:a16="http://schemas.microsoft.com/office/drawing/2014/main" id="{C2BA80A5-2926-DF4E-8AE9-35BC2E6D4C6C}"/>
                </a:ext>
              </a:extLst>
            </p:cNvPr>
            <p:cNvSpPr>
              <a:spLocks/>
            </p:cNvSpPr>
            <p:nvPr/>
          </p:nvSpPr>
          <p:spPr bwMode="auto">
            <a:xfrm>
              <a:off x="2354133" y="3179894"/>
              <a:ext cx="36064"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7" name="Freeform 906">
              <a:extLst>
                <a:ext uri="{FF2B5EF4-FFF2-40B4-BE49-F238E27FC236}">
                  <a16:creationId xmlns:a16="http://schemas.microsoft.com/office/drawing/2014/main" id="{5DB37E34-FE00-7946-BAF0-3A1F572E23E0}"/>
                </a:ext>
              </a:extLst>
            </p:cNvPr>
            <p:cNvSpPr>
              <a:spLocks/>
            </p:cNvSpPr>
            <p:nvPr/>
          </p:nvSpPr>
          <p:spPr bwMode="auto">
            <a:xfrm>
              <a:off x="2401294" y="3179894"/>
              <a:ext cx="260780" cy="3910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8" name="Freeform 907">
              <a:extLst>
                <a:ext uri="{FF2B5EF4-FFF2-40B4-BE49-F238E27FC236}">
                  <a16:creationId xmlns:a16="http://schemas.microsoft.com/office/drawing/2014/main" id="{960C2832-2084-CE41-8764-E7BFD9DA5633}"/>
                </a:ext>
              </a:extLst>
            </p:cNvPr>
            <p:cNvSpPr>
              <a:spLocks/>
            </p:cNvSpPr>
            <p:nvPr/>
          </p:nvSpPr>
          <p:spPr bwMode="auto">
            <a:xfrm>
              <a:off x="2670398" y="3179894"/>
              <a:ext cx="36064"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9" name="Freeform 908">
              <a:extLst>
                <a:ext uri="{FF2B5EF4-FFF2-40B4-BE49-F238E27FC236}">
                  <a16:creationId xmlns:a16="http://schemas.microsoft.com/office/drawing/2014/main" id="{0E0A3C89-4041-4440-BAF1-1FB67AD9EBC3}"/>
                </a:ext>
              </a:extLst>
            </p:cNvPr>
            <p:cNvSpPr>
              <a:spLocks/>
            </p:cNvSpPr>
            <p:nvPr/>
          </p:nvSpPr>
          <p:spPr bwMode="auto">
            <a:xfrm>
              <a:off x="2717560" y="3179894"/>
              <a:ext cx="216392" cy="39103"/>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0" name="Freeform 909">
              <a:extLst>
                <a:ext uri="{FF2B5EF4-FFF2-40B4-BE49-F238E27FC236}">
                  <a16:creationId xmlns:a16="http://schemas.microsoft.com/office/drawing/2014/main" id="{3D39C98E-0591-4143-9227-45842F372CD0}"/>
                </a:ext>
              </a:extLst>
            </p:cNvPr>
            <p:cNvSpPr>
              <a:spLocks/>
            </p:cNvSpPr>
            <p:nvPr/>
          </p:nvSpPr>
          <p:spPr bwMode="auto">
            <a:xfrm>
              <a:off x="2945049" y="3179894"/>
              <a:ext cx="36066"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1" name="Freeform 910">
              <a:extLst>
                <a:ext uri="{FF2B5EF4-FFF2-40B4-BE49-F238E27FC236}">
                  <a16:creationId xmlns:a16="http://schemas.microsoft.com/office/drawing/2014/main" id="{18CBB885-392F-7E40-BF0D-230F83AFDB17}"/>
                </a:ext>
              </a:extLst>
            </p:cNvPr>
            <p:cNvSpPr>
              <a:spLocks/>
            </p:cNvSpPr>
            <p:nvPr/>
          </p:nvSpPr>
          <p:spPr bwMode="auto">
            <a:xfrm>
              <a:off x="2992212" y="3179894"/>
              <a:ext cx="80453"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2" name="Freeform 911">
              <a:extLst>
                <a:ext uri="{FF2B5EF4-FFF2-40B4-BE49-F238E27FC236}">
                  <a16:creationId xmlns:a16="http://schemas.microsoft.com/office/drawing/2014/main" id="{E564793F-BCD3-0B41-8C52-600C2469A108}"/>
                </a:ext>
              </a:extLst>
            </p:cNvPr>
            <p:cNvSpPr>
              <a:spLocks/>
            </p:cNvSpPr>
            <p:nvPr/>
          </p:nvSpPr>
          <p:spPr bwMode="auto">
            <a:xfrm>
              <a:off x="3080988" y="3179894"/>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3" name="Freeform 912">
              <a:extLst>
                <a:ext uri="{FF2B5EF4-FFF2-40B4-BE49-F238E27FC236}">
                  <a16:creationId xmlns:a16="http://schemas.microsoft.com/office/drawing/2014/main" id="{41C630B5-0965-B549-9ECB-13E9B2DA311C}"/>
                </a:ext>
              </a:extLst>
            </p:cNvPr>
            <p:cNvSpPr>
              <a:spLocks/>
            </p:cNvSpPr>
            <p:nvPr/>
          </p:nvSpPr>
          <p:spPr bwMode="auto">
            <a:xfrm>
              <a:off x="3125376" y="3179894"/>
              <a:ext cx="174777" cy="39103"/>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4" name="Freeform 913">
              <a:extLst>
                <a:ext uri="{FF2B5EF4-FFF2-40B4-BE49-F238E27FC236}">
                  <a16:creationId xmlns:a16="http://schemas.microsoft.com/office/drawing/2014/main" id="{8B437C14-565B-9941-9699-F17E66FECA84}"/>
                </a:ext>
              </a:extLst>
            </p:cNvPr>
            <p:cNvSpPr>
              <a:spLocks/>
            </p:cNvSpPr>
            <p:nvPr/>
          </p:nvSpPr>
          <p:spPr bwMode="auto">
            <a:xfrm>
              <a:off x="3308477" y="3179894"/>
              <a:ext cx="399493" cy="39103"/>
            </a:xfrm>
            <a:custGeom>
              <a:avLst/>
              <a:gdLst>
                <a:gd name="T0" fmla="*/ 0 w 273"/>
                <a:gd name="T1" fmla="*/ 2147483646 h 23"/>
                <a:gd name="T2" fmla="*/ 2147483646 w 273"/>
                <a:gd name="T3" fmla="*/ 2147483646 h 23"/>
                <a:gd name="T4" fmla="*/ 2147483646 w 273"/>
                <a:gd name="T5" fmla="*/ 0 h 23"/>
                <a:gd name="T6" fmla="*/ 0 w 273"/>
                <a:gd name="T7" fmla="*/ 0 h 23"/>
                <a:gd name="T8" fmla="*/ 0 w 27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23">
                  <a:moveTo>
                    <a:pt x="0" y="22"/>
                  </a:moveTo>
                  <a:lnTo>
                    <a:pt x="272" y="22"/>
                  </a:lnTo>
                  <a:lnTo>
                    <a:pt x="27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5" name="Freeform 914">
              <a:extLst>
                <a:ext uri="{FF2B5EF4-FFF2-40B4-BE49-F238E27FC236}">
                  <a16:creationId xmlns:a16="http://schemas.microsoft.com/office/drawing/2014/main" id="{FDEA5C6C-3226-D142-9DBF-38E35AA1AAF8}"/>
                </a:ext>
              </a:extLst>
            </p:cNvPr>
            <p:cNvSpPr>
              <a:spLocks/>
            </p:cNvSpPr>
            <p:nvPr/>
          </p:nvSpPr>
          <p:spPr bwMode="auto">
            <a:xfrm>
              <a:off x="3716292" y="3179894"/>
              <a:ext cx="260780" cy="3910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6" name="Freeform 915">
              <a:extLst>
                <a:ext uri="{FF2B5EF4-FFF2-40B4-BE49-F238E27FC236}">
                  <a16:creationId xmlns:a16="http://schemas.microsoft.com/office/drawing/2014/main" id="{3DC06874-7BB5-D944-BFA0-0A4D8B4A4AD1}"/>
                </a:ext>
              </a:extLst>
            </p:cNvPr>
            <p:cNvSpPr>
              <a:spLocks/>
            </p:cNvSpPr>
            <p:nvPr/>
          </p:nvSpPr>
          <p:spPr bwMode="auto">
            <a:xfrm>
              <a:off x="3988170" y="3179894"/>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7" name="Freeform 916">
              <a:extLst>
                <a:ext uri="{FF2B5EF4-FFF2-40B4-BE49-F238E27FC236}">
                  <a16:creationId xmlns:a16="http://schemas.microsoft.com/office/drawing/2014/main" id="{DEDD9B31-A0BA-1347-A473-0228CB571898}"/>
                </a:ext>
              </a:extLst>
            </p:cNvPr>
            <p:cNvSpPr>
              <a:spLocks/>
            </p:cNvSpPr>
            <p:nvPr/>
          </p:nvSpPr>
          <p:spPr bwMode="auto">
            <a:xfrm>
              <a:off x="4035333" y="3179894"/>
              <a:ext cx="124841" cy="39103"/>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8" name="Freeform 917">
              <a:extLst>
                <a:ext uri="{FF2B5EF4-FFF2-40B4-BE49-F238E27FC236}">
                  <a16:creationId xmlns:a16="http://schemas.microsoft.com/office/drawing/2014/main" id="{DFE3D928-BDD4-EC4D-BED9-77B3BB6D5CD0}"/>
                </a:ext>
              </a:extLst>
            </p:cNvPr>
            <p:cNvSpPr>
              <a:spLocks/>
            </p:cNvSpPr>
            <p:nvPr/>
          </p:nvSpPr>
          <p:spPr bwMode="auto">
            <a:xfrm>
              <a:off x="4171271" y="3179894"/>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9" name="Freeform 918">
              <a:extLst>
                <a:ext uri="{FF2B5EF4-FFF2-40B4-BE49-F238E27FC236}">
                  <a16:creationId xmlns:a16="http://schemas.microsoft.com/office/drawing/2014/main" id="{332D002F-C105-DB4C-961E-D99DDA590283}"/>
                </a:ext>
              </a:extLst>
            </p:cNvPr>
            <p:cNvSpPr>
              <a:spLocks/>
            </p:cNvSpPr>
            <p:nvPr/>
          </p:nvSpPr>
          <p:spPr bwMode="auto">
            <a:xfrm>
              <a:off x="4215659" y="3179894"/>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0" name="Freeform 919">
              <a:extLst>
                <a:ext uri="{FF2B5EF4-FFF2-40B4-BE49-F238E27FC236}">
                  <a16:creationId xmlns:a16="http://schemas.microsoft.com/office/drawing/2014/main" id="{1C6B8DA6-8094-6148-9A5E-8D93C2F65B75}"/>
                </a:ext>
              </a:extLst>
            </p:cNvPr>
            <p:cNvSpPr>
              <a:spLocks/>
            </p:cNvSpPr>
            <p:nvPr/>
          </p:nvSpPr>
          <p:spPr bwMode="auto">
            <a:xfrm>
              <a:off x="2306970" y="3134273"/>
              <a:ext cx="83228" cy="39103"/>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1" name="Freeform 920">
              <a:extLst>
                <a:ext uri="{FF2B5EF4-FFF2-40B4-BE49-F238E27FC236}">
                  <a16:creationId xmlns:a16="http://schemas.microsoft.com/office/drawing/2014/main" id="{48D338E6-8E10-764B-BDBD-1B7760651A75}"/>
                </a:ext>
              </a:extLst>
            </p:cNvPr>
            <p:cNvSpPr>
              <a:spLocks/>
            </p:cNvSpPr>
            <p:nvPr/>
          </p:nvSpPr>
          <p:spPr bwMode="auto">
            <a:xfrm>
              <a:off x="2401294" y="3134273"/>
              <a:ext cx="124842" cy="39103"/>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2" name="Freeform 921">
              <a:extLst>
                <a:ext uri="{FF2B5EF4-FFF2-40B4-BE49-F238E27FC236}">
                  <a16:creationId xmlns:a16="http://schemas.microsoft.com/office/drawing/2014/main" id="{B2BF6570-CADB-FC4D-88FC-706BD24815D1}"/>
                </a:ext>
              </a:extLst>
            </p:cNvPr>
            <p:cNvSpPr>
              <a:spLocks/>
            </p:cNvSpPr>
            <p:nvPr/>
          </p:nvSpPr>
          <p:spPr bwMode="auto">
            <a:xfrm>
              <a:off x="2534459" y="3134273"/>
              <a:ext cx="38840" cy="3910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3" name="Freeform 922">
              <a:extLst>
                <a:ext uri="{FF2B5EF4-FFF2-40B4-BE49-F238E27FC236}">
                  <a16:creationId xmlns:a16="http://schemas.microsoft.com/office/drawing/2014/main" id="{5864B6E8-4942-E245-910C-A906056D0031}"/>
                </a:ext>
              </a:extLst>
            </p:cNvPr>
            <p:cNvSpPr>
              <a:spLocks/>
            </p:cNvSpPr>
            <p:nvPr/>
          </p:nvSpPr>
          <p:spPr bwMode="auto">
            <a:xfrm>
              <a:off x="2581622" y="3134273"/>
              <a:ext cx="80453" cy="3910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4" name="Freeform 923">
              <a:extLst>
                <a:ext uri="{FF2B5EF4-FFF2-40B4-BE49-F238E27FC236}">
                  <a16:creationId xmlns:a16="http://schemas.microsoft.com/office/drawing/2014/main" id="{72A9FCF0-69E3-D744-AAB4-4FEAFE5F2904}"/>
                </a:ext>
              </a:extLst>
            </p:cNvPr>
            <p:cNvSpPr>
              <a:spLocks/>
            </p:cNvSpPr>
            <p:nvPr/>
          </p:nvSpPr>
          <p:spPr bwMode="auto">
            <a:xfrm>
              <a:off x="2670398" y="3134273"/>
              <a:ext cx="219165" cy="39103"/>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5" name="Freeform 924">
              <a:extLst>
                <a:ext uri="{FF2B5EF4-FFF2-40B4-BE49-F238E27FC236}">
                  <a16:creationId xmlns:a16="http://schemas.microsoft.com/office/drawing/2014/main" id="{00ACDFD9-9AC2-D642-A442-B64BFA8BCC93}"/>
                </a:ext>
              </a:extLst>
            </p:cNvPr>
            <p:cNvSpPr>
              <a:spLocks/>
            </p:cNvSpPr>
            <p:nvPr/>
          </p:nvSpPr>
          <p:spPr bwMode="auto">
            <a:xfrm>
              <a:off x="2897887" y="3134273"/>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6" name="Freeform 925">
              <a:extLst>
                <a:ext uri="{FF2B5EF4-FFF2-40B4-BE49-F238E27FC236}">
                  <a16:creationId xmlns:a16="http://schemas.microsoft.com/office/drawing/2014/main" id="{3440AA08-4C2A-824C-B016-D9873B24C289}"/>
                </a:ext>
              </a:extLst>
            </p:cNvPr>
            <p:cNvSpPr>
              <a:spLocks/>
            </p:cNvSpPr>
            <p:nvPr/>
          </p:nvSpPr>
          <p:spPr bwMode="auto">
            <a:xfrm>
              <a:off x="2945049" y="3134273"/>
              <a:ext cx="36066" cy="3910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7" name="Freeform 926">
              <a:extLst>
                <a:ext uri="{FF2B5EF4-FFF2-40B4-BE49-F238E27FC236}">
                  <a16:creationId xmlns:a16="http://schemas.microsoft.com/office/drawing/2014/main" id="{82E5AC40-A121-BA41-824A-8F3F0E1E8FB3}"/>
                </a:ext>
              </a:extLst>
            </p:cNvPr>
            <p:cNvSpPr>
              <a:spLocks/>
            </p:cNvSpPr>
            <p:nvPr/>
          </p:nvSpPr>
          <p:spPr bwMode="auto">
            <a:xfrm>
              <a:off x="2992212" y="3134273"/>
              <a:ext cx="33291"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8" name="Freeform 927">
              <a:extLst>
                <a:ext uri="{FF2B5EF4-FFF2-40B4-BE49-F238E27FC236}">
                  <a16:creationId xmlns:a16="http://schemas.microsoft.com/office/drawing/2014/main" id="{D5920E59-2A54-6A46-BB3F-970614BA6CF8}"/>
                </a:ext>
              </a:extLst>
            </p:cNvPr>
            <p:cNvSpPr>
              <a:spLocks/>
            </p:cNvSpPr>
            <p:nvPr/>
          </p:nvSpPr>
          <p:spPr bwMode="auto">
            <a:xfrm>
              <a:off x="3036600" y="3134273"/>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9" name="Freeform 928">
              <a:extLst>
                <a:ext uri="{FF2B5EF4-FFF2-40B4-BE49-F238E27FC236}">
                  <a16:creationId xmlns:a16="http://schemas.microsoft.com/office/drawing/2014/main" id="{9A9AF0FB-D686-7C46-B93F-917F22F7B739}"/>
                </a:ext>
              </a:extLst>
            </p:cNvPr>
            <p:cNvSpPr>
              <a:spLocks/>
            </p:cNvSpPr>
            <p:nvPr/>
          </p:nvSpPr>
          <p:spPr bwMode="auto">
            <a:xfrm>
              <a:off x="3080988" y="3134273"/>
              <a:ext cx="172004" cy="39103"/>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0" name="Freeform 929">
              <a:extLst>
                <a:ext uri="{FF2B5EF4-FFF2-40B4-BE49-F238E27FC236}">
                  <a16:creationId xmlns:a16="http://schemas.microsoft.com/office/drawing/2014/main" id="{FC44C208-F790-5342-99DF-100DC7F6F3EB}"/>
                </a:ext>
              </a:extLst>
            </p:cNvPr>
            <p:cNvSpPr>
              <a:spLocks/>
            </p:cNvSpPr>
            <p:nvPr/>
          </p:nvSpPr>
          <p:spPr bwMode="auto">
            <a:xfrm>
              <a:off x="3261314" y="3134273"/>
              <a:ext cx="582594" cy="39103"/>
            </a:xfrm>
            <a:custGeom>
              <a:avLst/>
              <a:gdLst>
                <a:gd name="T0" fmla="*/ 0 w 399"/>
                <a:gd name="T1" fmla="*/ 2147483646 h 22"/>
                <a:gd name="T2" fmla="*/ 2147483646 w 399"/>
                <a:gd name="T3" fmla="*/ 2147483646 h 22"/>
                <a:gd name="T4" fmla="*/ 2147483646 w 399"/>
                <a:gd name="T5" fmla="*/ 0 h 22"/>
                <a:gd name="T6" fmla="*/ 0 w 399"/>
                <a:gd name="T7" fmla="*/ 0 h 22"/>
                <a:gd name="T8" fmla="*/ 0 w 39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 h="22">
                  <a:moveTo>
                    <a:pt x="0" y="21"/>
                  </a:moveTo>
                  <a:lnTo>
                    <a:pt x="398" y="21"/>
                  </a:lnTo>
                  <a:lnTo>
                    <a:pt x="39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1" name="Freeform 930">
              <a:extLst>
                <a:ext uri="{FF2B5EF4-FFF2-40B4-BE49-F238E27FC236}">
                  <a16:creationId xmlns:a16="http://schemas.microsoft.com/office/drawing/2014/main" id="{25F467A0-6CFA-3341-8461-138D73DAAEE7}"/>
                </a:ext>
              </a:extLst>
            </p:cNvPr>
            <p:cNvSpPr>
              <a:spLocks/>
            </p:cNvSpPr>
            <p:nvPr/>
          </p:nvSpPr>
          <p:spPr bwMode="auto">
            <a:xfrm>
              <a:off x="3855005" y="3134273"/>
              <a:ext cx="260780" cy="39103"/>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2" name="Freeform 931">
              <a:extLst>
                <a:ext uri="{FF2B5EF4-FFF2-40B4-BE49-F238E27FC236}">
                  <a16:creationId xmlns:a16="http://schemas.microsoft.com/office/drawing/2014/main" id="{7786B6AA-E90B-1F47-82E7-3B972DA31151}"/>
                </a:ext>
              </a:extLst>
            </p:cNvPr>
            <p:cNvSpPr>
              <a:spLocks/>
            </p:cNvSpPr>
            <p:nvPr/>
          </p:nvSpPr>
          <p:spPr bwMode="auto">
            <a:xfrm>
              <a:off x="4126883" y="3134273"/>
              <a:ext cx="33291" cy="3910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3" name="Freeform 932">
              <a:extLst>
                <a:ext uri="{FF2B5EF4-FFF2-40B4-BE49-F238E27FC236}">
                  <a16:creationId xmlns:a16="http://schemas.microsoft.com/office/drawing/2014/main" id="{ED1808D0-A8E8-9443-A4BE-5A29023BDB2D}"/>
                </a:ext>
              </a:extLst>
            </p:cNvPr>
            <p:cNvSpPr>
              <a:spLocks/>
            </p:cNvSpPr>
            <p:nvPr/>
          </p:nvSpPr>
          <p:spPr bwMode="auto">
            <a:xfrm>
              <a:off x="4171271" y="3134273"/>
              <a:ext cx="80454" cy="3910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4" name="Freeform 933">
              <a:extLst>
                <a:ext uri="{FF2B5EF4-FFF2-40B4-BE49-F238E27FC236}">
                  <a16:creationId xmlns:a16="http://schemas.microsoft.com/office/drawing/2014/main" id="{D4D576E6-B2F5-AB45-AC90-9A33EF3FD8B4}"/>
                </a:ext>
              </a:extLst>
            </p:cNvPr>
            <p:cNvSpPr>
              <a:spLocks/>
            </p:cNvSpPr>
            <p:nvPr/>
          </p:nvSpPr>
          <p:spPr bwMode="auto">
            <a:xfrm>
              <a:off x="4262822" y="3134273"/>
              <a:ext cx="33291" cy="3910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5" name="Freeform 934">
              <a:extLst>
                <a:ext uri="{FF2B5EF4-FFF2-40B4-BE49-F238E27FC236}">
                  <a16:creationId xmlns:a16="http://schemas.microsoft.com/office/drawing/2014/main" id="{C8E0F1FC-DED8-8747-A5F1-D6350C02DF8F}"/>
                </a:ext>
              </a:extLst>
            </p:cNvPr>
            <p:cNvSpPr>
              <a:spLocks/>
            </p:cNvSpPr>
            <p:nvPr/>
          </p:nvSpPr>
          <p:spPr bwMode="auto">
            <a:xfrm>
              <a:off x="2401294" y="3088653"/>
              <a:ext cx="260780" cy="35846"/>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6" name="Freeform 935">
              <a:extLst>
                <a:ext uri="{FF2B5EF4-FFF2-40B4-BE49-F238E27FC236}">
                  <a16:creationId xmlns:a16="http://schemas.microsoft.com/office/drawing/2014/main" id="{E181D4DF-FB41-534F-997F-05924E4D2D6B}"/>
                </a:ext>
              </a:extLst>
            </p:cNvPr>
            <p:cNvSpPr>
              <a:spLocks/>
            </p:cNvSpPr>
            <p:nvPr/>
          </p:nvSpPr>
          <p:spPr bwMode="auto">
            <a:xfrm>
              <a:off x="2809111" y="3088653"/>
              <a:ext cx="80453" cy="35846"/>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7" name="Freeform 936">
              <a:extLst>
                <a:ext uri="{FF2B5EF4-FFF2-40B4-BE49-F238E27FC236}">
                  <a16:creationId xmlns:a16="http://schemas.microsoft.com/office/drawing/2014/main" id="{87EE4C05-78E9-FC41-962C-6A2326647C25}"/>
                </a:ext>
              </a:extLst>
            </p:cNvPr>
            <p:cNvSpPr>
              <a:spLocks/>
            </p:cNvSpPr>
            <p:nvPr/>
          </p:nvSpPr>
          <p:spPr bwMode="auto">
            <a:xfrm>
              <a:off x="2897887" y="3088653"/>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8" name="Freeform 937">
              <a:extLst>
                <a:ext uri="{FF2B5EF4-FFF2-40B4-BE49-F238E27FC236}">
                  <a16:creationId xmlns:a16="http://schemas.microsoft.com/office/drawing/2014/main" id="{B4D24E51-F74B-F84A-9541-2B3867F75941}"/>
                </a:ext>
              </a:extLst>
            </p:cNvPr>
            <p:cNvSpPr>
              <a:spLocks/>
            </p:cNvSpPr>
            <p:nvPr/>
          </p:nvSpPr>
          <p:spPr bwMode="auto">
            <a:xfrm>
              <a:off x="2945049" y="3088653"/>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9" name="Freeform 938">
              <a:extLst>
                <a:ext uri="{FF2B5EF4-FFF2-40B4-BE49-F238E27FC236}">
                  <a16:creationId xmlns:a16="http://schemas.microsoft.com/office/drawing/2014/main" id="{B88FC1D5-2D67-3D42-B025-DF193E982371}"/>
                </a:ext>
              </a:extLst>
            </p:cNvPr>
            <p:cNvSpPr>
              <a:spLocks/>
            </p:cNvSpPr>
            <p:nvPr/>
          </p:nvSpPr>
          <p:spPr bwMode="auto">
            <a:xfrm>
              <a:off x="2992212" y="3088653"/>
              <a:ext cx="33291"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0" name="Freeform 939">
              <a:extLst>
                <a:ext uri="{FF2B5EF4-FFF2-40B4-BE49-F238E27FC236}">
                  <a16:creationId xmlns:a16="http://schemas.microsoft.com/office/drawing/2014/main" id="{1F7EF7E2-411E-6E4B-A0F9-AD2C737FAD44}"/>
                </a:ext>
              </a:extLst>
            </p:cNvPr>
            <p:cNvSpPr>
              <a:spLocks/>
            </p:cNvSpPr>
            <p:nvPr/>
          </p:nvSpPr>
          <p:spPr bwMode="auto">
            <a:xfrm>
              <a:off x="3036600" y="3088653"/>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1" name="Freeform 940">
              <a:extLst>
                <a:ext uri="{FF2B5EF4-FFF2-40B4-BE49-F238E27FC236}">
                  <a16:creationId xmlns:a16="http://schemas.microsoft.com/office/drawing/2014/main" id="{2422E5E9-1C09-C344-A269-54B3B27F8221}"/>
                </a:ext>
              </a:extLst>
            </p:cNvPr>
            <p:cNvSpPr>
              <a:spLocks/>
            </p:cNvSpPr>
            <p:nvPr/>
          </p:nvSpPr>
          <p:spPr bwMode="auto">
            <a:xfrm>
              <a:off x="3080988" y="3088653"/>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2" name="Freeform 941">
              <a:extLst>
                <a:ext uri="{FF2B5EF4-FFF2-40B4-BE49-F238E27FC236}">
                  <a16:creationId xmlns:a16="http://schemas.microsoft.com/office/drawing/2014/main" id="{656D2110-1979-DB42-B419-2D93D09F27A1}"/>
                </a:ext>
              </a:extLst>
            </p:cNvPr>
            <p:cNvSpPr>
              <a:spLocks/>
            </p:cNvSpPr>
            <p:nvPr/>
          </p:nvSpPr>
          <p:spPr bwMode="auto">
            <a:xfrm>
              <a:off x="3216926" y="3088653"/>
              <a:ext cx="718534" cy="35846"/>
            </a:xfrm>
            <a:custGeom>
              <a:avLst/>
              <a:gdLst>
                <a:gd name="T0" fmla="*/ 0 w 494"/>
                <a:gd name="T1" fmla="*/ 2147483646 h 22"/>
                <a:gd name="T2" fmla="*/ 2147483646 w 494"/>
                <a:gd name="T3" fmla="*/ 2147483646 h 22"/>
                <a:gd name="T4" fmla="*/ 2147483646 w 494"/>
                <a:gd name="T5" fmla="*/ 0 h 22"/>
                <a:gd name="T6" fmla="*/ 0 w 494"/>
                <a:gd name="T7" fmla="*/ 0 h 22"/>
                <a:gd name="T8" fmla="*/ 0 w 49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4" h="22">
                  <a:moveTo>
                    <a:pt x="0" y="21"/>
                  </a:moveTo>
                  <a:lnTo>
                    <a:pt x="493" y="21"/>
                  </a:lnTo>
                  <a:lnTo>
                    <a:pt x="493"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3" name="Freeform 942">
              <a:extLst>
                <a:ext uri="{FF2B5EF4-FFF2-40B4-BE49-F238E27FC236}">
                  <a16:creationId xmlns:a16="http://schemas.microsoft.com/office/drawing/2014/main" id="{3757890A-7F7D-9248-AD98-0F001CB7EDFA}"/>
                </a:ext>
              </a:extLst>
            </p:cNvPr>
            <p:cNvSpPr>
              <a:spLocks/>
            </p:cNvSpPr>
            <p:nvPr/>
          </p:nvSpPr>
          <p:spPr bwMode="auto">
            <a:xfrm>
              <a:off x="3943782" y="3088653"/>
              <a:ext cx="263555" cy="35846"/>
            </a:xfrm>
            <a:custGeom>
              <a:avLst/>
              <a:gdLst>
                <a:gd name="T0" fmla="*/ 0 w 181"/>
                <a:gd name="T1" fmla="*/ 2147483646 h 22"/>
                <a:gd name="T2" fmla="*/ 2147483646 w 181"/>
                <a:gd name="T3" fmla="*/ 2147483646 h 22"/>
                <a:gd name="T4" fmla="*/ 2147483646 w 181"/>
                <a:gd name="T5" fmla="*/ 0 h 22"/>
                <a:gd name="T6" fmla="*/ 0 w 181"/>
                <a:gd name="T7" fmla="*/ 0 h 22"/>
                <a:gd name="T8" fmla="*/ 0 w 18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22">
                  <a:moveTo>
                    <a:pt x="0" y="21"/>
                  </a:moveTo>
                  <a:lnTo>
                    <a:pt x="180" y="21"/>
                  </a:lnTo>
                  <a:lnTo>
                    <a:pt x="180"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4" name="Freeform 943">
              <a:extLst>
                <a:ext uri="{FF2B5EF4-FFF2-40B4-BE49-F238E27FC236}">
                  <a16:creationId xmlns:a16="http://schemas.microsoft.com/office/drawing/2014/main" id="{313759CA-BEE9-4142-803C-191E32CE0127}"/>
                </a:ext>
              </a:extLst>
            </p:cNvPr>
            <p:cNvSpPr>
              <a:spLocks/>
            </p:cNvSpPr>
            <p:nvPr/>
          </p:nvSpPr>
          <p:spPr bwMode="auto">
            <a:xfrm>
              <a:off x="4215659" y="3088653"/>
              <a:ext cx="36066"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5" name="Freeform 944">
              <a:extLst>
                <a:ext uri="{FF2B5EF4-FFF2-40B4-BE49-F238E27FC236}">
                  <a16:creationId xmlns:a16="http://schemas.microsoft.com/office/drawing/2014/main" id="{098AC31F-2475-6346-AC53-7F32251B34E6}"/>
                </a:ext>
              </a:extLst>
            </p:cNvPr>
            <p:cNvSpPr>
              <a:spLocks/>
            </p:cNvSpPr>
            <p:nvPr/>
          </p:nvSpPr>
          <p:spPr bwMode="auto">
            <a:xfrm>
              <a:off x="4262822" y="3088653"/>
              <a:ext cx="33291" cy="35846"/>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6" name="Freeform 945">
              <a:extLst>
                <a:ext uri="{FF2B5EF4-FFF2-40B4-BE49-F238E27FC236}">
                  <a16:creationId xmlns:a16="http://schemas.microsoft.com/office/drawing/2014/main" id="{37ED9C01-B472-AE46-90CA-D7890B40F161}"/>
                </a:ext>
              </a:extLst>
            </p:cNvPr>
            <p:cNvSpPr>
              <a:spLocks/>
            </p:cNvSpPr>
            <p:nvPr/>
          </p:nvSpPr>
          <p:spPr bwMode="auto">
            <a:xfrm>
              <a:off x="4307210" y="3088653"/>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7" name="Freeform 946">
              <a:extLst>
                <a:ext uri="{FF2B5EF4-FFF2-40B4-BE49-F238E27FC236}">
                  <a16:creationId xmlns:a16="http://schemas.microsoft.com/office/drawing/2014/main" id="{69E9621F-AD5E-4946-B35A-B888D1FCE29A}"/>
                </a:ext>
              </a:extLst>
            </p:cNvPr>
            <p:cNvSpPr>
              <a:spLocks/>
            </p:cNvSpPr>
            <p:nvPr/>
          </p:nvSpPr>
          <p:spPr bwMode="auto">
            <a:xfrm>
              <a:off x="2581622"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8" name="Freeform 947">
              <a:extLst>
                <a:ext uri="{FF2B5EF4-FFF2-40B4-BE49-F238E27FC236}">
                  <a16:creationId xmlns:a16="http://schemas.microsoft.com/office/drawing/2014/main" id="{D79B55E5-B511-9948-91A9-DD0DFB961421}"/>
                </a:ext>
              </a:extLst>
            </p:cNvPr>
            <p:cNvSpPr>
              <a:spLocks/>
            </p:cNvSpPr>
            <p:nvPr/>
          </p:nvSpPr>
          <p:spPr bwMode="auto">
            <a:xfrm>
              <a:off x="2853499"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9" name="Freeform 948">
              <a:extLst>
                <a:ext uri="{FF2B5EF4-FFF2-40B4-BE49-F238E27FC236}">
                  <a16:creationId xmlns:a16="http://schemas.microsoft.com/office/drawing/2014/main" id="{400BADCA-CE79-8A4A-949E-07ACD37007D3}"/>
                </a:ext>
              </a:extLst>
            </p:cNvPr>
            <p:cNvSpPr>
              <a:spLocks/>
            </p:cNvSpPr>
            <p:nvPr/>
          </p:nvSpPr>
          <p:spPr bwMode="auto">
            <a:xfrm>
              <a:off x="2897887"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0" name="Freeform 949">
              <a:extLst>
                <a:ext uri="{FF2B5EF4-FFF2-40B4-BE49-F238E27FC236}">
                  <a16:creationId xmlns:a16="http://schemas.microsoft.com/office/drawing/2014/main" id="{97947ED6-344B-FB4C-AA16-29A3F7627B3B}"/>
                </a:ext>
              </a:extLst>
            </p:cNvPr>
            <p:cNvSpPr>
              <a:spLocks/>
            </p:cNvSpPr>
            <p:nvPr/>
          </p:nvSpPr>
          <p:spPr bwMode="auto">
            <a:xfrm>
              <a:off x="2945049" y="3043032"/>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1" name="Freeform 950">
              <a:extLst>
                <a:ext uri="{FF2B5EF4-FFF2-40B4-BE49-F238E27FC236}">
                  <a16:creationId xmlns:a16="http://schemas.microsoft.com/office/drawing/2014/main" id="{342C9126-5848-324B-A2F2-7964CD61B461}"/>
                </a:ext>
              </a:extLst>
            </p:cNvPr>
            <p:cNvSpPr>
              <a:spLocks/>
            </p:cNvSpPr>
            <p:nvPr/>
          </p:nvSpPr>
          <p:spPr bwMode="auto">
            <a:xfrm>
              <a:off x="2992212" y="3043032"/>
              <a:ext cx="33291"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2" name="Freeform 951">
              <a:extLst>
                <a:ext uri="{FF2B5EF4-FFF2-40B4-BE49-F238E27FC236}">
                  <a16:creationId xmlns:a16="http://schemas.microsoft.com/office/drawing/2014/main" id="{ED5BEF8A-E7EA-E04D-BCAA-15F7CB747B01}"/>
                </a:ext>
              </a:extLst>
            </p:cNvPr>
            <p:cNvSpPr>
              <a:spLocks/>
            </p:cNvSpPr>
            <p:nvPr/>
          </p:nvSpPr>
          <p:spPr bwMode="auto">
            <a:xfrm>
              <a:off x="3036600"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3" name="Freeform 952">
              <a:extLst>
                <a:ext uri="{FF2B5EF4-FFF2-40B4-BE49-F238E27FC236}">
                  <a16:creationId xmlns:a16="http://schemas.microsoft.com/office/drawing/2014/main" id="{3DD2BF92-4A04-0849-A6E5-1A4E1DBA0472}"/>
                </a:ext>
              </a:extLst>
            </p:cNvPr>
            <p:cNvSpPr>
              <a:spLocks/>
            </p:cNvSpPr>
            <p:nvPr/>
          </p:nvSpPr>
          <p:spPr bwMode="auto">
            <a:xfrm>
              <a:off x="3080988" y="3043032"/>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4" name="Freeform 953">
              <a:extLst>
                <a:ext uri="{FF2B5EF4-FFF2-40B4-BE49-F238E27FC236}">
                  <a16:creationId xmlns:a16="http://schemas.microsoft.com/office/drawing/2014/main" id="{6DC2A18B-89F0-BF48-9109-A12E5D7148A6}"/>
                </a:ext>
              </a:extLst>
            </p:cNvPr>
            <p:cNvSpPr>
              <a:spLocks/>
            </p:cNvSpPr>
            <p:nvPr/>
          </p:nvSpPr>
          <p:spPr bwMode="auto">
            <a:xfrm>
              <a:off x="3216926" y="3043032"/>
              <a:ext cx="263555" cy="35846"/>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5" name="Freeform 954">
              <a:extLst>
                <a:ext uri="{FF2B5EF4-FFF2-40B4-BE49-F238E27FC236}">
                  <a16:creationId xmlns:a16="http://schemas.microsoft.com/office/drawing/2014/main" id="{3E912691-F4F1-6446-A9C4-DFAC28A25D91}"/>
                </a:ext>
              </a:extLst>
            </p:cNvPr>
            <p:cNvSpPr>
              <a:spLocks/>
            </p:cNvSpPr>
            <p:nvPr/>
          </p:nvSpPr>
          <p:spPr bwMode="auto">
            <a:xfrm>
              <a:off x="3488803" y="3043032"/>
              <a:ext cx="266329" cy="35846"/>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6" name="Freeform 955">
              <a:extLst>
                <a:ext uri="{FF2B5EF4-FFF2-40B4-BE49-F238E27FC236}">
                  <a16:creationId xmlns:a16="http://schemas.microsoft.com/office/drawing/2014/main" id="{873E6F9B-FE93-A94C-A537-76883EEA3E17}"/>
                </a:ext>
              </a:extLst>
            </p:cNvPr>
            <p:cNvSpPr>
              <a:spLocks/>
            </p:cNvSpPr>
            <p:nvPr/>
          </p:nvSpPr>
          <p:spPr bwMode="auto">
            <a:xfrm>
              <a:off x="3763456" y="3043032"/>
              <a:ext cx="352330" cy="35846"/>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7" name="Freeform 956">
              <a:extLst>
                <a:ext uri="{FF2B5EF4-FFF2-40B4-BE49-F238E27FC236}">
                  <a16:creationId xmlns:a16="http://schemas.microsoft.com/office/drawing/2014/main" id="{BF1965EA-4703-F04F-A292-982F6569A6B7}"/>
                </a:ext>
              </a:extLst>
            </p:cNvPr>
            <p:cNvSpPr>
              <a:spLocks/>
            </p:cNvSpPr>
            <p:nvPr/>
          </p:nvSpPr>
          <p:spPr bwMode="auto">
            <a:xfrm>
              <a:off x="4126883" y="3043032"/>
              <a:ext cx="169231" cy="35846"/>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8" name="Freeform 957">
              <a:extLst>
                <a:ext uri="{FF2B5EF4-FFF2-40B4-BE49-F238E27FC236}">
                  <a16:creationId xmlns:a16="http://schemas.microsoft.com/office/drawing/2014/main" id="{D4CB4D0D-3068-8E41-B026-E0B39FBCA147}"/>
                </a:ext>
              </a:extLst>
            </p:cNvPr>
            <p:cNvSpPr>
              <a:spLocks/>
            </p:cNvSpPr>
            <p:nvPr/>
          </p:nvSpPr>
          <p:spPr bwMode="auto">
            <a:xfrm>
              <a:off x="4307210"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9" name="Freeform 958">
              <a:extLst>
                <a:ext uri="{FF2B5EF4-FFF2-40B4-BE49-F238E27FC236}">
                  <a16:creationId xmlns:a16="http://schemas.microsoft.com/office/drawing/2014/main" id="{4CE260E4-9BBF-6E4E-9210-BB5CE8A44205}"/>
                </a:ext>
              </a:extLst>
            </p:cNvPr>
            <p:cNvSpPr>
              <a:spLocks/>
            </p:cNvSpPr>
            <p:nvPr/>
          </p:nvSpPr>
          <p:spPr bwMode="auto">
            <a:xfrm>
              <a:off x="2897887" y="2997411"/>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0" name="Freeform 959">
              <a:extLst>
                <a:ext uri="{FF2B5EF4-FFF2-40B4-BE49-F238E27FC236}">
                  <a16:creationId xmlns:a16="http://schemas.microsoft.com/office/drawing/2014/main" id="{487E3EA0-42FD-904A-B434-58C900CF9277}"/>
                </a:ext>
              </a:extLst>
            </p:cNvPr>
            <p:cNvSpPr>
              <a:spLocks/>
            </p:cNvSpPr>
            <p:nvPr/>
          </p:nvSpPr>
          <p:spPr bwMode="auto">
            <a:xfrm>
              <a:off x="2945049" y="2997411"/>
              <a:ext cx="80454" cy="35846"/>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1" name="Freeform 960">
              <a:extLst>
                <a:ext uri="{FF2B5EF4-FFF2-40B4-BE49-F238E27FC236}">
                  <a16:creationId xmlns:a16="http://schemas.microsoft.com/office/drawing/2014/main" id="{A189E05E-CF30-8141-A5B8-77EF675F0245}"/>
                </a:ext>
              </a:extLst>
            </p:cNvPr>
            <p:cNvSpPr>
              <a:spLocks/>
            </p:cNvSpPr>
            <p:nvPr/>
          </p:nvSpPr>
          <p:spPr bwMode="auto">
            <a:xfrm>
              <a:off x="3036600" y="2997411"/>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2" name="Freeform 961">
              <a:extLst>
                <a:ext uri="{FF2B5EF4-FFF2-40B4-BE49-F238E27FC236}">
                  <a16:creationId xmlns:a16="http://schemas.microsoft.com/office/drawing/2014/main" id="{BC1E1CE4-C3CF-AB42-88CF-562B60BFF720}"/>
                </a:ext>
              </a:extLst>
            </p:cNvPr>
            <p:cNvSpPr>
              <a:spLocks/>
            </p:cNvSpPr>
            <p:nvPr/>
          </p:nvSpPr>
          <p:spPr bwMode="auto">
            <a:xfrm>
              <a:off x="3080988" y="2997411"/>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3" name="Freeform 962">
              <a:extLst>
                <a:ext uri="{FF2B5EF4-FFF2-40B4-BE49-F238E27FC236}">
                  <a16:creationId xmlns:a16="http://schemas.microsoft.com/office/drawing/2014/main" id="{546414ED-4727-9F47-85BF-46C526CFBDF6}"/>
                </a:ext>
              </a:extLst>
            </p:cNvPr>
            <p:cNvSpPr>
              <a:spLocks/>
            </p:cNvSpPr>
            <p:nvPr/>
          </p:nvSpPr>
          <p:spPr bwMode="auto">
            <a:xfrm>
              <a:off x="3216926" y="2997411"/>
              <a:ext cx="216392" cy="35846"/>
            </a:xfrm>
            <a:custGeom>
              <a:avLst/>
              <a:gdLst>
                <a:gd name="T0" fmla="*/ 0 w 149"/>
                <a:gd name="T1" fmla="*/ 2147483646 h 22"/>
                <a:gd name="T2" fmla="*/ 2147483646 w 149"/>
                <a:gd name="T3" fmla="*/ 2147483646 h 22"/>
                <a:gd name="T4" fmla="*/ 2147483646 w 149"/>
                <a:gd name="T5" fmla="*/ 0 h 22"/>
                <a:gd name="T6" fmla="*/ 0 w 149"/>
                <a:gd name="T7" fmla="*/ 0 h 22"/>
                <a:gd name="T8" fmla="*/ 0 w 14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2">
                  <a:moveTo>
                    <a:pt x="0" y="21"/>
                  </a:moveTo>
                  <a:lnTo>
                    <a:pt x="148" y="21"/>
                  </a:lnTo>
                  <a:lnTo>
                    <a:pt x="14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4" name="Freeform 963">
              <a:extLst>
                <a:ext uri="{FF2B5EF4-FFF2-40B4-BE49-F238E27FC236}">
                  <a16:creationId xmlns:a16="http://schemas.microsoft.com/office/drawing/2014/main" id="{B0826188-57DD-3D49-9667-A96F296049F2}"/>
                </a:ext>
              </a:extLst>
            </p:cNvPr>
            <p:cNvSpPr>
              <a:spLocks/>
            </p:cNvSpPr>
            <p:nvPr/>
          </p:nvSpPr>
          <p:spPr bwMode="auto">
            <a:xfrm>
              <a:off x="3444415" y="2997411"/>
              <a:ext cx="355105" cy="35846"/>
            </a:xfrm>
            <a:custGeom>
              <a:avLst/>
              <a:gdLst>
                <a:gd name="T0" fmla="*/ 0 w 243"/>
                <a:gd name="T1" fmla="*/ 2147483646 h 22"/>
                <a:gd name="T2" fmla="*/ 2147483646 w 243"/>
                <a:gd name="T3" fmla="*/ 2147483646 h 22"/>
                <a:gd name="T4" fmla="*/ 2147483646 w 243"/>
                <a:gd name="T5" fmla="*/ 0 h 22"/>
                <a:gd name="T6" fmla="*/ 0 w 243"/>
                <a:gd name="T7" fmla="*/ 0 h 22"/>
                <a:gd name="T8" fmla="*/ 0 w 24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2">
                  <a:moveTo>
                    <a:pt x="0" y="21"/>
                  </a:moveTo>
                  <a:lnTo>
                    <a:pt x="242" y="21"/>
                  </a:lnTo>
                  <a:lnTo>
                    <a:pt x="242"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5" name="Freeform 964">
              <a:extLst>
                <a:ext uri="{FF2B5EF4-FFF2-40B4-BE49-F238E27FC236}">
                  <a16:creationId xmlns:a16="http://schemas.microsoft.com/office/drawing/2014/main" id="{BB898E93-A428-1846-9E5A-0B647DC324B9}"/>
                </a:ext>
              </a:extLst>
            </p:cNvPr>
            <p:cNvSpPr>
              <a:spLocks/>
            </p:cNvSpPr>
            <p:nvPr/>
          </p:nvSpPr>
          <p:spPr bwMode="auto">
            <a:xfrm>
              <a:off x="3807844" y="2997411"/>
              <a:ext cx="352330" cy="35846"/>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6" name="Freeform 965">
              <a:extLst>
                <a:ext uri="{FF2B5EF4-FFF2-40B4-BE49-F238E27FC236}">
                  <a16:creationId xmlns:a16="http://schemas.microsoft.com/office/drawing/2014/main" id="{5BF75744-0EEB-184E-9770-3BB5C9807B8A}"/>
                </a:ext>
              </a:extLst>
            </p:cNvPr>
            <p:cNvSpPr>
              <a:spLocks/>
            </p:cNvSpPr>
            <p:nvPr/>
          </p:nvSpPr>
          <p:spPr bwMode="auto">
            <a:xfrm>
              <a:off x="4171271" y="2997411"/>
              <a:ext cx="124842" cy="35846"/>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7" name="Freeform 966">
              <a:extLst>
                <a:ext uri="{FF2B5EF4-FFF2-40B4-BE49-F238E27FC236}">
                  <a16:creationId xmlns:a16="http://schemas.microsoft.com/office/drawing/2014/main" id="{0708284D-AF8C-8247-8F25-3FA0AD4A700E}"/>
                </a:ext>
              </a:extLst>
            </p:cNvPr>
            <p:cNvSpPr>
              <a:spLocks/>
            </p:cNvSpPr>
            <p:nvPr/>
          </p:nvSpPr>
          <p:spPr bwMode="auto">
            <a:xfrm>
              <a:off x="4307210" y="2997411"/>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8" name="Freeform 967">
              <a:extLst>
                <a:ext uri="{FF2B5EF4-FFF2-40B4-BE49-F238E27FC236}">
                  <a16:creationId xmlns:a16="http://schemas.microsoft.com/office/drawing/2014/main" id="{E224CCBD-3D93-3C4C-89E7-2EB9C3ECD47D}"/>
                </a:ext>
              </a:extLst>
            </p:cNvPr>
            <p:cNvSpPr>
              <a:spLocks/>
            </p:cNvSpPr>
            <p:nvPr/>
          </p:nvSpPr>
          <p:spPr bwMode="auto">
            <a:xfrm>
              <a:off x="4351598" y="2997411"/>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9" name="Freeform 968">
              <a:extLst>
                <a:ext uri="{FF2B5EF4-FFF2-40B4-BE49-F238E27FC236}">
                  <a16:creationId xmlns:a16="http://schemas.microsoft.com/office/drawing/2014/main" id="{AB6E0233-F9D9-FB42-8BF6-1FED0D4B6AEB}"/>
                </a:ext>
              </a:extLst>
            </p:cNvPr>
            <p:cNvSpPr>
              <a:spLocks/>
            </p:cNvSpPr>
            <p:nvPr/>
          </p:nvSpPr>
          <p:spPr bwMode="auto">
            <a:xfrm>
              <a:off x="2897887" y="2951790"/>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0" name="Freeform 969">
              <a:extLst>
                <a:ext uri="{FF2B5EF4-FFF2-40B4-BE49-F238E27FC236}">
                  <a16:creationId xmlns:a16="http://schemas.microsoft.com/office/drawing/2014/main" id="{EA6C5FF6-8372-9A4E-89EA-2F2D8572481C}"/>
                </a:ext>
              </a:extLst>
            </p:cNvPr>
            <p:cNvSpPr>
              <a:spLocks/>
            </p:cNvSpPr>
            <p:nvPr/>
          </p:nvSpPr>
          <p:spPr bwMode="auto">
            <a:xfrm>
              <a:off x="2945049" y="2951790"/>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1" name="Freeform 970">
              <a:extLst>
                <a:ext uri="{FF2B5EF4-FFF2-40B4-BE49-F238E27FC236}">
                  <a16:creationId xmlns:a16="http://schemas.microsoft.com/office/drawing/2014/main" id="{637265C3-B494-A14A-B13E-D1BF66E435A2}"/>
                </a:ext>
              </a:extLst>
            </p:cNvPr>
            <p:cNvSpPr>
              <a:spLocks/>
            </p:cNvSpPr>
            <p:nvPr/>
          </p:nvSpPr>
          <p:spPr bwMode="auto">
            <a:xfrm>
              <a:off x="3036600" y="2951790"/>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2" name="Freeform 971">
              <a:extLst>
                <a:ext uri="{FF2B5EF4-FFF2-40B4-BE49-F238E27FC236}">
                  <a16:creationId xmlns:a16="http://schemas.microsoft.com/office/drawing/2014/main" id="{4467F193-92D8-F745-A16A-E6B1D707A425}"/>
                </a:ext>
              </a:extLst>
            </p:cNvPr>
            <p:cNvSpPr>
              <a:spLocks/>
            </p:cNvSpPr>
            <p:nvPr/>
          </p:nvSpPr>
          <p:spPr bwMode="auto">
            <a:xfrm>
              <a:off x="3080988" y="2951790"/>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3" name="Freeform 972">
              <a:extLst>
                <a:ext uri="{FF2B5EF4-FFF2-40B4-BE49-F238E27FC236}">
                  <a16:creationId xmlns:a16="http://schemas.microsoft.com/office/drawing/2014/main" id="{957E3489-628A-6343-8547-510DB721C015}"/>
                </a:ext>
              </a:extLst>
            </p:cNvPr>
            <p:cNvSpPr>
              <a:spLocks/>
            </p:cNvSpPr>
            <p:nvPr/>
          </p:nvSpPr>
          <p:spPr bwMode="auto">
            <a:xfrm>
              <a:off x="3125376" y="2951790"/>
              <a:ext cx="83228" cy="35846"/>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4" name="Freeform 973">
              <a:extLst>
                <a:ext uri="{FF2B5EF4-FFF2-40B4-BE49-F238E27FC236}">
                  <a16:creationId xmlns:a16="http://schemas.microsoft.com/office/drawing/2014/main" id="{401071EA-2087-274E-8BEA-48B7EF9EA27D}"/>
                </a:ext>
              </a:extLst>
            </p:cNvPr>
            <p:cNvSpPr>
              <a:spLocks/>
            </p:cNvSpPr>
            <p:nvPr/>
          </p:nvSpPr>
          <p:spPr bwMode="auto">
            <a:xfrm>
              <a:off x="3216926" y="2951790"/>
              <a:ext cx="263555" cy="35846"/>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5" name="Freeform 974">
              <a:extLst>
                <a:ext uri="{FF2B5EF4-FFF2-40B4-BE49-F238E27FC236}">
                  <a16:creationId xmlns:a16="http://schemas.microsoft.com/office/drawing/2014/main" id="{57B3034D-DE47-FA40-B99F-0757C12DCAE3}"/>
                </a:ext>
              </a:extLst>
            </p:cNvPr>
            <p:cNvSpPr>
              <a:spLocks/>
            </p:cNvSpPr>
            <p:nvPr/>
          </p:nvSpPr>
          <p:spPr bwMode="auto">
            <a:xfrm>
              <a:off x="3488803" y="2951790"/>
              <a:ext cx="399493" cy="35846"/>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6" name="Freeform 975">
              <a:extLst>
                <a:ext uri="{FF2B5EF4-FFF2-40B4-BE49-F238E27FC236}">
                  <a16:creationId xmlns:a16="http://schemas.microsoft.com/office/drawing/2014/main" id="{0E32D3DF-CC8B-0045-B88C-3C0C88026B6E}"/>
                </a:ext>
              </a:extLst>
            </p:cNvPr>
            <p:cNvSpPr>
              <a:spLocks/>
            </p:cNvSpPr>
            <p:nvPr/>
          </p:nvSpPr>
          <p:spPr bwMode="auto">
            <a:xfrm>
              <a:off x="3896620" y="2951790"/>
              <a:ext cx="399493" cy="35846"/>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7" name="Freeform 976">
              <a:extLst>
                <a:ext uri="{FF2B5EF4-FFF2-40B4-BE49-F238E27FC236}">
                  <a16:creationId xmlns:a16="http://schemas.microsoft.com/office/drawing/2014/main" id="{D61418A6-6562-DB45-A9D6-77D5EED04483}"/>
                </a:ext>
              </a:extLst>
            </p:cNvPr>
            <p:cNvSpPr>
              <a:spLocks/>
            </p:cNvSpPr>
            <p:nvPr/>
          </p:nvSpPr>
          <p:spPr bwMode="auto">
            <a:xfrm>
              <a:off x="4307210" y="2951790"/>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8" name="Freeform 977">
              <a:extLst>
                <a:ext uri="{FF2B5EF4-FFF2-40B4-BE49-F238E27FC236}">
                  <a16:creationId xmlns:a16="http://schemas.microsoft.com/office/drawing/2014/main" id="{05DA922C-32E6-7F4A-A859-3D2B7FBB7BCD}"/>
                </a:ext>
              </a:extLst>
            </p:cNvPr>
            <p:cNvSpPr>
              <a:spLocks/>
            </p:cNvSpPr>
            <p:nvPr/>
          </p:nvSpPr>
          <p:spPr bwMode="auto">
            <a:xfrm>
              <a:off x="4351598" y="2951790"/>
              <a:ext cx="38840"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9" name="Freeform 978">
              <a:extLst>
                <a:ext uri="{FF2B5EF4-FFF2-40B4-BE49-F238E27FC236}">
                  <a16:creationId xmlns:a16="http://schemas.microsoft.com/office/drawing/2014/main" id="{2EE607C1-E3FE-414B-97A9-F0E459439F07}"/>
                </a:ext>
              </a:extLst>
            </p:cNvPr>
            <p:cNvSpPr>
              <a:spLocks/>
            </p:cNvSpPr>
            <p:nvPr/>
          </p:nvSpPr>
          <p:spPr bwMode="auto">
            <a:xfrm>
              <a:off x="2897887" y="2906170"/>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0" name="Freeform 979">
              <a:extLst>
                <a:ext uri="{FF2B5EF4-FFF2-40B4-BE49-F238E27FC236}">
                  <a16:creationId xmlns:a16="http://schemas.microsoft.com/office/drawing/2014/main" id="{5692D3EA-BE70-5449-877D-C30019F5C2BA}"/>
                </a:ext>
              </a:extLst>
            </p:cNvPr>
            <p:cNvSpPr>
              <a:spLocks/>
            </p:cNvSpPr>
            <p:nvPr/>
          </p:nvSpPr>
          <p:spPr bwMode="auto">
            <a:xfrm>
              <a:off x="2945049" y="2906170"/>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1" name="Freeform 980">
              <a:extLst>
                <a:ext uri="{FF2B5EF4-FFF2-40B4-BE49-F238E27FC236}">
                  <a16:creationId xmlns:a16="http://schemas.microsoft.com/office/drawing/2014/main" id="{15AECA8F-C5E3-FD49-897D-096A8480B10D}"/>
                </a:ext>
              </a:extLst>
            </p:cNvPr>
            <p:cNvSpPr>
              <a:spLocks/>
            </p:cNvSpPr>
            <p:nvPr/>
          </p:nvSpPr>
          <p:spPr bwMode="auto">
            <a:xfrm>
              <a:off x="2992212" y="2906170"/>
              <a:ext cx="33291"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2" name="Freeform 981">
              <a:extLst>
                <a:ext uri="{FF2B5EF4-FFF2-40B4-BE49-F238E27FC236}">
                  <a16:creationId xmlns:a16="http://schemas.microsoft.com/office/drawing/2014/main" id="{34C3E2F4-409F-2B45-84FB-2B9FB054F7FD}"/>
                </a:ext>
              </a:extLst>
            </p:cNvPr>
            <p:cNvSpPr>
              <a:spLocks/>
            </p:cNvSpPr>
            <p:nvPr/>
          </p:nvSpPr>
          <p:spPr bwMode="auto">
            <a:xfrm>
              <a:off x="3036600" y="2906170"/>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3" name="Freeform 982">
              <a:extLst>
                <a:ext uri="{FF2B5EF4-FFF2-40B4-BE49-F238E27FC236}">
                  <a16:creationId xmlns:a16="http://schemas.microsoft.com/office/drawing/2014/main" id="{1069F711-290D-0847-A0E5-3DE23ADC2694}"/>
                </a:ext>
              </a:extLst>
            </p:cNvPr>
            <p:cNvSpPr>
              <a:spLocks/>
            </p:cNvSpPr>
            <p:nvPr/>
          </p:nvSpPr>
          <p:spPr bwMode="auto">
            <a:xfrm>
              <a:off x="3080988" y="2906170"/>
              <a:ext cx="33291" cy="35846"/>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4" name="Freeform 983">
              <a:extLst>
                <a:ext uri="{FF2B5EF4-FFF2-40B4-BE49-F238E27FC236}">
                  <a16:creationId xmlns:a16="http://schemas.microsoft.com/office/drawing/2014/main" id="{5011AB43-395A-214A-AF9C-36C2C60D5F2D}"/>
                </a:ext>
              </a:extLst>
            </p:cNvPr>
            <p:cNvSpPr>
              <a:spLocks/>
            </p:cNvSpPr>
            <p:nvPr/>
          </p:nvSpPr>
          <p:spPr bwMode="auto">
            <a:xfrm>
              <a:off x="3125376" y="2906170"/>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5" name="Freeform 984">
              <a:extLst>
                <a:ext uri="{FF2B5EF4-FFF2-40B4-BE49-F238E27FC236}">
                  <a16:creationId xmlns:a16="http://schemas.microsoft.com/office/drawing/2014/main" id="{C2E5A106-BF4E-E94E-8D9E-24FA132466E8}"/>
                </a:ext>
              </a:extLst>
            </p:cNvPr>
            <p:cNvSpPr>
              <a:spLocks/>
            </p:cNvSpPr>
            <p:nvPr/>
          </p:nvSpPr>
          <p:spPr bwMode="auto">
            <a:xfrm>
              <a:off x="3261314" y="2906170"/>
              <a:ext cx="219167" cy="35846"/>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6" name="Freeform 985">
              <a:extLst>
                <a:ext uri="{FF2B5EF4-FFF2-40B4-BE49-F238E27FC236}">
                  <a16:creationId xmlns:a16="http://schemas.microsoft.com/office/drawing/2014/main" id="{B3FA0A9B-2C6E-754B-B12C-3AC4C7DBDC62}"/>
                </a:ext>
              </a:extLst>
            </p:cNvPr>
            <p:cNvSpPr>
              <a:spLocks/>
            </p:cNvSpPr>
            <p:nvPr/>
          </p:nvSpPr>
          <p:spPr bwMode="auto">
            <a:xfrm>
              <a:off x="3488803" y="2906170"/>
              <a:ext cx="446656" cy="35846"/>
            </a:xfrm>
            <a:custGeom>
              <a:avLst/>
              <a:gdLst>
                <a:gd name="T0" fmla="*/ 0 w 306"/>
                <a:gd name="T1" fmla="*/ 2147483646 h 22"/>
                <a:gd name="T2" fmla="*/ 2147483646 w 306"/>
                <a:gd name="T3" fmla="*/ 2147483646 h 22"/>
                <a:gd name="T4" fmla="*/ 2147483646 w 306"/>
                <a:gd name="T5" fmla="*/ 0 h 22"/>
                <a:gd name="T6" fmla="*/ 0 w 306"/>
                <a:gd name="T7" fmla="*/ 0 h 22"/>
                <a:gd name="T8" fmla="*/ 0 w 30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2">
                  <a:moveTo>
                    <a:pt x="0" y="21"/>
                  </a:moveTo>
                  <a:lnTo>
                    <a:pt x="305" y="21"/>
                  </a:lnTo>
                  <a:lnTo>
                    <a:pt x="305"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7" name="Freeform 986">
              <a:extLst>
                <a:ext uri="{FF2B5EF4-FFF2-40B4-BE49-F238E27FC236}">
                  <a16:creationId xmlns:a16="http://schemas.microsoft.com/office/drawing/2014/main" id="{81DBEBDD-5F79-AE49-89C2-D576555D6853}"/>
                </a:ext>
              </a:extLst>
            </p:cNvPr>
            <p:cNvSpPr>
              <a:spLocks/>
            </p:cNvSpPr>
            <p:nvPr/>
          </p:nvSpPr>
          <p:spPr bwMode="auto">
            <a:xfrm>
              <a:off x="3943782" y="2906170"/>
              <a:ext cx="352332" cy="35846"/>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8" name="Freeform 987">
              <a:extLst>
                <a:ext uri="{FF2B5EF4-FFF2-40B4-BE49-F238E27FC236}">
                  <a16:creationId xmlns:a16="http://schemas.microsoft.com/office/drawing/2014/main" id="{F9622434-EDF4-2941-B93A-607667D262C3}"/>
                </a:ext>
              </a:extLst>
            </p:cNvPr>
            <p:cNvSpPr>
              <a:spLocks/>
            </p:cNvSpPr>
            <p:nvPr/>
          </p:nvSpPr>
          <p:spPr bwMode="auto">
            <a:xfrm>
              <a:off x="4307210" y="2906170"/>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9" name="Freeform 988">
              <a:extLst>
                <a:ext uri="{FF2B5EF4-FFF2-40B4-BE49-F238E27FC236}">
                  <a16:creationId xmlns:a16="http://schemas.microsoft.com/office/drawing/2014/main" id="{92AF8B5B-44CA-1A43-A2BC-F27F6EA58C99}"/>
                </a:ext>
              </a:extLst>
            </p:cNvPr>
            <p:cNvSpPr>
              <a:spLocks/>
            </p:cNvSpPr>
            <p:nvPr/>
          </p:nvSpPr>
          <p:spPr bwMode="auto">
            <a:xfrm>
              <a:off x="4351598" y="2906170"/>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0" name="Freeform 989">
              <a:extLst>
                <a:ext uri="{FF2B5EF4-FFF2-40B4-BE49-F238E27FC236}">
                  <a16:creationId xmlns:a16="http://schemas.microsoft.com/office/drawing/2014/main" id="{B6A021FD-D4BE-6F4E-8FE3-5BC3532860B3}"/>
                </a:ext>
              </a:extLst>
            </p:cNvPr>
            <p:cNvSpPr>
              <a:spLocks/>
            </p:cNvSpPr>
            <p:nvPr/>
          </p:nvSpPr>
          <p:spPr bwMode="auto">
            <a:xfrm>
              <a:off x="2897887" y="2857291"/>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1" name="Freeform 990">
              <a:extLst>
                <a:ext uri="{FF2B5EF4-FFF2-40B4-BE49-F238E27FC236}">
                  <a16:creationId xmlns:a16="http://schemas.microsoft.com/office/drawing/2014/main" id="{133ADF0E-2BD6-CF4D-966A-AC4779F41762}"/>
                </a:ext>
              </a:extLst>
            </p:cNvPr>
            <p:cNvSpPr>
              <a:spLocks/>
            </p:cNvSpPr>
            <p:nvPr/>
          </p:nvSpPr>
          <p:spPr bwMode="auto">
            <a:xfrm>
              <a:off x="2992212" y="2857291"/>
              <a:ext cx="80453"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2" name="Freeform 991">
              <a:extLst>
                <a:ext uri="{FF2B5EF4-FFF2-40B4-BE49-F238E27FC236}">
                  <a16:creationId xmlns:a16="http://schemas.microsoft.com/office/drawing/2014/main" id="{45C3C1B4-042D-FB4E-AFCD-A33FAD606E79}"/>
                </a:ext>
              </a:extLst>
            </p:cNvPr>
            <p:cNvSpPr>
              <a:spLocks/>
            </p:cNvSpPr>
            <p:nvPr/>
          </p:nvSpPr>
          <p:spPr bwMode="auto">
            <a:xfrm>
              <a:off x="3080988" y="2857291"/>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3" name="Freeform 992">
              <a:extLst>
                <a:ext uri="{FF2B5EF4-FFF2-40B4-BE49-F238E27FC236}">
                  <a16:creationId xmlns:a16="http://schemas.microsoft.com/office/drawing/2014/main" id="{D5BDBF97-4059-B847-B284-60D6A8A6D6E7}"/>
                </a:ext>
              </a:extLst>
            </p:cNvPr>
            <p:cNvSpPr>
              <a:spLocks/>
            </p:cNvSpPr>
            <p:nvPr/>
          </p:nvSpPr>
          <p:spPr bwMode="auto">
            <a:xfrm>
              <a:off x="3125376" y="2857291"/>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4" name="Freeform 993">
              <a:extLst>
                <a:ext uri="{FF2B5EF4-FFF2-40B4-BE49-F238E27FC236}">
                  <a16:creationId xmlns:a16="http://schemas.microsoft.com/office/drawing/2014/main" id="{28B59AEF-2329-914C-B503-6D400F61EC0F}"/>
                </a:ext>
              </a:extLst>
            </p:cNvPr>
            <p:cNvSpPr>
              <a:spLocks/>
            </p:cNvSpPr>
            <p:nvPr/>
          </p:nvSpPr>
          <p:spPr bwMode="auto">
            <a:xfrm>
              <a:off x="3172538" y="2857291"/>
              <a:ext cx="127616" cy="3910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5" name="Freeform 994">
              <a:extLst>
                <a:ext uri="{FF2B5EF4-FFF2-40B4-BE49-F238E27FC236}">
                  <a16:creationId xmlns:a16="http://schemas.microsoft.com/office/drawing/2014/main" id="{C0268EBC-CEBD-C44E-8C68-92364C5936AA}"/>
                </a:ext>
              </a:extLst>
            </p:cNvPr>
            <p:cNvSpPr>
              <a:spLocks/>
            </p:cNvSpPr>
            <p:nvPr/>
          </p:nvSpPr>
          <p:spPr bwMode="auto">
            <a:xfrm>
              <a:off x="3308477" y="2857291"/>
              <a:ext cx="260780" cy="39103"/>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6" name="Freeform 995">
              <a:extLst>
                <a:ext uri="{FF2B5EF4-FFF2-40B4-BE49-F238E27FC236}">
                  <a16:creationId xmlns:a16="http://schemas.microsoft.com/office/drawing/2014/main" id="{8B10D322-BBCB-F147-9FB3-1E83CF5B4E06}"/>
                </a:ext>
              </a:extLst>
            </p:cNvPr>
            <p:cNvSpPr>
              <a:spLocks/>
            </p:cNvSpPr>
            <p:nvPr/>
          </p:nvSpPr>
          <p:spPr bwMode="auto">
            <a:xfrm>
              <a:off x="3580355" y="2857291"/>
              <a:ext cx="396718" cy="39103"/>
            </a:xfrm>
            <a:custGeom>
              <a:avLst/>
              <a:gdLst>
                <a:gd name="T0" fmla="*/ 0 w 273"/>
                <a:gd name="T1" fmla="*/ 2147483646 h 23"/>
                <a:gd name="T2" fmla="*/ 2147483646 w 273"/>
                <a:gd name="T3" fmla="*/ 2147483646 h 23"/>
                <a:gd name="T4" fmla="*/ 2147483646 w 273"/>
                <a:gd name="T5" fmla="*/ 0 h 23"/>
                <a:gd name="T6" fmla="*/ 0 w 273"/>
                <a:gd name="T7" fmla="*/ 0 h 23"/>
                <a:gd name="T8" fmla="*/ 0 w 27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23">
                  <a:moveTo>
                    <a:pt x="0" y="22"/>
                  </a:moveTo>
                  <a:lnTo>
                    <a:pt x="272" y="22"/>
                  </a:lnTo>
                  <a:lnTo>
                    <a:pt x="272"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7" name="Freeform 996">
              <a:extLst>
                <a:ext uri="{FF2B5EF4-FFF2-40B4-BE49-F238E27FC236}">
                  <a16:creationId xmlns:a16="http://schemas.microsoft.com/office/drawing/2014/main" id="{7F86EED7-53B5-EB44-A7ED-0DBE8FD73C6A}"/>
                </a:ext>
              </a:extLst>
            </p:cNvPr>
            <p:cNvSpPr>
              <a:spLocks/>
            </p:cNvSpPr>
            <p:nvPr/>
          </p:nvSpPr>
          <p:spPr bwMode="auto">
            <a:xfrm>
              <a:off x="3988170" y="2857291"/>
              <a:ext cx="355105" cy="39103"/>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8" name="Freeform 997">
              <a:extLst>
                <a:ext uri="{FF2B5EF4-FFF2-40B4-BE49-F238E27FC236}">
                  <a16:creationId xmlns:a16="http://schemas.microsoft.com/office/drawing/2014/main" id="{E6584083-1A12-2246-81B7-2A8B79FD01E3}"/>
                </a:ext>
              </a:extLst>
            </p:cNvPr>
            <p:cNvSpPr>
              <a:spLocks/>
            </p:cNvSpPr>
            <p:nvPr/>
          </p:nvSpPr>
          <p:spPr bwMode="auto">
            <a:xfrm>
              <a:off x="4351598" y="2857291"/>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9" name="Freeform 998">
              <a:extLst>
                <a:ext uri="{FF2B5EF4-FFF2-40B4-BE49-F238E27FC236}">
                  <a16:creationId xmlns:a16="http://schemas.microsoft.com/office/drawing/2014/main" id="{213D7598-BD70-E147-8D83-D5F418DA828C}"/>
                </a:ext>
              </a:extLst>
            </p:cNvPr>
            <p:cNvSpPr>
              <a:spLocks/>
            </p:cNvSpPr>
            <p:nvPr/>
          </p:nvSpPr>
          <p:spPr bwMode="auto">
            <a:xfrm>
              <a:off x="2897887" y="2811671"/>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0" name="Freeform 999">
              <a:extLst>
                <a:ext uri="{FF2B5EF4-FFF2-40B4-BE49-F238E27FC236}">
                  <a16:creationId xmlns:a16="http://schemas.microsoft.com/office/drawing/2014/main" id="{77B5385C-5C87-5347-B39A-9BE7CE55BB39}"/>
                </a:ext>
              </a:extLst>
            </p:cNvPr>
            <p:cNvSpPr>
              <a:spLocks/>
            </p:cNvSpPr>
            <p:nvPr/>
          </p:nvSpPr>
          <p:spPr bwMode="auto">
            <a:xfrm>
              <a:off x="2992212" y="2811671"/>
              <a:ext cx="33291"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1" name="Freeform 1000">
              <a:extLst>
                <a:ext uri="{FF2B5EF4-FFF2-40B4-BE49-F238E27FC236}">
                  <a16:creationId xmlns:a16="http://schemas.microsoft.com/office/drawing/2014/main" id="{ACF5F35F-F5B0-2743-8A91-6120CF138626}"/>
                </a:ext>
              </a:extLst>
            </p:cNvPr>
            <p:cNvSpPr>
              <a:spLocks/>
            </p:cNvSpPr>
            <p:nvPr/>
          </p:nvSpPr>
          <p:spPr bwMode="auto">
            <a:xfrm>
              <a:off x="3036600" y="2811671"/>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2" name="Freeform 1001">
              <a:extLst>
                <a:ext uri="{FF2B5EF4-FFF2-40B4-BE49-F238E27FC236}">
                  <a16:creationId xmlns:a16="http://schemas.microsoft.com/office/drawing/2014/main" id="{BB5D26C3-A855-A74E-92F3-4CA6B5EB461A}"/>
                </a:ext>
              </a:extLst>
            </p:cNvPr>
            <p:cNvSpPr>
              <a:spLocks/>
            </p:cNvSpPr>
            <p:nvPr/>
          </p:nvSpPr>
          <p:spPr bwMode="auto">
            <a:xfrm>
              <a:off x="3080988" y="2811671"/>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3" name="Freeform 1002">
              <a:extLst>
                <a:ext uri="{FF2B5EF4-FFF2-40B4-BE49-F238E27FC236}">
                  <a16:creationId xmlns:a16="http://schemas.microsoft.com/office/drawing/2014/main" id="{FDF09BC5-A90A-B74A-8152-CC4AB80E5331}"/>
                </a:ext>
              </a:extLst>
            </p:cNvPr>
            <p:cNvSpPr>
              <a:spLocks/>
            </p:cNvSpPr>
            <p:nvPr/>
          </p:nvSpPr>
          <p:spPr bwMode="auto">
            <a:xfrm>
              <a:off x="3125376" y="2811671"/>
              <a:ext cx="83228" cy="3910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4" name="Freeform 1003">
              <a:extLst>
                <a:ext uri="{FF2B5EF4-FFF2-40B4-BE49-F238E27FC236}">
                  <a16:creationId xmlns:a16="http://schemas.microsoft.com/office/drawing/2014/main" id="{BAAFDE71-57EE-0241-B0B0-20A2161181C4}"/>
                </a:ext>
              </a:extLst>
            </p:cNvPr>
            <p:cNvSpPr>
              <a:spLocks/>
            </p:cNvSpPr>
            <p:nvPr/>
          </p:nvSpPr>
          <p:spPr bwMode="auto">
            <a:xfrm>
              <a:off x="3216926" y="2811671"/>
              <a:ext cx="127616" cy="3910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5" name="Freeform 1004">
              <a:extLst>
                <a:ext uri="{FF2B5EF4-FFF2-40B4-BE49-F238E27FC236}">
                  <a16:creationId xmlns:a16="http://schemas.microsoft.com/office/drawing/2014/main" id="{BEAFDDC6-5F0F-8849-94C3-6FC570D858CE}"/>
                </a:ext>
              </a:extLst>
            </p:cNvPr>
            <p:cNvSpPr>
              <a:spLocks/>
            </p:cNvSpPr>
            <p:nvPr/>
          </p:nvSpPr>
          <p:spPr bwMode="auto">
            <a:xfrm>
              <a:off x="3352866" y="2811671"/>
              <a:ext cx="446655" cy="39103"/>
            </a:xfrm>
            <a:custGeom>
              <a:avLst/>
              <a:gdLst>
                <a:gd name="T0" fmla="*/ 0 w 306"/>
                <a:gd name="T1" fmla="*/ 2147483646 h 23"/>
                <a:gd name="T2" fmla="*/ 2147483646 w 306"/>
                <a:gd name="T3" fmla="*/ 2147483646 h 23"/>
                <a:gd name="T4" fmla="*/ 2147483646 w 306"/>
                <a:gd name="T5" fmla="*/ 0 h 23"/>
                <a:gd name="T6" fmla="*/ 0 w 306"/>
                <a:gd name="T7" fmla="*/ 0 h 23"/>
                <a:gd name="T8" fmla="*/ 0 w 30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3">
                  <a:moveTo>
                    <a:pt x="0" y="22"/>
                  </a:moveTo>
                  <a:lnTo>
                    <a:pt x="305" y="22"/>
                  </a:lnTo>
                  <a:lnTo>
                    <a:pt x="30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6" name="Freeform 1005">
              <a:extLst>
                <a:ext uri="{FF2B5EF4-FFF2-40B4-BE49-F238E27FC236}">
                  <a16:creationId xmlns:a16="http://schemas.microsoft.com/office/drawing/2014/main" id="{51959026-7979-7142-8666-25B292B86F65}"/>
                </a:ext>
              </a:extLst>
            </p:cNvPr>
            <p:cNvSpPr>
              <a:spLocks/>
            </p:cNvSpPr>
            <p:nvPr/>
          </p:nvSpPr>
          <p:spPr bwMode="auto">
            <a:xfrm>
              <a:off x="3807844" y="2811671"/>
              <a:ext cx="169229" cy="39103"/>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7" name="Freeform 1006">
              <a:extLst>
                <a:ext uri="{FF2B5EF4-FFF2-40B4-BE49-F238E27FC236}">
                  <a16:creationId xmlns:a16="http://schemas.microsoft.com/office/drawing/2014/main" id="{701129B9-F556-3E48-9EFA-FA4AD4B3C9C4}"/>
                </a:ext>
              </a:extLst>
            </p:cNvPr>
            <p:cNvSpPr>
              <a:spLocks/>
            </p:cNvSpPr>
            <p:nvPr/>
          </p:nvSpPr>
          <p:spPr bwMode="auto">
            <a:xfrm>
              <a:off x="3988170" y="2811671"/>
              <a:ext cx="355105" cy="39103"/>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8" name="Freeform 1007">
              <a:extLst>
                <a:ext uri="{FF2B5EF4-FFF2-40B4-BE49-F238E27FC236}">
                  <a16:creationId xmlns:a16="http://schemas.microsoft.com/office/drawing/2014/main" id="{39EAB786-790A-1E4B-A91A-C14EF4470D6B}"/>
                </a:ext>
              </a:extLst>
            </p:cNvPr>
            <p:cNvSpPr>
              <a:spLocks/>
            </p:cNvSpPr>
            <p:nvPr/>
          </p:nvSpPr>
          <p:spPr bwMode="auto">
            <a:xfrm>
              <a:off x="4351598" y="2811671"/>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9" name="Freeform 1008">
              <a:extLst>
                <a:ext uri="{FF2B5EF4-FFF2-40B4-BE49-F238E27FC236}">
                  <a16:creationId xmlns:a16="http://schemas.microsoft.com/office/drawing/2014/main" id="{FC00CD6D-30F8-0C42-996D-7E3114860D22}"/>
                </a:ext>
              </a:extLst>
            </p:cNvPr>
            <p:cNvSpPr>
              <a:spLocks/>
            </p:cNvSpPr>
            <p:nvPr/>
          </p:nvSpPr>
          <p:spPr bwMode="auto">
            <a:xfrm>
              <a:off x="2992212" y="2766050"/>
              <a:ext cx="33291"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0" name="Freeform 1009">
              <a:extLst>
                <a:ext uri="{FF2B5EF4-FFF2-40B4-BE49-F238E27FC236}">
                  <a16:creationId xmlns:a16="http://schemas.microsoft.com/office/drawing/2014/main" id="{6820BD32-AF0F-574A-A711-3F7751AE2252}"/>
                </a:ext>
              </a:extLst>
            </p:cNvPr>
            <p:cNvSpPr>
              <a:spLocks/>
            </p:cNvSpPr>
            <p:nvPr/>
          </p:nvSpPr>
          <p:spPr bwMode="auto">
            <a:xfrm>
              <a:off x="3036600" y="2766050"/>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1" name="Freeform 1010">
              <a:extLst>
                <a:ext uri="{FF2B5EF4-FFF2-40B4-BE49-F238E27FC236}">
                  <a16:creationId xmlns:a16="http://schemas.microsoft.com/office/drawing/2014/main" id="{F33F5CFD-5A52-584A-B83A-BF5FA6721C49}"/>
                </a:ext>
              </a:extLst>
            </p:cNvPr>
            <p:cNvSpPr>
              <a:spLocks/>
            </p:cNvSpPr>
            <p:nvPr/>
          </p:nvSpPr>
          <p:spPr bwMode="auto">
            <a:xfrm>
              <a:off x="3080988" y="2766050"/>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2" name="Freeform 1011">
              <a:extLst>
                <a:ext uri="{FF2B5EF4-FFF2-40B4-BE49-F238E27FC236}">
                  <a16:creationId xmlns:a16="http://schemas.microsoft.com/office/drawing/2014/main" id="{ED80A4C2-F61E-F04E-AFBF-9D240F40F54C}"/>
                </a:ext>
              </a:extLst>
            </p:cNvPr>
            <p:cNvSpPr>
              <a:spLocks/>
            </p:cNvSpPr>
            <p:nvPr/>
          </p:nvSpPr>
          <p:spPr bwMode="auto">
            <a:xfrm>
              <a:off x="3125376" y="2766050"/>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3" name="Freeform 1012">
              <a:extLst>
                <a:ext uri="{FF2B5EF4-FFF2-40B4-BE49-F238E27FC236}">
                  <a16:creationId xmlns:a16="http://schemas.microsoft.com/office/drawing/2014/main" id="{DC225D62-EAC3-B84D-9DEF-03B716D8DD13}"/>
                </a:ext>
              </a:extLst>
            </p:cNvPr>
            <p:cNvSpPr>
              <a:spLocks/>
            </p:cNvSpPr>
            <p:nvPr/>
          </p:nvSpPr>
          <p:spPr bwMode="auto">
            <a:xfrm>
              <a:off x="3172538" y="2766050"/>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4" name="Freeform 1013">
              <a:extLst>
                <a:ext uri="{FF2B5EF4-FFF2-40B4-BE49-F238E27FC236}">
                  <a16:creationId xmlns:a16="http://schemas.microsoft.com/office/drawing/2014/main" id="{06194899-A0FD-C945-9A61-ABEAEB95BB2B}"/>
                </a:ext>
              </a:extLst>
            </p:cNvPr>
            <p:cNvSpPr>
              <a:spLocks/>
            </p:cNvSpPr>
            <p:nvPr/>
          </p:nvSpPr>
          <p:spPr bwMode="auto">
            <a:xfrm>
              <a:off x="3216926" y="2766050"/>
              <a:ext cx="172004" cy="39103"/>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5" name="Freeform 1014">
              <a:extLst>
                <a:ext uri="{FF2B5EF4-FFF2-40B4-BE49-F238E27FC236}">
                  <a16:creationId xmlns:a16="http://schemas.microsoft.com/office/drawing/2014/main" id="{60C4C940-714D-5F46-93A1-616A76CE842B}"/>
                </a:ext>
              </a:extLst>
            </p:cNvPr>
            <p:cNvSpPr>
              <a:spLocks/>
            </p:cNvSpPr>
            <p:nvPr/>
          </p:nvSpPr>
          <p:spPr bwMode="auto">
            <a:xfrm>
              <a:off x="3400027" y="2766050"/>
              <a:ext cx="943248" cy="39103"/>
            </a:xfrm>
            <a:custGeom>
              <a:avLst/>
              <a:gdLst>
                <a:gd name="T0" fmla="*/ 0 w 648"/>
                <a:gd name="T1" fmla="*/ 2147483646 h 23"/>
                <a:gd name="T2" fmla="*/ 2147483646 w 648"/>
                <a:gd name="T3" fmla="*/ 2147483646 h 23"/>
                <a:gd name="T4" fmla="*/ 2147483646 w 648"/>
                <a:gd name="T5" fmla="*/ 0 h 23"/>
                <a:gd name="T6" fmla="*/ 0 w 648"/>
                <a:gd name="T7" fmla="*/ 0 h 23"/>
                <a:gd name="T8" fmla="*/ 0 w 64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8" h="23">
                  <a:moveTo>
                    <a:pt x="0" y="22"/>
                  </a:moveTo>
                  <a:lnTo>
                    <a:pt x="647" y="22"/>
                  </a:lnTo>
                  <a:lnTo>
                    <a:pt x="647"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6" name="Freeform 1015">
              <a:extLst>
                <a:ext uri="{FF2B5EF4-FFF2-40B4-BE49-F238E27FC236}">
                  <a16:creationId xmlns:a16="http://schemas.microsoft.com/office/drawing/2014/main" id="{95F5DB70-E3DD-A14F-BBC1-6937F2C851C3}"/>
                </a:ext>
              </a:extLst>
            </p:cNvPr>
            <p:cNvSpPr>
              <a:spLocks/>
            </p:cNvSpPr>
            <p:nvPr/>
          </p:nvSpPr>
          <p:spPr bwMode="auto">
            <a:xfrm>
              <a:off x="4351598" y="2766050"/>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7" name="Freeform 1016">
              <a:extLst>
                <a:ext uri="{FF2B5EF4-FFF2-40B4-BE49-F238E27FC236}">
                  <a16:creationId xmlns:a16="http://schemas.microsoft.com/office/drawing/2014/main" id="{B21B397B-FA08-B943-8B28-F0D77CA79778}"/>
                </a:ext>
              </a:extLst>
            </p:cNvPr>
            <p:cNvSpPr>
              <a:spLocks/>
            </p:cNvSpPr>
            <p:nvPr/>
          </p:nvSpPr>
          <p:spPr bwMode="auto">
            <a:xfrm>
              <a:off x="2992212" y="2720429"/>
              <a:ext cx="80453"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8" name="Freeform 1017">
              <a:extLst>
                <a:ext uri="{FF2B5EF4-FFF2-40B4-BE49-F238E27FC236}">
                  <a16:creationId xmlns:a16="http://schemas.microsoft.com/office/drawing/2014/main" id="{68112C3A-9188-4B44-AA70-743AF9C8523A}"/>
                </a:ext>
              </a:extLst>
            </p:cNvPr>
            <p:cNvSpPr>
              <a:spLocks/>
            </p:cNvSpPr>
            <p:nvPr/>
          </p:nvSpPr>
          <p:spPr bwMode="auto">
            <a:xfrm>
              <a:off x="3080988" y="2720429"/>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9" name="Freeform 1018">
              <a:extLst>
                <a:ext uri="{FF2B5EF4-FFF2-40B4-BE49-F238E27FC236}">
                  <a16:creationId xmlns:a16="http://schemas.microsoft.com/office/drawing/2014/main" id="{D6B08CC5-8094-B340-88D1-47E65E8A908C}"/>
                </a:ext>
              </a:extLst>
            </p:cNvPr>
            <p:cNvSpPr>
              <a:spLocks/>
            </p:cNvSpPr>
            <p:nvPr/>
          </p:nvSpPr>
          <p:spPr bwMode="auto">
            <a:xfrm>
              <a:off x="3125376" y="272042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0" name="Freeform 1019">
              <a:extLst>
                <a:ext uri="{FF2B5EF4-FFF2-40B4-BE49-F238E27FC236}">
                  <a16:creationId xmlns:a16="http://schemas.microsoft.com/office/drawing/2014/main" id="{E36493CA-8B38-1949-8559-CDDD7C576F87}"/>
                </a:ext>
              </a:extLst>
            </p:cNvPr>
            <p:cNvSpPr>
              <a:spLocks/>
            </p:cNvSpPr>
            <p:nvPr/>
          </p:nvSpPr>
          <p:spPr bwMode="auto">
            <a:xfrm>
              <a:off x="3172538" y="2720429"/>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1" name="Freeform 1020">
              <a:extLst>
                <a:ext uri="{FF2B5EF4-FFF2-40B4-BE49-F238E27FC236}">
                  <a16:creationId xmlns:a16="http://schemas.microsoft.com/office/drawing/2014/main" id="{F1BA90BA-C002-0845-86F3-61249F142E3D}"/>
                </a:ext>
              </a:extLst>
            </p:cNvPr>
            <p:cNvSpPr>
              <a:spLocks/>
            </p:cNvSpPr>
            <p:nvPr/>
          </p:nvSpPr>
          <p:spPr bwMode="auto">
            <a:xfrm>
              <a:off x="3216926" y="2720429"/>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2" name="Freeform 1021">
              <a:extLst>
                <a:ext uri="{FF2B5EF4-FFF2-40B4-BE49-F238E27FC236}">
                  <a16:creationId xmlns:a16="http://schemas.microsoft.com/office/drawing/2014/main" id="{802D61DA-6F00-EF4B-9132-BDB6638D1182}"/>
                </a:ext>
              </a:extLst>
            </p:cNvPr>
            <p:cNvSpPr>
              <a:spLocks/>
            </p:cNvSpPr>
            <p:nvPr/>
          </p:nvSpPr>
          <p:spPr bwMode="auto">
            <a:xfrm>
              <a:off x="3261314" y="2720429"/>
              <a:ext cx="172004"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3" name="Freeform 1022">
              <a:extLst>
                <a:ext uri="{FF2B5EF4-FFF2-40B4-BE49-F238E27FC236}">
                  <a16:creationId xmlns:a16="http://schemas.microsoft.com/office/drawing/2014/main" id="{AF6EB53C-D10B-1F49-85B9-21FEFFDE9C30}"/>
                </a:ext>
              </a:extLst>
            </p:cNvPr>
            <p:cNvSpPr>
              <a:spLocks/>
            </p:cNvSpPr>
            <p:nvPr/>
          </p:nvSpPr>
          <p:spPr bwMode="auto">
            <a:xfrm>
              <a:off x="3444415" y="2720429"/>
              <a:ext cx="898859" cy="35844"/>
            </a:xfrm>
            <a:custGeom>
              <a:avLst/>
              <a:gdLst>
                <a:gd name="T0" fmla="*/ 0 w 617"/>
                <a:gd name="T1" fmla="*/ 2147483646 h 22"/>
                <a:gd name="T2" fmla="*/ 2147483646 w 617"/>
                <a:gd name="T3" fmla="*/ 2147483646 h 22"/>
                <a:gd name="T4" fmla="*/ 2147483646 w 617"/>
                <a:gd name="T5" fmla="*/ 0 h 22"/>
                <a:gd name="T6" fmla="*/ 0 w 617"/>
                <a:gd name="T7" fmla="*/ 0 h 22"/>
                <a:gd name="T8" fmla="*/ 0 w 6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7" h="22">
                  <a:moveTo>
                    <a:pt x="0" y="21"/>
                  </a:moveTo>
                  <a:lnTo>
                    <a:pt x="616" y="21"/>
                  </a:lnTo>
                  <a:lnTo>
                    <a:pt x="616"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4" name="Freeform 1023">
              <a:extLst>
                <a:ext uri="{FF2B5EF4-FFF2-40B4-BE49-F238E27FC236}">
                  <a16:creationId xmlns:a16="http://schemas.microsoft.com/office/drawing/2014/main" id="{2B976547-775A-9444-9BE4-9CBDE2A2ADCC}"/>
                </a:ext>
              </a:extLst>
            </p:cNvPr>
            <p:cNvSpPr>
              <a:spLocks/>
            </p:cNvSpPr>
            <p:nvPr/>
          </p:nvSpPr>
          <p:spPr bwMode="auto">
            <a:xfrm>
              <a:off x="4351598" y="2720429"/>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5" name="Freeform 1024">
              <a:extLst>
                <a:ext uri="{FF2B5EF4-FFF2-40B4-BE49-F238E27FC236}">
                  <a16:creationId xmlns:a16="http://schemas.microsoft.com/office/drawing/2014/main" id="{C69F3BE5-95CB-3042-B118-E41FBDA57430}"/>
                </a:ext>
              </a:extLst>
            </p:cNvPr>
            <p:cNvSpPr>
              <a:spLocks/>
            </p:cNvSpPr>
            <p:nvPr/>
          </p:nvSpPr>
          <p:spPr bwMode="auto">
            <a:xfrm>
              <a:off x="3036600" y="2674808"/>
              <a:ext cx="77679" cy="3910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6" name="Freeform 1025">
              <a:extLst>
                <a:ext uri="{FF2B5EF4-FFF2-40B4-BE49-F238E27FC236}">
                  <a16:creationId xmlns:a16="http://schemas.microsoft.com/office/drawing/2014/main" id="{75CCAB8B-800B-CE4D-9DB2-9A74630C319B}"/>
                </a:ext>
              </a:extLst>
            </p:cNvPr>
            <p:cNvSpPr>
              <a:spLocks/>
            </p:cNvSpPr>
            <p:nvPr/>
          </p:nvSpPr>
          <p:spPr bwMode="auto">
            <a:xfrm>
              <a:off x="3125376" y="2674808"/>
              <a:ext cx="83228" cy="3910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7" name="Freeform 1026">
              <a:extLst>
                <a:ext uri="{FF2B5EF4-FFF2-40B4-BE49-F238E27FC236}">
                  <a16:creationId xmlns:a16="http://schemas.microsoft.com/office/drawing/2014/main" id="{87CF3309-B187-1343-AC88-02582176195B}"/>
                </a:ext>
              </a:extLst>
            </p:cNvPr>
            <p:cNvSpPr>
              <a:spLocks/>
            </p:cNvSpPr>
            <p:nvPr/>
          </p:nvSpPr>
          <p:spPr bwMode="auto">
            <a:xfrm>
              <a:off x="3216926" y="2674808"/>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8" name="Freeform 1027">
              <a:extLst>
                <a:ext uri="{FF2B5EF4-FFF2-40B4-BE49-F238E27FC236}">
                  <a16:creationId xmlns:a16="http://schemas.microsoft.com/office/drawing/2014/main" id="{5CA7C8C9-154F-F942-AFD4-F7A930BCDD01}"/>
                </a:ext>
              </a:extLst>
            </p:cNvPr>
            <p:cNvSpPr>
              <a:spLocks/>
            </p:cNvSpPr>
            <p:nvPr/>
          </p:nvSpPr>
          <p:spPr bwMode="auto">
            <a:xfrm>
              <a:off x="3261314" y="2674808"/>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9" name="Freeform 1028">
              <a:extLst>
                <a:ext uri="{FF2B5EF4-FFF2-40B4-BE49-F238E27FC236}">
                  <a16:creationId xmlns:a16="http://schemas.microsoft.com/office/drawing/2014/main" id="{04127603-D69E-EE4E-8CDE-6BB1A3038EAC}"/>
                </a:ext>
              </a:extLst>
            </p:cNvPr>
            <p:cNvSpPr>
              <a:spLocks/>
            </p:cNvSpPr>
            <p:nvPr/>
          </p:nvSpPr>
          <p:spPr bwMode="auto">
            <a:xfrm>
              <a:off x="3308477" y="2674808"/>
              <a:ext cx="260780" cy="39103"/>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0" name="Freeform 1029">
              <a:extLst>
                <a:ext uri="{FF2B5EF4-FFF2-40B4-BE49-F238E27FC236}">
                  <a16:creationId xmlns:a16="http://schemas.microsoft.com/office/drawing/2014/main" id="{1BE76A42-38A1-B04A-88E7-ED618DFB1E5F}"/>
                </a:ext>
              </a:extLst>
            </p:cNvPr>
            <p:cNvSpPr>
              <a:spLocks/>
            </p:cNvSpPr>
            <p:nvPr/>
          </p:nvSpPr>
          <p:spPr bwMode="auto">
            <a:xfrm>
              <a:off x="3580355" y="2674808"/>
              <a:ext cx="762920" cy="39103"/>
            </a:xfrm>
            <a:custGeom>
              <a:avLst/>
              <a:gdLst>
                <a:gd name="T0" fmla="*/ 0 w 523"/>
                <a:gd name="T1" fmla="*/ 2147483646 h 23"/>
                <a:gd name="T2" fmla="*/ 2147483646 w 523"/>
                <a:gd name="T3" fmla="*/ 2147483646 h 23"/>
                <a:gd name="T4" fmla="*/ 2147483646 w 523"/>
                <a:gd name="T5" fmla="*/ 0 h 23"/>
                <a:gd name="T6" fmla="*/ 0 w 523"/>
                <a:gd name="T7" fmla="*/ 0 h 23"/>
                <a:gd name="T8" fmla="*/ 0 w 5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3" h="23">
                  <a:moveTo>
                    <a:pt x="0" y="22"/>
                  </a:moveTo>
                  <a:lnTo>
                    <a:pt x="522" y="22"/>
                  </a:lnTo>
                  <a:lnTo>
                    <a:pt x="52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1" name="Freeform 1030">
              <a:extLst>
                <a:ext uri="{FF2B5EF4-FFF2-40B4-BE49-F238E27FC236}">
                  <a16:creationId xmlns:a16="http://schemas.microsoft.com/office/drawing/2014/main" id="{A562B09C-8F4E-E24D-86FE-6AE982EFD44B}"/>
                </a:ext>
              </a:extLst>
            </p:cNvPr>
            <p:cNvSpPr>
              <a:spLocks/>
            </p:cNvSpPr>
            <p:nvPr/>
          </p:nvSpPr>
          <p:spPr bwMode="auto">
            <a:xfrm>
              <a:off x="4351598" y="2674808"/>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2" name="Freeform 1031">
              <a:extLst>
                <a:ext uri="{FF2B5EF4-FFF2-40B4-BE49-F238E27FC236}">
                  <a16:creationId xmlns:a16="http://schemas.microsoft.com/office/drawing/2014/main" id="{A3F8C6A3-C169-7A49-AB98-73E1CC64F09A}"/>
                </a:ext>
              </a:extLst>
            </p:cNvPr>
            <p:cNvSpPr>
              <a:spLocks/>
            </p:cNvSpPr>
            <p:nvPr/>
          </p:nvSpPr>
          <p:spPr bwMode="auto">
            <a:xfrm>
              <a:off x="3036600" y="2629188"/>
              <a:ext cx="77679"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3" name="Freeform 1032">
              <a:extLst>
                <a:ext uri="{FF2B5EF4-FFF2-40B4-BE49-F238E27FC236}">
                  <a16:creationId xmlns:a16="http://schemas.microsoft.com/office/drawing/2014/main" id="{1E7FA47B-8F35-154B-B2CB-3D98AF18E46C}"/>
                </a:ext>
              </a:extLst>
            </p:cNvPr>
            <p:cNvSpPr>
              <a:spLocks/>
            </p:cNvSpPr>
            <p:nvPr/>
          </p:nvSpPr>
          <p:spPr bwMode="auto">
            <a:xfrm>
              <a:off x="3125376" y="2629188"/>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4" name="Freeform 1033">
              <a:extLst>
                <a:ext uri="{FF2B5EF4-FFF2-40B4-BE49-F238E27FC236}">
                  <a16:creationId xmlns:a16="http://schemas.microsoft.com/office/drawing/2014/main" id="{514BDDB2-2218-CE42-B034-A9041B46CF10}"/>
                </a:ext>
              </a:extLst>
            </p:cNvPr>
            <p:cNvSpPr>
              <a:spLocks/>
            </p:cNvSpPr>
            <p:nvPr/>
          </p:nvSpPr>
          <p:spPr bwMode="auto">
            <a:xfrm>
              <a:off x="3172538" y="2629188"/>
              <a:ext cx="80454"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5" name="Freeform 1034">
              <a:extLst>
                <a:ext uri="{FF2B5EF4-FFF2-40B4-BE49-F238E27FC236}">
                  <a16:creationId xmlns:a16="http://schemas.microsoft.com/office/drawing/2014/main" id="{369B438E-F1FD-BA47-9A03-3A94D2FFBC34}"/>
                </a:ext>
              </a:extLst>
            </p:cNvPr>
            <p:cNvSpPr>
              <a:spLocks/>
            </p:cNvSpPr>
            <p:nvPr/>
          </p:nvSpPr>
          <p:spPr bwMode="auto">
            <a:xfrm>
              <a:off x="3261314" y="2629188"/>
              <a:ext cx="83228"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6" name="Freeform 1035">
              <a:extLst>
                <a:ext uri="{FF2B5EF4-FFF2-40B4-BE49-F238E27FC236}">
                  <a16:creationId xmlns:a16="http://schemas.microsoft.com/office/drawing/2014/main" id="{745F20B4-7001-E241-94EF-C1A7B1635EF7}"/>
                </a:ext>
              </a:extLst>
            </p:cNvPr>
            <p:cNvSpPr>
              <a:spLocks/>
            </p:cNvSpPr>
            <p:nvPr/>
          </p:nvSpPr>
          <p:spPr bwMode="auto">
            <a:xfrm>
              <a:off x="3352866" y="2629188"/>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7" name="Freeform 1036">
              <a:extLst>
                <a:ext uri="{FF2B5EF4-FFF2-40B4-BE49-F238E27FC236}">
                  <a16:creationId xmlns:a16="http://schemas.microsoft.com/office/drawing/2014/main" id="{DA31D48B-4334-6F4A-AC54-D313910212A5}"/>
                </a:ext>
              </a:extLst>
            </p:cNvPr>
            <p:cNvSpPr>
              <a:spLocks/>
            </p:cNvSpPr>
            <p:nvPr/>
          </p:nvSpPr>
          <p:spPr bwMode="auto">
            <a:xfrm>
              <a:off x="3400027" y="2629188"/>
              <a:ext cx="260780" cy="35844"/>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8" name="Freeform 1037">
              <a:extLst>
                <a:ext uri="{FF2B5EF4-FFF2-40B4-BE49-F238E27FC236}">
                  <a16:creationId xmlns:a16="http://schemas.microsoft.com/office/drawing/2014/main" id="{9D3D89A3-A9AD-404C-8A35-2862CF68C1F8}"/>
                </a:ext>
              </a:extLst>
            </p:cNvPr>
            <p:cNvSpPr>
              <a:spLocks/>
            </p:cNvSpPr>
            <p:nvPr/>
          </p:nvSpPr>
          <p:spPr bwMode="auto">
            <a:xfrm>
              <a:off x="3671904" y="2629188"/>
              <a:ext cx="624209" cy="35844"/>
            </a:xfrm>
            <a:custGeom>
              <a:avLst/>
              <a:gdLst>
                <a:gd name="T0" fmla="*/ 0 w 429"/>
                <a:gd name="T1" fmla="*/ 2147483646 h 23"/>
                <a:gd name="T2" fmla="*/ 2147483646 w 429"/>
                <a:gd name="T3" fmla="*/ 2147483646 h 23"/>
                <a:gd name="T4" fmla="*/ 2147483646 w 429"/>
                <a:gd name="T5" fmla="*/ 0 h 23"/>
                <a:gd name="T6" fmla="*/ 0 w 429"/>
                <a:gd name="T7" fmla="*/ 0 h 23"/>
                <a:gd name="T8" fmla="*/ 0 w 42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 h="23">
                  <a:moveTo>
                    <a:pt x="0" y="22"/>
                  </a:moveTo>
                  <a:lnTo>
                    <a:pt x="428" y="22"/>
                  </a:lnTo>
                  <a:lnTo>
                    <a:pt x="428"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9" name="Freeform 1038">
              <a:extLst>
                <a:ext uri="{FF2B5EF4-FFF2-40B4-BE49-F238E27FC236}">
                  <a16:creationId xmlns:a16="http://schemas.microsoft.com/office/drawing/2014/main" id="{714DC92B-8B02-CE45-ABD0-CD51ADF8682F}"/>
                </a:ext>
              </a:extLst>
            </p:cNvPr>
            <p:cNvSpPr>
              <a:spLocks/>
            </p:cNvSpPr>
            <p:nvPr/>
          </p:nvSpPr>
          <p:spPr bwMode="auto">
            <a:xfrm>
              <a:off x="4307210" y="2629188"/>
              <a:ext cx="83228" cy="35844"/>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0" name="Freeform 1039">
              <a:extLst>
                <a:ext uri="{FF2B5EF4-FFF2-40B4-BE49-F238E27FC236}">
                  <a16:creationId xmlns:a16="http://schemas.microsoft.com/office/drawing/2014/main" id="{4184F840-1DE7-1E4A-95E6-A8D3DC7C7567}"/>
                </a:ext>
              </a:extLst>
            </p:cNvPr>
            <p:cNvSpPr>
              <a:spLocks/>
            </p:cNvSpPr>
            <p:nvPr/>
          </p:nvSpPr>
          <p:spPr bwMode="auto">
            <a:xfrm>
              <a:off x="3080988" y="2583567"/>
              <a:ext cx="80453"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1" name="Freeform 1040">
              <a:extLst>
                <a:ext uri="{FF2B5EF4-FFF2-40B4-BE49-F238E27FC236}">
                  <a16:creationId xmlns:a16="http://schemas.microsoft.com/office/drawing/2014/main" id="{85CB58EA-9867-CD41-8E1E-8A998D06B775}"/>
                </a:ext>
              </a:extLst>
            </p:cNvPr>
            <p:cNvSpPr>
              <a:spLocks/>
            </p:cNvSpPr>
            <p:nvPr/>
          </p:nvSpPr>
          <p:spPr bwMode="auto">
            <a:xfrm>
              <a:off x="3172538" y="2583567"/>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2" name="Freeform 1041">
              <a:extLst>
                <a:ext uri="{FF2B5EF4-FFF2-40B4-BE49-F238E27FC236}">
                  <a16:creationId xmlns:a16="http://schemas.microsoft.com/office/drawing/2014/main" id="{B83EE36F-D623-C641-9D25-DFE893044CB1}"/>
                </a:ext>
              </a:extLst>
            </p:cNvPr>
            <p:cNvSpPr>
              <a:spLocks/>
            </p:cNvSpPr>
            <p:nvPr/>
          </p:nvSpPr>
          <p:spPr bwMode="auto">
            <a:xfrm>
              <a:off x="3216926" y="2583567"/>
              <a:ext cx="83228" cy="35844"/>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3" name="Freeform 1042">
              <a:extLst>
                <a:ext uri="{FF2B5EF4-FFF2-40B4-BE49-F238E27FC236}">
                  <a16:creationId xmlns:a16="http://schemas.microsoft.com/office/drawing/2014/main" id="{458435D6-56DC-FA45-AAAC-CAE58927E401}"/>
                </a:ext>
              </a:extLst>
            </p:cNvPr>
            <p:cNvSpPr>
              <a:spLocks/>
            </p:cNvSpPr>
            <p:nvPr/>
          </p:nvSpPr>
          <p:spPr bwMode="auto">
            <a:xfrm>
              <a:off x="3308477" y="2583567"/>
              <a:ext cx="124841" cy="35844"/>
            </a:xfrm>
            <a:custGeom>
              <a:avLst/>
              <a:gdLst>
                <a:gd name="T0" fmla="*/ 0 w 85"/>
                <a:gd name="T1" fmla="*/ 2147483646 h 23"/>
                <a:gd name="T2" fmla="*/ 2147483646 w 85"/>
                <a:gd name="T3" fmla="*/ 2147483646 h 23"/>
                <a:gd name="T4" fmla="*/ 2147483646 w 85"/>
                <a:gd name="T5" fmla="*/ 0 h 23"/>
                <a:gd name="T6" fmla="*/ 0 w 85"/>
                <a:gd name="T7" fmla="*/ 0 h 23"/>
                <a:gd name="T8" fmla="*/ 0 w 8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22"/>
                  </a:moveTo>
                  <a:lnTo>
                    <a:pt x="84" y="22"/>
                  </a:lnTo>
                  <a:lnTo>
                    <a:pt x="8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4" name="Freeform 1043">
              <a:extLst>
                <a:ext uri="{FF2B5EF4-FFF2-40B4-BE49-F238E27FC236}">
                  <a16:creationId xmlns:a16="http://schemas.microsoft.com/office/drawing/2014/main" id="{DF9EF3DF-1E52-6F4C-A2CB-9B77D2A43053}"/>
                </a:ext>
              </a:extLst>
            </p:cNvPr>
            <p:cNvSpPr>
              <a:spLocks/>
            </p:cNvSpPr>
            <p:nvPr/>
          </p:nvSpPr>
          <p:spPr bwMode="auto">
            <a:xfrm>
              <a:off x="3444415" y="2583567"/>
              <a:ext cx="80454"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5" name="Freeform 1044">
              <a:extLst>
                <a:ext uri="{FF2B5EF4-FFF2-40B4-BE49-F238E27FC236}">
                  <a16:creationId xmlns:a16="http://schemas.microsoft.com/office/drawing/2014/main" id="{7C76FEB6-DF1C-8A47-8FB3-387AFC774B03}"/>
                </a:ext>
              </a:extLst>
            </p:cNvPr>
            <p:cNvSpPr>
              <a:spLocks/>
            </p:cNvSpPr>
            <p:nvPr/>
          </p:nvSpPr>
          <p:spPr bwMode="auto">
            <a:xfrm>
              <a:off x="3535967" y="2583567"/>
              <a:ext cx="441106" cy="35844"/>
            </a:xfrm>
            <a:custGeom>
              <a:avLst/>
              <a:gdLst>
                <a:gd name="T0" fmla="*/ 0 w 304"/>
                <a:gd name="T1" fmla="*/ 2147483646 h 23"/>
                <a:gd name="T2" fmla="*/ 2147483646 w 304"/>
                <a:gd name="T3" fmla="*/ 2147483646 h 23"/>
                <a:gd name="T4" fmla="*/ 2147483646 w 304"/>
                <a:gd name="T5" fmla="*/ 0 h 23"/>
                <a:gd name="T6" fmla="*/ 0 w 304"/>
                <a:gd name="T7" fmla="*/ 0 h 23"/>
                <a:gd name="T8" fmla="*/ 0 w 30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3">
                  <a:moveTo>
                    <a:pt x="0" y="22"/>
                  </a:moveTo>
                  <a:lnTo>
                    <a:pt x="303" y="22"/>
                  </a:lnTo>
                  <a:lnTo>
                    <a:pt x="30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6" name="Freeform 1045">
              <a:extLst>
                <a:ext uri="{FF2B5EF4-FFF2-40B4-BE49-F238E27FC236}">
                  <a16:creationId xmlns:a16="http://schemas.microsoft.com/office/drawing/2014/main" id="{17EB6A19-9E0E-E64D-95C6-99A763DABD3B}"/>
                </a:ext>
              </a:extLst>
            </p:cNvPr>
            <p:cNvSpPr>
              <a:spLocks/>
            </p:cNvSpPr>
            <p:nvPr/>
          </p:nvSpPr>
          <p:spPr bwMode="auto">
            <a:xfrm>
              <a:off x="3988170" y="2583567"/>
              <a:ext cx="219167" cy="35844"/>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7" name="Freeform 1046">
              <a:extLst>
                <a:ext uri="{FF2B5EF4-FFF2-40B4-BE49-F238E27FC236}">
                  <a16:creationId xmlns:a16="http://schemas.microsoft.com/office/drawing/2014/main" id="{92F97A27-19D5-3E43-9121-FFF3501C8294}"/>
                </a:ext>
              </a:extLst>
            </p:cNvPr>
            <p:cNvSpPr>
              <a:spLocks/>
            </p:cNvSpPr>
            <p:nvPr/>
          </p:nvSpPr>
          <p:spPr bwMode="auto">
            <a:xfrm>
              <a:off x="4215659" y="2583567"/>
              <a:ext cx="174779" cy="35844"/>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8" name="Freeform 1047">
              <a:extLst>
                <a:ext uri="{FF2B5EF4-FFF2-40B4-BE49-F238E27FC236}">
                  <a16:creationId xmlns:a16="http://schemas.microsoft.com/office/drawing/2014/main" id="{4C1E41D6-0F50-D248-AE11-CF3F4D8AC99B}"/>
                </a:ext>
              </a:extLst>
            </p:cNvPr>
            <p:cNvSpPr>
              <a:spLocks/>
            </p:cNvSpPr>
            <p:nvPr/>
          </p:nvSpPr>
          <p:spPr bwMode="auto">
            <a:xfrm>
              <a:off x="3125376" y="2537946"/>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9" name="Freeform 1048">
              <a:extLst>
                <a:ext uri="{FF2B5EF4-FFF2-40B4-BE49-F238E27FC236}">
                  <a16:creationId xmlns:a16="http://schemas.microsoft.com/office/drawing/2014/main" id="{FBF8CCCD-F551-0B4C-965D-8A06BE7C9FAA}"/>
                </a:ext>
              </a:extLst>
            </p:cNvPr>
            <p:cNvSpPr>
              <a:spLocks/>
            </p:cNvSpPr>
            <p:nvPr/>
          </p:nvSpPr>
          <p:spPr bwMode="auto">
            <a:xfrm>
              <a:off x="3261314" y="2537946"/>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0" name="Freeform 1049">
              <a:extLst>
                <a:ext uri="{FF2B5EF4-FFF2-40B4-BE49-F238E27FC236}">
                  <a16:creationId xmlns:a16="http://schemas.microsoft.com/office/drawing/2014/main" id="{5A6D76AC-2ED7-C542-9ED9-195DDDA42A28}"/>
                </a:ext>
              </a:extLst>
            </p:cNvPr>
            <p:cNvSpPr>
              <a:spLocks/>
            </p:cNvSpPr>
            <p:nvPr/>
          </p:nvSpPr>
          <p:spPr bwMode="auto">
            <a:xfrm>
              <a:off x="3308477" y="2537946"/>
              <a:ext cx="124841" cy="35844"/>
            </a:xfrm>
            <a:custGeom>
              <a:avLst/>
              <a:gdLst>
                <a:gd name="T0" fmla="*/ 0 w 85"/>
                <a:gd name="T1" fmla="*/ 2147483646 h 22"/>
                <a:gd name="T2" fmla="*/ 2147483646 w 85"/>
                <a:gd name="T3" fmla="*/ 2147483646 h 22"/>
                <a:gd name="T4" fmla="*/ 2147483646 w 85"/>
                <a:gd name="T5" fmla="*/ 0 h 22"/>
                <a:gd name="T6" fmla="*/ 0 w 85"/>
                <a:gd name="T7" fmla="*/ 0 h 22"/>
                <a:gd name="T8" fmla="*/ 0 w 8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2">
                  <a:moveTo>
                    <a:pt x="0" y="21"/>
                  </a:moveTo>
                  <a:lnTo>
                    <a:pt x="84" y="21"/>
                  </a:lnTo>
                  <a:lnTo>
                    <a:pt x="8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1" name="Freeform 1050">
              <a:extLst>
                <a:ext uri="{FF2B5EF4-FFF2-40B4-BE49-F238E27FC236}">
                  <a16:creationId xmlns:a16="http://schemas.microsoft.com/office/drawing/2014/main" id="{31BA9AB4-7E7F-D54A-BC9A-9C47CC8F1E23}"/>
                </a:ext>
              </a:extLst>
            </p:cNvPr>
            <p:cNvSpPr>
              <a:spLocks/>
            </p:cNvSpPr>
            <p:nvPr/>
          </p:nvSpPr>
          <p:spPr bwMode="auto">
            <a:xfrm>
              <a:off x="3444415" y="2537946"/>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2" name="Freeform 1051">
              <a:extLst>
                <a:ext uri="{FF2B5EF4-FFF2-40B4-BE49-F238E27FC236}">
                  <a16:creationId xmlns:a16="http://schemas.microsoft.com/office/drawing/2014/main" id="{FD431090-BD5F-DF42-8570-E1E4DC1634B7}"/>
                </a:ext>
              </a:extLst>
            </p:cNvPr>
            <p:cNvSpPr>
              <a:spLocks/>
            </p:cNvSpPr>
            <p:nvPr/>
          </p:nvSpPr>
          <p:spPr bwMode="auto">
            <a:xfrm>
              <a:off x="3535967" y="2537946"/>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3" name="Freeform 1052">
              <a:extLst>
                <a:ext uri="{FF2B5EF4-FFF2-40B4-BE49-F238E27FC236}">
                  <a16:creationId xmlns:a16="http://schemas.microsoft.com/office/drawing/2014/main" id="{312E9E21-47DD-DB48-BD42-2FD8E9F53930}"/>
                </a:ext>
              </a:extLst>
            </p:cNvPr>
            <p:cNvSpPr>
              <a:spLocks/>
            </p:cNvSpPr>
            <p:nvPr/>
          </p:nvSpPr>
          <p:spPr bwMode="auto">
            <a:xfrm>
              <a:off x="3580355" y="2537946"/>
              <a:ext cx="810083" cy="35844"/>
            </a:xfrm>
            <a:custGeom>
              <a:avLst/>
              <a:gdLst>
                <a:gd name="T0" fmla="*/ 0 w 555"/>
                <a:gd name="T1" fmla="*/ 2147483646 h 22"/>
                <a:gd name="T2" fmla="*/ 2147483646 w 555"/>
                <a:gd name="T3" fmla="*/ 2147483646 h 22"/>
                <a:gd name="T4" fmla="*/ 2147483646 w 555"/>
                <a:gd name="T5" fmla="*/ 0 h 22"/>
                <a:gd name="T6" fmla="*/ 0 w 555"/>
                <a:gd name="T7" fmla="*/ 0 h 22"/>
                <a:gd name="T8" fmla="*/ 0 w 5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5" h="22">
                  <a:moveTo>
                    <a:pt x="0" y="21"/>
                  </a:moveTo>
                  <a:lnTo>
                    <a:pt x="554" y="21"/>
                  </a:lnTo>
                  <a:lnTo>
                    <a:pt x="55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4" name="Freeform 1053">
              <a:extLst>
                <a:ext uri="{FF2B5EF4-FFF2-40B4-BE49-F238E27FC236}">
                  <a16:creationId xmlns:a16="http://schemas.microsoft.com/office/drawing/2014/main" id="{F9E84C5A-BE1E-FF47-8826-EC507842614A}"/>
                </a:ext>
              </a:extLst>
            </p:cNvPr>
            <p:cNvSpPr>
              <a:spLocks/>
            </p:cNvSpPr>
            <p:nvPr/>
          </p:nvSpPr>
          <p:spPr bwMode="auto">
            <a:xfrm>
              <a:off x="3172538" y="2492325"/>
              <a:ext cx="172004"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5" name="Freeform 1054">
              <a:extLst>
                <a:ext uri="{FF2B5EF4-FFF2-40B4-BE49-F238E27FC236}">
                  <a16:creationId xmlns:a16="http://schemas.microsoft.com/office/drawing/2014/main" id="{33682374-39C2-734E-9C69-84DECC2A54FA}"/>
                </a:ext>
              </a:extLst>
            </p:cNvPr>
            <p:cNvSpPr>
              <a:spLocks/>
            </p:cNvSpPr>
            <p:nvPr/>
          </p:nvSpPr>
          <p:spPr bwMode="auto">
            <a:xfrm>
              <a:off x="3352866" y="2492325"/>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6" name="Freeform 1055">
              <a:extLst>
                <a:ext uri="{FF2B5EF4-FFF2-40B4-BE49-F238E27FC236}">
                  <a16:creationId xmlns:a16="http://schemas.microsoft.com/office/drawing/2014/main" id="{937A738B-F15C-B443-8598-A543A52E786B}"/>
                </a:ext>
              </a:extLst>
            </p:cNvPr>
            <p:cNvSpPr>
              <a:spLocks/>
            </p:cNvSpPr>
            <p:nvPr/>
          </p:nvSpPr>
          <p:spPr bwMode="auto">
            <a:xfrm>
              <a:off x="3400027" y="2492325"/>
              <a:ext cx="169231"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7" name="Freeform 1056">
              <a:extLst>
                <a:ext uri="{FF2B5EF4-FFF2-40B4-BE49-F238E27FC236}">
                  <a16:creationId xmlns:a16="http://schemas.microsoft.com/office/drawing/2014/main" id="{0F7C6AB6-8A98-1940-AD5A-2A67CB458178}"/>
                </a:ext>
              </a:extLst>
            </p:cNvPr>
            <p:cNvSpPr>
              <a:spLocks/>
            </p:cNvSpPr>
            <p:nvPr/>
          </p:nvSpPr>
          <p:spPr bwMode="auto">
            <a:xfrm>
              <a:off x="3580355" y="2492325"/>
              <a:ext cx="80453" cy="35844"/>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8" name="Freeform 1057">
              <a:extLst>
                <a:ext uri="{FF2B5EF4-FFF2-40B4-BE49-F238E27FC236}">
                  <a16:creationId xmlns:a16="http://schemas.microsoft.com/office/drawing/2014/main" id="{CA4D83C2-7B5C-3749-B9CD-384873E04D42}"/>
                </a:ext>
              </a:extLst>
            </p:cNvPr>
            <p:cNvSpPr>
              <a:spLocks/>
            </p:cNvSpPr>
            <p:nvPr/>
          </p:nvSpPr>
          <p:spPr bwMode="auto">
            <a:xfrm>
              <a:off x="3671904" y="2492325"/>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9" name="Freeform 1058">
              <a:extLst>
                <a:ext uri="{FF2B5EF4-FFF2-40B4-BE49-F238E27FC236}">
                  <a16:creationId xmlns:a16="http://schemas.microsoft.com/office/drawing/2014/main" id="{B4F1A372-5412-3A48-9204-18CBD11535F0}"/>
                </a:ext>
              </a:extLst>
            </p:cNvPr>
            <p:cNvSpPr>
              <a:spLocks/>
            </p:cNvSpPr>
            <p:nvPr/>
          </p:nvSpPr>
          <p:spPr bwMode="auto">
            <a:xfrm>
              <a:off x="3807844" y="2492325"/>
              <a:ext cx="535431" cy="35844"/>
            </a:xfrm>
            <a:custGeom>
              <a:avLst/>
              <a:gdLst>
                <a:gd name="T0" fmla="*/ 0 w 367"/>
                <a:gd name="T1" fmla="*/ 2147483646 h 22"/>
                <a:gd name="T2" fmla="*/ 2147483646 w 367"/>
                <a:gd name="T3" fmla="*/ 2147483646 h 22"/>
                <a:gd name="T4" fmla="*/ 2147483646 w 367"/>
                <a:gd name="T5" fmla="*/ 0 h 22"/>
                <a:gd name="T6" fmla="*/ 0 w 367"/>
                <a:gd name="T7" fmla="*/ 0 h 22"/>
                <a:gd name="T8" fmla="*/ 0 w 36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7" h="22">
                  <a:moveTo>
                    <a:pt x="0" y="21"/>
                  </a:moveTo>
                  <a:lnTo>
                    <a:pt x="366" y="21"/>
                  </a:lnTo>
                  <a:lnTo>
                    <a:pt x="36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0" name="Freeform 1059">
              <a:extLst>
                <a:ext uri="{FF2B5EF4-FFF2-40B4-BE49-F238E27FC236}">
                  <a16:creationId xmlns:a16="http://schemas.microsoft.com/office/drawing/2014/main" id="{D3A96739-7A0E-9C44-A2DC-77CEC9C5CBD8}"/>
                </a:ext>
              </a:extLst>
            </p:cNvPr>
            <p:cNvSpPr>
              <a:spLocks/>
            </p:cNvSpPr>
            <p:nvPr/>
          </p:nvSpPr>
          <p:spPr bwMode="auto">
            <a:xfrm>
              <a:off x="4351598" y="2492325"/>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1" name="Freeform 1060">
              <a:extLst>
                <a:ext uri="{FF2B5EF4-FFF2-40B4-BE49-F238E27FC236}">
                  <a16:creationId xmlns:a16="http://schemas.microsoft.com/office/drawing/2014/main" id="{369C6792-337E-5B4F-8311-930856080490}"/>
                </a:ext>
              </a:extLst>
            </p:cNvPr>
            <p:cNvSpPr>
              <a:spLocks/>
            </p:cNvSpPr>
            <p:nvPr/>
          </p:nvSpPr>
          <p:spPr bwMode="auto">
            <a:xfrm>
              <a:off x="3308477" y="2443445"/>
              <a:ext cx="124841" cy="39103"/>
            </a:xfrm>
            <a:custGeom>
              <a:avLst/>
              <a:gdLst>
                <a:gd name="T0" fmla="*/ 0 w 85"/>
                <a:gd name="T1" fmla="*/ 2147483646 h 23"/>
                <a:gd name="T2" fmla="*/ 2147483646 w 85"/>
                <a:gd name="T3" fmla="*/ 2147483646 h 23"/>
                <a:gd name="T4" fmla="*/ 2147483646 w 85"/>
                <a:gd name="T5" fmla="*/ 0 h 23"/>
                <a:gd name="T6" fmla="*/ 0 w 85"/>
                <a:gd name="T7" fmla="*/ 0 h 23"/>
                <a:gd name="T8" fmla="*/ 0 w 8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22"/>
                  </a:moveTo>
                  <a:lnTo>
                    <a:pt x="84" y="22"/>
                  </a:lnTo>
                  <a:lnTo>
                    <a:pt x="8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2" name="Freeform 1061">
              <a:extLst>
                <a:ext uri="{FF2B5EF4-FFF2-40B4-BE49-F238E27FC236}">
                  <a16:creationId xmlns:a16="http://schemas.microsoft.com/office/drawing/2014/main" id="{1160A93B-4AF5-A445-8F19-D0AF03EBCB3A}"/>
                </a:ext>
              </a:extLst>
            </p:cNvPr>
            <p:cNvSpPr>
              <a:spLocks/>
            </p:cNvSpPr>
            <p:nvPr/>
          </p:nvSpPr>
          <p:spPr bwMode="auto">
            <a:xfrm>
              <a:off x="3444415" y="2443445"/>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3" name="Freeform 1062">
              <a:extLst>
                <a:ext uri="{FF2B5EF4-FFF2-40B4-BE49-F238E27FC236}">
                  <a16:creationId xmlns:a16="http://schemas.microsoft.com/office/drawing/2014/main" id="{509A8A8F-1445-AF48-8623-6805D0411DEB}"/>
                </a:ext>
              </a:extLst>
            </p:cNvPr>
            <p:cNvSpPr>
              <a:spLocks/>
            </p:cNvSpPr>
            <p:nvPr/>
          </p:nvSpPr>
          <p:spPr bwMode="auto">
            <a:xfrm>
              <a:off x="3488803" y="2443445"/>
              <a:ext cx="219167" cy="3910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4" name="Freeform 1063">
              <a:extLst>
                <a:ext uri="{FF2B5EF4-FFF2-40B4-BE49-F238E27FC236}">
                  <a16:creationId xmlns:a16="http://schemas.microsoft.com/office/drawing/2014/main" id="{E72AA9D8-369D-5642-98E4-5B975BCB8D9A}"/>
                </a:ext>
              </a:extLst>
            </p:cNvPr>
            <p:cNvSpPr>
              <a:spLocks/>
            </p:cNvSpPr>
            <p:nvPr/>
          </p:nvSpPr>
          <p:spPr bwMode="auto">
            <a:xfrm>
              <a:off x="3716292" y="2443445"/>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5" name="Freeform 1064">
              <a:extLst>
                <a:ext uri="{FF2B5EF4-FFF2-40B4-BE49-F238E27FC236}">
                  <a16:creationId xmlns:a16="http://schemas.microsoft.com/office/drawing/2014/main" id="{58121D44-6025-D644-843C-F6DB78E2065A}"/>
                </a:ext>
              </a:extLst>
            </p:cNvPr>
            <p:cNvSpPr>
              <a:spLocks/>
            </p:cNvSpPr>
            <p:nvPr/>
          </p:nvSpPr>
          <p:spPr bwMode="auto">
            <a:xfrm>
              <a:off x="3807844" y="2443445"/>
              <a:ext cx="169229" cy="39103"/>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6" name="Freeform 1065">
              <a:extLst>
                <a:ext uri="{FF2B5EF4-FFF2-40B4-BE49-F238E27FC236}">
                  <a16:creationId xmlns:a16="http://schemas.microsoft.com/office/drawing/2014/main" id="{16A4E8DE-0E04-2F43-B455-747D468EAA3D}"/>
                </a:ext>
              </a:extLst>
            </p:cNvPr>
            <p:cNvSpPr>
              <a:spLocks/>
            </p:cNvSpPr>
            <p:nvPr/>
          </p:nvSpPr>
          <p:spPr bwMode="auto">
            <a:xfrm>
              <a:off x="3988170" y="2443445"/>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7" name="Freeform 1066">
              <a:extLst>
                <a:ext uri="{FF2B5EF4-FFF2-40B4-BE49-F238E27FC236}">
                  <a16:creationId xmlns:a16="http://schemas.microsoft.com/office/drawing/2014/main" id="{B33E77E4-2EDE-5E42-8EC4-DF72056F59F8}"/>
                </a:ext>
              </a:extLst>
            </p:cNvPr>
            <p:cNvSpPr>
              <a:spLocks/>
            </p:cNvSpPr>
            <p:nvPr/>
          </p:nvSpPr>
          <p:spPr bwMode="auto">
            <a:xfrm>
              <a:off x="4035333" y="2443445"/>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8" name="Freeform 1067">
              <a:extLst>
                <a:ext uri="{FF2B5EF4-FFF2-40B4-BE49-F238E27FC236}">
                  <a16:creationId xmlns:a16="http://schemas.microsoft.com/office/drawing/2014/main" id="{22D360CE-33F6-124D-A195-3A0EA3C8F80E}"/>
                </a:ext>
              </a:extLst>
            </p:cNvPr>
            <p:cNvSpPr>
              <a:spLocks/>
            </p:cNvSpPr>
            <p:nvPr/>
          </p:nvSpPr>
          <p:spPr bwMode="auto">
            <a:xfrm>
              <a:off x="4079721" y="2443445"/>
              <a:ext cx="216392" cy="3910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9" name="Freeform 1068">
              <a:extLst>
                <a:ext uri="{FF2B5EF4-FFF2-40B4-BE49-F238E27FC236}">
                  <a16:creationId xmlns:a16="http://schemas.microsoft.com/office/drawing/2014/main" id="{F3E37C14-81AE-4E4E-9541-440A367141C6}"/>
                </a:ext>
              </a:extLst>
            </p:cNvPr>
            <p:cNvSpPr>
              <a:spLocks/>
            </p:cNvSpPr>
            <p:nvPr/>
          </p:nvSpPr>
          <p:spPr bwMode="auto">
            <a:xfrm>
              <a:off x="4307210" y="2443445"/>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0" name="Freeform 1069">
              <a:extLst>
                <a:ext uri="{FF2B5EF4-FFF2-40B4-BE49-F238E27FC236}">
                  <a16:creationId xmlns:a16="http://schemas.microsoft.com/office/drawing/2014/main" id="{5AA5FFCB-4E3B-3440-8604-9B9C26FDE657}"/>
                </a:ext>
              </a:extLst>
            </p:cNvPr>
            <p:cNvSpPr>
              <a:spLocks/>
            </p:cNvSpPr>
            <p:nvPr/>
          </p:nvSpPr>
          <p:spPr bwMode="auto">
            <a:xfrm>
              <a:off x="4351598" y="2443445"/>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1" name="Freeform 1070">
              <a:extLst>
                <a:ext uri="{FF2B5EF4-FFF2-40B4-BE49-F238E27FC236}">
                  <a16:creationId xmlns:a16="http://schemas.microsoft.com/office/drawing/2014/main" id="{4421159D-2EF5-7C48-A04C-C2A035A5B9C5}"/>
                </a:ext>
              </a:extLst>
            </p:cNvPr>
            <p:cNvSpPr>
              <a:spLocks/>
            </p:cNvSpPr>
            <p:nvPr/>
          </p:nvSpPr>
          <p:spPr bwMode="auto">
            <a:xfrm>
              <a:off x="3308477" y="2401084"/>
              <a:ext cx="216392" cy="35844"/>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2" name="Freeform 1071">
              <a:extLst>
                <a:ext uri="{FF2B5EF4-FFF2-40B4-BE49-F238E27FC236}">
                  <a16:creationId xmlns:a16="http://schemas.microsoft.com/office/drawing/2014/main" id="{35612F3B-79C3-9545-A1A2-6063B187273D}"/>
                </a:ext>
              </a:extLst>
            </p:cNvPr>
            <p:cNvSpPr>
              <a:spLocks/>
            </p:cNvSpPr>
            <p:nvPr/>
          </p:nvSpPr>
          <p:spPr bwMode="auto">
            <a:xfrm>
              <a:off x="3535967" y="2401084"/>
              <a:ext cx="83228"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3" name="Freeform 1072">
              <a:extLst>
                <a:ext uri="{FF2B5EF4-FFF2-40B4-BE49-F238E27FC236}">
                  <a16:creationId xmlns:a16="http://schemas.microsoft.com/office/drawing/2014/main" id="{6F348A79-E66C-5D47-938A-15CB69747910}"/>
                </a:ext>
              </a:extLst>
            </p:cNvPr>
            <p:cNvSpPr>
              <a:spLocks/>
            </p:cNvSpPr>
            <p:nvPr/>
          </p:nvSpPr>
          <p:spPr bwMode="auto">
            <a:xfrm>
              <a:off x="3624743" y="2401084"/>
              <a:ext cx="263554" cy="35844"/>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4" name="Freeform 1073">
              <a:extLst>
                <a:ext uri="{FF2B5EF4-FFF2-40B4-BE49-F238E27FC236}">
                  <a16:creationId xmlns:a16="http://schemas.microsoft.com/office/drawing/2014/main" id="{85611982-0465-F14C-9493-39B7F649C78D}"/>
                </a:ext>
              </a:extLst>
            </p:cNvPr>
            <p:cNvSpPr>
              <a:spLocks/>
            </p:cNvSpPr>
            <p:nvPr/>
          </p:nvSpPr>
          <p:spPr bwMode="auto">
            <a:xfrm>
              <a:off x="3896620" y="2401084"/>
              <a:ext cx="219165" cy="35844"/>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5" name="Freeform 1074">
              <a:extLst>
                <a:ext uri="{FF2B5EF4-FFF2-40B4-BE49-F238E27FC236}">
                  <a16:creationId xmlns:a16="http://schemas.microsoft.com/office/drawing/2014/main" id="{60C2F048-230A-FB4C-8989-C0EE55551282}"/>
                </a:ext>
              </a:extLst>
            </p:cNvPr>
            <p:cNvSpPr>
              <a:spLocks/>
            </p:cNvSpPr>
            <p:nvPr/>
          </p:nvSpPr>
          <p:spPr bwMode="auto">
            <a:xfrm>
              <a:off x="4126883" y="2401084"/>
              <a:ext cx="80454"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6" name="Freeform 1075">
              <a:extLst>
                <a:ext uri="{FF2B5EF4-FFF2-40B4-BE49-F238E27FC236}">
                  <a16:creationId xmlns:a16="http://schemas.microsoft.com/office/drawing/2014/main" id="{8A942A0C-807F-BD4E-AEDB-6407266A3E57}"/>
                </a:ext>
              </a:extLst>
            </p:cNvPr>
            <p:cNvSpPr>
              <a:spLocks/>
            </p:cNvSpPr>
            <p:nvPr/>
          </p:nvSpPr>
          <p:spPr bwMode="auto">
            <a:xfrm>
              <a:off x="4215659" y="2401084"/>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7" name="Freeform 1076">
              <a:extLst>
                <a:ext uri="{FF2B5EF4-FFF2-40B4-BE49-F238E27FC236}">
                  <a16:creationId xmlns:a16="http://schemas.microsoft.com/office/drawing/2014/main" id="{011E3FC4-E3ED-5E4E-9952-EE24DBBF5FA9}"/>
                </a:ext>
              </a:extLst>
            </p:cNvPr>
            <p:cNvSpPr>
              <a:spLocks/>
            </p:cNvSpPr>
            <p:nvPr/>
          </p:nvSpPr>
          <p:spPr bwMode="auto">
            <a:xfrm>
              <a:off x="4262822" y="2401084"/>
              <a:ext cx="33291"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8" name="Freeform 1077">
              <a:extLst>
                <a:ext uri="{FF2B5EF4-FFF2-40B4-BE49-F238E27FC236}">
                  <a16:creationId xmlns:a16="http://schemas.microsoft.com/office/drawing/2014/main" id="{72A60056-246B-9843-B592-365FE44A99EC}"/>
                </a:ext>
              </a:extLst>
            </p:cNvPr>
            <p:cNvSpPr>
              <a:spLocks/>
            </p:cNvSpPr>
            <p:nvPr/>
          </p:nvSpPr>
          <p:spPr bwMode="auto">
            <a:xfrm>
              <a:off x="4307210" y="2401084"/>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9" name="Freeform 1078">
              <a:extLst>
                <a:ext uri="{FF2B5EF4-FFF2-40B4-BE49-F238E27FC236}">
                  <a16:creationId xmlns:a16="http://schemas.microsoft.com/office/drawing/2014/main" id="{44184FC5-A135-AB4E-B013-3B0FFDD75A6B}"/>
                </a:ext>
              </a:extLst>
            </p:cNvPr>
            <p:cNvSpPr>
              <a:spLocks/>
            </p:cNvSpPr>
            <p:nvPr/>
          </p:nvSpPr>
          <p:spPr bwMode="auto">
            <a:xfrm>
              <a:off x="4351598" y="2401084"/>
              <a:ext cx="38840"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0" name="Freeform 1079">
              <a:extLst>
                <a:ext uri="{FF2B5EF4-FFF2-40B4-BE49-F238E27FC236}">
                  <a16:creationId xmlns:a16="http://schemas.microsoft.com/office/drawing/2014/main" id="{A0F05E8C-3C99-5F41-A286-A96146C35163}"/>
                </a:ext>
              </a:extLst>
            </p:cNvPr>
            <p:cNvSpPr>
              <a:spLocks/>
            </p:cNvSpPr>
            <p:nvPr/>
          </p:nvSpPr>
          <p:spPr bwMode="auto">
            <a:xfrm>
              <a:off x="3444415" y="2355463"/>
              <a:ext cx="174779" cy="32586"/>
            </a:xfrm>
            <a:custGeom>
              <a:avLst/>
              <a:gdLst>
                <a:gd name="T0" fmla="*/ 0 w 119"/>
                <a:gd name="T1" fmla="*/ 2147483646 h 20"/>
                <a:gd name="T2" fmla="*/ 2147483646 w 119"/>
                <a:gd name="T3" fmla="*/ 2147483646 h 20"/>
                <a:gd name="T4" fmla="*/ 2147483646 w 119"/>
                <a:gd name="T5" fmla="*/ 0 h 20"/>
                <a:gd name="T6" fmla="*/ 0 w 119"/>
                <a:gd name="T7" fmla="*/ 0 h 20"/>
                <a:gd name="T8" fmla="*/ 0 w 119"/>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0">
                  <a:moveTo>
                    <a:pt x="0" y="19"/>
                  </a:moveTo>
                  <a:lnTo>
                    <a:pt x="118" y="19"/>
                  </a:lnTo>
                  <a:lnTo>
                    <a:pt x="118" y="0"/>
                  </a:lnTo>
                  <a:lnTo>
                    <a:pt x="0" y="0"/>
                  </a:lnTo>
                  <a:lnTo>
                    <a:pt x="0" y="19"/>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1" name="Freeform 1080">
              <a:extLst>
                <a:ext uri="{FF2B5EF4-FFF2-40B4-BE49-F238E27FC236}">
                  <a16:creationId xmlns:a16="http://schemas.microsoft.com/office/drawing/2014/main" id="{FC707C68-34CA-7444-8F1E-70B3DAA12C47}"/>
                </a:ext>
              </a:extLst>
            </p:cNvPr>
            <p:cNvSpPr>
              <a:spLocks/>
            </p:cNvSpPr>
            <p:nvPr/>
          </p:nvSpPr>
          <p:spPr bwMode="auto">
            <a:xfrm>
              <a:off x="3624743" y="2355463"/>
              <a:ext cx="219165" cy="32586"/>
            </a:xfrm>
            <a:custGeom>
              <a:avLst/>
              <a:gdLst>
                <a:gd name="T0" fmla="*/ 0 w 149"/>
                <a:gd name="T1" fmla="*/ 2147483646 h 20"/>
                <a:gd name="T2" fmla="*/ 2147483646 w 149"/>
                <a:gd name="T3" fmla="*/ 2147483646 h 20"/>
                <a:gd name="T4" fmla="*/ 2147483646 w 149"/>
                <a:gd name="T5" fmla="*/ 0 h 20"/>
                <a:gd name="T6" fmla="*/ 0 w 149"/>
                <a:gd name="T7" fmla="*/ 0 h 20"/>
                <a:gd name="T8" fmla="*/ 0 w 149"/>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0">
                  <a:moveTo>
                    <a:pt x="0" y="19"/>
                  </a:moveTo>
                  <a:lnTo>
                    <a:pt x="148" y="19"/>
                  </a:lnTo>
                  <a:lnTo>
                    <a:pt x="148" y="0"/>
                  </a:lnTo>
                  <a:lnTo>
                    <a:pt x="0" y="0"/>
                  </a:lnTo>
                  <a:lnTo>
                    <a:pt x="0" y="19"/>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2" name="Freeform 1081">
              <a:extLst>
                <a:ext uri="{FF2B5EF4-FFF2-40B4-BE49-F238E27FC236}">
                  <a16:creationId xmlns:a16="http://schemas.microsoft.com/office/drawing/2014/main" id="{FAEBA8B6-47C3-3E4B-AFB7-C0D112F52779}"/>
                </a:ext>
              </a:extLst>
            </p:cNvPr>
            <p:cNvSpPr>
              <a:spLocks/>
            </p:cNvSpPr>
            <p:nvPr/>
          </p:nvSpPr>
          <p:spPr bwMode="auto">
            <a:xfrm>
              <a:off x="3855005" y="2355463"/>
              <a:ext cx="80454" cy="32586"/>
            </a:xfrm>
            <a:custGeom>
              <a:avLst/>
              <a:gdLst>
                <a:gd name="T0" fmla="*/ 0 w 56"/>
                <a:gd name="T1" fmla="*/ 2147483646 h 20"/>
                <a:gd name="T2" fmla="*/ 2147483646 w 56"/>
                <a:gd name="T3" fmla="*/ 2147483646 h 20"/>
                <a:gd name="T4" fmla="*/ 2147483646 w 56"/>
                <a:gd name="T5" fmla="*/ 0 h 20"/>
                <a:gd name="T6" fmla="*/ 0 w 56"/>
                <a:gd name="T7" fmla="*/ 0 h 20"/>
                <a:gd name="T8" fmla="*/ 0 w 56"/>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0">
                  <a:moveTo>
                    <a:pt x="0" y="19"/>
                  </a:moveTo>
                  <a:lnTo>
                    <a:pt x="55" y="19"/>
                  </a:lnTo>
                  <a:lnTo>
                    <a:pt x="55"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3" name="Freeform 1082">
              <a:extLst>
                <a:ext uri="{FF2B5EF4-FFF2-40B4-BE49-F238E27FC236}">
                  <a16:creationId xmlns:a16="http://schemas.microsoft.com/office/drawing/2014/main" id="{290C7C62-8F37-9644-99E5-F6799D5A267B}"/>
                </a:ext>
              </a:extLst>
            </p:cNvPr>
            <p:cNvSpPr>
              <a:spLocks/>
            </p:cNvSpPr>
            <p:nvPr/>
          </p:nvSpPr>
          <p:spPr bwMode="auto">
            <a:xfrm>
              <a:off x="3943782" y="2355463"/>
              <a:ext cx="83228" cy="32586"/>
            </a:xfrm>
            <a:custGeom>
              <a:avLst/>
              <a:gdLst>
                <a:gd name="T0" fmla="*/ 0 w 57"/>
                <a:gd name="T1" fmla="*/ 2147483646 h 20"/>
                <a:gd name="T2" fmla="*/ 2147483646 w 57"/>
                <a:gd name="T3" fmla="*/ 2147483646 h 20"/>
                <a:gd name="T4" fmla="*/ 2147483646 w 57"/>
                <a:gd name="T5" fmla="*/ 0 h 20"/>
                <a:gd name="T6" fmla="*/ 0 w 57"/>
                <a:gd name="T7" fmla="*/ 0 h 20"/>
                <a:gd name="T8" fmla="*/ 0 w 57"/>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0">
                  <a:moveTo>
                    <a:pt x="0" y="19"/>
                  </a:moveTo>
                  <a:lnTo>
                    <a:pt x="56" y="19"/>
                  </a:lnTo>
                  <a:lnTo>
                    <a:pt x="56" y="0"/>
                  </a:lnTo>
                  <a:lnTo>
                    <a:pt x="0" y="0"/>
                  </a:lnTo>
                  <a:lnTo>
                    <a:pt x="0" y="19"/>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4" name="Freeform 1083">
              <a:extLst>
                <a:ext uri="{FF2B5EF4-FFF2-40B4-BE49-F238E27FC236}">
                  <a16:creationId xmlns:a16="http://schemas.microsoft.com/office/drawing/2014/main" id="{26E1070D-2452-7C4D-AAF9-D8ACBA191CF0}"/>
                </a:ext>
              </a:extLst>
            </p:cNvPr>
            <p:cNvSpPr>
              <a:spLocks/>
            </p:cNvSpPr>
            <p:nvPr/>
          </p:nvSpPr>
          <p:spPr bwMode="auto">
            <a:xfrm>
              <a:off x="4035333" y="2355463"/>
              <a:ext cx="80453" cy="32586"/>
            </a:xfrm>
            <a:custGeom>
              <a:avLst/>
              <a:gdLst>
                <a:gd name="T0" fmla="*/ 0 w 55"/>
                <a:gd name="T1" fmla="*/ 2147483646 h 20"/>
                <a:gd name="T2" fmla="*/ 2147483646 w 55"/>
                <a:gd name="T3" fmla="*/ 2147483646 h 20"/>
                <a:gd name="T4" fmla="*/ 2147483646 w 55"/>
                <a:gd name="T5" fmla="*/ 0 h 20"/>
                <a:gd name="T6" fmla="*/ 0 w 55"/>
                <a:gd name="T7" fmla="*/ 0 h 20"/>
                <a:gd name="T8" fmla="*/ 0 w 5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0">
                  <a:moveTo>
                    <a:pt x="0" y="19"/>
                  </a:moveTo>
                  <a:lnTo>
                    <a:pt x="54" y="19"/>
                  </a:lnTo>
                  <a:lnTo>
                    <a:pt x="54"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5" name="Freeform 1084">
              <a:extLst>
                <a:ext uri="{FF2B5EF4-FFF2-40B4-BE49-F238E27FC236}">
                  <a16:creationId xmlns:a16="http://schemas.microsoft.com/office/drawing/2014/main" id="{D8EFEB3B-2FAB-BD4A-9380-07D5B9E8F6D4}"/>
                </a:ext>
              </a:extLst>
            </p:cNvPr>
            <p:cNvSpPr>
              <a:spLocks/>
            </p:cNvSpPr>
            <p:nvPr/>
          </p:nvSpPr>
          <p:spPr bwMode="auto">
            <a:xfrm>
              <a:off x="4126883" y="2355463"/>
              <a:ext cx="169231" cy="32586"/>
            </a:xfrm>
            <a:custGeom>
              <a:avLst/>
              <a:gdLst>
                <a:gd name="T0" fmla="*/ 0 w 117"/>
                <a:gd name="T1" fmla="*/ 2147483646 h 20"/>
                <a:gd name="T2" fmla="*/ 2147483646 w 117"/>
                <a:gd name="T3" fmla="*/ 2147483646 h 20"/>
                <a:gd name="T4" fmla="*/ 2147483646 w 117"/>
                <a:gd name="T5" fmla="*/ 0 h 20"/>
                <a:gd name="T6" fmla="*/ 0 w 117"/>
                <a:gd name="T7" fmla="*/ 0 h 20"/>
                <a:gd name="T8" fmla="*/ 0 w 117"/>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0">
                  <a:moveTo>
                    <a:pt x="0" y="19"/>
                  </a:moveTo>
                  <a:lnTo>
                    <a:pt x="116" y="19"/>
                  </a:lnTo>
                  <a:lnTo>
                    <a:pt x="116" y="0"/>
                  </a:lnTo>
                  <a:lnTo>
                    <a:pt x="0" y="0"/>
                  </a:lnTo>
                  <a:lnTo>
                    <a:pt x="0" y="19"/>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6" name="Freeform 1085">
              <a:extLst>
                <a:ext uri="{FF2B5EF4-FFF2-40B4-BE49-F238E27FC236}">
                  <a16:creationId xmlns:a16="http://schemas.microsoft.com/office/drawing/2014/main" id="{DD309404-EE1E-7346-9587-9860E9CD4360}"/>
                </a:ext>
              </a:extLst>
            </p:cNvPr>
            <p:cNvSpPr>
              <a:spLocks/>
            </p:cNvSpPr>
            <p:nvPr/>
          </p:nvSpPr>
          <p:spPr bwMode="auto">
            <a:xfrm>
              <a:off x="4307210" y="2355463"/>
              <a:ext cx="36064" cy="32586"/>
            </a:xfrm>
            <a:custGeom>
              <a:avLst/>
              <a:gdLst>
                <a:gd name="T0" fmla="*/ 0 w 25"/>
                <a:gd name="T1" fmla="*/ 2147483646 h 20"/>
                <a:gd name="T2" fmla="*/ 2147483646 w 25"/>
                <a:gd name="T3" fmla="*/ 2147483646 h 20"/>
                <a:gd name="T4" fmla="*/ 2147483646 w 25"/>
                <a:gd name="T5" fmla="*/ 0 h 20"/>
                <a:gd name="T6" fmla="*/ 0 w 25"/>
                <a:gd name="T7" fmla="*/ 0 h 20"/>
                <a:gd name="T8" fmla="*/ 0 w 2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0" y="19"/>
                  </a:moveTo>
                  <a:lnTo>
                    <a:pt x="24" y="19"/>
                  </a:lnTo>
                  <a:lnTo>
                    <a:pt x="24"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7" name="Freeform 1086">
              <a:extLst>
                <a:ext uri="{FF2B5EF4-FFF2-40B4-BE49-F238E27FC236}">
                  <a16:creationId xmlns:a16="http://schemas.microsoft.com/office/drawing/2014/main" id="{57F030E1-CB02-F142-BAC3-7EBC22350D10}"/>
                </a:ext>
              </a:extLst>
            </p:cNvPr>
            <p:cNvSpPr>
              <a:spLocks/>
            </p:cNvSpPr>
            <p:nvPr/>
          </p:nvSpPr>
          <p:spPr bwMode="auto">
            <a:xfrm>
              <a:off x="4351598" y="2355463"/>
              <a:ext cx="38840" cy="32586"/>
            </a:xfrm>
            <a:custGeom>
              <a:avLst/>
              <a:gdLst>
                <a:gd name="T0" fmla="*/ 0 w 25"/>
                <a:gd name="T1" fmla="*/ 2147483646 h 20"/>
                <a:gd name="T2" fmla="*/ 2147483646 w 25"/>
                <a:gd name="T3" fmla="*/ 2147483646 h 20"/>
                <a:gd name="T4" fmla="*/ 2147483646 w 25"/>
                <a:gd name="T5" fmla="*/ 0 h 20"/>
                <a:gd name="T6" fmla="*/ 0 w 25"/>
                <a:gd name="T7" fmla="*/ 0 h 20"/>
                <a:gd name="T8" fmla="*/ 0 w 2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0" y="19"/>
                  </a:moveTo>
                  <a:lnTo>
                    <a:pt x="24" y="19"/>
                  </a:lnTo>
                  <a:lnTo>
                    <a:pt x="24" y="0"/>
                  </a:lnTo>
                  <a:lnTo>
                    <a:pt x="0" y="0"/>
                  </a:lnTo>
                  <a:lnTo>
                    <a:pt x="0" y="19"/>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8" name="Freeform 1087">
              <a:extLst>
                <a:ext uri="{FF2B5EF4-FFF2-40B4-BE49-F238E27FC236}">
                  <a16:creationId xmlns:a16="http://schemas.microsoft.com/office/drawing/2014/main" id="{38DD4782-4AD8-F646-B58E-B60B3C86AAFB}"/>
                </a:ext>
              </a:extLst>
            </p:cNvPr>
            <p:cNvSpPr>
              <a:spLocks/>
            </p:cNvSpPr>
            <p:nvPr/>
          </p:nvSpPr>
          <p:spPr bwMode="auto">
            <a:xfrm>
              <a:off x="3535967" y="2309843"/>
              <a:ext cx="307942" cy="35844"/>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9" name="Freeform 1088">
              <a:extLst>
                <a:ext uri="{FF2B5EF4-FFF2-40B4-BE49-F238E27FC236}">
                  <a16:creationId xmlns:a16="http://schemas.microsoft.com/office/drawing/2014/main" id="{29B3147B-8B92-624E-AF76-08E5EBAB5B02}"/>
                </a:ext>
              </a:extLst>
            </p:cNvPr>
            <p:cNvSpPr>
              <a:spLocks/>
            </p:cNvSpPr>
            <p:nvPr/>
          </p:nvSpPr>
          <p:spPr bwMode="auto">
            <a:xfrm>
              <a:off x="3855005" y="2309843"/>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0" name="Freeform 1089">
              <a:extLst>
                <a:ext uri="{FF2B5EF4-FFF2-40B4-BE49-F238E27FC236}">
                  <a16:creationId xmlns:a16="http://schemas.microsoft.com/office/drawing/2014/main" id="{5C8D62DD-9D7C-6A46-BF53-65BF4D73AF98}"/>
                </a:ext>
              </a:extLst>
            </p:cNvPr>
            <p:cNvSpPr>
              <a:spLocks/>
            </p:cNvSpPr>
            <p:nvPr/>
          </p:nvSpPr>
          <p:spPr bwMode="auto">
            <a:xfrm>
              <a:off x="3943782" y="2309843"/>
              <a:ext cx="352332" cy="35844"/>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1" name="Freeform 1090">
              <a:extLst>
                <a:ext uri="{FF2B5EF4-FFF2-40B4-BE49-F238E27FC236}">
                  <a16:creationId xmlns:a16="http://schemas.microsoft.com/office/drawing/2014/main" id="{BF727523-756C-6B41-9D0D-5518EE940385}"/>
                </a:ext>
              </a:extLst>
            </p:cNvPr>
            <p:cNvSpPr>
              <a:spLocks/>
            </p:cNvSpPr>
            <p:nvPr/>
          </p:nvSpPr>
          <p:spPr bwMode="auto">
            <a:xfrm>
              <a:off x="4307210" y="2309843"/>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2" name="Freeform 1091">
              <a:extLst>
                <a:ext uri="{FF2B5EF4-FFF2-40B4-BE49-F238E27FC236}">
                  <a16:creationId xmlns:a16="http://schemas.microsoft.com/office/drawing/2014/main" id="{A6B7259E-098D-D846-AB95-1A6DF36CF112}"/>
                </a:ext>
              </a:extLst>
            </p:cNvPr>
            <p:cNvSpPr>
              <a:spLocks/>
            </p:cNvSpPr>
            <p:nvPr/>
          </p:nvSpPr>
          <p:spPr bwMode="auto">
            <a:xfrm>
              <a:off x="3716292" y="2260962"/>
              <a:ext cx="260780" cy="39103"/>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3" name="Freeform 1092">
              <a:extLst>
                <a:ext uri="{FF2B5EF4-FFF2-40B4-BE49-F238E27FC236}">
                  <a16:creationId xmlns:a16="http://schemas.microsoft.com/office/drawing/2014/main" id="{00EFBEB4-5E87-D240-AF1A-AA9C8FE71354}"/>
                </a:ext>
              </a:extLst>
            </p:cNvPr>
            <p:cNvSpPr>
              <a:spLocks/>
            </p:cNvSpPr>
            <p:nvPr/>
          </p:nvSpPr>
          <p:spPr bwMode="auto">
            <a:xfrm>
              <a:off x="3988170" y="2260962"/>
              <a:ext cx="307943" cy="39103"/>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4" name="Freeform 1093">
              <a:extLst>
                <a:ext uri="{FF2B5EF4-FFF2-40B4-BE49-F238E27FC236}">
                  <a16:creationId xmlns:a16="http://schemas.microsoft.com/office/drawing/2014/main" id="{9BAEF19A-6CBC-E94F-A707-F580279233A4}"/>
                </a:ext>
              </a:extLst>
            </p:cNvPr>
            <p:cNvSpPr>
              <a:spLocks/>
            </p:cNvSpPr>
            <p:nvPr/>
          </p:nvSpPr>
          <p:spPr bwMode="auto">
            <a:xfrm>
              <a:off x="3855005" y="2218601"/>
              <a:ext cx="396720" cy="35844"/>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pic>
          <p:nvPicPr>
            <p:cNvPr id="106343" name="Picture 1094">
              <a:extLst>
                <a:ext uri="{FF2B5EF4-FFF2-40B4-BE49-F238E27FC236}">
                  <a16:creationId xmlns:a16="http://schemas.microsoft.com/office/drawing/2014/main" id="{BF8AC285-C360-E242-9AD1-216CE4471985}"/>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40200" y="3306763"/>
              <a:ext cx="3444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6" name="Line 522">
              <a:extLst>
                <a:ext uri="{FF2B5EF4-FFF2-40B4-BE49-F238E27FC236}">
                  <a16:creationId xmlns:a16="http://schemas.microsoft.com/office/drawing/2014/main" id="{A9E1A29F-852B-8743-ABD6-C05C7BCCC9CF}"/>
                </a:ext>
              </a:extLst>
            </p:cNvPr>
            <p:cNvSpPr>
              <a:spLocks noChangeShapeType="1"/>
            </p:cNvSpPr>
            <p:nvPr/>
          </p:nvSpPr>
          <p:spPr bwMode="auto">
            <a:xfrm>
              <a:off x="4445923"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097" name="Line 523">
              <a:extLst>
                <a:ext uri="{FF2B5EF4-FFF2-40B4-BE49-F238E27FC236}">
                  <a16:creationId xmlns:a16="http://schemas.microsoft.com/office/drawing/2014/main" id="{598AC01A-7743-3943-AAB3-45CC14FAB506}"/>
                </a:ext>
              </a:extLst>
            </p:cNvPr>
            <p:cNvSpPr>
              <a:spLocks noChangeShapeType="1"/>
            </p:cNvSpPr>
            <p:nvPr/>
          </p:nvSpPr>
          <p:spPr bwMode="auto">
            <a:xfrm>
              <a:off x="4684509"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098" name="Line 524">
              <a:extLst>
                <a:ext uri="{FF2B5EF4-FFF2-40B4-BE49-F238E27FC236}">
                  <a16:creationId xmlns:a16="http://schemas.microsoft.com/office/drawing/2014/main" id="{697873D4-8DF0-C64F-B365-AEFCED6F7078}"/>
                </a:ext>
              </a:extLst>
            </p:cNvPr>
            <p:cNvSpPr>
              <a:spLocks noChangeShapeType="1"/>
            </p:cNvSpPr>
            <p:nvPr/>
          </p:nvSpPr>
          <p:spPr bwMode="auto">
            <a:xfrm>
              <a:off x="4928644"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099" name="Line 525">
              <a:extLst>
                <a:ext uri="{FF2B5EF4-FFF2-40B4-BE49-F238E27FC236}">
                  <a16:creationId xmlns:a16="http://schemas.microsoft.com/office/drawing/2014/main" id="{F915E720-6C98-A643-A4BC-F3FC2A3B50BC}"/>
                </a:ext>
              </a:extLst>
            </p:cNvPr>
            <p:cNvSpPr>
              <a:spLocks noChangeShapeType="1"/>
            </p:cNvSpPr>
            <p:nvPr/>
          </p:nvSpPr>
          <p:spPr bwMode="auto">
            <a:xfrm>
              <a:off x="5170004"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0" name="Line 526">
              <a:extLst>
                <a:ext uri="{FF2B5EF4-FFF2-40B4-BE49-F238E27FC236}">
                  <a16:creationId xmlns:a16="http://schemas.microsoft.com/office/drawing/2014/main" id="{E7AAB73F-E517-644C-BD85-D496D357CC15}"/>
                </a:ext>
              </a:extLst>
            </p:cNvPr>
            <p:cNvSpPr>
              <a:spLocks noChangeShapeType="1"/>
            </p:cNvSpPr>
            <p:nvPr/>
          </p:nvSpPr>
          <p:spPr bwMode="auto">
            <a:xfrm>
              <a:off x="5411365"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1" name="Line 527">
              <a:extLst>
                <a:ext uri="{FF2B5EF4-FFF2-40B4-BE49-F238E27FC236}">
                  <a16:creationId xmlns:a16="http://schemas.microsoft.com/office/drawing/2014/main" id="{FC3FADA3-C0FE-994E-83BF-F3E7DBF28B7B}"/>
                </a:ext>
              </a:extLst>
            </p:cNvPr>
            <p:cNvSpPr>
              <a:spLocks noChangeShapeType="1"/>
            </p:cNvSpPr>
            <p:nvPr/>
          </p:nvSpPr>
          <p:spPr bwMode="auto">
            <a:xfrm flipH="1">
              <a:off x="4376566" y="4877638"/>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2" name="Line 528">
              <a:extLst>
                <a:ext uri="{FF2B5EF4-FFF2-40B4-BE49-F238E27FC236}">
                  <a16:creationId xmlns:a16="http://schemas.microsoft.com/office/drawing/2014/main" id="{94030B3B-319B-904E-8B3F-5D021B85092B}"/>
                </a:ext>
              </a:extLst>
            </p:cNvPr>
            <p:cNvSpPr>
              <a:spLocks noChangeShapeType="1"/>
            </p:cNvSpPr>
            <p:nvPr/>
          </p:nvSpPr>
          <p:spPr bwMode="auto">
            <a:xfrm flipH="1">
              <a:off x="4376566" y="459087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3" name="Line 529">
              <a:extLst>
                <a:ext uri="{FF2B5EF4-FFF2-40B4-BE49-F238E27FC236}">
                  <a16:creationId xmlns:a16="http://schemas.microsoft.com/office/drawing/2014/main" id="{0D55E1DA-B46F-3B4A-AFBF-2F101D371B76}"/>
                </a:ext>
              </a:extLst>
            </p:cNvPr>
            <p:cNvSpPr>
              <a:spLocks noChangeShapeType="1"/>
            </p:cNvSpPr>
            <p:nvPr/>
          </p:nvSpPr>
          <p:spPr bwMode="auto">
            <a:xfrm flipH="1">
              <a:off x="4376566" y="4304120"/>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4" name="Line 530">
              <a:extLst>
                <a:ext uri="{FF2B5EF4-FFF2-40B4-BE49-F238E27FC236}">
                  <a16:creationId xmlns:a16="http://schemas.microsoft.com/office/drawing/2014/main" id="{397B1F60-57F5-924C-B219-D47D93097E81}"/>
                </a:ext>
              </a:extLst>
            </p:cNvPr>
            <p:cNvSpPr>
              <a:spLocks noChangeShapeType="1"/>
            </p:cNvSpPr>
            <p:nvPr/>
          </p:nvSpPr>
          <p:spPr bwMode="auto">
            <a:xfrm flipH="1">
              <a:off x="4376566" y="401736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5" name="Line 531">
              <a:extLst>
                <a:ext uri="{FF2B5EF4-FFF2-40B4-BE49-F238E27FC236}">
                  <a16:creationId xmlns:a16="http://schemas.microsoft.com/office/drawing/2014/main" id="{35EEFB7A-6E76-8049-85EA-C6E63A27C858}"/>
                </a:ext>
              </a:extLst>
            </p:cNvPr>
            <p:cNvSpPr>
              <a:spLocks noChangeShapeType="1"/>
            </p:cNvSpPr>
            <p:nvPr/>
          </p:nvSpPr>
          <p:spPr bwMode="auto">
            <a:xfrm flipH="1">
              <a:off x="4376566" y="373060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6" name="Line 532">
              <a:extLst>
                <a:ext uri="{FF2B5EF4-FFF2-40B4-BE49-F238E27FC236}">
                  <a16:creationId xmlns:a16="http://schemas.microsoft.com/office/drawing/2014/main" id="{27D5D36F-65A4-034D-B422-FEE173E0CAA4}"/>
                </a:ext>
              </a:extLst>
            </p:cNvPr>
            <p:cNvSpPr>
              <a:spLocks noChangeShapeType="1"/>
            </p:cNvSpPr>
            <p:nvPr/>
          </p:nvSpPr>
          <p:spPr bwMode="auto">
            <a:xfrm flipH="1">
              <a:off x="4376566" y="344710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7" name="Line 533">
              <a:extLst>
                <a:ext uri="{FF2B5EF4-FFF2-40B4-BE49-F238E27FC236}">
                  <a16:creationId xmlns:a16="http://schemas.microsoft.com/office/drawing/2014/main" id="{249CFC28-7257-E049-8BED-B88FA03E1889}"/>
                </a:ext>
              </a:extLst>
            </p:cNvPr>
            <p:cNvSpPr>
              <a:spLocks noChangeShapeType="1"/>
            </p:cNvSpPr>
            <p:nvPr/>
          </p:nvSpPr>
          <p:spPr bwMode="auto">
            <a:xfrm flipH="1">
              <a:off x="4376566" y="315708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8" name="Line 534">
              <a:extLst>
                <a:ext uri="{FF2B5EF4-FFF2-40B4-BE49-F238E27FC236}">
                  <a16:creationId xmlns:a16="http://schemas.microsoft.com/office/drawing/2014/main" id="{BBA01C3F-1695-BE49-A8AE-0D2AB1F70A8E}"/>
                </a:ext>
              </a:extLst>
            </p:cNvPr>
            <p:cNvSpPr>
              <a:spLocks noChangeShapeType="1"/>
            </p:cNvSpPr>
            <p:nvPr/>
          </p:nvSpPr>
          <p:spPr bwMode="auto">
            <a:xfrm flipH="1">
              <a:off x="4376566" y="287032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9" name="Line 535">
              <a:extLst>
                <a:ext uri="{FF2B5EF4-FFF2-40B4-BE49-F238E27FC236}">
                  <a16:creationId xmlns:a16="http://schemas.microsoft.com/office/drawing/2014/main" id="{E84E74B6-CC08-B848-A3CC-643CCEAD624D}"/>
                </a:ext>
              </a:extLst>
            </p:cNvPr>
            <p:cNvSpPr>
              <a:spLocks noChangeShapeType="1"/>
            </p:cNvSpPr>
            <p:nvPr/>
          </p:nvSpPr>
          <p:spPr bwMode="auto">
            <a:xfrm flipH="1">
              <a:off x="4376566" y="258682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10" name="Line 536">
              <a:extLst>
                <a:ext uri="{FF2B5EF4-FFF2-40B4-BE49-F238E27FC236}">
                  <a16:creationId xmlns:a16="http://schemas.microsoft.com/office/drawing/2014/main" id="{A3531DCB-AF02-D94A-8829-0A0D4F78C672}"/>
                </a:ext>
              </a:extLst>
            </p:cNvPr>
            <p:cNvSpPr>
              <a:spLocks noChangeShapeType="1"/>
            </p:cNvSpPr>
            <p:nvPr/>
          </p:nvSpPr>
          <p:spPr bwMode="auto">
            <a:xfrm flipH="1">
              <a:off x="4376566" y="230006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11" name="Line 537">
              <a:extLst>
                <a:ext uri="{FF2B5EF4-FFF2-40B4-BE49-F238E27FC236}">
                  <a16:creationId xmlns:a16="http://schemas.microsoft.com/office/drawing/2014/main" id="{952AAA46-2797-4749-9419-5CACBA1F9DDE}"/>
                </a:ext>
              </a:extLst>
            </p:cNvPr>
            <p:cNvSpPr>
              <a:spLocks noChangeShapeType="1"/>
            </p:cNvSpPr>
            <p:nvPr/>
          </p:nvSpPr>
          <p:spPr bwMode="auto">
            <a:xfrm flipH="1">
              <a:off x="4376566" y="201004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12" name="Freeform 1111">
              <a:extLst>
                <a:ext uri="{FF2B5EF4-FFF2-40B4-BE49-F238E27FC236}">
                  <a16:creationId xmlns:a16="http://schemas.microsoft.com/office/drawing/2014/main" id="{E26C97C9-E09B-6341-A4C1-B3ECB354A073}"/>
                </a:ext>
              </a:extLst>
            </p:cNvPr>
            <p:cNvSpPr>
              <a:spLocks/>
            </p:cNvSpPr>
            <p:nvPr/>
          </p:nvSpPr>
          <p:spPr bwMode="auto">
            <a:xfrm>
              <a:off x="4445923" y="1987238"/>
              <a:ext cx="965442" cy="2880623"/>
            </a:xfrm>
            <a:custGeom>
              <a:avLst/>
              <a:gdLst>
                <a:gd name="T0" fmla="*/ 0 w 664"/>
                <a:gd name="T1" fmla="*/ 2147483646 h 1775"/>
                <a:gd name="T2" fmla="*/ 0 w 664"/>
                <a:gd name="T3" fmla="*/ 2147483646 h 1775"/>
                <a:gd name="T4" fmla="*/ 0 w 664"/>
                <a:gd name="T5" fmla="*/ 2147483646 h 1775"/>
                <a:gd name="T6" fmla="*/ 0 w 664"/>
                <a:gd name="T7" fmla="*/ 2147483646 h 1775"/>
                <a:gd name="T8" fmla="*/ 0 w 664"/>
                <a:gd name="T9" fmla="*/ 2147483646 h 1775"/>
                <a:gd name="T10" fmla="*/ 2147483646 w 664"/>
                <a:gd name="T11" fmla="*/ 2147483646 h 1775"/>
                <a:gd name="T12" fmla="*/ 2147483646 w 664"/>
                <a:gd name="T13" fmla="*/ 2147483646 h 1775"/>
                <a:gd name="T14" fmla="*/ 2147483646 w 664"/>
                <a:gd name="T15" fmla="*/ 2147483646 h 1775"/>
                <a:gd name="T16" fmla="*/ 2147483646 w 664"/>
                <a:gd name="T17" fmla="*/ 2147483646 h 1775"/>
                <a:gd name="T18" fmla="*/ 2147483646 w 664"/>
                <a:gd name="T19" fmla="*/ 2147483646 h 1775"/>
                <a:gd name="T20" fmla="*/ 2147483646 w 664"/>
                <a:gd name="T21" fmla="*/ 2147483646 h 1775"/>
                <a:gd name="T22" fmla="*/ 2147483646 w 664"/>
                <a:gd name="T23" fmla="*/ 2147483646 h 1775"/>
                <a:gd name="T24" fmla="*/ 2147483646 w 664"/>
                <a:gd name="T25" fmla="*/ 2147483646 h 1775"/>
                <a:gd name="T26" fmla="*/ 2147483646 w 664"/>
                <a:gd name="T27" fmla="*/ 2147483646 h 1775"/>
                <a:gd name="T28" fmla="*/ 2147483646 w 664"/>
                <a:gd name="T29" fmla="*/ 2147483646 h 1775"/>
                <a:gd name="T30" fmla="*/ 2147483646 w 664"/>
                <a:gd name="T31" fmla="*/ 2147483646 h 1775"/>
                <a:gd name="T32" fmla="*/ 2147483646 w 664"/>
                <a:gd name="T33" fmla="*/ 2147483646 h 1775"/>
                <a:gd name="T34" fmla="*/ 2147483646 w 664"/>
                <a:gd name="T35" fmla="*/ 2147483646 h 1775"/>
                <a:gd name="T36" fmla="*/ 2147483646 w 664"/>
                <a:gd name="T37" fmla="*/ 2147483646 h 1775"/>
                <a:gd name="T38" fmla="*/ 2147483646 w 664"/>
                <a:gd name="T39" fmla="*/ 2147483646 h 1775"/>
                <a:gd name="T40" fmla="*/ 2147483646 w 664"/>
                <a:gd name="T41" fmla="*/ 2147483646 h 1775"/>
                <a:gd name="T42" fmla="*/ 2147483646 w 664"/>
                <a:gd name="T43" fmla="*/ 2147483646 h 1775"/>
                <a:gd name="T44" fmla="*/ 2147483646 w 664"/>
                <a:gd name="T45" fmla="*/ 2147483646 h 1775"/>
                <a:gd name="T46" fmla="*/ 2147483646 w 664"/>
                <a:gd name="T47" fmla="*/ 2147483646 h 1775"/>
                <a:gd name="T48" fmla="*/ 2147483646 w 664"/>
                <a:gd name="T49" fmla="*/ 2147483646 h 1775"/>
                <a:gd name="T50" fmla="*/ 2147483646 w 664"/>
                <a:gd name="T51" fmla="*/ 2147483646 h 1775"/>
                <a:gd name="T52" fmla="*/ 2147483646 w 664"/>
                <a:gd name="T53" fmla="*/ 2147483646 h 1775"/>
                <a:gd name="T54" fmla="*/ 2147483646 w 664"/>
                <a:gd name="T55" fmla="*/ 2147483646 h 1775"/>
                <a:gd name="T56" fmla="*/ 2147483646 w 664"/>
                <a:gd name="T57" fmla="*/ 2147483646 h 1775"/>
                <a:gd name="T58" fmla="*/ 2147483646 w 664"/>
                <a:gd name="T59" fmla="*/ 2147483646 h 1775"/>
                <a:gd name="T60" fmla="*/ 0 w 664"/>
                <a:gd name="T61" fmla="*/ 2147483646 h 1775"/>
                <a:gd name="T62" fmla="*/ 0 w 664"/>
                <a:gd name="T63" fmla="*/ 0 h 17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64" h="1775">
                  <a:moveTo>
                    <a:pt x="0" y="1774"/>
                  </a:moveTo>
                  <a:lnTo>
                    <a:pt x="0" y="1746"/>
                  </a:lnTo>
                  <a:lnTo>
                    <a:pt x="0" y="1718"/>
                  </a:lnTo>
                  <a:lnTo>
                    <a:pt x="0" y="1689"/>
                  </a:lnTo>
                  <a:lnTo>
                    <a:pt x="0" y="1662"/>
                  </a:lnTo>
                  <a:lnTo>
                    <a:pt x="0" y="1634"/>
                  </a:lnTo>
                  <a:lnTo>
                    <a:pt x="0" y="1606"/>
                  </a:lnTo>
                  <a:lnTo>
                    <a:pt x="0" y="1577"/>
                  </a:lnTo>
                  <a:lnTo>
                    <a:pt x="0" y="1549"/>
                  </a:lnTo>
                  <a:lnTo>
                    <a:pt x="0" y="1521"/>
                  </a:lnTo>
                  <a:lnTo>
                    <a:pt x="26" y="1493"/>
                  </a:lnTo>
                  <a:lnTo>
                    <a:pt x="54" y="1464"/>
                  </a:lnTo>
                  <a:lnTo>
                    <a:pt x="161" y="1437"/>
                  </a:lnTo>
                  <a:lnTo>
                    <a:pt x="365" y="1409"/>
                  </a:lnTo>
                  <a:lnTo>
                    <a:pt x="561" y="1380"/>
                  </a:lnTo>
                  <a:lnTo>
                    <a:pt x="663" y="1352"/>
                  </a:lnTo>
                  <a:lnTo>
                    <a:pt x="612" y="1324"/>
                  </a:lnTo>
                  <a:lnTo>
                    <a:pt x="491" y="1295"/>
                  </a:lnTo>
                  <a:lnTo>
                    <a:pt x="348" y="1267"/>
                  </a:lnTo>
                  <a:lnTo>
                    <a:pt x="238" y="1239"/>
                  </a:lnTo>
                  <a:lnTo>
                    <a:pt x="162" y="1212"/>
                  </a:lnTo>
                  <a:lnTo>
                    <a:pt x="103" y="1183"/>
                  </a:lnTo>
                  <a:lnTo>
                    <a:pt x="79" y="1155"/>
                  </a:lnTo>
                  <a:lnTo>
                    <a:pt x="54" y="1127"/>
                  </a:lnTo>
                  <a:lnTo>
                    <a:pt x="49" y="1098"/>
                  </a:lnTo>
                  <a:lnTo>
                    <a:pt x="56" y="1070"/>
                  </a:lnTo>
                  <a:lnTo>
                    <a:pt x="60" y="1042"/>
                  </a:lnTo>
                  <a:lnTo>
                    <a:pt x="69" y="1014"/>
                  </a:lnTo>
                  <a:lnTo>
                    <a:pt x="82" y="986"/>
                  </a:lnTo>
                  <a:lnTo>
                    <a:pt x="79" y="958"/>
                  </a:lnTo>
                  <a:lnTo>
                    <a:pt x="84" y="930"/>
                  </a:lnTo>
                  <a:lnTo>
                    <a:pt x="90" y="901"/>
                  </a:lnTo>
                  <a:lnTo>
                    <a:pt x="96" y="873"/>
                  </a:lnTo>
                  <a:lnTo>
                    <a:pt x="115" y="845"/>
                  </a:lnTo>
                  <a:lnTo>
                    <a:pt x="143" y="816"/>
                  </a:lnTo>
                  <a:lnTo>
                    <a:pt x="176" y="788"/>
                  </a:lnTo>
                  <a:lnTo>
                    <a:pt x="217" y="761"/>
                  </a:lnTo>
                  <a:lnTo>
                    <a:pt x="270" y="733"/>
                  </a:lnTo>
                  <a:lnTo>
                    <a:pt x="332" y="704"/>
                  </a:lnTo>
                  <a:lnTo>
                    <a:pt x="375" y="676"/>
                  </a:lnTo>
                  <a:lnTo>
                    <a:pt x="423" y="647"/>
                  </a:lnTo>
                  <a:lnTo>
                    <a:pt x="438" y="620"/>
                  </a:lnTo>
                  <a:lnTo>
                    <a:pt x="437" y="591"/>
                  </a:lnTo>
                  <a:lnTo>
                    <a:pt x="440" y="563"/>
                  </a:lnTo>
                  <a:lnTo>
                    <a:pt x="404" y="535"/>
                  </a:lnTo>
                  <a:lnTo>
                    <a:pt x="368" y="507"/>
                  </a:lnTo>
                  <a:lnTo>
                    <a:pt x="322" y="479"/>
                  </a:lnTo>
                  <a:lnTo>
                    <a:pt x="270" y="451"/>
                  </a:lnTo>
                  <a:lnTo>
                    <a:pt x="220" y="422"/>
                  </a:lnTo>
                  <a:lnTo>
                    <a:pt x="188" y="394"/>
                  </a:lnTo>
                  <a:lnTo>
                    <a:pt x="142" y="366"/>
                  </a:lnTo>
                  <a:lnTo>
                    <a:pt x="109" y="337"/>
                  </a:lnTo>
                  <a:lnTo>
                    <a:pt x="77" y="310"/>
                  </a:lnTo>
                  <a:lnTo>
                    <a:pt x="58" y="282"/>
                  </a:lnTo>
                  <a:lnTo>
                    <a:pt x="46" y="253"/>
                  </a:lnTo>
                  <a:lnTo>
                    <a:pt x="32" y="225"/>
                  </a:lnTo>
                  <a:lnTo>
                    <a:pt x="24" y="197"/>
                  </a:lnTo>
                  <a:lnTo>
                    <a:pt x="13" y="169"/>
                  </a:lnTo>
                  <a:lnTo>
                    <a:pt x="7" y="140"/>
                  </a:lnTo>
                  <a:lnTo>
                    <a:pt x="5" y="112"/>
                  </a:lnTo>
                  <a:lnTo>
                    <a:pt x="0" y="85"/>
                  </a:lnTo>
                  <a:lnTo>
                    <a:pt x="0" y="57"/>
                  </a:lnTo>
                  <a:lnTo>
                    <a:pt x="0" y="28"/>
                  </a:lnTo>
                  <a:lnTo>
                    <a:pt x="0" y="0"/>
                  </a:lnTo>
                </a:path>
              </a:pathLst>
            </a:custGeom>
            <a:noFill/>
            <a:ln w="254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113" name="Rectangle 560">
              <a:extLst>
                <a:ext uri="{FF2B5EF4-FFF2-40B4-BE49-F238E27FC236}">
                  <a16:creationId xmlns:a16="http://schemas.microsoft.com/office/drawing/2014/main" id="{1B022B49-3EC4-9546-93A2-B5EB635BCF32}"/>
                </a:ext>
              </a:extLst>
            </p:cNvPr>
            <p:cNvSpPr>
              <a:spLocks noChangeArrowheads="1"/>
            </p:cNvSpPr>
            <p:nvPr/>
          </p:nvSpPr>
          <p:spPr bwMode="auto">
            <a:xfrm>
              <a:off x="1846443" y="1019428"/>
              <a:ext cx="2150051"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Side Scatter Projection</a:t>
              </a:r>
            </a:p>
          </p:txBody>
        </p:sp>
        <p:pic>
          <p:nvPicPr>
            <p:cNvPr id="106362" name="Picture 561">
              <a:extLst>
                <a:ext uri="{FF2B5EF4-FFF2-40B4-BE49-F238E27FC236}">
                  <a16:creationId xmlns:a16="http://schemas.microsoft.com/office/drawing/2014/main" id="{2BA9EDEB-7817-8540-9777-C142A9D64EC0}"/>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7613" y="2333625"/>
              <a:ext cx="53340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5" name="Rectangle 567">
              <a:extLst>
                <a:ext uri="{FF2B5EF4-FFF2-40B4-BE49-F238E27FC236}">
                  <a16:creationId xmlns:a16="http://schemas.microsoft.com/office/drawing/2014/main" id="{2A762A1E-B69B-5847-A34A-5D49E99D2B8A}"/>
                </a:ext>
              </a:extLst>
            </p:cNvPr>
            <p:cNvSpPr>
              <a:spLocks noChangeArrowheads="1"/>
            </p:cNvSpPr>
            <p:nvPr/>
          </p:nvSpPr>
          <p:spPr bwMode="auto">
            <a:xfrm>
              <a:off x="4645670" y="3476430"/>
              <a:ext cx="2446895"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Forward Scatter Projection</a:t>
              </a:r>
            </a:p>
          </p:txBody>
        </p:sp>
        <p:pic>
          <p:nvPicPr>
            <p:cNvPr id="106364" name="Picture 569">
              <a:extLst>
                <a:ext uri="{FF2B5EF4-FFF2-40B4-BE49-F238E27FC236}">
                  <a16:creationId xmlns:a16="http://schemas.microsoft.com/office/drawing/2014/main" id="{534AC81F-1B63-2D44-B40C-51015A27C2CF}"/>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36663" y="1952625"/>
              <a:ext cx="3181350" cy="3200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17" name="Rectangle 565">
              <a:extLst>
                <a:ext uri="{FF2B5EF4-FFF2-40B4-BE49-F238E27FC236}">
                  <a16:creationId xmlns:a16="http://schemas.microsoft.com/office/drawing/2014/main" id="{CE69E20E-6A86-2040-9735-816233CE1A29}"/>
                </a:ext>
              </a:extLst>
            </p:cNvPr>
            <p:cNvSpPr>
              <a:spLocks noChangeArrowheads="1"/>
            </p:cNvSpPr>
            <p:nvPr/>
          </p:nvSpPr>
          <p:spPr bwMode="auto">
            <a:xfrm>
              <a:off x="836613" y="960772"/>
              <a:ext cx="657500" cy="4496900"/>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sz="1050"/>
            </a:p>
          </p:txBody>
        </p:sp>
        <p:sp>
          <p:nvSpPr>
            <p:cNvPr id="1118" name="Rectangle 566">
              <a:extLst>
                <a:ext uri="{FF2B5EF4-FFF2-40B4-BE49-F238E27FC236}">
                  <a16:creationId xmlns:a16="http://schemas.microsoft.com/office/drawing/2014/main" id="{CA7C623B-40D0-6E48-8EE2-077B2630E989}"/>
                </a:ext>
              </a:extLst>
            </p:cNvPr>
            <p:cNvSpPr>
              <a:spLocks noChangeArrowheads="1"/>
            </p:cNvSpPr>
            <p:nvPr/>
          </p:nvSpPr>
          <p:spPr bwMode="auto">
            <a:xfrm>
              <a:off x="836613" y="4877638"/>
              <a:ext cx="4571977" cy="609362"/>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sz="1050"/>
            </a:p>
          </p:txBody>
        </p:sp>
        <p:sp>
          <p:nvSpPr>
            <p:cNvPr id="1119" name="Rectangle 4">
              <a:extLst>
                <a:ext uri="{FF2B5EF4-FFF2-40B4-BE49-F238E27FC236}">
                  <a16:creationId xmlns:a16="http://schemas.microsoft.com/office/drawing/2014/main" id="{D704F38C-7179-F74D-9DB4-A2A2514F3793}"/>
                </a:ext>
              </a:extLst>
            </p:cNvPr>
            <p:cNvSpPr>
              <a:spLocks noChangeArrowheads="1"/>
            </p:cNvSpPr>
            <p:nvPr/>
          </p:nvSpPr>
          <p:spPr bwMode="auto">
            <a:xfrm>
              <a:off x="2179354" y="5095964"/>
              <a:ext cx="1778300"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90 Degree Scatter</a:t>
              </a:r>
            </a:p>
          </p:txBody>
        </p:sp>
        <p:sp>
          <p:nvSpPr>
            <p:cNvPr id="1120" name="Rectangle 559">
              <a:extLst>
                <a:ext uri="{FF2B5EF4-FFF2-40B4-BE49-F238E27FC236}">
                  <a16:creationId xmlns:a16="http://schemas.microsoft.com/office/drawing/2014/main" id="{722A21E5-93F5-6B42-9479-EDFB60E48424}"/>
                </a:ext>
              </a:extLst>
            </p:cNvPr>
            <p:cNvSpPr>
              <a:spLocks noChangeArrowheads="1"/>
            </p:cNvSpPr>
            <p:nvPr/>
          </p:nvSpPr>
          <p:spPr bwMode="auto">
            <a:xfrm>
              <a:off x="2132192" y="2332652"/>
              <a:ext cx="1223447"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Neutrophils</a:t>
              </a:r>
            </a:p>
          </p:txBody>
        </p:sp>
        <p:sp>
          <p:nvSpPr>
            <p:cNvPr id="1121" name="Rectangle 557">
              <a:extLst>
                <a:ext uri="{FF2B5EF4-FFF2-40B4-BE49-F238E27FC236}">
                  <a16:creationId xmlns:a16="http://schemas.microsoft.com/office/drawing/2014/main" id="{A4E7E7CA-6355-4B42-BE60-525C177D6481}"/>
                </a:ext>
              </a:extLst>
            </p:cNvPr>
            <p:cNvSpPr>
              <a:spLocks noChangeArrowheads="1"/>
            </p:cNvSpPr>
            <p:nvPr/>
          </p:nvSpPr>
          <p:spPr bwMode="auto">
            <a:xfrm>
              <a:off x="1752118" y="4467051"/>
              <a:ext cx="1373258"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Lymphocytes</a:t>
              </a:r>
            </a:p>
          </p:txBody>
        </p:sp>
        <p:sp>
          <p:nvSpPr>
            <p:cNvPr id="1122" name="Rectangle 570">
              <a:extLst>
                <a:ext uri="{FF2B5EF4-FFF2-40B4-BE49-F238E27FC236}">
                  <a16:creationId xmlns:a16="http://schemas.microsoft.com/office/drawing/2014/main" id="{3D8A400C-E9EF-5C42-B329-05B95B0E7058}"/>
                </a:ext>
              </a:extLst>
            </p:cNvPr>
            <p:cNvSpPr>
              <a:spLocks noChangeArrowheads="1"/>
            </p:cNvSpPr>
            <p:nvPr/>
          </p:nvSpPr>
          <p:spPr bwMode="auto">
            <a:xfrm>
              <a:off x="3197507" y="3932637"/>
              <a:ext cx="230263" cy="2313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sz="1050"/>
            </a:p>
          </p:txBody>
        </p:sp>
        <p:sp>
          <p:nvSpPr>
            <p:cNvPr id="1123" name="Rectangle 558">
              <a:extLst>
                <a:ext uri="{FF2B5EF4-FFF2-40B4-BE49-F238E27FC236}">
                  <a16:creationId xmlns:a16="http://schemas.microsoft.com/office/drawing/2014/main" id="{721B65A2-DF89-054B-BC43-E693E11BDBCC}"/>
                </a:ext>
              </a:extLst>
            </p:cNvPr>
            <p:cNvSpPr>
              <a:spLocks noChangeArrowheads="1"/>
            </p:cNvSpPr>
            <p:nvPr/>
          </p:nvSpPr>
          <p:spPr bwMode="auto">
            <a:xfrm>
              <a:off x="2589944" y="3782740"/>
              <a:ext cx="1184609"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Monocytes</a:t>
              </a:r>
            </a:p>
          </p:txBody>
        </p:sp>
        <p:sp>
          <p:nvSpPr>
            <p:cNvPr id="1124" name="Rectangle 571">
              <a:extLst>
                <a:ext uri="{FF2B5EF4-FFF2-40B4-BE49-F238E27FC236}">
                  <a16:creationId xmlns:a16="http://schemas.microsoft.com/office/drawing/2014/main" id="{3950E9A0-E933-4947-A5E3-D7DD5D861CDC}"/>
                </a:ext>
              </a:extLst>
            </p:cNvPr>
            <p:cNvSpPr>
              <a:spLocks noChangeArrowheads="1"/>
            </p:cNvSpPr>
            <p:nvPr/>
          </p:nvSpPr>
          <p:spPr bwMode="auto">
            <a:xfrm rot="16200000">
              <a:off x="191055" y="2959804"/>
              <a:ext cx="1873709" cy="371751"/>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Forward Scatter</a:t>
              </a:r>
            </a:p>
          </p:txBody>
        </p:sp>
        <p:grpSp>
          <p:nvGrpSpPr>
            <p:cNvPr id="106373" name="Group 19">
              <a:extLst>
                <a:ext uri="{FF2B5EF4-FFF2-40B4-BE49-F238E27FC236}">
                  <a16:creationId xmlns:a16="http://schemas.microsoft.com/office/drawing/2014/main" id="{93C4FE24-1668-1C4B-9CE5-FC402EB447C6}"/>
                </a:ext>
              </a:extLst>
            </p:cNvPr>
            <p:cNvGrpSpPr>
              <a:grpSpLocks/>
            </p:cNvGrpSpPr>
            <p:nvPr/>
          </p:nvGrpSpPr>
          <p:grpSpPr bwMode="auto">
            <a:xfrm>
              <a:off x="2657475" y="947738"/>
              <a:ext cx="2778125" cy="2462212"/>
              <a:chOff x="4106949" y="975519"/>
              <a:chExt cx="2778832" cy="2462986"/>
            </a:xfrm>
          </p:grpSpPr>
          <p:grpSp>
            <p:nvGrpSpPr>
              <p:cNvPr id="106388" name="Group 17">
                <a:extLst>
                  <a:ext uri="{FF2B5EF4-FFF2-40B4-BE49-F238E27FC236}">
                    <a16:creationId xmlns:a16="http://schemas.microsoft.com/office/drawing/2014/main" id="{035761B0-6756-7949-9BEB-5DDE2C4AEC74}"/>
                  </a:ext>
                </a:extLst>
              </p:cNvPr>
              <p:cNvGrpSpPr>
                <a:grpSpLocks/>
              </p:cNvGrpSpPr>
              <p:nvPr/>
            </p:nvGrpSpPr>
            <p:grpSpPr bwMode="auto">
              <a:xfrm>
                <a:off x="4605358" y="2585244"/>
                <a:ext cx="2280423" cy="807244"/>
                <a:chOff x="4605358" y="2585244"/>
                <a:chExt cx="2280423" cy="807244"/>
              </a:xfrm>
            </p:grpSpPr>
            <p:cxnSp>
              <p:nvCxnSpPr>
                <p:cNvPr id="1144" name="Straight Arrow Connector 1143">
                  <a:extLst>
                    <a:ext uri="{FF2B5EF4-FFF2-40B4-BE49-F238E27FC236}">
                      <a16:creationId xmlns:a16="http://schemas.microsoft.com/office/drawing/2014/main" id="{17115AA5-E45A-4E44-8134-A5BCF6E4C432}"/>
                    </a:ext>
                  </a:extLst>
                </p:cNvPr>
                <p:cNvCxnSpPr/>
                <p:nvPr/>
              </p:nvCxnSpPr>
              <p:spPr bwMode="auto">
                <a:xfrm>
                  <a:off x="4619368" y="2585786"/>
                  <a:ext cx="2267145" cy="16297"/>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cxnSp>
              <p:nvCxnSpPr>
                <p:cNvPr id="1145" name="Straight Arrow Connector 1144">
                  <a:extLst>
                    <a:ext uri="{FF2B5EF4-FFF2-40B4-BE49-F238E27FC236}">
                      <a16:creationId xmlns:a16="http://schemas.microsoft.com/office/drawing/2014/main" id="{DFB7BC02-ECB5-B546-8F0A-9A15387C0318}"/>
                    </a:ext>
                  </a:extLst>
                </p:cNvPr>
                <p:cNvCxnSpPr/>
                <p:nvPr/>
              </p:nvCxnSpPr>
              <p:spPr bwMode="auto">
                <a:xfrm>
                  <a:off x="4605493" y="3384398"/>
                  <a:ext cx="2267147" cy="13039"/>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grpSp>
          <p:grpSp>
            <p:nvGrpSpPr>
              <p:cNvPr id="106389" name="Group 18">
                <a:extLst>
                  <a:ext uri="{FF2B5EF4-FFF2-40B4-BE49-F238E27FC236}">
                    <a16:creationId xmlns:a16="http://schemas.microsoft.com/office/drawing/2014/main" id="{D32B0F9E-197F-1343-BC23-3B9B70311B65}"/>
                  </a:ext>
                </a:extLst>
              </p:cNvPr>
              <p:cNvGrpSpPr>
                <a:grpSpLocks/>
              </p:cNvGrpSpPr>
              <p:nvPr/>
            </p:nvGrpSpPr>
            <p:grpSpPr bwMode="auto">
              <a:xfrm>
                <a:off x="4106949" y="975519"/>
                <a:ext cx="1241958" cy="2462986"/>
                <a:chOff x="4106949" y="975519"/>
                <a:chExt cx="1241958" cy="2462986"/>
              </a:xfrm>
            </p:grpSpPr>
            <p:cxnSp>
              <p:nvCxnSpPr>
                <p:cNvPr id="1142" name="Straight Arrow Connector 1141">
                  <a:extLst>
                    <a:ext uri="{FF2B5EF4-FFF2-40B4-BE49-F238E27FC236}">
                      <a16:creationId xmlns:a16="http://schemas.microsoft.com/office/drawing/2014/main" id="{A5168467-E298-F741-93EB-58E57E3357A7}"/>
                    </a:ext>
                  </a:extLst>
                </p:cNvPr>
                <p:cNvCxnSpPr/>
                <p:nvPr/>
              </p:nvCxnSpPr>
              <p:spPr bwMode="auto">
                <a:xfrm flipV="1">
                  <a:off x="5321434" y="975519"/>
                  <a:ext cx="27750" cy="2402360"/>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cxnSp>
              <p:nvCxnSpPr>
                <p:cNvPr id="1143" name="Straight Arrow Connector 1142">
                  <a:extLst>
                    <a:ext uri="{FF2B5EF4-FFF2-40B4-BE49-F238E27FC236}">
                      <a16:creationId xmlns:a16="http://schemas.microsoft.com/office/drawing/2014/main" id="{324C3360-D20F-584D-8755-7309A3528E3F}"/>
                    </a:ext>
                  </a:extLst>
                </p:cNvPr>
                <p:cNvCxnSpPr/>
                <p:nvPr/>
              </p:nvCxnSpPr>
              <p:spPr bwMode="auto">
                <a:xfrm flipV="1">
                  <a:off x="4106000" y="1037451"/>
                  <a:ext cx="27750" cy="2402362"/>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grpSp>
        </p:grpSp>
        <p:grpSp>
          <p:nvGrpSpPr>
            <p:cNvPr id="106374" name="Group 16">
              <a:extLst>
                <a:ext uri="{FF2B5EF4-FFF2-40B4-BE49-F238E27FC236}">
                  <a16:creationId xmlns:a16="http://schemas.microsoft.com/office/drawing/2014/main" id="{1D00AA28-BE1A-EE41-A9B6-20D75242682F}"/>
                </a:ext>
              </a:extLst>
            </p:cNvPr>
            <p:cNvGrpSpPr>
              <a:grpSpLocks/>
            </p:cNvGrpSpPr>
            <p:nvPr/>
          </p:nvGrpSpPr>
          <p:grpSpPr bwMode="auto">
            <a:xfrm>
              <a:off x="2132013" y="962025"/>
              <a:ext cx="3313112" cy="2871788"/>
              <a:chOff x="3581400" y="990600"/>
              <a:chExt cx="3313112" cy="2872551"/>
            </a:xfrm>
          </p:grpSpPr>
          <p:grpSp>
            <p:nvGrpSpPr>
              <p:cNvPr id="106382" name="Group 14">
                <a:extLst>
                  <a:ext uri="{FF2B5EF4-FFF2-40B4-BE49-F238E27FC236}">
                    <a16:creationId xmlns:a16="http://schemas.microsoft.com/office/drawing/2014/main" id="{9A57AA7F-4514-D741-89B8-C3D20EA79AE2}"/>
                  </a:ext>
                </a:extLst>
              </p:cNvPr>
              <p:cNvGrpSpPr>
                <a:grpSpLocks/>
              </p:cNvGrpSpPr>
              <p:nvPr/>
            </p:nvGrpSpPr>
            <p:grpSpPr bwMode="auto">
              <a:xfrm>
                <a:off x="3682206" y="3468688"/>
                <a:ext cx="3212306" cy="394463"/>
                <a:chOff x="3682206" y="3468688"/>
                <a:chExt cx="3212306" cy="394463"/>
              </a:xfrm>
            </p:grpSpPr>
            <p:cxnSp>
              <p:nvCxnSpPr>
                <p:cNvPr id="106386" name="Straight Arrow Connector 553">
                  <a:extLst>
                    <a:ext uri="{FF2B5EF4-FFF2-40B4-BE49-F238E27FC236}">
                      <a16:creationId xmlns:a16="http://schemas.microsoft.com/office/drawing/2014/main" id="{DECDC48E-E7C8-3E44-9B9D-9692D79728AC}"/>
                    </a:ext>
                  </a:extLst>
                </p:cNvPr>
                <p:cNvCxnSpPr>
                  <a:cxnSpLocks noChangeShapeType="1"/>
                </p:cNvCxnSpPr>
                <p:nvPr/>
              </p:nvCxnSpPr>
              <p:spPr bwMode="auto">
                <a:xfrm>
                  <a:off x="3708400" y="3469346"/>
                  <a:ext cx="3186112" cy="0"/>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cxnSp>
              <p:nvCxnSpPr>
                <p:cNvPr id="106387" name="Straight Arrow Connector 555">
                  <a:extLst>
                    <a:ext uri="{FF2B5EF4-FFF2-40B4-BE49-F238E27FC236}">
                      <a16:creationId xmlns:a16="http://schemas.microsoft.com/office/drawing/2014/main" id="{F61D3701-887D-E14E-80DA-2A78935BD63A}"/>
                    </a:ext>
                  </a:extLst>
                </p:cNvPr>
                <p:cNvCxnSpPr>
                  <a:cxnSpLocks noChangeShapeType="1"/>
                </p:cNvCxnSpPr>
                <p:nvPr/>
              </p:nvCxnSpPr>
              <p:spPr bwMode="auto">
                <a:xfrm>
                  <a:off x="3679825" y="3863151"/>
                  <a:ext cx="3187700" cy="0"/>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grpSp>
          <p:grpSp>
            <p:nvGrpSpPr>
              <p:cNvPr id="106383" name="Group 15">
                <a:extLst>
                  <a:ext uri="{FF2B5EF4-FFF2-40B4-BE49-F238E27FC236}">
                    <a16:creationId xmlns:a16="http://schemas.microsoft.com/office/drawing/2014/main" id="{ACBFCE4D-2C72-484F-983F-096A3A8B69A4}"/>
                  </a:ext>
                </a:extLst>
              </p:cNvPr>
              <p:cNvGrpSpPr>
                <a:grpSpLocks/>
              </p:cNvGrpSpPr>
              <p:nvPr/>
            </p:nvGrpSpPr>
            <p:grpSpPr bwMode="auto">
              <a:xfrm>
                <a:off x="3581400" y="990600"/>
                <a:ext cx="403225" cy="2813813"/>
                <a:chOff x="3581400" y="990600"/>
                <a:chExt cx="403225" cy="2813813"/>
              </a:xfrm>
            </p:grpSpPr>
            <p:cxnSp>
              <p:nvCxnSpPr>
                <p:cNvPr id="106384" name="Straight Arrow Connector 563">
                  <a:extLst>
                    <a:ext uri="{FF2B5EF4-FFF2-40B4-BE49-F238E27FC236}">
                      <a16:creationId xmlns:a16="http://schemas.microsoft.com/office/drawing/2014/main" id="{A562EDAB-BACE-C241-8729-749948CD18CB}"/>
                    </a:ext>
                  </a:extLst>
                </p:cNvPr>
                <p:cNvCxnSpPr>
                  <a:cxnSpLocks noChangeShapeType="1"/>
                </p:cNvCxnSpPr>
                <p:nvPr/>
              </p:nvCxnSpPr>
              <p:spPr bwMode="auto">
                <a:xfrm flipV="1">
                  <a:off x="3984625" y="990600"/>
                  <a:ext cx="0" cy="2813797"/>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cxnSp>
              <p:nvCxnSpPr>
                <p:cNvPr id="106385" name="Straight Arrow Connector 566">
                  <a:extLst>
                    <a:ext uri="{FF2B5EF4-FFF2-40B4-BE49-F238E27FC236}">
                      <a16:creationId xmlns:a16="http://schemas.microsoft.com/office/drawing/2014/main" id="{9149B8E2-F458-764F-B481-9F12F1ED4F34}"/>
                    </a:ext>
                  </a:extLst>
                </p:cNvPr>
                <p:cNvCxnSpPr>
                  <a:cxnSpLocks noChangeShapeType="1"/>
                </p:cNvCxnSpPr>
                <p:nvPr/>
              </p:nvCxnSpPr>
              <p:spPr bwMode="auto">
                <a:xfrm flipV="1">
                  <a:off x="3581400" y="990600"/>
                  <a:ext cx="0" cy="2813797"/>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grpSp>
        </p:grpSp>
        <p:grpSp>
          <p:nvGrpSpPr>
            <p:cNvPr id="106375" name="Group 1126">
              <a:extLst>
                <a:ext uri="{FF2B5EF4-FFF2-40B4-BE49-F238E27FC236}">
                  <a16:creationId xmlns:a16="http://schemas.microsoft.com/office/drawing/2014/main" id="{748D5074-F13F-B94A-9B18-F849CDCAC515}"/>
                </a:ext>
              </a:extLst>
            </p:cNvPr>
            <p:cNvGrpSpPr>
              <a:grpSpLocks/>
            </p:cNvGrpSpPr>
            <p:nvPr/>
          </p:nvGrpSpPr>
          <p:grpSpPr bwMode="auto">
            <a:xfrm>
              <a:off x="1598613" y="962025"/>
              <a:ext cx="3813175" cy="3430588"/>
              <a:chOff x="3048000" y="990600"/>
              <a:chExt cx="3813175" cy="3430588"/>
            </a:xfrm>
          </p:grpSpPr>
          <p:grpSp>
            <p:nvGrpSpPr>
              <p:cNvPr id="106376" name="Group 11">
                <a:extLst>
                  <a:ext uri="{FF2B5EF4-FFF2-40B4-BE49-F238E27FC236}">
                    <a16:creationId xmlns:a16="http://schemas.microsoft.com/office/drawing/2014/main" id="{1FFB9385-C686-0741-9800-00ABE31D7FA4}"/>
                  </a:ext>
                </a:extLst>
              </p:cNvPr>
              <p:cNvGrpSpPr>
                <a:grpSpLocks/>
              </p:cNvGrpSpPr>
              <p:nvPr/>
            </p:nvGrpSpPr>
            <p:grpSpPr bwMode="auto">
              <a:xfrm>
                <a:off x="3200194" y="3892612"/>
                <a:ext cx="3660981" cy="528576"/>
                <a:chOff x="3200194" y="3892612"/>
                <a:chExt cx="3660981" cy="528576"/>
              </a:xfrm>
            </p:grpSpPr>
            <p:cxnSp>
              <p:nvCxnSpPr>
                <p:cNvPr id="106380" name="Straight Arrow Connector 2">
                  <a:extLst>
                    <a:ext uri="{FF2B5EF4-FFF2-40B4-BE49-F238E27FC236}">
                      <a16:creationId xmlns:a16="http://schemas.microsoft.com/office/drawing/2014/main" id="{FA5BA422-4C9C-A046-81A0-D94D1981B984}"/>
                    </a:ext>
                  </a:extLst>
                </p:cNvPr>
                <p:cNvCxnSpPr>
                  <a:cxnSpLocks noChangeShapeType="1"/>
                </p:cNvCxnSpPr>
                <p:nvPr/>
              </p:nvCxnSpPr>
              <p:spPr bwMode="auto">
                <a:xfrm>
                  <a:off x="3213100" y="4392613"/>
                  <a:ext cx="3648075" cy="28575"/>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cxnSp>
              <p:nvCxnSpPr>
                <p:cNvPr id="106381" name="Straight Arrow Connector 552">
                  <a:extLst>
                    <a:ext uri="{FF2B5EF4-FFF2-40B4-BE49-F238E27FC236}">
                      <a16:creationId xmlns:a16="http://schemas.microsoft.com/office/drawing/2014/main" id="{DC0B8BF6-6EEF-8A41-B9B0-B3BF58D40DA0}"/>
                    </a:ext>
                  </a:extLst>
                </p:cNvPr>
                <p:cNvCxnSpPr>
                  <a:cxnSpLocks noChangeShapeType="1"/>
                </p:cNvCxnSpPr>
                <p:nvPr/>
              </p:nvCxnSpPr>
              <p:spPr bwMode="auto">
                <a:xfrm>
                  <a:off x="3200400" y="3892550"/>
                  <a:ext cx="3648075" cy="28575"/>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grpSp>
          <p:grpSp>
            <p:nvGrpSpPr>
              <p:cNvPr id="106377" name="Group 12">
                <a:extLst>
                  <a:ext uri="{FF2B5EF4-FFF2-40B4-BE49-F238E27FC236}">
                    <a16:creationId xmlns:a16="http://schemas.microsoft.com/office/drawing/2014/main" id="{9914DC3D-21C4-654B-A42B-EDCCBD52F7FF}"/>
                  </a:ext>
                </a:extLst>
              </p:cNvPr>
              <p:cNvGrpSpPr>
                <a:grpSpLocks/>
              </p:cNvGrpSpPr>
              <p:nvPr/>
            </p:nvGrpSpPr>
            <p:grpSpPr bwMode="auto">
              <a:xfrm>
                <a:off x="3048000" y="990600"/>
                <a:ext cx="432594" cy="3430588"/>
                <a:chOff x="3048000" y="990600"/>
                <a:chExt cx="432594" cy="3430588"/>
              </a:xfrm>
            </p:grpSpPr>
            <p:cxnSp>
              <p:nvCxnSpPr>
                <p:cNvPr id="106378" name="Straight Arrow Connector 567">
                  <a:extLst>
                    <a:ext uri="{FF2B5EF4-FFF2-40B4-BE49-F238E27FC236}">
                      <a16:creationId xmlns:a16="http://schemas.microsoft.com/office/drawing/2014/main" id="{79BEB114-1697-B543-9ECE-C5774888F8A6}"/>
                    </a:ext>
                  </a:extLst>
                </p:cNvPr>
                <p:cNvCxnSpPr>
                  <a:cxnSpLocks noChangeShapeType="1"/>
                </p:cNvCxnSpPr>
                <p:nvPr/>
              </p:nvCxnSpPr>
              <p:spPr bwMode="auto">
                <a:xfrm flipV="1">
                  <a:off x="3476625" y="990600"/>
                  <a:ext cx="6350" cy="3430588"/>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cxnSp>
              <p:nvCxnSpPr>
                <p:cNvPr id="106379" name="Straight Arrow Connector 570">
                  <a:extLst>
                    <a:ext uri="{FF2B5EF4-FFF2-40B4-BE49-F238E27FC236}">
                      <a16:creationId xmlns:a16="http://schemas.microsoft.com/office/drawing/2014/main" id="{590547EE-0E0D-884C-AE57-46533EBAAC2A}"/>
                    </a:ext>
                  </a:extLst>
                </p:cNvPr>
                <p:cNvCxnSpPr>
                  <a:cxnSpLocks noChangeShapeType="1"/>
                </p:cNvCxnSpPr>
                <p:nvPr/>
              </p:nvCxnSpPr>
              <p:spPr bwMode="auto">
                <a:xfrm flipV="1">
                  <a:off x="3048000" y="990600"/>
                  <a:ext cx="4762" cy="3430588"/>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grpSp>
        </p:grpSp>
      </p:grpSp>
      <p:pic>
        <p:nvPicPr>
          <p:cNvPr id="105482" name="Picture 3">
            <a:extLst>
              <a:ext uri="{FF2B5EF4-FFF2-40B4-BE49-F238E27FC236}">
                <a16:creationId xmlns:a16="http://schemas.microsoft.com/office/drawing/2014/main" id="{3B347BB3-79B5-D24F-AE2B-11993A6D4057}"/>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6388" y="3122613"/>
            <a:ext cx="858837" cy="10588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5483" name="Group 24">
            <a:extLst>
              <a:ext uri="{FF2B5EF4-FFF2-40B4-BE49-F238E27FC236}">
                <a16:creationId xmlns:a16="http://schemas.microsoft.com/office/drawing/2014/main" id="{F30D64F8-61B1-BD40-B43E-366A7BE1BBEE}"/>
              </a:ext>
            </a:extLst>
          </p:cNvPr>
          <p:cNvGrpSpPr>
            <a:grpSpLocks/>
          </p:cNvGrpSpPr>
          <p:nvPr/>
        </p:nvGrpSpPr>
        <p:grpSpPr bwMode="auto">
          <a:xfrm>
            <a:off x="6780212" y="4724400"/>
            <a:ext cx="1754188" cy="1512887"/>
            <a:chOff x="2361" y="988"/>
            <a:chExt cx="1251" cy="1771"/>
          </a:xfrm>
        </p:grpSpPr>
        <p:sp>
          <p:nvSpPr>
            <p:cNvPr id="105484" name="Freeform 25">
              <a:extLst>
                <a:ext uri="{FF2B5EF4-FFF2-40B4-BE49-F238E27FC236}">
                  <a16:creationId xmlns:a16="http://schemas.microsoft.com/office/drawing/2014/main" id="{91816188-1190-4A48-BC6C-D9C00081A7E4}"/>
                </a:ext>
              </a:extLst>
            </p:cNvPr>
            <p:cNvSpPr>
              <a:spLocks/>
            </p:cNvSpPr>
            <p:nvPr/>
          </p:nvSpPr>
          <p:spPr bwMode="auto">
            <a:xfrm>
              <a:off x="2361" y="1864"/>
              <a:ext cx="56" cy="895"/>
            </a:xfrm>
            <a:custGeom>
              <a:avLst/>
              <a:gdLst>
                <a:gd name="T0" fmla="*/ 0 w 56"/>
                <a:gd name="T1" fmla="*/ 894 h 895"/>
                <a:gd name="T2" fmla="*/ 6 w 56"/>
                <a:gd name="T3" fmla="*/ 891 h 895"/>
                <a:gd name="T4" fmla="*/ 12 w 56"/>
                <a:gd name="T5" fmla="*/ 888 h 895"/>
                <a:gd name="T6" fmla="*/ 18 w 56"/>
                <a:gd name="T7" fmla="*/ 886 h 895"/>
                <a:gd name="T8" fmla="*/ 24 w 56"/>
                <a:gd name="T9" fmla="*/ 591 h 895"/>
                <a:gd name="T10" fmla="*/ 31 w 56"/>
                <a:gd name="T11" fmla="*/ 295 h 895"/>
                <a:gd name="T12" fmla="*/ 36 w 56"/>
                <a:gd name="T13" fmla="*/ 0 h 895"/>
                <a:gd name="T14" fmla="*/ 42 w 56"/>
                <a:gd name="T15" fmla="*/ 298 h 895"/>
                <a:gd name="T16" fmla="*/ 49 w 56"/>
                <a:gd name="T17" fmla="*/ 595 h 895"/>
                <a:gd name="T18" fmla="*/ 55 w 56"/>
                <a:gd name="T19" fmla="*/ 894 h 8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895">
                  <a:moveTo>
                    <a:pt x="0" y="894"/>
                  </a:moveTo>
                  <a:lnTo>
                    <a:pt x="6" y="891"/>
                  </a:lnTo>
                  <a:lnTo>
                    <a:pt x="12" y="888"/>
                  </a:lnTo>
                  <a:lnTo>
                    <a:pt x="18" y="886"/>
                  </a:lnTo>
                  <a:lnTo>
                    <a:pt x="24" y="591"/>
                  </a:lnTo>
                  <a:lnTo>
                    <a:pt x="31" y="295"/>
                  </a:lnTo>
                  <a:lnTo>
                    <a:pt x="36" y="0"/>
                  </a:lnTo>
                  <a:lnTo>
                    <a:pt x="42" y="298"/>
                  </a:lnTo>
                  <a:lnTo>
                    <a:pt x="49" y="595"/>
                  </a:lnTo>
                  <a:lnTo>
                    <a:pt x="55"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5" name="Freeform 26">
              <a:extLst>
                <a:ext uri="{FF2B5EF4-FFF2-40B4-BE49-F238E27FC236}">
                  <a16:creationId xmlns:a16="http://schemas.microsoft.com/office/drawing/2014/main" id="{1DF892F1-FD45-0340-B7AE-B4BA3C8C3818}"/>
                </a:ext>
              </a:extLst>
            </p:cNvPr>
            <p:cNvSpPr>
              <a:spLocks/>
            </p:cNvSpPr>
            <p:nvPr/>
          </p:nvSpPr>
          <p:spPr bwMode="auto">
            <a:xfrm>
              <a:off x="2521" y="2251"/>
              <a:ext cx="35" cy="508"/>
            </a:xfrm>
            <a:custGeom>
              <a:avLst/>
              <a:gdLst>
                <a:gd name="T0" fmla="*/ 0 w 35"/>
                <a:gd name="T1" fmla="*/ 507 h 508"/>
                <a:gd name="T2" fmla="*/ 6 w 35"/>
                <a:gd name="T3" fmla="*/ 338 h 508"/>
                <a:gd name="T4" fmla="*/ 11 w 35"/>
                <a:gd name="T5" fmla="*/ 169 h 508"/>
                <a:gd name="T6" fmla="*/ 17 w 35"/>
                <a:gd name="T7" fmla="*/ 0 h 508"/>
                <a:gd name="T8" fmla="*/ 22 w 35"/>
                <a:gd name="T9" fmla="*/ 168 h 508"/>
                <a:gd name="T10" fmla="*/ 28 w 35"/>
                <a:gd name="T11" fmla="*/ 338 h 508"/>
                <a:gd name="T12" fmla="*/ 34 w 35"/>
                <a:gd name="T13" fmla="*/ 507 h 5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08">
                  <a:moveTo>
                    <a:pt x="0" y="507"/>
                  </a:moveTo>
                  <a:lnTo>
                    <a:pt x="6" y="338"/>
                  </a:lnTo>
                  <a:lnTo>
                    <a:pt x="11" y="169"/>
                  </a:lnTo>
                  <a:lnTo>
                    <a:pt x="17" y="0"/>
                  </a:lnTo>
                  <a:lnTo>
                    <a:pt x="22" y="168"/>
                  </a:lnTo>
                  <a:lnTo>
                    <a:pt x="28" y="338"/>
                  </a:lnTo>
                  <a:lnTo>
                    <a:pt x="34" y="50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6" name="Freeform 27">
              <a:extLst>
                <a:ext uri="{FF2B5EF4-FFF2-40B4-BE49-F238E27FC236}">
                  <a16:creationId xmlns:a16="http://schemas.microsoft.com/office/drawing/2014/main" id="{CA3ABCE8-E060-1945-BFF3-F1FBE92B0A16}"/>
                </a:ext>
              </a:extLst>
            </p:cNvPr>
            <p:cNvSpPr>
              <a:spLocks/>
            </p:cNvSpPr>
            <p:nvPr/>
          </p:nvSpPr>
          <p:spPr bwMode="auto">
            <a:xfrm>
              <a:off x="2644" y="2698"/>
              <a:ext cx="53" cy="61"/>
            </a:xfrm>
            <a:custGeom>
              <a:avLst/>
              <a:gdLst>
                <a:gd name="T0" fmla="*/ 0 w 53"/>
                <a:gd name="T1" fmla="*/ 60 h 61"/>
                <a:gd name="T2" fmla="*/ 6 w 53"/>
                <a:gd name="T3" fmla="*/ 39 h 61"/>
                <a:gd name="T4" fmla="*/ 12 w 53"/>
                <a:gd name="T5" fmla="*/ 20 h 61"/>
                <a:gd name="T6" fmla="*/ 18 w 53"/>
                <a:gd name="T7" fmla="*/ 0 h 61"/>
                <a:gd name="T8" fmla="*/ 23 w 53"/>
                <a:gd name="T9" fmla="*/ 15 h 61"/>
                <a:gd name="T10" fmla="*/ 29 w 53"/>
                <a:gd name="T11" fmla="*/ 30 h 61"/>
                <a:gd name="T12" fmla="*/ 35 w 53"/>
                <a:gd name="T13" fmla="*/ 44 h 61"/>
                <a:gd name="T14" fmla="*/ 41 w 53"/>
                <a:gd name="T15" fmla="*/ 50 h 61"/>
                <a:gd name="T16" fmla="*/ 47 w 53"/>
                <a:gd name="T17" fmla="*/ 54 h 61"/>
                <a:gd name="T18" fmla="*/ 52 w 53"/>
                <a:gd name="T19" fmla="*/ 6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61">
                  <a:moveTo>
                    <a:pt x="0" y="60"/>
                  </a:moveTo>
                  <a:lnTo>
                    <a:pt x="6" y="39"/>
                  </a:lnTo>
                  <a:lnTo>
                    <a:pt x="12" y="20"/>
                  </a:lnTo>
                  <a:lnTo>
                    <a:pt x="18" y="0"/>
                  </a:lnTo>
                  <a:lnTo>
                    <a:pt x="23" y="15"/>
                  </a:lnTo>
                  <a:lnTo>
                    <a:pt x="29" y="30"/>
                  </a:lnTo>
                  <a:lnTo>
                    <a:pt x="35" y="44"/>
                  </a:lnTo>
                  <a:lnTo>
                    <a:pt x="41" y="50"/>
                  </a:lnTo>
                  <a:lnTo>
                    <a:pt x="47" y="54"/>
                  </a:lnTo>
                  <a:lnTo>
                    <a:pt x="52"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7" name="Freeform 28">
              <a:extLst>
                <a:ext uri="{FF2B5EF4-FFF2-40B4-BE49-F238E27FC236}">
                  <a16:creationId xmlns:a16="http://schemas.microsoft.com/office/drawing/2014/main" id="{B0966201-2AE3-4E45-AED2-E0EEABD9E946}"/>
                </a:ext>
              </a:extLst>
            </p:cNvPr>
            <p:cNvSpPr>
              <a:spLocks/>
            </p:cNvSpPr>
            <p:nvPr/>
          </p:nvSpPr>
          <p:spPr bwMode="auto">
            <a:xfrm>
              <a:off x="2785" y="2728"/>
              <a:ext cx="56" cy="31"/>
            </a:xfrm>
            <a:custGeom>
              <a:avLst/>
              <a:gdLst>
                <a:gd name="T0" fmla="*/ 0 w 56"/>
                <a:gd name="T1" fmla="*/ 30 h 31"/>
                <a:gd name="T2" fmla="*/ 6 w 56"/>
                <a:gd name="T3" fmla="*/ 20 h 31"/>
                <a:gd name="T4" fmla="*/ 12 w 56"/>
                <a:gd name="T5" fmla="*/ 9 h 31"/>
                <a:gd name="T6" fmla="*/ 19 w 56"/>
                <a:gd name="T7" fmla="*/ 0 h 31"/>
                <a:gd name="T8" fmla="*/ 24 w 56"/>
                <a:gd name="T9" fmla="*/ 7 h 31"/>
                <a:gd name="T10" fmla="*/ 30 w 56"/>
                <a:gd name="T11" fmla="*/ 14 h 31"/>
                <a:gd name="T12" fmla="*/ 36 w 56"/>
                <a:gd name="T13" fmla="*/ 22 h 31"/>
                <a:gd name="T14" fmla="*/ 43 w 56"/>
                <a:gd name="T15" fmla="*/ 24 h 31"/>
                <a:gd name="T16" fmla="*/ 49 w 56"/>
                <a:gd name="T17" fmla="*/ 27 h 31"/>
                <a:gd name="T18" fmla="*/ 55 w 56"/>
                <a:gd name="T19" fmla="*/ 3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31">
                  <a:moveTo>
                    <a:pt x="0" y="30"/>
                  </a:moveTo>
                  <a:lnTo>
                    <a:pt x="6" y="20"/>
                  </a:lnTo>
                  <a:lnTo>
                    <a:pt x="12" y="9"/>
                  </a:lnTo>
                  <a:lnTo>
                    <a:pt x="19" y="0"/>
                  </a:lnTo>
                  <a:lnTo>
                    <a:pt x="24" y="7"/>
                  </a:lnTo>
                  <a:lnTo>
                    <a:pt x="30" y="14"/>
                  </a:lnTo>
                  <a:lnTo>
                    <a:pt x="36" y="22"/>
                  </a:lnTo>
                  <a:lnTo>
                    <a:pt x="43" y="24"/>
                  </a:lnTo>
                  <a:lnTo>
                    <a:pt x="49" y="27"/>
                  </a:lnTo>
                  <a:lnTo>
                    <a:pt x="5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8" name="Freeform 29">
              <a:extLst>
                <a:ext uri="{FF2B5EF4-FFF2-40B4-BE49-F238E27FC236}">
                  <a16:creationId xmlns:a16="http://schemas.microsoft.com/office/drawing/2014/main" id="{03E9313B-D97E-8C42-8BFE-4C89FCEA17C4}"/>
                </a:ext>
              </a:extLst>
            </p:cNvPr>
            <p:cNvSpPr>
              <a:spLocks/>
            </p:cNvSpPr>
            <p:nvPr/>
          </p:nvSpPr>
          <p:spPr bwMode="auto">
            <a:xfrm>
              <a:off x="2926" y="2698"/>
              <a:ext cx="34" cy="61"/>
            </a:xfrm>
            <a:custGeom>
              <a:avLst/>
              <a:gdLst>
                <a:gd name="T0" fmla="*/ 0 w 34"/>
                <a:gd name="T1" fmla="*/ 60 h 61"/>
                <a:gd name="T2" fmla="*/ 6 w 34"/>
                <a:gd name="T3" fmla="*/ 39 h 61"/>
                <a:gd name="T4" fmla="*/ 11 w 34"/>
                <a:gd name="T5" fmla="*/ 20 h 61"/>
                <a:gd name="T6" fmla="*/ 16 w 34"/>
                <a:gd name="T7" fmla="*/ 0 h 61"/>
                <a:gd name="T8" fmla="*/ 22 w 34"/>
                <a:gd name="T9" fmla="*/ 20 h 61"/>
                <a:gd name="T10" fmla="*/ 27 w 34"/>
                <a:gd name="T11" fmla="*/ 39 h 61"/>
                <a:gd name="T12" fmla="*/ 33 w 34"/>
                <a:gd name="T13" fmla="*/ 60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61">
                  <a:moveTo>
                    <a:pt x="0" y="60"/>
                  </a:moveTo>
                  <a:lnTo>
                    <a:pt x="6" y="39"/>
                  </a:lnTo>
                  <a:lnTo>
                    <a:pt x="11" y="20"/>
                  </a:lnTo>
                  <a:lnTo>
                    <a:pt x="16" y="0"/>
                  </a:lnTo>
                  <a:lnTo>
                    <a:pt x="22" y="20"/>
                  </a:lnTo>
                  <a:lnTo>
                    <a:pt x="27" y="39"/>
                  </a:lnTo>
                  <a:lnTo>
                    <a:pt x="33"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9" name="Freeform 30">
              <a:extLst>
                <a:ext uri="{FF2B5EF4-FFF2-40B4-BE49-F238E27FC236}">
                  <a16:creationId xmlns:a16="http://schemas.microsoft.com/office/drawing/2014/main" id="{E6B916E4-6781-3F44-A323-79B18AAD0BAF}"/>
                </a:ext>
              </a:extLst>
            </p:cNvPr>
            <p:cNvSpPr>
              <a:spLocks/>
            </p:cNvSpPr>
            <p:nvPr/>
          </p:nvSpPr>
          <p:spPr bwMode="auto">
            <a:xfrm>
              <a:off x="3065" y="2735"/>
              <a:ext cx="37" cy="24"/>
            </a:xfrm>
            <a:custGeom>
              <a:avLst/>
              <a:gdLst>
                <a:gd name="T0" fmla="*/ 0 w 37"/>
                <a:gd name="T1" fmla="*/ 23 h 24"/>
                <a:gd name="T2" fmla="*/ 6 w 37"/>
                <a:gd name="T3" fmla="*/ 15 h 24"/>
                <a:gd name="T4" fmla="*/ 12 w 37"/>
                <a:gd name="T5" fmla="*/ 7 h 24"/>
                <a:gd name="T6" fmla="*/ 18 w 37"/>
                <a:gd name="T7" fmla="*/ 0 h 24"/>
                <a:gd name="T8" fmla="*/ 24 w 37"/>
                <a:gd name="T9" fmla="*/ 7 h 24"/>
                <a:gd name="T10" fmla="*/ 30 w 37"/>
                <a:gd name="T11" fmla="*/ 15 h 24"/>
                <a:gd name="T12" fmla="*/ 36 w 37"/>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4">
                  <a:moveTo>
                    <a:pt x="0" y="23"/>
                  </a:moveTo>
                  <a:lnTo>
                    <a:pt x="6" y="15"/>
                  </a:lnTo>
                  <a:lnTo>
                    <a:pt x="12" y="7"/>
                  </a:lnTo>
                  <a:lnTo>
                    <a:pt x="18" y="0"/>
                  </a:lnTo>
                  <a:lnTo>
                    <a:pt x="24" y="7"/>
                  </a:lnTo>
                  <a:lnTo>
                    <a:pt x="30" y="15"/>
                  </a:lnTo>
                  <a:lnTo>
                    <a:pt x="36"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0" name="Freeform 31">
              <a:extLst>
                <a:ext uri="{FF2B5EF4-FFF2-40B4-BE49-F238E27FC236}">
                  <a16:creationId xmlns:a16="http://schemas.microsoft.com/office/drawing/2014/main" id="{A5E0AFDD-EDCA-CA4C-BC1E-03386A46D2B3}"/>
                </a:ext>
              </a:extLst>
            </p:cNvPr>
            <p:cNvSpPr>
              <a:spLocks/>
            </p:cNvSpPr>
            <p:nvPr/>
          </p:nvSpPr>
          <p:spPr bwMode="auto">
            <a:xfrm>
              <a:off x="3207" y="2728"/>
              <a:ext cx="36" cy="31"/>
            </a:xfrm>
            <a:custGeom>
              <a:avLst/>
              <a:gdLst>
                <a:gd name="T0" fmla="*/ 0 w 36"/>
                <a:gd name="T1" fmla="*/ 30 h 31"/>
                <a:gd name="T2" fmla="*/ 6 w 36"/>
                <a:gd name="T3" fmla="*/ 20 h 31"/>
                <a:gd name="T4" fmla="*/ 12 w 36"/>
                <a:gd name="T5" fmla="*/ 9 h 31"/>
                <a:gd name="T6" fmla="*/ 17 w 36"/>
                <a:gd name="T7" fmla="*/ 0 h 31"/>
                <a:gd name="T8" fmla="*/ 23 w 36"/>
                <a:gd name="T9" fmla="*/ 9 h 31"/>
                <a:gd name="T10" fmla="*/ 29 w 36"/>
                <a:gd name="T11" fmla="*/ 20 h 31"/>
                <a:gd name="T12" fmla="*/ 35 w 36"/>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1">
                  <a:moveTo>
                    <a:pt x="0" y="30"/>
                  </a:moveTo>
                  <a:lnTo>
                    <a:pt x="6" y="20"/>
                  </a:lnTo>
                  <a:lnTo>
                    <a:pt x="12" y="9"/>
                  </a:lnTo>
                  <a:lnTo>
                    <a:pt x="17" y="0"/>
                  </a:lnTo>
                  <a:lnTo>
                    <a:pt x="23" y="9"/>
                  </a:lnTo>
                  <a:lnTo>
                    <a:pt x="29" y="20"/>
                  </a:lnTo>
                  <a:lnTo>
                    <a:pt x="3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1" name="Freeform 32">
              <a:extLst>
                <a:ext uri="{FF2B5EF4-FFF2-40B4-BE49-F238E27FC236}">
                  <a16:creationId xmlns:a16="http://schemas.microsoft.com/office/drawing/2014/main" id="{5A55D941-32B4-1D4A-84A0-3C6923130F42}"/>
                </a:ext>
              </a:extLst>
            </p:cNvPr>
            <p:cNvSpPr>
              <a:spLocks/>
            </p:cNvSpPr>
            <p:nvPr/>
          </p:nvSpPr>
          <p:spPr bwMode="auto">
            <a:xfrm>
              <a:off x="2407" y="2461"/>
              <a:ext cx="15" cy="283"/>
            </a:xfrm>
            <a:custGeom>
              <a:avLst/>
              <a:gdLst>
                <a:gd name="T0" fmla="*/ 0 w 15"/>
                <a:gd name="T1" fmla="*/ 0 h 283"/>
                <a:gd name="T2" fmla="*/ 7 w 15"/>
                <a:gd name="T3" fmla="*/ 173 h 283"/>
                <a:gd name="T4" fmla="*/ 14 w 15"/>
                <a:gd name="T5" fmla="*/ 282 h 283"/>
                <a:gd name="T6" fmla="*/ 0 60000 65536"/>
                <a:gd name="T7" fmla="*/ 0 60000 65536"/>
                <a:gd name="T8" fmla="*/ 0 60000 65536"/>
              </a:gdLst>
              <a:ahLst/>
              <a:cxnLst>
                <a:cxn ang="T6">
                  <a:pos x="T0" y="T1"/>
                </a:cxn>
                <a:cxn ang="T7">
                  <a:pos x="T2" y="T3"/>
                </a:cxn>
                <a:cxn ang="T8">
                  <a:pos x="T4" y="T5"/>
                </a:cxn>
              </a:cxnLst>
              <a:rect l="0" t="0" r="r" b="b"/>
              <a:pathLst>
                <a:path w="15" h="283">
                  <a:moveTo>
                    <a:pt x="0" y="0"/>
                  </a:moveTo>
                  <a:lnTo>
                    <a:pt x="7" y="173"/>
                  </a:lnTo>
                  <a:lnTo>
                    <a:pt x="14" y="2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2" name="Freeform 33">
              <a:extLst>
                <a:ext uri="{FF2B5EF4-FFF2-40B4-BE49-F238E27FC236}">
                  <a16:creationId xmlns:a16="http://schemas.microsoft.com/office/drawing/2014/main" id="{78D8E9C0-706D-804B-A840-15136D956C08}"/>
                </a:ext>
              </a:extLst>
            </p:cNvPr>
            <p:cNvSpPr>
              <a:spLocks/>
            </p:cNvSpPr>
            <p:nvPr/>
          </p:nvSpPr>
          <p:spPr bwMode="auto">
            <a:xfrm>
              <a:off x="2531" y="1851"/>
              <a:ext cx="32" cy="893"/>
            </a:xfrm>
            <a:custGeom>
              <a:avLst/>
              <a:gdLst>
                <a:gd name="T0" fmla="*/ 0 w 32"/>
                <a:gd name="T1" fmla="*/ 569 h 893"/>
                <a:gd name="T2" fmla="*/ 6 w 32"/>
                <a:gd name="T3" fmla="*/ 298 h 893"/>
                <a:gd name="T4" fmla="*/ 12 w 32"/>
                <a:gd name="T5" fmla="*/ 0 h 893"/>
                <a:gd name="T6" fmla="*/ 19 w 32"/>
                <a:gd name="T7" fmla="*/ 297 h 893"/>
                <a:gd name="T8" fmla="*/ 25 w 32"/>
                <a:gd name="T9" fmla="*/ 594 h 893"/>
                <a:gd name="T10" fmla="*/ 31 w 32"/>
                <a:gd name="T11" fmla="*/ 892 h 8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893">
                  <a:moveTo>
                    <a:pt x="0" y="569"/>
                  </a:moveTo>
                  <a:lnTo>
                    <a:pt x="6" y="298"/>
                  </a:lnTo>
                  <a:lnTo>
                    <a:pt x="12" y="0"/>
                  </a:lnTo>
                  <a:lnTo>
                    <a:pt x="19" y="297"/>
                  </a:lnTo>
                  <a:lnTo>
                    <a:pt x="25" y="594"/>
                  </a:lnTo>
                  <a:lnTo>
                    <a:pt x="31" y="8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3" name="Freeform 34">
              <a:extLst>
                <a:ext uri="{FF2B5EF4-FFF2-40B4-BE49-F238E27FC236}">
                  <a16:creationId xmlns:a16="http://schemas.microsoft.com/office/drawing/2014/main" id="{8C8C7188-815A-B44F-896C-C2FCAF17B67C}"/>
                </a:ext>
              </a:extLst>
            </p:cNvPr>
            <p:cNvSpPr>
              <a:spLocks/>
            </p:cNvSpPr>
            <p:nvPr/>
          </p:nvSpPr>
          <p:spPr bwMode="auto">
            <a:xfrm>
              <a:off x="2667" y="2706"/>
              <a:ext cx="37" cy="38"/>
            </a:xfrm>
            <a:custGeom>
              <a:avLst/>
              <a:gdLst>
                <a:gd name="T0" fmla="*/ 0 w 37"/>
                <a:gd name="T1" fmla="*/ 7 h 38"/>
                <a:gd name="T2" fmla="*/ 6 w 37"/>
                <a:gd name="T3" fmla="*/ 15 h 38"/>
                <a:gd name="T4" fmla="*/ 12 w 37"/>
                <a:gd name="T5" fmla="*/ 8 h 38"/>
                <a:gd name="T6" fmla="*/ 18 w 37"/>
                <a:gd name="T7" fmla="*/ 0 h 38"/>
                <a:gd name="T8" fmla="*/ 24 w 37"/>
                <a:gd name="T9" fmla="*/ 12 h 38"/>
                <a:gd name="T10" fmla="*/ 29 w 37"/>
                <a:gd name="T11" fmla="*/ 25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7"/>
                  </a:moveTo>
                  <a:lnTo>
                    <a:pt x="6" y="15"/>
                  </a:lnTo>
                  <a:lnTo>
                    <a:pt x="12" y="8"/>
                  </a:lnTo>
                  <a:lnTo>
                    <a:pt x="18" y="0"/>
                  </a:lnTo>
                  <a:lnTo>
                    <a:pt x="24" y="12"/>
                  </a:lnTo>
                  <a:lnTo>
                    <a:pt x="29" y="25"/>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8" name="Line 35">
              <a:extLst>
                <a:ext uri="{FF2B5EF4-FFF2-40B4-BE49-F238E27FC236}">
                  <a16:creationId xmlns:a16="http://schemas.microsoft.com/office/drawing/2014/main" id="{F99C0030-F484-2444-9542-DAE1AB746D28}"/>
                </a:ext>
              </a:extLst>
            </p:cNvPr>
            <p:cNvSpPr>
              <a:spLocks noChangeShapeType="1"/>
            </p:cNvSpPr>
            <p:nvPr/>
          </p:nvSpPr>
          <p:spPr bwMode="auto">
            <a:xfrm flipV="1">
              <a:off x="2790" y="2735"/>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495" name="Freeform 36">
              <a:extLst>
                <a:ext uri="{FF2B5EF4-FFF2-40B4-BE49-F238E27FC236}">
                  <a16:creationId xmlns:a16="http://schemas.microsoft.com/office/drawing/2014/main" id="{8405E84F-8D74-7549-B285-00BC0900528D}"/>
                </a:ext>
              </a:extLst>
            </p:cNvPr>
            <p:cNvSpPr>
              <a:spLocks/>
            </p:cNvSpPr>
            <p:nvPr/>
          </p:nvSpPr>
          <p:spPr bwMode="auto">
            <a:xfrm>
              <a:off x="2808" y="2729"/>
              <a:ext cx="35" cy="15"/>
            </a:xfrm>
            <a:custGeom>
              <a:avLst/>
              <a:gdLst>
                <a:gd name="T0" fmla="*/ 0 w 35"/>
                <a:gd name="T1" fmla="*/ 6 h 15"/>
                <a:gd name="T2" fmla="*/ 6 w 35"/>
                <a:gd name="T3" fmla="*/ 4 h 15"/>
                <a:gd name="T4" fmla="*/ 11 w 35"/>
                <a:gd name="T5" fmla="*/ 2 h 15"/>
                <a:gd name="T6" fmla="*/ 17 w 35"/>
                <a:gd name="T7" fmla="*/ 0 h 15"/>
                <a:gd name="T8" fmla="*/ 23 w 35"/>
                <a:gd name="T9" fmla="*/ 4 h 15"/>
                <a:gd name="T10" fmla="*/ 28 w 35"/>
                <a:gd name="T11" fmla="*/ 9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6"/>
                  </a:moveTo>
                  <a:lnTo>
                    <a:pt x="6" y="4"/>
                  </a:lnTo>
                  <a:lnTo>
                    <a:pt x="11" y="2"/>
                  </a:lnTo>
                  <a:lnTo>
                    <a:pt x="17" y="0"/>
                  </a:lnTo>
                  <a:lnTo>
                    <a:pt x="23" y="4"/>
                  </a:lnTo>
                  <a:lnTo>
                    <a:pt x="28" y="9"/>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6" name="Freeform 37">
              <a:extLst>
                <a:ext uri="{FF2B5EF4-FFF2-40B4-BE49-F238E27FC236}">
                  <a16:creationId xmlns:a16="http://schemas.microsoft.com/office/drawing/2014/main" id="{AD2DC9F2-BDC2-5146-AB59-252654AF64F6}"/>
                </a:ext>
              </a:extLst>
            </p:cNvPr>
            <p:cNvSpPr>
              <a:spLocks/>
            </p:cNvSpPr>
            <p:nvPr/>
          </p:nvSpPr>
          <p:spPr bwMode="auto">
            <a:xfrm>
              <a:off x="2949" y="2718"/>
              <a:ext cx="19" cy="26"/>
            </a:xfrm>
            <a:custGeom>
              <a:avLst/>
              <a:gdLst>
                <a:gd name="T0" fmla="*/ 0 w 19"/>
                <a:gd name="T1" fmla="*/ 0 h 26"/>
                <a:gd name="T2" fmla="*/ 6 w 19"/>
                <a:gd name="T3" fmla="*/ 15 h 26"/>
                <a:gd name="T4" fmla="*/ 12 w 19"/>
                <a:gd name="T5" fmla="*/ 20 h 26"/>
                <a:gd name="T6" fmla="*/ 18 w 19"/>
                <a:gd name="T7" fmla="*/ 25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6">
                  <a:moveTo>
                    <a:pt x="0" y="0"/>
                  </a:moveTo>
                  <a:lnTo>
                    <a:pt x="6" y="15"/>
                  </a:lnTo>
                  <a:lnTo>
                    <a:pt x="12" y="20"/>
                  </a:lnTo>
                  <a:lnTo>
                    <a:pt x="18" y="2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7" name="Freeform 38">
              <a:extLst>
                <a:ext uri="{FF2B5EF4-FFF2-40B4-BE49-F238E27FC236}">
                  <a16:creationId xmlns:a16="http://schemas.microsoft.com/office/drawing/2014/main" id="{589774B9-9A93-1044-8D37-87AD810ECD4F}"/>
                </a:ext>
              </a:extLst>
            </p:cNvPr>
            <p:cNvSpPr>
              <a:spLocks/>
            </p:cNvSpPr>
            <p:nvPr/>
          </p:nvSpPr>
          <p:spPr bwMode="auto">
            <a:xfrm>
              <a:off x="3072" y="2729"/>
              <a:ext cx="38" cy="15"/>
            </a:xfrm>
            <a:custGeom>
              <a:avLst/>
              <a:gdLst>
                <a:gd name="T0" fmla="*/ 0 w 38"/>
                <a:gd name="T1" fmla="*/ 14 h 15"/>
                <a:gd name="T2" fmla="*/ 6 w 38"/>
                <a:gd name="T3" fmla="*/ 9 h 15"/>
                <a:gd name="T4" fmla="*/ 13 w 38"/>
                <a:gd name="T5" fmla="*/ 4 h 15"/>
                <a:gd name="T6" fmla="*/ 18 w 38"/>
                <a:gd name="T7" fmla="*/ 0 h 15"/>
                <a:gd name="T8" fmla="*/ 24 w 38"/>
                <a:gd name="T9" fmla="*/ 4 h 15"/>
                <a:gd name="T10" fmla="*/ 31 w 38"/>
                <a:gd name="T11" fmla="*/ 9 h 15"/>
                <a:gd name="T12" fmla="*/ 37 w 38"/>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5">
                  <a:moveTo>
                    <a:pt x="0" y="14"/>
                  </a:moveTo>
                  <a:lnTo>
                    <a:pt x="6" y="9"/>
                  </a:lnTo>
                  <a:lnTo>
                    <a:pt x="13" y="4"/>
                  </a:lnTo>
                  <a:lnTo>
                    <a:pt x="18" y="0"/>
                  </a:lnTo>
                  <a:lnTo>
                    <a:pt x="24" y="4"/>
                  </a:lnTo>
                  <a:lnTo>
                    <a:pt x="31" y="9"/>
                  </a:lnTo>
                  <a:lnTo>
                    <a:pt x="37"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2" name="Line 39">
              <a:extLst>
                <a:ext uri="{FF2B5EF4-FFF2-40B4-BE49-F238E27FC236}">
                  <a16:creationId xmlns:a16="http://schemas.microsoft.com/office/drawing/2014/main" id="{48E6632A-6673-3E4C-AE01-42F2B5DAE9AA}"/>
                </a:ext>
              </a:extLst>
            </p:cNvPr>
            <p:cNvSpPr>
              <a:spLocks noChangeShapeType="1"/>
            </p:cNvSpPr>
            <p:nvPr/>
          </p:nvSpPr>
          <p:spPr bwMode="auto">
            <a:xfrm flipV="1">
              <a:off x="3213" y="2735"/>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499" name="Freeform 40">
              <a:extLst>
                <a:ext uri="{FF2B5EF4-FFF2-40B4-BE49-F238E27FC236}">
                  <a16:creationId xmlns:a16="http://schemas.microsoft.com/office/drawing/2014/main" id="{5133D095-8544-D447-9CCB-02745A900B0A}"/>
                </a:ext>
              </a:extLst>
            </p:cNvPr>
            <p:cNvSpPr>
              <a:spLocks/>
            </p:cNvSpPr>
            <p:nvPr/>
          </p:nvSpPr>
          <p:spPr bwMode="auto">
            <a:xfrm>
              <a:off x="3224" y="2728"/>
              <a:ext cx="25" cy="16"/>
            </a:xfrm>
            <a:custGeom>
              <a:avLst/>
              <a:gdLst>
                <a:gd name="T0" fmla="*/ 0 w 25"/>
                <a:gd name="T1" fmla="*/ 0 h 16"/>
                <a:gd name="T2" fmla="*/ 6 w 25"/>
                <a:gd name="T3" fmla="*/ 1 h 16"/>
                <a:gd name="T4" fmla="*/ 12 w 25"/>
                <a:gd name="T5" fmla="*/ 5 h 16"/>
                <a:gd name="T6" fmla="*/ 18 w 25"/>
                <a:gd name="T7" fmla="*/ 10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0"/>
                  </a:moveTo>
                  <a:lnTo>
                    <a:pt x="6" y="1"/>
                  </a:lnTo>
                  <a:lnTo>
                    <a:pt x="12" y="5"/>
                  </a:lnTo>
                  <a:lnTo>
                    <a:pt x="18" y="10"/>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0" name="Freeform 41">
              <a:extLst>
                <a:ext uri="{FF2B5EF4-FFF2-40B4-BE49-F238E27FC236}">
                  <a16:creationId xmlns:a16="http://schemas.microsoft.com/office/drawing/2014/main" id="{7FA33AC0-9774-C745-A738-060DCD2821E9}"/>
                </a:ext>
              </a:extLst>
            </p:cNvPr>
            <p:cNvSpPr>
              <a:spLocks/>
            </p:cNvSpPr>
            <p:nvPr/>
          </p:nvSpPr>
          <p:spPr bwMode="auto">
            <a:xfrm>
              <a:off x="2416" y="2635"/>
              <a:ext cx="12" cy="96"/>
            </a:xfrm>
            <a:custGeom>
              <a:avLst/>
              <a:gdLst>
                <a:gd name="T0" fmla="*/ 0 w 12"/>
                <a:gd name="T1" fmla="*/ 0 h 96"/>
                <a:gd name="T2" fmla="*/ 6 w 12"/>
                <a:gd name="T3" fmla="*/ 88 h 96"/>
                <a:gd name="T4" fmla="*/ 11 w 12"/>
                <a:gd name="T5" fmla="*/ 95 h 96"/>
                <a:gd name="T6" fmla="*/ 0 60000 65536"/>
                <a:gd name="T7" fmla="*/ 0 60000 65536"/>
                <a:gd name="T8" fmla="*/ 0 60000 65536"/>
              </a:gdLst>
              <a:ahLst/>
              <a:cxnLst>
                <a:cxn ang="T6">
                  <a:pos x="T0" y="T1"/>
                </a:cxn>
                <a:cxn ang="T7">
                  <a:pos x="T2" y="T3"/>
                </a:cxn>
                <a:cxn ang="T8">
                  <a:pos x="T4" y="T5"/>
                </a:cxn>
              </a:cxnLst>
              <a:rect l="0" t="0" r="r" b="b"/>
              <a:pathLst>
                <a:path w="12" h="96">
                  <a:moveTo>
                    <a:pt x="0" y="0"/>
                  </a:moveTo>
                  <a:lnTo>
                    <a:pt x="6" y="88"/>
                  </a:lnTo>
                  <a:lnTo>
                    <a:pt x="11" y="9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1" name="Freeform 42">
              <a:extLst>
                <a:ext uri="{FF2B5EF4-FFF2-40B4-BE49-F238E27FC236}">
                  <a16:creationId xmlns:a16="http://schemas.microsoft.com/office/drawing/2014/main" id="{F722A085-7D67-6148-ACFB-6CC10937A350}"/>
                </a:ext>
              </a:extLst>
            </p:cNvPr>
            <p:cNvSpPr>
              <a:spLocks/>
            </p:cNvSpPr>
            <p:nvPr/>
          </p:nvSpPr>
          <p:spPr bwMode="auto">
            <a:xfrm>
              <a:off x="2544" y="1837"/>
              <a:ext cx="23" cy="894"/>
            </a:xfrm>
            <a:custGeom>
              <a:avLst/>
              <a:gdLst>
                <a:gd name="T0" fmla="*/ 0 w 23"/>
                <a:gd name="T1" fmla="*/ 13 h 894"/>
                <a:gd name="T2" fmla="*/ 6 w 23"/>
                <a:gd name="T3" fmla="*/ 0 h 894"/>
                <a:gd name="T4" fmla="*/ 11 w 23"/>
                <a:gd name="T5" fmla="*/ 298 h 894"/>
                <a:gd name="T6" fmla="*/ 17 w 23"/>
                <a:gd name="T7" fmla="*/ 595 h 894"/>
                <a:gd name="T8" fmla="*/ 22 w 23"/>
                <a:gd name="T9" fmla="*/ 893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94">
                  <a:moveTo>
                    <a:pt x="0" y="13"/>
                  </a:moveTo>
                  <a:lnTo>
                    <a:pt x="6" y="0"/>
                  </a:lnTo>
                  <a:lnTo>
                    <a:pt x="11" y="298"/>
                  </a:lnTo>
                  <a:lnTo>
                    <a:pt x="17" y="595"/>
                  </a:lnTo>
                  <a:lnTo>
                    <a:pt x="22"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2" name="Freeform 43">
              <a:extLst>
                <a:ext uri="{FF2B5EF4-FFF2-40B4-BE49-F238E27FC236}">
                  <a16:creationId xmlns:a16="http://schemas.microsoft.com/office/drawing/2014/main" id="{BF141F01-88DC-B848-8434-C6FEBC39181A}"/>
                </a:ext>
              </a:extLst>
            </p:cNvPr>
            <p:cNvSpPr>
              <a:spLocks/>
            </p:cNvSpPr>
            <p:nvPr/>
          </p:nvSpPr>
          <p:spPr bwMode="auto">
            <a:xfrm>
              <a:off x="2672" y="2686"/>
              <a:ext cx="37" cy="45"/>
            </a:xfrm>
            <a:custGeom>
              <a:avLst/>
              <a:gdLst>
                <a:gd name="T0" fmla="*/ 0 w 37"/>
                <a:gd name="T1" fmla="*/ 36 h 45"/>
                <a:gd name="T2" fmla="*/ 6 w 37"/>
                <a:gd name="T3" fmla="*/ 24 h 45"/>
                <a:gd name="T4" fmla="*/ 12 w 37"/>
                <a:gd name="T5" fmla="*/ 12 h 45"/>
                <a:gd name="T6" fmla="*/ 18 w 37"/>
                <a:gd name="T7" fmla="*/ 0 h 45"/>
                <a:gd name="T8" fmla="*/ 24 w 37"/>
                <a:gd name="T9" fmla="*/ 14 h 45"/>
                <a:gd name="T10" fmla="*/ 31 w 37"/>
                <a:gd name="T11" fmla="*/ 29 h 45"/>
                <a:gd name="T12" fmla="*/ 36 w 37"/>
                <a:gd name="T13" fmla="*/ 44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5">
                  <a:moveTo>
                    <a:pt x="0" y="36"/>
                  </a:moveTo>
                  <a:lnTo>
                    <a:pt x="6" y="24"/>
                  </a:lnTo>
                  <a:lnTo>
                    <a:pt x="12" y="12"/>
                  </a:lnTo>
                  <a:lnTo>
                    <a:pt x="18" y="0"/>
                  </a:lnTo>
                  <a:lnTo>
                    <a:pt x="24" y="14"/>
                  </a:lnTo>
                  <a:lnTo>
                    <a:pt x="31" y="29"/>
                  </a:lnTo>
                  <a:lnTo>
                    <a:pt x="36"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3" name="Freeform 44">
              <a:extLst>
                <a:ext uri="{FF2B5EF4-FFF2-40B4-BE49-F238E27FC236}">
                  <a16:creationId xmlns:a16="http://schemas.microsoft.com/office/drawing/2014/main" id="{57379CAE-D46C-E145-BE68-9497F037AA77}"/>
                </a:ext>
              </a:extLst>
            </p:cNvPr>
            <p:cNvSpPr>
              <a:spLocks/>
            </p:cNvSpPr>
            <p:nvPr/>
          </p:nvSpPr>
          <p:spPr bwMode="auto">
            <a:xfrm>
              <a:off x="2813" y="2722"/>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1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1"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4" name="Freeform 45">
              <a:extLst>
                <a:ext uri="{FF2B5EF4-FFF2-40B4-BE49-F238E27FC236}">
                  <a16:creationId xmlns:a16="http://schemas.microsoft.com/office/drawing/2014/main" id="{33C9A49F-6422-904D-BD8C-E968CC47DF89}"/>
                </a:ext>
              </a:extLst>
            </p:cNvPr>
            <p:cNvSpPr>
              <a:spLocks/>
            </p:cNvSpPr>
            <p:nvPr/>
          </p:nvSpPr>
          <p:spPr bwMode="auto">
            <a:xfrm>
              <a:off x="2949" y="2715"/>
              <a:ext cx="25" cy="16"/>
            </a:xfrm>
            <a:custGeom>
              <a:avLst/>
              <a:gdLst>
                <a:gd name="T0" fmla="*/ 0 w 25"/>
                <a:gd name="T1" fmla="*/ 3 h 16"/>
                <a:gd name="T2" fmla="*/ 6 w 25"/>
                <a:gd name="T3" fmla="*/ 0 h 16"/>
                <a:gd name="T4" fmla="*/ 12 w 25"/>
                <a:gd name="T5" fmla="*/ 6 h 16"/>
                <a:gd name="T6" fmla="*/ 18 w 25"/>
                <a:gd name="T7" fmla="*/ 10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3"/>
                  </a:moveTo>
                  <a:lnTo>
                    <a:pt x="6" y="0"/>
                  </a:lnTo>
                  <a:lnTo>
                    <a:pt x="12" y="6"/>
                  </a:lnTo>
                  <a:lnTo>
                    <a:pt x="18" y="10"/>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5" name="Freeform 46">
              <a:extLst>
                <a:ext uri="{FF2B5EF4-FFF2-40B4-BE49-F238E27FC236}">
                  <a16:creationId xmlns:a16="http://schemas.microsoft.com/office/drawing/2014/main" id="{0D0B3DE2-2D2B-2346-8E4C-1A1FC8741D5A}"/>
                </a:ext>
              </a:extLst>
            </p:cNvPr>
            <p:cNvSpPr>
              <a:spLocks/>
            </p:cNvSpPr>
            <p:nvPr/>
          </p:nvSpPr>
          <p:spPr bwMode="auto">
            <a:xfrm>
              <a:off x="3077" y="2722"/>
              <a:ext cx="37" cy="9"/>
            </a:xfrm>
            <a:custGeom>
              <a:avLst/>
              <a:gdLst>
                <a:gd name="T0" fmla="*/ 0 w 37"/>
                <a:gd name="T1" fmla="*/ 8 h 9"/>
                <a:gd name="T2" fmla="*/ 7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7"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6" name="Freeform 47">
              <a:extLst>
                <a:ext uri="{FF2B5EF4-FFF2-40B4-BE49-F238E27FC236}">
                  <a16:creationId xmlns:a16="http://schemas.microsoft.com/office/drawing/2014/main" id="{3D6E930C-983A-5D41-A74E-DF4D1CF0D0EF}"/>
                </a:ext>
              </a:extLst>
            </p:cNvPr>
            <p:cNvSpPr>
              <a:spLocks/>
            </p:cNvSpPr>
            <p:nvPr/>
          </p:nvSpPr>
          <p:spPr bwMode="auto">
            <a:xfrm>
              <a:off x="3218" y="2715"/>
              <a:ext cx="38" cy="16"/>
            </a:xfrm>
            <a:custGeom>
              <a:avLst/>
              <a:gdLst>
                <a:gd name="T0" fmla="*/ 0 w 38"/>
                <a:gd name="T1" fmla="*/ 15 h 16"/>
                <a:gd name="T2" fmla="*/ 6 w 38"/>
                <a:gd name="T3" fmla="*/ 10 h 16"/>
                <a:gd name="T4" fmla="*/ 12 w 38"/>
                <a:gd name="T5" fmla="*/ 6 h 16"/>
                <a:gd name="T6" fmla="*/ 18 w 38"/>
                <a:gd name="T7" fmla="*/ 0 h 16"/>
                <a:gd name="T8" fmla="*/ 24 w 38"/>
                <a:gd name="T9" fmla="*/ 6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2" y="6"/>
                  </a:lnTo>
                  <a:lnTo>
                    <a:pt x="18" y="0"/>
                  </a:lnTo>
                  <a:lnTo>
                    <a:pt x="24" y="6"/>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7" name="Freeform 48">
              <a:extLst>
                <a:ext uri="{FF2B5EF4-FFF2-40B4-BE49-F238E27FC236}">
                  <a16:creationId xmlns:a16="http://schemas.microsoft.com/office/drawing/2014/main" id="{AE097664-ED16-4645-9994-10C211AE1B9C}"/>
                </a:ext>
              </a:extLst>
            </p:cNvPr>
            <p:cNvSpPr>
              <a:spLocks/>
            </p:cNvSpPr>
            <p:nvPr/>
          </p:nvSpPr>
          <p:spPr bwMode="auto">
            <a:xfrm>
              <a:off x="2416" y="2635"/>
              <a:ext cx="16" cy="82"/>
            </a:xfrm>
            <a:custGeom>
              <a:avLst/>
              <a:gdLst>
                <a:gd name="T0" fmla="*/ 0 w 16"/>
                <a:gd name="T1" fmla="*/ 0 h 82"/>
                <a:gd name="T2" fmla="*/ 5 w 16"/>
                <a:gd name="T3" fmla="*/ 76 h 82"/>
                <a:gd name="T4" fmla="*/ 10 w 16"/>
                <a:gd name="T5" fmla="*/ 79 h 82"/>
                <a:gd name="T6" fmla="*/ 15 w 16"/>
                <a:gd name="T7" fmla="*/ 81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82">
                  <a:moveTo>
                    <a:pt x="0" y="0"/>
                  </a:moveTo>
                  <a:lnTo>
                    <a:pt x="5" y="76"/>
                  </a:lnTo>
                  <a:lnTo>
                    <a:pt x="10" y="79"/>
                  </a:lnTo>
                  <a:lnTo>
                    <a:pt x="15" y="8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8" name="Freeform 49">
              <a:extLst>
                <a:ext uri="{FF2B5EF4-FFF2-40B4-BE49-F238E27FC236}">
                  <a16:creationId xmlns:a16="http://schemas.microsoft.com/office/drawing/2014/main" id="{B875E1AD-8036-984D-BA88-C26C0142C3CE}"/>
                </a:ext>
              </a:extLst>
            </p:cNvPr>
            <p:cNvSpPr>
              <a:spLocks/>
            </p:cNvSpPr>
            <p:nvPr/>
          </p:nvSpPr>
          <p:spPr bwMode="auto">
            <a:xfrm>
              <a:off x="2549" y="1823"/>
              <a:ext cx="24" cy="894"/>
            </a:xfrm>
            <a:custGeom>
              <a:avLst/>
              <a:gdLst>
                <a:gd name="T0" fmla="*/ 0 w 24"/>
                <a:gd name="T1" fmla="*/ 14 h 894"/>
                <a:gd name="T2" fmla="*/ 6 w 24"/>
                <a:gd name="T3" fmla="*/ 0 h 894"/>
                <a:gd name="T4" fmla="*/ 12 w 24"/>
                <a:gd name="T5" fmla="*/ 298 h 894"/>
                <a:gd name="T6" fmla="*/ 17 w 24"/>
                <a:gd name="T7" fmla="*/ 595 h 894"/>
                <a:gd name="T8" fmla="*/ 23 w 24"/>
                <a:gd name="T9" fmla="*/ 893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94">
                  <a:moveTo>
                    <a:pt x="0" y="14"/>
                  </a:moveTo>
                  <a:lnTo>
                    <a:pt x="6" y="0"/>
                  </a:lnTo>
                  <a:lnTo>
                    <a:pt x="12" y="298"/>
                  </a:lnTo>
                  <a:lnTo>
                    <a:pt x="17" y="595"/>
                  </a:lnTo>
                  <a:lnTo>
                    <a:pt x="23"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9" name="Freeform 50">
              <a:extLst>
                <a:ext uri="{FF2B5EF4-FFF2-40B4-BE49-F238E27FC236}">
                  <a16:creationId xmlns:a16="http://schemas.microsoft.com/office/drawing/2014/main" id="{9AA55352-0317-A147-9872-96B8574A04C1}"/>
                </a:ext>
              </a:extLst>
            </p:cNvPr>
            <p:cNvSpPr>
              <a:spLocks/>
            </p:cNvSpPr>
            <p:nvPr/>
          </p:nvSpPr>
          <p:spPr bwMode="auto">
            <a:xfrm>
              <a:off x="2685" y="2664"/>
              <a:ext cx="31" cy="53"/>
            </a:xfrm>
            <a:custGeom>
              <a:avLst/>
              <a:gdLst>
                <a:gd name="T0" fmla="*/ 0 w 31"/>
                <a:gd name="T1" fmla="*/ 34 h 53"/>
                <a:gd name="T2" fmla="*/ 6 w 31"/>
                <a:gd name="T3" fmla="*/ 17 h 53"/>
                <a:gd name="T4" fmla="*/ 12 w 31"/>
                <a:gd name="T5" fmla="*/ 0 h 53"/>
                <a:gd name="T6" fmla="*/ 18 w 31"/>
                <a:gd name="T7" fmla="*/ 17 h 53"/>
                <a:gd name="T8" fmla="*/ 24 w 31"/>
                <a:gd name="T9" fmla="*/ 35 h 53"/>
                <a:gd name="T10" fmla="*/ 30 w 31"/>
                <a:gd name="T11" fmla="*/ 52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53">
                  <a:moveTo>
                    <a:pt x="0" y="34"/>
                  </a:moveTo>
                  <a:lnTo>
                    <a:pt x="6" y="17"/>
                  </a:lnTo>
                  <a:lnTo>
                    <a:pt x="12" y="0"/>
                  </a:lnTo>
                  <a:lnTo>
                    <a:pt x="18" y="17"/>
                  </a:lnTo>
                  <a:lnTo>
                    <a:pt x="24" y="35"/>
                  </a:lnTo>
                  <a:lnTo>
                    <a:pt x="30"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0" name="Freeform 51">
              <a:extLst>
                <a:ext uri="{FF2B5EF4-FFF2-40B4-BE49-F238E27FC236}">
                  <a16:creationId xmlns:a16="http://schemas.microsoft.com/office/drawing/2014/main" id="{5D587E04-5DBF-2C47-9EC8-06F1EA27AF20}"/>
                </a:ext>
              </a:extLst>
            </p:cNvPr>
            <p:cNvSpPr>
              <a:spLocks/>
            </p:cNvSpPr>
            <p:nvPr/>
          </p:nvSpPr>
          <p:spPr bwMode="auto">
            <a:xfrm>
              <a:off x="2941" y="2698"/>
              <a:ext cx="37" cy="19"/>
            </a:xfrm>
            <a:custGeom>
              <a:avLst/>
              <a:gdLst>
                <a:gd name="T0" fmla="*/ 0 w 37"/>
                <a:gd name="T1" fmla="*/ 0 h 19"/>
                <a:gd name="T2" fmla="*/ 6 w 37"/>
                <a:gd name="T3" fmla="*/ 16 h 19"/>
                <a:gd name="T4" fmla="*/ 12 w 37"/>
                <a:gd name="T5" fmla="*/ 13 h 19"/>
                <a:gd name="T6" fmla="*/ 18 w 37"/>
                <a:gd name="T7" fmla="*/ 11 h 19"/>
                <a:gd name="T8" fmla="*/ 24 w 37"/>
                <a:gd name="T9" fmla="*/ 13 h 19"/>
                <a:gd name="T10" fmla="*/ 31 w 37"/>
                <a:gd name="T11" fmla="*/ 16 h 19"/>
                <a:gd name="T12" fmla="*/ 36 w 37"/>
                <a:gd name="T13" fmla="*/ 18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9">
                  <a:moveTo>
                    <a:pt x="0" y="0"/>
                  </a:moveTo>
                  <a:lnTo>
                    <a:pt x="6" y="16"/>
                  </a:lnTo>
                  <a:lnTo>
                    <a:pt x="12" y="13"/>
                  </a:lnTo>
                  <a:lnTo>
                    <a:pt x="18" y="11"/>
                  </a:lnTo>
                  <a:lnTo>
                    <a:pt x="24" y="13"/>
                  </a:lnTo>
                  <a:lnTo>
                    <a:pt x="31" y="16"/>
                  </a:lnTo>
                  <a:lnTo>
                    <a:pt x="36" y="1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1" name="Freeform 52">
              <a:extLst>
                <a:ext uri="{FF2B5EF4-FFF2-40B4-BE49-F238E27FC236}">
                  <a16:creationId xmlns:a16="http://schemas.microsoft.com/office/drawing/2014/main" id="{1DCDA33F-4ECD-7742-B4E6-5FD6103B881B}"/>
                </a:ext>
              </a:extLst>
            </p:cNvPr>
            <p:cNvSpPr>
              <a:spLocks/>
            </p:cNvSpPr>
            <p:nvPr/>
          </p:nvSpPr>
          <p:spPr bwMode="auto">
            <a:xfrm>
              <a:off x="3224" y="2709"/>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1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1"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2" name="Freeform 53">
              <a:extLst>
                <a:ext uri="{FF2B5EF4-FFF2-40B4-BE49-F238E27FC236}">
                  <a16:creationId xmlns:a16="http://schemas.microsoft.com/office/drawing/2014/main" id="{A0FFBB8B-5672-3E43-8864-5B8C0A6D0498}"/>
                </a:ext>
              </a:extLst>
            </p:cNvPr>
            <p:cNvSpPr>
              <a:spLocks/>
            </p:cNvSpPr>
            <p:nvPr/>
          </p:nvSpPr>
          <p:spPr bwMode="auto">
            <a:xfrm>
              <a:off x="2416" y="2635"/>
              <a:ext cx="24" cy="68"/>
            </a:xfrm>
            <a:custGeom>
              <a:avLst/>
              <a:gdLst>
                <a:gd name="T0" fmla="*/ 0 w 24"/>
                <a:gd name="T1" fmla="*/ 0 h 68"/>
                <a:gd name="T2" fmla="*/ 6 w 24"/>
                <a:gd name="T3" fmla="*/ 59 h 68"/>
                <a:gd name="T4" fmla="*/ 12 w 24"/>
                <a:gd name="T5" fmla="*/ 62 h 68"/>
                <a:gd name="T6" fmla="*/ 18 w 24"/>
                <a:gd name="T7" fmla="*/ 65 h 68"/>
                <a:gd name="T8" fmla="*/ 23 w 24"/>
                <a:gd name="T9" fmla="*/ 67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8">
                  <a:moveTo>
                    <a:pt x="0" y="0"/>
                  </a:moveTo>
                  <a:lnTo>
                    <a:pt x="6" y="59"/>
                  </a:lnTo>
                  <a:lnTo>
                    <a:pt x="12" y="62"/>
                  </a:lnTo>
                  <a:lnTo>
                    <a:pt x="18" y="65"/>
                  </a:lnTo>
                  <a:lnTo>
                    <a:pt x="23" y="6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3" name="Freeform 54">
              <a:extLst>
                <a:ext uri="{FF2B5EF4-FFF2-40B4-BE49-F238E27FC236}">
                  <a16:creationId xmlns:a16="http://schemas.microsoft.com/office/drawing/2014/main" id="{EBB916AB-B6BC-9741-8B36-D2616B0D1E10}"/>
                </a:ext>
              </a:extLst>
            </p:cNvPr>
            <p:cNvSpPr>
              <a:spLocks/>
            </p:cNvSpPr>
            <p:nvPr/>
          </p:nvSpPr>
          <p:spPr bwMode="auto">
            <a:xfrm>
              <a:off x="2555" y="1823"/>
              <a:ext cx="24" cy="880"/>
            </a:xfrm>
            <a:custGeom>
              <a:avLst/>
              <a:gdLst>
                <a:gd name="T0" fmla="*/ 0 w 24"/>
                <a:gd name="T1" fmla="*/ 0 h 880"/>
                <a:gd name="T2" fmla="*/ 6 w 24"/>
                <a:gd name="T3" fmla="*/ 239 h 880"/>
                <a:gd name="T4" fmla="*/ 11 w 24"/>
                <a:gd name="T5" fmla="*/ 452 h 880"/>
                <a:gd name="T6" fmla="*/ 17 w 24"/>
                <a:gd name="T7" fmla="*/ 666 h 880"/>
                <a:gd name="T8" fmla="*/ 23 w 24"/>
                <a:gd name="T9" fmla="*/ 879 h 8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80">
                  <a:moveTo>
                    <a:pt x="0" y="0"/>
                  </a:moveTo>
                  <a:lnTo>
                    <a:pt x="6" y="239"/>
                  </a:lnTo>
                  <a:lnTo>
                    <a:pt x="11" y="452"/>
                  </a:lnTo>
                  <a:lnTo>
                    <a:pt x="17" y="666"/>
                  </a:lnTo>
                  <a:lnTo>
                    <a:pt x="23" y="8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4" name="Freeform 55">
              <a:extLst>
                <a:ext uri="{FF2B5EF4-FFF2-40B4-BE49-F238E27FC236}">
                  <a16:creationId xmlns:a16="http://schemas.microsoft.com/office/drawing/2014/main" id="{02A03CED-B33B-A94B-8226-CA4D4DA5D27F}"/>
                </a:ext>
              </a:extLst>
            </p:cNvPr>
            <p:cNvSpPr>
              <a:spLocks/>
            </p:cNvSpPr>
            <p:nvPr/>
          </p:nvSpPr>
          <p:spPr bwMode="auto">
            <a:xfrm>
              <a:off x="2685" y="2597"/>
              <a:ext cx="35" cy="106"/>
            </a:xfrm>
            <a:custGeom>
              <a:avLst/>
              <a:gdLst>
                <a:gd name="T0" fmla="*/ 0 w 35"/>
                <a:gd name="T1" fmla="*/ 100 h 106"/>
                <a:gd name="T2" fmla="*/ 6 w 35"/>
                <a:gd name="T3" fmla="*/ 70 h 106"/>
                <a:gd name="T4" fmla="*/ 11 w 35"/>
                <a:gd name="T5" fmla="*/ 36 h 106"/>
                <a:gd name="T6" fmla="*/ 17 w 35"/>
                <a:gd name="T7" fmla="*/ 0 h 106"/>
                <a:gd name="T8" fmla="*/ 22 w 35"/>
                <a:gd name="T9" fmla="*/ 35 h 106"/>
                <a:gd name="T10" fmla="*/ 28 w 35"/>
                <a:gd name="T11" fmla="*/ 69 h 106"/>
                <a:gd name="T12" fmla="*/ 34 w 35"/>
                <a:gd name="T13" fmla="*/ 105 h 1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6">
                  <a:moveTo>
                    <a:pt x="0" y="100"/>
                  </a:moveTo>
                  <a:lnTo>
                    <a:pt x="6" y="70"/>
                  </a:lnTo>
                  <a:lnTo>
                    <a:pt x="11" y="36"/>
                  </a:lnTo>
                  <a:lnTo>
                    <a:pt x="17" y="0"/>
                  </a:lnTo>
                  <a:lnTo>
                    <a:pt x="22" y="35"/>
                  </a:lnTo>
                  <a:lnTo>
                    <a:pt x="28" y="69"/>
                  </a:lnTo>
                  <a:lnTo>
                    <a:pt x="34" y="10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5" name="Freeform 56">
              <a:extLst>
                <a:ext uri="{FF2B5EF4-FFF2-40B4-BE49-F238E27FC236}">
                  <a16:creationId xmlns:a16="http://schemas.microsoft.com/office/drawing/2014/main" id="{ADBF71FB-1B6E-8B41-AB73-715FD55BBC45}"/>
                </a:ext>
              </a:extLst>
            </p:cNvPr>
            <p:cNvSpPr>
              <a:spLocks/>
            </p:cNvSpPr>
            <p:nvPr/>
          </p:nvSpPr>
          <p:spPr bwMode="auto">
            <a:xfrm>
              <a:off x="2826" y="2687"/>
              <a:ext cx="35" cy="16"/>
            </a:xfrm>
            <a:custGeom>
              <a:avLst/>
              <a:gdLst>
                <a:gd name="T0" fmla="*/ 0 w 35"/>
                <a:gd name="T1" fmla="*/ 15 h 16"/>
                <a:gd name="T2" fmla="*/ 6 w 35"/>
                <a:gd name="T3" fmla="*/ 9 h 16"/>
                <a:gd name="T4" fmla="*/ 12 w 35"/>
                <a:gd name="T5" fmla="*/ 5 h 16"/>
                <a:gd name="T6" fmla="*/ 17 w 35"/>
                <a:gd name="T7" fmla="*/ 0 h 16"/>
                <a:gd name="T8" fmla="*/ 22 w 35"/>
                <a:gd name="T9" fmla="*/ 5 h 16"/>
                <a:gd name="T10" fmla="*/ 28 w 35"/>
                <a:gd name="T11" fmla="*/ 9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9"/>
                  </a:lnTo>
                  <a:lnTo>
                    <a:pt x="12" y="5"/>
                  </a:lnTo>
                  <a:lnTo>
                    <a:pt x="17" y="0"/>
                  </a:lnTo>
                  <a:lnTo>
                    <a:pt x="22" y="5"/>
                  </a:lnTo>
                  <a:lnTo>
                    <a:pt x="28" y="9"/>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6" name="Freeform 57">
              <a:extLst>
                <a:ext uri="{FF2B5EF4-FFF2-40B4-BE49-F238E27FC236}">
                  <a16:creationId xmlns:a16="http://schemas.microsoft.com/office/drawing/2014/main" id="{A5753D59-155E-CD41-B907-DFF5E367E490}"/>
                </a:ext>
              </a:extLst>
            </p:cNvPr>
            <p:cNvSpPr>
              <a:spLocks/>
            </p:cNvSpPr>
            <p:nvPr/>
          </p:nvSpPr>
          <p:spPr bwMode="auto">
            <a:xfrm>
              <a:off x="2949" y="2695"/>
              <a:ext cx="38" cy="8"/>
            </a:xfrm>
            <a:custGeom>
              <a:avLst/>
              <a:gdLst>
                <a:gd name="T0" fmla="*/ 0 w 38"/>
                <a:gd name="T1" fmla="*/ 7 h 8"/>
                <a:gd name="T2" fmla="*/ 6 w 38"/>
                <a:gd name="T3" fmla="*/ 5 h 8"/>
                <a:gd name="T4" fmla="*/ 13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7" name="Freeform 58">
              <a:extLst>
                <a:ext uri="{FF2B5EF4-FFF2-40B4-BE49-F238E27FC236}">
                  <a16:creationId xmlns:a16="http://schemas.microsoft.com/office/drawing/2014/main" id="{A9628C6F-E311-8140-A60B-76F4114725F6}"/>
                </a:ext>
              </a:extLst>
            </p:cNvPr>
            <p:cNvSpPr>
              <a:spLocks/>
            </p:cNvSpPr>
            <p:nvPr/>
          </p:nvSpPr>
          <p:spPr bwMode="auto">
            <a:xfrm>
              <a:off x="3229" y="2695"/>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8" name="Freeform 59">
              <a:extLst>
                <a:ext uri="{FF2B5EF4-FFF2-40B4-BE49-F238E27FC236}">
                  <a16:creationId xmlns:a16="http://schemas.microsoft.com/office/drawing/2014/main" id="{C5A2B316-1CEC-5846-A754-BF6E2ACB8327}"/>
                </a:ext>
              </a:extLst>
            </p:cNvPr>
            <p:cNvSpPr>
              <a:spLocks/>
            </p:cNvSpPr>
            <p:nvPr/>
          </p:nvSpPr>
          <p:spPr bwMode="auto">
            <a:xfrm>
              <a:off x="2416" y="2635"/>
              <a:ext cx="30" cy="54"/>
            </a:xfrm>
            <a:custGeom>
              <a:avLst/>
              <a:gdLst>
                <a:gd name="T0" fmla="*/ 0 w 30"/>
                <a:gd name="T1" fmla="*/ 0 h 54"/>
                <a:gd name="T2" fmla="*/ 6 w 30"/>
                <a:gd name="T3" fmla="*/ 48 h 54"/>
                <a:gd name="T4" fmla="*/ 12 w 30"/>
                <a:gd name="T5" fmla="*/ 46 h 54"/>
                <a:gd name="T6" fmla="*/ 18 w 30"/>
                <a:gd name="T7" fmla="*/ 48 h 54"/>
                <a:gd name="T8" fmla="*/ 23 w 30"/>
                <a:gd name="T9" fmla="*/ 51 h 54"/>
                <a:gd name="T10" fmla="*/ 29 w 30"/>
                <a:gd name="T11" fmla="*/ 53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54">
                  <a:moveTo>
                    <a:pt x="0" y="0"/>
                  </a:moveTo>
                  <a:lnTo>
                    <a:pt x="6" y="48"/>
                  </a:lnTo>
                  <a:lnTo>
                    <a:pt x="12" y="46"/>
                  </a:lnTo>
                  <a:lnTo>
                    <a:pt x="18" y="48"/>
                  </a:lnTo>
                  <a:lnTo>
                    <a:pt x="23" y="51"/>
                  </a:lnTo>
                  <a:lnTo>
                    <a:pt x="29"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9" name="Freeform 60">
              <a:extLst>
                <a:ext uri="{FF2B5EF4-FFF2-40B4-BE49-F238E27FC236}">
                  <a16:creationId xmlns:a16="http://schemas.microsoft.com/office/drawing/2014/main" id="{44D2923A-1E06-E041-9A6B-220C4B903B43}"/>
                </a:ext>
              </a:extLst>
            </p:cNvPr>
            <p:cNvSpPr>
              <a:spLocks/>
            </p:cNvSpPr>
            <p:nvPr/>
          </p:nvSpPr>
          <p:spPr bwMode="auto">
            <a:xfrm>
              <a:off x="2566" y="2275"/>
              <a:ext cx="20" cy="414"/>
            </a:xfrm>
            <a:custGeom>
              <a:avLst/>
              <a:gdLst>
                <a:gd name="T0" fmla="*/ 0 w 20"/>
                <a:gd name="T1" fmla="*/ 0 h 414"/>
                <a:gd name="T2" fmla="*/ 6 w 20"/>
                <a:gd name="T3" fmla="*/ 165 h 414"/>
                <a:gd name="T4" fmla="*/ 13 w 20"/>
                <a:gd name="T5" fmla="*/ 288 h 414"/>
                <a:gd name="T6" fmla="*/ 19 w 20"/>
                <a:gd name="T7" fmla="*/ 413 h 4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414">
                  <a:moveTo>
                    <a:pt x="0" y="0"/>
                  </a:moveTo>
                  <a:lnTo>
                    <a:pt x="6" y="165"/>
                  </a:lnTo>
                  <a:lnTo>
                    <a:pt x="13" y="288"/>
                  </a:lnTo>
                  <a:lnTo>
                    <a:pt x="19" y="4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0" name="Freeform 61">
              <a:extLst>
                <a:ext uri="{FF2B5EF4-FFF2-40B4-BE49-F238E27FC236}">
                  <a16:creationId xmlns:a16="http://schemas.microsoft.com/office/drawing/2014/main" id="{2DA5EE98-03A3-2049-BC38-C3E9BB1B40D0}"/>
                </a:ext>
              </a:extLst>
            </p:cNvPr>
            <p:cNvSpPr>
              <a:spLocks/>
            </p:cNvSpPr>
            <p:nvPr/>
          </p:nvSpPr>
          <p:spPr bwMode="auto">
            <a:xfrm>
              <a:off x="2703" y="2597"/>
              <a:ext cx="24" cy="92"/>
            </a:xfrm>
            <a:custGeom>
              <a:avLst/>
              <a:gdLst>
                <a:gd name="T0" fmla="*/ 0 w 24"/>
                <a:gd name="T1" fmla="*/ 0 h 92"/>
                <a:gd name="T2" fmla="*/ 5 w 24"/>
                <a:gd name="T3" fmla="*/ 32 h 92"/>
                <a:gd name="T4" fmla="*/ 11 w 24"/>
                <a:gd name="T5" fmla="*/ 51 h 92"/>
                <a:gd name="T6" fmla="*/ 17 w 24"/>
                <a:gd name="T7" fmla="*/ 71 h 92"/>
                <a:gd name="T8" fmla="*/ 23 w 24"/>
                <a:gd name="T9" fmla="*/ 91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2">
                  <a:moveTo>
                    <a:pt x="0" y="0"/>
                  </a:moveTo>
                  <a:lnTo>
                    <a:pt x="5" y="32"/>
                  </a:lnTo>
                  <a:lnTo>
                    <a:pt x="11" y="51"/>
                  </a:lnTo>
                  <a:lnTo>
                    <a:pt x="17" y="71"/>
                  </a:lnTo>
                  <a:lnTo>
                    <a:pt x="23" y="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1" name="Freeform 62">
              <a:extLst>
                <a:ext uri="{FF2B5EF4-FFF2-40B4-BE49-F238E27FC236}">
                  <a16:creationId xmlns:a16="http://schemas.microsoft.com/office/drawing/2014/main" id="{E4D17603-65D3-034E-A20C-1C3D4DE8CBD6}"/>
                </a:ext>
              </a:extLst>
            </p:cNvPr>
            <p:cNvSpPr>
              <a:spLocks/>
            </p:cNvSpPr>
            <p:nvPr/>
          </p:nvSpPr>
          <p:spPr bwMode="auto">
            <a:xfrm>
              <a:off x="2831" y="2673"/>
              <a:ext cx="37" cy="16"/>
            </a:xfrm>
            <a:custGeom>
              <a:avLst/>
              <a:gdLst>
                <a:gd name="T0" fmla="*/ 0 w 37"/>
                <a:gd name="T1" fmla="*/ 15 h 16"/>
                <a:gd name="T2" fmla="*/ 6 w 37"/>
                <a:gd name="T3" fmla="*/ 10 h 16"/>
                <a:gd name="T4" fmla="*/ 12 w 37"/>
                <a:gd name="T5" fmla="*/ 6 h 16"/>
                <a:gd name="T6" fmla="*/ 18 w 37"/>
                <a:gd name="T7" fmla="*/ 0 h 16"/>
                <a:gd name="T8" fmla="*/ 24 w 37"/>
                <a:gd name="T9" fmla="*/ 5 h 16"/>
                <a:gd name="T10" fmla="*/ 30 w 37"/>
                <a:gd name="T11" fmla="*/ 10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10"/>
                  </a:lnTo>
                  <a:lnTo>
                    <a:pt x="12" y="6"/>
                  </a:lnTo>
                  <a:lnTo>
                    <a:pt x="18" y="0"/>
                  </a:lnTo>
                  <a:lnTo>
                    <a:pt x="24" y="5"/>
                  </a:lnTo>
                  <a:lnTo>
                    <a:pt x="30" y="10"/>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2" name="Freeform 63">
              <a:extLst>
                <a:ext uri="{FF2B5EF4-FFF2-40B4-BE49-F238E27FC236}">
                  <a16:creationId xmlns:a16="http://schemas.microsoft.com/office/drawing/2014/main" id="{AF07D630-07B9-D24A-82E1-340ED8595D45}"/>
                </a:ext>
              </a:extLst>
            </p:cNvPr>
            <p:cNvSpPr>
              <a:spLocks/>
            </p:cNvSpPr>
            <p:nvPr/>
          </p:nvSpPr>
          <p:spPr bwMode="auto">
            <a:xfrm>
              <a:off x="2956" y="2681"/>
              <a:ext cx="35" cy="8"/>
            </a:xfrm>
            <a:custGeom>
              <a:avLst/>
              <a:gdLst>
                <a:gd name="T0" fmla="*/ 0 w 35"/>
                <a:gd name="T1" fmla="*/ 7 h 8"/>
                <a:gd name="T2" fmla="*/ 6 w 35"/>
                <a:gd name="T3" fmla="*/ 5 h 8"/>
                <a:gd name="T4" fmla="*/ 12 w 35"/>
                <a:gd name="T5" fmla="*/ 2 h 8"/>
                <a:gd name="T6" fmla="*/ 17 w 35"/>
                <a:gd name="T7" fmla="*/ 0 h 8"/>
                <a:gd name="T8" fmla="*/ 22 w 35"/>
                <a:gd name="T9" fmla="*/ 2 h 8"/>
                <a:gd name="T10" fmla="*/ 28 w 35"/>
                <a:gd name="T11" fmla="*/ 5 h 8"/>
                <a:gd name="T12" fmla="*/ 34 w 35"/>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
                  <a:moveTo>
                    <a:pt x="0" y="7"/>
                  </a:moveTo>
                  <a:lnTo>
                    <a:pt x="6" y="5"/>
                  </a:lnTo>
                  <a:lnTo>
                    <a:pt x="12" y="2"/>
                  </a:lnTo>
                  <a:lnTo>
                    <a:pt x="17" y="0"/>
                  </a:lnTo>
                  <a:lnTo>
                    <a:pt x="22" y="2"/>
                  </a:lnTo>
                  <a:lnTo>
                    <a:pt x="28" y="5"/>
                  </a:lnTo>
                  <a:lnTo>
                    <a:pt x="3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3" name="Freeform 64">
              <a:extLst>
                <a:ext uri="{FF2B5EF4-FFF2-40B4-BE49-F238E27FC236}">
                  <a16:creationId xmlns:a16="http://schemas.microsoft.com/office/drawing/2014/main" id="{288B88FE-2855-8C41-B7B0-E260D3391999}"/>
                </a:ext>
              </a:extLst>
            </p:cNvPr>
            <p:cNvSpPr>
              <a:spLocks/>
            </p:cNvSpPr>
            <p:nvPr/>
          </p:nvSpPr>
          <p:spPr bwMode="auto">
            <a:xfrm>
              <a:off x="3095" y="2681"/>
              <a:ext cx="35" cy="8"/>
            </a:xfrm>
            <a:custGeom>
              <a:avLst/>
              <a:gdLst>
                <a:gd name="T0" fmla="*/ 0 w 35"/>
                <a:gd name="T1" fmla="*/ 7 h 8"/>
                <a:gd name="T2" fmla="*/ 6 w 35"/>
                <a:gd name="T3" fmla="*/ 5 h 8"/>
                <a:gd name="T4" fmla="*/ 12 w 35"/>
                <a:gd name="T5" fmla="*/ 2 h 8"/>
                <a:gd name="T6" fmla="*/ 17 w 35"/>
                <a:gd name="T7" fmla="*/ 0 h 8"/>
                <a:gd name="T8" fmla="*/ 22 w 35"/>
                <a:gd name="T9" fmla="*/ 2 h 8"/>
                <a:gd name="T10" fmla="*/ 28 w 35"/>
                <a:gd name="T11" fmla="*/ 5 h 8"/>
                <a:gd name="T12" fmla="*/ 34 w 35"/>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
                  <a:moveTo>
                    <a:pt x="0" y="7"/>
                  </a:moveTo>
                  <a:lnTo>
                    <a:pt x="6" y="5"/>
                  </a:lnTo>
                  <a:lnTo>
                    <a:pt x="12" y="2"/>
                  </a:lnTo>
                  <a:lnTo>
                    <a:pt x="17" y="0"/>
                  </a:lnTo>
                  <a:lnTo>
                    <a:pt x="22" y="2"/>
                  </a:lnTo>
                  <a:lnTo>
                    <a:pt x="28" y="5"/>
                  </a:lnTo>
                  <a:lnTo>
                    <a:pt x="3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4" name="Freeform 65">
              <a:extLst>
                <a:ext uri="{FF2B5EF4-FFF2-40B4-BE49-F238E27FC236}">
                  <a16:creationId xmlns:a16="http://schemas.microsoft.com/office/drawing/2014/main" id="{D13A89C3-A7D1-D840-B311-7A295F36FEA7}"/>
                </a:ext>
              </a:extLst>
            </p:cNvPr>
            <p:cNvSpPr>
              <a:spLocks/>
            </p:cNvSpPr>
            <p:nvPr/>
          </p:nvSpPr>
          <p:spPr bwMode="auto">
            <a:xfrm>
              <a:off x="2566" y="2275"/>
              <a:ext cx="24" cy="400"/>
            </a:xfrm>
            <a:custGeom>
              <a:avLst/>
              <a:gdLst>
                <a:gd name="T0" fmla="*/ 0 w 24"/>
                <a:gd name="T1" fmla="*/ 0 h 400"/>
                <a:gd name="T2" fmla="*/ 6 w 24"/>
                <a:gd name="T3" fmla="*/ 124 h 400"/>
                <a:gd name="T4" fmla="*/ 12 w 24"/>
                <a:gd name="T5" fmla="*/ 215 h 400"/>
                <a:gd name="T6" fmla="*/ 17 w 24"/>
                <a:gd name="T7" fmla="*/ 307 h 400"/>
                <a:gd name="T8" fmla="*/ 23 w 24"/>
                <a:gd name="T9" fmla="*/ 399 h 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00">
                  <a:moveTo>
                    <a:pt x="0" y="0"/>
                  </a:moveTo>
                  <a:lnTo>
                    <a:pt x="6" y="124"/>
                  </a:lnTo>
                  <a:lnTo>
                    <a:pt x="12" y="215"/>
                  </a:lnTo>
                  <a:lnTo>
                    <a:pt x="17" y="307"/>
                  </a:lnTo>
                  <a:lnTo>
                    <a:pt x="23" y="39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5" name="Freeform 66">
              <a:extLst>
                <a:ext uri="{FF2B5EF4-FFF2-40B4-BE49-F238E27FC236}">
                  <a16:creationId xmlns:a16="http://schemas.microsoft.com/office/drawing/2014/main" id="{8497B050-E98B-324B-A330-9A79C48BCF74}"/>
                </a:ext>
              </a:extLst>
            </p:cNvPr>
            <p:cNvSpPr>
              <a:spLocks/>
            </p:cNvSpPr>
            <p:nvPr/>
          </p:nvSpPr>
          <p:spPr bwMode="auto">
            <a:xfrm>
              <a:off x="2703" y="2460"/>
              <a:ext cx="28" cy="215"/>
            </a:xfrm>
            <a:custGeom>
              <a:avLst/>
              <a:gdLst>
                <a:gd name="T0" fmla="*/ 0 w 28"/>
                <a:gd name="T1" fmla="*/ 137 h 215"/>
                <a:gd name="T2" fmla="*/ 5 w 28"/>
                <a:gd name="T3" fmla="*/ 71 h 215"/>
                <a:gd name="T4" fmla="*/ 10 w 28"/>
                <a:gd name="T5" fmla="*/ 0 h 215"/>
                <a:gd name="T6" fmla="*/ 16 w 28"/>
                <a:gd name="T7" fmla="*/ 71 h 215"/>
                <a:gd name="T8" fmla="*/ 21 w 28"/>
                <a:gd name="T9" fmla="*/ 142 h 215"/>
                <a:gd name="T10" fmla="*/ 27 w 28"/>
                <a:gd name="T11" fmla="*/ 214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215">
                  <a:moveTo>
                    <a:pt x="0" y="137"/>
                  </a:moveTo>
                  <a:lnTo>
                    <a:pt x="5" y="71"/>
                  </a:lnTo>
                  <a:lnTo>
                    <a:pt x="10" y="0"/>
                  </a:lnTo>
                  <a:lnTo>
                    <a:pt x="16" y="71"/>
                  </a:lnTo>
                  <a:lnTo>
                    <a:pt x="21" y="142"/>
                  </a:lnTo>
                  <a:lnTo>
                    <a:pt x="27" y="2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6" name="Freeform 67">
              <a:extLst>
                <a:ext uri="{FF2B5EF4-FFF2-40B4-BE49-F238E27FC236}">
                  <a16:creationId xmlns:a16="http://schemas.microsoft.com/office/drawing/2014/main" id="{740E4E38-7F27-D247-AD8E-602DC8DFD943}"/>
                </a:ext>
              </a:extLst>
            </p:cNvPr>
            <p:cNvSpPr>
              <a:spLocks/>
            </p:cNvSpPr>
            <p:nvPr/>
          </p:nvSpPr>
          <p:spPr bwMode="auto">
            <a:xfrm>
              <a:off x="2840" y="2630"/>
              <a:ext cx="33" cy="45"/>
            </a:xfrm>
            <a:custGeom>
              <a:avLst/>
              <a:gdLst>
                <a:gd name="T0" fmla="*/ 0 w 33"/>
                <a:gd name="T1" fmla="*/ 44 h 45"/>
                <a:gd name="T2" fmla="*/ 5 w 33"/>
                <a:gd name="T3" fmla="*/ 29 h 45"/>
                <a:gd name="T4" fmla="*/ 10 w 33"/>
                <a:gd name="T5" fmla="*/ 15 h 45"/>
                <a:gd name="T6" fmla="*/ 16 w 33"/>
                <a:gd name="T7" fmla="*/ 0 h 45"/>
                <a:gd name="T8" fmla="*/ 21 w 33"/>
                <a:gd name="T9" fmla="*/ 15 h 45"/>
                <a:gd name="T10" fmla="*/ 27 w 33"/>
                <a:gd name="T11" fmla="*/ 29 h 45"/>
                <a:gd name="T12" fmla="*/ 32 w 33"/>
                <a:gd name="T13" fmla="*/ 44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45">
                  <a:moveTo>
                    <a:pt x="0" y="44"/>
                  </a:moveTo>
                  <a:lnTo>
                    <a:pt x="5" y="29"/>
                  </a:lnTo>
                  <a:lnTo>
                    <a:pt x="10" y="15"/>
                  </a:lnTo>
                  <a:lnTo>
                    <a:pt x="16" y="0"/>
                  </a:lnTo>
                  <a:lnTo>
                    <a:pt x="21" y="15"/>
                  </a:lnTo>
                  <a:lnTo>
                    <a:pt x="27" y="29"/>
                  </a:lnTo>
                  <a:lnTo>
                    <a:pt x="32"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7" name="Freeform 68">
              <a:extLst>
                <a:ext uri="{FF2B5EF4-FFF2-40B4-BE49-F238E27FC236}">
                  <a16:creationId xmlns:a16="http://schemas.microsoft.com/office/drawing/2014/main" id="{7F526B37-9908-3742-8866-12ADEB0E6AE2}"/>
                </a:ext>
              </a:extLst>
            </p:cNvPr>
            <p:cNvSpPr>
              <a:spLocks/>
            </p:cNvSpPr>
            <p:nvPr/>
          </p:nvSpPr>
          <p:spPr bwMode="auto">
            <a:xfrm>
              <a:off x="2959" y="2667"/>
              <a:ext cx="38" cy="8"/>
            </a:xfrm>
            <a:custGeom>
              <a:avLst/>
              <a:gdLst>
                <a:gd name="T0" fmla="*/ 0 w 38"/>
                <a:gd name="T1" fmla="*/ 7 h 8"/>
                <a:gd name="T2" fmla="*/ 6 w 38"/>
                <a:gd name="T3" fmla="*/ 4 h 8"/>
                <a:gd name="T4" fmla="*/ 13 w 38"/>
                <a:gd name="T5" fmla="*/ 2 h 8"/>
                <a:gd name="T6" fmla="*/ 18 w 38"/>
                <a:gd name="T7" fmla="*/ 0 h 8"/>
                <a:gd name="T8" fmla="*/ 24 w 38"/>
                <a:gd name="T9" fmla="*/ 2 h 8"/>
                <a:gd name="T10" fmla="*/ 31 w 38"/>
                <a:gd name="T11" fmla="*/ 4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4"/>
                  </a:lnTo>
                  <a:lnTo>
                    <a:pt x="13" y="2"/>
                  </a:lnTo>
                  <a:lnTo>
                    <a:pt x="18" y="0"/>
                  </a:lnTo>
                  <a:lnTo>
                    <a:pt x="24" y="2"/>
                  </a:lnTo>
                  <a:lnTo>
                    <a:pt x="31" y="4"/>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8" name="Freeform 69">
              <a:extLst>
                <a:ext uri="{FF2B5EF4-FFF2-40B4-BE49-F238E27FC236}">
                  <a16:creationId xmlns:a16="http://schemas.microsoft.com/office/drawing/2014/main" id="{318DFD8C-EE7E-9F40-8C9E-93C79CAE076B}"/>
                </a:ext>
              </a:extLst>
            </p:cNvPr>
            <p:cNvSpPr>
              <a:spLocks/>
            </p:cNvSpPr>
            <p:nvPr/>
          </p:nvSpPr>
          <p:spPr bwMode="auto">
            <a:xfrm>
              <a:off x="3101" y="2660"/>
              <a:ext cx="36" cy="15"/>
            </a:xfrm>
            <a:custGeom>
              <a:avLst/>
              <a:gdLst>
                <a:gd name="T0" fmla="*/ 0 w 36"/>
                <a:gd name="T1" fmla="*/ 14 h 15"/>
                <a:gd name="T2" fmla="*/ 6 w 36"/>
                <a:gd name="T3" fmla="*/ 9 h 15"/>
                <a:gd name="T4" fmla="*/ 12 w 36"/>
                <a:gd name="T5" fmla="*/ 4 h 15"/>
                <a:gd name="T6" fmla="*/ 17 w 36"/>
                <a:gd name="T7" fmla="*/ 0 h 15"/>
                <a:gd name="T8" fmla="*/ 23 w 36"/>
                <a:gd name="T9" fmla="*/ 4 h 15"/>
                <a:gd name="T10" fmla="*/ 29 w 36"/>
                <a:gd name="T11" fmla="*/ 9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6" y="9"/>
                  </a:lnTo>
                  <a:lnTo>
                    <a:pt x="12" y="4"/>
                  </a:lnTo>
                  <a:lnTo>
                    <a:pt x="17" y="0"/>
                  </a:lnTo>
                  <a:lnTo>
                    <a:pt x="23" y="4"/>
                  </a:lnTo>
                  <a:lnTo>
                    <a:pt x="29" y="9"/>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9" name="Freeform 70">
              <a:extLst>
                <a:ext uri="{FF2B5EF4-FFF2-40B4-BE49-F238E27FC236}">
                  <a16:creationId xmlns:a16="http://schemas.microsoft.com/office/drawing/2014/main" id="{BD9A296A-06D2-E64A-9949-8BA3CFE287CF}"/>
                </a:ext>
              </a:extLst>
            </p:cNvPr>
            <p:cNvSpPr>
              <a:spLocks/>
            </p:cNvSpPr>
            <p:nvPr/>
          </p:nvSpPr>
          <p:spPr bwMode="auto">
            <a:xfrm>
              <a:off x="2578" y="2491"/>
              <a:ext cx="18" cy="172"/>
            </a:xfrm>
            <a:custGeom>
              <a:avLst/>
              <a:gdLst>
                <a:gd name="T0" fmla="*/ 0 w 18"/>
                <a:gd name="T1" fmla="*/ 0 h 172"/>
                <a:gd name="T2" fmla="*/ 6 w 18"/>
                <a:gd name="T3" fmla="*/ 76 h 172"/>
                <a:gd name="T4" fmla="*/ 12 w 18"/>
                <a:gd name="T5" fmla="*/ 124 h 172"/>
                <a:gd name="T6" fmla="*/ 17 w 18"/>
                <a:gd name="T7" fmla="*/ 171 h 1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2">
                  <a:moveTo>
                    <a:pt x="0" y="0"/>
                  </a:moveTo>
                  <a:lnTo>
                    <a:pt x="6" y="76"/>
                  </a:lnTo>
                  <a:lnTo>
                    <a:pt x="12" y="124"/>
                  </a:lnTo>
                  <a:lnTo>
                    <a:pt x="17" y="17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0" name="Freeform 71">
              <a:extLst>
                <a:ext uri="{FF2B5EF4-FFF2-40B4-BE49-F238E27FC236}">
                  <a16:creationId xmlns:a16="http://schemas.microsoft.com/office/drawing/2014/main" id="{74BE529E-0BFA-A34B-88F2-70AA80588391}"/>
                </a:ext>
              </a:extLst>
            </p:cNvPr>
            <p:cNvSpPr>
              <a:spLocks/>
            </p:cNvSpPr>
            <p:nvPr/>
          </p:nvSpPr>
          <p:spPr bwMode="auto">
            <a:xfrm>
              <a:off x="2715" y="2377"/>
              <a:ext cx="22" cy="286"/>
            </a:xfrm>
            <a:custGeom>
              <a:avLst/>
              <a:gdLst>
                <a:gd name="T0" fmla="*/ 0 w 22"/>
                <a:gd name="T1" fmla="*/ 82 h 286"/>
                <a:gd name="T2" fmla="*/ 5 w 22"/>
                <a:gd name="T3" fmla="*/ 0 h 286"/>
                <a:gd name="T4" fmla="*/ 11 w 22"/>
                <a:gd name="T5" fmla="*/ 95 h 286"/>
                <a:gd name="T6" fmla="*/ 16 w 22"/>
                <a:gd name="T7" fmla="*/ 190 h 286"/>
                <a:gd name="T8" fmla="*/ 21 w 22"/>
                <a:gd name="T9" fmla="*/ 285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86">
                  <a:moveTo>
                    <a:pt x="0" y="82"/>
                  </a:moveTo>
                  <a:lnTo>
                    <a:pt x="5" y="0"/>
                  </a:lnTo>
                  <a:lnTo>
                    <a:pt x="11" y="95"/>
                  </a:lnTo>
                  <a:lnTo>
                    <a:pt x="16" y="190"/>
                  </a:lnTo>
                  <a:lnTo>
                    <a:pt x="21" y="28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1" name="Freeform 72">
              <a:extLst>
                <a:ext uri="{FF2B5EF4-FFF2-40B4-BE49-F238E27FC236}">
                  <a16:creationId xmlns:a16="http://schemas.microsoft.com/office/drawing/2014/main" id="{9C3658B4-C945-5141-89DA-F674D228B153}"/>
                </a:ext>
              </a:extLst>
            </p:cNvPr>
            <p:cNvSpPr>
              <a:spLocks/>
            </p:cNvSpPr>
            <p:nvPr/>
          </p:nvSpPr>
          <p:spPr bwMode="auto">
            <a:xfrm>
              <a:off x="2854" y="2630"/>
              <a:ext cx="24" cy="33"/>
            </a:xfrm>
            <a:custGeom>
              <a:avLst/>
              <a:gdLst>
                <a:gd name="T0" fmla="*/ 0 w 24"/>
                <a:gd name="T1" fmla="*/ 0 h 33"/>
                <a:gd name="T2" fmla="*/ 6 w 24"/>
                <a:gd name="T3" fmla="*/ 1 h 33"/>
                <a:gd name="T4" fmla="*/ 12 w 24"/>
                <a:gd name="T5" fmla="*/ 11 h 33"/>
                <a:gd name="T6" fmla="*/ 18 w 24"/>
                <a:gd name="T7" fmla="*/ 21 h 33"/>
                <a:gd name="T8" fmla="*/ 23 w 24"/>
                <a:gd name="T9" fmla="*/ 32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
                  <a:moveTo>
                    <a:pt x="0" y="0"/>
                  </a:moveTo>
                  <a:lnTo>
                    <a:pt x="6" y="1"/>
                  </a:lnTo>
                  <a:lnTo>
                    <a:pt x="12" y="11"/>
                  </a:lnTo>
                  <a:lnTo>
                    <a:pt x="18" y="21"/>
                  </a:lnTo>
                  <a:lnTo>
                    <a:pt x="23"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2" name="Freeform 73">
              <a:extLst>
                <a:ext uri="{FF2B5EF4-FFF2-40B4-BE49-F238E27FC236}">
                  <a16:creationId xmlns:a16="http://schemas.microsoft.com/office/drawing/2014/main" id="{F78C52D6-1CFC-CF47-B5A6-70CE1B797316}"/>
                </a:ext>
              </a:extLst>
            </p:cNvPr>
            <p:cNvSpPr>
              <a:spLocks/>
            </p:cNvSpPr>
            <p:nvPr/>
          </p:nvSpPr>
          <p:spPr bwMode="auto">
            <a:xfrm>
              <a:off x="3109" y="2645"/>
              <a:ext cx="34" cy="18"/>
            </a:xfrm>
            <a:custGeom>
              <a:avLst/>
              <a:gdLst>
                <a:gd name="T0" fmla="*/ 0 w 34"/>
                <a:gd name="T1" fmla="*/ 17 h 18"/>
                <a:gd name="T2" fmla="*/ 6 w 34"/>
                <a:gd name="T3" fmla="*/ 11 h 18"/>
                <a:gd name="T4" fmla="*/ 11 w 34"/>
                <a:gd name="T5" fmla="*/ 5 h 18"/>
                <a:gd name="T6" fmla="*/ 16 w 34"/>
                <a:gd name="T7" fmla="*/ 0 h 18"/>
                <a:gd name="T8" fmla="*/ 22 w 34"/>
                <a:gd name="T9" fmla="*/ 5 h 18"/>
                <a:gd name="T10" fmla="*/ 27 w 34"/>
                <a:gd name="T11" fmla="*/ 11 h 18"/>
                <a:gd name="T12" fmla="*/ 33 w 34"/>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8">
                  <a:moveTo>
                    <a:pt x="0" y="17"/>
                  </a:moveTo>
                  <a:lnTo>
                    <a:pt x="6" y="11"/>
                  </a:lnTo>
                  <a:lnTo>
                    <a:pt x="11" y="5"/>
                  </a:lnTo>
                  <a:lnTo>
                    <a:pt x="16" y="0"/>
                  </a:lnTo>
                  <a:lnTo>
                    <a:pt x="22" y="5"/>
                  </a:lnTo>
                  <a:lnTo>
                    <a:pt x="27" y="11"/>
                  </a:lnTo>
                  <a:lnTo>
                    <a:pt x="33"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3" name="Freeform 74">
              <a:extLst>
                <a:ext uri="{FF2B5EF4-FFF2-40B4-BE49-F238E27FC236}">
                  <a16:creationId xmlns:a16="http://schemas.microsoft.com/office/drawing/2014/main" id="{3FA19D1A-9416-824E-B7C3-ED5E663B1547}"/>
                </a:ext>
              </a:extLst>
            </p:cNvPr>
            <p:cNvSpPr>
              <a:spLocks/>
            </p:cNvSpPr>
            <p:nvPr/>
          </p:nvSpPr>
          <p:spPr bwMode="auto">
            <a:xfrm>
              <a:off x="3248" y="2652"/>
              <a:ext cx="36" cy="11"/>
            </a:xfrm>
            <a:custGeom>
              <a:avLst/>
              <a:gdLst>
                <a:gd name="T0" fmla="*/ 0 w 36"/>
                <a:gd name="T1" fmla="*/ 10 h 11"/>
                <a:gd name="T2" fmla="*/ 6 w 36"/>
                <a:gd name="T3" fmla="*/ 6 h 11"/>
                <a:gd name="T4" fmla="*/ 11 w 36"/>
                <a:gd name="T5" fmla="*/ 3 h 11"/>
                <a:gd name="T6" fmla="*/ 17 w 36"/>
                <a:gd name="T7" fmla="*/ 0 h 11"/>
                <a:gd name="T8" fmla="*/ 23 w 36"/>
                <a:gd name="T9" fmla="*/ 3 h 11"/>
                <a:gd name="T10" fmla="*/ 29 w 36"/>
                <a:gd name="T11" fmla="*/ 6 h 11"/>
                <a:gd name="T12" fmla="*/ 35 w 36"/>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1">
                  <a:moveTo>
                    <a:pt x="0" y="10"/>
                  </a:moveTo>
                  <a:lnTo>
                    <a:pt x="6" y="6"/>
                  </a:lnTo>
                  <a:lnTo>
                    <a:pt x="11" y="3"/>
                  </a:lnTo>
                  <a:lnTo>
                    <a:pt x="17" y="0"/>
                  </a:lnTo>
                  <a:lnTo>
                    <a:pt x="23" y="3"/>
                  </a:lnTo>
                  <a:lnTo>
                    <a:pt x="29" y="6"/>
                  </a:lnTo>
                  <a:lnTo>
                    <a:pt x="35"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4" name="Freeform 75">
              <a:extLst>
                <a:ext uri="{FF2B5EF4-FFF2-40B4-BE49-F238E27FC236}">
                  <a16:creationId xmlns:a16="http://schemas.microsoft.com/office/drawing/2014/main" id="{CBAD9A2D-3E7E-BE4F-B6E8-92B4771C2A96}"/>
                </a:ext>
              </a:extLst>
            </p:cNvPr>
            <p:cNvSpPr>
              <a:spLocks/>
            </p:cNvSpPr>
            <p:nvPr/>
          </p:nvSpPr>
          <p:spPr bwMode="auto">
            <a:xfrm>
              <a:off x="2589" y="2613"/>
              <a:ext cx="13" cy="33"/>
            </a:xfrm>
            <a:custGeom>
              <a:avLst/>
              <a:gdLst>
                <a:gd name="T0" fmla="*/ 0 w 13"/>
                <a:gd name="T1" fmla="*/ 0 h 33"/>
                <a:gd name="T2" fmla="*/ 6 w 13"/>
                <a:gd name="T3" fmla="*/ 18 h 33"/>
                <a:gd name="T4" fmla="*/ 12 w 13"/>
                <a:gd name="T5" fmla="*/ 32 h 33"/>
                <a:gd name="T6" fmla="*/ 0 60000 65536"/>
                <a:gd name="T7" fmla="*/ 0 60000 65536"/>
                <a:gd name="T8" fmla="*/ 0 60000 65536"/>
              </a:gdLst>
              <a:ahLst/>
              <a:cxnLst>
                <a:cxn ang="T6">
                  <a:pos x="T0" y="T1"/>
                </a:cxn>
                <a:cxn ang="T7">
                  <a:pos x="T2" y="T3"/>
                </a:cxn>
                <a:cxn ang="T8">
                  <a:pos x="T4" y="T5"/>
                </a:cxn>
              </a:cxnLst>
              <a:rect l="0" t="0" r="r" b="b"/>
              <a:pathLst>
                <a:path w="13" h="33">
                  <a:moveTo>
                    <a:pt x="0" y="0"/>
                  </a:moveTo>
                  <a:lnTo>
                    <a:pt x="6" y="18"/>
                  </a:lnTo>
                  <a:lnTo>
                    <a:pt x="12"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5" name="Freeform 76">
              <a:extLst>
                <a:ext uri="{FF2B5EF4-FFF2-40B4-BE49-F238E27FC236}">
                  <a16:creationId xmlns:a16="http://schemas.microsoft.com/office/drawing/2014/main" id="{0F079427-1FB1-E54D-9951-BB6CC30D6ED0}"/>
                </a:ext>
              </a:extLst>
            </p:cNvPr>
            <p:cNvSpPr>
              <a:spLocks/>
            </p:cNvSpPr>
            <p:nvPr/>
          </p:nvSpPr>
          <p:spPr bwMode="auto">
            <a:xfrm>
              <a:off x="2715" y="2230"/>
              <a:ext cx="30" cy="416"/>
            </a:xfrm>
            <a:custGeom>
              <a:avLst/>
              <a:gdLst>
                <a:gd name="T0" fmla="*/ 0 w 30"/>
                <a:gd name="T1" fmla="*/ 228 h 416"/>
                <a:gd name="T2" fmla="*/ 6 w 30"/>
                <a:gd name="T3" fmla="*/ 138 h 416"/>
                <a:gd name="T4" fmla="*/ 12 w 30"/>
                <a:gd name="T5" fmla="*/ 0 h 416"/>
                <a:gd name="T6" fmla="*/ 17 w 30"/>
                <a:gd name="T7" fmla="*/ 138 h 416"/>
                <a:gd name="T8" fmla="*/ 23 w 30"/>
                <a:gd name="T9" fmla="*/ 276 h 416"/>
                <a:gd name="T10" fmla="*/ 29 w 30"/>
                <a:gd name="T11" fmla="*/ 415 h 4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416">
                  <a:moveTo>
                    <a:pt x="0" y="228"/>
                  </a:moveTo>
                  <a:lnTo>
                    <a:pt x="6" y="138"/>
                  </a:lnTo>
                  <a:lnTo>
                    <a:pt x="12" y="0"/>
                  </a:lnTo>
                  <a:lnTo>
                    <a:pt x="17" y="138"/>
                  </a:lnTo>
                  <a:lnTo>
                    <a:pt x="23" y="276"/>
                  </a:lnTo>
                  <a:lnTo>
                    <a:pt x="29" y="4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6" name="Freeform 77">
              <a:extLst>
                <a:ext uri="{FF2B5EF4-FFF2-40B4-BE49-F238E27FC236}">
                  <a16:creationId xmlns:a16="http://schemas.microsoft.com/office/drawing/2014/main" id="{03E72937-AEC6-C947-A41D-D36D515B6019}"/>
                </a:ext>
              </a:extLst>
            </p:cNvPr>
            <p:cNvSpPr>
              <a:spLocks/>
            </p:cNvSpPr>
            <p:nvPr/>
          </p:nvSpPr>
          <p:spPr bwMode="auto">
            <a:xfrm>
              <a:off x="2854" y="2616"/>
              <a:ext cx="32" cy="30"/>
            </a:xfrm>
            <a:custGeom>
              <a:avLst/>
              <a:gdLst>
                <a:gd name="T0" fmla="*/ 0 w 32"/>
                <a:gd name="T1" fmla="*/ 13 h 30"/>
                <a:gd name="T2" fmla="*/ 6 w 32"/>
                <a:gd name="T3" fmla="*/ 10 h 30"/>
                <a:gd name="T4" fmla="*/ 13 w 32"/>
                <a:gd name="T5" fmla="*/ 0 h 30"/>
                <a:gd name="T6" fmla="*/ 19 w 32"/>
                <a:gd name="T7" fmla="*/ 10 h 30"/>
                <a:gd name="T8" fmla="*/ 25 w 32"/>
                <a:gd name="T9" fmla="*/ 19 h 30"/>
                <a:gd name="T10" fmla="*/ 31 w 32"/>
                <a:gd name="T11" fmla="*/ 2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0">
                  <a:moveTo>
                    <a:pt x="0" y="13"/>
                  </a:moveTo>
                  <a:lnTo>
                    <a:pt x="6" y="10"/>
                  </a:lnTo>
                  <a:lnTo>
                    <a:pt x="13" y="0"/>
                  </a:lnTo>
                  <a:lnTo>
                    <a:pt x="19" y="10"/>
                  </a:lnTo>
                  <a:lnTo>
                    <a:pt x="25" y="19"/>
                  </a:lnTo>
                  <a:lnTo>
                    <a:pt x="31"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7" name="Freeform 78">
              <a:extLst>
                <a:ext uri="{FF2B5EF4-FFF2-40B4-BE49-F238E27FC236}">
                  <a16:creationId xmlns:a16="http://schemas.microsoft.com/office/drawing/2014/main" id="{2DEF7BD1-26B7-2C46-AAF8-1158973E8E85}"/>
                </a:ext>
              </a:extLst>
            </p:cNvPr>
            <p:cNvSpPr>
              <a:spLocks/>
            </p:cNvSpPr>
            <p:nvPr/>
          </p:nvSpPr>
          <p:spPr bwMode="auto">
            <a:xfrm>
              <a:off x="2973" y="2631"/>
              <a:ext cx="36" cy="15"/>
            </a:xfrm>
            <a:custGeom>
              <a:avLst/>
              <a:gdLst>
                <a:gd name="T0" fmla="*/ 0 w 36"/>
                <a:gd name="T1" fmla="*/ 14 h 15"/>
                <a:gd name="T2" fmla="*/ 5 w 36"/>
                <a:gd name="T3" fmla="*/ 10 h 15"/>
                <a:gd name="T4" fmla="*/ 11 w 36"/>
                <a:gd name="T5" fmla="*/ 5 h 15"/>
                <a:gd name="T6" fmla="*/ 18 w 36"/>
                <a:gd name="T7" fmla="*/ 0 h 15"/>
                <a:gd name="T8" fmla="*/ 24 w 36"/>
                <a:gd name="T9" fmla="*/ 4 h 15"/>
                <a:gd name="T10" fmla="*/ 30 w 36"/>
                <a:gd name="T11" fmla="*/ 10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5" y="10"/>
                  </a:lnTo>
                  <a:lnTo>
                    <a:pt x="11" y="5"/>
                  </a:lnTo>
                  <a:lnTo>
                    <a:pt x="18" y="0"/>
                  </a:lnTo>
                  <a:lnTo>
                    <a:pt x="24" y="4"/>
                  </a:lnTo>
                  <a:lnTo>
                    <a:pt x="30" y="10"/>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8" name="Freeform 79">
              <a:extLst>
                <a:ext uri="{FF2B5EF4-FFF2-40B4-BE49-F238E27FC236}">
                  <a16:creationId xmlns:a16="http://schemas.microsoft.com/office/drawing/2014/main" id="{DDA7BFC0-3B09-274D-A12A-69D85186D00D}"/>
                </a:ext>
              </a:extLst>
            </p:cNvPr>
            <p:cNvSpPr>
              <a:spLocks/>
            </p:cNvSpPr>
            <p:nvPr/>
          </p:nvSpPr>
          <p:spPr bwMode="auto">
            <a:xfrm>
              <a:off x="3255" y="2616"/>
              <a:ext cx="34" cy="30"/>
            </a:xfrm>
            <a:custGeom>
              <a:avLst/>
              <a:gdLst>
                <a:gd name="T0" fmla="*/ 0 w 34"/>
                <a:gd name="T1" fmla="*/ 29 h 30"/>
                <a:gd name="T2" fmla="*/ 5 w 34"/>
                <a:gd name="T3" fmla="*/ 20 h 30"/>
                <a:gd name="T4" fmla="*/ 11 w 34"/>
                <a:gd name="T5" fmla="*/ 10 h 30"/>
                <a:gd name="T6" fmla="*/ 17 w 34"/>
                <a:gd name="T7" fmla="*/ 0 h 30"/>
                <a:gd name="T8" fmla="*/ 22 w 34"/>
                <a:gd name="T9" fmla="*/ 10 h 30"/>
                <a:gd name="T10" fmla="*/ 28 w 34"/>
                <a:gd name="T11" fmla="*/ 19 h 30"/>
                <a:gd name="T12" fmla="*/ 33 w 34"/>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0">
                  <a:moveTo>
                    <a:pt x="0" y="29"/>
                  </a:moveTo>
                  <a:lnTo>
                    <a:pt x="5" y="20"/>
                  </a:lnTo>
                  <a:lnTo>
                    <a:pt x="11" y="10"/>
                  </a:lnTo>
                  <a:lnTo>
                    <a:pt x="17" y="0"/>
                  </a:lnTo>
                  <a:lnTo>
                    <a:pt x="22" y="10"/>
                  </a:lnTo>
                  <a:lnTo>
                    <a:pt x="28" y="19"/>
                  </a:lnTo>
                  <a:lnTo>
                    <a:pt x="3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9" name="Freeform 80">
              <a:extLst>
                <a:ext uri="{FF2B5EF4-FFF2-40B4-BE49-F238E27FC236}">
                  <a16:creationId xmlns:a16="http://schemas.microsoft.com/office/drawing/2014/main" id="{C4AE2F42-C9C6-F84C-9F7F-FCB57755587B}"/>
                </a:ext>
              </a:extLst>
            </p:cNvPr>
            <p:cNvSpPr>
              <a:spLocks/>
            </p:cNvSpPr>
            <p:nvPr/>
          </p:nvSpPr>
          <p:spPr bwMode="auto">
            <a:xfrm>
              <a:off x="2585" y="2565"/>
              <a:ext cx="23" cy="69"/>
            </a:xfrm>
            <a:custGeom>
              <a:avLst/>
              <a:gdLst>
                <a:gd name="T0" fmla="*/ 0 w 23"/>
                <a:gd name="T1" fmla="*/ 0 h 69"/>
                <a:gd name="T2" fmla="*/ 6 w 23"/>
                <a:gd name="T3" fmla="*/ 7 h 69"/>
                <a:gd name="T4" fmla="*/ 11 w 23"/>
                <a:gd name="T5" fmla="*/ 28 h 69"/>
                <a:gd name="T6" fmla="*/ 16 w 23"/>
                <a:gd name="T7" fmla="*/ 48 h 69"/>
                <a:gd name="T8" fmla="*/ 22 w 23"/>
                <a:gd name="T9" fmla="*/ 68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9">
                  <a:moveTo>
                    <a:pt x="0" y="0"/>
                  </a:moveTo>
                  <a:lnTo>
                    <a:pt x="6" y="7"/>
                  </a:lnTo>
                  <a:lnTo>
                    <a:pt x="11" y="28"/>
                  </a:lnTo>
                  <a:lnTo>
                    <a:pt x="16" y="48"/>
                  </a:lnTo>
                  <a:lnTo>
                    <a:pt x="22" y="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0" name="Freeform 81">
              <a:extLst>
                <a:ext uri="{FF2B5EF4-FFF2-40B4-BE49-F238E27FC236}">
                  <a16:creationId xmlns:a16="http://schemas.microsoft.com/office/drawing/2014/main" id="{62EDAF04-35FF-124B-9456-248A7D56E2B0}"/>
                </a:ext>
              </a:extLst>
            </p:cNvPr>
            <p:cNvSpPr>
              <a:spLocks/>
            </p:cNvSpPr>
            <p:nvPr/>
          </p:nvSpPr>
          <p:spPr bwMode="auto">
            <a:xfrm>
              <a:off x="2726" y="2133"/>
              <a:ext cx="25" cy="501"/>
            </a:xfrm>
            <a:custGeom>
              <a:avLst/>
              <a:gdLst>
                <a:gd name="T0" fmla="*/ 0 w 25"/>
                <a:gd name="T1" fmla="*/ 96 h 501"/>
                <a:gd name="T2" fmla="*/ 6 w 25"/>
                <a:gd name="T3" fmla="*/ 0 h 501"/>
                <a:gd name="T4" fmla="*/ 12 w 25"/>
                <a:gd name="T5" fmla="*/ 167 h 501"/>
                <a:gd name="T6" fmla="*/ 19 w 25"/>
                <a:gd name="T7" fmla="*/ 333 h 501"/>
                <a:gd name="T8" fmla="*/ 24 w 25"/>
                <a:gd name="T9" fmla="*/ 500 h 5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01">
                  <a:moveTo>
                    <a:pt x="0" y="96"/>
                  </a:moveTo>
                  <a:lnTo>
                    <a:pt x="6" y="0"/>
                  </a:lnTo>
                  <a:lnTo>
                    <a:pt x="12" y="167"/>
                  </a:lnTo>
                  <a:lnTo>
                    <a:pt x="19" y="333"/>
                  </a:lnTo>
                  <a:lnTo>
                    <a:pt x="24" y="50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1" name="Freeform 82">
              <a:extLst>
                <a:ext uri="{FF2B5EF4-FFF2-40B4-BE49-F238E27FC236}">
                  <a16:creationId xmlns:a16="http://schemas.microsoft.com/office/drawing/2014/main" id="{D1844077-FD45-EF49-94BE-9A7D6042736D}"/>
                </a:ext>
              </a:extLst>
            </p:cNvPr>
            <p:cNvSpPr>
              <a:spLocks/>
            </p:cNvSpPr>
            <p:nvPr/>
          </p:nvSpPr>
          <p:spPr bwMode="auto">
            <a:xfrm>
              <a:off x="2854" y="2596"/>
              <a:ext cx="37" cy="38"/>
            </a:xfrm>
            <a:custGeom>
              <a:avLst/>
              <a:gdLst>
                <a:gd name="T0" fmla="*/ 0 w 37"/>
                <a:gd name="T1" fmla="*/ 35 h 38"/>
                <a:gd name="T2" fmla="*/ 6 w 37"/>
                <a:gd name="T3" fmla="*/ 25 h 38"/>
                <a:gd name="T4" fmla="*/ 12 w 37"/>
                <a:gd name="T5" fmla="*/ 13 h 38"/>
                <a:gd name="T6" fmla="*/ 18 w 37"/>
                <a:gd name="T7" fmla="*/ 0 h 38"/>
                <a:gd name="T8" fmla="*/ 24 w 37"/>
                <a:gd name="T9" fmla="*/ 13 h 38"/>
                <a:gd name="T10" fmla="*/ 30 w 37"/>
                <a:gd name="T11" fmla="*/ 25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35"/>
                  </a:moveTo>
                  <a:lnTo>
                    <a:pt x="6" y="25"/>
                  </a:lnTo>
                  <a:lnTo>
                    <a:pt x="12" y="13"/>
                  </a:lnTo>
                  <a:lnTo>
                    <a:pt x="18" y="0"/>
                  </a:lnTo>
                  <a:lnTo>
                    <a:pt x="24" y="13"/>
                  </a:lnTo>
                  <a:lnTo>
                    <a:pt x="30" y="25"/>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2" name="Freeform 83">
              <a:extLst>
                <a:ext uri="{FF2B5EF4-FFF2-40B4-BE49-F238E27FC236}">
                  <a16:creationId xmlns:a16="http://schemas.microsoft.com/office/drawing/2014/main" id="{0234B9C7-8E19-BC40-A61C-708363ED39F6}"/>
                </a:ext>
              </a:extLst>
            </p:cNvPr>
            <p:cNvSpPr>
              <a:spLocks/>
            </p:cNvSpPr>
            <p:nvPr/>
          </p:nvSpPr>
          <p:spPr bwMode="auto">
            <a:xfrm>
              <a:off x="2977" y="2602"/>
              <a:ext cx="37" cy="32"/>
            </a:xfrm>
            <a:custGeom>
              <a:avLst/>
              <a:gdLst>
                <a:gd name="T0" fmla="*/ 0 w 37"/>
                <a:gd name="T1" fmla="*/ 31 h 32"/>
                <a:gd name="T2" fmla="*/ 6 w 37"/>
                <a:gd name="T3" fmla="*/ 21 h 32"/>
                <a:gd name="T4" fmla="*/ 12 w 37"/>
                <a:gd name="T5" fmla="*/ 10 h 32"/>
                <a:gd name="T6" fmla="*/ 18 w 37"/>
                <a:gd name="T7" fmla="*/ 0 h 32"/>
                <a:gd name="T8" fmla="*/ 24 w 37"/>
                <a:gd name="T9" fmla="*/ 10 h 32"/>
                <a:gd name="T10" fmla="*/ 30 w 37"/>
                <a:gd name="T11" fmla="*/ 21 h 32"/>
                <a:gd name="T12" fmla="*/ 36 w 37"/>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2">
                  <a:moveTo>
                    <a:pt x="0" y="31"/>
                  </a:moveTo>
                  <a:lnTo>
                    <a:pt x="6" y="21"/>
                  </a:lnTo>
                  <a:lnTo>
                    <a:pt x="12" y="10"/>
                  </a:lnTo>
                  <a:lnTo>
                    <a:pt x="18" y="0"/>
                  </a:lnTo>
                  <a:lnTo>
                    <a:pt x="24" y="10"/>
                  </a:lnTo>
                  <a:lnTo>
                    <a:pt x="30" y="21"/>
                  </a:lnTo>
                  <a:lnTo>
                    <a:pt x="36"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7" name="Line 84">
              <a:extLst>
                <a:ext uri="{FF2B5EF4-FFF2-40B4-BE49-F238E27FC236}">
                  <a16:creationId xmlns:a16="http://schemas.microsoft.com/office/drawing/2014/main" id="{DD5C1430-6A58-664F-ABF4-842B35A29ED2}"/>
                </a:ext>
              </a:extLst>
            </p:cNvPr>
            <p:cNvSpPr>
              <a:spLocks noChangeShapeType="1"/>
            </p:cNvSpPr>
            <p:nvPr/>
          </p:nvSpPr>
          <p:spPr bwMode="auto">
            <a:xfrm flipV="1">
              <a:off x="3260" y="2621"/>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44" name="Freeform 85">
              <a:extLst>
                <a:ext uri="{FF2B5EF4-FFF2-40B4-BE49-F238E27FC236}">
                  <a16:creationId xmlns:a16="http://schemas.microsoft.com/office/drawing/2014/main" id="{1EDED3F2-3DFB-9443-B9ED-CBB3B817C6A5}"/>
                </a:ext>
              </a:extLst>
            </p:cNvPr>
            <p:cNvSpPr>
              <a:spLocks/>
            </p:cNvSpPr>
            <p:nvPr/>
          </p:nvSpPr>
          <p:spPr bwMode="auto">
            <a:xfrm>
              <a:off x="3270" y="2611"/>
              <a:ext cx="27" cy="23"/>
            </a:xfrm>
            <a:custGeom>
              <a:avLst/>
              <a:gdLst>
                <a:gd name="T0" fmla="*/ 0 w 27"/>
                <a:gd name="T1" fmla="*/ 6 h 23"/>
                <a:gd name="T2" fmla="*/ 7 w 27"/>
                <a:gd name="T3" fmla="*/ 0 h 23"/>
                <a:gd name="T4" fmla="*/ 13 w 27"/>
                <a:gd name="T5" fmla="*/ 8 h 23"/>
                <a:gd name="T6" fmla="*/ 19 w 27"/>
                <a:gd name="T7" fmla="*/ 15 h 23"/>
                <a:gd name="T8" fmla="*/ 26 w 27"/>
                <a:gd name="T9" fmla="*/ 22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3">
                  <a:moveTo>
                    <a:pt x="0" y="6"/>
                  </a:moveTo>
                  <a:lnTo>
                    <a:pt x="7" y="0"/>
                  </a:lnTo>
                  <a:lnTo>
                    <a:pt x="13" y="8"/>
                  </a:lnTo>
                  <a:lnTo>
                    <a:pt x="19" y="15"/>
                  </a:lnTo>
                  <a:lnTo>
                    <a:pt x="2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5" name="Freeform 86">
              <a:extLst>
                <a:ext uri="{FF2B5EF4-FFF2-40B4-BE49-F238E27FC236}">
                  <a16:creationId xmlns:a16="http://schemas.microsoft.com/office/drawing/2014/main" id="{567770E0-38A6-624D-A54D-B43125F2CA91}"/>
                </a:ext>
              </a:extLst>
            </p:cNvPr>
            <p:cNvSpPr>
              <a:spLocks/>
            </p:cNvSpPr>
            <p:nvPr/>
          </p:nvSpPr>
          <p:spPr bwMode="auto">
            <a:xfrm>
              <a:off x="2589" y="2573"/>
              <a:ext cx="26" cy="47"/>
            </a:xfrm>
            <a:custGeom>
              <a:avLst/>
              <a:gdLst>
                <a:gd name="T0" fmla="*/ 0 w 26"/>
                <a:gd name="T1" fmla="*/ 0 h 47"/>
                <a:gd name="T2" fmla="*/ 6 w 26"/>
                <a:gd name="T3" fmla="*/ 8 h 47"/>
                <a:gd name="T4" fmla="*/ 12 w 26"/>
                <a:gd name="T5" fmla="*/ 21 h 47"/>
                <a:gd name="T6" fmla="*/ 19 w 26"/>
                <a:gd name="T7" fmla="*/ 33 h 47"/>
                <a:gd name="T8" fmla="*/ 25 w 26"/>
                <a:gd name="T9" fmla="*/ 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7">
                  <a:moveTo>
                    <a:pt x="0" y="0"/>
                  </a:moveTo>
                  <a:lnTo>
                    <a:pt x="6" y="8"/>
                  </a:lnTo>
                  <a:lnTo>
                    <a:pt x="12" y="21"/>
                  </a:lnTo>
                  <a:lnTo>
                    <a:pt x="19" y="33"/>
                  </a:lnTo>
                  <a:lnTo>
                    <a:pt x="25"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6" name="Freeform 87">
              <a:extLst>
                <a:ext uri="{FF2B5EF4-FFF2-40B4-BE49-F238E27FC236}">
                  <a16:creationId xmlns:a16="http://schemas.microsoft.com/office/drawing/2014/main" id="{1A14C944-CAB3-1546-AEBE-4A622C996075}"/>
                </a:ext>
              </a:extLst>
            </p:cNvPr>
            <p:cNvSpPr>
              <a:spLocks/>
            </p:cNvSpPr>
            <p:nvPr/>
          </p:nvSpPr>
          <p:spPr bwMode="auto">
            <a:xfrm>
              <a:off x="2730" y="2032"/>
              <a:ext cx="27" cy="588"/>
            </a:xfrm>
            <a:custGeom>
              <a:avLst/>
              <a:gdLst>
                <a:gd name="T0" fmla="*/ 0 w 27"/>
                <a:gd name="T1" fmla="*/ 103 h 588"/>
                <a:gd name="T2" fmla="*/ 6 w 27"/>
                <a:gd name="T3" fmla="*/ 0 h 588"/>
                <a:gd name="T4" fmla="*/ 13 w 27"/>
                <a:gd name="T5" fmla="*/ 196 h 588"/>
                <a:gd name="T6" fmla="*/ 19 w 27"/>
                <a:gd name="T7" fmla="*/ 391 h 588"/>
                <a:gd name="T8" fmla="*/ 26 w 27"/>
                <a:gd name="T9" fmla="*/ 587 h 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88">
                  <a:moveTo>
                    <a:pt x="0" y="103"/>
                  </a:moveTo>
                  <a:lnTo>
                    <a:pt x="6" y="0"/>
                  </a:lnTo>
                  <a:lnTo>
                    <a:pt x="13" y="196"/>
                  </a:lnTo>
                  <a:lnTo>
                    <a:pt x="19" y="391"/>
                  </a:lnTo>
                  <a:lnTo>
                    <a:pt x="26" y="58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1" name="Line 88">
              <a:extLst>
                <a:ext uri="{FF2B5EF4-FFF2-40B4-BE49-F238E27FC236}">
                  <a16:creationId xmlns:a16="http://schemas.microsoft.com/office/drawing/2014/main" id="{D0B667A0-31F5-FF47-95AC-9E5684A3BC9C}"/>
                </a:ext>
              </a:extLst>
            </p:cNvPr>
            <p:cNvSpPr>
              <a:spLocks noChangeShapeType="1"/>
            </p:cNvSpPr>
            <p:nvPr/>
          </p:nvSpPr>
          <p:spPr bwMode="auto">
            <a:xfrm flipV="1">
              <a:off x="2859" y="2604"/>
              <a:ext cx="7" cy="2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48" name="Freeform 89">
              <a:extLst>
                <a:ext uri="{FF2B5EF4-FFF2-40B4-BE49-F238E27FC236}">
                  <a16:creationId xmlns:a16="http://schemas.microsoft.com/office/drawing/2014/main" id="{2DE6A7F3-C816-9F4A-8F14-AB3894D813F6}"/>
                </a:ext>
              </a:extLst>
            </p:cNvPr>
            <p:cNvSpPr>
              <a:spLocks/>
            </p:cNvSpPr>
            <p:nvPr/>
          </p:nvSpPr>
          <p:spPr bwMode="auto">
            <a:xfrm>
              <a:off x="2872" y="2596"/>
              <a:ext cx="25" cy="24"/>
            </a:xfrm>
            <a:custGeom>
              <a:avLst/>
              <a:gdLst>
                <a:gd name="T0" fmla="*/ 0 w 25"/>
                <a:gd name="T1" fmla="*/ 0 h 24"/>
                <a:gd name="T2" fmla="*/ 5 w 25"/>
                <a:gd name="T3" fmla="*/ 1 h 24"/>
                <a:gd name="T4" fmla="*/ 12 w 25"/>
                <a:gd name="T5" fmla="*/ 8 h 24"/>
                <a:gd name="T6" fmla="*/ 18 w 25"/>
                <a:gd name="T7" fmla="*/ 15 h 24"/>
                <a:gd name="T8" fmla="*/ 24 w 25"/>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0"/>
                  </a:moveTo>
                  <a:lnTo>
                    <a:pt x="5" y="1"/>
                  </a:lnTo>
                  <a:lnTo>
                    <a:pt x="12" y="8"/>
                  </a:lnTo>
                  <a:lnTo>
                    <a:pt x="18" y="15"/>
                  </a:lnTo>
                  <a:lnTo>
                    <a:pt x="24"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3" name="Line 90">
              <a:extLst>
                <a:ext uri="{FF2B5EF4-FFF2-40B4-BE49-F238E27FC236}">
                  <a16:creationId xmlns:a16="http://schemas.microsoft.com/office/drawing/2014/main" id="{316E087E-E3C1-D14E-8E21-52848259AF68}"/>
                </a:ext>
              </a:extLst>
            </p:cNvPr>
            <p:cNvSpPr>
              <a:spLocks noChangeShapeType="1"/>
            </p:cNvSpPr>
            <p:nvPr/>
          </p:nvSpPr>
          <p:spPr bwMode="auto">
            <a:xfrm flipV="1">
              <a:off x="2986" y="2608"/>
              <a:ext cx="3"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50" name="Freeform 91">
              <a:extLst>
                <a:ext uri="{FF2B5EF4-FFF2-40B4-BE49-F238E27FC236}">
                  <a16:creationId xmlns:a16="http://schemas.microsoft.com/office/drawing/2014/main" id="{81C30923-F6EE-9749-BC7F-91D0DB24922F}"/>
                </a:ext>
              </a:extLst>
            </p:cNvPr>
            <p:cNvSpPr>
              <a:spLocks/>
            </p:cNvSpPr>
            <p:nvPr/>
          </p:nvSpPr>
          <p:spPr bwMode="auto">
            <a:xfrm>
              <a:off x="2996" y="2602"/>
              <a:ext cx="24" cy="18"/>
            </a:xfrm>
            <a:custGeom>
              <a:avLst/>
              <a:gdLst>
                <a:gd name="T0" fmla="*/ 0 w 24"/>
                <a:gd name="T1" fmla="*/ 0 h 18"/>
                <a:gd name="T2" fmla="*/ 6 w 24"/>
                <a:gd name="T3" fmla="*/ 1 h 18"/>
                <a:gd name="T4" fmla="*/ 11 w 24"/>
                <a:gd name="T5" fmla="*/ 6 h 18"/>
                <a:gd name="T6" fmla="*/ 17 w 24"/>
                <a:gd name="T7" fmla="*/ 11 h 18"/>
                <a:gd name="T8" fmla="*/ 23 w 24"/>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0" y="0"/>
                  </a:moveTo>
                  <a:lnTo>
                    <a:pt x="6" y="1"/>
                  </a:lnTo>
                  <a:lnTo>
                    <a:pt x="11" y="6"/>
                  </a:lnTo>
                  <a:lnTo>
                    <a:pt x="17" y="11"/>
                  </a:lnTo>
                  <a:lnTo>
                    <a:pt x="23"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1" name="Freeform 92">
              <a:extLst>
                <a:ext uri="{FF2B5EF4-FFF2-40B4-BE49-F238E27FC236}">
                  <a16:creationId xmlns:a16="http://schemas.microsoft.com/office/drawing/2014/main" id="{253699A0-9E76-E84B-A81D-66BC002DF065}"/>
                </a:ext>
              </a:extLst>
            </p:cNvPr>
            <p:cNvSpPr>
              <a:spLocks/>
            </p:cNvSpPr>
            <p:nvPr/>
          </p:nvSpPr>
          <p:spPr bwMode="auto">
            <a:xfrm>
              <a:off x="3265" y="2604"/>
              <a:ext cx="36" cy="16"/>
            </a:xfrm>
            <a:custGeom>
              <a:avLst/>
              <a:gdLst>
                <a:gd name="T0" fmla="*/ 0 w 36"/>
                <a:gd name="T1" fmla="*/ 15 h 16"/>
                <a:gd name="T2" fmla="*/ 6 w 36"/>
                <a:gd name="T3" fmla="*/ 9 h 16"/>
                <a:gd name="T4" fmla="*/ 12 w 36"/>
                <a:gd name="T5" fmla="*/ 5 h 16"/>
                <a:gd name="T6" fmla="*/ 18 w 36"/>
                <a:gd name="T7" fmla="*/ 0 h 16"/>
                <a:gd name="T8" fmla="*/ 23 w 36"/>
                <a:gd name="T9" fmla="*/ 5 h 16"/>
                <a:gd name="T10" fmla="*/ 29 w 36"/>
                <a:gd name="T11" fmla="*/ 9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9"/>
                  </a:lnTo>
                  <a:lnTo>
                    <a:pt x="12" y="5"/>
                  </a:lnTo>
                  <a:lnTo>
                    <a:pt x="18" y="0"/>
                  </a:lnTo>
                  <a:lnTo>
                    <a:pt x="23" y="5"/>
                  </a:lnTo>
                  <a:lnTo>
                    <a:pt x="29" y="9"/>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2" name="Freeform 93">
              <a:extLst>
                <a:ext uri="{FF2B5EF4-FFF2-40B4-BE49-F238E27FC236}">
                  <a16:creationId xmlns:a16="http://schemas.microsoft.com/office/drawing/2014/main" id="{B96BC3BD-3E04-6E48-9CB2-D170D82DE0C6}"/>
                </a:ext>
              </a:extLst>
            </p:cNvPr>
            <p:cNvSpPr>
              <a:spLocks/>
            </p:cNvSpPr>
            <p:nvPr/>
          </p:nvSpPr>
          <p:spPr bwMode="auto">
            <a:xfrm>
              <a:off x="2595" y="2575"/>
              <a:ext cx="24" cy="31"/>
            </a:xfrm>
            <a:custGeom>
              <a:avLst/>
              <a:gdLst>
                <a:gd name="T0" fmla="*/ 0 w 24"/>
                <a:gd name="T1" fmla="*/ 6 h 31"/>
                <a:gd name="T2" fmla="*/ 6 w 24"/>
                <a:gd name="T3" fmla="*/ 0 h 31"/>
                <a:gd name="T4" fmla="*/ 12 w 24"/>
                <a:gd name="T5" fmla="*/ 10 h 31"/>
                <a:gd name="T6" fmla="*/ 17 w 24"/>
                <a:gd name="T7" fmla="*/ 20 h 31"/>
                <a:gd name="T8" fmla="*/ 23 w 24"/>
                <a:gd name="T9" fmla="*/ 3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1">
                  <a:moveTo>
                    <a:pt x="0" y="6"/>
                  </a:moveTo>
                  <a:lnTo>
                    <a:pt x="6" y="0"/>
                  </a:lnTo>
                  <a:lnTo>
                    <a:pt x="12" y="10"/>
                  </a:lnTo>
                  <a:lnTo>
                    <a:pt x="17" y="20"/>
                  </a:lnTo>
                  <a:lnTo>
                    <a:pt x="2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3" name="Freeform 94">
              <a:extLst>
                <a:ext uri="{FF2B5EF4-FFF2-40B4-BE49-F238E27FC236}">
                  <a16:creationId xmlns:a16="http://schemas.microsoft.com/office/drawing/2014/main" id="{8F3A73A0-EC55-D145-A8A8-9BAA34647127}"/>
                </a:ext>
              </a:extLst>
            </p:cNvPr>
            <p:cNvSpPr>
              <a:spLocks/>
            </p:cNvSpPr>
            <p:nvPr/>
          </p:nvSpPr>
          <p:spPr bwMode="auto">
            <a:xfrm>
              <a:off x="2736" y="1943"/>
              <a:ext cx="25" cy="663"/>
            </a:xfrm>
            <a:custGeom>
              <a:avLst/>
              <a:gdLst>
                <a:gd name="T0" fmla="*/ 0 w 25"/>
                <a:gd name="T1" fmla="*/ 88 h 663"/>
                <a:gd name="T2" fmla="*/ 7 w 25"/>
                <a:gd name="T3" fmla="*/ 0 h 663"/>
                <a:gd name="T4" fmla="*/ 12 w 25"/>
                <a:gd name="T5" fmla="*/ 220 h 663"/>
                <a:gd name="T6" fmla="*/ 18 w 25"/>
                <a:gd name="T7" fmla="*/ 442 h 663"/>
                <a:gd name="T8" fmla="*/ 24 w 25"/>
                <a:gd name="T9" fmla="*/ 662 h 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663">
                  <a:moveTo>
                    <a:pt x="0" y="88"/>
                  </a:moveTo>
                  <a:lnTo>
                    <a:pt x="7" y="0"/>
                  </a:lnTo>
                  <a:lnTo>
                    <a:pt x="12" y="220"/>
                  </a:lnTo>
                  <a:lnTo>
                    <a:pt x="18" y="442"/>
                  </a:lnTo>
                  <a:lnTo>
                    <a:pt x="24" y="66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4" name="Freeform 95">
              <a:extLst>
                <a:ext uri="{FF2B5EF4-FFF2-40B4-BE49-F238E27FC236}">
                  <a16:creationId xmlns:a16="http://schemas.microsoft.com/office/drawing/2014/main" id="{E11B0A88-17A0-834C-8339-9B2199A836E0}"/>
                </a:ext>
              </a:extLst>
            </p:cNvPr>
            <p:cNvSpPr>
              <a:spLocks/>
            </p:cNvSpPr>
            <p:nvPr/>
          </p:nvSpPr>
          <p:spPr bwMode="auto">
            <a:xfrm>
              <a:off x="2849" y="2553"/>
              <a:ext cx="56" cy="53"/>
            </a:xfrm>
            <a:custGeom>
              <a:avLst/>
              <a:gdLst>
                <a:gd name="T0" fmla="*/ 0 w 56"/>
                <a:gd name="T1" fmla="*/ 52 h 53"/>
                <a:gd name="T2" fmla="*/ 6 w 56"/>
                <a:gd name="T3" fmla="*/ 50 h 53"/>
                <a:gd name="T4" fmla="*/ 12 w 56"/>
                <a:gd name="T5" fmla="*/ 47 h 53"/>
                <a:gd name="T6" fmla="*/ 19 w 56"/>
                <a:gd name="T7" fmla="*/ 45 h 53"/>
                <a:gd name="T8" fmla="*/ 25 w 56"/>
                <a:gd name="T9" fmla="*/ 30 h 53"/>
                <a:gd name="T10" fmla="*/ 30 w 56"/>
                <a:gd name="T11" fmla="*/ 15 h 53"/>
                <a:gd name="T12" fmla="*/ 36 w 56"/>
                <a:gd name="T13" fmla="*/ 0 h 53"/>
                <a:gd name="T14" fmla="*/ 43 w 56"/>
                <a:gd name="T15" fmla="*/ 17 h 53"/>
                <a:gd name="T16" fmla="*/ 49 w 56"/>
                <a:gd name="T17" fmla="*/ 35 h 53"/>
                <a:gd name="T18" fmla="*/ 55 w 56"/>
                <a:gd name="T19" fmla="*/ 52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53">
                  <a:moveTo>
                    <a:pt x="0" y="52"/>
                  </a:moveTo>
                  <a:lnTo>
                    <a:pt x="6" y="50"/>
                  </a:lnTo>
                  <a:lnTo>
                    <a:pt x="12" y="47"/>
                  </a:lnTo>
                  <a:lnTo>
                    <a:pt x="19" y="45"/>
                  </a:lnTo>
                  <a:lnTo>
                    <a:pt x="25" y="30"/>
                  </a:lnTo>
                  <a:lnTo>
                    <a:pt x="30" y="15"/>
                  </a:lnTo>
                  <a:lnTo>
                    <a:pt x="36" y="0"/>
                  </a:lnTo>
                  <a:lnTo>
                    <a:pt x="43" y="17"/>
                  </a:lnTo>
                  <a:lnTo>
                    <a:pt x="49" y="35"/>
                  </a:lnTo>
                  <a:lnTo>
                    <a:pt x="55"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5" name="Freeform 96">
              <a:extLst>
                <a:ext uri="{FF2B5EF4-FFF2-40B4-BE49-F238E27FC236}">
                  <a16:creationId xmlns:a16="http://schemas.microsoft.com/office/drawing/2014/main" id="{6D06498D-90B2-7247-A5E0-EB684360E338}"/>
                </a:ext>
              </a:extLst>
            </p:cNvPr>
            <p:cNvSpPr>
              <a:spLocks/>
            </p:cNvSpPr>
            <p:nvPr/>
          </p:nvSpPr>
          <p:spPr bwMode="auto">
            <a:xfrm>
              <a:off x="2990" y="2590"/>
              <a:ext cx="35" cy="16"/>
            </a:xfrm>
            <a:custGeom>
              <a:avLst/>
              <a:gdLst>
                <a:gd name="T0" fmla="*/ 0 w 35"/>
                <a:gd name="T1" fmla="*/ 15 h 16"/>
                <a:gd name="T2" fmla="*/ 6 w 35"/>
                <a:gd name="T3" fmla="*/ 10 h 16"/>
                <a:gd name="T4" fmla="*/ 12 w 35"/>
                <a:gd name="T5" fmla="*/ 5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2" y="5"/>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6" name="Freeform 97">
              <a:extLst>
                <a:ext uri="{FF2B5EF4-FFF2-40B4-BE49-F238E27FC236}">
                  <a16:creationId xmlns:a16="http://schemas.microsoft.com/office/drawing/2014/main" id="{52A5D0C9-1F23-5848-A5AD-0DFD08004AB7}"/>
                </a:ext>
              </a:extLst>
            </p:cNvPr>
            <p:cNvSpPr>
              <a:spLocks/>
            </p:cNvSpPr>
            <p:nvPr/>
          </p:nvSpPr>
          <p:spPr bwMode="auto">
            <a:xfrm>
              <a:off x="3129" y="2590"/>
              <a:ext cx="37" cy="16"/>
            </a:xfrm>
            <a:custGeom>
              <a:avLst/>
              <a:gdLst>
                <a:gd name="T0" fmla="*/ 0 w 37"/>
                <a:gd name="T1" fmla="*/ 15 h 16"/>
                <a:gd name="T2" fmla="*/ 6 w 37"/>
                <a:gd name="T3" fmla="*/ 10 h 16"/>
                <a:gd name="T4" fmla="*/ 12 w 37"/>
                <a:gd name="T5" fmla="*/ 5 h 16"/>
                <a:gd name="T6" fmla="*/ 18 w 37"/>
                <a:gd name="T7" fmla="*/ 0 h 16"/>
                <a:gd name="T8" fmla="*/ 24 w 37"/>
                <a:gd name="T9" fmla="*/ 5 h 16"/>
                <a:gd name="T10" fmla="*/ 30 w 37"/>
                <a:gd name="T11" fmla="*/ 10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10"/>
                  </a:lnTo>
                  <a:lnTo>
                    <a:pt x="12" y="5"/>
                  </a:lnTo>
                  <a:lnTo>
                    <a:pt x="18" y="0"/>
                  </a:lnTo>
                  <a:lnTo>
                    <a:pt x="24" y="5"/>
                  </a:lnTo>
                  <a:lnTo>
                    <a:pt x="30" y="10"/>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7" name="Freeform 98">
              <a:extLst>
                <a:ext uri="{FF2B5EF4-FFF2-40B4-BE49-F238E27FC236}">
                  <a16:creationId xmlns:a16="http://schemas.microsoft.com/office/drawing/2014/main" id="{CCC7A680-7AE4-5249-B4C3-EAC1AF65CA13}"/>
                </a:ext>
              </a:extLst>
            </p:cNvPr>
            <p:cNvSpPr>
              <a:spLocks/>
            </p:cNvSpPr>
            <p:nvPr/>
          </p:nvSpPr>
          <p:spPr bwMode="auto">
            <a:xfrm>
              <a:off x="2601" y="2569"/>
              <a:ext cx="26" cy="24"/>
            </a:xfrm>
            <a:custGeom>
              <a:avLst/>
              <a:gdLst>
                <a:gd name="T0" fmla="*/ 0 w 26"/>
                <a:gd name="T1" fmla="*/ 6 h 24"/>
                <a:gd name="T2" fmla="*/ 6 w 26"/>
                <a:gd name="T3" fmla="*/ 0 h 24"/>
                <a:gd name="T4" fmla="*/ 13 w 26"/>
                <a:gd name="T5" fmla="*/ 8 h 24"/>
                <a:gd name="T6" fmla="*/ 19 w 26"/>
                <a:gd name="T7" fmla="*/ 15 h 24"/>
                <a:gd name="T8" fmla="*/ 25 w 26"/>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6"/>
                  </a:moveTo>
                  <a:lnTo>
                    <a:pt x="6" y="0"/>
                  </a:lnTo>
                  <a:lnTo>
                    <a:pt x="13" y="8"/>
                  </a:lnTo>
                  <a:lnTo>
                    <a:pt x="19" y="15"/>
                  </a:lnTo>
                  <a:lnTo>
                    <a:pt x="25"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8" name="Freeform 99">
              <a:extLst>
                <a:ext uri="{FF2B5EF4-FFF2-40B4-BE49-F238E27FC236}">
                  <a16:creationId xmlns:a16="http://schemas.microsoft.com/office/drawing/2014/main" id="{8A0D7A87-4CDB-5344-897F-2EACB9FB3767}"/>
                </a:ext>
              </a:extLst>
            </p:cNvPr>
            <p:cNvSpPr>
              <a:spLocks/>
            </p:cNvSpPr>
            <p:nvPr/>
          </p:nvSpPr>
          <p:spPr bwMode="auto">
            <a:xfrm>
              <a:off x="2744" y="1832"/>
              <a:ext cx="24" cy="761"/>
            </a:xfrm>
            <a:custGeom>
              <a:avLst/>
              <a:gdLst>
                <a:gd name="T0" fmla="*/ 0 w 24"/>
                <a:gd name="T1" fmla="*/ 111 h 761"/>
                <a:gd name="T2" fmla="*/ 5 w 24"/>
                <a:gd name="T3" fmla="*/ 0 h 761"/>
                <a:gd name="T4" fmla="*/ 11 w 24"/>
                <a:gd name="T5" fmla="*/ 253 h 761"/>
                <a:gd name="T6" fmla="*/ 17 w 24"/>
                <a:gd name="T7" fmla="*/ 506 h 761"/>
                <a:gd name="T8" fmla="*/ 23 w 24"/>
                <a:gd name="T9" fmla="*/ 760 h 7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61">
                  <a:moveTo>
                    <a:pt x="0" y="111"/>
                  </a:moveTo>
                  <a:lnTo>
                    <a:pt x="5" y="0"/>
                  </a:lnTo>
                  <a:lnTo>
                    <a:pt x="11" y="253"/>
                  </a:lnTo>
                  <a:lnTo>
                    <a:pt x="17" y="506"/>
                  </a:lnTo>
                  <a:lnTo>
                    <a:pt x="23" y="7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9" name="Freeform 100">
              <a:extLst>
                <a:ext uri="{FF2B5EF4-FFF2-40B4-BE49-F238E27FC236}">
                  <a16:creationId xmlns:a16="http://schemas.microsoft.com/office/drawing/2014/main" id="{39D6FFFC-9653-854C-8FC4-DDB2584B5C17}"/>
                </a:ext>
              </a:extLst>
            </p:cNvPr>
            <p:cNvSpPr>
              <a:spLocks/>
            </p:cNvSpPr>
            <p:nvPr/>
          </p:nvSpPr>
          <p:spPr bwMode="auto">
            <a:xfrm>
              <a:off x="2885" y="2553"/>
              <a:ext cx="22" cy="40"/>
            </a:xfrm>
            <a:custGeom>
              <a:avLst/>
              <a:gdLst>
                <a:gd name="T0" fmla="*/ 0 w 22"/>
                <a:gd name="T1" fmla="*/ 0 h 40"/>
                <a:gd name="T2" fmla="*/ 5 w 22"/>
                <a:gd name="T3" fmla="*/ 9 h 40"/>
                <a:gd name="T4" fmla="*/ 11 w 22"/>
                <a:gd name="T5" fmla="*/ 18 h 40"/>
                <a:gd name="T6" fmla="*/ 16 w 22"/>
                <a:gd name="T7" fmla="*/ 29 h 40"/>
                <a:gd name="T8" fmla="*/ 21 w 22"/>
                <a:gd name="T9" fmla="*/ 39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40">
                  <a:moveTo>
                    <a:pt x="0" y="0"/>
                  </a:moveTo>
                  <a:lnTo>
                    <a:pt x="5" y="9"/>
                  </a:lnTo>
                  <a:lnTo>
                    <a:pt x="11" y="18"/>
                  </a:lnTo>
                  <a:lnTo>
                    <a:pt x="16" y="29"/>
                  </a:lnTo>
                  <a:lnTo>
                    <a:pt x="21"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0" name="Freeform 101">
              <a:extLst>
                <a:ext uri="{FF2B5EF4-FFF2-40B4-BE49-F238E27FC236}">
                  <a16:creationId xmlns:a16="http://schemas.microsoft.com/office/drawing/2014/main" id="{DB90633B-4E16-0947-9722-16DF018F81D9}"/>
                </a:ext>
              </a:extLst>
            </p:cNvPr>
            <p:cNvSpPr>
              <a:spLocks/>
            </p:cNvSpPr>
            <p:nvPr/>
          </p:nvSpPr>
          <p:spPr bwMode="auto">
            <a:xfrm>
              <a:off x="2996" y="2562"/>
              <a:ext cx="36" cy="31"/>
            </a:xfrm>
            <a:custGeom>
              <a:avLst/>
              <a:gdLst>
                <a:gd name="T0" fmla="*/ 0 w 36"/>
                <a:gd name="T1" fmla="*/ 30 h 31"/>
                <a:gd name="T2" fmla="*/ 6 w 36"/>
                <a:gd name="T3" fmla="*/ 20 h 31"/>
                <a:gd name="T4" fmla="*/ 11 w 36"/>
                <a:gd name="T5" fmla="*/ 9 h 31"/>
                <a:gd name="T6" fmla="*/ 17 w 36"/>
                <a:gd name="T7" fmla="*/ 0 h 31"/>
                <a:gd name="T8" fmla="*/ 23 w 36"/>
                <a:gd name="T9" fmla="*/ 9 h 31"/>
                <a:gd name="T10" fmla="*/ 29 w 36"/>
                <a:gd name="T11" fmla="*/ 20 h 31"/>
                <a:gd name="T12" fmla="*/ 35 w 36"/>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1">
                  <a:moveTo>
                    <a:pt x="0" y="30"/>
                  </a:moveTo>
                  <a:lnTo>
                    <a:pt x="6" y="20"/>
                  </a:lnTo>
                  <a:lnTo>
                    <a:pt x="11" y="9"/>
                  </a:lnTo>
                  <a:lnTo>
                    <a:pt x="17" y="0"/>
                  </a:lnTo>
                  <a:lnTo>
                    <a:pt x="23" y="9"/>
                  </a:lnTo>
                  <a:lnTo>
                    <a:pt x="29" y="20"/>
                  </a:lnTo>
                  <a:lnTo>
                    <a:pt x="3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1" name="Freeform 102">
              <a:extLst>
                <a:ext uri="{FF2B5EF4-FFF2-40B4-BE49-F238E27FC236}">
                  <a16:creationId xmlns:a16="http://schemas.microsoft.com/office/drawing/2014/main" id="{B578F538-01B3-FB44-8A97-6EBC47C4A98B}"/>
                </a:ext>
              </a:extLst>
            </p:cNvPr>
            <p:cNvSpPr>
              <a:spLocks/>
            </p:cNvSpPr>
            <p:nvPr/>
          </p:nvSpPr>
          <p:spPr bwMode="auto">
            <a:xfrm>
              <a:off x="3136" y="2583"/>
              <a:ext cx="37" cy="10"/>
            </a:xfrm>
            <a:custGeom>
              <a:avLst/>
              <a:gdLst>
                <a:gd name="T0" fmla="*/ 0 w 37"/>
                <a:gd name="T1" fmla="*/ 9 h 10"/>
                <a:gd name="T2" fmla="*/ 6 w 37"/>
                <a:gd name="T3" fmla="*/ 5 h 10"/>
                <a:gd name="T4" fmla="*/ 12 w 37"/>
                <a:gd name="T5" fmla="*/ 3 h 10"/>
                <a:gd name="T6" fmla="*/ 18 w 37"/>
                <a:gd name="T7" fmla="*/ 0 h 10"/>
                <a:gd name="T8" fmla="*/ 24 w 37"/>
                <a:gd name="T9" fmla="*/ 3 h 10"/>
                <a:gd name="T10" fmla="*/ 30 w 37"/>
                <a:gd name="T11" fmla="*/ 5 h 10"/>
                <a:gd name="T12" fmla="*/ 36 w 37"/>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
                  <a:moveTo>
                    <a:pt x="0" y="9"/>
                  </a:moveTo>
                  <a:lnTo>
                    <a:pt x="6" y="5"/>
                  </a:lnTo>
                  <a:lnTo>
                    <a:pt x="12" y="3"/>
                  </a:lnTo>
                  <a:lnTo>
                    <a:pt x="18" y="0"/>
                  </a:lnTo>
                  <a:lnTo>
                    <a:pt x="24" y="3"/>
                  </a:lnTo>
                  <a:lnTo>
                    <a:pt x="30" y="5"/>
                  </a:lnTo>
                  <a:lnTo>
                    <a:pt x="36"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2" name="Freeform 103">
              <a:extLst>
                <a:ext uri="{FF2B5EF4-FFF2-40B4-BE49-F238E27FC236}">
                  <a16:creationId xmlns:a16="http://schemas.microsoft.com/office/drawing/2014/main" id="{C5114C1A-F3C3-2B4A-9803-9BD435924E51}"/>
                </a:ext>
              </a:extLst>
            </p:cNvPr>
            <p:cNvSpPr>
              <a:spLocks/>
            </p:cNvSpPr>
            <p:nvPr/>
          </p:nvSpPr>
          <p:spPr bwMode="auto">
            <a:xfrm>
              <a:off x="3277" y="2583"/>
              <a:ext cx="35" cy="10"/>
            </a:xfrm>
            <a:custGeom>
              <a:avLst/>
              <a:gdLst>
                <a:gd name="T0" fmla="*/ 0 w 35"/>
                <a:gd name="T1" fmla="*/ 9 h 10"/>
                <a:gd name="T2" fmla="*/ 6 w 35"/>
                <a:gd name="T3" fmla="*/ 5 h 10"/>
                <a:gd name="T4" fmla="*/ 11 w 35"/>
                <a:gd name="T5" fmla="*/ 3 h 10"/>
                <a:gd name="T6" fmla="*/ 17 w 35"/>
                <a:gd name="T7" fmla="*/ 0 h 10"/>
                <a:gd name="T8" fmla="*/ 22 w 35"/>
                <a:gd name="T9" fmla="*/ 3 h 10"/>
                <a:gd name="T10" fmla="*/ 28 w 35"/>
                <a:gd name="T11" fmla="*/ 5 h 10"/>
                <a:gd name="T12" fmla="*/ 34 w 35"/>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
                  <a:moveTo>
                    <a:pt x="0" y="9"/>
                  </a:moveTo>
                  <a:lnTo>
                    <a:pt x="6" y="5"/>
                  </a:lnTo>
                  <a:lnTo>
                    <a:pt x="11" y="3"/>
                  </a:lnTo>
                  <a:lnTo>
                    <a:pt x="17" y="0"/>
                  </a:lnTo>
                  <a:lnTo>
                    <a:pt x="22" y="3"/>
                  </a:lnTo>
                  <a:lnTo>
                    <a:pt x="28" y="5"/>
                  </a:lnTo>
                  <a:lnTo>
                    <a:pt x="34"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3" name="Freeform 104">
              <a:extLst>
                <a:ext uri="{FF2B5EF4-FFF2-40B4-BE49-F238E27FC236}">
                  <a16:creationId xmlns:a16="http://schemas.microsoft.com/office/drawing/2014/main" id="{64E0D87D-9E4F-5540-B2A4-4033FA72F779}"/>
                </a:ext>
              </a:extLst>
            </p:cNvPr>
            <p:cNvSpPr>
              <a:spLocks/>
            </p:cNvSpPr>
            <p:nvPr/>
          </p:nvSpPr>
          <p:spPr bwMode="auto">
            <a:xfrm>
              <a:off x="2595" y="2525"/>
              <a:ext cx="36" cy="53"/>
            </a:xfrm>
            <a:custGeom>
              <a:avLst/>
              <a:gdLst>
                <a:gd name="T0" fmla="*/ 0 w 36"/>
                <a:gd name="T1" fmla="*/ 52 h 53"/>
                <a:gd name="T2" fmla="*/ 6 w 36"/>
                <a:gd name="T3" fmla="*/ 35 h 53"/>
                <a:gd name="T4" fmla="*/ 12 w 36"/>
                <a:gd name="T5" fmla="*/ 17 h 53"/>
                <a:gd name="T6" fmla="*/ 18 w 36"/>
                <a:gd name="T7" fmla="*/ 0 h 53"/>
                <a:gd name="T8" fmla="*/ 23 w 36"/>
                <a:gd name="T9" fmla="*/ 17 h 53"/>
                <a:gd name="T10" fmla="*/ 29 w 36"/>
                <a:gd name="T11" fmla="*/ 35 h 53"/>
                <a:gd name="T12" fmla="*/ 35 w 36"/>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3">
                  <a:moveTo>
                    <a:pt x="0" y="52"/>
                  </a:moveTo>
                  <a:lnTo>
                    <a:pt x="6" y="35"/>
                  </a:lnTo>
                  <a:lnTo>
                    <a:pt x="12" y="17"/>
                  </a:lnTo>
                  <a:lnTo>
                    <a:pt x="18" y="0"/>
                  </a:lnTo>
                  <a:lnTo>
                    <a:pt x="23" y="17"/>
                  </a:lnTo>
                  <a:lnTo>
                    <a:pt x="29" y="35"/>
                  </a:lnTo>
                  <a:lnTo>
                    <a:pt x="35"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4" name="Freeform 105">
              <a:extLst>
                <a:ext uri="{FF2B5EF4-FFF2-40B4-BE49-F238E27FC236}">
                  <a16:creationId xmlns:a16="http://schemas.microsoft.com/office/drawing/2014/main" id="{8898A0A0-68C7-924C-891D-63CD7A2DA0A1}"/>
                </a:ext>
              </a:extLst>
            </p:cNvPr>
            <p:cNvSpPr>
              <a:spLocks/>
            </p:cNvSpPr>
            <p:nvPr/>
          </p:nvSpPr>
          <p:spPr bwMode="auto">
            <a:xfrm>
              <a:off x="2750" y="1698"/>
              <a:ext cx="24" cy="880"/>
            </a:xfrm>
            <a:custGeom>
              <a:avLst/>
              <a:gdLst>
                <a:gd name="T0" fmla="*/ 0 w 24"/>
                <a:gd name="T1" fmla="*/ 133 h 880"/>
                <a:gd name="T2" fmla="*/ 6 w 24"/>
                <a:gd name="T3" fmla="*/ 0 h 880"/>
                <a:gd name="T4" fmla="*/ 12 w 24"/>
                <a:gd name="T5" fmla="*/ 293 h 880"/>
                <a:gd name="T6" fmla="*/ 17 w 24"/>
                <a:gd name="T7" fmla="*/ 586 h 880"/>
                <a:gd name="T8" fmla="*/ 23 w 24"/>
                <a:gd name="T9" fmla="*/ 879 h 8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80">
                  <a:moveTo>
                    <a:pt x="0" y="133"/>
                  </a:moveTo>
                  <a:lnTo>
                    <a:pt x="6" y="0"/>
                  </a:lnTo>
                  <a:lnTo>
                    <a:pt x="12" y="293"/>
                  </a:lnTo>
                  <a:lnTo>
                    <a:pt x="17" y="586"/>
                  </a:lnTo>
                  <a:lnTo>
                    <a:pt x="23" y="8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5" name="Freeform 106">
              <a:extLst>
                <a:ext uri="{FF2B5EF4-FFF2-40B4-BE49-F238E27FC236}">
                  <a16:creationId xmlns:a16="http://schemas.microsoft.com/office/drawing/2014/main" id="{57D36629-F024-7D49-B855-9DE390A889B6}"/>
                </a:ext>
              </a:extLst>
            </p:cNvPr>
            <p:cNvSpPr>
              <a:spLocks/>
            </p:cNvSpPr>
            <p:nvPr/>
          </p:nvSpPr>
          <p:spPr bwMode="auto">
            <a:xfrm>
              <a:off x="2860" y="2572"/>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6" name="Freeform 107">
              <a:extLst>
                <a:ext uri="{FF2B5EF4-FFF2-40B4-BE49-F238E27FC236}">
                  <a16:creationId xmlns:a16="http://schemas.microsoft.com/office/drawing/2014/main" id="{D5F56D91-38D7-6F4B-B81F-32B1CB9BF64B}"/>
                </a:ext>
              </a:extLst>
            </p:cNvPr>
            <p:cNvSpPr>
              <a:spLocks/>
            </p:cNvSpPr>
            <p:nvPr/>
          </p:nvSpPr>
          <p:spPr bwMode="auto">
            <a:xfrm>
              <a:off x="2885" y="2540"/>
              <a:ext cx="29" cy="38"/>
            </a:xfrm>
            <a:custGeom>
              <a:avLst/>
              <a:gdLst>
                <a:gd name="T0" fmla="*/ 0 w 29"/>
                <a:gd name="T1" fmla="*/ 13 h 38"/>
                <a:gd name="T2" fmla="*/ 6 w 29"/>
                <a:gd name="T3" fmla="*/ 10 h 38"/>
                <a:gd name="T4" fmla="*/ 11 w 29"/>
                <a:gd name="T5" fmla="*/ 0 h 38"/>
                <a:gd name="T6" fmla="*/ 17 w 29"/>
                <a:gd name="T7" fmla="*/ 12 h 38"/>
                <a:gd name="T8" fmla="*/ 22 w 29"/>
                <a:gd name="T9" fmla="*/ 25 h 38"/>
                <a:gd name="T10" fmla="*/ 28 w 29"/>
                <a:gd name="T11" fmla="*/ 37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8">
                  <a:moveTo>
                    <a:pt x="0" y="13"/>
                  </a:moveTo>
                  <a:lnTo>
                    <a:pt x="6" y="10"/>
                  </a:lnTo>
                  <a:lnTo>
                    <a:pt x="11" y="0"/>
                  </a:lnTo>
                  <a:lnTo>
                    <a:pt x="17" y="12"/>
                  </a:lnTo>
                  <a:lnTo>
                    <a:pt x="22" y="25"/>
                  </a:lnTo>
                  <a:lnTo>
                    <a:pt x="28"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 name="Line 108">
              <a:extLst>
                <a:ext uri="{FF2B5EF4-FFF2-40B4-BE49-F238E27FC236}">
                  <a16:creationId xmlns:a16="http://schemas.microsoft.com/office/drawing/2014/main" id="{8D129434-FB2D-8B43-BD0A-103636834182}"/>
                </a:ext>
              </a:extLst>
            </p:cNvPr>
            <p:cNvSpPr>
              <a:spLocks noChangeShapeType="1"/>
            </p:cNvSpPr>
            <p:nvPr/>
          </p:nvSpPr>
          <p:spPr bwMode="auto">
            <a:xfrm flipV="1">
              <a:off x="3002" y="2567"/>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68" name="Freeform 109">
              <a:extLst>
                <a:ext uri="{FF2B5EF4-FFF2-40B4-BE49-F238E27FC236}">
                  <a16:creationId xmlns:a16="http://schemas.microsoft.com/office/drawing/2014/main" id="{AC2E88DB-3B37-B14A-BB45-6872501A5929}"/>
                </a:ext>
              </a:extLst>
            </p:cNvPr>
            <p:cNvSpPr>
              <a:spLocks/>
            </p:cNvSpPr>
            <p:nvPr/>
          </p:nvSpPr>
          <p:spPr bwMode="auto">
            <a:xfrm>
              <a:off x="3013" y="2562"/>
              <a:ext cx="25" cy="16"/>
            </a:xfrm>
            <a:custGeom>
              <a:avLst/>
              <a:gdLst>
                <a:gd name="T0" fmla="*/ 0 w 25"/>
                <a:gd name="T1" fmla="*/ 0 h 16"/>
                <a:gd name="T2" fmla="*/ 6 w 25"/>
                <a:gd name="T3" fmla="*/ 1 h 16"/>
                <a:gd name="T4" fmla="*/ 12 w 25"/>
                <a:gd name="T5" fmla="*/ 5 h 16"/>
                <a:gd name="T6" fmla="*/ 18 w 25"/>
                <a:gd name="T7" fmla="*/ 11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0"/>
                  </a:moveTo>
                  <a:lnTo>
                    <a:pt x="6" y="1"/>
                  </a:lnTo>
                  <a:lnTo>
                    <a:pt x="12" y="5"/>
                  </a:lnTo>
                  <a:lnTo>
                    <a:pt x="18" y="11"/>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9" name="Freeform 110">
              <a:extLst>
                <a:ext uri="{FF2B5EF4-FFF2-40B4-BE49-F238E27FC236}">
                  <a16:creationId xmlns:a16="http://schemas.microsoft.com/office/drawing/2014/main" id="{0FFD5E39-8F4F-F541-B0B5-8A5C8DA9B1C5}"/>
                </a:ext>
              </a:extLst>
            </p:cNvPr>
            <p:cNvSpPr>
              <a:spLocks/>
            </p:cNvSpPr>
            <p:nvPr/>
          </p:nvSpPr>
          <p:spPr bwMode="auto">
            <a:xfrm>
              <a:off x="2618" y="2542"/>
              <a:ext cx="19" cy="21"/>
            </a:xfrm>
            <a:custGeom>
              <a:avLst/>
              <a:gdLst>
                <a:gd name="T0" fmla="*/ 0 w 19"/>
                <a:gd name="T1" fmla="*/ 0 h 21"/>
                <a:gd name="T2" fmla="*/ 6 w 19"/>
                <a:gd name="T3" fmla="*/ 15 h 21"/>
                <a:gd name="T4" fmla="*/ 12 w 19"/>
                <a:gd name="T5" fmla="*/ 18 h 21"/>
                <a:gd name="T6" fmla="*/ 18 w 19"/>
                <a:gd name="T7" fmla="*/ 20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1">
                  <a:moveTo>
                    <a:pt x="0" y="0"/>
                  </a:moveTo>
                  <a:lnTo>
                    <a:pt x="6" y="15"/>
                  </a:lnTo>
                  <a:lnTo>
                    <a:pt x="12" y="18"/>
                  </a:lnTo>
                  <a:lnTo>
                    <a:pt x="18" y="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0" name="Freeform 111">
              <a:extLst>
                <a:ext uri="{FF2B5EF4-FFF2-40B4-BE49-F238E27FC236}">
                  <a16:creationId xmlns:a16="http://schemas.microsoft.com/office/drawing/2014/main" id="{6A08CA02-BB88-434C-B200-0DD855DED933}"/>
                </a:ext>
              </a:extLst>
            </p:cNvPr>
            <p:cNvSpPr>
              <a:spLocks/>
            </p:cNvSpPr>
            <p:nvPr/>
          </p:nvSpPr>
          <p:spPr bwMode="auto">
            <a:xfrm>
              <a:off x="2756" y="1677"/>
              <a:ext cx="23" cy="886"/>
            </a:xfrm>
            <a:custGeom>
              <a:avLst/>
              <a:gdLst>
                <a:gd name="T0" fmla="*/ 0 w 23"/>
                <a:gd name="T1" fmla="*/ 21 h 886"/>
                <a:gd name="T2" fmla="*/ 6 w 23"/>
                <a:gd name="T3" fmla="*/ 0 h 886"/>
                <a:gd name="T4" fmla="*/ 11 w 23"/>
                <a:gd name="T5" fmla="*/ 295 h 886"/>
                <a:gd name="T6" fmla="*/ 17 w 23"/>
                <a:gd name="T7" fmla="*/ 590 h 886"/>
                <a:gd name="T8" fmla="*/ 22 w 23"/>
                <a:gd name="T9" fmla="*/ 885 h 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86">
                  <a:moveTo>
                    <a:pt x="0" y="21"/>
                  </a:moveTo>
                  <a:lnTo>
                    <a:pt x="6" y="0"/>
                  </a:lnTo>
                  <a:lnTo>
                    <a:pt x="11" y="295"/>
                  </a:lnTo>
                  <a:lnTo>
                    <a:pt x="17" y="590"/>
                  </a:lnTo>
                  <a:lnTo>
                    <a:pt x="22" y="88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1" name="Freeform 112">
              <a:extLst>
                <a:ext uri="{FF2B5EF4-FFF2-40B4-BE49-F238E27FC236}">
                  <a16:creationId xmlns:a16="http://schemas.microsoft.com/office/drawing/2014/main" id="{B041E664-08F8-A548-A37F-1408CCC220CB}"/>
                </a:ext>
              </a:extLst>
            </p:cNvPr>
            <p:cNvSpPr>
              <a:spLocks/>
            </p:cNvSpPr>
            <p:nvPr/>
          </p:nvSpPr>
          <p:spPr bwMode="auto">
            <a:xfrm>
              <a:off x="2885" y="2496"/>
              <a:ext cx="34" cy="67"/>
            </a:xfrm>
            <a:custGeom>
              <a:avLst/>
              <a:gdLst>
                <a:gd name="T0" fmla="*/ 0 w 34"/>
                <a:gd name="T1" fmla="*/ 56 h 67"/>
                <a:gd name="T2" fmla="*/ 6 w 34"/>
                <a:gd name="T3" fmla="*/ 44 h 67"/>
                <a:gd name="T4" fmla="*/ 11 w 34"/>
                <a:gd name="T5" fmla="*/ 23 h 67"/>
                <a:gd name="T6" fmla="*/ 17 w 34"/>
                <a:gd name="T7" fmla="*/ 0 h 67"/>
                <a:gd name="T8" fmla="*/ 22 w 34"/>
                <a:gd name="T9" fmla="*/ 22 h 67"/>
                <a:gd name="T10" fmla="*/ 27 w 34"/>
                <a:gd name="T11" fmla="*/ 44 h 67"/>
                <a:gd name="T12" fmla="*/ 33 w 34"/>
                <a:gd name="T13" fmla="*/ 66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67">
                  <a:moveTo>
                    <a:pt x="0" y="56"/>
                  </a:moveTo>
                  <a:lnTo>
                    <a:pt x="6" y="44"/>
                  </a:lnTo>
                  <a:lnTo>
                    <a:pt x="11" y="23"/>
                  </a:lnTo>
                  <a:lnTo>
                    <a:pt x="17" y="0"/>
                  </a:lnTo>
                  <a:lnTo>
                    <a:pt x="22" y="22"/>
                  </a:lnTo>
                  <a:lnTo>
                    <a:pt x="27" y="44"/>
                  </a:lnTo>
                  <a:lnTo>
                    <a:pt x="33" y="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2" name="Freeform 113">
              <a:extLst>
                <a:ext uri="{FF2B5EF4-FFF2-40B4-BE49-F238E27FC236}">
                  <a16:creationId xmlns:a16="http://schemas.microsoft.com/office/drawing/2014/main" id="{7A3F56AF-F0F9-484C-951D-BF1B99BB71C0}"/>
                </a:ext>
              </a:extLst>
            </p:cNvPr>
            <p:cNvSpPr>
              <a:spLocks/>
            </p:cNvSpPr>
            <p:nvPr/>
          </p:nvSpPr>
          <p:spPr bwMode="auto">
            <a:xfrm>
              <a:off x="3008" y="2555"/>
              <a:ext cx="34" cy="8"/>
            </a:xfrm>
            <a:custGeom>
              <a:avLst/>
              <a:gdLst>
                <a:gd name="T0" fmla="*/ 0 w 34"/>
                <a:gd name="T1" fmla="*/ 7 h 8"/>
                <a:gd name="T2" fmla="*/ 6 w 34"/>
                <a:gd name="T3" fmla="*/ 5 h 8"/>
                <a:gd name="T4" fmla="*/ 11 w 34"/>
                <a:gd name="T5" fmla="*/ 2 h 8"/>
                <a:gd name="T6" fmla="*/ 17 w 34"/>
                <a:gd name="T7" fmla="*/ 0 h 8"/>
                <a:gd name="T8" fmla="*/ 22 w 34"/>
                <a:gd name="T9" fmla="*/ 2 h 8"/>
                <a:gd name="T10" fmla="*/ 28 w 34"/>
                <a:gd name="T11" fmla="*/ 5 h 8"/>
                <a:gd name="T12" fmla="*/ 33 w 34"/>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
                  <a:moveTo>
                    <a:pt x="0" y="7"/>
                  </a:moveTo>
                  <a:lnTo>
                    <a:pt x="6" y="5"/>
                  </a:lnTo>
                  <a:lnTo>
                    <a:pt x="11" y="2"/>
                  </a:lnTo>
                  <a:lnTo>
                    <a:pt x="17" y="0"/>
                  </a:lnTo>
                  <a:lnTo>
                    <a:pt x="22" y="2"/>
                  </a:lnTo>
                  <a:lnTo>
                    <a:pt x="28" y="5"/>
                  </a:lnTo>
                  <a:lnTo>
                    <a:pt x="33"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3" name="Freeform 114">
              <a:extLst>
                <a:ext uri="{FF2B5EF4-FFF2-40B4-BE49-F238E27FC236}">
                  <a16:creationId xmlns:a16="http://schemas.microsoft.com/office/drawing/2014/main" id="{DB6894FF-9A5A-8B42-A94E-196CCA48B708}"/>
                </a:ext>
              </a:extLst>
            </p:cNvPr>
            <p:cNvSpPr>
              <a:spLocks/>
            </p:cNvSpPr>
            <p:nvPr/>
          </p:nvSpPr>
          <p:spPr bwMode="auto">
            <a:xfrm>
              <a:off x="3288" y="2549"/>
              <a:ext cx="37" cy="14"/>
            </a:xfrm>
            <a:custGeom>
              <a:avLst/>
              <a:gdLst>
                <a:gd name="T0" fmla="*/ 0 w 37"/>
                <a:gd name="T1" fmla="*/ 13 h 14"/>
                <a:gd name="T2" fmla="*/ 6 w 37"/>
                <a:gd name="T3" fmla="*/ 9 h 14"/>
                <a:gd name="T4" fmla="*/ 12 w 37"/>
                <a:gd name="T5" fmla="*/ 4 h 14"/>
                <a:gd name="T6" fmla="*/ 18 w 37"/>
                <a:gd name="T7" fmla="*/ 0 h 14"/>
                <a:gd name="T8" fmla="*/ 24 w 37"/>
                <a:gd name="T9" fmla="*/ 4 h 14"/>
                <a:gd name="T10" fmla="*/ 30 w 37"/>
                <a:gd name="T11" fmla="*/ 9 h 14"/>
                <a:gd name="T12" fmla="*/ 36 w 37"/>
                <a:gd name="T13" fmla="*/ 13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4">
                  <a:moveTo>
                    <a:pt x="0" y="13"/>
                  </a:moveTo>
                  <a:lnTo>
                    <a:pt x="6" y="9"/>
                  </a:lnTo>
                  <a:lnTo>
                    <a:pt x="12" y="4"/>
                  </a:lnTo>
                  <a:lnTo>
                    <a:pt x="18" y="0"/>
                  </a:lnTo>
                  <a:lnTo>
                    <a:pt x="24" y="4"/>
                  </a:lnTo>
                  <a:lnTo>
                    <a:pt x="30" y="9"/>
                  </a:lnTo>
                  <a:lnTo>
                    <a:pt x="36" y="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4" name="Freeform 115">
              <a:extLst>
                <a:ext uri="{FF2B5EF4-FFF2-40B4-BE49-F238E27FC236}">
                  <a16:creationId xmlns:a16="http://schemas.microsoft.com/office/drawing/2014/main" id="{D16C0182-73FC-E846-A18D-3C851798DB23}"/>
                </a:ext>
              </a:extLst>
            </p:cNvPr>
            <p:cNvSpPr>
              <a:spLocks/>
            </p:cNvSpPr>
            <p:nvPr/>
          </p:nvSpPr>
          <p:spPr bwMode="auto">
            <a:xfrm>
              <a:off x="2760" y="1677"/>
              <a:ext cx="26" cy="873"/>
            </a:xfrm>
            <a:custGeom>
              <a:avLst/>
              <a:gdLst>
                <a:gd name="T0" fmla="*/ 0 w 26"/>
                <a:gd name="T1" fmla="*/ 0 h 873"/>
                <a:gd name="T2" fmla="*/ 6 w 26"/>
                <a:gd name="T3" fmla="*/ 61 h 873"/>
                <a:gd name="T4" fmla="*/ 13 w 26"/>
                <a:gd name="T5" fmla="*/ 332 h 873"/>
                <a:gd name="T6" fmla="*/ 19 w 26"/>
                <a:gd name="T7" fmla="*/ 602 h 873"/>
                <a:gd name="T8" fmla="*/ 25 w 26"/>
                <a:gd name="T9" fmla="*/ 872 h 8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73">
                  <a:moveTo>
                    <a:pt x="0" y="0"/>
                  </a:moveTo>
                  <a:lnTo>
                    <a:pt x="6" y="61"/>
                  </a:lnTo>
                  <a:lnTo>
                    <a:pt x="13" y="332"/>
                  </a:lnTo>
                  <a:lnTo>
                    <a:pt x="19" y="602"/>
                  </a:lnTo>
                  <a:lnTo>
                    <a:pt x="25" y="87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5" name="Freeform 116">
              <a:extLst>
                <a:ext uri="{FF2B5EF4-FFF2-40B4-BE49-F238E27FC236}">
                  <a16:creationId xmlns:a16="http://schemas.microsoft.com/office/drawing/2014/main" id="{0CBE42F2-8435-6F4F-B282-68EDECE09B7E}"/>
                </a:ext>
              </a:extLst>
            </p:cNvPr>
            <p:cNvSpPr>
              <a:spLocks/>
            </p:cNvSpPr>
            <p:nvPr/>
          </p:nvSpPr>
          <p:spPr bwMode="auto">
            <a:xfrm>
              <a:off x="2904" y="2490"/>
              <a:ext cx="23" cy="60"/>
            </a:xfrm>
            <a:custGeom>
              <a:avLst/>
              <a:gdLst>
                <a:gd name="T0" fmla="*/ 0 w 23"/>
                <a:gd name="T1" fmla="*/ 6 h 60"/>
                <a:gd name="T2" fmla="*/ 5 w 23"/>
                <a:gd name="T3" fmla="*/ 0 h 60"/>
                <a:gd name="T4" fmla="*/ 11 w 23"/>
                <a:gd name="T5" fmla="*/ 20 h 60"/>
                <a:gd name="T6" fmla="*/ 16 w 23"/>
                <a:gd name="T7" fmla="*/ 39 h 60"/>
                <a:gd name="T8" fmla="*/ 22 w 23"/>
                <a:gd name="T9" fmla="*/ 59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0">
                  <a:moveTo>
                    <a:pt x="0" y="6"/>
                  </a:moveTo>
                  <a:lnTo>
                    <a:pt x="5" y="0"/>
                  </a:lnTo>
                  <a:lnTo>
                    <a:pt x="11" y="20"/>
                  </a:lnTo>
                  <a:lnTo>
                    <a:pt x="16" y="39"/>
                  </a:lnTo>
                  <a:lnTo>
                    <a:pt x="22" y="5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6" name="Freeform 117">
              <a:extLst>
                <a:ext uri="{FF2B5EF4-FFF2-40B4-BE49-F238E27FC236}">
                  <a16:creationId xmlns:a16="http://schemas.microsoft.com/office/drawing/2014/main" id="{C35FF71A-1B21-8142-B459-080BE3990D6B}"/>
                </a:ext>
              </a:extLst>
            </p:cNvPr>
            <p:cNvSpPr>
              <a:spLocks/>
            </p:cNvSpPr>
            <p:nvPr/>
          </p:nvSpPr>
          <p:spPr bwMode="auto">
            <a:xfrm>
              <a:off x="3013" y="2527"/>
              <a:ext cx="35" cy="23"/>
            </a:xfrm>
            <a:custGeom>
              <a:avLst/>
              <a:gdLst>
                <a:gd name="T0" fmla="*/ 0 w 35"/>
                <a:gd name="T1" fmla="*/ 22 h 23"/>
                <a:gd name="T2" fmla="*/ 6 w 35"/>
                <a:gd name="T3" fmla="*/ 15 h 23"/>
                <a:gd name="T4" fmla="*/ 12 w 35"/>
                <a:gd name="T5" fmla="*/ 8 h 23"/>
                <a:gd name="T6" fmla="*/ 17 w 35"/>
                <a:gd name="T7" fmla="*/ 0 h 23"/>
                <a:gd name="T8" fmla="*/ 23 w 35"/>
                <a:gd name="T9" fmla="*/ 8 h 23"/>
                <a:gd name="T10" fmla="*/ 29 w 35"/>
                <a:gd name="T11" fmla="*/ 15 h 23"/>
                <a:gd name="T12" fmla="*/ 34 w 35"/>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3">
                  <a:moveTo>
                    <a:pt x="0" y="22"/>
                  </a:moveTo>
                  <a:lnTo>
                    <a:pt x="6" y="15"/>
                  </a:lnTo>
                  <a:lnTo>
                    <a:pt x="12" y="8"/>
                  </a:lnTo>
                  <a:lnTo>
                    <a:pt x="17" y="0"/>
                  </a:lnTo>
                  <a:lnTo>
                    <a:pt x="23" y="8"/>
                  </a:lnTo>
                  <a:lnTo>
                    <a:pt x="29" y="15"/>
                  </a:lnTo>
                  <a:lnTo>
                    <a:pt x="34"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7" name="Freeform 118">
              <a:extLst>
                <a:ext uri="{FF2B5EF4-FFF2-40B4-BE49-F238E27FC236}">
                  <a16:creationId xmlns:a16="http://schemas.microsoft.com/office/drawing/2014/main" id="{FEE701B6-D749-DA47-B819-16D072CF98CB}"/>
                </a:ext>
              </a:extLst>
            </p:cNvPr>
            <p:cNvSpPr>
              <a:spLocks/>
            </p:cNvSpPr>
            <p:nvPr/>
          </p:nvSpPr>
          <p:spPr bwMode="auto">
            <a:xfrm>
              <a:off x="3154" y="2542"/>
              <a:ext cx="38" cy="8"/>
            </a:xfrm>
            <a:custGeom>
              <a:avLst/>
              <a:gdLst>
                <a:gd name="T0" fmla="*/ 0 w 38"/>
                <a:gd name="T1" fmla="*/ 7 h 8"/>
                <a:gd name="T2" fmla="*/ 6 w 38"/>
                <a:gd name="T3" fmla="*/ 5 h 8"/>
                <a:gd name="T4" fmla="*/ 12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2"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8" name="Freeform 119">
              <a:extLst>
                <a:ext uri="{FF2B5EF4-FFF2-40B4-BE49-F238E27FC236}">
                  <a16:creationId xmlns:a16="http://schemas.microsoft.com/office/drawing/2014/main" id="{9B7E99C3-D0D0-D84C-843D-9055518F7C4D}"/>
                </a:ext>
              </a:extLst>
            </p:cNvPr>
            <p:cNvSpPr>
              <a:spLocks/>
            </p:cNvSpPr>
            <p:nvPr/>
          </p:nvSpPr>
          <p:spPr bwMode="auto">
            <a:xfrm>
              <a:off x="3296" y="2542"/>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9" name="Freeform 120">
              <a:extLst>
                <a:ext uri="{FF2B5EF4-FFF2-40B4-BE49-F238E27FC236}">
                  <a16:creationId xmlns:a16="http://schemas.microsoft.com/office/drawing/2014/main" id="{C6A09E72-C7E3-714C-BC8E-5944427B3010}"/>
                </a:ext>
              </a:extLst>
            </p:cNvPr>
            <p:cNvSpPr>
              <a:spLocks/>
            </p:cNvSpPr>
            <p:nvPr/>
          </p:nvSpPr>
          <p:spPr bwMode="auto">
            <a:xfrm>
              <a:off x="2614" y="2525"/>
              <a:ext cx="35" cy="11"/>
            </a:xfrm>
            <a:custGeom>
              <a:avLst/>
              <a:gdLst>
                <a:gd name="T0" fmla="*/ 0 w 35"/>
                <a:gd name="T1" fmla="*/ 0 h 11"/>
                <a:gd name="T2" fmla="*/ 6 w 35"/>
                <a:gd name="T3" fmla="*/ 8 h 11"/>
                <a:gd name="T4" fmla="*/ 12 w 35"/>
                <a:gd name="T5" fmla="*/ 5 h 11"/>
                <a:gd name="T6" fmla="*/ 17 w 35"/>
                <a:gd name="T7" fmla="*/ 3 h 11"/>
                <a:gd name="T8" fmla="*/ 22 w 35"/>
                <a:gd name="T9" fmla="*/ 5 h 11"/>
                <a:gd name="T10" fmla="*/ 28 w 35"/>
                <a:gd name="T11" fmla="*/ 8 h 11"/>
                <a:gd name="T12" fmla="*/ 34 w 35"/>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1">
                  <a:moveTo>
                    <a:pt x="0" y="0"/>
                  </a:moveTo>
                  <a:lnTo>
                    <a:pt x="6" y="8"/>
                  </a:lnTo>
                  <a:lnTo>
                    <a:pt x="12" y="5"/>
                  </a:lnTo>
                  <a:lnTo>
                    <a:pt x="17" y="3"/>
                  </a:lnTo>
                  <a:lnTo>
                    <a:pt x="22" y="5"/>
                  </a:lnTo>
                  <a:lnTo>
                    <a:pt x="28" y="8"/>
                  </a:lnTo>
                  <a:lnTo>
                    <a:pt x="34"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0" name="Freeform 121">
              <a:extLst>
                <a:ext uri="{FF2B5EF4-FFF2-40B4-BE49-F238E27FC236}">
                  <a16:creationId xmlns:a16="http://schemas.microsoft.com/office/drawing/2014/main" id="{8A2104D2-0188-0740-A79C-740C8F352A52}"/>
                </a:ext>
              </a:extLst>
            </p:cNvPr>
            <p:cNvSpPr>
              <a:spLocks/>
            </p:cNvSpPr>
            <p:nvPr/>
          </p:nvSpPr>
          <p:spPr bwMode="auto">
            <a:xfrm>
              <a:off x="2767" y="1738"/>
              <a:ext cx="24" cy="798"/>
            </a:xfrm>
            <a:custGeom>
              <a:avLst/>
              <a:gdLst>
                <a:gd name="T0" fmla="*/ 0 w 24"/>
                <a:gd name="T1" fmla="*/ 0 h 798"/>
                <a:gd name="T2" fmla="*/ 6 w 24"/>
                <a:gd name="T3" fmla="*/ 83 h 798"/>
                <a:gd name="T4" fmla="*/ 11 w 24"/>
                <a:gd name="T5" fmla="*/ 321 h 798"/>
                <a:gd name="T6" fmla="*/ 17 w 24"/>
                <a:gd name="T7" fmla="*/ 559 h 798"/>
                <a:gd name="T8" fmla="*/ 23 w 24"/>
                <a:gd name="T9" fmla="*/ 797 h 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98">
                  <a:moveTo>
                    <a:pt x="0" y="0"/>
                  </a:moveTo>
                  <a:lnTo>
                    <a:pt x="6" y="83"/>
                  </a:lnTo>
                  <a:lnTo>
                    <a:pt x="11" y="321"/>
                  </a:lnTo>
                  <a:lnTo>
                    <a:pt x="17" y="559"/>
                  </a:lnTo>
                  <a:lnTo>
                    <a:pt x="23" y="79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1" name="Freeform 122">
              <a:extLst>
                <a:ext uri="{FF2B5EF4-FFF2-40B4-BE49-F238E27FC236}">
                  <a16:creationId xmlns:a16="http://schemas.microsoft.com/office/drawing/2014/main" id="{795C4B26-2E32-EA4D-A88D-9A0AA2EBACDA}"/>
                </a:ext>
              </a:extLst>
            </p:cNvPr>
            <p:cNvSpPr>
              <a:spLocks/>
            </p:cNvSpPr>
            <p:nvPr/>
          </p:nvSpPr>
          <p:spPr bwMode="auto">
            <a:xfrm>
              <a:off x="2877" y="2531"/>
              <a:ext cx="14" cy="5"/>
            </a:xfrm>
            <a:custGeom>
              <a:avLst/>
              <a:gdLst>
                <a:gd name="T0" fmla="*/ 0 w 14"/>
                <a:gd name="T1" fmla="*/ 4 h 5"/>
                <a:gd name="T2" fmla="*/ 7 w 14"/>
                <a:gd name="T3" fmla="*/ 2 h 5"/>
                <a:gd name="T4" fmla="*/ 13 w 14"/>
                <a:gd name="T5" fmla="*/ 0 h 5"/>
                <a:gd name="T6" fmla="*/ 0 60000 65536"/>
                <a:gd name="T7" fmla="*/ 0 60000 65536"/>
                <a:gd name="T8" fmla="*/ 0 60000 65536"/>
              </a:gdLst>
              <a:ahLst/>
              <a:cxnLst>
                <a:cxn ang="T6">
                  <a:pos x="T0" y="T1"/>
                </a:cxn>
                <a:cxn ang="T7">
                  <a:pos x="T2" y="T3"/>
                </a:cxn>
                <a:cxn ang="T8">
                  <a:pos x="T4" y="T5"/>
                </a:cxn>
              </a:cxnLst>
              <a:rect l="0" t="0" r="r" b="b"/>
              <a:pathLst>
                <a:path w="14" h="5">
                  <a:moveTo>
                    <a:pt x="0" y="4"/>
                  </a:moveTo>
                  <a:lnTo>
                    <a:pt x="7" y="2"/>
                  </a:lnTo>
                  <a:lnTo>
                    <a:pt x="13"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2" name="Freeform 123">
              <a:extLst>
                <a:ext uri="{FF2B5EF4-FFF2-40B4-BE49-F238E27FC236}">
                  <a16:creationId xmlns:a16="http://schemas.microsoft.com/office/drawing/2014/main" id="{9D24C6B0-2300-CB48-9179-65B6CB17CEB2}"/>
                </a:ext>
              </a:extLst>
            </p:cNvPr>
            <p:cNvSpPr>
              <a:spLocks/>
            </p:cNvSpPr>
            <p:nvPr/>
          </p:nvSpPr>
          <p:spPr bwMode="auto">
            <a:xfrm>
              <a:off x="2906" y="2490"/>
              <a:ext cx="26" cy="46"/>
            </a:xfrm>
            <a:custGeom>
              <a:avLst/>
              <a:gdLst>
                <a:gd name="T0" fmla="*/ 0 w 26"/>
                <a:gd name="T1" fmla="*/ 0 h 46"/>
                <a:gd name="T2" fmla="*/ 6 w 26"/>
                <a:gd name="T3" fmla="*/ 9 h 46"/>
                <a:gd name="T4" fmla="*/ 13 w 26"/>
                <a:gd name="T5" fmla="*/ 20 h 46"/>
                <a:gd name="T6" fmla="*/ 19 w 26"/>
                <a:gd name="T7" fmla="*/ 33 h 46"/>
                <a:gd name="T8" fmla="*/ 25 w 26"/>
                <a:gd name="T9" fmla="*/ 45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6">
                  <a:moveTo>
                    <a:pt x="0" y="0"/>
                  </a:moveTo>
                  <a:lnTo>
                    <a:pt x="6" y="9"/>
                  </a:lnTo>
                  <a:lnTo>
                    <a:pt x="13" y="20"/>
                  </a:lnTo>
                  <a:lnTo>
                    <a:pt x="19" y="33"/>
                  </a:lnTo>
                  <a:lnTo>
                    <a:pt x="25"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3" name="Freeform 124">
              <a:extLst>
                <a:ext uri="{FF2B5EF4-FFF2-40B4-BE49-F238E27FC236}">
                  <a16:creationId xmlns:a16="http://schemas.microsoft.com/office/drawing/2014/main" id="{3B792066-021D-E646-8807-425AFF78ACD1}"/>
                </a:ext>
              </a:extLst>
            </p:cNvPr>
            <p:cNvSpPr>
              <a:spLocks/>
            </p:cNvSpPr>
            <p:nvPr/>
          </p:nvSpPr>
          <p:spPr bwMode="auto">
            <a:xfrm>
              <a:off x="3019" y="2521"/>
              <a:ext cx="36" cy="15"/>
            </a:xfrm>
            <a:custGeom>
              <a:avLst/>
              <a:gdLst>
                <a:gd name="T0" fmla="*/ 0 w 36"/>
                <a:gd name="T1" fmla="*/ 14 h 15"/>
                <a:gd name="T2" fmla="*/ 6 w 36"/>
                <a:gd name="T3" fmla="*/ 10 h 15"/>
                <a:gd name="T4" fmla="*/ 12 w 36"/>
                <a:gd name="T5" fmla="*/ 4 h 15"/>
                <a:gd name="T6" fmla="*/ 18 w 36"/>
                <a:gd name="T7" fmla="*/ 0 h 15"/>
                <a:gd name="T8" fmla="*/ 24 w 36"/>
                <a:gd name="T9" fmla="*/ 4 h 15"/>
                <a:gd name="T10" fmla="*/ 29 w 36"/>
                <a:gd name="T11" fmla="*/ 9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6" y="10"/>
                  </a:lnTo>
                  <a:lnTo>
                    <a:pt x="12" y="4"/>
                  </a:lnTo>
                  <a:lnTo>
                    <a:pt x="18" y="0"/>
                  </a:lnTo>
                  <a:lnTo>
                    <a:pt x="24" y="4"/>
                  </a:lnTo>
                  <a:lnTo>
                    <a:pt x="29" y="9"/>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4" name="Freeform 125">
              <a:extLst>
                <a:ext uri="{FF2B5EF4-FFF2-40B4-BE49-F238E27FC236}">
                  <a16:creationId xmlns:a16="http://schemas.microsoft.com/office/drawing/2014/main" id="{1C87FE52-B1E4-3D48-833F-19282959BEC5}"/>
                </a:ext>
              </a:extLst>
            </p:cNvPr>
            <p:cNvSpPr>
              <a:spLocks/>
            </p:cNvSpPr>
            <p:nvPr/>
          </p:nvSpPr>
          <p:spPr bwMode="auto">
            <a:xfrm>
              <a:off x="3159" y="2528"/>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5" name="Freeform 126">
              <a:extLst>
                <a:ext uri="{FF2B5EF4-FFF2-40B4-BE49-F238E27FC236}">
                  <a16:creationId xmlns:a16="http://schemas.microsoft.com/office/drawing/2014/main" id="{E36ACB9A-2990-524B-8926-FADE285782E6}"/>
                </a:ext>
              </a:extLst>
            </p:cNvPr>
            <p:cNvSpPr>
              <a:spLocks/>
            </p:cNvSpPr>
            <p:nvPr/>
          </p:nvSpPr>
          <p:spPr bwMode="auto">
            <a:xfrm>
              <a:off x="3300" y="2521"/>
              <a:ext cx="38" cy="15"/>
            </a:xfrm>
            <a:custGeom>
              <a:avLst/>
              <a:gdLst>
                <a:gd name="T0" fmla="*/ 0 w 38"/>
                <a:gd name="T1" fmla="*/ 14 h 15"/>
                <a:gd name="T2" fmla="*/ 6 w 38"/>
                <a:gd name="T3" fmla="*/ 10 h 15"/>
                <a:gd name="T4" fmla="*/ 13 w 38"/>
                <a:gd name="T5" fmla="*/ 4 h 15"/>
                <a:gd name="T6" fmla="*/ 18 w 38"/>
                <a:gd name="T7" fmla="*/ 0 h 15"/>
                <a:gd name="T8" fmla="*/ 24 w 38"/>
                <a:gd name="T9" fmla="*/ 4 h 15"/>
                <a:gd name="T10" fmla="*/ 31 w 38"/>
                <a:gd name="T11" fmla="*/ 9 h 15"/>
                <a:gd name="T12" fmla="*/ 37 w 38"/>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5">
                  <a:moveTo>
                    <a:pt x="0" y="14"/>
                  </a:moveTo>
                  <a:lnTo>
                    <a:pt x="6" y="10"/>
                  </a:lnTo>
                  <a:lnTo>
                    <a:pt x="13" y="4"/>
                  </a:lnTo>
                  <a:lnTo>
                    <a:pt x="18" y="0"/>
                  </a:lnTo>
                  <a:lnTo>
                    <a:pt x="24" y="4"/>
                  </a:lnTo>
                  <a:lnTo>
                    <a:pt x="31" y="9"/>
                  </a:lnTo>
                  <a:lnTo>
                    <a:pt x="37"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6" name="Freeform 127">
              <a:extLst>
                <a:ext uri="{FF2B5EF4-FFF2-40B4-BE49-F238E27FC236}">
                  <a16:creationId xmlns:a16="http://schemas.microsoft.com/office/drawing/2014/main" id="{E43488D3-FADE-C04B-94F4-976B9EC60F2F}"/>
                </a:ext>
              </a:extLst>
            </p:cNvPr>
            <p:cNvSpPr>
              <a:spLocks/>
            </p:cNvSpPr>
            <p:nvPr/>
          </p:nvSpPr>
          <p:spPr bwMode="auto">
            <a:xfrm>
              <a:off x="2773" y="1664"/>
              <a:ext cx="23" cy="859"/>
            </a:xfrm>
            <a:custGeom>
              <a:avLst/>
              <a:gdLst>
                <a:gd name="T0" fmla="*/ 0 w 23"/>
                <a:gd name="T1" fmla="*/ 155 h 859"/>
                <a:gd name="T2" fmla="*/ 5 w 23"/>
                <a:gd name="T3" fmla="*/ 0 h 859"/>
                <a:gd name="T4" fmla="*/ 11 w 23"/>
                <a:gd name="T5" fmla="*/ 286 h 859"/>
                <a:gd name="T6" fmla="*/ 16 w 23"/>
                <a:gd name="T7" fmla="*/ 572 h 859"/>
                <a:gd name="T8" fmla="*/ 22 w 23"/>
                <a:gd name="T9" fmla="*/ 858 h 8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59">
                  <a:moveTo>
                    <a:pt x="0" y="155"/>
                  </a:moveTo>
                  <a:lnTo>
                    <a:pt x="5" y="0"/>
                  </a:lnTo>
                  <a:lnTo>
                    <a:pt x="11" y="286"/>
                  </a:lnTo>
                  <a:lnTo>
                    <a:pt x="16" y="572"/>
                  </a:lnTo>
                  <a:lnTo>
                    <a:pt x="22" y="85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7" name="Freeform 128">
              <a:extLst>
                <a:ext uri="{FF2B5EF4-FFF2-40B4-BE49-F238E27FC236}">
                  <a16:creationId xmlns:a16="http://schemas.microsoft.com/office/drawing/2014/main" id="{03097455-B5F6-584C-ACB4-20BEF822C860}"/>
                </a:ext>
              </a:extLst>
            </p:cNvPr>
            <p:cNvSpPr>
              <a:spLocks/>
            </p:cNvSpPr>
            <p:nvPr/>
          </p:nvSpPr>
          <p:spPr bwMode="auto">
            <a:xfrm>
              <a:off x="2885" y="2511"/>
              <a:ext cx="12" cy="12"/>
            </a:xfrm>
            <a:custGeom>
              <a:avLst/>
              <a:gdLst>
                <a:gd name="T0" fmla="*/ 0 w 12"/>
                <a:gd name="T1" fmla="*/ 11 h 12"/>
                <a:gd name="T2" fmla="*/ 6 w 12"/>
                <a:gd name="T3" fmla="*/ 6 h 12"/>
                <a:gd name="T4" fmla="*/ 11 w 12"/>
                <a:gd name="T5" fmla="*/ 0 h 12"/>
                <a:gd name="T6" fmla="*/ 0 60000 65536"/>
                <a:gd name="T7" fmla="*/ 0 60000 65536"/>
                <a:gd name="T8" fmla="*/ 0 60000 65536"/>
              </a:gdLst>
              <a:ahLst/>
              <a:cxnLst>
                <a:cxn ang="T6">
                  <a:pos x="T0" y="T1"/>
                </a:cxn>
                <a:cxn ang="T7">
                  <a:pos x="T2" y="T3"/>
                </a:cxn>
                <a:cxn ang="T8">
                  <a:pos x="T4" y="T5"/>
                </a:cxn>
              </a:cxnLst>
              <a:rect l="0" t="0" r="r" b="b"/>
              <a:pathLst>
                <a:path w="12" h="12">
                  <a:moveTo>
                    <a:pt x="0" y="11"/>
                  </a:moveTo>
                  <a:lnTo>
                    <a:pt x="6" y="6"/>
                  </a:lnTo>
                  <a:lnTo>
                    <a:pt x="11"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8" name="Freeform 129">
              <a:extLst>
                <a:ext uri="{FF2B5EF4-FFF2-40B4-BE49-F238E27FC236}">
                  <a16:creationId xmlns:a16="http://schemas.microsoft.com/office/drawing/2014/main" id="{274BA2FD-64C2-204A-9AC0-4A000A836E97}"/>
                </a:ext>
              </a:extLst>
            </p:cNvPr>
            <p:cNvSpPr>
              <a:spLocks/>
            </p:cNvSpPr>
            <p:nvPr/>
          </p:nvSpPr>
          <p:spPr bwMode="auto">
            <a:xfrm>
              <a:off x="2906" y="2490"/>
              <a:ext cx="33" cy="33"/>
            </a:xfrm>
            <a:custGeom>
              <a:avLst/>
              <a:gdLst>
                <a:gd name="T0" fmla="*/ 0 w 33"/>
                <a:gd name="T1" fmla="*/ 0 h 33"/>
                <a:gd name="T2" fmla="*/ 6 w 33"/>
                <a:gd name="T3" fmla="*/ 7 h 33"/>
                <a:gd name="T4" fmla="*/ 13 w 33"/>
                <a:gd name="T5" fmla="*/ 2 h 33"/>
                <a:gd name="T6" fmla="*/ 19 w 33"/>
                <a:gd name="T7" fmla="*/ 12 h 33"/>
                <a:gd name="T8" fmla="*/ 26 w 33"/>
                <a:gd name="T9" fmla="*/ 22 h 33"/>
                <a:gd name="T10" fmla="*/ 32 w 33"/>
                <a:gd name="T11" fmla="*/ 32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3">
                  <a:moveTo>
                    <a:pt x="0" y="0"/>
                  </a:moveTo>
                  <a:lnTo>
                    <a:pt x="6" y="7"/>
                  </a:lnTo>
                  <a:lnTo>
                    <a:pt x="13" y="2"/>
                  </a:lnTo>
                  <a:lnTo>
                    <a:pt x="19" y="12"/>
                  </a:lnTo>
                  <a:lnTo>
                    <a:pt x="26" y="22"/>
                  </a:lnTo>
                  <a:lnTo>
                    <a:pt x="32"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9" name="Freeform 130">
              <a:extLst>
                <a:ext uri="{FF2B5EF4-FFF2-40B4-BE49-F238E27FC236}">
                  <a16:creationId xmlns:a16="http://schemas.microsoft.com/office/drawing/2014/main" id="{8101D225-75CB-3742-91A0-5695B4E8C45E}"/>
                </a:ext>
              </a:extLst>
            </p:cNvPr>
            <p:cNvSpPr>
              <a:spLocks/>
            </p:cNvSpPr>
            <p:nvPr/>
          </p:nvSpPr>
          <p:spPr bwMode="auto">
            <a:xfrm>
              <a:off x="3024" y="2514"/>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0" name="Freeform 131">
              <a:extLst>
                <a:ext uri="{FF2B5EF4-FFF2-40B4-BE49-F238E27FC236}">
                  <a16:creationId xmlns:a16="http://schemas.microsoft.com/office/drawing/2014/main" id="{BA56E993-47EF-C441-8300-BA8A2A0F0081}"/>
                </a:ext>
              </a:extLst>
            </p:cNvPr>
            <p:cNvSpPr>
              <a:spLocks/>
            </p:cNvSpPr>
            <p:nvPr/>
          </p:nvSpPr>
          <p:spPr bwMode="auto">
            <a:xfrm>
              <a:off x="3165" y="2499"/>
              <a:ext cx="36" cy="24"/>
            </a:xfrm>
            <a:custGeom>
              <a:avLst/>
              <a:gdLst>
                <a:gd name="T0" fmla="*/ 0 w 36"/>
                <a:gd name="T1" fmla="*/ 23 h 24"/>
                <a:gd name="T2" fmla="*/ 6 w 36"/>
                <a:gd name="T3" fmla="*/ 16 h 24"/>
                <a:gd name="T4" fmla="*/ 12 w 36"/>
                <a:gd name="T5" fmla="*/ 7 h 24"/>
                <a:gd name="T6" fmla="*/ 18 w 36"/>
                <a:gd name="T7" fmla="*/ 0 h 24"/>
                <a:gd name="T8" fmla="*/ 23 w 36"/>
                <a:gd name="T9" fmla="*/ 7 h 24"/>
                <a:gd name="T10" fmla="*/ 29 w 36"/>
                <a:gd name="T11" fmla="*/ 16 h 24"/>
                <a:gd name="T12" fmla="*/ 35 w 36"/>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4">
                  <a:moveTo>
                    <a:pt x="0" y="23"/>
                  </a:moveTo>
                  <a:lnTo>
                    <a:pt x="6" y="16"/>
                  </a:lnTo>
                  <a:lnTo>
                    <a:pt x="12" y="7"/>
                  </a:lnTo>
                  <a:lnTo>
                    <a:pt x="18" y="0"/>
                  </a:lnTo>
                  <a:lnTo>
                    <a:pt x="23" y="7"/>
                  </a:lnTo>
                  <a:lnTo>
                    <a:pt x="29" y="16"/>
                  </a:lnTo>
                  <a:lnTo>
                    <a:pt x="35"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1" name="Freeform 132">
              <a:extLst>
                <a:ext uri="{FF2B5EF4-FFF2-40B4-BE49-F238E27FC236}">
                  <a16:creationId xmlns:a16="http://schemas.microsoft.com/office/drawing/2014/main" id="{25E40917-0A4C-764B-9CB4-A304E9553282}"/>
                </a:ext>
              </a:extLst>
            </p:cNvPr>
            <p:cNvSpPr>
              <a:spLocks/>
            </p:cNvSpPr>
            <p:nvPr/>
          </p:nvSpPr>
          <p:spPr bwMode="auto">
            <a:xfrm>
              <a:off x="3306" y="2514"/>
              <a:ext cx="36" cy="9"/>
            </a:xfrm>
            <a:custGeom>
              <a:avLst/>
              <a:gdLst>
                <a:gd name="T0" fmla="*/ 0 w 36"/>
                <a:gd name="T1" fmla="*/ 8 h 9"/>
                <a:gd name="T2" fmla="*/ 6 w 36"/>
                <a:gd name="T3" fmla="*/ 5 h 9"/>
                <a:gd name="T4" fmla="*/ 11 w 36"/>
                <a:gd name="T5" fmla="*/ 3 h 9"/>
                <a:gd name="T6" fmla="*/ 17 w 36"/>
                <a:gd name="T7" fmla="*/ 0 h 9"/>
                <a:gd name="T8" fmla="*/ 23 w 36"/>
                <a:gd name="T9" fmla="*/ 3 h 9"/>
                <a:gd name="T10" fmla="*/ 29 w 36"/>
                <a:gd name="T11" fmla="*/ 5 h 9"/>
                <a:gd name="T12" fmla="*/ 35 w 36"/>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9">
                  <a:moveTo>
                    <a:pt x="0" y="8"/>
                  </a:moveTo>
                  <a:lnTo>
                    <a:pt x="6" y="5"/>
                  </a:lnTo>
                  <a:lnTo>
                    <a:pt x="11" y="3"/>
                  </a:lnTo>
                  <a:lnTo>
                    <a:pt x="17" y="0"/>
                  </a:lnTo>
                  <a:lnTo>
                    <a:pt x="23" y="3"/>
                  </a:lnTo>
                  <a:lnTo>
                    <a:pt x="29" y="5"/>
                  </a:lnTo>
                  <a:lnTo>
                    <a:pt x="35"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2" name="Freeform 133">
              <a:extLst>
                <a:ext uri="{FF2B5EF4-FFF2-40B4-BE49-F238E27FC236}">
                  <a16:creationId xmlns:a16="http://schemas.microsoft.com/office/drawing/2014/main" id="{B033C5DA-A27B-4149-B397-1B498254DE75}"/>
                </a:ext>
              </a:extLst>
            </p:cNvPr>
            <p:cNvSpPr>
              <a:spLocks/>
            </p:cNvSpPr>
            <p:nvPr/>
          </p:nvSpPr>
          <p:spPr bwMode="auto">
            <a:xfrm>
              <a:off x="2778" y="1664"/>
              <a:ext cx="24" cy="843"/>
            </a:xfrm>
            <a:custGeom>
              <a:avLst/>
              <a:gdLst>
                <a:gd name="T0" fmla="*/ 0 w 24"/>
                <a:gd name="T1" fmla="*/ 0 h 843"/>
                <a:gd name="T2" fmla="*/ 6 w 24"/>
                <a:gd name="T3" fmla="*/ 210 h 843"/>
                <a:gd name="T4" fmla="*/ 12 w 24"/>
                <a:gd name="T5" fmla="*/ 421 h 843"/>
                <a:gd name="T6" fmla="*/ 17 w 24"/>
                <a:gd name="T7" fmla="*/ 632 h 843"/>
                <a:gd name="T8" fmla="*/ 23 w 24"/>
                <a:gd name="T9" fmla="*/ 842 h 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43">
                  <a:moveTo>
                    <a:pt x="0" y="0"/>
                  </a:moveTo>
                  <a:lnTo>
                    <a:pt x="6" y="210"/>
                  </a:lnTo>
                  <a:lnTo>
                    <a:pt x="12" y="421"/>
                  </a:lnTo>
                  <a:lnTo>
                    <a:pt x="17" y="632"/>
                  </a:lnTo>
                  <a:lnTo>
                    <a:pt x="23" y="8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7" name="Line 134">
              <a:extLst>
                <a:ext uri="{FF2B5EF4-FFF2-40B4-BE49-F238E27FC236}">
                  <a16:creationId xmlns:a16="http://schemas.microsoft.com/office/drawing/2014/main" id="{E031A47B-991A-7B48-A18C-1685D3DE35D5}"/>
                </a:ext>
              </a:extLst>
            </p:cNvPr>
            <p:cNvSpPr>
              <a:spLocks noChangeShapeType="1"/>
            </p:cNvSpPr>
            <p:nvPr/>
          </p:nvSpPr>
          <p:spPr bwMode="auto">
            <a:xfrm flipV="1">
              <a:off x="2890" y="2501"/>
              <a:ext cx="6"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94" name="Freeform 135">
              <a:extLst>
                <a:ext uri="{FF2B5EF4-FFF2-40B4-BE49-F238E27FC236}">
                  <a16:creationId xmlns:a16="http://schemas.microsoft.com/office/drawing/2014/main" id="{D7C94CB7-DD4E-A240-92CB-8BBA8123F35D}"/>
                </a:ext>
              </a:extLst>
            </p:cNvPr>
            <p:cNvSpPr>
              <a:spLocks/>
            </p:cNvSpPr>
            <p:nvPr/>
          </p:nvSpPr>
          <p:spPr bwMode="auto">
            <a:xfrm>
              <a:off x="2918" y="2492"/>
              <a:ext cx="24" cy="15"/>
            </a:xfrm>
            <a:custGeom>
              <a:avLst/>
              <a:gdLst>
                <a:gd name="T0" fmla="*/ 0 w 24"/>
                <a:gd name="T1" fmla="*/ 0 h 15"/>
                <a:gd name="T2" fmla="*/ 6 w 24"/>
                <a:gd name="T3" fmla="*/ 1 h 15"/>
                <a:gd name="T4" fmla="*/ 12 w 24"/>
                <a:gd name="T5" fmla="*/ 6 h 15"/>
                <a:gd name="T6" fmla="*/ 18 w 24"/>
                <a:gd name="T7" fmla="*/ 10 h 15"/>
                <a:gd name="T8" fmla="*/ 23 w 24"/>
                <a:gd name="T9" fmla="*/ 14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5">
                  <a:moveTo>
                    <a:pt x="0" y="0"/>
                  </a:moveTo>
                  <a:lnTo>
                    <a:pt x="6" y="1"/>
                  </a:lnTo>
                  <a:lnTo>
                    <a:pt x="12" y="6"/>
                  </a:lnTo>
                  <a:lnTo>
                    <a:pt x="18" y="10"/>
                  </a:lnTo>
                  <a:lnTo>
                    <a:pt x="23"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5" name="Freeform 136">
              <a:extLst>
                <a:ext uri="{FF2B5EF4-FFF2-40B4-BE49-F238E27FC236}">
                  <a16:creationId xmlns:a16="http://schemas.microsoft.com/office/drawing/2014/main" id="{D665DE1E-64AF-4D44-A136-E3FB60C61365}"/>
                </a:ext>
              </a:extLst>
            </p:cNvPr>
            <p:cNvSpPr>
              <a:spLocks/>
            </p:cNvSpPr>
            <p:nvPr/>
          </p:nvSpPr>
          <p:spPr bwMode="auto">
            <a:xfrm>
              <a:off x="3031" y="2478"/>
              <a:ext cx="35" cy="29"/>
            </a:xfrm>
            <a:custGeom>
              <a:avLst/>
              <a:gdLst>
                <a:gd name="T0" fmla="*/ 0 w 35"/>
                <a:gd name="T1" fmla="*/ 28 h 29"/>
                <a:gd name="T2" fmla="*/ 6 w 35"/>
                <a:gd name="T3" fmla="*/ 19 h 29"/>
                <a:gd name="T4" fmla="*/ 12 w 35"/>
                <a:gd name="T5" fmla="*/ 9 h 29"/>
                <a:gd name="T6" fmla="*/ 17 w 35"/>
                <a:gd name="T7" fmla="*/ 0 h 29"/>
                <a:gd name="T8" fmla="*/ 22 w 35"/>
                <a:gd name="T9" fmla="*/ 9 h 29"/>
                <a:gd name="T10" fmla="*/ 28 w 35"/>
                <a:gd name="T11" fmla="*/ 19 h 29"/>
                <a:gd name="T12" fmla="*/ 34 w 35"/>
                <a:gd name="T13" fmla="*/ 28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9">
                  <a:moveTo>
                    <a:pt x="0" y="28"/>
                  </a:moveTo>
                  <a:lnTo>
                    <a:pt x="6" y="19"/>
                  </a:lnTo>
                  <a:lnTo>
                    <a:pt x="12" y="9"/>
                  </a:lnTo>
                  <a:lnTo>
                    <a:pt x="17" y="0"/>
                  </a:lnTo>
                  <a:lnTo>
                    <a:pt x="22" y="9"/>
                  </a:lnTo>
                  <a:lnTo>
                    <a:pt x="28" y="19"/>
                  </a:lnTo>
                  <a:lnTo>
                    <a:pt x="34" y="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6" name="Freeform 137">
              <a:extLst>
                <a:ext uri="{FF2B5EF4-FFF2-40B4-BE49-F238E27FC236}">
                  <a16:creationId xmlns:a16="http://schemas.microsoft.com/office/drawing/2014/main" id="{5F5C21D4-B970-B44A-A8D8-707201190368}"/>
                </a:ext>
              </a:extLst>
            </p:cNvPr>
            <p:cNvSpPr>
              <a:spLocks/>
            </p:cNvSpPr>
            <p:nvPr/>
          </p:nvSpPr>
          <p:spPr bwMode="auto">
            <a:xfrm>
              <a:off x="2630" y="2485"/>
              <a:ext cx="38" cy="11"/>
            </a:xfrm>
            <a:custGeom>
              <a:avLst/>
              <a:gdLst>
                <a:gd name="T0" fmla="*/ 0 w 38"/>
                <a:gd name="T1" fmla="*/ 10 h 11"/>
                <a:gd name="T2" fmla="*/ 6 w 38"/>
                <a:gd name="T3" fmla="*/ 7 h 11"/>
                <a:gd name="T4" fmla="*/ 12 w 38"/>
                <a:gd name="T5" fmla="*/ 4 h 11"/>
                <a:gd name="T6" fmla="*/ 19 w 38"/>
                <a:gd name="T7" fmla="*/ 0 h 11"/>
                <a:gd name="T8" fmla="*/ 25 w 38"/>
                <a:gd name="T9" fmla="*/ 4 h 11"/>
                <a:gd name="T10" fmla="*/ 31 w 38"/>
                <a:gd name="T11" fmla="*/ 7 h 11"/>
                <a:gd name="T12" fmla="*/ 37 w 38"/>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1">
                  <a:moveTo>
                    <a:pt x="0" y="10"/>
                  </a:moveTo>
                  <a:lnTo>
                    <a:pt x="6" y="7"/>
                  </a:lnTo>
                  <a:lnTo>
                    <a:pt x="12" y="4"/>
                  </a:lnTo>
                  <a:lnTo>
                    <a:pt x="19" y="0"/>
                  </a:lnTo>
                  <a:lnTo>
                    <a:pt x="25" y="4"/>
                  </a:lnTo>
                  <a:lnTo>
                    <a:pt x="31" y="7"/>
                  </a:lnTo>
                  <a:lnTo>
                    <a:pt x="37"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7" name="Freeform 138">
              <a:extLst>
                <a:ext uri="{FF2B5EF4-FFF2-40B4-BE49-F238E27FC236}">
                  <a16:creationId xmlns:a16="http://schemas.microsoft.com/office/drawing/2014/main" id="{790B29BD-D914-334D-AF05-FCDB5D27C733}"/>
                </a:ext>
              </a:extLst>
            </p:cNvPr>
            <p:cNvSpPr>
              <a:spLocks/>
            </p:cNvSpPr>
            <p:nvPr/>
          </p:nvSpPr>
          <p:spPr bwMode="auto">
            <a:xfrm>
              <a:off x="2785" y="1831"/>
              <a:ext cx="24" cy="665"/>
            </a:xfrm>
            <a:custGeom>
              <a:avLst/>
              <a:gdLst>
                <a:gd name="T0" fmla="*/ 0 w 24"/>
                <a:gd name="T1" fmla="*/ 44 h 665"/>
                <a:gd name="T2" fmla="*/ 6 w 24"/>
                <a:gd name="T3" fmla="*/ 0 h 665"/>
                <a:gd name="T4" fmla="*/ 12 w 24"/>
                <a:gd name="T5" fmla="*/ 222 h 665"/>
                <a:gd name="T6" fmla="*/ 18 w 24"/>
                <a:gd name="T7" fmla="*/ 443 h 665"/>
                <a:gd name="T8" fmla="*/ 23 w 24"/>
                <a:gd name="T9" fmla="*/ 664 h 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65">
                  <a:moveTo>
                    <a:pt x="0" y="44"/>
                  </a:moveTo>
                  <a:lnTo>
                    <a:pt x="6" y="0"/>
                  </a:lnTo>
                  <a:lnTo>
                    <a:pt x="12" y="222"/>
                  </a:lnTo>
                  <a:lnTo>
                    <a:pt x="18" y="443"/>
                  </a:lnTo>
                  <a:lnTo>
                    <a:pt x="23" y="66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8" name="Freeform 139">
              <a:extLst>
                <a:ext uri="{FF2B5EF4-FFF2-40B4-BE49-F238E27FC236}">
                  <a16:creationId xmlns:a16="http://schemas.microsoft.com/office/drawing/2014/main" id="{AD62D727-1E40-2048-8D8D-3F008799C85E}"/>
                </a:ext>
              </a:extLst>
            </p:cNvPr>
            <p:cNvSpPr>
              <a:spLocks/>
            </p:cNvSpPr>
            <p:nvPr/>
          </p:nvSpPr>
          <p:spPr bwMode="auto">
            <a:xfrm>
              <a:off x="2896" y="2456"/>
              <a:ext cx="54" cy="40"/>
            </a:xfrm>
            <a:custGeom>
              <a:avLst/>
              <a:gdLst>
                <a:gd name="T0" fmla="*/ 0 w 54"/>
                <a:gd name="T1" fmla="*/ 39 h 40"/>
                <a:gd name="T2" fmla="*/ 6 w 54"/>
                <a:gd name="T3" fmla="*/ 37 h 40"/>
                <a:gd name="T4" fmla="*/ 11 w 54"/>
                <a:gd name="T5" fmla="*/ 34 h 40"/>
                <a:gd name="T6" fmla="*/ 17 w 54"/>
                <a:gd name="T7" fmla="*/ 31 h 40"/>
                <a:gd name="T8" fmla="*/ 23 w 54"/>
                <a:gd name="T9" fmla="*/ 21 h 40"/>
                <a:gd name="T10" fmla="*/ 30 w 54"/>
                <a:gd name="T11" fmla="*/ 10 h 40"/>
                <a:gd name="T12" fmla="*/ 36 w 54"/>
                <a:gd name="T13" fmla="*/ 0 h 40"/>
                <a:gd name="T14" fmla="*/ 42 w 54"/>
                <a:gd name="T15" fmla="*/ 12 h 40"/>
                <a:gd name="T16" fmla="*/ 47 w 54"/>
                <a:gd name="T17" fmla="*/ 26 h 40"/>
                <a:gd name="T18" fmla="*/ 53 w 54"/>
                <a:gd name="T19" fmla="*/ 39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40">
                  <a:moveTo>
                    <a:pt x="0" y="39"/>
                  </a:moveTo>
                  <a:lnTo>
                    <a:pt x="6" y="37"/>
                  </a:lnTo>
                  <a:lnTo>
                    <a:pt x="11" y="34"/>
                  </a:lnTo>
                  <a:lnTo>
                    <a:pt x="17" y="31"/>
                  </a:lnTo>
                  <a:lnTo>
                    <a:pt x="23" y="21"/>
                  </a:lnTo>
                  <a:lnTo>
                    <a:pt x="30" y="10"/>
                  </a:lnTo>
                  <a:lnTo>
                    <a:pt x="36" y="0"/>
                  </a:lnTo>
                  <a:lnTo>
                    <a:pt x="42" y="12"/>
                  </a:lnTo>
                  <a:lnTo>
                    <a:pt x="47" y="26"/>
                  </a:lnTo>
                  <a:lnTo>
                    <a:pt x="53"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9" name="Freeform 140">
              <a:extLst>
                <a:ext uri="{FF2B5EF4-FFF2-40B4-BE49-F238E27FC236}">
                  <a16:creationId xmlns:a16="http://schemas.microsoft.com/office/drawing/2014/main" id="{9D35D84F-7F17-FF42-B1A3-0A02784A7DD4}"/>
                </a:ext>
              </a:extLst>
            </p:cNvPr>
            <p:cNvSpPr>
              <a:spLocks/>
            </p:cNvSpPr>
            <p:nvPr/>
          </p:nvSpPr>
          <p:spPr bwMode="auto">
            <a:xfrm>
              <a:off x="3037" y="2449"/>
              <a:ext cx="36" cy="47"/>
            </a:xfrm>
            <a:custGeom>
              <a:avLst/>
              <a:gdLst>
                <a:gd name="T0" fmla="*/ 0 w 36"/>
                <a:gd name="T1" fmla="*/ 46 h 47"/>
                <a:gd name="T2" fmla="*/ 6 w 36"/>
                <a:gd name="T3" fmla="*/ 31 h 47"/>
                <a:gd name="T4" fmla="*/ 11 w 36"/>
                <a:gd name="T5" fmla="*/ 15 h 47"/>
                <a:gd name="T6" fmla="*/ 17 w 36"/>
                <a:gd name="T7" fmla="*/ 0 h 47"/>
                <a:gd name="T8" fmla="*/ 23 w 36"/>
                <a:gd name="T9" fmla="*/ 15 h 47"/>
                <a:gd name="T10" fmla="*/ 29 w 36"/>
                <a:gd name="T11" fmla="*/ 31 h 47"/>
                <a:gd name="T12" fmla="*/ 35 w 36"/>
                <a:gd name="T13" fmla="*/ 46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7">
                  <a:moveTo>
                    <a:pt x="0" y="46"/>
                  </a:moveTo>
                  <a:lnTo>
                    <a:pt x="6" y="31"/>
                  </a:lnTo>
                  <a:lnTo>
                    <a:pt x="11" y="15"/>
                  </a:lnTo>
                  <a:lnTo>
                    <a:pt x="17" y="0"/>
                  </a:lnTo>
                  <a:lnTo>
                    <a:pt x="23" y="15"/>
                  </a:lnTo>
                  <a:lnTo>
                    <a:pt x="29" y="31"/>
                  </a:lnTo>
                  <a:lnTo>
                    <a:pt x="35"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0" name="Freeform 141">
              <a:extLst>
                <a:ext uri="{FF2B5EF4-FFF2-40B4-BE49-F238E27FC236}">
                  <a16:creationId xmlns:a16="http://schemas.microsoft.com/office/drawing/2014/main" id="{DCF6B0BC-078D-724A-82FA-18C98EE6B473}"/>
                </a:ext>
              </a:extLst>
            </p:cNvPr>
            <p:cNvSpPr>
              <a:spLocks/>
            </p:cNvSpPr>
            <p:nvPr/>
          </p:nvSpPr>
          <p:spPr bwMode="auto">
            <a:xfrm>
              <a:off x="3178" y="2485"/>
              <a:ext cx="37" cy="11"/>
            </a:xfrm>
            <a:custGeom>
              <a:avLst/>
              <a:gdLst>
                <a:gd name="T0" fmla="*/ 0 w 37"/>
                <a:gd name="T1" fmla="*/ 10 h 11"/>
                <a:gd name="T2" fmla="*/ 6 w 37"/>
                <a:gd name="T3" fmla="*/ 7 h 11"/>
                <a:gd name="T4" fmla="*/ 12 w 37"/>
                <a:gd name="T5" fmla="*/ 4 h 11"/>
                <a:gd name="T6" fmla="*/ 18 w 37"/>
                <a:gd name="T7" fmla="*/ 0 h 11"/>
                <a:gd name="T8" fmla="*/ 24 w 37"/>
                <a:gd name="T9" fmla="*/ 4 h 11"/>
                <a:gd name="T10" fmla="*/ 30 w 37"/>
                <a:gd name="T11" fmla="*/ 7 h 11"/>
                <a:gd name="T12" fmla="*/ 36 w 37"/>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1">
                  <a:moveTo>
                    <a:pt x="0" y="10"/>
                  </a:moveTo>
                  <a:lnTo>
                    <a:pt x="6" y="7"/>
                  </a:lnTo>
                  <a:lnTo>
                    <a:pt x="12" y="4"/>
                  </a:lnTo>
                  <a:lnTo>
                    <a:pt x="18" y="0"/>
                  </a:lnTo>
                  <a:lnTo>
                    <a:pt x="24" y="4"/>
                  </a:lnTo>
                  <a:lnTo>
                    <a:pt x="30" y="7"/>
                  </a:lnTo>
                  <a:lnTo>
                    <a:pt x="36"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1" name="Freeform 142">
              <a:extLst>
                <a:ext uri="{FF2B5EF4-FFF2-40B4-BE49-F238E27FC236}">
                  <a16:creationId xmlns:a16="http://schemas.microsoft.com/office/drawing/2014/main" id="{A1EE17AC-5566-1449-A599-1EA6FE30E384}"/>
                </a:ext>
              </a:extLst>
            </p:cNvPr>
            <p:cNvSpPr>
              <a:spLocks/>
            </p:cNvSpPr>
            <p:nvPr/>
          </p:nvSpPr>
          <p:spPr bwMode="auto">
            <a:xfrm>
              <a:off x="3318" y="2485"/>
              <a:ext cx="38" cy="11"/>
            </a:xfrm>
            <a:custGeom>
              <a:avLst/>
              <a:gdLst>
                <a:gd name="T0" fmla="*/ 0 w 38"/>
                <a:gd name="T1" fmla="*/ 10 h 11"/>
                <a:gd name="T2" fmla="*/ 6 w 38"/>
                <a:gd name="T3" fmla="*/ 7 h 11"/>
                <a:gd name="T4" fmla="*/ 12 w 38"/>
                <a:gd name="T5" fmla="*/ 4 h 11"/>
                <a:gd name="T6" fmla="*/ 19 w 38"/>
                <a:gd name="T7" fmla="*/ 0 h 11"/>
                <a:gd name="T8" fmla="*/ 25 w 38"/>
                <a:gd name="T9" fmla="*/ 4 h 11"/>
                <a:gd name="T10" fmla="*/ 31 w 38"/>
                <a:gd name="T11" fmla="*/ 7 h 11"/>
                <a:gd name="T12" fmla="*/ 37 w 38"/>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1">
                  <a:moveTo>
                    <a:pt x="0" y="10"/>
                  </a:moveTo>
                  <a:lnTo>
                    <a:pt x="6" y="7"/>
                  </a:lnTo>
                  <a:lnTo>
                    <a:pt x="12" y="4"/>
                  </a:lnTo>
                  <a:lnTo>
                    <a:pt x="19" y="0"/>
                  </a:lnTo>
                  <a:lnTo>
                    <a:pt x="25" y="4"/>
                  </a:lnTo>
                  <a:lnTo>
                    <a:pt x="31" y="7"/>
                  </a:lnTo>
                  <a:lnTo>
                    <a:pt x="37"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2" name="Freeform 143">
              <a:extLst>
                <a:ext uri="{FF2B5EF4-FFF2-40B4-BE49-F238E27FC236}">
                  <a16:creationId xmlns:a16="http://schemas.microsoft.com/office/drawing/2014/main" id="{DDB883C2-4908-2D48-8E64-296A9E85BE8C}"/>
                </a:ext>
              </a:extLst>
            </p:cNvPr>
            <p:cNvSpPr>
              <a:spLocks/>
            </p:cNvSpPr>
            <p:nvPr/>
          </p:nvSpPr>
          <p:spPr bwMode="auto">
            <a:xfrm>
              <a:off x="2790" y="1831"/>
              <a:ext cx="24" cy="650"/>
            </a:xfrm>
            <a:custGeom>
              <a:avLst/>
              <a:gdLst>
                <a:gd name="T0" fmla="*/ 0 w 24"/>
                <a:gd name="T1" fmla="*/ 0 h 650"/>
                <a:gd name="T2" fmla="*/ 6 w 24"/>
                <a:gd name="T3" fmla="*/ 39 h 650"/>
                <a:gd name="T4" fmla="*/ 12 w 24"/>
                <a:gd name="T5" fmla="*/ 242 h 650"/>
                <a:gd name="T6" fmla="*/ 17 w 24"/>
                <a:gd name="T7" fmla="*/ 446 h 650"/>
                <a:gd name="T8" fmla="*/ 23 w 24"/>
                <a:gd name="T9" fmla="*/ 649 h 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50">
                  <a:moveTo>
                    <a:pt x="0" y="0"/>
                  </a:moveTo>
                  <a:lnTo>
                    <a:pt x="6" y="39"/>
                  </a:lnTo>
                  <a:lnTo>
                    <a:pt x="12" y="242"/>
                  </a:lnTo>
                  <a:lnTo>
                    <a:pt x="17" y="446"/>
                  </a:lnTo>
                  <a:lnTo>
                    <a:pt x="23" y="64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3" name="Freeform 144">
              <a:extLst>
                <a:ext uri="{FF2B5EF4-FFF2-40B4-BE49-F238E27FC236}">
                  <a16:creationId xmlns:a16="http://schemas.microsoft.com/office/drawing/2014/main" id="{4AE66DED-76C4-D047-B483-3F178C363E5B}"/>
                </a:ext>
              </a:extLst>
            </p:cNvPr>
            <p:cNvSpPr>
              <a:spLocks/>
            </p:cNvSpPr>
            <p:nvPr/>
          </p:nvSpPr>
          <p:spPr bwMode="auto">
            <a:xfrm>
              <a:off x="2918" y="2352"/>
              <a:ext cx="39" cy="129"/>
            </a:xfrm>
            <a:custGeom>
              <a:avLst/>
              <a:gdLst>
                <a:gd name="T0" fmla="*/ 0 w 39"/>
                <a:gd name="T1" fmla="*/ 125 h 129"/>
                <a:gd name="T2" fmla="*/ 6 w 39"/>
                <a:gd name="T3" fmla="*/ 85 h 129"/>
                <a:gd name="T4" fmla="*/ 13 w 39"/>
                <a:gd name="T5" fmla="*/ 42 h 129"/>
                <a:gd name="T6" fmla="*/ 19 w 39"/>
                <a:gd name="T7" fmla="*/ 0 h 129"/>
                <a:gd name="T8" fmla="*/ 25 w 39"/>
                <a:gd name="T9" fmla="*/ 42 h 129"/>
                <a:gd name="T10" fmla="*/ 32 w 39"/>
                <a:gd name="T11" fmla="*/ 85 h 129"/>
                <a:gd name="T12" fmla="*/ 38 w 39"/>
                <a:gd name="T13" fmla="*/ 128 h 1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129">
                  <a:moveTo>
                    <a:pt x="0" y="125"/>
                  </a:moveTo>
                  <a:lnTo>
                    <a:pt x="6" y="85"/>
                  </a:lnTo>
                  <a:lnTo>
                    <a:pt x="13" y="42"/>
                  </a:lnTo>
                  <a:lnTo>
                    <a:pt x="19" y="0"/>
                  </a:lnTo>
                  <a:lnTo>
                    <a:pt x="25" y="42"/>
                  </a:lnTo>
                  <a:lnTo>
                    <a:pt x="32" y="85"/>
                  </a:lnTo>
                  <a:lnTo>
                    <a:pt x="38"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4" name="Freeform 145">
              <a:extLst>
                <a:ext uri="{FF2B5EF4-FFF2-40B4-BE49-F238E27FC236}">
                  <a16:creationId xmlns:a16="http://schemas.microsoft.com/office/drawing/2014/main" id="{C4974329-45C0-C240-A3FF-9A1D77968D12}"/>
                </a:ext>
              </a:extLst>
            </p:cNvPr>
            <p:cNvSpPr>
              <a:spLocks/>
            </p:cNvSpPr>
            <p:nvPr/>
          </p:nvSpPr>
          <p:spPr bwMode="auto">
            <a:xfrm>
              <a:off x="3054" y="2449"/>
              <a:ext cx="24" cy="32"/>
            </a:xfrm>
            <a:custGeom>
              <a:avLst/>
              <a:gdLst>
                <a:gd name="T0" fmla="*/ 0 w 24"/>
                <a:gd name="T1" fmla="*/ 0 h 32"/>
                <a:gd name="T2" fmla="*/ 6 w 24"/>
                <a:gd name="T3" fmla="*/ 9 h 32"/>
                <a:gd name="T4" fmla="*/ 12 w 24"/>
                <a:gd name="T5" fmla="*/ 16 h 32"/>
                <a:gd name="T6" fmla="*/ 18 w 24"/>
                <a:gd name="T7" fmla="*/ 23 h 32"/>
                <a:gd name="T8" fmla="*/ 23 w 24"/>
                <a:gd name="T9" fmla="*/ 31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2">
                  <a:moveTo>
                    <a:pt x="0" y="0"/>
                  </a:moveTo>
                  <a:lnTo>
                    <a:pt x="6" y="9"/>
                  </a:lnTo>
                  <a:lnTo>
                    <a:pt x="12" y="16"/>
                  </a:lnTo>
                  <a:lnTo>
                    <a:pt x="18" y="23"/>
                  </a:lnTo>
                  <a:lnTo>
                    <a:pt x="23"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5" name="Freeform 146">
              <a:extLst>
                <a:ext uri="{FF2B5EF4-FFF2-40B4-BE49-F238E27FC236}">
                  <a16:creationId xmlns:a16="http://schemas.microsoft.com/office/drawing/2014/main" id="{3824CD85-654D-B64D-9C51-F7E672616DA7}"/>
                </a:ext>
              </a:extLst>
            </p:cNvPr>
            <p:cNvSpPr>
              <a:spLocks/>
            </p:cNvSpPr>
            <p:nvPr/>
          </p:nvSpPr>
          <p:spPr bwMode="auto">
            <a:xfrm>
              <a:off x="3183" y="2449"/>
              <a:ext cx="36" cy="32"/>
            </a:xfrm>
            <a:custGeom>
              <a:avLst/>
              <a:gdLst>
                <a:gd name="T0" fmla="*/ 0 w 36"/>
                <a:gd name="T1" fmla="*/ 31 h 32"/>
                <a:gd name="T2" fmla="*/ 5 w 36"/>
                <a:gd name="T3" fmla="*/ 21 h 32"/>
                <a:gd name="T4" fmla="*/ 11 w 36"/>
                <a:gd name="T5" fmla="*/ 11 h 32"/>
                <a:gd name="T6" fmla="*/ 17 w 36"/>
                <a:gd name="T7" fmla="*/ 0 h 32"/>
                <a:gd name="T8" fmla="*/ 23 w 36"/>
                <a:gd name="T9" fmla="*/ 11 h 32"/>
                <a:gd name="T10" fmla="*/ 29 w 36"/>
                <a:gd name="T11" fmla="*/ 21 h 32"/>
                <a:gd name="T12" fmla="*/ 35 w 36"/>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2">
                  <a:moveTo>
                    <a:pt x="0" y="31"/>
                  </a:moveTo>
                  <a:lnTo>
                    <a:pt x="5" y="21"/>
                  </a:lnTo>
                  <a:lnTo>
                    <a:pt x="11" y="11"/>
                  </a:lnTo>
                  <a:lnTo>
                    <a:pt x="17" y="0"/>
                  </a:lnTo>
                  <a:lnTo>
                    <a:pt x="23" y="11"/>
                  </a:lnTo>
                  <a:lnTo>
                    <a:pt x="29" y="21"/>
                  </a:lnTo>
                  <a:lnTo>
                    <a:pt x="35"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6" name="Freeform 147">
              <a:extLst>
                <a:ext uri="{FF2B5EF4-FFF2-40B4-BE49-F238E27FC236}">
                  <a16:creationId xmlns:a16="http://schemas.microsoft.com/office/drawing/2014/main" id="{BDA51B86-7AC4-6742-B416-2DA705EECD74}"/>
                </a:ext>
              </a:extLst>
            </p:cNvPr>
            <p:cNvSpPr>
              <a:spLocks/>
            </p:cNvSpPr>
            <p:nvPr/>
          </p:nvSpPr>
          <p:spPr bwMode="auto">
            <a:xfrm>
              <a:off x="2644" y="2459"/>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7" name="Freeform 148">
              <a:extLst>
                <a:ext uri="{FF2B5EF4-FFF2-40B4-BE49-F238E27FC236}">
                  <a16:creationId xmlns:a16="http://schemas.microsoft.com/office/drawing/2014/main" id="{125A66A7-9218-8144-A3EF-EE1ECD9A380B}"/>
                </a:ext>
              </a:extLst>
            </p:cNvPr>
            <p:cNvSpPr>
              <a:spLocks/>
            </p:cNvSpPr>
            <p:nvPr/>
          </p:nvSpPr>
          <p:spPr bwMode="auto">
            <a:xfrm>
              <a:off x="2795" y="1869"/>
              <a:ext cx="24" cy="598"/>
            </a:xfrm>
            <a:custGeom>
              <a:avLst/>
              <a:gdLst>
                <a:gd name="T0" fmla="*/ 0 w 24"/>
                <a:gd name="T1" fmla="*/ 0 h 598"/>
                <a:gd name="T2" fmla="*/ 6 w 24"/>
                <a:gd name="T3" fmla="*/ 121 h 598"/>
                <a:gd name="T4" fmla="*/ 11 w 24"/>
                <a:gd name="T5" fmla="*/ 279 h 598"/>
                <a:gd name="T6" fmla="*/ 17 w 24"/>
                <a:gd name="T7" fmla="*/ 438 h 598"/>
                <a:gd name="T8" fmla="*/ 23 w 24"/>
                <a:gd name="T9" fmla="*/ 597 h 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598">
                  <a:moveTo>
                    <a:pt x="0" y="0"/>
                  </a:moveTo>
                  <a:lnTo>
                    <a:pt x="6" y="121"/>
                  </a:lnTo>
                  <a:lnTo>
                    <a:pt x="11" y="279"/>
                  </a:lnTo>
                  <a:lnTo>
                    <a:pt x="17" y="438"/>
                  </a:lnTo>
                  <a:lnTo>
                    <a:pt x="23" y="59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8" name="Freeform 149">
              <a:extLst>
                <a:ext uri="{FF2B5EF4-FFF2-40B4-BE49-F238E27FC236}">
                  <a16:creationId xmlns:a16="http://schemas.microsoft.com/office/drawing/2014/main" id="{9FED7F5D-40F0-C941-9B85-28F55D8770EC}"/>
                </a:ext>
              </a:extLst>
            </p:cNvPr>
            <p:cNvSpPr>
              <a:spLocks/>
            </p:cNvSpPr>
            <p:nvPr/>
          </p:nvSpPr>
          <p:spPr bwMode="auto">
            <a:xfrm>
              <a:off x="2906" y="2461"/>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9" name="Freeform 150">
              <a:extLst>
                <a:ext uri="{FF2B5EF4-FFF2-40B4-BE49-F238E27FC236}">
                  <a16:creationId xmlns:a16="http://schemas.microsoft.com/office/drawing/2014/main" id="{6CA4D595-3586-C245-B702-3389BCDC4F87}"/>
                </a:ext>
              </a:extLst>
            </p:cNvPr>
            <p:cNvSpPr>
              <a:spLocks/>
            </p:cNvSpPr>
            <p:nvPr/>
          </p:nvSpPr>
          <p:spPr bwMode="auto">
            <a:xfrm>
              <a:off x="2938" y="2352"/>
              <a:ext cx="22" cy="115"/>
            </a:xfrm>
            <a:custGeom>
              <a:avLst/>
              <a:gdLst>
                <a:gd name="T0" fmla="*/ 0 w 22"/>
                <a:gd name="T1" fmla="*/ 0 h 115"/>
                <a:gd name="T2" fmla="*/ 5 w 22"/>
                <a:gd name="T3" fmla="*/ 31 h 115"/>
                <a:gd name="T4" fmla="*/ 10 w 22"/>
                <a:gd name="T5" fmla="*/ 59 h 115"/>
                <a:gd name="T6" fmla="*/ 16 w 22"/>
                <a:gd name="T7" fmla="*/ 87 h 115"/>
                <a:gd name="T8" fmla="*/ 21 w 22"/>
                <a:gd name="T9" fmla="*/ 114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15">
                  <a:moveTo>
                    <a:pt x="0" y="0"/>
                  </a:moveTo>
                  <a:lnTo>
                    <a:pt x="5" y="31"/>
                  </a:lnTo>
                  <a:lnTo>
                    <a:pt x="10" y="59"/>
                  </a:lnTo>
                  <a:lnTo>
                    <a:pt x="16" y="87"/>
                  </a:lnTo>
                  <a:lnTo>
                    <a:pt x="21" y="1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0" name="Freeform 151">
              <a:extLst>
                <a:ext uri="{FF2B5EF4-FFF2-40B4-BE49-F238E27FC236}">
                  <a16:creationId xmlns:a16="http://schemas.microsoft.com/office/drawing/2014/main" id="{53006DA5-2961-D447-8FE4-5F95072ECCAD}"/>
                </a:ext>
              </a:extLst>
            </p:cNvPr>
            <p:cNvSpPr>
              <a:spLocks/>
            </p:cNvSpPr>
            <p:nvPr/>
          </p:nvSpPr>
          <p:spPr bwMode="auto">
            <a:xfrm>
              <a:off x="3054" y="2442"/>
              <a:ext cx="31" cy="25"/>
            </a:xfrm>
            <a:custGeom>
              <a:avLst/>
              <a:gdLst>
                <a:gd name="T0" fmla="*/ 0 w 31"/>
                <a:gd name="T1" fmla="*/ 6 h 25"/>
                <a:gd name="T2" fmla="*/ 6 w 31"/>
                <a:gd name="T3" fmla="*/ 9 h 25"/>
                <a:gd name="T4" fmla="*/ 12 w 31"/>
                <a:gd name="T5" fmla="*/ 0 h 25"/>
                <a:gd name="T6" fmla="*/ 18 w 31"/>
                <a:gd name="T7" fmla="*/ 9 h 25"/>
                <a:gd name="T8" fmla="*/ 23 w 31"/>
                <a:gd name="T9" fmla="*/ 16 h 25"/>
                <a:gd name="T10" fmla="*/ 30 w 31"/>
                <a:gd name="T11" fmla="*/ 24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25">
                  <a:moveTo>
                    <a:pt x="0" y="6"/>
                  </a:moveTo>
                  <a:lnTo>
                    <a:pt x="6" y="9"/>
                  </a:lnTo>
                  <a:lnTo>
                    <a:pt x="12" y="0"/>
                  </a:lnTo>
                  <a:lnTo>
                    <a:pt x="18" y="9"/>
                  </a:lnTo>
                  <a:lnTo>
                    <a:pt x="23" y="16"/>
                  </a:lnTo>
                  <a:lnTo>
                    <a:pt x="30" y="2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5" name="Line 152">
              <a:extLst>
                <a:ext uri="{FF2B5EF4-FFF2-40B4-BE49-F238E27FC236}">
                  <a16:creationId xmlns:a16="http://schemas.microsoft.com/office/drawing/2014/main" id="{3071D157-ECD0-F349-A94C-971A21102BF5}"/>
                </a:ext>
              </a:extLst>
            </p:cNvPr>
            <p:cNvSpPr>
              <a:spLocks noChangeShapeType="1"/>
            </p:cNvSpPr>
            <p:nvPr/>
          </p:nvSpPr>
          <p:spPr bwMode="auto">
            <a:xfrm flipV="1">
              <a:off x="3192" y="2457"/>
              <a:ext cx="3"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12" name="Freeform 153">
              <a:extLst>
                <a:ext uri="{FF2B5EF4-FFF2-40B4-BE49-F238E27FC236}">
                  <a16:creationId xmlns:a16="http://schemas.microsoft.com/office/drawing/2014/main" id="{135C1BDB-1DD4-544D-B80F-E96C88095FEB}"/>
                </a:ext>
              </a:extLst>
            </p:cNvPr>
            <p:cNvSpPr>
              <a:spLocks/>
            </p:cNvSpPr>
            <p:nvPr/>
          </p:nvSpPr>
          <p:spPr bwMode="auto">
            <a:xfrm>
              <a:off x="3200" y="2449"/>
              <a:ext cx="25" cy="18"/>
            </a:xfrm>
            <a:custGeom>
              <a:avLst/>
              <a:gdLst>
                <a:gd name="T0" fmla="*/ 0 w 25"/>
                <a:gd name="T1" fmla="*/ 0 h 18"/>
                <a:gd name="T2" fmla="*/ 6 w 25"/>
                <a:gd name="T3" fmla="*/ 2 h 18"/>
                <a:gd name="T4" fmla="*/ 12 w 25"/>
                <a:gd name="T5" fmla="*/ 7 h 18"/>
                <a:gd name="T6" fmla="*/ 19 w 25"/>
                <a:gd name="T7" fmla="*/ 12 h 18"/>
                <a:gd name="T8" fmla="*/ 24 w 25"/>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8">
                  <a:moveTo>
                    <a:pt x="0" y="0"/>
                  </a:moveTo>
                  <a:lnTo>
                    <a:pt x="6" y="2"/>
                  </a:lnTo>
                  <a:lnTo>
                    <a:pt x="12" y="7"/>
                  </a:lnTo>
                  <a:lnTo>
                    <a:pt x="19" y="12"/>
                  </a:lnTo>
                  <a:lnTo>
                    <a:pt x="24"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3" name="Freeform 154">
              <a:extLst>
                <a:ext uri="{FF2B5EF4-FFF2-40B4-BE49-F238E27FC236}">
                  <a16:creationId xmlns:a16="http://schemas.microsoft.com/office/drawing/2014/main" id="{3D95C981-E5EF-194F-B37F-04C767DA9C50}"/>
                </a:ext>
              </a:extLst>
            </p:cNvPr>
            <p:cNvSpPr>
              <a:spLocks/>
            </p:cNvSpPr>
            <p:nvPr/>
          </p:nvSpPr>
          <p:spPr bwMode="auto">
            <a:xfrm>
              <a:off x="3332" y="2459"/>
              <a:ext cx="33" cy="8"/>
            </a:xfrm>
            <a:custGeom>
              <a:avLst/>
              <a:gdLst>
                <a:gd name="T0" fmla="*/ 0 w 33"/>
                <a:gd name="T1" fmla="*/ 7 h 8"/>
                <a:gd name="T2" fmla="*/ 5 w 33"/>
                <a:gd name="T3" fmla="*/ 5 h 8"/>
                <a:gd name="T4" fmla="*/ 11 w 33"/>
                <a:gd name="T5" fmla="*/ 2 h 8"/>
                <a:gd name="T6" fmla="*/ 16 w 33"/>
                <a:gd name="T7" fmla="*/ 0 h 8"/>
                <a:gd name="T8" fmla="*/ 22 w 33"/>
                <a:gd name="T9" fmla="*/ 2 h 8"/>
                <a:gd name="T10" fmla="*/ 27 w 33"/>
                <a:gd name="T11" fmla="*/ 5 h 8"/>
                <a:gd name="T12" fmla="*/ 32 w 33"/>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8">
                  <a:moveTo>
                    <a:pt x="0" y="7"/>
                  </a:moveTo>
                  <a:lnTo>
                    <a:pt x="5" y="5"/>
                  </a:lnTo>
                  <a:lnTo>
                    <a:pt x="11" y="2"/>
                  </a:lnTo>
                  <a:lnTo>
                    <a:pt x="16" y="0"/>
                  </a:lnTo>
                  <a:lnTo>
                    <a:pt x="22" y="2"/>
                  </a:lnTo>
                  <a:lnTo>
                    <a:pt x="27" y="5"/>
                  </a:lnTo>
                  <a:lnTo>
                    <a:pt x="32"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4" name="Freeform 155">
              <a:extLst>
                <a:ext uri="{FF2B5EF4-FFF2-40B4-BE49-F238E27FC236}">
                  <a16:creationId xmlns:a16="http://schemas.microsoft.com/office/drawing/2014/main" id="{08D109DE-8861-ED48-ADC6-FFAAF9F1C12B}"/>
                </a:ext>
              </a:extLst>
            </p:cNvPr>
            <p:cNvSpPr>
              <a:spLocks/>
            </p:cNvSpPr>
            <p:nvPr/>
          </p:nvSpPr>
          <p:spPr bwMode="auto">
            <a:xfrm>
              <a:off x="2507" y="2445"/>
              <a:ext cx="21" cy="8"/>
            </a:xfrm>
            <a:custGeom>
              <a:avLst/>
              <a:gdLst>
                <a:gd name="T0" fmla="*/ 0 w 21"/>
                <a:gd name="T1" fmla="*/ 7 h 8"/>
                <a:gd name="T2" fmla="*/ 7 w 21"/>
                <a:gd name="T3" fmla="*/ 5 h 8"/>
                <a:gd name="T4" fmla="*/ 13 w 21"/>
                <a:gd name="T5" fmla="*/ 2 h 8"/>
                <a:gd name="T6" fmla="*/ 20 w 2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8">
                  <a:moveTo>
                    <a:pt x="0" y="7"/>
                  </a:moveTo>
                  <a:lnTo>
                    <a:pt x="7" y="5"/>
                  </a:lnTo>
                  <a:lnTo>
                    <a:pt x="13" y="2"/>
                  </a:lnTo>
                  <a:lnTo>
                    <a:pt x="2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5" name="Freeform 156">
              <a:extLst>
                <a:ext uri="{FF2B5EF4-FFF2-40B4-BE49-F238E27FC236}">
                  <a16:creationId xmlns:a16="http://schemas.microsoft.com/office/drawing/2014/main" id="{292EE081-072C-C142-A067-F5015FABA2A4}"/>
                </a:ext>
              </a:extLst>
            </p:cNvPr>
            <p:cNvSpPr>
              <a:spLocks/>
            </p:cNvSpPr>
            <p:nvPr/>
          </p:nvSpPr>
          <p:spPr bwMode="auto">
            <a:xfrm>
              <a:off x="2801" y="1989"/>
              <a:ext cx="26" cy="464"/>
            </a:xfrm>
            <a:custGeom>
              <a:avLst/>
              <a:gdLst>
                <a:gd name="T0" fmla="*/ 0 w 26"/>
                <a:gd name="T1" fmla="*/ 0 h 464"/>
                <a:gd name="T2" fmla="*/ 6 w 26"/>
                <a:gd name="T3" fmla="*/ 31 h 464"/>
                <a:gd name="T4" fmla="*/ 12 w 26"/>
                <a:gd name="T5" fmla="*/ 174 h 464"/>
                <a:gd name="T6" fmla="*/ 19 w 26"/>
                <a:gd name="T7" fmla="*/ 319 h 464"/>
                <a:gd name="T8" fmla="*/ 25 w 26"/>
                <a:gd name="T9" fmla="*/ 463 h 4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64">
                  <a:moveTo>
                    <a:pt x="0" y="0"/>
                  </a:moveTo>
                  <a:lnTo>
                    <a:pt x="6" y="31"/>
                  </a:lnTo>
                  <a:lnTo>
                    <a:pt x="12" y="174"/>
                  </a:lnTo>
                  <a:lnTo>
                    <a:pt x="19" y="319"/>
                  </a:lnTo>
                  <a:lnTo>
                    <a:pt x="25" y="46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6" name="Freeform 157">
              <a:extLst>
                <a:ext uri="{FF2B5EF4-FFF2-40B4-BE49-F238E27FC236}">
                  <a16:creationId xmlns:a16="http://schemas.microsoft.com/office/drawing/2014/main" id="{E49DD331-6580-054F-9087-C6CC1BC35D05}"/>
                </a:ext>
              </a:extLst>
            </p:cNvPr>
            <p:cNvSpPr>
              <a:spLocks/>
            </p:cNvSpPr>
            <p:nvPr/>
          </p:nvSpPr>
          <p:spPr bwMode="auto">
            <a:xfrm>
              <a:off x="2913" y="2438"/>
              <a:ext cx="14" cy="15"/>
            </a:xfrm>
            <a:custGeom>
              <a:avLst/>
              <a:gdLst>
                <a:gd name="T0" fmla="*/ 0 w 14"/>
                <a:gd name="T1" fmla="*/ 14 h 15"/>
                <a:gd name="T2" fmla="*/ 7 w 14"/>
                <a:gd name="T3" fmla="*/ 7 h 15"/>
                <a:gd name="T4" fmla="*/ 13 w 14"/>
                <a:gd name="T5" fmla="*/ 0 h 15"/>
                <a:gd name="T6" fmla="*/ 0 60000 65536"/>
                <a:gd name="T7" fmla="*/ 0 60000 65536"/>
                <a:gd name="T8" fmla="*/ 0 60000 65536"/>
              </a:gdLst>
              <a:ahLst/>
              <a:cxnLst>
                <a:cxn ang="T6">
                  <a:pos x="T0" y="T1"/>
                </a:cxn>
                <a:cxn ang="T7">
                  <a:pos x="T2" y="T3"/>
                </a:cxn>
                <a:cxn ang="T8">
                  <a:pos x="T4" y="T5"/>
                </a:cxn>
              </a:cxnLst>
              <a:rect l="0" t="0" r="r" b="b"/>
              <a:pathLst>
                <a:path w="14" h="15">
                  <a:moveTo>
                    <a:pt x="0" y="14"/>
                  </a:moveTo>
                  <a:lnTo>
                    <a:pt x="7" y="7"/>
                  </a:lnTo>
                  <a:lnTo>
                    <a:pt x="13"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7" name="Freeform 158">
              <a:extLst>
                <a:ext uri="{FF2B5EF4-FFF2-40B4-BE49-F238E27FC236}">
                  <a16:creationId xmlns:a16="http://schemas.microsoft.com/office/drawing/2014/main" id="{7CC71D1F-3719-2E4F-B0B6-9A6D86C906F2}"/>
                </a:ext>
              </a:extLst>
            </p:cNvPr>
            <p:cNvSpPr>
              <a:spLocks/>
            </p:cNvSpPr>
            <p:nvPr/>
          </p:nvSpPr>
          <p:spPr bwMode="auto">
            <a:xfrm>
              <a:off x="2941" y="2377"/>
              <a:ext cx="27" cy="76"/>
            </a:xfrm>
            <a:custGeom>
              <a:avLst/>
              <a:gdLst>
                <a:gd name="T0" fmla="*/ 0 w 27"/>
                <a:gd name="T1" fmla="*/ 7 h 76"/>
                <a:gd name="T2" fmla="*/ 7 w 27"/>
                <a:gd name="T3" fmla="*/ 0 h 76"/>
                <a:gd name="T4" fmla="*/ 13 w 27"/>
                <a:gd name="T5" fmla="*/ 25 h 76"/>
                <a:gd name="T6" fmla="*/ 20 w 27"/>
                <a:gd name="T7" fmla="*/ 50 h 76"/>
                <a:gd name="T8" fmla="*/ 26 w 27"/>
                <a:gd name="T9" fmla="*/ 75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76">
                  <a:moveTo>
                    <a:pt x="0" y="7"/>
                  </a:moveTo>
                  <a:lnTo>
                    <a:pt x="7" y="0"/>
                  </a:lnTo>
                  <a:lnTo>
                    <a:pt x="13" y="25"/>
                  </a:lnTo>
                  <a:lnTo>
                    <a:pt x="20" y="50"/>
                  </a:lnTo>
                  <a:lnTo>
                    <a:pt x="26" y="7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8" name="Freeform 159">
              <a:extLst>
                <a:ext uri="{FF2B5EF4-FFF2-40B4-BE49-F238E27FC236}">
                  <a16:creationId xmlns:a16="http://schemas.microsoft.com/office/drawing/2014/main" id="{639A7245-AFCD-5147-83B5-F2504C8E2897}"/>
                </a:ext>
              </a:extLst>
            </p:cNvPr>
            <p:cNvSpPr>
              <a:spLocks/>
            </p:cNvSpPr>
            <p:nvPr/>
          </p:nvSpPr>
          <p:spPr bwMode="auto">
            <a:xfrm>
              <a:off x="3054" y="2423"/>
              <a:ext cx="35" cy="30"/>
            </a:xfrm>
            <a:custGeom>
              <a:avLst/>
              <a:gdLst>
                <a:gd name="T0" fmla="*/ 0 w 35"/>
                <a:gd name="T1" fmla="*/ 26 h 30"/>
                <a:gd name="T2" fmla="*/ 6 w 35"/>
                <a:gd name="T3" fmla="*/ 19 h 30"/>
                <a:gd name="T4" fmla="*/ 12 w 35"/>
                <a:gd name="T5" fmla="*/ 10 h 30"/>
                <a:gd name="T6" fmla="*/ 17 w 35"/>
                <a:gd name="T7" fmla="*/ 0 h 30"/>
                <a:gd name="T8" fmla="*/ 22 w 35"/>
                <a:gd name="T9" fmla="*/ 10 h 30"/>
                <a:gd name="T10" fmla="*/ 29 w 35"/>
                <a:gd name="T11" fmla="*/ 19 h 30"/>
                <a:gd name="T12" fmla="*/ 34 w 35"/>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0">
                  <a:moveTo>
                    <a:pt x="0" y="26"/>
                  </a:moveTo>
                  <a:lnTo>
                    <a:pt x="6" y="19"/>
                  </a:lnTo>
                  <a:lnTo>
                    <a:pt x="12" y="10"/>
                  </a:lnTo>
                  <a:lnTo>
                    <a:pt x="17" y="0"/>
                  </a:lnTo>
                  <a:lnTo>
                    <a:pt x="22" y="10"/>
                  </a:lnTo>
                  <a:lnTo>
                    <a:pt x="29" y="19"/>
                  </a:lnTo>
                  <a:lnTo>
                    <a:pt x="34"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9" name="Freeform 160">
              <a:extLst>
                <a:ext uri="{FF2B5EF4-FFF2-40B4-BE49-F238E27FC236}">
                  <a16:creationId xmlns:a16="http://schemas.microsoft.com/office/drawing/2014/main" id="{D936DC2F-E164-D641-AC90-678E6085B92A}"/>
                </a:ext>
              </a:extLst>
            </p:cNvPr>
            <p:cNvSpPr>
              <a:spLocks/>
            </p:cNvSpPr>
            <p:nvPr/>
          </p:nvSpPr>
          <p:spPr bwMode="auto">
            <a:xfrm>
              <a:off x="3195" y="2438"/>
              <a:ext cx="35" cy="15"/>
            </a:xfrm>
            <a:custGeom>
              <a:avLst/>
              <a:gdLst>
                <a:gd name="T0" fmla="*/ 0 w 35"/>
                <a:gd name="T1" fmla="*/ 14 h 15"/>
                <a:gd name="T2" fmla="*/ 6 w 35"/>
                <a:gd name="T3" fmla="*/ 10 h 15"/>
                <a:gd name="T4" fmla="*/ 12 w 35"/>
                <a:gd name="T5" fmla="*/ 4 h 15"/>
                <a:gd name="T6" fmla="*/ 17 w 35"/>
                <a:gd name="T7" fmla="*/ 0 h 15"/>
                <a:gd name="T8" fmla="*/ 23 w 35"/>
                <a:gd name="T9" fmla="*/ 4 h 15"/>
                <a:gd name="T10" fmla="*/ 28 w 35"/>
                <a:gd name="T11" fmla="*/ 9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14"/>
                  </a:moveTo>
                  <a:lnTo>
                    <a:pt x="6" y="10"/>
                  </a:lnTo>
                  <a:lnTo>
                    <a:pt x="12" y="4"/>
                  </a:lnTo>
                  <a:lnTo>
                    <a:pt x="17" y="0"/>
                  </a:lnTo>
                  <a:lnTo>
                    <a:pt x="23" y="4"/>
                  </a:lnTo>
                  <a:lnTo>
                    <a:pt x="28" y="9"/>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0" name="Freeform 161">
              <a:extLst>
                <a:ext uri="{FF2B5EF4-FFF2-40B4-BE49-F238E27FC236}">
                  <a16:creationId xmlns:a16="http://schemas.microsoft.com/office/drawing/2014/main" id="{E6E5A7F4-C96D-834D-A155-5E617169F579}"/>
                </a:ext>
              </a:extLst>
            </p:cNvPr>
            <p:cNvSpPr>
              <a:spLocks/>
            </p:cNvSpPr>
            <p:nvPr/>
          </p:nvSpPr>
          <p:spPr bwMode="auto">
            <a:xfrm>
              <a:off x="2808" y="1969"/>
              <a:ext cx="24" cy="471"/>
            </a:xfrm>
            <a:custGeom>
              <a:avLst/>
              <a:gdLst>
                <a:gd name="T0" fmla="*/ 0 w 24"/>
                <a:gd name="T1" fmla="*/ 51 h 471"/>
                <a:gd name="T2" fmla="*/ 6 w 24"/>
                <a:gd name="T3" fmla="*/ 0 h 471"/>
                <a:gd name="T4" fmla="*/ 12 w 24"/>
                <a:gd name="T5" fmla="*/ 156 h 471"/>
                <a:gd name="T6" fmla="*/ 17 w 24"/>
                <a:gd name="T7" fmla="*/ 314 h 471"/>
                <a:gd name="T8" fmla="*/ 23 w 24"/>
                <a:gd name="T9" fmla="*/ 470 h 4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71">
                  <a:moveTo>
                    <a:pt x="0" y="51"/>
                  </a:moveTo>
                  <a:lnTo>
                    <a:pt x="6" y="0"/>
                  </a:lnTo>
                  <a:lnTo>
                    <a:pt x="12" y="156"/>
                  </a:lnTo>
                  <a:lnTo>
                    <a:pt x="17" y="314"/>
                  </a:lnTo>
                  <a:lnTo>
                    <a:pt x="23" y="4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1" name="Freeform 162">
              <a:extLst>
                <a:ext uri="{FF2B5EF4-FFF2-40B4-BE49-F238E27FC236}">
                  <a16:creationId xmlns:a16="http://schemas.microsoft.com/office/drawing/2014/main" id="{579D5C5A-31E6-B047-A498-8947603EC0E2}"/>
                </a:ext>
              </a:extLst>
            </p:cNvPr>
            <p:cNvSpPr>
              <a:spLocks/>
            </p:cNvSpPr>
            <p:nvPr/>
          </p:nvSpPr>
          <p:spPr bwMode="auto">
            <a:xfrm>
              <a:off x="2941" y="2311"/>
              <a:ext cx="33" cy="129"/>
            </a:xfrm>
            <a:custGeom>
              <a:avLst/>
              <a:gdLst>
                <a:gd name="T0" fmla="*/ 0 w 33"/>
                <a:gd name="T1" fmla="*/ 74 h 129"/>
                <a:gd name="T2" fmla="*/ 6 w 33"/>
                <a:gd name="T3" fmla="*/ 43 h 129"/>
                <a:gd name="T4" fmla="*/ 13 w 33"/>
                <a:gd name="T5" fmla="*/ 0 h 129"/>
                <a:gd name="T6" fmla="*/ 19 w 33"/>
                <a:gd name="T7" fmla="*/ 43 h 129"/>
                <a:gd name="T8" fmla="*/ 26 w 33"/>
                <a:gd name="T9" fmla="*/ 86 h 129"/>
                <a:gd name="T10" fmla="*/ 32 w 33"/>
                <a:gd name="T11" fmla="*/ 128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29">
                  <a:moveTo>
                    <a:pt x="0" y="74"/>
                  </a:moveTo>
                  <a:lnTo>
                    <a:pt x="6" y="43"/>
                  </a:lnTo>
                  <a:lnTo>
                    <a:pt x="13" y="0"/>
                  </a:lnTo>
                  <a:lnTo>
                    <a:pt x="19" y="43"/>
                  </a:lnTo>
                  <a:lnTo>
                    <a:pt x="26" y="86"/>
                  </a:lnTo>
                  <a:lnTo>
                    <a:pt x="32"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6" name="Line 163">
              <a:extLst>
                <a:ext uri="{FF2B5EF4-FFF2-40B4-BE49-F238E27FC236}">
                  <a16:creationId xmlns:a16="http://schemas.microsoft.com/office/drawing/2014/main" id="{5A31EFF7-A58A-8E4F-8EA6-C2A24F97E00B}"/>
                </a:ext>
              </a:extLst>
            </p:cNvPr>
            <p:cNvSpPr>
              <a:spLocks noChangeShapeType="1"/>
            </p:cNvSpPr>
            <p:nvPr/>
          </p:nvSpPr>
          <p:spPr bwMode="auto">
            <a:xfrm flipV="1">
              <a:off x="3060" y="2429"/>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23" name="Freeform 164">
              <a:extLst>
                <a:ext uri="{FF2B5EF4-FFF2-40B4-BE49-F238E27FC236}">
                  <a16:creationId xmlns:a16="http://schemas.microsoft.com/office/drawing/2014/main" id="{A8E2741A-961E-1249-B04D-CF16500977BB}"/>
                </a:ext>
              </a:extLst>
            </p:cNvPr>
            <p:cNvSpPr>
              <a:spLocks/>
            </p:cNvSpPr>
            <p:nvPr/>
          </p:nvSpPr>
          <p:spPr bwMode="auto">
            <a:xfrm>
              <a:off x="3072" y="2423"/>
              <a:ext cx="24" cy="17"/>
            </a:xfrm>
            <a:custGeom>
              <a:avLst/>
              <a:gdLst>
                <a:gd name="T0" fmla="*/ 0 w 24"/>
                <a:gd name="T1" fmla="*/ 0 h 17"/>
                <a:gd name="T2" fmla="*/ 5 w 24"/>
                <a:gd name="T3" fmla="*/ 9 h 17"/>
                <a:gd name="T4" fmla="*/ 12 w 24"/>
                <a:gd name="T5" fmla="*/ 11 h 17"/>
                <a:gd name="T6" fmla="*/ 17 w 24"/>
                <a:gd name="T7" fmla="*/ 14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5" y="9"/>
                  </a:lnTo>
                  <a:lnTo>
                    <a:pt x="12" y="11"/>
                  </a:lnTo>
                  <a:lnTo>
                    <a:pt x="17" y="14"/>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4" name="Freeform 165">
              <a:extLst>
                <a:ext uri="{FF2B5EF4-FFF2-40B4-BE49-F238E27FC236}">
                  <a16:creationId xmlns:a16="http://schemas.microsoft.com/office/drawing/2014/main" id="{CF3415DE-691E-C24E-8DB5-B82C4533685D}"/>
                </a:ext>
              </a:extLst>
            </p:cNvPr>
            <p:cNvSpPr>
              <a:spLocks/>
            </p:cNvSpPr>
            <p:nvPr/>
          </p:nvSpPr>
          <p:spPr bwMode="auto">
            <a:xfrm>
              <a:off x="3200" y="2423"/>
              <a:ext cx="37" cy="17"/>
            </a:xfrm>
            <a:custGeom>
              <a:avLst/>
              <a:gdLst>
                <a:gd name="T0" fmla="*/ 0 w 37"/>
                <a:gd name="T1" fmla="*/ 16 h 17"/>
                <a:gd name="T2" fmla="*/ 6 w 37"/>
                <a:gd name="T3" fmla="*/ 11 h 17"/>
                <a:gd name="T4" fmla="*/ 12 w 37"/>
                <a:gd name="T5" fmla="*/ 6 h 17"/>
                <a:gd name="T6" fmla="*/ 18 w 37"/>
                <a:gd name="T7" fmla="*/ 0 h 17"/>
                <a:gd name="T8" fmla="*/ 24 w 37"/>
                <a:gd name="T9" fmla="*/ 6 h 17"/>
                <a:gd name="T10" fmla="*/ 30 w 37"/>
                <a:gd name="T11" fmla="*/ 11 h 17"/>
                <a:gd name="T12" fmla="*/ 36 w 3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7">
                  <a:moveTo>
                    <a:pt x="0" y="16"/>
                  </a:moveTo>
                  <a:lnTo>
                    <a:pt x="6" y="11"/>
                  </a:lnTo>
                  <a:lnTo>
                    <a:pt x="12" y="6"/>
                  </a:lnTo>
                  <a:lnTo>
                    <a:pt x="18" y="0"/>
                  </a:lnTo>
                  <a:lnTo>
                    <a:pt x="24" y="6"/>
                  </a:lnTo>
                  <a:lnTo>
                    <a:pt x="30" y="11"/>
                  </a:lnTo>
                  <a:lnTo>
                    <a:pt x="36"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5" name="Freeform 166">
              <a:extLst>
                <a:ext uri="{FF2B5EF4-FFF2-40B4-BE49-F238E27FC236}">
                  <a16:creationId xmlns:a16="http://schemas.microsoft.com/office/drawing/2014/main" id="{13C6573D-E74F-434F-BD68-B1B8C2807D4D}"/>
                </a:ext>
              </a:extLst>
            </p:cNvPr>
            <p:cNvSpPr>
              <a:spLocks/>
            </p:cNvSpPr>
            <p:nvPr/>
          </p:nvSpPr>
          <p:spPr bwMode="auto">
            <a:xfrm>
              <a:off x="3341" y="2431"/>
              <a:ext cx="38" cy="9"/>
            </a:xfrm>
            <a:custGeom>
              <a:avLst/>
              <a:gdLst>
                <a:gd name="T0" fmla="*/ 0 w 38"/>
                <a:gd name="T1" fmla="*/ 8 h 9"/>
                <a:gd name="T2" fmla="*/ 6 w 38"/>
                <a:gd name="T3" fmla="*/ 5 h 9"/>
                <a:gd name="T4" fmla="*/ 13 w 38"/>
                <a:gd name="T5" fmla="*/ 3 h 9"/>
                <a:gd name="T6" fmla="*/ 18 w 38"/>
                <a:gd name="T7" fmla="*/ 0 h 9"/>
                <a:gd name="T8" fmla="*/ 24 w 38"/>
                <a:gd name="T9" fmla="*/ 3 h 9"/>
                <a:gd name="T10" fmla="*/ 31 w 38"/>
                <a:gd name="T11" fmla="*/ 5 h 9"/>
                <a:gd name="T12" fmla="*/ 37 w 38"/>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9">
                  <a:moveTo>
                    <a:pt x="0" y="8"/>
                  </a:moveTo>
                  <a:lnTo>
                    <a:pt x="6" y="5"/>
                  </a:lnTo>
                  <a:lnTo>
                    <a:pt x="13" y="3"/>
                  </a:lnTo>
                  <a:lnTo>
                    <a:pt x="18" y="0"/>
                  </a:lnTo>
                  <a:lnTo>
                    <a:pt x="24" y="3"/>
                  </a:lnTo>
                  <a:lnTo>
                    <a:pt x="31" y="5"/>
                  </a:lnTo>
                  <a:lnTo>
                    <a:pt x="37"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6" name="Freeform 167">
              <a:extLst>
                <a:ext uri="{FF2B5EF4-FFF2-40B4-BE49-F238E27FC236}">
                  <a16:creationId xmlns:a16="http://schemas.microsoft.com/office/drawing/2014/main" id="{851EBD8E-A30A-2E49-9F92-4F2CA4AC3C12}"/>
                </a:ext>
              </a:extLst>
            </p:cNvPr>
            <p:cNvSpPr>
              <a:spLocks/>
            </p:cNvSpPr>
            <p:nvPr/>
          </p:nvSpPr>
          <p:spPr bwMode="auto">
            <a:xfrm>
              <a:off x="2818" y="2123"/>
              <a:ext cx="23" cy="302"/>
            </a:xfrm>
            <a:custGeom>
              <a:avLst/>
              <a:gdLst>
                <a:gd name="T0" fmla="*/ 0 w 23"/>
                <a:gd name="T1" fmla="*/ 0 h 302"/>
                <a:gd name="T2" fmla="*/ 7 w 23"/>
                <a:gd name="T3" fmla="*/ 106 h 302"/>
                <a:gd name="T4" fmla="*/ 15 w 23"/>
                <a:gd name="T5" fmla="*/ 204 h 302"/>
                <a:gd name="T6" fmla="*/ 22 w 23"/>
                <a:gd name="T7" fmla="*/ 301 h 3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302">
                  <a:moveTo>
                    <a:pt x="0" y="0"/>
                  </a:moveTo>
                  <a:lnTo>
                    <a:pt x="7" y="106"/>
                  </a:lnTo>
                  <a:lnTo>
                    <a:pt x="15" y="204"/>
                  </a:lnTo>
                  <a:lnTo>
                    <a:pt x="22" y="30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7" name="Freeform 168">
              <a:extLst>
                <a:ext uri="{FF2B5EF4-FFF2-40B4-BE49-F238E27FC236}">
                  <a16:creationId xmlns:a16="http://schemas.microsoft.com/office/drawing/2014/main" id="{E75DA898-0D3C-9149-96F0-A50D1021FC46}"/>
                </a:ext>
              </a:extLst>
            </p:cNvPr>
            <p:cNvSpPr>
              <a:spLocks/>
            </p:cNvSpPr>
            <p:nvPr/>
          </p:nvSpPr>
          <p:spPr bwMode="auto">
            <a:xfrm>
              <a:off x="2956" y="2282"/>
              <a:ext cx="22" cy="143"/>
            </a:xfrm>
            <a:custGeom>
              <a:avLst/>
              <a:gdLst>
                <a:gd name="T0" fmla="*/ 0 w 22"/>
                <a:gd name="T1" fmla="*/ 28 h 143"/>
                <a:gd name="T2" fmla="*/ 5 w 22"/>
                <a:gd name="T3" fmla="*/ 0 h 143"/>
                <a:gd name="T4" fmla="*/ 11 w 22"/>
                <a:gd name="T5" fmla="*/ 47 h 143"/>
                <a:gd name="T6" fmla="*/ 16 w 22"/>
                <a:gd name="T7" fmla="*/ 95 h 143"/>
                <a:gd name="T8" fmla="*/ 21 w 22"/>
                <a:gd name="T9" fmla="*/ 142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43">
                  <a:moveTo>
                    <a:pt x="0" y="28"/>
                  </a:moveTo>
                  <a:lnTo>
                    <a:pt x="5" y="0"/>
                  </a:lnTo>
                  <a:lnTo>
                    <a:pt x="11" y="47"/>
                  </a:lnTo>
                  <a:lnTo>
                    <a:pt x="16" y="95"/>
                  </a:lnTo>
                  <a:lnTo>
                    <a:pt x="21" y="1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8" name="Freeform 169">
              <a:extLst>
                <a:ext uri="{FF2B5EF4-FFF2-40B4-BE49-F238E27FC236}">
                  <a16:creationId xmlns:a16="http://schemas.microsoft.com/office/drawing/2014/main" id="{2F89CF22-CF04-3244-A4EE-8ACA3AB2260B}"/>
                </a:ext>
              </a:extLst>
            </p:cNvPr>
            <p:cNvSpPr>
              <a:spLocks/>
            </p:cNvSpPr>
            <p:nvPr/>
          </p:nvSpPr>
          <p:spPr bwMode="auto">
            <a:xfrm>
              <a:off x="3065" y="2416"/>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9" name="Freeform 170">
              <a:extLst>
                <a:ext uri="{FF2B5EF4-FFF2-40B4-BE49-F238E27FC236}">
                  <a16:creationId xmlns:a16="http://schemas.microsoft.com/office/drawing/2014/main" id="{5EB2564D-B292-AD4A-85DA-D94A93957A7E}"/>
                </a:ext>
              </a:extLst>
            </p:cNvPr>
            <p:cNvSpPr>
              <a:spLocks/>
            </p:cNvSpPr>
            <p:nvPr/>
          </p:nvSpPr>
          <p:spPr bwMode="auto">
            <a:xfrm>
              <a:off x="3207" y="2409"/>
              <a:ext cx="36" cy="16"/>
            </a:xfrm>
            <a:custGeom>
              <a:avLst/>
              <a:gdLst>
                <a:gd name="T0" fmla="*/ 0 w 36"/>
                <a:gd name="T1" fmla="*/ 15 h 16"/>
                <a:gd name="T2" fmla="*/ 6 w 36"/>
                <a:gd name="T3" fmla="*/ 11 h 16"/>
                <a:gd name="T4" fmla="*/ 12 w 36"/>
                <a:gd name="T5" fmla="*/ 5 h 16"/>
                <a:gd name="T6" fmla="*/ 17 w 36"/>
                <a:gd name="T7" fmla="*/ 0 h 16"/>
                <a:gd name="T8" fmla="*/ 23 w 36"/>
                <a:gd name="T9" fmla="*/ 5 h 16"/>
                <a:gd name="T10" fmla="*/ 29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11"/>
                  </a:lnTo>
                  <a:lnTo>
                    <a:pt x="12" y="5"/>
                  </a:lnTo>
                  <a:lnTo>
                    <a:pt x="17" y="0"/>
                  </a:lnTo>
                  <a:lnTo>
                    <a:pt x="23" y="5"/>
                  </a:lnTo>
                  <a:lnTo>
                    <a:pt x="29"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0" name="Freeform 171">
              <a:extLst>
                <a:ext uri="{FF2B5EF4-FFF2-40B4-BE49-F238E27FC236}">
                  <a16:creationId xmlns:a16="http://schemas.microsoft.com/office/drawing/2014/main" id="{ADA6D914-063A-8641-90F4-5F415965118B}"/>
                </a:ext>
              </a:extLst>
            </p:cNvPr>
            <p:cNvSpPr>
              <a:spLocks/>
            </p:cNvSpPr>
            <p:nvPr/>
          </p:nvSpPr>
          <p:spPr bwMode="auto">
            <a:xfrm>
              <a:off x="2818" y="2067"/>
              <a:ext cx="25" cy="344"/>
            </a:xfrm>
            <a:custGeom>
              <a:avLst/>
              <a:gdLst>
                <a:gd name="T0" fmla="*/ 0 w 25"/>
                <a:gd name="T1" fmla="*/ 58 h 344"/>
                <a:gd name="T2" fmla="*/ 6 w 25"/>
                <a:gd name="T3" fmla="*/ 0 h 344"/>
                <a:gd name="T4" fmla="*/ 12 w 25"/>
                <a:gd name="T5" fmla="*/ 114 h 344"/>
                <a:gd name="T6" fmla="*/ 18 w 25"/>
                <a:gd name="T7" fmla="*/ 229 h 344"/>
                <a:gd name="T8" fmla="*/ 24 w 25"/>
                <a:gd name="T9" fmla="*/ 343 h 3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44">
                  <a:moveTo>
                    <a:pt x="0" y="58"/>
                  </a:moveTo>
                  <a:lnTo>
                    <a:pt x="6" y="0"/>
                  </a:lnTo>
                  <a:lnTo>
                    <a:pt x="12" y="114"/>
                  </a:lnTo>
                  <a:lnTo>
                    <a:pt x="18" y="229"/>
                  </a:lnTo>
                  <a:lnTo>
                    <a:pt x="24" y="34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1" name="Freeform 172">
              <a:extLst>
                <a:ext uri="{FF2B5EF4-FFF2-40B4-BE49-F238E27FC236}">
                  <a16:creationId xmlns:a16="http://schemas.microsoft.com/office/drawing/2014/main" id="{BD54CCFE-89FD-D849-888C-8384EF7D8DB7}"/>
                </a:ext>
              </a:extLst>
            </p:cNvPr>
            <p:cNvSpPr>
              <a:spLocks/>
            </p:cNvSpPr>
            <p:nvPr/>
          </p:nvSpPr>
          <p:spPr bwMode="auto">
            <a:xfrm>
              <a:off x="2959" y="2282"/>
              <a:ext cx="28" cy="129"/>
            </a:xfrm>
            <a:custGeom>
              <a:avLst/>
              <a:gdLst>
                <a:gd name="T0" fmla="*/ 0 w 28"/>
                <a:gd name="T1" fmla="*/ 0 h 129"/>
                <a:gd name="T2" fmla="*/ 7 w 28"/>
                <a:gd name="T3" fmla="*/ 31 h 129"/>
                <a:gd name="T4" fmla="*/ 14 w 28"/>
                <a:gd name="T5" fmla="*/ 63 h 129"/>
                <a:gd name="T6" fmla="*/ 20 w 28"/>
                <a:gd name="T7" fmla="*/ 96 h 129"/>
                <a:gd name="T8" fmla="*/ 27 w 28"/>
                <a:gd name="T9" fmla="*/ 128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29">
                  <a:moveTo>
                    <a:pt x="0" y="0"/>
                  </a:moveTo>
                  <a:lnTo>
                    <a:pt x="7" y="31"/>
                  </a:lnTo>
                  <a:lnTo>
                    <a:pt x="14" y="63"/>
                  </a:lnTo>
                  <a:lnTo>
                    <a:pt x="20" y="96"/>
                  </a:lnTo>
                  <a:lnTo>
                    <a:pt x="27"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2" name="Freeform 173">
              <a:extLst>
                <a:ext uri="{FF2B5EF4-FFF2-40B4-BE49-F238E27FC236}">
                  <a16:creationId xmlns:a16="http://schemas.microsoft.com/office/drawing/2014/main" id="{C8B97BBC-E530-F148-8DBD-0DC0FF807EBC}"/>
                </a:ext>
              </a:extLst>
            </p:cNvPr>
            <p:cNvSpPr>
              <a:spLocks/>
            </p:cNvSpPr>
            <p:nvPr/>
          </p:nvSpPr>
          <p:spPr bwMode="auto">
            <a:xfrm>
              <a:off x="3072" y="2395"/>
              <a:ext cx="38" cy="16"/>
            </a:xfrm>
            <a:custGeom>
              <a:avLst/>
              <a:gdLst>
                <a:gd name="T0" fmla="*/ 0 w 38"/>
                <a:gd name="T1" fmla="*/ 15 h 16"/>
                <a:gd name="T2" fmla="*/ 6 w 38"/>
                <a:gd name="T3" fmla="*/ 10 h 16"/>
                <a:gd name="T4" fmla="*/ 13 w 38"/>
                <a:gd name="T5" fmla="*/ 5 h 16"/>
                <a:gd name="T6" fmla="*/ 18 w 38"/>
                <a:gd name="T7" fmla="*/ 0 h 16"/>
                <a:gd name="T8" fmla="*/ 24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5"/>
                  </a:lnTo>
                  <a:lnTo>
                    <a:pt x="18" y="0"/>
                  </a:lnTo>
                  <a:lnTo>
                    <a:pt x="24"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3" name="Freeform 174">
              <a:extLst>
                <a:ext uri="{FF2B5EF4-FFF2-40B4-BE49-F238E27FC236}">
                  <a16:creationId xmlns:a16="http://schemas.microsoft.com/office/drawing/2014/main" id="{AC4E5BB0-6158-1C4E-AADF-107D9FACD532}"/>
                </a:ext>
              </a:extLst>
            </p:cNvPr>
            <p:cNvSpPr>
              <a:spLocks/>
            </p:cNvSpPr>
            <p:nvPr/>
          </p:nvSpPr>
          <p:spPr bwMode="auto">
            <a:xfrm>
              <a:off x="3214" y="2395"/>
              <a:ext cx="35" cy="16"/>
            </a:xfrm>
            <a:custGeom>
              <a:avLst/>
              <a:gdLst>
                <a:gd name="T0" fmla="*/ 0 w 35"/>
                <a:gd name="T1" fmla="*/ 15 h 16"/>
                <a:gd name="T2" fmla="*/ 6 w 35"/>
                <a:gd name="T3" fmla="*/ 10 h 16"/>
                <a:gd name="T4" fmla="*/ 11 w 35"/>
                <a:gd name="T5" fmla="*/ 5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1" y="5"/>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4" name="Freeform 175">
              <a:extLst>
                <a:ext uri="{FF2B5EF4-FFF2-40B4-BE49-F238E27FC236}">
                  <a16:creationId xmlns:a16="http://schemas.microsoft.com/office/drawing/2014/main" id="{4B4AB29E-3CB3-7548-BC15-980BBA3AD12F}"/>
                </a:ext>
              </a:extLst>
            </p:cNvPr>
            <p:cNvSpPr>
              <a:spLocks/>
            </p:cNvSpPr>
            <p:nvPr/>
          </p:nvSpPr>
          <p:spPr bwMode="auto">
            <a:xfrm>
              <a:off x="2826" y="2067"/>
              <a:ext cx="24" cy="330"/>
            </a:xfrm>
            <a:custGeom>
              <a:avLst/>
              <a:gdLst>
                <a:gd name="T0" fmla="*/ 0 w 24"/>
                <a:gd name="T1" fmla="*/ 0 h 330"/>
                <a:gd name="T2" fmla="*/ 6 w 24"/>
                <a:gd name="T3" fmla="*/ 98 h 330"/>
                <a:gd name="T4" fmla="*/ 12 w 24"/>
                <a:gd name="T5" fmla="*/ 175 h 330"/>
                <a:gd name="T6" fmla="*/ 18 w 24"/>
                <a:gd name="T7" fmla="*/ 252 h 330"/>
                <a:gd name="T8" fmla="*/ 23 w 24"/>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0">
                  <a:moveTo>
                    <a:pt x="0" y="0"/>
                  </a:moveTo>
                  <a:lnTo>
                    <a:pt x="6" y="98"/>
                  </a:lnTo>
                  <a:lnTo>
                    <a:pt x="12" y="175"/>
                  </a:lnTo>
                  <a:lnTo>
                    <a:pt x="18" y="252"/>
                  </a:lnTo>
                  <a:lnTo>
                    <a:pt x="23"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5" name="Freeform 176">
              <a:extLst>
                <a:ext uri="{FF2B5EF4-FFF2-40B4-BE49-F238E27FC236}">
                  <a16:creationId xmlns:a16="http://schemas.microsoft.com/office/drawing/2014/main" id="{57FBE466-C51C-494E-B3C4-73374F348215}"/>
                </a:ext>
              </a:extLst>
            </p:cNvPr>
            <p:cNvSpPr>
              <a:spLocks/>
            </p:cNvSpPr>
            <p:nvPr/>
          </p:nvSpPr>
          <p:spPr bwMode="auto">
            <a:xfrm>
              <a:off x="2959" y="2270"/>
              <a:ext cx="32" cy="127"/>
            </a:xfrm>
            <a:custGeom>
              <a:avLst/>
              <a:gdLst>
                <a:gd name="T0" fmla="*/ 0 w 32"/>
                <a:gd name="T1" fmla="*/ 13 h 127"/>
                <a:gd name="T2" fmla="*/ 6 w 32"/>
                <a:gd name="T3" fmla="*/ 39 h 127"/>
                <a:gd name="T4" fmla="*/ 13 w 32"/>
                <a:gd name="T5" fmla="*/ 0 h 127"/>
                <a:gd name="T6" fmla="*/ 18 w 32"/>
                <a:gd name="T7" fmla="*/ 42 h 127"/>
                <a:gd name="T8" fmla="*/ 25 w 32"/>
                <a:gd name="T9" fmla="*/ 84 h 127"/>
                <a:gd name="T10" fmla="*/ 31 w 32"/>
                <a:gd name="T11" fmla="*/ 126 h 1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27">
                  <a:moveTo>
                    <a:pt x="0" y="13"/>
                  </a:moveTo>
                  <a:lnTo>
                    <a:pt x="6" y="39"/>
                  </a:lnTo>
                  <a:lnTo>
                    <a:pt x="13" y="0"/>
                  </a:lnTo>
                  <a:lnTo>
                    <a:pt x="18" y="42"/>
                  </a:lnTo>
                  <a:lnTo>
                    <a:pt x="25" y="84"/>
                  </a:lnTo>
                  <a:lnTo>
                    <a:pt x="31" y="1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6" name="Freeform 177">
              <a:extLst>
                <a:ext uri="{FF2B5EF4-FFF2-40B4-BE49-F238E27FC236}">
                  <a16:creationId xmlns:a16="http://schemas.microsoft.com/office/drawing/2014/main" id="{E6C9A757-F49C-754C-84D9-A828EF7F0E45}"/>
                </a:ext>
              </a:extLst>
            </p:cNvPr>
            <p:cNvSpPr>
              <a:spLocks/>
            </p:cNvSpPr>
            <p:nvPr/>
          </p:nvSpPr>
          <p:spPr bwMode="auto">
            <a:xfrm>
              <a:off x="3077" y="2389"/>
              <a:ext cx="37" cy="8"/>
            </a:xfrm>
            <a:custGeom>
              <a:avLst/>
              <a:gdLst>
                <a:gd name="T0" fmla="*/ 0 w 37"/>
                <a:gd name="T1" fmla="*/ 7 h 8"/>
                <a:gd name="T2" fmla="*/ 7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7"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7" name="Freeform 178">
              <a:extLst>
                <a:ext uri="{FF2B5EF4-FFF2-40B4-BE49-F238E27FC236}">
                  <a16:creationId xmlns:a16="http://schemas.microsoft.com/office/drawing/2014/main" id="{AECC0854-6BAE-D94D-B6AB-1DAA625A2D2F}"/>
                </a:ext>
              </a:extLst>
            </p:cNvPr>
            <p:cNvSpPr>
              <a:spLocks/>
            </p:cNvSpPr>
            <p:nvPr/>
          </p:nvSpPr>
          <p:spPr bwMode="auto">
            <a:xfrm>
              <a:off x="3218" y="2366"/>
              <a:ext cx="38" cy="31"/>
            </a:xfrm>
            <a:custGeom>
              <a:avLst/>
              <a:gdLst>
                <a:gd name="T0" fmla="*/ 0 w 38"/>
                <a:gd name="T1" fmla="*/ 30 h 31"/>
                <a:gd name="T2" fmla="*/ 6 w 38"/>
                <a:gd name="T3" fmla="*/ 21 h 31"/>
                <a:gd name="T4" fmla="*/ 12 w 38"/>
                <a:gd name="T5" fmla="*/ 10 h 31"/>
                <a:gd name="T6" fmla="*/ 18 w 38"/>
                <a:gd name="T7" fmla="*/ 0 h 31"/>
                <a:gd name="T8" fmla="*/ 24 w 38"/>
                <a:gd name="T9" fmla="*/ 10 h 31"/>
                <a:gd name="T10" fmla="*/ 31 w 38"/>
                <a:gd name="T11" fmla="*/ 21 h 31"/>
                <a:gd name="T12" fmla="*/ 37 w 38"/>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1">
                  <a:moveTo>
                    <a:pt x="0" y="30"/>
                  </a:moveTo>
                  <a:lnTo>
                    <a:pt x="6" y="21"/>
                  </a:lnTo>
                  <a:lnTo>
                    <a:pt x="12" y="10"/>
                  </a:lnTo>
                  <a:lnTo>
                    <a:pt x="18" y="0"/>
                  </a:lnTo>
                  <a:lnTo>
                    <a:pt x="24" y="10"/>
                  </a:lnTo>
                  <a:lnTo>
                    <a:pt x="31" y="21"/>
                  </a:lnTo>
                  <a:lnTo>
                    <a:pt x="37"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8" name="Freeform 179">
              <a:extLst>
                <a:ext uri="{FF2B5EF4-FFF2-40B4-BE49-F238E27FC236}">
                  <a16:creationId xmlns:a16="http://schemas.microsoft.com/office/drawing/2014/main" id="{4425037A-D687-CE4E-9B50-9DE57DA28F5A}"/>
                </a:ext>
              </a:extLst>
            </p:cNvPr>
            <p:cNvSpPr>
              <a:spLocks/>
            </p:cNvSpPr>
            <p:nvPr/>
          </p:nvSpPr>
          <p:spPr bwMode="auto">
            <a:xfrm>
              <a:off x="3359" y="2381"/>
              <a:ext cx="38" cy="16"/>
            </a:xfrm>
            <a:custGeom>
              <a:avLst/>
              <a:gdLst>
                <a:gd name="T0" fmla="*/ 0 w 38"/>
                <a:gd name="T1" fmla="*/ 15 h 16"/>
                <a:gd name="T2" fmla="*/ 6 w 38"/>
                <a:gd name="T3" fmla="*/ 10 h 16"/>
                <a:gd name="T4" fmla="*/ 13 w 38"/>
                <a:gd name="T5" fmla="*/ 6 h 16"/>
                <a:gd name="T6" fmla="*/ 19 w 38"/>
                <a:gd name="T7" fmla="*/ 0 h 16"/>
                <a:gd name="T8" fmla="*/ 25 w 38"/>
                <a:gd name="T9" fmla="*/ 6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6"/>
                  </a:lnTo>
                  <a:lnTo>
                    <a:pt x="19" y="0"/>
                  </a:lnTo>
                  <a:lnTo>
                    <a:pt x="25" y="6"/>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9" name="Freeform 180">
              <a:extLst>
                <a:ext uri="{FF2B5EF4-FFF2-40B4-BE49-F238E27FC236}">
                  <a16:creationId xmlns:a16="http://schemas.microsoft.com/office/drawing/2014/main" id="{43FFBAC8-B05A-4047-8FA7-D12E3C0F5F3D}"/>
                </a:ext>
              </a:extLst>
            </p:cNvPr>
            <p:cNvSpPr>
              <a:spLocks/>
            </p:cNvSpPr>
            <p:nvPr/>
          </p:nvSpPr>
          <p:spPr bwMode="auto">
            <a:xfrm>
              <a:off x="2831" y="2114"/>
              <a:ext cx="24" cy="269"/>
            </a:xfrm>
            <a:custGeom>
              <a:avLst/>
              <a:gdLst>
                <a:gd name="T0" fmla="*/ 0 w 24"/>
                <a:gd name="T1" fmla="*/ 51 h 269"/>
                <a:gd name="T2" fmla="*/ 6 w 24"/>
                <a:gd name="T3" fmla="*/ 0 h 269"/>
                <a:gd name="T4" fmla="*/ 12 w 24"/>
                <a:gd name="T5" fmla="*/ 90 h 269"/>
                <a:gd name="T6" fmla="*/ 17 w 24"/>
                <a:gd name="T7" fmla="*/ 178 h 269"/>
                <a:gd name="T8" fmla="*/ 23 w 24"/>
                <a:gd name="T9" fmla="*/ 268 h 2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69">
                  <a:moveTo>
                    <a:pt x="0" y="51"/>
                  </a:moveTo>
                  <a:lnTo>
                    <a:pt x="6" y="0"/>
                  </a:lnTo>
                  <a:lnTo>
                    <a:pt x="12" y="90"/>
                  </a:lnTo>
                  <a:lnTo>
                    <a:pt x="17" y="178"/>
                  </a:lnTo>
                  <a:lnTo>
                    <a:pt x="23" y="2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4" name="Line 181">
              <a:extLst>
                <a:ext uri="{FF2B5EF4-FFF2-40B4-BE49-F238E27FC236}">
                  <a16:creationId xmlns:a16="http://schemas.microsoft.com/office/drawing/2014/main" id="{955241BA-B3C5-A449-A0AA-CAB33911E084}"/>
                </a:ext>
              </a:extLst>
            </p:cNvPr>
            <p:cNvSpPr>
              <a:spLocks noChangeShapeType="1"/>
            </p:cNvSpPr>
            <p:nvPr/>
          </p:nvSpPr>
          <p:spPr bwMode="auto">
            <a:xfrm flipV="1">
              <a:off x="2945" y="2348"/>
              <a:ext cx="0" cy="37"/>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41" name="Freeform 182">
              <a:extLst>
                <a:ext uri="{FF2B5EF4-FFF2-40B4-BE49-F238E27FC236}">
                  <a16:creationId xmlns:a16="http://schemas.microsoft.com/office/drawing/2014/main" id="{272D1B12-7FF6-9D4D-971B-9D7585702EF3}"/>
                </a:ext>
              </a:extLst>
            </p:cNvPr>
            <p:cNvSpPr>
              <a:spLocks/>
            </p:cNvSpPr>
            <p:nvPr/>
          </p:nvSpPr>
          <p:spPr bwMode="auto">
            <a:xfrm>
              <a:off x="2967" y="2212"/>
              <a:ext cx="30" cy="171"/>
            </a:xfrm>
            <a:custGeom>
              <a:avLst/>
              <a:gdLst>
                <a:gd name="T0" fmla="*/ 0 w 30"/>
                <a:gd name="T1" fmla="*/ 97 h 171"/>
                <a:gd name="T2" fmla="*/ 6 w 30"/>
                <a:gd name="T3" fmla="*/ 51 h 171"/>
                <a:gd name="T4" fmla="*/ 11 w 30"/>
                <a:gd name="T5" fmla="*/ 0 h 171"/>
                <a:gd name="T6" fmla="*/ 17 w 30"/>
                <a:gd name="T7" fmla="*/ 57 h 171"/>
                <a:gd name="T8" fmla="*/ 23 w 30"/>
                <a:gd name="T9" fmla="*/ 113 h 171"/>
                <a:gd name="T10" fmla="*/ 29 w 30"/>
                <a:gd name="T11" fmla="*/ 170 h 1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71">
                  <a:moveTo>
                    <a:pt x="0" y="97"/>
                  </a:moveTo>
                  <a:lnTo>
                    <a:pt x="6" y="51"/>
                  </a:lnTo>
                  <a:lnTo>
                    <a:pt x="11" y="0"/>
                  </a:lnTo>
                  <a:lnTo>
                    <a:pt x="17" y="57"/>
                  </a:lnTo>
                  <a:lnTo>
                    <a:pt x="23" y="113"/>
                  </a:lnTo>
                  <a:lnTo>
                    <a:pt x="29" y="1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2" name="Freeform 183">
              <a:extLst>
                <a:ext uri="{FF2B5EF4-FFF2-40B4-BE49-F238E27FC236}">
                  <a16:creationId xmlns:a16="http://schemas.microsoft.com/office/drawing/2014/main" id="{297E94A9-D69F-7149-A8BE-D27F3A21036F}"/>
                </a:ext>
              </a:extLst>
            </p:cNvPr>
            <p:cNvSpPr>
              <a:spLocks/>
            </p:cNvSpPr>
            <p:nvPr/>
          </p:nvSpPr>
          <p:spPr bwMode="auto">
            <a:xfrm>
              <a:off x="3084" y="2330"/>
              <a:ext cx="35" cy="53"/>
            </a:xfrm>
            <a:custGeom>
              <a:avLst/>
              <a:gdLst>
                <a:gd name="T0" fmla="*/ 0 w 35"/>
                <a:gd name="T1" fmla="*/ 52 h 53"/>
                <a:gd name="T2" fmla="*/ 5 w 35"/>
                <a:gd name="T3" fmla="*/ 35 h 53"/>
                <a:gd name="T4" fmla="*/ 11 w 35"/>
                <a:gd name="T5" fmla="*/ 17 h 53"/>
                <a:gd name="T6" fmla="*/ 17 w 35"/>
                <a:gd name="T7" fmla="*/ 0 h 53"/>
                <a:gd name="T8" fmla="*/ 23 w 35"/>
                <a:gd name="T9" fmla="*/ 17 h 53"/>
                <a:gd name="T10" fmla="*/ 29 w 35"/>
                <a:gd name="T11" fmla="*/ 34 h 53"/>
                <a:gd name="T12" fmla="*/ 34 w 35"/>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3">
                  <a:moveTo>
                    <a:pt x="0" y="52"/>
                  </a:moveTo>
                  <a:lnTo>
                    <a:pt x="5" y="35"/>
                  </a:lnTo>
                  <a:lnTo>
                    <a:pt x="11" y="17"/>
                  </a:lnTo>
                  <a:lnTo>
                    <a:pt x="17" y="0"/>
                  </a:lnTo>
                  <a:lnTo>
                    <a:pt x="23" y="17"/>
                  </a:lnTo>
                  <a:lnTo>
                    <a:pt x="29" y="34"/>
                  </a:lnTo>
                  <a:lnTo>
                    <a:pt x="34"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3" name="Freeform 184">
              <a:extLst>
                <a:ext uri="{FF2B5EF4-FFF2-40B4-BE49-F238E27FC236}">
                  <a16:creationId xmlns:a16="http://schemas.microsoft.com/office/drawing/2014/main" id="{760CBB6B-636A-7044-A841-B91388AD173C}"/>
                </a:ext>
              </a:extLst>
            </p:cNvPr>
            <p:cNvSpPr>
              <a:spLocks/>
            </p:cNvSpPr>
            <p:nvPr/>
          </p:nvSpPr>
          <p:spPr bwMode="auto">
            <a:xfrm>
              <a:off x="3364" y="2368"/>
              <a:ext cx="37" cy="15"/>
            </a:xfrm>
            <a:custGeom>
              <a:avLst/>
              <a:gdLst>
                <a:gd name="T0" fmla="*/ 0 w 37"/>
                <a:gd name="T1" fmla="*/ 14 h 15"/>
                <a:gd name="T2" fmla="*/ 6 w 37"/>
                <a:gd name="T3" fmla="*/ 9 h 15"/>
                <a:gd name="T4" fmla="*/ 12 w 37"/>
                <a:gd name="T5" fmla="*/ 4 h 15"/>
                <a:gd name="T6" fmla="*/ 18 w 37"/>
                <a:gd name="T7" fmla="*/ 0 h 15"/>
                <a:gd name="T8" fmla="*/ 24 w 37"/>
                <a:gd name="T9" fmla="*/ 4 h 15"/>
                <a:gd name="T10" fmla="*/ 30 w 37"/>
                <a:gd name="T11" fmla="*/ 9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9"/>
                  </a:lnTo>
                  <a:lnTo>
                    <a:pt x="12" y="4"/>
                  </a:lnTo>
                  <a:lnTo>
                    <a:pt x="18" y="0"/>
                  </a:lnTo>
                  <a:lnTo>
                    <a:pt x="24" y="4"/>
                  </a:lnTo>
                  <a:lnTo>
                    <a:pt x="30" y="9"/>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4" name="Freeform 185">
              <a:extLst>
                <a:ext uri="{FF2B5EF4-FFF2-40B4-BE49-F238E27FC236}">
                  <a16:creationId xmlns:a16="http://schemas.microsoft.com/office/drawing/2014/main" id="{4D4F07E1-0E3A-1241-93D3-5F21D4A6EF09}"/>
                </a:ext>
              </a:extLst>
            </p:cNvPr>
            <p:cNvSpPr>
              <a:spLocks/>
            </p:cNvSpPr>
            <p:nvPr/>
          </p:nvSpPr>
          <p:spPr bwMode="auto">
            <a:xfrm>
              <a:off x="2842" y="2203"/>
              <a:ext cx="19" cy="167"/>
            </a:xfrm>
            <a:custGeom>
              <a:avLst/>
              <a:gdLst>
                <a:gd name="T0" fmla="*/ 0 w 19"/>
                <a:gd name="T1" fmla="*/ 0 h 167"/>
                <a:gd name="T2" fmla="*/ 6 w 19"/>
                <a:gd name="T3" fmla="*/ 86 h 167"/>
                <a:gd name="T4" fmla="*/ 12 w 19"/>
                <a:gd name="T5" fmla="*/ 125 h 167"/>
                <a:gd name="T6" fmla="*/ 18 w 19"/>
                <a:gd name="T7" fmla="*/ 166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67">
                  <a:moveTo>
                    <a:pt x="0" y="0"/>
                  </a:moveTo>
                  <a:lnTo>
                    <a:pt x="6" y="86"/>
                  </a:lnTo>
                  <a:lnTo>
                    <a:pt x="12" y="125"/>
                  </a:lnTo>
                  <a:lnTo>
                    <a:pt x="18" y="1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5" name="Freeform 186">
              <a:extLst>
                <a:ext uri="{FF2B5EF4-FFF2-40B4-BE49-F238E27FC236}">
                  <a16:creationId xmlns:a16="http://schemas.microsoft.com/office/drawing/2014/main" id="{444F0932-86C5-524C-90BD-354CA8AA1DFC}"/>
                </a:ext>
              </a:extLst>
            </p:cNvPr>
            <p:cNvSpPr>
              <a:spLocks/>
            </p:cNvSpPr>
            <p:nvPr/>
          </p:nvSpPr>
          <p:spPr bwMode="auto">
            <a:xfrm>
              <a:off x="2973" y="2115"/>
              <a:ext cx="30" cy="255"/>
            </a:xfrm>
            <a:custGeom>
              <a:avLst/>
              <a:gdLst>
                <a:gd name="T0" fmla="*/ 0 w 30"/>
                <a:gd name="T1" fmla="*/ 148 h 255"/>
                <a:gd name="T2" fmla="*/ 5 w 30"/>
                <a:gd name="T3" fmla="*/ 82 h 255"/>
                <a:gd name="T4" fmla="*/ 11 w 30"/>
                <a:gd name="T5" fmla="*/ 0 h 255"/>
                <a:gd name="T6" fmla="*/ 17 w 30"/>
                <a:gd name="T7" fmla="*/ 84 h 255"/>
                <a:gd name="T8" fmla="*/ 23 w 30"/>
                <a:gd name="T9" fmla="*/ 169 h 255"/>
                <a:gd name="T10" fmla="*/ 29 w 30"/>
                <a:gd name="T11" fmla="*/ 254 h 2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55">
                  <a:moveTo>
                    <a:pt x="0" y="148"/>
                  </a:moveTo>
                  <a:lnTo>
                    <a:pt x="5" y="82"/>
                  </a:lnTo>
                  <a:lnTo>
                    <a:pt x="11" y="0"/>
                  </a:lnTo>
                  <a:lnTo>
                    <a:pt x="17" y="84"/>
                  </a:lnTo>
                  <a:lnTo>
                    <a:pt x="23" y="169"/>
                  </a:lnTo>
                  <a:lnTo>
                    <a:pt x="29" y="25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6" name="Freeform 187">
              <a:extLst>
                <a:ext uri="{FF2B5EF4-FFF2-40B4-BE49-F238E27FC236}">
                  <a16:creationId xmlns:a16="http://schemas.microsoft.com/office/drawing/2014/main" id="{A5A0141F-D510-DB4C-8830-8EB91A8BF321}"/>
                </a:ext>
              </a:extLst>
            </p:cNvPr>
            <p:cNvSpPr>
              <a:spLocks/>
            </p:cNvSpPr>
            <p:nvPr/>
          </p:nvSpPr>
          <p:spPr bwMode="auto">
            <a:xfrm>
              <a:off x="3109" y="2348"/>
              <a:ext cx="19" cy="22"/>
            </a:xfrm>
            <a:custGeom>
              <a:avLst/>
              <a:gdLst>
                <a:gd name="T0" fmla="*/ 0 w 19"/>
                <a:gd name="T1" fmla="*/ 0 h 22"/>
                <a:gd name="T2" fmla="*/ 6 w 19"/>
                <a:gd name="T3" fmla="*/ 16 h 22"/>
                <a:gd name="T4" fmla="*/ 12 w 19"/>
                <a:gd name="T5" fmla="*/ 19 h 22"/>
                <a:gd name="T6" fmla="*/ 18 w 19"/>
                <a:gd name="T7" fmla="*/ 21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2">
                  <a:moveTo>
                    <a:pt x="0" y="0"/>
                  </a:moveTo>
                  <a:lnTo>
                    <a:pt x="6" y="16"/>
                  </a:lnTo>
                  <a:lnTo>
                    <a:pt x="12" y="19"/>
                  </a:lnTo>
                  <a:lnTo>
                    <a:pt x="18" y="2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7" name="Freeform 188">
              <a:extLst>
                <a:ext uri="{FF2B5EF4-FFF2-40B4-BE49-F238E27FC236}">
                  <a16:creationId xmlns:a16="http://schemas.microsoft.com/office/drawing/2014/main" id="{0051BC16-D111-B34E-9F27-730FBFEEBEEC}"/>
                </a:ext>
              </a:extLst>
            </p:cNvPr>
            <p:cNvSpPr>
              <a:spLocks/>
            </p:cNvSpPr>
            <p:nvPr/>
          </p:nvSpPr>
          <p:spPr bwMode="auto">
            <a:xfrm>
              <a:off x="3229" y="2352"/>
              <a:ext cx="37" cy="18"/>
            </a:xfrm>
            <a:custGeom>
              <a:avLst/>
              <a:gdLst>
                <a:gd name="T0" fmla="*/ 0 w 37"/>
                <a:gd name="T1" fmla="*/ 17 h 18"/>
                <a:gd name="T2" fmla="*/ 6 w 37"/>
                <a:gd name="T3" fmla="*/ 11 h 18"/>
                <a:gd name="T4" fmla="*/ 12 w 37"/>
                <a:gd name="T5" fmla="*/ 5 h 18"/>
                <a:gd name="T6" fmla="*/ 18 w 37"/>
                <a:gd name="T7" fmla="*/ 0 h 18"/>
                <a:gd name="T8" fmla="*/ 24 w 37"/>
                <a:gd name="T9" fmla="*/ 5 h 18"/>
                <a:gd name="T10" fmla="*/ 30 w 37"/>
                <a:gd name="T11" fmla="*/ 11 h 18"/>
                <a:gd name="T12" fmla="*/ 36 w 37"/>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8">
                  <a:moveTo>
                    <a:pt x="0" y="17"/>
                  </a:moveTo>
                  <a:lnTo>
                    <a:pt x="6" y="11"/>
                  </a:lnTo>
                  <a:lnTo>
                    <a:pt x="12" y="5"/>
                  </a:lnTo>
                  <a:lnTo>
                    <a:pt x="18" y="0"/>
                  </a:lnTo>
                  <a:lnTo>
                    <a:pt x="24" y="5"/>
                  </a:lnTo>
                  <a:lnTo>
                    <a:pt x="30" y="11"/>
                  </a:lnTo>
                  <a:lnTo>
                    <a:pt x="36"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8" name="Freeform 189">
              <a:extLst>
                <a:ext uri="{FF2B5EF4-FFF2-40B4-BE49-F238E27FC236}">
                  <a16:creationId xmlns:a16="http://schemas.microsoft.com/office/drawing/2014/main" id="{C21BC073-5E32-E441-91A9-54E29B33DD20}"/>
                </a:ext>
              </a:extLst>
            </p:cNvPr>
            <p:cNvSpPr>
              <a:spLocks/>
            </p:cNvSpPr>
            <p:nvPr/>
          </p:nvSpPr>
          <p:spPr bwMode="auto">
            <a:xfrm>
              <a:off x="2842" y="2203"/>
              <a:ext cx="26" cy="151"/>
            </a:xfrm>
            <a:custGeom>
              <a:avLst/>
              <a:gdLst>
                <a:gd name="T0" fmla="*/ 0 w 26"/>
                <a:gd name="T1" fmla="*/ 0 h 151"/>
                <a:gd name="T2" fmla="*/ 6 w 26"/>
                <a:gd name="T3" fmla="*/ 9 h 151"/>
                <a:gd name="T4" fmla="*/ 12 w 26"/>
                <a:gd name="T5" fmla="*/ 57 h 151"/>
                <a:gd name="T6" fmla="*/ 19 w 26"/>
                <a:gd name="T7" fmla="*/ 103 h 151"/>
                <a:gd name="T8" fmla="*/ 25 w 26"/>
                <a:gd name="T9" fmla="*/ 15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51">
                  <a:moveTo>
                    <a:pt x="0" y="0"/>
                  </a:moveTo>
                  <a:lnTo>
                    <a:pt x="6" y="9"/>
                  </a:lnTo>
                  <a:lnTo>
                    <a:pt x="12" y="57"/>
                  </a:lnTo>
                  <a:lnTo>
                    <a:pt x="19" y="103"/>
                  </a:lnTo>
                  <a:lnTo>
                    <a:pt x="25" y="1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9" name="Freeform 190">
              <a:extLst>
                <a:ext uri="{FF2B5EF4-FFF2-40B4-BE49-F238E27FC236}">
                  <a16:creationId xmlns:a16="http://schemas.microsoft.com/office/drawing/2014/main" id="{185994F0-0429-BD4B-9BE9-0AE0A8A82383}"/>
                </a:ext>
              </a:extLst>
            </p:cNvPr>
            <p:cNvSpPr>
              <a:spLocks/>
            </p:cNvSpPr>
            <p:nvPr/>
          </p:nvSpPr>
          <p:spPr bwMode="auto">
            <a:xfrm>
              <a:off x="2986" y="2115"/>
              <a:ext cx="23" cy="239"/>
            </a:xfrm>
            <a:custGeom>
              <a:avLst/>
              <a:gdLst>
                <a:gd name="T0" fmla="*/ 0 w 23"/>
                <a:gd name="T1" fmla="*/ 0 h 239"/>
                <a:gd name="T2" fmla="*/ 6 w 23"/>
                <a:gd name="T3" fmla="*/ 46 h 239"/>
                <a:gd name="T4" fmla="*/ 11 w 23"/>
                <a:gd name="T5" fmla="*/ 109 h 239"/>
                <a:gd name="T6" fmla="*/ 17 w 23"/>
                <a:gd name="T7" fmla="*/ 174 h 239"/>
                <a:gd name="T8" fmla="*/ 22 w 23"/>
                <a:gd name="T9" fmla="*/ 238 h 2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9">
                  <a:moveTo>
                    <a:pt x="0" y="0"/>
                  </a:moveTo>
                  <a:lnTo>
                    <a:pt x="6" y="46"/>
                  </a:lnTo>
                  <a:lnTo>
                    <a:pt x="11" y="109"/>
                  </a:lnTo>
                  <a:lnTo>
                    <a:pt x="17" y="174"/>
                  </a:lnTo>
                  <a:lnTo>
                    <a:pt x="22" y="2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0" name="Freeform 191">
              <a:extLst>
                <a:ext uri="{FF2B5EF4-FFF2-40B4-BE49-F238E27FC236}">
                  <a16:creationId xmlns:a16="http://schemas.microsoft.com/office/drawing/2014/main" id="{59A6E796-1E24-D145-8DAF-2AE5980BA3A2}"/>
                </a:ext>
              </a:extLst>
            </p:cNvPr>
            <p:cNvSpPr>
              <a:spLocks/>
            </p:cNvSpPr>
            <p:nvPr/>
          </p:nvSpPr>
          <p:spPr bwMode="auto">
            <a:xfrm>
              <a:off x="3101" y="2324"/>
              <a:ext cx="29" cy="30"/>
            </a:xfrm>
            <a:custGeom>
              <a:avLst/>
              <a:gdLst>
                <a:gd name="T0" fmla="*/ 0 w 29"/>
                <a:gd name="T1" fmla="*/ 5 h 30"/>
                <a:gd name="T2" fmla="*/ 6 w 29"/>
                <a:gd name="T3" fmla="*/ 9 h 30"/>
                <a:gd name="T4" fmla="*/ 11 w 29"/>
                <a:gd name="T5" fmla="*/ 0 h 30"/>
                <a:gd name="T6" fmla="*/ 17 w 29"/>
                <a:gd name="T7" fmla="*/ 9 h 30"/>
                <a:gd name="T8" fmla="*/ 22 w 29"/>
                <a:gd name="T9" fmla="*/ 20 h 30"/>
                <a:gd name="T10" fmla="*/ 28 w 29"/>
                <a:gd name="T11" fmla="*/ 2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0">
                  <a:moveTo>
                    <a:pt x="0" y="5"/>
                  </a:moveTo>
                  <a:lnTo>
                    <a:pt x="6" y="9"/>
                  </a:lnTo>
                  <a:lnTo>
                    <a:pt x="11" y="0"/>
                  </a:lnTo>
                  <a:lnTo>
                    <a:pt x="17" y="9"/>
                  </a:lnTo>
                  <a:lnTo>
                    <a:pt x="22" y="20"/>
                  </a:lnTo>
                  <a:lnTo>
                    <a:pt x="28"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1" name="Freeform 192">
              <a:extLst>
                <a:ext uri="{FF2B5EF4-FFF2-40B4-BE49-F238E27FC236}">
                  <a16:creationId xmlns:a16="http://schemas.microsoft.com/office/drawing/2014/main" id="{D0BDF63E-FADF-F143-96D7-A7C5B669CAA7}"/>
                </a:ext>
              </a:extLst>
            </p:cNvPr>
            <p:cNvSpPr>
              <a:spLocks/>
            </p:cNvSpPr>
            <p:nvPr/>
          </p:nvSpPr>
          <p:spPr bwMode="auto">
            <a:xfrm>
              <a:off x="3236" y="2324"/>
              <a:ext cx="35" cy="30"/>
            </a:xfrm>
            <a:custGeom>
              <a:avLst/>
              <a:gdLst>
                <a:gd name="T0" fmla="*/ 0 w 35"/>
                <a:gd name="T1" fmla="*/ 29 h 30"/>
                <a:gd name="T2" fmla="*/ 6 w 35"/>
                <a:gd name="T3" fmla="*/ 20 h 30"/>
                <a:gd name="T4" fmla="*/ 12 w 35"/>
                <a:gd name="T5" fmla="*/ 9 h 30"/>
                <a:gd name="T6" fmla="*/ 17 w 35"/>
                <a:gd name="T7" fmla="*/ 0 h 30"/>
                <a:gd name="T8" fmla="*/ 22 w 35"/>
                <a:gd name="T9" fmla="*/ 9 h 30"/>
                <a:gd name="T10" fmla="*/ 28 w 35"/>
                <a:gd name="T11" fmla="*/ 20 h 30"/>
                <a:gd name="T12" fmla="*/ 34 w 35"/>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0">
                  <a:moveTo>
                    <a:pt x="0" y="29"/>
                  </a:moveTo>
                  <a:lnTo>
                    <a:pt x="6" y="20"/>
                  </a:lnTo>
                  <a:lnTo>
                    <a:pt x="12" y="9"/>
                  </a:lnTo>
                  <a:lnTo>
                    <a:pt x="17" y="0"/>
                  </a:lnTo>
                  <a:lnTo>
                    <a:pt x="22" y="9"/>
                  </a:lnTo>
                  <a:lnTo>
                    <a:pt x="28" y="20"/>
                  </a:lnTo>
                  <a:lnTo>
                    <a:pt x="34"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2" name="Freeform 193">
              <a:extLst>
                <a:ext uri="{FF2B5EF4-FFF2-40B4-BE49-F238E27FC236}">
                  <a16:creationId xmlns:a16="http://schemas.microsoft.com/office/drawing/2014/main" id="{DEADD661-7351-8547-A928-922DC8A1FD4B}"/>
                </a:ext>
              </a:extLst>
            </p:cNvPr>
            <p:cNvSpPr>
              <a:spLocks/>
            </p:cNvSpPr>
            <p:nvPr/>
          </p:nvSpPr>
          <p:spPr bwMode="auto">
            <a:xfrm>
              <a:off x="3378" y="2339"/>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3" name="Freeform 194">
              <a:extLst>
                <a:ext uri="{FF2B5EF4-FFF2-40B4-BE49-F238E27FC236}">
                  <a16:creationId xmlns:a16="http://schemas.microsoft.com/office/drawing/2014/main" id="{4750842F-B374-A148-92AE-7DAFCBC5A8A6}"/>
                </a:ext>
              </a:extLst>
            </p:cNvPr>
            <p:cNvSpPr>
              <a:spLocks/>
            </p:cNvSpPr>
            <p:nvPr/>
          </p:nvSpPr>
          <p:spPr bwMode="auto">
            <a:xfrm>
              <a:off x="2849" y="2191"/>
              <a:ext cx="24" cy="152"/>
            </a:xfrm>
            <a:custGeom>
              <a:avLst/>
              <a:gdLst>
                <a:gd name="T0" fmla="*/ 0 w 24"/>
                <a:gd name="T1" fmla="*/ 22 h 152"/>
                <a:gd name="T2" fmla="*/ 6 w 24"/>
                <a:gd name="T3" fmla="*/ 0 h 152"/>
                <a:gd name="T4" fmla="*/ 12 w 24"/>
                <a:gd name="T5" fmla="*/ 51 h 152"/>
                <a:gd name="T6" fmla="*/ 17 w 24"/>
                <a:gd name="T7" fmla="*/ 100 h 152"/>
                <a:gd name="T8" fmla="*/ 23 w 24"/>
                <a:gd name="T9" fmla="*/ 151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52">
                  <a:moveTo>
                    <a:pt x="0" y="22"/>
                  </a:moveTo>
                  <a:lnTo>
                    <a:pt x="6" y="0"/>
                  </a:lnTo>
                  <a:lnTo>
                    <a:pt x="12" y="51"/>
                  </a:lnTo>
                  <a:lnTo>
                    <a:pt x="17" y="100"/>
                  </a:lnTo>
                  <a:lnTo>
                    <a:pt x="23" y="15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4" name="Freeform 195">
              <a:extLst>
                <a:ext uri="{FF2B5EF4-FFF2-40B4-BE49-F238E27FC236}">
                  <a16:creationId xmlns:a16="http://schemas.microsoft.com/office/drawing/2014/main" id="{F79F5F68-3A77-C841-A26A-90377A79A678}"/>
                </a:ext>
              </a:extLst>
            </p:cNvPr>
            <p:cNvSpPr>
              <a:spLocks/>
            </p:cNvSpPr>
            <p:nvPr/>
          </p:nvSpPr>
          <p:spPr bwMode="auto">
            <a:xfrm>
              <a:off x="2990" y="2147"/>
              <a:ext cx="24" cy="196"/>
            </a:xfrm>
            <a:custGeom>
              <a:avLst/>
              <a:gdLst>
                <a:gd name="T0" fmla="*/ 0 w 24"/>
                <a:gd name="T1" fmla="*/ 14 h 196"/>
                <a:gd name="T2" fmla="*/ 6 w 24"/>
                <a:gd name="T3" fmla="*/ 0 h 196"/>
                <a:gd name="T4" fmla="*/ 12 w 24"/>
                <a:gd name="T5" fmla="*/ 65 h 196"/>
                <a:gd name="T6" fmla="*/ 17 w 24"/>
                <a:gd name="T7" fmla="*/ 130 h 196"/>
                <a:gd name="T8" fmla="*/ 23 w 24"/>
                <a:gd name="T9" fmla="*/ 195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96">
                  <a:moveTo>
                    <a:pt x="0" y="14"/>
                  </a:moveTo>
                  <a:lnTo>
                    <a:pt x="6" y="0"/>
                  </a:lnTo>
                  <a:lnTo>
                    <a:pt x="12" y="65"/>
                  </a:lnTo>
                  <a:lnTo>
                    <a:pt x="17" y="130"/>
                  </a:lnTo>
                  <a:lnTo>
                    <a:pt x="23" y="19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9" name="Line 196">
              <a:extLst>
                <a:ext uri="{FF2B5EF4-FFF2-40B4-BE49-F238E27FC236}">
                  <a16:creationId xmlns:a16="http://schemas.microsoft.com/office/drawing/2014/main" id="{A16E0F58-2B77-424E-B69A-4F70CAFA29E6}"/>
                </a:ext>
              </a:extLst>
            </p:cNvPr>
            <p:cNvSpPr>
              <a:spLocks noChangeShapeType="1"/>
            </p:cNvSpPr>
            <p:nvPr/>
          </p:nvSpPr>
          <p:spPr bwMode="auto">
            <a:xfrm>
              <a:off x="3105" y="2330"/>
              <a:ext cx="0" cy="2"/>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56" name="Freeform 197">
              <a:extLst>
                <a:ext uri="{FF2B5EF4-FFF2-40B4-BE49-F238E27FC236}">
                  <a16:creationId xmlns:a16="http://schemas.microsoft.com/office/drawing/2014/main" id="{73D26CE0-3BBA-D448-BD10-0373B26CE0BE}"/>
                </a:ext>
              </a:extLst>
            </p:cNvPr>
            <p:cNvSpPr>
              <a:spLocks/>
            </p:cNvSpPr>
            <p:nvPr/>
          </p:nvSpPr>
          <p:spPr bwMode="auto">
            <a:xfrm>
              <a:off x="3113" y="2319"/>
              <a:ext cx="24" cy="24"/>
            </a:xfrm>
            <a:custGeom>
              <a:avLst/>
              <a:gdLst>
                <a:gd name="T0" fmla="*/ 0 w 24"/>
                <a:gd name="T1" fmla="*/ 7 h 24"/>
                <a:gd name="T2" fmla="*/ 5 w 24"/>
                <a:gd name="T3" fmla="*/ 0 h 24"/>
                <a:gd name="T4" fmla="*/ 11 w 24"/>
                <a:gd name="T5" fmla="*/ 7 h 24"/>
                <a:gd name="T6" fmla="*/ 17 w 24"/>
                <a:gd name="T7" fmla="*/ 15 h 24"/>
                <a:gd name="T8" fmla="*/ 23 w 24"/>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7"/>
                  </a:moveTo>
                  <a:lnTo>
                    <a:pt x="5" y="0"/>
                  </a:lnTo>
                  <a:lnTo>
                    <a:pt x="11" y="7"/>
                  </a:lnTo>
                  <a:lnTo>
                    <a:pt x="17" y="15"/>
                  </a:lnTo>
                  <a:lnTo>
                    <a:pt x="2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1" name="Line 198">
              <a:extLst>
                <a:ext uri="{FF2B5EF4-FFF2-40B4-BE49-F238E27FC236}">
                  <a16:creationId xmlns:a16="http://schemas.microsoft.com/office/drawing/2014/main" id="{D70B096B-13B6-6146-95ED-37C1E96889A3}"/>
                </a:ext>
              </a:extLst>
            </p:cNvPr>
            <p:cNvSpPr>
              <a:spLocks noChangeShapeType="1"/>
            </p:cNvSpPr>
            <p:nvPr/>
          </p:nvSpPr>
          <p:spPr bwMode="auto">
            <a:xfrm flipV="1">
              <a:off x="3242" y="2328"/>
              <a:ext cx="6" cy="17"/>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58" name="Freeform 199">
              <a:extLst>
                <a:ext uri="{FF2B5EF4-FFF2-40B4-BE49-F238E27FC236}">
                  <a16:creationId xmlns:a16="http://schemas.microsoft.com/office/drawing/2014/main" id="{CC4A1D00-32DE-134D-B5FC-40A7C2BC7266}"/>
                </a:ext>
              </a:extLst>
            </p:cNvPr>
            <p:cNvSpPr>
              <a:spLocks/>
            </p:cNvSpPr>
            <p:nvPr/>
          </p:nvSpPr>
          <p:spPr bwMode="auto">
            <a:xfrm>
              <a:off x="3255" y="2319"/>
              <a:ext cx="23" cy="24"/>
            </a:xfrm>
            <a:custGeom>
              <a:avLst/>
              <a:gdLst>
                <a:gd name="T0" fmla="*/ 0 w 23"/>
                <a:gd name="T1" fmla="*/ 7 h 24"/>
                <a:gd name="T2" fmla="*/ 5 w 23"/>
                <a:gd name="T3" fmla="*/ 0 h 24"/>
                <a:gd name="T4" fmla="*/ 11 w 23"/>
                <a:gd name="T5" fmla="*/ 7 h 24"/>
                <a:gd name="T6" fmla="*/ 16 w 23"/>
                <a:gd name="T7" fmla="*/ 15 h 24"/>
                <a:gd name="T8" fmla="*/ 22 w 23"/>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7"/>
                  </a:moveTo>
                  <a:lnTo>
                    <a:pt x="5" y="0"/>
                  </a:lnTo>
                  <a:lnTo>
                    <a:pt x="11" y="7"/>
                  </a:lnTo>
                  <a:lnTo>
                    <a:pt x="16" y="15"/>
                  </a:lnTo>
                  <a:lnTo>
                    <a:pt x="22"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9" name="Freeform 200">
              <a:extLst>
                <a:ext uri="{FF2B5EF4-FFF2-40B4-BE49-F238E27FC236}">
                  <a16:creationId xmlns:a16="http://schemas.microsoft.com/office/drawing/2014/main" id="{0AFE070F-DE16-9243-A4B8-8417F9779D48}"/>
                </a:ext>
              </a:extLst>
            </p:cNvPr>
            <p:cNvSpPr>
              <a:spLocks/>
            </p:cNvSpPr>
            <p:nvPr/>
          </p:nvSpPr>
          <p:spPr bwMode="auto">
            <a:xfrm>
              <a:off x="3382" y="2325"/>
              <a:ext cx="38" cy="18"/>
            </a:xfrm>
            <a:custGeom>
              <a:avLst/>
              <a:gdLst>
                <a:gd name="T0" fmla="*/ 0 w 38"/>
                <a:gd name="T1" fmla="*/ 17 h 18"/>
                <a:gd name="T2" fmla="*/ 6 w 38"/>
                <a:gd name="T3" fmla="*/ 11 h 18"/>
                <a:gd name="T4" fmla="*/ 12 w 38"/>
                <a:gd name="T5" fmla="*/ 5 h 18"/>
                <a:gd name="T6" fmla="*/ 19 w 38"/>
                <a:gd name="T7" fmla="*/ 0 h 18"/>
                <a:gd name="T8" fmla="*/ 25 w 38"/>
                <a:gd name="T9" fmla="*/ 5 h 18"/>
                <a:gd name="T10" fmla="*/ 31 w 38"/>
                <a:gd name="T11" fmla="*/ 11 h 18"/>
                <a:gd name="T12" fmla="*/ 37 w 38"/>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8">
                  <a:moveTo>
                    <a:pt x="0" y="17"/>
                  </a:moveTo>
                  <a:lnTo>
                    <a:pt x="6" y="11"/>
                  </a:lnTo>
                  <a:lnTo>
                    <a:pt x="12" y="5"/>
                  </a:lnTo>
                  <a:lnTo>
                    <a:pt x="19" y="0"/>
                  </a:lnTo>
                  <a:lnTo>
                    <a:pt x="25" y="5"/>
                  </a:lnTo>
                  <a:lnTo>
                    <a:pt x="31" y="11"/>
                  </a:lnTo>
                  <a:lnTo>
                    <a:pt x="37"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0" name="Freeform 201">
              <a:extLst>
                <a:ext uri="{FF2B5EF4-FFF2-40B4-BE49-F238E27FC236}">
                  <a16:creationId xmlns:a16="http://schemas.microsoft.com/office/drawing/2014/main" id="{34AAB236-4CEF-AC4C-BF8C-787237A9ECDF}"/>
                </a:ext>
              </a:extLst>
            </p:cNvPr>
            <p:cNvSpPr>
              <a:spLocks/>
            </p:cNvSpPr>
            <p:nvPr/>
          </p:nvSpPr>
          <p:spPr bwMode="auto">
            <a:xfrm>
              <a:off x="2854" y="2179"/>
              <a:ext cx="24" cy="147"/>
            </a:xfrm>
            <a:custGeom>
              <a:avLst/>
              <a:gdLst>
                <a:gd name="T0" fmla="*/ 0 w 24"/>
                <a:gd name="T1" fmla="*/ 13 h 147"/>
                <a:gd name="T2" fmla="*/ 6 w 24"/>
                <a:gd name="T3" fmla="*/ 0 h 147"/>
                <a:gd name="T4" fmla="*/ 12 w 24"/>
                <a:gd name="T5" fmla="*/ 49 h 147"/>
                <a:gd name="T6" fmla="*/ 18 w 24"/>
                <a:gd name="T7" fmla="*/ 97 h 147"/>
                <a:gd name="T8" fmla="*/ 23 w 24"/>
                <a:gd name="T9" fmla="*/ 146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47">
                  <a:moveTo>
                    <a:pt x="0" y="13"/>
                  </a:moveTo>
                  <a:lnTo>
                    <a:pt x="6" y="0"/>
                  </a:lnTo>
                  <a:lnTo>
                    <a:pt x="12" y="49"/>
                  </a:lnTo>
                  <a:lnTo>
                    <a:pt x="18" y="97"/>
                  </a:lnTo>
                  <a:lnTo>
                    <a:pt x="23" y="1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1" name="Freeform 202">
              <a:extLst>
                <a:ext uri="{FF2B5EF4-FFF2-40B4-BE49-F238E27FC236}">
                  <a16:creationId xmlns:a16="http://schemas.microsoft.com/office/drawing/2014/main" id="{B3169316-B87F-524C-8B7D-CF83F83FC2F1}"/>
                </a:ext>
              </a:extLst>
            </p:cNvPr>
            <p:cNvSpPr>
              <a:spLocks/>
            </p:cNvSpPr>
            <p:nvPr/>
          </p:nvSpPr>
          <p:spPr bwMode="auto">
            <a:xfrm>
              <a:off x="2990" y="2021"/>
              <a:ext cx="30" cy="305"/>
            </a:xfrm>
            <a:custGeom>
              <a:avLst/>
              <a:gdLst>
                <a:gd name="T0" fmla="*/ 0 w 30"/>
                <a:gd name="T1" fmla="*/ 139 h 305"/>
                <a:gd name="T2" fmla="*/ 6 w 30"/>
                <a:gd name="T3" fmla="*/ 102 h 305"/>
                <a:gd name="T4" fmla="*/ 12 w 30"/>
                <a:gd name="T5" fmla="*/ 0 h 305"/>
                <a:gd name="T6" fmla="*/ 17 w 30"/>
                <a:gd name="T7" fmla="*/ 102 h 305"/>
                <a:gd name="T8" fmla="*/ 23 w 30"/>
                <a:gd name="T9" fmla="*/ 203 h 305"/>
                <a:gd name="T10" fmla="*/ 29 w 30"/>
                <a:gd name="T11" fmla="*/ 304 h 3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05">
                  <a:moveTo>
                    <a:pt x="0" y="139"/>
                  </a:moveTo>
                  <a:lnTo>
                    <a:pt x="6" y="102"/>
                  </a:lnTo>
                  <a:lnTo>
                    <a:pt x="12" y="0"/>
                  </a:lnTo>
                  <a:lnTo>
                    <a:pt x="17" y="102"/>
                  </a:lnTo>
                  <a:lnTo>
                    <a:pt x="23" y="203"/>
                  </a:lnTo>
                  <a:lnTo>
                    <a:pt x="29" y="30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2" name="Freeform 203">
              <a:extLst>
                <a:ext uri="{FF2B5EF4-FFF2-40B4-BE49-F238E27FC236}">
                  <a16:creationId xmlns:a16="http://schemas.microsoft.com/office/drawing/2014/main" id="{33F04572-26F7-4844-848D-D54B363D4654}"/>
                </a:ext>
              </a:extLst>
            </p:cNvPr>
            <p:cNvSpPr>
              <a:spLocks/>
            </p:cNvSpPr>
            <p:nvPr/>
          </p:nvSpPr>
          <p:spPr bwMode="auto">
            <a:xfrm>
              <a:off x="3109" y="2296"/>
              <a:ext cx="34" cy="30"/>
            </a:xfrm>
            <a:custGeom>
              <a:avLst/>
              <a:gdLst>
                <a:gd name="T0" fmla="*/ 0 w 34"/>
                <a:gd name="T1" fmla="*/ 29 h 30"/>
                <a:gd name="T2" fmla="*/ 6 w 34"/>
                <a:gd name="T3" fmla="*/ 20 h 30"/>
                <a:gd name="T4" fmla="*/ 11 w 34"/>
                <a:gd name="T5" fmla="*/ 10 h 30"/>
                <a:gd name="T6" fmla="*/ 16 w 34"/>
                <a:gd name="T7" fmla="*/ 0 h 30"/>
                <a:gd name="T8" fmla="*/ 22 w 34"/>
                <a:gd name="T9" fmla="*/ 9 h 30"/>
                <a:gd name="T10" fmla="*/ 27 w 34"/>
                <a:gd name="T11" fmla="*/ 20 h 30"/>
                <a:gd name="T12" fmla="*/ 33 w 34"/>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0">
                  <a:moveTo>
                    <a:pt x="0" y="29"/>
                  </a:moveTo>
                  <a:lnTo>
                    <a:pt x="6" y="20"/>
                  </a:lnTo>
                  <a:lnTo>
                    <a:pt x="11" y="10"/>
                  </a:lnTo>
                  <a:lnTo>
                    <a:pt x="16" y="0"/>
                  </a:lnTo>
                  <a:lnTo>
                    <a:pt x="22" y="9"/>
                  </a:lnTo>
                  <a:lnTo>
                    <a:pt x="27" y="20"/>
                  </a:lnTo>
                  <a:lnTo>
                    <a:pt x="3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3" name="Freeform 204">
              <a:extLst>
                <a:ext uri="{FF2B5EF4-FFF2-40B4-BE49-F238E27FC236}">
                  <a16:creationId xmlns:a16="http://schemas.microsoft.com/office/drawing/2014/main" id="{219AB252-11D1-6645-8B44-E45AA1FF001A}"/>
                </a:ext>
              </a:extLst>
            </p:cNvPr>
            <p:cNvSpPr>
              <a:spLocks/>
            </p:cNvSpPr>
            <p:nvPr/>
          </p:nvSpPr>
          <p:spPr bwMode="auto">
            <a:xfrm>
              <a:off x="3248" y="2290"/>
              <a:ext cx="36" cy="36"/>
            </a:xfrm>
            <a:custGeom>
              <a:avLst/>
              <a:gdLst>
                <a:gd name="T0" fmla="*/ 0 w 36"/>
                <a:gd name="T1" fmla="*/ 35 h 36"/>
                <a:gd name="T2" fmla="*/ 6 w 36"/>
                <a:gd name="T3" fmla="*/ 23 h 36"/>
                <a:gd name="T4" fmla="*/ 11 w 36"/>
                <a:gd name="T5" fmla="*/ 11 h 36"/>
                <a:gd name="T6" fmla="*/ 17 w 36"/>
                <a:gd name="T7" fmla="*/ 0 h 36"/>
                <a:gd name="T8" fmla="*/ 23 w 36"/>
                <a:gd name="T9" fmla="*/ 11 h 36"/>
                <a:gd name="T10" fmla="*/ 29 w 36"/>
                <a:gd name="T11" fmla="*/ 23 h 36"/>
                <a:gd name="T12" fmla="*/ 35 w 36"/>
                <a:gd name="T13" fmla="*/ 35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6">
                  <a:moveTo>
                    <a:pt x="0" y="35"/>
                  </a:moveTo>
                  <a:lnTo>
                    <a:pt x="6" y="23"/>
                  </a:lnTo>
                  <a:lnTo>
                    <a:pt x="11" y="11"/>
                  </a:lnTo>
                  <a:lnTo>
                    <a:pt x="17" y="0"/>
                  </a:lnTo>
                  <a:lnTo>
                    <a:pt x="23" y="11"/>
                  </a:lnTo>
                  <a:lnTo>
                    <a:pt x="29" y="23"/>
                  </a:lnTo>
                  <a:lnTo>
                    <a:pt x="35" y="3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4" name="Freeform 205">
              <a:extLst>
                <a:ext uri="{FF2B5EF4-FFF2-40B4-BE49-F238E27FC236}">
                  <a16:creationId xmlns:a16="http://schemas.microsoft.com/office/drawing/2014/main" id="{8BE0C4FC-6D2D-8F45-B4D9-6DB58C40842C}"/>
                </a:ext>
              </a:extLst>
            </p:cNvPr>
            <p:cNvSpPr>
              <a:spLocks/>
            </p:cNvSpPr>
            <p:nvPr/>
          </p:nvSpPr>
          <p:spPr bwMode="auto">
            <a:xfrm>
              <a:off x="3388" y="2319"/>
              <a:ext cx="37" cy="7"/>
            </a:xfrm>
            <a:custGeom>
              <a:avLst/>
              <a:gdLst>
                <a:gd name="T0" fmla="*/ 0 w 37"/>
                <a:gd name="T1" fmla="*/ 6 h 7"/>
                <a:gd name="T2" fmla="*/ 6 w 37"/>
                <a:gd name="T3" fmla="*/ 4 h 7"/>
                <a:gd name="T4" fmla="*/ 12 w 37"/>
                <a:gd name="T5" fmla="*/ 2 h 7"/>
                <a:gd name="T6" fmla="*/ 18 w 37"/>
                <a:gd name="T7" fmla="*/ 0 h 7"/>
                <a:gd name="T8" fmla="*/ 24 w 37"/>
                <a:gd name="T9" fmla="*/ 2 h 7"/>
                <a:gd name="T10" fmla="*/ 29 w 37"/>
                <a:gd name="T11" fmla="*/ 4 h 7"/>
                <a:gd name="T12" fmla="*/ 36 w 37"/>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7">
                  <a:moveTo>
                    <a:pt x="0" y="6"/>
                  </a:moveTo>
                  <a:lnTo>
                    <a:pt x="6" y="4"/>
                  </a:lnTo>
                  <a:lnTo>
                    <a:pt x="12" y="2"/>
                  </a:lnTo>
                  <a:lnTo>
                    <a:pt x="18" y="0"/>
                  </a:lnTo>
                  <a:lnTo>
                    <a:pt x="24" y="2"/>
                  </a:lnTo>
                  <a:lnTo>
                    <a:pt x="29" y="4"/>
                  </a:lnTo>
                  <a:lnTo>
                    <a:pt x="36"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5" name="Freeform 206">
              <a:extLst>
                <a:ext uri="{FF2B5EF4-FFF2-40B4-BE49-F238E27FC236}">
                  <a16:creationId xmlns:a16="http://schemas.microsoft.com/office/drawing/2014/main" id="{8587A5B2-BF05-C541-83B3-3F45D8631E38}"/>
                </a:ext>
              </a:extLst>
            </p:cNvPr>
            <p:cNvSpPr>
              <a:spLocks/>
            </p:cNvSpPr>
            <p:nvPr/>
          </p:nvSpPr>
          <p:spPr bwMode="auto">
            <a:xfrm>
              <a:off x="2860" y="2179"/>
              <a:ext cx="26" cy="135"/>
            </a:xfrm>
            <a:custGeom>
              <a:avLst/>
              <a:gdLst>
                <a:gd name="T0" fmla="*/ 0 w 26"/>
                <a:gd name="T1" fmla="*/ 0 h 135"/>
                <a:gd name="T2" fmla="*/ 6 w 26"/>
                <a:gd name="T3" fmla="*/ 31 h 135"/>
                <a:gd name="T4" fmla="*/ 13 w 26"/>
                <a:gd name="T5" fmla="*/ 65 h 135"/>
                <a:gd name="T6" fmla="*/ 19 w 26"/>
                <a:gd name="T7" fmla="*/ 100 h 135"/>
                <a:gd name="T8" fmla="*/ 25 w 26"/>
                <a:gd name="T9" fmla="*/ 134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35">
                  <a:moveTo>
                    <a:pt x="0" y="0"/>
                  </a:moveTo>
                  <a:lnTo>
                    <a:pt x="6" y="31"/>
                  </a:lnTo>
                  <a:lnTo>
                    <a:pt x="13" y="65"/>
                  </a:lnTo>
                  <a:lnTo>
                    <a:pt x="19" y="100"/>
                  </a:lnTo>
                  <a:lnTo>
                    <a:pt x="25" y="13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6" name="Freeform 207">
              <a:extLst>
                <a:ext uri="{FF2B5EF4-FFF2-40B4-BE49-F238E27FC236}">
                  <a16:creationId xmlns:a16="http://schemas.microsoft.com/office/drawing/2014/main" id="{FF959B03-4C85-294F-B9A7-C8F86DAB6C92}"/>
                </a:ext>
              </a:extLst>
            </p:cNvPr>
            <p:cNvSpPr>
              <a:spLocks/>
            </p:cNvSpPr>
            <p:nvPr/>
          </p:nvSpPr>
          <p:spPr bwMode="auto">
            <a:xfrm>
              <a:off x="3002" y="1984"/>
              <a:ext cx="23" cy="330"/>
            </a:xfrm>
            <a:custGeom>
              <a:avLst/>
              <a:gdLst>
                <a:gd name="T0" fmla="*/ 0 w 23"/>
                <a:gd name="T1" fmla="*/ 36 h 330"/>
                <a:gd name="T2" fmla="*/ 5 w 23"/>
                <a:gd name="T3" fmla="*/ 0 h 330"/>
                <a:gd name="T4" fmla="*/ 11 w 23"/>
                <a:gd name="T5" fmla="*/ 110 h 330"/>
                <a:gd name="T6" fmla="*/ 16 w 23"/>
                <a:gd name="T7" fmla="*/ 220 h 330"/>
                <a:gd name="T8" fmla="*/ 22 w 23"/>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330">
                  <a:moveTo>
                    <a:pt x="0" y="36"/>
                  </a:moveTo>
                  <a:lnTo>
                    <a:pt x="5" y="0"/>
                  </a:lnTo>
                  <a:lnTo>
                    <a:pt x="11" y="110"/>
                  </a:lnTo>
                  <a:lnTo>
                    <a:pt x="16" y="220"/>
                  </a:lnTo>
                  <a:lnTo>
                    <a:pt x="22"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7" name="Freeform 208">
              <a:extLst>
                <a:ext uri="{FF2B5EF4-FFF2-40B4-BE49-F238E27FC236}">
                  <a16:creationId xmlns:a16="http://schemas.microsoft.com/office/drawing/2014/main" id="{3A8C9E7C-1BEB-7F4D-89D0-088D1AC19DE8}"/>
                </a:ext>
              </a:extLst>
            </p:cNvPr>
            <p:cNvSpPr>
              <a:spLocks/>
            </p:cNvSpPr>
            <p:nvPr/>
          </p:nvSpPr>
          <p:spPr bwMode="auto">
            <a:xfrm>
              <a:off x="3113" y="2268"/>
              <a:ext cx="35" cy="46"/>
            </a:xfrm>
            <a:custGeom>
              <a:avLst/>
              <a:gdLst>
                <a:gd name="T0" fmla="*/ 0 w 35"/>
                <a:gd name="T1" fmla="*/ 45 h 46"/>
                <a:gd name="T2" fmla="*/ 5 w 35"/>
                <a:gd name="T3" fmla="*/ 30 h 46"/>
                <a:gd name="T4" fmla="*/ 11 w 35"/>
                <a:gd name="T5" fmla="*/ 14 h 46"/>
                <a:gd name="T6" fmla="*/ 17 w 35"/>
                <a:gd name="T7" fmla="*/ 0 h 46"/>
                <a:gd name="T8" fmla="*/ 23 w 35"/>
                <a:gd name="T9" fmla="*/ 14 h 46"/>
                <a:gd name="T10" fmla="*/ 29 w 35"/>
                <a:gd name="T11" fmla="*/ 30 h 46"/>
                <a:gd name="T12" fmla="*/ 34 w 35"/>
                <a:gd name="T13" fmla="*/ 45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6">
                  <a:moveTo>
                    <a:pt x="0" y="45"/>
                  </a:moveTo>
                  <a:lnTo>
                    <a:pt x="5" y="30"/>
                  </a:lnTo>
                  <a:lnTo>
                    <a:pt x="11" y="14"/>
                  </a:lnTo>
                  <a:lnTo>
                    <a:pt x="17" y="0"/>
                  </a:lnTo>
                  <a:lnTo>
                    <a:pt x="23" y="14"/>
                  </a:lnTo>
                  <a:lnTo>
                    <a:pt x="29" y="30"/>
                  </a:lnTo>
                  <a:lnTo>
                    <a:pt x="34"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 name="Line 209">
              <a:extLst>
                <a:ext uri="{FF2B5EF4-FFF2-40B4-BE49-F238E27FC236}">
                  <a16:creationId xmlns:a16="http://schemas.microsoft.com/office/drawing/2014/main" id="{5F69DD17-DB49-5943-B09D-10F36AC73BAB}"/>
                </a:ext>
              </a:extLst>
            </p:cNvPr>
            <p:cNvSpPr>
              <a:spLocks noChangeShapeType="1"/>
            </p:cNvSpPr>
            <p:nvPr/>
          </p:nvSpPr>
          <p:spPr bwMode="auto">
            <a:xfrm flipV="1">
              <a:off x="3255" y="2298"/>
              <a:ext cx="4" cy="2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69" name="Freeform 210">
              <a:extLst>
                <a:ext uri="{FF2B5EF4-FFF2-40B4-BE49-F238E27FC236}">
                  <a16:creationId xmlns:a16="http://schemas.microsoft.com/office/drawing/2014/main" id="{6CD4CA8C-BC6F-4E40-8BAF-8AA49DD73871}"/>
                </a:ext>
              </a:extLst>
            </p:cNvPr>
            <p:cNvSpPr>
              <a:spLocks/>
            </p:cNvSpPr>
            <p:nvPr/>
          </p:nvSpPr>
          <p:spPr bwMode="auto">
            <a:xfrm>
              <a:off x="3270" y="2302"/>
              <a:ext cx="19" cy="12"/>
            </a:xfrm>
            <a:custGeom>
              <a:avLst/>
              <a:gdLst>
                <a:gd name="T0" fmla="*/ 0 w 19"/>
                <a:gd name="T1" fmla="*/ 0 h 12"/>
                <a:gd name="T2" fmla="*/ 6 w 19"/>
                <a:gd name="T3" fmla="*/ 6 h 12"/>
                <a:gd name="T4" fmla="*/ 12 w 19"/>
                <a:gd name="T5" fmla="*/ 9 h 12"/>
                <a:gd name="T6" fmla="*/ 18 w 19"/>
                <a:gd name="T7" fmla="*/ 11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0" y="0"/>
                  </a:moveTo>
                  <a:lnTo>
                    <a:pt x="6" y="6"/>
                  </a:lnTo>
                  <a:lnTo>
                    <a:pt x="12" y="9"/>
                  </a:lnTo>
                  <a:lnTo>
                    <a:pt x="18" y="1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0" name="Freeform 211">
              <a:extLst>
                <a:ext uri="{FF2B5EF4-FFF2-40B4-BE49-F238E27FC236}">
                  <a16:creationId xmlns:a16="http://schemas.microsoft.com/office/drawing/2014/main" id="{954A0F62-E339-8D4B-B8DE-D5F6D23EF010}"/>
                </a:ext>
              </a:extLst>
            </p:cNvPr>
            <p:cNvSpPr>
              <a:spLocks/>
            </p:cNvSpPr>
            <p:nvPr/>
          </p:nvSpPr>
          <p:spPr bwMode="auto">
            <a:xfrm>
              <a:off x="3396" y="2304"/>
              <a:ext cx="35" cy="10"/>
            </a:xfrm>
            <a:custGeom>
              <a:avLst/>
              <a:gdLst>
                <a:gd name="T0" fmla="*/ 0 w 35"/>
                <a:gd name="T1" fmla="*/ 9 h 10"/>
                <a:gd name="T2" fmla="*/ 6 w 35"/>
                <a:gd name="T3" fmla="*/ 6 h 10"/>
                <a:gd name="T4" fmla="*/ 12 w 35"/>
                <a:gd name="T5" fmla="*/ 3 h 10"/>
                <a:gd name="T6" fmla="*/ 17 w 35"/>
                <a:gd name="T7" fmla="*/ 0 h 10"/>
                <a:gd name="T8" fmla="*/ 22 w 35"/>
                <a:gd name="T9" fmla="*/ 3 h 10"/>
                <a:gd name="T10" fmla="*/ 29 w 35"/>
                <a:gd name="T11" fmla="*/ 6 h 10"/>
                <a:gd name="T12" fmla="*/ 34 w 35"/>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
                  <a:moveTo>
                    <a:pt x="0" y="9"/>
                  </a:moveTo>
                  <a:lnTo>
                    <a:pt x="6" y="6"/>
                  </a:lnTo>
                  <a:lnTo>
                    <a:pt x="12" y="3"/>
                  </a:lnTo>
                  <a:lnTo>
                    <a:pt x="17" y="0"/>
                  </a:lnTo>
                  <a:lnTo>
                    <a:pt x="22" y="3"/>
                  </a:lnTo>
                  <a:lnTo>
                    <a:pt x="29" y="6"/>
                  </a:lnTo>
                  <a:lnTo>
                    <a:pt x="34"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1" name="Freeform 212">
              <a:extLst>
                <a:ext uri="{FF2B5EF4-FFF2-40B4-BE49-F238E27FC236}">
                  <a16:creationId xmlns:a16="http://schemas.microsoft.com/office/drawing/2014/main" id="{642682F7-8C92-E641-A14E-895BE2F469BB}"/>
                </a:ext>
              </a:extLst>
            </p:cNvPr>
            <p:cNvSpPr>
              <a:spLocks/>
            </p:cNvSpPr>
            <p:nvPr/>
          </p:nvSpPr>
          <p:spPr bwMode="auto">
            <a:xfrm>
              <a:off x="2860" y="2091"/>
              <a:ext cx="31" cy="209"/>
            </a:xfrm>
            <a:custGeom>
              <a:avLst/>
              <a:gdLst>
                <a:gd name="T0" fmla="*/ 0 w 31"/>
                <a:gd name="T1" fmla="*/ 87 h 209"/>
                <a:gd name="T2" fmla="*/ 6 w 31"/>
                <a:gd name="T3" fmla="*/ 69 h 209"/>
                <a:gd name="T4" fmla="*/ 12 w 31"/>
                <a:gd name="T5" fmla="*/ 0 h 209"/>
                <a:gd name="T6" fmla="*/ 18 w 31"/>
                <a:gd name="T7" fmla="*/ 69 h 209"/>
                <a:gd name="T8" fmla="*/ 24 w 31"/>
                <a:gd name="T9" fmla="*/ 138 h 209"/>
                <a:gd name="T10" fmla="*/ 30 w 31"/>
                <a:gd name="T11" fmla="*/ 208 h 2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209">
                  <a:moveTo>
                    <a:pt x="0" y="87"/>
                  </a:moveTo>
                  <a:lnTo>
                    <a:pt x="6" y="69"/>
                  </a:lnTo>
                  <a:lnTo>
                    <a:pt x="12" y="0"/>
                  </a:lnTo>
                  <a:lnTo>
                    <a:pt x="18" y="69"/>
                  </a:lnTo>
                  <a:lnTo>
                    <a:pt x="24" y="138"/>
                  </a:lnTo>
                  <a:lnTo>
                    <a:pt x="30" y="20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2" name="Freeform 213">
              <a:extLst>
                <a:ext uri="{FF2B5EF4-FFF2-40B4-BE49-F238E27FC236}">
                  <a16:creationId xmlns:a16="http://schemas.microsoft.com/office/drawing/2014/main" id="{DE7AF527-E628-304A-9A20-D7D6332CF2ED}"/>
                </a:ext>
              </a:extLst>
            </p:cNvPr>
            <p:cNvSpPr>
              <a:spLocks/>
            </p:cNvSpPr>
            <p:nvPr/>
          </p:nvSpPr>
          <p:spPr bwMode="auto">
            <a:xfrm>
              <a:off x="3008" y="1949"/>
              <a:ext cx="24" cy="351"/>
            </a:xfrm>
            <a:custGeom>
              <a:avLst/>
              <a:gdLst>
                <a:gd name="T0" fmla="*/ 0 w 24"/>
                <a:gd name="T1" fmla="*/ 36 h 351"/>
                <a:gd name="T2" fmla="*/ 6 w 24"/>
                <a:gd name="T3" fmla="*/ 0 h 351"/>
                <a:gd name="T4" fmla="*/ 12 w 24"/>
                <a:gd name="T5" fmla="*/ 116 h 351"/>
                <a:gd name="T6" fmla="*/ 17 w 24"/>
                <a:gd name="T7" fmla="*/ 233 h 351"/>
                <a:gd name="T8" fmla="*/ 23 w 24"/>
                <a:gd name="T9" fmla="*/ 350 h 3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1">
                  <a:moveTo>
                    <a:pt x="0" y="36"/>
                  </a:moveTo>
                  <a:lnTo>
                    <a:pt x="6" y="0"/>
                  </a:lnTo>
                  <a:lnTo>
                    <a:pt x="12" y="116"/>
                  </a:lnTo>
                  <a:lnTo>
                    <a:pt x="17" y="233"/>
                  </a:lnTo>
                  <a:lnTo>
                    <a:pt x="23" y="3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3" name="Freeform 214">
              <a:extLst>
                <a:ext uri="{FF2B5EF4-FFF2-40B4-BE49-F238E27FC236}">
                  <a16:creationId xmlns:a16="http://schemas.microsoft.com/office/drawing/2014/main" id="{99552548-9370-4048-A9C2-FD6DA6037EF6}"/>
                </a:ext>
              </a:extLst>
            </p:cNvPr>
            <p:cNvSpPr>
              <a:spLocks/>
            </p:cNvSpPr>
            <p:nvPr/>
          </p:nvSpPr>
          <p:spPr bwMode="auto">
            <a:xfrm>
              <a:off x="3129" y="2255"/>
              <a:ext cx="26" cy="45"/>
            </a:xfrm>
            <a:custGeom>
              <a:avLst/>
              <a:gdLst>
                <a:gd name="T0" fmla="*/ 0 w 26"/>
                <a:gd name="T1" fmla="*/ 14 h 45"/>
                <a:gd name="T2" fmla="*/ 6 w 26"/>
                <a:gd name="T3" fmla="*/ 0 h 45"/>
                <a:gd name="T4" fmla="*/ 13 w 26"/>
                <a:gd name="T5" fmla="*/ 15 h 45"/>
                <a:gd name="T6" fmla="*/ 18 w 26"/>
                <a:gd name="T7" fmla="*/ 29 h 45"/>
                <a:gd name="T8" fmla="*/ 25 w 26"/>
                <a:gd name="T9" fmla="*/ 44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5">
                  <a:moveTo>
                    <a:pt x="0" y="14"/>
                  </a:moveTo>
                  <a:lnTo>
                    <a:pt x="6" y="0"/>
                  </a:lnTo>
                  <a:lnTo>
                    <a:pt x="13" y="15"/>
                  </a:lnTo>
                  <a:lnTo>
                    <a:pt x="18" y="29"/>
                  </a:lnTo>
                  <a:lnTo>
                    <a:pt x="25"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4" name="Freeform 215">
              <a:extLst>
                <a:ext uri="{FF2B5EF4-FFF2-40B4-BE49-F238E27FC236}">
                  <a16:creationId xmlns:a16="http://schemas.microsoft.com/office/drawing/2014/main" id="{3FF8CDF3-4438-6C45-B911-71D78708AA58}"/>
                </a:ext>
              </a:extLst>
            </p:cNvPr>
            <p:cNvSpPr>
              <a:spLocks/>
            </p:cNvSpPr>
            <p:nvPr/>
          </p:nvSpPr>
          <p:spPr bwMode="auto">
            <a:xfrm>
              <a:off x="3260" y="2284"/>
              <a:ext cx="37" cy="16"/>
            </a:xfrm>
            <a:custGeom>
              <a:avLst/>
              <a:gdLst>
                <a:gd name="T0" fmla="*/ 0 w 37"/>
                <a:gd name="T1" fmla="*/ 15 h 16"/>
                <a:gd name="T2" fmla="*/ 6 w 37"/>
                <a:gd name="T3" fmla="*/ 6 h 16"/>
                <a:gd name="T4" fmla="*/ 12 w 37"/>
                <a:gd name="T5" fmla="*/ 5 h 16"/>
                <a:gd name="T6" fmla="*/ 18 w 37"/>
                <a:gd name="T7" fmla="*/ 0 h 16"/>
                <a:gd name="T8" fmla="*/ 24 w 37"/>
                <a:gd name="T9" fmla="*/ 5 h 16"/>
                <a:gd name="T10" fmla="*/ 30 w 37"/>
                <a:gd name="T11" fmla="*/ 9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6"/>
                  </a:lnTo>
                  <a:lnTo>
                    <a:pt x="12" y="5"/>
                  </a:lnTo>
                  <a:lnTo>
                    <a:pt x="18" y="0"/>
                  </a:lnTo>
                  <a:lnTo>
                    <a:pt x="24" y="5"/>
                  </a:lnTo>
                  <a:lnTo>
                    <a:pt x="30" y="9"/>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5" name="Freeform 216">
              <a:extLst>
                <a:ext uri="{FF2B5EF4-FFF2-40B4-BE49-F238E27FC236}">
                  <a16:creationId xmlns:a16="http://schemas.microsoft.com/office/drawing/2014/main" id="{2498801C-A1E9-6246-842E-130C66A8A89A}"/>
                </a:ext>
              </a:extLst>
            </p:cNvPr>
            <p:cNvSpPr>
              <a:spLocks/>
            </p:cNvSpPr>
            <p:nvPr/>
          </p:nvSpPr>
          <p:spPr bwMode="auto">
            <a:xfrm>
              <a:off x="3400" y="2292"/>
              <a:ext cx="38" cy="8"/>
            </a:xfrm>
            <a:custGeom>
              <a:avLst/>
              <a:gdLst>
                <a:gd name="T0" fmla="*/ 0 w 38"/>
                <a:gd name="T1" fmla="*/ 7 h 8"/>
                <a:gd name="T2" fmla="*/ 6 w 38"/>
                <a:gd name="T3" fmla="*/ 5 h 8"/>
                <a:gd name="T4" fmla="*/ 13 w 38"/>
                <a:gd name="T5" fmla="*/ 2 h 8"/>
                <a:gd name="T6" fmla="*/ 18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8"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6" name="Freeform 217">
              <a:extLst>
                <a:ext uri="{FF2B5EF4-FFF2-40B4-BE49-F238E27FC236}">
                  <a16:creationId xmlns:a16="http://schemas.microsoft.com/office/drawing/2014/main" id="{875F124E-993B-DD49-B831-EF620F8094FB}"/>
                </a:ext>
              </a:extLst>
            </p:cNvPr>
            <p:cNvSpPr>
              <a:spLocks/>
            </p:cNvSpPr>
            <p:nvPr/>
          </p:nvSpPr>
          <p:spPr bwMode="auto">
            <a:xfrm>
              <a:off x="2885" y="2229"/>
              <a:ext cx="12" cy="57"/>
            </a:xfrm>
            <a:custGeom>
              <a:avLst/>
              <a:gdLst>
                <a:gd name="T0" fmla="*/ 0 w 12"/>
                <a:gd name="T1" fmla="*/ 0 h 57"/>
                <a:gd name="T2" fmla="*/ 6 w 12"/>
                <a:gd name="T3" fmla="*/ 28 h 57"/>
                <a:gd name="T4" fmla="*/ 11 w 12"/>
                <a:gd name="T5" fmla="*/ 56 h 57"/>
                <a:gd name="T6" fmla="*/ 0 60000 65536"/>
                <a:gd name="T7" fmla="*/ 0 60000 65536"/>
                <a:gd name="T8" fmla="*/ 0 60000 65536"/>
              </a:gdLst>
              <a:ahLst/>
              <a:cxnLst>
                <a:cxn ang="T6">
                  <a:pos x="T0" y="T1"/>
                </a:cxn>
                <a:cxn ang="T7">
                  <a:pos x="T2" y="T3"/>
                </a:cxn>
                <a:cxn ang="T8">
                  <a:pos x="T4" y="T5"/>
                </a:cxn>
              </a:cxnLst>
              <a:rect l="0" t="0" r="r" b="b"/>
              <a:pathLst>
                <a:path w="12" h="57">
                  <a:moveTo>
                    <a:pt x="0" y="0"/>
                  </a:moveTo>
                  <a:lnTo>
                    <a:pt x="6" y="28"/>
                  </a:lnTo>
                  <a:lnTo>
                    <a:pt x="11" y="5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7" name="Freeform 218">
              <a:extLst>
                <a:ext uri="{FF2B5EF4-FFF2-40B4-BE49-F238E27FC236}">
                  <a16:creationId xmlns:a16="http://schemas.microsoft.com/office/drawing/2014/main" id="{7009AF9D-AB06-164A-B268-8ED13ADA64FD}"/>
                </a:ext>
              </a:extLst>
            </p:cNvPr>
            <p:cNvSpPr>
              <a:spLocks/>
            </p:cNvSpPr>
            <p:nvPr/>
          </p:nvSpPr>
          <p:spPr bwMode="auto">
            <a:xfrm>
              <a:off x="3013" y="1949"/>
              <a:ext cx="25" cy="337"/>
            </a:xfrm>
            <a:custGeom>
              <a:avLst/>
              <a:gdLst>
                <a:gd name="T0" fmla="*/ 0 w 25"/>
                <a:gd name="T1" fmla="*/ 0 h 337"/>
                <a:gd name="T2" fmla="*/ 6 w 25"/>
                <a:gd name="T3" fmla="*/ 61 h 337"/>
                <a:gd name="T4" fmla="*/ 12 w 25"/>
                <a:gd name="T5" fmla="*/ 153 h 337"/>
                <a:gd name="T6" fmla="*/ 18 w 25"/>
                <a:gd name="T7" fmla="*/ 244 h 337"/>
                <a:gd name="T8" fmla="*/ 24 w 25"/>
                <a:gd name="T9" fmla="*/ 336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37">
                  <a:moveTo>
                    <a:pt x="0" y="0"/>
                  </a:moveTo>
                  <a:lnTo>
                    <a:pt x="6" y="61"/>
                  </a:lnTo>
                  <a:lnTo>
                    <a:pt x="12" y="153"/>
                  </a:lnTo>
                  <a:lnTo>
                    <a:pt x="18" y="244"/>
                  </a:lnTo>
                  <a:lnTo>
                    <a:pt x="24" y="33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8" name="Freeform 219">
              <a:extLst>
                <a:ext uri="{FF2B5EF4-FFF2-40B4-BE49-F238E27FC236}">
                  <a16:creationId xmlns:a16="http://schemas.microsoft.com/office/drawing/2014/main" id="{15F2FDCC-4610-2F4C-9E52-527C2C2B31BC}"/>
                </a:ext>
              </a:extLst>
            </p:cNvPr>
            <p:cNvSpPr>
              <a:spLocks/>
            </p:cNvSpPr>
            <p:nvPr/>
          </p:nvSpPr>
          <p:spPr bwMode="auto">
            <a:xfrm>
              <a:off x="3136" y="2239"/>
              <a:ext cx="24" cy="47"/>
            </a:xfrm>
            <a:custGeom>
              <a:avLst/>
              <a:gdLst>
                <a:gd name="T0" fmla="*/ 0 w 24"/>
                <a:gd name="T1" fmla="*/ 15 h 47"/>
                <a:gd name="T2" fmla="*/ 6 w 24"/>
                <a:gd name="T3" fmla="*/ 0 h 47"/>
                <a:gd name="T4" fmla="*/ 11 w 24"/>
                <a:gd name="T5" fmla="*/ 15 h 47"/>
                <a:gd name="T6" fmla="*/ 18 w 24"/>
                <a:gd name="T7" fmla="*/ 31 h 47"/>
                <a:gd name="T8" fmla="*/ 23 w 24"/>
                <a:gd name="T9" fmla="*/ 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7">
                  <a:moveTo>
                    <a:pt x="0" y="15"/>
                  </a:moveTo>
                  <a:lnTo>
                    <a:pt x="6" y="0"/>
                  </a:lnTo>
                  <a:lnTo>
                    <a:pt x="11" y="15"/>
                  </a:lnTo>
                  <a:lnTo>
                    <a:pt x="18" y="31"/>
                  </a:lnTo>
                  <a:lnTo>
                    <a:pt x="23"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9" name="Freeform 220">
              <a:extLst>
                <a:ext uri="{FF2B5EF4-FFF2-40B4-BE49-F238E27FC236}">
                  <a16:creationId xmlns:a16="http://schemas.microsoft.com/office/drawing/2014/main" id="{42ED141A-7C3E-8F4D-B6E4-0265B20A76A9}"/>
                </a:ext>
              </a:extLst>
            </p:cNvPr>
            <p:cNvSpPr>
              <a:spLocks/>
            </p:cNvSpPr>
            <p:nvPr/>
          </p:nvSpPr>
          <p:spPr bwMode="auto">
            <a:xfrm>
              <a:off x="3265" y="2278"/>
              <a:ext cx="36" cy="8"/>
            </a:xfrm>
            <a:custGeom>
              <a:avLst/>
              <a:gdLst>
                <a:gd name="T0" fmla="*/ 0 w 36"/>
                <a:gd name="T1" fmla="*/ 7 h 8"/>
                <a:gd name="T2" fmla="*/ 6 w 36"/>
                <a:gd name="T3" fmla="*/ 5 h 8"/>
                <a:gd name="T4" fmla="*/ 12 w 36"/>
                <a:gd name="T5" fmla="*/ 2 h 8"/>
                <a:gd name="T6" fmla="*/ 18 w 36"/>
                <a:gd name="T7" fmla="*/ 0 h 8"/>
                <a:gd name="T8" fmla="*/ 23 w 36"/>
                <a:gd name="T9" fmla="*/ 2 h 8"/>
                <a:gd name="T10" fmla="*/ 29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6" y="5"/>
                  </a:lnTo>
                  <a:lnTo>
                    <a:pt x="12" y="2"/>
                  </a:lnTo>
                  <a:lnTo>
                    <a:pt x="18" y="0"/>
                  </a:lnTo>
                  <a:lnTo>
                    <a:pt x="23" y="2"/>
                  </a:lnTo>
                  <a:lnTo>
                    <a:pt x="29"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0" name="Freeform 221">
              <a:extLst>
                <a:ext uri="{FF2B5EF4-FFF2-40B4-BE49-F238E27FC236}">
                  <a16:creationId xmlns:a16="http://schemas.microsoft.com/office/drawing/2014/main" id="{F696BA43-3855-294D-B7B0-7DE364D31D35}"/>
                </a:ext>
              </a:extLst>
            </p:cNvPr>
            <p:cNvSpPr>
              <a:spLocks/>
            </p:cNvSpPr>
            <p:nvPr/>
          </p:nvSpPr>
          <p:spPr bwMode="auto">
            <a:xfrm>
              <a:off x="3407" y="2270"/>
              <a:ext cx="35" cy="16"/>
            </a:xfrm>
            <a:custGeom>
              <a:avLst/>
              <a:gdLst>
                <a:gd name="T0" fmla="*/ 0 w 35"/>
                <a:gd name="T1" fmla="*/ 15 h 16"/>
                <a:gd name="T2" fmla="*/ 6 w 35"/>
                <a:gd name="T3" fmla="*/ 10 h 16"/>
                <a:gd name="T4" fmla="*/ 11 w 35"/>
                <a:gd name="T5" fmla="*/ 6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1" y="6"/>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1" name="Freeform 222">
              <a:extLst>
                <a:ext uri="{FF2B5EF4-FFF2-40B4-BE49-F238E27FC236}">
                  <a16:creationId xmlns:a16="http://schemas.microsoft.com/office/drawing/2014/main" id="{D893D172-E6B7-834A-BEA5-7F17D24EA271}"/>
                </a:ext>
              </a:extLst>
            </p:cNvPr>
            <p:cNvSpPr>
              <a:spLocks/>
            </p:cNvSpPr>
            <p:nvPr/>
          </p:nvSpPr>
          <p:spPr bwMode="auto">
            <a:xfrm>
              <a:off x="2877" y="2159"/>
              <a:ext cx="28" cy="114"/>
            </a:xfrm>
            <a:custGeom>
              <a:avLst/>
              <a:gdLst>
                <a:gd name="T0" fmla="*/ 0 w 28"/>
                <a:gd name="T1" fmla="*/ 0 h 114"/>
                <a:gd name="T2" fmla="*/ 7 w 28"/>
                <a:gd name="T3" fmla="*/ 68 h 114"/>
                <a:gd name="T4" fmla="*/ 14 w 28"/>
                <a:gd name="T5" fmla="*/ 83 h 114"/>
                <a:gd name="T6" fmla="*/ 20 w 28"/>
                <a:gd name="T7" fmla="*/ 97 h 114"/>
                <a:gd name="T8" fmla="*/ 27 w 28"/>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4">
                  <a:moveTo>
                    <a:pt x="0" y="0"/>
                  </a:moveTo>
                  <a:lnTo>
                    <a:pt x="7" y="68"/>
                  </a:lnTo>
                  <a:lnTo>
                    <a:pt x="14" y="83"/>
                  </a:lnTo>
                  <a:lnTo>
                    <a:pt x="20" y="97"/>
                  </a:lnTo>
                  <a:lnTo>
                    <a:pt x="27"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2" name="Freeform 223">
              <a:extLst>
                <a:ext uri="{FF2B5EF4-FFF2-40B4-BE49-F238E27FC236}">
                  <a16:creationId xmlns:a16="http://schemas.microsoft.com/office/drawing/2014/main" id="{09F1A859-2F39-2149-8C9C-75F78F372C17}"/>
                </a:ext>
              </a:extLst>
            </p:cNvPr>
            <p:cNvSpPr>
              <a:spLocks/>
            </p:cNvSpPr>
            <p:nvPr/>
          </p:nvSpPr>
          <p:spPr bwMode="auto">
            <a:xfrm>
              <a:off x="3019" y="1936"/>
              <a:ext cx="23" cy="337"/>
            </a:xfrm>
            <a:custGeom>
              <a:avLst/>
              <a:gdLst>
                <a:gd name="T0" fmla="*/ 0 w 23"/>
                <a:gd name="T1" fmla="*/ 73 h 337"/>
                <a:gd name="T2" fmla="*/ 6 w 23"/>
                <a:gd name="T3" fmla="*/ 0 h 337"/>
                <a:gd name="T4" fmla="*/ 11 w 23"/>
                <a:gd name="T5" fmla="*/ 112 h 337"/>
                <a:gd name="T6" fmla="*/ 17 w 23"/>
                <a:gd name="T7" fmla="*/ 224 h 337"/>
                <a:gd name="T8" fmla="*/ 22 w 23"/>
                <a:gd name="T9" fmla="*/ 336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337">
                  <a:moveTo>
                    <a:pt x="0" y="73"/>
                  </a:moveTo>
                  <a:lnTo>
                    <a:pt x="6" y="0"/>
                  </a:lnTo>
                  <a:lnTo>
                    <a:pt x="11" y="112"/>
                  </a:lnTo>
                  <a:lnTo>
                    <a:pt x="17" y="224"/>
                  </a:lnTo>
                  <a:lnTo>
                    <a:pt x="22" y="33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3" name="Freeform 224">
              <a:extLst>
                <a:ext uri="{FF2B5EF4-FFF2-40B4-BE49-F238E27FC236}">
                  <a16:creationId xmlns:a16="http://schemas.microsoft.com/office/drawing/2014/main" id="{7568BEF5-7482-0840-9147-553593AD2A09}"/>
                </a:ext>
              </a:extLst>
            </p:cNvPr>
            <p:cNvSpPr>
              <a:spLocks/>
            </p:cNvSpPr>
            <p:nvPr/>
          </p:nvSpPr>
          <p:spPr bwMode="auto">
            <a:xfrm>
              <a:off x="3142" y="2234"/>
              <a:ext cx="24" cy="39"/>
            </a:xfrm>
            <a:custGeom>
              <a:avLst/>
              <a:gdLst>
                <a:gd name="T0" fmla="*/ 0 w 24"/>
                <a:gd name="T1" fmla="*/ 6 h 39"/>
                <a:gd name="T2" fmla="*/ 5 w 24"/>
                <a:gd name="T3" fmla="*/ 0 h 39"/>
                <a:gd name="T4" fmla="*/ 12 w 24"/>
                <a:gd name="T5" fmla="*/ 13 h 39"/>
                <a:gd name="T6" fmla="*/ 17 w 24"/>
                <a:gd name="T7" fmla="*/ 25 h 39"/>
                <a:gd name="T8" fmla="*/ 23 w 24"/>
                <a:gd name="T9" fmla="*/ 38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9">
                  <a:moveTo>
                    <a:pt x="0" y="6"/>
                  </a:moveTo>
                  <a:lnTo>
                    <a:pt x="5" y="0"/>
                  </a:lnTo>
                  <a:lnTo>
                    <a:pt x="12" y="13"/>
                  </a:lnTo>
                  <a:lnTo>
                    <a:pt x="17" y="25"/>
                  </a:lnTo>
                  <a:lnTo>
                    <a:pt x="23" y="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4" name="Freeform 225">
              <a:extLst>
                <a:ext uri="{FF2B5EF4-FFF2-40B4-BE49-F238E27FC236}">
                  <a16:creationId xmlns:a16="http://schemas.microsoft.com/office/drawing/2014/main" id="{92CCD8E7-28AD-7740-B2F1-5B5E447833CE}"/>
                </a:ext>
              </a:extLst>
            </p:cNvPr>
            <p:cNvSpPr>
              <a:spLocks/>
            </p:cNvSpPr>
            <p:nvPr/>
          </p:nvSpPr>
          <p:spPr bwMode="auto">
            <a:xfrm>
              <a:off x="3270" y="2242"/>
              <a:ext cx="37" cy="31"/>
            </a:xfrm>
            <a:custGeom>
              <a:avLst/>
              <a:gdLst>
                <a:gd name="T0" fmla="*/ 0 w 37"/>
                <a:gd name="T1" fmla="*/ 30 h 31"/>
                <a:gd name="T2" fmla="*/ 6 w 37"/>
                <a:gd name="T3" fmla="*/ 20 h 31"/>
                <a:gd name="T4" fmla="*/ 12 w 37"/>
                <a:gd name="T5" fmla="*/ 9 h 31"/>
                <a:gd name="T6" fmla="*/ 18 w 37"/>
                <a:gd name="T7" fmla="*/ 0 h 31"/>
                <a:gd name="T8" fmla="*/ 24 w 37"/>
                <a:gd name="T9" fmla="*/ 9 h 31"/>
                <a:gd name="T10" fmla="*/ 30 w 37"/>
                <a:gd name="T11" fmla="*/ 20 h 31"/>
                <a:gd name="T12" fmla="*/ 36 w 37"/>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1">
                  <a:moveTo>
                    <a:pt x="0" y="30"/>
                  </a:moveTo>
                  <a:lnTo>
                    <a:pt x="6" y="20"/>
                  </a:lnTo>
                  <a:lnTo>
                    <a:pt x="12" y="9"/>
                  </a:lnTo>
                  <a:lnTo>
                    <a:pt x="18" y="0"/>
                  </a:lnTo>
                  <a:lnTo>
                    <a:pt x="24" y="9"/>
                  </a:lnTo>
                  <a:lnTo>
                    <a:pt x="30" y="20"/>
                  </a:lnTo>
                  <a:lnTo>
                    <a:pt x="36"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5" name="Freeform 226">
              <a:extLst>
                <a:ext uri="{FF2B5EF4-FFF2-40B4-BE49-F238E27FC236}">
                  <a16:creationId xmlns:a16="http://schemas.microsoft.com/office/drawing/2014/main" id="{0D9E7809-669B-D54A-BCAB-684789666D8C}"/>
                </a:ext>
              </a:extLst>
            </p:cNvPr>
            <p:cNvSpPr>
              <a:spLocks/>
            </p:cNvSpPr>
            <p:nvPr/>
          </p:nvSpPr>
          <p:spPr bwMode="auto">
            <a:xfrm>
              <a:off x="3414" y="2249"/>
              <a:ext cx="34" cy="24"/>
            </a:xfrm>
            <a:custGeom>
              <a:avLst/>
              <a:gdLst>
                <a:gd name="T0" fmla="*/ 0 w 34"/>
                <a:gd name="T1" fmla="*/ 23 h 24"/>
                <a:gd name="T2" fmla="*/ 5 w 34"/>
                <a:gd name="T3" fmla="*/ 15 h 24"/>
                <a:gd name="T4" fmla="*/ 11 w 34"/>
                <a:gd name="T5" fmla="*/ 7 h 24"/>
                <a:gd name="T6" fmla="*/ 16 w 34"/>
                <a:gd name="T7" fmla="*/ 0 h 24"/>
                <a:gd name="T8" fmla="*/ 22 w 34"/>
                <a:gd name="T9" fmla="*/ 7 h 24"/>
                <a:gd name="T10" fmla="*/ 27 w 34"/>
                <a:gd name="T11" fmla="*/ 15 h 24"/>
                <a:gd name="T12" fmla="*/ 33 w 34"/>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4">
                  <a:moveTo>
                    <a:pt x="0" y="23"/>
                  </a:moveTo>
                  <a:lnTo>
                    <a:pt x="5" y="15"/>
                  </a:lnTo>
                  <a:lnTo>
                    <a:pt x="11" y="7"/>
                  </a:lnTo>
                  <a:lnTo>
                    <a:pt x="16" y="0"/>
                  </a:lnTo>
                  <a:lnTo>
                    <a:pt x="22" y="7"/>
                  </a:lnTo>
                  <a:lnTo>
                    <a:pt x="27" y="15"/>
                  </a:lnTo>
                  <a:lnTo>
                    <a:pt x="3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6" name="Freeform 227">
              <a:extLst>
                <a:ext uri="{FF2B5EF4-FFF2-40B4-BE49-F238E27FC236}">
                  <a16:creationId xmlns:a16="http://schemas.microsoft.com/office/drawing/2014/main" id="{C8EB70DA-5078-324B-AEE5-FEF447DA368E}"/>
                </a:ext>
              </a:extLst>
            </p:cNvPr>
            <p:cNvSpPr>
              <a:spLocks/>
            </p:cNvSpPr>
            <p:nvPr/>
          </p:nvSpPr>
          <p:spPr bwMode="auto">
            <a:xfrm>
              <a:off x="2877" y="2159"/>
              <a:ext cx="30" cy="100"/>
            </a:xfrm>
            <a:custGeom>
              <a:avLst/>
              <a:gdLst>
                <a:gd name="T0" fmla="*/ 0 w 30"/>
                <a:gd name="T1" fmla="*/ 0 h 100"/>
                <a:gd name="T2" fmla="*/ 6 w 30"/>
                <a:gd name="T3" fmla="*/ 38 h 100"/>
                <a:gd name="T4" fmla="*/ 12 w 30"/>
                <a:gd name="T5" fmla="*/ 8 h 100"/>
                <a:gd name="T6" fmla="*/ 18 w 30"/>
                <a:gd name="T7" fmla="*/ 38 h 100"/>
                <a:gd name="T8" fmla="*/ 24 w 30"/>
                <a:gd name="T9" fmla="*/ 69 h 100"/>
                <a:gd name="T10" fmla="*/ 29 w 30"/>
                <a:gd name="T11" fmla="*/ 99 h 1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00">
                  <a:moveTo>
                    <a:pt x="0" y="0"/>
                  </a:moveTo>
                  <a:lnTo>
                    <a:pt x="6" y="38"/>
                  </a:lnTo>
                  <a:lnTo>
                    <a:pt x="12" y="8"/>
                  </a:lnTo>
                  <a:lnTo>
                    <a:pt x="18" y="38"/>
                  </a:lnTo>
                  <a:lnTo>
                    <a:pt x="24" y="69"/>
                  </a:lnTo>
                  <a:lnTo>
                    <a:pt x="29" y="9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7" name="Freeform 228">
              <a:extLst>
                <a:ext uri="{FF2B5EF4-FFF2-40B4-BE49-F238E27FC236}">
                  <a16:creationId xmlns:a16="http://schemas.microsoft.com/office/drawing/2014/main" id="{2166ECCF-B948-2E4A-8A37-B4BFCFC35E06}"/>
                </a:ext>
              </a:extLst>
            </p:cNvPr>
            <p:cNvSpPr>
              <a:spLocks/>
            </p:cNvSpPr>
            <p:nvPr/>
          </p:nvSpPr>
          <p:spPr bwMode="auto">
            <a:xfrm>
              <a:off x="3024" y="1832"/>
              <a:ext cx="24" cy="427"/>
            </a:xfrm>
            <a:custGeom>
              <a:avLst/>
              <a:gdLst>
                <a:gd name="T0" fmla="*/ 0 w 24"/>
                <a:gd name="T1" fmla="*/ 104 h 427"/>
                <a:gd name="T2" fmla="*/ 6 w 24"/>
                <a:gd name="T3" fmla="*/ 0 h 427"/>
                <a:gd name="T4" fmla="*/ 12 w 24"/>
                <a:gd name="T5" fmla="*/ 141 h 427"/>
                <a:gd name="T6" fmla="*/ 18 w 24"/>
                <a:gd name="T7" fmla="*/ 284 h 427"/>
                <a:gd name="T8" fmla="*/ 23 w 24"/>
                <a:gd name="T9" fmla="*/ 426 h 4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27">
                  <a:moveTo>
                    <a:pt x="0" y="104"/>
                  </a:moveTo>
                  <a:lnTo>
                    <a:pt x="6" y="0"/>
                  </a:lnTo>
                  <a:lnTo>
                    <a:pt x="12" y="141"/>
                  </a:lnTo>
                  <a:lnTo>
                    <a:pt x="18" y="284"/>
                  </a:lnTo>
                  <a:lnTo>
                    <a:pt x="23" y="4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8" name="Freeform 229">
              <a:extLst>
                <a:ext uri="{FF2B5EF4-FFF2-40B4-BE49-F238E27FC236}">
                  <a16:creationId xmlns:a16="http://schemas.microsoft.com/office/drawing/2014/main" id="{4D8C32E9-F369-6140-AD34-A598D5B47B92}"/>
                </a:ext>
              </a:extLst>
            </p:cNvPr>
            <p:cNvSpPr>
              <a:spLocks/>
            </p:cNvSpPr>
            <p:nvPr/>
          </p:nvSpPr>
          <p:spPr bwMode="auto">
            <a:xfrm>
              <a:off x="3136" y="2190"/>
              <a:ext cx="37" cy="69"/>
            </a:xfrm>
            <a:custGeom>
              <a:avLst/>
              <a:gdLst>
                <a:gd name="T0" fmla="*/ 0 w 37"/>
                <a:gd name="T1" fmla="*/ 65 h 69"/>
                <a:gd name="T2" fmla="*/ 6 w 37"/>
                <a:gd name="T3" fmla="*/ 45 h 69"/>
                <a:gd name="T4" fmla="*/ 12 w 37"/>
                <a:gd name="T5" fmla="*/ 22 h 69"/>
                <a:gd name="T6" fmla="*/ 18 w 37"/>
                <a:gd name="T7" fmla="*/ 0 h 69"/>
                <a:gd name="T8" fmla="*/ 24 w 37"/>
                <a:gd name="T9" fmla="*/ 22 h 69"/>
                <a:gd name="T10" fmla="*/ 30 w 37"/>
                <a:gd name="T11" fmla="*/ 45 h 69"/>
                <a:gd name="T12" fmla="*/ 36 w 37"/>
                <a:gd name="T13" fmla="*/ 68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9">
                  <a:moveTo>
                    <a:pt x="0" y="65"/>
                  </a:moveTo>
                  <a:lnTo>
                    <a:pt x="6" y="45"/>
                  </a:lnTo>
                  <a:lnTo>
                    <a:pt x="12" y="22"/>
                  </a:lnTo>
                  <a:lnTo>
                    <a:pt x="18" y="0"/>
                  </a:lnTo>
                  <a:lnTo>
                    <a:pt x="24" y="22"/>
                  </a:lnTo>
                  <a:lnTo>
                    <a:pt x="30" y="45"/>
                  </a:lnTo>
                  <a:lnTo>
                    <a:pt x="36" y="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 name="Line 230">
              <a:extLst>
                <a:ext uri="{FF2B5EF4-FFF2-40B4-BE49-F238E27FC236}">
                  <a16:creationId xmlns:a16="http://schemas.microsoft.com/office/drawing/2014/main" id="{ED667AB6-FC2C-1440-B19A-FC2A6CDF7E59}"/>
                </a:ext>
              </a:extLst>
            </p:cNvPr>
            <p:cNvSpPr>
              <a:spLocks noChangeShapeType="1"/>
            </p:cNvSpPr>
            <p:nvPr/>
          </p:nvSpPr>
          <p:spPr bwMode="auto">
            <a:xfrm flipV="1">
              <a:off x="3277" y="2247"/>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90" name="Freeform 231">
              <a:extLst>
                <a:ext uri="{FF2B5EF4-FFF2-40B4-BE49-F238E27FC236}">
                  <a16:creationId xmlns:a16="http://schemas.microsoft.com/office/drawing/2014/main" id="{B6534F06-8972-F448-89C9-7ADA7E935AC2}"/>
                </a:ext>
              </a:extLst>
            </p:cNvPr>
            <p:cNvSpPr>
              <a:spLocks/>
            </p:cNvSpPr>
            <p:nvPr/>
          </p:nvSpPr>
          <p:spPr bwMode="auto">
            <a:xfrm>
              <a:off x="3288" y="2242"/>
              <a:ext cx="24" cy="17"/>
            </a:xfrm>
            <a:custGeom>
              <a:avLst/>
              <a:gdLst>
                <a:gd name="T0" fmla="*/ 0 w 24"/>
                <a:gd name="T1" fmla="*/ 0 h 17"/>
                <a:gd name="T2" fmla="*/ 6 w 24"/>
                <a:gd name="T3" fmla="*/ 1 h 17"/>
                <a:gd name="T4" fmla="*/ 12 w 24"/>
                <a:gd name="T5" fmla="*/ 6 h 17"/>
                <a:gd name="T6" fmla="*/ 17 w 24"/>
                <a:gd name="T7" fmla="*/ 10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6" y="1"/>
                  </a:lnTo>
                  <a:lnTo>
                    <a:pt x="12" y="6"/>
                  </a:lnTo>
                  <a:lnTo>
                    <a:pt x="17" y="10"/>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1" name="Freeform 232">
              <a:extLst>
                <a:ext uri="{FF2B5EF4-FFF2-40B4-BE49-F238E27FC236}">
                  <a16:creationId xmlns:a16="http://schemas.microsoft.com/office/drawing/2014/main" id="{B6F86C29-BD5F-4F4B-B4B9-5182012F8267}"/>
                </a:ext>
              </a:extLst>
            </p:cNvPr>
            <p:cNvSpPr>
              <a:spLocks/>
            </p:cNvSpPr>
            <p:nvPr/>
          </p:nvSpPr>
          <p:spPr bwMode="auto">
            <a:xfrm>
              <a:off x="3419" y="2243"/>
              <a:ext cx="35" cy="16"/>
            </a:xfrm>
            <a:custGeom>
              <a:avLst/>
              <a:gdLst>
                <a:gd name="T0" fmla="*/ 0 w 35"/>
                <a:gd name="T1" fmla="*/ 15 h 16"/>
                <a:gd name="T2" fmla="*/ 6 w 35"/>
                <a:gd name="T3" fmla="*/ 9 h 16"/>
                <a:gd name="T4" fmla="*/ 11 w 35"/>
                <a:gd name="T5" fmla="*/ 5 h 16"/>
                <a:gd name="T6" fmla="*/ 17 w 35"/>
                <a:gd name="T7" fmla="*/ 0 h 16"/>
                <a:gd name="T8" fmla="*/ 23 w 35"/>
                <a:gd name="T9" fmla="*/ 5 h 16"/>
                <a:gd name="T10" fmla="*/ 28 w 35"/>
                <a:gd name="T11" fmla="*/ 9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9"/>
                  </a:lnTo>
                  <a:lnTo>
                    <a:pt x="11" y="5"/>
                  </a:lnTo>
                  <a:lnTo>
                    <a:pt x="17" y="0"/>
                  </a:lnTo>
                  <a:lnTo>
                    <a:pt x="23" y="5"/>
                  </a:lnTo>
                  <a:lnTo>
                    <a:pt x="28" y="9"/>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2" name="Freeform 233">
              <a:extLst>
                <a:ext uri="{FF2B5EF4-FFF2-40B4-BE49-F238E27FC236}">
                  <a16:creationId xmlns:a16="http://schemas.microsoft.com/office/drawing/2014/main" id="{F3D3CE97-1907-6140-A38F-E9270144E32B}"/>
                </a:ext>
              </a:extLst>
            </p:cNvPr>
            <p:cNvSpPr>
              <a:spLocks/>
            </p:cNvSpPr>
            <p:nvPr/>
          </p:nvSpPr>
          <p:spPr bwMode="auto">
            <a:xfrm>
              <a:off x="2890" y="2147"/>
              <a:ext cx="24" cy="97"/>
            </a:xfrm>
            <a:custGeom>
              <a:avLst/>
              <a:gdLst>
                <a:gd name="T0" fmla="*/ 0 w 24"/>
                <a:gd name="T1" fmla="*/ 21 h 97"/>
                <a:gd name="T2" fmla="*/ 6 w 24"/>
                <a:gd name="T3" fmla="*/ 0 h 97"/>
                <a:gd name="T4" fmla="*/ 12 w 24"/>
                <a:gd name="T5" fmla="*/ 32 h 97"/>
                <a:gd name="T6" fmla="*/ 17 w 24"/>
                <a:gd name="T7" fmla="*/ 64 h 97"/>
                <a:gd name="T8" fmla="*/ 23 w 24"/>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7">
                  <a:moveTo>
                    <a:pt x="0" y="21"/>
                  </a:moveTo>
                  <a:lnTo>
                    <a:pt x="6" y="0"/>
                  </a:lnTo>
                  <a:lnTo>
                    <a:pt x="12" y="32"/>
                  </a:lnTo>
                  <a:lnTo>
                    <a:pt x="17" y="64"/>
                  </a:lnTo>
                  <a:lnTo>
                    <a:pt x="23" y="9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3" name="Freeform 234">
              <a:extLst>
                <a:ext uri="{FF2B5EF4-FFF2-40B4-BE49-F238E27FC236}">
                  <a16:creationId xmlns:a16="http://schemas.microsoft.com/office/drawing/2014/main" id="{B833DEC9-5ED4-C742-BC12-8E7B159D9FB5}"/>
                </a:ext>
              </a:extLst>
            </p:cNvPr>
            <p:cNvSpPr>
              <a:spLocks/>
            </p:cNvSpPr>
            <p:nvPr/>
          </p:nvSpPr>
          <p:spPr bwMode="auto">
            <a:xfrm>
              <a:off x="3031" y="1832"/>
              <a:ext cx="24" cy="412"/>
            </a:xfrm>
            <a:custGeom>
              <a:avLst/>
              <a:gdLst>
                <a:gd name="T0" fmla="*/ 0 w 24"/>
                <a:gd name="T1" fmla="*/ 0 h 412"/>
                <a:gd name="T2" fmla="*/ 6 w 24"/>
                <a:gd name="T3" fmla="*/ 39 h 412"/>
                <a:gd name="T4" fmla="*/ 12 w 24"/>
                <a:gd name="T5" fmla="*/ 163 h 412"/>
                <a:gd name="T6" fmla="*/ 17 w 24"/>
                <a:gd name="T7" fmla="*/ 286 h 412"/>
                <a:gd name="T8" fmla="*/ 23 w 24"/>
                <a:gd name="T9" fmla="*/ 411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12">
                  <a:moveTo>
                    <a:pt x="0" y="0"/>
                  </a:moveTo>
                  <a:lnTo>
                    <a:pt x="6" y="39"/>
                  </a:lnTo>
                  <a:lnTo>
                    <a:pt x="12" y="163"/>
                  </a:lnTo>
                  <a:lnTo>
                    <a:pt x="17" y="286"/>
                  </a:lnTo>
                  <a:lnTo>
                    <a:pt x="23" y="41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4" name="Freeform 235">
              <a:extLst>
                <a:ext uri="{FF2B5EF4-FFF2-40B4-BE49-F238E27FC236}">
                  <a16:creationId xmlns:a16="http://schemas.microsoft.com/office/drawing/2014/main" id="{237AF353-9093-7E49-A40A-D346BC4CB900}"/>
                </a:ext>
              </a:extLst>
            </p:cNvPr>
            <p:cNvSpPr>
              <a:spLocks/>
            </p:cNvSpPr>
            <p:nvPr/>
          </p:nvSpPr>
          <p:spPr bwMode="auto">
            <a:xfrm>
              <a:off x="3154" y="2190"/>
              <a:ext cx="25" cy="54"/>
            </a:xfrm>
            <a:custGeom>
              <a:avLst/>
              <a:gdLst>
                <a:gd name="T0" fmla="*/ 0 w 25"/>
                <a:gd name="T1" fmla="*/ 0 h 54"/>
                <a:gd name="T2" fmla="*/ 5 w 25"/>
                <a:gd name="T3" fmla="*/ 15 h 54"/>
                <a:gd name="T4" fmla="*/ 12 w 25"/>
                <a:gd name="T5" fmla="*/ 28 h 54"/>
                <a:gd name="T6" fmla="*/ 18 w 25"/>
                <a:gd name="T7" fmla="*/ 40 h 54"/>
                <a:gd name="T8" fmla="*/ 24 w 25"/>
                <a:gd name="T9" fmla="*/ 53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4">
                  <a:moveTo>
                    <a:pt x="0" y="0"/>
                  </a:moveTo>
                  <a:lnTo>
                    <a:pt x="5" y="15"/>
                  </a:lnTo>
                  <a:lnTo>
                    <a:pt x="12" y="28"/>
                  </a:lnTo>
                  <a:lnTo>
                    <a:pt x="18" y="40"/>
                  </a:lnTo>
                  <a:lnTo>
                    <a:pt x="24"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5" name="Freeform 236">
              <a:extLst>
                <a:ext uri="{FF2B5EF4-FFF2-40B4-BE49-F238E27FC236}">
                  <a16:creationId xmlns:a16="http://schemas.microsoft.com/office/drawing/2014/main" id="{9E8D180D-9AAC-4541-9F4A-CD5EE99B492E}"/>
                </a:ext>
              </a:extLst>
            </p:cNvPr>
            <p:cNvSpPr>
              <a:spLocks/>
            </p:cNvSpPr>
            <p:nvPr/>
          </p:nvSpPr>
          <p:spPr bwMode="auto">
            <a:xfrm>
              <a:off x="3283" y="2228"/>
              <a:ext cx="36" cy="16"/>
            </a:xfrm>
            <a:custGeom>
              <a:avLst/>
              <a:gdLst>
                <a:gd name="T0" fmla="*/ 0 w 36"/>
                <a:gd name="T1" fmla="*/ 15 h 16"/>
                <a:gd name="T2" fmla="*/ 5 w 36"/>
                <a:gd name="T3" fmla="*/ 10 h 16"/>
                <a:gd name="T4" fmla="*/ 11 w 36"/>
                <a:gd name="T5" fmla="*/ 6 h 16"/>
                <a:gd name="T6" fmla="*/ 18 w 36"/>
                <a:gd name="T7" fmla="*/ 0 h 16"/>
                <a:gd name="T8" fmla="*/ 24 w 36"/>
                <a:gd name="T9" fmla="*/ 5 h 16"/>
                <a:gd name="T10" fmla="*/ 30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5" y="10"/>
                  </a:lnTo>
                  <a:lnTo>
                    <a:pt x="11" y="6"/>
                  </a:lnTo>
                  <a:lnTo>
                    <a:pt x="18" y="0"/>
                  </a:lnTo>
                  <a:lnTo>
                    <a:pt x="24" y="5"/>
                  </a:lnTo>
                  <a:lnTo>
                    <a:pt x="30"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6" name="Freeform 237">
              <a:extLst>
                <a:ext uri="{FF2B5EF4-FFF2-40B4-BE49-F238E27FC236}">
                  <a16:creationId xmlns:a16="http://schemas.microsoft.com/office/drawing/2014/main" id="{3319CD6C-A5E8-F04B-A2F8-38CAC0505437}"/>
                </a:ext>
              </a:extLst>
            </p:cNvPr>
            <p:cNvSpPr>
              <a:spLocks/>
            </p:cNvSpPr>
            <p:nvPr/>
          </p:nvSpPr>
          <p:spPr bwMode="auto">
            <a:xfrm>
              <a:off x="3424" y="2236"/>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7" name="Freeform 238">
              <a:extLst>
                <a:ext uri="{FF2B5EF4-FFF2-40B4-BE49-F238E27FC236}">
                  <a16:creationId xmlns:a16="http://schemas.microsoft.com/office/drawing/2014/main" id="{39DA93F2-EB40-CF42-B816-E04ACFE27907}"/>
                </a:ext>
              </a:extLst>
            </p:cNvPr>
            <p:cNvSpPr>
              <a:spLocks/>
            </p:cNvSpPr>
            <p:nvPr/>
          </p:nvSpPr>
          <p:spPr bwMode="auto">
            <a:xfrm>
              <a:off x="2896" y="2147"/>
              <a:ext cx="23" cy="83"/>
            </a:xfrm>
            <a:custGeom>
              <a:avLst/>
              <a:gdLst>
                <a:gd name="T0" fmla="*/ 0 w 23"/>
                <a:gd name="T1" fmla="*/ 0 h 83"/>
                <a:gd name="T2" fmla="*/ 6 w 23"/>
                <a:gd name="T3" fmla="*/ 9 h 83"/>
                <a:gd name="T4" fmla="*/ 11 w 23"/>
                <a:gd name="T5" fmla="*/ 33 h 83"/>
                <a:gd name="T6" fmla="*/ 16 w 23"/>
                <a:gd name="T7" fmla="*/ 58 h 83"/>
                <a:gd name="T8" fmla="*/ 22 w 23"/>
                <a:gd name="T9" fmla="*/ 82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3">
                  <a:moveTo>
                    <a:pt x="0" y="0"/>
                  </a:moveTo>
                  <a:lnTo>
                    <a:pt x="6" y="9"/>
                  </a:lnTo>
                  <a:lnTo>
                    <a:pt x="11" y="33"/>
                  </a:lnTo>
                  <a:lnTo>
                    <a:pt x="16" y="58"/>
                  </a:lnTo>
                  <a:lnTo>
                    <a:pt x="22"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8" name="Freeform 239">
              <a:extLst>
                <a:ext uri="{FF2B5EF4-FFF2-40B4-BE49-F238E27FC236}">
                  <a16:creationId xmlns:a16="http://schemas.microsoft.com/office/drawing/2014/main" id="{8A96AFF0-B7B9-7349-8E3E-E0CBFBD15C45}"/>
                </a:ext>
              </a:extLst>
            </p:cNvPr>
            <p:cNvSpPr>
              <a:spLocks/>
            </p:cNvSpPr>
            <p:nvPr/>
          </p:nvSpPr>
          <p:spPr bwMode="auto">
            <a:xfrm>
              <a:off x="3037" y="1872"/>
              <a:ext cx="24" cy="358"/>
            </a:xfrm>
            <a:custGeom>
              <a:avLst/>
              <a:gdLst>
                <a:gd name="T0" fmla="*/ 0 w 24"/>
                <a:gd name="T1" fmla="*/ 0 h 358"/>
                <a:gd name="T2" fmla="*/ 6 w 24"/>
                <a:gd name="T3" fmla="*/ 98 h 358"/>
                <a:gd name="T4" fmla="*/ 11 w 24"/>
                <a:gd name="T5" fmla="*/ 184 h 358"/>
                <a:gd name="T6" fmla="*/ 17 w 24"/>
                <a:gd name="T7" fmla="*/ 271 h 358"/>
                <a:gd name="T8" fmla="*/ 23 w 24"/>
                <a:gd name="T9" fmla="*/ 357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8">
                  <a:moveTo>
                    <a:pt x="0" y="0"/>
                  </a:moveTo>
                  <a:lnTo>
                    <a:pt x="6" y="98"/>
                  </a:lnTo>
                  <a:lnTo>
                    <a:pt x="11" y="184"/>
                  </a:lnTo>
                  <a:lnTo>
                    <a:pt x="17" y="271"/>
                  </a:lnTo>
                  <a:lnTo>
                    <a:pt x="23" y="35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9" name="Freeform 240">
              <a:extLst>
                <a:ext uri="{FF2B5EF4-FFF2-40B4-BE49-F238E27FC236}">
                  <a16:creationId xmlns:a16="http://schemas.microsoft.com/office/drawing/2014/main" id="{111473F6-973B-AE4F-8D02-723BE651B8C0}"/>
                </a:ext>
              </a:extLst>
            </p:cNvPr>
            <p:cNvSpPr>
              <a:spLocks/>
            </p:cNvSpPr>
            <p:nvPr/>
          </p:nvSpPr>
          <p:spPr bwMode="auto">
            <a:xfrm>
              <a:off x="3154" y="2147"/>
              <a:ext cx="30" cy="83"/>
            </a:xfrm>
            <a:custGeom>
              <a:avLst/>
              <a:gdLst>
                <a:gd name="T0" fmla="*/ 0 w 30"/>
                <a:gd name="T1" fmla="*/ 43 h 83"/>
                <a:gd name="T2" fmla="*/ 5 w 30"/>
                <a:gd name="T3" fmla="*/ 28 h 83"/>
                <a:gd name="T4" fmla="*/ 11 w 30"/>
                <a:gd name="T5" fmla="*/ 0 h 83"/>
                <a:gd name="T6" fmla="*/ 17 w 30"/>
                <a:gd name="T7" fmla="*/ 28 h 83"/>
                <a:gd name="T8" fmla="*/ 23 w 30"/>
                <a:gd name="T9" fmla="*/ 55 h 83"/>
                <a:gd name="T10" fmla="*/ 29 w 30"/>
                <a:gd name="T11" fmla="*/ 82 h 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83">
                  <a:moveTo>
                    <a:pt x="0" y="43"/>
                  </a:moveTo>
                  <a:lnTo>
                    <a:pt x="5" y="28"/>
                  </a:lnTo>
                  <a:lnTo>
                    <a:pt x="11" y="0"/>
                  </a:lnTo>
                  <a:lnTo>
                    <a:pt x="17" y="28"/>
                  </a:lnTo>
                  <a:lnTo>
                    <a:pt x="23" y="55"/>
                  </a:lnTo>
                  <a:lnTo>
                    <a:pt x="29"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0" name="Freeform 241">
              <a:extLst>
                <a:ext uri="{FF2B5EF4-FFF2-40B4-BE49-F238E27FC236}">
                  <a16:creationId xmlns:a16="http://schemas.microsoft.com/office/drawing/2014/main" id="{322F92CF-6727-F34E-BAB7-A20149D64E92}"/>
                </a:ext>
              </a:extLst>
            </p:cNvPr>
            <p:cNvSpPr>
              <a:spLocks/>
            </p:cNvSpPr>
            <p:nvPr/>
          </p:nvSpPr>
          <p:spPr bwMode="auto">
            <a:xfrm>
              <a:off x="3288" y="2222"/>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1" name="Freeform 242">
              <a:extLst>
                <a:ext uri="{FF2B5EF4-FFF2-40B4-BE49-F238E27FC236}">
                  <a16:creationId xmlns:a16="http://schemas.microsoft.com/office/drawing/2014/main" id="{B2E64777-18E8-AE4D-912C-9812BBB5C630}"/>
                </a:ext>
              </a:extLst>
            </p:cNvPr>
            <p:cNvSpPr>
              <a:spLocks/>
            </p:cNvSpPr>
            <p:nvPr/>
          </p:nvSpPr>
          <p:spPr bwMode="auto">
            <a:xfrm>
              <a:off x="3430" y="2222"/>
              <a:ext cx="36" cy="8"/>
            </a:xfrm>
            <a:custGeom>
              <a:avLst/>
              <a:gdLst>
                <a:gd name="T0" fmla="*/ 0 w 36"/>
                <a:gd name="T1" fmla="*/ 7 h 8"/>
                <a:gd name="T2" fmla="*/ 6 w 36"/>
                <a:gd name="T3" fmla="*/ 5 h 8"/>
                <a:gd name="T4" fmla="*/ 12 w 36"/>
                <a:gd name="T5" fmla="*/ 2 h 8"/>
                <a:gd name="T6" fmla="*/ 18 w 36"/>
                <a:gd name="T7" fmla="*/ 0 h 8"/>
                <a:gd name="T8" fmla="*/ 24 w 36"/>
                <a:gd name="T9" fmla="*/ 2 h 8"/>
                <a:gd name="T10" fmla="*/ 29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6" y="5"/>
                  </a:lnTo>
                  <a:lnTo>
                    <a:pt x="12" y="2"/>
                  </a:lnTo>
                  <a:lnTo>
                    <a:pt x="18" y="0"/>
                  </a:lnTo>
                  <a:lnTo>
                    <a:pt x="24" y="2"/>
                  </a:lnTo>
                  <a:lnTo>
                    <a:pt x="29"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2" name="Freeform 243">
              <a:extLst>
                <a:ext uri="{FF2B5EF4-FFF2-40B4-BE49-F238E27FC236}">
                  <a16:creationId xmlns:a16="http://schemas.microsoft.com/office/drawing/2014/main" id="{C7C33DE2-960D-FF42-97B7-2A381C1E37B9}"/>
                </a:ext>
              </a:extLst>
            </p:cNvPr>
            <p:cNvSpPr>
              <a:spLocks/>
            </p:cNvSpPr>
            <p:nvPr/>
          </p:nvSpPr>
          <p:spPr bwMode="auto">
            <a:xfrm>
              <a:off x="2904" y="2133"/>
              <a:ext cx="23" cy="83"/>
            </a:xfrm>
            <a:custGeom>
              <a:avLst/>
              <a:gdLst>
                <a:gd name="T0" fmla="*/ 0 w 23"/>
                <a:gd name="T1" fmla="*/ 21 h 83"/>
                <a:gd name="T2" fmla="*/ 5 w 23"/>
                <a:gd name="T3" fmla="*/ 0 h 83"/>
                <a:gd name="T4" fmla="*/ 11 w 23"/>
                <a:gd name="T5" fmla="*/ 27 h 83"/>
                <a:gd name="T6" fmla="*/ 16 w 23"/>
                <a:gd name="T7" fmla="*/ 54 h 83"/>
                <a:gd name="T8" fmla="*/ 22 w 23"/>
                <a:gd name="T9" fmla="*/ 82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3">
                  <a:moveTo>
                    <a:pt x="0" y="21"/>
                  </a:moveTo>
                  <a:lnTo>
                    <a:pt x="5" y="0"/>
                  </a:lnTo>
                  <a:lnTo>
                    <a:pt x="11" y="27"/>
                  </a:lnTo>
                  <a:lnTo>
                    <a:pt x="16" y="54"/>
                  </a:lnTo>
                  <a:lnTo>
                    <a:pt x="22"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3" name="Freeform 244">
              <a:extLst>
                <a:ext uri="{FF2B5EF4-FFF2-40B4-BE49-F238E27FC236}">
                  <a16:creationId xmlns:a16="http://schemas.microsoft.com/office/drawing/2014/main" id="{2B3AADD7-A036-7B4E-9756-3EED4D6E6619}"/>
                </a:ext>
              </a:extLst>
            </p:cNvPr>
            <p:cNvSpPr>
              <a:spLocks/>
            </p:cNvSpPr>
            <p:nvPr/>
          </p:nvSpPr>
          <p:spPr bwMode="auto">
            <a:xfrm>
              <a:off x="3041" y="1910"/>
              <a:ext cx="25" cy="306"/>
            </a:xfrm>
            <a:custGeom>
              <a:avLst/>
              <a:gdLst>
                <a:gd name="T0" fmla="*/ 0 w 25"/>
                <a:gd name="T1" fmla="*/ 59 h 306"/>
                <a:gd name="T2" fmla="*/ 5 w 25"/>
                <a:gd name="T3" fmla="*/ 0 h 306"/>
                <a:gd name="T4" fmla="*/ 12 w 25"/>
                <a:gd name="T5" fmla="*/ 101 h 306"/>
                <a:gd name="T6" fmla="*/ 18 w 25"/>
                <a:gd name="T7" fmla="*/ 204 h 306"/>
                <a:gd name="T8" fmla="*/ 24 w 25"/>
                <a:gd name="T9" fmla="*/ 305 h 3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06">
                  <a:moveTo>
                    <a:pt x="0" y="59"/>
                  </a:moveTo>
                  <a:lnTo>
                    <a:pt x="5" y="0"/>
                  </a:lnTo>
                  <a:lnTo>
                    <a:pt x="12" y="101"/>
                  </a:lnTo>
                  <a:lnTo>
                    <a:pt x="18" y="204"/>
                  </a:lnTo>
                  <a:lnTo>
                    <a:pt x="24" y="30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4" name="Freeform 245">
              <a:extLst>
                <a:ext uri="{FF2B5EF4-FFF2-40B4-BE49-F238E27FC236}">
                  <a16:creationId xmlns:a16="http://schemas.microsoft.com/office/drawing/2014/main" id="{674C5E25-3800-D047-8B44-9E27DE6FA914}"/>
                </a:ext>
              </a:extLst>
            </p:cNvPr>
            <p:cNvSpPr>
              <a:spLocks/>
            </p:cNvSpPr>
            <p:nvPr/>
          </p:nvSpPr>
          <p:spPr bwMode="auto">
            <a:xfrm>
              <a:off x="3159" y="2111"/>
              <a:ext cx="33" cy="105"/>
            </a:xfrm>
            <a:custGeom>
              <a:avLst/>
              <a:gdLst>
                <a:gd name="T0" fmla="*/ 0 w 33"/>
                <a:gd name="T1" fmla="*/ 63 h 105"/>
                <a:gd name="T2" fmla="*/ 7 w 33"/>
                <a:gd name="T3" fmla="*/ 34 h 105"/>
                <a:gd name="T4" fmla="*/ 13 w 33"/>
                <a:gd name="T5" fmla="*/ 0 h 105"/>
                <a:gd name="T6" fmla="*/ 20 w 33"/>
                <a:gd name="T7" fmla="*/ 34 h 105"/>
                <a:gd name="T8" fmla="*/ 26 w 33"/>
                <a:gd name="T9" fmla="*/ 69 h 105"/>
                <a:gd name="T10" fmla="*/ 32 w 33"/>
                <a:gd name="T11" fmla="*/ 104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0" y="63"/>
                  </a:moveTo>
                  <a:lnTo>
                    <a:pt x="7" y="34"/>
                  </a:lnTo>
                  <a:lnTo>
                    <a:pt x="13" y="0"/>
                  </a:lnTo>
                  <a:lnTo>
                    <a:pt x="20" y="34"/>
                  </a:lnTo>
                  <a:lnTo>
                    <a:pt x="26" y="69"/>
                  </a:lnTo>
                  <a:lnTo>
                    <a:pt x="32" y="10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5" name="Freeform 246">
              <a:extLst>
                <a:ext uri="{FF2B5EF4-FFF2-40B4-BE49-F238E27FC236}">
                  <a16:creationId xmlns:a16="http://schemas.microsoft.com/office/drawing/2014/main" id="{297C4290-C413-CB4F-B2E6-72F0E99A22F6}"/>
                </a:ext>
              </a:extLst>
            </p:cNvPr>
            <p:cNvSpPr>
              <a:spLocks/>
            </p:cNvSpPr>
            <p:nvPr/>
          </p:nvSpPr>
          <p:spPr bwMode="auto">
            <a:xfrm>
              <a:off x="3296" y="2208"/>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6" name="Freeform 247">
              <a:extLst>
                <a:ext uri="{FF2B5EF4-FFF2-40B4-BE49-F238E27FC236}">
                  <a16:creationId xmlns:a16="http://schemas.microsoft.com/office/drawing/2014/main" id="{4B4EF6CE-DB5D-4947-8138-4D88F1698E8C}"/>
                </a:ext>
              </a:extLst>
            </p:cNvPr>
            <p:cNvSpPr>
              <a:spLocks/>
            </p:cNvSpPr>
            <p:nvPr/>
          </p:nvSpPr>
          <p:spPr bwMode="auto">
            <a:xfrm>
              <a:off x="3437" y="2193"/>
              <a:ext cx="34" cy="23"/>
            </a:xfrm>
            <a:custGeom>
              <a:avLst/>
              <a:gdLst>
                <a:gd name="T0" fmla="*/ 0 w 34"/>
                <a:gd name="T1" fmla="*/ 22 h 23"/>
                <a:gd name="T2" fmla="*/ 6 w 34"/>
                <a:gd name="T3" fmla="*/ 14 h 23"/>
                <a:gd name="T4" fmla="*/ 11 w 34"/>
                <a:gd name="T5" fmla="*/ 8 h 23"/>
                <a:gd name="T6" fmla="*/ 17 w 34"/>
                <a:gd name="T7" fmla="*/ 0 h 23"/>
                <a:gd name="T8" fmla="*/ 22 w 34"/>
                <a:gd name="T9" fmla="*/ 8 h 23"/>
                <a:gd name="T10" fmla="*/ 27 w 34"/>
                <a:gd name="T11" fmla="*/ 14 h 23"/>
                <a:gd name="T12" fmla="*/ 33 w 34"/>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3">
                  <a:moveTo>
                    <a:pt x="0" y="22"/>
                  </a:moveTo>
                  <a:lnTo>
                    <a:pt x="6" y="14"/>
                  </a:lnTo>
                  <a:lnTo>
                    <a:pt x="11" y="8"/>
                  </a:lnTo>
                  <a:lnTo>
                    <a:pt x="17" y="0"/>
                  </a:lnTo>
                  <a:lnTo>
                    <a:pt x="22" y="8"/>
                  </a:lnTo>
                  <a:lnTo>
                    <a:pt x="27" y="14"/>
                  </a:lnTo>
                  <a:lnTo>
                    <a:pt x="33"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7" name="Freeform 248">
              <a:extLst>
                <a:ext uri="{FF2B5EF4-FFF2-40B4-BE49-F238E27FC236}">
                  <a16:creationId xmlns:a16="http://schemas.microsoft.com/office/drawing/2014/main" id="{8168B1AC-0074-A343-A945-703B49C306BF}"/>
                </a:ext>
              </a:extLst>
            </p:cNvPr>
            <p:cNvSpPr>
              <a:spLocks/>
            </p:cNvSpPr>
            <p:nvPr/>
          </p:nvSpPr>
          <p:spPr bwMode="auto">
            <a:xfrm>
              <a:off x="2906" y="2121"/>
              <a:ext cx="26" cy="81"/>
            </a:xfrm>
            <a:custGeom>
              <a:avLst/>
              <a:gdLst>
                <a:gd name="T0" fmla="*/ 0 w 26"/>
                <a:gd name="T1" fmla="*/ 14 h 81"/>
                <a:gd name="T2" fmla="*/ 6 w 26"/>
                <a:gd name="T3" fmla="*/ 0 h 81"/>
                <a:gd name="T4" fmla="*/ 13 w 26"/>
                <a:gd name="T5" fmla="*/ 27 h 81"/>
                <a:gd name="T6" fmla="*/ 19 w 26"/>
                <a:gd name="T7" fmla="*/ 53 h 81"/>
                <a:gd name="T8" fmla="*/ 25 w 26"/>
                <a:gd name="T9" fmla="*/ 8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1">
                  <a:moveTo>
                    <a:pt x="0" y="14"/>
                  </a:moveTo>
                  <a:lnTo>
                    <a:pt x="6" y="0"/>
                  </a:lnTo>
                  <a:lnTo>
                    <a:pt x="13" y="27"/>
                  </a:lnTo>
                  <a:lnTo>
                    <a:pt x="19" y="53"/>
                  </a:lnTo>
                  <a:lnTo>
                    <a:pt x="25" y="8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8" name="Freeform 249">
              <a:extLst>
                <a:ext uri="{FF2B5EF4-FFF2-40B4-BE49-F238E27FC236}">
                  <a16:creationId xmlns:a16="http://schemas.microsoft.com/office/drawing/2014/main" id="{CF2A0281-C78A-8F47-8F80-B1AFD7D091D2}"/>
                </a:ext>
              </a:extLst>
            </p:cNvPr>
            <p:cNvSpPr>
              <a:spLocks/>
            </p:cNvSpPr>
            <p:nvPr/>
          </p:nvSpPr>
          <p:spPr bwMode="auto">
            <a:xfrm>
              <a:off x="3047" y="1889"/>
              <a:ext cx="26" cy="313"/>
            </a:xfrm>
            <a:custGeom>
              <a:avLst/>
              <a:gdLst>
                <a:gd name="T0" fmla="*/ 0 w 26"/>
                <a:gd name="T1" fmla="*/ 21 h 313"/>
                <a:gd name="T2" fmla="*/ 6 w 26"/>
                <a:gd name="T3" fmla="*/ 0 h 313"/>
                <a:gd name="T4" fmla="*/ 13 w 26"/>
                <a:gd name="T5" fmla="*/ 104 h 313"/>
                <a:gd name="T6" fmla="*/ 19 w 26"/>
                <a:gd name="T7" fmla="*/ 207 h 313"/>
                <a:gd name="T8" fmla="*/ 25 w 26"/>
                <a:gd name="T9" fmla="*/ 312 h 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13">
                  <a:moveTo>
                    <a:pt x="0" y="21"/>
                  </a:moveTo>
                  <a:lnTo>
                    <a:pt x="6" y="0"/>
                  </a:lnTo>
                  <a:lnTo>
                    <a:pt x="13" y="104"/>
                  </a:lnTo>
                  <a:lnTo>
                    <a:pt x="19" y="207"/>
                  </a:lnTo>
                  <a:lnTo>
                    <a:pt x="25" y="31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9" name="Freeform 250">
              <a:extLst>
                <a:ext uri="{FF2B5EF4-FFF2-40B4-BE49-F238E27FC236}">
                  <a16:creationId xmlns:a16="http://schemas.microsoft.com/office/drawing/2014/main" id="{DC76F65A-AF43-D849-B94E-1457C0D623EC}"/>
                </a:ext>
              </a:extLst>
            </p:cNvPr>
            <p:cNvSpPr>
              <a:spLocks/>
            </p:cNvSpPr>
            <p:nvPr/>
          </p:nvSpPr>
          <p:spPr bwMode="auto">
            <a:xfrm>
              <a:off x="3172" y="2111"/>
              <a:ext cx="24" cy="91"/>
            </a:xfrm>
            <a:custGeom>
              <a:avLst/>
              <a:gdLst>
                <a:gd name="T0" fmla="*/ 0 w 24"/>
                <a:gd name="T1" fmla="*/ 0 h 91"/>
                <a:gd name="T2" fmla="*/ 6 w 24"/>
                <a:gd name="T3" fmla="*/ 31 h 91"/>
                <a:gd name="T4" fmla="*/ 12 w 24"/>
                <a:gd name="T5" fmla="*/ 51 h 91"/>
                <a:gd name="T6" fmla="*/ 17 w 24"/>
                <a:gd name="T7" fmla="*/ 70 h 91"/>
                <a:gd name="T8" fmla="*/ 23 w 24"/>
                <a:gd name="T9" fmla="*/ 9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1">
                  <a:moveTo>
                    <a:pt x="0" y="0"/>
                  </a:moveTo>
                  <a:lnTo>
                    <a:pt x="6" y="31"/>
                  </a:lnTo>
                  <a:lnTo>
                    <a:pt x="12" y="51"/>
                  </a:lnTo>
                  <a:lnTo>
                    <a:pt x="17" y="70"/>
                  </a:lnTo>
                  <a:lnTo>
                    <a:pt x="23" y="9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0" name="Freeform 251">
              <a:extLst>
                <a:ext uri="{FF2B5EF4-FFF2-40B4-BE49-F238E27FC236}">
                  <a16:creationId xmlns:a16="http://schemas.microsoft.com/office/drawing/2014/main" id="{A304B7F4-AFD4-AE48-9CBD-E011A5BB17CE}"/>
                </a:ext>
              </a:extLst>
            </p:cNvPr>
            <p:cNvSpPr>
              <a:spLocks/>
            </p:cNvSpPr>
            <p:nvPr/>
          </p:nvSpPr>
          <p:spPr bwMode="auto">
            <a:xfrm>
              <a:off x="3300" y="2172"/>
              <a:ext cx="38" cy="30"/>
            </a:xfrm>
            <a:custGeom>
              <a:avLst/>
              <a:gdLst>
                <a:gd name="T0" fmla="*/ 0 w 38"/>
                <a:gd name="T1" fmla="*/ 29 h 30"/>
                <a:gd name="T2" fmla="*/ 6 w 38"/>
                <a:gd name="T3" fmla="*/ 19 h 30"/>
                <a:gd name="T4" fmla="*/ 13 w 38"/>
                <a:gd name="T5" fmla="*/ 10 h 30"/>
                <a:gd name="T6" fmla="*/ 18 w 38"/>
                <a:gd name="T7" fmla="*/ 0 h 30"/>
                <a:gd name="T8" fmla="*/ 24 w 38"/>
                <a:gd name="T9" fmla="*/ 10 h 30"/>
                <a:gd name="T10" fmla="*/ 31 w 38"/>
                <a:gd name="T11" fmla="*/ 19 h 30"/>
                <a:gd name="T12" fmla="*/ 37 w 38"/>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0">
                  <a:moveTo>
                    <a:pt x="0" y="29"/>
                  </a:moveTo>
                  <a:lnTo>
                    <a:pt x="6" y="19"/>
                  </a:lnTo>
                  <a:lnTo>
                    <a:pt x="13" y="10"/>
                  </a:lnTo>
                  <a:lnTo>
                    <a:pt x="18" y="0"/>
                  </a:lnTo>
                  <a:lnTo>
                    <a:pt x="24" y="10"/>
                  </a:lnTo>
                  <a:lnTo>
                    <a:pt x="31" y="19"/>
                  </a:lnTo>
                  <a:lnTo>
                    <a:pt x="37"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1" name="Freeform 252">
              <a:extLst>
                <a:ext uri="{FF2B5EF4-FFF2-40B4-BE49-F238E27FC236}">
                  <a16:creationId xmlns:a16="http://schemas.microsoft.com/office/drawing/2014/main" id="{CD76665C-D9F8-7A43-A1BD-4FF066B50877}"/>
                </a:ext>
              </a:extLst>
            </p:cNvPr>
            <p:cNvSpPr>
              <a:spLocks/>
            </p:cNvSpPr>
            <p:nvPr/>
          </p:nvSpPr>
          <p:spPr bwMode="auto">
            <a:xfrm>
              <a:off x="3441" y="2179"/>
              <a:ext cx="36" cy="23"/>
            </a:xfrm>
            <a:custGeom>
              <a:avLst/>
              <a:gdLst>
                <a:gd name="T0" fmla="*/ 0 w 36"/>
                <a:gd name="T1" fmla="*/ 22 h 23"/>
                <a:gd name="T2" fmla="*/ 6 w 36"/>
                <a:gd name="T3" fmla="*/ 15 h 23"/>
                <a:gd name="T4" fmla="*/ 12 w 36"/>
                <a:gd name="T5" fmla="*/ 7 h 23"/>
                <a:gd name="T6" fmla="*/ 17 w 36"/>
                <a:gd name="T7" fmla="*/ 0 h 23"/>
                <a:gd name="T8" fmla="*/ 23 w 36"/>
                <a:gd name="T9" fmla="*/ 7 h 23"/>
                <a:gd name="T10" fmla="*/ 29 w 36"/>
                <a:gd name="T11" fmla="*/ 15 h 23"/>
                <a:gd name="T12" fmla="*/ 35 w 36"/>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3">
                  <a:moveTo>
                    <a:pt x="0" y="22"/>
                  </a:moveTo>
                  <a:lnTo>
                    <a:pt x="6" y="15"/>
                  </a:lnTo>
                  <a:lnTo>
                    <a:pt x="12" y="7"/>
                  </a:lnTo>
                  <a:lnTo>
                    <a:pt x="17" y="0"/>
                  </a:lnTo>
                  <a:lnTo>
                    <a:pt x="23" y="7"/>
                  </a:lnTo>
                  <a:lnTo>
                    <a:pt x="29" y="15"/>
                  </a:lnTo>
                  <a:lnTo>
                    <a:pt x="35"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2" name="Freeform 253">
              <a:extLst>
                <a:ext uri="{FF2B5EF4-FFF2-40B4-BE49-F238E27FC236}">
                  <a16:creationId xmlns:a16="http://schemas.microsoft.com/office/drawing/2014/main" id="{BAC8BE6C-CC6E-5D46-A2D2-05E19F6112DB}"/>
                </a:ext>
              </a:extLst>
            </p:cNvPr>
            <p:cNvSpPr>
              <a:spLocks/>
            </p:cNvSpPr>
            <p:nvPr/>
          </p:nvSpPr>
          <p:spPr bwMode="auto">
            <a:xfrm>
              <a:off x="2918" y="2147"/>
              <a:ext cx="21" cy="42"/>
            </a:xfrm>
            <a:custGeom>
              <a:avLst/>
              <a:gdLst>
                <a:gd name="T0" fmla="*/ 0 w 21"/>
                <a:gd name="T1" fmla="*/ 0 h 42"/>
                <a:gd name="T2" fmla="*/ 7 w 21"/>
                <a:gd name="T3" fmla="*/ 16 h 42"/>
                <a:gd name="T4" fmla="*/ 13 w 21"/>
                <a:gd name="T5" fmla="*/ 28 h 42"/>
                <a:gd name="T6" fmla="*/ 20 w 21"/>
                <a:gd name="T7" fmla="*/ 41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42">
                  <a:moveTo>
                    <a:pt x="0" y="0"/>
                  </a:moveTo>
                  <a:lnTo>
                    <a:pt x="7" y="16"/>
                  </a:lnTo>
                  <a:lnTo>
                    <a:pt x="13" y="28"/>
                  </a:lnTo>
                  <a:lnTo>
                    <a:pt x="20" y="4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3" name="Freeform 254">
              <a:extLst>
                <a:ext uri="{FF2B5EF4-FFF2-40B4-BE49-F238E27FC236}">
                  <a16:creationId xmlns:a16="http://schemas.microsoft.com/office/drawing/2014/main" id="{0D7F0584-54B5-E942-B30F-E1BDBF3A8959}"/>
                </a:ext>
              </a:extLst>
            </p:cNvPr>
            <p:cNvSpPr>
              <a:spLocks/>
            </p:cNvSpPr>
            <p:nvPr/>
          </p:nvSpPr>
          <p:spPr bwMode="auto">
            <a:xfrm>
              <a:off x="3054" y="1831"/>
              <a:ext cx="24" cy="358"/>
            </a:xfrm>
            <a:custGeom>
              <a:avLst/>
              <a:gdLst>
                <a:gd name="T0" fmla="*/ 0 w 24"/>
                <a:gd name="T1" fmla="*/ 58 h 358"/>
                <a:gd name="T2" fmla="*/ 6 w 24"/>
                <a:gd name="T3" fmla="*/ 0 h 358"/>
                <a:gd name="T4" fmla="*/ 12 w 24"/>
                <a:gd name="T5" fmla="*/ 119 h 358"/>
                <a:gd name="T6" fmla="*/ 18 w 24"/>
                <a:gd name="T7" fmla="*/ 237 h 358"/>
                <a:gd name="T8" fmla="*/ 23 w 24"/>
                <a:gd name="T9" fmla="*/ 357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8">
                  <a:moveTo>
                    <a:pt x="0" y="58"/>
                  </a:moveTo>
                  <a:lnTo>
                    <a:pt x="6" y="0"/>
                  </a:lnTo>
                  <a:lnTo>
                    <a:pt x="12" y="119"/>
                  </a:lnTo>
                  <a:lnTo>
                    <a:pt x="18" y="237"/>
                  </a:lnTo>
                  <a:lnTo>
                    <a:pt x="23" y="35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4" name="Freeform 255">
              <a:extLst>
                <a:ext uri="{FF2B5EF4-FFF2-40B4-BE49-F238E27FC236}">
                  <a16:creationId xmlns:a16="http://schemas.microsoft.com/office/drawing/2014/main" id="{CF32FD96-D834-004E-B4B0-11417E70ED58}"/>
                </a:ext>
              </a:extLst>
            </p:cNvPr>
            <p:cNvSpPr>
              <a:spLocks/>
            </p:cNvSpPr>
            <p:nvPr/>
          </p:nvSpPr>
          <p:spPr bwMode="auto">
            <a:xfrm>
              <a:off x="3172" y="2105"/>
              <a:ext cx="29" cy="84"/>
            </a:xfrm>
            <a:custGeom>
              <a:avLst/>
              <a:gdLst>
                <a:gd name="T0" fmla="*/ 0 w 29"/>
                <a:gd name="T1" fmla="*/ 6 h 84"/>
                <a:gd name="T2" fmla="*/ 6 w 29"/>
                <a:gd name="T3" fmla="*/ 28 h 84"/>
                <a:gd name="T4" fmla="*/ 11 w 29"/>
                <a:gd name="T5" fmla="*/ 0 h 84"/>
                <a:gd name="T6" fmla="*/ 17 w 29"/>
                <a:gd name="T7" fmla="*/ 28 h 84"/>
                <a:gd name="T8" fmla="*/ 22 w 29"/>
                <a:gd name="T9" fmla="*/ 55 h 84"/>
                <a:gd name="T10" fmla="*/ 28 w 29"/>
                <a:gd name="T11" fmla="*/ 83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84">
                  <a:moveTo>
                    <a:pt x="0" y="6"/>
                  </a:moveTo>
                  <a:lnTo>
                    <a:pt x="6" y="28"/>
                  </a:lnTo>
                  <a:lnTo>
                    <a:pt x="11" y="0"/>
                  </a:lnTo>
                  <a:lnTo>
                    <a:pt x="17" y="28"/>
                  </a:lnTo>
                  <a:lnTo>
                    <a:pt x="22" y="55"/>
                  </a:lnTo>
                  <a:lnTo>
                    <a:pt x="28" y="8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9" name="Line 256">
              <a:extLst>
                <a:ext uri="{FF2B5EF4-FFF2-40B4-BE49-F238E27FC236}">
                  <a16:creationId xmlns:a16="http://schemas.microsoft.com/office/drawing/2014/main" id="{F216F1BB-0E49-8E42-A73A-D865CEF3191B}"/>
                </a:ext>
              </a:extLst>
            </p:cNvPr>
            <p:cNvSpPr>
              <a:spLocks noChangeShapeType="1"/>
            </p:cNvSpPr>
            <p:nvPr/>
          </p:nvSpPr>
          <p:spPr bwMode="auto">
            <a:xfrm flipV="1">
              <a:off x="3306" y="2177"/>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16" name="Freeform 257">
              <a:extLst>
                <a:ext uri="{FF2B5EF4-FFF2-40B4-BE49-F238E27FC236}">
                  <a16:creationId xmlns:a16="http://schemas.microsoft.com/office/drawing/2014/main" id="{0267F6C8-6C3A-4444-B85B-D5D81F58914E}"/>
                </a:ext>
              </a:extLst>
            </p:cNvPr>
            <p:cNvSpPr>
              <a:spLocks/>
            </p:cNvSpPr>
            <p:nvPr/>
          </p:nvSpPr>
          <p:spPr bwMode="auto">
            <a:xfrm>
              <a:off x="3318" y="2172"/>
              <a:ext cx="24" cy="17"/>
            </a:xfrm>
            <a:custGeom>
              <a:avLst/>
              <a:gdLst>
                <a:gd name="T0" fmla="*/ 0 w 24"/>
                <a:gd name="T1" fmla="*/ 0 h 17"/>
                <a:gd name="T2" fmla="*/ 6 w 24"/>
                <a:gd name="T3" fmla="*/ 2 h 17"/>
                <a:gd name="T4" fmla="*/ 12 w 24"/>
                <a:gd name="T5" fmla="*/ 5 h 17"/>
                <a:gd name="T6" fmla="*/ 17 w 24"/>
                <a:gd name="T7" fmla="*/ 11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6" y="2"/>
                  </a:lnTo>
                  <a:lnTo>
                    <a:pt x="12" y="5"/>
                  </a:lnTo>
                  <a:lnTo>
                    <a:pt x="17" y="11"/>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7" name="Freeform 258">
              <a:extLst>
                <a:ext uri="{FF2B5EF4-FFF2-40B4-BE49-F238E27FC236}">
                  <a16:creationId xmlns:a16="http://schemas.microsoft.com/office/drawing/2014/main" id="{F297D5EE-CC29-C047-9EEF-C761FD2887FC}"/>
                </a:ext>
              </a:extLst>
            </p:cNvPr>
            <p:cNvSpPr>
              <a:spLocks/>
            </p:cNvSpPr>
            <p:nvPr/>
          </p:nvSpPr>
          <p:spPr bwMode="auto">
            <a:xfrm>
              <a:off x="3447" y="2173"/>
              <a:ext cx="37" cy="16"/>
            </a:xfrm>
            <a:custGeom>
              <a:avLst/>
              <a:gdLst>
                <a:gd name="T0" fmla="*/ 0 w 37"/>
                <a:gd name="T1" fmla="*/ 15 h 16"/>
                <a:gd name="T2" fmla="*/ 6 w 37"/>
                <a:gd name="T3" fmla="*/ 9 h 16"/>
                <a:gd name="T4" fmla="*/ 12 w 37"/>
                <a:gd name="T5" fmla="*/ 5 h 16"/>
                <a:gd name="T6" fmla="*/ 18 w 37"/>
                <a:gd name="T7" fmla="*/ 0 h 16"/>
                <a:gd name="T8" fmla="*/ 24 w 37"/>
                <a:gd name="T9" fmla="*/ 4 h 16"/>
                <a:gd name="T10" fmla="*/ 30 w 37"/>
                <a:gd name="T11" fmla="*/ 9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9"/>
                  </a:lnTo>
                  <a:lnTo>
                    <a:pt x="12" y="5"/>
                  </a:lnTo>
                  <a:lnTo>
                    <a:pt x="18" y="0"/>
                  </a:lnTo>
                  <a:lnTo>
                    <a:pt x="24" y="4"/>
                  </a:lnTo>
                  <a:lnTo>
                    <a:pt x="30" y="9"/>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8" name="Freeform 259">
              <a:extLst>
                <a:ext uri="{FF2B5EF4-FFF2-40B4-BE49-F238E27FC236}">
                  <a16:creationId xmlns:a16="http://schemas.microsoft.com/office/drawing/2014/main" id="{5A15DC86-AC92-054B-8A37-F4236F1EC826}"/>
                </a:ext>
              </a:extLst>
            </p:cNvPr>
            <p:cNvSpPr>
              <a:spLocks/>
            </p:cNvSpPr>
            <p:nvPr/>
          </p:nvSpPr>
          <p:spPr bwMode="auto">
            <a:xfrm>
              <a:off x="2918" y="2135"/>
              <a:ext cx="24" cy="40"/>
            </a:xfrm>
            <a:custGeom>
              <a:avLst/>
              <a:gdLst>
                <a:gd name="T0" fmla="*/ 0 w 24"/>
                <a:gd name="T1" fmla="*/ 11 h 40"/>
                <a:gd name="T2" fmla="*/ 6 w 24"/>
                <a:gd name="T3" fmla="*/ 0 h 40"/>
                <a:gd name="T4" fmla="*/ 12 w 24"/>
                <a:gd name="T5" fmla="*/ 13 h 40"/>
                <a:gd name="T6" fmla="*/ 18 w 24"/>
                <a:gd name="T7" fmla="*/ 26 h 40"/>
                <a:gd name="T8" fmla="*/ 23 w 24"/>
                <a:gd name="T9" fmla="*/ 39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0">
                  <a:moveTo>
                    <a:pt x="0" y="11"/>
                  </a:moveTo>
                  <a:lnTo>
                    <a:pt x="6" y="0"/>
                  </a:lnTo>
                  <a:lnTo>
                    <a:pt x="12" y="13"/>
                  </a:lnTo>
                  <a:lnTo>
                    <a:pt x="18" y="26"/>
                  </a:lnTo>
                  <a:lnTo>
                    <a:pt x="23"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9" name="Freeform 260">
              <a:extLst>
                <a:ext uri="{FF2B5EF4-FFF2-40B4-BE49-F238E27FC236}">
                  <a16:creationId xmlns:a16="http://schemas.microsoft.com/office/drawing/2014/main" id="{0227414B-0103-3B4F-88E3-A242FFC2B899}"/>
                </a:ext>
              </a:extLst>
            </p:cNvPr>
            <p:cNvSpPr>
              <a:spLocks/>
            </p:cNvSpPr>
            <p:nvPr/>
          </p:nvSpPr>
          <p:spPr bwMode="auto">
            <a:xfrm>
              <a:off x="3060" y="1831"/>
              <a:ext cx="25" cy="344"/>
            </a:xfrm>
            <a:custGeom>
              <a:avLst/>
              <a:gdLst>
                <a:gd name="T0" fmla="*/ 0 w 25"/>
                <a:gd name="T1" fmla="*/ 0 h 344"/>
                <a:gd name="T2" fmla="*/ 6 w 25"/>
                <a:gd name="T3" fmla="*/ 53 h 344"/>
                <a:gd name="T4" fmla="*/ 12 w 25"/>
                <a:gd name="T5" fmla="*/ 149 h 344"/>
                <a:gd name="T6" fmla="*/ 17 w 25"/>
                <a:gd name="T7" fmla="*/ 246 h 344"/>
                <a:gd name="T8" fmla="*/ 24 w 25"/>
                <a:gd name="T9" fmla="*/ 343 h 3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44">
                  <a:moveTo>
                    <a:pt x="0" y="0"/>
                  </a:moveTo>
                  <a:lnTo>
                    <a:pt x="6" y="53"/>
                  </a:lnTo>
                  <a:lnTo>
                    <a:pt x="12" y="149"/>
                  </a:lnTo>
                  <a:lnTo>
                    <a:pt x="17" y="246"/>
                  </a:lnTo>
                  <a:lnTo>
                    <a:pt x="24" y="34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0" name="Freeform 261">
              <a:extLst>
                <a:ext uri="{FF2B5EF4-FFF2-40B4-BE49-F238E27FC236}">
                  <a16:creationId xmlns:a16="http://schemas.microsoft.com/office/drawing/2014/main" id="{5AC190E8-9183-F943-83FE-2CB6A28DDFC1}"/>
                </a:ext>
              </a:extLst>
            </p:cNvPr>
            <p:cNvSpPr>
              <a:spLocks/>
            </p:cNvSpPr>
            <p:nvPr/>
          </p:nvSpPr>
          <p:spPr bwMode="auto">
            <a:xfrm>
              <a:off x="3183" y="2105"/>
              <a:ext cx="25" cy="70"/>
            </a:xfrm>
            <a:custGeom>
              <a:avLst/>
              <a:gdLst>
                <a:gd name="T0" fmla="*/ 0 w 25"/>
                <a:gd name="T1" fmla="*/ 0 h 70"/>
                <a:gd name="T2" fmla="*/ 5 w 25"/>
                <a:gd name="T3" fmla="*/ 2 h 70"/>
                <a:gd name="T4" fmla="*/ 12 w 25"/>
                <a:gd name="T5" fmla="*/ 24 h 70"/>
                <a:gd name="T6" fmla="*/ 18 w 25"/>
                <a:gd name="T7" fmla="*/ 46 h 70"/>
                <a:gd name="T8" fmla="*/ 24 w 25"/>
                <a:gd name="T9" fmla="*/ 69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70">
                  <a:moveTo>
                    <a:pt x="0" y="0"/>
                  </a:moveTo>
                  <a:lnTo>
                    <a:pt x="5" y="2"/>
                  </a:lnTo>
                  <a:lnTo>
                    <a:pt x="12" y="24"/>
                  </a:lnTo>
                  <a:lnTo>
                    <a:pt x="18" y="46"/>
                  </a:lnTo>
                  <a:lnTo>
                    <a:pt x="24" y="6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1" name="Freeform 262">
              <a:extLst>
                <a:ext uri="{FF2B5EF4-FFF2-40B4-BE49-F238E27FC236}">
                  <a16:creationId xmlns:a16="http://schemas.microsoft.com/office/drawing/2014/main" id="{8A387A7D-E1F8-AB47-A9F8-F6F87A4E8C22}"/>
                </a:ext>
              </a:extLst>
            </p:cNvPr>
            <p:cNvSpPr>
              <a:spLocks/>
            </p:cNvSpPr>
            <p:nvPr/>
          </p:nvSpPr>
          <p:spPr bwMode="auto">
            <a:xfrm>
              <a:off x="3311" y="2151"/>
              <a:ext cx="40" cy="24"/>
            </a:xfrm>
            <a:custGeom>
              <a:avLst/>
              <a:gdLst>
                <a:gd name="T0" fmla="*/ 0 w 40"/>
                <a:gd name="T1" fmla="*/ 23 h 24"/>
                <a:gd name="T2" fmla="*/ 6 w 40"/>
                <a:gd name="T3" fmla="*/ 15 h 24"/>
                <a:gd name="T4" fmla="*/ 13 w 40"/>
                <a:gd name="T5" fmla="*/ 8 h 24"/>
                <a:gd name="T6" fmla="*/ 19 w 40"/>
                <a:gd name="T7" fmla="*/ 0 h 24"/>
                <a:gd name="T8" fmla="*/ 26 w 40"/>
                <a:gd name="T9" fmla="*/ 8 h 24"/>
                <a:gd name="T10" fmla="*/ 32 w 40"/>
                <a:gd name="T11" fmla="*/ 15 h 24"/>
                <a:gd name="T12" fmla="*/ 39 w 40"/>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24">
                  <a:moveTo>
                    <a:pt x="0" y="23"/>
                  </a:moveTo>
                  <a:lnTo>
                    <a:pt x="6" y="15"/>
                  </a:lnTo>
                  <a:lnTo>
                    <a:pt x="13" y="8"/>
                  </a:lnTo>
                  <a:lnTo>
                    <a:pt x="19" y="0"/>
                  </a:lnTo>
                  <a:lnTo>
                    <a:pt x="26" y="8"/>
                  </a:lnTo>
                  <a:lnTo>
                    <a:pt x="32" y="15"/>
                  </a:lnTo>
                  <a:lnTo>
                    <a:pt x="39"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2" name="Freeform 263">
              <a:extLst>
                <a:ext uri="{FF2B5EF4-FFF2-40B4-BE49-F238E27FC236}">
                  <a16:creationId xmlns:a16="http://schemas.microsoft.com/office/drawing/2014/main" id="{10D859D1-674D-A54E-A8D9-14FF2CC14E01}"/>
                </a:ext>
              </a:extLst>
            </p:cNvPr>
            <p:cNvSpPr>
              <a:spLocks/>
            </p:cNvSpPr>
            <p:nvPr/>
          </p:nvSpPr>
          <p:spPr bwMode="auto">
            <a:xfrm>
              <a:off x="2926" y="2130"/>
              <a:ext cx="24" cy="30"/>
            </a:xfrm>
            <a:custGeom>
              <a:avLst/>
              <a:gdLst>
                <a:gd name="T0" fmla="*/ 0 w 24"/>
                <a:gd name="T1" fmla="*/ 6 h 30"/>
                <a:gd name="T2" fmla="*/ 6 w 24"/>
                <a:gd name="T3" fmla="*/ 0 h 30"/>
                <a:gd name="T4" fmla="*/ 12 w 24"/>
                <a:gd name="T5" fmla="*/ 10 h 30"/>
                <a:gd name="T6" fmla="*/ 17 w 24"/>
                <a:gd name="T7" fmla="*/ 19 h 30"/>
                <a:gd name="T8" fmla="*/ 23 w 24"/>
                <a:gd name="T9" fmla="*/ 29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0">
                  <a:moveTo>
                    <a:pt x="0" y="6"/>
                  </a:moveTo>
                  <a:lnTo>
                    <a:pt x="6" y="0"/>
                  </a:lnTo>
                  <a:lnTo>
                    <a:pt x="12" y="10"/>
                  </a:lnTo>
                  <a:lnTo>
                    <a:pt x="17" y="19"/>
                  </a:lnTo>
                  <a:lnTo>
                    <a:pt x="2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3" name="Freeform 264">
              <a:extLst>
                <a:ext uri="{FF2B5EF4-FFF2-40B4-BE49-F238E27FC236}">
                  <a16:creationId xmlns:a16="http://schemas.microsoft.com/office/drawing/2014/main" id="{83D52B31-8810-7548-81BF-B932033EF062}"/>
                </a:ext>
              </a:extLst>
            </p:cNvPr>
            <p:cNvSpPr>
              <a:spLocks/>
            </p:cNvSpPr>
            <p:nvPr/>
          </p:nvSpPr>
          <p:spPr bwMode="auto">
            <a:xfrm>
              <a:off x="3065" y="1817"/>
              <a:ext cx="24" cy="343"/>
            </a:xfrm>
            <a:custGeom>
              <a:avLst/>
              <a:gdLst>
                <a:gd name="T0" fmla="*/ 0 w 24"/>
                <a:gd name="T1" fmla="*/ 66 h 343"/>
                <a:gd name="T2" fmla="*/ 6 w 24"/>
                <a:gd name="T3" fmla="*/ 0 h 343"/>
                <a:gd name="T4" fmla="*/ 11 w 24"/>
                <a:gd name="T5" fmla="*/ 114 h 343"/>
                <a:gd name="T6" fmla="*/ 18 w 24"/>
                <a:gd name="T7" fmla="*/ 228 h 343"/>
                <a:gd name="T8" fmla="*/ 23 w 24"/>
                <a:gd name="T9" fmla="*/ 342 h 3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43">
                  <a:moveTo>
                    <a:pt x="0" y="66"/>
                  </a:moveTo>
                  <a:lnTo>
                    <a:pt x="6" y="0"/>
                  </a:lnTo>
                  <a:lnTo>
                    <a:pt x="11" y="114"/>
                  </a:lnTo>
                  <a:lnTo>
                    <a:pt x="18" y="228"/>
                  </a:lnTo>
                  <a:lnTo>
                    <a:pt x="23" y="3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4" name="Freeform 265">
              <a:extLst>
                <a:ext uri="{FF2B5EF4-FFF2-40B4-BE49-F238E27FC236}">
                  <a16:creationId xmlns:a16="http://schemas.microsoft.com/office/drawing/2014/main" id="{9B0A265C-8E55-BE4A-A5E1-6228183ACCDF}"/>
                </a:ext>
              </a:extLst>
            </p:cNvPr>
            <p:cNvSpPr>
              <a:spLocks/>
            </p:cNvSpPr>
            <p:nvPr/>
          </p:nvSpPr>
          <p:spPr bwMode="auto">
            <a:xfrm>
              <a:off x="3183" y="2063"/>
              <a:ext cx="32" cy="97"/>
            </a:xfrm>
            <a:custGeom>
              <a:avLst/>
              <a:gdLst>
                <a:gd name="T0" fmla="*/ 0 w 32"/>
                <a:gd name="T1" fmla="*/ 42 h 97"/>
                <a:gd name="T2" fmla="*/ 6 w 32"/>
                <a:gd name="T3" fmla="*/ 32 h 97"/>
                <a:gd name="T4" fmla="*/ 12 w 32"/>
                <a:gd name="T5" fmla="*/ 0 h 97"/>
                <a:gd name="T6" fmla="*/ 18 w 32"/>
                <a:gd name="T7" fmla="*/ 32 h 97"/>
                <a:gd name="T8" fmla="*/ 25 w 32"/>
                <a:gd name="T9" fmla="*/ 64 h 97"/>
                <a:gd name="T10" fmla="*/ 31 w 32"/>
                <a:gd name="T11" fmla="*/ 96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97">
                  <a:moveTo>
                    <a:pt x="0" y="42"/>
                  </a:moveTo>
                  <a:lnTo>
                    <a:pt x="6" y="32"/>
                  </a:lnTo>
                  <a:lnTo>
                    <a:pt x="12" y="0"/>
                  </a:lnTo>
                  <a:lnTo>
                    <a:pt x="18" y="32"/>
                  </a:lnTo>
                  <a:lnTo>
                    <a:pt x="25" y="64"/>
                  </a:lnTo>
                  <a:lnTo>
                    <a:pt x="31" y="9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9" name="Line 266">
              <a:extLst>
                <a:ext uri="{FF2B5EF4-FFF2-40B4-BE49-F238E27FC236}">
                  <a16:creationId xmlns:a16="http://schemas.microsoft.com/office/drawing/2014/main" id="{CAE8EE91-6D2E-A446-8188-756B69C2E5D7}"/>
                </a:ext>
              </a:extLst>
            </p:cNvPr>
            <p:cNvSpPr>
              <a:spLocks noChangeShapeType="1"/>
            </p:cNvSpPr>
            <p:nvPr/>
          </p:nvSpPr>
          <p:spPr bwMode="auto">
            <a:xfrm flipV="1">
              <a:off x="3317" y="2153"/>
              <a:ext cx="7"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26" name="Freeform 267">
              <a:extLst>
                <a:ext uri="{FF2B5EF4-FFF2-40B4-BE49-F238E27FC236}">
                  <a16:creationId xmlns:a16="http://schemas.microsoft.com/office/drawing/2014/main" id="{65F25776-58D9-9C40-975F-CB1BA8B36D11}"/>
                </a:ext>
              </a:extLst>
            </p:cNvPr>
            <p:cNvSpPr>
              <a:spLocks/>
            </p:cNvSpPr>
            <p:nvPr/>
          </p:nvSpPr>
          <p:spPr bwMode="auto">
            <a:xfrm>
              <a:off x="3332" y="2151"/>
              <a:ext cx="24" cy="9"/>
            </a:xfrm>
            <a:custGeom>
              <a:avLst/>
              <a:gdLst>
                <a:gd name="T0" fmla="*/ 0 w 24"/>
                <a:gd name="T1" fmla="*/ 0 h 9"/>
                <a:gd name="T2" fmla="*/ 6 w 24"/>
                <a:gd name="T3" fmla="*/ 1 h 9"/>
                <a:gd name="T4" fmla="*/ 12 w 24"/>
                <a:gd name="T5" fmla="*/ 4 h 9"/>
                <a:gd name="T6" fmla="*/ 17 w 24"/>
                <a:gd name="T7" fmla="*/ 6 h 9"/>
                <a:gd name="T8" fmla="*/ 23 w 24"/>
                <a:gd name="T9" fmla="*/ 8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
                  <a:moveTo>
                    <a:pt x="0" y="0"/>
                  </a:moveTo>
                  <a:lnTo>
                    <a:pt x="6" y="1"/>
                  </a:lnTo>
                  <a:lnTo>
                    <a:pt x="12" y="4"/>
                  </a:lnTo>
                  <a:lnTo>
                    <a:pt x="17" y="6"/>
                  </a:lnTo>
                  <a:lnTo>
                    <a:pt x="23"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7" name="Freeform 268">
              <a:extLst>
                <a:ext uri="{FF2B5EF4-FFF2-40B4-BE49-F238E27FC236}">
                  <a16:creationId xmlns:a16="http://schemas.microsoft.com/office/drawing/2014/main" id="{F7B641A4-0070-4C46-A738-DEF5D2D8A59F}"/>
                </a:ext>
              </a:extLst>
            </p:cNvPr>
            <p:cNvSpPr>
              <a:spLocks/>
            </p:cNvSpPr>
            <p:nvPr/>
          </p:nvSpPr>
          <p:spPr bwMode="auto">
            <a:xfrm>
              <a:off x="3460" y="2137"/>
              <a:ext cx="35" cy="23"/>
            </a:xfrm>
            <a:custGeom>
              <a:avLst/>
              <a:gdLst>
                <a:gd name="T0" fmla="*/ 0 w 35"/>
                <a:gd name="T1" fmla="*/ 22 h 23"/>
                <a:gd name="T2" fmla="*/ 6 w 35"/>
                <a:gd name="T3" fmla="*/ 15 h 23"/>
                <a:gd name="T4" fmla="*/ 11 w 35"/>
                <a:gd name="T5" fmla="*/ 7 h 23"/>
                <a:gd name="T6" fmla="*/ 17 w 35"/>
                <a:gd name="T7" fmla="*/ 0 h 23"/>
                <a:gd name="T8" fmla="*/ 23 w 35"/>
                <a:gd name="T9" fmla="*/ 7 h 23"/>
                <a:gd name="T10" fmla="*/ 28 w 35"/>
                <a:gd name="T11" fmla="*/ 14 h 23"/>
                <a:gd name="T12" fmla="*/ 34 w 35"/>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3">
                  <a:moveTo>
                    <a:pt x="0" y="22"/>
                  </a:moveTo>
                  <a:lnTo>
                    <a:pt x="6" y="15"/>
                  </a:lnTo>
                  <a:lnTo>
                    <a:pt x="11" y="7"/>
                  </a:lnTo>
                  <a:lnTo>
                    <a:pt x="17" y="0"/>
                  </a:lnTo>
                  <a:lnTo>
                    <a:pt x="23" y="7"/>
                  </a:lnTo>
                  <a:lnTo>
                    <a:pt x="28" y="14"/>
                  </a:lnTo>
                  <a:lnTo>
                    <a:pt x="34"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8" name="Freeform 269">
              <a:extLst>
                <a:ext uri="{FF2B5EF4-FFF2-40B4-BE49-F238E27FC236}">
                  <a16:creationId xmlns:a16="http://schemas.microsoft.com/office/drawing/2014/main" id="{0F370579-6841-0D40-B051-DFC4FC897D57}"/>
                </a:ext>
              </a:extLst>
            </p:cNvPr>
            <p:cNvSpPr>
              <a:spLocks/>
            </p:cNvSpPr>
            <p:nvPr/>
          </p:nvSpPr>
          <p:spPr bwMode="auto">
            <a:xfrm>
              <a:off x="2918" y="2117"/>
              <a:ext cx="39" cy="30"/>
            </a:xfrm>
            <a:custGeom>
              <a:avLst/>
              <a:gdLst>
                <a:gd name="T0" fmla="*/ 0 w 39"/>
                <a:gd name="T1" fmla="*/ 29 h 30"/>
                <a:gd name="T2" fmla="*/ 6 w 39"/>
                <a:gd name="T3" fmla="*/ 20 h 30"/>
                <a:gd name="T4" fmla="*/ 13 w 39"/>
                <a:gd name="T5" fmla="*/ 9 h 30"/>
                <a:gd name="T6" fmla="*/ 19 w 39"/>
                <a:gd name="T7" fmla="*/ 0 h 30"/>
                <a:gd name="T8" fmla="*/ 25 w 39"/>
                <a:gd name="T9" fmla="*/ 9 h 30"/>
                <a:gd name="T10" fmla="*/ 32 w 39"/>
                <a:gd name="T11" fmla="*/ 20 h 30"/>
                <a:gd name="T12" fmla="*/ 38 w 39"/>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0">
                  <a:moveTo>
                    <a:pt x="0" y="29"/>
                  </a:moveTo>
                  <a:lnTo>
                    <a:pt x="6" y="20"/>
                  </a:lnTo>
                  <a:lnTo>
                    <a:pt x="13" y="9"/>
                  </a:lnTo>
                  <a:lnTo>
                    <a:pt x="19" y="0"/>
                  </a:lnTo>
                  <a:lnTo>
                    <a:pt x="25" y="9"/>
                  </a:lnTo>
                  <a:lnTo>
                    <a:pt x="32" y="20"/>
                  </a:lnTo>
                  <a:lnTo>
                    <a:pt x="38"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9" name="Freeform 270">
              <a:extLst>
                <a:ext uri="{FF2B5EF4-FFF2-40B4-BE49-F238E27FC236}">
                  <a16:creationId xmlns:a16="http://schemas.microsoft.com/office/drawing/2014/main" id="{A5DDE435-5401-4B4F-BF20-1EE346511FE3}"/>
                </a:ext>
              </a:extLst>
            </p:cNvPr>
            <p:cNvSpPr>
              <a:spLocks/>
            </p:cNvSpPr>
            <p:nvPr/>
          </p:nvSpPr>
          <p:spPr bwMode="auto">
            <a:xfrm>
              <a:off x="3072" y="1817"/>
              <a:ext cx="24" cy="330"/>
            </a:xfrm>
            <a:custGeom>
              <a:avLst/>
              <a:gdLst>
                <a:gd name="T0" fmla="*/ 0 w 24"/>
                <a:gd name="T1" fmla="*/ 0 h 330"/>
                <a:gd name="T2" fmla="*/ 5 w 24"/>
                <a:gd name="T3" fmla="*/ 16 h 330"/>
                <a:gd name="T4" fmla="*/ 12 w 24"/>
                <a:gd name="T5" fmla="*/ 121 h 330"/>
                <a:gd name="T6" fmla="*/ 17 w 24"/>
                <a:gd name="T7" fmla="*/ 225 h 330"/>
                <a:gd name="T8" fmla="*/ 23 w 24"/>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0">
                  <a:moveTo>
                    <a:pt x="0" y="0"/>
                  </a:moveTo>
                  <a:lnTo>
                    <a:pt x="5" y="16"/>
                  </a:lnTo>
                  <a:lnTo>
                    <a:pt x="12" y="121"/>
                  </a:lnTo>
                  <a:lnTo>
                    <a:pt x="17" y="225"/>
                  </a:lnTo>
                  <a:lnTo>
                    <a:pt x="23"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0" name="Freeform 271">
              <a:extLst>
                <a:ext uri="{FF2B5EF4-FFF2-40B4-BE49-F238E27FC236}">
                  <a16:creationId xmlns:a16="http://schemas.microsoft.com/office/drawing/2014/main" id="{03F09A54-EA13-024E-AE9B-C47382F2486B}"/>
                </a:ext>
              </a:extLst>
            </p:cNvPr>
            <p:cNvSpPr>
              <a:spLocks/>
            </p:cNvSpPr>
            <p:nvPr/>
          </p:nvSpPr>
          <p:spPr bwMode="auto">
            <a:xfrm>
              <a:off x="3195" y="2033"/>
              <a:ext cx="24" cy="114"/>
            </a:xfrm>
            <a:custGeom>
              <a:avLst/>
              <a:gdLst>
                <a:gd name="T0" fmla="*/ 0 w 24"/>
                <a:gd name="T1" fmla="*/ 29 h 114"/>
                <a:gd name="T2" fmla="*/ 6 w 24"/>
                <a:gd name="T3" fmla="*/ 0 h 114"/>
                <a:gd name="T4" fmla="*/ 12 w 24"/>
                <a:gd name="T5" fmla="*/ 38 h 114"/>
                <a:gd name="T6" fmla="*/ 17 w 24"/>
                <a:gd name="T7" fmla="*/ 76 h 114"/>
                <a:gd name="T8" fmla="*/ 23 w 24"/>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4">
                  <a:moveTo>
                    <a:pt x="0" y="29"/>
                  </a:moveTo>
                  <a:lnTo>
                    <a:pt x="6" y="0"/>
                  </a:lnTo>
                  <a:lnTo>
                    <a:pt x="12" y="38"/>
                  </a:lnTo>
                  <a:lnTo>
                    <a:pt x="17" y="76"/>
                  </a:lnTo>
                  <a:lnTo>
                    <a:pt x="23"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5" name="Line 272">
              <a:extLst>
                <a:ext uri="{FF2B5EF4-FFF2-40B4-BE49-F238E27FC236}">
                  <a16:creationId xmlns:a16="http://schemas.microsoft.com/office/drawing/2014/main" id="{4C09C466-38BB-854D-8E1D-D74C4545A110}"/>
                </a:ext>
              </a:extLst>
            </p:cNvPr>
            <p:cNvSpPr>
              <a:spLocks noChangeShapeType="1"/>
            </p:cNvSpPr>
            <p:nvPr/>
          </p:nvSpPr>
          <p:spPr bwMode="auto">
            <a:xfrm flipV="1">
              <a:off x="3465" y="2138"/>
              <a:ext cx="6" cy="11"/>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32" name="Freeform 273">
              <a:extLst>
                <a:ext uri="{FF2B5EF4-FFF2-40B4-BE49-F238E27FC236}">
                  <a16:creationId xmlns:a16="http://schemas.microsoft.com/office/drawing/2014/main" id="{714C3A57-D3DF-DF45-9348-F8DEA2CBC53A}"/>
                </a:ext>
              </a:extLst>
            </p:cNvPr>
            <p:cNvSpPr>
              <a:spLocks/>
            </p:cNvSpPr>
            <p:nvPr/>
          </p:nvSpPr>
          <p:spPr bwMode="auto">
            <a:xfrm>
              <a:off x="3476" y="2137"/>
              <a:ext cx="26" cy="10"/>
            </a:xfrm>
            <a:custGeom>
              <a:avLst/>
              <a:gdLst>
                <a:gd name="T0" fmla="*/ 0 w 26"/>
                <a:gd name="T1" fmla="*/ 0 h 10"/>
                <a:gd name="T2" fmla="*/ 6 w 26"/>
                <a:gd name="T3" fmla="*/ 1 h 10"/>
                <a:gd name="T4" fmla="*/ 13 w 26"/>
                <a:gd name="T5" fmla="*/ 4 h 10"/>
                <a:gd name="T6" fmla="*/ 19 w 26"/>
                <a:gd name="T7" fmla="*/ 6 h 10"/>
                <a:gd name="T8" fmla="*/ 25 w 26"/>
                <a:gd name="T9" fmla="*/ 9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0">
                  <a:moveTo>
                    <a:pt x="0" y="0"/>
                  </a:moveTo>
                  <a:lnTo>
                    <a:pt x="6" y="1"/>
                  </a:lnTo>
                  <a:lnTo>
                    <a:pt x="13" y="4"/>
                  </a:lnTo>
                  <a:lnTo>
                    <a:pt x="19" y="6"/>
                  </a:lnTo>
                  <a:lnTo>
                    <a:pt x="25"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7" name="Line 274">
              <a:extLst>
                <a:ext uri="{FF2B5EF4-FFF2-40B4-BE49-F238E27FC236}">
                  <a16:creationId xmlns:a16="http://schemas.microsoft.com/office/drawing/2014/main" id="{B3ECAA69-CE14-1A40-8BD0-0CA2E2EA75E3}"/>
                </a:ext>
              </a:extLst>
            </p:cNvPr>
            <p:cNvSpPr>
              <a:spLocks noChangeShapeType="1"/>
            </p:cNvSpPr>
            <p:nvPr/>
          </p:nvSpPr>
          <p:spPr bwMode="auto">
            <a:xfrm flipV="1">
              <a:off x="2926" y="2121"/>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34" name="Freeform 275">
              <a:extLst>
                <a:ext uri="{FF2B5EF4-FFF2-40B4-BE49-F238E27FC236}">
                  <a16:creationId xmlns:a16="http://schemas.microsoft.com/office/drawing/2014/main" id="{7A8FA457-F96C-CB41-B516-32F7A45840A4}"/>
                </a:ext>
              </a:extLst>
            </p:cNvPr>
            <p:cNvSpPr>
              <a:spLocks/>
            </p:cNvSpPr>
            <p:nvPr/>
          </p:nvSpPr>
          <p:spPr bwMode="auto">
            <a:xfrm>
              <a:off x="2938" y="2117"/>
              <a:ext cx="22" cy="16"/>
            </a:xfrm>
            <a:custGeom>
              <a:avLst/>
              <a:gdLst>
                <a:gd name="T0" fmla="*/ 0 w 22"/>
                <a:gd name="T1" fmla="*/ 0 h 16"/>
                <a:gd name="T2" fmla="*/ 5 w 22"/>
                <a:gd name="T3" fmla="*/ 9 h 16"/>
                <a:gd name="T4" fmla="*/ 10 w 22"/>
                <a:gd name="T5" fmla="*/ 11 h 16"/>
                <a:gd name="T6" fmla="*/ 16 w 22"/>
                <a:gd name="T7" fmla="*/ 13 h 16"/>
                <a:gd name="T8" fmla="*/ 21 w 22"/>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6">
                  <a:moveTo>
                    <a:pt x="0" y="0"/>
                  </a:moveTo>
                  <a:lnTo>
                    <a:pt x="5" y="9"/>
                  </a:lnTo>
                  <a:lnTo>
                    <a:pt x="10" y="11"/>
                  </a:lnTo>
                  <a:lnTo>
                    <a:pt x="16" y="13"/>
                  </a:lnTo>
                  <a:lnTo>
                    <a:pt x="21"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5" name="Freeform 276">
              <a:extLst>
                <a:ext uri="{FF2B5EF4-FFF2-40B4-BE49-F238E27FC236}">
                  <a16:creationId xmlns:a16="http://schemas.microsoft.com/office/drawing/2014/main" id="{C668231F-DD72-7340-879A-3AB98AE472E7}"/>
                </a:ext>
              </a:extLst>
            </p:cNvPr>
            <p:cNvSpPr>
              <a:spLocks/>
            </p:cNvSpPr>
            <p:nvPr/>
          </p:nvSpPr>
          <p:spPr bwMode="auto">
            <a:xfrm>
              <a:off x="3077" y="1774"/>
              <a:ext cx="25" cy="359"/>
            </a:xfrm>
            <a:custGeom>
              <a:avLst/>
              <a:gdLst>
                <a:gd name="T0" fmla="*/ 0 w 25"/>
                <a:gd name="T1" fmla="*/ 58 h 359"/>
                <a:gd name="T2" fmla="*/ 7 w 25"/>
                <a:gd name="T3" fmla="*/ 0 h 359"/>
                <a:gd name="T4" fmla="*/ 12 w 25"/>
                <a:gd name="T5" fmla="*/ 119 h 359"/>
                <a:gd name="T6" fmla="*/ 18 w 25"/>
                <a:gd name="T7" fmla="*/ 239 h 359"/>
                <a:gd name="T8" fmla="*/ 24 w 25"/>
                <a:gd name="T9" fmla="*/ 358 h 3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59">
                  <a:moveTo>
                    <a:pt x="0" y="58"/>
                  </a:moveTo>
                  <a:lnTo>
                    <a:pt x="7" y="0"/>
                  </a:lnTo>
                  <a:lnTo>
                    <a:pt x="12" y="119"/>
                  </a:lnTo>
                  <a:lnTo>
                    <a:pt x="18" y="239"/>
                  </a:lnTo>
                  <a:lnTo>
                    <a:pt x="24" y="35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6" name="Freeform 277">
              <a:extLst>
                <a:ext uri="{FF2B5EF4-FFF2-40B4-BE49-F238E27FC236}">
                  <a16:creationId xmlns:a16="http://schemas.microsoft.com/office/drawing/2014/main" id="{40788417-B12A-B94B-9C7E-A7AD56F7F7B0}"/>
                </a:ext>
              </a:extLst>
            </p:cNvPr>
            <p:cNvSpPr>
              <a:spLocks/>
            </p:cNvSpPr>
            <p:nvPr/>
          </p:nvSpPr>
          <p:spPr bwMode="auto">
            <a:xfrm>
              <a:off x="3200" y="2012"/>
              <a:ext cx="25" cy="121"/>
            </a:xfrm>
            <a:custGeom>
              <a:avLst/>
              <a:gdLst>
                <a:gd name="T0" fmla="*/ 0 w 25"/>
                <a:gd name="T1" fmla="*/ 21 h 121"/>
                <a:gd name="T2" fmla="*/ 6 w 25"/>
                <a:gd name="T3" fmla="*/ 0 h 121"/>
                <a:gd name="T4" fmla="*/ 12 w 25"/>
                <a:gd name="T5" fmla="*/ 40 h 121"/>
                <a:gd name="T6" fmla="*/ 19 w 25"/>
                <a:gd name="T7" fmla="*/ 80 h 121"/>
                <a:gd name="T8" fmla="*/ 24 w 25"/>
                <a:gd name="T9" fmla="*/ 12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1">
                  <a:moveTo>
                    <a:pt x="0" y="21"/>
                  </a:moveTo>
                  <a:lnTo>
                    <a:pt x="6" y="0"/>
                  </a:lnTo>
                  <a:lnTo>
                    <a:pt x="12" y="40"/>
                  </a:lnTo>
                  <a:lnTo>
                    <a:pt x="19" y="80"/>
                  </a:lnTo>
                  <a:lnTo>
                    <a:pt x="24" y="1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7" name="Freeform 278">
              <a:extLst>
                <a:ext uri="{FF2B5EF4-FFF2-40B4-BE49-F238E27FC236}">
                  <a16:creationId xmlns:a16="http://schemas.microsoft.com/office/drawing/2014/main" id="{9141A540-A1EE-E44A-9D53-BC9CE299FC3E}"/>
                </a:ext>
              </a:extLst>
            </p:cNvPr>
            <p:cNvSpPr>
              <a:spLocks/>
            </p:cNvSpPr>
            <p:nvPr/>
          </p:nvSpPr>
          <p:spPr bwMode="auto">
            <a:xfrm>
              <a:off x="3470" y="2103"/>
              <a:ext cx="36" cy="30"/>
            </a:xfrm>
            <a:custGeom>
              <a:avLst/>
              <a:gdLst>
                <a:gd name="T0" fmla="*/ 0 w 36"/>
                <a:gd name="T1" fmla="*/ 29 h 30"/>
                <a:gd name="T2" fmla="*/ 6 w 36"/>
                <a:gd name="T3" fmla="*/ 20 h 30"/>
                <a:gd name="T4" fmla="*/ 12 w 36"/>
                <a:gd name="T5" fmla="*/ 10 h 30"/>
                <a:gd name="T6" fmla="*/ 18 w 36"/>
                <a:gd name="T7" fmla="*/ 0 h 30"/>
                <a:gd name="T8" fmla="*/ 24 w 36"/>
                <a:gd name="T9" fmla="*/ 9 h 30"/>
                <a:gd name="T10" fmla="*/ 29 w 36"/>
                <a:gd name="T11" fmla="*/ 20 h 30"/>
                <a:gd name="T12" fmla="*/ 35 w 36"/>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0">
                  <a:moveTo>
                    <a:pt x="0" y="29"/>
                  </a:moveTo>
                  <a:lnTo>
                    <a:pt x="6" y="20"/>
                  </a:lnTo>
                  <a:lnTo>
                    <a:pt x="12" y="10"/>
                  </a:lnTo>
                  <a:lnTo>
                    <a:pt x="18" y="0"/>
                  </a:lnTo>
                  <a:lnTo>
                    <a:pt x="24" y="9"/>
                  </a:lnTo>
                  <a:lnTo>
                    <a:pt x="29" y="20"/>
                  </a:lnTo>
                  <a:lnTo>
                    <a:pt x="35"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8" name="Freeform 279">
              <a:extLst>
                <a:ext uri="{FF2B5EF4-FFF2-40B4-BE49-F238E27FC236}">
                  <a16:creationId xmlns:a16="http://schemas.microsoft.com/office/drawing/2014/main" id="{8A016A2B-A1E8-E747-B60D-A8D7C43A364C}"/>
                </a:ext>
              </a:extLst>
            </p:cNvPr>
            <p:cNvSpPr>
              <a:spLocks/>
            </p:cNvSpPr>
            <p:nvPr/>
          </p:nvSpPr>
          <p:spPr bwMode="auto">
            <a:xfrm>
              <a:off x="2931" y="2096"/>
              <a:ext cx="37" cy="24"/>
            </a:xfrm>
            <a:custGeom>
              <a:avLst/>
              <a:gdLst>
                <a:gd name="T0" fmla="*/ 0 w 37"/>
                <a:gd name="T1" fmla="*/ 23 h 24"/>
                <a:gd name="T2" fmla="*/ 6 w 37"/>
                <a:gd name="T3" fmla="*/ 16 h 24"/>
                <a:gd name="T4" fmla="*/ 12 w 37"/>
                <a:gd name="T5" fmla="*/ 7 h 24"/>
                <a:gd name="T6" fmla="*/ 18 w 37"/>
                <a:gd name="T7" fmla="*/ 0 h 24"/>
                <a:gd name="T8" fmla="*/ 24 w 37"/>
                <a:gd name="T9" fmla="*/ 7 h 24"/>
                <a:gd name="T10" fmla="*/ 30 w 37"/>
                <a:gd name="T11" fmla="*/ 16 h 24"/>
                <a:gd name="T12" fmla="*/ 36 w 37"/>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4">
                  <a:moveTo>
                    <a:pt x="0" y="23"/>
                  </a:moveTo>
                  <a:lnTo>
                    <a:pt x="6" y="16"/>
                  </a:lnTo>
                  <a:lnTo>
                    <a:pt x="12" y="7"/>
                  </a:lnTo>
                  <a:lnTo>
                    <a:pt x="18" y="0"/>
                  </a:lnTo>
                  <a:lnTo>
                    <a:pt x="24" y="7"/>
                  </a:lnTo>
                  <a:lnTo>
                    <a:pt x="30" y="16"/>
                  </a:lnTo>
                  <a:lnTo>
                    <a:pt x="36"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9" name="Freeform 280">
              <a:extLst>
                <a:ext uri="{FF2B5EF4-FFF2-40B4-BE49-F238E27FC236}">
                  <a16:creationId xmlns:a16="http://schemas.microsoft.com/office/drawing/2014/main" id="{81F4DE78-E209-A647-80EB-0928E5F729BF}"/>
                </a:ext>
              </a:extLst>
            </p:cNvPr>
            <p:cNvSpPr>
              <a:spLocks/>
            </p:cNvSpPr>
            <p:nvPr/>
          </p:nvSpPr>
          <p:spPr bwMode="auto">
            <a:xfrm>
              <a:off x="3084" y="1774"/>
              <a:ext cx="26" cy="346"/>
            </a:xfrm>
            <a:custGeom>
              <a:avLst/>
              <a:gdLst>
                <a:gd name="T0" fmla="*/ 0 w 26"/>
                <a:gd name="T1" fmla="*/ 0 h 346"/>
                <a:gd name="T2" fmla="*/ 6 w 26"/>
                <a:gd name="T3" fmla="*/ 1 h 346"/>
                <a:gd name="T4" fmla="*/ 12 w 26"/>
                <a:gd name="T5" fmla="*/ 116 h 346"/>
                <a:gd name="T6" fmla="*/ 19 w 26"/>
                <a:gd name="T7" fmla="*/ 230 h 346"/>
                <a:gd name="T8" fmla="*/ 25 w 26"/>
                <a:gd name="T9" fmla="*/ 345 h 3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46">
                  <a:moveTo>
                    <a:pt x="0" y="0"/>
                  </a:moveTo>
                  <a:lnTo>
                    <a:pt x="6" y="1"/>
                  </a:lnTo>
                  <a:lnTo>
                    <a:pt x="12" y="116"/>
                  </a:lnTo>
                  <a:lnTo>
                    <a:pt x="19" y="230"/>
                  </a:lnTo>
                  <a:lnTo>
                    <a:pt x="25" y="3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0" name="Freeform 281">
              <a:extLst>
                <a:ext uri="{FF2B5EF4-FFF2-40B4-BE49-F238E27FC236}">
                  <a16:creationId xmlns:a16="http://schemas.microsoft.com/office/drawing/2014/main" id="{07E7013A-53A0-2F4C-9D7C-07E39BFA35D6}"/>
                </a:ext>
              </a:extLst>
            </p:cNvPr>
            <p:cNvSpPr>
              <a:spLocks/>
            </p:cNvSpPr>
            <p:nvPr/>
          </p:nvSpPr>
          <p:spPr bwMode="auto">
            <a:xfrm>
              <a:off x="3207" y="2006"/>
              <a:ext cx="23" cy="114"/>
            </a:xfrm>
            <a:custGeom>
              <a:avLst/>
              <a:gdLst>
                <a:gd name="T0" fmla="*/ 0 w 23"/>
                <a:gd name="T1" fmla="*/ 7 h 114"/>
                <a:gd name="T2" fmla="*/ 6 w 23"/>
                <a:gd name="T3" fmla="*/ 0 h 114"/>
                <a:gd name="T4" fmla="*/ 11 w 23"/>
                <a:gd name="T5" fmla="*/ 38 h 114"/>
                <a:gd name="T6" fmla="*/ 16 w 23"/>
                <a:gd name="T7" fmla="*/ 76 h 114"/>
                <a:gd name="T8" fmla="*/ 22 w 23"/>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14">
                  <a:moveTo>
                    <a:pt x="0" y="7"/>
                  </a:moveTo>
                  <a:lnTo>
                    <a:pt x="6" y="0"/>
                  </a:lnTo>
                  <a:lnTo>
                    <a:pt x="11" y="38"/>
                  </a:lnTo>
                  <a:lnTo>
                    <a:pt x="16" y="76"/>
                  </a:lnTo>
                  <a:lnTo>
                    <a:pt x="22"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1" name="Freeform 282">
              <a:extLst>
                <a:ext uri="{FF2B5EF4-FFF2-40B4-BE49-F238E27FC236}">
                  <a16:creationId xmlns:a16="http://schemas.microsoft.com/office/drawing/2014/main" id="{BDD7924C-6115-C444-ACA7-005720BC2ED5}"/>
                </a:ext>
              </a:extLst>
            </p:cNvPr>
            <p:cNvSpPr>
              <a:spLocks/>
            </p:cNvSpPr>
            <p:nvPr/>
          </p:nvSpPr>
          <p:spPr bwMode="auto">
            <a:xfrm>
              <a:off x="3337" y="2096"/>
              <a:ext cx="35" cy="24"/>
            </a:xfrm>
            <a:custGeom>
              <a:avLst/>
              <a:gdLst>
                <a:gd name="T0" fmla="*/ 0 w 35"/>
                <a:gd name="T1" fmla="*/ 23 h 24"/>
                <a:gd name="T2" fmla="*/ 6 w 35"/>
                <a:gd name="T3" fmla="*/ 16 h 24"/>
                <a:gd name="T4" fmla="*/ 12 w 35"/>
                <a:gd name="T5" fmla="*/ 7 h 24"/>
                <a:gd name="T6" fmla="*/ 17 w 35"/>
                <a:gd name="T7" fmla="*/ 0 h 24"/>
                <a:gd name="T8" fmla="*/ 22 w 35"/>
                <a:gd name="T9" fmla="*/ 7 h 24"/>
                <a:gd name="T10" fmla="*/ 28 w 35"/>
                <a:gd name="T11" fmla="*/ 16 h 24"/>
                <a:gd name="T12" fmla="*/ 34 w 35"/>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4">
                  <a:moveTo>
                    <a:pt x="0" y="23"/>
                  </a:moveTo>
                  <a:lnTo>
                    <a:pt x="6" y="16"/>
                  </a:lnTo>
                  <a:lnTo>
                    <a:pt x="12" y="7"/>
                  </a:lnTo>
                  <a:lnTo>
                    <a:pt x="17" y="0"/>
                  </a:lnTo>
                  <a:lnTo>
                    <a:pt x="22" y="7"/>
                  </a:lnTo>
                  <a:lnTo>
                    <a:pt x="28" y="16"/>
                  </a:lnTo>
                  <a:lnTo>
                    <a:pt x="34"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6" name="Line 283">
              <a:extLst>
                <a:ext uri="{FF2B5EF4-FFF2-40B4-BE49-F238E27FC236}">
                  <a16:creationId xmlns:a16="http://schemas.microsoft.com/office/drawing/2014/main" id="{D1C5C3B5-BB94-6B4D-89F3-B2B38BDDB8C5}"/>
                </a:ext>
              </a:extLst>
            </p:cNvPr>
            <p:cNvSpPr>
              <a:spLocks noChangeShapeType="1"/>
            </p:cNvSpPr>
            <p:nvPr/>
          </p:nvSpPr>
          <p:spPr bwMode="auto">
            <a:xfrm flipV="1">
              <a:off x="3476" y="2110"/>
              <a:ext cx="7"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43" name="Freeform 284">
              <a:extLst>
                <a:ext uri="{FF2B5EF4-FFF2-40B4-BE49-F238E27FC236}">
                  <a16:creationId xmlns:a16="http://schemas.microsoft.com/office/drawing/2014/main" id="{F3B23350-211D-AF4B-8A6B-DAFF052B0125}"/>
                </a:ext>
              </a:extLst>
            </p:cNvPr>
            <p:cNvSpPr>
              <a:spLocks/>
            </p:cNvSpPr>
            <p:nvPr/>
          </p:nvSpPr>
          <p:spPr bwMode="auto">
            <a:xfrm>
              <a:off x="3488" y="2103"/>
              <a:ext cx="25" cy="17"/>
            </a:xfrm>
            <a:custGeom>
              <a:avLst/>
              <a:gdLst>
                <a:gd name="T0" fmla="*/ 0 w 25"/>
                <a:gd name="T1" fmla="*/ 0 h 17"/>
                <a:gd name="T2" fmla="*/ 6 w 25"/>
                <a:gd name="T3" fmla="*/ 9 h 17"/>
                <a:gd name="T4" fmla="*/ 12 w 25"/>
                <a:gd name="T5" fmla="*/ 11 h 17"/>
                <a:gd name="T6" fmla="*/ 18 w 25"/>
                <a:gd name="T7" fmla="*/ 14 h 17"/>
                <a:gd name="T8" fmla="*/ 24 w 25"/>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7">
                  <a:moveTo>
                    <a:pt x="0" y="0"/>
                  </a:moveTo>
                  <a:lnTo>
                    <a:pt x="6" y="9"/>
                  </a:lnTo>
                  <a:lnTo>
                    <a:pt x="12" y="11"/>
                  </a:lnTo>
                  <a:lnTo>
                    <a:pt x="18" y="14"/>
                  </a:lnTo>
                  <a:lnTo>
                    <a:pt x="24"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8" name="Line 285">
              <a:extLst>
                <a:ext uri="{FF2B5EF4-FFF2-40B4-BE49-F238E27FC236}">
                  <a16:creationId xmlns:a16="http://schemas.microsoft.com/office/drawing/2014/main" id="{11B10716-F4A0-BE49-87E6-08EB2FC35AD3}"/>
                </a:ext>
              </a:extLst>
            </p:cNvPr>
            <p:cNvSpPr>
              <a:spLocks noChangeShapeType="1"/>
            </p:cNvSpPr>
            <p:nvPr/>
          </p:nvSpPr>
          <p:spPr bwMode="auto">
            <a:xfrm flipV="1">
              <a:off x="2937" y="2097"/>
              <a:ext cx="4" cy="11"/>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45" name="Freeform 286">
              <a:extLst>
                <a:ext uri="{FF2B5EF4-FFF2-40B4-BE49-F238E27FC236}">
                  <a16:creationId xmlns:a16="http://schemas.microsoft.com/office/drawing/2014/main" id="{D353666E-8247-324F-AD60-650DD8F16EC1}"/>
                </a:ext>
              </a:extLst>
            </p:cNvPr>
            <p:cNvSpPr>
              <a:spLocks/>
            </p:cNvSpPr>
            <p:nvPr/>
          </p:nvSpPr>
          <p:spPr bwMode="auto">
            <a:xfrm>
              <a:off x="2949" y="2096"/>
              <a:ext cx="25" cy="8"/>
            </a:xfrm>
            <a:custGeom>
              <a:avLst/>
              <a:gdLst>
                <a:gd name="T0" fmla="*/ 0 w 25"/>
                <a:gd name="T1" fmla="*/ 0 h 8"/>
                <a:gd name="T2" fmla="*/ 6 w 25"/>
                <a:gd name="T3" fmla="*/ 1 h 8"/>
                <a:gd name="T4" fmla="*/ 12 w 25"/>
                <a:gd name="T5" fmla="*/ 3 h 8"/>
                <a:gd name="T6" fmla="*/ 18 w 25"/>
                <a:gd name="T7" fmla="*/ 5 h 8"/>
                <a:gd name="T8" fmla="*/ 24 w 25"/>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8">
                  <a:moveTo>
                    <a:pt x="0" y="0"/>
                  </a:moveTo>
                  <a:lnTo>
                    <a:pt x="6" y="1"/>
                  </a:lnTo>
                  <a:lnTo>
                    <a:pt x="12" y="3"/>
                  </a:lnTo>
                  <a:lnTo>
                    <a:pt x="18" y="5"/>
                  </a:lnTo>
                  <a:lnTo>
                    <a:pt x="2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6" name="Freeform 287">
              <a:extLst>
                <a:ext uri="{FF2B5EF4-FFF2-40B4-BE49-F238E27FC236}">
                  <a16:creationId xmlns:a16="http://schemas.microsoft.com/office/drawing/2014/main" id="{B3E0C6FD-B58C-594E-900D-A642593EDF80}"/>
                </a:ext>
              </a:extLst>
            </p:cNvPr>
            <p:cNvSpPr>
              <a:spLocks/>
            </p:cNvSpPr>
            <p:nvPr/>
          </p:nvSpPr>
          <p:spPr bwMode="auto">
            <a:xfrm>
              <a:off x="3088" y="1776"/>
              <a:ext cx="26" cy="328"/>
            </a:xfrm>
            <a:custGeom>
              <a:avLst/>
              <a:gdLst>
                <a:gd name="T0" fmla="*/ 0 w 26"/>
                <a:gd name="T1" fmla="*/ 0 h 328"/>
                <a:gd name="T2" fmla="*/ 6 w 26"/>
                <a:gd name="T3" fmla="*/ 67 h 328"/>
                <a:gd name="T4" fmla="*/ 13 w 26"/>
                <a:gd name="T5" fmla="*/ 154 h 328"/>
                <a:gd name="T6" fmla="*/ 19 w 26"/>
                <a:gd name="T7" fmla="*/ 241 h 328"/>
                <a:gd name="T8" fmla="*/ 25 w 26"/>
                <a:gd name="T9" fmla="*/ 327 h 3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28">
                  <a:moveTo>
                    <a:pt x="0" y="0"/>
                  </a:moveTo>
                  <a:lnTo>
                    <a:pt x="6" y="67"/>
                  </a:lnTo>
                  <a:lnTo>
                    <a:pt x="13" y="154"/>
                  </a:lnTo>
                  <a:lnTo>
                    <a:pt x="19" y="241"/>
                  </a:lnTo>
                  <a:lnTo>
                    <a:pt x="25" y="32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7" name="Freeform 288">
              <a:extLst>
                <a:ext uri="{FF2B5EF4-FFF2-40B4-BE49-F238E27FC236}">
                  <a16:creationId xmlns:a16="http://schemas.microsoft.com/office/drawing/2014/main" id="{B0F0B389-D180-EC4D-A83E-5D8BED599914}"/>
                </a:ext>
              </a:extLst>
            </p:cNvPr>
            <p:cNvSpPr>
              <a:spLocks/>
            </p:cNvSpPr>
            <p:nvPr/>
          </p:nvSpPr>
          <p:spPr bwMode="auto">
            <a:xfrm>
              <a:off x="3214" y="1984"/>
              <a:ext cx="23" cy="120"/>
            </a:xfrm>
            <a:custGeom>
              <a:avLst/>
              <a:gdLst>
                <a:gd name="T0" fmla="*/ 0 w 23"/>
                <a:gd name="T1" fmla="*/ 21 h 120"/>
                <a:gd name="T2" fmla="*/ 6 w 23"/>
                <a:gd name="T3" fmla="*/ 0 h 120"/>
                <a:gd name="T4" fmla="*/ 11 w 23"/>
                <a:gd name="T5" fmla="*/ 39 h 120"/>
                <a:gd name="T6" fmla="*/ 16 w 23"/>
                <a:gd name="T7" fmla="*/ 80 h 120"/>
                <a:gd name="T8" fmla="*/ 22 w 23"/>
                <a:gd name="T9" fmla="*/ 119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20">
                  <a:moveTo>
                    <a:pt x="0" y="21"/>
                  </a:moveTo>
                  <a:lnTo>
                    <a:pt x="6" y="0"/>
                  </a:lnTo>
                  <a:lnTo>
                    <a:pt x="11" y="39"/>
                  </a:lnTo>
                  <a:lnTo>
                    <a:pt x="16" y="80"/>
                  </a:lnTo>
                  <a:lnTo>
                    <a:pt x="22" y="11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8" name="Freeform 289">
              <a:extLst>
                <a:ext uri="{FF2B5EF4-FFF2-40B4-BE49-F238E27FC236}">
                  <a16:creationId xmlns:a16="http://schemas.microsoft.com/office/drawing/2014/main" id="{B6E9223C-7C4F-1B4B-9E5A-4CD0CEB88189}"/>
                </a:ext>
              </a:extLst>
            </p:cNvPr>
            <p:cNvSpPr>
              <a:spLocks/>
            </p:cNvSpPr>
            <p:nvPr/>
          </p:nvSpPr>
          <p:spPr bwMode="auto">
            <a:xfrm>
              <a:off x="3341" y="2082"/>
              <a:ext cx="38" cy="22"/>
            </a:xfrm>
            <a:custGeom>
              <a:avLst/>
              <a:gdLst>
                <a:gd name="T0" fmla="*/ 0 w 38"/>
                <a:gd name="T1" fmla="*/ 21 h 22"/>
                <a:gd name="T2" fmla="*/ 6 w 38"/>
                <a:gd name="T3" fmla="*/ 14 h 22"/>
                <a:gd name="T4" fmla="*/ 13 w 38"/>
                <a:gd name="T5" fmla="*/ 8 h 22"/>
                <a:gd name="T6" fmla="*/ 18 w 38"/>
                <a:gd name="T7" fmla="*/ 0 h 22"/>
                <a:gd name="T8" fmla="*/ 24 w 38"/>
                <a:gd name="T9" fmla="*/ 7 h 22"/>
                <a:gd name="T10" fmla="*/ 31 w 38"/>
                <a:gd name="T11" fmla="*/ 14 h 22"/>
                <a:gd name="T12" fmla="*/ 37 w 38"/>
                <a:gd name="T13" fmla="*/ 21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22">
                  <a:moveTo>
                    <a:pt x="0" y="21"/>
                  </a:moveTo>
                  <a:lnTo>
                    <a:pt x="6" y="14"/>
                  </a:lnTo>
                  <a:lnTo>
                    <a:pt x="13" y="8"/>
                  </a:lnTo>
                  <a:lnTo>
                    <a:pt x="18" y="0"/>
                  </a:lnTo>
                  <a:lnTo>
                    <a:pt x="24" y="7"/>
                  </a:lnTo>
                  <a:lnTo>
                    <a:pt x="31" y="14"/>
                  </a:lnTo>
                  <a:lnTo>
                    <a:pt x="37" y="2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9" name="Freeform 290">
              <a:extLst>
                <a:ext uri="{FF2B5EF4-FFF2-40B4-BE49-F238E27FC236}">
                  <a16:creationId xmlns:a16="http://schemas.microsoft.com/office/drawing/2014/main" id="{1DE26F88-35D9-114C-B060-CABD26946B54}"/>
                </a:ext>
              </a:extLst>
            </p:cNvPr>
            <p:cNvSpPr>
              <a:spLocks/>
            </p:cNvSpPr>
            <p:nvPr/>
          </p:nvSpPr>
          <p:spPr bwMode="auto">
            <a:xfrm>
              <a:off x="3483" y="2089"/>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0" name="Freeform 291">
              <a:extLst>
                <a:ext uri="{FF2B5EF4-FFF2-40B4-BE49-F238E27FC236}">
                  <a16:creationId xmlns:a16="http://schemas.microsoft.com/office/drawing/2014/main" id="{0A43E3D4-978B-3B45-889E-45EC9769A2F5}"/>
                </a:ext>
              </a:extLst>
            </p:cNvPr>
            <p:cNvSpPr>
              <a:spLocks/>
            </p:cNvSpPr>
            <p:nvPr/>
          </p:nvSpPr>
          <p:spPr bwMode="auto">
            <a:xfrm>
              <a:off x="3095" y="1800"/>
              <a:ext cx="24" cy="292"/>
            </a:xfrm>
            <a:custGeom>
              <a:avLst/>
              <a:gdLst>
                <a:gd name="T0" fmla="*/ 0 w 24"/>
                <a:gd name="T1" fmla="*/ 43 h 292"/>
                <a:gd name="T2" fmla="*/ 6 w 24"/>
                <a:gd name="T3" fmla="*/ 0 h 292"/>
                <a:gd name="T4" fmla="*/ 12 w 24"/>
                <a:gd name="T5" fmla="*/ 97 h 292"/>
                <a:gd name="T6" fmla="*/ 18 w 24"/>
                <a:gd name="T7" fmla="*/ 194 h 292"/>
                <a:gd name="T8" fmla="*/ 23 w 24"/>
                <a:gd name="T9" fmla="*/ 291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2">
                  <a:moveTo>
                    <a:pt x="0" y="43"/>
                  </a:moveTo>
                  <a:lnTo>
                    <a:pt x="6" y="0"/>
                  </a:lnTo>
                  <a:lnTo>
                    <a:pt x="12" y="97"/>
                  </a:lnTo>
                  <a:lnTo>
                    <a:pt x="18" y="194"/>
                  </a:lnTo>
                  <a:lnTo>
                    <a:pt x="23" y="2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1" name="Freeform 292">
              <a:extLst>
                <a:ext uri="{FF2B5EF4-FFF2-40B4-BE49-F238E27FC236}">
                  <a16:creationId xmlns:a16="http://schemas.microsoft.com/office/drawing/2014/main" id="{B1CEF448-30DC-044E-9DE3-FD9B1A8C8B89}"/>
                </a:ext>
              </a:extLst>
            </p:cNvPr>
            <p:cNvSpPr>
              <a:spLocks/>
            </p:cNvSpPr>
            <p:nvPr/>
          </p:nvSpPr>
          <p:spPr bwMode="auto">
            <a:xfrm>
              <a:off x="3218" y="1978"/>
              <a:ext cx="25" cy="114"/>
            </a:xfrm>
            <a:custGeom>
              <a:avLst/>
              <a:gdLst>
                <a:gd name="T0" fmla="*/ 0 w 25"/>
                <a:gd name="T1" fmla="*/ 6 h 114"/>
                <a:gd name="T2" fmla="*/ 5 w 25"/>
                <a:gd name="T3" fmla="*/ 0 h 114"/>
                <a:gd name="T4" fmla="*/ 12 w 25"/>
                <a:gd name="T5" fmla="*/ 37 h 114"/>
                <a:gd name="T6" fmla="*/ 18 w 25"/>
                <a:gd name="T7" fmla="*/ 75 h 114"/>
                <a:gd name="T8" fmla="*/ 24 w 25"/>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14">
                  <a:moveTo>
                    <a:pt x="0" y="6"/>
                  </a:moveTo>
                  <a:lnTo>
                    <a:pt x="5" y="0"/>
                  </a:lnTo>
                  <a:lnTo>
                    <a:pt x="12" y="37"/>
                  </a:lnTo>
                  <a:lnTo>
                    <a:pt x="18" y="75"/>
                  </a:lnTo>
                  <a:lnTo>
                    <a:pt x="24"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6" name="Line 293">
              <a:extLst>
                <a:ext uri="{FF2B5EF4-FFF2-40B4-BE49-F238E27FC236}">
                  <a16:creationId xmlns:a16="http://schemas.microsoft.com/office/drawing/2014/main" id="{D3807BC8-C9A8-A94A-8946-DA009E6D8E34}"/>
                </a:ext>
              </a:extLst>
            </p:cNvPr>
            <p:cNvSpPr>
              <a:spLocks noChangeShapeType="1"/>
            </p:cNvSpPr>
            <p:nvPr/>
          </p:nvSpPr>
          <p:spPr bwMode="auto">
            <a:xfrm flipV="1">
              <a:off x="3351" y="2086"/>
              <a:ext cx="4"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53" name="Freeform 294">
              <a:extLst>
                <a:ext uri="{FF2B5EF4-FFF2-40B4-BE49-F238E27FC236}">
                  <a16:creationId xmlns:a16="http://schemas.microsoft.com/office/drawing/2014/main" id="{7DD9A7D9-E336-2247-872F-6A11743BF0F9}"/>
                </a:ext>
              </a:extLst>
            </p:cNvPr>
            <p:cNvSpPr>
              <a:spLocks/>
            </p:cNvSpPr>
            <p:nvPr/>
          </p:nvSpPr>
          <p:spPr bwMode="auto">
            <a:xfrm>
              <a:off x="3359" y="2082"/>
              <a:ext cx="24" cy="10"/>
            </a:xfrm>
            <a:custGeom>
              <a:avLst/>
              <a:gdLst>
                <a:gd name="T0" fmla="*/ 0 w 24"/>
                <a:gd name="T1" fmla="*/ 0 h 10"/>
                <a:gd name="T2" fmla="*/ 6 w 24"/>
                <a:gd name="T3" fmla="*/ 1 h 10"/>
                <a:gd name="T4" fmla="*/ 12 w 24"/>
                <a:gd name="T5" fmla="*/ 4 h 10"/>
                <a:gd name="T6" fmla="*/ 17 w 24"/>
                <a:gd name="T7" fmla="*/ 7 h 10"/>
                <a:gd name="T8" fmla="*/ 23 w 24"/>
                <a:gd name="T9" fmla="*/ 9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0">
                  <a:moveTo>
                    <a:pt x="0" y="0"/>
                  </a:moveTo>
                  <a:lnTo>
                    <a:pt x="6" y="1"/>
                  </a:lnTo>
                  <a:lnTo>
                    <a:pt x="12" y="4"/>
                  </a:lnTo>
                  <a:lnTo>
                    <a:pt x="17" y="7"/>
                  </a:lnTo>
                  <a:lnTo>
                    <a:pt x="23"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4" name="Freeform 295">
              <a:extLst>
                <a:ext uri="{FF2B5EF4-FFF2-40B4-BE49-F238E27FC236}">
                  <a16:creationId xmlns:a16="http://schemas.microsoft.com/office/drawing/2014/main" id="{D9D95546-CDE6-5B4E-9FF8-59138F3DDDF4}"/>
                </a:ext>
              </a:extLst>
            </p:cNvPr>
            <p:cNvSpPr>
              <a:spLocks/>
            </p:cNvSpPr>
            <p:nvPr/>
          </p:nvSpPr>
          <p:spPr bwMode="auto">
            <a:xfrm>
              <a:off x="3488" y="2076"/>
              <a:ext cx="36" cy="16"/>
            </a:xfrm>
            <a:custGeom>
              <a:avLst/>
              <a:gdLst>
                <a:gd name="T0" fmla="*/ 0 w 36"/>
                <a:gd name="T1" fmla="*/ 15 h 16"/>
                <a:gd name="T2" fmla="*/ 6 w 36"/>
                <a:gd name="T3" fmla="*/ 10 h 16"/>
                <a:gd name="T4" fmla="*/ 11 w 36"/>
                <a:gd name="T5" fmla="*/ 5 h 16"/>
                <a:gd name="T6" fmla="*/ 17 w 36"/>
                <a:gd name="T7" fmla="*/ 0 h 16"/>
                <a:gd name="T8" fmla="*/ 23 w 36"/>
                <a:gd name="T9" fmla="*/ 5 h 16"/>
                <a:gd name="T10" fmla="*/ 29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10"/>
                  </a:lnTo>
                  <a:lnTo>
                    <a:pt x="11" y="5"/>
                  </a:lnTo>
                  <a:lnTo>
                    <a:pt x="17" y="0"/>
                  </a:lnTo>
                  <a:lnTo>
                    <a:pt x="23" y="5"/>
                  </a:lnTo>
                  <a:lnTo>
                    <a:pt x="29"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5" name="Freeform 296">
              <a:extLst>
                <a:ext uri="{FF2B5EF4-FFF2-40B4-BE49-F238E27FC236}">
                  <a16:creationId xmlns:a16="http://schemas.microsoft.com/office/drawing/2014/main" id="{07DFC80D-D685-4341-86B9-0201083589D8}"/>
                </a:ext>
              </a:extLst>
            </p:cNvPr>
            <p:cNvSpPr>
              <a:spLocks/>
            </p:cNvSpPr>
            <p:nvPr/>
          </p:nvSpPr>
          <p:spPr bwMode="auto">
            <a:xfrm>
              <a:off x="2949" y="2069"/>
              <a:ext cx="38" cy="8"/>
            </a:xfrm>
            <a:custGeom>
              <a:avLst/>
              <a:gdLst>
                <a:gd name="T0" fmla="*/ 0 w 38"/>
                <a:gd name="T1" fmla="*/ 7 h 8"/>
                <a:gd name="T2" fmla="*/ 6 w 38"/>
                <a:gd name="T3" fmla="*/ 5 h 8"/>
                <a:gd name="T4" fmla="*/ 13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6" name="Freeform 297">
              <a:extLst>
                <a:ext uri="{FF2B5EF4-FFF2-40B4-BE49-F238E27FC236}">
                  <a16:creationId xmlns:a16="http://schemas.microsoft.com/office/drawing/2014/main" id="{34F1E640-B992-0149-873F-827A6CC58EE4}"/>
                </a:ext>
              </a:extLst>
            </p:cNvPr>
            <p:cNvSpPr>
              <a:spLocks/>
            </p:cNvSpPr>
            <p:nvPr/>
          </p:nvSpPr>
          <p:spPr bwMode="auto">
            <a:xfrm>
              <a:off x="3101" y="1800"/>
              <a:ext cx="27" cy="277"/>
            </a:xfrm>
            <a:custGeom>
              <a:avLst/>
              <a:gdLst>
                <a:gd name="T0" fmla="*/ 0 w 27"/>
                <a:gd name="T1" fmla="*/ 0 h 277"/>
                <a:gd name="T2" fmla="*/ 7 w 27"/>
                <a:gd name="T3" fmla="*/ 24 h 277"/>
                <a:gd name="T4" fmla="*/ 13 w 27"/>
                <a:gd name="T5" fmla="*/ 108 h 277"/>
                <a:gd name="T6" fmla="*/ 19 w 27"/>
                <a:gd name="T7" fmla="*/ 192 h 277"/>
                <a:gd name="T8" fmla="*/ 26 w 27"/>
                <a:gd name="T9" fmla="*/ 276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7">
                  <a:moveTo>
                    <a:pt x="0" y="0"/>
                  </a:moveTo>
                  <a:lnTo>
                    <a:pt x="7" y="24"/>
                  </a:lnTo>
                  <a:lnTo>
                    <a:pt x="13" y="108"/>
                  </a:lnTo>
                  <a:lnTo>
                    <a:pt x="19" y="192"/>
                  </a:lnTo>
                  <a:lnTo>
                    <a:pt x="26" y="2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7" name="Freeform 298">
              <a:extLst>
                <a:ext uri="{FF2B5EF4-FFF2-40B4-BE49-F238E27FC236}">
                  <a16:creationId xmlns:a16="http://schemas.microsoft.com/office/drawing/2014/main" id="{1B837E94-8C49-4D49-A77E-F31CA110CA0B}"/>
                </a:ext>
              </a:extLst>
            </p:cNvPr>
            <p:cNvSpPr>
              <a:spLocks/>
            </p:cNvSpPr>
            <p:nvPr/>
          </p:nvSpPr>
          <p:spPr bwMode="auto">
            <a:xfrm>
              <a:off x="3224" y="1956"/>
              <a:ext cx="25" cy="121"/>
            </a:xfrm>
            <a:custGeom>
              <a:avLst/>
              <a:gdLst>
                <a:gd name="T0" fmla="*/ 0 w 25"/>
                <a:gd name="T1" fmla="*/ 21 h 121"/>
                <a:gd name="T2" fmla="*/ 6 w 25"/>
                <a:gd name="T3" fmla="*/ 0 h 121"/>
                <a:gd name="T4" fmla="*/ 12 w 25"/>
                <a:gd name="T5" fmla="*/ 40 h 121"/>
                <a:gd name="T6" fmla="*/ 18 w 25"/>
                <a:gd name="T7" fmla="*/ 80 h 121"/>
                <a:gd name="T8" fmla="*/ 24 w 25"/>
                <a:gd name="T9" fmla="*/ 12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1">
                  <a:moveTo>
                    <a:pt x="0" y="21"/>
                  </a:moveTo>
                  <a:lnTo>
                    <a:pt x="6" y="0"/>
                  </a:lnTo>
                  <a:lnTo>
                    <a:pt x="12" y="40"/>
                  </a:lnTo>
                  <a:lnTo>
                    <a:pt x="18" y="80"/>
                  </a:lnTo>
                  <a:lnTo>
                    <a:pt x="24" y="1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8" name="Freeform 299">
              <a:extLst>
                <a:ext uri="{FF2B5EF4-FFF2-40B4-BE49-F238E27FC236}">
                  <a16:creationId xmlns:a16="http://schemas.microsoft.com/office/drawing/2014/main" id="{A1762EE6-1A88-E249-900A-64531A3187CA}"/>
                </a:ext>
              </a:extLst>
            </p:cNvPr>
            <p:cNvSpPr>
              <a:spLocks/>
            </p:cNvSpPr>
            <p:nvPr/>
          </p:nvSpPr>
          <p:spPr bwMode="auto">
            <a:xfrm>
              <a:off x="3355" y="2046"/>
              <a:ext cx="34" cy="31"/>
            </a:xfrm>
            <a:custGeom>
              <a:avLst/>
              <a:gdLst>
                <a:gd name="T0" fmla="*/ 0 w 34"/>
                <a:gd name="T1" fmla="*/ 30 h 31"/>
                <a:gd name="T2" fmla="*/ 5 w 34"/>
                <a:gd name="T3" fmla="*/ 21 h 31"/>
                <a:gd name="T4" fmla="*/ 11 w 34"/>
                <a:gd name="T5" fmla="*/ 10 h 31"/>
                <a:gd name="T6" fmla="*/ 17 w 34"/>
                <a:gd name="T7" fmla="*/ 0 h 31"/>
                <a:gd name="T8" fmla="*/ 22 w 34"/>
                <a:gd name="T9" fmla="*/ 10 h 31"/>
                <a:gd name="T10" fmla="*/ 28 w 34"/>
                <a:gd name="T11" fmla="*/ 20 h 31"/>
                <a:gd name="T12" fmla="*/ 33 w 34"/>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1">
                  <a:moveTo>
                    <a:pt x="0" y="30"/>
                  </a:moveTo>
                  <a:lnTo>
                    <a:pt x="5" y="21"/>
                  </a:lnTo>
                  <a:lnTo>
                    <a:pt x="11" y="10"/>
                  </a:lnTo>
                  <a:lnTo>
                    <a:pt x="17" y="0"/>
                  </a:lnTo>
                  <a:lnTo>
                    <a:pt x="22" y="10"/>
                  </a:lnTo>
                  <a:lnTo>
                    <a:pt x="28" y="20"/>
                  </a:lnTo>
                  <a:lnTo>
                    <a:pt x="3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9" name="Freeform 300">
              <a:extLst>
                <a:ext uri="{FF2B5EF4-FFF2-40B4-BE49-F238E27FC236}">
                  <a16:creationId xmlns:a16="http://schemas.microsoft.com/office/drawing/2014/main" id="{0162FA97-1807-5643-903E-47016E706D61}"/>
                </a:ext>
              </a:extLst>
            </p:cNvPr>
            <p:cNvSpPr>
              <a:spLocks/>
            </p:cNvSpPr>
            <p:nvPr/>
          </p:nvSpPr>
          <p:spPr bwMode="auto">
            <a:xfrm>
              <a:off x="3109" y="1779"/>
              <a:ext cx="21" cy="285"/>
            </a:xfrm>
            <a:custGeom>
              <a:avLst/>
              <a:gdLst>
                <a:gd name="T0" fmla="*/ 0 w 21"/>
                <a:gd name="T1" fmla="*/ 44 h 285"/>
                <a:gd name="T2" fmla="*/ 5 w 21"/>
                <a:gd name="T3" fmla="*/ 0 h 285"/>
                <a:gd name="T4" fmla="*/ 10 w 21"/>
                <a:gd name="T5" fmla="*/ 95 h 285"/>
                <a:gd name="T6" fmla="*/ 15 w 21"/>
                <a:gd name="T7" fmla="*/ 189 h 285"/>
                <a:gd name="T8" fmla="*/ 20 w 21"/>
                <a:gd name="T9" fmla="*/ 284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285">
                  <a:moveTo>
                    <a:pt x="0" y="44"/>
                  </a:moveTo>
                  <a:lnTo>
                    <a:pt x="5" y="0"/>
                  </a:lnTo>
                  <a:lnTo>
                    <a:pt x="10" y="95"/>
                  </a:lnTo>
                  <a:lnTo>
                    <a:pt x="15" y="189"/>
                  </a:lnTo>
                  <a:lnTo>
                    <a:pt x="20" y="28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0" name="Freeform 301">
              <a:extLst>
                <a:ext uri="{FF2B5EF4-FFF2-40B4-BE49-F238E27FC236}">
                  <a16:creationId xmlns:a16="http://schemas.microsoft.com/office/drawing/2014/main" id="{C76A9681-BF1F-5544-B81F-80033245E4CE}"/>
                </a:ext>
              </a:extLst>
            </p:cNvPr>
            <p:cNvSpPr>
              <a:spLocks/>
            </p:cNvSpPr>
            <p:nvPr/>
          </p:nvSpPr>
          <p:spPr bwMode="auto">
            <a:xfrm>
              <a:off x="3229" y="1936"/>
              <a:ext cx="27" cy="128"/>
            </a:xfrm>
            <a:custGeom>
              <a:avLst/>
              <a:gdLst>
                <a:gd name="T0" fmla="*/ 0 w 27"/>
                <a:gd name="T1" fmla="*/ 21 h 128"/>
                <a:gd name="T2" fmla="*/ 7 w 27"/>
                <a:gd name="T3" fmla="*/ 0 h 128"/>
                <a:gd name="T4" fmla="*/ 13 w 27"/>
                <a:gd name="T5" fmla="*/ 42 h 128"/>
                <a:gd name="T6" fmla="*/ 20 w 27"/>
                <a:gd name="T7" fmla="*/ 85 h 128"/>
                <a:gd name="T8" fmla="*/ 26 w 27"/>
                <a:gd name="T9" fmla="*/ 127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28">
                  <a:moveTo>
                    <a:pt x="0" y="21"/>
                  </a:moveTo>
                  <a:lnTo>
                    <a:pt x="7" y="0"/>
                  </a:lnTo>
                  <a:lnTo>
                    <a:pt x="13" y="42"/>
                  </a:lnTo>
                  <a:lnTo>
                    <a:pt x="20" y="85"/>
                  </a:lnTo>
                  <a:lnTo>
                    <a:pt x="26" y="12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5" name="Line 302">
              <a:extLst>
                <a:ext uri="{FF2B5EF4-FFF2-40B4-BE49-F238E27FC236}">
                  <a16:creationId xmlns:a16="http://schemas.microsoft.com/office/drawing/2014/main" id="{5AB7F5B8-E0E2-4B43-957F-817311F56F91}"/>
                </a:ext>
              </a:extLst>
            </p:cNvPr>
            <p:cNvSpPr>
              <a:spLocks noChangeShapeType="1"/>
            </p:cNvSpPr>
            <p:nvPr/>
          </p:nvSpPr>
          <p:spPr bwMode="auto">
            <a:xfrm flipV="1">
              <a:off x="3359" y="2053"/>
              <a:ext cx="4"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62" name="Freeform 303">
              <a:extLst>
                <a:ext uri="{FF2B5EF4-FFF2-40B4-BE49-F238E27FC236}">
                  <a16:creationId xmlns:a16="http://schemas.microsoft.com/office/drawing/2014/main" id="{5B53BBA5-1707-CA4A-BF6A-704D121AA6D7}"/>
                </a:ext>
              </a:extLst>
            </p:cNvPr>
            <p:cNvSpPr>
              <a:spLocks/>
            </p:cNvSpPr>
            <p:nvPr/>
          </p:nvSpPr>
          <p:spPr bwMode="auto">
            <a:xfrm>
              <a:off x="3371" y="2046"/>
              <a:ext cx="26" cy="18"/>
            </a:xfrm>
            <a:custGeom>
              <a:avLst/>
              <a:gdLst>
                <a:gd name="T0" fmla="*/ 0 w 26"/>
                <a:gd name="T1" fmla="*/ 0 h 18"/>
                <a:gd name="T2" fmla="*/ 6 w 26"/>
                <a:gd name="T3" fmla="*/ 2 h 18"/>
                <a:gd name="T4" fmla="*/ 13 w 26"/>
                <a:gd name="T5" fmla="*/ 7 h 18"/>
                <a:gd name="T6" fmla="*/ 19 w 26"/>
                <a:gd name="T7" fmla="*/ 12 h 18"/>
                <a:gd name="T8" fmla="*/ 25 w 26"/>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
                  <a:moveTo>
                    <a:pt x="0" y="0"/>
                  </a:moveTo>
                  <a:lnTo>
                    <a:pt x="6" y="2"/>
                  </a:lnTo>
                  <a:lnTo>
                    <a:pt x="13" y="7"/>
                  </a:lnTo>
                  <a:lnTo>
                    <a:pt x="19" y="12"/>
                  </a:lnTo>
                  <a:lnTo>
                    <a:pt x="25"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3" name="Freeform 304">
              <a:extLst>
                <a:ext uri="{FF2B5EF4-FFF2-40B4-BE49-F238E27FC236}">
                  <a16:creationId xmlns:a16="http://schemas.microsoft.com/office/drawing/2014/main" id="{D100A903-CE94-1948-85EF-33DE668A0081}"/>
                </a:ext>
              </a:extLst>
            </p:cNvPr>
            <p:cNvSpPr>
              <a:spLocks/>
            </p:cNvSpPr>
            <p:nvPr/>
          </p:nvSpPr>
          <p:spPr bwMode="auto">
            <a:xfrm>
              <a:off x="3501" y="2054"/>
              <a:ext cx="37" cy="10"/>
            </a:xfrm>
            <a:custGeom>
              <a:avLst/>
              <a:gdLst>
                <a:gd name="T0" fmla="*/ 0 w 37"/>
                <a:gd name="T1" fmla="*/ 9 h 10"/>
                <a:gd name="T2" fmla="*/ 6 w 37"/>
                <a:gd name="T3" fmla="*/ 6 h 10"/>
                <a:gd name="T4" fmla="*/ 12 w 37"/>
                <a:gd name="T5" fmla="*/ 3 h 10"/>
                <a:gd name="T6" fmla="*/ 18 w 37"/>
                <a:gd name="T7" fmla="*/ 0 h 10"/>
                <a:gd name="T8" fmla="*/ 24 w 37"/>
                <a:gd name="T9" fmla="*/ 3 h 10"/>
                <a:gd name="T10" fmla="*/ 29 w 37"/>
                <a:gd name="T11" fmla="*/ 6 h 10"/>
                <a:gd name="T12" fmla="*/ 36 w 37"/>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
                  <a:moveTo>
                    <a:pt x="0" y="9"/>
                  </a:moveTo>
                  <a:lnTo>
                    <a:pt x="6" y="6"/>
                  </a:lnTo>
                  <a:lnTo>
                    <a:pt x="12" y="3"/>
                  </a:lnTo>
                  <a:lnTo>
                    <a:pt x="18" y="0"/>
                  </a:lnTo>
                  <a:lnTo>
                    <a:pt x="24" y="3"/>
                  </a:lnTo>
                  <a:lnTo>
                    <a:pt x="29" y="6"/>
                  </a:lnTo>
                  <a:lnTo>
                    <a:pt x="36"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4" name="Freeform 305">
              <a:extLst>
                <a:ext uri="{FF2B5EF4-FFF2-40B4-BE49-F238E27FC236}">
                  <a16:creationId xmlns:a16="http://schemas.microsoft.com/office/drawing/2014/main" id="{F7DA39C3-2A59-C242-A7B0-E7B1A814286C}"/>
                </a:ext>
              </a:extLst>
            </p:cNvPr>
            <p:cNvSpPr>
              <a:spLocks/>
            </p:cNvSpPr>
            <p:nvPr/>
          </p:nvSpPr>
          <p:spPr bwMode="auto">
            <a:xfrm>
              <a:off x="3118" y="1873"/>
              <a:ext cx="19" cy="177"/>
            </a:xfrm>
            <a:custGeom>
              <a:avLst/>
              <a:gdLst>
                <a:gd name="T0" fmla="*/ 0 w 19"/>
                <a:gd name="T1" fmla="*/ 0 h 177"/>
                <a:gd name="T2" fmla="*/ 6 w 19"/>
                <a:gd name="T3" fmla="*/ 91 h 177"/>
                <a:gd name="T4" fmla="*/ 12 w 19"/>
                <a:gd name="T5" fmla="*/ 133 h 177"/>
                <a:gd name="T6" fmla="*/ 18 w 19"/>
                <a:gd name="T7" fmla="*/ 176 h 1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77">
                  <a:moveTo>
                    <a:pt x="0" y="0"/>
                  </a:moveTo>
                  <a:lnTo>
                    <a:pt x="6" y="91"/>
                  </a:lnTo>
                  <a:lnTo>
                    <a:pt x="12" y="133"/>
                  </a:lnTo>
                  <a:lnTo>
                    <a:pt x="18" y="1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5" name="Freeform 306">
              <a:extLst>
                <a:ext uri="{FF2B5EF4-FFF2-40B4-BE49-F238E27FC236}">
                  <a16:creationId xmlns:a16="http://schemas.microsoft.com/office/drawing/2014/main" id="{128D6B86-024F-294E-8262-0EB839B72FD5}"/>
                </a:ext>
              </a:extLst>
            </p:cNvPr>
            <p:cNvSpPr>
              <a:spLocks/>
            </p:cNvSpPr>
            <p:nvPr/>
          </p:nvSpPr>
          <p:spPr bwMode="auto">
            <a:xfrm>
              <a:off x="3236" y="1930"/>
              <a:ext cx="25" cy="120"/>
            </a:xfrm>
            <a:custGeom>
              <a:avLst/>
              <a:gdLst>
                <a:gd name="T0" fmla="*/ 0 w 25"/>
                <a:gd name="T1" fmla="*/ 6 h 120"/>
                <a:gd name="T2" fmla="*/ 6 w 25"/>
                <a:gd name="T3" fmla="*/ 0 h 120"/>
                <a:gd name="T4" fmla="*/ 12 w 25"/>
                <a:gd name="T5" fmla="*/ 39 h 120"/>
                <a:gd name="T6" fmla="*/ 19 w 25"/>
                <a:gd name="T7" fmla="*/ 79 h 120"/>
                <a:gd name="T8" fmla="*/ 24 w 25"/>
                <a:gd name="T9" fmla="*/ 119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0">
                  <a:moveTo>
                    <a:pt x="0" y="6"/>
                  </a:moveTo>
                  <a:lnTo>
                    <a:pt x="6" y="0"/>
                  </a:lnTo>
                  <a:lnTo>
                    <a:pt x="12" y="39"/>
                  </a:lnTo>
                  <a:lnTo>
                    <a:pt x="19" y="79"/>
                  </a:lnTo>
                  <a:lnTo>
                    <a:pt x="24" y="11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6" name="Freeform 307">
              <a:extLst>
                <a:ext uri="{FF2B5EF4-FFF2-40B4-BE49-F238E27FC236}">
                  <a16:creationId xmlns:a16="http://schemas.microsoft.com/office/drawing/2014/main" id="{C47C34B6-DEAE-A548-B18C-FCED0E5F8FB3}"/>
                </a:ext>
              </a:extLst>
            </p:cNvPr>
            <p:cNvSpPr>
              <a:spLocks/>
            </p:cNvSpPr>
            <p:nvPr/>
          </p:nvSpPr>
          <p:spPr bwMode="auto">
            <a:xfrm>
              <a:off x="3364" y="2027"/>
              <a:ext cx="37" cy="23"/>
            </a:xfrm>
            <a:custGeom>
              <a:avLst/>
              <a:gdLst>
                <a:gd name="T0" fmla="*/ 0 w 37"/>
                <a:gd name="T1" fmla="*/ 22 h 23"/>
                <a:gd name="T2" fmla="*/ 6 w 37"/>
                <a:gd name="T3" fmla="*/ 15 h 23"/>
                <a:gd name="T4" fmla="*/ 12 w 37"/>
                <a:gd name="T5" fmla="*/ 7 h 23"/>
                <a:gd name="T6" fmla="*/ 18 w 37"/>
                <a:gd name="T7" fmla="*/ 0 h 23"/>
                <a:gd name="T8" fmla="*/ 24 w 37"/>
                <a:gd name="T9" fmla="*/ 7 h 23"/>
                <a:gd name="T10" fmla="*/ 30 w 37"/>
                <a:gd name="T11" fmla="*/ 14 h 23"/>
                <a:gd name="T12" fmla="*/ 36 w 37"/>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3">
                  <a:moveTo>
                    <a:pt x="0" y="22"/>
                  </a:moveTo>
                  <a:lnTo>
                    <a:pt x="6" y="15"/>
                  </a:lnTo>
                  <a:lnTo>
                    <a:pt x="12" y="7"/>
                  </a:lnTo>
                  <a:lnTo>
                    <a:pt x="18" y="0"/>
                  </a:lnTo>
                  <a:lnTo>
                    <a:pt x="24" y="7"/>
                  </a:lnTo>
                  <a:lnTo>
                    <a:pt x="30" y="14"/>
                  </a:lnTo>
                  <a:lnTo>
                    <a:pt x="3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7" name="Freeform 308">
              <a:extLst>
                <a:ext uri="{FF2B5EF4-FFF2-40B4-BE49-F238E27FC236}">
                  <a16:creationId xmlns:a16="http://schemas.microsoft.com/office/drawing/2014/main" id="{64404F94-6417-1046-98FA-B391D8810C69}"/>
                </a:ext>
              </a:extLst>
            </p:cNvPr>
            <p:cNvSpPr>
              <a:spLocks/>
            </p:cNvSpPr>
            <p:nvPr/>
          </p:nvSpPr>
          <p:spPr bwMode="auto">
            <a:xfrm>
              <a:off x="3505" y="2042"/>
              <a:ext cx="38" cy="8"/>
            </a:xfrm>
            <a:custGeom>
              <a:avLst/>
              <a:gdLst>
                <a:gd name="T0" fmla="*/ 0 w 38"/>
                <a:gd name="T1" fmla="*/ 7 h 8"/>
                <a:gd name="T2" fmla="*/ 6 w 38"/>
                <a:gd name="T3" fmla="*/ 5 h 8"/>
                <a:gd name="T4" fmla="*/ 13 w 38"/>
                <a:gd name="T5" fmla="*/ 2 h 8"/>
                <a:gd name="T6" fmla="*/ 19 w 38"/>
                <a:gd name="T7" fmla="*/ 0 h 8"/>
                <a:gd name="T8" fmla="*/ 24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4"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8" name="Freeform 309">
              <a:extLst>
                <a:ext uri="{FF2B5EF4-FFF2-40B4-BE49-F238E27FC236}">
                  <a16:creationId xmlns:a16="http://schemas.microsoft.com/office/drawing/2014/main" id="{9A76B99D-408D-4E46-88A4-0190C8F23749}"/>
                </a:ext>
              </a:extLst>
            </p:cNvPr>
            <p:cNvSpPr>
              <a:spLocks/>
            </p:cNvSpPr>
            <p:nvPr/>
          </p:nvSpPr>
          <p:spPr bwMode="auto">
            <a:xfrm>
              <a:off x="2967" y="2020"/>
              <a:ext cx="30" cy="15"/>
            </a:xfrm>
            <a:custGeom>
              <a:avLst/>
              <a:gdLst>
                <a:gd name="T0" fmla="*/ 0 w 30"/>
                <a:gd name="T1" fmla="*/ 14 h 15"/>
                <a:gd name="T2" fmla="*/ 6 w 30"/>
                <a:gd name="T3" fmla="*/ 10 h 15"/>
                <a:gd name="T4" fmla="*/ 11 w 30"/>
                <a:gd name="T5" fmla="*/ 4 h 15"/>
                <a:gd name="T6" fmla="*/ 17 w 30"/>
                <a:gd name="T7" fmla="*/ 0 h 15"/>
                <a:gd name="T8" fmla="*/ 23 w 30"/>
                <a:gd name="T9" fmla="*/ 4 h 15"/>
                <a:gd name="T10" fmla="*/ 29 w 30"/>
                <a:gd name="T11" fmla="*/ 1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5">
                  <a:moveTo>
                    <a:pt x="0" y="14"/>
                  </a:moveTo>
                  <a:lnTo>
                    <a:pt x="6" y="10"/>
                  </a:lnTo>
                  <a:lnTo>
                    <a:pt x="11" y="4"/>
                  </a:lnTo>
                  <a:lnTo>
                    <a:pt x="17" y="0"/>
                  </a:lnTo>
                  <a:lnTo>
                    <a:pt x="23" y="4"/>
                  </a:lnTo>
                  <a:lnTo>
                    <a:pt x="29"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9" name="Freeform 310">
              <a:extLst>
                <a:ext uri="{FF2B5EF4-FFF2-40B4-BE49-F238E27FC236}">
                  <a16:creationId xmlns:a16="http://schemas.microsoft.com/office/drawing/2014/main" id="{205847E3-87D3-3147-97FE-41E0C9D52F03}"/>
                </a:ext>
              </a:extLst>
            </p:cNvPr>
            <p:cNvSpPr>
              <a:spLocks/>
            </p:cNvSpPr>
            <p:nvPr/>
          </p:nvSpPr>
          <p:spPr bwMode="auto">
            <a:xfrm>
              <a:off x="3118" y="1842"/>
              <a:ext cx="25" cy="193"/>
            </a:xfrm>
            <a:custGeom>
              <a:avLst/>
              <a:gdLst>
                <a:gd name="T0" fmla="*/ 0 w 25"/>
                <a:gd name="T1" fmla="*/ 32 h 193"/>
                <a:gd name="T2" fmla="*/ 6 w 25"/>
                <a:gd name="T3" fmla="*/ 0 h 193"/>
                <a:gd name="T4" fmla="*/ 12 w 25"/>
                <a:gd name="T5" fmla="*/ 63 h 193"/>
                <a:gd name="T6" fmla="*/ 18 w 25"/>
                <a:gd name="T7" fmla="*/ 128 h 193"/>
                <a:gd name="T8" fmla="*/ 24 w 25"/>
                <a:gd name="T9" fmla="*/ 192 h 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93">
                  <a:moveTo>
                    <a:pt x="0" y="32"/>
                  </a:moveTo>
                  <a:lnTo>
                    <a:pt x="6" y="0"/>
                  </a:lnTo>
                  <a:lnTo>
                    <a:pt x="12" y="63"/>
                  </a:lnTo>
                  <a:lnTo>
                    <a:pt x="18" y="128"/>
                  </a:lnTo>
                  <a:lnTo>
                    <a:pt x="24"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0" name="Freeform 311">
              <a:extLst>
                <a:ext uri="{FF2B5EF4-FFF2-40B4-BE49-F238E27FC236}">
                  <a16:creationId xmlns:a16="http://schemas.microsoft.com/office/drawing/2014/main" id="{CD95F0EF-EEDA-E543-89EA-76632EFFBE87}"/>
                </a:ext>
              </a:extLst>
            </p:cNvPr>
            <p:cNvSpPr>
              <a:spLocks/>
            </p:cNvSpPr>
            <p:nvPr/>
          </p:nvSpPr>
          <p:spPr bwMode="auto">
            <a:xfrm>
              <a:off x="3242" y="1908"/>
              <a:ext cx="24" cy="127"/>
            </a:xfrm>
            <a:custGeom>
              <a:avLst/>
              <a:gdLst>
                <a:gd name="T0" fmla="*/ 0 w 24"/>
                <a:gd name="T1" fmla="*/ 22 h 127"/>
                <a:gd name="T2" fmla="*/ 6 w 24"/>
                <a:gd name="T3" fmla="*/ 0 h 127"/>
                <a:gd name="T4" fmla="*/ 12 w 24"/>
                <a:gd name="T5" fmla="*/ 42 h 127"/>
                <a:gd name="T6" fmla="*/ 17 w 24"/>
                <a:gd name="T7" fmla="*/ 84 h 127"/>
                <a:gd name="T8" fmla="*/ 23 w 24"/>
                <a:gd name="T9" fmla="*/ 126 h 1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7">
                  <a:moveTo>
                    <a:pt x="0" y="22"/>
                  </a:moveTo>
                  <a:lnTo>
                    <a:pt x="6" y="0"/>
                  </a:lnTo>
                  <a:lnTo>
                    <a:pt x="12" y="42"/>
                  </a:lnTo>
                  <a:lnTo>
                    <a:pt x="17" y="84"/>
                  </a:lnTo>
                  <a:lnTo>
                    <a:pt x="23" y="1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 name="Line 312">
              <a:extLst>
                <a:ext uri="{FF2B5EF4-FFF2-40B4-BE49-F238E27FC236}">
                  <a16:creationId xmlns:a16="http://schemas.microsoft.com/office/drawing/2014/main" id="{72900CE1-D875-0C45-A0FA-50FAD8D7EAF1}"/>
                </a:ext>
              </a:extLst>
            </p:cNvPr>
            <p:cNvSpPr>
              <a:spLocks noChangeShapeType="1"/>
            </p:cNvSpPr>
            <p:nvPr/>
          </p:nvSpPr>
          <p:spPr bwMode="auto">
            <a:xfrm flipV="1">
              <a:off x="3371" y="2029"/>
              <a:ext cx="7"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72" name="Freeform 313">
              <a:extLst>
                <a:ext uri="{FF2B5EF4-FFF2-40B4-BE49-F238E27FC236}">
                  <a16:creationId xmlns:a16="http://schemas.microsoft.com/office/drawing/2014/main" id="{97373A55-B66C-7642-B78E-FD6B1EDECFA1}"/>
                </a:ext>
              </a:extLst>
            </p:cNvPr>
            <p:cNvSpPr>
              <a:spLocks/>
            </p:cNvSpPr>
            <p:nvPr/>
          </p:nvSpPr>
          <p:spPr bwMode="auto">
            <a:xfrm>
              <a:off x="3382" y="2027"/>
              <a:ext cx="26" cy="8"/>
            </a:xfrm>
            <a:custGeom>
              <a:avLst/>
              <a:gdLst>
                <a:gd name="T0" fmla="*/ 0 w 26"/>
                <a:gd name="T1" fmla="*/ 0 h 8"/>
                <a:gd name="T2" fmla="*/ 6 w 26"/>
                <a:gd name="T3" fmla="*/ 1 h 8"/>
                <a:gd name="T4" fmla="*/ 12 w 26"/>
                <a:gd name="T5" fmla="*/ 3 h 8"/>
                <a:gd name="T6" fmla="*/ 19 w 26"/>
                <a:gd name="T7" fmla="*/ 5 h 8"/>
                <a:gd name="T8" fmla="*/ 25 w 26"/>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
                  <a:moveTo>
                    <a:pt x="0" y="0"/>
                  </a:moveTo>
                  <a:lnTo>
                    <a:pt x="6" y="1"/>
                  </a:lnTo>
                  <a:lnTo>
                    <a:pt x="12" y="3"/>
                  </a:lnTo>
                  <a:lnTo>
                    <a:pt x="19" y="5"/>
                  </a:lnTo>
                  <a:lnTo>
                    <a:pt x="2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3" name="Freeform 314">
              <a:extLst>
                <a:ext uri="{FF2B5EF4-FFF2-40B4-BE49-F238E27FC236}">
                  <a16:creationId xmlns:a16="http://schemas.microsoft.com/office/drawing/2014/main" id="{B0B8894B-CAD1-9444-B6D8-975EB5174088}"/>
                </a:ext>
              </a:extLst>
            </p:cNvPr>
            <p:cNvSpPr>
              <a:spLocks/>
            </p:cNvSpPr>
            <p:nvPr/>
          </p:nvSpPr>
          <p:spPr bwMode="auto">
            <a:xfrm>
              <a:off x="2831" y="2012"/>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4" name="Freeform 315">
              <a:extLst>
                <a:ext uri="{FF2B5EF4-FFF2-40B4-BE49-F238E27FC236}">
                  <a16:creationId xmlns:a16="http://schemas.microsoft.com/office/drawing/2014/main" id="{B551B811-77BB-F746-9FFE-355E766C7481}"/>
                </a:ext>
              </a:extLst>
            </p:cNvPr>
            <p:cNvSpPr>
              <a:spLocks/>
            </p:cNvSpPr>
            <p:nvPr/>
          </p:nvSpPr>
          <p:spPr bwMode="auto">
            <a:xfrm>
              <a:off x="2973" y="2006"/>
              <a:ext cx="30" cy="15"/>
            </a:xfrm>
            <a:custGeom>
              <a:avLst/>
              <a:gdLst>
                <a:gd name="T0" fmla="*/ 0 w 30"/>
                <a:gd name="T1" fmla="*/ 14 h 15"/>
                <a:gd name="T2" fmla="*/ 5 w 30"/>
                <a:gd name="T3" fmla="*/ 10 h 15"/>
                <a:gd name="T4" fmla="*/ 11 w 30"/>
                <a:gd name="T5" fmla="*/ 5 h 15"/>
                <a:gd name="T6" fmla="*/ 17 w 30"/>
                <a:gd name="T7" fmla="*/ 0 h 15"/>
                <a:gd name="T8" fmla="*/ 23 w 30"/>
                <a:gd name="T9" fmla="*/ 5 h 15"/>
                <a:gd name="T10" fmla="*/ 29 w 30"/>
                <a:gd name="T11" fmla="*/ 1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5">
                  <a:moveTo>
                    <a:pt x="0" y="14"/>
                  </a:moveTo>
                  <a:lnTo>
                    <a:pt x="5" y="10"/>
                  </a:lnTo>
                  <a:lnTo>
                    <a:pt x="11" y="5"/>
                  </a:lnTo>
                  <a:lnTo>
                    <a:pt x="17" y="0"/>
                  </a:lnTo>
                  <a:lnTo>
                    <a:pt x="23" y="5"/>
                  </a:lnTo>
                  <a:lnTo>
                    <a:pt x="29"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5" name="Freeform 316">
              <a:extLst>
                <a:ext uri="{FF2B5EF4-FFF2-40B4-BE49-F238E27FC236}">
                  <a16:creationId xmlns:a16="http://schemas.microsoft.com/office/drawing/2014/main" id="{6216A552-B724-674A-AF7E-2CEC68440FEA}"/>
                </a:ext>
              </a:extLst>
            </p:cNvPr>
            <p:cNvSpPr>
              <a:spLocks/>
            </p:cNvSpPr>
            <p:nvPr/>
          </p:nvSpPr>
          <p:spPr bwMode="auto">
            <a:xfrm>
              <a:off x="3127" y="1828"/>
              <a:ext cx="21" cy="193"/>
            </a:xfrm>
            <a:custGeom>
              <a:avLst/>
              <a:gdLst>
                <a:gd name="T0" fmla="*/ 0 w 21"/>
                <a:gd name="T1" fmla="*/ 14 h 193"/>
                <a:gd name="T2" fmla="*/ 5 w 21"/>
                <a:gd name="T3" fmla="*/ 0 h 193"/>
                <a:gd name="T4" fmla="*/ 10 w 21"/>
                <a:gd name="T5" fmla="*/ 64 h 193"/>
                <a:gd name="T6" fmla="*/ 15 w 21"/>
                <a:gd name="T7" fmla="*/ 129 h 193"/>
                <a:gd name="T8" fmla="*/ 20 w 21"/>
                <a:gd name="T9" fmla="*/ 192 h 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93">
                  <a:moveTo>
                    <a:pt x="0" y="14"/>
                  </a:moveTo>
                  <a:lnTo>
                    <a:pt x="5" y="0"/>
                  </a:lnTo>
                  <a:lnTo>
                    <a:pt x="10" y="64"/>
                  </a:lnTo>
                  <a:lnTo>
                    <a:pt x="15" y="129"/>
                  </a:lnTo>
                  <a:lnTo>
                    <a:pt x="20"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6" name="Freeform 317">
              <a:extLst>
                <a:ext uri="{FF2B5EF4-FFF2-40B4-BE49-F238E27FC236}">
                  <a16:creationId xmlns:a16="http://schemas.microsoft.com/office/drawing/2014/main" id="{E8BCD75C-9D59-9747-8A46-F33B83C0390A}"/>
                </a:ext>
              </a:extLst>
            </p:cNvPr>
            <p:cNvSpPr>
              <a:spLocks/>
            </p:cNvSpPr>
            <p:nvPr/>
          </p:nvSpPr>
          <p:spPr bwMode="auto">
            <a:xfrm>
              <a:off x="3242" y="1828"/>
              <a:ext cx="29" cy="193"/>
            </a:xfrm>
            <a:custGeom>
              <a:avLst/>
              <a:gdLst>
                <a:gd name="T0" fmla="*/ 0 w 29"/>
                <a:gd name="T1" fmla="*/ 102 h 193"/>
                <a:gd name="T2" fmla="*/ 6 w 29"/>
                <a:gd name="T3" fmla="*/ 64 h 193"/>
                <a:gd name="T4" fmla="*/ 11 w 29"/>
                <a:gd name="T5" fmla="*/ 0 h 193"/>
                <a:gd name="T6" fmla="*/ 17 w 29"/>
                <a:gd name="T7" fmla="*/ 64 h 193"/>
                <a:gd name="T8" fmla="*/ 22 w 29"/>
                <a:gd name="T9" fmla="*/ 129 h 193"/>
                <a:gd name="T10" fmla="*/ 28 w 29"/>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93">
                  <a:moveTo>
                    <a:pt x="0" y="102"/>
                  </a:moveTo>
                  <a:lnTo>
                    <a:pt x="6" y="64"/>
                  </a:lnTo>
                  <a:lnTo>
                    <a:pt x="11" y="0"/>
                  </a:lnTo>
                  <a:lnTo>
                    <a:pt x="17" y="64"/>
                  </a:lnTo>
                  <a:lnTo>
                    <a:pt x="22" y="129"/>
                  </a:lnTo>
                  <a:lnTo>
                    <a:pt x="28"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7" name="Freeform 318">
              <a:extLst>
                <a:ext uri="{FF2B5EF4-FFF2-40B4-BE49-F238E27FC236}">
                  <a16:creationId xmlns:a16="http://schemas.microsoft.com/office/drawing/2014/main" id="{14D8CA70-B0B8-654C-AB62-A30FF8C0E053}"/>
                </a:ext>
              </a:extLst>
            </p:cNvPr>
            <p:cNvSpPr>
              <a:spLocks/>
            </p:cNvSpPr>
            <p:nvPr/>
          </p:nvSpPr>
          <p:spPr bwMode="auto">
            <a:xfrm>
              <a:off x="3378" y="2006"/>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8" name="Freeform 319">
              <a:extLst>
                <a:ext uri="{FF2B5EF4-FFF2-40B4-BE49-F238E27FC236}">
                  <a16:creationId xmlns:a16="http://schemas.microsoft.com/office/drawing/2014/main" id="{EEF54CB2-03BF-B14C-B0D3-732D822099E0}"/>
                </a:ext>
              </a:extLst>
            </p:cNvPr>
            <p:cNvSpPr>
              <a:spLocks/>
            </p:cNvSpPr>
            <p:nvPr/>
          </p:nvSpPr>
          <p:spPr bwMode="auto">
            <a:xfrm>
              <a:off x="3519" y="2006"/>
              <a:ext cx="35" cy="15"/>
            </a:xfrm>
            <a:custGeom>
              <a:avLst/>
              <a:gdLst>
                <a:gd name="T0" fmla="*/ 0 w 35"/>
                <a:gd name="T1" fmla="*/ 14 h 15"/>
                <a:gd name="T2" fmla="*/ 6 w 35"/>
                <a:gd name="T3" fmla="*/ 10 h 15"/>
                <a:gd name="T4" fmla="*/ 11 w 35"/>
                <a:gd name="T5" fmla="*/ 5 h 15"/>
                <a:gd name="T6" fmla="*/ 17 w 35"/>
                <a:gd name="T7" fmla="*/ 0 h 15"/>
                <a:gd name="T8" fmla="*/ 22 w 35"/>
                <a:gd name="T9" fmla="*/ 5 h 15"/>
                <a:gd name="T10" fmla="*/ 28 w 35"/>
                <a:gd name="T11" fmla="*/ 10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14"/>
                  </a:moveTo>
                  <a:lnTo>
                    <a:pt x="6" y="10"/>
                  </a:lnTo>
                  <a:lnTo>
                    <a:pt x="11" y="5"/>
                  </a:lnTo>
                  <a:lnTo>
                    <a:pt x="17" y="0"/>
                  </a:lnTo>
                  <a:lnTo>
                    <a:pt x="22" y="5"/>
                  </a:lnTo>
                  <a:lnTo>
                    <a:pt x="28" y="10"/>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9" name="Freeform 320">
              <a:extLst>
                <a:ext uri="{FF2B5EF4-FFF2-40B4-BE49-F238E27FC236}">
                  <a16:creationId xmlns:a16="http://schemas.microsoft.com/office/drawing/2014/main" id="{C707DD2F-C002-554C-9917-12682F6AF67D}"/>
                </a:ext>
              </a:extLst>
            </p:cNvPr>
            <p:cNvSpPr>
              <a:spLocks/>
            </p:cNvSpPr>
            <p:nvPr/>
          </p:nvSpPr>
          <p:spPr bwMode="auto">
            <a:xfrm>
              <a:off x="3129" y="1828"/>
              <a:ext cx="26" cy="180"/>
            </a:xfrm>
            <a:custGeom>
              <a:avLst/>
              <a:gdLst>
                <a:gd name="T0" fmla="*/ 0 w 26"/>
                <a:gd name="T1" fmla="*/ 0 h 180"/>
                <a:gd name="T2" fmla="*/ 6 w 26"/>
                <a:gd name="T3" fmla="*/ 46 h 180"/>
                <a:gd name="T4" fmla="*/ 13 w 26"/>
                <a:gd name="T5" fmla="*/ 90 h 180"/>
                <a:gd name="T6" fmla="*/ 18 w 26"/>
                <a:gd name="T7" fmla="*/ 134 h 180"/>
                <a:gd name="T8" fmla="*/ 25 w 26"/>
                <a:gd name="T9" fmla="*/ 179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0">
                  <a:moveTo>
                    <a:pt x="0" y="0"/>
                  </a:moveTo>
                  <a:lnTo>
                    <a:pt x="6" y="46"/>
                  </a:lnTo>
                  <a:lnTo>
                    <a:pt x="13" y="90"/>
                  </a:lnTo>
                  <a:lnTo>
                    <a:pt x="18" y="134"/>
                  </a:lnTo>
                  <a:lnTo>
                    <a:pt x="25" y="1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0" name="Freeform 321">
              <a:extLst>
                <a:ext uri="{FF2B5EF4-FFF2-40B4-BE49-F238E27FC236}">
                  <a16:creationId xmlns:a16="http://schemas.microsoft.com/office/drawing/2014/main" id="{3F63D24E-9E2E-CA41-986A-BC7394AFD3EB}"/>
                </a:ext>
              </a:extLst>
            </p:cNvPr>
            <p:cNvSpPr>
              <a:spLocks/>
            </p:cNvSpPr>
            <p:nvPr/>
          </p:nvSpPr>
          <p:spPr bwMode="auto">
            <a:xfrm>
              <a:off x="3255" y="1828"/>
              <a:ext cx="23" cy="180"/>
            </a:xfrm>
            <a:custGeom>
              <a:avLst/>
              <a:gdLst>
                <a:gd name="T0" fmla="*/ 0 w 23"/>
                <a:gd name="T1" fmla="*/ 0 h 180"/>
                <a:gd name="T2" fmla="*/ 5 w 23"/>
                <a:gd name="T3" fmla="*/ 46 h 180"/>
                <a:gd name="T4" fmla="*/ 11 w 23"/>
                <a:gd name="T5" fmla="*/ 90 h 180"/>
                <a:gd name="T6" fmla="*/ 16 w 23"/>
                <a:gd name="T7" fmla="*/ 134 h 180"/>
                <a:gd name="T8" fmla="*/ 22 w 23"/>
                <a:gd name="T9" fmla="*/ 179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0">
                  <a:moveTo>
                    <a:pt x="0" y="0"/>
                  </a:moveTo>
                  <a:lnTo>
                    <a:pt x="5" y="46"/>
                  </a:lnTo>
                  <a:lnTo>
                    <a:pt x="11" y="90"/>
                  </a:lnTo>
                  <a:lnTo>
                    <a:pt x="16" y="134"/>
                  </a:lnTo>
                  <a:lnTo>
                    <a:pt x="22" y="1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1" name="Freeform 322">
              <a:extLst>
                <a:ext uri="{FF2B5EF4-FFF2-40B4-BE49-F238E27FC236}">
                  <a16:creationId xmlns:a16="http://schemas.microsoft.com/office/drawing/2014/main" id="{5171ABC2-8227-CC4B-8598-9A2E5C27F595}"/>
                </a:ext>
              </a:extLst>
            </p:cNvPr>
            <p:cNvSpPr>
              <a:spLocks/>
            </p:cNvSpPr>
            <p:nvPr/>
          </p:nvSpPr>
          <p:spPr bwMode="auto">
            <a:xfrm>
              <a:off x="3382" y="1992"/>
              <a:ext cx="38" cy="16"/>
            </a:xfrm>
            <a:custGeom>
              <a:avLst/>
              <a:gdLst>
                <a:gd name="T0" fmla="*/ 0 w 38"/>
                <a:gd name="T1" fmla="*/ 15 h 16"/>
                <a:gd name="T2" fmla="*/ 6 w 38"/>
                <a:gd name="T3" fmla="*/ 10 h 16"/>
                <a:gd name="T4" fmla="*/ 12 w 38"/>
                <a:gd name="T5" fmla="*/ 5 h 16"/>
                <a:gd name="T6" fmla="*/ 19 w 38"/>
                <a:gd name="T7" fmla="*/ 0 h 16"/>
                <a:gd name="T8" fmla="*/ 25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2" y="5"/>
                  </a:lnTo>
                  <a:lnTo>
                    <a:pt x="19" y="0"/>
                  </a:lnTo>
                  <a:lnTo>
                    <a:pt x="25"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2" name="Freeform 323">
              <a:extLst>
                <a:ext uri="{FF2B5EF4-FFF2-40B4-BE49-F238E27FC236}">
                  <a16:creationId xmlns:a16="http://schemas.microsoft.com/office/drawing/2014/main" id="{7870B7A1-3C66-F842-8114-03B9065A7E96}"/>
                </a:ext>
              </a:extLst>
            </p:cNvPr>
            <p:cNvSpPr>
              <a:spLocks/>
            </p:cNvSpPr>
            <p:nvPr/>
          </p:nvSpPr>
          <p:spPr bwMode="auto">
            <a:xfrm>
              <a:off x="3523" y="1992"/>
              <a:ext cx="38" cy="16"/>
            </a:xfrm>
            <a:custGeom>
              <a:avLst/>
              <a:gdLst>
                <a:gd name="T0" fmla="*/ 0 w 38"/>
                <a:gd name="T1" fmla="*/ 15 h 16"/>
                <a:gd name="T2" fmla="*/ 6 w 38"/>
                <a:gd name="T3" fmla="*/ 10 h 16"/>
                <a:gd name="T4" fmla="*/ 13 w 38"/>
                <a:gd name="T5" fmla="*/ 5 h 16"/>
                <a:gd name="T6" fmla="*/ 18 w 38"/>
                <a:gd name="T7" fmla="*/ 0 h 16"/>
                <a:gd name="T8" fmla="*/ 24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5"/>
                  </a:lnTo>
                  <a:lnTo>
                    <a:pt x="18" y="0"/>
                  </a:lnTo>
                  <a:lnTo>
                    <a:pt x="24"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3" name="Freeform 324">
              <a:extLst>
                <a:ext uri="{FF2B5EF4-FFF2-40B4-BE49-F238E27FC236}">
                  <a16:creationId xmlns:a16="http://schemas.microsoft.com/office/drawing/2014/main" id="{7D156BBB-D28C-184B-8577-2441EFDB1D42}"/>
                </a:ext>
              </a:extLst>
            </p:cNvPr>
            <p:cNvSpPr>
              <a:spLocks/>
            </p:cNvSpPr>
            <p:nvPr/>
          </p:nvSpPr>
          <p:spPr bwMode="auto">
            <a:xfrm>
              <a:off x="2986" y="1972"/>
              <a:ext cx="23" cy="21"/>
            </a:xfrm>
            <a:custGeom>
              <a:avLst/>
              <a:gdLst>
                <a:gd name="T0" fmla="*/ 0 w 23"/>
                <a:gd name="T1" fmla="*/ 20 h 21"/>
                <a:gd name="T2" fmla="*/ 6 w 23"/>
                <a:gd name="T3" fmla="*/ 14 h 21"/>
                <a:gd name="T4" fmla="*/ 11 w 23"/>
                <a:gd name="T5" fmla="*/ 7 h 21"/>
                <a:gd name="T6" fmla="*/ 17 w 23"/>
                <a:gd name="T7" fmla="*/ 0 h 21"/>
                <a:gd name="T8" fmla="*/ 22 w 23"/>
                <a:gd name="T9" fmla="*/ 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
                  <a:moveTo>
                    <a:pt x="0" y="20"/>
                  </a:moveTo>
                  <a:lnTo>
                    <a:pt x="6" y="14"/>
                  </a:lnTo>
                  <a:lnTo>
                    <a:pt x="11" y="7"/>
                  </a:lnTo>
                  <a:lnTo>
                    <a:pt x="17" y="0"/>
                  </a:lnTo>
                  <a:lnTo>
                    <a:pt x="22"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8" name="Line 325">
              <a:extLst>
                <a:ext uri="{FF2B5EF4-FFF2-40B4-BE49-F238E27FC236}">
                  <a16:creationId xmlns:a16="http://schemas.microsoft.com/office/drawing/2014/main" id="{1C4B8398-C510-B744-82B3-E5CB5B18B59F}"/>
                </a:ext>
              </a:extLst>
            </p:cNvPr>
            <p:cNvSpPr>
              <a:spLocks noChangeShapeType="1"/>
            </p:cNvSpPr>
            <p:nvPr/>
          </p:nvSpPr>
          <p:spPr bwMode="auto">
            <a:xfrm>
              <a:off x="3013" y="1952"/>
              <a:ext cx="6" cy="3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85" name="Freeform 326">
              <a:extLst>
                <a:ext uri="{FF2B5EF4-FFF2-40B4-BE49-F238E27FC236}">
                  <a16:creationId xmlns:a16="http://schemas.microsoft.com/office/drawing/2014/main" id="{02CA7A7B-5108-5A4A-9FD5-8B6A4CB0698A}"/>
                </a:ext>
              </a:extLst>
            </p:cNvPr>
            <p:cNvSpPr>
              <a:spLocks/>
            </p:cNvSpPr>
            <p:nvPr/>
          </p:nvSpPr>
          <p:spPr bwMode="auto">
            <a:xfrm>
              <a:off x="3129" y="1800"/>
              <a:ext cx="31" cy="193"/>
            </a:xfrm>
            <a:custGeom>
              <a:avLst/>
              <a:gdLst>
                <a:gd name="T0" fmla="*/ 0 w 31"/>
                <a:gd name="T1" fmla="*/ 27 h 193"/>
                <a:gd name="T2" fmla="*/ 6 w 31"/>
                <a:gd name="T3" fmla="*/ 63 h 193"/>
                <a:gd name="T4" fmla="*/ 12 w 31"/>
                <a:gd name="T5" fmla="*/ 0 h 193"/>
                <a:gd name="T6" fmla="*/ 18 w 31"/>
                <a:gd name="T7" fmla="*/ 63 h 193"/>
                <a:gd name="T8" fmla="*/ 25 w 31"/>
                <a:gd name="T9" fmla="*/ 128 h 193"/>
                <a:gd name="T10" fmla="*/ 30 w 31"/>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93">
                  <a:moveTo>
                    <a:pt x="0" y="27"/>
                  </a:moveTo>
                  <a:lnTo>
                    <a:pt x="6" y="63"/>
                  </a:lnTo>
                  <a:lnTo>
                    <a:pt x="12" y="0"/>
                  </a:lnTo>
                  <a:lnTo>
                    <a:pt x="18" y="63"/>
                  </a:lnTo>
                  <a:lnTo>
                    <a:pt x="25" y="128"/>
                  </a:lnTo>
                  <a:lnTo>
                    <a:pt x="30"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6" name="Freeform 327">
              <a:extLst>
                <a:ext uri="{FF2B5EF4-FFF2-40B4-BE49-F238E27FC236}">
                  <a16:creationId xmlns:a16="http://schemas.microsoft.com/office/drawing/2014/main" id="{20DE6413-5388-324D-85CF-07BA69167AC3}"/>
                </a:ext>
              </a:extLst>
            </p:cNvPr>
            <p:cNvSpPr>
              <a:spLocks/>
            </p:cNvSpPr>
            <p:nvPr/>
          </p:nvSpPr>
          <p:spPr bwMode="auto">
            <a:xfrm>
              <a:off x="3260" y="1829"/>
              <a:ext cx="24" cy="164"/>
            </a:xfrm>
            <a:custGeom>
              <a:avLst/>
              <a:gdLst>
                <a:gd name="T0" fmla="*/ 0 w 24"/>
                <a:gd name="T1" fmla="*/ 44 h 164"/>
                <a:gd name="T2" fmla="*/ 6 w 24"/>
                <a:gd name="T3" fmla="*/ 0 h 164"/>
                <a:gd name="T4" fmla="*/ 12 w 24"/>
                <a:gd name="T5" fmla="*/ 55 h 164"/>
                <a:gd name="T6" fmla="*/ 17 w 24"/>
                <a:gd name="T7" fmla="*/ 109 h 164"/>
                <a:gd name="T8" fmla="*/ 23 w 24"/>
                <a:gd name="T9" fmla="*/ 163 h 1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64">
                  <a:moveTo>
                    <a:pt x="0" y="44"/>
                  </a:moveTo>
                  <a:lnTo>
                    <a:pt x="6" y="0"/>
                  </a:lnTo>
                  <a:lnTo>
                    <a:pt x="12" y="55"/>
                  </a:lnTo>
                  <a:lnTo>
                    <a:pt x="17" y="109"/>
                  </a:lnTo>
                  <a:lnTo>
                    <a:pt x="23" y="16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7" name="Freeform 328">
              <a:extLst>
                <a:ext uri="{FF2B5EF4-FFF2-40B4-BE49-F238E27FC236}">
                  <a16:creationId xmlns:a16="http://schemas.microsoft.com/office/drawing/2014/main" id="{15AB6DDE-B698-F54B-968E-7AECE538A6ED}"/>
                </a:ext>
              </a:extLst>
            </p:cNvPr>
            <p:cNvSpPr>
              <a:spLocks/>
            </p:cNvSpPr>
            <p:nvPr/>
          </p:nvSpPr>
          <p:spPr bwMode="auto">
            <a:xfrm>
              <a:off x="3388" y="1955"/>
              <a:ext cx="37" cy="38"/>
            </a:xfrm>
            <a:custGeom>
              <a:avLst/>
              <a:gdLst>
                <a:gd name="T0" fmla="*/ 0 w 37"/>
                <a:gd name="T1" fmla="*/ 37 h 38"/>
                <a:gd name="T2" fmla="*/ 6 w 37"/>
                <a:gd name="T3" fmla="*/ 24 h 38"/>
                <a:gd name="T4" fmla="*/ 12 w 37"/>
                <a:gd name="T5" fmla="*/ 12 h 38"/>
                <a:gd name="T6" fmla="*/ 18 w 37"/>
                <a:gd name="T7" fmla="*/ 0 h 38"/>
                <a:gd name="T8" fmla="*/ 24 w 37"/>
                <a:gd name="T9" fmla="*/ 12 h 38"/>
                <a:gd name="T10" fmla="*/ 29 w 37"/>
                <a:gd name="T11" fmla="*/ 24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37"/>
                  </a:moveTo>
                  <a:lnTo>
                    <a:pt x="6" y="24"/>
                  </a:lnTo>
                  <a:lnTo>
                    <a:pt x="12" y="12"/>
                  </a:lnTo>
                  <a:lnTo>
                    <a:pt x="18" y="0"/>
                  </a:lnTo>
                  <a:lnTo>
                    <a:pt x="24" y="12"/>
                  </a:lnTo>
                  <a:lnTo>
                    <a:pt x="29" y="24"/>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8" name="Freeform 329">
              <a:extLst>
                <a:ext uri="{FF2B5EF4-FFF2-40B4-BE49-F238E27FC236}">
                  <a16:creationId xmlns:a16="http://schemas.microsoft.com/office/drawing/2014/main" id="{75E912C8-BFED-4947-835B-7A3ADDDD9BAF}"/>
                </a:ext>
              </a:extLst>
            </p:cNvPr>
            <p:cNvSpPr>
              <a:spLocks/>
            </p:cNvSpPr>
            <p:nvPr/>
          </p:nvSpPr>
          <p:spPr bwMode="auto">
            <a:xfrm>
              <a:off x="3529" y="1972"/>
              <a:ext cx="38" cy="21"/>
            </a:xfrm>
            <a:custGeom>
              <a:avLst/>
              <a:gdLst>
                <a:gd name="T0" fmla="*/ 0 w 38"/>
                <a:gd name="T1" fmla="*/ 20 h 21"/>
                <a:gd name="T2" fmla="*/ 7 w 38"/>
                <a:gd name="T3" fmla="*/ 14 h 21"/>
                <a:gd name="T4" fmla="*/ 12 w 38"/>
                <a:gd name="T5" fmla="*/ 7 h 21"/>
                <a:gd name="T6" fmla="*/ 19 w 38"/>
                <a:gd name="T7" fmla="*/ 0 h 21"/>
                <a:gd name="T8" fmla="*/ 25 w 38"/>
                <a:gd name="T9" fmla="*/ 6 h 21"/>
                <a:gd name="T10" fmla="*/ 31 w 38"/>
                <a:gd name="T11" fmla="*/ 13 h 21"/>
                <a:gd name="T12" fmla="*/ 37 w 38"/>
                <a:gd name="T13" fmla="*/ 2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21">
                  <a:moveTo>
                    <a:pt x="0" y="20"/>
                  </a:moveTo>
                  <a:lnTo>
                    <a:pt x="7" y="14"/>
                  </a:lnTo>
                  <a:lnTo>
                    <a:pt x="12" y="7"/>
                  </a:lnTo>
                  <a:lnTo>
                    <a:pt x="19" y="0"/>
                  </a:lnTo>
                  <a:lnTo>
                    <a:pt x="25" y="6"/>
                  </a:lnTo>
                  <a:lnTo>
                    <a:pt x="31" y="13"/>
                  </a:lnTo>
                  <a:lnTo>
                    <a:pt x="37" y="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9" name="Freeform 330">
              <a:extLst>
                <a:ext uri="{FF2B5EF4-FFF2-40B4-BE49-F238E27FC236}">
                  <a16:creationId xmlns:a16="http://schemas.microsoft.com/office/drawing/2014/main" id="{F84AD206-BDC6-8141-95AB-08AE9A77FDA7}"/>
                </a:ext>
              </a:extLst>
            </p:cNvPr>
            <p:cNvSpPr>
              <a:spLocks/>
            </p:cNvSpPr>
            <p:nvPr/>
          </p:nvSpPr>
          <p:spPr bwMode="auto">
            <a:xfrm>
              <a:off x="3142" y="1785"/>
              <a:ext cx="24" cy="194"/>
            </a:xfrm>
            <a:custGeom>
              <a:avLst/>
              <a:gdLst>
                <a:gd name="T0" fmla="*/ 0 w 24"/>
                <a:gd name="T1" fmla="*/ 14 h 194"/>
                <a:gd name="T2" fmla="*/ 5 w 24"/>
                <a:gd name="T3" fmla="*/ 0 h 194"/>
                <a:gd name="T4" fmla="*/ 12 w 24"/>
                <a:gd name="T5" fmla="*/ 65 h 194"/>
                <a:gd name="T6" fmla="*/ 17 w 24"/>
                <a:gd name="T7" fmla="*/ 129 h 194"/>
                <a:gd name="T8" fmla="*/ 23 w 24"/>
                <a:gd name="T9" fmla="*/ 193 h 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94">
                  <a:moveTo>
                    <a:pt x="0" y="14"/>
                  </a:moveTo>
                  <a:lnTo>
                    <a:pt x="5" y="0"/>
                  </a:lnTo>
                  <a:lnTo>
                    <a:pt x="12" y="65"/>
                  </a:lnTo>
                  <a:lnTo>
                    <a:pt x="17" y="129"/>
                  </a:lnTo>
                  <a:lnTo>
                    <a:pt x="23" y="1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0" name="Freeform 331">
              <a:extLst>
                <a:ext uri="{FF2B5EF4-FFF2-40B4-BE49-F238E27FC236}">
                  <a16:creationId xmlns:a16="http://schemas.microsoft.com/office/drawing/2014/main" id="{1902BC62-FBBB-894E-80CA-7A45DD59F44F}"/>
                </a:ext>
              </a:extLst>
            </p:cNvPr>
            <p:cNvSpPr>
              <a:spLocks/>
            </p:cNvSpPr>
            <p:nvPr/>
          </p:nvSpPr>
          <p:spPr bwMode="auto">
            <a:xfrm>
              <a:off x="3265" y="1801"/>
              <a:ext cx="24" cy="178"/>
            </a:xfrm>
            <a:custGeom>
              <a:avLst/>
              <a:gdLst>
                <a:gd name="T0" fmla="*/ 0 w 24"/>
                <a:gd name="T1" fmla="*/ 28 h 178"/>
                <a:gd name="T2" fmla="*/ 6 w 24"/>
                <a:gd name="T3" fmla="*/ 0 h 178"/>
                <a:gd name="T4" fmla="*/ 12 w 24"/>
                <a:gd name="T5" fmla="*/ 59 h 178"/>
                <a:gd name="T6" fmla="*/ 18 w 24"/>
                <a:gd name="T7" fmla="*/ 118 h 178"/>
                <a:gd name="T8" fmla="*/ 23 w 24"/>
                <a:gd name="T9" fmla="*/ 177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8">
                  <a:moveTo>
                    <a:pt x="0" y="28"/>
                  </a:moveTo>
                  <a:lnTo>
                    <a:pt x="6" y="0"/>
                  </a:lnTo>
                  <a:lnTo>
                    <a:pt x="12" y="59"/>
                  </a:lnTo>
                  <a:lnTo>
                    <a:pt x="18" y="118"/>
                  </a:lnTo>
                  <a:lnTo>
                    <a:pt x="23" y="17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1" name="Freeform 332">
              <a:extLst>
                <a:ext uri="{FF2B5EF4-FFF2-40B4-BE49-F238E27FC236}">
                  <a16:creationId xmlns:a16="http://schemas.microsoft.com/office/drawing/2014/main" id="{7B8637B0-8542-EA4E-ABC1-812A4EC27F66}"/>
                </a:ext>
              </a:extLst>
            </p:cNvPr>
            <p:cNvSpPr>
              <a:spLocks/>
            </p:cNvSpPr>
            <p:nvPr/>
          </p:nvSpPr>
          <p:spPr bwMode="auto">
            <a:xfrm>
              <a:off x="3396" y="1926"/>
              <a:ext cx="35" cy="53"/>
            </a:xfrm>
            <a:custGeom>
              <a:avLst/>
              <a:gdLst>
                <a:gd name="T0" fmla="*/ 0 w 35"/>
                <a:gd name="T1" fmla="*/ 52 h 53"/>
                <a:gd name="T2" fmla="*/ 6 w 35"/>
                <a:gd name="T3" fmla="*/ 35 h 53"/>
                <a:gd name="T4" fmla="*/ 12 w 35"/>
                <a:gd name="T5" fmla="*/ 17 h 53"/>
                <a:gd name="T6" fmla="*/ 17 w 35"/>
                <a:gd name="T7" fmla="*/ 0 h 53"/>
                <a:gd name="T8" fmla="*/ 22 w 35"/>
                <a:gd name="T9" fmla="*/ 17 h 53"/>
                <a:gd name="T10" fmla="*/ 29 w 35"/>
                <a:gd name="T11" fmla="*/ 35 h 53"/>
                <a:gd name="T12" fmla="*/ 34 w 35"/>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3">
                  <a:moveTo>
                    <a:pt x="0" y="52"/>
                  </a:moveTo>
                  <a:lnTo>
                    <a:pt x="6" y="35"/>
                  </a:lnTo>
                  <a:lnTo>
                    <a:pt x="12" y="17"/>
                  </a:lnTo>
                  <a:lnTo>
                    <a:pt x="17" y="0"/>
                  </a:lnTo>
                  <a:lnTo>
                    <a:pt x="22" y="17"/>
                  </a:lnTo>
                  <a:lnTo>
                    <a:pt x="29" y="35"/>
                  </a:lnTo>
                  <a:lnTo>
                    <a:pt x="34"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2" name="Freeform 333">
              <a:extLst>
                <a:ext uri="{FF2B5EF4-FFF2-40B4-BE49-F238E27FC236}">
                  <a16:creationId xmlns:a16="http://schemas.microsoft.com/office/drawing/2014/main" id="{2BCBC186-44B6-5649-A8B7-2396D8DDB4EC}"/>
                </a:ext>
              </a:extLst>
            </p:cNvPr>
            <p:cNvSpPr>
              <a:spLocks/>
            </p:cNvSpPr>
            <p:nvPr/>
          </p:nvSpPr>
          <p:spPr bwMode="auto">
            <a:xfrm>
              <a:off x="2996" y="1960"/>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7" name="Line 334">
              <a:extLst>
                <a:ext uri="{FF2B5EF4-FFF2-40B4-BE49-F238E27FC236}">
                  <a16:creationId xmlns:a16="http://schemas.microsoft.com/office/drawing/2014/main" id="{330A711B-C398-D04A-993F-A7397B3F8654}"/>
                </a:ext>
              </a:extLst>
            </p:cNvPr>
            <p:cNvSpPr>
              <a:spLocks noChangeShapeType="1"/>
            </p:cNvSpPr>
            <p:nvPr/>
          </p:nvSpPr>
          <p:spPr bwMode="auto">
            <a:xfrm>
              <a:off x="3013" y="1952"/>
              <a:ext cx="6" cy="4"/>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94" name="Freeform 335">
              <a:extLst>
                <a:ext uri="{FF2B5EF4-FFF2-40B4-BE49-F238E27FC236}">
                  <a16:creationId xmlns:a16="http://schemas.microsoft.com/office/drawing/2014/main" id="{36B7D967-6750-F446-80A8-EC6CE9D384CC}"/>
                </a:ext>
              </a:extLst>
            </p:cNvPr>
            <p:cNvSpPr>
              <a:spLocks/>
            </p:cNvSpPr>
            <p:nvPr/>
          </p:nvSpPr>
          <p:spPr bwMode="auto">
            <a:xfrm>
              <a:off x="3147" y="1785"/>
              <a:ext cx="26" cy="181"/>
            </a:xfrm>
            <a:custGeom>
              <a:avLst/>
              <a:gdLst>
                <a:gd name="T0" fmla="*/ 0 w 26"/>
                <a:gd name="T1" fmla="*/ 0 h 181"/>
                <a:gd name="T2" fmla="*/ 7 w 26"/>
                <a:gd name="T3" fmla="*/ 1 h 181"/>
                <a:gd name="T4" fmla="*/ 13 w 26"/>
                <a:gd name="T5" fmla="*/ 60 h 181"/>
                <a:gd name="T6" fmla="*/ 19 w 26"/>
                <a:gd name="T7" fmla="*/ 120 h 181"/>
                <a:gd name="T8" fmla="*/ 25 w 26"/>
                <a:gd name="T9" fmla="*/ 180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1">
                  <a:moveTo>
                    <a:pt x="0" y="0"/>
                  </a:moveTo>
                  <a:lnTo>
                    <a:pt x="7" y="1"/>
                  </a:lnTo>
                  <a:lnTo>
                    <a:pt x="13" y="60"/>
                  </a:lnTo>
                  <a:lnTo>
                    <a:pt x="19" y="120"/>
                  </a:lnTo>
                  <a:lnTo>
                    <a:pt x="25" y="18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5" name="Freeform 336">
              <a:extLst>
                <a:ext uri="{FF2B5EF4-FFF2-40B4-BE49-F238E27FC236}">
                  <a16:creationId xmlns:a16="http://schemas.microsoft.com/office/drawing/2014/main" id="{6EC14358-6A14-254F-A7A0-E8022386B711}"/>
                </a:ext>
              </a:extLst>
            </p:cNvPr>
            <p:cNvSpPr>
              <a:spLocks/>
            </p:cNvSpPr>
            <p:nvPr/>
          </p:nvSpPr>
          <p:spPr bwMode="auto">
            <a:xfrm>
              <a:off x="3270" y="1801"/>
              <a:ext cx="27" cy="165"/>
            </a:xfrm>
            <a:custGeom>
              <a:avLst/>
              <a:gdLst>
                <a:gd name="T0" fmla="*/ 0 w 27"/>
                <a:gd name="T1" fmla="*/ 0 h 165"/>
                <a:gd name="T2" fmla="*/ 7 w 27"/>
                <a:gd name="T3" fmla="*/ 24 h 165"/>
                <a:gd name="T4" fmla="*/ 13 w 27"/>
                <a:gd name="T5" fmla="*/ 70 h 165"/>
                <a:gd name="T6" fmla="*/ 19 w 27"/>
                <a:gd name="T7" fmla="*/ 117 h 165"/>
                <a:gd name="T8" fmla="*/ 26 w 27"/>
                <a:gd name="T9" fmla="*/ 164 h 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65">
                  <a:moveTo>
                    <a:pt x="0" y="0"/>
                  </a:moveTo>
                  <a:lnTo>
                    <a:pt x="7" y="24"/>
                  </a:lnTo>
                  <a:lnTo>
                    <a:pt x="13" y="70"/>
                  </a:lnTo>
                  <a:lnTo>
                    <a:pt x="19" y="117"/>
                  </a:lnTo>
                  <a:lnTo>
                    <a:pt x="26" y="16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6" name="Freeform 337">
              <a:extLst>
                <a:ext uri="{FF2B5EF4-FFF2-40B4-BE49-F238E27FC236}">
                  <a16:creationId xmlns:a16="http://schemas.microsoft.com/office/drawing/2014/main" id="{2D4FAED2-6544-864E-9BBB-51A7843AEF2C}"/>
                </a:ext>
              </a:extLst>
            </p:cNvPr>
            <p:cNvSpPr>
              <a:spLocks/>
            </p:cNvSpPr>
            <p:nvPr/>
          </p:nvSpPr>
          <p:spPr bwMode="auto">
            <a:xfrm>
              <a:off x="3407" y="1905"/>
              <a:ext cx="31" cy="61"/>
            </a:xfrm>
            <a:custGeom>
              <a:avLst/>
              <a:gdLst>
                <a:gd name="T0" fmla="*/ 0 w 31"/>
                <a:gd name="T1" fmla="*/ 39 h 61"/>
                <a:gd name="T2" fmla="*/ 6 w 31"/>
                <a:gd name="T3" fmla="*/ 21 h 61"/>
                <a:gd name="T4" fmla="*/ 12 w 31"/>
                <a:gd name="T5" fmla="*/ 0 h 61"/>
                <a:gd name="T6" fmla="*/ 18 w 31"/>
                <a:gd name="T7" fmla="*/ 20 h 61"/>
                <a:gd name="T8" fmla="*/ 24 w 31"/>
                <a:gd name="T9" fmla="*/ 40 h 61"/>
                <a:gd name="T10" fmla="*/ 30 w 31"/>
                <a:gd name="T11" fmla="*/ 6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61">
                  <a:moveTo>
                    <a:pt x="0" y="39"/>
                  </a:moveTo>
                  <a:lnTo>
                    <a:pt x="6" y="21"/>
                  </a:lnTo>
                  <a:lnTo>
                    <a:pt x="12" y="0"/>
                  </a:lnTo>
                  <a:lnTo>
                    <a:pt x="18" y="20"/>
                  </a:lnTo>
                  <a:lnTo>
                    <a:pt x="24" y="40"/>
                  </a:lnTo>
                  <a:lnTo>
                    <a:pt x="30"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7" name="Freeform 338">
              <a:extLst>
                <a:ext uri="{FF2B5EF4-FFF2-40B4-BE49-F238E27FC236}">
                  <a16:creationId xmlns:a16="http://schemas.microsoft.com/office/drawing/2014/main" id="{28C8B153-0154-2846-BDF4-9F3A7A6631D6}"/>
                </a:ext>
              </a:extLst>
            </p:cNvPr>
            <p:cNvSpPr>
              <a:spLocks/>
            </p:cNvSpPr>
            <p:nvPr/>
          </p:nvSpPr>
          <p:spPr bwMode="auto">
            <a:xfrm>
              <a:off x="3542" y="1951"/>
              <a:ext cx="37" cy="15"/>
            </a:xfrm>
            <a:custGeom>
              <a:avLst/>
              <a:gdLst>
                <a:gd name="T0" fmla="*/ 0 w 37"/>
                <a:gd name="T1" fmla="*/ 14 h 15"/>
                <a:gd name="T2" fmla="*/ 6 w 37"/>
                <a:gd name="T3" fmla="*/ 9 h 15"/>
                <a:gd name="T4" fmla="*/ 12 w 37"/>
                <a:gd name="T5" fmla="*/ 4 h 15"/>
                <a:gd name="T6" fmla="*/ 18 w 37"/>
                <a:gd name="T7" fmla="*/ 0 h 15"/>
                <a:gd name="T8" fmla="*/ 24 w 37"/>
                <a:gd name="T9" fmla="*/ 4 h 15"/>
                <a:gd name="T10" fmla="*/ 30 w 37"/>
                <a:gd name="T11" fmla="*/ 9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9"/>
                  </a:lnTo>
                  <a:lnTo>
                    <a:pt x="12" y="4"/>
                  </a:lnTo>
                  <a:lnTo>
                    <a:pt x="18" y="0"/>
                  </a:lnTo>
                  <a:lnTo>
                    <a:pt x="24" y="4"/>
                  </a:lnTo>
                  <a:lnTo>
                    <a:pt x="30" y="9"/>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8" name="Freeform 339">
              <a:extLst>
                <a:ext uri="{FF2B5EF4-FFF2-40B4-BE49-F238E27FC236}">
                  <a16:creationId xmlns:a16="http://schemas.microsoft.com/office/drawing/2014/main" id="{2B402A5D-83D9-F34D-9649-B4B765F40F86}"/>
                </a:ext>
              </a:extLst>
            </p:cNvPr>
            <p:cNvSpPr>
              <a:spLocks/>
            </p:cNvSpPr>
            <p:nvPr/>
          </p:nvSpPr>
          <p:spPr bwMode="auto">
            <a:xfrm>
              <a:off x="3154" y="1786"/>
              <a:ext cx="25" cy="167"/>
            </a:xfrm>
            <a:custGeom>
              <a:avLst/>
              <a:gdLst>
                <a:gd name="T0" fmla="*/ 0 w 25"/>
                <a:gd name="T1" fmla="*/ 0 h 167"/>
                <a:gd name="T2" fmla="*/ 5 w 25"/>
                <a:gd name="T3" fmla="*/ 31 h 167"/>
                <a:gd name="T4" fmla="*/ 12 w 25"/>
                <a:gd name="T5" fmla="*/ 76 h 167"/>
                <a:gd name="T6" fmla="*/ 18 w 25"/>
                <a:gd name="T7" fmla="*/ 121 h 167"/>
                <a:gd name="T8" fmla="*/ 24 w 25"/>
                <a:gd name="T9" fmla="*/ 166 h 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7">
                  <a:moveTo>
                    <a:pt x="0" y="0"/>
                  </a:moveTo>
                  <a:lnTo>
                    <a:pt x="5" y="31"/>
                  </a:lnTo>
                  <a:lnTo>
                    <a:pt x="12" y="76"/>
                  </a:lnTo>
                  <a:lnTo>
                    <a:pt x="18" y="121"/>
                  </a:lnTo>
                  <a:lnTo>
                    <a:pt x="24" y="1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9" name="Freeform 340">
              <a:extLst>
                <a:ext uri="{FF2B5EF4-FFF2-40B4-BE49-F238E27FC236}">
                  <a16:creationId xmlns:a16="http://schemas.microsoft.com/office/drawing/2014/main" id="{35ED9A99-0ADF-E54B-ACAB-DE4D8E83E2D9}"/>
                </a:ext>
              </a:extLst>
            </p:cNvPr>
            <p:cNvSpPr>
              <a:spLocks/>
            </p:cNvSpPr>
            <p:nvPr/>
          </p:nvSpPr>
          <p:spPr bwMode="auto">
            <a:xfrm>
              <a:off x="3277" y="1765"/>
              <a:ext cx="24" cy="188"/>
            </a:xfrm>
            <a:custGeom>
              <a:avLst/>
              <a:gdLst>
                <a:gd name="T0" fmla="*/ 0 w 24"/>
                <a:gd name="T1" fmla="*/ 59 h 188"/>
                <a:gd name="T2" fmla="*/ 6 w 24"/>
                <a:gd name="T3" fmla="*/ 0 h 188"/>
                <a:gd name="T4" fmla="*/ 11 w 24"/>
                <a:gd name="T5" fmla="*/ 63 h 188"/>
                <a:gd name="T6" fmla="*/ 17 w 24"/>
                <a:gd name="T7" fmla="*/ 124 h 188"/>
                <a:gd name="T8" fmla="*/ 23 w 24"/>
                <a:gd name="T9" fmla="*/ 187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8">
                  <a:moveTo>
                    <a:pt x="0" y="59"/>
                  </a:moveTo>
                  <a:lnTo>
                    <a:pt x="6" y="0"/>
                  </a:lnTo>
                  <a:lnTo>
                    <a:pt x="11" y="63"/>
                  </a:lnTo>
                  <a:lnTo>
                    <a:pt x="17" y="124"/>
                  </a:lnTo>
                  <a:lnTo>
                    <a:pt x="23" y="18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0" name="Freeform 341">
              <a:extLst>
                <a:ext uri="{FF2B5EF4-FFF2-40B4-BE49-F238E27FC236}">
                  <a16:creationId xmlns:a16="http://schemas.microsoft.com/office/drawing/2014/main" id="{0CE3BA42-F029-174F-B2E3-17C79D86ED07}"/>
                </a:ext>
              </a:extLst>
            </p:cNvPr>
            <p:cNvSpPr>
              <a:spLocks/>
            </p:cNvSpPr>
            <p:nvPr/>
          </p:nvSpPr>
          <p:spPr bwMode="auto">
            <a:xfrm>
              <a:off x="3419" y="1905"/>
              <a:ext cx="23" cy="48"/>
            </a:xfrm>
            <a:custGeom>
              <a:avLst/>
              <a:gdLst>
                <a:gd name="T0" fmla="*/ 0 w 23"/>
                <a:gd name="T1" fmla="*/ 0 h 48"/>
                <a:gd name="T2" fmla="*/ 6 w 23"/>
                <a:gd name="T3" fmla="*/ 9 h 48"/>
                <a:gd name="T4" fmla="*/ 11 w 23"/>
                <a:gd name="T5" fmla="*/ 22 h 48"/>
                <a:gd name="T6" fmla="*/ 17 w 23"/>
                <a:gd name="T7" fmla="*/ 35 h 48"/>
                <a:gd name="T8" fmla="*/ 22 w 23"/>
                <a:gd name="T9" fmla="*/ 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48">
                  <a:moveTo>
                    <a:pt x="0" y="0"/>
                  </a:moveTo>
                  <a:lnTo>
                    <a:pt x="6" y="9"/>
                  </a:lnTo>
                  <a:lnTo>
                    <a:pt x="11" y="22"/>
                  </a:lnTo>
                  <a:lnTo>
                    <a:pt x="17" y="35"/>
                  </a:lnTo>
                  <a:lnTo>
                    <a:pt x="22" y="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1" name="Freeform 342">
              <a:extLst>
                <a:ext uri="{FF2B5EF4-FFF2-40B4-BE49-F238E27FC236}">
                  <a16:creationId xmlns:a16="http://schemas.microsoft.com/office/drawing/2014/main" id="{A53F7BA9-7C35-1C43-9AF3-B8672BC3D6B3}"/>
                </a:ext>
              </a:extLst>
            </p:cNvPr>
            <p:cNvSpPr>
              <a:spLocks/>
            </p:cNvSpPr>
            <p:nvPr/>
          </p:nvSpPr>
          <p:spPr bwMode="auto">
            <a:xfrm>
              <a:off x="3547" y="1944"/>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2" name="Freeform 343">
              <a:extLst>
                <a:ext uri="{FF2B5EF4-FFF2-40B4-BE49-F238E27FC236}">
                  <a16:creationId xmlns:a16="http://schemas.microsoft.com/office/drawing/2014/main" id="{F156532E-04E9-3B4E-92EC-17379C2FB0F5}"/>
                </a:ext>
              </a:extLst>
            </p:cNvPr>
            <p:cNvSpPr>
              <a:spLocks/>
            </p:cNvSpPr>
            <p:nvPr/>
          </p:nvSpPr>
          <p:spPr bwMode="auto">
            <a:xfrm>
              <a:off x="3159" y="1810"/>
              <a:ext cx="25" cy="129"/>
            </a:xfrm>
            <a:custGeom>
              <a:avLst/>
              <a:gdLst>
                <a:gd name="T0" fmla="*/ 0 w 25"/>
                <a:gd name="T1" fmla="*/ 6 h 129"/>
                <a:gd name="T2" fmla="*/ 6 w 25"/>
                <a:gd name="T3" fmla="*/ 0 h 129"/>
                <a:gd name="T4" fmla="*/ 12 w 25"/>
                <a:gd name="T5" fmla="*/ 42 h 129"/>
                <a:gd name="T6" fmla="*/ 18 w 25"/>
                <a:gd name="T7" fmla="*/ 85 h 129"/>
                <a:gd name="T8" fmla="*/ 24 w 25"/>
                <a:gd name="T9" fmla="*/ 128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9">
                  <a:moveTo>
                    <a:pt x="0" y="6"/>
                  </a:moveTo>
                  <a:lnTo>
                    <a:pt x="6" y="0"/>
                  </a:lnTo>
                  <a:lnTo>
                    <a:pt x="12" y="42"/>
                  </a:lnTo>
                  <a:lnTo>
                    <a:pt x="18" y="85"/>
                  </a:lnTo>
                  <a:lnTo>
                    <a:pt x="24"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3" name="Freeform 344">
              <a:extLst>
                <a:ext uri="{FF2B5EF4-FFF2-40B4-BE49-F238E27FC236}">
                  <a16:creationId xmlns:a16="http://schemas.microsoft.com/office/drawing/2014/main" id="{12AED27B-5BE1-D541-95AA-F86E982C9DA0}"/>
                </a:ext>
              </a:extLst>
            </p:cNvPr>
            <p:cNvSpPr>
              <a:spLocks/>
            </p:cNvSpPr>
            <p:nvPr/>
          </p:nvSpPr>
          <p:spPr bwMode="auto">
            <a:xfrm>
              <a:off x="3283" y="1765"/>
              <a:ext cx="24" cy="174"/>
            </a:xfrm>
            <a:custGeom>
              <a:avLst/>
              <a:gdLst>
                <a:gd name="T0" fmla="*/ 0 w 24"/>
                <a:gd name="T1" fmla="*/ 0 h 174"/>
                <a:gd name="T2" fmla="*/ 5 w 24"/>
                <a:gd name="T3" fmla="*/ 23 h 174"/>
                <a:gd name="T4" fmla="*/ 11 w 24"/>
                <a:gd name="T5" fmla="*/ 73 h 174"/>
                <a:gd name="T6" fmla="*/ 17 w 24"/>
                <a:gd name="T7" fmla="*/ 122 h 174"/>
                <a:gd name="T8" fmla="*/ 23 w 24"/>
                <a:gd name="T9" fmla="*/ 173 h 1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4">
                  <a:moveTo>
                    <a:pt x="0" y="0"/>
                  </a:moveTo>
                  <a:lnTo>
                    <a:pt x="5" y="23"/>
                  </a:lnTo>
                  <a:lnTo>
                    <a:pt x="11" y="73"/>
                  </a:lnTo>
                  <a:lnTo>
                    <a:pt x="17" y="122"/>
                  </a:lnTo>
                  <a:lnTo>
                    <a:pt x="23" y="17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4" name="Freeform 345">
              <a:extLst>
                <a:ext uri="{FF2B5EF4-FFF2-40B4-BE49-F238E27FC236}">
                  <a16:creationId xmlns:a16="http://schemas.microsoft.com/office/drawing/2014/main" id="{84A19B97-6D80-B242-8611-A2521F7E51FC}"/>
                </a:ext>
              </a:extLst>
            </p:cNvPr>
            <p:cNvSpPr>
              <a:spLocks/>
            </p:cNvSpPr>
            <p:nvPr/>
          </p:nvSpPr>
          <p:spPr bwMode="auto">
            <a:xfrm>
              <a:off x="3424" y="1908"/>
              <a:ext cx="24" cy="31"/>
            </a:xfrm>
            <a:custGeom>
              <a:avLst/>
              <a:gdLst>
                <a:gd name="T0" fmla="*/ 0 w 24"/>
                <a:gd name="T1" fmla="*/ 6 h 31"/>
                <a:gd name="T2" fmla="*/ 5 w 24"/>
                <a:gd name="T3" fmla="*/ 0 h 31"/>
                <a:gd name="T4" fmla="*/ 11 w 24"/>
                <a:gd name="T5" fmla="*/ 9 h 31"/>
                <a:gd name="T6" fmla="*/ 17 w 24"/>
                <a:gd name="T7" fmla="*/ 20 h 31"/>
                <a:gd name="T8" fmla="*/ 23 w 24"/>
                <a:gd name="T9" fmla="*/ 3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1">
                  <a:moveTo>
                    <a:pt x="0" y="6"/>
                  </a:moveTo>
                  <a:lnTo>
                    <a:pt x="5" y="0"/>
                  </a:lnTo>
                  <a:lnTo>
                    <a:pt x="11" y="9"/>
                  </a:lnTo>
                  <a:lnTo>
                    <a:pt x="17" y="20"/>
                  </a:lnTo>
                  <a:lnTo>
                    <a:pt x="2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5" name="Freeform 346">
              <a:extLst>
                <a:ext uri="{FF2B5EF4-FFF2-40B4-BE49-F238E27FC236}">
                  <a16:creationId xmlns:a16="http://schemas.microsoft.com/office/drawing/2014/main" id="{CDA38586-6B3F-C34C-A076-1D65E5E0CB39}"/>
                </a:ext>
              </a:extLst>
            </p:cNvPr>
            <p:cNvSpPr>
              <a:spLocks/>
            </p:cNvSpPr>
            <p:nvPr/>
          </p:nvSpPr>
          <p:spPr bwMode="auto">
            <a:xfrm>
              <a:off x="3553" y="1922"/>
              <a:ext cx="36" cy="17"/>
            </a:xfrm>
            <a:custGeom>
              <a:avLst/>
              <a:gdLst>
                <a:gd name="T0" fmla="*/ 0 w 36"/>
                <a:gd name="T1" fmla="*/ 16 h 17"/>
                <a:gd name="T2" fmla="*/ 6 w 36"/>
                <a:gd name="T3" fmla="*/ 10 h 17"/>
                <a:gd name="T4" fmla="*/ 12 w 36"/>
                <a:gd name="T5" fmla="*/ 6 h 17"/>
                <a:gd name="T6" fmla="*/ 17 w 36"/>
                <a:gd name="T7" fmla="*/ 0 h 17"/>
                <a:gd name="T8" fmla="*/ 23 w 36"/>
                <a:gd name="T9" fmla="*/ 6 h 17"/>
                <a:gd name="T10" fmla="*/ 29 w 36"/>
                <a:gd name="T11" fmla="*/ 10 h 17"/>
                <a:gd name="T12" fmla="*/ 35 w 36"/>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7">
                  <a:moveTo>
                    <a:pt x="0" y="16"/>
                  </a:moveTo>
                  <a:lnTo>
                    <a:pt x="6" y="10"/>
                  </a:lnTo>
                  <a:lnTo>
                    <a:pt x="12" y="6"/>
                  </a:lnTo>
                  <a:lnTo>
                    <a:pt x="17" y="0"/>
                  </a:lnTo>
                  <a:lnTo>
                    <a:pt x="23" y="6"/>
                  </a:lnTo>
                  <a:lnTo>
                    <a:pt x="29" y="10"/>
                  </a:lnTo>
                  <a:lnTo>
                    <a:pt x="35"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6" name="Freeform 347">
              <a:extLst>
                <a:ext uri="{FF2B5EF4-FFF2-40B4-BE49-F238E27FC236}">
                  <a16:creationId xmlns:a16="http://schemas.microsoft.com/office/drawing/2014/main" id="{F37186D6-7494-6A43-A48E-C4F60D6B8B2B}"/>
                </a:ext>
              </a:extLst>
            </p:cNvPr>
            <p:cNvSpPr>
              <a:spLocks/>
            </p:cNvSpPr>
            <p:nvPr/>
          </p:nvSpPr>
          <p:spPr bwMode="auto">
            <a:xfrm>
              <a:off x="3165" y="1810"/>
              <a:ext cx="27" cy="114"/>
            </a:xfrm>
            <a:custGeom>
              <a:avLst/>
              <a:gdLst>
                <a:gd name="T0" fmla="*/ 0 w 27"/>
                <a:gd name="T1" fmla="*/ 0 h 114"/>
                <a:gd name="T2" fmla="*/ 7 w 27"/>
                <a:gd name="T3" fmla="*/ 23 h 114"/>
                <a:gd name="T4" fmla="*/ 13 w 27"/>
                <a:gd name="T5" fmla="*/ 53 h 114"/>
                <a:gd name="T6" fmla="*/ 20 w 27"/>
                <a:gd name="T7" fmla="*/ 83 h 114"/>
                <a:gd name="T8" fmla="*/ 26 w 27"/>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14">
                  <a:moveTo>
                    <a:pt x="0" y="0"/>
                  </a:moveTo>
                  <a:lnTo>
                    <a:pt x="7" y="23"/>
                  </a:lnTo>
                  <a:lnTo>
                    <a:pt x="13" y="53"/>
                  </a:lnTo>
                  <a:lnTo>
                    <a:pt x="20" y="83"/>
                  </a:lnTo>
                  <a:lnTo>
                    <a:pt x="26"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7" name="Freeform 348">
              <a:extLst>
                <a:ext uri="{FF2B5EF4-FFF2-40B4-BE49-F238E27FC236}">
                  <a16:creationId xmlns:a16="http://schemas.microsoft.com/office/drawing/2014/main" id="{85EB9390-EE23-5C49-8432-A559CBCF12A5}"/>
                </a:ext>
              </a:extLst>
            </p:cNvPr>
            <p:cNvSpPr>
              <a:spLocks/>
            </p:cNvSpPr>
            <p:nvPr/>
          </p:nvSpPr>
          <p:spPr bwMode="auto">
            <a:xfrm>
              <a:off x="3283" y="1700"/>
              <a:ext cx="29" cy="224"/>
            </a:xfrm>
            <a:custGeom>
              <a:avLst/>
              <a:gdLst>
                <a:gd name="T0" fmla="*/ 0 w 29"/>
                <a:gd name="T1" fmla="*/ 65 h 224"/>
                <a:gd name="T2" fmla="*/ 5 w 29"/>
                <a:gd name="T3" fmla="*/ 75 h 224"/>
                <a:gd name="T4" fmla="*/ 11 w 29"/>
                <a:gd name="T5" fmla="*/ 0 h 224"/>
                <a:gd name="T6" fmla="*/ 17 w 29"/>
                <a:gd name="T7" fmla="*/ 75 h 224"/>
                <a:gd name="T8" fmla="*/ 22 w 29"/>
                <a:gd name="T9" fmla="*/ 148 h 224"/>
                <a:gd name="T10" fmla="*/ 28 w 29"/>
                <a:gd name="T11" fmla="*/ 223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24">
                  <a:moveTo>
                    <a:pt x="0" y="65"/>
                  </a:moveTo>
                  <a:lnTo>
                    <a:pt x="5" y="75"/>
                  </a:lnTo>
                  <a:lnTo>
                    <a:pt x="11" y="0"/>
                  </a:lnTo>
                  <a:lnTo>
                    <a:pt x="17" y="75"/>
                  </a:lnTo>
                  <a:lnTo>
                    <a:pt x="22" y="148"/>
                  </a:lnTo>
                  <a:lnTo>
                    <a:pt x="28" y="2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8" name="Freeform 349">
              <a:extLst>
                <a:ext uri="{FF2B5EF4-FFF2-40B4-BE49-F238E27FC236}">
                  <a16:creationId xmlns:a16="http://schemas.microsoft.com/office/drawing/2014/main" id="{1117E3B2-51BF-D543-ACE3-B0D517D7081B}"/>
                </a:ext>
              </a:extLst>
            </p:cNvPr>
            <p:cNvSpPr>
              <a:spLocks/>
            </p:cNvSpPr>
            <p:nvPr/>
          </p:nvSpPr>
          <p:spPr bwMode="auto">
            <a:xfrm>
              <a:off x="3430" y="1908"/>
              <a:ext cx="24" cy="16"/>
            </a:xfrm>
            <a:custGeom>
              <a:avLst/>
              <a:gdLst>
                <a:gd name="T0" fmla="*/ 0 w 24"/>
                <a:gd name="T1" fmla="*/ 0 h 16"/>
                <a:gd name="T2" fmla="*/ 6 w 24"/>
                <a:gd name="T3" fmla="*/ 8 h 16"/>
                <a:gd name="T4" fmla="*/ 12 w 24"/>
                <a:gd name="T5" fmla="*/ 11 h 16"/>
                <a:gd name="T6" fmla="*/ 17 w 24"/>
                <a:gd name="T7" fmla="*/ 13 h 16"/>
                <a:gd name="T8" fmla="*/ 23 w 24"/>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6">
                  <a:moveTo>
                    <a:pt x="0" y="0"/>
                  </a:moveTo>
                  <a:lnTo>
                    <a:pt x="6" y="8"/>
                  </a:lnTo>
                  <a:lnTo>
                    <a:pt x="12" y="11"/>
                  </a:lnTo>
                  <a:lnTo>
                    <a:pt x="17" y="13"/>
                  </a:lnTo>
                  <a:lnTo>
                    <a:pt x="23"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9" name="Freeform 350">
              <a:extLst>
                <a:ext uri="{FF2B5EF4-FFF2-40B4-BE49-F238E27FC236}">
                  <a16:creationId xmlns:a16="http://schemas.microsoft.com/office/drawing/2014/main" id="{CC136F50-3B8C-4640-9294-42A8EB79A329}"/>
                </a:ext>
              </a:extLst>
            </p:cNvPr>
            <p:cNvSpPr>
              <a:spLocks/>
            </p:cNvSpPr>
            <p:nvPr/>
          </p:nvSpPr>
          <p:spPr bwMode="auto">
            <a:xfrm>
              <a:off x="3560" y="1893"/>
              <a:ext cx="35" cy="31"/>
            </a:xfrm>
            <a:custGeom>
              <a:avLst/>
              <a:gdLst>
                <a:gd name="T0" fmla="*/ 0 w 35"/>
                <a:gd name="T1" fmla="*/ 30 h 31"/>
                <a:gd name="T2" fmla="*/ 6 w 35"/>
                <a:gd name="T3" fmla="*/ 20 h 31"/>
                <a:gd name="T4" fmla="*/ 11 w 35"/>
                <a:gd name="T5" fmla="*/ 10 h 31"/>
                <a:gd name="T6" fmla="*/ 17 w 35"/>
                <a:gd name="T7" fmla="*/ 0 h 31"/>
                <a:gd name="T8" fmla="*/ 22 w 35"/>
                <a:gd name="T9" fmla="*/ 9 h 31"/>
                <a:gd name="T10" fmla="*/ 28 w 35"/>
                <a:gd name="T11" fmla="*/ 20 h 31"/>
                <a:gd name="T12" fmla="*/ 34 w 35"/>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1">
                  <a:moveTo>
                    <a:pt x="0" y="30"/>
                  </a:moveTo>
                  <a:lnTo>
                    <a:pt x="6" y="20"/>
                  </a:lnTo>
                  <a:lnTo>
                    <a:pt x="11" y="10"/>
                  </a:lnTo>
                  <a:lnTo>
                    <a:pt x="17" y="0"/>
                  </a:lnTo>
                  <a:lnTo>
                    <a:pt x="22" y="9"/>
                  </a:lnTo>
                  <a:lnTo>
                    <a:pt x="28" y="20"/>
                  </a:lnTo>
                  <a:lnTo>
                    <a:pt x="34"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 name="Line 351">
              <a:extLst>
                <a:ext uri="{FF2B5EF4-FFF2-40B4-BE49-F238E27FC236}">
                  <a16:creationId xmlns:a16="http://schemas.microsoft.com/office/drawing/2014/main" id="{191D246C-0E89-7749-B092-DFEDB47CA018}"/>
                </a:ext>
              </a:extLst>
            </p:cNvPr>
            <p:cNvSpPr>
              <a:spLocks noChangeShapeType="1"/>
            </p:cNvSpPr>
            <p:nvPr/>
          </p:nvSpPr>
          <p:spPr bwMode="auto">
            <a:xfrm flipV="1">
              <a:off x="3018" y="1900"/>
              <a:ext cx="6"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811" name="Freeform 352">
              <a:extLst>
                <a:ext uri="{FF2B5EF4-FFF2-40B4-BE49-F238E27FC236}">
                  <a16:creationId xmlns:a16="http://schemas.microsoft.com/office/drawing/2014/main" id="{D68F6387-E5D2-7148-A200-4F07D02E8FE6}"/>
                </a:ext>
              </a:extLst>
            </p:cNvPr>
            <p:cNvSpPr>
              <a:spLocks/>
            </p:cNvSpPr>
            <p:nvPr/>
          </p:nvSpPr>
          <p:spPr bwMode="auto">
            <a:xfrm>
              <a:off x="3037" y="1872"/>
              <a:ext cx="11" cy="33"/>
            </a:xfrm>
            <a:custGeom>
              <a:avLst/>
              <a:gdLst>
                <a:gd name="T0" fmla="*/ 0 w 11"/>
                <a:gd name="T1" fmla="*/ 0 h 33"/>
                <a:gd name="T2" fmla="*/ 5 w 11"/>
                <a:gd name="T3" fmla="*/ 27 h 33"/>
                <a:gd name="T4" fmla="*/ 10 w 11"/>
                <a:gd name="T5" fmla="*/ 32 h 33"/>
                <a:gd name="T6" fmla="*/ 0 60000 65536"/>
                <a:gd name="T7" fmla="*/ 0 60000 65536"/>
                <a:gd name="T8" fmla="*/ 0 60000 65536"/>
              </a:gdLst>
              <a:ahLst/>
              <a:cxnLst>
                <a:cxn ang="T6">
                  <a:pos x="T0" y="T1"/>
                </a:cxn>
                <a:cxn ang="T7">
                  <a:pos x="T2" y="T3"/>
                </a:cxn>
                <a:cxn ang="T8">
                  <a:pos x="T4" y="T5"/>
                </a:cxn>
              </a:cxnLst>
              <a:rect l="0" t="0" r="r" b="b"/>
              <a:pathLst>
                <a:path w="11" h="33">
                  <a:moveTo>
                    <a:pt x="0" y="0"/>
                  </a:moveTo>
                  <a:lnTo>
                    <a:pt x="5" y="27"/>
                  </a:lnTo>
                  <a:lnTo>
                    <a:pt x="10"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2" name="Freeform 353">
              <a:extLst>
                <a:ext uri="{FF2B5EF4-FFF2-40B4-BE49-F238E27FC236}">
                  <a16:creationId xmlns:a16="http://schemas.microsoft.com/office/drawing/2014/main" id="{781F8048-D7A9-0946-AB38-B94058ABA536}"/>
                </a:ext>
              </a:extLst>
            </p:cNvPr>
            <p:cNvSpPr>
              <a:spLocks/>
            </p:cNvSpPr>
            <p:nvPr/>
          </p:nvSpPr>
          <p:spPr bwMode="auto">
            <a:xfrm>
              <a:off x="3165" y="1762"/>
              <a:ext cx="31" cy="148"/>
            </a:xfrm>
            <a:custGeom>
              <a:avLst/>
              <a:gdLst>
                <a:gd name="T0" fmla="*/ 0 w 31"/>
                <a:gd name="T1" fmla="*/ 50 h 148"/>
                <a:gd name="T2" fmla="*/ 6 w 31"/>
                <a:gd name="T3" fmla="*/ 49 h 148"/>
                <a:gd name="T4" fmla="*/ 12 w 31"/>
                <a:gd name="T5" fmla="*/ 0 h 148"/>
                <a:gd name="T6" fmla="*/ 18 w 31"/>
                <a:gd name="T7" fmla="*/ 49 h 148"/>
                <a:gd name="T8" fmla="*/ 24 w 31"/>
                <a:gd name="T9" fmla="*/ 98 h 148"/>
                <a:gd name="T10" fmla="*/ 30 w 31"/>
                <a:gd name="T11" fmla="*/ 147 h 1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48">
                  <a:moveTo>
                    <a:pt x="0" y="50"/>
                  </a:moveTo>
                  <a:lnTo>
                    <a:pt x="6" y="49"/>
                  </a:lnTo>
                  <a:lnTo>
                    <a:pt x="12" y="0"/>
                  </a:lnTo>
                  <a:lnTo>
                    <a:pt x="18" y="49"/>
                  </a:lnTo>
                  <a:lnTo>
                    <a:pt x="24" y="98"/>
                  </a:lnTo>
                  <a:lnTo>
                    <a:pt x="30" y="1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3" name="Freeform 354">
              <a:extLst>
                <a:ext uri="{FF2B5EF4-FFF2-40B4-BE49-F238E27FC236}">
                  <a16:creationId xmlns:a16="http://schemas.microsoft.com/office/drawing/2014/main" id="{7166FB96-EC2F-8044-8723-BA9F4CE99783}"/>
                </a:ext>
              </a:extLst>
            </p:cNvPr>
            <p:cNvSpPr>
              <a:spLocks/>
            </p:cNvSpPr>
            <p:nvPr/>
          </p:nvSpPr>
          <p:spPr bwMode="auto">
            <a:xfrm>
              <a:off x="3296" y="1693"/>
              <a:ext cx="23" cy="217"/>
            </a:xfrm>
            <a:custGeom>
              <a:avLst/>
              <a:gdLst>
                <a:gd name="T0" fmla="*/ 0 w 23"/>
                <a:gd name="T1" fmla="*/ 6 h 217"/>
                <a:gd name="T2" fmla="*/ 6 w 23"/>
                <a:gd name="T3" fmla="*/ 0 h 217"/>
                <a:gd name="T4" fmla="*/ 11 w 23"/>
                <a:gd name="T5" fmla="*/ 72 h 217"/>
                <a:gd name="T6" fmla="*/ 17 w 23"/>
                <a:gd name="T7" fmla="*/ 144 h 217"/>
                <a:gd name="T8" fmla="*/ 22 w 23"/>
                <a:gd name="T9" fmla="*/ 216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7">
                  <a:moveTo>
                    <a:pt x="0" y="6"/>
                  </a:moveTo>
                  <a:lnTo>
                    <a:pt x="6" y="0"/>
                  </a:lnTo>
                  <a:lnTo>
                    <a:pt x="11" y="72"/>
                  </a:lnTo>
                  <a:lnTo>
                    <a:pt x="17" y="144"/>
                  </a:lnTo>
                  <a:lnTo>
                    <a:pt x="22" y="2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4" name="Freeform 355">
              <a:extLst>
                <a:ext uri="{FF2B5EF4-FFF2-40B4-BE49-F238E27FC236}">
                  <a16:creationId xmlns:a16="http://schemas.microsoft.com/office/drawing/2014/main" id="{A4B63C20-4194-DD4C-87FC-9EF3A6EB5A98}"/>
                </a:ext>
              </a:extLst>
            </p:cNvPr>
            <p:cNvSpPr>
              <a:spLocks/>
            </p:cNvSpPr>
            <p:nvPr/>
          </p:nvSpPr>
          <p:spPr bwMode="auto">
            <a:xfrm>
              <a:off x="3424" y="1864"/>
              <a:ext cx="37" cy="46"/>
            </a:xfrm>
            <a:custGeom>
              <a:avLst/>
              <a:gdLst>
                <a:gd name="T0" fmla="*/ 0 w 37"/>
                <a:gd name="T1" fmla="*/ 45 h 46"/>
                <a:gd name="T2" fmla="*/ 6 w 37"/>
                <a:gd name="T3" fmla="*/ 30 h 46"/>
                <a:gd name="T4" fmla="*/ 12 w 37"/>
                <a:gd name="T5" fmla="*/ 14 h 46"/>
                <a:gd name="T6" fmla="*/ 18 w 37"/>
                <a:gd name="T7" fmla="*/ 0 h 46"/>
                <a:gd name="T8" fmla="*/ 24 w 37"/>
                <a:gd name="T9" fmla="*/ 14 h 46"/>
                <a:gd name="T10" fmla="*/ 30 w 37"/>
                <a:gd name="T11" fmla="*/ 30 h 46"/>
                <a:gd name="T12" fmla="*/ 36 w 37"/>
                <a:gd name="T13" fmla="*/ 45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6">
                  <a:moveTo>
                    <a:pt x="0" y="45"/>
                  </a:moveTo>
                  <a:lnTo>
                    <a:pt x="6" y="30"/>
                  </a:lnTo>
                  <a:lnTo>
                    <a:pt x="12" y="14"/>
                  </a:lnTo>
                  <a:lnTo>
                    <a:pt x="18" y="0"/>
                  </a:lnTo>
                  <a:lnTo>
                    <a:pt x="24" y="14"/>
                  </a:lnTo>
                  <a:lnTo>
                    <a:pt x="30" y="30"/>
                  </a:lnTo>
                  <a:lnTo>
                    <a:pt x="36"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5" name="Freeform 356">
              <a:extLst>
                <a:ext uri="{FF2B5EF4-FFF2-40B4-BE49-F238E27FC236}">
                  <a16:creationId xmlns:a16="http://schemas.microsoft.com/office/drawing/2014/main" id="{D23E8ADF-806F-D243-9F9C-58949C5FF800}"/>
                </a:ext>
              </a:extLst>
            </p:cNvPr>
            <p:cNvSpPr>
              <a:spLocks/>
            </p:cNvSpPr>
            <p:nvPr/>
          </p:nvSpPr>
          <p:spPr bwMode="auto">
            <a:xfrm>
              <a:off x="2885" y="1888"/>
              <a:ext cx="34" cy="9"/>
            </a:xfrm>
            <a:custGeom>
              <a:avLst/>
              <a:gdLst>
                <a:gd name="T0" fmla="*/ 0 w 34"/>
                <a:gd name="T1" fmla="*/ 8 h 9"/>
                <a:gd name="T2" fmla="*/ 6 w 34"/>
                <a:gd name="T3" fmla="*/ 6 h 9"/>
                <a:gd name="T4" fmla="*/ 11 w 34"/>
                <a:gd name="T5" fmla="*/ 2 h 9"/>
                <a:gd name="T6" fmla="*/ 17 w 34"/>
                <a:gd name="T7" fmla="*/ 0 h 9"/>
                <a:gd name="T8" fmla="*/ 22 w 34"/>
                <a:gd name="T9" fmla="*/ 2 h 9"/>
                <a:gd name="T10" fmla="*/ 27 w 34"/>
                <a:gd name="T11" fmla="*/ 6 h 9"/>
                <a:gd name="T12" fmla="*/ 33 w 34"/>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9">
                  <a:moveTo>
                    <a:pt x="0" y="8"/>
                  </a:moveTo>
                  <a:lnTo>
                    <a:pt x="6" y="6"/>
                  </a:lnTo>
                  <a:lnTo>
                    <a:pt x="11" y="2"/>
                  </a:lnTo>
                  <a:lnTo>
                    <a:pt x="17" y="0"/>
                  </a:lnTo>
                  <a:lnTo>
                    <a:pt x="22" y="2"/>
                  </a:lnTo>
                  <a:lnTo>
                    <a:pt x="27" y="6"/>
                  </a:lnTo>
                  <a:lnTo>
                    <a:pt x="33"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6" name="Freeform 357">
              <a:extLst>
                <a:ext uri="{FF2B5EF4-FFF2-40B4-BE49-F238E27FC236}">
                  <a16:creationId xmlns:a16="http://schemas.microsoft.com/office/drawing/2014/main" id="{2E3C98E5-26EC-FB43-9DFF-6118141E4435}"/>
                </a:ext>
              </a:extLst>
            </p:cNvPr>
            <p:cNvSpPr>
              <a:spLocks/>
            </p:cNvSpPr>
            <p:nvPr/>
          </p:nvSpPr>
          <p:spPr bwMode="auto">
            <a:xfrm>
              <a:off x="3178" y="1748"/>
              <a:ext cx="23" cy="149"/>
            </a:xfrm>
            <a:custGeom>
              <a:avLst/>
              <a:gdLst>
                <a:gd name="T0" fmla="*/ 0 w 23"/>
                <a:gd name="T1" fmla="*/ 13 h 149"/>
                <a:gd name="T2" fmla="*/ 6 w 23"/>
                <a:gd name="T3" fmla="*/ 0 h 149"/>
                <a:gd name="T4" fmla="*/ 11 w 23"/>
                <a:gd name="T5" fmla="*/ 49 h 149"/>
                <a:gd name="T6" fmla="*/ 16 w 23"/>
                <a:gd name="T7" fmla="*/ 98 h 149"/>
                <a:gd name="T8" fmla="*/ 22 w 23"/>
                <a:gd name="T9" fmla="*/ 148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49">
                  <a:moveTo>
                    <a:pt x="0" y="13"/>
                  </a:moveTo>
                  <a:lnTo>
                    <a:pt x="6" y="0"/>
                  </a:lnTo>
                  <a:lnTo>
                    <a:pt x="11" y="49"/>
                  </a:lnTo>
                  <a:lnTo>
                    <a:pt x="16" y="98"/>
                  </a:lnTo>
                  <a:lnTo>
                    <a:pt x="22" y="14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7" name="Freeform 358">
              <a:extLst>
                <a:ext uri="{FF2B5EF4-FFF2-40B4-BE49-F238E27FC236}">
                  <a16:creationId xmlns:a16="http://schemas.microsoft.com/office/drawing/2014/main" id="{0DF052F8-D3D7-8045-B50B-7AF0DC59556C}"/>
                </a:ext>
              </a:extLst>
            </p:cNvPr>
            <p:cNvSpPr>
              <a:spLocks/>
            </p:cNvSpPr>
            <p:nvPr/>
          </p:nvSpPr>
          <p:spPr bwMode="auto">
            <a:xfrm>
              <a:off x="3300" y="1649"/>
              <a:ext cx="25" cy="248"/>
            </a:xfrm>
            <a:custGeom>
              <a:avLst/>
              <a:gdLst>
                <a:gd name="T0" fmla="*/ 0 w 25"/>
                <a:gd name="T1" fmla="*/ 44 h 248"/>
                <a:gd name="T2" fmla="*/ 6 w 25"/>
                <a:gd name="T3" fmla="*/ 0 h 248"/>
                <a:gd name="T4" fmla="*/ 12 w 25"/>
                <a:gd name="T5" fmla="*/ 82 h 248"/>
                <a:gd name="T6" fmla="*/ 18 w 25"/>
                <a:gd name="T7" fmla="*/ 164 h 248"/>
                <a:gd name="T8" fmla="*/ 24 w 25"/>
                <a:gd name="T9" fmla="*/ 247 h 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8">
                  <a:moveTo>
                    <a:pt x="0" y="44"/>
                  </a:moveTo>
                  <a:lnTo>
                    <a:pt x="6" y="0"/>
                  </a:lnTo>
                  <a:lnTo>
                    <a:pt x="12" y="82"/>
                  </a:lnTo>
                  <a:lnTo>
                    <a:pt x="18" y="164"/>
                  </a:lnTo>
                  <a:lnTo>
                    <a:pt x="24" y="2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8" name="Freeform 359">
              <a:extLst>
                <a:ext uri="{FF2B5EF4-FFF2-40B4-BE49-F238E27FC236}">
                  <a16:creationId xmlns:a16="http://schemas.microsoft.com/office/drawing/2014/main" id="{919E3F68-B4E1-DC49-8E27-DD09430B966D}"/>
                </a:ext>
              </a:extLst>
            </p:cNvPr>
            <p:cNvSpPr>
              <a:spLocks/>
            </p:cNvSpPr>
            <p:nvPr/>
          </p:nvSpPr>
          <p:spPr bwMode="auto">
            <a:xfrm>
              <a:off x="3430" y="1843"/>
              <a:ext cx="36" cy="54"/>
            </a:xfrm>
            <a:custGeom>
              <a:avLst/>
              <a:gdLst>
                <a:gd name="T0" fmla="*/ 0 w 36"/>
                <a:gd name="T1" fmla="*/ 51 h 54"/>
                <a:gd name="T2" fmla="*/ 6 w 36"/>
                <a:gd name="T3" fmla="*/ 36 h 54"/>
                <a:gd name="T4" fmla="*/ 12 w 36"/>
                <a:gd name="T5" fmla="*/ 17 h 54"/>
                <a:gd name="T6" fmla="*/ 18 w 36"/>
                <a:gd name="T7" fmla="*/ 0 h 54"/>
                <a:gd name="T8" fmla="*/ 24 w 36"/>
                <a:gd name="T9" fmla="*/ 17 h 54"/>
                <a:gd name="T10" fmla="*/ 29 w 36"/>
                <a:gd name="T11" fmla="*/ 35 h 54"/>
                <a:gd name="T12" fmla="*/ 35 w 36"/>
                <a:gd name="T13" fmla="*/ 53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51"/>
                  </a:moveTo>
                  <a:lnTo>
                    <a:pt x="6" y="36"/>
                  </a:lnTo>
                  <a:lnTo>
                    <a:pt x="12" y="17"/>
                  </a:lnTo>
                  <a:lnTo>
                    <a:pt x="18" y="0"/>
                  </a:lnTo>
                  <a:lnTo>
                    <a:pt x="24" y="17"/>
                  </a:lnTo>
                  <a:lnTo>
                    <a:pt x="29" y="35"/>
                  </a:lnTo>
                  <a:lnTo>
                    <a:pt x="35"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9" name="Freeform 360">
              <a:extLst>
                <a:ext uri="{FF2B5EF4-FFF2-40B4-BE49-F238E27FC236}">
                  <a16:creationId xmlns:a16="http://schemas.microsoft.com/office/drawing/2014/main" id="{9F70EBB3-8CFC-F348-936C-6FE91F0A5734}"/>
                </a:ext>
              </a:extLst>
            </p:cNvPr>
            <p:cNvSpPr>
              <a:spLocks/>
            </p:cNvSpPr>
            <p:nvPr/>
          </p:nvSpPr>
          <p:spPr bwMode="auto">
            <a:xfrm>
              <a:off x="3570" y="1865"/>
              <a:ext cx="39" cy="32"/>
            </a:xfrm>
            <a:custGeom>
              <a:avLst/>
              <a:gdLst>
                <a:gd name="T0" fmla="*/ 0 w 39"/>
                <a:gd name="T1" fmla="*/ 31 h 32"/>
                <a:gd name="T2" fmla="*/ 6 w 39"/>
                <a:gd name="T3" fmla="*/ 20 h 32"/>
                <a:gd name="T4" fmla="*/ 13 w 39"/>
                <a:gd name="T5" fmla="*/ 11 h 32"/>
                <a:gd name="T6" fmla="*/ 19 w 39"/>
                <a:gd name="T7" fmla="*/ 0 h 32"/>
                <a:gd name="T8" fmla="*/ 26 w 39"/>
                <a:gd name="T9" fmla="*/ 10 h 32"/>
                <a:gd name="T10" fmla="*/ 32 w 39"/>
                <a:gd name="T11" fmla="*/ 20 h 32"/>
                <a:gd name="T12" fmla="*/ 38 w 39"/>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2">
                  <a:moveTo>
                    <a:pt x="0" y="31"/>
                  </a:moveTo>
                  <a:lnTo>
                    <a:pt x="6" y="20"/>
                  </a:lnTo>
                  <a:lnTo>
                    <a:pt x="13" y="11"/>
                  </a:lnTo>
                  <a:lnTo>
                    <a:pt x="19" y="0"/>
                  </a:lnTo>
                  <a:lnTo>
                    <a:pt x="26" y="10"/>
                  </a:lnTo>
                  <a:lnTo>
                    <a:pt x="32" y="20"/>
                  </a:lnTo>
                  <a:lnTo>
                    <a:pt x="38"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0" name="Freeform 361">
              <a:extLst>
                <a:ext uri="{FF2B5EF4-FFF2-40B4-BE49-F238E27FC236}">
                  <a16:creationId xmlns:a16="http://schemas.microsoft.com/office/drawing/2014/main" id="{9C7A8CB1-E675-8949-99FF-7AD2933074B9}"/>
                </a:ext>
              </a:extLst>
            </p:cNvPr>
            <p:cNvSpPr>
              <a:spLocks/>
            </p:cNvSpPr>
            <p:nvPr/>
          </p:nvSpPr>
          <p:spPr bwMode="auto">
            <a:xfrm>
              <a:off x="2890" y="1860"/>
              <a:ext cx="37" cy="23"/>
            </a:xfrm>
            <a:custGeom>
              <a:avLst/>
              <a:gdLst>
                <a:gd name="T0" fmla="*/ 0 w 37"/>
                <a:gd name="T1" fmla="*/ 22 h 23"/>
                <a:gd name="T2" fmla="*/ 6 w 37"/>
                <a:gd name="T3" fmla="*/ 14 h 23"/>
                <a:gd name="T4" fmla="*/ 12 w 37"/>
                <a:gd name="T5" fmla="*/ 8 h 23"/>
                <a:gd name="T6" fmla="*/ 18 w 37"/>
                <a:gd name="T7" fmla="*/ 0 h 23"/>
                <a:gd name="T8" fmla="*/ 24 w 37"/>
                <a:gd name="T9" fmla="*/ 8 h 23"/>
                <a:gd name="T10" fmla="*/ 30 w 37"/>
                <a:gd name="T11" fmla="*/ 14 h 23"/>
                <a:gd name="T12" fmla="*/ 36 w 37"/>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3">
                  <a:moveTo>
                    <a:pt x="0" y="22"/>
                  </a:moveTo>
                  <a:lnTo>
                    <a:pt x="6" y="14"/>
                  </a:lnTo>
                  <a:lnTo>
                    <a:pt x="12" y="8"/>
                  </a:lnTo>
                  <a:lnTo>
                    <a:pt x="18" y="0"/>
                  </a:lnTo>
                  <a:lnTo>
                    <a:pt x="24" y="8"/>
                  </a:lnTo>
                  <a:lnTo>
                    <a:pt x="30" y="14"/>
                  </a:lnTo>
                  <a:lnTo>
                    <a:pt x="3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1" name="Freeform 362">
              <a:extLst>
                <a:ext uri="{FF2B5EF4-FFF2-40B4-BE49-F238E27FC236}">
                  <a16:creationId xmlns:a16="http://schemas.microsoft.com/office/drawing/2014/main" id="{C92BA4E3-D039-194A-90A8-92F25AE7AD99}"/>
                </a:ext>
              </a:extLst>
            </p:cNvPr>
            <p:cNvSpPr>
              <a:spLocks/>
            </p:cNvSpPr>
            <p:nvPr/>
          </p:nvSpPr>
          <p:spPr bwMode="auto">
            <a:xfrm>
              <a:off x="3031" y="1815"/>
              <a:ext cx="24" cy="46"/>
            </a:xfrm>
            <a:custGeom>
              <a:avLst/>
              <a:gdLst>
                <a:gd name="T0" fmla="*/ 0 w 24"/>
                <a:gd name="T1" fmla="*/ 18 h 46"/>
                <a:gd name="T2" fmla="*/ 6 w 24"/>
                <a:gd name="T3" fmla="*/ 45 h 46"/>
                <a:gd name="T4" fmla="*/ 12 w 24"/>
                <a:gd name="T5" fmla="*/ 23 h 46"/>
                <a:gd name="T6" fmla="*/ 17 w 24"/>
                <a:gd name="T7" fmla="*/ 0 h 46"/>
                <a:gd name="T8" fmla="*/ 23 w 24"/>
                <a:gd name="T9" fmla="*/ 23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6">
                  <a:moveTo>
                    <a:pt x="0" y="18"/>
                  </a:moveTo>
                  <a:lnTo>
                    <a:pt x="6" y="45"/>
                  </a:lnTo>
                  <a:lnTo>
                    <a:pt x="12" y="23"/>
                  </a:lnTo>
                  <a:lnTo>
                    <a:pt x="17" y="0"/>
                  </a:lnTo>
                  <a:lnTo>
                    <a:pt x="2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6" name="Line 363">
              <a:extLst>
                <a:ext uri="{FF2B5EF4-FFF2-40B4-BE49-F238E27FC236}">
                  <a16:creationId xmlns:a16="http://schemas.microsoft.com/office/drawing/2014/main" id="{CA63475C-183E-7C4E-BD8F-E1BED8DC4BF1}"/>
                </a:ext>
              </a:extLst>
            </p:cNvPr>
            <p:cNvSpPr>
              <a:spLocks noChangeShapeType="1"/>
            </p:cNvSpPr>
            <p:nvPr/>
          </p:nvSpPr>
          <p:spPr bwMode="auto">
            <a:xfrm>
              <a:off x="3060" y="1834"/>
              <a:ext cx="4" cy="44"/>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823" name="Freeform 364">
              <a:extLst>
                <a:ext uri="{FF2B5EF4-FFF2-40B4-BE49-F238E27FC236}">
                  <a16:creationId xmlns:a16="http://schemas.microsoft.com/office/drawing/2014/main" id="{117361DA-07C0-CB41-9786-1FB380036DDD}"/>
                </a:ext>
              </a:extLst>
            </p:cNvPr>
            <p:cNvSpPr>
              <a:spLocks/>
            </p:cNvSpPr>
            <p:nvPr/>
          </p:nvSpPr>
          <p:spPr bwMode="auto">
            <a:xfrm>
              <a:off x="3172" y="988"/>
              <a:ext cx="36" cy="895"/>
            </a:xfrm>
            <a:custGeom>
              <a:avLst/>
              <a:gdLst>
                <a:gd name="T0" fmla="*/ 0 w 36"/>
                <a:gd name="T1" fmla="*/ 822 h 895"/>
                <a:gd name="T2" fmla="*/ 6 w 36"/>
                <a:gd name="T3" fmla="*/ 592 h 895"/>
                <a:gd name="T4" fmla="*/ 12 w 36"/>
                <a:gd name="T5" fmla="*/ 295 h 895"/>
                <a:gd name="T6" fmla="*/ 17 w 36"/>
                <a:gd name="T7" fmla="*/ 0 h 895"/>
                <a:gd name="T8" fmla="*/ 23 w 36"/>
                <a:gd name="T9" fmla="*/ 298 h 895"/>
                <a:gd name="T10" fmla="*/ 29 w 36"/>
                <a:gd name="T11" fmla="*/ 596 h 895"/>
                <a:gd name="T12" fmla="*/ 35 w 36"/>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95">
                  <a:moveTo>
                    <a:pt x="0" y="822"/>
                  </a:moveTo>
                  <a:lnTo>
                    <a:pt x="6" y="592"/>
                  </a:lnTo>
                  <a:lnTo>
                    <a:pt x="12" y="295"/>
                  </a:lnTo>
                  <a:lnTo>
                    <a:pt x="17" y="0"/>
                  </a:lnTo>
                  <a:lnTo>
                    <a:pt x="23" y="298"/>
                  </a:lnTo>
                  <a:lnTo>
                    <a:pt x="29" y="596"/>
                  </a:lnTo>
                  <a:lnTo>
                    <a:pt x="35"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4" name="Freeform 365">
              <a:extLst>
                <a:ext uri="{FF2B5EF4-FFF2-40B4-BE49-F238E27FC236}">
                  <a16:creationId xmlns:a16="http://schemas.microsoft.com/office/drawing/2014/main" id="{7C06CA5F-C898-0545-902D-756C4145819A}"/>
                </a:ext>
              </a:extLst>
            </p:cNvPr>
            <p:cNvSpPr>
              <a:spLocks/>
            </p:cNvSpPr>
            <p:nvPr/>
          </p:nvSpPr>
          <p:spPr bwMode="auto">
            <a:xfrm>
              <a:off x="3296" y="988"/>
              <a:ext cx="37" cy="895"/>
            </a:xfrm>
            <a:custGeom>
              <a:avLst/>
              <a:gdLst>
                <a:gd name="T0" fmla="*/ 0 w 37"/>
                <a:gd name="T1" fmla="*/ 712 h 895"/>
                <a:gd name="T2" fmla="*/ 6 w 37"/>
                <a:gd name="T3" fmla="*/ 596 h 895"/>
                <a:gd name="T4" fmla="*/ 12 w 37"/>
                <a:gd name="T5" fmla="*/ 299 h 895"/>
                <a:gd name="T6" fmla="*/ 18 w 37"/>
                <a:gd name="T7" fmla="*/ 0 h 895"/>
                <a:gd name="T8" fmla="*/ 24 w 37"/>
                <a:gd name="T9" fmla="*/ 298 h 895"/>
                <a:gd name="T10" fmla="*/ 30 w 37"/>
                <a:gd name="T11" fmla="*/ 596 h 895"/>
                <a:gd name="T12" fmla="*/ 36 w 37"/>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95">
                  <a:moveTo>
                    <a:pt x="0" y="712"/>
                  </a:moveTo>
                  <a:lnTo>
                    <a:pt x="6" y="596"/>
                  </a:lnTo>
                  <a:lnTo>
                    <a:pt x="12" y="299"/>
                  </a:lnTo>
                  <a:lnTo>
                    <a:pt x="18" y="0"/>
                  </a:lnTo>
                  <a:lnTo>
                    <a:pt x="24" y="298"/>
                  </a:lnTo>
                  <a:lnTo>
                    <a:pt x="30" y="596"/>
                  </a:lnTo>
                  <a:lnTo>
                    <a:pt x="36"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5" name="Freeform 366">
              <a:extLst>
                <a:ext uri="{FF2B5EF4-FFF2-40B4-BE49-F238E27FC236}">
                  <a16:creationId xmlns:a16="http://schemas.microsoft.com/office/drawing/2014/main" id="{CD6EB089-915D-1047-999F-DCC48636B265}"/>
                </a:ext>
              </a:extLst>
            </p:cNvPr>
            <p:cNvSpPr>
              <a:spLocks/>
            </p:cNvSpPr>
            <p:nvPr/>
          </p:nvSpPr>
          <p:spPr bwMode="auto">
            <a:xfrm>
              <a:off x="3437" y="988"/>
              <a:ext cx="34" cy="895"/>
            </a:xfrm>
            <a:custGeom>
              <a:avLst/>
              <a:gdLst>
                <a:gd name="T0" fmla="*/ 0 w 34"/>
                <a:gd name="T1" fmla="*/ 891 h 895"/>
                <a:gd name="T2" fmla="*/ 6 w 34"/>
                <a:gd name="T3" fmla="*/ 596 h 895"/>
                <a:gd name="T4" fmla="*/ 11 w 34"/>
                <a:gd name="T5" fmla="*/ 299 h 895"/>
                <a:gd name="T6" fmla="*/ 17 w 34"/>
                <a:gd name="T7" fmla="*/ 0 h 895"/>
                <a:gd name="T8" fmla="*/ 22 w 34"/>
                <a:gd name="T9" fmla="*/ 298 h 895"/>
                <a:gd name="T10" fmla="*/ 27 w 34"/>
                <a:gd name="T11" fmla="*/ 596 h 895"/>
                <a:gd name="T12" fmla="*/ 33 w 34"/>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95">
                  <a:moveTo>
                    <a:pt x="0" y="891"/>
                  </a:moveTo>
                  <a:lnTo>
                    <a:pt x="6" y="596"/>
                  </a:lnTo>
                  <a:lnTo>
                    <a:pt x="11" y="299"/>
                  </a:lnTo>
                  <a:lnTo>
                    <a:pt x="17" y="0"/>
                  </a:lnTo>
                  <a:lnTo>
                    <a:pt x="22" y="298"/>
                  </a:lnTo>
                  <a:lnTo>
                    <a:pt x="27" y="596"/>
                  </a:lnTo>
                  <a:lnTo>
                    <a:pt x="33"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6" name="Freeform 367">
              <a:extLst>
                <a:ext uri="{FF2B5EF4-FFF2-40B4-BE49-F238E27FC236}">
                  <a16:creationId xmlns:a16="http://schemas.microsoft.com/office/drawing/2014/main" id="{17B1124A-290E-C640-8A8E-914460738C27}"/>
                </a:ext>
              </a:extLst>
            </p:cNvPr>
            <p:cNvSpPr>
              <a:spLocks/>
            </p:cNvSpPr>
            <p:nvPr/>
          </p:nvSpPr>
          <p:spPr bwMode="auto">
            <a:xfrm>
              <a:off x="3578" y="988"/>
              <a:ext cx="34" cy="895"/>
            </a:xfrm>
            <a:custGeom>
              <a:avLst/>
              <a:gdLst>
                <a:gd name="T0" fmla="*/ 0 w 34"/>
                <a:gd name="T1" fmla="*/ 894 h 895"/>
                <a:gd name="T2" fmla="*/ 6 w 34"/>
                <a:gd name="T3" fmla="*/ 596 h 895"/>
                <a:gd name="T4" fmla="*/ 11 w 34"/>
                <a:gd name="T5" fmla="*/ 299 h 895"/>
                <a:gd name="T6" fmla="*/ 17 w 34"/>
                <a:gd name="T7" fmla="*/ 0 h 895"/>
                <a:gd name="T8" fmla="*/ 22 w 34"/>
                <a:gd name="T9" fmla="*/ 298 h 895"/>
                <a:gd name="T10" fmla="*/ 27 w 34"/>
                <a:gd name="T11" fmla="*/ 596 h 895"/>
                <a:gd name="T12" fmla="*/ 33 w 34"/>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95">
                  <a:moveTo>
                    <a:pt x="0" y="894"/>
                  </a:moveTo>
                  <a:lnTo>
                    <a:pt x="6" y="596"/>
                  </a:lnTo>
                  <a:lnTo>
                    <a:pt x="11" y="299"/>
                  </a:lnTo>
                  <a:lnTo>
                    <a:pt x="17" y="0"/>
                  </a:lnTo>
                  <a:lnTo>
                    <a:pt x="22" y="298"/>
                  </a:lnTo>
                  <a:lnTo>
                    <a:pt x="27" y="596"/>
                  </a:lnTo>
                  <a:lnTo>
                    <a:pt x="33"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Date Placeholder 2">
            <a:extLst>
              <a:ext uri="{FF2B5EF4-FFF2-40B4-BE49-F238E27FC236}">
                <a16:creationId xmlns:a16="http://schemas.microsoft.com/office/drawing/2014/main" id="{7DBD9DB0-2C53-884D-B3B1-AF17AC4E73F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847E005-374A-C448-818F-48F6392D2ED0}" type="datetime12">
              <a:rPr lang="en-US" altLang="en-US" sz="1400" smtClean="0"/>
              <a:t>7:38 AM</a:t>
            </a:fld>
            <a:endParaRPr lang="en-US" altLang="en-US" sz="1400"/>
          </a:p>
        </p:txBody>
      </p:sp>
      <p:sp>
        <p:nvSpPr>
          <p:cNvPr id="107523" name="Slide Number Placeholder 4">
            <a:extLst>
              <a:ext uri="{FF2B5EF4-FFF2-40B4-BE49-F238E27FC236}">
                <a16:creationId xmlns:a16="http://schemas.microsoft.com/office/drawing/2014/main" id="{2CDFDD19-A05D-ED46-81FD-3887E916FAC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397D445-F54E-CF4F-AF7C-AF9E529C748B}" type="slidenum">
              <a:rPr lang="en-US" altLang="en-US" sz="1400" smtClean="0">
                <a:latin typeface="Times New Roman" panose="02020603050405020304" pitchFamily="18" charset="0"/>
              </a:rPr>
              <a:pPr>
                <a:spcBef>
                  <a:spcPct val="0"/>
                </a:spcBef>
                <a:buFontTx/>
                <a:buNone/>
              </a:pPr>
              <a:t>52</a:t>
            </a:fld>
            <a:endParaRPr lang="en-US" altLang="en-US" sz="1400">
              <a:latin typeface="Times New Roman" panose="02020603050405020304" pitchFamily="18" charset="0"/>
            </a:endParaRPr>
          </a:p>
        </p:txBody>
      </p:sp>
      <p:sp>
        <p:nvSpPr>
          <p:cNvPr id="107524" name="Rectangle 2">
            <a:extLst>
              <a:ext uri="{FF2B5EF4-FFF2-40B4-BE49-F238E27FC236}">
                <a16:creationId xmlns:a16="http://schemas.microsoft.com/office/drawing/2014/main" id="{90CC064A-BCD4-C141-A619-44D5DE8E0577}"/>
              </a:ext>
            </a:extLst>
          </p:cNvPr>
          <p:cNvSpPr>
            <a:spLocks noGrp="1" noChangeArrowheads="1"/>
          </p:cNvSpPr>
          <p:nvPr>
            <p:ph type="title"/>
          </p:nvPr>
        </p:nvSpPr>
        <p:spPr>
          <a:xfrm>
            <a:off x="381000" y="152400"/>
            <a:ext cx="7772400" cy="762000"/>
          </a:xfrm>
        </p:spPr>
        <p:txBody>
          <a:bodyPr/>
          <a:lstStyle/>
          <a:p>
            <a:r>
              <a:rPr lang="en-US" altLang="en-US">
                <a:ea typeface="ＭＳ Ｐゴシック" panose="020B0600070205080204" pitchFamily="34" charset="-128"/>
              </a:rPr>
              <a:t>Data Analysis Concepts</a:t>
            </a:r>
            <a:endParaRPr lang="en-US" altLang="en-US" b="1">
              <a:latin typeface="Helvetica" pitchFamily="2" charset="0"/>
              <a:ea typeface="ＭＳ Ｐゴシック" panose="020B0600070205080204" pitchFamily="34" charset="-128"/>
            </a:endParaRPr>
          </a:p>
        </p:txBody>
      </p:sp>
      <p:sp>
        <p:nvSpPr>
          <p:cNvPr id="107525" name="Text Box 3">
            <a:extLst>
              <a:ext uri="{FF2B5EF4-FFF2-40B4-BE49-F238E27FC236}">
                <a16:creationId xmlns:a16="http://schemas.microsoft.com/office/drawing/2014/main" id="{2EC66B7B-24E6-A544-9D9A-241C49980BC1}"/>
              </a:ext>
            </a:extLst>
          </p:cNvPr>
          <p:cNvSpPr txBox="1">
            <a:spLocks noChangeArrowheads="1"/>
          </p:cNvSpPr>
          <p:nvPr/>
        </p:nvSpPr>
        <p:spPr bwMode="auto">
          <a:xfrm>
            <a:off x="256822" y="1038777"/>
            <a:ext cx="9144000" cy="515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r>
              <a:rPr lang="en-US" altLang="en-US" sz="3600" b="1" dirty="0">
                <a:solidFill>
                  <a:schemeClr val="accent2"/>
                </a:solidFill>
                <a:latin typeface="Helvetica" pitchFamily="2" charset="0"/>
              </a:rPr>
              <a:t>Gating</a:t>
            </a:r>
            <a:r>
              <a:rPr lang="en-US" altLang="en-US" sz="2800" dirty="0">
                <a:latin typeface="Helvetica" pitchFamily="2" charset="0"/>
              </a:rPr>
              <a:t> </a:t>
            </a:r>
          </a:p>
          <a:p>
            <a:pPr lvl="2">
              <a:lnSpc>
                <a:spcPct val="96000"/>
              </a:lnSpc>
              <a:spcBef>
                <a:spcPct val="0"/>
              </a:spcBef>
            </a:pPr>
            <a:r>
              <a:rPr lang="en-US" altLang="en-US" sz="2800" dirty="0">
                <a:latin typeface="Helvetica" pitchFamily="2" charset="0"/>
              </a:rPr>
              <a:t>  Single parameter</a:t>
            </a:r>
          </a:p>
          <a:p>
            <a:pPr lvl="2">
              <a:lnSpc>
                <a:spcPct val="96000"/>
              </a:lnSpc>
              <a:spcBef>
                <a:spcPct val="0"/>
              </a:spcBef>
            </a:pPr>
            <a:r>
              <a:rPr lang="en-US" altLang="en-US" sz="2800" dirty="0">
                <a:latin typeface="Helvetica" pitchFamily="2" charset="0"/>
              </a:rPr>
              <a:t>  Dual parameter</a:t>
            </a:r>
          </a:p>
          <a:p>
            <a:pPr lvl="2">
              <a:lnSpc>
                <a:spcPct val="96000"/>
              </a:lnSpc>
              <a:spcBef>
                <a:spcPct val="0"/>
              </a:spcBef>
            </a:pPr>
            <a:r>
              <a:rPr lang="en-US" altLang="en-US" sz="2800" dirty="0">
                <a:latin typeface="Helvetica" pitchFamily="2" charset="0"/>
              </a:rPr>
              <a:t>  Multiple parameter</a:t>
            </a:r>
          </a:p>
          <a:p>
            <a:pPr lvl="2">
              <a:spcBef>
                <a:spcPct val="0"/>
              </a:spcBef>
            </a:pPr>
            <a:r>
              <a:rPr lang="en-US" altLang="en-US" sz="2800" dirty="0">
                <a:latin typeface="Helvetica" pitchFamily="2" charset="0"/>
              </a:rPr>
              <a:t>  Back Gating</a:t>
            </a: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lgn="ctr">
              <a:spcBef>
                <a:spcPct val="0"/>
              </a:spcBef>
              <a:buFontTx/>
              <a:buNone/>
            </a:pPr>
            <a:r>
              <a:rPr lang="en-US" altLang="en-US" sz="1800" dirty="0">
                <a:solidFill>
                  <a:srgbClr val="FF3300"/>
                </a:solidFill>
                <a:latin typeface="Helvetica" pitchFamily="2" charset="0"/>
              </a:rPr>
              <a:t>Note</a:t>
            </a:r>
            <a:r>
              <a:rPr lang="en-US" altLang="en-US" sz="1800" dirty="0">
                <a:latin typeface="Helvetica" pitchFamily="2" charset="0"/>
              </a:rPr>
              <a:t>: terms are introduced, but will be discussed in more detail in later lectures</a:t>
            </a:r>
            <a:endParaRPr lang="en-US" altLang="en-US" sz="2800" dirty="0">
              <a:latin typeface="Helvetica" pitchFamily="2" charset="0"/>
            </a:endParaRPr>
          </a:p>
        </p:txBody>
      </p:sp>
      <p:pic>
        <p:nvPicPr>
          <p:cNvPr id="107526" name="Picture 1">
            <a:extLst>
              <a:ext uri="{FF2B5EF4-FFF2-40B4-BE49-F238E27FC236}">
                <a16:creationId xmlns:a16="http://schemas.microsoft.com/office/drawing/2014/main" id="{1EC1A520-40F4-1741-8E31-1F4CF2A17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600" y="2119313"/>
            <a:ext cx="203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2">
            <a:extLst>
              <a:ext uri="{FF2B5EF4-FFF2-40B4-BE49-F238E27FC236}">
                <a16:creationId xmlns:a16="http://schemas.microsoft.com/office/drawing/2014/main" id="{278366B2-0F17-D442-992F-0996E730B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89050"/>
            <a:ext cx="172561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3">
            <a:extLst>
              <a:ext uri="{FF2B5EF4-FFF2-40B4-BE49-F238E27FC236}">
                <a16:creationId xmlns:a16="http://schemas.microsoft.com/office/drawing/2014/main" id="{CB9A14D7-EE0F-0F49-A8C5-1F757CD694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1813" y="3084513"/>
            <a:ext cx="14255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4">
            <a:extLst>
              <a:ext uri="{FF2B5EF4-FFF2-40B4-BE49-F238E27FC236}">
                <a16:creationId xmlns:a16="http://schemas.microsoft.com/office/drawing/2014/main" id="{7B5F773E-47B6-DC43-A1CF-D2AA3BCB99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2763" y="1263650"/>
            <a:ext cx="167481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5">
            <a:extLst>
              <a:ext uri="{FF2B5EF4-FFF2-40B4-BE49-F238E27FC236}">
                <a16:creationId xmlns:a16="http://schemas.microsoft.com/office/drawing/2014/main" id="{41B98C13-99D5-3B45-9A10-DE96DEE00A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3275" y="3849688"/>
            <a:ext cx="189865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6">
            <a:extLst>
              <a:ext uri="{FF2B5EF4-FFF2-40B4-BE49-F238E27FC236}">
                <a16:creationId xmlns:a16="http://schemas.microsoft.com/office/drawing/2014/main" id="{958C6AA2-8697-2743-8E9C-D079A05847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5388" y="3617913"/>
            <a:ext cx="127317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2" name="Picture 7">
            <a:extLst>
              <a:ext uri="{FF2B5EF4-FFF2-40B4-BE49-F238E27FC236}">
                <a16:creationId xmlns:a16="http://schemas.microsoft.com/office/drawing/2014/main" id="{415EA144-BFAF-1D41-9A98-2929F32439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3929063"/>
            <a:ext cx="193357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3" name="Picture 8">
            <a:extLst>
              <a:ext uri="{FF2B5EF4-FFF2-40B4-BE49-F238E27FC236}">
                <a16:creationId xmlns:a16="http://schemas.microsoft.com/office/drawing/2014/main" id="{3B9C3670-4752-6049-8797-523F8659DB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788" y="1660525"/>
            <a:ext cx="990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96BBA52-16AE-F849-A69B-5DF603F63E76}"/>
              </a:ext>
            </a:extLst>
          </p:cNvPr>
          <p:cNvSpPr txBox="1"/>
          <p:nvPr/>
        </p:nvSpPr>
        <p:spPr>
          <a:xfrm>
            <a:off x="450235" y="5530790"/>
            <a:ext cx="7783156" cy="400110"/>
          </a:xfrm>
          <a:prstGeom prst="rect">
            <a:avLst/>
          </a:prstGeom>
          <a:noFill/>
        </p:spPr>
        <p:txBody>
          <a:bodyPr wrap="none" rtlCol="0">
            <a:spAutoFit/>
          </a:bodyPr>
          <a:lstStyle/>
          <a:p>
            <a:r>
              <a:rPr lang="en-US" sz="2000" dirty="0"/>
              <a:t>Gating is a fundamental part of flow cytometry data collection &amp; Analysis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Date Placeholder 3">
            <a:extLst>
              <a:ext uri="{FF2B5EF4-FFF2-40B4-BE49-F238E27FC236}">
                <a16:creationId xmlns:a16="http://schemas.microsoft.com/office/drawing/2014/main" id="{0A9B03A6-0A5F-8641-A304-8E5CEDACEB50}"/>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EF637B2-161C-F045-913D-60A32C3E251B}" type="datetime12">
              <a:rPr lang="en-US" altLang="en-US" sz="1400" smtClean="0"/>
              <a:t>7:38 AM</a:t>
            </a:fld>
            <a:endParaRPr lang="en-US" altLang="en-US" sz="1400"/>
          </a:p>
        </p:txBody>
      </p:sp>
      <p:sp>
        <p:nvSpPr>
          <p:cNvPr id="109570" name="Footer Placeholder 4">
            <a:extLst>
              <a:ext uri="{FF2B5EF4-FFF2-40B4-BE49-F238E27FC236}">
                <a16:creationId xmlns:a16="http://schemas.microsoft.com/office/drawing/2014/main" id="{B83C0845-9B86-B84D-AE69-22743AB41685}"/>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t>© 1990-2022 J. Paul Robinson, Purdue University</a:t>
            </a:r>
          </a:p>
        </p:txBody>
      </p:sp>
      <p:sp>
        <p:nvSpPr>
          <p:cNvPr id="109571" name="Slide Number Placeholder 5">
            <a:extLst>
              <a:ext uri="{FF2B5EF4-FFF2-40B4-BE49-F238E27FC236}">
                <a16:creationId xmlns:a16="http://schemas.microsoft.com/office/drawing/2014/main" id="{61CD3FC3-D021-2F45-9F46-0841F2F3ECD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D7E8E213-4B6B-784B-B8CE-4BA594103CC9}" type="slidenum">
              <a:rPr lang="en-US" altLang="en-US" sz="1400" smtClean="0">
                <a:latin typeface="Times New Roman" panose="02020603050405020304" pitchFamily="18" charset="0"/>
              </a:rPr>
              <a:pPr>
                <a:spcBef>
                  <a:spcPct val="0"/>
                </a:spcBef>
                <a:buFontTx/>
                <a:buNone/>
              </a:pPr>
              <a:t>53</a:t>
            </a:fld>
            <a:endParaRPr lang="en-US" altLang="en-US" sz="1400">
              <a:latin typeface="Times New Roman" panose="02020603050405020304" pitchFamily="18" charset="0"/>
            </a:endParaRPr>
          </a:p>
        </p:txBody>
      </p:sp>
      <p:sp>
        <p:nvSpPr>
          <p:cNvPr id="64517" name="Rectangle 2">
            <a:extLst>
              <a:ext uri="{FF2B5EF4-FFF2-40B4-BE49-F238E27FC236}">
                <a16:creationId xmlns:a16="http://schemas.microsoft.com/office/drawing/2014/main" id="{BFF0A82B-1F0C-2E45-8E56-1AE58DE793E3}"/>
              </a:ext>
            </a:extLst>
          </p:cNvPr>
          <p:cNvSpPr>
            <a:spLocks noGrp="1" noChangeArrowheads="1"/>
          </p:cNvSpPr>
          <p:nvPr>
            <p:ph type="title"/>
          </p:nvPr>
        </p:nvSpPr>
        <p:spPr>
          <a:xfrm>
            <a:off x="0" y="152400"/>
            <a:ext cx="4495800" cy="6858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Sorting</a:t>
            </a:r>
          </a:p>
        </p:txBody>
      </p:sp>
      <p:sp>
        <p:nvSpPr>
          <p:cNvPr id="64518" name="Rectangle 3">
            <a:extLst>
              <a:ext uri="{FF2B5EF4-FFF2-40B4-BE49-F238E27FC236}">
                <a16:creationId xmlns:a16="http://schemas.microsoft.com/office/drawing/2014/main" id="{41DCCA2B-4343-3F48-8F41-5DB1B97F27FF}"/>
              </a:ext>
            </a:extLst>
          </p:cNvPr>
          <p:cNvSpPr>
            <a:spLocks noGrp="1" noChangeArrowheads="1"/>
          </p:cNvSpPr>
          <p:nvPr>
            <p:ph type="body" idx="1"/>
          </p:nvPr>
        </p:nvSpPr>
        <p:spPr>
          <a:xfrm>
            <a:off x="361950" y="1295400"/>
            <a:ext cx="8382000" cy="4495800"/>
          </a:xfrm>
          <a:extLst>
            <a:ext uri="{909E8E84-426E-40dd-AFC4-6F175D3DCCD1}"/>
            <a:ext uri="{91240B29-F687-4f45-9708-019B960494DF}"/>
            <a:ext uri="{AF507438-7753-43e0-B8FC-AC1667EBCBE1}"/>
            <a:ext uri="{FAA26D3D-D897-4be2-8F04-BA451C77F1D7}"/>
          </a:extLst>
        </p:spPr>
        <p:txBody>
          <a:bodyPr/>
          <a:lstStyle/>
          <a:p>
            <a:pPr>
              <a:lnSpc>
                <a:spcPct val="90000"/>
              </a:lnSpc>
              <a:defRPr/>
            </a:pPr>
            <a:r>
              <a:rPr lang="en-US" altLang="en-US" sz="2400" dirty="0">
                <a:ea typeface="+mn-ea"/>
              </a:rPr>
              <a:t>Sorting is the process of </a:t>
            </a:r>
            <a:r>
              <a:rPr lang="en-US" altLang="en-US" sz="2400" dirty="0">
                <a:solidFill>
                  <a:schemeClr val="accent2"/>
                </a:solidFill>
                <a:ea typeface="+mn-ea"/>
              </a:rPr>
              <a:t>physically separating</a:t>
            </a:r>
            <a:r>
              <a:rPr lang="en-US" altLang="en-US" sz="2400" dirty="0">
                <a:ea typeface="+mn-ea"/>
              </a:rPr>
              <a:t> a cell from a population</a:t>
            </a:r>
          </a:p>
          <a:p>
            <a:pPr>
              <a:lnSpc>
                <a:spcPct val="90000"/>
              </a:lnSpc>
              <a:defRPr/>
            </a:pPr>
            <a:r>
              <a:rPr lang="en-US" altLang="en-US" sz="2400" dirty="0">
                <a:ea typeface="+mn-ea"/>
              </a:rPr>
              <a:t>Sorting can be accomplished by a number of techniques but the primary one is </a:t>
            </a:r>
            <a:r>
              <a:rPr lang="en-US" altLang="en-US" sz="2400" dirty="0">
                <a:solidFill>
                  <a:schemeClr val="accent2"/>
                </a:solidFill>
                <a:ea typeface="+mn-ea"/>
              </a:rPr>
              <a:t>electrostatic sorting</a:t>
            </a:r>
          </a:p>
          <a:p>
            <a:pPr>
              <a:lnSpc>
                <a:spcPct val="90000"/>
              </a:lnSpc>
              <a:defRPr/>
            </a:pPr>
            <a:r>
              <a:rPr lang="en-US" altLang="en-US" sz="2400" dirty="0">
                <a:ea typeface="+mn-ea"/>
              </a:rPr>
              <a:t>Sorting can be 1-way, 2-way, 4-way or 7-way in modern sorters</a:t>
            </a:r>
          </a:p>
          <a:p>
            <a:pPr>
              <a:lnSpc>
                <a:spcPct val="90000"/>
              </a:lnSpc>
              <a:defRPr/>
            </a:pPr>
            <a:r>
              <a:rPr lang="en-US" altLang="en-US" sz="2400" dirty="0">
                <a:ea typeface="+mn-ea"/>
              </a:rPr>
              <a:t>Sorting can be accomplished under </a:t>
            </a:r>
            <a:r>
              <a:rPr lang="en-US" altLang="en-US" sz="2400" dirty="0">
                <a:solidFill>
                  <a:schemeClr val="accent2"/>
                </a:solidFill>
                <a:ea typeface="+mn-ea"/>
              </a:rPr>
              <a:t>sterile conditions</a:t>
            </a:r>
            <a:r>
              <a:rPr lang="en-US" altLang="en-US" sz="2400" dirty="0">
                <a:ea typeface="+mn-ea"/>
              </a:rPr>
              <a:t> for subsequent cell culture</a:t>
            </a:r>
          </a:p>
          <a:p>
            <a:pPr>
              <a:lnSpc>
                <a:spcPct val="90000"/>
              </a:lnSpc>
              <a:defRPr/>
            </a:pPr>
            <a:r>
              <a:rPr lang="en-US" altLang="en-US" sz="2400" dirty="0">
                <a:ea typeface="+mn-ea"/>
              </a:rPr>
              <a:t>Sorting can be achieved at high speeds over 100,000 events per second</a:t>
            </a:r>
          </a:p>
          <a:p>
            <a:pPr>
              <a:lnSpc>
                <a:spcPct val="90000"/>
              </a:lnSpc>
              <a:defRPr/>
            </a:pPr>
            <a:r>
              <a:rPr lang="en-US" altLang="en-US" sz="2400" dirty="0">
                <a:ea typeface="+mn-ea"/>
              </a:rPr>
              <a:t>Newest sorter is a SPECTRAL sorter that can use spectral unmixing to sort (Thermo Bigfoot)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Date Placeholder 3">
            <a:extLst>
              <a:ext uri="{FF2B5EF4-FFF2-40B4-BE49-F238E27FC236}">
                <a16:creationId xmlns:a16="http://schemas.microsoft.com/office/drawing/2014/main" id="{57244413-4594-F74C-9197-DAF74E47AFB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72AA4FD-1BEA-C148-8CE6-D146EC482BF9}" type="datetime12">
              <a:rPr lang="en-US" altLang="en-US" sz="1400" smtClean="0"/>
              <a:t>7:38 AM</a:t>
            </a:fld>
            <a:endParaRPr lang="en-US" altLang="en-US" sz="1400"/>
          </a:p>
        </p:txBody>
      </p:sp>
      <p:sp>
        <p:nvSpPr>
          <p:cNvPr id="111618" name="Footer Placeholder 4">
            <a:extLst>
              <a:ext uri="{FF2B5EF4-FFF2-40B4-BE49-F238E27FC236}">
                <a16:creationId xmlns:a16="http://schemas.microsoft.com/office/drawing/2014/main" id="{E5EEC687-2DFC-3748-9302-151A9E8DFB91}"/>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t>© 1990-2022 J. Paul Robinson, Purdue University</a:t>
            </a:r>
          </a:p>
        </p:txBody>
      </p:sp>
      <p:sp>
        <p:nvSpPr>
          <p:cNvPr id="111619" name="Slide Number Placeholder 5">
            <a:extLst>
              <a:ext uri="{FF2B5EF4-FFF2-40B4-BE49-F238E27FC236}">
                <a16:creationId xmlns:a16="http://schemas.microsoft.com/office/drawing/2014/main" id="{E4885B94-2D89-E546-8B37-2F0904E1D83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090C6F5-BF6B-8243-A67C-7F945F2490A8}" type="slidenum">
              <a:rPr lang="en-US" altLang="en-US" sz="1400" smtClean="0">
                <a:latin typeface="Times New Roman" panose="02020603050405020304" pitchFamily="18" charset="0"/>
              </a:rPr>
              <a:pPr>
                <a:spcBef>
                  <a:spcPct val="0"/>
                </a:spcBef>
                <a:buFontTx/>
                <a:buNone/>
              </a:pPr>
              <a:t>54</a:t>
            </a:fld>
            <a:endParaRPr lang="en-US" altLang="en-US" sz="1400">
              <a:latin typeface="Times New Roman" panose="02020603050405020304" pitchFamily="18" charset="0"/>
            </a:endParaRPr>
          </a:p>
        </p:txBody>
      </p:sp>
      <p:sp>
        <p:nvSpPr>
          <p:cNvPr id="65541" name="Rectangle 2">
            <a:extLst>
              <a:ext uri="{FF2B5EF4-FFF2-40B4-BE49-F238E27FC236}">
                <a16:creationId xmlns:a16="http://schemas.microsoft.com/office/drawing/2014/main" id="{D3A115C1-F3E3-C543-BFB7-C4384F15339D}"/>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Lecture Summary</a:t>
            </a:r>
          </a:p>
        </p:txBody>
      </p:sp>
      <p:sp>
        <p:nvSpPr>
          <p:cNvPr id="106501" name="Rectangle 3">
            <a:extLst>
              <a:ext uri="{FF2B5EF4-FFF2-40B4-BE49-F238E27FC236}">
                <a16:creationId xmlns:a16="http://schemas.microsoft.com/office/drawing/2014/main" id="{317E3DE5-4C3F-3141-97DE-96844B1ECFF8}"/>
              </a:ext>
            </a:extLst>
          </p:cNvPr>
          <p:cNvSpPr>
            <a:spLocks noGrp="1" noChangeArrowheads="1"/>
          </p:cNvSpPr>
          <p:nvPr>
            <p:ph type="body" idx="1"/>
          </p:nvPr>
        </p:nvSpPr>
        <p:spPr/>
        <p:txBody>
          <a:bodyPr/>
          <a:lstStyle/>
          <a:p>
            <a:pPr>
              <a:defRPr/>
            </a:pPr>
            <a:r>
              <a:rPr lang="en-US" altLang="en-US" dirty="0">
                <a:ea typeface="ＭＳ Ｐゴシック" panose="020B0600070205080204" pitchFamily="34" charset="-128"/>
              </a:rPr>
              <a:t>History of Flow Cytometry</a:t>
            </a:r>
          </a:p>
          <a:p>
            <a:pPr>
              <a:defRPr/>
            </a:pPr>
            <a:r>
              <a:rPr lang="en-US" altLang="en-US" dirty="0">
                <a:ea typeface="ＭＳ Ｐゴシック" panose="020B0600070205080204" pitchFamily="34" charset="-128"/>
              </a:rPr>
              <a:t>Some Key Individuals</a:t>
            </a:r>
          </a:p>
          <a:p>
            <a:pPr>
              <a:defRPr/>
            </a:pPr>
            <a:r>
              <a:rPr lang="en-US" altLang="en-US" dirty="0">
                <a:ea typeface="ＭＳ Ｐゴシック" panose="020B0600070205080204" pitchFamily="34" charset="-128"/>
              </a:rPr>
              <a:t>Key ideas</a:t>
            </a:r>
          </a:p>
          <a:p>
            <a:pPr>
              <a:defRPr/>
            </a:pPr>
            <a:r>
              <a:rPr lang="en-US" altLang="en-US" dirty="0">
                <a:ea typeface="ＭＳ Ｐゴシック" panose="020B0600070205080204" pitchFamily="34" charset="-128"/>
              </a:rPr>
              <a:t>Introduction to terms of use in flow cytometry</a:t>
            </a:r>
          </a:p>
          <a:p>
            <a:pPr marL="0" indent="0">
              <a:buFontTx/>
              <a:buNone/>
              <a:defRPr/>
            </a:pPr>
            <a:endParaRPr lang="en-US" altLang="en-US" dirty="0">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Date Placeholder 2">
            <a:extLst>
              <a:ext uri="{FF2B5EF4-FFF2-40B4-BE49-F238E27FC236}">
                <a16:creationId xmlns:a16="http://schemas.microsoft.com/office/drawing/2014/main" id="{B89306B9-A243-B04C-94E3-774A9C3A7B91}"/>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5E7C5B5-C4BA-4C4D-B1BB-38FE7B7B76C7}" type="datetime12">
              <a:rPr lang="en-US" altLang="en-US" sz="1200" smtClean="0"/>
              <a:t>7:38 AM</a:t>
            </a:fld>
            <a:endParaRPr lang="en-US" altLang="en-US" sz="1200" dirty="0"/>
          </a:p>
        </p:txBody>
      </p:sp>
      <p:sp>
        <p:nvSpPr>
          <p:cNvPr id="22531" name="Slide Number Placeholder 4">
            <a:extLst>
              <a:ext uri="{FF2B5EF4-FFF2-40B4-BE49-F238E27FC236}">
                <a16:creationId xmlns:a16="http://schemas.microsoft.com/office/drawing/2014/main" id="{3D2BC3EE-B7D0-B14B-AB75-B15E6AE7082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4D7E7FB-1B88-9B46-A8B0-4073D22A44E1}" type="slidenum">
              <a:rPr lang="en-US" altLang="en-US" sz="1400" smtClean="0">
                <a:latin typeface="Times New Roman" panose="02020603050405020304" pitchFamily="18" charset="0"/>
              </a:rPr>
              <a:pPr>
                <a:spcBef>
                  <a:spcPct val="0"/>
                </a:spcBef>
                <a:buFontTx/>
                <a:buNone/>
              </a:pPr>
              <a:t>6</a:t>
            </a:fld>
            <a:endParaRPr lang="en-US" altLang="en-US" sz="1400">
              <a:latin typeface="Times New Roman" panose="02020603050405020304" pitchFamily="18" charset="0"/>
            </a:endParaRPr>
          </a:p>
        </p:txBody>
      </p:sp>
      <p:sp>
        <p:nvSpPr>
          <p:cNvPr id="22532" name="Rectangle 2">
            <a:extLst>
              <a:ext uri="{FF2B5EF4-FFF2-40B4-BE49-F238E27FC236}">
                <a16:creationId xmlns:a16="http://schemas.microsoft.com/office/drawing/2014/main" id="{0AF2194C-0B72-CF48-89AD-AB61A49F82D4}"/>
              </a:ext>
            </a:extLst>
          </p:cNvPr>
          <p:cNvSpPr>
            <a:spLocks noGrp="1" noChangeArrowheads="1"/>
          </p:cNvSpPr>
          <p:nvPr>
            <p:ph type="title"/>
          </p:nvPr>
        </p:nvSpPr>
        <p:spPr>
          <a:xfrm>
            <a:off x="381000" y="1143000"/>
            <a:ext cx="7772400" cy="609600"/>
          </a:xfrm>
        </p:spPr>
        <p:txBody>
          <a:bodyPr/>
          <a:lstStyle/>
          <a:p>
            <a:r>
              <a:rPr lang="en-US" altLang="en-US" sz="2000">
                <a:ea typeface="ＭＳ Ｐゴシック" panose="020B0600070205080204" pitchFamily="34" charset="-128"/>
              </a:rPr>
              <a:t>Pre 1969 – Fulwyler, van Dilla etc. we have discussed</a:t>
            </a:r>
          </a:p>
        </p:txBody>
      </p:sp>
      <p:sp>
        <p:nvSpPr>
          <p:cNvPr id="22533" name="Rectangle 3">
            <a:extLst>
              <a:ext uri="{FF2B5EF4-FFF2-40B4-BE49-F238E27FC236}">
                <a16:creationId xmlns:a16="http://schemas.microsoft.com/office/drawing/2014/main" id="{FFD3FEDD-0ABC-9D47-8010-0247AB68F509}"/>
              </a:ext>
            </a:extLst>
          </p:cNvPr>
          <p:cNvSpPr>
            <a:spLocks noChangeArrowheads="1"/>
          </p:cNvSpPr>
          <p:nvPr/>
        </p:nvSpPr>
        <p:spPr bwMode="auto">
          <a:xfrm>
            <a:off x="381000" y="1752600"/>
            <a:ext cx="81534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r>
              <a:rPr lang="en-US" altLang="en-US" sz="1800" b="1">
                <a:solidFill>
                  <a:srgbClr val="FF3300"/>
                </a:solidFill>
                <a:latin typeface="Helvetica" pitchFamily="2" charset="0"/>
              </a:rPr>
              <a:t>Len Herzenberg</a:t>
            </a:r>
            <a:r>
              <a:rPr lang="en-US" altLang="en-US" sz="1800" b="1">
                <a:latin typeface="Helvetica" pitchFamily="2" charset="0"/>
              </a:rPr>
              <a:t> - 1969</a:t>
            </a:r>
            <a:r>
              <a:rPr lang="en-US" altLang="en-US" sz="1800">
                <a:latin typeface="Helvetica" pitchFamily="2" charset="0"/>
              </a:rPr>
              <a:t> - sorter based on fluorescence (arc lamp) built after working with one of Kamentsky’s RCS systems where they built an instrument they called the </a:t>
            </a:r>
            <a:r>
              <a:rPr lang="en-US" altLang="en-US" sz="1800">
                <a:solidFill>
                  <a:srgbClr val="FF3300"/>
                </a:solidFill>
                <a:latin typeface="Helvetica" pitchFamily="2" charset="0"/>
              </a:rPr>
              <a:t>F</a:t>
            </a:r>
            <a:r>
              <a:rPr lang="en-US" altLang="en-US" sz="1800">
                <a:latin typeface="Helvetica" pitchFamily="2" charset="0"/>
              </a:rPr>
              <a:t>luorescence </a:t>
            </a:r>
            <a:r>
              <a:rPr lang="en-US" altLang="en-US" sz="1800">
                <a:solidFill>
                  <a:srgbClr val="FF3300"/>
                </a:solidFill>
                <a:latin typeface="Helvetica" pitchFamily="2" charset="0"/>
              </a:rPr>
              <a:t>A</a:t>
            </a:r>
            <a:r>
              <a:rPr lang="en-US" altLang="en-US" sz="1800">
                <a:latin typeface="Helvetica" pitchFamily="2" charset="0"/>
              </a:rPr>
              <a:t>ctivated </a:t>
            </a:r>
            <a:r>
              <a:rPr lang="en-US" altLang="en-US" sz="1800">
                <a:solidFill>
                  <a:srgbClr val="FF3300"/>
                </a:solidFill>
                <a:latin typeface="Helvetica" pitchFamily="2" charset="0"/>
              </a:rPr>
              <a:t>C</a:t>
            </a:r>
            <a:r>
              <a:rPr lang="en-US" altLang="en-US" sz="1800">
                <a:latin typeface="Helvetica" pitchFamily="2" charset="0"/>
              </a:rPr>
              <a:t>ell </a:t>
            </a:r>
            <a:r>
              <a:rPr lang="en-US" altLang="en-US" sz="1800">
                <a:solidFill>
                  <a:srgbClr val="FF3300"/>
                </a:solidFill>
                <a:latin typeface="Helvetica" pitchFamily="2" charset="0"/>
              </a:rPr>
              <a:t>S</a:t>
            </a:r>
            <a:r>
              <a:rPr lang="en-US" altLang="en-US" sz="1800">
                <a:latin typeface="Helvetica" pitchFamily="2" charset="0"/>
              </a:rPr>
              <a:t>orter (FACS)</a:t>
            </a:r>
          </a:p>
        </p:txBody>
      </p:sp>
      <p:pic>
        <p:nvPicPr>
          <p:cNvPr id="22534" name="Picture 6" descr="hertz2">
            <a:extLst>
              <a:ext uri="{FF2B5EF4-FFF2-40B4-BE49-F238E27FC236}">
                <a16:creationId xmlns:a16="http://schemas.microsoft.com/office/drawing/2014/main" id="{5F0C5CE0-D535-A444-BC95-7C62F4EE8E8F}"/>
              </a:ext>
            </a:extLst>
          </p:cNvPr>
          <p:cNvPicPr>
            <a:picLocks noChangeAspect="1" noChangeArrowheads="1"/>
          </p:cNvPicPr>
          <p:nvPr/>
        </p:nvPicPr>
        <p:blipFill>
          <a:blip r:embed="rId3">
            <a:lum bright="38000" contrast="20000"/>
            <a:extLst>
              <a:ext uri="{28A0092B-C50C-407E-A947-70E740481C1C}">
                <a14:useLocalDpi xmlns:a14="http://schemas.microsoft.com/office/drawing/2010/main" val="0"/>
              </a:ext>
            </a:extLst>
          </a:blip>
          <a:srcRect/>
          <a:stretch>
            <a:fillRect/>
          </a:stretch>
        </p:blipFill>
        <p:spPr bwMode="auto">
          <a:xfrm>
            <a:off x="914400" y="3429000"/>
            <a:ext cx="312102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hertz3">
            <a:extLst>
              <a:ext uri="{FF2B5EF4-FFF2-40B4-BE49-F238E27FC236}">
                <a16:creationId xmlns:a16="http://schemas.microsoft.com/office/drawing/2014/main" id="{94AF90A7-447A-2443-A0B6-E2CFF1477F6F}"/>
              </a:ext>
            </a:extLst>
          </p:cNvPr>
          <p:cNvPicPr>
            <a:picLocks noChangeAspect="1" noChangeArrowheads="1"/>
          </p:cNvPicPr>
          <p:nvPr/>
        </p:nvPicPr>
        <p:blipFill>
          <a:blip r:embed="rId4">
            <a:lum bright="20000" contrast="16000"/>
            <a:extLst>
              <a:ext uri="{28A0092B-C50C-407E-A947-70E740481C1C}">
                <a14:useLocalDpi xmlns:a14="http://schemas.microsoft.com/office/drawing/2010/main" val="0"/>
              </a:ext>
            </a:extLst>
          </a:blip>
          <a:srcRect/>
          <a:stretch>
            <a:fillRect/>
          </a:stretch>
        </p:blipFill>
        <p:spPr bwMode="auto">
          <a:xfrm>
            <a:off x="4495800" y="3429000"/>
            <a:ext cx="312102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8">
            <a:extLst>
              <a:ext uri="{FF2B5EF4-FFF2-40B4-BE49-F238E27FC236}">
                <a16:creationId xmlns:a16="http://schemas.microsoft.com/office/drawing/2014/main" id="{1BD1E6ED-9920-8A44-8308-ADC4C85188F4}"/>
              </a:ext>
            </a:extLst>
          </p:cNvPr>
          <p:cNvSpPr>
            <a:spLocks noChangeArrowheads="1"/>
          </p:cNvSpPr>
          <p:nvPr/>
        </p:nvSpPr>
        <p:spPr bwMode="auto">
          <a:xfrm>
            <a:off x="4876800" y="6248400"/>
            <a:ext cx="2970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Photos from 2000 – J.P. Robinson</a:t>
            </a:r>
          </a:p>
        </p:txBody>
      </p:sp>
      <p:sp>
        <p:nvSpPr>
          <p:cNvPr id="23562" name="Rectangle 9">
            <a:extLst>
              <a:ext uri="{FF2B5EF4-FFF2-40B4-BE49-F238E27FC236}">
                <a16:creationId xmlns:a16="http://schemas.microsoft.com/office/drawing/2014/main" id="{C8CDD143-318F-4540-AA59-5E08EE2FA0E8}"/>
              </a:ext>
            </a:extLst>
          </p:cNvPr>
          <p:cNvSpPr>
            <a:spLocks noChangeArrowheads="1"/>
          </p:cNvSpPr>
          <p:nvPr/>
        </p:nvSpPr>
        <p:spPr bwMode="auto">
          <a:xfrm>
            <a:off x="457200" y="152400"/>
            <a:ext cx="7772400" cy="609600"/>
          </a:xfrm>
          <a:prstGeom prst="rect">
            <a:avLst/>
          </a:prstGeom>
          <a:noFill/>
          <a:ln>
            <a:noFill/>
          </a:ln>
          <a:effectLst/>
          <a:extLst>
            <a:ext uri="{909E8E84-426E-40dd-AFC4-6F175D3DCCD1}"/>
            <a:ext uri="{91240B29-F687-4f45-9708-019B960494DF}"/>
            <a:ext uri="{AF507438-7753-43e0-B8FC-AC1667EBCBE1}"/>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r>
              <a:rPr lang="en-US" altLang="en-US">
                <a:solidFill>
                  <a:schemeClr val="tx2"/>
                </a:solidFill>
                <a:ea typeface="+mn-ea"/>
              </a:rPr>
              <a:t>Herzenberg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Date Placeholder 2">
            <a:extLst>
              <a:ext uri="{FF2B5EF4-FFF2-40B4-BE49-F238E27FC236}">
                <a16:creationId xmlns:a16="http://schemas.microsoft.com/office/drawing/2014/main" id="{3D88419D-9DB8-514B-A67D-31F8A0894247}"/>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01961CF-AA5E-0F47-A7CF-6B1C4861F88F}" type="datetime12">
              <a:rPr lang="en-US" altLang="en-US" sz="1400" smtClean="0"/>
              <a:t>7:38 AM</a:t>
            </a:fld>
            <a:endParaRPr lang="en-US" altLang="en-US" sz="1400"/>
          </a:p>
        </p:txBody>
      </p:sp>
      <p:sp>
        <p:nvSpPr>
          <p:cNvPr id="24579" name="Slide Number Placeholder 4">
            <a:extLst>
              <a:ext uri="{FF2B5EF4-FFF2-40B4-BE49-F238E27FC236}">
                <a16:creationId xmlns:a16="http://schemas.microsoft.com/office/drawing/2014/main" id="{144FC39D-3698-7F40-9574-FF31A3BC260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C7FDC267-3702-B74B-949A-93325AC13430}" type="slidenum">
              <a:rPr lang="en-US" altLang="en-US" sz="1400" smtClean="0">
                <a:latin typeface="Times New Roman" panose="02020603050405020304" pitchFamily="18" charset="0"/>
              </a:rPr>
              <a:pPr>
                <a:spcBef>
                  <a:spcPct val="0"/>
                </a:spcBef>
                <a:buFontTx/>
                <a:buNone/>
              </a:pPr>
              <a:t>7</a:t>
            </a:fld>
            <a:endParaRPr lang="en-US" altLang="en-US" sz="1400">
              <a:latin typeface="Times New Roman" panose="02020603050405020304" pitchFamily="18" charset="0"/>
            </a:endParaRPr>
          </a:p>
        </p:txBody>
      </p:sp>
      <p:sp>
        <p:nvSpPr>
          <p:cNvPr id="24581" name="Rectangle 2">
            <a:extLst>
              <a:ext uri="{FF2B5EF4-FFF2-40B4-BE49-F238E27FC236}">
                <a16:creationId xmlns:a16="http://schemas.microsoft.com/office/drawing/2014/main" id="{535E2FEC-6A21-9D40-AF3D-6DA0066FB1D5}"/>
              </a:ext>
            </a:extLst>
          </p:cNvPr>
          <p:cNvSpPr>
            <a:spLocks noGrp="1" noChangeArrowheads="1"/>
          </p:cNvSpPr>
          <p:nvPr>
            <p:ph type="title"/>
          </p:nvPr>
        </p:nvSpPr>
        <p:spPr>
          <a:xfrm>
            <a:off x="685800" y="228600"/>
            <a:ext cx="7772400" cy="533400"/>
          </a:xfrm>
          <a:extLst>
            <a:ext uri="{91240B29-F687-4f45-9708-019B960494DF}"/>
          </a:extLst>
        </p:spPr>
        <p:txBody>
          <a:bodyPr/>
          <a:lstStyle/>
          <a:p>
            <a:pPr>
              <a:defRPr/>
            </a:pPr>
            <a:r>
              <a:rPr lang="en-US" altLang="en-US" sz="2400">
                <a:ea typeface="+mj-ea"/>
              </a:rPr>
              <a:t>Herzenberg &amp; Becton-Dickinson</a:t>
            </a:r>
          </a:p>
        </p:txBody>
      </p:sp>
      <p:sp>
        <p:nvSpPr>
          <p:cNvPr id="2" name="Text Box 3">
            <a:extLst>
              <a:ext uri="{FF2B5EF4-FFF2-40B4-BE49-F238E27FC236}">
                <a16:creationId xmlns:a16="http://schemas.microsoft.com/office/drawing/2014/main" id="{F0F3E354-3651-6C42-9047-7AC87C7B57EE}"/>
              </a:ext>
            </a:extLst>
          </p:cNvPr>
          <p:cNvSpPr txBox="1">
            <a:spLocks noChangeArrowheads="1"/>
          </p:cNvSpPr>
          <p:nvPr/>
        </p:nvSpPr>
        <p:spPr bwMode="auto">
          <a:xfrm>
            <a:off x="228600" y="914400"/>
            <a:ext cx="84582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a:latin typeface="Times New Roman" panose="02020603050405020304" pitchFamily="18" charset="0"/>
            </a:endParaRPr>
          </a:p>
          <a:p>
            <a:pPr>
              <a:lnSpc>
                <a:spcPct val="96000"/>
              </a:lnSpc>
              <a:spcBef>
                <a:spcPct val="0"/>
              </a:spcBef>
              <a:buFontTx/>
              <a:buNone/>
            </a:pPr>
            <a:r>
              <a:rPr lang="en-US" altLang="en-US" sz="1600" b="1">
                <a:latin typeface="Helvetica" pitchFamily="2" charset="0"/>
              </a:rPr>
              <a:t>Herzenberg -1972</a:t>
            </a:r>
            <a:r>
              <a:rPr lang="en-US" altLang="en-US" sz="1600">
                <a:latin typeface="Helvetica" pitchFamily="2" charset="0"/>
              </a:rPr>
              <a:t>-  Argon laser flow sorter - placed an argon laser onto their sorter and successfully did high speed sorting - Coined the term </a:t>
            </a:r>
            <a:r>
              <a:rPr lang="en-US" altLang="en-US" sz="1600">
                <a:solidFill>
                  <a:srgbClr val="FF3300"/>
                </a:solidFill>
                <a:latin typeface="Helvetica" pitchFamily="2" charset="0"/>
              </a:rPr>
              <a:t>F</a:t>
            </a:r>
            <a:r>
              <a:rPr lang="en-US" altLang="en-US" sz="1600">
                <a:latin typeface="Helvetica" pitchFamily="2" charset="0"/>
              </a:rPr>
              <a:t>luorescence </a:t>
            </a:r>
            <a:r>
              <a:rPr lang="en-US" altLang="en-US" sz="1600">
                <a:solidFill>
                  <a:srgbClr val="FF3300"/>
                </a:solidFill>
                <a:latin typeface="Helvetica" pitchFamily="2" charset="0"/>
              </a:rPr>
              <a:t>A</a:t>
            </a:r>
            <a:r>
              <a:rPr lang="en-US" altLang="en-US" sz="1600">
                <a:latin typeface="Helvetica" pitchFamily="2" charset="0"/>
              </a:rPr>
              <a:t>ctivated </a:t>
            </a:r>
            <a:r>
              <a:rPr lang="en-US" altLang="en-US" sz="1600">
                <a:solidFill>
                  <a:srgbClr val="FF3300"/>
                </a:solidFill>
                <a:latin typeface="Helvetica" pitchFamily="2" charset="0"/>
              </a:rPr>
              <a:t>C</a:t>
            </a:r>
            <a:r>
              <a:rPr lang="en-US" altLang="en-US" sz="1600">
                <a:latin typeface="Helvetica" pitchFamily="2" charset="0"/>
              </a:rPr>
              <a:t>ell </a:t>
            </a:r>
            <a:r>
              <a:rPr lang="en-US" altLang="en-US" sz="1600">
                <a:solidFill>
                  <a:srgbClr val="FF3300"/>
                </a:solidFill>
                <a:latin typeface="Helvetica" pitchFamily="2" charset="0"/>
              </a:rPr>
              <a:t>S</a:t>
            </a:r>
            <a:r>
              <a:rPr lang="en-US" altLang="en-US" sz="1600">
                <a:latin typeface="Helvetica" pitchFamily="2" charset="0"/>
              </a:rPr>
              <a:t>orting (FACS) This instrument could detect weak fluorescence with rhodamine and fluorescein tagged antibodies. A commercial version was distributed by B-D in 1974 and could collect forward scatter and fluorescence above 530 nm.</a:t>
            </a:r>
          </a:p>
          <a:p>
            <a:pPr>
              <a:lnSpc>
                <a:spcPct val="96000"/>
              </a:lnSpc>
              <a:spcBef>
                <a:spcPct val="0"/>
              </a:spcBef>
              <a:buFontTx/>
              <a:buNone/>
            </a:pPr>
            <a:endParaRPr lang="en-US" altLang="en-US" sz="1600">
              <a:latin typeface="Helvetica" pitchFamily="2" charset="0"/>
            </a:endParaRPr>
          </a:p>
          <a:p>
            <a:pPr>
              <a:lnSpc>
                <a:spcPct val="96000"/>
              </a:lnSpc>
              <a:spcBef>
                <a:spcPct val="0"/>
              </a:spcBef>
              <a:buFontTx/>
              <a:buNone/>
            </a:pPr>
            <a:endParaRPr lang="en-US" altLang="en-US" sz="1600">
              <a:latin typeface="Helvetica" pitchFamily="2" charset="0"/>
            </a:endParaRPr>
          </a:p>
        </p:txBody>
      </p:sp>
      <p:pic>
        <p:nvPicPr>
          <p:cNvPr id="24582" name="Picture 9">
            <a:extLst>
              <a:ext uri="{FF2B5EF4-FFF2-40B4-BE49-F238E27FC236}">
                <a16:creationId xmlns:a16="http://schemas.microsoft.com/office/drawing/2014/main" id="{D6269B45-1370-ED4F-9EDF-BDF616AFC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43200"/>
            <a:ext cx="2581275"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 Box 10">
            <a:extLst>
              <a:ext uri="{FF2B5EF4-FFF2-40B4-BE49-F238E27FC236}">
                <a16:creationId xmlns:a16="http://schemas.microsoft.com/office/drawing/2014/main" id="{C5C28B4D-E7A8-CA40-A62D-42CE552DE5F8}"/>
              </a:ext>
            </a:extLst>
          </p:cNvPr>
          <p:cNvSpPr txBox="1">
            <a:spLocks noChangeArrowheads="1"/>
          </p:cNvSpPr>
          <p:nvPr/>
        </p:nvSpPr>
        <p:spPr bwMode="auto">
          <a:xfrm>
            <a:off x="3124200" y="2667000"/>
            <a:ext cx="5883275" cy="19383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2400">
                <a:solidFill>
                  <a:schemeClr val="tx2"/>
                </a:solidFill>
                <a:ea typeface="+mn-ea"/>
              </a:rPr>
              <a:t>Herzenberg was the recipient of the very </a:t>
            </a:r>
          </a:p>
          <a:p>
            <a:pPr>
              <a:spcBef>
                <a:spcPct val="0"/>
              </a:spcBef>
              <a:buFontTx/>
              <a:buNone/>
              <a:defRPr/>
            </a:pPr>
            <a:r>
              <a:rPr lang="en-US" altLang="en-US" sz="2400">
                <a:solidFill>
                  <a:schemeClr val="tx2"/>
                </a:solidFill>
                <a:ea typeface="+mn-ea"/>
              </a:rPr>
              <a:t>Prestigious 2006 Kyoto Prize for his work </a:t>
            </a:r>
          </a:p>
          <a:p>
            <a:pPr>
              <a:spcBef>
                <a:spcPct val="0"/>
              </a:spcBef>
              <a:buFontTx/>
              <a:buNone/>
              <a:defRPr/>
            </a:pPr>
            <a:r>
              <a:rPr lang="en-US" altLang="en-US" sz="2400">
                <a:solidFill>
                  <a:schemeClr val="tx2"/>
                </a:solidFill>
                <a:ea typeface="+mn-ea"/>
              </a:rPr>
              <a:t>in development of fluorescence based</a:t>
            </a:r>
          </a:p>
          <a:p>
            <a:pPr>
              <a:spcBef>
                <a:spcPct val="0"/>
              </a:spcBef>
              <a:buFontTx/>
              <a:buNone/>
              <a:defRPr/>
            </a:pPr>
            <a:r>
              <a:rPr lang="en-US" altLang="en-US" sz="2400">
                <a:solidFill>
                  <a:schemeClr val="tx2"/>
                </a:solidFill>
                <a:ea typeface="+mn-ea"/>
              </a:rPr>
              <a:t>flow cytometry. Many people well known </a:t>
            </a:r>
          </a:p>
          <a:p>
            <a:pPr>
              <a:spcBef>
                <a:spcPct val="0"/>
              </a:spcBef>
              <a:buFontTx/>
              <a:buNone/>
              <a:defRPr/>
            </a:pPr>
            <a:r>
              <a:rPr lang="en-US" altLang="en-US" sz="2400">
                <a:solidFill>
                  <a:schemeClr val="tx2"/>
                </a:solidFill>
                <a:ea typeface="+mn-ea"/>
              </a:rPr>
              <a:t>in the field were trained in his lab</a:t>
            </a:r>
          </a:p>
        </p:txBody>
      </p:sp>
      <p:sp>
        <p:nvSpPr>
          <p:cNvPr id="24585" name="Text Box 11">
            <a:extLst>
              <a:ext uri="{FF2B5EF4-FFF2-40B4-BE49-F238E27FC236}">
                <a16:creationId xmlns:a16="http://schemas.microsoft.com/office/drawing/2014/main" id="{271C70F1-31D7-654A-989F-68B17F71FE9B}"/>
              </a:ext>
            </a:extLst>
          </p:cNvPr>
          <p:cNvSpPr txBox="1">
            <a:spLocks noChangeArrowheads="1"/>
          </p:cNvSpPr>
          <p:nvPr/>
        </p:nvSpPr>
        <p:spPr bwMode="auto">
          <a:xfrm>
            <a:off x="3489325" y="6281738"/>
            <a:ext cx="3135313"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ea typeface="+mn-ea"/>
              </a:rPr>
              <a:t>(Photo from the official Kyoto Prize website)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AEB1BC85-5A88-AE43-9191-3DA60E0CECF5}"/>
              </a:ext>
            </a:extLst>
          </p:cNvPr>
          <p:cNvSpPr>
            <a:spLocks noGrp="1" noChangeArrowheads="1"/>
          </p:cNvSpPr>
          <p:nvPr>
            <p:ph type="title"/>
          </p:nvPr>
        </p:nvSpPr>
        <p:spPr>
          <a:xfrm>
            <a:off x="238125" y="74613"/>
            <a:ext cx="7772400" cy="611187"/>
          </a:xfrm>
        </p:spPr>
        <p:txBody>
          <a:bodyPr/>
          <a:lstStyle/>
          <a:p>
            <a:r>
              <a:rPr lang="en-US" altLang="en-US" sz="2800">
                <a:ea typeface="ＭＳ Ｐゴシック" panose="020B0600070205080204" pitchFamily="34" charset="-128"/>
              </a:rPr>
              <a:t>The driving force for Len Herzenberg</a:t>
            </a:r>
          </a:p>
        </p:txBody>
      </p:sp>
      <p:sp>
        <p:nvSpPr>
          <p:cNvPr id="26626" name="Date Placeholder 2">
            <a:extLst>
              <a:ext uri="{FF2B5EF4-FFF2-40B4-BE49-F238E27FC236}">
                <a16:creationId xmlns:a16="http://schemas.microsoft.com/office/drawing/2014/main" id="{5D68CDA1-F7C3-3A46-89D5-E9CC818A35D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9B20219-B987-4648-8938-14CA0076E7EE}" type="datetime12">
              <a:rPr lang="en-US" altLang="en-US" sz="1400" smtClean="0"/>
              <a:t>7:38 AM</a:t>
            </a:fld>
            <a:endParaRPr lang="en-US" altLang="en-US" sz="1400"/>
          </a:p>
        </p:txBody>
      </p:sp>
      <p:sp>
        <p:nvSpPr>
          <p:cNvPr id="26628" name="Slide Number Placeholder 4">
            <a:extLst>
              <a:ext uri="{FF2B5EF4-FFF2-40B4-BE49-F238E27FC236}">
                <a16:creationId xmlns:a16="http://schemas.microsoft.com/office/drawing/2014/main" id="{68A7B052-7F6C-A548-8B55-0030239B1BCA}"/>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44C2341-FB58-584E-8900-A93809AFB1F4}" type="slidenum">
              <a:rPr lang="en-US" altLang="en-US" sz="1400" smtClean="0">
                <a:latin typeface="Times New Roman" panose="02020603050405020304" pitchFamily="18" charset="0"/>
              </a:rPr>
              <a:pPr>
                <a:spcBef>
                  <a:spcPct val="0"/>
                </a:spcBef>
                <a:buFontTx/>
                <a:buNone/>
              </a:pPr>
              <a:t>8</a:t>
            </a:fld>
            <a:endParaRPr lang="en-US" altLang="en-US" sz="1400">
              <a:latin typeface="Times New Roman" panose="02020603050405020304" pitchFamily="18" charset="0"/>
            </a:endParaRPr>
          </a:p>
        </p:txBody>
      </p:sp>
      <p:pic>
        <p:nvPicPr>
          <p:cNvPr id="6" name="Herzenbergwhy.mp4">
            <a:hlinkClick r:id="" action="ppaction://media"/>
            <a:extLst>
              <a:ext uri="{FF2B5EF4-FFF2-40B4-BE49-F238E27FC236}">
                <a16:creationId xmlns:a16="http://schemas.microsoft.com/office/drawing/2014/main" id="{82FEABB9-B4F6-8E45-95EE-0098E233867B}"/>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371600" y="1109664"/>
            <a:ext cx="6610350" cy="5037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7CE1FE0-AC8A-C04C-A873-42EC36DD4BBF}"/>
              </a:ext>
            </a:extLst>
          </p:cNvPr>
          <p:cNvSpPr txBox="1"/>
          <p:nvPr/>
        </p:nvSpPr>
        <p:spPr>
          <a:xfrm>
            <a:off x="113738" y="5791200"/>
            <a:ext cx="864724" cy="276999"/>
          </a:xfrm>
          <a:prstGeom prst="rect">
            <a:avLst/>
          </a:prstGeom>
          <a:noFill/>
        </p:spPr>
        <p:txBody>
          <a:bodyPr wrap="none" rtlCol="0">
            <a:spAutoFit/>
          </a:bodyPr>
          <a:lstStyle/>
          <a:p>
            <a:r>
              <a:rPr lang="en-US" sz="1200" dirty="0"/>
              <a:t>Video 2:05</a:t>
            </a:r>
          </a:p>
        </p:txBody>
      </p:sp>
      <p:sp>
        <p:nvSpPr>
          <p:cNvPr id="8" name="TextBox 7">
            <a:extLst>
              <a:ext uri="{FF2B5EF4-FFF2-40B4-BE49-F238E27FC236}">
                <a16:creationId xmlns:a16="http://schemas.microsoft.com/office/drawing/2014/main" id="{DC73B672-DD56-0748-967B-5F9E947A0652}"/>
              </a:ext>
            </a:extLst>
          </p:cNvPr>
          <p:cNvSpPr txBox="1"/>
          <p:nvPr/>
        </p:nvSpPr>
        <p:spPr>
          <a:xfrm>
            <a:off x="189089" y="4996359"/>
            <a:ext cx="880532" cy="769441"/>
          </a:xfrm>
          <a:prstGeom prst="rect">
            <a:avLst/>
          </a:prstGeom>
          <a:noFill/>
        </p:spPr>
        <p:txBody>
          <a:bodyPr wrap="square" rtlCol="0">
            <a:spAutoFit/>
          </a:bodyPr>
          <a:lstStyle/>
          <a:p>
            <a:r>
              <a:rPr lang="en-US" sz="1100" dirty="0"/>
              <a:t>Reproduced with Permission</a:t>
            </a:r>
          </a:p>
          <a:p>
            <a:r>
              <a:rPr lang="en-US" sz="1100" dirty="0"/>
              <a:t>Smithsonian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56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04A7ABB4-5E68-B847-8231-0595E0C1CC04}"/>
              </a:ext>
            </a:extLst>
          </p:cNvPr>
          <p:cNvSpPr>
            <a:spLocks noGrp="1" noChangeArrowheads="1"/>
          </p:cNvSpPr>
          <p:nvPr>
            <p:ph type="title"/>
          </p:nvPr>
        </p:nvSpPr>
        <p:spPr/>
        <p:txBody>
          <a:bodyPr/>
          <a:lstStyle/>
          <a:p>
            <a:r>
              <a:rPr lang="en-US" altLang="en-US">
                <a:ea typeface="ＭＳ Ｐゴシック" panose="020B0600070205080204" pitchFamily="34" charset="-128"/>
              </a:rPr>
              <a:t>Why sorting and Fluorescence?</a:t>
            </a:r>
          </a:p>
        </p:txBody>
      </p:sp>
      <p:sp>
        <p:nvSpPr>
          <p:cNvPr id="27650" name="Date Placeholder 2">
            <a:extLst>
              <a:ext uri="{FF2B5EF4-FFF2-40B4-BE49-F238E27FC236}">
                <a16:creationId xmlns:a16="http://schemas.microsoft.com/office/drawing/2014/main" id="{04C992D1-F9E4-F840-B4BF-DDD42E996A6E}"/>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99E6285-E760-5C4A-AFAA-40EC1A782768}" type="datetime12">
              <a:rPr lang="en-US" altLang="en-US" sz="1400" smtClean="0"/>
              <a:t>7:38 AM</a:t>
            </a:fld>
            <a:endParaRPr lang="en-US" altLang="en-US" sz="1400"/>
          </a:p>
        </p:txBody>
      </p:sp>
      <p:sp>
        <p:nvSpPr>
          <p:cNvPr id="27652" name="Slide Number Placeholder 4">
            <a:extLst>
              <a:ext uri="{FF2B5EF4-FFF2-40B4-BE49-F238E27FC236}">
                <a16:creationId xmlns:a16="http://schemas.microsoft.com/office/drawing/2014/main" id="{F6601BD9-F6C7-0F48-8DCC-09B101F8B3C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B0EF140E-C359-C641-B99F-F54A80A832A8}" type="slidenum">
              <a:rPr lang="en-US" altLang="en-US" sz="1400" smtClean="0">
                <a:latin typeface="Times New Roman" panose="02020603050405020304" pitchFamily="18" charset="0"/>
              </a:rPr>
              <a:pPr>
                <a:spcBef>
                  <a:spcPct val="0"/>
                </a:spcBef>
                <a:buFontTx/>
                <a:buNone/>
              </a:pPr>
              <a:t>9</a:t>
            </a:fld>
            <a:endParaRPr lang="en-US" altLang="en-US" sz="1400">
              <a:latin typeface="Times New Roman" panose="02020603050405020304" pitchFamily="18" charset="0"/>
            </a:endParaRPr>
          </a:p>
        </p:txBody>
      </p:sp>
      <p:pic>
        <p:nvPicPr>
          <p:cNvPr id="6" name="Herzenberghow.mp4">
            <a:hlinkClick r:id="" action="ppaction://media"/>
            <a:extLst>
              <a:ext uri="{FF2B5EF4-FFF2-40B4-BE49-F238E27FC236}">
                <a16:creationId xmlns:a16="http://schemas.microsoft.com/office/drawing/2014/main" id="{BC631141-98F1-F345-8BBF-9E49E6BA8E56}"/>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524000" y="1123950"/>
            <a:ext cx="70739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9C3006F-AED4-2B41-A784-342BA0F26A05}"/>
              </a:ext>
            </a:extLst>
          </p:cNvPr>
          <p:cNvSpPr txBox="1"/>
          <p:nvPr/>
        </p:nvSpPr>
        <p:spPr>
          <a:xfrm>
            <a:off x="113738" y="5791200"/>
            <a:ext cx="864724" cy="276999"/>
          </a:xfrm>
          <a:prstGeom prst="rect">
            <a:avLst/>
          </a:prstGeom>
          <a:noFill/>
        </p:spPr>
        <p:txBody>
          <a:bodyPr wrap="none" rtlCol="0">
            <a:spAutoFit/>
          </a:bodyPr>
          <a:lstStyle/>
          <a:p>
            <a:r>
              <a:rPr lang="en-US" sz="1200" dirty="0"/>
              <a:t>Video 5:17</a:t>
            </a:r>
          </a:p>
        </p:txBody>
      </p:sp>
      <p:sp>
        <p:nvSpPr>
          <p:cNvPr id="3" name="TextBox 2">
            <a:extLst>
              <a:ext uri="{FF2B5EF4-FFF2-40B4-BE49-F238E27FC236}">
                <a16:creationId xmlns:a16="http://schemas.microsoft.com/office/drawing/2014/main" id="{ADABA610-14D1-9648-BFE2-6FDDB377AE1B}"/>
              </a:ext>
            </a:extLst>
          </p:cNvPr>
          <p:cNvSpPr txBox="1"/>
          <p:nvPr/>
        </p:nvSpPr>
        <p:spPr>
          <a:xfrm>
            <a:off x="189089" y="4996359"/>
            <a:ext cx="880532" cy="769441"/>
          </a:xfrm>
          <a:prstGeom prst="rect">
            <a:avLst/>
          </a:prstGeom>
          <a:noFill/>
        </p:spPr>
        <p:txBody>
          <a:bodyPr wrap="square" rtlCol="0">
            <a:spAutoFit/>
          </a:bodyPr>
          <a:lstStyle/>
          <a:p>
            <a:r>
              <a:rPr lang="en-US" sz="1100" dirty="0"/>
              <a:t>Reproduced with Permission</a:t>
            </a:r>
          </a:p>
          <a:p>
            <a:r>
              <a:rPr lang="en-US" sz="1100" dirty="0"/>
              <a:t>Smithsonian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97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yslides">
  <a:themeElements>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fontScheme name="myslid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y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500</TotalTime>
  <Words>3151</Words>
  <Application>Microsoft Macintosh PowerPoint</Application>
  <PresentationFormat>On-screen Show (4:3)</PresentationFormat>
  <Paragraphs>537</Paragraphs>
  <Slides>54</Slides>
  <Notes>49</Notes>
  <HiddenSlides>0</HiddenSlides>
  <MMClips>33</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54</vt:i4>
      </vt:variant>
    </vt:vector>
  </HeadingPairs>
  <TitlesOfParts>
    <vt:vector size="61" baseType="lpstr">
      <vt:lpstr>Arial</vt:lpstr>
      <vt:lpstr>Helvetica</vt:lpstr>
      <vt:lpstr>Open Sans</vt:lpstr>
      <vt:lpstr>Times New Roman</vt:lpstr>
      <vt:lpstr>Default Design</vt:lpstr>
      <vt:lpstr>myslides</vt:lpstr>
      <vt:lpstr>Document</vt:lpstr>
      <vt:lpstr>BMS 631 - Lecture 2 - Who’s and Why’s of Flow Cytometry</vt:lpstr>
      <vt:lpstr>Learning Objectives</vt:lpstr>
      <vt:lpstr>Dittrich &amp; Göhde</vt:lpstr>
      <vt:lpstr>More on Wolfgang Göhde </vt:lpstr>
      <vt:lpstr>History</vt:lpstr>
      <vt:lpstr>Pre 1969 – Fulwyler, van Dilla etc. we have discussed</vt:lpstr>
      <vt:lpstr>Herzenberg &amp; Becton-Dickinson</vt:lpstr>
      <vt:lpstr>The driving force for Len Herzenberg</vt:lpstr>
      <vt:lpstr>Why sorting and Fluorescence?</vt:lpstr>
      <vt:lpstr>Kamentsky</vt:lpstr>
      <vt:lpstr>First Ultraviolet Imaging</vt:lpstr>
      <vt:lpstr>Feulgen Reaction 1924</vt:lpstr>
      <vt:lpstr>UV Measurements of DNA and Cytoplasm</vt:lpstr>
      <vt:lpstr>Relating Cytometry to Pathology  O. Caspersson 1964</vt:lpstr>
      <vt:lpstr>Early Microfluorometric Scanner Robert Mellors 1951</vt:lpstr>
      <vt:lpstr>Cytometry Analytic Techniques M.R. Mendelsohn 1958</vt:lpstr>
      <vt:lpstr>Flow Cell Counter - First Try Andrew Moldavan 1934</vt:lpstr>
      <vt:lpstr>Two-Color Cell Counter Patent JC Parker and WR Horst 1953</vt:lpstr>
      <vt:lpstr>Sheath Flow PJ Crosland-Taylor 1953</vt:lpstr>
      <vt:lpstr>Coulter Counter 1956 </vt:lpstr>
      <vt:lpstr>Before Cytometry</vt:lpstr>
      <vt:lpstr>Kamenstsky’s work at IBM and Character recognition</vt:lpstr>
      <vt:lpstr>Kamenstky explains how IBM became involved with pathology</vt:lpstr>
      <vt:lpstr> Visible &amp; UV Scanning</vt:lpstr>
      <vt:lpstr> UV Scanning  Measurements</vt:lpstr>
      <vt:lpstr> Flow Cytometry</vt:lpstr>
      <vt:lpstr> Flow Cytometry</vt:lpstr>
      <vt:lpstr>PowerPoint Presentation</vt:lpstr>
      <vt:lpstr>PowerPoint Presentation</vt:lpstr>
      <vt:lpstr>First Analytic Flow Instrument 1963</vt:lpstr>
      <vt:lpstr>More Sensors and Sorting 1965</vt:lpstr>
      <vt:lpstr>More Sensors and Sorting 1965</vt:lpstr>
      <vt:lpstr>Four Sensors, Sorting, Auto Sampling and Computer Data Reduction 1966</vt:lpstr>
      <vt:lpstr>Evolution of Flow Instruments </vt:lpstr>
      <vt:lpstr>Electrostatic Printing and Droplet Sorting RG Sweet - MJ Fulwyler</vt:lpstr>
      <vt:lpstr>Impulsecytophotometer W. Dittrich and W. Gohde 1969</vt:lpstr>
      <vt:lpstr>Los Alamos Contributions  </vt:lpstr>
      <vt:lpstr>Evolution of Leukocyte Gating Strategy for Cluster Subsetting</vt:lpstr>
      <vt:lpstr>PowerPoint Presentation</vt:lpstr>
      <vt:lpstr>Mack Fulwyler</vt:lpstr>
      <vt:lpstr>Shapiro (sadly passed away in Nov, 2021)</vt:lpstr>
      <vt:lpstr>Hemalog D</vt:lpstr>
      <vt:lpstr>Monoclonal Antibodies 1975</vt:lpstr>
      <vt:lpstr>Coulter Electronics</vt:lpstr>
      <vt:lpstr>Biophysics -Ortho</vt:lpstr>
      <vt:lpstr>Stuart Schlossman</vt:lpstr>
      <vt:lpstr>Introductory Terms and Concepts</vt:lpstr>
      <vt:lpstr>Concepts</vt:lpstr>
      <vt:lpstr>Instrument Components</vt:lpstr>
      <vt:lpstr>Data Analysis Concepts</vt:lpstr>
      <vt:lpstr>Data Presentation Formats</vt:lpstr>
      <vt:lpstr>Data Analysis Concepts</vt:lpstr>
      <vt:lpstr>Sorting</vt:lpstr>
      <vt:lpstr>Lecture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2 - Who’s and Why’s of Flow Cytometry</dc:title>
  <dc:creator>Joseph Robinson</dc:creator>
  <cp:keywords>lecture0002</cp:keywords>
  <cp:lastModifiedBy>Robinson, Joseph Paul</cp:lastModifiedBy>
  <cp:revision>60</cp:revision>
  <cp:lastPrinted>2022-01-24T00:27:44Z</cp:lastPrinted>
  <dcterms:created xsi:type="dcterms:W3CDTF">2016-01-15T22:09:31Z</dcterms:created>
  <dcterms:modified xsi:type="dcterms:W3CDTF">2023-01-30T12:39:08Z</dcterms:modified>
</cp:coreProperties>
</file>