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ctiveX/activeX1.xml" ContentType="application/vnd.ms-office.activeX+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notesSlides/notesSlide88.xml" ContentType="application/vnd.openxmlformats-officedocument.presentationml.notesSlide+xml"/>
  <Override PartName="/ppt/notesSlides/notesSlide8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84" r:id="rId2"/>
    <p:sldMasterId id="2147483649" r:id="rId3"/>
    <p:sldMasterId id="2147483672" r:id="rId4"/>
  </p:sldMasterIdLst>
  <p:notesMasterIdLst>
    <p:notesMasterId r:id="rId108"/>
  </p:notesMasterIdLst>
  <p:handoutMasterIdLst>
    <p:handoutMasterId r:id="rId109"/>
  </p:handoutMasterIdLst>
  <p:sldIdLst>
    <p:sldId id="289" r:id="rId5"/>
    <p:sldId id="405" r:id="rId6"/>
    <p:sldId id="258" r:id="rId7"/>
    <p:sldId id="352" r:id="rId8"/>
    <p:sldId id="411" r:id="rId9"/>
    <p:sldId id="409" r:id="rId10"/>
    <p:sldId id="410" r:id="rId11"/>
    <p:sldId id="408" r:id="rId12"/>
    <p:sldId id="412" r:id="rId13"/>
    <p:sldId id="362" r:id="rId14"/>
    <p:sldId id="413" r:id="rId15"/>
    <p:sldId id="414" r:id="rId16"/>
    <p:sldId id="354" r:id="rId17"/>
    <p:sldId id="415" r:id="rId18"/>
    <p:sldId id="423" r:id="rId19"/>
    <p:sldId id="420" r:id="rId20"/>
    <p:sldId id="424" r:id="rId21"/>
    <p:sldId id="355" r:id="rId22"/>
    <p:sldId id="356" r:id="rId23"/>
    <p:sldId id="357" r:id="rId24"/>
    <p:sldId id="358" r:id="rId25"/>
    <p:sldId id="403" r:id="rId26"/>
    <p:sldId id="433" r:id="rId27"/>
    <p:sldId id="425" r:id="rId28"/>
    <p:sldId id="434" r:id="rId29"/>
    <p:sldId id="435" r:id="rId30"/>
    <p:sldId id="359" r:id="rId31"/>
    <p:sldId id="436" r:id="rId32"/>
    <p:sldId id="431" r:id="rId33"/>
    <p:sldId id="429" r:id="rId34"/>
    <p:sldId id="432" r:id="rId35"/>
    <p:sldId id="304" r:id="rId36"/>
    <p:sldId id="430" r:id="rId37"/>
    <p:sldId id="437" r:id="rId38"/>
    <p:sldId id="438" r:id="rId39"/>
    <p:sldId id="439" r:id="rId40"/>
    <p:sldId id="427" r:id="rId41"/>
    <p:sldId id="428" r:id="rId42"/>
    <p:sldId id="440" r:id="rId43"/>
    <p:sldId id="441" r:id="rId44"/>
    <p:sldId id="416" r:id="rId45"/>
    <p:sldId id="417" r:id="rId46"/>
    <p:sldId id="316" r:id="rId47"/>
    <p:sldId id="442" r:id="rId48"/>
    <p:sldId id="418" r:id="rId49"/>
    <p:sldId id="419" r:id="rId50"/>
    <p:sldId id="264" r:id="rId51"/>
    <p:sldId id="305" r:id="rId52"/>
    <p:sldId id="443" r:id="rId53"/>
    <p:sldId id="444" r:id="rId54"/>
    <p:sldId id="445" r:id="rId55"/>
    <p:sldId id="446" r:id="rId56"/>
    <p:sldId id="447" r:id="rId57"/>
    <p:sldId id="448" r:id="rId58"/>
    <p:sldId id="449" r:id="rId59"/>
    <p:sldId id="294" r:id="rId60"/>
    <p:sldId id="450" r:id="rId61"/>
    <p:sldId id="287" r:id="rId62"/>
    <p:sldId id="451" r:id="rId63"/>
    <p:sldId id="452" r:id="rId64"/>
    <p:sldId id="453" r:id="rId65"/>
    <p:sldId id="322" r:id="rId66"/>
    <p:sldId id="300" r:id="rId67"/>
    <p:sldId id="454" r:id="rId68"/>
    <p:sldId id="455" r:id="rId69"/>
    <p:sldId id="302" r:id="rId70"/>
    <p:sldId id="347" r:id="rId71"/>
    <p:sldId id="456" r:id="rId72"/>
    <p:sldId id="457" r:id="rId73"/>
    <p:sldId id="458" r:id="rId74"/>
    <p:sldId id="459" r:id="rId75"/>
    <p:sldId id="265" r:id="rId76"/>
    <p:sldId id="278" r:id="rId77"/>
    <p:sldId id="324" r:id="rId78"/>
    <p:sldId id="279" r:id="rId79"/>
    <p:sldId id="325" r:id="rId80"/>
    <p:sldId id="460" r:id="rId81"/>
    <p:sldId id="326" r:id="rId82"/>
    <p:sldId id="328" r:id="rId83"/>
    <p:sldId id="461" r:id="rId84"/>
    <p:sldId id="462" r:id="rId85"/>
    <p:sldId id="463" r:id="rId86"/>
    <p:sldId id="329" r:id="rId87"/>
    <p:sldId id="334" r:id="rId88"/>
    <p:sldId id="317" r:id="rId89"/>
    <p:sldId id="318" r:id="rId90"/>
    <p:sldId id="327" r:id="rId91"/>
    <p:sldId id="335" r:id="rId92"/>
    <p:sldId id="336" r:id="rId93"/>
    <p:sldId id="365" r:id="rId94"/>
    <p:sldId id="313" r:id="rId95"/>
    <p:sldId id="320" r:id="rId96"/>
    <p:sldId id="464" r:id="rId97"/>
    <p:sldId id="342" r:id="rId98"/>
    <p:sldId id="390" r:id="rId99"/>
    <p:sldId id="364" r:id="rId100"/>
    <p:sldId id="363" r:id="rId101"/>
    <p:sldId id="465" r:id="rId102"/>
    <p:sldId id="339" r:id="rId103"/>
    <p:sldId id="341" r:id="rId104"/>
    <p:sldId id="404" r:id="rId105"/>
    <p:sldId id="277" r:id="rId106"/>
    <p:sldId id="402" r:id="rId107"/>
  </p:sldIdLst>
  <p:sldSz cx="12192000" cy="6858000"/>
  <p:notesSz cx="7010400" cy="92964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2800" i="1" kern="1200">
        <a:solidFill>
          <a:schemeClr val="tx1"/>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2800" i="1" kern="12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2800" i="1" kern="12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2800" i="1" kern="12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2800" i="1"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2800" i="1"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2800" i="1"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2800" i="1"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2800" i="1" kern="1200">
        <a:solidFill>
          <a:schemeClr val="tx1"/>
        </a:solidFill>
        <a:latin typeface="Times New Roman" panose="02020603050405020304"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28"/>
    <p:restoredTop sz="94884"/>
  </p:normalViewPr>
  <p:slideViewPr>
    <p:cSldViewPr snapToGrid="0">
      <p:cViewPr varScale="1">
        <p:scale>
          <a:sx n="206" d="100"/>
          <a:sy n="206" d="100"/>
        </p:scale>
        <p:origin x="216" y="165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theme" Target="theme/theme1.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tableStyles" Target="tableStyle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notesMaster" Target="notesMasters/notesMaster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handoutMaster" Target="handoutMasters/handoutMaster1.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CC3CA00E-EF66-8543-A659-FF0726D1132C}"/>
              </a:ext>
            </a:extLst>
          </p:cNvPr>
          <p:cNvSpPr>
            <a:spLocks noGrp="1" noChangeArrowheads="1"/>
          </p:cNvSpPr>
          <p:nvPr>
            <p:ph type="body" sz="quarter" idx="3"/>
          </p:nvPr>
        </p:nvSpPr>
        <p:spPr bwMode="auto">
          <a:xfrm>
            <a:off x="933450" y="4416425"/>
            <a:ext cx="5143500" cy="4184650"/>
          </a:xfrm>
          <a:prstGeom prst="rect">
            <a:avLst/>
          </a:prstGeom>
          <a:noFill/>
          <a:ln>
            <a:noFill/>
          </a:ln>
          <a:effectLst/>
          <a:extLst>
            <a:ext uri="{909E8E84-426E-40dd-AFC4-6F175D3DCCD1}"/>
            <a:ext uri="{91240B29-F687-4f45-9708-019B960494DF}"/>
            <a:ext uri="{AF507438-7753-43e0-B8FC-AC1667EBCBE1}"/>
          </a:extLst>
        </p:spPr>
        <p:txBody>
          <a:bodyPr vert="horz" wrap="square" lIns="92236" tIns="45308" rIns="92236" bIns="4530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339" name="Rectangle 3">
            <a:extLst>
              <a:ext uri="{FF2B5EF4-FFF2-40B4-BE49-F238E27FC236}">
                <a16:creationId xmlns:a16="http://schemas.microsoft.com/office/drawing/2014/main" id="{CDEAE1B0-B94F-9F4B-81F6-5BCF36AF2A2A}"/>
              </a:ext>
            </a:extLst>
          </p:cNvPr>
          <p:cNvSpPr>
            <a:spLocks noGrp="1" noRot="1" noChangeAspect="1" noChangeArrowheads="1" noTextEdit="1"/>
          </p:cNvSpPr>
          <p:nvPr>
            <p:ph type="sldImg" idx="2"/>
          </p:nvPr>
        </p:nvSpPr>
        <p:spPr bwMode="auto">
          <a:xfrm>
            <a:off x="415925" y="701675"/>
            <a:ext cx="6176963" cy="3475038"/>
          </a:xfrm>
          <a:prstGeom prst="rect">
            <a:avLst/>
          </a:prstGeom>
          <a:noFill/>
          <a:ln w="12699">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a:extLst>
              <a:ext uri="{FF2B5EF4-FFF2-40B4-BE49-F238E27FC236}">
                <a16:creationId xmlns:a16="http://schemas.microsoft.com/office/drawing/2014/main" id="{EE425919-EA9E-8C4C-B144-CF3F2F48C958}"/>
              </a:ext>
            </a:extLst>
          </p:cNvPr>
          <p:cNvSpPr>
            <a:spLocks noGrp="1" noRot="1" noChangeAspect="1" noChangeArrowheads="1" noTextEdit="1"/>
          </p:cNvSpPr>
          <p:nvPr>
            <p:ph type="sldImg"/>
          </p:nvPr>
        </p:nvSpPr>
        <p:spPr>
          <a:xfrm>
            <a:off x="415925" y="701675"/>
            <a:ext cx="6176963" cy="3475038"/>
          </a:xfrm>
          <a:ln/>
        </p:spPr>
      </p:sp>
      <p:sp>
        <p:nvSpPr>
          <p:cNvPr id="17410" name="Rectangle 3">
            <a:extLst>
              <a:ext uri="{FF2B5EF4-FFF2-40B4-BE49-F238E27FC236}">
                <a16:creationId xmlns:a16="http://schemas.microsoft.com/office/drawing/2014/main" id="{300E6E0A-D6EC-3847-8EE1-DD6A3A7804B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id="{FBF3EA49-75A0-8A47-9E43-820229B8AB1A}"/>
              </a:ext>
            </a:extLst>
          </p:cNvPr>
          <p:cNvSpPr>
            <a:spLocks noGrp="1" noRot="1" noChangeAspect="1" noChangeArrowheads="1" noTextEdit="1"/>
          </p:cNvSpPr>
          <p:nvPr>
            <p:ph type="sldImg"/>
          </p:nvPr>
        </p:nvSpPr>
        <p:spPr>
          <a:xfrm>
            <a:off x="415925" y="701675"/>
            <a:ext cx="6176963" cy="3475038"/>
          </a:xfrm>
          <a:ln/>
        </p:spPr>
      </p:sp>
      <p:sp>
        <p:nvSpPr>
          <p:cNvPr id="27650" name="Rectangle 3">
            <a:extLst>
              <a:ext uri="{FF2B5EF4-FFF2-40B4-BE49-F238E27FC236}">
                <a16:creationId xmlns:a16="http://schemas.microsoft.com/office/drawing/2014/main" id="{435B7177-8691-D24B-9100-43D76428D64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29896710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a:extLst>
              <a:ext uri="{FF2B5EF4-FFF2-40B4-BE49-F238E27FC236}">
                <a16:creationId xmlns:a16="http://schemas.microsoft.com/office/drawing/2014/main" id="{5FEB3BDE-52BD-F647-B9BC-B8BCED52ECBC}"/>
              </a:ext>
            </a:extLst>
          </p:cNvPr>
          <p:cNvSpPr>
            <a:spLocks noGrp="1" noRot="1" noChangeAspect="1" noChangeArrowheads="1" noTextEdit="1"/>
          </p:cNvSpPr>
          <p:nvPr>
            <p:ph type="sldImg"/>
          </p:nvPr>
        </p:nvSpPr>
        <p:spPr>
          <a:xfrm>
            <a:off x="415925" y="701675"/>
            <a:ext cx="6176963" cy="3475038"/>
          </a:xfrm>
          <a:ln/>
        </p:spPr>
      </p:sp>
      <p:sp>
        <p:nvSpPr>
          <p:cNvPr id="31746" name="Rectangle 3">
            <a:extLst>
              <a:ext uri="{FF2B5EF4-FFF2-40B4-BE49-F238E27FC236}">
                <a16:creationId xmlns:a16="http://schemas.microsoft.com/office/drawing/2014/main" id="{25F7032E-4008-6B42-B1AF-5B4D64635B4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5892212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a:extLst>
              <a:ext uri="{FF2B5EF4-FFF2-40B4-BE49-F238E27FC236}">
                <a16:creationId xmlns:a16="http://schemas.microsoft.com/office/drawing/2014/main" id="{5FEB3BDE-52BD-F647-B9BC-B8BCED52ECBC}"/>
              </a:ext>
            </a:extLst>
          </p:cNvPr>
          <p:cNvSpPr>
            <a:spLocks noGrp="1" noRot="1" noChangeAspect="1" noChangeArrowheads="1" noTextEdit="1"/>
          </p:cNvSpPr>
          <p:nvPr>
            <p:ph type="sldImg"/>
          </p:nvPr>
        </p:nvSpPr>
        <p:spPr>
          <a:xfrm>
            <a:off x="415925" y="701675"/>
            <a:ext cx="6176963" cy="3475038"/>
          </a:xfrm>
          <a:ln/>
        </p:spPr>
      </p:sp>
      <p:sp>
        <p:nvSpPr>
          <p:cNvPr id="31746" name="Rectangle 3">
            <a:extLst>
              <a:ext uri="{FF2B5EF4-FFF2-40B4-BE49-F238E27FC236}">
                <a16:creationId xmlns:a16="http://schemas.microsoft.com/office/drawing/2014/main" id="{25F7032E-4008-6B42-B1AF-5B4D64635B4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462C44A8-1DA9-E745-B107-BE77652BE066}"/>
              </a:ext>
            </a:extLst>
          </p:cNvPr>
          <p:cNvSpPr>
            <a:spLocks noGrp="1" noRot="1" noChangeAspect="1" noChangeArrowheads="1" noTextEdit="1"/>
          </p:cNvSpPr>
          <p:nvPr>
            <p:ph type="sldImg"/>
          </p:nvPr>
        </p:nvSpPr>
        <p:spPr>
          <a:xfrm>
            <a:off x="415925" y="701675"/>
            <a:ext cx="6176963" cy="3475038"/>
          </a:xfrm>
          <a:ln/>
        </p:spPr>
      </p:sp>
      <p:sp>
        <p:nvSpPr>
          <p:cNvPr id="29698" name="Rectangle 3">
            <a:extLst>
              <a:ext uri="{FF2B5EF4-FFF2-40B4-BE49-F238E27FC236}">
                <a16:creationId xmlns:a16="http://schemas.microsoft.com/office/drawing/2014/main" id="{B4F8C1CC-49BD-654F-A98A-DD7C4959827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5947005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462C44A8-1DA9-E745-B107-BE77652BE066}"/>
              </a:ext>
            </a:extLst>
          </p:cNvPr>
          <p:cNvSpPr>
            <a:spLocks noGrp="1" noRot="1" noChangeAspect="1" noChangeArrowheads="1" noTextEdit="1"/>
          </p:cNvSpPr>
          <p:nvPr>
            <p:ph type="sldImg"/>
          </p:nvPr>
        </p:nvSpPr>
        <p:spPr>
          <a:xfrm>
            <a:off x="415925" y="701675"/>
            <a:ext cx="6176963" cy="3475038"/>
          </a:xfrm>
          <a:ln/>
        </p:spPr>
      </p:sp>
      <p:sp>
        <p:nvSpPr>
          <p:cNvPr id="29698" name="Rectangle 3">
            <a:extLst>
              <a:ext uri="{FF2B5EF4-FFF2-40B4-BE49-F238E27FC236}">
                <a16:creationId xmlns:a16="http://schemas.microsoft.com/office/drawing/2014/main" id="{B4F8C1CC-49BD-654F-A98A-DD7C4959827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460436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462C44A8-1DA9-E745-B107-BE77652BE066}"/>
              </a:ext>
            </a:extLst>
          </p:cNvPr>
          <p:cNvSpPr>
            <a:spLocks noGrp="1" noRot="1" noChangeAspect="1" noChangeArrowheads="1" noTextEdit="1"/>
          </p:cNvSpPr>
          <p:nvPr>
            <p:ph type="sldImg"/>
          </p:nvPr>
        </p:nvSpPr>
        <p:spPr>
          <a:xfrm>
            <a:off x="415925" y="701675"/>
            <a:ext cx="6176963" cy="3475038"/>
          </a:xfrm>
          <a:ln/>
        </p:spPr>
      </p:sp>
      <p:sp>
        <p:nvSpPr>
          <p:cNvPr id="29698" name="Rectangle 3">
            <a:extLst>
              <a:ext uri="{FF2B5EF4-FFF2-40B4-BE49-F238E27FC236}">
                <a16:creationId xmlns:a16="http://schemas.microsoft.com/office/drawing/2014/main" id="{B4F8C1CC-49BD-654F-A98A-DD7C4959827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3523356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176963" cy="3475038"/>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437601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a:extLst>
              <a:ext uri="{FF2B5EF4-FFF2-40B4-BE49-F238E27FC236}">
                <a16:creationId xmlns:a16="http://schemas.microsoft.com/office/drawing/2014/main" id="{EFCF161B-BE0E-7E40-AD93-62BAB8D61B7A}"/>
              </a:ext>
            </a:extLst>
          </p:cNvPr>
          <p:cNvSpPr>
            <a:spLocks noGrp="1" noRot="1" noChangeAspect="1" noChangeArrowheads="1" noTextEdit="1"/>
          </p:cNvSpPr>
          <p:nvPr>
            <p:ph type="sldImg"/>
          </p:nvPr>
        </p:nvSpPr>
        <p:spPr>
          <a:xfrm>
            <a:off x="415925" y="701675"/>
            <a:ext cx="6176963" cy="3475038"/>
          </a:xfrm>
          <a:ln/>
        </p:spPr>
      </p:sp>
      <p:sp>
        <p:nvSpPr>
          <p:cNvPr id="33794" name="Rectangle 3">
            <a:extLst>
              <a:ext uri="{FF2B5EF4-FFF2-40B4-BE49-F238E27FC236}">
                <a16:creationId xmlns:a16="http://schemas.microsoft.com/office/drawing/2014/main" id="{2DA918F5-AF50-1E4A-B565-41D57BEB424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a:extLst>
              <a:ext uri="{FF2B5EF4-FFF2-40B4-BE49-F238E27FC236}">
                <a16:creationId xmlns:a16="http://schemas.microsoft.com/office/drawing/2014/main" id="{E60B15A4-7796-AA4F-9BAA-D0D49425D970}"/>
              </a:ext>
            </a:extLst>
          </p:cNvPr>
          <p:cNvSpPr>
            <a:spLocks noGrp="1" noRot="1" noChangeAspect="1" noChangeArrowheads="1" noTextEdit="1"/>
          </p:cNvSpPr>
          <p:nvPr>
            <p:ph type="sldImg"/>
          </p:nvPr>
        </p:nvSpPr>
        <p:spPr>
          <a:xfrm>
            <a:off x="415925" y="701675"/>
            <a:ext cx="6176963" cy="3475038"/>
          </a:xfrm>
          <a:ln/>
        </p:spPr>
      </p:sp>
      <p:sp>
        <p:nvSpPr>
          <p:cNvPr id="35842" name="Rectangle 3">
            <a:extLst>
              <a:ext uri="{FF2B5EF4-FFF2-40B4-BE49-F238E27FC236}">
                <a16:creationId xmlns:a16="http://schemas.microsoft.com/office/drawing/2014/main" id="{8881353D-D9AF-7F4F-BDDC-BAD5F59652A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a:extLst>
              <a:ext uri="{FF2B5EF4-FFF2-40B4-BE49-F238E27FC236}">
                <a16:creationId xmlns:a16="http://schemas.microsoft.com/office/drawing/2014/main" id="{9616F9B1-21B2-024D-B250-81204A2C48BD}"/>
              </a:ext>
            </a:extLst>
          </p:cNvPr>
          <p:cNvSpPr>
            <a:spLocks noGrp="1" noRot="1" noChangeAspect="1" noChangeArrowheads="1" noTextEdit="1"/>
          </p:cNvSpPr>
          <p:nvPr>
            <p:ph type="sldImg"/>
          </p:nvPr>
        </p:nvSpPr>
        <p:spPr>
          <a:xfrm>
            <a:off x="415925" y="701675"/>
            <a:ext cx="6176963" cy="3475038"/>
          </a:xfrm>
          <a:ln/>
        </p:spPr>
      </p:sp>
      <p:sp>
        <p:nvSpPr>
          <p:cNvPr id="37890" name="Rectangle 3">
            <a:extLst>
              <a:ext uri="{FF2B5EF4-FFF2-40B4-BE49-F238E27FC236}">
                <a16:creationId xmlns:a16="http://schemas.microsoft.com/office/drawing/2014/main" id="{49CF8EC0-63C9-DA43-932A-312BFC68361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xfrm>
            <a:off x="415925" y="701675"/>
            <a:ext cx="6176963" cy="3475038"/>
          </a:xfrm>
          <a:ln/>
        </p:spPr>
      </p:sp>
      <p:sp>
        <p:nvSpPr>
          <p:cNvPr id="43011" name="Notes Placeholder 2"/>
          <p:cNvSpPr>
            <a:spLocks noGrp="1"/>
          </p:cNvSpPr>
          <p:nvPr>
            <p:ph type="body" idx="1"/>
          </p:nvPr>
        </p:nvSpPr>
        <p:spPr>
          <a:noFill/>
        </p:spPr>
        <p:txBody>
          <a:bodyPr/>
          <a:lstStyle/>
          <a:p>
            <a:endParaRPr lang="en-US" altLang="en-US"/>
          </a:p>
        </p:txBody>
      </p:sp>
      <p:sp>
        <p:nvSpPr>
          <p:cNvPr id="43012"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C81CE14-BDFA-48F2-B51C-66ABD1F2FF7E}" type="slidenum">
              <a:rPr lang="en-US" altLang="en-US" smtClean="0"/>
              <a:pPr eaLnBrk="1" hangingPunct="1">
                <a:spcBef>
                  <a:spcPct val="0"/>
                </a:spcBef>
              </a:pPr>
              <a:t>2</a:t>
            </a:fld>
            <a:endParaRPr lang="en-US" altLang="en-US"/>
          </a:p>
        </p:txBody>
      </p:sp>
    </p:spTree>
    <p:extLst>
      <p:ext uri="{BB962C8B-B14F-4D97-AF65-F5344CB8AC3E}">
        <p14:creationId xmlns:p14="http://schemas.microsoft.com/office/powerpoint/2010/main" val="1210673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a:extLst>
              <a:ext uri="{FF2B5EF4-FFF2-40B4-BE49-F238E27FC236}">
                <a16:creationId xmlns:a16="http://schemas.microsoft.com/office/drawing/2014/main" id="{A85E3D59-55D3-B440-92AE-83F22AC6A3DD}"/>
              </a:ext>
            </a:extLst>
          </p:cNvPr>
          <p:cNvSpPr>
            <a:spLocks noGrp="1" noRot="1" noChangeAspect="1" noChangeArrowheads="1" noTextEdit="1"/>
          </p:cNvSpPr>
          <p:nvPr>
            <p:ph type="sldImg"/>
          </p:nvPr>
        </p:nvSpPr>
        <p:spPr>
          <a:xfrm>
            <a:off x="415925" y="701675"/>
            <a:ext cx="6176963" cy="3475038"/>
          </a:xfrm>
          <a:ln/>
        </p:spPr>
      </p:sp>
      <p:sp>
        <p:nvSpPr>
          <p:cNvPr id="39938" name="Rectangle 3">
            <a:extLst>
              <a:ext uri="{FF2B5EF4-FFF2-40B4-BE49-F238E27FC236}">
                <a16:creationId xmlns:a16="http://schemas.microsoft.com/office/drawing/2014/main" id="{BCDD2A5F-43BC-7A48-B0E5-19C0D51C5D6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22C9100A-1E16-FD47-A418-83CCA909991B}"/>
              </a:ext>
            </a:extLst>
          </p:cNvPr>
          <p:cNvSpPr>
            <a:spLocks noGrp="1" noRot="1" noChangeAspect="1" noChangeArrowheads="1" noTextEdit="1"/>
          </p:cNvSpPr>
          <p:nvPr>
            <p:ph type="sldImg"/>
          </p:nvPr>
        </p:nvSpPr>
        <p:spPr>
          <a:xfrm>
            <a:off x="415925" y="701675"/>
            <a:ext cx="6176963" cy="3475038"/>
          </a:xfrm>
          <a:ln/>
        </p:spPr>
      </p:sp>
      <p:sp>
        <p:nvSpPr>
          <p:cNvPr id="41986" name="Rectangle 3">
            <a:extLst>
              <a:ext uri="{FF2B5EF4-FFF2-40B4-BE49-F238E27FC236}">
                <a16:creationId xmlns:a16="http://schemas.microsoft.com/office/drawing/2014/main" id="{4D9181C7-2C03-4D4D-88E9-7EF4E302F45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9503477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22C9100A-1E16-FD47-A418-83CCA909991B}"/>
              </a:ext>
            </a:extLst>
          </p:cNvPr>
          <p:cNvSpPr>
            <a:spLocks noGrp="1" noRot="1" noChangeAspect="1" noChangeArrowheads="1" noTextEdit="1"/>
          </p:cNvSpPr>
          <p:nvPr>
            <p:ph type="sldImg"/>
          </p:nvPr>
        </p:nvSpPr>
        <p:spPr>
          <a:xfrm>
            <a:off x="415925" y="701675"/>
            <a:ext cx="6176963" cy="3475038"/>
          </a:xfrm>
          <a:ln/>
        </p:spPr>
      </p:sp>
      <p:sp>
        <p:nvSpPr>
          <p:cNvPr id="41986" name="Rectangle 3">
            <a:extLst>
              <a:ext uri="{FF2B5EF4-FFF2-40B4-BE49-F238E27FC236}">
                <a16:creationId xmlns:a16="http://schemas.microsoft.com/office/drawing/2014/main" id="{4D9181C7-2C03-4D4D-88E9-7EF4E302F45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11183344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a:extLst>
              <a:ext uri="{FF2B5EF4-FFF2-40B4-BE49-F238E27FC236}">
                <a16:creationId xmlns:a16="http://schemas.microsoft.com/office/drawing/2014/main" id="{1138C149-1B88-9C42-A878-BC70C36EA53D}"/>
              </a:ext>
            </a:extLst>
          </p:cNvPr>
          <p:cNvSpPr>
            <a:spLocks noGrp="1" noRot="1" noChangeAspect="1" noChangeArrowheads="1" noTextEdit="1"/>
          </p:cNvSpPr>
          <p:nvPr>
            <p:ph type="sldImg"/>
          </p:nvPr>
        </p:nvSpPr>
        <p:spPr>
          <a:xfrm>
            <a:off x="415925" y="701675"/>
            <a:ext cx="6176963" cy="3475038"/>
          </a:xfrm>
          <a:ln/>
        </p:spPr>
      </p:sp>
      <p:sp>
        <p:nvSpPr>
          <p:cNvPr id="44034" name="Rectangle 3">
            <a:extLst>
              <a:ext uri="{FF2B5EF4-FFF2-40B4-BE49-F238E27FC236}">
                <a16:creationId xmlns:a16="http://schemas.microsoft.com/office/drawing/2014/main" id="{68F55198-8413-374A-A349-268E7E11C19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22C9100A-1E16-FD47-A418-83CCA909991B}"/>
              </a:ext>
            </a:extLst>
          </p:cNvPr>
          <p:cNvSpPr>
            <a:spLocks noGrp="1" noRot="1" noChangeAspect="1" noChangeArrowheads="1" noTextEdit="1"/>
          </p:cNvSpPr>
          <p:nvPr>
            <p:ph type="sldImg"/>
          </p:nvPr>
        </p:nvSpPr>
        <p:spPr>
          <a:xfrm>
            <a:off x="415925" y="701675"/>
            <a:ext cx="6176963" cy="3475038"/>
          </a:xfrm>
          <a:ln/>
        </p:spPr>
      </p:sp>
      <p:sp>
        <p:nvSpPr>
          <p:cNvPr id="41986" name="Rectangle 3">
            <a:extLst>
              <a:ext uri="{FF2B5EF4-FFF2-40B4-BE49-F238E27FC236}">
                <a16:creationId xmlns:a16="http://schemas.microsoft.com/office/drawing/2014/main" id="{4D9181C7-2C03-4D4D-88E9-7EF4E302F45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8529623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22C9100A-1E16-FD47-A418-83CCA909991B}"/>
              </a:ext>
            </a:extLst>
          </p:cNvPr>
          <p:cNvSpPr>
            <a:spLocks noGrp="1" noRot="1" noChangeAspect="1" noChangeArrowheads="1" noTextEdit="1"/>
          </p:cNvSpPr>
          <p:nvPr>
            <p:ph type="sldImg"/>
          </p:nvPr>
        </p:nvSpPr>
        <p:spPr>
          <a:xfrm>
            <a:off x="415925" y="701675"/>
            <a:ext cx="6176963" cy="3475038"/>
          </a:xfrm>
          <a:ln/>
        </p:spPr>
      </p:sp>
      <p:sp>
        <p:nvSpPr>
          <p:cNvPr id="41986" name="Rectangle 3">
            <a:extLst>
              <a:ext uri="{FF2B5EF4-FFF2-40B4-BE49-F238E27FC236}">
                <a16:creationId xmlns:a16="http://schemas.microsoft.com/office/drawing/2014/main" id="{4D9181C7-2C03-4D4D-88E9-7EF4E302F45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8424722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22C9100A-1E16-FD47-A418-83CCA909991B}"/>
              </a:ext>
            </a:extLst>
          </p:cNvPr>
          <p:cNvSpPr>
            <a:spLocks noGrp="1" noRot="1" noChangeAspect="1" noChangeArrowheads="1" noTextEdit="1"/>
          </p:cNvSpPr>
          <p:nvPr>
            <p:ph type="sldImg"/>
          </p:nvPr>
        </p:nvSpPr>
        <p:spPr>
          <a:xfrm>
            <a:off x="415925" y="701675"/>
            <a:ext cx="6176963" cy="3475038"/>
          </a:xfrm>
          <a:ln/>
        </p:spPr>
      </p:sp>
      <p:sp>
        <p:nvSpPr>
          <p:cNvPr id="41986" name="Rectangle 3">
            <a:extLst>
              <a:ext uri="{FF2B5EF4-FFF2-40B4-BE49-F238E27FC236}">
                <a16:creationId xmlns:a16="http://schemas.microsoft.com/office/drawing/2014/main" id="{4D9181C7-2C03-4D4D-88E9-7EF4E302F45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3766408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a:extLst>
              <a:ext uri="{FF2B5EF4-FFF2-40B4-BE49-F238E27FC236}">
                <a16:creationId xmlns:a16="http://schemas.microsoft.com/office/drawing/2014/main" id="{B274E9D5-BFD7-114F-B13C-F3BEDAAB2971}"/>
              </a:ext>
            </a:extLst>
          </p:cNvPr>
          <p:cNvSpPr>
            <a:spLocks noGrp="1" noRot="1" noChangeAspect="1" noChangeArrowheads="1" noTextEdit="1"/>
          </p:cNvSpPr>
          <p:nvPr>
            <p:ph type="sldImg"/>
          </p:nvPr>
        </p:nvSpPr>
        <p:spPr>
          <a:xfrm>
            <a:off x="415925" y="701675"/>
            <a:ext cx="6176963" cy="3475038"/>
          </a:xfrm>
          <a:ln/>
        </p:spPr>
      </p:sp>
      <p:sp>
        <p:nvSpPr>
          <p:cNvPr id="46082" name="Rectangle 3">
            <a:extLst>
              <a:ext uri="{FF2B5EF4-FFF2-40B4-BE49-F238E27FC236}">
                <a16:creationId xmlns:a16="http://schemas.microsoft.com/office/drawing/2014/main" id="{67F65D01-9215-A14D-B207-F78E79EA9EE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176963" cy="3475038"/>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137859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176963" cy="3475038"/>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85963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a:extLst>
              <a:ext uri="{FF2B5EF4-FFF2-40B4-BE49-F238E27FC236}">
                <a16:creationId xmlns:a16="http://schemas.microsoft.com/office/drawing/2014/main" id="{E87CA21E-32DB-3341-9F97-3267134159BB}"/>
              </a:ext>
            </a:extLst>
          </p:cNvPr>
          <p:cNvSpPr>
            <a:spLocks noGrp="1" noRot="1" noChangeAspect="1" noChangeArrowheads="1" noTextEdit="1"/>
          </p:cNvSpPr>
          <p:nvPr>
            <p:ph type="sldImg"/>
          </p:nvPr>
        </p:nvSpPr>
        <p:spPr>
          <a:xfrm>
            <a:off x="415925" y="701675"/>
            <a:ext cx="6176963" cy="3475038"/>
          </a:xfrm>
          <a:ln/>
        </p:spPr>
      </p:sp>
      <p:sp>
        <p:nvSpPr>
          <p:cNvPr id="19458" name="Rectangle 3">
            <a:extLst>
              <a:ext uri="{FF2B5EF4-FFF2-40B4-BE49-F238E27FC236}">
                <a16:creationId xmlns:a16="http://schemas.microsoft.com/office/drawing/2014/main" id="{5656898E-0A34-9D4F-AB01-B2743D14EAA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176963" cy="3475038"/>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370244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176963" cy="3475038"/>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126325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176963" cy="3475038"/>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46105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176963" cy="3475038"/>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449917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a:extLst>
              <a:ext uri="{FF2B5EF4-FFF2-40B4-BE49-F238E27FC236}">
                <a16:creationId xmlns:a16="http://schemas.microsoft.com/office/drawing/2014/main" id="{2308A6E4-F0D3-D143-A422-8696EB8FB5FF}"/>
              </a:ext>
            </a:extLst>
          </p:cNvPr>
          <p:cNvSpPr>
            <a:spLocks noGrp="1" noRot="1" noChangeAspect="1" noChangeArrowheads="1" noTextEdit="1"/>
          </p:cNvSpPr>
          <p:nvPr>
            <p:ph type="sldImg"/>
          </p:nvPr>
        </p:nvSpPr>
        <p:spPr>
          <a:xfrm>
            <a:off x="415925" y="701675"/>
            <a:ext cx="6176963" cy="3475038"/>
          </a:xfrm>
          <a:ln/>
        </p:spPr>
      </p:sp>
      <p:sp>
        <p:nvSpPr>
          <p:cNvPr id="48130" name="Rectangle 3">
            <a:extLst>
              <a:ext uri="{FF2B5EF4-FFF2-40B4-BE49-F238E27FC236}">
                <a16:creationId xmlns:a16="http://schemas.microsoft.com/office/drawing/2014/main" id="{FA994F61-243E-7D49-BF88-7ADE741F0AE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8220128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a:extLst>
              <a:ext uri="{FF2B5EF4-FFF2-40B4-BE49-F238E27FC236}">
                <a16:creationId xmlns:a16="http://schemas.microsoft.com/office/drawing/2014/main" id="{1AE55662-C8ED-6240-830C-0343735CCBCE}"/>
              </a:ext>
            </a:extLst>
          </p:cNvPr>
          <p:cNvSpPr>
            <a:spLocks noGrp="1" noRot="1" noChangeAspect="1" noChangeArrowheads="1" noTextEdit="1"/>
          </p:cNvSpPr>
          <p:nvPr>
            <p:ph type="sldImg"/>
          </p:nvPr>
        </p:nvSpPr>
        <p:spPr>
          <a:xfrm>
            <a:off x="415925" y="701675"/>
            <a:ext cx="6176963" cy="3475038"/>
          </a:xfrm>
          <a:ln/>
        </p:spPr>
      </p:sp>
      <p:sp>
        <p:nvSpPr>
          <p:cNvPr id="50178" name="Rectangle 3">
            <a:extLst>
              <a:ext uri="{FF2B5EF4-FFF2-40B4-BE49-F238E27FC236}">
                <a16:creationId xmlns:a16="http://schemas.microsoft.com/office/drawing/2014/main" id="{6E9677B2-D0BA-4F49-9A18-40B297A0B24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6743630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a:extLst>
              <a:ext uri="{FF2B5EF4-FFF2-40B4-BE49-F238E27FC236}">
                <a16:creationId xmlns:a16="http://schemas.microsoft.com/office/drawing/2014/main" id="{1AE55662-C8ED-6240-830C-0343735CCBCE}"/>
              </a:ext>
            </a:extLst>
          </p:cNvPr>
          <p:cNvSpPr>
            <a:spLocks noGrp="1" noRot="1" noChangeAspect="1" noChangeArrowheads="1" noTextEdit="1"/>
          </p:cNvSpPr>
          <p:nvPr>
            <p:ph type="sldImg"/>
          </p:nvPr>
        </p:nvSpPr>
        <p:spPr>
          <a:xfrm>
            <a:off x="415925" y="701675"/>
            <a:ext cx="6176963" cy="3475038"/>
          </a:xfrm>
          <a:ln/>
        </p:spPr>
      </p:sp>
      <p:sp>
        <p:nvSpPr>
          <p:cNvPr id="50178" name="Rectangle 3">
            <a:extLst>
              <a:ext uri="{FF2B5EF4-FFF2-40B4-BE49-F238E27FC236}">
                <a16:creationId xmlns:a16="http://schemas.microsoft.com/office/drawing/2014/main" id="{6E9677B2-D0BA-4F49-9A18-40B297A0B24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18945316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a:extLst>
              <a:ext uri="{FF2B5EF4-FFF2-40B4-BE49-F238E27FC236}">
                <a16:creationId xmlns:a16="http://schemas.microsoft.com/office/drawing/2014/main" id="{1AE55662-C8ED-6240-830C-0343735CCBCE}"/>
              </a:ext>
            </a:extLst>
          </p:cNvPr>
          <p:cNvSpPr>
            <a:spLocks noGrp="1" noRot="1" noChangeAspect="1" noChangeArrowheads="1" noTextEdit="1"/>
          </p:cNvSpPr>
          <p:nvPr>
            <p:ph type="sldImg"/>
          </p:nvPr>
        </p:nvSpPr>
        <p:spPr>
          <a:xfrm>
            <a:off x="415925" y="701675"/>
            <a:ext cx="6176963" cy="3475038"/>
          </a:xfrm>
          <a:ln/>
        </p:spPr>
      </p:sp>
      <p:sp>
        <p:nvSpPr>
          <p:cNvPr id="50178" name="Rectangle 3">
            <a:extLst>
              <a:ext uri="{FF2B5EF4-FFF2-40B4-BE49-F238E27FC236}">
                <a16:creationId xmlns:a16="http://schemas.microsoft.com/office/drawing/2014/main" id="{6E9677B2-D0BA-4F49-9A18-40B297A0B24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4023880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a:extLst>
              <a:ext uri="{FF2B5EF4-FFF2-40B4-BE49-F238E27FC236}">
                <a16:creationId xmlns:a16="http://schemas.microsoft.com/office/drawing/2014/main" id="{6975CF6E-F464-9840-A8DB-99078E5408CE}"/>
              </a:ext>
            </a:extLst>
          </p:cNvPr>
          <p:cNvSpPr>
            <a:spLocks noGrp="1" noRot="1" noChangeAspect="1" noChangeArrowheads="1" noTextEdit="1"/>
          </p:cNvSpPr>
          <p:nvPr>
            <p:ph type="sldImg"/>
          </p:nvPr>
        </p:nvSpPr>
        <p:spPr>
          <a:xfrm>
            <a:off x="415925" y="701675"/>
            <a:ext cx="6176963" cy="3475038"/>
          </a:xfrm>
          <a:ln/>
        </p:spPr>
      </p:sp>
      <p:sp>
        <p:nvSpPr>
          <p:cNvPr id="52226" name="Rectangle 3">
            <a:extLst>
              <a:ext uri="{FF2B5EF4-FFF2-40B4-BE49-F238E27FC236}">
                <a16:creationId xmlns:a16="http://schemas.microsoft.com/office/drawing/2014/main" id="{97B14BEF-9473-3141-8D4C-2D897DE9071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a:extLst>
              <a:ext uri="{FF2B5EF4-FFF2-40B4-BE49-F238E27FC236}">
                <a16:creationId xmlns:a16="http://schemas.microsoft.com/office/drawing/2014/main" id="{800511FE-15CF-9946-8A4E-B26FDCB08995}"/>
              </a:ext>
            </a:extLst>
          </p:cNvPr>
          <p:cNvSpPr>
            <a:spLocks noGrp="1" noRot="1" noChangeAspect="1" noChangeArrowheads="1" noTextEdit="1"/>
          </p:cNvSpPr>
          <p:nvPr>
            <p:ph type="sldImg"/>
          </p:nvPr>
        </p:nvSpPr>
        <p:spPr>
          <a:xfrm>
            <a:off x="415925" y="701675"/>
            <a:ext cx="6176963" cy="3475038"/>
          </a:xfrm>
          <a:ln/>
        </p:spPr>
      </p:sp>
      <p:sp>
        <p:nvSpPr>
          <p:cNvPr id="54274" name="Rectangle 3">
            <a:extLst>
              <a:ext uri="{FF2B5EF4-FFF2-40B4-BE49-F238E27FC236}">
                <a16:creationId xmlns:a16="http://schemas.microsoft.com/office/drawing/2014/main" id="{8F33AEEC-5C5E-3448-B269-9FFB944BDD3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8308640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4CA8768F-B776-F94D-B65B-6F96F7AAB536}"/>
              </a:ext>
            </a:extLst>
          </p:cNvPr>
          <p:cNvSpPr>
            <a:spLocks noGrp="1" noRot="1" noChangeAspect="1" noChangeArrowheads="1" noTextEdit="1"/>
          </p:cNvSpPr>
          <p:nvPr>
            <p:ph type="sldImg"/>
          </p:nvPr>
        </p:nvSpPr>
        <p:spPr>
          <a:xfrm>
            <a:off x="415925" y="701675"/>
            <a:ext cx="6176963" cy="3475038"/>
          </a:xfrm>
          <a:ln/>
        </p:spPr>
      </p:sp>
      <p:sp>
        <p:nvSpPr>
          <p:cNvPr id="21506" name="Rectangle 3">
            <a:extLst>
              <a:ext uri="{FF2B5EF4-FFF2-40B4-BE49-F238E27FC236}">
                <a16:creationId xmlns:a16="http://schemas.microsoft.com/office/drawing/2014/main" id="{B20E7CC7-95A1-DE4C-9FE5-E08B80F6CA7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a:extLst>
              <a:ext uri="{FF2B5EF4-FFF2-40B4-BE49-F238E27FC236}">
                <a16:creationId xmlns:a16="http://schemas.microsoft.com/office/drawing/2014/main" id="{800511FE-15CF-9946-8A4E-B26FDCB08995}"/>
              </a:ext>
            </a:extLst>
          </p:cNvPr>
          <p:cNvSpPr>
            <a:spLocks noGrp="1" noRot="1" noChangeAspect="1" noChangeArrowheads="1" noTextEdit="1"/>
          </p:cNvSpPr>
          <p:nvPr>
            <p:ph type="sldImg"/>
          </p:nvPr>
        </p:nvSpPr>
        <p:spPr>
          <a:xfrm>
            <a:off x="415925" y="701675"/>
            <a:ext cx="6176963" cy="3475038"/>
          </a:xfrm>
          <a:ln/>
        </p:spPr>
      </p:sp>
      <p:sp>
        <p:nvSpPr>
          <p:cNvPr id="54274" name="Rectangle 3">
            <a:extLst>
              <a:ext uri="{FF2B5EF4-FFF2-40B4-BE49-F238E27FC236}">
                <a16:creationId xmlns:a16="http://schemas.microsoft.com/office/drawing/2014/main" id="{8F33AEEC-5C5E-3448-B269-9FFB944BDD3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4462488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a:extLst>
              <a:ext uri="{FF2B5EF4-FFF2-40B4-BE49-F238E27FC236}">
                <a16:creationId xmlns:a16="http://schemas.microsoft.com/office/drawing/2014/main" id="{800511FE-15CF-9946-8A4E-B26FDCB08995}"/>
              </a:ext>
            </a:extLst>
          </p:cNvPr>
          <p:cNvSpPr>
            <a:spLocks noGrp="1" noRot="1" noChangeAspect="1" noChangeArrowheads="1" noTextEdit="1"/>
          </p:cNvSpPr>
          <p:nvPr>
            <p:ph type="sldImg"/>
          </p:nvPr>
        </p:nvSpPr>
        <p:spPr>
          <a:xfrm>
            <a:off x="415925" y="701675"/>
            <a:ext cx="6176963" cy="3475038"/>
          </a:xfrm>
          <a:ln/>
        </p:spPr>
      </p:sp>
      <p:sp>
        <p:nvSpPr>
          <p:cNvPr id="54274" name="Rectangle 3">
            <a:extLst>
              <a:ext uri="{FF2B5EF4-FFF2-40B4-BE49-F238E27FC236}">
                <a16:creationId xmlns:a16="http://schemas.microsoft.com/office/drawing/2014/main" id="{8F33AEEC-5C5E-3448-B269-9FFB944BDD3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4334280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a:extLst>
              <a:ext uri="{FF2B5EF4-FFF2-40B4-BE49-F238E27FC236}">
                <a16:creationId xmlns:a16="http://schemas.microsoft.com/office/drawing/2014/main" id="{25CC7F80-05C3-B049-BF4D-109061595B26}"/>
              </a:ext>
            </a:extLst>
          </p:cNvPr>
          <p:cNvSpPr>
            <a:spLocks noGrp="1" noRot="1" noChangeAspect="1" noChangeArrowheads="1" noTextEdit="1"/>
          </p:cNvSpPr>
          <p:nvPr>
            <p:ph type="sldImg"/>
          </p:nvPr>
        </p:nvSpPr>
        <p:spPr>
          <a:xfrm>
            <a:off x="415925" y="701675"/>
            <a:ext cx="6176963" cy="3475038"/>
          </a:xfrm>
          <a:ln/>
        </p:spPr>
      </p:sp>
      <p:sp>
        <p:nvSpPr>
          <p:cNvPr id="56322" name="Rectangle 3">
            <a:extLst>
              <a:ext uri="{FF2B5EF4-FFF2-40B4-BE49-F238E27FC236}">
                <a16:creationId xmlns:a16="http://schemas.microsoft.com/office/drawing/2014/main" id="{DAC7F2B6-CF84-F645-8A4B-CBFC0CA6F4F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a:extLst>
              <a:ext uri="{FF2B5EF4-FFF2-40B4-BE49-F238E27FC236}">
                <a16:creationId xmlns:a16="http://schemas.microsoft.com/office/drawing/2014/main" id="{ECFE6038-E82B-1C43-873B-9808E3D86312}"/>
              </a:ext>
            </a:extLst>
          </p:cNvPr>
          <p:cNvSpPr>
            <a:spLocks noGrp="1" noRot="1" noChangeAspect="1" noChangeArrowheads="1" noTextEdit="1"/>
          </p:cNvSpPr>
          <p:nvPr>
            <p:ph type="sldImg"/>
          </p:nvPr>
        </p:nvSpPr>
        <p:spPr>
          <a:xfrm>
            <a:off x="415925" y="701675"/>
            <a:ext cx="6176963" cy="3475038"/>
          </a:xfrm>
          <a:ln/>
        </p:spPr>
      </p:sp>
      <p:sp>
        <p:nvSpPr>
          <p:cNvPr id="58370" name="Rectangle 3">
            <a:extLst>
              <a:ext uri="{FF2B5EF4-FFF2-40B4-BE49-F238E27FC236}">
                <a16:creationId xmlns:a16="http://schemas.microsoft.com/office/drawing/2014/main" id="{D566834E-6F63-A14B-9878-AD3A7A72534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a:extLst>
              <a:ext uri="{FF2B5EF4-FFF2-40B4-BE49-F238E27FC236}">
                <a16:creationId xmlns:a16="http://schemas.microsoft.com/office/drawing/2014/main" id="{997EA038-AA53-394E-920E-9783978F6F87}"/>
              </a:ext>
            </a:extLst>
          </p:cNvPr>
          <p:cNvSpPr>
            <a:spLocks noGrp="1" noRot="1" noChangeAspect="1" noChangeArrowheads="1" noTextEdit="1"/>
          </p:cNvSpPr>
          <p:nvPr>
            <p:ph type="sldImg"/>
          </p:nvPr>
        </p:nvSpPr>
        <p:spPr>
          <a:xfrm>
            <a:off x="415925" y="701675"/>
            <a:ext cx="6176963" cy="3475038"/>
          </a:xfrm>
          <a:ln/>
        </p:spPr>
      </p:sp>
      <p:sp>
        <p:nvSpPr>
          <p:cNvPr id="60418" name="Rectangle 3">
            <a:extLst>
              <a:ext uri="{FF2B5EF4-FFF2-40B4-BE49-F238E27FC236}">
                <a16:creationId xmlns:a16="http://schemas.microsoft.com/office/drawing/2014/main" id="{39EBFAB0-216A-3D45-A8BF-64D1966A8F4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15191744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a:extLst>
              <a:ext uri="{FF2B5EF4-FFF2-40B4-BE49-F238E27FC236}">
                <a16:creationId xmlns:a16="http://schemas.microsoft.com/office/drawing/2014/main" id="{997EA038-AA53-394E-920E-9783978F6F87}"/>
              </a:ext>
            </a:extLst>
          </p:cNvPr>
          <p:cNvSpPr>
            <a:spLocks noGrp="1" noRot="1" noChangeAspect="1" noChangeArrowheads="1" noTextEdit="1"/>
          </p:cNvSpPr>
          <p:nvPr>
            <p:ph type="sldImg"/>
          </p:nvPr>
        </p:nvSpPr>
        <p:spPr>
          <a:xfrm>
            <a:off x="415925" y="701675"/>
            <a:ext cx="6176963" cy="3475038"/>
          </a:xfrm>
          <a:ln/>
        </p:spPr>
      </p:sp>
      <p:sp>
        <p:nvSpPr>
          <p:cNvPr id="60418" name="Rectangle 3">
            <a:extLst>
              <a:ext uri="{FF2B5EF4-FFF2-40B4-BE49-F238E27FC236}">
                <a16:creationId xmlns:a16="http://schemas.microsoft.com/office/drawing/2014/main" id="{39EBFAB0-216A-3D45-A8BF-64D1966A8F4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19349913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a:extLst>
              <a:ext uri="{FF2B5EF4-FFF2-40B4-BE49-F238E27FC236}">
                <a16:creationId xmlns:a16="http://schemas.microsoft.com/office/drawing/2014/main" id="{997EA038-AA53-394E-920E-9783978F6F87}"/>
              </a:ext>
            </a:extLst>
          </p:cNvPr>
          <p:cNvSpPr>
            <a:spLocks noGrp="1" noRot="1" noChangeAspect="1" noChangeArrowheads="1" noTextEdit="1"/>
          </p:cNvSpPr>
          <p:nvPr>
            <p:ph type="sldImg"/>
          </p:nvPr>
        </p:nvSpPr>
        <p:spPr>
          <a:xfrm>
            <a:off x="415925" y="701675"/>
            <a:ext cx="6176963" cy="3475038"/>
          </a:xfrm>
          <a:ln/>
        </p:spPr>
      </p:sp>
      <p:sp>
        <p:nvSpPr>
          <p:cNvPr id="60418" name="Rectangle 3">
            <a:extLst>
              <a:ext uri="{FF2B5EF4-FFF2-40B4-BE49-F238E27FC236}">
                <a16:creationId xmlns:a16="http://schemas.microsoft.com/office/drawing/2014/main" id="{39EBFAB0-216A-3D45-A8BF-64D1966A8F4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9521308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176963" cy="3475038"/>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139010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a:extLst>
              <a:ext uri="{FF2B5EF4-FFF2-40B4-BE49-F238E27FC236}">
                <a16:creationId xmlns:a16="http://schemas.microsoft.com/office/drawing/2014/main" id="{1B80201C-1A94-0A48-AC1A-A9AAC4BC90AB}"/>
              </a:ext>
            </a:extLst>
          </p:cNvPr>
          <p:cNvSpPr>
            <a:spLocks noGrp="1" noRot="1" noChangeAspect="1" noChangeArrowheads="1" noTextEdit="1"/>
          </p:cNvSpPr>
          <p:nvPr>
            <p:ph type="sldImg"/>
          </p:nvPr>
        </p:nvSpPr>
        <p:spPr>
          <a:xfrm>
            <a:off x="415925" y="701675"/>
            <a:ext cx="6176963" cy="3475038"/>
          </a:xfrm>
          <a:ln/>
        </p:spPr>
      </p:sp>
      <p:sp>
        <p:nvSpPr>
          <p:cNvPr id="62466" name="Rectangle 3">
            <a:extLst>
              <a:ext uri="{FF2B5EF4-FFF2-40B4-BE49-F238E27FC236}">
                <a16:creationId xmlns:a16="http://schemas.microsoft.com/office/drawing/2014/main" id="{8E7947FE-8FF1-384F-A210-8BBA5912BEA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a:extLst>
              <a:ext uri="{FF2B5EF4-FFF2-40B4-BE49-F238E27FC236}">
                <a16:creationId xmlns:a16="http://schemas.microsoft.com/office/drawing/2014/main" id="{264DC110-8C4C-9B43-8D3F-0510F4806091}"/>
              </a:ext>
            </a:extLst>
          </p:cNvPr>
          <p:cNvSpPr>
            <a:spLocks noGrp="1" noRot="1" noChangeAspect="1" noChangeArrowheads="1" noTextEdit="1"/>
          </p:cNvSpPr>
          <p:nvPr>
            <p:ph type="sldImg"/>
          </p:nvPr>
        </p:nvSpPr>
        <p:spPr>
          <a:xfrm>
            <a:off x="415925" y="701675"/>
            <a:ext cx="6176963" cy="3475038"/>
          </a:xfrm>
          <a:ln/>
        </p:spPr>
      </p:sp>
      <p:sp>
        <p:nvSpPr>
          <p:cNvPr id="64514" name="Rectangle 3">
            <a:extLst>
              <a:ext uri="{FF2B5EF4-FFF2-40B4-BE49-F238E27FC236}">
                <a16:creationId xmlns:a16="http://schemas.microsoft.com/office/drawing/2014/main" id="{0DCBC85C-2CC3-3A4E-8D8F-8FB5E698E82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a:extLst>
              <a:ext uri="{FF2B5EF4-FFF2-40B4-BE49-F238E27FC236}">
                <a16:creationId xmlns:a16="http://schemas.microsoft.com/office/drawing/2014/main" id="{6C9878D9-E11D-0245-9129-E062207627F3}"/>
              </a:ext>
            </a:extLst>
          </p:cNvPr>
          <p:cNvSpPr>
            <a:spLocks noGrp="1" noRot="1" noChangeAspect="1" noChangeArrowheads="1" noTextEdit="1"/>
          </p:cNvSpPr>
          <p:nvPr>
            <p:ph type="sldImg"/>
          </p:nvPr>
        </p:nvSpPr>
        <p:spPr>
          <a:xfrm>
            <a:off x="415925" y="701675"/>
            <a:ext cx="6176963" cy="3475038"/>
          </a:xfrm>
          <a:ln/>
        </p:spPr>
      </p:sp>
      <p:sp>
        <p:nvSpPr>
          <p:cNvPr id="23554" name="Rectangle 3">
            <a:extLst>
              <a:ext uri="{FF2B5EF4-FFF2-40B4-BE49-F238E27FC236}">
                <a16:creationId xmlns:a16="http://schemas.microsoft.com/office/drawing/2014/main" id="{C7DAE9A3-2D66-8746-8449-36848DD4198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12548405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a:extLst>
              <a:ext uri="{FF2B5EF4-FFF2-40B4-BE49-F238E27FC236}">
                <a16:creationId xmlns:a16="http://schemas.microsoft.com/office/drawing/2014/main" id="{264DC110-8C4C-9B43-8D3F-0510F4806091}"/>
              </a:ext>
            </a:extLst>
          </p:cNvPr>
          <p:cNvSpPr>
            <a:spLocks noGrp="1" noRot="1" noChangeAspect="1" noChangeArrowheads="1" noTextEdit="1"/>
          </p:cNvSpPr>
          <p:nvPr>
            <p:ph type="sldImg"/>
          </p:nvPr>
        </p:nvSpPr>
        <p:spPr>
          <a:xfrm>
            <a:off x="415925" y="701675"/>
            <a:ext cx="6176963" cy="3475038"/>
          </a:xfrm>
          <a:ln/>
        </p:spPr>
      </p:sp>
      <p:sp>
        <p:nvSpPr>
          <p:cNvPr id="64514" name="Rectangle 3">
            <a:extLst>
              <a:ext uri="{FF2B5EF4-FFF2-40B4-BE49-F238E27FC236}">
                <a16:creationId xmlns:a16="http://schemas.microsoft.com/office/drawing/2014/main" id="{0DCBC85C-2CC3-3A4E-8D8F-8FB5E698E82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5116916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a:extLst>
              <a:ext uri="{FF2B5EF4-FFF2-40B4-BE49-F238E27FC236}">
                <a16:creationId xmlns:a16="http://schemas.microsoft.com/office/drawing/2014/main" id="{96C832B6-B3B0-5541-B279-4B58FD45C109}"/>
              </a:ext>
            </a:extLst>
          </p:cNvPr>
          <p:cNvSpPr>
            <a:spLocks noGrp="1" noRot="1" noChangeAspect="1" noChangeArrowheads="1" noTextEdit="1"/>
          </p:cNvSpPr>
          <p:nvPr>
            <p:ph type="sldImg"/>
          </p:nvPr>
        </p:nvSpPr>
        <p:spPr>
          <a:xfrm>
            <a:off x="415925" y="701675"/>
            <a:ext cx="6176963" cy="3475038"/>
          </a:xfrm>
          <a:ln/>
        </p:spPr>
      </p:sp>
      <p:sp>
        <p:nvSpPr>
          <p:cNvPr id="66562" name="Rectangle 3">
            <a:extLst>
              <a:ext uri="{FF2B5EF4-FFF2-40B4-BE49-F238E27FC236}">
                <a16:creationId xmlns:a16="http://schemas.microsoft.com/office/drawing/2014/main" id="{7AEC7807-0A78-AD45-A2F1-532BE12CC54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2947737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a:extLst>
              <a:ext uri="{FF2B5EF4-FFF2-40B4-BE49-F238E27FC236}">
                <a16:creationId xmlns:a16="http://schemas.microsoft.com/office/drawing/2014/main" id="{96C832B6-B3B0-5541-B279-4B58FD45C109}"/>
              </a:ext>
            </a:extLst>
          </p:cNvPr>
          <p:cNvSpPr>
            <a:spLocks noGrp="1" noRot="1" noChangeAspect="1" noChangeArrowheads="1" noTextEdit="1"/>
          </p:cNvSpPr>
          <p:nvPr>
            <p:ph type="sldImg"/>
          </p:nvPr>
        </p:nvSpPr>
        <p:spPr>
          <a:xfrm>
            <a:off x="415925" y="701675"/>
            <a:ext cx="6176963" cy="3475038"/>
          </a:xfrm>
          <a:ln/>
        </p:spPr>
      </p:sp>
      <p:sp>
        <p:nvSpPr>
          <p:cNvPr id="66562" name="Rectangle 3">
            <a:extLst>
              <a:ext uri="{FF2B5EF4-FFF2-40B4-BE49-F238E27FC236}">
                <a16:creationId xmlns:a16="http://schemas.microsoft.com/office/drawing/2014/main" id="{7AEC7807-0A78-AD45-A2F1-532BE12CC54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82989189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a:extLst>
              <a:ext uri="{FF2B5EF4-FFF2-40B4-BE49-F238E27FC236}">
                <a16:creationId xmlns:a16="http://schemas.microsoft.com/office/drawing/2014/main" id="{10F5AA26-ACA8-6840-BF34-1BEEDAABB06A}"/>
              </a:ext>
            </a:extLst>
          </p:cNvPr>
          <p:cNvSpPr>
            <a:spLocks noGrp="1" noRot="1" noChangeAspect="1" noChangeArrowheads="1" noTextEdit="1"/>
          </p:cNvSpPr>
          <p:nvPr>
            <p:ph type="sldImg"/>
          </p:nvPr>
        </p:nvSpPr>
        <p:spPr>
          <a:xfrm>
            <a:off x="415925" y="701675"/>
            <a:ext cx="6176963" cy="3475038"/>
          </a:xfrm>
          <a:ln/>
        </p:spPr>
      </p:sp>
      <p:sp>
        <p:nvSpPr>
          <p:cNvPr id="68610" name="Rectangle 3">
            <a:extLst>
              <a:ext uri="{FF2B5EF4-FFF2-40B4-BE49-F238E27FC236}">
                <a16:creationId xmlns:a16="http://schemas.microsoft.com/office/drawing/2014/main" id="{B9421834-F700-214C-B604-5C338DB3F99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a:extLst>
              <a:ext uri="{FF2B5EF4-FFF2-40B4-BE49-F238E27FC236}">
                <a16:creationId xmlns:a16="http://schemas.microsoft.com/office/drawing/2014/main" id="{4E0AA079-C389-AB49-8D03-1A18C87B2E58}"/>
              </a:ext>
            </a:extLst>
          </p:cNvPr>
          <p:cNvSpPr>
            <a:spLocks noGrp="1" noRot="1" noChangeAspect="1" noChangeArrowheads="1" noTextEdit="1"/>
          </p:cNvSpPr>
          <p:nvPr>
            <p:ph type="sldImg"/>
          </p:nvPr>
        </p:nvSpPr>
        <p:spPr>
          <a:xfrm>
            <a:off x="415925" y="701675"/>
            <a:ext cx="6176963" cy="3475038"/>
          </a:xfrm>
          <a:ln/>
        </p:spPr>
      </p:sp>
      <p:sp>
        <p:nvSpPr>
          <p:cNvPr id="70658" name="Rectangle 3">
            <a:extLst>
              <a:ext uri="{FF2B5EF4-FFF2-40B4-BE49-F238E27FC236}">
                <a16:creationId xmlns:a16="http://schemas.microsoft.com/office/drawing/2014/main" id="{79C1517D-366B-974C-A3EE-C353BB13EA4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a:extLst>
              <a:ext uri="{FF2B5EF4-FFF2-40B4-BE49-F238E27FC236}">
                <a16:creationId xmlns:a16="http://schemas.microsoft.com/office/drawing/2014/main" id="{26A9F063-0C54-334D-93AD-72C76F5ED15C}"/>
              </a:ext>
            </a:extLst>
          </p:cNvPr>
          <p:cNvSpPr>
            <a:spLocks noGrp="1" noRot="1" noChangeAspect="1" noChangeArrowheads="1" noTextEdit="1"/>
          </p:cNvSpPr>
          <p:nvPr>
            <p:ph type="sldImg"/>
          </p:nvPr>
        </p:nvSpPr>
        <p:spPr>
          <a:xfrm>
            <a:off x="415925" y="701675"/>
            <a:ext cx="6176963" cy="3475038"/>
          </a:xfrm>
          <a:ln/>
        </p:spPr>
      </p:sp>
      <p:sp>
        <p:nvSpPr>
          <p:cNvPr id="72706" name="Rectangle 3">
            <a:extLst>
              <a:ext uri="{FF2B5EF4-FFF2-40B4-BE49-F238E27FC236}">
                <a16:creationId xmlns:a16="http://schemas.microsoft.com/office/drawing/2014/main" id="{03B0E2B0-04DD-EE48-844B-57670C8D0CD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14162975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a:extLst>
              <a:ext uri="{FF2B5EF4-FFF2-40B4-BE49-F238E27FC236}">
                <a16:creationId xmlns:a16="http://schemas.microsoft.com/office/drawing/2014/main" id="{26A9F063-0C54-334D-93AD-72C76F5ED15C}"/>
              </a:ext>
            </a:extLst>
          </p:cNvPr>
          <p:cNvSpPr>
            <a:spLocks noGrp="1" noRot="1" noChangeAspect="1" noChangeArrowheads="1" noTextEdit="1"/>
          </p:cNvSpPr>
          <p:nvPr>
            <p:ph type="sldImg"/>
          </p:nvPr>
        </p:nvSpPr>
        <p:spPr>
          <a:xfrm>
            <a:off x="415925" y="701675"/>
            <a:ext cx="6176963" cy="3475038"/>
          </a:xfrm>
          <a:ln/>
        </p:spPr>
      </p:sp>
      <p:sp>
        <p:nvSpPr>
          <p:cNvPr id="72706" name="Rectangle 3">
            <a:extLst>
              <a:ext uri="{FF2B5EF4-FFF2-40B4-BE49-F238E27FC236}">
                <a16:creationId xmlns:a16="http://schemas.microsoft.com/office/drawing/2014/main" id="{03B0E2B0-04DD-EE48-844B-57670C8D0CD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429224698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a:extLst>
              <a:ext uri="{FF2B5EF4-FFF2-40B4-BE49-F238E27FC236}">
                <a16:creationId xmlns:a16="http://schemas.microsoft.com/office/drawing/2014/main" id="{CBC36767-79DB-C94E-9508-B49C2FCB875D}"/>
              </a:ext>
            </a:extLst>
          </p:cNvPr>
          <p:cNvSpPr>
            <a:spLocks noGrp="1" noRot="1" noChangeAspect="1" noChangeArrowheads="1" noTextEdit="1"/>
          </p:cNvSpPr>
          <p:nvPr>
            <p:ph type="sldImg"/>
          </p:nvPr>
        </p:nvSpPr>
        <p:spPr>
          <a:xfrm>
            <a:off x="415925" y="701675"/>
            <a:ext cx="6176963" cy="3475038"/>
          </a:xfrm>
          <a:ln/>
        </p:spPr>
      </p:sp>
      <p:sp>
        <p:nvSpPr>
          <p:cNvPr id="74754" name="Rectangle 3">
            <a:extLst>
              <a:ext uri="{FF2B5EF4-FFF2-40B4-BE49-F238E27FC236}">
                <a16:creationId xmlns:a16="http://schemas.microsoft.com/office/drawing/2014/main" id="{694A41EC-2C96-D945-93E5-4FE0A3D4575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a:extLst>
              <a:ext uri="{FF2B5EF4-FFF2-40B4-BE49-F238E27FC236}">
                <a16:creationId xmlns:a16="http://schemas.microsoft.com/office/drawing/2014/main" id="{ACB72490-38FC-164C-9447-46096BC483DF}"/>
              </a:ext>
            </a:extLst>
          </p:cNvPr>
          <p:cNvSpPr>
            <a:spLocks noGrp="1" noRot="1" noChangeAspect="1" noChangeArrowheads="1" noTextEdit="1"/>
          </p:cNvSpPr>
          <p:nvPr>
            <p:ph type="sldImg"/>
          </p:nvPr>
        </p:nvSpPr>
        <p:spPr>
          <a:xfrm>
            <a:off x="415925" y="701675"/>
            <a:ext cx="6176963" cy="3475038"/>
          </a:xfrm>
          <a:ln/>
        </p:spPr>
      </p:sp>
      <p:sp>
        <p:nvSpPr>
          <p:cNvPr id="76802" name="Rectangle 3">
            <a:extLst>
              <a:ext uri="{FF2B5EF4-FFF2-40B4-BE49-F238E27FC236}">
                <a16:creationId xmlns:a16="http://schemas.microsoft.com/office/drawing/2014/main" id="{3B49BEB7-D73D-8042-B6A0-74F690536C0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a:extLst>
              <a:ext uri="{FF2B5EF4-FFF2-40B4-BE49-F238E27FC236}">
                <a16:creationId xmlns:a16="http://schemas.microsoft.com/office/drawing/2014/main" id="{ACB72490-38FC-164C-9447-46096BC483DF}"/>
              </a:ext>
            </a:extLst>
          </p:cNvPr>
          <p:cNvSpPr>
            <a:spLocks noGrp="1" noRot="1" noChangeAspect="1" noChangeArrowheads="1" noTextEdit="1"/>
          </p:cNvSpPr>
          <p:nvPr>
            <p:ph type="sldImg"/>
          </p:nvPr>
        </p:nvSpPr>
        <p:spPr>
          <a:xfrm>
            <a:off x="415925" y="701675"/>
            <a:ext cx="6176963" cy="3475038"/>
          </a:xfrm>
          <a:ln/>
        </p:spPr>
      </p:sp>
      <p:sp>
        <p:nvSpPr>
          <p:cNvPr id="76802" name="Rectangle 3">
            <a:extLst>
              <a:ext uri="{FF2B5EF4-FFF2-40B4-BE49-F238E27FC236}">
                <a16:creationId xmlns:a16="http://schemas.microsoft.com/office/drawing/2014/main" id="{3B49BEB7-D73D-8042-B6A0-74F690536C0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16185662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a:extLst>
              <a:ext uri="{FF2B5EF4-FFF2-40B4-BE49-F238E27FC236}">
                <a16:creationId xmlns:a16="http://schemas.microsoft.com/office/drawing/2014/main" id="{6C9878D9-E11D-0245-9129-E062207627F3}"/>
              </a:ext>
            </a:extLst>
          </p:cNvPr>
          <p:cNvSpPr>
            <a:spLocks noGrp="1" noRot="1" noChangeAspect="1" noChangeArrowheads="1" noTextEdit="1"/>
          </p:cNvSpPr>
          <p:nvPr>
            <p:ph type="sldImg"/>
          </p:nvPr>
        </p:nvSpPr>
        <p:spPr>
          <a:xfrm>
            <a:off x="415925" y="701675"/>
            <a:ext cx="6176963" cy="3475038"/>
          </a:xfrm>
          <a:ln/>
        </p:spPr>
      </p:sp>
      <p:sp>
        <p:nvSpPr>
          <p:cNvPr id="23554" name="Rectangle 3">
            <a:extLst>
              <a:ext uri="{FF2B5EF4-FFF2-40B4-BE49-F238E27FC236}">
                <a16:creationId xmlns:a16="http://schemas.microsoft.com/office/drawing/2014/main" id="{C7DAE9A3-2D66-8746-8449-36848DD4198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411416568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1675"/>
            <a:ext cx="6176963" cy="3475038"/>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1819752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a:extLst>
              <a:ext uri="{FF2B5EF4-FFF2-40B4-BE49-F238E27FC236}">
                <a16:creationId xmlns:a16="http://schemas.microsoft.com/office/drawing/2014/main" id="{ACB72490-38FC-164C-9447-46096BC483DF}"/>
              </a:ext>
            </a:extLst>
          </p:cNvPr>
          <p:cNvSpPr>
            <a:spLocks noGrp="1" noRot="1" noChangeAspect="1" noChangeArrowheads="1" noTextEdit="1"/>
          </p:cNvSpPr>
          <p:nvPr>
            <p:ph type="sldImg"/>
          </p:nvPr>
        </p:nvSpPr>
        <p:spPr>
          <a:xfrm>
            <a:off x="415925" y="701675"/>
            <a:ext cx="6176963" cy="3475038"/>
          </a:xfrm>
          <a:ln/>
        </p:spPr>
      </p:sp>
      <p:sp>
        <p:nvSpPr>
          <p:cNvPr id="76802" name="Rectangle 3">
            <a:extLst>
              <a:ext uri="{FF2B5EF4-FFF2-40B4-BE49-F238E27FC236}">
                <a16:creationId xmlns:a16="http://schemas.microsoft.com/office/drawing/2014/main" id="{3B49BEB7-D73D-8042-B6A0-74F690536C0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81989844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a:extLst>
              <a:ext uri="{FF2B5EF4-FFF2-40B4-BE49-F238E27FC236}">
                <a16:creationId xmlns:a16="http://schemas.microsoft.com/office/drawing/2014/main" id="{5383BF20-D49B-3E4E-97A2-0C850FB158A5}"/>
              </a:ext>
            </a:extLst>
          </p:cNvPr>
          <p:cNvSpPr>
            <a:spLocks noGrp="1" noRot="1" noChangeAspect="1" noChangeArrowheads="1" noTextEdit="1"/>
          </p:cNvSpPr>
          <p:nvPr>
            <p:ph type="sldImg"/>
          </p:nvPr>
        </p:nvSpPr>
        <p:spPr>
          <a:xfrm>
            <a:off x="415925" y="701675"/>
            <a:ext cx="6176963" cy="3475038"/>
          </a:xfrm>
          <a:ln/>
        </p:spPr>
      </p:sp>
      <p:sp>
        <p:nvSpPr>
          <p:cNvPr id="78850" name="Rectangle 3">
            <a:extLst>
              <a:ext uri="{FF2B5EF4-FFF2-40B4-BE49-F238E27FC236}">
                <a16:creationId xmlns:a16="http://schemas.microsoft.com/office/drawing/2014/main" id="{0C1964FD-B75C-0B41-8DEA-850EF63A817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92635997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a:extLst>
              <a:ext uri="{FF2B5EF4-FFF2-40B4-BE49-F238E27FC236}">
                <a16:creationId xmlns:a16="http://schemas.microsoft.com/office/drawing/2014/main" id="{9D0D2950-62E4-9F4B-8291-70ECAFF79A76}"/>
              </a:ext>
            </a:extLst>
          </p:cNvPr>
          <p:cNvSpPr>
            <a:spLocks noGrp="1" noRot="1" noChangeAspect="1" noChangeArrowheads="1" noTextEdit="1"/>
          </p:cNvSpPr>
          <p:nvPr>
            <p:ph type="sldImg"/>
          </p:nvPr>
        </p:nvSpPr>
        <p:spPr>
          <a:xfrm>
            <a:off x="415925" y="701675"/>
            <a:ext cx="6176963" cy="3475038"/>
          </a:xfrm>
          <a:ln/>
        </p:spPr>
      </p:sp>
      <p:sp>
        <p:nvSpPr>
          <p:cNvPr id="80898" name="Rectangle 3">
            <a:extLst>
              <a:ext uri="{FF2B5EF4-FFF2-40B4-BE49-F238E27FC236}">
                <a16:creationId xmlns:a16="http://schemas.microsoft.com/office/drawing/2014/main" id="{C71507C2-D6F2-D04D-AB8E-4F5F6A3E157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a:extLst>
              <a:ext uri="{FF2B5EF4-FFF2-40B4-BE49-F238E27FC236}">
                <a16:creationId xmlns:a16="http://schemas.microsoft.com/office/drawing/2014/main" id="{7FFF6F25-4167-BE4B-B201-75F952F417E7}"/>
              </a:ext>
            </a:extLst>
          </p:cNvPr>
          <p:cNvSpPr>
            <a:spLocks noGrp="1" noRot="1" noChangeAspect="1" noChangeArrowheads="1" noTextEdit="1"/>
          </p:cNvSpPr>
          <p:nvPr>
            <p:ph type="sldImg"/>
          </p:nvPr>
        </p:nvSpPr>
        <p:spPr>
          <a:xfrm>
            <a:off x="415925" y="701675"/>
            <a:ext cx="6176963" cy="3475038"/>
          </a:xfrm>
          <a:ln/>
        </p:spPr>
      </p:sp>
      <p:sp>
        <p:nvSpPr>
          <p:cNvPr id="82946" name="Rectangle 3">
            <a:extLst>
              <a:ext uri="{FF2B5EF4-FFF2-40B4-BE49-F238E27FC236}">
                <a16:creationId xmlns:a16="http://schemas.microsoft.com/office/drawing/2014/main" id="{D07ABCF4-6C89-504D-A426-4C524F7E4A0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a:extLst>
              <a:ext uri="{FF2B5EF4-FFF2-40B4-BE49-F238E27FC236}">
                <a16:creationId xmlns:a16="http://schemas.microsoft.com/office/drawing/2014/main" id="{DD4E61AB-9D78-494E-83B9-9F4D0BF86C38}"/>
              </a:ext>
            </a:extLst>
          </p:cNvPr>
          <p:cNvSpPr>
            <a:spLocks noGrp="1" noRot="1" noChangeAspect="1" noChangeArrowheads="1" noTextEdit="1"/>
          </p:cNvSpPr>
          <p:nvPr>
            <p:ph type="sldImg"/>
          </p:nvPr>
        </p:nvSpPr>
        <p:spPr>
          <a:xfrm>
            <a:off x="409575" y="698500"/>
            <a:ext cx="6192838" cy="3484563"/>
          </a:xfrm>
          <a:ln/>
        </p:spPr>
      </p:sp>
      <p:sp>
        <p:nvSpPr>
          <p:cNvPr id="89090" name="Rectangle 3">
            <a:extLst>
              <a:ext uri="{FF2B5EF4-FFF2-40B4-BE49-F238E27FC236}">
                <a16:creationId xmlns:a16="http://schemas.microsoft.com/office/drawing/2014/main" id="{73D3C133-56C4-954D-90C1-C9EF94EB0B6E}"/>
              </a:ext>
            </a:extLst>
          </p:cNvPr>
          <p:cNvSpPr>
            <a:spLocks noGrp="1" noChangeArrowheads="1"/>
          </p:cNvSpPr>
          <p:nvPr>
            <p:ph type="body" idx="1"/>
          </p:nvPr>
        </p:nvSpPr>
        <p:spPr>
          <a:xfrm>
            <a:off x="935038" y="4414838"/>
            <a:ext cx="5140325"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a:extLst>
              <a:ext uri="{FF2B5EF4-FFF2-40B4-BE49-F238E27FC236}">
                <a16:creationId xmlns:a16="http://schemas.microsoft.com/office/drawing/2014/main" id="{5A203428-5610-0A47-9EA4-A4BA18DFC285}"/>
              </a:ext>
            </a:extLst>
          </p:cNvPr>
          <p:cNvSpPr>
            <a:spLocks noGrp="1" noRot="1" noChangeAspect="1" noChangeArrowheads="1" noTextEdit="1"/>
          </p:cNvSpPr>
          <p:nvPr>
            <p:ph type="sldImg"/>
          </p:nvPr>
        </p:nvSpPr>
        <p:spPr>
          <a:xfrm>
            <a:off x="415925" y="701675"/>
            <a:ext cx="6176963" cy="3475038"/>
          </a:xfrm>
          <a:ln/>
        </p:spPr>
      </p:sp>
      <p:sp>
        <p:nvSpPr>
          <p:cNvPr id="93186" name="Rectangle 3">
            <a:extLst>
              <a:ext uri="{FF2B5EF4-FFF2-40B4-BE49-F238E27FC236}">
                <a16:creationId xmlns:a16="http://schemas.microsoft.com/office/drawing/2014/main" id="{4A256434-2B9C-6F4A-ADBD-91767D4DE49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a:extLst>
              <a:ext uri="{FF2B5EF4-FFF2-40B4-BE49-F238E27FC236}">
                <a16:creationId xmlns:a16="http://schemas.microsoft.com/office/drawing/2014/main" id="{372545CB-F9D9-264E-B1DC-C948E3539295}"/>
              </a:ext>
            </a:extLst>
          </p:cNvPr>
          <p:cNvSpPr>
            <a:spLocks noGrp="1" noRot="1" noChangeAspect="1" noChangeArrowheads="1" noTextEdit="1"/>
          </p:cNvSpPr>
          <p:nvPr>
            <p:ph type="sldImg"/>
          </p:nvPr>
        </p:nvSpPr>
        <p:spPr>
          <a:xfrm>
            <a:off x="409575" y="698500"/>
            <a:ext cx="6192838" cy="3484563"/>
          </a:xfrm>
          <a:ln/>
        </p:spPr>
      </p:sp>
      <p:sp>
        <p:nvSpPr>
          <p:cNvPr id="95234" name="Rectangle 3">
            <a:extLst>
              <a:ext uri="{FF2B5EF4-FFF2-40B4-BE49-F238E27FC236}">
                <a16:creationId xmlns:a16="http://schemas.microsoft.com/office/drawing/2014/main" id="{DACB6E34-1CF9-0C48-B0DA-EB740CB04440}"/>
              </a:ext>
            </a:extLst>
          </p:cNvPr>
          <p:cNvSpPr>
            <a:spLocks noGrp="1" noChangeArrowheads="1"/>
          </p:cNvSpPr>
          <p:nvPr>
            <p:ph type="body" idx="1"/>
          </p:nvPr>
        </p:nvSpPr>
        <p:spPr>
          <a:xfrm>
            <a:off x="935038" y="4414838"/>
            <a:ext cx="5140325"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a:extLst>
              <a:ext uri="{FF2B5EF4-FFF2-40B4-BE49-F238E27FC236}">
                <a16:creationId xmlns:a16="http://schemas.microsoft.com/office/drawing/2014/main" id="{5A39D21D-980E-C64C-A873-9DE5706B39A8}"/>
              </a:ext>
            </a:extLst>
          </p:cNvPr>
          <p:cNvSpPr>
            <a:spLocks noGrp="1" noRot="1" noChangeAspect="1" noChangeArrowheads="1" noTextEdit="1"/>
          </p:cNvSpPr>
          <p:nvPr>
            <p:ph type="sldImg"/>
          </p:nvPr>
        </p:nvSpPr>
        <p:spPr>
          <a:xfrm>
            <a:off x="406400" y="696913"/>
            <a:ext cx="6197600" cy="3486150"/>
          </a:xfrm>
          <a:ln/>
        </p:spPr>
      </p:sp>
      <p:sp>
        <p:nvSpPr>
          <p:cNvPr id="97282" name="Rectangle 3">
            <a:extLst>
              <a:ext uri="{FF2B5EF4-FFF2-40B4-BE49-F238E27FC236}">
                <a16:creationId xmlns:a16="http://schemas.microsoft.com/office/drawing/2014/main" id="{A0F7B452-0077-F143-88FA-458DDAAED75A}"/>
              </a:ext>
            </a:extLst>
          </p:cNvPr>
          <p:cNvSpPr>
            <a:spLocks noGrp="1" noChangeArrowheads="1"/>
          </p:cNvSpPr>
          <p:nvPr>
            <p:ph type="body" idx="1"/>
          </p:nvPr>
        </p:nvSpPr>
        <p:spPr>
          <a:xfrm>
            <a:off x="701675" y="4416425"/>
            <a:ext cx="560705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69854553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a:extLst>
              <a:ext uri="{FF2B5EF4-FFF2-40B4-BE49-F238E27FC236}">
                <a16:creationId xmlns:a16="http://schemas.microsoft.com/office/drawing/2014/main" id="{306E51AC-E3C3-984B-AABE-F8DBC001794A}"/>
              </a:ext>
            </a:extLst>
          </p:cNvPr>
          <p:cNvSpPr>
            <a:spLocks noGrp="1" noRot="1" noChangeAspect="1" noChangeArrowheads="1" noTextEdit="1"/>
          </p:cNvSpPr>
          <p:nvPr>
            <p:ph type="sldImg"/>
          </p:nvPr>
        </p:nvSpPr>
        <p:spPr>
          <a:xfrm>
            <a:off x="409575" y="698500"/>
            <a:ext cx="6192838" cy="3484563"/>
          </a:xfrm>
          <a:ln/>
        </p:spPr>
      </p:sp>
      <p:sp>
        <p:nvSpPr>
          <p:cNvPr id="99330" name="Rectangle 3">
            <a:extLst>
              <a:ext uri="{FF2B5EF4-FFF2-40B4-BE49-F238E27FC236}">
                <a16:creationId xmlns:a16="http://schemas.microsoft.com/office/drawing/2014/main" id="{A38F0A9B-AB45-154D-A198-EF006DEDB507}"/>
              </a:ext>
            </a:extLst>
          </p:cNvPr>
          <p:cNvSpPr>
            <a:spLocks noGrp="1" noChangeArrowheads="1"/>
          </p:cNvSpPr>
          <p:nvPr>
            <p:ph type="body" idx="1"/>
          </p:nvPr>
        </p:nvSpPr>
        <p:spPr>
          <a:xfrm>
            <a:off x="935038" y="4414838"/>
            <a:ext cx="5140325"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a:extLst>
              <a:ext uri="{FF2B5EF4-FFF2-40B4-BE49-F238E27FC236}">
                <a16:creationId xmlns:a16="http://schemas.microsoft.com/office/drawing/2014/main" id="{6C9878D9-E11D-0245-9129-E062207627F3}"/>
              </a:ext>
            </a:extLst>
          </p:cNvPr>
          <p:cNvSpPr>
            <a:spLocks noGrp="1" noRot="1" noChangeAspect="1" noChangeArrowheads="1" noTextEdit="1"/>
          </p:cNvSpPr>
          <p:nvPr>
            <p:ph type="sldImg"/>
          </p:nvPr>
        </p:nvSpPr>
        <p:spPr>
          <a:xfrm>
            <a:off x="415925" y="701675"/>
            <a:ext cx="6176963" cy="3475038"/>
          </a:xfrm>
          <a:ln/>
        </p:spPr>
      </p:sp>
      <p:sp>
        <p:nvSpPr>
          <p:cNvPr id="23554" name="Rectangle 3">
            <a:extLst>
              <a:ext uri="{FF2B5EF4-FFF2-40B4-BE49-F238E27FC236}">
                <a16:creationId xmlns:a16="http://schemas.microsoft.com/office/drawing/2014/main" id="{C7DAE9A3-2D66-8746-8449-36848DD4198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74156893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a:extLst>
              <a:ext uri="{FF2B5EF4-FFF2-40B4-BE49-F238E27FC236}">
                <a16:creationId xmlns:a16="http://schemas.microsoft.com/office/drawing/2014/main" id="{9AB47A36-8F62-DB4C-B254-02FFD3954E0D}"/>
              </a:ext>
            </a:extLst>
          </p:cNvPr>
          <p:cNvSpPr>
            <a:spLocks noGrp="1" noRot="1" noChangeAspect="1" noChangeArrowheads="1" noTextEdit="1"/>
          </p:cNvSpPr>
          <p:nvPr>
            <p:ph type="sldImg"/>
          </p:nvPr>
        </p:nvSpPr>
        <p:spPr>
          <a:xfrm>
            <a:off x="409575" y="698500"/>
            <a:ext cx="6192838" cy="3484563"/>
          </a:xfrm>
          <a:ln/>
        </p:spPr>
      </p:sp>
      <p:sp>
        <p:nvSpPr>
          <p:cNvPr id="101378" name="Rectangle 3">
            <a:extLst>
              <a:ext uri="{FF2B5EF4-FFF2-40B4-BE49-F238E27FC236}">
                <a16:creationId xmlns:a16="http://schemas.microsoft.com/office/drawing/2014/main" id="{6157D4C9-9C06-6343-9A2E-146856AF228F}"/>
              </a:ext>
            </a:extLst>
          </p:cNvPr>
          <p:cNvSpPr>
            <a:spLocks noGrp="1" noChangeArrowheads="1"/>
          </p:cNvSpPr>
          <p:nvPr>
            <p:ph type="body" idx="1"/>
          </p:nvPr>
        </p:nvSpPr>
        <p:spPr>
          <a:xfrm>
            <a:off x="935038" y="4414838"/>
            <a:ext cx="5140325"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a:extLst>
              <a:ext uri="{FF2B5EF4-FFF2-40B4-BE49-F238E27FC236}">
                <a16:creationId xmlns:a16="http://schemas.microsoft.com/office/drawing/2014/main" id="{15C17B99-139F-FF49-B341-E40F4D4DC7D4}"/>
              </a:ext>
            </a:extLst>
          </p:cNvPr>
          <p:cNvSpPr>
            <a:spLocks noGrp="1" noRot="1" noChangeAspect="1" noChangeArrowheads="1" noTextEdit="1"/>
          </p:cNvSpPr>
          <p:nvPr>
            <p:ph type="sldImg"/>
          </p:nvPr>
        </p:nvSpPr>
        <p:spPr>
          <a:xfrm>
            <a:off x="415925" y="701675"/>
            <a:ext cx="6176963" cy="3475038"/>
          </a:xfrm>
          <a:ln/>
        </p:spPr>
      </p:sp>
      <p:sp>
        <p:nvSpPr>
          <p:cNvPr id="103426" name="Rectangle 3">
            <a:extLst>
              <a:ext uri="{FF2B5EF4-FFF2-40B4-BE49-F238E27FC236}">
                <a16:creationId xmlns:a16="http://schemas.microsoft.com/office/drawing/2014/main" id="{A268F024-DCA5-5847-9BEE-7D9E21BA0FD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65996784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a:extLst>
              <a:ext uri="{FF2B5EF4-FFF2-40B4-BE49-F238E27FC236}">
                <a16:creationId xmlns:a16="http://schemas.microsoft.com/office/drawing/2014/main" id="{5372423D-CA0B-7647-94BA-CAF97C9E64B7}"/>
              </a:ext>
            </a:extLst>
          </p:cNvPr>
          <p:cNvSpPr>
            <a:spLocks noGrp="1" noRot="1" noChangeAspect="1" noChangeArrowheads="1" noTextEdit="1"/>
          </p:cNvSpPr>
          <p:nvPr>
            <p:ph type="sldImg"/>
          </p:nvPr>
        </p:nvSpPr>
        <p:spPr>
          <a:xfrm>
            <a:off x="415925" y="701675"/>
            <a:ext cx="6176963" cy="3475038"/>
          </a:xfrm>
          <a:ln/>
        </p:spPr>
      </p:sp>
      <p:sp>
        <p:nvSpPr>
          <p:cNvPr id="105474" name="Rectangle 3">
            <a:extLst>
              <a:ext uri="{FF2B5EF4-FFF2-40B4-BE49-F238E27FC236}">
                <a16:creationId xmlns:a16="http://schemas.microsoft.com/office/drawing/2014/main" id="{F76F7BDB-0ED2-F043-8976-64AAB3F3AB7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9679689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a:extLst>
              <a:ext uri="{FF2B5EF4-FFF2-40B4-BE49-F238E27FC236}">
                <a16:creationId xmlns:a16="http://schemas.microsoft.com/office/drawing/2014/main" id="{47F6AFCE-C8FF-8747-A3B7-CF0236D22BAC}"/>
              </a:ext>
            </a:extLst>
          </p:cNvPr>
          <p:cNvSpPr>
            <a:spLocks noGrp="1" noRot="1" noChangeAspect="1" noChangeArrowheads="1" noTextEdit="1"/>
          </p:cNvSpPr>
          <p:nvPr>
            <p:ph type="sldImg"/>
          </p:nvPr>
        </p:nvSpPr>
        <p:spPr>
          <a:xfrm>
            <a:off x="406400" y="696913"/>
            <a:ext cx="6197600" cy="3486150"/>
          </a:xfrm>
          <a:ln/>
        </p:spPr>
      </p:sp>
      <p:sp>
        <p:nvSpPr>
          <p:cNvPr id="107522" name="Rectangle 3">
            <a:extLst>
              <a:ext uri="{FF2B5EF4-FFF2-40B4-BE49-F238E27FC236}">
                <a16:creationId xmlns:a16="http://schemas.microsoft.com/office/drawing/2014/main" id="{EE6EB5F6-8708-0841-AEAF-23B07109B587}"/>
              </a:ext>
            </a:extLst>
          </p:cNvPr>
          <p:cNvSpPr>
            <a:spLocks noGrp="1" noChangeArrowheads="1"/>
          </p:cNvSpPr>
          <p:nvPr>
            <p:ph type="body" idx="1"/>
          </p:nvPr>
        </p:nvSpPr>
        <p:spPr>
          <a:xfrm>
            <a:off x="701675" y="4416425"/>
            <a:ext cx="560705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78667706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a:extLst>
              <a:ext uri="{FF2B5EF4-FFF2-40B4-BE49-F238E27FC236}">
                <a16:creationId xmlns:a16="http://schemas.microsoft.com/office/drawing/2014/main" id="{0CEBDBC0-F619-D54E-BE32-30F97CF23BFB}"/>
              </a:ext>
            </a:extLst>
          </p:cNvPr>
          <p:cNvSpPr>
            <a:spLocks noGrp="1" noRot="1" noChangeAspect="1" noChangeArrowheads="1" noTextEdit="1"/>
          </p:cNvSpPr>
          <p:nvPr>
            <p:ph type="sldImg"/>
          </p:nvPr>
        </p:nvSpPr>
        <p:spPr>
          <a:xfrm>
            <a:off x="409575" y="698500"/>
            <a:ext cx="6192838" cy="3484563"/>
          </a:xfrm>
          <a:ln/>
        </p:spPr>
      </p:sp>
      <p:sp>
        <p:nvSpPr>
          <p:cNvPr id="109570" name="Rectangle 3">
            <a:extLst>
              <a:ext uri="{FF2B5EF4-FFF2-40B4-BE49-F238E27FC236}">
                <a16:creationId xmlns:a16="http://schemas.microsoft.com/office/drawing/2014/main" id="{5DCDC711-5957-C448-B3F2-DF2FC099CBEA}"/>
              </a:ext>
            </a:extLst>
          </p:cNvPr>
          <p:cNvSpPr>
            <a:spLocks noGrp="1" noChangeArrowheads="1"/>
          </p:cNvSpPr>
          <p:nvPr>
            <p:ph type="body" idx="1"/>
          </p:nvPr>
        </p:nvSpPr>
        <p:spPr>
          <a:xfrm>
            <a:off x="935038" y="4414838"/>
            <a:ext cx="5140325"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a:extLst>
              <a:ext uri="{FF2B5EF4-FFF2-40B4-BE49-F238E27FC236}">
                <a16:creationId xmlns:a16="http://schemas.microsoft.com/office/drawing/2014/main" id="{F95E3916-4C8C-B440-9902-F67CF9B2D6CD}"/>
              </a:ext>
            </a:extLst>
          </p:cNvPr>
          <p:cNvSpPr>
            <a:spLocks noGrp="1" noRot="1" noChangeAspect="1" noChangeArrowheads="1" noTextEdit="1"/>
          </p:cNvSpPr>
          <p:nvPr>
            <p:ph type="sldImg"/>
          </p:nvPr>
        </p:nvSpPr>
        <p:spPr>
          <a:xfrm>
            <a:off x="409575" y="698500"/>
            <a:ext cx="6192838" cy="3484563"/>
          </a:xfrm>
          <a:ln/>
        </p:spPr>
      </p:sp>
      <p:sp>
        <p:nvSpPr>
          <p:cNvPr id="111618" name="Rectangle 3">
            <a:extLst>
              <a:ext uri="{FF2B5EF4-FFF2-40B4-BE49-F238E27FC236}">
                <a16:creationId xmlns:a16="http://schemas.microsoft.com/office/drawing/2014/main" id="{8860E303-D125-7749-B506-D6048987C4CE}"/>
              </a:ext>
            </a:extLst>
          </p:cNvPr>
          <p:cNvSpPr>
            <a:spLocks noGrp="1" noChangeArrowheads="1"/>
          </p:cNvSpPr>
          <p:nvPr>
            <p:ph type="body" idx="1"/>
          </p:nvPr>
        </p:nvSpPr>
        <p:spPr>
          <a:xfrm>
            <a:off x="935038" y="4414838"/>
            <a:ext cx="5140325"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a:extLst>
              <a:ext uri="{FF2B5EF4-FFF2-40B4-BE49-F238E27FC236}">
                <a16:creationId xmlns:a16="http://schemas.microsoft.com/office/drawing/2014/main" id="{AE2564C6-9D24-434F-B64B-2B71B7A94E07}"/>
              </a:ext>
            </a:extLst>
          </p:cNvPr>
          <p:cNvSpPr>
            <a:spLocks noGrp="1" noRot="1" noChangeAspect="1" noChangeArrowheads="1" noTextEdit="1"/>
          </p:cNvSpPr>
          <p:nvPr>
            <p:ph type="sldImg"/>
          </p:nvPr>
        </p:nvSpPr>
        <p:spPr>
          <a:xfrm>
            <a:off x="409575" y="698500"/>
            <a:ext cx="6192838" cy="3484563"/>
          </a:xfrm>
          <a:ln/>
        </p:spPr>
      </p:sp>
      <p:sp>
        <p:nvSpPr>
          <p:cNvPr id="113666" name="Rectangle 3">
            <a:extLst>
              <a:ext uri="{FF2B5EF4-FFF2-40B4-BE49-F238E27FC236}">
                <a16:creationId xmlns:a16="http://schemas.microsoft.com/office/drawing/2014/main" id="{B200261A-6A26-9841-BBCD-28361319ADCF}"/>
              </a:ext>
            </a:extLst>
          </p:cNvPr>
          <p:cNvSpPr>
            <a:spLocks noGrp="1" noChangeArrowheads="1"/>
          </p:cNvSpPr>
          <p:nvPr>
            <p:ph type="body" idx="1"/>
          </p:nvPr>
        </p:nvSpPr>
        <p:spPr>
          <a:xfrm>
            <a:off x="935038" y="4414838"/>
            <a:ext cx="5140325"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a:extLst>
              <a:ext uri="{FF2B5EF4-FFF2-40B4-BE49-F238E27FC236}">
                <a16:creationId xmlns:a16="http://schemas.microsoft.com/office/drawing/2014/main" id="{90DFB73A-0C3C-7A40-A070-1A1675FD4008}"/>
              </a:ext>
            </a:extLst>
          </p:cNvPr>
          <p:cNvSpPr>
            <a:spLocks noGrp="1" noRot="1" noChangeAspect="1" noChangeArrowheads="1" noTextEdit="1"/>
          </p:cNvSpPr>
          <p:nvPr>
            <p:ph type="sldImg"/>
          </p:nvPr>
        </p:nvSpPr>
        <p:spPr>
          <a:xfrm>
            <a:off x="409575" y="698500"/>
            <a:ext cx="6192838" cy="3484563"/>
          </a:xfrm>
          <a:ln/>
        </p:spPr>
      </p:sp>
      <p:sp>
        <p:nvSpPr>
          <p:cNvPr id="115714" name="Rectangle 3">
            <a:extLst>
              <a:ext uri="{FF2B5EF4-FFF2-40B4-BE49-F238E27FC236}">
                <a16:creationId xmlns:a16="http://schemas.microsoft.com/office/drawing/2014/main" id="{6696FDC3-5C82-F244-9D31-F2047961B6F4}"/>
              </a:ext>
            </a:extLst>
          </p:cNvPr>
          <p:cNvSpPr>
            <a:spLocks noGrp="1" noChangeArrowheads="1"/>
          </p:cNvSpPr>
          <p:nvPr>
            <p:ph type="body" idx="1"/>
          </p:nvPr>
        </p:nvSpPr>
        <p:spPr>
          <a:xfrm>
            <a:off x="935038" y="4414838"/>
            <a:ext cx="5140325"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a:extLst>
              <a:ext uri="{FF2B5EF4-FFF2-40B4-BE49-F238E27FC236}">
                <a16:creationId xmlns:a16="http://schemas.microsoft.com/office/drawing/2014/main" id="{4F575C07-4E8C-9F48-8045-324D00467571}"/>
              </a:ext>
            </a:extLst>
          </p:cNvPr>
          <p:cNvSpPr>
            <a:spLocks noGrp="1" noRot="1" noChangeAspect="1" noChangeArrowheads="1" noTextEdit="1"/>
          </p:cNvSpPr>
          <p:nvPr>
            <p:ph type="sldImg"/>
          </p:nvPr>
        </p:nvSpPr>
        <p:spPr>
          <a:xfrm>
            <a:off x="409575" y="698500"/>
            <a:ext cx="6192838" cy="3484563"/>
          </a:xfrm>
          <a:ln/>
        </p:spPr>
      </p:sp>
      <p:sp>
        <p:nvSpPr>
          <p:cNvPr id="117762" name="Rectangle 3">
            <a:extLst>
              <a:ext uri="{FF2B5EF4-FFF2-40B4-BE49-F238E27FC236}">
                <a16:creationId xmlns:a16="http://schemas.microsoft.com/office/drawing/2014/main" id="{EB79C98B-6686-AE4F-8541-4357B5E9502C}"/>
              </a:ext>
            </a:extLst>
          </p:cNvPr>
          <p:cNvSpPr>
            <a:spLocks noGrp="1" noChangeArrowheads="1"/>
          </p:cNvSpPr>
          <p:nvPr>
            <p:ph type="body" idx="1"/>
          </p:nvPr>
        </p:nvSpPr>
        <p:spPr>
          <a:xfrm>
            <a:off x="935038" y="4414838"/>
            <a:ext cx="5140325"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a:extLst>
              <a:ext uri="{FF2B5EF4-FFF2-40B4-BE49-F238E27FC236}">
                <a16:creationId xmlns:a16="http://schemas.microsoft.com/office/drawing/2014/main" id="{9D61A958-7BA9-6E43-A105-5212A6110877}"/>
              </a:ext>
            </a:extLst>
          </p:cNvPr>
          <p:cNvSpPr>
            <a:spLocks noGrp="1" noRot="1" noChangeAspect="1" noChangeArrowheads="1" noTextEdit="1"/>
          </p:cNvSpPr>
          <p:nvPr>
            <p:ph type="sldImg"/>
          </p:nvPr>
        </p:nvSpPr>
        <p:spPr>
          <a:xfrm>
            <a:off x="407988" y="696913"/>
            <a:ext cx="6197600" cy="3486150"/>
          </a:xfrm>
          <a:ln/>
        </p:spPr>
      </p:sp>
      <p:sp>
        <p:nvSpPr>
          <p:cNvPr id="119810" name="Rectangle 3">
            <a:extLst>
              <a:ext uri="{FF2B5EF4-FFF2-40B4-BE49-F238E27FC236}">
                <a16:creationId xmlns:a16="http://schemas.microsoft.com/office/drawing/2014/main" id="{7B37598C-746A-1C49-B893-505ADDA947B2}"/>
              </a:ext>
            </a:extLst>
          </p:cNvPr>
          <p:cNvSpPr>
            <a:spLocks noGrp="1" noChangeArrowheads="1"/>
          </p:cNvSpPr>
          <p:nvPr>
            <p:ph type="body" idx="1"/>
          </p:nvPr>
        </p:nvSpPr>
        <p:spPr>
          <a:xfrm>
            <a:off x="701675" y="4416425"/>
            <a:ext cx="560705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a:extLst>
              <a:ext uri="{FF2B5EF4-FFF2-40B4-BE49-F238E27FC236}">
                <a16:creationId xmlns:a16="http://schemas.microsoft.com/office/drawing/2014/main" id="{6C9878D9-E11D-0245-9129-E062207627F3}"/>
              </a:ext>
            </a:extLst>
          </p:cNvPr>
          <p:cNvSpPr>
            <a:spLocks noGrp="1" noRot="1" noChangeAspect="1" noChangeArrowheads="1" noTextEdit="1"/>
          </p:cNvSpPr>
          <p:nvPr>
            <p:ph type="sldImg"/>
          </p:nvPr>
        </p:nvSpPr>
        <p:spPr>
          <a:xfrm>
            <a:off x="415925" y="701675"/>
            <a:ext cx="6176963" cy="3475038"/>
          </a:xfrm>
          <a:ln/>
        </p:spPr>
      </p:sp>
      <p:sp>
        <p:nvSpPr>
          <p:cNvPr id="23554" name="Rectangle 3">
            <a:extLst>
              <a:ext uri="{FF2B5EF4-FFF2-40B4-BE49-F238E27FC236}">
                <a16:creationId xmlns:a16="http://schemas.microsoft.com/office/drawing/2014/main" id="{C7DAE9A3-2D66-8746-8449-36848DD4198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118628198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a:extLst>
              <a:ext uri="{FF2B5EF4-FFF2-40B4-BE49-F238E27FC236}">
                <a16:creationId xmlns:a16="http://schemas.microsoft.com/office/drawing/2014/main" id="{4B261974-8276-CD45-AB79-76EAF300695E}"/>
              </a:ext>
            </a:extLst>
          </p:cNvPr>
          <p:cNvSpPr>
            <a:spLocks noGrp="1" noRot="1" noChangeAspect="1" noChangeArrowheads="1" noTextEdit="1"/>
          </p:cNvSpPr>
          <p:nvPr>
            <p:ph type="sldImg"/>
          </p:nvPr>
        </p:nvSpPr>
        <p:spPr>
          <a:xfrm>
            <a:off x="415925" y="701675"/>
            <a:ext cx="6176963" cy="3475038"/>
          </a:xfrm>
          <a:ln/>
        </p:spPr>
      </p:sp>
      <p:sp>
        <p:nvSpPr>
          <p:cNvPr id="121858" name="Rectangle 3">
            <a:extLst>
              <a:ext uri="{FF2B5EF4-FFF2-40B4-BE49-F238E27FC236}">
                <a16:creationId xmlns:a16="http://schemas.microsoft.com/office/drawing/2014/main" id="{FB81CC39-4C43-B24A-8C96-08A15C7278E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863">
              <a:defRPr>
                <a:solidFill>
                  <a:schemeClr val="tx1"/>
                </a:solidFill>
                <a:latin typeface="Times New Roman" pitchFamily="18" charset="0"/>
              </a:defRPr>
            </a:lvl1pPr>
            <a:lvl2pPr marL="742950" indent="-285750" defTabSz="931863">
              <a:defRPr>
                <a:solidFill>
                  <a:schemeClr val="tx1"/>
                </a:solidFill>
                <a:latin typeface="Times New Roman" pitchFamily="18" charset="0"/>
              </a:defRPr>
            </a:lvl2pPr>
            <a:lvl3pPr marL="1143000" indent="-228600" defTabSz="931863">
              <a:defRPr>
                <a:solidFill>
                  <a:schemeClr val="tx1"/>
                </a:solidFill>
                <a:latin typeface="Times New Roman" pitchFamily="18" charset="0"/>
              </a:defRPr>
            </a:lvl3pPr>
            <a:lvl4pPr marL="1600200" indent="-228600" defTabSz="931863">
              <a:defRPr>
                <a:solidFill>
                  <a:schemeClr val="tx1"/>
                </a:solidFill>
                <a:latin typeface="Times New Roman" pitchFamily="18" charset="0"/>
              </a:defRPr>
            </a:lvl4pPr>
            <a:lvl5pPr marL="2057400" indent="-228600" defTabSz="931863">
              <a:defRPr>
                <a:solidFill>
                  <a:schemeClr val="tx1"/>
                </a:solidFill>
                <a:latin typeface="Times New Roman" pitchFamily="18" charset="0"/>
              </a:defRPr>
            </a:lvl5pPr>
            <a:lvl6pPr marL="2514600" indent="-228600" defTabSz="931863" eaLnBrk="0" fontAlgn="base" hangingPunct="0">
              <a:spcBef>
                <a:spcPct val="0"/>
              </a:spcBef>
              <a:spcAft>
                <a:spcPct val="0"/>
              </a:spcAft>
              <a:defRPr>
                <a:solidFill>
                  <a:schemeClr val="tx1"/>
                </a:solidFill>
                <a:latin typeface="Times New Roman" pitchFamily="18" charset="0"/>
              </a:defRPr>
            </a:lvl6pPr>
            <a:lvl7pPr marL="2971800" indent="-228600" defTabSz="931863" eaLnBrk="0" fontAlgn="base" hangingPunct="0">
              <a:spcBef>
                <a:spcPct val="0"/>
              </a:spcBef>
              <a:spcAft>
                <a:spcPct val="0"/>
              </a:spcAft>
              <a:defRPr>
                <a:solidFill>
                  <a:schemeClr val="tx1"/>
                </a:solidFill>
                <a:latin typeface="Times New Roman" pitchFamily="18" charset="0"/>
              </a:defRPr>
            </a:lvl7pPr>
            <a:lvl8pPr marL="3429000" indent="-228600" defTabSz="931863" eaLnBrk="0" fontAlgn="base" hangingPunct="0">
              <a:spcBef>
                <a:spcPct val="0"/>
              </a:spcBef>
              <a:spcAft>
                <a:spcPct val="0"/>
              </a:spcAft>
              <a:defRPr>
                <a:solidFill>
                  <a:schemeClr val="tx1"/>
                </a:solidFill>
                <a:latin typeface="Times New Roman" pitchFamily="18" charset="0"/>
              </a:defRPr>
            </a:lvl8pPr>
            <a:lvl9pPr marL="3886200" indent="-228600" defTabSz="931863" eaLnBrk="0" fontAlgn="base" hangingPunct="0">
              <a:spcBef>
                <a:spcPct val="0"/>
              </a:spcBef>
              <a:spcAft>
                <a:spcPct val="0"/>
              </a:spcAft>
              <a:defRPr>
                <a:solidFill>
                  <a:schemeClr val="tx1"/>
                </a:solidFill>
                <a:latin typeface="Times New Roman" pitchFamily="18" charset="0"/>
              </a:defRPr>
            </a:lvl9pPr>
          </a:lstStyle>
          <a:p>
            <a:fld id="{7247857A-3E8F-4B53-BD54-C2A52232641A}" type="slidenum">
              <a:rPr lang="en-US" altLang="en-US" smtClean="0"/>
              <a:pPr/>
              <a:t>92</a:t>
            </a:fld>
            <a:endParaRPr lang="en-US" altLang="en-US"/>
          </a:p>
        </p:txBody>
      </p:sp>
      <p:sp>
        <p:nvSpPr>
          <p:cNvPr id="84995" name="Rectangle 2"/>
          <p:cNvSpPr>
            <a:spLocks noGrp="1" noRot="1" noChangeAspect="1" noChangeArrowheads="1" noTextEdit="1"/>
          </p:cNvSpPr>
          <p:nvPr>
            <p:ph type="sldImg"/>
          </p:nvPr>
        </p:nvSpPr>
        <p:spPr>
          <a:xfrm>
            <a:off x="415925" y="701675"/>
            <a:ext cx="6176963" cy="3475038"/>
          </a:xfrm>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74306046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863">
              <a:defRPr>
                <a:solidFill>
                  <a:schemeClr val="tx1"/>
                </a:solidFill>
                <a:latin typeface="Times New Roman" pitchFamily="18" charset="0"/>
              </a:defRPr>
            </a:lvl1pPr>
            <a:lvl2pPr marL="742950" indent="-285750" defTabSz="931863">
              <a:defRPr>
                <a:solidFill>
                  <a:schemeClr val="tx1"/>
                </a:solidFill>
                <a:latin typeface="Times New Roman" pitchFamily="18" charset="0"/>
              </a:defRPr>
            </a:lvl2pPr>
            <a:lvl3pPr marL="1143000" indent="-228600" defTabSz="931863">
              <a:defRPr>
                <a:solidFill>
                  <a:schemeClr val="tx1"/>
                </a:solidFill>
                <a:latin typeface="Times New Roman" pitchFamily="18" charset="0"/>
              </a:defRPr>
            </a:lvl3pPr>
            <a:lvl4pPr marL="1600200" indent="-228600" defTabSz="931863">
              <a:defRPr>
                <a:solidFill>
                  <a:schemeClr val="tx1"/>
                </a:solidFill>
                <a:latin typeface="Times New Roman" pitchFamily="18" charset="0"/>
              </a:defRPr>
            </a:lvl4pPr>
            <a:lvl5pPr marL="2057400" indent="-228600" defTabSz="931863">
              <a:defRPr>
                <a:solidFill>
                  <a:schemeClr val="tx1"/>
                </a:solidFill>
                <a:latin typeface="Times New Roman" pitchFamily="18" charset="0"/>
              </a:defRPr>
            </a:lvl5pPr>
            <a:lvl6pPr marL="2514600" indent="-228600" defTabSz="931863" eaLnBrk="0" fontAlgn="base" hangingPunct="0">
              <a:spcBef>
                <a:spcPct val="0"/>
              </a:spcBef>
              <a:spcAft>
                <a:spcPct val="0"/>
              </a:spcAft>
              <a:defRPr>
                <a:solidFill>
                  <a:schemeClr val="tx1"/>
                </a:solidFill>
                <a:latin typeface="Times New Roman" pitchFamily="18" charset="0"/>
              </a:defRPr>
            </a:lvl6pPr>
            <a:lvl7pPr marL="2971800" indent="-228600" defTabSz="931863" eaLnBrk="0" fontAlgn="base" hangingPunct="0">
              <a:spcBef>
                <a:spcPct val="0"/>
              </a:spcBef>
              <a:spcAft>
                <a:spcPct val="0"/>
              </a:spcAft>
              <a:defRPr>
                <a:solidFill>
                  <a:schemeClr val="tx1"/>
                </a:solidFill>
                <a:latin typeface="Times New Roman" pitchFamily="18" charset="0"/>
              </a:defRPr>
            </a:lvl7pPr>
            <a:lvl8pPr marL="3429000" indent="-228600" defTabSz="931863" eaLnBrk="0" fontAlgn="base" hangingPunct="0">
              <a:spcBef>
                <a:spcPct val="0"/>
              </a:spcBef>
              <a:spcAft>
                <a:spcPct val="0"/>
              </a:spcAft>
              <a:defRPr>
                <a:solidFill>
                  <a:schemeClr val="tx1"/>
                </a:solidFill>
                <a:latin typeface="Times New Roman" pitchFamily="18" charset="0"/>
              </a:defRPr>
            </a:lvl8pPr>
            <a:lvl9pPr marL="3886200" indent="-228600" defTabSz="931863" eaLnBrk="0" fontAlgn="base" hangingPunct="0">
              <a:spcBef>
                <a:spcPct val="0"/>
              </a:spcBef>
              <a:spcAft>
                <a:spcPct val="0"/>
              </a:spcAft>
              <a:defRPr>
                <a:solidFill>
                  <a:schemeClr val="tx1"/>
                </a:solidFill>
                <a:latin typeface="Times New Roman" pitchFamily="18" charset="0"/>
              </a:defRPr>
            </a:lvl9pPr>
          </a:lstStyle>
          <a:p>
            <a:fld id="{7247857A-3E8F-4B53-BD54-C2A52232641A}" type="slidenum">
              <a:rPr lang="en-US" altLang="en-US" smtClean="0"/>
              <a:pPr/>
              <a:t>94</a:t>
            </a:fld>
            <a:endParaRPr lang="en-US" altLang="en-US"/>
          </a:p>
        </p:txBody>
      </p:sp>
      <p:sp>
        <p:nvSpPr>
          <p:cNvPr id="84995" name="Rectangle 2"/>
          <p:cNvSpPr>
            <a:spLocks noGrp="1" noRot="1" noChangeAspect="1" noChangeArrowheads="1" noTextEdit="1"/>
          </p:cNvSpPr>
          <p:nvPr>
            <p:ph type="sldImg"/>
          </p:nvPr>
        </p:nvSpPr>
        <p:spPr>
          <a:xfrm>
            <a:off x="415925" y="701675"/>
            <a:ext cx="6176963" cy="3475038"/>
          </a:xfrm>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158875063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a:extLst>
              <a:ext uri="{FF2B5EF4-FFF2-40B4-BE49-F238E27FC236}">
                <a16:creationId xmlns:a16="http://schemas.microsoft.com/office/drawing/2014/main" id="{6874DC39-F529-9D4B-9259-55976A69599D}"/>
              </a:ext>
            </a:extLst>
          </p:cNvPr>
          <p:cNvSpPr>
            <a:spLocks noGrp="1" noRot="1" noChangeAspect="1" noChangeArrowheads="1" noTextEdit="1"/>
          </p:cNvSpPr>
          <p:nvPr>
            <p:ph type="sldImg"/>
          </p:nvPr>
        </p:nvSpPr>
        <p:spPr>
          <a:xfrm>
            <a:off x="415925" y="701675"/>
            <a:ext cx="6176963" cy="3475038"/>
          </a:xfrm>
          <a:ln/>
        </p:spPr>
      </p:sp>
      <p:sp>
        <p:nvSpPr>
          <p:cNvPr id="123906" name="Rectangle 3">
            <a:extLst>
              <a:ext uri="{FF2B5EF4-FFF2-40B4-BE49-F238E27FC236}">
                <a16:creationId xmlns:a16="http://schemas.microsoft.com/office/drawing/2014/main" id="{067A87F5-5F9C-004B-9923-A24DA668ED3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a:extLst>
              <a:ext uri="{FF2B5EF4-FFF2-40B4-BE49-F238E27FC236}">
                <a16:creationId xmlns:a16="http://schemas.microsoft.com/office/drawing/2014/main" id="{F50686BF-B7FD-8847-9854-AF1E15966081}"/>
              </a:ext>
            </a:extLst>
          </p:cNvPr>
          <p:cNvSpPr>
            <a:spLocks noGrp="1" noRot="1" noChangeAspect="1" noChangeArrowheads="1" noTextEdit="1"/>
          </p:cNvSpPr>
          <p:nvPr>
            <p:ph type="sldImg"/>
          </p:nvPr>
        </p:nvSpPr>
        <p:spPr>
          <a:xfrm>
            <a:off x="415925" y="701675"/>
            <a:ext cx="6176963" cy="3475038"/>
          </a:xfrm>
          <a:ln/>
        </p:spPr>
      </p:sp>
      <p:sp>
        <p:nvSpPr>
          <p:cNvPr id="125954" name="Rectangle 3">
            <a:extLst>
              <a:ext uri="{FF2B5EF4-FFF2-40B4-BE49-F238E27FC236}">
                <a16:creationId xmlns:a16="http://schemas.microsoft.com/office/drawing/2014/main" id="{D2837837-21A0-0048-AEA0-D2779129BFB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a:extLst>
              <a:ext uri="{FF2B5EF4-FFF2-40B4-BE49-F238E27FC236}">
                <a16:creationId xmlns:a16="http://schemas.microsoft.com/office/drawing/2014/main" id="{EF1AD041-2359-6045-A71B-18D0E371ABBC}"/>
              </a:ext>
            </a:extLst>
          </p:cNvPr>
          <p:cNvSpPr>
            <a:spLocks noGrp="1" noRot="1" noChangeAspect="1" noChangeArrowheads="1" noTextEdit="1"/>
          </p:cNvSpPr>
          <p:nvPr>
            <p:ph type="sldImg"/>
          </p:nvPr>
        </p:nvSpPr>
        <p:spPr>
          <a:xfrm>
            <a:off x="415925" y="701675"/>
            <a:ext cx="6176963" cy="3475038"/>
          </a:xfrm>
          <a:ln/>
        </p:spPr>
      </p:sp>
      <p:sp>
        <p:nvSpPr>
          <p:cNvPr id="128002" name="Rectangle 3">
            <a:extLst>
              <a:ext uri="{FF2B5EF4-FFF2-40B4-BE49-F238E27FC236}">
                <a16:creationId xmlns:a16="http://schemas.microsoft.com/office/drawing/2014/main" id="{8AFBDAA0-0802-E84D-A0E1-0C48AE040B3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a:extLst>
              <a:ext uri="{FF2B5EF4-FFF2-40B4-BE49-F238E27FC236}">
                <a16:creationId xmlns:a16="http://schemas.microsoft.com/office/drawing/2014/main" id="{4049460A-E2E9-2544-B8A0-A09884B78454}"/>
              </a:ext>
            </a:extLst>
          </p:cNvPr>
          <p:cNvSpPr>
            <a:spLocks noGrp="1" noRot="1" noChangeAspect="1" noChangeArrowheads="1" noTextEdit="1"/>
          </p:cNvSpPr>
          <p:nvPr>
            <p:ph type="sldImg"/>
          </p:nvPr>
        </p:nvSpPr>
        <p:spPr>
          <a:xfrm>
            <a:off x="409575" y="698500"/>
            <a:ext cx="6192838" cy="3484563"/>
          </a:xfrm>
          <a:ln/>
        </p:spPr>
      </p:sp>
      <p:sp>
        <p:nvSpPr>
          <p:cNvPr id="130050" name="Rectangle 3">
            <a:extLst>
              <a:ext uri="{FF2B5EF4-FFF2-40B4-BE49-F238E27FC236}">
                <a16:creationId xmlns:a16="http://schemas.microsoft.com/office/drawing/2014/main" id="{8BF6075E-CC37-6B4F-B36F-5683CD3D06F1}"/>
              </a:ext>
            </a:extLst>
          </p:cNvPr>
          <p:cNvSpPr>
            <a:spLocks noGrp="1" noChangeArrowheads="1"/>
          </p:cNvSpPr>
          <p:nvPr>
            <p:ph type="body" idx="1"/>
          </p:nvPr>
        </p:nvSpPr>
        <p:spPr>
          <a:xfrm>
            <a:off x="935038" y="4414838"/>
            <a:ext cx="5140325"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a:extLst>
              <a:ext uri="{FF2B5EF4-FFF2-40B4-BE49-F238E27FC236}">
                <a16:creationId xmlns:a16="http://schemas.microsoft.com/office/drawing/2014/main" id="{38E5845F-FBC6-B844-9E3F-8376000D27A2}"/>
              </a:ext>
            </a:extLst>
          </p:cNvPr>
          <p:cNvSpPr>
            <a:spLocks noGrp="1" noRot="1" noChangeAspect="1" noChangeArrowheads="1" noTextEdit="1"/>
          </p:cNvSpPr>
          <p:nvPr>
            <p:ph type="sldImg"/>
          </p:nvPr>
        </p:nvSpPr>
        <p:spPr>
          <a:xfrm>
            <a:off x="466725" y="733425"/>
            <a:ext cx="6078538" cy="3419475"/>
          </a:xfrm>
          <a:ln/>
        </p:spPr>
      </p:sp>
      <p:sp>
        <p:nvSpPr>
          <p:cNvPr id="132098" name="Rectangle 3">
            <a:extLst>
              <a:ext uri="{FF2B5EF4-FFF2-40B4-BE49-F238E27FC236}">
                <a16:creationId xmlns:a16="http://schemas.microsoft.com/office/drawing/2014/main" id="{EAB2DB15-C013-5347-A695-1920E72D556C}"/>
              </a:ext>
            </a:extLst>
          </p:cNvPr>
          <p:cNvSpPr>
            <a:spLocks noGrp="1" noChangeArrowheads="1"/>
          </p:cNvSpPr>
          <p:nvPr>
            <p:ph type="body" idx="1"/>
          </p:nvPr>
        </p:nvSpPr>
        <p:spPr>
          <a:xfrm>
            <a:off x="935038" y="4397375"/>
            <a:ext cx="5140325" cy="42338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The iCyte </a:t>
            </a:r>
            <a:r>
              <a:rPr lang="en-US" altLang="en-US">
                <a:solidFill>
                  <a:srgbClr val="FFFF00"/>
                </a:solidFill>
                <a:ea typeface="ＭＳ Ｐゴシック" panose="020B0600070205080204" pitchFamily="34" charset="-128"/>
              </a:rPr>
              <a:t>Automated Imaging Cytometer is designed for </a:t>
            </a:r>
            <a:r>
              <a:rPr lang="en-US" altLang="en-US" b="1" u="sng">
                <a:solidFill>
                  <a:srgbClr val="FFFF00"/>
                </a:solidFill>
                <a:ea typeface="ＭＳ Ｐゴシック" panose="020B0600070205080204" pitchFamily="34" charset="-128"/>
              </a:rPr>
              <a:t>automated analysis</a:t>
            </a:r>
            <a:r>
              <a:rPr lang="en-US" altLang="en-US">
                <a:solidFill>
                  <a:srgbClr val="FFFF00"/>
                </a:solidFill>
                <a:ea typeface="ＭＳ Ｐゴシック" panose="020B0600070205080204" pitchFamily="34" charset="-128"/>
              </a:rPr>
              <a:t>. With </a:t>
            </a:r>
            <a:r>
              <a:rPr lang="en-US" altLang="en-US" b="1" u="sng">
                <a:solidFill>
                  <a:srgbClr val="FFFF00"/>
                </a:solidFill>
                <a:ea typeface="ＭＳ Ｐゴシック" panose="020B0600070205080204" pitchFamily="34" charset="-128"/>
              </a:rPr>
              <a:t>no </a:t>
            </a:r>
            <a:r>
              <a:rPr lang="en-US" altLang="en-US" b="1" u="sng">
                <a:ea typeface="ＭＳ Ｐゴシック" panose="020B0600070205080204" pitchFamily="34" charset="-128"/>
              </a:rPr>
              <a:t>microscope</a:t>
            </a:r>
            <a:r>
              <a:rPr lang="en-US" altLang="en-US">
                <a:ea typeface="ＭＳ Ｐゴシック" panose="020B0600070205080204" pitchFamily="34" charset="-128"/>
              </a:rPr>
              <a:t> oculars or viewing optics, it </a:t>
            </a:r>
            <a:r>
              <a:rPr lang="en-US" altLang="en-US" b="1" u="sng">
                <a:ea typeface="ＭＳ Ｐゴシック" panose="020B0600070205080204" pitchFamily="34" charset="-128"/>
              </a:rPr>
              <a:t>relies</a:t>
            </a:r>
            <a:r>
              <a:rPr lang="en-US" altLang="en-US">
                <a:ea typeface="ＭＳ Ｐゴシック" panose="020B0600070205080204" pitchFamily="34" charset="-128"/>
              </a:rPr>
              <a:t> on </a:t>
            </a:r>
            <a:r>
              <a:rPr lang="en-US" altLang="en-US" b="1" u="sng">
                <a:ea typeface="ＭＳ Ｐゴシック" panose="020B0600070205080204" pitchFamily="34" charset="-128"/>
              </a:rPr>
              <a:t>laser scan imaging</a:t>
            </a:r>
            <a:r>
              <a:rPr lang="en-US" altLang="en-US">
                <a:ea typeface="ＭＳ Ｐゴシック" panose="020B0600070205080204" pitchFamily="34" charset="-128"/>
              </a:rPr>
              <a:t> to visualize cells during analysis. Further, iCyte has an </a:t>
            </a:r>
            <a:r>
              <a:rPr lang="en-US" altLang="en-US" b="1" u="sng">
                <a:ea typeface="ＭＳ Ｐゴシック" panose="020B0600070205080204" pitchFamily="34" charset="-128"/>
              </a:rPr>
              <a:t>auto-focus</a:t>
            </a:r>
            <a:r>
              <a:rPr lang="en-US" altLang="en-US">
                <a:ea typeface="ＭＳ Ｐゴシック" panose="020B0600070205080204" pitchFamily="34" charset="-128"/>
              </a:rPr>
              <a:t> capability that makes </a:t>
            </a:r>
            <a:r>
              <a:rPr lang="en-US" altLang="en-US" b="1" u="sng">
                <a:ea typeface="ＭＳ Ｐゴシック" panose="020B0600070205080204" pitchFamily="34" charset="-128"/>
              </a:rPr>
              <a:t>walk-away operation</a:t>
            </a:r>
            <a:r>
              <a:rPr lang="en-US" altLang="en-US">
                <a:ea typeface="ＭＳ Ｐゴシック" panose="020B0600070205080204" pitchFamily="34" charset="-128"/>
              </a:rPr>
              <a:t> a possibility. An </a:t>
            </a:r>
            <a:r>
              <a:rPr lang="en-US" altLang="en-US" b="1" u="sng">
                <a:ea typeface="ＭＳ Ｐゴシック" panose="020B0600070205080204" pitchFamily="34" charset="-128"/>
              </a:rPr>
              <a:t>optional robotic autoloader</a:t>
            </a:r>
            <a:r>
              <a:rPr lang="en-US" altLang="en-US">
                <a:ea typeface="ＭＳ Ｐゴシック" panose="020B0600070205080204" pitchFamily="34" charset="-128"/>
              </a:rPr>
              <a:t> is available.</a:t>
            </a:r>
          </a:p>
          <a:p>
            <a:endParaRPr lang="en-US" altLang="en-US">
              <a:ea typeface="ＭＳ Ｐゴシック" panose="020B0600070205080204" pitchFamily="34" charset="-128"/>
            </a:endParaRPr>
          </a:p>
          <a:p>
            <a:endParaRPr lang="en-US" altLang="en-US">
              <a:ea typeface="ＭＳ Ｐゴシック" panose="020B0600070205080204" pitchFamily="34" charset="-128"/>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a:extLst>
              <a:ext uri="{FF2B5EF4-FFF2-40B4-BE49-F238E27FC236}">
                <a16:creationId xmlns:a16="http://schemas.microsoft.com/office/drawing/2014/main" id="{1B7EB4FE-B411-B547-A94A-079712670542}"/>
              </a:ext>
            </a:extLst>
          </p:cNvPr>
          <p:cNvSpPr>
            <a:spLocks noGrp="1" noRot="1" noChangeAspect="1" noChangeArrowheads="1" noTextEdit="1"/>
          </p:cNvSpPr>
          <p:nvPr>
            <p:ph type="sldImg"/>
          </p:nvPr>
        </p:nvSpPr>
        <p:spPr>
          <a:xfrm>
            <a:off x="415925" y="701675"/>
            <a:ext cx="6176963" cy="3475038"/>
          </a:xfrm>
          <a:ln/>
        </p:spPr>
      </p:sp>
      <p:sp>
        <p:nvSpPr>
          <p:cNvPr id="134146" name="Rectangle 3">
            <a:extLst>
              <a:ext uri="{FF2B5EF4-FFF2-40B4-BE49-F238E27FC236}">
                <a16:creationId xmlns:a16="http://schemas.microsoft.com/office/drawing/2014/main" id="{7E2E10BD-814E-0943-A744-1A01769297B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a:extLst>
              <a:ext uri="{FF2B5EF4-FFF2-40B4-BE49-F238E27FC236}">
                <a16:creationId xmlns:a16="http://schemas.microsoft.com/office/drawing/2014/main" id="{861CE605-E818-0741-A06D-C65FA9CCA231}"/>
              </a:ext>
            </a:extLst>
          </p:cNvPr>
          <p:cNvSpPr>
            <a:spLocks noGrp="1" noRot="1" noChangeAspect="1" noChangeArrowheads="1" noTextEdit="1"/>
          </p:cNvSpPr>
          <p:nvPr>
            <p:ph type="sldImg"/>
          </p:nvPr>
        </p:nvSpPr>
        <p:spPr>
          <a:xfrm>
            <a:off x="415925" y="701675"/>
            <a:ext cx="6176963" cy="3475038"/>
          </a:xfrm>
          <a:ln/>
        </p:spPr>
      </p:sp>
      <p:sp>
        <p:nvSpPr>
          <p:cNvPr id="136194" name="Rectangle 3">
            <a:extLst>
              <a:ext uri="{FF2B5EF4-FFF2-40B4-BE49-F238E27FC236}">
                <a16:creationId xmlns:a16="http://schemas.microsoft.com/office/drawing/2014/main" id="{EBA642F7-8EB2-444A-A327-F71AAB9F828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B7A6CD9D-E99C-A548-9C8D-C14336824C6E}"/>
              </a:ext>
            </a:extLst>
          </p:cNvPr>
          <p:cNvSpPr>
            <a:spLocks noGrp="1" noRot="1" noChangeAspect="1" noChangeArrowheads="1" noTextEdit="1"/>
          </p:cNvSpPr>
          <p:nvPr>
            <p:ph type="sldImg"/>
          </p:nvPr>
        </p:nvSpPr>
        <p:spPr>
          <a:xfrm>
            <a:off x="415925" y="701675"/>
            <a:ext cx="6176963" cy="3475038"/>
          </a:xfrm>
          <a:ln/>
        </p:spPr>
      </p:sp>
      <p:sp>
        <p:nvSpPr>
          <p:cNvPr id="25602" name="Rectangle 3">
            <a:extLst>
              <a:ext uri="{FF2B5EF4-FFF2-40B4-BE49-F238E27FC236}">
                <a16:creationId xmlns:a16="http://schemas.microsoft.com/office/drawing/2014/main" id="{3C71D3CE-831C-AF4C-863B-14AB434F143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14375" y="0"/>
            <a:ext cx="10363200" cy="627062"/>
          </a:xfrm>
        </p:spPr>
        <p:txBody>
          <a:bodyPr/>
          <a:lstStyle>
            <a:lvl1pPr>
              <a:defRPr sz="3200" b="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261937" y="909637"/>
            <a:ext cx="8534400" cy="1752600"/>
          </a:xfrm>
        </p:spPr>
        <p:txBody>
          <a:bodyPr/>
          <a:lstStyle>
            <a:lvl1pPr marL="0" indent="0" algn="l">
              <a:buNone/>
              <a:defRPr sz="200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94707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8745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458200" y="0"/>
            <a:ext cx="28194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0"/>
            <a:ext cx="82550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65475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12153900" cy="441324"/>
          </a:xfrm>
        </p:spPr>
        <p:txBody>
          <a:bodyPr/>
          <a:lstStyle/>
          <a:p>
            <a:r>
              <a:rPr lang="en-US"/>
              <a:t>Click to edit Master title style</a:t>
            </a:r>
          </a:p>
        </p:txBody>
      </p:sp>
      <p:sp>
        <p:nvSpPr>
          <p:cNvPr id="3" name="Subtitle 2"/>
          <p:cNvSpPr>
            <a:spLocks noGrp="1"/>
          </p:cNvSpPr>
          <p:nvPr>
            <p:ph type="subTitle" idx="1"/>
          </p:nvPr>
        </p:nvSpPr>
        <p:spPr>
          <a:xfrm>
            <a:off x="0" y="1585913"/>
            <a:ext cx="8534400" cy="1752600"/>
          </a:xfrm>
        </p:spPr>
        <p:txBody>
          <a:bodyPr/>
          <a:lstStyle>
            <a:lvl1pPr marL="0" indent="0" algn="l">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0594369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61615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749082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87847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37824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263952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42146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38010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4495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171589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97657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458200" y="0"/>
            <a:ext cx="28194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0"/>
            <a:ext cx="82550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59220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C11C2D0-4E55-B843-9F6E-B8EB3B4A167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1DF27A5-A7C0-0F46-82D2-02D38217AC4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39875A4-166A-7C4C-B64A-9BA516BCEE45}"/>
              </a:ext>
            </a:extLst>
          </p:cNvPr>
          <p:cNvSpPr>
            <a:spLocks noGrp="1" noChangeArrowheads="1"/>
          </p:cNvSpPr>
          <p:nvPr>
            <p:ph type="sldNum" sz="quarter" idx="12"/>
          </p:nvPr>
        </p:nvSpPr>
        <p:spPr>
          <a:ln/>
        </p:spPr>
        <p:txBody>
          <a:bodyPr/>
          <a:lstStyle>
            <a:lvl1pPr>
              <a:defRPr/>
            </a:lvl1pPr>
          </a:lstStyle>
          <a:p>
            <a:pPr>
              <a:defRPr/>
            </a:pPr>
            <a:fld id="{7901EEC9-8756-344D-9BF2-8D0A7294A2C8}" type="slidenum">
              <a:rPr lang="en-US" altLang="en-US"/>
              <a:pPr>
                <a:defRPr/>
              </a:pPr>
              <a:t>‹#›</a:t>
            </a:fld>
            <a:endParaRPr lang="en-US" altLang="en-US"/>
          </a:p>
        </p:txBody>
      </p:sp>
    </p:spTree>
    <p:extLst>
      <p:ext uri="{BB962C8B-B14F-4D97-AF65-F5344CB8AC3E}">
        <p14:creationId xmlns:p14="http://schemas.microsoft.com/office/powerpoint/2010/main" val="30363849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5E81759-216F-AE4F-B2ED-07D360A77CC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6240938-9F7F-954E-990A-94DCC712DE2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A8653DD-7F4E-6E42-8007-EA4B780F44E2}"/>
              </a:ext>
            </a:extLst>
          </p:cNvPr>
          <p:cNvSpPr>
            <a:spLocks noGrp="1" noChangeArrowheads="1"/>
          </p:cNvSpPr>
          <p:nvPr>
            <p:ph type="sldNum" sz="quarter" idx="12"/>
          </p:nvPr>
        </p:nvSpPr>
        <p:spPr>
          <a:ln/>
        </p:spPr>
        <p:txBody>
          <a:bodyPr/>
          <a:lstStyle>
            <a:lvl1pPr>
              <a:defRPr/>
            </a:lvl1pPr>
          </a:lstStyle>
          <a:p>
            <a:pPr>
              <a:defRPr/>
            </a:pPr>
            <a:fld id="{B4933002-F4DE-6749-8DCF-3BFC879B2A5E}" type="slidenum">
              <a:rPr lang="en-US" altLang="en-US"/>
              <a:pPr>
                <a:defRPr/>
              </a:pPr>
              <a:t>‹#›</a:t>
            </a:fld>
            <a:endParaRPr lang="en-US" altLang="en-US"/>
          </a:p>
        </p:txBody>
      </p:sp>
    </p:spTree>
    <p:extLst>
      <p:ext uri="{BB962C8B-B14F-4D97-AF65-F5344CB8AC3E}">
        <p14:creationId xmlns:p14="http://schemas.microsoft.com/office/powerpoint/2010/main" val="41430650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21DF742-17C3-394E-BB34-46709309B4F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B782DC6-4FF4-5A42-BEA1-08C2EE8A5A1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AB127E7-1B12-2F4B-81DD-6E5DAD4089B8}"/>
              </a:ext>
            </a:extLst>
          </p:cNvPr>
          <p:cNvSpPr>
            <a:spLocks noGrp="1" noChangeArrowheads="1"/>
          </p:cNvSpPr>
          <p:nvPr>
            <p:ph type="sldNum" sz="quarter" idx="12"/>
          </p:nvPr>
        </p:nvSpPr>
        <p:spPr>
          <a:ln/>
        </p:spPr>
        <p:txBody>
          <a:bodyPr/>
          <a:lstStyle>
            <a:lvl1pPr>
              <a:defRPr/>
            </a:lvl1pPr>
          </a:lstStyle>
          <a:p>
            <a:pPr>
              <a:defRPr/>
            </a:pPr>
            <a:fld id="{80A61F12-B4BF-CF4F-9AD4-66D9D93E5058}" type="slidenum">
              <a:rPr lang="en-US" altLang="en-US"/>
              <a:pPr>
                <a:defRPr/>
              </a:pPr>
              <a:t>‹#›</a:t>
            </a:fld>
            <a:endParaRPr lang="en-US" altLang="en-US"/>
          </a:p>
        </p:txBody>
      </p:sp>
    </p:spTree>
    <p:extLst>
      <p:ext uri="{BB962C8B-B14F-4D97-AF65-F5344CB8AC3E}">
        <p14:creationId xmlns:p14="http://schemas.microsoft.com/office/powerpoint/2010/main" val="7571539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15F5ABF-B7AE-F549-B42B-DDAF78AB328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C619F4D-AEE6-2140-A5E5-ECC6FC7AAAE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DD95168-E387-A24B-A10A-26C9105AA204}"/>
              </a:ext>
            </a:extLst>
          </p:cNvPr>
          <p:cNvSpPr>
            <a:spLocks noGrp="1" noChangeArrowheads="1"/>
          </p:cNvSpPr>
          <p:nvPr>
            <p:ph type="sldNum" sz="quarter" idx="12"/>
          </p:nvPr>
        </p:nvSpPr>
        <p:spPr>
          <a:ln/>
        </p:spPr>
        <p:txBody>
          <a:bodyPr/>
          <a:lstStyle>
            <a:lvl1pPr>
              <a:defRPr/>
            </a:lvl1pPr>
          </a:lstStyle>
          <a:p>
            <a:pPr>
              <a:defRPr/>
            </a:pPr>
            <a:fld id="{62A0DDD0-4D28-D74E-8A93-CF6A4592D6C4}" type="slidenum">
              <a:rPr lang="en-US" altLang="en-US"/>
              <a:pPr>
                <a:defRPr/>
              </a:pPr>
              <a:t>‹#›</a:t>
            </a:fld>
            <a:endParaRPr lang="en-US" altLang="en-US"/>
          </a:p>
        </p:txBody>
      </p:sp>
    </p:spTree>
    <p:extLst>
      <p:ext uri="{BB962C8B-B14F-4D97-AF65-F5344CB8AC3E}">
        <p14:creationId xmlns:p14="http://schemas.microsoft.com/office/powerpoint/2010/main" val="19586703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89C5325-2E18-024F-8272-36D8BE87C87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3E64364-2053-1741-A612-546173E0865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7C2D018B-DFDE-F24B-AEE7-F18DC7E13BBE}"/>
              </a:ext>
            </a:extLst>
          </p:cNvPr>
          <p:cNvSpPr>
            <a:spLocks noGrp="1" noChangeArrowheads="1"/>
          </p:cNvSpPr>
          <p:nvPr>
            <p:ph type="sldNum" sz="quarter" idx="12"/>
          </p:nvPr>
        </p:nvSpPr>
        <p:spPr>
          <a:ln/>
        </p:spPr>
        <p:txBody>
          <a:bodyPr/>
          <a:lstStyle>
            <a:lvl1pPr>
              <a:defRPr/>
            </a:lvl1pPr>
          </a:lstStyle>
          <a:p>
            <a:pPr>
              <a:defRPr/>
            </a:pPr>
            <a:fld id="{F8241DAE-C348-C24A-BD35-A92C2BDFBCEE}" type="slidenum">
              <a:rPr lang="en-US" altLang="en-US"/>
              <a:pPr>
                <a:defRPr/>
              </a:pPr>
              <a:t>‹#›</a:t>
            </a:fld>
            <a:endParaRPr lang="en-US" altLang="en-US"/>
          </a:p>
        </p:txBody>
      </p:sp>
    </p:spTree>
    <p:extLst>
      <p:ext uri="{BB962C8B-B14F-4D97-AF65-F5344CB8AC3E}">
        <p14:creationId xmlns:p14="http://schemas.microsoft.com/office/powerpoint/2010/main" val="25758826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C6679B6-8E09-2D4C-9934-8688E8BFA94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30906A9-60B1-8142-8F3E-FE1ED6CF17F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A54A2F8-DC10-FC48-98BB-C7530DBF2F16}"/>
              </a:ext>
            </a:extLst>
          </p:cNvPr>
          <p:cNvSpPr>
            <a:spLocks noGrp="1" noChangeArrowheads="1"/>
          </p:cNvSpPr>
          <p:nvPr>
            <p:ph type="sldNum" sz="quarter" idx="12"/>
          </p:nvPr>
        </p:nvSpPr>
        <p:spPr>
          <a:ln/>
        </p:spPr>
        <p:txBody>
          <a:bodyPr/>
          <a:lstStyle>
            <a:lvl1pPr>
              <a:defRPr/>
            </a:lvl1pPr>
          </a:lstStyle>
          <a:p>
            <a:pPr>
              <a:defRPr/>
            </a:pPr>
            <a:fld id="{8CB4C667-B553-444C-B29C-B4E896E126EC}" type="slidenum">
              <a:rPr lang="en-US" altLang="en-US"/>
              <a:pPr>
                <a:defRPr/>
              </a:pPr>
              <a:t>‹#›</a:t>
            </a:fld>
            <a:endParaRPr lang="en-US" altLang="en-US"/>
          </a:p>
        </p:txBody>
      </p:sp>
    </p:spTree>
    <p:extLst>
      <p:ext uri="{BB962C8B-B14F-4D97-AF65-F5344CB8AC3E}">
        <p14:creationId xmlns:p14="http://schemas.microsoft.com/office/powerpoint/2010/main" val="10385964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DFAA508-8AD3-3A4B-BA92-70CC6FEE975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526C1EC-1C10-4444-BC65-FBA1B5439DF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B5394EC8-25FD-CB43-9AAF-8BD8860D0B6F}"/>
              </a:ext>
            </a:extLst>
          </p:cNvPr>
          <p:cNvSpPr>
            <a:spLocks noGrp="1" noChangeArrowheads="1"/>
          </p:cNvSpPr>
          <p:nvPr>
            <p:ph type="sldNum" sz="quarter" idx="12"/>
          </p:nvPr>
        </p:nvSpPr>
        <p:spPr>
          <a:ln/>
        </p:spPr>
        <p:txBody>
          <a:bodyPr/>
          <a:lstStyle>
            <a:lvl1pPr>
              <a:defRPr/>
            </a:lvl1pPr>
          </a:lstStyle>
          <a:p>
            <a:pPr>
              <a:defRPr/>
            </a:pPr>
            <a:fld id="{888356BC-FD87-3449-9B76-D3A867FF49EB}" type="slidenum">
              <a:rPr lang="en-US" altLang="en-US"/>
              <a:pPr>
                <a:defRPr/>
              </a:pPr>
              <a:t>‹#›</a:t>
            </a:fld>
            <a:endParaRPr lang="en-US" altLang="en-US"/>
          </a:p>
        </p:txBody>
      </p:sp>
    </p:spTree>
    <p:extLst>
      <p:ext uri="{BB962C8B-B14F-4D97-AF65-F5344CB8AC3E}">
        <p14:creationId xmlns:p14="http://schemas.microsoft.com/office/powerpoint/2010/main" val="2394649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0548160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24B2EA1-1FE7-C548-9A7D-760E8707CA4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87D8777-8AAF-CB4B-811F-23CB127FD6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11D4ADD-FA2A-F24F-8864-CF1A95C50791}"/>
              </a:ext>
            </a:extLst>
          </p:cNvPr>
          <p:cNvSpPr>
            <a:spLocks noGrp="1" noChangeArrowheads="1"/>
          </p:cNvSpPr>
          <p:nvPr>
            <p:ph type="sldNum" sz="quarter" idx="12"/>
          </p:nvPr>
        </p:nvSpPr>
        <p:spPr>
          <a:ln/>
        </p:spPr>
        <p:txBody>
          <a:bodyPr/>
          <a:lstStyle>
            <a:lvl1pPr>
              <a:defRPr/>
            </a:lvl1pPr>
          </a:lstStyle>
          <a:p>
            <a:pPr>
              <a:defRPr/>
            </a:pPr>
            <a:fld id="{FE03C0BF-124F-7742-BD5C-4EC414FA8D57}" type="slidenum">
              <a:rPr lang="en-US" altLang="en-US"/>
              <a:pPr>
                <a:defRPr/>
              </a:pPr>
              <a:t>‹#›</a:t>
            </a:fld>
            <a:endParaRPr lang="en-US" altLang="en-US"/>
          </a:p>
        </p:txBody>
      </p:sp>
    </p:spTree>
    <p:extLst>
      <p:ext uri="{BB962C8B-B14F-4D97-AF65-F5344CB8AC3E}">
        <p14:creationId xmlns:p14="http://schemas.microsoft.com/office/powerpoint/2010/main" val="31529409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4CDE3F3-13D6-C94F-88B5-0A9D2F1ECC3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BB158D8-2191-D940-823A-724456B79BD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18F18CF-FC6C-B64C-B6C5-384EAC098EF9}"/>
              </a:ext>
            </a:extLst>
          </p:cNvPr>
          <p:cNvSpPr>
            <a:spLocks noGrp="1" noChangeArrowheads="1"/>
          </p:cNvSpPr>
          <p:nvPr>
            <p:ph type="sldNum" sz="quarter" idx="12"/>
          </p:nvPr>
        </p:nvSpPr>
        <p:spPr>
          <a:ln/>
        </p:spPr>
        <p:txBody>
          <a:bodyPr/>
          <a:lstStyle>
            <a:lvl1pPr>
              <a:defRPr/>
            </a:lvl1pPr>
          </a:lstStyle>
          <a:p>
            <a:pPr>
              <a:defRPr/>
            </a:pPr>
            <a:fld id="{DB6EECD4-A2A9-A448-BE7B-7A6FE6E75430}" type="slidenum">
              <a:rPr lang="en-US" altLang="en-US"/>
              <a:pPr>
                <a:defRPr/>
              </a:pPr>
              <a:t>‹#›</a:t>
            </a:fld>
            <a:endParaRPr lang="en-US" altLang="en-US"/>
          </a:p>
        </p:txBody>
      </p:sp>
    </p:spTree>
    <p:extLst>
      <p:ext uri="{BB962C8B-B14F-4D97-AF65-F5344CB8AC3E}">
        <p14:creationId xmlns:p14="http://schemas.microsoft.com/office/powerpoint/2010/main" val="30405762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2DF472E-B97F-CF49-8D63-868126D5592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6461211-9ECA-8642-B578-E1A454E5ED7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5EF8C60-16F6-1240-BE47-1B9103C8B212}"/>
              </a:ext>
            </a:extLst>
          </p:cNvPr>
          <p:cNvSpPr>
            <a:spLocks noGrp="1" noChangeArrowheads="1"/>
          </p:cNvSpPr>
          <p:nvPr>
            <p:ph type="sldNum" sz="quarter" idx="12"/>
          </p:nvPr>
        </p:nvSpPr>
        <p:spPr>
          <a:ln/>
        </p:spPr>
        <p:txBody>
          <a:bodyPr/>
          <a:lstStyle>
            <a:lvl1pPr>
              <a:defRPr/>
            </a:lvl1pPr>
          </a:lstStyle>
          <a:p>
            <a:pPr>
              <a:defRPr/>
            </a:pPr>
            <a:fld id="{C7CE3098-87BE-A34A-99AD-AF8B94888A09}" type="slidenum">
              <a:rPr lang="en-US" altLang="en-US"/>
              <a:pPr>
                <a:defRPr/>
              </a:pPr>
              <a:t>‹#›</a:t>
            </a:fld>
            <a:endParaRPr lang="en-US" altLang="en-US"/>
          </a:p>
        </p:txBody>
      </p:sp>
    </p:spTree>
    <p:extLst>
      <p:ext uri="{BB962C8B-B14F-4D97-AF65-F5344CB8AC3E}">
        <p14:creationId xmlns:p14="http://schemas.microsoft.com/office/powerpoint/2010/main" val="14314862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1751A04-E225-AC47-80D8-9D1DA3B368A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5D9470E-C39B-9949-A7B3-C09105C1C93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3EFA7CE-9C49-A242-9DDC-51A2C3E51FDB}"/>
              </a:ext>
            </a:extLst>
          </p:cNvPr>
          <p:cNvSpPr>
            <a:spLocks noGrp="1" noChangeArrowheads="1"/>
          </p:cNvSpPr>
          <p:nvPr>
            <p:ph type="sldNum" sz="quarter" idx="12"/>
          </p:nvPr>
        </p:nvSpPr>
        <p:spPr>
          <a:ln/>
        </p:spPr>
        <p:txBody>
          <a:bodyPr/>
          <a:lstStyle>
            <a:lvl1pPr>
              <a:defRPr/>
            </a:lvl1pPr>
          </a:lstStyle>
          <a:p>
            <a:pPr>
              <a:defRPr/>
            </a:pPr>
            <a:fld id="{63DD0043-854D-EE43-B9D6-CE484FBC75C4}" type="slidenum">
              <a:rPr lang="en-US" altLang="en-US"/>
              <a:pPr>
                <a:defRPr/>
              </a:pPr>
              <a:t>‹#›</a:t>
            </a:fld>
            <a:endParaRPr lang="en-US" altLang="en-US"/>
          </a:p>
        </p:txBody>
      </p:sp>
    </p:spTree>
    <p:extLst>
      <p:ext uri="{BB962C8B-B14F-4D97-AF65-F5344CB8AC3E}">
        <p14:creationId xmlns:p14="http://schemas.microsoft.com/office/powerpoint/2010/main" val="23425877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13190"/>
            <a:ext cx="12192000" cy="576572"/>
          </a:xfrm>
        </p:spPr>
        <p:txBody>
          <a:bodyPr/>
          <a:lstStyle/>
          <a:p>
            <a:r>
              <a:rPr lang="en-US"/>
              <a:t>Click to edit Master title style</a:t>
            </a:r>
          </a:p>
        </p:txBody>
      </p:sp>
      <p:sp>
        <p:nvSpPr>
          <p:cNvPr id="3" name="Subtitle 2"/>
          <p:cNvSpPr>
            <a:spLocks noGrp="1"/>
          </p:cNvSpPr>
          <p:nvPr>
            <p:ph type="subTitle" idx="1"/>
          </p:nvPr>
        </p:nvSpPr>
        <p:spPr>
          <a:xfrm>
            <a:off x="0" y="1473050"/>
            <a:ext cx="8534400" cy="1752600"/>
          </a:xfrm>
        </p:spPr>
        <p:txBody>
          <a:bodyPr/>
          <a:lstStyle>
            <a:lvl1pPr marL="0" indent="0" algn="l">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9395219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929" y="77101"/>
            <a:ext cx="11995412" cy="507249"/>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32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00212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90451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7328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7016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80941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92682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320186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735611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74861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458200" y="0"/>
            <a:ext cx="28194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0"/>
            <a:ext cx="82550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3752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7698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959319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110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06659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563371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7AE97B1-C4C3-6942-83D3-8D97505C592A}"/>
              </a:ext>
            </a:extLst>
          </p:cNvPr>
          <p:cNvSpPr>
            <a:spLocks noGrp="1" noChangeArrowheads="1"/>
          </p:cNvSpPr>
          <p:nvPr>
            <p:ph type="title"/>
          </p:nvPr>
        </p:nvSpPr>
        <p:spPr bwMode="auto">
          <a:xfrm>
            <a:off x="0" y="-42862"/>
            <a:ext cx="1189196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1BFDC7C3-2EAE-5A42-866D-CB1AE81DA62E}"/>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2053" name="Rectangle 5">
            <a:extLst>
              <a:ext uri="{FF2B5EF4-FFF2-40B4-BE49-F238E27FC236}">
                <a16:creationId xmlns:a16="http://schemas.microsoft.com/office/drawing/2014/main" id="{3CCB82C8-9943-3C44-9378-A8A81248B810}"/>
              </a:ext>
            </a:extLst>
          </p:cNvPr>
          <p:cNvSpPr>
            <a:spLocks noChangeArrowheads="1"/>
          </p:cNvSpPr>
          <p:nvPr/>
        </p:nvSpPr>
        <p:spPr bwMode="auto">
          <a:xfrm>
            <a:off x="4020609" y="6629400"/>
            <a:ext cx="6758516" cy="228600"/>
          </a:xfrm>
          <a:prstGeom prst="rect">
            <a:avLst/>
          </a:prstGeom>
          <a:noFill/>
          <a:ln>
            <a:noFill/>
          </a:ln>
          <a:effectLst/>
          <a:extLst>
            <a:ext uri="{909E8E84-426E-40dd-AFC4-6F175D3DCCD1}"/>
            <a:ext uri="{91240B29-F687-4f45-9708-019B960494DF}"/>
            <a:ext uri="{AF507438-7753-43e0-B8FC-AC1667EBCBE1}"/>
          </a:extLst>
        </p:spPr>
        <p:txBody>
          <a:bodyPr lIns="90488" tIns="44450" rIns="90488" bIns="44450">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900" i="0" dirty="0">
                <a:ea typeface="+mn-ea"/>
                <a:sym typeface="Symbol" charset="2"/>
              </a:rPr>
              <a:t> 1993-2024  </a:t>
            </a:r>
            <a:r>
              <a:rPr lang="en-US" altLang="en-US" sz="900" i="0" dirty="0">
                <a:ea typeface="+mn-ea"/>
              </a:rPr>
              <a:t>J. Paul Robinson - Purdue University Cytometry Laboratories</a:t>
            </a:r>
          </a:p>
        </p:txBody>
      </p:sp>
      <p:pic>
        <p:nvPicPr>
          <p:cNvPr id="2" name="Picture 7" descr="a-0064">
            <a:extLst>
              <a:ext uri="{FF2B5EF4-FFF2-40B4-BE49-F238E27FC236}">
                <a16:creationId xmlns:a16="http://schemas.microsoft.com/office/drawing/2014/main" id="{64BCF931-BC5C-961B-4FD5-5FE2E2D45A47}"/>
              </a:ext>
            </a:extLst>
          </p:cNvPr>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60327" y="6419850"/>
            <a:ext cx="1254124" cy="438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rtl="0" eaLnBrk="0" fontAlgn="base" hangingPunct="0">
        <a:spcBef>
          <a:spcPct val="0"/>
        </a:spcBef>
        <a:spcAft>
          <a:spcPct val="0"/>
        </a:spcAft>
        <a:defRPr sz="3200" b="1">
          <a:solidFill>
            <a:schemeClr val="tx2"/>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2800" b="1">
          <a:solidFill>
            <a:schemeClr val="tx2"/>
          </a:solidFill>
          <a:latin typeface="Times New Roman" pitchFamily="18" charset="0"/>
          <a:ea typeface="ＭＳ Ｐゴシック" charset="0"/>
        </a:defRPr>
      </a:lvl2pPr>
      <a:lvl3pPr algn="ctr" rtl="0" eaLnBrk="0" fontAlgn="base" hangingPunct="0">
        <a:spcBef>
          <a:spcPct val="0"/>
        </a:spcBef>
        <a:spcAft>
          <a:spcPct val="0"/>
        </a:spcAft>
        <a:defRPr sz="2800" b="1">
          <a:solidFill>
            <a:schemeClr val="tx2"/>
          </a:solidFill>
          <a:latin typeface="Times New Roman" pitchFamily="18" charset="0"/>
          <a:ea typeface="ＭＳ Ｐゴシック" charset="0"/>
        </a:defRPr>
      </a:lvl3pPr>
      <a:lvl4pPr algn="ctr" rtl="0" eaLnBrk="0" fontAlgn="base" hangingPunct="0">
        <a:spcBef>
          <a:spcPct val="0"/>
        </a:spcBef>
        <a:spcAft>
          <a:spcPct val="0"/>
        </a:spcAft>
        <a:defRPr sz="2800" b="1">
          <a:solidFill>
            <a:schemeClr val="tx2"/>
          </a:solidFill>
          <a:latin typeface="Times New Roman" pitchFamily="18" charset="0"/>
          <a:ea typeface="ＭＳ Ｐゴシック" charset="0"/>
        </a:defRPr>
      </a:lvl4pPr>
      <a:lvl5pPr algn="ctr" rtl="0" eaLnBrk="0" fontAlgn="base" hangingPunct="0">
        <a:spcBef>
          <a:spcPct val="0"/>
        </a:spcBef>
        <a:spcAft>
          <a:spcPct val="0"/>
        </a:spcAft>
        <a:defRPr sz="2800" b="1">
          <a:solidFill>
            <a:schemeClr val="tx2"/>
          </a:solidFill>
          <a:latin typeface="Times New Roman" pitchFamily="18" charset="0"/>
          <a:ea typeface="ＭＳ Ｐゴシック" charset="0"/>
        </a:defRPr>
      </a:lvl5pPr>
      <a:lvl6pPr marL="457200" algn="ctr" rtl="0" eaLnBrk="0" fontAlgn="base" hangingPunct="0">
        <a:spcBef>
          <a:spcPct val="0"/>
        </a:spcBef>
        <a:spcAft>
          <a:spcPct val="0"/>
        </a:spcAft>
        <a:defRPr sz="2800" b="1">
          <a:solidFill>
            <a:schemeClr val="tx2"/>
          </a:solidFill>
          <a:latin typeface="Times New Roman" pitchFamily="18" charset="0"/>
        </a:defRPr>
      </a:lvl6pPr>
      <a:lvl7pPr marL="914400" algn="ctr" rtl="0" eaLnBrk="0" fontAlgn="base" hangingPunct="0">
        <a:spcBef>
          <a:spcPct val="0"/>
        </a:spcBef>
        <a:spcAft>
          <a:spcPct val="0"/>
        </a:spcAft>
        <a:defRPr sz="2800" b="1">
          <a:solidFill>
            <a:schemeClr val="tx2"/>
          </a:solidFill>
          <a:latin typeface="Times New Roman" pitchFamily="18" charset="0"/>
        </a:defRPr>
      </a:lvl7pPr>
      <a:lvl8pPr marL="1371600" algn="ctr" rtl="0" eaLnBrk="0" fontAlgn="base" hangingPunct="0">
        <a:spcBef>
          <a:spcPct val="0"/>
        </a:spcBef>
        <a:spcAft>
          <a:spcPct val="0"/>
        </a:spcAft>
        <a:defRPr sz="2800" b="1">
          <a:solidFill>
            <a:schemeClr val="tx2"/>
          </a:solidFill>
          <a:latin typeface="Times New Roman" pitchFamily="18" charset="0"/>
        </a:defRPr>
      </a:lvl8pPr>
      <a:lvl9pPr marL="1828800" algn="ctr" rtl="0" eaLnBrk="0" fontAlgn="base" hangingPunct="0">
        <a:spcBef>
          <a:spcPct val="0"/>
        </a:spcBef>
        <a:spcAft>
          <a:spcPct val="0"/>
        </a:spcAft>
        <a:defRPr sz="2800" b="1">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SzPct val="100000"/>
        <a:buChar char="•"/>
        <a:defRPr sz="3200">
          <a:solidFill>
            <a:schemeClr val="tx1"/>
          </a:solidFill>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SzPct val="100000"/>
        <a:buChar char="–"/>
        <a:defRPr sz="2800">
          <a:solidFill>
            <a:schemeClr val="tx1"/>
          </a:solidFill>
          <a:latin typeface="Arial" panose="020B0604020202020204" pitchFamily="34" charset="0"/>
          <a:ea typeface="ＭＳ Ｐゴシック" charset="0"/>
          <a:cs typeface="Arial" panose="020B0604020202020204" pitchFamily="34" charset="0"/>
        </a:defRPr>
      </a:lvl2pPr>
      <a:lvl3pPr marL="1143000" indent="-228600" algn="l" rtl="0" eaLnBrk="0" fontAlgn="base" hangingPunct="0">
        <a:spcBef>
          <a:spcPct val="20000"/>
        </a:spcBef>
        <a:spcAft>
          <a:spcPct val="0"/>
        </a:spcAft>
        <a:buSzPct val="100000"/>
        <a:buChar char="•"/>
        <a:defRPr sz="2400">
          <a:solidFill>
            <a:schemeClr val="tx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SzPct val="100000"/>
        <a:buChar char="–"/>
        <a:defRPr sz="2000">
          <a:solidFill>
            <a:schemeClr val="tx1"/>
          </a:solidFill>
          <a:latin typeface="Arial" panose="020B0604020202020204" pitchFamily="34" charset="0"/>
          <a:ea typeface="ＭＳ Ｐゴシック" charset="0"/>
          <a:cs typeface="Arial" panose="020B0604020202020204" pitchFamily="34" charset="0"/>
        </a:defRPr>
      </a:lvl4pPr>
      <a:lvl5pPr marL="2057400" indent="-228600" algn="l" rtl="0" eaLnBrk="0" fontAlgn="base" hangingPunct="0">
        <a:spcBef>
          <a:spcPct val="20000"/>
        </a:spcBef>
        <a:spcAft>
          <a:spcPct val="0"/>
        </a:spcAft>
        <a:buSzPct val="100000"/>
        <a:buChar char="•"/>
        <a:defRPr sz="2000">
          <a:solidFill>
            <a:schemeClr val="tx1"/>
          </a:solidFill>
          <a:latin typeface="Arial" panose="020B0604020202020204" pitchFamily="34" charset="0"/>
          <a:ea typeface="ＭＳ Ｐゴシック" charset="0"/>
          <a:cs typeface="Arial" panose="020B0604020202020204" pitchFamily="34" charset="0"/>
        </a:defRPr>
      </a:lvl5pPr>
      <a:lvl6pPr marL="2514600" indent="-228600" algn="l" rtl="0" eaLnBrk="0" fontAlgn="base" hangingPunct="0">
        <a:spcBef>
          <a:spcPct val="20000"/>
        </a:spcBef>
        <a:spcAft>
          <a:spcPct val="0"/>
        </a:spcAft>
        <a:buSzPct val="100000"/>
        <a:buChar char="•"/>
        <a:defRPr sz="2000">
          <a:solidFill>
            <a:schemeClr val="tx1"/>
          </a:solidFill>
          <a:latin typeface="+mn-lt"/>
        </a:defRPr>
      </a:lvl6pPr>
      <a:lvl7pPr marL="2971800" indent="-228600" algn="l" rtl="0" eaLnBrk="0" fontAlgn="base" hangingPunct="0">
        <a:spcBef>
          <a:spcPct val="20000"/>
        </a:spcBef>
        <a:spcAft>
          <a:spcPct val="0"/>
        </a:spcAft>
        <a:buSzPct val="100000"/>
        <a:buChar char="•"/>
        <a:defRPr sz="2000">
          <a:solidFill>
            <a:schemeClr val="tx1"/>
          </a:solidFill>
          <a:latin typeface="+mn-lt"/>
        </a:defRPr>
      </a:lvl7pPr>
      <a:lvl8pPr marL="3429000" indent="-228600" algn="l" rtl="0" eaLnBrk="0" fontAlgn="base" hangingPunct="0">
        <a:spcBef>
          <a:spcPct val="20000"/>
        </a:spcBef>
        <a:spcAft>
          <a:spcPct val="0"/>
        </a:spcAft>
        <a:buSzPct val="100000"/>
        <a:buChar char="•"/>
        <a:defRPr sz="2000">
          <a:solidFill>
            <a:schemeClr val="tx1"/>
          </a:solidFill>
          <a:latin typeface="+mn-lt"/>
        </a:defRPr>
      </a:lvl8pPr>
      <a:lvl9pPr marL="3886200" indent="-228600" algn="l" rtl="0" eaLnBrk="0" fontAlgn="base" hangingPunct="0">
        <a:spcBef>
          <a:spcPct val="20000"/>
        </a:spcBef>
        <a:spcAft>
          <a:spcPct val="0"/>
        </a:spcAft>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7AE97B1-C4C3-6942-83D3-8D97505C592A}"/>
              </a:ext>
            </a:extLst>
          </p:cNvPr>
          <p:cNvSpPr>
            <a:spLocks noGrp="1" noChangeArrowheads="1"/>
          </p:cNvSpPr>
          <p:nvPr>
            <p:ph type="title"/>
          </p:nvPr>
        </p:nvSpPr>
        <p:spPr bwMode="auto">
          <a:xfrm>
            <a:off x="1" y="0"/>
            <a:ext cx="120443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1BFDC7C3-2EAE-5A42-866D-CB1AE81DA62E}"/>
              </a:ext>
            </a:extLst>
          </p:cNvPr>
          <p:cNvSpPr>
            <a:spLocks noGrp="1" noChangeArrowheads="1"/>
          </p:cNvSpPr>
          <p:nvPr>
            <p:ph type="body" idx="1"/>
          </p:nvPr>
        </p:nvSpPr>
        <p:spPr bwMode="auto">
          <a:xfrm>
            <a:off x="57150" y="1399382"/>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53" name="Rectangle 5">
            <a:extLst>
              <a:ext uri="{FF2B5EF4-FFF2-40B4-BE49-F238E27FC236}">
                <a16:creationId xmlns:a16="http://schemas.microsoft.com/office/drawing/2014/main" id="{3CCB82C8-9943-3C44-9378-A8A81248B810}"/>
              </a:ext>
            </a:extLst>
          </p:cNvPr>
          <p:cNvSpPr>
            <a:spLocks noChangeArrowheads="1"/>
          </p:cNvSpPr>
          <p:nvPr/>
        </p:nvSpPr>
        <p:spPr bwMode="auto">
          <a:xfrm>
            <a:off x="315385" y="6586538"/>
            <a:ext cx="6758516" cy="228600"/>
          </a:xfrm>
          <a:prstGeom prst="rect">
            <a:avLst/>
          </a:prstGeom>
          <a:noFill/>
          <a:ln>
            <a:noFill/>
          </a:ln>
          <a:effectLst/>
          <a:extLst>
            <a:ext uri="{909E8E84-426E-40dd-AFC4-6F175D3DCCD1}"/>
            <a:ext uri="{91240B29-F687-4f45-9708-019B960494DF}"/>
            <a:ext uri="{AF507438-7753-43e0-B8FC-AC1667EBCBE1}"/>
          </a:extLst>
        </p:spPr>
        <p:txBody>
          <a:bodyPr lIns="90488" tIns="44450" rIns="90488" bIns="44450">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900" i="0" dirty="0">
                <a:ea typeface="+mn-ea"/>
                <a:sym typeface="Symbol" charset="2"/>
              </a:rPr>
              <a:t> 1993-2023  </a:t>
            </a:r>
            <a:r>
              <a:rPr lang="en-US" altLang="en-US" sz="900" i="0" dirty="0">
                <a:ea typeface="+mn-ea"/>
              </a:rPr>
              <a:t>J. Paul Robinson - Purdue University Cytometry Laboratories</a:t>
            </a:r>
          </a:p>
        </p:txBody>
      </p:sp>
      <p:pic>
        <p:nvPicPr>
          <p:cNvPr id="1029" name="Picture 6" descr="a-0064">
            <a:extLst>
              <a:ext uri="{FF2B5EF4-FFF2-40B4-BE49-F238E27FC236}">
                <a16:creationId xmlns:a16="http://schemas.microsoft.com/office/drawing/2014/main" id="{5668DF38-D5EE-A443-B701-57D2A6E27054}"/>
              </a:ext>
            </a:extLst>
          </p:cNvPr>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5681134" y="6492876"/>
            <a:ext cx="146473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9743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3200" b="1">
          <a:solidFill>
            <a:schemeClr val="tx2"/>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2800" b="1">
          <a:solidFill>
            <a:schemeClr val="tx2"/>
          </a:solidFill>
          <a:latin typeface="Times New Roman" pitchFamily="18" charset="0"/>
          <a:ea typeface="ＭＳ Ｐゴシック" charset="0"/>
        </a:defRPr>
      </a:lvl2pPr>
      <a:lvl3pPr algn="ctr" rtl="0" eaLnBrk="0" fontAlgn="base" hangingPunct="0">
        <a:spcBef>
          <a:spcPct val="0"/>
        </a:spcBef>
        <a:spcAft>
          <a:spcPct val="0"/>
        </a:spcAft>
        <a:defRPr sz="2800" b="1">
          <a:solidFill>
            <a:schemeClr val="tx2"/>
          </a:solidFill>
          <a:latin typeface="Times New Roman" pitchFamily="18" charset="0"/>
          <a:ea typeface="ＭＳ Ｐゴシック" charset="0"/>
        </a:defRPr>
      </a:lvl3pPr>
      <a:lvl4pPr algn="ctr" rtl="0" eaLnBrk="0" fontAlgn="base" hangingPunct="0">
        <a:spcBef>
          <a:spcPct val="0"/>
        </a:spcBef>
        <a:spcAft>
          <a:spcPct val="0"/>
        </a:spcAft>
        <a:defRPr sz="2800" b="1">
          <a:solidFill>
            <a:schemeClr val="tx2"/>
          </a:solidFill>
          <a:latin typeface="Times New Roman" pitchFamily="18" charset="0"/>
          <a:ea typeface="ＭＳ Ｐゴシック" charset="0"/>
        </a:defRPr>
      </a:lvl4pPr>
      <a:lvl5pPr algn="ctr" rtl="0" eaLnBrk="0" fontAlgn="base" hangingPunct="0">
        <a:spcBef>
          <a:spcPct val="0"/>
        </a:spcBef>
        <a:spcAft>
          <a:spcPct val="0"/>
        </a:spcAft>
        <a:defRPr sz="2800" b="1">
          <a:solidFill>
            <a:schemeClr val="tx2"/>
          </a:solidFill>
          <a:latin typeface="Times New Roman" pitchFamily="18" charset="0"/>
          <a:ea typeface="ＭＳ Ｐゴシック" charset="0"/>
        </a:defRPr>
      </a:lvl5pPr>
      <a:lvl6pPr marL="457200" algn="ctr" rtl="0" eaLnBrk="0" fontAlgn="base" hangingPunct="0">
        <a:spcBef>
          <a:spcPct val="0"/>
        </a:spcBef>
        <a:spcAft>
          <a:spcPct val="0"/>
        </a:spcAft>
        <a:defRPr sz="2800" b="1">
          <a:solidFill>
            <a:schemeClr val="tx2"/>
          </a:solidFill>
          <a:latin typeface="Times New Roman" pitchFamily="18" charset="0"/>
        </a:defRPr>
      </a:lvl6pPr>
      <a:lvl7pPr marL="914400" algn="ctr" rtl="0" eaLnBrk="0" fontAlgn="base" hangingPunct="0">
        <a:spcBef>
          <a:spcPct val="0"/>
        </a:spcBef>
        <a:spcAft>
          <a:spcPct val="0"/>
        </a:spcAft>
        <a:defRPr sz="2800" b="1">
          <a:solidFill>
            <a:schemeClr val="tx2"/>
          </a:solidFill>
          <a:latin typeface="Times New Roman" pitchFamily="18" charset="0"/>
        </a:defRPr>
      </a:lvl7pPr>
      <a:lvl8pPr marL="1371600" algn="ctr" rtl="0" eaLnBrk="0" fontAlgn="base" hangingPunct="0">
        <a:spcBef>
          <a:spcPct val="0"/>
        </a:spcBef>
        <a:spcAft>
          <a:spcPct val="0"/>
        </a:spcAft>
        <a:defRPr sz="2800" b="1">
          <a:solidFill>
            <a:schemeClr val="tx2"/>
          </a:solidFill>
          <a:latin typeface="Times New Roman" pitchFamily="18" charset="0"/>
        </a:defRPr>
      </a:lvl8pPr>
      <a:lvl9pPr marL="1828800" algn="ctr" rtl="0" eaLnBrk="0" fontAlgn="base" hangingPunct="0">
        <a:spcBef>
          <a:spcPct val="0"/>
        </a:spcBef>
        <a:spcAft>
          <a:spcPct val="0"/>
        </a:spcAft>
        <a:defRPr sz="2800" b="1">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SzPct val="100000"/>
        <a:buChar char="•"/>
        <a:defRPr sz="2000">
          <a:solidFill>
            <a:schemeClr val="tx1"/>
          </a:solidFill>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SzPct val="100000"/>
        <a:buChar char="–"/>
        <a:defRPr sz="2000">
          <a:solidFill>
            <a:schemeClr val="tx1"/>
          </a:solidFill>
          <a:latin typeface="Arial" panose="020B0604020202020204" pitchFamily="34" charset="0"/>
          <a:ea typeface="ＭＳ Ｐゴシック" charset="0"/>
          <a:cs typeface="Arial" panose="020B0604020202020204" pitchFamily="34" charset="0"/>
        </a:defRPr>
      </a:lvl2pPr>
      <a:lvl3pPr marL="1143000" indent="-228600" algn="l" rtl="0" eaLnBrk="0" fontAlgn="base" hangingPunct="0">
        <a:spcBef>
          <a:spcPct val="20000"/>
        </a:spcBef>
        <a:spcAft>
          <a:spcPct val="0"/>
        </a:spcAft>
        <a:buSzPct val="100000"/>
        <a:buChar char="•"/>
        <a:defRPr sz="2000">
          <a:solidFill>
            <a:schemeClr val="tx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SzPct val="100000"/>
        <a:buChar char="–"/>
        <a:defRPr sz="2000">
          <a:solidFill>
            <a:schemeClr val="tx1"/>
          </a:solidFill>
          <a:latin typeface="Arial" panose="020B0604020202020204" pitchFamily="34" charset="0"/>
          <a:ea typeface="ＭＳ Ｐゴシック" charset="0"/>
          <a:cs typeface="Arial" panose="020B0604020202020204" pitchFamily="34" charset="0"/>
        </a:defRPr>
      </a:lvl4pPr>
      <a:lvl5pPr marL="2057400" indent="-228600" algn="l" rtl="0" eaLnBrk="0" fontAlgn="base" hangingPunct="0">
        <a:spcBef>
          <a:spcPct val="20000"/>
        </a:spcBef>
        <a:spcAft>
          <a:spcPct val="0"/>
        </a:spcAft>
        <a:buSzPct val="100000"/>
        <a:buChar char="•"/>
        <a:defRPr sz="2000">
          <a:solidFill>
            <a:schemeClr val="tx1"/>
          </a:solidFill>
          <a:latin typeface="Arial" panose="020B0604020202020204" pitchFamily="34" charset="0"/>
          <a:ea typeface="ＭＳ Ｐゴシック" charset="0"/>
          <a:cs typeface="Arial" panose="020B0604020202020204" pitchFamily="34" charset="0"/>
        </a:defRPr>
      </a:lvl5pPr>
      <a:lvl6pPr marL="2514600" indent="-228600" algn="l" rtl="0" eaLnBrk="0" fontAlgn="base" hangingPunct="0">
        <a:spcBef>
          <a:spcPct val="20000"/>
        </a:spcBef>
        <a:spcAft>
          <a:spcPct val="0"/>
        </a:spcAft>
        <a:buSzPct val="100000"/>
        <a:buChar char="•"/>
        <a:defRPr sz="2000">
          <a:solidFill>
            <a:schemeClr val="tx1"/>
          </a:solidFill>
          <a:latin typeface="+mn-lt"/>
        </a:defRPr>
      </a:lvl6pPr>
      <a:lvl7pPr marL="2971800" indent="-228600" algn="l" rtl="0" eaLnBrk="0" fontAlgn="base" hangingPunct="0">
        <a:spcBef>
          <a:spcPct val="20000"/>
        </a:spcBef>
        <a:spcAft>
          <a:spcPct val="0"/>
        </a:spcAft>
        <a:buSzPct val="100000"/>
        <a:buChar char="•"/>
        <a:defRPr sz="2000">
          <a:solidFill>
            <a:schemeClr val="tx1"/>
          </a:solidFill>
          <a:latin typeface="+mn-lt"/>
        </a:defRPr>
      </a:lvl7pPr>
      <a:lvl8pPr marL="3429000" indent="-228600" algn="l" rtl="0" eaLnBrk="0" fontAlgn="base" hangingPunct="0">
        <a:spcBef>
          <a:spcPct val="20000"/>
        </a:spcBef>
        <a:spcAft>
          <a:spcPct val="0"/>
        </a:spcAft>
        <a:buSzPct val="100000"/>
        <a:buChar char="•"/>
        <a:defRPr sz="2000">
          <a:solidFill>
            <a:schemeClr val="tx1"/>
          </a:solidFill>
          <a:latin typeface="+mn-lt"/>
        </a:defRPr>
      </a:lvl8pPr>
      <a:lvl9pPr marL="3886200" indent="-228600" algn="l" rtl="0" eaLnBrk="0" fontAlgn="base" hangingPunct="0">
        <a:spcBef>
          <a:spcPct val="20000"/>
        </a:spcBef>
        <a:spcAft>
          <a:spcPct val="0"/>
        </a:spcAft>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273BA85A-5DC6-E545-81A2-68819A81ED53}"/>
              </a:ext>
            </a:extLst>
          </p:cNvPr>
          <p:cNvSpPr>
            <a:spLocks noGrp="1" noChangeArrowheads="1"/>
          </p:cNvSpPr>
          <p:nvPr>
            <p:ph type="title"/>
          </p:nvPr>
        </p:nvSpPr>
        <p:spPr bwMode="auto">
          <a:xfrm>
            <a:off x="0" y="0"/>
            <a:ext cx="10363200" cy="432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C72E31F7-143E-F948-9D9D-79F967D12AF1}"/>
              </a:ext>
            </a:extLst>
          </p:cNvPr>
          <p:cNvSpPr>
            <a:spLocks noGrp="1" noChangeArrowheads="1"/>
          </p:cNvSpPr>
          <p:nvPr>
            <p:ph type="body" idx="1"/>
          </p:nvPr>
        </p:nvSpPr>
        <p:spPr bwMode="auto">
          <a:xfrm>
            <a:off x="0" y="13716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0708" name="Rectangle 4">
            <a:extLst>
              <a:ext uri="{FF2B5EF4-FFF2-40B4-BE49-F238E27FC236}">
                <a16:creationId xmlns:a16="http://schemas.microsoft.com/office/drawing/2014/main" id="{6EA4677B-E441-FF46-8121-8B7787090F5C}"/>
              </a:ext>
            </a:extLst>
          </p:cNvPr>
          <p:cNvSpPr>
            <a:spLocks noGrp="1" noChangeArrowheads="1"/>
          </p:cNvSpPr>
          <p:nvPr>
            <p:ph type="dt" sz="half" idx="2"/>
          </p:nvPr>
        </p:nvSpPr>
        <p:spPr bwMode="auto">
          <a:xfrm>
            <a:off x="0" y="5638800"/>
            <a:ext cx="25400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400" i="0">
                <a:solidFill>
                  <a:srgbClr val="002060"/>
                </a:solidFill>
                <a:latin typeface="Arial" panose="020B0604020202020204" pitchFamily="34" charset="0"/>
                <a:ea typeface="ＭＳ Ｐゴシック" charset="0"/>
                <a:cs typeface="Arial" panose="020B0604020202020204" pitchFamily="34" charset="0"/>
              </a:defRPr>
            </a:lvl1pPr>
          </a:lstStyle>
          <a:p>
            <a:pPr>
              <a:defRPr/>
            </a:pPr>
            <a:endParaRPr lang="en-US"/>
          </a:p>
        </p:txBody>
      </p:sp>
      <p:sp>
        <p:nvSpPr>
          <p:cNvPr id="200709" name="Rectangle 5">
            <a:extLst>
              <a:ext uri="{FF2B5EF4-FFF2-40B4-BE49-F238E27FC236}">
                <a16:creationId xmlns:a16="http://schemas.microsoft.com/office/drawing/2014/main" id="{25DC83A0-E9AF-1342-A8BC-12929C4B6ACC}"/>
              </a:ext>
            </a:extLst>
          </p:cNvPr>
          <p:cNvSpPr>
            <a:spLocks noGrp="1" noChangeArrowheads="1"/>
          </p:cNvSpPr>
          <p:nvPr>
            <p:ph type="ftr" sz="quarter" idx="3"/>
          </p:nvPr>
        </p:nvSpPr>
        <p:spPr bwMode="auto">
          <a:xfrm>
            <a:off x="3251200" y="5638800"/>
            <a:ext cx="38608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a:defRPr sz="1400" i="0">
                <a:solidFill>
                  <a:srgbClr val="002060"/>
                </a:solidFill>
                <a:latin typeface="Arial" panose="020B0604020202020204" pitchFamily="34" charset="0"/>
                <a:ea typeface="ＭＳ Ｐゴシック" charset="0"/>
                <a:cs typeface="Arial" panose="020B0604020202020204" pitchFamily="34" charset="0"/>
              </a:defRPr>
            </a:lvl1pPr>
          </a:lstStyle>
          <a:p>
            <a:pPr>
              <a:defRPr/>
            </a:pPr>
            <a:endParaRPr lang="en-US"/>
          </a:p>
        </p:txBody>
      </p:sp>
      <p:sp>
        <p:nvSpPr>
          <p:cNvPr id="200710" name="Rectangle 6">
            <a:extLst>
              <a:ext uri="{FF2B5EF4-FFF2-40B4-BE49-F238E27FC236}">
                <a16:creationId xmlns:a16="http://schemas.microsoft.com/office/drawing/2014/main" id="{D778F5DD-D3BE-604A-854F-7E404CD11DE8}"/>
              </a:ext>
            </a:extLst>
          </p:cNvPr>
          <p:cNvSpPr>
            <a:spLocks noGrp="1" noChangeArrowheads="1"/>
          </p:cNvSpPr>
          <p:nvPr>
            <p:ph type="sldNum" sz="quarter" idx="4"/>
          </p:nvPr>
        </p:nvSpPr>
        <p:spPr bwMode="auto">
          <a:xfrm>
            <a:off x="9527555" y="6583564"/>
            <a:ext cx="2540000" cy="274435"/>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400" i="0">
                <a:solidFill>
                  <a:srgbClr val="002060"/>
                </a:solidFill>
                <a:latin typeface="Arial" panose="020B0604020202020204" pitchFamily="34" charset="0"/>
                <a:ea typeface="ＭＳ Ｐゴシック" charset="-128"/>
                <a:cs typeface="Arial" panose="020B0604020202020204" pitchFamily="34" charset="0"/>
              </a:defRPr>
            </a:lvl1pPr>
          </a:lstStyle>
          <a:p>
            <a:pPr>
              <a:defRPr/>
            </a:pPr>
            <a:fld id="{E3546C72-C39A-6B4C-925E-49C07FFA92E7}" type="slidenum">
              <a:rPr lang="en-US" altLang="en-US" smtClean="0"/>
              <a:pPr>
                <a:defRPr/>
              </a:pPr>
              <a:t>‹#›</a:t>
            </a:fld>
            <a:endParaRPr lang="en-US" altLang="en-US"/>
          </a:p>
        </p:txBody>
      </p:sp>
      <p:sp>
        <p:nvSpPr>
          <p:cNvPr id="2" name="Rectangle 5">
            <a:extLst>
              <a:ext uri="{FF2B5EF4-FFF2-40B4-BE49-F238E27FC236}">
                <a16:creationId xmlns:a16="http://schemas.microsoft.com/office/drawing/2014/main" id="{6C23AFC3-0B69-A1AE-61C1-20CDA73A1A48}"/>
              </a:ext>
            </a:extLst>
          </p:cNvPr>
          <p:cNvSpPr>
            <a:spLocks noChangeArrowheads="1"/>
          </p:cNvSpPr>
          <p:nvPr userDrawn="1"/>
        </p:nvSpPr>
        <p:spPr bwMode="auto">
          <a:xfrm>
            <a:off x="3750772" y="6583566"/>
            <a:ext cx="6758516" cy="274434"/>
          </a:xfrm>
          <a:prstGeom prst="rect">
            <a:avLst/>
          </a:prstGeom>
          <a:noFill/>
          <a:ln>
            <a:noFill/>
          </a:ln>
          <a:effectLst/>
          <a:extLst>
            <a:ext uri="{909E8E84-426E-40dd-AFC4-6F175D3DCCD1}"/>
            <a:ext uri="{91240B29-F687-4f45-9708-019B960494DF}"/>
            <a:ext uri="{AF507438-7753-43e0-B8FC-AC1667EBCBE1}"/>
          </a:extLst>
        </p:spPr>
        <p:txBody>
          <a:bodyPr lIns="90488" tIns="44450" rIns="90488" bIns="44450">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200" i="0" dirty="0">
                <a:solidFill>
                  <a:srgbClr val="002060"/>
                </a:solidFill>
                <a:latin typeface="Arial" panose="020B0604020202020204" pitchFamily="34" charset="0"/>
                <a:ea typeface="+mn-ea"/>
                <a:cs typeface="Arial" panose="020B0604020202020204" pitchFamily="34" charset="0"/>
                <a:sym typeface="Symbol" charset="2"/>
              </a:rPr>
              <a:t> 1993-2024  </a:t>
            </a:r>
            <a:r>
              <a:rPr lang="en-US" altLang="en-US" sz="1200" i="0" dirty="0">
                <a:solidFill>
                  <a:srgbClr val="002060"/>
                </a:solidFill>
                <a:latin typeface="Arial" panose="020B0604020202020204" pitchFamily="34" charset="0"/>
                <a:ea typeface="+mn-ea"/>
                <a:cs typeface="Arial" panose="020B0604020202020204" pitchFamily="34" charset="0"/>
              </a:rPr>
              <a:t>J. Paul Robinson - Purdue University Cytometry Laboratories</a:t>
            </a:r>
          </a:p>
        </p:txBody>
      </p:sp>
      <p:pic>
        <p:nvPicPr>
          <p:cNvPr id="3" name="Picture 6" descr="a-0064">
            <a:extLst>
              <a:ext uri="{FF2B5EF4-FFF2-40B4-BE49-F238E27FC236}">
                <a16:creationId xmlns:a16="http://schemas.microsoft.com/office/drawing/2014/main" id="{0E9DCC65-6917-34BC-0675-0CE096D19C80}"/>
              </a:ext>
            </a:extLst>
          </p:cNvPr>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0" y="6369876"/>
            <a:ext cx="1212035" cy="411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3200">
          <a:solidFill>
            <a:srgbClr val="002060"/>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2400">
          <a:solidFill>
            <a:schemeClr val="tx2"/>
          </a:solidFill>
          <a:latin typeface="Times New Roman" pitchFamily="18" charset="0"/>
          <a:ea typeface="ＭＳ Ｐゴシック" charset="0"/>
        </a:defRPr>
      </a:lvl2pPr>
      <a:lvl3pPr algn="ctr" rtl="0" eaLnBrk="0" fontAlgn="base" hangingPunct="0">
        <a:spcBef>
          <a:spcPct val="0"/>
        </a:spcBef>
        <a:spcAft>
          <a:spcPct val="0"/>
        </a:spcAft>
        <a:defRPr sz="2400">
          <a:solidFill>
            <a:schemeClr val="tx2"/>
          </a:solidFill>
          <a:latin typeface="Times New Roman" pitchFamily="18" charset="0"/>
          <a:ea typeface="ＭＳ Ｐゴシック" charset="0"/>
        </a:defRPr>
      </a:lvl3pPr>
      <a:lvl4pPr algn="ctr" rtl="0" eaLnBrk="0" fontAlgn="base" hangingPunct="0">
        <a:spcBef>
          <a:spcPct val="0"/>
        </a:spcBef>
        <a:spcAft>
          <a:spcPct val="0"/>
        </a:spcAft>
        <a:defRPr sz="2400">
          <a:solidFill>
            <a:schemeClr val="tx2"/>
          </a:solidFill>
          <a:latin typeface="Times New Roman" pitchFamily="18" charset="0"/>
          <a:ea typeface="ＭＳ Ｐゴシック" charset="0"/>
        </a:defRPr>
      </a:lvl4pPr>
      <a:lvl5pPr algn="ctr" rtl="0" eaLnBrk="0" fontAlgn="base" hangingPunct="0">
        <a:spcBef>
          <a:spcPct val="0"/>
        </a:spcBef>
        <a:spcAft>
          <a:spcPct val="0"/>
        </a:spcAft>
        <a:defRPr sz="2400">
          <a:solidFill>
            <a:schemeClr val="tx2"/>
          </a:solidFill>
          <a:latin typeface="Times New Roman" pitchFamily="18" charset="0"/>
          <a:ea typeface="ＭＳ Ｐゴシック" charset="0"/>
        </a:defRPr>
      </a:lvl5pPr>
      <a:lvl6pPr marL="457200" algn="ctr" rtl="0" fontAlgn="base">
        <a:spcBef>
          <a:spcPct val="0"/>
        </a:spcBef>
        <a:spcAft>
          <a:spcPct val="0"/>
        </a:spcAft>
        <a:defRPr sz="2400">
          <a:solidFill>
            <a:schemeClr val="tx2"/>
          </a:solidFill>
          <a:latin typeface="Times New Roman" pitchFamily="18" charset="0"/>
        </a:defRPr>
      </a:lvl6pPr>
      <a:lvl7pPr marL="914400" algn="ctr" rtl="0" fontAlgn="base">
        <a:spcBef>
          <a:spcPct val="0"/>
        </a:spcBef>
        <a:spcAft>
          <a:spcPct val="0"/>
        </a:spcAft>
        <a:defRPr sz="2400">
          <a:solidFill>
            <a:schemeClr val="tx2"/>
          </a:solidFill>
          <a:latin typeface="Times New Roman" pitchFamily="18" charset="0"/>
        </a:defRPr>
      </a:lvl7pPr>
      <a:lvl8pPr marL="1371600" algn="ctr" rtl="0" fontAlgn="base">
        <a:spcBef>
          <a:spcPct val="0"/>
        </a:spcBef>
        <a:spcAft>
          <a:spcPct val="0"/>
        </a:spcAft>
        <a:defRPr sz="2400">
          <a:solidFill>
            <a:schemeClr val="tx2"/>
          </a:solidFill>
          <a:latin typeface="Times New Roman" pitchFamily="18" charset="0"/>
        </a:defRPr>
      </a:lvl8pPr>
      <a:lvl9pPr marL="1828800" algn="ctr" rtl="0" fontAlgn="base">
        <a:spcBef>
          <a:spcPct val="0"/>
        </a:spcBef>
        <a:spcAft>
          <a:spcPct val="0"/>
        </a:spcAft>
        <a:defRPr sz="2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rgbClr val="002060"/>
          </a:solidFill>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Char char="–"/>
        <a:defRPr sz="2800">
          <a:solidFill>
            <a:srgbClr val="002060"/>
          </a:solidFill>
          <a:latin typeface="Arial" panose="020B0604020202020204" pitchFamily="34" charset="0"/>
          <a:ea typeface="ＭＳ Ｐゴシック" charset="0"/>
          <a:cs typeface="Arial" panose="020B0604020202020204" pitchFamily="34" charset="0"/>
        </a:defRPr>
      </a:lvl2pPr>
      <a:lvl3pPr marL="1143000" indent="-228600" algn="l" rtl="0" eaLnBrk="0" fontAlgn="base" hangingPunct="0">
        <a:spcBef>
          <a:spcPct val="20000"/>
        </a:spcBef>
        <a:spcAft>
          <a:spcPct val="0"/>
        </a:spcAft>
        <a:buChar char="•"/>
        <a:defRPr sz="2400">
          <a:solidFill>
            <a:srgbClr val="002060"/>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a:solidFill>
            <a:srgbClr val="002060"/>
          </a:solidFill>
          <a:latin typeface="Arial" panose="020B0604020202020204" pitchFamily="34" charset="0"/>
          <a:ea typeface="ＭＳ Ｐゴシック" charset="0"/>
          <a:cs typeface="Arial" panose="020B0604020202020204" pitchFamily="34" charset="0"/>
        </a:defRPr>
      </a:lvl4pPr>
      <a:lvl5pPr marL="2057400" indent="-228600" algn="l" rtl="0" eaLnBrk="0" fontAlgn="base" hangingPunct="0">
        <a:spcBef>
          <a:spcPct val="20000"/>
        </a:spcBef>
        <a:spcAft>
          <a:spcPct val="0"/>
        </a:spcAft>
        <a:buChar char="»"/>
        <a:defRPr sz="2000">
          <a:solidFill>
            <a:srgbClr val="002060"/>
          </a:solidFill>
          <a:latin typeface="Arial" panose="020B0604020202020204" pitchFamily="34" charset="0"/>
          <a:ea typeface="ＭＳ Ｐゴシック"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7AE97B1-C4C3-6942-83D3-8D97505C592A}"/>
              </a:ext>
            </a:extLst>
          </p:cNvPr>
          <p:cNvSpPr>
            <a:spLocks noGrp="1" noChangeArrowheads="1"/>
          </p:cNvSpPr>
          <p:nvPr>
            <p:ph type="title"/>
          </p:nvPr>
        </p:nvSpPr>
        <p:spPr bwMode="auto">
          <a:xfrm>
            <a:off x="64929" y="77101"/>
            <a:ext cx="9819217" cy="507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1BFDC7C3-2EAE-5A42-866D-CB1AE81DA62E}"/>
              </a:ext>
            </a:extLst>
          </p:cNvPr>
          <p:cNvSpPr>
            <a:spLocks noGrp="1" noChangeArrowheads="1"/>
          </p:cNvSpPr>
          <p:nvPr>
            <p:ph type="body" idx="1"/>
          </p:nvPr>
        </p:nvSpPr>
        <p:spPr bwMode="auto">
          <a:xfrm>
            <a:off x="146088" y="1039746"/>
            <a:ext cx="10363200" cy="1826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53" name="Rectangle 5">
            <a:extLst>
              <a:ext uri="{FF2B5EF4-FFF2-40B4-BE49-F238E27FC236}">
                <a16:creationId xmlns:a16="http://schemas.microsoft.com/office/drawing/2014/main" id="{3CCB82C8-9943-3C44-9378-A8A81248B810}"/>
              </a:ext>
            </a:extLst>
          </p:cNvPr>
          <p:cNvSpPr>
            <a:spLocks noChangeArrowheads="1"/>
          </p:cNvSpPr>
          <p:nvPr/>
        </p:nvSpPr>
        <p:spPr bwMode="auto">
          <a:xfrm>
            <a:off x="3750772" y="6583566"/>
            <a:ext cx="6758516" cy="274434"/>
          </a:xfrm>
          <a:prstGeom prst="rect">
            <a:avLst/>
          </a:prstGeom>
          <a:noFill/>
          <a:ln>
            <a:noFill/>
          </a:ln>
          <a:effectLst/>
          <a:extLst>
            <a:ext uri="{909E8E84-426E-40dd-AFC4-6F175D3DCCD1}"/>
            <a:ext uri="{91240B29-F687-4f45-9708-019B960494DF}"/>
            <a:ext uri="{AF507438-7753-43e0-B8FC-AC1667EBCBE1}"/>
          </a:extLst>
        </p:spPr>
        <p:txBody>
          <a:bodyPr lIns="90488" tIns="44450" rIns="90488" bIns="44450">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200" i="0" dirty="0">
                <a:latin typeface="Arial" panose="020B0604020202020204" pitchFamily="34" charset="0"/>
                <a:ea typeface="+mn-ea"/>
                <a:cs typeface="Arial" panose="020B0604020202020204" pitchFamily="34" charset="0"/>
                <a:sym typeface="Symbol" charset="2"/>
              </a:rPr>
              <a:t> 1993-2024  </a:t>
            </a:r>
            <a:r>
              <a:rPr lang="en-US" altLang="en-US" sz="1200" i="0" dirty="0">
                <a:latin typeface="Arial" panose="020B0604020202020204" pitchFamily="34" charset="0"/>
                <a:ea typeface="+mn-ea"/>
                <a:cs typeface="Arial" panose="020B0604020202020204" pitchFamily="34" charset="0"/>
              </a:rPr>
              <a:t>J. Paul Robinson - Purdue University Cytometry Laboratories</a:t>
            </a:r>
          </a:p>
        </p:txBody>
      </p:sp>
      <p:pic>
        <p:nvPicPr>
          <p:cNvPr id="1029" name="Picture 6" descr="a-0064">
            <a:extLst>
              <a:ext uri="{FF2B5EF4-FFF2-40B4-BE49-F238E27FC236}">
                <a16:creationId xmlns:a16="http://schemas.microsoft.com/office/drawing/2014/main" id="{5668DF38-D5EE-A443-B701-57D2A6E27054}"/>
              </a:ext>
            </a:extLst>
          </p:cNvPr>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0" y="6369876"/>
            <a:ext cx="1212035" cy="411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37519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3200" b="1">
          <a:solidFill>
            <a:schemeClr val="tx2"/>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2800" b="1">
          <a:solidFill>
            <a:schemeClr val="tx2"/>
          </a:solidFill>
          <a:latin typeface="Times New Roman" pitchFamily="18" charset="0"/>
          <a:ea typeface="ＭＳ Ｐゴシック" charset="0"/>
        </a:defRPr>
      </a:lvl2pPr>
      <a:lvl3pPr algn="ctr" rtl="0" eaLnBrk="0" fontAlgn="base" hangingPunct="0">
        <a:spcBef>
          <a:spcPct val="0"/>
        </a:spcBef>
        <a:spcAft>
          <a:spcPct val="0"/>
        </a:spcAft>
        <a:defRPr sz="2800" b="1">
          <a:solidFill>
            <a:schemeClr val="tx2"/>
          </a:solidFill>
          <a:latin typeface="Times New Roman" pitchFamily="18" charset="0"/>
          <a:ea typeface="ＭＳ Ｐゴシック" charset="0"/>
        </a:defRPr>
      </a:lvl3pPr>
      <a:lvl4pPr algn="ctr" rtl="0" eaLnBrk="0" fontAlgn="base" hangingPunct="0">
        <a:spcBef>
          <a:spcPct val="0"/>
        </a:spcBef>
        <a:spcAft>
          <a:spcPct val="0"/>
        </a:spcAft>
        <a:defRPr sz="2800" b="1">
          <a:solidFill>
            <a:schemeClr val="tx2"/>
          </a:solidFill>
          <a:latin typeface="Times New Roman" pitchFamily="18" charset="0"/>
          <a:ea typeface="ＭＳ Ｐゴシック" charset="0"/>
        </a:defRPr>
      </a:lvl4pPr>
      <a:lvl5pPr algn="ctr" rtl="0" eaLnBrk="0" fontAlgn="base" hangingPunct="0">
        <a:spcBef>
          <a:spcPct val="0"/>
        </a:spcBef>
        <a:spcAft>
          <a:spcPct val="0"/>
        </a:spcAft>
        <a:defRPr sz="2800" b="1">
          <a:solidFill>
            <a:schemeClr val="tx2"/>
          </a:solidFill>
          <a:latin typeface="Times New Roman" pitchFamily="18" charset="0"/>
          <a:ea typeface="ＭＳ Ｐゴシック" charset="0"/>
        </a:defRPr>
      </a:lvl5pPr>
      <a:lvl6pPr marL="457200" algn="ctr" rtl="0" eaLnBrk="0" fontAlgn="base" hangingPunct="0">
        <a:spcBef>
          <a:spcPct val="0"/>
        </a:spcBef>
        <a:spcAft>
          <a:spcPct val="0"/>
        </a:spcAft>
        <a:defRPr sz="2800" b="1">
          <a:solidFill>
            <a:schemeClr val="tx2"/>
          </a:solidFill>
          <a:latin typeface="Times New Roman" pitchFamily="18" charset="0"/>
        </a:defRPr>
      </a:lvl6pPr>
      <a:lvl7pPr marL="914400" algn="ctr" rtl="0" eaLnBrk="0" fontAlgn="base" hangingPunct="0">
        <a:spcBef>
          <a:spcPct val="0"/>
        </a:spcBef>
        <a:spcAft>
          <a:spcPct val="0"/>
        </a:spcAft>
        <a:defRPr sz="2800" b="1">
          <a:solidFill>
            <a:schemeClr val="tx2"/>
          </a:solidFill>
          <a:latin typeface="Times New Roman" pitchFamily="18" charset="0"/>
        </a:defRPr>
      </a:lvl7pPr>
      <a:lvl8pPr marL="1371600" algn="ctr" rtl="0" eaLnBrk="0" fontAlgn="base" hangingPunct="0">
        <a:spcBef>
          <a:spcPct val="0"/>
        </a:spcBef>
        <a:spcAft>
          <a:spcPct val="0"/>
        </a:spcAft>
        <a:defRPr sz="2800" b="1">
          <a:solidFill>
            <a:schemeClr val="tx2"/>
          </a:solidFill>
          <a:latin typeface="Times New Roman" pitchFamily="18" charset="0"/>
        </a:defRPr>
      </a:lvl8pPr>
      <a:lvl9pPr marL="1828800" algn="ctr" rtl="0" eaLnBrk="0" fontAlgn="base" hangingPunct="0">
        <a:spcBef>
          <a:spcPct val="0"/>
        </a:spcBef>
        <a:spcAft>
          <a:spcPct val="0"/>
        </a:spcAft>
        <a:defRPr sz="2800" b="1">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SzPct val="100000"/>
        <a:buChar char="•"/>
        <a:defRPr sz="2000">
          <a:solidFill>
            <a:schemeClr val="tx1"/>
          </a:solidFill>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SzPct val="100000"/>
        <a:buChar char="–"/>
        <a:defRPr sz="2000">
          <a:solidFill>
            <a:schemeClr val="tx1"/>
          </a:solidFill>
          <a:latin typeface="Arial" panose="020B0604020202020204" pitchFamily="34" charset="0"/>
          <a:ea typeface="ＭＳ Ｐゴシック" charset="0"/>
          <a:cs typeface="Arial" panose="020B0604020202020204" pitchFamily="34" charset="0"/>
        </a:defRPr>
      </a:lvl2pPr>
      <a:lvl3pPr marL="1143000" indent="-228600" algn="l" rtl="0" eaLnBrk="0" fontAlgn="base" hangingPunct="0">
        <a:spcBef>
          <a:spcPct val="20000"/>
        </a:spcBef>
        <a:spcAft>
          <a:spcPct val="0"/>
        </a:spcAft>
        <a:buSzPct val="100000"/>
        <a:buChar char="•"/>
        <a:defRPr sz="2000">
          <a:solidFill>
            <a:schemeClr val="tx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SzPct val="100000"/>
        <a:buChar char="–"/>
        <a:defRPr sz="2000">
          <a:solidFill>
            <a:schemeClr val="tx1"/>
          </a:solidFill>
          <a:latin typeface="Arial" panose="020B0604020202020204" pitchFamily="34" charset="0"/>
          <a:ea typeface="ＭＳ Ｐゴシック" charset="0"/>
          <a:cs typeface="Arial" panose="020B0604020202020204" pitchFamily="34" charset="0"/>
        </a:defRPr>
      </a:lvl4pPr>
      <a:lvl5pPr marL="2057400" indent="-228600" algn="l" rtl="0" eaLnBrk="0" fontAlgn="base" hangingPunct="0">
        <a:spcBef>
          <a:spcPct val="20000"/>
        </a:spcBef>
        <a:spcAft>
          <a:spcPct val="0"/>
        </a:spcAft>
        <a:buSzPct val="100000"/>
        <a:buChar char="•"/>
        <a:defRPr sz="2000">
          <a:solidFill>
            <a:schemeClr val="tx1"/>
          </a:solidFill>
          <a:latin typeface="Arial" panose="020B0604020202020204" pitchFamily="34" charset="0"/>
          <a:ea typeface="ＭＳ Ｐゴシック" charset="0"/>
          <a:cs typeface="Arial" panose="020B0604020202020204" pitchFamily="34" charset="0"/>
        </a:defRPr>
      </a:lvl5pPr>
      <a:lvl6pPr marL="2514600" indent="-228600" algn="l" rtl="0" eaLnBrk="0" fontAlgn="base" hangingPunct="0">
        <a:spcBef>
          <a:spcPct val="20000"/>
        </a:spcBef>
        <a:spcAft>
          <a:spcPct val="0"/>
        </a:spcAft>
        <a:buSzPct val="100000"/>
        <a:buChar char="•"/>
        <a:defRPr sz="2000">
          <a:solidFill>
            <a:schemeClr val="tx1"/>
          </a:solidFill>
          <a:latin typeface="+mn-lt"/>
        </a:defRPr>
      </a:lvl6pPr>
      <a:lvl7pPr marL="2971800" indent="-228600" algn="l" rtl="0" eaLnBrk="0" fontAlgn="base" hangingPunct="0">
        <a:spcBef>
          <a:spcPct val="20000"/>
        </a:spcBef>
        <a:spcAft>
          <a:spcPct val="0"/>
        </a:spcAft>
        <a:buSzPct val="100000"/>
        <a:buChar char="•"/>
        <a:defRPr sz="2000">
          <a:solidFill>
            <a:schemeClr val="tx1"/>
          </a:solidFill>
          <a:latin typeface="+mn-lt"/>
        </a:defRPr>
      </a:lvl7pPr>
      <a:lvl8pPr marL="3429000" indent="-228600" algn="l" rtl="0" eaLnBrk="0" fontAlgn="base" hangingPunct="0">
        <a:spcBef>
          <a:spcPct val="20000"/>
        </a:spcBef>
        <a:spcAft>
          <a:spcPct val="0"/>
        </a:spcAft>
        <a:buSzPct val="100000"/>
        <a:buChar char="•"/>
        <a:defRPr sz="2000">
          <a:solidFill>
            <a:schemeClr val="tx1"/>
          </a:solidFill>
          <a:latin typeface="+mn-lt"/>
        </a:defRPr>
      </a:lvl8pPr>
      <a:lvl9pPr marL="3886200" indent="-228600" algn="l" rtl="0" eaLnBrk="0" fontAlgn="base" hangingPunct="0">
        <a:spcBef>
          <a:spcPct val="20000"/>
        </a:spcBef>
        <a:spcAft>
          <a:spcPct val="0"/>
        </a:spcAft>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8" Type="http://schemas.openxmlformats.org/officeDocument/2006/relationships/image" Target="../media/image205.emf"/><Relationship Id="rId13" Type="http://schemas.openxmlformats.org/officeDocument/2006/relationships/image" Target="../media/image209.png"/><Relationship Id="rId3" Type="http://schemas.openxmlformats.org/officeDocument/2006/relationships/image" Target="../media/image200.jpeg"/><Relationship Id="rId7" Type="http://schemas.openxmlformats.org/officeDocument/2006/relationships/image" Target="../media/image204.jpeg"/><Relationship Id="rId12" Type="http://schemas.openxmlformats.org/officeDocument/2006/relationships/oleObject" Target="../embeddings/oleObject1.bin"/><Relationship Id="rId17" Type="http://schemas.openxmlformats.org/officeDocument/2006/relationships/image" Target="../media/image211.png"/><Relationship Id="rId2" Type="http://schemas.openxmlformats.org/officeDocument/2006/relationships/notesSlide" Target="../notesSlides/notesSlide87.xml"/><Relationship Id="rId16" Type="http://schemas.openxmlformats.org/officeDocument/2006/relationships/oleObject" Target="../embeddings/oleObject3.bin"/><Relationship Id="rId1" Type="http://schemas.openxmlformats.org/officeDocument/2006/relationships/slideLayout" Target="../slideLayouts/slideLayout24.xml"/><Relationship Id="rId6" Type="http://schemas.openxmlformats.org/officeDocument/2006/relationships/image" Target="../media/image203.png"/><Relationship Id="rId11" Type="http://schemas.openxmlformats.org/officeDocument/2006/relationships/image" Target="../media/image208.jpeg"/><Relationship Id="rId5" Type="http://schemas.openxmlformats.org/officeDocument/2006/relationships/image" Target="../media/image202.png"/><Relationship Id="rId15" Type="http://schemas.openxmlformats.org/officeDocument/2006/relationships/image" Target="../media/image210.png"/><Relationship Id="rId10" Type="http://schemas.openxmlformats.org/officeDocument/2006/relationships/image" Target="../media/image207.jpeg"/><Relationship Id="rId4" Type="http://schemas.openxmlformats.org/officeDocument/2006/relationships/image" Target="../media/image201.jpeg"/><Relationship Id="rId9" Type="http://schemas.openxmlformats.org/officeDocument/2006/relationships/image" Target="../media/image206.emf"/><Relationship Id="rId14" Type="http://schemas.openxmlformats.org/officeDocument/2006/relationships/oleObject" Target="../embeddings/oleObject2.bin"/></Relationships>
</file>

<file path=ppt/slides/_rels/slide101.xml.rels><?xml version="1.0" encoding="UTF-8" standalone="yes"?>
<Relationships xmlns="http://schemas.openxmlformats.org/package/2006/relationships"><Relationship Id="rId3" Type="http://schemas.openxmlformats.org/officeDocument/2006/relationships/image" Target="../media/image213.jpg"/><Relationship Id="rId7" Type="http://schemas.openxmlformats.org/officeDocument/2006/relationships/image" Target="../media/image217.jpg"/><Relationship Id="rId2" Type="http://schemas.openxmlformats.org/officeDocument/2006/relationships/image" Target="../media/image212.jpg"/><Relationship Id="rId1" Type="http://schemas.openxmlformats.org/officeDocument/2006/relationships/slideLayout" Target="../slideLayouts/slideLayout2.xml"/><Relationship Id="rId6" Type="http://schemas.openxmlformats.org/officeDocument/2006/relationships/image" Target="../media/image216.jpg"/><Relationship Id="rId5" Type="http://schemas.openxmlformats.org/officeDocument/2006/relationships/image" Target="../media/image215.jpg"/><Relationship Id="rId4" Type="http://schemas.openxmlformats.org/officeDocument/2006/relationships/image" Target="../media/image214.jp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hyperlink" Target="https://en.wikipedia.org/wiki/Slum" TargetMode="External"/><Relationship Id="rId3" Type="http://schemas.openxmlformats.org/officeDocument/2006/relationships/hyperlink" Target="https://en.wikipedia.org/wiki/City_of_London" TargetMode="External"/><Relationship Id="rId7" Type="http://schemas.openxmlformats.org/officeDocument/2006/relationships/hyperlink" Target="https://en.wikipedia.org/wiki/Palace_of_Whitehall"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en.wikipedia.org/wiki/Charles_II_of_England" TargetMode="External"/><Relationship Id="rId11" Type="http://schemas.openxmlformats.org/officeDocument/2006/relationships/image" Target="../media/image28.png"/><Relationship Id="rId5" Type="http://schemas.openxmlformats.org/officeDocument/2006/relationships/hyperlink" Target="https://en.wikipedia.org/wiki/City_of_Westminster" TargetMode="External"/><Relationship Id="rId10" Type="http://schemas.openxmlformats.org/officeDocument/2006/relationships/image" Target="../media/image27.tiff"/><Relationship Id="rId4" Type="http://schemas.openxmlformats.org/officeDocument/2006/relationships/hyperlink" Target="https://en.wikipedia.org/wiki/London_Wall" TargetMode="External"/><Relationship Id="rId9" Type="http://schemas.openxmlformats.org/officeDocument/2006/relationships/hyperlink" Target="https://en.wikipedia.org/wiki/Old_St._Paul%27s_Cathedral"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0.tiff"/></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file:///E:/Classes/BMS524-Confocal%20Theory/Final%202000%20lectures/hooke.html" TargetMode="Externa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control" Target="../activeX/activeX1.xml"/><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4.tiff"/></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7.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hyperlink" Target="https://www.jstor.org/publisher/rsl"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hyperlink" Target="https://www.jstor.org/publisher/rsl"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www.jstor.org/publisher/rsl" TargetMode="Externa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https://www.jstor.org/publisher/rsl" TargetMode="External"/><Relationship Id="rId5" Type="http://schemas.openxmlformats.org/officeDocument/2006/relationships/image" Target="../media/image57.png"/><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jpeg"/></Relationships>
</file>

<file path=ppt/slides/_rels/slide3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3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67.tiff"/></Relationships>
</file>

<file path=ppt/slides/_rels/slide3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3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71.tiff"/></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www.space.com/15589-galileo-galilei.html" TargetMode="External"/><Relationship Id="rId4" Type="http://schemas.openxmlformats.org/officeDocument/2006/relationships/image" Target="../media/image4.tiff"/></Relationships>
</file>

<file path=ppt/slides/_rels/slide4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4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hyperlink" Target="https://en.wikipedia.org/wiki/Crown_glass_(optics)" TargetMode="External"/><Relationship Id="rId3" Type="http://schemas.openxmlformats.org/officeDocument/2006/relationships/hyperlink" Target="https://en.wikipedia.org/wiki/Achromatic_lens" TargetMode="External"/><Relationship Id="rId7" Type="http://schemas.openxmlformats.org/officeDocument/2006/relationships/hyperlink" Target="https://en.wikipedia.org/wiki/George_Bass_(optician)#cite_note-1"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hyperlink" Target="https://en.wikipedia.org/wiki/Fred_Hoyle" TargetMode="External"/><Relationship Id="rId11" Type="http://schemas.openxmlformats.org/officeDocument/2006/relationships/hyperlink" Target="https://en.wikipedia.org/wiki/George_Bass_(optician)#cite_note-Dollond-2" TargetMode="External"/><Relationship Id="rId5" Type="http://schemas.openxmlformats.org/officeDocument/2006/relationships/hyperlink" Target="https://en.wikipedia.org/wiki/Chester_Moore_Hall" TargetMode="External"/><Relationship Id="rId10" Type="http://schemas.openxmlformats.org/officeDocument/2006/relationships/hyperlink" Target="https://en.wikipedia.org/wiki/Edward_Scarlett" TargetMode="External"/><Relationship Id="rId4" Type="http://schemas.openxmlformats.org/officeDocument/2006/relationships/hyperlink" Target="https://en.wikipedia.org/wiki/Doublet_(lens)" TargetMode="External"/><Relationship Id="rId9" Type="http://schemas.openxmlformats.org/officeDocument/2006/relationships/hyperlink" Target="https://en.wikipedia.org/wiki/Flint_glass"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4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4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4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4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en.wikipedia.org/wiki/Palladium"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hyperlink" Target="http://en.wikipedia.org/wiki/Rhodium"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en.wikipedia.org/wiki/Heliocentric"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hyperlink" Target="https://en.wikipedia.org/wiki/Greek_language" TargetMode="External"/><Relationship Id="rId4" Type="http://schemas.openxmlformats.org/officeDocument/2006/relationships/hyperlink" Target="http://en.wikipedia.org/wiki/Accademia_dei_Lincei"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png"/></Relationships>
</file>

<file path=ppt/slides/_rels/slide5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5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5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90.jpeg"/></Relationships>
</file>

<file path=ppt/slides/_rels/slide5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95.jpeg"/></Relationships>
</file>

<file path=ppt/slides/_rels/slide5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png"/></Relationships>
</file>

<file path=ppt/slides/_rels/slide5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01.jpeg"/></Relationships>
</file>

<file path=ppt/slides/_rels/slide5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en.wikipedia.org/wiki/Heliocentric"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tiff"/><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hyperlink" Target="http://www.microscopy.fsu.edu/optics/timeline/people/senarmont.html"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105.tiff"/><Relationship Id="rId4" Type="http://schemas.openxmlformats.org/officeDocument/2006/relationships/image" Target="../media/image104.tiff"/></Relationships>
</file>

<file path=ppt/slides/_rels/slide6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107.jpeg"/></Relationships>
</file>

<file path=ppt/slides/_rels/slide6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09.jpeg"/></Relationships>
</file>

<file path=ppt/slides/_rels/slide64.xml.rels><?xml version="1.0" encoding="UTF-8" standalone="yes"?>
<Relationships xmlns="http://schemas.openxmlformats.org/package/2006/relationships"><Relationship Id="rId8" Type="http://schemas.openxmlformats.org/officeDocument/2006/relationships/hyperlink" Target="https://en.wikipedia.org/wiki/Refractometer" TargetMode="External"/><Relationship Id="rId3" Type="http://schemas.openxmlformats.org/officeDocument/2006/relationships/image" Target="../media/image110.jpeg"/><Relationship Id="rId7" Type="http://schemas.openxmlformats.org/officeDocument/2006/relationships/hyperlink" Target="https://en.wikipedia.org/wiki/Abbe_condenser"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111.tiff"/><Relationship Id="rId5" Type="http://schemas.openxmlformats.org/officeDocument/2006/relationships/hyperlink" Target="https://en.wikipedia.org/wiki/Apochromat" TargetMode="External"/><Relationship Id="rId4" Type="http://schemas.openxmlformats.org/officeDocument/2006/relationships/hyperlink" Target="https://en.wikipedia.org/wiki/Numerical_aperture" TargetMode="External"/><Relationship Id="rId9" Type="http://schemas.openxmlformats.org/officeDocument/2006/relationships/image" Target="../media/image112.png"/></Relationships>
</file>

<file path=ppt/slides/_rels/slide6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114.jpeg"/></Relationships>
</file>

<file path=ppt/slides/_rels/slide6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117.jpeg"/><Relationship Id="rId4" Type="http://schemas.openxmlformats.org/officeDocument/2006/relationships/image" Target="../media/image116.jpeg"/></Relationships>
</file>

<file path=ppt/slides/_rels/slide6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69.xml.rels><?xml version="1.0" encoding="UTF-8" standalone="yes"?>
<Relationships xmlns="http://schemas.openxmlformats.org/package/2006/relationships"><Relationship Id="rId3" Type="http://schemas.openxmlformats.org/officeDocument/2006/relationships/image" Target="../media/image120.tiff"/><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114.jpeg"/></Relationships>
</file>

<file path=ppt/slides/_rels/slide7.xml.rels><?xml version="1.0" encoding="UTF-8" standalone="yes"?>
<Relationships xmlns="http://schemas.openxmlformats.org/package/2006/relationships"><Relationship Id="rId3" Type="http://schemas.openxmlformats.org/officeDocument/2006/relationships/hyperlink" Target="http://en.wikipedia.org/wiki/Accademia_dei_Lincei" TargetMode="External"/><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tiff"/><Relationship Id="rId5" Type="http://schemas.openxmlformats.org/officeDocument/2006/relationships/image" Target="../media/image5.png"/><Relationship Id="rId4" Type="http://schemas.openxmlformats.org/officeDocument/2006/relationships/hyperlink" Target="http://en.wikipedia.org/wiki/Heliocentric" TargetMode="External"/></Relationships>
</file>

<file path=ppt/slides/_rels/slide70.xml.rels><?xml version="1.0" encoding="UTF-8" standalone="yes"?>
<Relationships xmlns="http://schemas.openxmlformats.org/package/2006/relationships"><Relationship Id="rId3" Type="http://schemas.openxmlformats.org/officeDocument/2006/relationships/hyperlink" Target="https://en.wikipedia.org/wiki/Eight_hour_day" TargetMode="External"/><Relationship Id="rId7" Type="http://schemas.openxmlformats.org/officeDocument/2006/relationships/hyperlink" Target="https://wikimili.com/en/Lunar_Orbiter_5"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122.tiff"/><Relationship Id="rId5" Type="http://schemas.openxmlformats.org/officeDocument/2006/relationships/image" Target="../media/image121.png"/><Relationship Id="rId4" Type="http://schemas.openxmlformats.org/officeDocument/2006/relationships/image" Target="../media/image114.jpeg"/></Relationships>
</file>

<file path=ppt/slides/_rels/slide71.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124.png"/></Relationships>
</file>

<file path=ppt/slides/_rels/slide72.xml.rels><?xml version="1.0" encoding="UTF-8" standalone="yes"?>
<Relationships xmlns="http://schemas.openxmlformats.org/package/2006/relationships"><Relationship Id="rId8" Type="http://schemas.openxmlformats.org/officeDocument/2006/relationships/hyperlink" Target="http://en.wikipedia.org/wiki/File:August_Koehler.jpg" TargetMode="External"/><Relationship Id="rId3" Type="http://schemas.openxmlformats.org/officeDocument/2006/relationships/hyperlink" Target="http://en.wikipedia.org/wiki/Carl_Zeiss_AG" TargetMode="External"/><Relationship Id="rId7" Type="http://schemas.openxmlformats.org/officeDocument/2006/relationships/image" Target="../media/image125.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hyperlink" Target="http://en.wikipedia.org/wiki/Physicist" TargetMode="External"/><Relationship Id="rId5" Type="http://schemas.openxmlformats.org/officeDocument/2006/relationships/hyperlink" Target="http://en.wikipedia.org/wiki/Siegfried_Czapski" TargetMode="External"/><Relationship Id="rId4" Type="http://schemas.openxmlformats.org/officeDocument/2006/relationships/hyperlink" Target="http://en.wikipedia.org/wiki/Jena" TargetMode="External"/></Relationships>
</file>

<file path=ppt/slides/_rels/slide73.xml.rels><?xml version="1.0" encoding="UTF-8" standalone="yes"?>
<Relationships xmlns="http://schemas.openxmlformats.org/package/2006/relationships"><Relationship Id="rId8" Type="http://schemas.openxmlformats.org/officeDocument/2006/relationships/hyperlink" Target="http://en.wikipedia.org/wiki/1925" TargetMode="External"/><Relationship Id="rId3" Type="http://schemas.openxmlformats.org/officeDocument/2006/relationships/image" Target="../media/image126.png"/><Relationship Id="rId7" Type="http://schemas.openxmlformats.org/officeDocument/2006/relationships/hyperlink" Target="http://en.wikipedia.org/wiki/March_31"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hyperlink" Target="http://en.wikipedia.org/wiki/United_States_Patent_Office" TargetMode="External"/><Relationship Id="rId5" Type="http://schemas.openxmlformats.org/officeDocument/2006/relationships/hyperlink" Target="http://en.wikipedia.org/wiki/1924" TargetMode="External"/><Relationship Id="rId4" Type="http://schemas.openxmlformats.org/officeDocument/2006/relationships/hyperlink" Target="http://en.wikipedia.org/wiki/April_16" TargetMode="External"/><Relationship Id="rId9" Type="http://schemas.openxmlformats.org/officeDocument/2006/relationships/image" Target="../media/image127.png"/></Relationships>
</file>

<file path=ppt/slides/_rels/slide74.xml.rels><?xml version="1.0" encoding="UTF-8" standalone="yes"?>
<Relationships xmlns="http://schemas.openxmlformats.org/package/2006/relationships"><Relationship Id="rId8" Type="http://schemas.openxmlformats.org/officeDocument/2006/relationships/image" Target="../media/image129.jpeg"/><Relationship Id="rId3" Type="http://schemas.microsoft.com/office/2007/relationships/media" Target="file:////Users/wombat/OneDrive%20-%20purdue.edu/Classes/BMS%20631%20Flow%20Cytometry%20Lectures%20and%20notes/2020/compucyte/slide2B.mp3" TargetMode="External"/><Relationship Id="rId7" Type="http://schemas.openxmlformats.org/officeDocument/2006/relationships/image" Target="../media/image128.jpeg"/><Relationship Id="rId2" Type="http://schemas.openxmlformats.org/officeDocument/2006/relationships/audio" Target="file:////F:/History_of_Cytometry-draft-F/slide2B.mp3" TargetMode="External"/><Relationship Id="rId1" Type="http://schemas.microsoft.com/office/2007/relationships/media" Target="file:////F:/History_of_Cytometry-draft-F/slide2B.mp3" TargetMode="External"/><Relationship Id="rId6" Type="http://schemas.openxmlformats.org/officeDocument/2006/relationships/notesSlide" Target="../notesSlides/notesSlide65.xml"/><Relationship Id="rId5" Type="http://schemas.openxmlformats.org/officeDocument/2006/relationships/slideLayout" Target="../slideLayouts/slideLayout6.xml"/><Relationship Id="rId4" Type="http://schemas.openxmlformats.org/officeDocument/2006/relationships/audio" Target="file:////Users/wombat/OneDrive%20-%20purdue.edu/Classes/BMS%20631%20Flow%20Cytometry%20Lectures%20and%20notes/2020/compucyte/slide2B.mp3" TargetMode="External"/><Relationship Id="rId9" Type="http://schemas.openxmlformats.org/officeDocument/2006/relationships/image" Target="../media/image130.png"/></Relationships>
</file>

<file path=ppt/slides/_rels/slide75.xml.rels><?xml version="1.0" encoding="UTF-8" standalone="yes"?>
<Relationships xmlns="http://schemas.openxmlformats.org/package/2006/relationships"><Relationship Id="rId3" Type="http://schemas.openxmlformats.org/officeDocument/2006/relationships/hyperlink" Target="https://www.microscopyu.com/tutorials/kohler" TargetMode="External"/><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8" Type="http://schemas.openxmlformats.org/officeDocument/2006/relationships/image" Target="../media/image134.jpeg"/><Relationship Id="rId3" Type="http://schemas.openxmlformats.org/officeDocument/2006/relationships/slideLayout" Target="../slideLayouts/slideLayout28.xml"/><Relationship Id="rId7" Type="http://schemas.openxmlformats.org/officeDocument/2006/relationships/image" Target="../media/image133.jpeg"/><Relationship Id="rId2" Type="http://schemas.openxmlformats.org/officeDocument/2006/relationships/audio" Target="file:////F:/History_of_Cytometry-draft-F/slide-3.mp3" TargetMode="External"/><Relationship Id="rId1" Type="http://schemas.microsoft.com/office/2007/relationships/media" Target="file:////F:/History_of_Cytometry-draft-F/slide-3.mp3" TargetMode="External"/><Relationship Id="rId6" Type="http://schemas.openxmlformats.org/officeDocument/2006/relationships/image" Target="../media/image132.jpeg"/><Relationship Id="rId11" Type="http://schemas.openxmlformats.org/officeDocument/2006/relationships/image" Target="../media/image137.png"/><Relationship Id="rId5" Type="http://schemas.openxmlformats.org/officeDocument/2006/relationships/image" Target="../media/image131.jpeg"/><Relationship Id="rId10" Type="http://schemas.openxmlformats.org/officeDocument/2006/relationships/image" Target="../media/image136.jpeg"/><Relationship Id="rId4" Type="http://schemas.openxmlformats.org/officeDocument/2006/relationships/notesSlide" Target="../notesSlides/notesSlide67.xml"/><Relationship Id="rId9" Type="http://schemas.openxmlformats.org/officeDocument/2006/relationships/image" Target="../media/image135.jpeg"/></Relationships>
</file>

<file path=ppt/slides/_rels/slide7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68.xml"/><Relationship Id="rId1" Type="http://schemas.openxmlformats.org/officeDocument/2006/relationships/slideLayout" Target="../slideLayouts/slideLayout24.xml"/><Relationship Id="rId5" Type="http://schemas.openxmlformats.org/officeDocument/2006/relationships/image" Target="../media/image140.png"/><Relationship Id="rId4" Type="http://schemas.openxmlformats.org/officeDocument/2006/relationships/image" Target="../media/image139.png"/></Relationships>
</file>

<file path=ppt/slides/_rels/slide78.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69.xml"/><Relationship Id="rId1" Type="http://schemas.openxmlformats.org/officeDocument/2006/relationships/slideLayout" Target="../slideLayouts/slideLayout28.xml"/><Relationship Id="rId4" Type="http://schemas.openxmlformats.org/officeDocument/2006/relationships/image" Target="../media/image142.jpeg"/></Relationships>
</file>

<file path=ppt/slides/_rels/slide79.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70.xml"/><Relationship Id="rId1" Type="http://schemas.openxmlformats.org/officeDocument/2006/relationships/slideLayout" Target="../slideLayouts/slideLayout28.xml"/><Relationship Id="rId5" Type="http://schemas.openxmlformats.org/officeDocument/2006/relationships/image" Target="../media/image145.jpeg"/><Relationship Id="rId4" Type="http://schemas.openxmlformats.org/officeDocument/2006/relationships/image" Target="../media/image144.jpe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en.wikipedia.org/wiki/Dialogue_Concerning_the_Two_Chief_World_Systems" TargetMode="External"/><Relationship Id="rId5" Type="http://schemas.openxmlformats.org/officeDocument/2006/relationships/hyperlink" Target="https://en.wikipedia.org/wiki/Accademia_dei_Lincei" TargetMode="External"/><Relationship Id="rId4" Type="http://schemas.openxmlformats.org/officeDocument/2006/relationships/hyperlink" Target="https://en.wikipedia.org/wiki/Giovanni_Faber"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146.jpeg"/><Relationship Id="rId7" Type="http://schemas.openxmlformats.org/officeDocument/2006/relationships/hyperlink" Target="https://en.wikipedia.org/wiki/Microscope" TargetMode="External"/><Relationship Id="rId2" Type="http://schemas.openxmlformats.org/officeDocument/2006/relationships/notesSlide" Target="../notesSlides/notesSlide71.xml"/><Relationship Id="rId1" Type="http://schemas.openxmlformats.org/officeDocument/2006/relationships/slideLayout" Target="../slideLayouts/slideLayout35.xml"/><Relationship Id="rId6" Type="http://schemas.openxmlformats.org/officeDocument/2006/relationships/hyperlink" Target="https://en.wikipedia.org/wiki/Optical_axis" TargetMode="External"/><Relationship Id="rId5" Type="http://schemas.openxmlformats.org/officeDocument/2006/relationships/image" Target="../media/image147.png"/><Relationship Id="rId4" Type="http://schemas.openxmlformats.org/officeDocument/2006/relationships/hyperlink" Target="http://www.microscopy.fsu.edu/optics/timeline/people/nomarski.html"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72.xml"/><Relationship Id="rId1" Type="http://schemas.openxmlformats.org/officeDocument/2006/relationships/slideLayout" Target="../slideLayouts/slideLayout35.xml"/><Relationship Id="rId4" Type="http://schemas.openxmlformats.org/officeDocument/2006/relationships/image" Target="../media/image146.jpeg"/></Relationships>
</file>

<file path=ppt/slides/_rels/slide82.xml.rels><?xml version="1.0" encoding="UTF-8" standalone="yes"?>
<Relationships xmlns="http://schemas.openxmlformats.org/package/2006/relationships"><Relationship Id="rId3" Type="http://schemas.openxmlformats.org/officeDocument/2006/relationships/image" Target="../media/image149.png"/><Relationship Id="rId7" Type="http://schemas.openxmlformats.org/officeDocument/2006/relationships/image" Target="../media/image153.jpe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png"/></Relationships>
</file>

<file path=ppt/slides/_rels/slide83.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74.xml"/><Relationship Id="rId1" Type="http://schemas.openxmlformats.org/officeDocument/2006/relationships/slideLayout" Target="../slideLayouts/slideLayout28.xml"/><Relationship Id="rId6" Type="http://schemas.openxmlformats.org/officeDocument/2006/relationships/image" Target="../media/image157.jpeg"/><Relationship Id="rId5" Type="http://schemas.openxmlformats.org/officeDocument/2006/relationships/image" Target="../media/image156.jpeg"/><Relationship Id="rId4" Type="http://schemas.openxmlformats.org/officeDocument/2006/relationships/image" Target="../media/image155.jpeg"/></Relationships>
</file>

<file path=ppt/slides/_rels/slide84.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75.xml"/><Relationship Id="rId1" Type="http://schemas.openxmlformats.org/officeDocument/2006/relationships/slideLayout" Target="../slideLayouts/slideLayout28.xml"/><Relationship Id="rId5" Type="http://schemas.openxmlformats.org/officeDocument/2006/relationships/image" Target="../media/image160.jpeg"/><Relationship Id="rId4" Type="http://schemas.openxmlformats.org/officeDocument/2006/relationships/image" Target="../media/image159.jpeg"/></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file:////Users/wombat/OneDrive%20-%20purdue.edu/Classes/BMS%20631%20Flow%20Cytometry%20Lectures%20and%20notes/2019/original%20lectures/kam1.mp4" TargetMode="External"/><Relationship Id="rId1" Type="http://schemas.microsoft.com/office/2007/relationships/media" Target="file:////Users/wombat/OneDrive%20-%20purdue.edu/Classes/BMS%20631%20Flow%20Cytometry%20Lectures%20and%20notes/2019/original%20lectures/kam1.mp4" TargetMode="External"/><Relationship Id="rId4" Type="http://schemas.openxmlformats.org/officeDocument/2006/relationships/image" Target="../media/image161.png"/></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file:////Users/wombat/OneDrive%20-%20purdue.edu/Classes/BMS%20631%20Flow%20Cytometry%20Lectures%20and%20notes/2019/original%20lectures/kam2.mp4" TargetMode="External"/><Relationship Id="rId1" Type="http://schemas.microsoft.com/office/2007/relationships/media" Target="file:////Users/wombat/OneDrive%20-%20purdue.edu/Classes/BMS%20631%20Flow%20Cytometry%20Lectures%20and%20notes/2019/original%20lectures/kam2.mp4" TargetMode="External"/><Relationship Id="rId4" Type="http://schemas.openxmlformats.org/officeDocument/2006/relationships/image" Target="../media/image162.png"/></Relationships>
</file>

<file path=ppt/slides/_rels/slide87.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slideLayout" Target="../slideLayouts/slideLayout28.xml"/><Relationship Id="rId7" Type="http://schemas.openxmlformats.org/officeDocument/2006/relationships/image" Target="../media/image165.jpeg"/><Relationship Id="rId2" Type="http://schemas.openxmlformats.org/officeDocument/2006/relationships/audio" Target="file:////Users/wombat/OneDrive%20-%20purdue.edu/Classes/BMS%20631%20Flow%20Cytometry%20Lectures%20and%20notes/2020/compucyte/slide-5-2.mp3" TargetMode="External"/><Relationship Id="rId1" Type="http://schemas.microsoft.com/office/2007/relationships/media" Target="file:////Users/wombat/OneDrive%20-%20purdue.edu/Classes/BMS%20631%20Flow%20Cytometry%20Lectures%20and%20notes/2020/compucyte/slide-5-2.mp3" TargetMode="External"/><Relationship Id="rId6" Type="http://schemas.openxmlformats.org/officeDocument/2006/relationships/image" Target="../media/image164.jpeg"/><Relationship Id="rId5" Type="http://schemas.openxmlformats.org/officeDocument/2006/relationships/image" Target="../media/image163.jpeg"/><Relationship Id="rId4" Type="http://schemas.openxmlformats.org/officeDocument/2006/relationships/notesSlide" Target="../notesSlides/notesSlide76.xml"/></Relationships>
</file>

<file path=ppt/slides/_rels/slide88.xml.rels><?xml version="1.0" encoding="UTF-8" standalone="yes"?>
<Relationships xmlns="http://schemas.openxmlformats.org/package/2006/relationships"><Relationship Id="rId8" Type="http://schemas.openxmlformats.org/officeDocument/2006/relationships/image" Target="../media/image169.jpeg"/><Relationship Id="rId13" Type="http://schemas.openxmlformats.org/officeDocument/2006/relationships/image" Target="../media/image130.png"/><Relationship Id="rId3" Type="http://schemas.openxmlformats.org/officeDocument/2006/relationships/slideLayout" Target="../slideLayouts/slideLayout28.xml"/><Relationship Id="rId7" Type="http://schemas.openxmlformats.org/officeDocument/2006/relationships/image" Target="../media/image168.jpeg"/><Relationship Id="rId12" Type="http://schemas.openxmlformats.org/officeDocument/2006/relationships/image" Target="../media/image160.jpeg"/><Relationship Id="rId2" Type="http://schemas.openxmlformats.org/officeDocument/2006/relationships/audio" Target="file:////Users/wombat/OneDrive%20-%20purdue.edu/Classes/BMS%20631%20Flow%20Cytometry%20Lectures%20and%20notes/2020/compucyte/Lou36A.mp3" TargetMode="External"/><Relationship Id="rId1" Type="http://schemas.microsoft.com/office/2007/relationships/media" Target="file:////Users/wombat/OneDrive%20-%20purdue.edu/Classes/BMS%20631%20Flow%20Cytometry%20Lectures%20and%20notes/2020/compucyte/Lou36A.mp3" TargetMode="External"/><Relationship Id="rId6" Type="http://schemas.openxmlformats.org/officeDocument/2006/relationships/image" Target="../media/image167.jpeg"/><Relationship Id="rId11" Type="http://schemas.openxmlformats.org/officeDocument/2006/relationships/image" Target="../media/image172.jpeg"/><Relationship Id="rId5" Type="http://schemas.openxmlformats.org/officeDocument/2006/relationships/image" Target="../media/image166.jpeg"/><Relationship Id="rId10" Type="http://schemas.openxmlformats.org/officeDocument/2006/relationships/image" Target="../media/image171.png"/><Relationship Id="rId4" Type="http://schemas.openxmlformats.org/officeDocument/2006/relationships/notesSlide" Target="../notesSlides/notesSlide77.xml"/><Relationship Id="rId9" Type="http://schemas.openxmlformats.org/officeDocument/2006/relationships/image" Target="../media/image170.jpeg"/></Relationships>
</file>

<file path=ppt/slides/_rels/slide89.xml.rels><?xml version="1.0" encoding="UTF-8" standalone="yes"?>
<Relationships xmlns="http://schemas.openxmlformats.org/package/2006/relationships"><Relationship Id="rId8" Type="http://schemas.openxmlformats.org/officeDocument/2006/relationships/image" Target="../media/image176.jpeg"/><Relationship Id="rId13" Type="http://schemas.openxmlformats.org/officeDocument/2006/relationships/image" Target="../media/image130.png"/><Relationship Id="rId3" Type="http://schemas.openxmlformats.org/officeDocument/2006/relationships/slideLayout" Target="../slideLayouts/slideLayout28.xml"/><Relationship Id="rId7" Type="http://schemas.openxmlformats.org/officeDocument/2006/relationships/image" Target="../media/image175.jpeg"/><Relationship Id="rId12" Type="http://schemas.openxmlformats.org/officeDocument/2006/relationships/image" Target="../media/image160.jpeg"/><Relationship Id="rId2" Type="http://schemas.openxmlformats.org/officeDocument/2006/relationships/audio" Target="file:////Users/wombat/OneDrive%20-%20purdue.edu/Classes/BMS%20631%20Flow%20Cytometry%20Lectures%20and%20notes/2020/compucyte/Lou37A.mp3" TargetMode="External"/><Relationship Id="rId1" Type="http://schemas.microsoft.com/office/2007/relationships/media" Target="file:////Users/wombat/OneDrive%20-%20purdue.edu/Classes/BMS%20631%20Flow%20Cytometry%20Lectures%20and%20notes/2020/compucyte/Lou37A.mp3" TargetMode="External"/><Relationship Id="rId6" Type="http://schemas.openxmlformats.org/officeDocument/2006/relationships/image" Target="../media/image174.jpeg"/><Relationship Id="rId11" Type="http://schemas.openxmlformats.org/officeDocument/2006/relationships/image" Target="../media/image179.jpeg"/><Relationship Id="rId5" Type="http://schemas.openxmlformats.org/officeDocument/2006/relationships/image" Target="../media/image173.jpeg"/><Relationship Id="rId10" Type="http://schemas.openxmlformats.org/officeDocument/2006/relationships/image" Target="../media/image178.jpeg"/><Relationship Id="rId4" Type="http://schemas.openxmlformats.org/officeDocument/2006/relationships/notesSlide" Target="../notesSlides/notesSlide78.xml"/><Relationship Id="rId9" Type="http://schemas.openxmlformats.org/officeDocument/2006/relationships/image" Target="../media/image177.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tiff"/><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90.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79.xml"/><Relationship Id="rId1" Type="http://schemas.openxmlformats.org/officeDocument/2006/relationships/slideLayout" Target="../slideLayouts/slideLayout24.xml"/><Relationship Id="rId4" Type="http://schemas.openxmlformats.org/officeDocument/2006/relationships/image" Target="../media/image181.png"/></Relationships>
</file>

<file path=ppt/slides/_rels/slide91.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hyperlink" Target="http://www.microscopy.fsu.edu/optics/timeline/people/dayallen.html"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184.png"/></Relationships>
</file>

<file path=ppt/slides/_rels/slide93.xml.rels><?xml version="1.0" encoding="UTF-8" standalone="yes"?>
<Relationships xmlns="http://schemas.openxmlformats.org/package/2006/relationships"><Relationship Id="rId3" Type="http://schemas.openxmlformats.org/officeDocument/2006/relationships/image" Target="../media/image186.tiff"/><Relationship Id="rId2" Type="http://schemas.openxmlformats.org/officeDocument/2006/relationships/image" Target="../media/image185.tiff"/><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188.png"/></Relationships>
</file>

<file path=ppt/slides/_rels/slide95.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8" Type="http://schemas.openxmlformats.org/officeDocument/2006/relationships/image" Target="../media/image194.png"/><Relationship Id="rId3" Type="http://schemas.openxmlformats.org/officeDocument/2006/relationships/slideLayout" Target="../slideLayouts/slideLayout2.xml"/><Relationship Id="rId7" Type="http://schemas.openxmlformats.org/officeDocument/2006/relationships/image" Target="../media/image193.tiff"/><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92.emf"/><Relationship Id="rId5" Type="http://schemas.openxmlformats.org/officeDocument/2006/relationships/image" Target="../media/image191.png"/><Relationship Id="rId4" Type="http://schemas.openxmlformats.org/officeDocument/2006/relationships/notesSlide" Target="../notesSlides/notesSlide85.xml"/></Relationships>
</file>

<file path=ppt/slides/_rels/slide98.xml.rels><?xml version="1.0" encoding="UTF-8" standalone="yes"?>
<Relationships xmlns="http://schemas.openxmlformats.org/package/2006/relationships"><Relationship Id="rId3" Type="http://schemas.openxmlformats.org/officeDocument/2006/relationships/image" Target="../media/image196.tiff"/><Relationship Id="rId2" Type="http://schemas.openxmlformats.org/officeDocument/2006/relationships/image" Target="../media/image195.tiff"/><Relationship Id="rId1" Type="http://schemas.openxmlformats.org/officeDocument/2006/relationships/slideLayout" Target="../slideLayouts/slideLayout2.xml"/><Relationship Id="rId5" Type="http://schemas.openxmlformats.org/officeDocument/2006/relationships/image" Target="../media/image198.png"/><Relationship Id="rId4" Type="http://schemas.openxmlformats.org/officeDocument/2006/relationships/image" Target="../media/image197.tiff"/></Relationships>
</file>

<file path=ppt/slides/_rels/slide99.xml.rels><?xml version="1.0" encoding="UTF-8" standalone="yes"?>
<Relationships xmlns="http://schemas.openxmlformats.org/package/2006/relationships"><Relationship Id="rId3" Type="http://schemas.openxmlformats.org/officeDocument/2006/relationships/image" Target="../media/image199.emf"/><Relationship Id="rId2" Type="http://schemas.openxmlformats.org/officeDocument/2006/relationships/notesSlide" Target="../notesSlides/notesSlide86.xml"/><Relationship Id="rId1" Type="http://schemas.openxmlformats.org/officeDocument/2006/relationships/slideLayout" Target="../slideLayouts/slideLayout29.xml"/><Relationship Id="rId4" Type="http://schemas.openxmlformats.org/officeDocument/2006/relationships/image" Target="../media/image16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7B62B8D9-6CF1-AE41-9DA1-3A5FF4ADC824}"/>
              </a:ext>
            </a:extLst>
          </p:cNvPr>
          <p:cNvSpPr>
            <a:spLocks noGrp="1" noChangeArrowheads="1"/>
          </p:cNvSpPr>
          <p:nvPr>
            <p:ph type="title"/>
          </p:nvPr>
        </p:nvSpPr>
        <p:spPr>
          <a:xfrm>
            <a:off x="2174875" y="1157288"/>
            <a:ext cx="7772400" cy="1143000"/>
          </a:xfrm>
        </p:spPr>
        <p:txBody>
          <a:bodyPr/>
          <a:lstStyle/>
          <a:p>
            <a:pPr>
              <a:defRPr/>
            </a:pPr>
            <a:r>
              <a:rPr lang="en-US" altLang="en-US" sz="4400" b="0">
                <a:ea typeface="+mj-ea"/>
              </a:rPr>
              <a:t>Historical Review of Microscopic Imaging</a:t>
            </a:r>
          </a:p>
        </p:txBody>
      </p:sp>
      <p:sp>
        <p:nvSpPr>
          <p:cNvPr id="16386" name="Rectangle 4">
            <a:extLst>
              <a:ext uri="{FF2B5EF4-FFF2-40B4-BE49-F238E27FC236}">
                <a16:creationId xmlns:a16="http://schemas.microsoft.com/office/drawing/2014/main" id="{32944B60-EA14-8146-B0E2-1DC424896D08}"/>
              </a:ext>
            </a:extLst>
          </p:cNvPr>
          <p:cNvSpPr>
            <a:spLocks noGrp="1" noChangeArrowheads="1"/>
          </p:cNvSpPr>
          <p:nvPr>
            <p:ph type="body" idx="1"/>
          </p:nvPr>
        </p:nvSpPr>
        <p:spPr>
          <a:xfrm>
            <a:off x="1996621" y="2420938"/>
            <a:ext cx="7772400" cy="1701800"/>
          </a:xfrm>
        </p:spPr>
        <p:txBody>
          <a:bodyPr/>
          <a:lstStyle/>
          <a:p>
            <a:pPr algn="ctr">
              <a:lnSpc>
                <a:spcPct val="90000"/>
              </a:lnSpc>
              <a:buFontTx/>
              <a:buNone/>
            </a:pPr>
            <a:br>
              <a:rPr lang="en-US" altLang="en-US" sz="1800" b="1" dirty="0">
                <a:solidFill>
                  <a:schemeClr val="tx2"/>
                </a:solidFill>
                <a:ea typeface="ＭＳ Ｐゴシック" panose="020B0600070205080204" pitchFamily="34" charset="-128"/>
              </a:rPr>
            </a:br>
            <a:r>
              <a:rPr lang="en-US" altLang="en-US" sz="2000" dirty="0">
                <a:solidFill>
                  <a:schemeClr val="tx2"/>
                </a:solidFill>
                <a:ea typeface="ＭＳ Ｐゴシック" panose="020B0600070205080204" pitchFamily="34" charset="-128"/>
              </a:rPr>
              <a:t>J. Paul Robinson, Ph.D.</a:t>
            </a:r>
          </a:p>
          <a:p>
            <a:pPr algn="ctr">
              <a:lnSpc>
                <a:spcPct val="90000"/>
              </a:lnSpc>
              <a:buFontTx/>
              <a:buNone/>
            </a:pPr>
            <a:r>
              <a:rPr lang="en-US" altLang="en-US" sz="2000" dirty="0">
                <a:solidFill>
                  <a:schemeClr val="tx2"/>
                </a:solidFill>
                <a:ea typeface="ＭＳ Ｐゴシック" panose="020B0600070205080204" pitchFamily="34" charset="-128"/>
              </a:rPr>
              <a:t>Distinguished Professor of Cytometry</a:t>
            </a:r>
          </a:p>
          <a:p>
            <a:pPr algn="ctr">
              <a:lnSpc>
                <a:spcPct val="90000"/>
              </a:lnSpc>
              <a:buFontTx/>
              <a:buNone/>
            </a:pPr>
            <a:r>
              <a:rPr lang="en-US" altLang="en-US" sz="2000" dirty="0">
                <a:solidFill>
                  <a:schemeClr val="tx2"/>
                </a:solidFill>
                <a:ea typeface="ＭＳ Ｐゴシック" panose="020B0600070205080204" pitchFamily="34" charset="-128"/>
              </a:rPr>
              <a:t>&amp; Prof. Biomedical Engineering</a:t>
            </a:r>
          </a:p>
          <a:p>
            <a:pPr algn="ctr">
              <a:lnSpc>
                <a:spcPct val="90000"/>
              </a:lnSpc>
              <a:buFontTx/>
              <a:buNone/>
            </a:pPr>
            <a:r>
              <a:rPr lang="en-US" altLang="en-US" sz="2000" dirty="0">
                <a:solidFill>
                  <a:schemeClr val="tx2"/>
                </a:solidFill>
                <a:ea typeface="ＭＳ Ｐゴシック" panose="020B0600070205080204" pitchFamily="34" charset="-128"/>
              </a:rPr>
              <a:t>Director, Purdue University Cytometry Laboratories</a:t>
            </a:r>
            <a:br>
              <a:rPr lang="en-US" altLang="en-US" sz="2000" b="1" dirty="0">
                <a:solidFill>
                  <a:schemeClr val="tx2"/>
                </a:solidFill>
                <a:ea typeface="ＭＳ Ｐゴシック" panose="020B0600070205080204" pitchFamily="34" charset="-128"/>
              </a:rPr>
            </a:br>
            <a:br>
              <a:rPr lang="en-US" altLang="en-US" sz="2800" b="1" dirty="0">
                <a:solidFill>
                  <a:schemeClr val="tx2"/>
                </a:solidFill>
                <a:ea typeface="ＭＳ Ｐゴシック" panose="020B0600070205080204" pitchFamily="34" charset="-128"/>
              </a:rPr>
            </a:br>
            <a:endParaRPr lang="en-US" altLang="en-US" sz="1400" b="1" dirty="0">
              <a:solidFill>
                <a:schemeClr val="tx2"/>
              </a:solidFill>
              <a:ea typeface="ＭＳ Ｐゴシック" panose="020B0600070205080204" pitchFamily="34" charset="-128"/>
            </a:endParaRPr>
          </a:p>
        </p:txBody>
      </p:sp>
      <p:sp>
        <p:nvSpPr>
          <p:cNvPr id="5124" name="Rectangle 5">
            <a:extLst>
              <a:ext uri="{FF2B5EF4-FFF2-40B4-BE49-F238E27FC236}">
                <a16:creationId xmlns:a16="http://schemas.microsoft.com/office/drawing/2014/main" id="{E0DA03EE-4242-AD48-AB9D-B87B9126F8ED}"/>
              </a:ext>
            </a:extLst>
          </p:cNvPr>
          <p:cNvSpPr>
            <a:spLocks noChangeArrowheads="1"/>
          </p:cNvSpPr>
          <p:nvPr/>
        </p:nvSpPr>
        <p:spPr bwMode="auto">
          <a:xfrm>
            <a:off x="5418139" y="6167439"/>
            <a:ext cx="1730667" cy="276999"/>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200" dirty="0">
                <a:ea typeface="+mn-ea"/>
              </a:rPr>
              <a:t>UPDATED January2023</a:t>
            </a:r>
          </a:p>
        </p:txBody>
      </p:sp>
      <p:pic>
        <p:nvPicPr>
          <p:cNvPr id="16388" name="Picture 7" descr="a-0064">
            <a:extLst>
              <a:ext uri="{FF2B5EF4-FFF2-40B4-BE49-F238E27FC236}">
                <a16:creationId xmlns:a16="http://schemas.microsoft.com/office/drawing/2014/main" id="{CEC76AE8-1DDE-1640-9666-7E25C429547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89101" y="6034088"/>
            <a:ext cx="1636713" cy="54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Text Box 8">
            <a:extLst>
              <a:ext uri="{FF2B5EF4-FFF2-40B4-BE49-F238E27FC236}">
                <a16:creationId xmlns:a16="http://schemas.microsoft.com/office/drawing/2014/main" id="{D1F86034-80F8-5F43-8901-71D4D4322CA2}"/>
              </a:ext>
            </a:extLst>
          </p:cNvPr>
          <p:cNvSpPr txBox="1">
            <a:spLocks noChangeArrowheads="1"/>
          </p:cNvSpPr>
          <p:nvPr/>
        </p:nvSpPr>
        <p:spPr bwMode="auto">
          <a:xfrm>
            <a:off x="4793457" y="142875"/>
            <a:ext cx="2736850" cy="461962"/>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2400" dirty="0">
                <a:ea typeface="+mn-ea"/>
              </a:rPr>
              <a:t>BMS 524 - Lecture 1</a:t>
            </a:r>
          </a:p>
        </p:txBody>
      </p:sp>
      <p:sp>
        <p:nvSpPr>
          <p:cNvPr id="16390" name="Text Box 9">
            <a:extLst>
              <a:ext uri="{FF2B5EF4-FFF2-40B4-BE49-F238E27FC236}">
                <a16:creationId xmlns:a16="http://schemas.microsoft.com/office/drawing/2014/main" id="{1D3335FD-6CC5-8E48-BED9-655806F9AC11}"/>
              </a:ext>
            </a:extLst>
          </p:cNvPr>
          <p:cNvSpPr txBox="1">
            <a:spLocks noChangeArrowheads="1"/>
          </p:cNvSpPr>
          <p:nvPr/>
        </p:nvSpPr>
        <p:spPr bwMode="auto">
          <a:xfrm>
            <a:off x="348572" y="5054381"/>
            <a:ext cx="6938963" cy="6463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buSzTx/>
              <a:buFontTx/>
              <a:buNone/>
            </a:pPr>
            <a:r>
              <a:rPr lang="en-US" altLang="en-US" sz="1200" b="1" i="0">
                <a:solidFill>
                  <a:schemeClr val="accent2"/>
                </a:solidFill>
                <a:latin typeface="Arial" panose="020B0604020202020204" pitchFamily="34" charset="0"/>
              </a:rPr>
              <a:t>Notice:</a:t>
            </a:r>
            <a:r>
              <a:rPr lang="en-US" altLang="en-US" sz="1200" i="0">
                <a:solidFill>
                  <a:schemeClr val="accent2"/>
                </a:solidFill>
                <a:latin typeface="Arial" panose="020B0604020202020204" pitchFamily="34" charset="0"/>
              </a:rPr>
              <a:t> The materials in this presentation are copyrighted materials. If you want to use any of these slides, you may do so if you credit each slide with the author’s name. No commercial use is allowed. Posting on Course Hero or any other site is Illegal. </a:t>
            </a:r>
            <a:endParaRPr lang="en-US" altLang="en-US" sz="1200" i="0">
              <a:latin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DD5A3165-7B0B-D84E-8756-CC48535C3A27}"/>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24579" name="Rectangle 3">
            <a:extLst>
              <a:ext uri="{FF2B5EF4-FFF2-40B4-BE49-F238E27FC236}">
                <a16:creationId xmlns:a16="http://schemas.microsoft.com/office/drawing/2014/main" id="{7678EC8A-D150-AB4A-8CCB-3FF812D199CB}"/>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pic>
        <p:nvPicPr>
          <p:cNvPr id="24580" name="Picture 4">
            <a:extLst>
              <a:ext uri="{FF2B5EF4-FFF2-40B4-BE49-F238E27FC236}">
                <a16:creationId xmlns:a16="http://schemas.microsoft.com/office/drawing/2014/main" id="{F95AFBEC-2D53-1340-BCFF-AA7CFA562D3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01964" y="0"/>
            <a:ext cx="57292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1074" name="Rectangle 5">
            <a:extLst>
              <a:ext uri="{FF2B5EF4-FFF2-40B4-BE49-F238E27FC236}">
                <a16:creationId xmlns:a16="http://schemas.microsoft.com/office/drawing/2014/main" id="{56D9857A-649A-1441-97C5-F58C7A2CDFEF}"/>
              </a:ext>
            </a:extLst>
          </p:cNvPr>
          <p:cNvSpPr>
            <a:spLocks noChangeArrowheads="1"/>
          </p:cNvSpPr>
          <p:nvPr/>
        </p:nvSpPr>
        <p:spPr bwMode="auto">
          <a:xfrm>
            <a:off x="1524001" y="1"/>
            <a:ext cx="5992813"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400" b="1" i="0">
                <a:solidFill>
                  <a:srgbClr val="000000"/>
                </a:solidFill>
                <a:latin typeface="Arial" panose="020B0604020202020204" pitchFamily="34" charset="0"/>
              </a:rPr>
              <a:t>Laser Scanning Cytometry</a:t>
            </a:r>
            <a:endParaRPr lang="en-US" altLang="en-US" sz="2400" i="0">
              <a:solidFill>
                <a:srgbClr val="000000"/>
              </a:solidFill>
              <a:latin typeface="Arial" panose="020B0604020202020204" pitchFamily="34" charset="0"/>
            </a:endParaRPr>
          </a:p>
        </p:txBody>
      </p:sp>
      <p:grpSp>
        <p:nvGrpSpPr>
          <p:cNvPr id="131075" name="Group 9">
            <a:extLst>
              <a:ext uri="{FF2B5EF4-FFF2-40B4-BE49-F238E27FC236}">
                <a16:creationId xmlns:a16="http://schemas.microsoft.com/office/drawing/2014/main" id="{B3A3D9A1-3B16-204E-8F1C-5670FC076285}"/>
              </a:ext>
            </a:extLst>
          </p:cNvPr>
          <p:cNvGrpSpPr>
            <a:grpSpLocks noChangeAspect="1"/>
          </p:cNvGrpSpPr>
          <p:nvPr/>
        </p:nvGrpSpPr>
        <p:grpSpPr bwMode="auto">
          <a:xfrm>
            <a:off x="1674813" y="574675"/>
            <a:ext cx="3657600" cy="2503488"/>
            <a:chOff x="1416" y="1777"/>
            <a:chExt cx="3799" cy="2310"/>
          </a:xfrm>
        </p:grpSpPr>
        <p:pic>
          <p:nvPicPr>
            <p:cNvPr id="131099" name="Picture 10" descr="iColor_600">
              <a:extLst>
                <a:ext uri="{FF2B5EF4-FFF2-40B4-BE49-F238E27FC236}">
                  <a16:creationId xmlns:a16="http://schemas.microsoft.com/office/drawing/2014/main" id="{1525CA83-59F0-4C4D-8436-70E04734865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16" y="1777"/>
              <a:ext cx="3799" cy="1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100" name="Text Box 11">
              <a:extLst>
                <a:ext uri="{FF2B5EF4-FFF2-40B4-BE49-F238E27FC236}">
                  <a16:creationId xmlns:a16="http://schemas.microsoft.com/office/drawing/2014/main" id="{2A7D3B36-80E0-B042-8992-8620CA05689E}"/>
                </a:ext>
              </a:extLst>
            </p:cNvPr>
            <p:cNvSpPr txBox="1">
              <a:spLocks noChangeAspect="1" noChangeArrowheads="1"/>
            </p:cNvSpPr>
            <p:nvPr/>
          </p:nvSpPr>
          <p:spPr bwMode="auto">
            <a:xfrm>
              <a:off x="1416" y="3721"/>
              <a:ext cx="3756"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Clr>
                  <a:srgbClr val="FF66FF"/>
                </a:buClr>
                <a:buFont typeface="Wingdings" pitchFamily="2" charset="2"/>
                <a:buNone/>
              </a:pPr>
              <a:endParaRPr lang="en-US" altLang="en-US" sz="2000" b="1">
                <a:solidFill>
                  <a:srgbClr val="000000"/>
                </a:solidFill>
                <a:latin typeface="Arial" panose="020B0604020202020204" pitchFamily="34" charset="0"/>
              </a:endParaRPr>
            </a:p>
          </p:txBody>
        </p:sp>
      </p:grpSp>
      <p:pic>
        <p:nvPicPr>
          <p:cNvPr id="131076" name="Picture 15">
            <a:extLst>
              <a:ext uri="{FF2B5EF4-FFF2-40B4-BE49-F238E27FC236}">
                <a16:creationId xmlns:a16="http://schemas.microsoft.com/office/drawing/2014/main" id="{F88228C7-7FB0-B346-BFA3-6CE4AEFC43B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919913" y="4403726"/>
            <a:ext cx="2133600" cy="245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5" name="Text Box 16">
            <a:extLst>
              <a:ext uri="{FF2B5EF4-FFF2-40B4-BE49-F238E27FC236}">
                <a16:creationId xmlns:a16="http://schemas.microsoft.com/office/drawing/2014/main" id="{19E2A1E2-98ED-DF44-A93D-4046361779E5}"/>
              </a:ext>
            </a:extLst>
          </p:cNvPr>
          <p:cNvSpPr txBox="1">
            <a:spLocks noChangeArrowheads="1"/>
          </p:cNvSpPr>
          <p:nvPr/>
        </p:nvSpPr>
        <p:spPr bwMode="auto">
          <a:xfrm>
            <a:off x="6789738" y="4408488"/>
            <a:ext cx="2641600" cy="304800"/>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eaLnBrk="1" hangingPunct="1">
              <a:defRPr/>
            </a:pPr>
            <a:r>
              <a:rPr lang="en-US" altLang="en-US" sz="1400" i="0">
                <a:solidFill>
                  <a:srgbClr val="000000"/>
                </a:solidFill>
                <a:latin typeface="Arial" charset="0"/>
                <a:ea typeface="+mn-ea"/>
              </a:rPr>
              <a:t>P27 in Prostate Tissue</a:t>
            </a:r>
          </a:p>
        </p:txBody>
      </p:sp>
      <p:pic>
        <p:nvPicPr>
          <p:cNvPr id="131078" name="Picture 17">
            <a:extLst>
              <a:ext uri="{FF2B5EF4-FFF2-40B4-BE49-F238E27FC236}">
                <a16:creationId xmlns:a16="http://schemas.microsoft.com/office/drawing/2014/main" id="{94439171-1DF8-B644-96B3-065BB8CE2CE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799264" y="2468563"/>
            <a:ext cx="138112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9" name="Picture 18">
            <a:extLst>
              <a:ext uri="{FF2B5EF4-FFF2-40B4-BE49-F238E27FC236}">
                <a16:creationId xmlns:a16="http://schemas.microsoft.com/office/drawing/2014/main" id="{218DDA80-12B8-B746-860F-E3CF11B835F7}"/>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453063" y="704851"/>
            <a:ext cx="1357312"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1080" name="Group 20">
            <a:extLst>
              <a:ext uri="{FF2B5EF4-FFF2-40B4-BE49-F238E27FC236}">
                <a16:creationId xmlns:a16="http://schemas.microsoft.com/office/drawing/2014/main" id="{E5AB02AD-519C-D44D-96C4-88CEA6538263}"/>
              </a:ext>
            </a:extLst>
          </p:cNvPr>
          <p:cNvGrpSpPr>
            <a:grpSpLocks/>
          </p:cNvGrpSpPr>
          <p:nvPr/>
        </p:nvGrpSpPr>
        <p:grpSpPr bwMode="auto">
          <a:xfrm>
            <a:off x="1524001" y="3146425"/>
            <a:ext cx="2778125" cy="2941638"/>
            <a:chOff x="3864" y="480"/>
            <a:chExt cx="1968" cy="1853"/>
          </a:xfrm>
        </p:grpSpPr>
        <p:pic>
          <p:nvPicPr>
            <p:cNvPr id="131089" name="Picture 21" descr="Control plots">
              <a:extLst>
                <a:ext uri="{FF2B5EF4-FFF2-40B4-BE49-F238E27FC236}">
                  <a16:creationId xmlns:a16="http://schemas.microsoft.com/office/drawing/2014/main" id="{F0D49B07-1F27-2C42-B6F0-97A360D4C1BA}"/>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883" y="830"/>
              <a:ext cx="929" cy="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90" name="Rectangle 22">
              <a:extLst>
                <a:ext uri="{FF2B5EF4-FFF2-40B4-BE49-F238E27FC236}">
                  <a16:creationId xmlns:a16="http://schemas.microsoft.com/office/drawing/2014/main" id="{EF294816-C502-6845-8FC8-395CB9A3AE50}"/>
                </a:ext>
              </a:extLst>
            </p:cNvPr>
            <p:cNvSpPr>
              <a:spLocks noChangeArrowheads="1"/>
            </p:cNvSpPr>
            <p:nvPr/>
          </p:nvSpPr>
          <p:spPr bwMode="auto">
            <a:xfrm>
              <a:off x="3864" y="1968"/>
              <a:ext cx="1968"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1400" i="0">
                  <a:solidFill>
                    <a:srgbClr val="000000"/>
                  </a:solidFill>
                  <a:latin typeface="Arial" panose="020B0604020202020204" pitchFamily="34" charset="0"/>
                </a:rPr>
                <a:t>Quantification of total </a:t>
              </a:r>
              <a:r>
                <a:rPr lang="el-GR" altLang="en-US" sz="1400" i="0">
                  <a:solidFill>
                    <a:srgbClr val="000000"/>
                  </a:solidFill>
                  <a:latin typeface="Symbol" pitchFamily="2" charset="2"/>
                </a:rPr>
                <a:t>γ</a:t>
              </a:r>
              <a:r>
                <a:rPr lang="en-US" altLang="en-US" sz="1400" i="0">
                  <a:solidFill>
                    <a:srgbClr val="000000"/>
                  </a:solidFill>
                  <a:latin typeface="Arial" panose="020B0604020202020204" pitchFamily="34" charset="0"/>
                </a:rPr>
                <a:t>H2AX </a:t>
              </a:r>
            </a:p>
            <a:p>
              <a:pPr algn="ctr" eaLnBrk="1" hangingPunct="1">
                <a:spcBef>
                  <a:spcPct val="0"/>
                </a:spcBef>
                <a:buFontTx/>
                <a:buNone/>
              </a:pPr>
              <a:r>
                <a:rPr lang="en-US" altLang="en-US" sz="1400" i="0">
                  <a:solidFill>
                    <a:srgbClr val="000000"/>
                  </a:solidFill>
                  <a:latin typeface="Arial" panose="020B0604020202020204" pitchFamily="34" charset="0"/>
                </a:rPr>
                <a:t>expression &amp; foci count</a:t>
              </a:r>
              <a:r>
                <a:rPr lang="en-US" altLang="en-US" sz="1800" i="0">
                  <a:solidFill>
                    <a:srgbClr val="000000"/>
                  </a:solidFill>
                  <a:latin typeface="Arial" panose="020B0604020202020204" pitchFamily="34" charset="0"/>
                </a:rPr>
                <a:t> </a:t>
              </a:r>
            </a:p>
          </p:txBody>
        </p:sp>
        <p:grpSp>
          <p:nvGrpSpPr>
            <p:cNvPr id="131091" name="Group 23">
              <a:extLst>
                <a:ext uri="{FF2B5EF4-FFF2-40B4-BE49-F238E27FC236}">
                  <a16:creationId xmlns:a16="http://schemas.microsoft.com/office/drawing/2014/main" id="{097064EA-3633-9440-9737-7CDA47FE9FF0}"/>
                </a:ext>
              </a:extLst>
            </p:cNvPr>
            <p:cNvGrpSpPr>
              <a:grpSpLocks noChangeAspect="1"/>
            </p:cNvGrpSpPr>
            <p:nvPr/>
          </p:nvGrpSpPr>
          <p:grpSpPr bwMode="auto">
            <a:xfrm>
              <a:off x="4392" y="480"/>
              <a:ext cx="1134" cy="605"/>
              <a:chOff x="1242" y="624"/>
              <a:chExt cx="1890" cy="1008"/>
            </a:xfrm>
          </p:grpSpPr>
          <p:sp>
            <p:nvSpPr>
              <p:cNvPr id="131096" name="Rectangle 24">
                <a:extLst>
                  <a:ext uri="{FF2B5EF4-FFF2-40B4-BE49-F238E27FC236}">
                    <a16:creationId xmlns:a16="http://schemas.microsoft.com/office/drawing/2014/main" id="{2728637D-C41C-0F46-9B85-3C421CDFF434}"/>
                  </a:ext>
                </a:extLst>
              </p:cNvPr>
              <p:cNvSpPr>
                <a:spLocks noChangeAspect="1" noChangeArrowheads="1"/>
              </p:cNvSpPr>
              <p:nvPr/>
            </p:nvSpPr>
            <p:spPr bwMode="auto">
              <a:xfrm>
                <a:off x="1247" y="624"/>
                <a:ext cx="1886" cy="100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pic>
            <p:nvPicPr>
              <p:cNvPr id="131097" name="Picture 25">
                <a:extLst>
                  <a:ext uri="{FF2B5EF4-FFF2-40B4-BE49-F238E27FC236}">
                    <a16:creationId xmlns:a16="http://schemas.microsoft.com/office/drawing/2014/main" id="{F2C7D5A1-94CB-4F47-9CFB-89FFF4E2C10A}"/>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296" y="672"/>
                <a:ext cx="879" cy="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98" name="Picture 26">
                <a:extLst>
                  <a:ext uri="{FF2B5EF4-FFF2-40B4-BE49-F238E27FC236}">
                    <a16:creationId xmlns:a16="http://schemas.microsoft.com/office/drawing/2014/main" id="{774A9A51-781E-D240-9D4F-495439241DA2}"/>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2214" y="672"/>
                <a:ext cx="862" cy="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1092" name="Group 27">
              <a:extLst>
                <a:ext uri="{FF2B5EF4-FFF2-40B4-BE49-F238E27FC236}">
                  <a16:creationId xmlns:a16="http://schemas.microsoft.com/office/drawing/2014/main" id="{2B476948-1641-164F-85F9-A8A796A97E2C}"/>
                </a:ext>
              </a:extLst>
            </p:cNvPr>
            <p:cNvGrpSpPr>
              <a:grpSpLocks noChangeAspect="1"/>
            </p:cNvGrpSpPr>
            <p:nvPr/>
          </p:nvGrpSpPr>
          <p:grpSpPr bwMode="auto">
            <a:xfrm>
              <a:off x="4536" y="1440"/>
              <a:ext cx="1156" cy="489"/>
              <a:chOff x="1458" y="2160"/>
              <a:chExt cx="1926" cy="816"/>
            </a:xfrm>
          </p:grpSpPr>
          <p:sp>
            <p:nvSpPr>
              <p:cNvPr id="131093" name="Rectangle 28">
                <a:extLst>
                  <a:ext uri="{FF2B5EF4-FFF2-40B4-BE49-F238E27FC236}">
                    <a16:creationId xmlns:a16="http://schemas.microsoft.com/office/drawing/2014/main" id="{A165367A-252F-A849-9A5C-A75200E546CB}"/>
                  </a:ext>
                </a:extLst>
              </p:cNvPr>
              <p:cNvSpPr>
                <a:spLocks noChangeAspect="1" noChangeArrowheads="1"/>
              </p:cNvSpPr>
              <p:nvPr/>
            </p:nvSpPr>
            <p:spPr bwMode="auto">
              <a:xfrm>
                <a:off x="1463" y="2160"/>
                <a:ext cx="1926" cy="816"/>
              </a:xfrm>
              <a:prstGeom prst="rect">
                <a:avLst/>
              </a:prstGeom>
              <a:solidFill>
                <a:srgbClr val="F9F9F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pic>
            <p:nvPicPr>
              <p:cNvPr id="131094" name="Picture 29">
                <a:extLst>
                  <a:ext uri="{FF2B5EF4-FFF2-40B4-BE49-F238E27FC236}">
                    <a16:creationId xmlns:a16="http://schemas.microsoft.com/office/drawing/2014/main" id="{25597C70-46EC-1144-B542-C95459C65451}"/>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430" y="2208"/>
                <a:ext cx="918"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95" name="Picture 30">
                <a:extLst>
                  <a:ext uri="{FF2B5EF4-FFF2-40B4-BE49-F238E27FC236}">
                    <a16:creationId xmlns:a16="http://schemas.microsoft.com/office/drawing/2014/main" id="{CE26DD0C-2A53-184B-83D9-21836B1DC1F3}"/>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512" y="2208"/>
                <a:ext cx="864"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31081" name="Group 31">
            <a:extLst>
              <a:ext uri="{FF2B5EF4-FFF2-40B4-BE49-F238E27FC236}">
                <a16:creationId xmlns:a16="http://schemas.microsoft.com/office/drawing/2014/main" id="{024FCA56-01E4-D643-AF00-92AAF24C2B9A}"/>
              </a:ext>
            </a:extLst>
          </p:cNvPr>
          <p:cNvGrpSpPr>
            <a:grpSpLocks/>
          </p:cNvGrpSpPr>
          <p:nvPr/>
        </p:nvGrpSpPr>
        <p:grpSpPr bwMode="auto">
          <a:xfrm>
            <a:off x="3962401" y="2436814"/>
            <a:ext cx="3114675" cy="4029075"/>
            <a:chOff x="696" y="624"/>
            <a:chExt cx="2208" cy="2538"/>
          </a:xfrm>
        </p:grpSpPr>
        <p:graphicFrame>
          <p:nvGraphicFramePr>
            <p:cNvPr id="131083" name="Object 32">
              <a:extLst>
                <a:ext uri="{FF2B5EF4-FFF2-40B4-BE49-F238E27FC236}">
                  <a16:creationId xmlns:a16="http://schemas.microsoft.com/office/drawing/2014/main" id="{5511B169-3C2A-E545-A387-0EA7C92942EE}"/>
                </a:ext>
              </a:extLst>
            </p:cNvPr>
            <p:cNvGraphicFramePr>
              <a:graphicFrameLocks noChangeAspect="1"/>
            </p:cNvGraphicFramePr>
            <p:nvPr/>
          </p:nvGraphicFramePr>
          <p:xfrm>
            <a:off x="984" y="874"/>
            <a:ext cx="1128" cy="997"/>
          </p:xfrm>
          <a:graphic>
            <a:graphicData uri="http://schemas.openxmlformats.org/presentationml/2006/ole">
              <mc:AlternateContent xmlns:mc="http://schemas.openxmlformats.org/markup-compatibility/2006">
                <mc:Choice xmlns:v="urn:schemas-microsoft-com:vml" Requires="v">
                  <p:oleObj name="CorelPhotoPaint.Image.7" r:id="rId12" imgW="3225800" imgH="3206750" progId="CorelPhotoPaint.Image.7">
                    <p:embed/>
                  </p:oleObj>
                </mc:Choice>
                <mc:Fallback>
                  <p:oleObj name="CorelPhotoPaint.Image.7" r:id="rId12" imgW="3225800" imgH="3206750" progId="CorelPhotoPaint.Image.7">
                    <p:embed/>
                    <p:pic>
                      <p:nvPicPr>
                        <p:cNvPr id="0" name="Object 3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84" y="874"/>
                          <a:ext cx="1128" cy="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31084" name="Object 33">
              <a:extLst>
                <a:ext uri="{FF2B5EF4-FFF2-40B4-BE49-F238E27FC236}">
                  <a16:creationId xmlns:a16="http://schemas.microsoft.com/office/drawing/2014/main" id="{9BDD1F48-1F57-7E42-BF0A-675D4E639E89}"/>
                </a:ext>
              </a:extLst>
            </p:cNvPr>
            <p:cNvGraphicFramePr>
              <a:graphicFrameLocks noChangeAspect="1"/>
            </p:cNvGraphicFramePr>
            <p:nvPr/>
          </p:nvGraphicFramePr>
          <p:xfrm>
            <a:off x="1560" y="1344"/>
            <a:ext cx="1128" cy="1049"/>
          </p:xfrm>
          <a:graphic>
            <a:graphicData uri="http://schemas.openxmlformats.org/presentationml/2006/ole">
              <mc:AlternateContent xmlns:mc="http://schemas.openxmlformats.org/markup-compatibility/2006">
                <mc:Choice xmlns:v="urn:schemas-microsoft-com:vml" Requires="v">
                  <p:oleObj name="CorelPhotoPaint.Image.7" r:id="rId14" imgW="3270250" imgH="3263900" progId="CorelPhotoPaint.Image.7">
                    <p:embed/>
                  </p:oleObj>
                </mc:Choice>
                <mc:Fallback>
                  <p:oleObj name="CorelPhotoPaint.Image.7" r:id="rId14" imgW="3270250" imgH="3263900" progId="CorelPhotoPaint.Image.7">
                    <p:embed/>
                    <p:pic>
                      <p:nvPicPr>
                        <p:cNvPr id="0" name="Object 33"/>
                        <p:cNvPicPr>
                          <a:picLocks noChangeAspect="1" noChangeArrowheads="1"/>
                        </p:cNvPicPr>
                        <p:nvPr/>
                      </p:nvPicPr>
                      <p:blipFill>
                        <a:blip r:embed="rId15">
                          <a:extLst>
                            <a:ext uri="{28A0092B-C50C-407E-A947-70E740481C1C}">
                              <a14:useLocalDpi xmlns:a14="http://schemas.microsoft.com/office/drawing/2010/main" val="0"/>
                            </a:ext>
                          </a:extLst>
                        </a:blip>
                        <a:srcRect r="2214"/>
                        <a:stretch>
                          <a:fillRect/>
                        </a:stretch>
                      </p:blipFill>
                      <p:spPr bwMode="auto">
                        <a:xfrm>
                          <a:off x="1560" y="1344"/>
                          <a:ext cx="1128" cy="1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31085" name="Text Box 34">
              <a:extLst>
                <a:ext uri="{FF2B5EF4-FFF2-40B4-BE49-F238E27FC236}">
                  <a16:creationId xmlns:a16="http://schemas.microsoft.com/office/drawing/2014/main" id="{7523A445-142B-1543-8B1F-1833B40799D4}"/>
                </a:ext>
              </a:extLst>
            </p:cNvPr>
            <p:cNvSpPr txBox="1">
              <a:spLocks noChangeArrowheads="1"/>
            </p:cNvSpPr>
            <p:nvPr/>
          </p:nvSpPr>
          <p:spPr bwMode="auto">
            <a:xfrm>
              <a:off x="1177" y="624"/>
              <a:ext cx="80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r" eaLnBrk="1" hangingPunct="1">
                <a:spcBef>
                  <a:spcPct val="50000"/>
                </a:spcBef>
                <a:buFontTx/>
                <a:buNone/>
              </a:pPr>
              <a:r>
                <a:rPr lang="en-US" altLang="en-US" sz="1600">
                  <a:solidFill>
                    <a:srgbClr val="000000"/>
                  </a:solidFill>
                  <a:latin typeface="Arial" panose="020B0604020202020204" pitchFamily="34" charset="0"/>
                </a:rPr>
                <a:t>Untreated</a:t>
              </a:r>
              <a:endParaRPr lang="ru-RU" altLang="en-US" sz="1600">
                <a:solidFill>
                  <a:srgbClr val="000000"/>
                </a:solidFill>
                <a:latin typeface="Arial" panose="020B0604020202020204" pitchFamily="34" charset="0"/>
              </a:endParaRPr>
            </a:p>
          </p:txBody>
        </p:sp>
        <p:sp>
          <p:nvSpPr>
            <p:cNvPr id="131086" name="Rectangle 35">
              <a:extLst>
                <a:ext uri="{FF2B5EF4-FFF2-40B4-BE49-F238E27FC236}">
                  <a16:creationId xmlns:a16="http://schemas.microsoft.com/office/drawing/2014/main" id="{1E46D2DE-707D-B44C-8759-57D8A51A7349}"/>
                </a:ext>
              </a:extLst>
            </p:cNvPr>
            <p:cNvSpPr>
              <a:spLocks noChangeArrowheads="1"/>
            </p:cNvSpPr>
            <p:nvPr/>
          </p:nvSpPr>
          <p:spPr bwMode="auto">
            <a:xfrm>
              <a:off x="1897" y="1136"/>
              <a:ext cx="56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r" eaLnBrk="1" hangingPunct="1">
                <a:spcBef>
                  <a:spcPct val="50000"/>
                </a:spcBef>
                <a:buFontTx/>
                <a:buNone/>
              </a:pPr>
              <a:r>
                <a:rPr lang="en-US" altLang="en-US" sz="1400">
                  <a:solidFill>
                    <a:srgbClr val="000000"/>
                  </a:solidFill>
                  <a:latin typeface="Arial" panose="020B0604020202020204" pitchFamily="34" charset="0"/>
                </a:rPr>
                <a:t>Treated</a:t>
              </a:r>
              <a:endParaRPr lang="ru-RU" altLang="en-US" sz="1400">
                <a:solidFill>
                  <a:srgbClr val="000000"/>
                </a:solidFill>
                <a:latin typeface="Arial" panose="020B0604020202020204" pitchFamily="34" charset="0"/>
              </a:endParaRPr>
            </a:p>
          </p:txBody>
        </p:sp>
        <p:sp>
          <p:nvSpPr>
            <p:cNvPr id="61455" name="Text Box 36">
              <a:extLst>
                <a:ext uri="{FF2B5EF4-FFF2-40B4-BE49-F238E27FC236}">
                  <a16:creationId xmlns:a16="http://schemas.microsoft.com/office/drawing/2014/main" id="{90B3457C-E318-0A4E-A967-40D51C09692A}"/>
                </a:ext>
              </a:extLst>
            </p:cNvPr>
            <p:cNvSpPr txBox="1">
              <a:spLocks noChangeArrowheads="1"/>
            </p:cNvSpPr>
            <p:nvPr/>
          </p:nvSpPr>
          <p:spPr bwMode="auto">
            <a:xfrm>
              <a:off x="696" y="2832"/>
              <a:ext cx="2208" cy="330"/>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eaLnBrk="1" hangingPunct="1">
                <a:defRPr/>
              </a:pPr>
              <a:r>
                <a:rPr lang="en-US" altLang="en-US" sz="1400" i="0">
                  <a:solidFill>
                    <a:srgbClr val="000000"/>
                  </a:solidFill>
                  <a:latin typeface="Arial" charset="0"/>
                  <a:ea typeface="+mn-ea"/>
                </a:rPr>
                <a:t>Drug-induced apoptosis results in changes to cell morphology</a:t>
              </a:r>
            </a:p>
          </p:txBody>
        </p:sp>
        <p:graphicFrame>
          <p:nvGraphicFramePr>
            <p:cNvPr id="131088" name="Object 37">
              <a:extLst>
                <a:ext uri="{FF2B5EF4-FFF2-40B4-BE49-F238E27FC236}">
                  <a16:creationId xmlns:a16="http://schemas.microsoft.com/office/drawing/2014/main" id="{597EEE4A-D2AA-324E-B323-CBE649BCBC68}"/>
                </a:ext>
              </a:extLst>
            </p:cNvPr>
            <p:cNvGraphicFramePr>
              <a:graphicFrameLocks noChangeAspect="1"/>
            </p:cNvGraphicFramePr>
            <p:nvPr/>
          </p:nvGraphicFramePr>
          <p:xfrm>
            <a:off x="888" y="1920"/>
            <a:ext cx="879" cy="908"/>
          </p:xfrm>
          <a:graphic>
            <a:graphicData uri="http://schemas.openxmlformats.org/presentationml/2006/ole">
              <mc:AlternateContent xmlns:mc="http://schemas.openxmlformats.org/markup-compatibility/2006">
                <mc:Choice xmlns:v="urn:schemas-microsoft-com:vml" Requires="v">
                  <p:oleObj name="CorelPhotoPaint.Image.7" r:id="rId16" imgW="3308350" imgH="3568700" progId="CorelPhotoPaint.Image.7">
                    <p:embed/>
                  </p:oleObj>
                </mc:Choice>
                <mc:Fallback>
                  <p:oleObj name="CorelPhotoPaint.Image.7" r:id="rId16" imgW="3308350" imgH="3568700" progId="CorelPhotoPaint.Image.7">
                    <p:embed/>
                    <p:pic>
                      <p:nvPicPr>
                        <p:cNvPr id="0" name="Object 37"/>
                        <p:cNvPicPr>
                          <a:picLocks noChangeAspect="1" noChangeArrowheads="1"/>
                        </p:cNvPicPr>
                        <p:nvPr/>
                      </p:nvPicPr>
                      <p:blipFill>
                        <a:blip r:embed="rId17">
                          <a:extLst>
                            <a:ext uri="{28A0092B-C50C-407E-A947-70E740481C1C}">
                              <a14:useLocalDpi xmlns:a14="http://schemas.microsoft.com/office/drawing/2010/main" val="0"/>
                            </a:ext>
                          </a:extLst>
                        </a:blip>
                        <a:srcRect l="711" t="50296" r="49556"/>
                        <a:stretch>
                          <a:fillRect/>
                        </a:stretch>
                      </p:blipFill>
                      <p:spPr bwMode="auto">
                        <a:xfrm>
                          <a:off x="888" y="1920"/>
                          <a:ext cx="879" cy="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pSp>
    </p:spTree>
  </p:cSld>
  <p:clrMapOvr>
    <a:masterClrMapping/>
  </p:clrMapOvr>
  <p:transition advClick="0" advTm="9500"/>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BD9DA-AC3F-FF40-B0CF-1D3BD823D8F6}"/>
              </a:ext>
            </a:extLst>
          </p:cNvPr>
          <p:cNvSpPr>
            <a:spLocks noGrp="1"/>
          </p:cNvSpPr>
          <p:nvPr>
            <p:ph type="title"/>
          </p:nvPr>
        </p:nvSpPr>
        <p:spPr>
          <a:xfrm>
            <a:off x="2514601" y="0"/>
            <a:ext cx="7364413" cy="1143000"/>
          </a:xfrm>
        </p:spPr>
        <p:txBody>
          <a:bodyPr/>
          <a:lstStyle/>
          <a:p>
            <a:r>
              <a:rPr lang="en-US" dirty="0"/>
              <a:t>Other Microscopies</a:t>
            </a:r>
          </a:p>
        </p:txBody>
      </p:sp>
      <p:sp>
        <p:nvSpPr>
          <p:cNvPr id="3" name="Content Placeholder 2">
            <a:extLst>
              <a:ext uri="{FF2B5EF4-FFF2-40B4-BE49-F238E27FC236}">
                <a16:creationId xmlns:a16="http://schemas.microsoft.com/office/drawing/2014/main" id="{F12F4DB7-A312-2F4F-99C1-CDAABE1803C2}"/>
              </a:ext>
            </a:extLst>
          </p:cNvPr>
          <p:cNvSpPr>
            <a:spLocks noGrp="1"/>
          </p:cNvSpPr>
          <p:nvPr>
            <p:ph idx="1"/>
          </p:nvPr>
        </p:nvSpPr>
        <p:spPr/>
        <p:txBody>
          <a:bodyPr/>
          <a:lstStyle/>
          <a:p>
            <a:r>
              <a:rPr lang="en-US" sz="1800" dirty="0"/>
              <a:t>“..activated state of a photo-switchable molecule must lead to the consecutive emission of sufficient photons to enable precise localization before it enters a dark state or becomes deactivated by photobleaching.”</a:t>
            </a:r>
          </a:p>
        </p:txBody>
      </p:sp>
      <p:sp>
        <p:nvSpPr>
          <p:cNvPr id="4" name="Rectangle 3">
            <a:extLst>
              <a:ext uri="{FF2B5EF4-FFF2-40B4-BE49-F238E27FC236}">
                <a16:creationId xmlns:a16="http://schemas.microsoft.com/office/drawing/2014/main" id="{2EBA501B-B17B-7F41-BE22-A26A6CB42F0B}"/>
              </a:ext>
            </a:extLst>
          </p:cNvPr>
          <p:cNvSpPr/>
          <p:nvPr/>
        </p:nvSpPr>
        <p:spPr>
          <a:xfrm>
            <a:off x="2209800" y="869604"/>
            <a:ext cx="7772399" cy="954107"/>
          </a:xfrm>
          <a:prstGeom prst="rect">
            <a:avLst/>
          </a:prstGeom>
        </p:spPr>
        <p:txBody>
          <a:bodyPr wrap="square">
            <a:spAutoFit/>
          </a:bodyPr>
          <a:lstStyle/>
          <a:p>
            <a:r>
              <a:rPr lang="en-US" i="0" dirty="0">
                <a:solidFill>
                  <a:srgbClr val="333333"/>
                </a:solidFill>
                <a:latin typeface="Amasis W01"/>
              </a:rPr>
              <a:t>Stochastic Optical Reconstruction Microscopy (STORM) Imaging</a:t>
            </a:r>
            <a:endParaRPr lang="en-US" dirty="0"/>
          </a:p>
        </p:txBody>
      </p:sp>
      <p:sp>
        <p:nvSpPr>
          <p:cNvPr id="5" name="TextBox 4">
            <a:extLst>
              <a:ext uri="{FF2B5EF4-FFF2-40B4-BE49-F238E27FC236}">
                <a16:creationId xmlns:a16="http://schemas.microsoft.com/office/drawing/2014/main" id="{84A839A2-EBCA-1040-A1F5-5D6D13B889A0}"/>
              </a:ext>
            </a:extLst>
          </p:cNvPr>
          <p:cNvSpPr txBox="1"/>
          <p:nvPr/>
        </p:nvSpPr>
        <p:spPr>
          <a:xfrm>
            <a:off x="4265611" y="6304542"/>
            <a:ext cx="5875326" cy="261610"/>
          </a:xfrm>
          <a:prstGeom prst="rect">
            <a:avLst/>
          </a:prstGeom>
          <a:noFill/>
        </p:spPr>
        <p:txBody>
          <a:bodyPr wrap="none" rtlCol="0">
            <a:spAutoFit/>
          </a:bodyPr>
          <a:lstStyle/>
          <a:p>
            <a:r>
              <a:rPr lang="en-US" sz="1100" dirty="0"/>
              <a:t>https://</a:t>
            </a:r>
            <a:r>
              <a:rPr lang="en-US" sz="1100" dirty="0" err="1"/>
              <a:t>www.microscopyu.com</a:t>
            </a:r>
            <a:r>
              <a:rPr lang="en-US" sz="1100" dirty="0"/>
              <a:t>/tutorials/stochastic-optical-reconstruction-microscopy-storm-imaging</a:t>
            </a:r>
          </a:p>
        </p:txBody>
      </p:sp>
      <p:pic>
        <p:nvPicPr>
          <p:cNvPr id="7" name="Picture 6">
            <a:extLst>
              <a:ext uri="{FF2B5EF4-FFF2-40B4-BE49-F238E27FC236}">
                <a16:creationId xmlns:a16="http://schemas.microsoft.com/office/drawing/2014/main" id="{0BA772AE-525F-E14E-8287-5C7949881E4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60033" y="3175000"/>
            <a:ext cx="1498600" cy="1498600"/>
          </a:xfrm>
          <a:prstGeom prst="rect">
            <a:avLst/>
          </a:prstGeom>
        </p:spPr>
      </p:pic>
      <p:pic>
        <p:nvPicPr>
          <p:cNvPr id="9" name="Picture 8">
            <a:extLst>
              <a:ext uri="{FF2B5EF4-FFF2-40B4-BE49-F238E27FC236}">
                <a16:creationId xmlns:a16="http://schemas.microsoft.com/office/drawing/2014/main" id="{94DEA9F2-CA79-8548-9500-8ED4A2BC896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20016" y="3175001"/>
            <a:ext cx="1498600" cy="1498600"/>
          </a:xfrm>
          <a:prstGeom prst="rect">
            <a:avLst/>
          </a:prstGeom>
        </p:spPr>
      </p:pic>
      <p:pic>
        <p:nvPicPr>
          <p:cNvPr id="15" name="Picture 14">
            <a:extLst>
              <a:ext uri="{FF2B5EF4-FFF2-40B4-BE49-F238E27FC236}">
                <a16:creationId xmlns:a16="http://schemas.microsoft.com/office/drawing/2014/main" id="{D2A5CAD7-7AEF-884F-98A4-CDBA06ECD90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079999" y="3175000"/>
            <a:ext cx="1460500" cy="1460500"/>
          </a:xfrm>
          <a:prstGeom prst="rect">
            <a:avLst/>
          </a:prstGeom>
        </p:spPr>
      </p:pic>
      <p:pic>
        <p:nvPicPr>
          <p:cNvPr id="19" name="Picture 18">
            <a:extLst>
              <a:ext uri="{FF2B5EF4-FFF2-40B4-BE49-F238E27FC236}">
                <a16:creationId xmlns:a16="http://schemas.microsoft.com/office/drawing/2014/main" id="{22236220-23EC-5C4A-A8CC-713BBF2A910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601882" y="3175000"/>
            <a:ext cx="1460500" cy="1460500"/>
          </a:xfrm>
          <a:prstGeom prst="rect">
            <a:avLst/>
          </a:prstGeom>
        </p:spPr>
      </p:pic>
      <p:pic>
        <p:nvPicPr>
          <p:cNvPr id="21" name="Picture 20">
            <a:extLst>
              <a:ext uri="{FF2B5EF4-FFF2-40B4-BE49-F238E27FC236}">
                <a16:creationId xmlns:a16="http://schemas.microsoft.com/office/drawing/2014/main" id="{1C512610-F7CF-874C-99B8-D928127CA644}"/>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601883" y="4677833"/>
            <a:ext cx="1444853" cy="1444853"/>
          </a:xfrm>
          <a:prstGeom prst="rect">
            <a:avLst/>
          </a:prstGeom>
        </p:spPr>
      </p:pic>
      <p:pic>
        <p:nvPicPr>
          <p:cNvPr id="23" name="Picture 22">
            <a:extLst>
              <a:ext uri="{FF2B5EF4-FFF2-40B4-BE49-F238E27FC236}">
                <a16:creationId xmlns:a16="http://schemas.microsoft.com/office/drawing/2014/main" id="{BB32D621-7A86-2B43-AA4B-BEFAE94DB445}"/>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520017" y="4743477"/>
            <a:ext cx="1491191" cy="1491191"/>
          </a:xfrm>
          <a:prstGeom prst="rect">
            <a:avLst/>
          </a:prstGeom>
        </p:spPr>
      </p:pic>
      <p:pic>
        <p:nvPicPr>
          <p:cNvPr id="25" name="Picture 24">
            <a:extLst>
              <a:ext uri="{FF2B5EF4-FFF2-40B4-BE49-F238E27FC236}">
                <a16:creationId xmlns:a16="http://schemas.microsoft.com/office/drawing/2014/main" id="{37958BBA-B3D1-EE49-A202-D8A44AABFE6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041899" y="4692675"/>
            <a:ext cx="1498600" cy="1498600"/>
          </a:xfrm>
          <a:prstGeom prst="rect">
            <a:avLst/>
          </a:prstGeom>
        </p:spPr>
      </p:pic>
      <p:sp>
        <p:nvSpPr>
          <p:cNvPr id="26" name="TextBox 25">
            <a:extLst>
              <a:ext uri="{FF2B5EF4-FFF2-40B4-BE49-F238E27FC236}">
                <a16:creationId xmlns:a16="http://schemas.microsoft.com/office/drawing/2014/main" id="{FA90819D-8DBD-8B4E-8AFB-520B30AFB840}"/>
              </a:ext>
            </a:extLst>
          </p:cNvPr>
          <p:cNvSpPr txBox="1"/>
          <p:nvPr/>
        </p:nvSpPr>
        <p:spPr>
          <a:xfrm>
            <a:off x="8161866" y="4158447"/>
            <a:ext cx="2252133" cy="954107"/>
          </a:xfrm>
          <a:prstGeom prst="rect">
            <a:avLst/>
          </a:prstGeom>
          <a:noFill/>
        </p:spPr>
        <p:txBody>
          <a:bodyPr wrap="square" rtlCol="0">
            <a:spAutoFit/>
          </a:bodyPr>
          <a:lstStyle/>
          <a:p>
            <a:r>
              <a:rPr lang="en-US" sz="1400" dirty="0"/>
              <a:t>Successive pulses of light activate photosensitive probes and the network is built up as an image</a:t>
            </a:r>
          </a:p>
        </p:txBody>
      </p:sp>
      <p:sp>
        <p:nvSpPr>
          <p:cNvPr id="27" name="TextBox 26">
            <a:extLst>
              <a:ext uri="{FF2B5EF4-FFF2-40B4-BE49-F238E27FC236}">
                <a16:creationId xmlns:a16="http://schemas.microsoft.com/office/drawing/2014/main" id="{404DCCB6-720B-4C4F-A002-FD51FB07208A}"/>
              </a:ext>
            </a:extLst>
          </p:cNvPr>
          <p:cNvSpPr txBox="1"/>
          <p:nvPr/>
        </p:nvSpPr>
        <p:spPr>
          <a:xfrm>
            <a:off x="3958359" y="2882446"/>
            <a:ext cx="583814" cy="307777"/>
          </a:xfrm>
          <a:prstGeom prst="rect">
            <a:avLst/>
          </a:prstGeom>
          <a:noFill/>
        </p:spPr>
        <p:txBody>
          <a:bodyPr wrap="none" rtlCol="0">
            <a:spAutoFit/>
          </a:bodyPr>
          <a:lstStyle/>
          <a:p>
            <a:r>
              <a:rPr lang="en-US" sz="1400" dirty="0"/>
              <a:t>Pulse</a:t>
            </a:r>
          </a:p>
        </p:txBody>
      </p:sp>
      <p:sp>
        <p:nvSpPr>
          <p:cNvPr id="28" name="TextBox 27">
            <a:extLst>
              <a:ext uri="{FF2B5EF4-FFF2-40B4-BE49-F238E27FC236}">
                <a16:creationId xmlns:a16="http://schemas.microsoft.com/office/drawing/2014/main" id="{FAA4C2FF-3418-1D45-9208-B3824E2EE0DB}"/>
              </a:ext>
            </a:extLst>
          </p:cNvPr>
          <p:cNvSpPr txBox="1"/>
          <p:nvPr/>
        </p:nvSpPr>
        <p:spPr>
          <a:xfrm>
            <a:off x="5176784" y="2882446"/>
            <a:ext cx="1147815" cy="307777"/>
          </a:xfrm>
          <a:prstGeom prst="rect">
            <a:avLst/>
          </a:prstGeom>
          <a:noFill/>
        </p:spPr>
        <p:txBody>
          <a:bodyPr wrap="none" rtlCol="0">
            <a:spAutoFit/>
          </a:bodyPr>
          <a:lstStyle/>
          <a:p>
            <a:r>
              <a:rPr lang="en-US" sz="1400" dirty="0"/>
              <a:t>Fluorescence</a:t>
            </a:r>
          </a:p>
        </p:txBody>
      </p:sp>
      <p:sp>
        <p:nvSpPr>
          <p:cNvPr id="29" name="TextBox 28">
            <a:extLst>
              <a:ext uri="{FF2B5EF4-FFF2-40B4-BE49-F238E27FC236}">
                <a16:creationId xmlns:a16="http://schemas.microsoft.com/office/drawing/2014/main" id="{A5F3E92F-532F-1345-A2EB-3CB8724CB950}"/>
              </a:ext>
            </a:extLst>
          </p:cNvPr>
          <p:cNvSpPr txBox="1"/>
          <p:nvPr/>
        </p:nvSpPr>
        <p:spPr>
          <a:xfrm>
            <a:off x="6954782" y="2916842"/>
            <a:ext cx="633507" cy="307777"/>
          </a:xfrm>
          <a:prstGeom prst="rect">
            <a:avLst/>
          </a:prstGeom>
          <a:noFill/>
        </p:spPr>
        <p:txBody>
          <a:bodyPr wrap="none" rtlCol="0">
            <a:spAutoFit/>
          </a:bodyPr>
          <a:lstStyle/>
          <a:p>
            <a:r>
              <a:rPr lang="en-US" sz="1400" dirty="0"/>
              <a:t>Image</a:t>
            </a:r>
          </a:p>
        </p:txBody>
      </p:sp>
    </p:spTree>
    <p:extLst>
      <p:ext uri="{BB962C8B-B14F-4D97-AF65-F5344CB8AC3E}">
        <p14:creationId xmlns:p14="http://schemas.microsoft.com/office/powerpoint/2010/main" val="218559117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7C798B84-854B-B54E-83C0-C1EC81583BA5}"/>
              </a:ext>
            </a:extLst>
          </p:cNvPr>
          <p:cNvSpPr>
            <a:spLocks noGrp="1" noChangeArrowheads="1"/>
          </p:cNvSpPr>
          <p:nvPr>
            <p:ph type="title"/>
          </p:nvPr>
        </p:nvSpPr>
        <p:spPr>
          <a:xfrm>
            <a:off x="2270125" y="184150"/>
            <a:ext cx="7772400" cy="1143000"/>
          </a:xfrm>
        </p:spPr>
        <p:txBody>
          <a:bodyPr/>
          <a:lstStyle/>
          <a:p>
            <a:pPr>
              <a:defRPr/>
            </a:pPr>
            <a:r>
              <a:rPr lang="en-US" altLang="en-US">
                <a:ea typeface="+mj-ea"/>
              </a:rPr>
              <a:t>Conclusion</a:t>
            </a:r>
          </a:p>
        </p:txBody>
      </p:sp>
      <p:sp>
        <p:nvSpPr>
          <p:cNvPr id="133122" name="Rectangle 3">
            <a:extLst>
              <a:ext uri="{FF2B5EF4-FFF2-40B4-BE49-F238E27FC236}">
                <a16:creationId xmlns:a16="http://schemas.microsoft.com/office/drawing/2014/main" id="{24D9FB0C-6ADD-1444-9A1F-830E3F5B686A}"/>
              </a:ext>
            </a:extLst>
          </p:cNvPr>
          <p:cNvSpPr>
            <a:spLocks noGrp="1" noChangeArrowheads="1"/>
          </p:cNvSpPr>
          <p:nvPr>
            <p:ph type="body" idx="1"/>
          </p:nvPr>
        </p:nvSpPr>
        <p:spPr>
          <a:xfrm>
            <a:off x="2281238" y="1300163"/>
            <a:ext cx="7772400" cy="4114800"/>
          </a:xfrm>
        </p:spPr>
        <p:txBody>
          <a:bodyPr/>
          <a:lstStyle/>
          <a:p>
            <a:r>
              <a:rPr lang="en-US" altLang="en-US" sz="2400">
                <a:ea typeface="ＭＳ Ｐゴシック" panose="020B0600070205080204" pitchFamily="34" charset="-128"/>
              </a:rPr>
              <a:t>Microscopes have developed over the past 400 years</a:t>
            </a:r>
          </a:p>
          <a:p>
            <a:r>
              <a:rPr lang="en-US" altLang="en-US" sz="2400">
                <a:ea typeface="ＭＳ Ｐゴシック" panose="020B0600070205080204" pitchFamily="34" charset="-128"/>
              </a:rPr>
              <a:t>Achromatic aberration, Spherical aberration</a:t>
            </a:r>
          </a:p>
          <a:p>
            <a:r>
              <a:rPr lang="en-US" altLang="en-US" sz="2400">
                <a:ea typeface="ＭＳ Ｐゴシック" panose="020B0600070205080204" pitchFamily="34" charset="-128"/>
              </a:rPr>
              <a:t>Köhler illumination</a:t>
            </a:r>
          </a:p>
          <a:p>
            <a:r>
              <a:rPr lang="en-US" altLang="en-US" sz="2400">
                <a:ea typeface="ＭＳ Ｐゴシック" panose="020B0600070205080204" pitchFamily="34" charset="-128"/>
              </a:rPr>
              <a:t>Refraction, absorption, dispersion, 			diffraction </a:t>
            </a:r>
          </a:p>
          <a:p>
            <a:r>
              <a:rPr lang="en-US" altLang="en-US" sz="2400">
                <a:ea typeface="ＭＳ Ｐゴシック" panose="020B0600070205080204" pitchFamily="34" charset="-128"/>
              </a:rPr>
              <a:t>Magnification </a:t>
            </a:r>
          </a:p>
          <a:p>
            <a:r>
              <a:rPr lang="en-US" altLang="en-US" sz="2400">
                <a:ea typeface="ＭＳ Ｐゴシック" panose="020B0600070205080204" pitchFamily="34" charset="-128"/>
              </a:rPr>
              <a:t>Upright and inverted microscopes</a:t>
            </a:r>
          </a:p>
          <a:p>
            <a:r>
              <a:rPr lang="en-US" altLang="en-US" sz="2400">
                <a:ea typeface="ＭＳ Ｐゴシック" panose="020B0600070205080204" pitchFamily="34" charset="-128"/>
              </a:rPr>
              <a:t>Optical Designs - 160 mm and infinity optics</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Date Placeholder 3">
            <a:extLst>
              <a:ext uri="{FF2B5EF4-FFF2-40B4-BE49-F238E27FC236}">
                <a16:creationId xmlns:a16="http://schemas.microsoft.com/office/drawing/2014/main" id="{D4875E72-091A-5149-BE33-1BFAAD589D38}"/>
              </a:ext>
            </a:extLst>
          </p:cNvPr>
          <p:cNvSpPr>
            <a:spLocks noGrp="1"/>
          </p:cNvSpPr>
          <p:nvPr>
            <p:ph type="dt" sz="quarter" idx="4294967295"/>
          </p:nvPr>
        </p:nvSpPr>
        <p:spPr bwMode="auto">
          <a:xfrm>
            <a:off x="1524000" y="6683376"/>
            <a:ext cx="2133600" cy="1746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SzTx/>
              <a:buFontTx/>
              <a:buNone/>
            </a:pPr>
            <a:fld id="{A5290ECC-44EC-CF45-BB17-3D36948DA55F}" type="datetime12">
              <a:rPr lang="en-US" altLang="en-US" sz="1000">
                <a:latin typeface="Arial" panose="020B0604020202020204" pitchFamily="34" charset="0"/>
              </a:rPr>
              <a:pPr eaLnBrk="1" hangingPunct="1">
                <a:spcBef>
                  <a:spcPct val="0"/>
                </a:spcBef>
                <a:buSzTx/>
                <a:buFontTx/>
                <a:buNone/>
              </a:pPr>
              <a:t>3:16 PM</a:t>
            </a:fld>
            <a:endParaRPr lang="en-US" altLang="en-US" sz="1000">
              <a:latin typeface="Arial" panose="020B0604020202020204" pitchFamily="34" charset="0"/>
            </a:endParaRPr>
          </a:p>
        </p:txBody>
      </p:sp>
      <p:sp>
        <p:nvSpPr>
          <p:cNvPr id="63491" name="Rectangle 2">
            <a:extLst>
              <a:ext uri="{FF2B5EF4-FFF2-40B4-BE49-F238E27FC236}">
                <a16:creationId xmlns:a16="http://schemas.microsoft.com/office/drawing/2014/main" id="{6A89ACED-83FD-EE49-97F8-C7F1D79B3964}"/>
              </a:ext>
            </a:extLst>
          </p:cNvPr>
          <p:cNvSpPr>
            <a:spLocks noGrp="1" noChangeArrowheads="1"/>
          </p:cNvSpPr>
          <p:nvPr>
            <p:ph type="title"/>
          </p:nvPr>
        </p:nvSpPr>
        <p:spPr>
          <a:xfrm>
            <a:off x="2270125" y="184150"/>
            <a:ext cx="7772400" cy="1143000"/>
          </a:xfrm>
        </p:spPr>
        <p:txBody>
          <a:bodyPr/>
          <a:lstStyle/>
          <a:p>
            <a:pPr eaLnBrk="1" hangingPunct="1">
              <a:defRPr/>
            </a:pPr>
            <a:r>
              <a:rPr lang="en-US" altLang="en-US">
                <a:ea typeface="+mj-ea"/>
              </a:rPr>
              <a:t>Summary Lecture 1</a:t>
            </a:r>
          </a:p>
        </p:txBody>
      </p:sp>
      <p:sp>
        <p:nvSpPr>
          <p:cNvPr id="63492" name="Rectangle 3">
            <a:extLst>
              <a:ext uri="{FF2B5EF4-FFF2-40B4-BE49-F238E27FC236}">
                <a16:creationId xmlns:a16="http://schemas.microsoft.com/office/drawing/2014/main" id="{E767C0BE-9412-7D4F-BF9A-95509C09C54D}"/>
              </a:ext>
            </a:extLst>
          </p:cNvPr>
          <p:cNvSpPr>
            <a:spLocks noGrp="1" noChangeArrowheads="1"/>
          </p:cNvSpPr>
          <p:nvPr>
            <p:ph type="body" idx="1"/>
          </p:nvPr>
        </p:nvSpPr>
        <p:spPr>
          <a:xfrm>
            <a:off x="2311400" y="1371600"/>
            <a:ext cx="7772400" cy="4114800"/>
          </a:xfrm>
        </p:spPr>
        <p:txBody>
          <a:bodyPr/>
          <a:lstStyle/>
          <a:p>
            <a:pPr eaLnBrk="1" hangingPunct="1">
              <a:defRPr/>
            </a:pPr>
            <a:r>
              <a:rPr lang="en-US" altLang="en-US" sz="2400">
                <a:ea typeface="+mn-ea"/>
              </a:rPr>
              <a:t>Historical context of discovery of microscopes</a:t>
            </a:r>
          </a:p>
          <a:p>
            <a:pPr eaLnBrk="1" hangingPunct="1">
              <a:defRPr/>
            </a:pPr>
            <a:r>
              <a:rPr lang="en-US" altLang="en-US" sz="2400">
                <a:ea typeface="+mn-ea"/>
              </a:rPr>
              <a:t>The major players in microscopy</a:t>
            </a:r>
          </a:p>
          <a:p>
            <a:pPr eaLnBrk="1" hangingPunct="1">
              <a:defRPr/>
            </a:pPr>
            <a:r>
              <a:rPr lang="en-US" altLang="en-US" sz="2400">
                <a:ea typeface="+mn-ea"/>
              </a:rPr>
              <a:t>Variety of imaging tools developed to focus on specific problems</a:t>
            </a:r>
          </a:p>
          <a:p>
            <a:pPr eaLnBrk="1" hangingPunct="1">
              <a:defRPr/>
            </a:pPr>
            <a:r>
              <a:rPr lang="en-US" altLang="en-US" sz="2400">
                <a:ea typeface="+mn-ea"/>
              </a:rPr>
              <a:t>New inventions for high resolution imaging</a:t>
            </a:r>
          </a:p>
          <a:p>
            <a:pPr eaLnBrk="1" hangingPunct="1">
              <a:defRPr/>
            </a:pPr>
            <a:r>
              <a:rPr lang="en-US" altLang="en-US" sz="2400">
                <a:ea typeface="+mn-ea"/>
              </a:rPr>
              <a:t>Linking automated microscopy to image processing</a:t>
            </a:r>
          </a:p>
        </p:txBody>
      </p:sp>
      <p:sp>
        <p:nvSpPr>
          <p:cNvPr id="63493" name="Text Box 4">
            <a:extLst>
              <a:ext uri="{FF2B5EF4-FFF2-40B4-BE49-F238E27FC236}">
                <a16:creationId xmlns:a16="http://schemas.microsoft.com/office/drawing/2014/main" id="{26E0699D-357E-DB46-B6B1-BAAD127E05FF}"/>
              </a:ext>
            </a:extLst>
          </p:cNvPr>
          <p:cNvSpPr txBox="1">
            <a:spLocks noChangeArrowheads="1"/>
          </p:cNvSpPr>
          <p:nvPr/>
        </p:nvSpPr>
        <p:spPr bwMode="auto">
          <a:xfrm>
            <a:off x="4530725" y="5556251"/>
            <a:ext cx="3716338" cy="519113"/>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a:solidFill>
                  <a:srgbClr val="5542E0"/>
                </a:solidFill>
                <a:ea typeface="+mn-ea"/>
              </a:rPr>
              <a:t>http://tinyurl.com/2dr5p </a:t>
            </a:r>
          </a:p>
        </p:txBody>
      </p:sp>
      <p:sp>
        <p:nvSpPr>
          <p:cNvPr id="135173" name="Rectangle 5">
            <a:extLst>
              <a:ext uri="{FF2B5EF4-FFF2-40B4-BE49-F238E27FC236}">
                <a16:creationId xmlns:a16="http://schemas.microsoft.com/office/drawing/2014/main" id="{17726A76-2AAC-624A-841A-2BA55C7C0EA6}"/>
              </a:ext>
            </a:extLst>
          </p:cNvPr>
          <p:cNvSpPr>
            <a:spLocks noChangeArrowheads="1"/>
          </p:cNvSpPr>
          <p:nvPr/>
        </p:nvSpPr>
        <p:spPr bwMode="auto">
          <a:xfrm>
            <a:off x="1524000" y="1112838"/>
            <a:ext cx="9144000" cy="42862"/>
          </a:xfrm>
          <a:prstGeom prst="rect">
            <a:avLst/>
          </a:prstGeom>
          <a:solidFill>
            <a:schemeClr val="tx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0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3574CBCE-0520-AD4E-B749-2DE73B3AD166}"/>
              </a:ext>
            </a:extLst>
          </p:cNvPr>
          <p:cNvSpPr>
            <a:spLocks noGrp="1" noChangeArrowheads="1"/>
          </p:cNvSpPr>
          <p:nvPr>
            <p:ph type="title"/>
          </p:nvPr>
        </p:nvSpPr>
        <p:spPr>
          <a:xfrm>
            <a:off x="1331495" y="197811"/>
            <a:ext cx="6224588" cy="428151"/>
          </a:xfrm>
        </p:spPr>
        <p:txBody>
          <a:bodyPr/>
          <a:lstStyle/>
          <a:p>
            <a:pPr>
              <a:defRPr/>
            </a:pPr>
            <a:r>
              <a:rPr lang="en-US" altLang="en-US" dirty="0">
                <a:ea typeface="+mj-ea"/>
              </a:rPr>
              <a:t>Marcello Malpighi (1628-1694)</a:t>
            </a:r>
          </a:p>
        </p:txBody>
      </p:sp>
      <p:sp>
        <p:nvSpPr>
          <p:cNvPr id="26626" name="Rectangle 3">
            <a:extLst>
              <a:ext uri="{FF2B5EF4-FFF2-40B4-BE49-F238E27FC236}">
                <a16:creationId xmlns:a16="http://schemas.microsoft.com/office/drawing/2014/main" id="{8AC16DF9-7609-5649-9E4F-F83B03CC18D7}"/>
              </a:ext>
            </a:extLst>
          </p:cNvPr>
          <p:cNvSpPr>
            <a:spLocks noGrp="1" noChangeArrowheads="1"/>
          </p:cNvSpPr>
          <p:nvPr>
            <p:ph type="body" idx="1"/>
          </p:nvPr>
        </p:nvSpPr>
        <p:spPr>
          <a:xfrm>
            <a:off x="92683" y="3623265"/>
            <a:ext cx="7172670" cy="2133600"/>
          </a:xfrm>
        </p:spPr>
        <p:txBody>
          <a:bodyPr/>
          <a:lstStyle/>
          <a:p>
            <a:pPr>
              <a:spcBef>
                <a:spcPct val="0"/>
              </a:spcBef>
            </a:pPr>
            <a:r>
              <a:rPr lang="en-US" altLang="en-US" sz="1800" b="1" dirty="0">
                <a:ea typeface="ＭＳ Ｐゴシック" panose="020B0600070205080204" pitchFamily="34" charset="-128"/>
              </a:rPr>
              <a:t>1660</a:t>
            </a:r>
            <a:r>
              <a:rPr lang="en-US" altLang="en-US" sz="1800" dirty="0">
                <a:ea typeface="ＭＳ Ｐゴシック" panose="020B0600070205080204" pitchFamily="34" charset="-128"/>
              </a:rPr>
              <a:t>  - Marcello Malpighi (1628-1694)</a:t>
            </a:r>
            <a:r>
              <a:rPr lang="en-US" altLang="en-US" sz="1800" b="1" dirty="0">
                <a:ea typeface="ＭＳ Ｐゴシック" panose="020B0600070205080204" pitchFamily="34" charset="-128"/>
              </a:rPr>
              <a:t>,</a:t>
            </a:r>
            <a:r>
              <a:rPr lang="en-US" altLang="en-US" sz="1800" dirty="0">
                <a:ea typeface="ＭＳ Ｐゴシック" panose="020B0600070205080204" pitchFamily="34" charset="-128"/>
              </a:rPr>
              <a:t> was one of the first great microscopists,  considered the father embryology and early histology</a:t>
            </a:r>
          </a:p>
          <a:p>
            <a:pPr>
              <a:spcBef>
                <a:spcPct val="0"/>
              </a:spcBef>
            </a:pPr>
            <a:r>
              <a:rPr lang="en-US" altLang="en-US" sz="1800" dirty="0">
                <a:ea typeface="ＭＳ Ｐゴシック" panose="020B0600070205080204" pitchFamily="34" charset="-128"/>
              </a:rPr>
              <a:t>Italian professor of medicine. He spent much of his time at the University of Bologna. </a:t>
            </a:r>
          </a:p>
          <a:p>
            <a:pPr>
              <a:spcBef>
                <a:spcPct val="0"/>
              </a:spcBef>
            </a:pPr>
            <a:r>
              <a:rPr lang="en-US" altLang="en-US" sz="1800" dirty="0">
                <a:ea typeface="ＭＳ Ｐゴシック" panose="020B0600070205080204" pitchFamily="34" charset="-128"/>
              </a:rPr>
              <a:t>Observed capillaries in 1660</a:t>
            </a:r>
          </a:p>
          <a:p>
            <a:pPr>
              <a:spcBef>
                <a:spcPct val="0"/>
              </a:spcBef>
            </a:pPr>
            <a:r>
              <a:rPr lang="en-US" altLang="en-US" sz="1800" dirty="0">
                <a:ea typeface="ＭＳ Ｐゴシック" panose="020B0600070205080204" pitchFamily="34" charset="-128"/>
              </a:rPr>
              <a:t>Wrote observations on how blood clots</a:t>
            </a:r>
          </a:p>
          <a:p>
            <a:pPr>
              <a:spcBef>
                <a:spcPct val="0"/>
              </a:spcBef>
            </a:pPr>
            <a:r>
              <a:rPr lang="en-US" altLang="en-US" sz="1800" dirty="0">
                <a:ea typeface="ＭＳ Ｐゴシック" panose="020B0600070205080204" pitchFamily="34" charset="-128"/>
              </a:rPr>
              <a:t>First to observe bordered pits in wood sections. </a:t>
            </a:r>
          </a:p>
          <a:p>
            <a:pPr>
              <a:spcBef>
                <a:spcPct val="0"/>
              </a:spcBef>
            </a:pPr>
            <a:r>
              <a:rPr lang="en-US" altLang="en-US" sz="1800" dirty="0">
                <a:ea typeface="ＭＳ Ｐゴシック" panose="020B0600070205080204" pitchFamily="34" charset="-128"/>
              </a:rPr>
              <a:t>Gave first account of the development of the seed.</a:t>
            </a:r>
          </a:p>
          <a:p>
            <a:pPr>
              <a:spcBef>
                <a:spcPct val="0"/>
              </a:spcBef>
            </a:pPr>
            <a:r>
              <a:rPr lang="en-US" sz="1600" dirty="0"/>
              <a:t>Malpighi was made a member of the Royal Society in 1669</a:t>
            </a:r>
            <a:r>
              <a:rPr lang="en-US" altLang="en-US" sz="1050" dirty="0">
                <a:ea typeface="ＭＳ Ｐゴシック" panose="020B0600070205080204" pitchFamily="34" charset="-128"/>
              </a:rPr>
              <a:t> </a:t>
            </a:r>
          </a:p>
          <a:p>
            <a:pPr>
              <a:spcBef>
                <a:spcPts val="500"/>
              </a:spcBef>
              <a:spcAft>
                <a:spcPts val="500"/>
              </a:spcAft>
            </a:pPr>
            <a:endParaRPr lang="en-US" altLang="en-US" sz="1800" dirty="0">
              <a:ea typeface="ＭＳ Ｐゴシック" panose="020B0600070205080204" pitchFamily="34" charset="-128"/>
            </a:endParaRPr>
          </a:p>
          <a:p>
            <a:pPr lvl="1">
              <a:buFontTx/>
              <a:buNone/>
            </a:pPr>
            <a:r>
              <a:rPr lang="en-US" altLang="en-US" sz="2000" b="1" i="1" dirty="0">
                <a:ea typeface="ＭＳ Ｐゴシック" panose="020B0600070205080204" pitchFamily="34" charset="-128"/>
              </a:rPr>
              <a:t>     </a:t>
            </a:r>
          </a:p>
        </p:txBody>
      </p:sp>
      <p:sp>
        <p:nvSpPr>
          <p:cNvPr id="26627" name="Text Box 4">
            <a:extLst>
              <a:ext uri="{FF2B5EF4-FFF2-40B4-BE49-F238E27FC236}">
                <a16:creationId xmlns:a16="http://schemas.microsoft.com/office/drawing/2014/main" id="{37A4BE59-C0AF-284A-9E6B-9CB46C7C5B9B}"/>
              </a:ext>
            </a:extLst>
          </p:cNvPr>
          <p:cNvSpPr txBox="1">
            <a:spLocks noChangeArrowheads="1"/>
          </p:cNvSpPr>
          <p:nvPr/>
        </p:nvSpPr>
        <p:spPr bwMode="auto">
          <a:xfrm>
            <a:off x="7843838" y="2286000"/>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buSzTx/>
              <a:buFontTx/>
              <a:buNone/>
            </a:pPr>
            <a:endParaRPr lang="en-US" altLang="en-US" sz="2400"/>
          </a:p>
        </p:txBody>
      </p:sp>
      <p:sp>
        <p:nvSpPr>
          <p:cNvPr id="26628" name="Text Box 5">
            <a:extLst>
              <a:ext uri="{FF2B5EF4-FFF2-40B4-BE49-F238E27FC236}">
                <a16:creationId xmlns:a16="http://schemas.microsoft.com/office/drawing/2014/main" id="{753CEBEE-2A3E-B445-B436-891BBEFF2025}"/>
              </a:ext>
            </a:extLst>
          </p:cNvPr>
          <p:cNvSpPr txBox="1">
            <a:spLocks noChangeArrowheads="1"/>
          </p:cNvSpPr>
          <p:nvPr/>
        </p:nvSpPr>
        <p:spPr bwMode="auto">
          <a:xfrm>
            <a:off x="4713288" y="6069014"/>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000"/>
          </a:p>
        </p:txBody>
      </p:sp>
      <p:pic>
        <p:nvPicPr>
          <p:cNvPr id="26629" name="Picture 6">
            <a:extLst>
              <a:ext uri="{FF2B5EF4-FFF2-40B4-BE49-F238E27FC236}">
                <a16:creationId xmlns:a16="http://schemas.microsoft.com/office/drawing/2014/main" id="{986B7A94-7FE4-6B44-9722-F595596FBFF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637370" y="3709951"/>
            <a:ext cx="1918445" cy="25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Line 7">
            <a:extLst>
              <a:ext uri="{FF2B5EF4-FFF2-40B4-BE49-F238E27FC236}">
                <a16:creationId xmlns:a16="http://schemas.microsoft.com/office/drawing/2014/main" id="{8238FB9F-F38C-1F4A-B339-7CACD0FE5619}"/>
              </a:ext>
            </a:extLst>
          </p:cNvPr>
          <p:cNvSpPr>
            <a:spLocks noChangeShapeType="1"/>
          </p:cNvSpPr>
          <p:nvPr/>
        </p:nvSpPr>
        <p:spPr bwMode="auto">
          <a:xfrm>
            <a:off x="10955756" y="374650"/>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0248" name="Text Box 8">
            <a:extLst>
              <a:ext uri="{FF2B5EF4-FFF2-40B4-BE49-F238E27FC236}">
                <a16:creationId xmlns:a16="http://schemas.microsoft.com/office/drawing/2014/main" id="{B632ACC3-CD94-BE42-94BF-D21DD2AAB484}"/>
              </a:ext>
            </a:extLst>
          </p:cNvPr>
          <p:cNvSpPr txBox="1">
            <a:spLocks noChangeArrowheads="1"/>
          </p:cNvSpPr>
          <p:nvPr/>
        </p:nvSpPr>
        <p:spPr bwMode="auto">
          <a:xfrm>
            <a:off x="11060531" y="1354137"/>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1660</a:t>
            </a:r>
          </a:p>
        </p:txBody>
      </p:sp>
      <p:sp>
        <p:nvSpPr>
          <p:cNvPr id="26632" name="Oval 9">
            <a:extLst>
              <a:ext uri="{FF2B5EF4-FFF2-40B4-BE49-F238E27FC236}">
                <a16:creationId xmlns:a16="http://schemas.microsoft.com/office/drawing/2014/main" id="{59EFA631-8972-9040-8541-13426EBA5054}"/>
              </a:ext>
            </a:extLst>
          </p:cNvPr>
          <p:cNvSpPr>
            <a:spLocks noChangeArrowheads="1"/>
          </p:cNvSpPr>
          <p:nvPr/>
        </p:nvSpPr>
        <p:spPr bwMode="auto">
          <a:xfrm>
            <a:off x="10852569" y="129063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6633" name="Oval 10">
            <a:extLst>
              <a:ext uri="{FF2B5EF4-FFF2-40B4-BE49-F238E27FC236}">
                <a16:creationId xmlns:a16="http://schemas.microsoft.com/office/drawing/2014/main" id="{D4E95FB0-7ACE-0547-A7E2-1341C7099AF8}"/>
              </a:ext>
            </a:extLst>
          </p:cNvPr>
          <p:cNvSpPr>
            <a:spLocks noChangeArrowheads="1"/>
          </p:cNvSpPr>
          <p:nvPr/>
        </p:nvSpPr>
        <p:spPr bwMode="auto">
          <a:xfrm>
            <a:off x="10843044" y="520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6634" name="Oval 11">
            <a:extLst>
              <a:ext uri="{FF2B5EF4-FFF2-40B4-BE49-F238E27FC236}">
                <a16:creationId xmlns:a16="http://schemas.microsoft.com/office/drawing/2014/main" id="{E2808504-60F4-0D44-BE01-4BEE189812A7}"/>
              </a:ext>
            </a:extLst>
          </p:cNvPr>
          <p:cNvSpPr>
            <a:spLocks noChangeArrowheads="1"/>
          </p:cNvSpPr>
          <p:nvPr/>
        </p:nvSpPr>
        <p:spPr bwMode="auto">
          <a:xfrm>
            <a:off x="10844631" y="904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6635" name="Oval 12">
            <a:extLst>
              <a:ext uri="{FF2B5EF4-FFF2-40B4-BE49-F238E27FC236}">
                <a16:creationId xmlns:a16="http://schemas.microsoft.com/office/drawing/2014/main" id="{3C0DF35B-20E3-D249-81E1-B4FFB688BAB4}"/>
              </a:ext>
            </a:extLst>
          </p:cNvPr>
          <p:cNvSpPr>
            <a:spLocks noChangeArrowheads="1"/>
          </p:cNvSpPr>
          <p:nvPr/>
        </p:nvSpPr>
        <p:spPr bwMode="auto">
          <a:xfrm>
            <a:off x="10846219" y="10953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6636" name="Oval 13">
            <a:extLst>
              <a:ext uri="{FF2B5EF4-FFF2-40B4-BE49-F238E27FC236}">
                <a16:creationId xmlns:a16="http://schemas.microsoft.com/office/drawing/2014/main" id="{EFA7E040-6F3B-F846-8630-C24887B905C9}"/>
              </a:ext>
            </a:extLst>
          </p:cNvPr>
          <p:cNvSpPr>
            <a:spLocks noChangeArrowheads="1"/>
          </p:cNvSpPr>
          <p:nvPr/>
        </p:nvSpPr>
        <p:spPr bwMode="auto">
          <a:xfrm>
            <a:off x="10857331" y="1490662"/>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6637" name="Text Box 14">
            <a:extLst>
              <a:ext uri="{FF2B5EF4-FFF2-40B4-BE49-F238E27FC236}">
                <a16:creationId xmlns:a16="http://schemas.microsoft.com/office/drawing/2014/main" id="{16D2BD0B-7429-5245-86F1-CE45A3E2535E}"/>
              </a:ext>
            </a:extLst>
          </p:cNvPr>
          <p:cNvSpPr txBox="1">
            <a:spLocks noChangeArrowheads="1"/>
          </p:cNvSpPr>
          <p:nvPr/>
        </p:nvSpPr>
        <p:spPr bwMode="auto">
          <a:xfrm>
            <a:off x="7748588" y="6629400"/>
            <a:ext cx="15255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900" dirty="0">
                <a:latin typeface="Arial" panose="020B0604020202020204" pitchFamily="34" charset="0"/>
              </a:rPr>
              <a:t>Photo: © J. Paul Robinson</a:t>
            </a:r>
          </a:p>
        </p:txBody>
      </p:sp>
      <p:pic>
        <p:nvPicPr>
          <p:cNvPr id="2" name="Picture 1">
            <a:extLst>
              <a:ext uri="{FF2B5EF4-FFF2-40B4-BE49-F238E27FC236}">
                <a16:creationId xmlns:a16="http://schemas.microsoft.com/office/drawing/2014/main" id="{BC0891EC-7BC8-E14C-97F6-6A5AA2CABF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78534" y="590549"/>
            <a:ext cx="1920307" cy="2557500"/>
          </a:xfrm>
          <a:prstGeom prst="rect">
            <a:avLst/>
          </a:prstGeom>
        </p:spPr>
      </p:pic>
      <p:sp>
        <p:nvSpPr>
          <p:cNvPr id="3" name="TextBox 2">
            <a:extLst>
              <a:ext uri="{FF2B5EF4-FFF2-40B4-BE49-F238E27FC236}">
                <a16:creationId xmlns:a16="http://schemas.microsoft.com/office/drawing/2014/main" id="{826BF2C1-BC83-AF4C-8E9D-FB63FF7E75CB}"/>
              </a:ext>
            </a:extLst>
          </p:cNvPr>
          <p:cNvSpPr txBox="1"/>
          <p:nvPr/>
        </p:nvSpPr>
        <p:spPr>
          <a:xfrm>
            <a:off x="8189599" y="3200971"/>
            <a:ext cx="2698175" cy="246221"/>
          </a:xfrm>
          <a:prstGeom prst="rect">
            <a:avLst/>
          </a:prstGeom>
          <a:noFill/>
        </p:spPr>
        <p:txBody>
          <a:bodyPr wrap="none" rtlCol="0">
            <a:spAutoFit/>
          </a:bodyPr>
          <a:lstStyle/>
          <a:p>
            <a:r>
              <a:rPr lang="en-US" sz="1000" dirty="0">
                <a:solidFill>
                  <a:srgbClr val="0070C0"/>
                </a:solidFill>
              </a:rPr>
              <a:t>https://</a:t>
            </a:r>
            <a:r>
              <a:rPr lang="en-US" sz="1000" dirty="0" err="1">
                <a:solidFill>
                  <a:srgbClr val="0070C0"/>
                </a:solidFill>
              </a:rPr>
              <a:t>en.wikipedia.org</a:t>
            </a:r>
            <a:r>
              <a:rPr lang="en-US" sz="1000" dirty="0">
                <a:solidFill>
                  <a:srgbClr val="0070C0"/>
                </a:solidFill>
              </a:rPr>
              <a:t>/wiki/</a:t>
            </a:r>
            <a:r>
              <a:rPr lang="en-US" sz="1000" dirty="0" err="1">
                <a:solidFill>
                  <a:srgbClr val="0070C0"/>
                </a:solidFill>
              </a:rPr>
              <a:t>Marcello_Malpighi</a:t>
            </a:r>
            <a:endParaRPr lang="en-US" sz="1000" dirty="0">
              <a:solidFill>
                <a:srgbClr val="0070C0"/>
              </a:solidFill>
            </a:endParaRPr>
          </a:p>
        </p:txBody>
      </p:sp>
      <p:pic>
        <p:nvPicPr>
          <p:cNvPr id="5" name="Picture 4">
            <a:extLst>
              <a:ext uri="{FF2B5EF4-FFF2-40B4-BE49-F238E27FC236}">
                <a16:creationId xmlns:a16="http://schemas.microsoft.com/office/drawing/2014/main" id="{9EAC2DC0-3A61-1943-B0A1-D01E7AACAC7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7719" y="952408"/>
            <a:ext cx="3922579" cy="2485698"/>
          </a:xfrm>
          <a:prstGeom prst="rect">
            <a:avLst/>
          </a:prstGeom>
        </p:spPr>
      </p:pic>
      <p:sp>
        <p:nvSpPr>
          <p:cNvPr id="4" name="TextBox 3">
            <a:extLst>
              <a:ext uri="{FF2B5EF4-FFF2-40B4-BE49-F238E27FC236}">
                <a16:creationId xmlns:a16="http://schemas.microsoft.com/office/drawing/2014/main" id="{AA6C3479-EAA9-1A43-C60D-E2B80BB24962}"/>
              </a:ext>
            </a:extLst>
          </p:cNvPr>
          <p:cNvSpPr txBox="1"/>
          <p:nvPr/>
        </p:nvSpPr>
        <p:spPr>
          <a:xfrm>
            <a:off x="4443789" y="1000125"/>
            <a:ext cx="3583032" cy="523220"/>
          </a:xfrm>
          <a:prstGeom prst="rect">
            <a:avLst/>
          </a:prstGeom>
          <a:noFill/>
        </p:spPr>
        <p:txBody>
          <a:bodyPr wrap="none" rtlCol="0">
            <a:spAutoFit/>
          </a:bodyPr>
          <a:lstStyle/>
          <a:p>
            <a:r>
              <a:rPr lang="en-US" altLang="en-US" dirty="0">
                <a:latin typeface="Arial" panose="020B0604020202020204" pitchFamily="34" charset="0"/>
                <a:ea typeface="+mj-ea"/>
                <a:cs typeface="Arial" panose="020B0604020202020204" pitchFamily="34" charset="0"/>
              </a:rPr>
              <a:t>University of Bologna</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559685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Text Box 6">
            <a:extLst>
              <a:ext uri="{FF2B5EF4-FFF2-40B4-BE49-F238E27FC236}">
                <a16:creationId xmlns:a16="http://schemas.microsoft.com/office/drawing/2014/main" id="{6CC410E9-8854-4249-931B-C9724199D783}"/>
              </a:ext>
            </a:extLst>
          </p:cNvPr>
          <p:cNvSpPr txBox="1">
            <a:spLocks noChangeArrowheads="1"/>
          </p:cNvSpPr>
          <p:nvPr/>
        </p:nvSpPr>
        <p:spPr bwMode="auto">
          <a:xfrm>
            <a:off x="7448885" y="6445250"/>
            <a:ext cx="2022475" cy="39687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2000" dirty="0">
                <a:ea typeface="+mn-ea"/>
              </a:rPr>
              <a:t>Oxford University</a:t>
            </a:r>
          </a:p>
        </p:txBody>
      </p:sp>
      <p:sp>
        <p:nvSpPr>
          <p:cNvPr id="12295" name="Line 8">
            <a:extLst>
              <a:ext uri="{FF2B5EF4-FFF2-40B4-BE49-F238E27FC236}">
                <a16:creationId xmlns:a16="http://schemas.microsoft.com/office/drawing/2014/main" id="{AAD99E0E-B20C-0B42-8F41-F62295A1894A}"/>
              </a:ext>
            </a:extLst>
          </p:cNvPr>
          <p:cNvSpPr>
            <a:spLocks noChangeShapeType="1"/>
          </p:cNvSpPr>
          <p:nvPr/>
        </p:nvSpPr>
        <p:spPr bwMode="auto">
          <a:xfrm>
            <a:off x="10923030" y="439070"/>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2296" name="Text Box 9">
            <a:extLst>
              <a:ext uri="{FF2B5EF4-FFF2-40B4-BE49-F238E27FC236}">
                <a16:creationId xmlns:a16="http://schemas.microsoft.com/office/drawing/2014/main" id="{68B47105-DB9C-AB46-AD69-C66DD5EE4288}"/>
              </a:ext>
            </a:extLst>
          </p:cNvPr>
          <p:cNvSpPr txBox="1">
            <a:spLocks noChangeArrowheads="1"/>
          </p:cNvSpPr>
          <p:nvPr/>
        </p:nvSpPr>
        <p:spPr bwMode="auto">
          <a:xfrm>
            <a:off x="11027805" y="1599532"/>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1665</a:t>
            </a:r>
          </a:p>
        </p:txBody>
      </p:sp>
      <p:sp>
        <p:nvSpPr>
          <p:cNvPr id="30728" name="Oval 12">
            <a:extLst>
              <a:ext uri="{FF2B5EF4-FFF2-40B4-BE49-F238E27FC236}">
                <a16:creationId xmlns:a16="http://schemas.microsoft.com/office/drawing/2014/main" id="{B29D8317-0031-7B4E-832A-24418083FD9A}"/>
              </a:ext>
            </a:extLst>
          </p:cNvPr>
          <p:cNvSpPr>
            <a:spLocks noChangeArrowheads="1"/>
          </p:cNvSpPr>
          <p:nvPr/>
        </p:nvSpPr>
        <p:spPr bwMode="auto">
          <a:xfrm>
            <a:off x="10819843" y="135505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0729" name="Oval 13">
            <a:extLst>
              <a:ext uri="{FF2B5EF4-FFF2-40B4-BE49-F238E27FC236}">
                <a16:creationId xmlns:a16="http://schemas.microsoft.com/office/drawing/2014/main" id="{302E002C-F808-C949-B21D-006EB58A940A}"/>
              </a:ext>
            </a:extLst>
          </p:cNvPr>
          <p:cNvSpPr>
            <a:spLocks noChangeArrowheads="1"/>
          </p:cNvSpPr>
          <p:nvPr/>
        </p:nvSpPr>
        <p:spPr bwMode="auto">
          <a:xfrm>
            <a:off x="10810318" y="58512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0730" name="Oval 14">
            <a:extLst>
              <a:ext uri="{FF2B5EF4-FFF2-40B4-BE49-F238E27FC236}">
                <a16:creationId xmlns:a16="http://schemas.microsoft.com/office/drawing/2014/main" id="{40F5936F-1B8D-8641-BCBB-A47303DC41A9}"/>
              </a:ext>
            </a:extLst>
          </p:cNvPr>
          <p:cNvSpPr>
            <a:spLocks noChangeArrowheads="1"/>
          </p:cNvSpPr>
          <p:nvPr/>
        </p:nvSpPr>
        <p:spPr bwMode="auto">
          <a:xfrm>
            <a:off x="10811905" y="96929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0731" name="Oval 15">
            <a:extLst>
              <a:ext uri="{FF2B5EF4-FFF2-40B4-BE49-F238E27FC236}">
                <a16:creationId xmlns:a16="http://schemas.microsoft.com/office/drawing/2014/main" id="{BDDD3403-530E-B24F-A821-B5DD4EC879D5}"/>
              </a:ext>
            </a:extLst>
          </p:cNvPr>
          <p:cNvSpPr>
            <a:spLocks noChangeArrowheads="1"/>
          </p:cNvSpPr>
          <p:nvPr/>
        </p:nvSpPr>
        <p:spPr bwMode="auto">
          <a:xfrm>
            <a:off x="10813493" y="115979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0732" name="Oval 16">
            <a:extLst>
              <a:ext uri="{FF2B5EF4-FFF2-40B4-BE49-F238E27FC236}">
                <a16:creationId xmlns:a16="http://schemas.microsoft.com/office/drawing/2014/main" id="{1161B376-BB5F-CA41-A1A2-183918A2F8CA}"/>
              </a:ext>
            </a:extLst>
          </p:cNvPr>
          <p:cNvSpPr>
            <a:spLocks noChangeArrowheads="1"/>
          </p:cNvSpPr>
          <p:nvPr/>
        </p:nvSpPr>
        <p:spPr bwMode="auto">
          <a:xfrm>
            <a:off x="10827780" y="154079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0733" name="Oval 17">
            <a:extLst>
              <a:ext uri="{FF2B5EF4-FFF2-40B4-BE49-F238E27FC236}">
                <a16:creationId xmlns:a16="http://schemas.microsoft.com/office/drawing/2014/main" id="{61044080-592B-A74A-9399-01DE85064A2B}"/>
              </a:ext>
            </a:extLst>
          </p:cNvPr>
          <p:cNvSpPr>
            <a:spLocks noChangeArrowheads="1"/>
          </p:cNvSpPr>
          <p:nvPr/>
        </p:nvSpPr>
        <p:spPr bwMode="auto">
          <a:xfrm>
            <a:off x="10824605" y="1736057"/>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303" name="Text Box 18">
            <a:extLst>
              <a:ext uri="{FF2B5EF4-FFF2-40B4-BE49-F238E27FC236}">
                <a16:creationId xmlns:a16="http://schemas.microsoft.com/office/drawing/2014/main" id="{3422C40E-A741-0D42-9772-9C7475FA4FF2}"/>
              </a:ext>
            </a:extLst>
          </p:cNvPr>
          <p:cNvSpPr txBox="1">
            <a:spLocks noChangeArrowheads="1"/>
          </p:cNvSpPr>
          <p:nvPr/>
        </p:nvSpPr>
        <p:spPr bwMode="auto">
          <a:xfrm>
            <a:off x="7304162" y="6247773"/>
            <a:ext cx="1970348" cy="307777"/>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400" dirty="0">
                <a:ea typeface="+mn-ea"/>
              </a:rPr>
              <a:t>Photo JP Robinson 2003</a:t>
            </a:r>
          </a:p>
        </p:txBody>
      </p:sp>
      <p:sp>
        <p:nvSpPr>
          <p:cNvPr id="30735" name="Text Box 19">
            <a:extLst>
              <a:ext uri="{FF2B5EF4-FFF2-40B4-BE49-F238E27FC236}">
                <a16:creationId xmlns:a16="http://schemas.microsoft.com/office/drawing/2014/main" id="{D7633C4E-45F5-D243-83D4-61A5434B1990}"/>
              </a:ext>
            </a:extLst>
          </p:cNvPr>
          <p:cNvSpPr txBox="1">
            <a:spLocks noChangeArrowheads="1"/>
          </p:cNvSpPr>
          <p:nvPr/>
        </p:nvSpPr>
        <p:spPr bwMode="auto">
          <a:xfrm>
            <a:off x="3693488" y="6326949"/>
            <a:ext cx="15827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900" dirty="0">
                <a:latin typeface="Arial" panose="020B0604020202020204" pitchFamily="34" charset="0"/>
              </a:rPr>
              <a:t>Photos: © J. Paul Robinson</a:t>
            </a:r>
          </a:p>
        </p:txBody>
      </p:sp>
      <p:sp>
        <p:nvSpPr>
          <p:cNvPr id="17" name="Rectangle 2">
            <a:extLst>
              <a:ext uri="{FF2B5EF4-FFF2-40B4-BE49-F238E27FC236}">
                <a16:creationId xmlns:a16="http://schemas.microsoft.com/office/drawing/2014/main" id="{7886816E-D9BF-DC47-B614-814015868E9C}"/>
              </a:ext>
            </a:extLst>
          </p:cNvPr>
          <p:cNvSpPr txBox="1">
            <a:spLocks noChangeArrowheads="1"/>
          </p:cNvSpPr>
          <p:nvPr/>
        </p:nvSpPr>
        <p:spPr bwMode="auto">
          <a:xfrm>
            <a:off x="1524000" y="-145130"/>
            <a:ext cx="5063666"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lvl1pPr algn="ctr" rtl="0" eaLnBrk="0" fontAlgn="base" hangingPunct="0">
              <a:spcBef>
                <a:spcPct val="0"/>
              </a:spcBef>
              <a:spcAft>
                <a:spcPct val="0"/>
              </a:spcAft>
              <a:defRPr sz="2800" b="1">
                <a:solidFill>
                  <a:schemeClr val="tx2"/>
                </a:solidFill>
                <a:latin typeface="+mj-lt"/>
                <a:ea typeface="ＭＳ Ｐゴシック" charset="0"/>
                <a:cs typeface="+mj-cs"/>
              </a:defRPr>
            </a:lvl1pPr>
            <a:lvl2pPr algn="ctr" rtl="0" eaLnBrk="0" fontAlgn="base" hangingPunct="0">
              <a:spcBef>
                <a:spcPct val="0"/>
              </a:spcBef>
              <a:spcAft>
                <a:spcPct val="0"/>
              </a:spcAft>
              <a:defRPr sz="2800" b="1">
                <a:solidFill>
                  <a:schemeClr val="tx2"/>
                </a:solidFill>
                <a:latin typeface="Times New Roman" pitchFamily="18" charset="0"/>
                <a:ea typeface="ＭＳ Ｐゴシック" charset="0"/>
              </a:defRPr>
            </a:lvl2pPr>
            <a:lvl3pPr algn="ctr" rtl="0" eaLnBrk="0" fontAlgn="base" hangingPunct="0">
              <a:spcBef>
                <a:spcPct val="0"/>
              </a:spcBef>
              <a:spcAft>
                <a:spcPct val="0"/>
              </a:spcAft>
              <a:defRPr sz="2800" b="1">
                <a:solidFill>
                  <a:schemeClr val="tx2"/>
                </a:solidFill>
                <a:latin typeface="Times New Roman" pitchFamily="18" charset="0"/>
                <a:ea typeface="ＭＳ Ｐゴシック" charset="0"/>
              </a:defRPr>
            </a:lvl3pPr>
            <a:lvl4pPr algn="ctr" rtl="0" eaLnBrk="0" fontAlgn="base" hangingPunct="0">
              <a:spcBef>
                <a:spcPct val="0"/>
              </a:spcBef>
              <a:spcAft>
                <a:spcPct val="0"/>
              </a:spcAft>
              <a:defRPr sz="2800" b="1">
                <a:solidFill>
                  <a:schemeClr val="tx2"/>
                </a:solidFill>
                <a:latin typeface="Times New Roman" pitchFamily="18" charset="0"/>
                <a:ea typeface="ＭＳ Ｐゴシック" charset="0"/>
              </a:defRPr>
            </a:lvl4pPr>
            <a:lvl5pPr algn="ctr" rtl="0" eaLnBrk="0" fontAlgn="base" hangingPunct="0">
              <a:spcBef>
                <a:spcPct val="0"/>
              </a:spcBef>
              <a:spcAft>
                <a:spcPct val="0"/>
              </a:spcAft>
              <a:defRPr sz="2800" b="1">
                <a:solidFill>
                  <a:schemeClr val="tx2"/>
                </a:solidFill>
                <a:latin typeface="Times New Roman" pitchFamily="18" charset="0"/>
                <a:ea typeface="ＭＳ Ｐゴシック" charset="0"/>
              </a:defRPr>
            </a:lvl5pPr>
            <a:lvl6pPr marL="457200" algn="ctr" rtl="0" eaLnBrk="0" fontAlgn="base" hangingPunct="0">
              <a:spcBef>
                <a:spcPct val="0"/>
              </a:spcBef>
              <a:spcAft>
                <a:spcPct val="0"/>
              </a:spcAft>
              <a:defRPr sz="2800" b="1">
                <a:solidFill>
                  <a:schemeClr val="tx2"/>
                </a:solidFill>
                <a:latin typeface="Times New Roman" pitchFamily="18" charset="0"/>
              </a:defRPr>
            </a:lvl6pPr>
            <a:lvl7pPr marL="914400" algn="ctr" rtl="0" eaLnBrk="0" fontAlgn="base" hangingPunct="0">
              <a:spcBef>
                <a:spcPct val="0"/>
              </a:spcBef>
              <a:spcAft>
                <a:spcPct val="0"/>
              </a:spcAft>
              <a:defRPr sz="2800" b="1">
                <a:solidFill>
                  <a:schemeClr val="tx2"/>
                </a:solidFill>
                <a:latin typeface="Times New Roman" pitchFamily="18" charset="0"/>
              </a:defRPr>
            </a:lvl7pPr>
            <a:lvl8pPr marL="1371600" algn="ctr" rtl="0" eaLnBrk="0" fontAlgn="base" hangingPunct="0">
              <a:spcBef>
                <a:spcPct val="0"/>
              </a:spcBef>
              <a:spcAft>
                <a:spcPct val="0"/>
              </a:spcAft>
              <a:defRPr sz="2800" b="1">
                <a:solidFill>
                  <a:schemeClr val="tx2"/>
                </a:solidFill>
                <a:latin typeface="Times New Roman" pitchFamily="18" charset="0"/>
              </a:defRPr>
            </a:lvl8pPr>
            <a:lvl9pPr marL="1828800" algn="ctr" rtl="0" eaLnBrk="0" fontAlgn="base" hangingPunct="0">
              <a:spcBef>
                <a:spcPct val="0"/>
              </a:spcBef>
              <a:spcAft>
                <a:spcPct val="0"/>
              </a:spcAft>
              <a:defRPr sz="2800" b="1">
                <a:solidFill>
                  <a:schemeClr val="tx2"/>
                </a:solidFill>
                <a:latin typeface="Times New Roman" pitchFamily="18" charset="0"/>
              </a:defRPr>
            </a:lvl9pPr>
          </a:lstStyle>
          <a:p>
            <a:pPr>
              <a:defRPr/>
            </a:pPr>
            <a:endParaRPr lang="en-US" altLang="en-US" i="0" kern="0" dirty="0">
              <a:ea typeface="+mj-ea"/>
            </a:endParaRPr>
          </a:p>
        </p:txBody>
      </p:sp>
      <p:sp>
        <p:nvSpPr>
          <p:cNvPr id="2" name="TextBox 1">
            <a:extLst>
              <a:ext uri="{FF2B5EF4-FFF2-40B4-BE49-F238E27FC236}">
                <a16:creationId xmlns:a16="http://schemas.microsoft.com/office/drawing/2014/main" id="{10F34EB0-EC87-944E-838D-591228ADDA29}"/>
              </a:ext>
            </a:extLst>
          </p:cNvPr>
          <p:cNvSpPr txBox="1"/>
          <p:nvPr/>
        </p:nvSpPr>
        <p:spPr>
          <a:xfrm>
            <a:off x="94736" y="861370"/>
            <a:ext cx="6464682" cy="2062103"/>
          </a:xfrm>
          <a:prstGeom prst="rect">
            <a:avLst/>
          </a:prstGeom>
          <a:noFill/>
        </p:spPr>
        <p:txBody>
          <a:bodyPr wrap="square" rtlCol="0">
            <a:spAutoFit/>
          </a:bodyPr>
          <a:lstStyle/>
          <a:p>
            <a:pPr marL="285750" indent="-285750">
              <a:buFont typeface="Arial" panose="020B0604020202020204" pitchFamily="34" charset="0"/>
              <a:buChar char="•"/>
            </a:pPr>
            <a:r>
              <a:rPr lang="en-US" sz="1600" dirty="0"/>
              <a:t>Born on England's Isle of Wight in 1635</a:t>
            </a:r>
          </a:p>
          <a:p>
            <a:pPr marL="285750" indent="-285750">
              <a:buFont typeface="Arial" panose="020B0604020202020204" pitchFamily="34" charset="0"/>
              <a:buChar char="•"/>
            </a:pPr>
            <a:r>
              <a:rPr lang="en-US" sz="1600" dirty="0"/>
              <a:t>In 1653, Hooke enrolled at Oxford's Christ Church College and became an assistant to the chemist Robert Boyle</a:t>
            </a:r>
          </a:p>
          <a:p>
            <a:pPr marL="285750" indent="-285750">
              <a:buFont typeface="Arial" panose="020B0604020202020204" pitchFamily="34" charset="0"/>
              <a:buChar char="•"/>
            </a:pPr>
            <a:r>
              <a:rPr lang="en-US" sz="1600" i="0" dirty="0"/>
              <a:t>Hooke had very influential friends (Robert Boyle, Christopher Wren) </a:t>
            </a:r>
          </a:p>
          <a:p>
            <a:pPr marL="285750" indent="-285750">
              <a:buFont typeface="Arial" panose="020B0604020202020204" pitchFamily="34" charset="0"/>
              <a:buChar char="•"/>
            </a:pPr>
            <a:r>
              <a:rPr lang="en-US" sz="1600" i="0" dirty="0"/>
              <a:t>Hooke was a critical person in the aftermath of the great fire of London in 1666 – re0organizaing many of the city facilities working directly with Christopher Wren</a:t>
            </a:r>
          </a:p>
          <a:p>
            <a:pPr marL="285750" indent="-285750">
              <a:buFont typeface="Arial" panose="020B0604020202020204" pitchFamily="34" charset="0"/>
              <a:buChar char="•"/>
            </a:pPr>
            <a:endParaRPr lang="en-US" sz="1600" i="0" dirty="0"/>
          </a:p>
        </p:txBody>
      </p:sp>
      <p:sp>
        <p:nvSpPr>
          <p:cNvPr id="3" name="Title 2">
            <a:extLst>
              <a:ext uri="{FF2B5EF4-FFF2-40B4-BE49-F238E27FC236}">
                <a16:creationId xmlns:a16="http://schemas.microsoft.com/office/drawing/2014/main" id="{3587075E-7413-DE46-A0CA-E6EB907B695E}"/>
              </a:ext>
            </a:extLst>
          </p:cNvPr>
          <p:cNvSpPr>
            <a:spLocks noGrp="1"/>
          </p:cNvSpPr>
          <p:nvPr>
            <p:ph type="title"/>
          </p:nvPr>
        </p:nvSpPr>
        <p:spPr>
          <a:xfrm>
            <a:off x="1" y="-176212"/>
            <a:ext cx="12097264" cy="907407"/>
          </a:xfrm>
        </p:spPr>
        <p:txBody>
          <a:bodyPr/>
          <a:lstStyle/>
          <a:p>
            <a:r>
              <a:rPr lang="en-US" altLang="en-US" b="0" dirty="0">
                <a:solidFill>
                  <a:schemeClr val="tx1"/>
                </a:solidFill>
              </a:rPr>
              <a:t>Robert Hooke (1635-1703) (often written as Hook)</a:t>
            </a:r>
            <a:r>
              <a:rPr lang="en-US" altLang="en-US" dirty="0"/>
              <a:t> </a:t>
            </a:r>
            <a:endParaRPr lang="en-US" dirty="0"/>
          </a:p>
        </p:txBody>
      </p:sp>
      <p:pic>
        <p:nvPicPr>
          <p:cNvPr id="5" name="Picture 4">
            <a:extLst>
              <a:ext uri="{FF2B5EF4-FFF2-40B4-BE49-F238E27FC236}">
                <a16:creationId xmlns:a16="http://schemas.microsoft.com/office/drawing/2014/main" id="{C0DC3DCD-4883-B84B-95E9-C0F4014B59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80089" y="712023"/>
            <a:ext cx="2613931" cy="2781397"/>
          </a:xfrm>
          <a:prstGeom prst="rect">
            <a:avLst/>
          </a:prstGeom>
        </p:spPr>
      </p:pic>
      <p:sp>
        <p:nvSpPr>
          <p:cNvPr id="6" name="TextBox 5">
            <a:extLst>
              <a:ext uri="{FF2B5EF4-FFF2-40B4-BE49-F238E27FC236}">
                <a16:creationId xmlns:a16="http://schemas.microsoft.com/office/drawing/2014/main" id="{4F1686CE-4287-BC42-9277-20617370BFE5}"/>
              </a:ext>
            </a:extLst>
          </p:cNvPr>
          <p:cNvSpPr txBox="1"/>
          <p:nvPr/>
        </p:nvSpPr>
        <p:spPr>
          <a:xfrm>
            <a:off x="5870342" y="3699445"/>
            <a:ext cx="3878454" cy="523220"/>
          </a:xfrm>
          <a:prstGeom prst="rect">
            <a:avLst/>
          </a:prstGeom>
          <a:noFill/>
        </p:spPr>
        <p:txBody>
          <a:bodyPr wrap="square" rtlCol="0">
            <a:spAutoFit/>
          </a:bodyPr>
          <a:lstStyle/>
          <a:p>
            <a:r>
              <a:rPr lang="en-US" sz="1400" dirty="0"/>
              <a:t>No good likeness exists of Robert Hooke for a reason we do not know….</a:t>
            </a:r>
          </a:p>
        </p:txBody>
      </p:sp>
      <p:sp>
        <p:nvSpPr>
          <p:cNvPr id="8" name="TextBox 7">
            <a:extLst>
              <a:ext uri="{FF2B5EF4-FFF2-40B4-BE49-F238E27FC236}">
                <a16:creationId xmlns:a16="http://schemas.microsoft.com/office/drawing/2014/main" id="{B950437E-9F42-E84D-BF9A-628E78E200BC}"/>
              </a:ext>
            </a:extLst>
          </p:cNvPr>
          <p:cNvSpPr txBox="1"/>
          <p:nvPr/>
        </p:nvSpPr>
        <p:spPr>
          <a:xfrm>
            <a:off x="7116863" y="3419158"/>
            <a:ext cx="2981907" cy="261610"/>
          </a:xfrm>
          <a:prstGeom prst="rect">
            <a:avLst/>
          </a:prstGeom>
          <a:noFill/>
        </p:spPr>
        <p:txBody>
          <a:bodyPr wrap="none" rtlCol="0">
            <a:spAutoFit/>
          </a:bodyPr>
          <a:lstStyle/>
          <a:p>
            <a:r>
              <a:rPr lang="en-US" sz="1100" dirty="0">
                <a:solidFill>
                  <a:srgbClr val="0070C0"/>
                </a:solidFill>
              </a:rPr>
              <a:t>https://</a:t>
            </a:r>
            <a:r>
              <a:rPr lang="en-US" sz="1100" dirty="0" err="1">
                <a:solidFill>
                  <a:srgbClr val="0070C0"/>
                </a:solidFill>
              </a:rPr>
              <a:t>www.biography.com</a:t>
            </a:r>
            <a:r>
              <a:rPr lang="en-US" sz="1100" dirty="0">
                <a:solidFill>
                  <a:srgbClr val="0070C0"/>
                </a:solidFill>
              </a:rPr>
              <a:t>/scholar/</a:t>
            </a:r>
            <a:r>
              <a:rPr lang="en-US" sz="1100" dirty="0" err="1">
                <a:solidFill>
                  <a:srgbClr val="0070C0"/>
                </a:solidFill>
              </a:rPr>
              <a:t>robert-hooke</a:t>
            </a:r>
            <a:endParaRPr lang="en-US" sz="1100" dirty="0">
              <a:solidFill>
                <a:srgbClr val="0070C0"/>
              </a:solidFill>
            </a:endParaRPr>
          </a:p>
        </p:txBody>
      </p:sp>
      <p:sp>
        <p:nvSpPr>
          <p:cNvPr id="9" name="TextBox 8">
            <a:extLst>
              <a:ext uri="{FF2B5EF4-FFF2-40B4-BE49-F238E27FC236}">
                <a16:creationId xmlns:a16="http://schemas.microsoft.com/office/drawing/2014/main" id="{261AB769-34ED-7840-899F-BD583C39EDBA}"/>
              </a:ext>
            </a:extLst>
          </p:cNvPr>
          <p:cNvSpPr txBox="1"/>
          <p:nvPr/>
        </p:nvSpPr>
        <p:spPr>
          <a:xfrm>
            <a:off x="4925488" y="4496555"/>
            <a:ext cx="5633037" cy="1477328"/>
          </a:xfrm>
          <a:prstGeom prst="rect">
            <a:avLst/>
          </a:prstGeom>
          <a:noFill/>
        </p:spPr>
        <p:txBody>
          <a:bodyPr wrap="square" rtlCol="0">
            <a:spAutoFit/>
          </a:bodyPr>
          <a:lstStyle/>
          <a:p>
            <a:r>
              <a:rPr lang="en-US" sz="1800" dirty="0"/>
              <a:t>The 1678 publication of Hooke's Lectures of Spring shared his theory of elasticity; in what came to be known as "Hooke’s Law," he stated that the force required to extend or compress a spring is proportional to the distance of that extension or compression.</a:t>
            </a:r>
          </a:p>
        </p:txBody>
      </p:sp>
      <p:pic>
        <p:nvPicPr>
          <p:cNvPr id="7" name="Picture 6">
            <a:extLst>
              <a:ext uri="{FF2B5EF4-FFF2-40B4-BE49-F238E27FC236}">
                <a16:creationId xmlns:a16="http://schemas.microsoft.com/office/drawing/2014/main" id="{B50B35ED-89EE-7949-8B82-78D6E2E9BE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78" y="3788589"/>
            <a:ext cx="3414765" cy="1891632"/>
          </a:xfrm>
          <a:prstGeom prst="rect">
            <a:avLst/>
          </a:prstGeom>
        </p:spPr>
      </p:pic>
      <p:sp>
        <p:nvSpPr>
          <p:cNvPr id="10" name="TextBox 9">
            <a:extLst>
              <a:ext uri="{FF2B5EF4-FFF2-40B4-BE49-F238E27FC236}">
                <a16:creationId xmlns:a16="http://schemas.microsoft.com/office/drawing/2014/main" id="{CA4EA4BB-5989-1545-B279-4EB383997521}"/>
              </a:ext>
            </a:extLst>
          </p:cNvPr>
          <p:cNvSpPr txBox="1"/>
          <p:nvPr/>
        </p:nvSpPr>
        <p:spPr>
          <a:xfrm>
            <a:off x="243947" y="6071917"/>
            <a:ext cx="1351717" cy="369332"/>
          </a:xfrm>
          <a:prstGeom prst="rect">
            <a:avLst/>
          </a:prstGeom>
          <a:noFill/>
        </p:spPr>
        <p:txBody>
          <a:bodyPr wrap="none" rtlCol="0">
            <a:spAutoFit/>
          </a:bodyPr>
          <a:lstStyle/>
          <a:p>
            <a:r>
              <a:rPr lang="en-US" sz="1800" dirty="0"/>
              <a:t>Isle of Wight</a:t>
            </a:r>
          </a:p>
        </p:txBody>
      </p:sp>
    </p:spTree>
    <p:extLst>
      <p:ext uri="{BB962C8B-B14F-4D97-AF65-F5344CB8AC3E}">
        <p14:creationId xmlns:p14="http://schemas.microsoft.com/office/powerpoint/2010/main" val="16794390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D6E0B88E-2B86-8E42-9E66-0572640572BF}"/>
              </a:ext>
            </a:extLst>
          </p:cNvPr>
          <p:cNvSpPr>
            <a:spLocks noGrp="1" noChangeArrowheads="1"/>
          </p:cNvSpPr>
          <p:nvPr>
            <p:ph type="title"/>
          </p:nvPr>
        </p:nvSpPr>
        <p:spPr>
          <a:xfrm>
            <a:off x="49427" y="81084"/>
            <a:ext cx="12142573" cy="471488"/>
          </a:xfrm>
        </p:spPr>
        <p:txBody>
          <a:bodyPr/>
          <a:lstStyle/>
          <a:p>
            <a:r>
              <a:rPr lang="en-US" altLang="en-US" sz="2800" dirty="0">
                <a:ea typeface="ＭＳ Ｐゴシック" panose="020B0600070205080204" pitchFamily="34" charset="-128"/>
              </a:rPr>
              <a:t>Robert Hooke was Robert Boyle’s laboratory Assistant!</a:t>
            </a:r>
          </a:p>
        </p:txBody>
      </p:sp>
      <p:sp>
        <p:nvSpPr>
          <p:cNvPr id="30722" name="Rectangle 3">
            <a:extLst>
              <a:ext uri="{FF2B5EF4-FFF2-40B4-BE49-F238E27FC236}">
                <a16:creationId xmlns:a16="http://schemas.microsoft.com/office/drawing/2014/main" id="{65FB3952-858B-AC44-BA45-4927AF464EBD}"/>
              </a:ext>
            </a:extLst>
          </p:cNvPr>
          <p:cNvSpPr>
            <a:spLocks noGrp="1" noChangeArrowheads="1"/>
          </p:cNvSpPr>
          <p:nvPr>
            <p:ph type="body" idx="1"/>
          </p:nvPr>
        </p:nvSpPr>
        <p:spPr>
          <a:xfrm>
            <a:off x="7920038" y="1981201"/>
            <a:ext cx="2062162" cy="3413125"/>
          </a:xfrm>
        </p:spPr>
        <p:txBody>
          <a:bodyPr/>
          <a:lstStyle/>
          <a:p>
            <a:endParaRPr lang="en-US" altLang="en-US">
              <a:ea typeface="ＭＳ Ｐゴシック" panose="020B0600070205080204" pitchFamily="34" charset="-128"/>
            </a:endParaRPr>
          </a:p>
        </p:txBody>
      </p:sp>
      <p:sp>
        <p:nvSpPr>
          <p:cNvPr id="12294" name="Text Box 6">
            <a:extLst>
              <a:ext uri="{FF2B5EF4-FFF2-40B4-BE49-F238E27FC236}">
                <a16:creationId xmlns:a16="http://schemas.microsoft.com/office/drawing/2014/main" id="{6CC410E9-8854-4249-931B-C9724199D783}"/>
              </a:ext>
            </a:extLst>
          </p:cNvPr>
          <p:cNvSpPr txBox="1">
            <a:spLocks noChangeArrowheads="1"/>
          </p:cNvSpPr>
          <p:nvPr/>
        </p:nvSpPr>
        <p:spPr bwMode="auto">
          <a:xfrm>
            <a:off x="10671048" y="6504960"/>
            <a:ext cx="1204176" cy="26161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100" dirty="0">
                <a:ea typeface="+mn-ea"/>
              </a:rPr>
              <a:t>Oxford University</a:t>
            </a:r>
          </a:p>
        </p:txBody>
      </p:sp>
      <p:sp>
        <p:nvSpPr>
          <p:cNvPr id="12295" name="Line 8">
            <a:extLst>
              <a:ext uri="{FF2B5EF4-FFF2-40B4-BE49-F238E27FC236}">
                <a16:creationId xmlns:a16="http://schemas.microsoft.com/office/drawing/2014/main" id="{AAD99E0E-B20C-0B42-8F41-F62295A1894A}"/>
              </a:ext>
            </a:extLst>
          </p:cNvPr>
          <p:cNvSpPr>
            <a:spLocks noChangeShapeType="1"/>
          </p:cNvSpPr>
          <p:nvPr/>
        </p:nvSpPr>
        <p:spPr bwMode="auto">
          <a:xfrm>
            <a:off x="11032629" y="411284"/>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2296" name="Text Box 9">
            <a:extLst>
              <a:ext uri="{FF2B5EF4-FFF2-40B4-BE49-F238E27FC236}">
                <a16:creationId xmlns:a16="http://schemas.microsoft.com/office/drawing/2014/main" id="{68B47105-DB9C-AB46-AD69-C66DD5EE4288}"/>
              </a:ext>
            </a:extLst>
          </p:cNvPr>
          <p:cNvSpPr txBox="1">
            <a:spLocks noChangeArrowheads="1"/>
          </p:cNvSpPr>
          <p:nvPr/>
        </p:nvSpPr>
        <p:spPr bwMode="auto">
          <a:xfrm>
            <a:off x="11137404" y="1571746"/>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1665</a:t>
            </a:r>
          </a:p>
        </p:txBody>
      </p:sp>
      <p:sp>
        <p:nvSpPr>
          <p:cNvPr id="30728" name="Oval 12">
            <a:extLst>
              <a:ext uri="{FF2B5EF4-FFF2-40B4-BE49-F238E27FC236}">
                <a16:creationId xmlns:a16="http://schemas.microsoft.com/office/drawing/2014/main" id="{B29D8317-0031-7B4E-832A-24418083FD9A}"/>
              </a:ext>
            </a:extLst>
          </p:cNvPr>
          <p:cNvSpPr>
            <a:spLocks noChangeArrowheads="1"/>
          </p:cNvSpPr>
          <p:nvPr/>
        </p:nvSpPr>
        <p:spPr bwMode="auto">
          <a:xfrm>
            <a:off x="10929442" y="1327271"/>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0729" name="Oval 13">
            <a:extLst>
              <a:ext uri="{FF2B5EF4-FFF2-40B4-BE49-F238E27FC236}">
                <a16:creationId xmlns:a16="http://schemas.microsoft.com/office/drawing/2014/main" id="{302E002C-F808-C949-B21D-006EB58A940A}"/>
              </a:ext>
            </a:extLst>
          </p:cNvPr>
          <p:cNvSpPr>
            <a:spLocks noChangeArrowheads="1"/>
          </p:cNvSpPr>
          <p:nvPr/>
        </p:nvSpPr>
        <p:spPr bwMode="auto">
          <a:xfrm>
            <a:off x="10919917" y="557334"/>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0730" name="Oval 14">
            <a:extLst>
              <a:ext uri="{FF2B5EF4-FFF2-40B4-BE49-F238E27FC236}">
                <a16:creationId xmlns:a16="http://schemas.microsoft.com/office/drawing/2014/main" id="{40F5936F-1B8D-8641-BCBB-A47303DC41A9}"/>
              </a:ext>
            </a:extLst>
          </p:cNvPr>
          <p:cNvSpPr>
            <a:spLocks noChangeArrowheads="1"/>
          </p:cNvSpPr>
          <p:nvPr/>
        </p:nvSpPr>
        <p:spPr bwMode="auto">
          <a:xfrm>
            <a:off x="10921504" y="941509"/>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0731" name="Oval 15">
            <a:extLst>
              <a:ext uri="{FF2B5EF4-FFF2-40B4-BE49-F238E27FC236}">
                <a16:creationId xmlns:a16="http://schemas.microsoft.com/office/drawing/2014/main" id="{BDDD3403-530E-B24F-A821-B5DD4EC879D5}"/>
              </a:ext>
            </a:extLst>
          </p:cNvPr>
          <p:cNvSpPr>
            <a:spLocks noChangeArrowheads="1"/>
          </p:cNvSpPr>
          <p:nvPr/>
        </p:nvSpPr>
        <p:spPr bwMode="auto">
          <a:xfrm>
            <a:off x="10923092" y="1132009"/>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0732" name="Oval 16">
            <a:extLst>
              <a:ext uri="{FF2B5EF4-FFF2-40B4-BE49-F238E27FC236}">
                <a16:creationId xmlns:a16="http://schemas.microsoft.com/office/drawing/2014/main" id="{1161B376-BB5F-CA41-A1A2-183918A2F8CA}"/>
              </a:ext>
            </a:extLst>
          </p:cNvPr>
          <p:cNvSpPr>
            <a:spLocks noChangeArrowheads="1"/>
          </p:cNvSpPr>
          <p:nvPr/>
        </p:nvSpPr>
        <p:spPr bwMode="auto">
          <a:xfrm>
            <a:off x="10937379" y="1513009"/>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0733" name="Oval 17">
            <a:extLst>
              <a:ext uri="{FF2B5EF4-FFF2-40B4-BE49-F238E27FC236}">
                <a16:creationId xmlns:a16="http://schemas.microsoft.com/office/drawing/2014/main" id="{61044080-592B-A74A-9399-01DE85064A2B}"/>
              </a:ext>
            </a:extLst>
          </p:cNvPr>
          <p:cNvSpPr>
            <a:spLocks noChangeArrowheads="1"/>
          </p:cNvSpPr>
          <p:nvPr/>
        </p:nvSpPr>
        <p:spPr bwMode="auto">
          <a:xfrm>
            <a:off x="10934204" y="1708271"/>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grpSp>
        <p:nvGrpSpPr>
          <p:cNvPr id="2" name="Group 1">
            <a:extLst>
              <a:ext uri="{FF2B5EF4-FFF2-40B4-BE49-F238E27FC236}">
                <a16:creationId xmlns:a16="http://schemas.microsoft.com/office/drawing/2014/main" id="{1CE74518-41E0-A486-6873-45290D473E30}"/>
              </a:ext>
            </a:extLst>
          </p:cNvPr>
          <p:cNvGrpSpPr/>
          <p:nvPr/>
        </p:nvGrpSpPr>
        <p:grpSpPr>
          <a:xfrm>
            <a:off x="6731525" y="1101231"/>
            <a:ext cx="3407752" cy="5403729"/>
            <a:chOff x="5671564" y="1132008"/>
            <a:chExt cx="3407752" cy="5403729"/>
          </a:xfrm>
        </p:grpSpPr>
        <p:pic>
          <p:nvPicPr>
            <p:cNvPr id="30723" name="Picture 4">
              <a:extLst>
                <a:ext uri="{FF2B5EF4-FFF2-40B4-BE49-F238E27FC236}">
                  <a16:creationId xmlns:a16="http://schemas.microsoft.com/office/drawing/2014/main" id="{27483DE8-05E4-914A-A5D3-820759BFC90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71564" y="1132008"/>
              <a:ext cx="3366073" cy="5403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5" name="Text Box 19">
              <a:extLst>
                <a:ext uri="{FF2B5EF4-FFF2-40B4-BE49-F238E27FC236}">
                  <a16:creationId xmlns:a16="http://schemas.microsoft.com/office/drawing/2014/main" id="{D7633C4E-45F5-D243-83D4-61A5434B1990}"/>
                </a:ext>
              </a:extLst>
            </p:cNvPr>
            <p:cNvSpPr txBox="1">
              <a:spLocks noChangeArrowheads="1"/>
            </p:cNvSpPr>
            <p:nvPr/>
          </p:nvSpPr>
          <p:spPr bwMode="auto">
            <a:xfrm>
              <a:off x="7193863" y="6304905"/>
              <a:ext cx="188545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900" dirty="0">
                  <a:latin typeface="Arial" panose="020B0604020202020204" pitchFamily="34" charset="0"/>
                </a:rPr>
                <a:t>Photos: © J. Paul Robinson 2003</a:t>
              </a:r>
            </a:p>
          </p:txBody>
        </p:sp>
      </p:grpSp>
      <p:sp>
        <p:nvSpPr>
          <p:cNvPr id="17" name="TextBox 16">
            <a:extLst>
              <a:ext uri="{FF2B5EF4-FFF2-40B4-BE49-F238E27FC236}">
                <a16:creationId xmlns:a16="http://schemas.microsoft.com/office/drawing/2014/main" id="{9D6CE946-9852-7E4E-8DD8-44F91197AA4F}"/>
              </a:ext>
            </a:extLst>
          </p:cNvPr>
          <p:cNvSpPr txBox="1"/>
          <p:nvPr/>
        </p:nvSpPr>
        <p:spPr>
          <a:xfrm>
            <a:off x="49427" y="1020764"/>
            <a:ext cx="5501488" cy="2062103"/>
          </a:xfrm>
          <a:prstGeom prst="rect">
            <a:avLst/>
          </a:prstGeom>
          <a:noFill/>
        </p:spPr>
        <p:txBody>
          <a:bodyPr wrap="square" rtlCol="0">
            <a:spAutoFit/>
          </a:bodyPr>
          <a:lstStyle/>
          <a:p>
            <a:pPr marL="285750" indent="-285750">
              <a:buFont typeface="Arial" panose="020B0604020202020204" pitchFamily="34" charset="0"/>
              <a:buChar char="•"/>
            </a:pPr>
            <a:r>
              <a:rPr lang="en-US" altLang="en-US" sz="1600" dirty="0"/>
              <a:t>Was an architect in London, England</a:t>
            </a:r>
          </a:p>
          <a:p>
            <a:pPr marL="285750" indent="-285750">
              <a:buFont typeface="Arial" panose="020B0604020202020204" pitchFamily="34" charset="0"/>
              <a:buChar char="•"/>
            </a:pPr>
            <a:r>
              <a:rPr lang="en-US" altLang="en-US" sz="1600" dirty="0"/>
              <a:t>Robert Hooke was Robert Boyle’s laboratory Assistant at Oxford university (1655-1662)</a:t>
            </a:r>
          </a:p>
          <a:p>
            <a:pPr marL="285750" indent="-285750">
              <a:buFont typeface="Arial" panose="020B0604020202020204" pitchFamily="34" charset="0"/>
              <a:buChar char="•"/>
            </a:pPr>
            <a:r>
              <a:rPr lang="en-US" altLang="en-US" sz="1600" i="0" dirty="0"/>
              <a:t>Built vacuum pumps for Boyle</a:t>
            </a:r>
          </a:p>
          <a:p>
            <a:pPr marL="285750" indent="-285750">
              <a:buFont typeface="Arial" panose="020B0604020202020204" pitchFamily="34" charset="0"/>
              <a:buChar char="•"/>
            </a:pPr>
            <a:r>
              <a:rPr lang="en-US" altLang="en-US" sz="1600" i="0" dirty="0"/>
              <a:t>Built early reflecting telescopes (Gregorian)</a:t>
            </a:r>
          </a:p>
          <a:p>
            <a:pPr marL="285750" indent="-285750">
              <a:buFont typeface="Arial" panose="020B0604020202020204" pitchFamily="34" charset="0"/>
              <a:buChar char="•"/>
            </a:pPr>
            <a:r>
              <a:rPr lang="en-US" sz="1600" i="0" dirty="0"/>
              <a:t>first to suggest that matter expands when heated</a:t>
            </a:r>
          </a:p>
          <a:p>
            <a:pPr marL="285750" indent="-285750">
              <a:buFont typeface="Arial" panose="020B0604020202020204" pitchFamily="34" charset="0"/>
              <a:buChar char="•"/>
            </a:pPr>
            <a:r>
              <a:rPr lang="en-US" sz="1600" i="0" dirty="0"/>
              <a:t>First to suggest that air is made of small particles separated by relatively large distances.</a:t>
            </a:r>
          </a:p>
        </p:txBody>
      </p:sp>
      <p:sp>
        <p:nvSpPr>
          <p:cNvPr id="18" name="TextBox 17">
            <a:extLst>
              <a:ext uri="{FF2B5EF4-FFF2-40B4-BE49-F238E27FC236}">
                <a16:creationId xmlns:a16="http://schemas.microsoft.com/office/drawing/2014/main" id="{4137020E-1ECD-6743-BB9F-87B165D50963}"/>
              </a:ext>
            </a:extLst>
          </p:cNvPr>
          <p:cNvSpPr txBox="1"/>
          <p:nvPr/>
        </p:nvSpPr>
        <p:spPr>
          <a:xfrm>
            <a:off x="8231698" y="3603040"/>
            <a:ext cx="1802096" cy="400110"/>
          </a:xfrm>
          <a:prstGeom prst="rect">
            <a:avLst/>
          </a:prstGeom>
          <a:noFill/>
        </p:spPr>
        <p:txBody>
          <a:bodyPr wrap="none" rtlCol="0">
            <a:spAutoFit/>
          </a:bodyPr>
          <a:lstStyle/>
          <a:p>
            <a:r>
              <a:rPr lang="en-US" sz="2000" dirty="0"/>
              <a:t>Me! </a:t>
            </a:r>
            <a:r>
              <a:rPr lang="en-US" sz="1100" dirty="0"/>
              <a:t>(not Robert Hooke!)</a:t>
            </a:r>
            <a:endParaRPr lang="en-US" dirty="0"/>
          </a:p>
        </p:txBody>
      </p:sp>
      <p:grpSp>
        <p:nvGrpSpPr>
          <p:cNvPr id="4" name="Group 3">
            <a:extLst>
              <a:ext uri="{FF2B5EF4-FFF2-40B4-BE49-F238E27FC236}">
                <a16:creationId xmlns:a16="http://schemas.microsoft.com/office/drawing/2014/main" id="{EFA01E0F-2527-4AF2-BB00-8F39F9EFD587}"/>
              </a:ext>
            </a:extLst>
          </p:cNvPr>
          <p:cNvGrpSpPr/>
          <p:nvPr/>
        </p:nvGrpSpPr>
        <p:grpSpPr>
          <a:xfrm>
            <a:off x="1637237" y="3828256"/>
            <a:ext cx="3609976" cy="2707482"/>
            <a:chOff x="1637237" y="3828256"/>
            <a:chExt cx="3609976" cy="2707482"/>
          </a:xfrm>
        </p:grpSpPr>
        <p:pic>
          <p:nvPicPr>
            <p:cNvPr id="30724" name="Picture 5">
              <a:extLst>
                <a:ext uri="{FF2B5EF4-FFF2-40B4-BE49-F238E27FC236}">
                  <a16:creationId xmlns:a16="http://schemas.microsoft.com/office/drawing/2014/main" id="{39221124-ECF6-D54C-80C1-206881BE659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37237" y="3828256"/>
              <a:ext cx="3609976" cy="2707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19">
              <a:extLst>
                <a:ext uri="{FF2B5EF4-FFF2-40B4-BE49-F238E27FC236}">
                  <a16:creationId xmlns:a16="http://schemas.microsoft.com/office/drawing/2014/main" id="{3D4FD9DC-E795-A808-3F40-38FE30037068}"/>
                </a:ext>
              </a:extLst>
            </p:cNvPr>
            <p:cNvSpPr txBox="1">
              <a:spLocks noChangeArrowheads="1"/>
            </p:cNvSpPr>
            <p:nvPr/>
          </p:nvSpPr>
          <p:spPr bwMode="auto">
            <a:xfrm>
              <a:off x="3355097" y="6304905"/>
              <a:ext cx="188545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900" dirty="0">
                  <a:latin typeface="Arial" panose="020B0604020202020204" pitchFamily="34" charset="0"/>
                </a:rPr>
                <a:t>Photos: © J. Paul Robinson 2003</a:t>
              </a: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62A28C03-07E5-D54D-9903-D74D2EBB3BC8}"/>
              </a:ext>
            </a:extLst>
          </p:cNvPr>
          <p:cNvSpPr>
            <a:spLocks noGrp="1" noChangeArrowheads="1"/>
          </p:cNvSpPr>
          <p:nvPr>
            <p:ph type="title"/>
          </p:nvPr>
        </p:nvSpPr>
        <p:spPr>
          <a:xfrm>
            <a:off x="1504845" y="22477"/>
            <a:ext cx="5063666" cy="730250"/>
          </a:xfrm>
        </p:spPr>
        <p:txBody>
          <a:bodyPr/>
          <a:lstStyle/>
          <a:p>
            <a:pPr>
              <a:defRPr/>
            </a:pPr>
            <a:r>
              <a:rPr lang="en-US" altLang="en-US" b="0" dirty="0">
                <a:solidFill>
                  <a:schemeClr val="tx1"/>
                </a:solidFill>
                <a:ea typeface="+mj-ea"/>
              </a:rPr>
              <a:t>Robert Hooke (1635-1703)</a:t>
            </a:r>
            <a:r>
              <a:rPr lang="en-US" altLang="en-US" dirty="0">
                <a:ea typeface="+mj-ea"/>
              </a:rPr>
              <a:t> </a:t>
            </a:r>
          </a:p>
        </p:txBody>
      </p:sp>
      <p:pic>
        <p:nvPicPr>
          <p:cNvPr id="28674" name="Picture 3">
            <a:extLst>
              <a:ext uri="{FF2B5EF4-FFF2-40B4-BE49-F238E27FC236}">
                <a16:creationId xmlns:a16="http://schemas.microsoft.com/office/drawing/2014/main" id="{D747B9F0-EBA0-E84F-878F-0FEB3BD48A5C}"/>
              </a:ext>
            </a:extLst>
          </p:cNvPr>
          <p:cNvPicPr>
            <a:picLocks noChangeArrowheads="1"/>
          </p:cNvPicPr>
          <p:nvPr/>
        </p:nvPicPr>
        <p:blipFill>
          <a:blip r:embed="rId3" cstate="screen">
            <a:extLst>
              <a:ext uri="{28A0092B-C50C-407E-A947-70E740481C1C}">
                <a14:useLocalDpi xmlns:a14="http://schemas.microsoft.com/office/drawing/2010/main"/>
              </a:ext>
            </a:extLst>
          </a:blip>
          <a:srcRect l="15384" t="30690" r="16248" b="6331"/>
          <a:stretch>
            <a:fillRect/>
          </a:stretch>
        </p:blipFill>
        <p:spPr bwMode="auto">
          <a:xfrm>
            <a:off x="2985615" y="1666875"/>
            <a:ext cx="4640262" cy="3167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4">
            <a:extLst>
              <a:ext uri="{FF2B5EF4-FFF2-40B4-BE49-F238E27FC236}">
                <a16:creationId xmlns:a16="http://schemas.microsoft.com/office/drawing/2014/main" id="{396CDF49-04B8-7F44-BE6C-4D6420ABEC0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80722" y="1666875"/>
            <a:ext cx="1791391" cy="3188452"/>
          </a:xfrm>
          <a:prstGeom prst="rect">
            <a:avLst/>
          </a:prstGeom>
          <a:noFill/>
          <a:ln w="12699">
            <a:solidFill>
              <a:srgbClr val="FF9966"/>
            </a:solidFill>
            <a:miter lim="800000"/>
            <a:headEnd/>
            <a:tailEnd/>
          </a:ln>
          <a:extLst>
            <a:ext uri="{909E8E84-426E-40DD-AFC4-6F175D3DCCD1}">
              <a14:hiddenFill xmlns:a14="http://schemas.microsoft.com/office/drawing/2010/main">
                <a:solidFill>
                  <a:srgbClr val="FFFFFF"/>
                </a:solidFill>
              </a14:hiddenFill>
            </a:ext>
          </a:extLst>
        </p:spPr>
      </p:pic>
      <p:pic>
        <p:nvPicPr>
          <p:cNvPr id="28676" name="Picture 5" descr="DSC00012(24)">
            <a:extLst>
              <a:ext uri="{FF2B5EF4-FFF2-40B4-BE49-F238E27FC236}">
                <a16:creationId xmlns:a16="http://schemas.microsoft.com/office/drawing/2014/main" id="{25BBB784-9BBC-8140-ABA6-E36EBB2C7E6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625878" y="1666875"/>
            <a:ext cx="1343795" cy="3299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Rectangle 6">
            <a:extLst>
              <a:ext uri="{FF2B5EF4-FFF2-40B4-BE49-F238E27FC236}">
                <a16:creationId xmlns:a16="http://schemas.microsoft.com/office/drawing/2014/main" id="{C3EFB1C5-DC42-E046-8F1D-D4B4FFBFFBB8}"/>
              </a:ext>
            </a:extLst>
          </p:cNvPr>
          <p:cNvSpPr>
            <a:spLocks noChangeArrowheads="1"/>
          </p:cNvSpPr>
          <p:nvPr/>
        </p:nvSpPr>
        <p:spPr bwMode="auto">
          <a:xfrm>
            <a:off x="8204200" y="5935663"/>
            <a:ext cx="15382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400">
                <a:solidFill>
                  <a:schemeClr val="bg1"/>
                </a:solidFill>
              </a:rPr>
              <a:t>© J.Paul Robinson</a:t>
            </a:r>
          </a:p>
        </p:txBody>
      </p:sp>
      <p:sp>
        <p:nvSpPr>
          <p:cNvPr id="28678" name="Text Box 7">
            <a:extLst>
              <a:ext uri="{FF2B5EF4-FFF2-40B4-BE49-F238E27FC236}">
                <a16:creationId xmlns:a16="http://schemas.microsoft.com/office/drawing/2014/main" id="{72D6DEAD-0FD5-C346-A93B-75FC8ECA75F0}"/>
              </a:ext>
            </a:extLst>
          </p:cNvPr>
          <p:cNvSpPr txBox="1">
            <a:spLocks noChangeArrowheads="1"/>
          </p:cNvSpPr>
          <p:nvPr/>
        </p:nvSpPr>
        <p:spPr bwMode="auto">
          <a:xfrm>
            <a:off x="543699" y="5303002"/>
            <a:ext cx="9891576"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buSzTx/>
              <a:buFontTx/>
              <a:buNone/>
            </a:pPr>
            <a:r>
              <a:rPr lang="en-US" altLang="en-US" sz="1200" dirty="0">
                <a:solidFill>
                  <a:srgbClr val="000000"/>
                </a:solidFill>
                <a:latin typeface="Verdana" panose="020B0604030504040204" pitchFamily="34" charset="0"/>
              </a:rPr>
              <a:t>The Royal Society of London founded in 1660 by Christopher Wren, Robert Boyle and John Wilkins. Robert Hooke was a member by 1665 and published the first works of the Royal Society in his </a:t>
            </a:r>
            <a:r>
              <a:rPr lang="en-US" altLang="en-US" sz="1200" dirty="0" err="1">
                <a:solidFill>
                  <a:srgbClr val="000000"/>
                </a:solidFill>
                <a:latin typeface="Verdana" panose="020B0604030504040204" pitchFamily="34" charset="0"/>
              </a:rPr>
              <a:t>Micrgraphia</a:t>
            </a:r>
            <a:endParaRPr lang="en-US" altLang="en-US" sz="1200" dirty="0">
              <a:solidFill>
                <a:srgbClr val="000000"/>
              </a:solidFill>
              <a:latin typeface="Verdana" panose="020B0604030504040204" pitchFamily="34" charset="0"/>
            </a:endParaRPr>
          </a:p>
          <a:p>
            <a:pPr>
              <a:spcBef>
                <a:spcPct val="50000"/>
              </a:spcBef>
              <a:buSzTx/>
              <a:buFontTx/>
              <a:buNone/>
            </a:pPr>
            <a:r>
              <a:rPr lang="en-US" sz="1400" i="0" dirty="0"/>
              <a:t>The Royal Society's motto </a:t>
            </a:r>
            <a:r>
              <a:rPr lang="en-US" sz="1400" dirty="0"/>
              <a:t>'Nullius in </a:t>
            </a:r>
            <a:r>
              <a:rPr lang="en-US" sz="1400" dirty="0" err="1"/>
              <a:t>verba</a:t>
            </a:r>
            <a:r>
              <a:rPr lang="en-US" sz="1400" i="0" dirty="0"/>
              <a:t>'  means 'take nobody's word for it'.</a:t>
            </a:r>
            <a:endParaRPr lang="en-US" altLang="en-US" sz="700" dirty="0"/>
          </a:p>
        </p:txBody>
      </p:sp>
      <p:sp>
        <p:nvSpPr>
          <p:cNvPr id="28679" name="Rectangle 8">
            <a:extLst>
              <a:ext uri="{FF2B5EF4-FFF2-40B4-BE49-F238E27FC236}">
                <a16:creationId xmlns:a16="http://schemas.microsoft.com/office/drawing/2014/main" id="{9C6D0C77-2290-654F-BD12-B93C026073A7}"/>
              </a:ext>
            </a:extLst>
          </p:cNvPr>
          <p:cNvSpPr>
            <a:spLocks noChangeArrowheads="1"/>
          </p:cNvSpPr>
          <p:nvPr/>
        </p:nvSpPr>
        <p:spPr bwMode="auto">
          <a:xfrm>
            <a:off x="290385" y="789072"/>
            <a:ext cx="10379674"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nSpc>
                <a:spcPct val="90000"/>
              </a:lnSpc>
              <a:spcBef>
                <a:spcPct val="0"/>
              </a:spcBef>
            </a:pPr>
            <a:r>
              <a:rPr lang="en-US" altLang="en-US" sz="1800" i="0" dirty="0"/>
              <a:t>1665 - Robert Hooke (1635-1703)- book </a:t>
            </a:r>
            <a:r>
              <a:rPr lang="en-US" altLang="en-US" sz="1800" dirty="0" err="1">
                <a:solidFill>
                  <a:srgbClr val="FF0000"/>
                </a:solidFill>
              </a:rPr>
              <a:t>Micrographia</a:t>
            </a:r>
            <a:r>
              <a:rPr lang="en-US" altLang="en-US" sz="1800" i="0" dirty="0"/>
              <a:t>, published in 1665, devised the compound microscope most famous microscopical observation was his study of thin slices of cork. Named the term “Cell”</a:t>
            </a:r>
            <a:r>
              <a:rPr lang="en-US" altLang="ja-JP" sz="1800" dirty="0"/>
              <a:t> </a:t>
            </a:r>
            <a:endParaRPr lang="en-US" altLang="en-US" sz="1800" dirty="0"/>
          </a:p>
        </p:txBody>
      </p:sp>
      <p:sp>
        <p:nvSpPr>
          <p:cNvPr id="11273" name="Line 9">
            <a:extLst>
              <a:ext uri="{FF2B5EF4-FFF2-40B4-BE49-F238E27FC236}">
                <a16:creationId xmlns:a16="http://schemas.microsoft.com/office/drawing/2014/main" id="{2ACED76E-BE0C-A54C-8B86-753CF62B64D3}"/>
              </a:ext>
            </a:extLst>
          </p:cNvPr>
          <p:cNvSpPr>
            <a:spLocks noChangeShapeType="1"/>
          </p:cNvSpPr>
          <p:nvPr/>
        </p:nvSpPr>
        <p:spPr bwMode="auto">
          <a:xfrm>
            <a:off x="10947744" y="374650"/>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1274" name="Text Box 10">
            <a:extLst>
              <a:ext uri="{FF2B5EF4-FFF2-40B4-BE49-F238E27FC236}">
                <a16:creationId xmlns:a16="http://schemas.microsoft.com/office/drawing/2014/main" id="{F2FFB21E-3BD5-C14E-8DA8-1408D28A1C20}"/>
              </a:ext>
            </a:extLst>
          </p:cNvPr>
          <p:cNvSpPr txBox="1">
            <a:spLocks noChangeArrowheads="1"/>
          </p:cNvSpPr>
          <p:nvPr/>
        </p:nvSpPr>
        <p:spPr bwMode="auto">
          <a:xfrm>
            <a:off x="11052519" y="1525587"/>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1665</a:t>
            </a:r>
          </a:p>
        </p:txBody>
      </p:sp>
      <p:sp>
        <p:nvSpPr>
          <p:cNvPr id="28682" name="Oval 13">
            <a:extLst>
              <a:ext uri="{FF2B5EF4-FFF2-40B4-BE49-F238E27FC236}">
                <a16:creationId xmlns:a16="http://schemas.microsoft.com/office/drawing/2014/main" id="{52C593B6-8347-5E42-9467-C171D899B52B}"/>
              </a:ext>
            </a:extLst>
          </p:cNvPr>
          <p:cNvSpPr>
            <a:spLocks noChangeArrowheads="1"/>
          </p:cNvSpPr>
          <p:nvPr/>
        </p:nvSpPr>
        <p:spPr bwMode="auto">
          <a:xfrm>
            <a:off x="10844557" y="129063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83" name="Oval 14">
            <a:extLst>
              <a:ext uri="{FF2B5EF4-FFF2-40B4-BE49-F238E27FC236}">
                <a16:creationId xmlns:a16="http://schemas.microsoft.com/office/drawing/2014/main" id="{E591AF7D-1C4E-2846-BA2C-075FF6A86152}"/>
              </a:ext>
            </a:extLst>
          </p:cNvPr>
          <p:cNvSpPr>
            <a:spLocks noChangeArrowheads="1"/>
          </p:cNvSpPr>
          <p:nvPr/>
        </p:nvSpPr>
        <p:spPr bwMode="auto">
          <a:xfrm>
            <a:off x="10835032" y="520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84" name="Oval 15">
            <a:extLst>
              <a:ext uri="{FF2B5EF4-FFF2-40B4-BE49-F238E27FC236}">
                <a16:creationId xmlns:a16="http://schemas.microsoft.com/office/drawing/2014/main" id="{6880FAA4-7A6A-314F-A670-016111E78445}"/>
              </a:ext>
            </a:extLst>
          </p:cNvPr>
          <p:cNvSpPr>
            <a:spLocks noChangeArrowheads="1"/>
          </p:cNvSpPr>
          <p:nvPr/>
        </p:nvSpPr>
        <p:spPr bwMode="auto">
          <a:xfrm>
            <a:off x="10836619" y="904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85" name="Oval 16">
            <a:extLst>
              <a:ext uri="{FF2B5EF4-FFF2-40B4-BE49-F238E27FC236}">
                <a16:creationId xmlns:a16="http://schemas.microsoft.com/office/drawing/2014/main" id="{075A0E4A-4B40-7E47-B396-E8DACEC7BF94}"/>
              </a:ext>
            </a:extLst>
          </p:cNvPr>
          <p:cNvSpPr>
            <a:spLocks noChangeArrowheads="1"/>
          </p:cNvSpPr>
          <p:nvPr/>
        </p:nvSpPr>
        <p:spPr bwMode="auto">
          <a:xfrm>
            <a:off x="10838207" y="10953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86" name="Oval 17">
            <a:extLst>
              <a:ext uri="{FF2B5EF4-FFF2-40B4-BE49-F238E27FC236}">
                <a16:creationId xmlns:a16="http://schemas.microsoft.com/office/drawing/2014/main" id="{6C7C44A4-43E1-B948-9E05-ABC8B26DBCF5}"/>
              </a:ext>
            </a:extLst>
          </p:cNvPr>
          <p:cNvSpPr>
            <a:spLocks noChangeArrowheads="1"/>
          </p:cNvSpPr>
          <p:nvPr/>
        </p:nvSpPr>
        <p:spPr bwMode="auto">
          <a:xfrm>
            <a:off x="10852494" y="14763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87" name="Oval 18">
            <a:extLst>
              <a:ext uri="{FF2B5EF4-FFF2-40B4-BE49-F238E27FC236}">
                <a16:creationId xmlns:a16="http://schemas.microsoft.com/office/drawing/2014/main" id="{777A2367-AFEF-2E48-A2F2-B5D0D7DB78A8}"/>
              </a:ext>
            </a:extLst>
          </p:cNvPr>
          <p:cNvSpPr>
            <a:spLocks noChangeArrowheads="1"/>
          </p:cNvSpPr>
          <p:nvPr/>
        </p:nvSpPr>
        <p:spPr bwMode="auto">
          <a:xfrm>
            <a:off x="10849319" y="1681162"/>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88" name="Text Box 19">
            <a:extLst>
              <a:ext uri="{FF2B5EF4-FFF2-40B4-BE49-F238E27FC236}">
                <a16:creationId xmlns:a16="http://schemas.microsoft.com/office/drawing/2014/main" id="{F918887E-81CC-B24C-B2A2-F68C7469FE0C}"/>
              </a:ext>
            </a:extLst>
          </p:cNvPr>
          <p:cNvSpPr txBox="1">
            <a:spLocks noChangeArrowheads="1"/>
          </p:cNvSpPr>
          <p:nvPr/>
        </p:nvSpPr>
        <p:spPr bwMode="auto">
          <a:xfrm>
            <a:off x="8056736" y="4906127"/>
            <a:ext cx="15255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900">
                <a:latin typeface="Arial" panose="020B0604020202020204" pitchFamily="34" charset="0"/>
              </a:rPr>
              <a:t>Photo: © J. Paul Robinson</a:t>
            </a:r>
          </a:p>
        </p:txBody>
      </p:sp>
    </p:spTree>
    <p:extLst>
      <p:ext uri="{BB962C8B-B14F-4D97-AF65-F5344CB8AC3E}">
        <p14:creationId xmlns:p14="http://schemas.microsoft.com/office/powerpoint/2010/main" val="42029379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62A28C03-07E5-D54D-9903-D74D2EBB3BC8}"/>
              </a:ext>
            </a:extLst>
          </p:cNvPr>
          <p:cNvSpPr>
            <a:spLocks noGrp="1" noChangeArrowheads="1"/>
          </p:cNvSpPr>
          <p:nvPr>
            <p:ph type="title"/>
          </p:nvPr>
        </p:nvSpPr>
        <p:spPr>
          <a:xfrm>
            <a:off x="52943" y="1588"/>
            <a:ext cx="10811219" cy="730250"/>
          </a:xfrm>
        </p:spPr>
        <p:txBody>
          <a:bodyPr/>
          <a:lstStyle/>
          <a:p>
            <a:pPr>
              <a:defRPr/>
            </a:pPr>
            <a:r>
              <a:rPr lang="en-US" altLang="en-US" b="0" dirty="0">
                <a:solidFill>
                  <a:schemeClr val="tx1"/>
                </a:solidFill>
                <a:ea typeface="+mj-ea"/>
              </a:rPr>
              <a:t>The great Fire of London September 1666</a:t>
            </a:r>
            <a:r>
              <a:rPr lang="en-US" altLang="en-US" dirty="0">
                <a:ea typeface="+mj-ea"/>
              </a:rPr>
              <a:t> </a:t>
            </a:r>
          </a:p>
        </p:txBody>
      </p:sp>
      <p:sp>
        <p:nvSpPr>
          <p:cNvPr id="28677" name="Rectangle 6">
            <a:extLst>
              <a:ext uri="{FF2B5EF4-FFF2-40B4-BE49-F238E27FC236}">
                <a16:creationId xmlns:a16="http://schemas.microsoft.com/office/drawing/2014/main" id="{C3EFB1C5-DC42-E046-8F1D-D4B4FFBFFBB8}"/>
              </a:ext>
            </a:extLst>
          </p:cNvPr>
          <p:cNvSpPr>
            <a:spLocks noChangeArrowheads="1"/>
          </p:cNvSpPr>
          <p:nvPr/>
        </p:nvSpPr>
        <p:spPr bwMode="auto">
          <a:xfrm>
            <a:off x="8204200" y="5935663"/>
            <a:ext cx="15382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400">
                <a:solidFill>
                  <a:schemeClr val="bg1"/>
                </a:solidFill>
              </a:rPr>
              <a:t>© J.Paul Robinson</a:t>
            </a:r>
          </a:p>
        </p:txBody>
      </p:sp>
      <p:sp>
        <p:nvSpPr>
          <p:cNvPr id="28679" name="Rectangle 8">
            <a:extLst>
              <a:ext uri="{FF2B5EF4-FFF2-40B4-BE49-F238E27FC236}">
                <a16:creationId xmlns:a16="http://schemas.microsoft.com/office/drawing/2014/main" id="{9C6D0C77-2290-654F-BD12-B93C026073A7}"/>
              </a:ext>
            </a:extLst>
          </p:cNvPr>
          <p:cNvSpPr>
            <a:spLocks noChangeArrowheads="1"/>
          </p:cNvSpPr>
          <p:nvPr/>
        </p:nvSpPr>
        <p:spPr bwMode="auto">
          <a:xfrm>
            <a:off x="166771" y="3915666"/>
            <a:ext cx="1058356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nSpc>
                <a:spcPct val="90000"/>
              </a:lnSpc>
              <a:spcBef>
                <a:spcPct val="0"/>
              </a:spcBef>
            </a:pPr>
            <a:r>
              <a:rPr lang="en-US" sz="2000" i="0" dirty="0"/>
              <a:t>The </a:t>
            </a:r>
            <a:r>
              <a:rPr lang="en-US" sz="2000" b="1" i="0" dirty="0"/>
              <a:t>Great Fire of London</a:t>
            </a:r>
            <a:r>
              <a:rPr lang="en-US" sz="2000" i="0" dirty="0"/>
              <a:t> swept through the central parts of the English city from Sunday, 2 September to Thursday, 6 September 1666. The fire gutted the medieval </a:t>
            </a:r>
            <a:r>
              <a:rPr lang="en-US" sz="2000" i="0" dirty="0">
                <a:hlinkClick r:id="rId3" tooltip="City of London"/>
              </a:rPr>
              <a:t>City of London</a:t>
            </a:r>
            <a:r>
              <a:rPr lang="en-US" sz="2000" i="0" dirty="0"/>
              <a:t> inside the old </a:t>
            </a:r>
            <a:r>
              <a:rPr lang="en-US" sz="2000" i="0" dirty="0">
                <a:hlinkClick r:id="rId4" tooltip="London Wall"/>
              </a:rPr>
              <a:t>Roman city wall</a:t>
            </a:r>
            <a:r>
              <a:rPr lang="en-US" sz="2000" i="0" dirty="0"/>
              <a:t>. It threatened but did not reach the aristocratic district of </a:t>
            </a:r>
            <a:r>
              <a:rPr lang="en-US" sz="2000" i="0" dirty="0">
                <a:hlinkClick r:id="rId5" tooltip="City of Westminster"/>
              </a:rPr>
              <a:t>Westminster</a:t>
            </a:r>
            <a:r>
              <a:rPr lang="en-US" sz="2000" i="0" dirty="0"/>
              <a:t>, </a:t>
            </a:r>
            <a:r>
              <a:rPr lang="en-US" sz="2000" i="0" dirty="0">
                <a:hlinkClick r:id="rId6" tooltip="Charles II of England"/>
              </a:rPr>
              <a:t>Charles II</a:t>
            </a:r>
            <a:r>
              <a:rPr lang="en-US" sz="2000" i="0" dirty="0"/>
              <a:t>'s </a:t>
            </a:r>
            <a:r>
              <a:rPr lang="en-US" sz="2000" i="0" dirty="0">
                <a:hlinkClick r:id="rId7" tooltip="Palace of Whitehall"/>
              </a:rPr>
              <a:t>Palace of Whitehall</a:t>
            </a:r>
            <a:r>
              <a:rPr lang="en-US" sz="2000" i="0" dirty="0"/>
              <a:t>, or most of the suburban </a:t>
            </a:r>
            <a:r>
              <a:rPr lang="en-US" sz="2000" i="0" dirty="0">
                <a:hlinkClick r:id="rId8" tooltip="Slum"/>
              </a:rPr>
              <a:t>slums</a:t>
            </a:r>
            <a:r>
              <a:rPr lang="en-US" sz="2000" i="0" dirty="0"/>
              <a:t>. It consumed 13,200 houses, 87 parish churches, </a:t>
            </a:r>
            <a:r>
              <a:rPr lang="en-US" sz="2000" i="0" dirty="0">
                <a:hlinkClick r:id="rId9" tooltip="Old St. Paul's Cathedral"/>
              </a:rPr>
              <a:t>St Paul's Cathedral</a:t>
            </a:r>
            <a:r>
              <a:rPr lang="en-US" sz="2000" i="0" dirty="0"/>
              <a:t>, and most of the buildings of the City authorities. It is estimated to have destroyed the homes of 70,000 of the city's 80,000 inhabitants</a:t>
            </a:r>
            <a:endParaRPr lang="en-US" altLang="en-US" sz="1200" dirty="0"/>
          </a:p>
        </p:txBody>
      </p:sp>
      <p:sp>
        <p:nvSpPr>
          <p:cNvPr id="11273" name="Line 9">
            <a:extLst>
              <a:ext uri="{FF2B5EF4-FFF2-40B4-BE49-F238E27FC236}">
                <a16:creationId xmlns:a16="http://schemas.microsoft.com/office/drawing/2014/main" id="{2ACED76E-BE0C-A54C-8B86-753CF62B64D3}"/>
              </a:ext>
            </a:extLst>
          </p:cNvPr>
          <p:cNvSpPr>
            <a:spLocks noChangeShapeType="1"/>
          </p:cNvSpPr>
          <p:nvPr/>
        </p:nvSpPr>
        <p:spPr bwMode="auto">
          <a:xfrm>
            <a:off x="10984814"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1274" name="Text Box 10">
            <a:extLst>
              <a:ext uri="{FF2B5EF4-FFF2-40B4-BE49-F238E27FC236}">
                <a16:creationId xmlns:a16="http://schemas.microsoft.com/office/drawing/2014/main" id="{F2FFB21E-3BD5-C14E-8DA8-1408D28A1C20}"/>
              </a:ext>
            </a:extLst>
          </p:cNvPr>
          <p:cNvSpPr txBox="1">
            <a:spLocks noChangeArrowheads="1"/>
          </p:cNvSpPr>
          <p:nvPr/>
        </p:nvSpPr>
        <p:spPr bwMode="auto">
          <a:xfrm>
            <a:off x="11089590" y="1546226"/>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1666</a:t>
            </a:r>
          </a:p>
        </p:txBody>
      </p:sp>
      <p:sp>
        <p:nvSpPr>
          <p:cNvPr id="28682" name="Oval 13">
            <a:extLst>
              <a:ext uri="{FF2B5EF4-FFF2-40B4-BE49-F238E27FC236}">
                <a16:creationId xmlns:a16="http://schemas.microsoft.com/office/drawing/2014/main" id="{52C593B6-8347-5E42-9467-C171D899B52B}"/>
              </a:ext>
            </a:extLst>
          </p:cNvPr>
          <p:cNvSpPr>
            <a:spLocks noChangeArrowheads="1"/>
          </p:cNvSpPr>
          <p:nvPr/>
        </p:nvSpPr>
        <p:spPr bwMode="auto">
          <a:xfrm>
            <a:off x="10881627" y="1311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83" name="Oval 14">
            <a:extLst>
              <a:ext uri="{FF2B5EF4-FFF2-40B4-BE49-F238E27FC236}">
                <a16:creationId xmlns:a16="http://schemas.microsoft.com/office/drawing/2014/main" id="{E591AF7D-1C4E-2846-BA2C-075FF6A86152}"/>
              </a:ext>
            </a:extLst>
          </p:cNvPr>
          <p:cNvSpPr>
            <a:spLocks noChangeArrowheads="1"/>
          </p:cNvSpPr>
          <p:nvPr/>
        </p:nvSpPr>
        <p:spPr bwMode="auto">
          <a:xfrm>
            <a:off x="10872102" y="5413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84" name="Oval 15">
            <a:extLst>
              <a:ext uri="{FF2B5EF4-FFF2-40B4-BE49-F238E27FC236}">
                <a16:creationId xmlns:a16="http://schemas.microsoft.com/office/drawing/2014/main" id="{6880FAA4-7A6A-314F-A670-016111E78445}"/>
              </a:ext>
            </a:extLst>
          </p:cNvPr>
          <p:cNvSpPr>
            <a:spLocks noChangeArrowheads="1"/>
          </p:cNvSpPr>
          <p:nvPr/>
        </p:nvSpPr>
        <p:spPr bwMode="auto">
          <a:xfrm>
            <a:off x="10873689" y="925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85" name="Oval 16">
            <a:extLst>
              <a:ext uri="{FF2B5EF4-FFF2-40B4-BE49-F238E27FC236}">
                <a16:creationId xmlns:a16="http://schemas.microsoft.com/office/drawing/2014/main" id="{075A0E4A-4B40-7E47-B396-E8DACEC7BF94}"/>
              </a:ext>
            </a:extLst>
          </p:cNvPr>
          <p:cNvSpPr>
            <a:spLocks noChangeArrowheads="1"/>
          </p:cNvSpPr>
          <p:nvPr/>
        </p:nvSpPr>
        <p:spPr bwMode="auto">
          <a:xfrm>
            <a:off x="10875277" y="1116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86" name="Oval 17">
            <a:extLst>
              <a:ext uri="{FF2B5EF4-FFF2-40B4-BE49-F238E27FC236}">
                <a16:creationId xmlns:a16="http://schemas.microsoft.com/office/drawing/2014/main" id="{6C7C44A4-43E1-B948-9E05-ABC8B26DBCF5}"/>
              </a:ext>
            </a:extLst>
          </p:cNvPr>
          <p:cNvSpPr>
            <a:spLocks noChangeArrowheads="1"/>
          </p:cNvSpPr>
          <p:nvPr/>
        </p:nvSpPr>
        <p:spPr bwMode="auto">
          <a:xfrm>
            <a:off x="10889564" y="1497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87" name="Oval 18">
            <a:extLst>
              <a:ext uri="{FF2B5EF4-FFF2-40B4-BE49-F238E27FC236}">
                <a16:creationId xmlns:a16="http://schemas.microsoft.com/office/drawing/2014/main" id="{777A2367-AFEF-2E48-A2F2-B5D0D7DB78A8}"/>
              </a:ext>
            </a:extLst>
          </p:cNvPr>
          <p:cNvSpPr>
            <a:spLocks noChangeArrowheads="1"/>
          </p:cNvSpPr>
          <p:nvPr/>
        </p:nvSpPr>
        <p:spPr bwMode="auto">
          <a:xfrm>
            <a:off x="10886389" y="17018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2" name="Picture 1">
            <a:extLst>
              <a:ext uri="{FF2B5EF4-FFF2-40B4-BE49-F238E27FC236}">
                <a16:creationId xmlns:a16="http://schemas.microsoft.com/office/drawing/2014/main" id="{575EC8D0-DC1C-124A-B32C-EE9FAB3A5B7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41274" y="925513"/>
            <a:ext cx="3958106" cy="2407251"/>
          </a:xfrm>
          <a:prstGeom prst="rect">
            <a:avLst/>
          </a:prstGeom>
        </p:spPr>
      </p:pic>
      <p:sp>
        <p:nvSpPr>
          <p:cNvPr id="3" name="TextBox 2">
            <a:extLst>
              <a:ext uri="{FF2B5EF4-FFF2-40B4-BE49-F238E27FC236}">
                <a16:creationId xmlns:a16="http://schemas.microsoft.com/office/drawing/2014/main" id="{A383D970-12C5-7846-B477-FA1A53479EEB}"/>
              </a:ext>
            </a:extLst>
          </p:cNvPr>
          <p:cNvSpPr txBox="1"/>
          <p:nvPr/>
        </p:nvSpPr>
        <p:spPr>
          <a:xfrm>
            <a:off x="7224157" y="6503988"/>
            <a:ext cx="3159839" cy="261610"/>
          </a:xfrm>
          <a:prstGeom prst="rect">
            <a:avLst/>
          </a:prstGeom>
          <a:noFill/>
        </p:spPr>
        <p:txBody>
          <a:bodyPr wrap="none" rtlCol="0">
            <a:spAutoFit/>
          </a:bodyPr>
          <a:lstStyle/>
          <a:p>
            <a:r>
              <a:rPr lang="en-US" sz="1100" dirty="0">
                <a:solidFill>
                  <a:srgbClr val="0070C0"/>
                </a:solidFill>
              </a:rPr>
              <a:t>https://</a:t>
            </a:r>
            <a:r>
              <a:rPr lang="en-US" sz="1100" dirty="0" err="1">
                <a:solidFill>
                  <a:srgbClr val="0070C0"/>
                </a:solidFill>
              </a:rPr>
              <a:t>en.wikipedia.org</a:t>
            </a:r>
            <a:r>
              <a:rPr lang="en-US" sz="1100" dirty="0">
                <a:solidFill>
                  <a:srgbClr val="0070C0"/>
                </a:solidFill>
              </a:rPr>
              <a:t>/wiki/</a:t>
            </a:r>
            <a:r>
              <a:rPr lang="en-US" sz="1100" dirty="0" err="1">
                <a:solidFill>
                  <a:srgbClr val="0070C0"/>
                </a:solidFill>
              </a:rPr>
              <a:t>Great_Fire_of_London</a:t>
            </a:r>
            <a:endParaRPr lang="en-US" sz="1100" dirty="0">
              <a:solidFill>
                <a:srgbClr val="0070C0"/>
              </a:solidFill>
            </a:endParaRPr>
          </a:p>
        </p:txBody>
      </p:sp>
      <p:pic>
        <p:nvPicPr>
          <p:cNvPr id="6" name="Picture 5">
            <a:extLst>
              <a:ext uri="{FF2B5EF4-FFF2-40B4-BE49-F238E27FC236}">
                <a16:creationId xmlns:a16="http://schemas.microsoft.com/office/drawing/2014/main" id="{D2CFEF77-CC6C-6A48-9CC5-86285756CF8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71687" y="925513"/>
            <a:ext cx="3492976" cy="2448950"/>
          </a:xfrm>
          <a:prstGeom prst="rect">
            <a:avLst/>
          </a:prstGeom>
        </p:spPr>
      </p:pic>
      <p:sp>
        <p:nvSpPr>
          <p:cNvPr id="7" name="TextBox 6">
            <a:extLst>
              <a:ext uri="{FF2B5EF4-FFF2-40B4-BE49-F238E27FC236}">
                <a16:creationId xmlns:a16="http://schemas.microsoft.com/office/drawing/2014/main" id="{76BF9B9B-6F14-D243-A10C-14753176234D}"/>
              </a:ext>
            </a:extLst>
          </p:cNvPr>
          <p:cNvSpPr txBox="1"/>
          <p:nvPr/>
        </p:nvSpPr>
        <p:spPr>
          <a:xfrm>
            <a:off x="5713811" y="3359479"/>
            <a:ext cx="3820661" cy="307777"/>
          </a:xfrm>
          <a:prstGeom prst="rect">
            <a:avLst/>
          </a:prstGeom>
          <a:noFill/>
        </p:spPr>
        <p:txBody>
          <a:bodyPr wrap="none" rtlCol="0">
            <a:spAutoFit/>
          </a:bodyPr>
          <a:lstStyle/>
          <a:p>
            <a:r>
              <a:rPr lang="en-US" sz="1400" dirty="0"/>
              <a:t>St Paul’s Cathedral designed by Christopher Wren</a:t>
            </a:r>
          </a:p>
        </p:txBody>
      </p:sp>
    </p:spTree>
    <p:extLst>
      <p:ext uri="{BB962C8B-B14F-4D97-AF65-F5344CB8AC3E}">
        <p14:creationId xmlns:p14="http://schemas.microsoft.com/office/powerpoint/2010/main" val="266327757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62A28C03-07E5-D54D-9903-D74D2EBB3BC8}"/>
              </a:ext>
            </a:extLst>
          </p:cNvPr>
          <p:cNvSpPr>
            <a:spLocks noGrp="1" noChangeArrowheads="1"/>
          </p:cNvSpPr>
          <p:nvPr>
            <p:ph type="title"/>
          </p:nvPr>
        </p:nvSpPr>
        <p:spPr>
          <a:xfrm>
            <a:off x="0" y="164683"/>
            <a:ext cx="10911013" cy="730250"/>
          </a:xfrm>
        </p:spPr>
        <p:txBody>
          <a:bodyPr/>
          <a:lstStyle/>
          <a:p>
            <a:pPr>
              <a:defRPr/>
            </a:pPr>
            <a:r>
              <a:rPr lang="en-US" altLang="en-US" b="0" dirty="0">
                <a:solidFill>
                  <a:schemeClr val="tx1"/>
                </a:solidFill>
                <a:ea typeface="+mj-ea"/>
              </a:rPr>
              <a:t>Philosophical Transactions </a:t>
            </a:r>
            <a:br>
              <a:rPr lang="en-US" altLang="en-US" b="0" dirty="0">
                <a:solidFill>
                  <a:schemeClr val="tx1"/>
                </a:solidFill>
                <a:ea typeface="+mj-ea"/>
              </a:rPr>
            </a:br>
            <a:r>
              <a:rPr lang="en-US" altLang="en-US" b="0" dirty="0">
                <a:solidFill>
                  <a:schemeClr val="tx1"/>
                </a:solidFill>
                <a:ea typeface="+mj-ea"/>
              </a:rPr>
              <a:t>(1665…The first  Scientific Journal)</a:t>
            </a:r>
            <a:r>
              <a:rPr lang="en-US" altLang="en-US" dirty="0">
                <a:ea typeface="+mj-ea"/>
              </a:rPr>
              <a:t> </a:t>
            </a:r>
          </a:p>
        </p:txBody>
      </p:sp>
      <p:sp>
        <p:nvSpPr>
          <p:cNvPr id="28677" name="Rectangle 6">
            <a:extLst>
              <a:ext uri="{FF2B5EF4-FFF2-40B4-BE49-F238E27FC236}">
                <a16:creationId xmlns:a16="http://schemas.microsoft.com/office/drawing/2014/main" id="{C3EFB1C5-DC42-E046-8F1D-D4B4FFBFFBB8}"/>
              </a:ext>
            </a:extLst>
          </p:cNvPr>
          <p:cNvSpPr>
            <a:spLocks noChangeArrowheads="1"/>
          </p:cNvSpPr>
          <p:nvPr/>
        </p:nvSpPr>
        <p:spPr bwMode="auto">
          <a:xfrm>
            <a:off x="8204200" y="5935663"/>
            <a:ext cx="15382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400">
                <a:solidFill>
                  <a:schemeClr val="bg1"/>
                </a:solidFill>
              </a:rPr>
              <a:t>© J.Paul Robinson</a:t>
            </a:r>
          </a:p>
        </p:txBody>
      </p:sp>
      <p:sp>
        <p:nvSpPr>
          <p:cNvPr id="28678" name="Text Box 7">
            <a:extLst>
              <a:ext uri="{FF2B5EF4-FFF2-40B4-BE49-F238E27FC236}">
                <a16:creationId xmlns:a16="http://schemas.microsoft.com/office/drawing/2014/main" id="{72D6DEAD-0FD5-C346-A93B-75FC8ECA75F0}"/>
              </a:ext>
            </a:extLst>
          </p:cNvPr>
          <p:cNvSpPr txBox="1">
            <a:spLocks noChangeArrowheads="1"/>
          </p:cNvSpPr>
          <p:nvPr/>
        </p:nvSpPr>
        <p:spPr bwMode="auto">
          <a:xfrm>
            <a:off x="179177" y="4991036"/>
            <a:ext cx="1052176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buSzTx/>
              <a:buFontTx/>
              <a:buNone/>
            </a:pPr>
            <a:r>
              <a:rPr lang="en-US" sz="1800" i="0" dirty="0">
                <a:latin typeface="Arial" panose="020B0604020202020204" pitchFamily="34" charset="0"/>
                <a:cs typeface="Arial" panose="020B0604020202020204" pitchFamily="34" charset="0"/>
              </a:rPr>
              <a:t>Hooke was the “Curator of Experiments” to the Royal Society. In such a position it was his  responsibility to demonstrate that  many ideas sent into the Society, were accurate. This gave him a lot of power, but little time to do his own experiments apparently. It also created friction with </a:t>
            </a:r>
            <a:r>
              <a:rPr lang="en-US" sz="1800" i="0" dirty="0" err="1">
                <a:latin typeface="Arial" panose="020B0604020202020204" pitchFamily="34" charset="0"/>
                <a:cs typeface="Arial" panose="020B0604020202020204" pitchFamily="34" charset="0"/>
              </a:rPr>
              <a:t>Issac</a:t>
            </a:r>
            <a:r>
              <a:rPr lang="en-US" sz="1800" i="0" dirty="0">
                <a:latin typeface="Arial" panose="020B0604020202020204" pitchFamily="34" charset="0"/>
                <a:cs typeface="Arial" panose="020B0604020202020204" pitchFamily="34" charset="0"/>
              </a:rPr>
              <a:t> Newton who was at Cambridge University – the main competitor to Oxford University!</a:t>
            </a:r>
            <a:endParaRPr lang="en-US" altLang="en-US" sz="300" dirty="0">
              <a:latin typeface="Arial" panose="020B0604020202020204" pitchFamily="34" charset="0"/>
              <a:cs typeface="Arial" panose="020B0604020202020204" pitchFamily="34" charset="0"/>
            </a:endParaRPr>
          </a:p>
        </p:txBody>
      </p:sp>
      <p:sp>
        <p:nvSpPr>
          <p:cNvPr id="11273" name="Line 9">
            <a:extLst>
              <a:ext uri="{FF2B5EF4-FFF2-40B4-BE49-F238E27FC236}">
                <a16:creationId xmlns:a16="http://schemas.microsoft.com/office/drawing/2014/main" id="{2ACED76E-BE0C-A54C-8B86-753CF62B64D3}"/>
              </a:ext>
            </a:extLst>
          </p:cNvPr>
          <p:cNvSpPr>
            <a:spLocks noChangeShapeType="1"/>
          </p:cNvSpPr>
          <p:nvPr/>
        </p:nvSpPr>
        <p:spPr bwMode="auto">
          <a:xfrm>
            <a:off x="10960100" y="543570"/>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1274" name="Text Box 10">
            <a:extLst>
              <a:ext uri="{FF2B5EF4-FFF2-40B4-BE49-F238E27FC236}">
                <a16:creationId xmlns:a16="http://schemas.microsoft.com/office/drawing/2014/main" id="{F2FFB21E-3BD5-C14E-8DA8-1408D28A1C20}"/>
              </a:ext>
            </a:extLst>
          </p:cNvPr>
          <p:cNvSpPr txBox="1">
            <a:spLocks noChangeArrowheads="1"/>
          </p:cNvSpPr>
          <p:nvPr/>
        </p:nvSpPr>
        <p:spPr bwMode="auto">
          <a:xfrm>
            <a:off x="11064876" y="1694508"/>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1665</a:t>
            </a:r>
          </a:p>
        </p:txBody>
      </p:sp>
      <p:sp>
        <p:nvSpPr>
          <p:cNvPr id="28682" name="Oval 13">
            <a:extLst>
              <a:ext uri="{FF2B5EF4-FFF2-40B4-BE49-F238E27FC236}">
                <a16:creationId xmlns:a16="http://schemas.microsoft.com/office/drawing/2014/main" id="{52C593B6-8347-5E42-9467-C171D899B52B}"/>
              </a:ext>
            </a:extLst>
          </p:cNvPr>
          <p:cNvSpPr>
            <a:spLocks noChangeArrowheads="1"/>
          </p:cNvSpPr>
          <p:nvPr/>
        </p:nvSpPr>
        <p:spPr bwMode="auto">
          <a:xfrm>
            <a:off x="10856913" y="145955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83" name="Oval 14">
            <a:extLst>
              <a:ext uri="{FF2B5EF4-FFF2-40B4-BE49-F238E27FC236}">
                <a16:creationId xmlns:a16="http://schemas.microsoft.com/office/drawing/2014/main" id="{E591AF7D-1C4E-2846-BA2C-075FF6A86152}"/>
              </a:ext>
            </a:extLst>
          </p:cNvPr>
          <p:cNvSpPr>
            <a:spLocks noChangeArrowheads="1"/>
          </p:cNvSpPr>
          <p:nvPr/>
        </p:nvSpPr>
        <p:spPr bwMode="auto">
          <a:xfrm>
            <a:off x="10847388" y="68962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84" name="Oval 15">
            <a:extLst>
              <a:ext uri="{FF2B5EF4-FFF2-40B4-BE49-F238E27FC236}">
                <a16:creationId xmlns:a16="http://schemas.microsoft.com/office/drawing/2014/main" id="{6880FAA4-7A6A-314F-A670-016111E78445}"/>
              </a:ext>
            </a:extLst>
          </p:cNvPr>
          <p:cNvSpPr>
            <a:spLocks noChangeArrowheads="1"/>
          </p:cNvSpPr>
          <p:nvPr/>
        </p:nvSpPr>
        <p:spPr bwMode="auto">
          <a:xfrm>
            <a:off x="10848975" y="107379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85" name="Oval 16">
            <a:extLst>
              <a:ext uri="{FF2B5EF4-FFF2-40B4-BE49-F238E27FC236}">
                <a16:creationId xmlns:a16="http://schemas.microsoft.com/office/drawing/2014/main" id="{075A0E4A-4B40-7E47-B396-E8DACEC7BF94}"/>
              </a:ext>
            </a:extLst>
          </p:cNvPr>
          <p:cNvSpPr>
            <a:spLocks noChangeArrowheads="1"/>
          </p:cNvSpPr>
          <p:nvPr/>
        </p:nvSpPr>
        <p:spPr bwMode="auto">
          <a:xfrm>
            <a:off x="10850563" y="126429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86" name="Oval 17">
            <a:extLst>
              <a:ext uri="{FF2B5EF4-FFF2-40B4-BE49-F238E27FC236}">
                <a16:creationId xmlns:a16="http://schemas.microsoft.com/office/drawing/2014/main" id="{6C7C44A4-43E1-B948-9E05-ABC8B26DBCF5}"/>
              </a:ext>
            </a:extLst>
          </p:cNvPr>
          <p:cNvSpPr>
            <a:spLocks noChangeArrowheads="1"/>
          </p:cNvSpPr>
          <p:nvPr/>
        </p:nvSpPr>
        <p:spPr bwMode="auto">
          <a:xfrm>
            <a:off x="10864850" y="164529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87" name="Oval 18">
            <a:extLst>
              <a:ext uri="{FF2B5EF4-FFF2-40B4-BE49-F238E27FC236}">
                <a16:creationId xmlns:a16="http://schemas.microsoft.com/office/drawing/2014/main" id="{777A2367-AFEF-2E48-A2F2-B5D0D7DB78A8}"/>
              </a:ext>
            </a:extLst>
          </p:cNvPr>
          <p:cNvSpPr>
            <a:spLocks noChangeArrowheads="1"/>
          </p:cNvSpPr>
          <p:nvPr/>
        </p:nvSpPr>
        <p:spPr bwMode="auto">
          <a:xfrm>
            <a:off x="10861675" y="1850082"/>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2" name="Picture 1">
            <a:extLst>
              <a:ext uri="{FF2B5EF4-FFF2-40B4-BE49-F238E27FC236}">
                <a16:creationId xmlns:a16="http://schemas.microsoft.com/office/drawing/2014/main" id="{BA666D84-4431-0740-ABE6-37F9E9CF46F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6473" y="1264295"/>
            <a:ext cx="3124430" cy="3589029"/>
          </a:xfrm>
          <a:prstGeom prst="rect">
            <a:avLst/>
          </a:prstGeom>
        </p:spPr>
      </p:pic>
      <p:pic>
        <p:nvPicPr>
          <p:cNvPr id="3" name="Picture 2">
            <a:extLst>
              <a:ext uri="{FF2B5EF4-FFF2-40B4-BE49-F238E27FC236}">
                <a16:creationId xmlns:a16="http://schemas.microsoft.com/office/drawing/2014/main" id="{D7E9607F-3DD5-414D-9955-57C49DB5787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99887" y="1169045"/>
            <a:ext cx="2919001" cy="3853543"/>
          </a:xfrm>
          <a:prstGeom prst="rect">
            <a:avLst/>
          </a:prstGeom>
        </p:spPr>
      </p:pic>
    </p:spTree>
    <p:extLst>
      <p:ext uri="{BB962C8B-B14F-4D97-AF65-F5344CB8AC3E}">
        <p14:creationId xmlns:p14="http://schemas.microsoft.com/office/powerpoint/2010/main" val="350829222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E3C90-6339-7541-BD04-9FDF7CD66687}"/>
              </a:ext>
            </a:extLst>
          </p:cNvPr>
          <p:cNvSpPr>
            <a:spLocks noGrp="1"/>
          </p:cNvSpPr>
          <p:nvPr>
            <p:ph type="title"/>
          </p:nvPr>
        </p:nvSpPr>
        <p:spPr>
          <a:xfrm>
            <a:off x="0" y="43929"/>
            <a:ext cx="11891963" cy="585788"/>
          </a:xfrm>
        </p:spPr>
        <p:txBody>
          <a:bodyPr/>
          <a:lstStyle/>
          <a:p>
            <a:r>
              <a:rPr lang="en-US" sz="3600" dirty="0"/>
              <a:t>“Robert Hook”</a:t>
            </a:r>
          </a:p>
        </p:txBody>
      </p:sp>
      <p:pic>
        <p:nvPicPr>
          <p:cNvPr id="5" name="Picture 4">
            <a:extLst>
              <a:ext uri="{FF2B5EF4-FFF2-40B4-BE49-F238E27FC236}">
                <a16:creationId xmlns:a16="http://schemas.microsoft.com/office/drawing/2014/main" id="{C42B089C-006B-D74D-8982-DCA26E14DF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1627" y="906376"/>
            <a:ext cx="3573575" cy="5409996"/>
          </a:xfrm>
          <a:prstGeom prst="rect">
            <a:avLst/>
          </a:prstGeom>
        </p:spPr>
      </p:pic>
      <p:sp>
        <p:nvSpPr>
          <p:cNvPr id="6" name="Line 9">
            <a:extLst>
              <a:ext uri="{FF2B5EF4-FFF2-40B4-BE49-F238E27FC236}">
                <a16:creationId xmlns:a16="http://schemas.microsoft.com/office/drawing/2014/main" id="{20131392-055D-3546-A6ED-1E0FF4BC14E7}"/>
              </a:ext>
            </a:extLst>
          </p:cNvPr>
          <p:cNvSpPr>
            <a:spLocks noChangeShapeType="1"/>
          </p:cNvSpPr>
          <p:nvPr/>
        </p:nvSpPr>
        <p:spPr bwMode="auto">
          <a:xfrm>
            <a:off x="10986968" y="497954"/>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7" name="Text Box 10">
            <a:extLst>
              <a:ext uri="{FF2B5EF4-FFF2-40B4-BE49-F238E27FC236}">
                <a16:creationId xmlns:a16="http://schemas.microsoft.com/office/drawing/2014/main" id="{2BFBBEBD-614A-BA4C-85B2-8927C5F2132C}"/>
              </a:ext>
            </a:extLst>
          </p:cNvPr>
          <p:cNvSpPr txBox="1">
            <a:spLocks noChangeArrowheads="1"/>
          </p:cNvSpPr>
          <p:nvPr/>
        </p:nvSpPr>
        <p:spPr bwMode="auto">
          <a:xfrm>
            <a:off x="11091744" y="1648892"/>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1668</a:t>
            </a:r>
          </a:p>
        </p:txBody>
      </p:sp>
      <p:sp>
        <p:nvSpPr>
          <p:cNvPr id="8" name="Oval 13">
            <a:extLst>
              <a:ext uri="{FF2B5EF4-FFF2-40B4-BE49-F238E27FC236}">
                <a16:creationId xmlns:a16="http://schemas.microsoft.com/office/drawing/2014/main" id="{D3FA8F62-9AD0-8241-896C-9F6B45C37FD2}"/>
              </a:ext>
            </a:extLst>
          </p:cNvPr>
          <p:cNvSpPr>
            <a:spLocks noChangeArrowheads="1"/>
          </p:cNvSpPr>
          <p:nvPr/>
        </p:nvSpPr>
        <p:spPr bwMode="auto">
          <a:xfrm>
            <a:off x="10883781" y="1413941"/>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 name="Oval 14">
            <a:extLst>
              <a:ext uri="{FF2B5EF4-FFF2-40B4-BE49-F238E27FC236}">
                <a16:creationId xmlns:a16="http://schemas.microsoft.com/office/drawing/2014/main" id="{54C22D27-108C-C945-A861-5EE4B6F61288}"/>
              </a:ext>
            </a:extLst>
          </p:cNvPr>
          <p:cNvSpPr>
            <a:spLocks noChangeArrowheads="1"/>
          </p:cNvSpPr>
          <p:nvPr/>
        </p:nvSpPr>
        <p:spPr bwMode="auto">
          <a:xfrm>
            <a:off x="10874256" y="644004"/>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 name="Oval 15">
            <a:extLst>
              <a:ext uri="{FF2B5EF4-FFF2-40B4-BE49-F238E27FC236}">
                <a16:creationId xmlns:a16="http://schemas.microsoft.com/office/drawing/2014/main" id="{3C3EFA0D-598E-604B-91DD-540F30575B73}"/>
              </a:ext>
            </a:extLst>
          </p:cNvPr>
          <p:cNvSpPr>
            <a:spLocks noChangeArrowheads="1"/>
          </p:cNvSpPr>
          <p:nvPr/>
        </p:nvSpPr>
        <p:spPr bwMode="auto">
          <a:xfrm>
            <a:off x="10875843" y="1028179"/>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1" name="Oval 16">
            <a:extLst>
              <a:ext uri="{FF2B5EF4-FFF2-40B4-BE49-F238E27FC236}">
                <a16:creationId xmlns:a16="http://schemas.microsoft.com/office/drawing/2014/main" id="{C5214C29-E62F-D445-8B7B-87A5413F0F6D}"/>
              </a:ext>
            </a:extLst>
          </p:cNvPr>
          <p:cNvSpPr>
            <a:spLocks noChangeArrowheads="1"/>
          </p:cNvSpPr>
          <p:nvPr/>
        </p:nvSpPr>
        <p:spPr bwMode="auto">
          <a:xfrm>
            <a:off x="10877431" y="1218679"/>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 name="Oval 17">
            <a:extLst>
              <a:ext uri="{FF2B5EF4-FFF2-40B4-BE49-F238E27FC236}">
                <a16:creationId xmlns:a16="http://schemas.microsoft.com/office/drawing/2014/main" id="{F0D42763-5517-D54F-8FC8-D4137B907ED3}"/>
              </a:ext>
            </a:extLst>
          </p:cNvPr>
          <p:cNvSpPr>
            <a:spLocks noChangeArrowheads="1"/>
          </p:cNvSpPr>
          <p:nvPr/>
        </p:nvSpPr>
        <p:spPr bwMode="auto">
          <a:xfrm>
            <a:off x="10891718" y="1599679"/>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3" name="Oval 18">
            <a:extLst>
              <a:ext uri="{FF2B5EF4-FFF2-40B4-BE49-F238E27FC236}">
                <a16:creationId xmlns:a16="http://schemas.microsoft.com/office/drawing/2014/main" id="{1EA019FB-638B-5D44-8E2C-BCD4082F7C16}"/>
              </a:ext>
            </a:extLst>
          </p:cNvPr>
          <p:cNvSpPr>
            <a:spLocks noChangeArrowheads="1"/>
          </p:cNvSpPr>
          <p:nvPr/>
        </p:nvSpPr>
        <p:spPr bwMode="auto">
          <a:xfrm>
            <a:off x="10888543" y="1804466"/>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 name="TextBox 3">
            <a:extLst>
              <a:ext uri="{FF2B5EF4-FFF2-40B4-BE49-F238E27FC236}">
                <a16:creationId xmlns:a16="http://schemas.microsoft.com/office/drawing/2014/main" id="{26C253E2-312F-3DA0-55F1-A34F915FEDFE}"/>
              </a:ext>
            </a:extLst>
          </p:cNvPr>
          <p:cNvSpPr txBox="1"/>
          <p:nvPr/>
        </p:nvSpPr>
        <p:spPr>
          <a:xfrm>
            <a:off x="4720281" y="2110557"/>
            <a:ext cx="5993025" cy="4093428"/>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A Contrivance to Make the Picture of Any Thing Appear on a Wall, Cub-Board, or within a Picture-Frame, &amp;c. in the Midst of a Light Room in the Day-Time; Or in the Night-Time in Any Room That is </a:t>
            </a:r>
            <a:r>
              <a:rPr lang="en-US" sz="2000" dirty="0" err="1">
                <a:latin typeface="Arial" panose="020B0604020202020204" pitchFamily="34" charset="0"/>
                <a:cs typeface="Arial" panose="020B0604020202020204" pitchFamily="34" charset="0"/>
              </a:rPr>
              <a:t>Enlightned</a:t>
            </a:r>
            <a:r>
              <a:rPr lang="en-US" sz="2000" dirty="0">
                <a:latin typeface="Arial" panose="020B0604020202020204" pitchFamily="34" charset="0"/>
                <a:cs typeface="Arial" panose="020B0604020202020204" pitchFamily="34" charset="0"/>
              </a:rPr>
              <a:t> with a Considerable Number of Candles;</a:t>
            </a: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 Devised and Communicated by the Ingenious Mr. Hook, as Follows</a:t>
            </a:r>
          </a:p>
        </p:txBody>
      </p:sp>
      <p:sp>
        <p:nvSpPr>
          <p:cNvPr id="15" name="Right Arrow 14">
            <a:extLst>
              <a:ext uri="{FF2B5EF4-FFF2-40B4-BE49-F238E27FC236}">
                <a16:creationId xmlns:a16="http://schemas.microsoft.com/office/drawing/2014/main" id="{C792F57B-76EC-B672-B162-7EFEA0DBE1EB}"/>
              </a:ext>
            </a:extLst>
          </p:cNvPr>
          <p:cNvSpPr/>
          <p:nvPr/>
        </p:nvSpPr>
        <p:spPr bwMode="auto">
          <a:xfrm rot="10800000">
            <a:off x="4086357" y="5393724"/>
            <a:ext cx="531341" cy="278027"/>
          </a:xfrm>
          <a:prstGeom prst="rightArrow">
            <a:avLst/>
          </a:prstGeom>
          <a:solidFill>
            <a:schemeClr val="accent1"/>
          </a:solidFill>
          <a:ln w="12699"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1" u="none" strike="noStrike" cap="none" normalizeH="0" baseline="0">
              <a:ln>
                <a:noFill/>
              </a:ln>
              <a:solidFill>
                <a:schemeClr val="tx1"/>
              </a:solidFill>
              <a:effectLst/>
              <a:latin typeface="Times New Roman" pitchFamily="18" charset="0"/>
            </a:endParaRPr>
          </a:p>
        </p:txBody>
      </p:sp>
      <p:sp>
        <p:nvSpPr>
          <p:cNvPr id="16" name="Right Arrow 15">
            <a:extLst>
              <a:ext uri="{FF2B5EF4-FFF2-40B4-BE49-F238E27FC236}">
                <a16:creationId xmlns:a16="http://schemas.microsoft.com/office/drawing/2014/main" id="{A55FF251-0CF5-BF9C-0B1C-315CA21ECAE1}"/>
              </a:ext>
            </a:extLst>
          </p:cNvPr>
          <p:cNvSpPr/>
          <p:nvPr/>
        </p:nvSpPr>
        <p:spPr bwMode="auto">
          <a:xfrm rot="10800000">
            <a:off x="4139727" y="2456935"/>
            <a:ext cx="531341" cy="278027"/>
          </a:xfrm>
          <a:prstGeom prst="rightArrow">
            <a:avLst/>
          </a:prstGeom>
          <a:solidFill>
            <a:schemeClr val="accent1"/>
          </a:solidFill>
          <a:ln w="12699"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1"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8814058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a:extLst>
              <a:ext uri="{FF2B5EF4-FFF2-40B4-BE49-F238E27FC236}">
                <a16:creationId xmlns:a16="http://schemas.microsoft.com/office/drawing/2014/main" id="{1C2AC59F-4102-C24C-AF4A-A0E053BB5595}"/>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32770" name="Picture 3">
            <a:extLst>
              <a:ext uri="{FF2B5EF4-FFF2-40B4-BE49-F238E27FC236}">
                <a16:creationId xmlns:a16="http://schemas.microsoft.com/office/drawing/2014/main" id="{596265C6-B125-3040-BE48-0EF7038B042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19275" y="0"/>
            <a:ext cx="8567738" cy="654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a:extLst>
              <a:ext uri="{FF2B5EF4-FFF2-40B4-BE49-F238E27FC236}">
                <a16:creationId xmlns:a16="http://schemas.microsoft.com/office/drawing/2014/main" id="{2A8609AC-4A36-D04A-93BE-FEA82D23006C}"/>
              </a:ext>
            </a:extLst>
          </p:cNvPr>
          <p:cNvSpPr>
            <a:spLocks noGrp="1" noChangeArrowheads="1"/>
          </p:cNvSpPr>
          <p:nvPr>
            <p:ph type="title"/>
          </p:nvPr>
        </p:nvSpPr>
        <p:spPr>
          <a:xfrm>
            <a:off x="1524000" y="1"/>
            <a:ext cx="6438900" cy="741363"/>
          </a:xfrm>
        </p:spPr>
        <p:txBody>
          <a:bodyPr/>
          <a:lstStyle/>
          <a:p>
            <a:r>
              <a:rPr lang="en-US" altLang="en-US">
                <a:solidFill>
                  <a:schemeClr val="tx1"/>
                </a:solidFill>
                <a:ea typeface="ＭＳ Ｐゴシック" panose="020B0600070205080204" pitchFamily="34" charset="-128"/>
              </a:rPr>
              <a:t>Robert Hooke (1635-1703)</a:t>
            </a:r>
            <a:endParaRPr lang="en-US" altLang="en-US">
              <a:ea typeface="ＭＳ Ｐゴシック" panose="020B0600070205080204" pitchFamily="34" charset="-128"/>
            </a:endParaRPr>
          </a:p>
        </p:txBody>
      </p:sp>
      <p:sp>
        <p:nvSpPr>
          <p:cNvPr id="34818" name="Text Box 3">
            <a:extLst>
              <a:ext uri="{FF2B5EF4-FFF2-40B4-BE49-F238E27FC236}">
                <a16:creationId xmlns:a16="http://schemas.microsoft.com/office/drawing/2014/main" id="{63315F94-290C-1346-BDDA-D7B31A974C53}"/>
              </a:ext>
            </a:extLst>
          </p:cNvPr>
          <p:cNvSpPr>
            <a:spLocks noGrp="1" noChangeArrowheads="1"/>
          </p:cNvSpPr>
          <p:nvPr>
            <p:ph type="body" idx="1"/>
          </p:nvPr>
        </p:nvSpPr>
        <p:spPr>
          <a:xfrm>
            <a:off x="370704" y="796925"/>
            <a:ext cx="9978075" cy="2808288"/>
          </a:xfrm>
          <a:ln w="12699">
            <a:solidFill>
              <a:srgbClr val="000000"/>
            </a:solidFill>
            <a:miter lim="800000"/>
            <a:headEnd/>
            <a:tailEnd/>
          </a:ln>
        </p:spPr>
        <p:txBody>
          <a:bodyPr/>
          <a:lstStyle/>
          <a:p>
            <a:pPr lvl="1">
              <a:lnSpc>
                <a:spcPct val="90000"/>
              </a:lnSpc>
              <a:buFontTx/>
              <a:buNone/>
            </a:pPr>
            <a:r>
              <a:rPr lang="en-US" altLang="en-US" sz="2400" b="1" i="1" dirty="0">
                <a:solidFill>
                  <a:srgbClr val="5542E0"/>
                </a:solidFill>
                <a:ea typeface="ＭＳ Ｐゴシック" panose="020B0600070205080204" pitchFamily="34" charset="-128"/>
              </a:rPr>
              <a:t>“. . . I could exceedingly plainly perceive it to be all perforated and porous. . . these pores, or cells, . . . were indeed the first microscopical pores I ever saw, and perhaps, that were ever seen, for I had not met with any Writer or Person, that had made any mention of them before this.”</a:t>
            </a:r>
            <a:r>
              <a:rPr lang="en-US" altLang="ja-JP" sz="2400" b="1" i="1" dirty="0">
                <a:ea typeface="ＭＳ Ｐゴシック" panose="020B0600070205080204" pitchFamily="34" charset="-128"/>
              </a:rPr>
              <a:t>   </a:t>
            </a:r>
            <a:r>
              <a:rPr lang="en-US" altLang="ja-JP" sz="2400" i="1" dirty="0">
                <a:ea typeface="ＭＳ Ｐゴシック" panose="020B0600070205080204" pitchFamily="34" charset="-128"/>
              </a:rPr>
              <a:t>Robert Hooke</a:t>
            </a:r>
            <a:endParaRPr lang="en-US" altLang="en-US" sz="1400" i="1" dirty="0">
              <a:solidFill>
                <a:srgbClr val="5542E0"/>
              </a:solidFill>
              <a:ea typeface="ＭＳ Ｐゴシック" panose="020B0600070205080204" pitchFamily="34" charset="-128"/>
            </a:endParaRPr>
          </a:p>
        </p:txBody>
      </p:sp>
      <p:sp>
        <p:nvSpPr>
          <p:cNvPr id="14340" name="Line 4">
            <a:extLst>
              <a:ext uri="{FF2B5EF4-FFF2-40B4-BE49-F238E27FC236}">
                <a16:creationId xmlns:a16="http://schemas.microsoft.com/office/drawing/2014/main" id="{C5B71667-186E-9D4B-A2F1-F63D3D60963A}"/>
              </a:ext>
            </a:extLst>
          </p:cNvPr>
          <p:cNvSpPr>
            <a:spLocks noChangeShapeType="1"/>
          </p:cNvSpPr>
          <p:nvPr/>
        </p:nvSpPr>
        <p:spPr bwMode="auto">
          <a:xfrm>
            <a:off x="10990992" y="500320"/>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4341" name="Text Box 5">
            <a:extLst>
              <a:ext uri="{FF2B5EF4-FFF2-40B4-BE49-F238E27FC236}">
                <a16:creationId xmlns:a16="http://schemas.microsoft.com/office/drawing/2014/main" id="{94998BF7-653E-734D-98FF-8D2414EC632C}"/>
              </a:ext>
            </a:extLst>
          </p:cNvPr>
          <p:cNvSpPr txBox="1">
            <a:spLocks noChangeArrowheads="1"/>
          </p:cNvSpPr>
          <p:nvPr/>
        </p:nvSpPr>
        <p:spPr bwMode="auto">
          <a:xfrm>
            <a:off x="11095767" y="1670307"/>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1665</a:t>
            </a:r>
          </a:p>
        </p:txBody>
      </p:sp>
      <p:sp>
        <p:nvSpPr>
          <p:cNvPr id="34821" name="Oval 8">
            <a:extLst>
              <a:ext uri="{FF2B5EF4-FFF2-40B4-BE49-F238E27FC236}">
                <a16:creationId xmlns:a16="http://schemas.microsoft.com/office/drawing/2014/main" id="{128C3A10-5C10-3748-9110-EDFDE4597AB7}"/>
              </a:ext>
            </a:extLst>
          </p:cNvPr>
          <p:cNvSpPr>
            <a:spLocks noChangeArrowheads="1"/>
          </p:cNvSpPr>
          <p:nvPr/>
        </p:nvSpPr>
        <p:spPr bwMode="auto">
          <a:xfrm>
            <a:off x="10887805" y="141630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4822" name="Oval 9">
            <a:extLst>
              <a:ext uri="{FF2B5EF4-FFF2-40B4-BE49-F238E27FC236}">
                <a16:creationId xmlns:a16="http://schemas.microsoft.com/office/drawing/2014/main" id="{7AEDAB1E-BE86-CF4A-9BC2-4F5D9FFD8FB0}"/>
              </a:ext>
            </a:extLst>
          </p:cNvPr>
          <p:cNvSpPr>
            <a:spLocks noChangeArrowheads="1"/>
          </p:cNvSpPr>
          <p:nvPr/>
        </p:nvSpPr>
        <p:spPr bwMode="auto">
          <a:xfrm>
            <a:off x="10878280" y="64637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4823" name="Oval 10">
            <a:extLst>
              <a:ext uri="{FF2B5EF4-FFF2-40B4-BE49-F238E27FC236}">
                <a16:creationId xmlns:a16="http://schemas.microsoft.com/office/drawing/2014/main" id="{48DF28A5-CAF7-7A43-B981-17F725BCF75D}"/>
              </a:ext>
            </a:extLst>
          </p:cNvPr>
          <p:cNvSpPr>
            <a:spLocks noChangeArrowheads="1"/>
          </p:cNvSpPr>
          <p:nvPr/>
        </p:nvSpPr>
        <p:spPr bwMode="auto">
          <a:xfrm>
            <a:off x="10879867" y="103054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4824" name="Oval 11">
            <a:extLst>
              <a:ext uri="{FF2B5EF4-FFF2-40B4-BE49-F238E27FC236}">
                <a16:creationId xmlns:a16="http://schemas.microsoft.com/office/drawing/2014/main" id="{13D0A955-1D08-EB45-B7E4-596D7484039F}"/>
              </a:ext>
            </a:extLst>
          </p:cNvPr>
          <p:cNvSpPr>
            <a:spLocks noChangeArrowheads="1"/>
          </p:cNvSpPr>
          <p:nvPr/>
        </p:nvSpPr>
        <p:spPr bwMode="auto">
          <a:xfrm>
            <a:off x="10881455" y="122104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4825" name="Oval 12">
            <a:extLst>
              <a:ext uri="{FF2B5EF4-FFF2-40B4-BE49-F238E27FC236}">
                <a16:creationId xmlns:a16="http://schemas.microsoft.com/office/drawing/2014/main" id="{20AEE1C6-06A6-114A-8CA1-FFD8FC3503D2}"/>
              </a:ext>
            </a:extLst>
          </p:cNvPr>
          <p:cNvSpPr>
            <a:spLocks noChangeArrowheads="1"/>
          </p:cNvSpPr>
          <p:nvPr/>
        </p:nvSpPr>
        <p:spPr bwMode="auto">
          <a:xfrm>
            <a:off x="10895742" y="160204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4826" name="Oval 13">
            <a:extLst>
              <a:ext uri="{FF2B5EF4-FFF2-40B4-BE49-F238E27FC236}">
                <a16:creationId xmlns:a16="http://schemas.microsoft.com/office/drawing/2014/main" id="{AA67E797-F7C9-9041-9E7E-02E720869397}"/>
              </a:ext>
            </a:extLst>
          </p:cNvPr>
          <p:cNvSpPr>
            <a:spLocks noChangeArrowheads="1"/>
          </p:cNvSpPr>
          <p:nvPr/>
        </p:nvSpPr>
        <p:spPr bwMode="auto">
          <a:xfrm>
            <a:off x="10892567" y="1806832"/>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4827" name="Text Box 14">
            <a:extLst>
              <a:ext uri="{FF2B5EF4-FFF2-40B4-BE49-F238E27FC236}">
                <a16:creationId xmlns:a16="http://schemas.microsoft.com/office/drawing/2014/main" id="{DCDCB554-61A2-924D-84B0-2940B9B4C4C1}"/>
              </a:ext>
            </a:extLst>
          </p:cNvPr>
          <p:cNvSpPr txBox="1">
            <a:spLocks noChangeArrowheads="1"/>
          </p:cNvSpPr>
          <p:nvPr/>
        </p:nvSpPr>
        <p:spPr bwMode="auto">
          <a:xfrm>
            <a:off x="1684592" y="3850761"/>
            <a:ext cx="8664187" cy="1565275"/>
          </a:xfrm>
          <a:prstGeom prst="rect">
            <a:avLst/>
          </a:prstGeom>
          <a:noFill/>
          <a:ln w="12699">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2400" dirty="0">
                <a:solidFill>
                  <a:schemeClr val="hlink"/>
                </a:solidFill>
              </a:rPr>
              <a:t>Note: this is the famous Robert Hooke quote that is in every textbook, quoted in every manuscript….</a:t>
            </a:r>
          </a:p>
          <a:p>
            <a:pPr>
              <a:spcBef>
                <a:spcPct val="0"/>
              </a:spcBef>
              <a:buSzTx/>
              <a:buFontTx/>
              <a:buNone/>
            </a:pPr>
            <a:r>
              <a:rPr lang="en-US" altLang="en-US" sz="2400" dirty="0">
                <a:solidFill>
                  <a:schemeClr val="hlink"/>
                </a:solidFill>
              </a:rPr>
              <a:t>But it is actually not a direct quote – it is a classic quote that one person used and everyone else then quotes…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2348994" y="3072525"/>
            <a:ext cx="7364413" cy="1143000"/>
          </a:xfrm>
        </p:spPr>
        <p:txBody>
          <a:bodyPr/>
          <a:lstStyle/>
          <a:p>
            <a:r>
              <a:rPr lang="en-US" altLang="en-US" dirty="0"/>
              <a:t>Learning Objectives - Lecture 1</a:t>
            </a:r>
            <a:br>
              <a:rPr lang="en-US" altLang="en-US" dirty="0"/>
            </a:br>
            <a:r>
              <a:rPr lang="en-US" altLang="en-US" dirty="0"/>
              <a:t>this is in 2 parts – Pt#1 and Pt#2</a:t>
            </a:r>
          </a:p>
        </p:txBody>
      </p:sp>
      <p:sp>
        <p:nvSpPr>
          <p:cNvPr id="4099" name="Content Placeholder 2"/>
          <p:cNvSpPr>
            <a:spLocks noGrp="1"/>
          </p:cNvSpPr>
          <p:nvPr>
            <p:ph idx="1"/>
          </p:nvPr>
        </p:nvSpPr>
        <p:spPr>
          <a:xfrm>
            <a:off x="2133600" y="4279876"/>
            <a:ext cx="7772400" cy="1816125"/>
          </a:xfrm>
        </p:spPr>
        <p:txBody>
          <a:bodyPr/>
          <a:lstStyle/>
          <a:p>
            <a:r>
              <a:rPr lang="en-US" altLang="en-US" sz="2000" dirty="0"/>
              <a:t>Understand the invention process of microscopy over several centuries</a:t>
            </a:r>
          </a:p>
          <a:p>
            <a:r>
              <a:rPr lang="en-US" altLang="en-US" sz="2000" dirty="0"/>
              <a:t>Learn why each inventor had to change the technology</a:t>
            </a:r>
          </a:p>
          <a:p>
            <a:r>
              <a:rPr lang="en-US" altLang="en-US" sz="2000" dirty="0"/>
              <a:t>Discovery why new algorithms changed the process of microscopy</a:t>
            </a:r>
          </a:p>
          <a:p>
            <a:r>
              <a:rPr lang="en-US" altLang="en-US" sz="2000" dirty="0"/>
              <a:t>See how these discoveries impact how we use technology today</a:t>
            </a:r>
          </a:p>
        </p:txBody>
      </p:sp>
      <p:sp>
        <p:nvSpPr>
          <p:cNvPr id="4100" name="Date Placeholder 3"/>
          <p:cNvSpPr>
            <a:spLocks noGrp="1"/>
          </p:cNvSpPr>
          <p:nvPr>
            <p:ph type="dt" sz="quarter" idx="10"/>
          </p:nvPr>
        </p:nvSpPr>
        <p:spPr bwMode="auto">
          <a:xfrm>
            <a:off x="1524000" y="661987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eaLnBrk="1" hangingPunct="1">
              <a:spcBef>
                <a:spcPct val="0"/>
              </a:spcBef>
              <a:buFontTx/>
              <a:buNone/>
              <a:defRPr/>
            </a:pPr>
            <a:fld id="{A0B5C6AC-7120-4021-8169-53C20FF766A4}" type="datetime12">
              <a:rPr lang="en-US" smtClean="0"/>
              <a:pPr eaLnBrk="1" hangingPunct="1">
                <a:spcBef>
                  <a:spcPct val="0"/>
                </a:spcBef>
                <a:buFontTx/>
                <a:buNone/>
                <a:defRPr/>
              </a:pPr>
              <a:t>3:16 PM</a:t>
            </a:fld>
            <a:endParaRPr lang="en-US" altLang="en-US"/>
          </a:p>
        </p:txBody>
      </p:sp>
      <p:sp>
        <p:nvSpPr>
          <p:cNvPr id="3" name="TextBox 2">
            <a:extLst>
              <a:ext uri="{FF2B5EF4-FFF2-40B4-BE49-F238E27FC236}">
                <a16:creationId xmlns:a16="http://schemas.microsoft.com/office/drawing/2014/main" id="{324C9C3A-DAD9-6D4E-B68B-318FBCC7B8E2}"/>
              </a:ext>
            </a:extLst>
          </p:cNvPr>
          <p:cNvSpPr txBox="1"/>
          <p:nvPr/>
        </p:nvSpPr>
        <p:spPr>
          <a:xfrm>
            <a:off x="2348993" y="691379"/>
            <a:ext cx="7653600" cy="1938992"/>
          </a:xfrm>
          <a:prstGeom prst="rect">
            <a:avLst/>
          </a:prstGeom>
          <a:noFill/>
        </p:spPr>
        <p:txBody>
          <a:bodyPr wrap="square" rtlCol="0">
            <a:spAutoFit/>
          </a:bodyPr>
          <a:lstStyle/>
          <a:p>
            <a:pPr algn="ctr"/>
            <a:r>
              <a:rPr lang="en-US" sz="2000" dirty="0"/>
              <a:t>Goals and Evaluation</a:t>
            </a:r>
          </a:p>
          <a:p>
            <a:r>
              <a:rPr lang="en-US" sz="2000" dirty="0"/>
              <a:t>1CR class – goal is to provide a basis for understanding the basics of microscopy, and the nature of images and their correct usage.</a:t>
            </a:r>
          </a:p>
          <a:p>
            <a:endParaRPr lang="en-US" sz="2000" dirty="0"/>
          </a:p>
          <a:p>
            <a:r>
              <a:rPr lang="en-US" sz="2000" dirty="0"/>
              <a:t>Evaluation will be based on a take home exam at the end of the semester.</a:t>
            </a:r>
          </a:p>
          <a:p>
            <a:endParaRPr lang="en-US" sz="2000" dirty="0"/>
          </a:p>
        </p:txBody>
      </p:sp>
    </p:spTree>
    <p:extLst>
      <p:ext uri="{BB962C8B-B14F-4D97-AF65-F5344CB8AC3E}">
        <p14:creationId xmlns:p14="http://schemas.microsoft.com/office/powerpoint/2010/main" val="1120535479"/>
      </p:ext>
    </p:extLst>
  </p:cSld>
  <p:clrMapOvr>
    <a:masterClrMapping/>
  </p:clrMapOvr>
  <mc:AlternateContent xmlns:mc="http://schemas.openxmlformats.org/markup-compatibility/2006" xmlns:p14="http://schemas.microsoft.com/office/powerpoint/2010/main">
    <mc:Choice Requires="p14">
      <p:transition spd="slow" p14:dur="2000" advTm="53800"/>
    </mc:Choice>
    <mc:Fallback xmlns="">
      <p:transition spd="slow" advTm="538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a:extLst>
              <a:ext uri="{FF2B5EF4-FFF2-40B4-BE49-F238E27FC236}">
                <a16:creationId xmlns:a16="http://schemas.microsoft.com/office/drawing/2014/main" id="{A8C4F5F9-6D60-9B40-A942-B98588AB623D}"/>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36866" name="Picture 3">
            <a:extLst>
              <a:ext uri="{FF2B5EF4-FFF2-40B4-BE49-F238E27FC236}">
                <a16:creationId xmlns:a16="http://schemas.microsoft.com/office/drawing/2014/main" id="{128F5F03-E611-7B4F-87CD-65121B7E9E4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0" y="376239"/>
            <a:ext cx="9144000" cy="613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Freeform 4">
            <a:extLst>
              <a:ext uri="{FF2B5EF4-FFF2-40B4-BE49-F238E27FC236}">
                <a16:creationId xmlns:a16="http://schemas.microsoft.com/office/drawing/2014/main" id="{73A3AC01-1750-A542-B3FA-988617CB9BAB}"/>
              </a:ext>
            </a:extLst>
          </p:cNvPr>
          <p:cNvSpPr>
            <a:spLocks/>
          </p:cNvSpPr>
          <p:nvPr/>
        </p:nvSpPr>
        <p:spPr bwMode="auto">
          <a:xfrm>
            <a:off x="5448300" y="4248150"/>
            <a:ext cx="901700" cy="933450"/>
          </a:xfrm>
          <a:custGeom>
            <a:avLst/>
            <a:gdLst>
              <a:gd name="T0" fmla="*/ 2147483646 w 568"/>
              <a:gd name="T1" fmla="*/ 2147483646 h 588"/>
              <a:gd name="T2" fmla="*/ 2147483646 w 568"/>
              <a:gd name="T3" fmla="*/ 2147483646 h 588"/>
              <a:gd name="T4" fmla="*/ 2147483646 w 568"/>
              <a:gd name="T5" fmla="*/ 2147483646 h 588"/>
              <a:gd name="T6" fmla="*/ 2147483646 w 568"/>
              <a:gd name="T7" fmla="*/ 2147483646 h 588"/>
              <a:gd name="T8" fmla="*/ 2147483646 w 568"/>
              <a:gd name="T9" fmla="*/ 2147483646 h 588"/>
              <a:gd name="T10" fmla="*/ 2147483646 w 568"/>
              <a:gd name="T11" fmla="*/ 2147483646 h 588"/>
              <a:gd name="T12" fmla="*/ 2147483646 w 568"/>
              <a:gd name="T13" fmla="*/ 2147483646 h 588"/>
              <a:gd name="T14" fmla="*/ 2147483646 w 568"/>
              <a:gd name="T15" fmla="*/ 2147483646 h 588"/>
              <a:gd name="T16" fmla="*/ 2147483646 w 568"/>
              <a:gd name="T17" fmla="*/ 0 h 588"/>
              <a:gd name="T18" fmla="*/ 0 w 568"/>
              <a:gd name="T19" fmla="*/ 2147483646 h 5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68" h="588">
                <a:moveTo>
                  <a:pt x="246" y="276"/>
                </a:moveTo>
                <a:cubicBezTo>
                  <a:pt x="190" y="298"/>
                  <a:pt x="131" y="314"/>
                  <a:pt x="78" y="342"/>
                </a:cubicBezTo>
                <a:cubicBezTo>
                  <a:pt x="48" y="358"/>
                  <a:pt x="81" y="492"/>
                  <a:pt x="84" y="498"/>
                </a:cubicBezTo>
                <a:cubicBezTo>
                  <a:pt x="121" y="580"/>
                  <a:pt x="319" y="577"/>
                  <a:pt x="384" y="588"/>
                </a:cubicBezTo>
                <a:cubicBezTo>
                  <a:pt x="420" y="584"/>
                  <a:pt x="457" y="587"/>
                  <a:pt x="492" y="576"/>
                </a:cubicBezTo>
                <a:cubicBezTo>
                  <a:pt x="511" y="570"/>
                  <a:pt x="540" y="540"/>
                  <a:pt x="540" y="540"/>
                </a:cubicBezTo>
                <a:cubicBezTo>
                  <a:pt x="568" y="493"/>
                  <a:pt x="567" y="505"/>
                  <a:pt x="564" y="426"/>
                </a:cubicBezTo>
                <a:cubicBezTo>
                  <a:pt x="557" y="265"/>
                  <a:pt x="554" y="131"/>
                  <a:pt x="402" y="42"/>
                </a:cubicBezTo>
                <a:cubicBezTo>
                  <a:pt x="342" y="7"/>
                  <a:pt x="210" y="5"/>
                  <a:pt x="150" y="0"/>
                </a:cubicBezTo>
                <a:cubicBezTo>
                  <a:pt x="100" y="4"/>
                  <a:pt x="0" y="12"/>
                  <a:pt x="0" y="12"/>
                </a:cubicBezTo>
              </a:path>
            </a:pathLst>
          </a:custGeom>
          <a:noFill/>
          <a:ln w="38100" cap="flat" cmpd="sng">
            <a:solidFill>
              <a:srgbClr val="0066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4437" name="Line 5">
            <a:extLst>
              <a:ext uri="{FF2B5EF4-FFF2-40B4-BE49-F238E27FC236}">
                <a16:creationId xmlns:a16="http://schemas.microsoft.com/office/drawing/2014/main" id="{F7D5D910-041C-DE4A-B7D5-BD59D2B88C45}"/>
              </a:ext>
            </a:extLst>
          </p:cNvPr>
          <p:cNvSpPr>
            <a:spLocks noChangeShapeType="1"/>
          </p:cNvSpPr>
          <p:nvPr/>
        </p:nvSpPr>
        <p:spPr bwMode="auto">
          <a:xfrm>
            <a:off x="8728076" y="2601913"/>
            <a:ext cx="733425" cy="0"/>
          </a:xfrm>
          <a:prstGeom prst="line">
            <a:avLst/>
          </a:prstGeom>
          <a:noFill/>
          <a:ln w="38100">
            <a:solidFill>
              <a:schemeClr val="hlink"/>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274438" name="Line 6">
            <a:extLst>
              <a:ext uri="{FF2B5EF4-FFF2-40B4-BE49-F238E27FC236}">
                <a16:creationId xmlns:a16="http://schemas.microsoft.com/office/drawing/2014/main" id="{82D7FBC8-9AB1-D84F-B2CB-671B5587EEBF}"/>
              </a:ext>
            </a:extLst>
          </p:cNvPr>
          <p:cNvSpPr>
            <a:spLocks noChangeShapeType="1"/>
          </p:cNvSpPr>
          <p:nvPr/>
        </p:nvSpPr>
        <p:spPr bwMode="auto">
          <a:xfrm flipV="1">
            <a:off x="3001963" y="2855914"/>
            <a:ext cx="5446712" cy="79375"/>
          </a:xfrm>
          <a:prstGeom prst="line">
            <a:avLst/>
          </a:prstGeom>
          <a:noFill/>
          <a:ln w="38100">
            <a:solidFill>
              <a:schemeClr val="hlink"/>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274439" name="Line 7">
            <a:extLst>
              <a:ext uri="{FF2B5EF4-FFF2-40B4-BE49-F238E27FC236}">
                <a16:creationId xmlns:a16="http://schemas.microsoft.com/office/drawing/2014/main" id="{85189CC6-7ABB-3242-B9B5-EC568999B5FA}"/>
              </a:ext>
            </a:extLst>
          </p:cNvPr>
          <p:cNvSpPr>
            <a:spLocks noChangeShapeType="1"/>
          </p:cNvSpPr>
          <p:nvPr/>
        </p:nvSpPr>
        <p:spPr bwMode="auto">
          <a:xfrm>
            <a:off x="4418013" y="5005389"/>
            <a:ext cx="1738312" cy="20637"/>
          </a:xfrm>
          <a:prstGeom prst="line">
            <a:avLst/>
          </a:prstGeom>
          <a:noFill/>
          <a:ln w="38100">
            <a:solidFill>
              <a:schemeClr val="hlink"/>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274440" name="Line 8">
            <a:extLst>
              <a:ext uri="{FF2B5EF4-FFF2-40B4-BE49-F238E27FC236}">
                <a16:creationId xmlns:a16="http://schemas.microsoft.com/office/drawing/2014/main" id="{1E7E35BE-A07C-F84F-980D-D661F781F59E}"/>
              </a:ext>
            </a:extLst>
          </p:cNvPr>
          <p:cNvSpPr>
            <a:spLocks noChangeShapeType="1"/>
          </p:cNvSpPr>
          <p:nvPr/>
        </p:nvSpPr>
        <p:spPr bwMode="auto">
          <a:xfrm>
            <a:off x="6248401" y="5959475"/>
            <a:ext cx="3095625" cy="0"/>
          </a:xfrm>
          <a:prstGeom prst="line">
            <a:avLst/>
          </a:prstGeom>
          <a:noFill/>
          <a:ln w="38100">
            <a:solidFill>
              <a:schemeClr val="hlink"/>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274441" name="Line 9">
            <a:extLst>
              <a:ext uri="{FF2B5EF4-FFF2-40B4-BE49-F238E27FC236}">
                <a16:creationId xmlns:a16="http://schemas.microsoft.com/office/drawing/2014/main" id="{88782FA3-0F7B-AB4E-95EF-8CE141A5AE9E}"/>
              </a:ext>
            </a:extLst>
          </p:cNvPr>
          <p:cNvSpPr>
            <a:spLocks noChangeShapeType="1"/>
          </p:cNvSpPr>
          <p:nvPr/>
        </p:nvSpPr>
        <p:spPr bwMode="auto">
          <a:xfrm>
            <a:off x="2941638" y="6191250"/>
            <a:ext cx="6350000" cy="20638"/>
          </a:xfrm>
          <a:prstGeom prst="line">
            <a:avLst/>
          </a:prstGeom>
          <a:noFill/>
          <a:ln w="38100">
            <a:solidFill>
              <a:schemeClr val="hlink"/>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274442" name="Line 10">
            <a:extLst>
              <a:ext uri="{FF2B5EF4-FFF2-40B4-BE49-F238E27FC236}">
                <a16:creationId xmlns:a16="http://schemas.microsoft.com/office/drawing/2014/main" id="{016A2433-8CB6-514A-BF76-1475FA735EEF}"/>
              </a:ext>
            </a:extLst>
          </p:cNvPr>
          <p:cNvSpPr>
            <a:spLocks noChangeShapeType="1"/>
          </p:cNvSpPr>
          <p:nvPr/>
        </p:nvSpPr>
        <p:spPr bwMode="auto">
          <a:xfrm>
            <a:off x="2951163" y="6430963"/>
            <a:ext cx="6310312" cy="19050"/>
          </a:xfrm>
          <a:prstGeom prst="line">
            <a:avLst/>
          </a:prstGeom>
          <a:noFill/>
          <a:ln w="38100">
            <a:solidFill>
              <a:schemeClr val="hlink"/>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74437"/>
                                        </p:tgtEl>
                                        <p:attrNameLst>
                                          <p:attrName>style.visibility</p:attrName>
                                        </p:attrNameLst>
                                      </p:cBhvr>
                                      <p:to>
                                        <p:strVal val="visible"/>
                                      </p:to>
                                    </p:set>
                                    <p:animEffect transition="in" filter="dissolve">
                                      <p:cBhvr>
                                        <p:cTn id="7" dur="500"/>
                                        <p:tgtEl>
                                          <p:spTgt spid="274437"/>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274438"/>
                                        </p:tgtEl>
                                        <p:attrNameLst>
                                          <p:attrName>style.visibility</p:attrName>
                                        </p:attrNameLst>
                                      </p:cBhvr>
                                      <p:to>
                                        <p:strVal val="visible"/>
                                      </p:to>
                                    </p:set>
                                    <p:animEffect transition="in" filter="dissolve">
                                      <p:cBhvr>
                                        <p:cTn id="11" dur="500"/>
                                        <p:tgtEl>
                                          <p:spTgt spid="274438"/>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274439"/>
                                        </p:tgtEl>
                                        <p:attrNameLst>
                                          <p:attrName>style.visibility</p:attrName>
                                        </p:attrNameLst>
                                      </p:cBhvr>
                                      <p:to>
                                        <p:strVal val="visible"/>
                                      </p:to>
                                    </p:set>
                                    <p:animEffect transition="in" filter="dissolve">
                                      <p:cBhvr>
                                        <p:cTn id="15" dur="500"/>
                                        <p:tgtEl>
                                          <p:spTgt spid="274439"/>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274440"/>
                                        </p:tgtEl>
                                        <p:attrNameLst>
                                          <p:attrName>style.visibility</p:attrName>
                                        </p:attrNameLst>
                                      </p:cBhvr>
                                      <p:to>
                                        <p:strVal val="visible"/>
                                      </p:to>
                                    </p:set>
                                    <p:animEffect transition="in" filter="dissolve">
                                      <p:cBhvr>
                                        <p:cTn id="19" dur="500"/>
                                        <p:tgtEl>
                                          <p:spTgt spid="274440"/>
                                        </p:tgtEl>
                                      </p:cBhvr>
                                    </p:animEffect>
                                  </p:childTnLst>
                                </p:cTn>
                              </p:par>
                            </p:childTnLst>
                          </p:cTn>
                        </p:par>
                        <p:par>
                          <p:cTn id="20" fill="hold" nodeType="afterGroup">
                            <p:stCondLst>
                              <p:cond delay="2000"/>
                            </p:stCondLst>
                            <p:childTnLst>
                              <p:par>
                                <p:cTn id="21" presetID="9" presetClass="entr" presetSubtype="0" fill="hold" nodeType="afterEffect">
                                  <p:stCondLst>
                                    <p:cond delay="0"/>
                                  </p:stCondLst>
                                  <p:childTnLst>
                                    <p:set>
                                      <p:cBhvr>
                                        <p:cTn id="22" dur="1" fill="hold">
                                          <p:stCondLst>
                                            <p:cond delay="0"/>
                                          </p:stCondLst>
                                        </p:cTn>
                                        <p:tgtEl>
                                          <p:spTgt spid="274441"/>
                                        </p:tgtEl>
                                        <p:attrNameLst>
                                          <p:attrName>style.visibility</p:attrName>
                                        </p:attrNameLst>
                                      </p:cBhvr>
                                      <p:to>
                                        <p:strVal val="visible"/>
                                      </p:to>
                                    </p:set>
                                    <p:animEffect transition="in" filter="dissolve">
                                      <p:cBhvr>
                                        <p:cTn id="23" dur="500"/>
                                        <p:tgtEl>
                                          <p:spTgt spid="274441"/>
                                        </p:tgtEl>
                                      </p:cBhvr>
                                    </p:animEffect>
                                  </p:childTnLst>
                                </p:cTn>
                              </p:par>
                            </p:childTnLst>
                          </p:cTn>
                        </p:par>
                        <p:par>
                          <p:cTn id="24" fill="hold" nodeType="afterGroup">
                            <p:stCondLst>
                              <p:cond delay="2500"/>
                            </p:stCondLst>
                            <p:childTnLst>
                              <p:par>
                                <p:cTn id="25" presetID="9" presetClass="entr" presetSubtype="0" fill="hold" nodeType="afterEffect">
                                  <p:stCondLst>
                                    <p:cond delay="0"/>
                                  </p:stCondLst>
                                  <p:childTnLst>
                                    <p:set>
                                      <p:cBhvr>
                                        <p:cTn id="26" dur="1" fill="hold">
                                          <p:stCondLst>
                                            <p:cond delay="0"/>
                                          </p:stCondLst>
                                        </p:cTn>
                                        <p:tgtEl>
                                          <p:spTgt spid="274442"/>
                                        </p:tgtEl>
                                        <p:attrNameLst>
                                          <p:attrName>style.visibility</p:attrName>
                                        </p:attrNameLst>
                                      </p:cBhvr>
                                      <p:to>
                                        <p:strVal val="visible"/>
                                      </p:to>
                                    </p:set>
                                    <p:animEffect transition="in" filter="dissolve">
                                      <p:cBhvr>
                                        <p:cTn id="27" dur="500"/>
                                        <p:tgtEl>
                                          <p:spTgt spid="2744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6482EFE2-2E97-674E-850E-800D13D95BFD}"/>
              </a:ext>
            </a:extLst>
          </p:cNvPr>
          <p:cNvSpPr>
            <a:spLocks noGrp="1" noChangeArrowheads="1"/>
          </p:cNvSpPr>
          <p:nvPr>
            <p:ph type="title"/>
          </p:nvPr>
        </p:nvSpPr>
        <p:spPr>
          <a:xfrm>
            <a:off x="1524000" y="328613"/>
            <a:ext cx="9144000" cy="393700"/>
          </a:xfrm>
        </p:spPr>
        <p:txBody>
          <a:bodyPr/>
          <a:lstStyle/>
          <a:p>
            <a:pPr>
              <a:defRPr/>
            </a:pPr>
            <a:r>
              <a:rPr lang="en-US" altLang="en-US" sz="1800">
                <a:ea typeface="+mj-ea"/>
              </a:rPr>
              <a:t>What did Hooke see when he looked at cork?</a:t>
            </a:r>
          </a:p>
        </p:txBody>
      </p:sp>
      <p:sp>
        <p:nvSpPr>
          <p:cNvPr id="38914" name="Rectangle 3">
            <a:extLst>
              <a:ext uri="{FF2B5EF4-FFF2-40B4-BE49-F238E27FC236}">
                <a16:creationId xmlns:a16="http://schemas.microsoft.com/office/drawing/2014/main" id="{B7CB1325-9354-B849-8C10-3C6811468E93}"/>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pic>
        <p:nvPicPr>
          <p:cNvPr id="38915" name="Picture 4">
            <a:extLst>
              <a:ext uri="{FF2B5EF4-FFF2-40B4-BE49-F238E27FC236}">
                <a16:creationId xmlns:a16="http://schemas.microsoft.com/office/drawing/2014/main" id="{FB4DF3C8-1675-574E-B974-E70E7EB1446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90689" y="1254126"/>
            <a:ext cx="4148137" cy="425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5">
            <a:extLst>
              <a:ext uri="{FF2B5EF4-FFF2-40B4-BE49-F238E27FC236}">
                <a16:creationId xmlns:a16="http://schemas.microsoft.com/office/drawing/2014/main" id="{CE68BE28-2471-3740-9DCF-C2E8CE2D4ED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88063" y="1301751"/>
            <a:ext cx="424656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Text Box 6">
            <a:extLst>
              <a:ext uri="{FF2B5EF4-FFF2-40B4-BE49-F238E27FC236}">
                <a16:creationId xmlns:a16="http://schemas.microsoft.com/office/drawing/2014/main" id="{5B059588-065D-0A42-8396-54D367BE5479}"/>
              </a:ext>
            </a:extLst>
          </p:cNvPr>
          <p:cNvSpPr txBox="1">
            <a:spLocks noChangeArrowheads="1"/>
          </p:cNvSpPr>
          <p:nvPr/>
        </p:nvSpPr>
        <p:spPr bwMode="auto">
          <a:xfrm>
            <a:off x="3167064" y="5724526"/>
            <a:ext cx="1482725" cy="39687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2000">
                <a:ea typeface="+mn-ea"/>
              </a:rPr>
              <a:t>Hooke, 1665</a:t>
            </a:r>
          </a:p>
        </p:txBody>
      </p:sp>
      <p:sp>
        <p:nvSpPr>
          <p:cNvPr id="16391" name="Text Box 7">
            <a:extLst>
              <a:ext uri="{FF2B5EF4-FFF2-40B4-BE49-F238E27FC236}">
                <a16:creationId xmlns:a16="http://schemas.microsoft.com/office/drawing/2014/main" id="{906FB656-826B-B54B-8CAB-5272E520473F}"/>
              </a:ext>
            </a:extLst>
          </p:cNvPr>
          <p:cNvSpPr txBox="1">
            <a:spLocks noChangeArrowheads="1"/>
          </p:cNvSpPr>
          <p:nvPr/>
        </p:nvSpPr>
        <p:spPr bwMode="auto">
          <a:xfrm>
            <a:off x="6929438" y="5673726"/>
            <a:ext cx="2882900" cy="70167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2000">
                <a:ea typeface="+mn-ea"/>
              </a:rPr>
              <a:t>The Purdue version of the </a:t>
            </a:r>
          </a:p>
          <a:p>
            <a:pPr>
              <a:defRPr/>
            </a:pPr>
            <a:r>
              <a:rPr lang="en-US" altLang="en-US" sz="2000">
                <a:ea typeface="+mn-ea"/>
              </a:rPr>
              <a:t>Hooke cork (2002)</a:t>
            </a:r>
          </a:p>
        </p:txBody>
      </p:sp>
      <p:pic>
        <p:nvPicPr>
          <p:cNvPr id="276488" name="Picture 8">
            <a:extLst>
              <a:ext uri="{FF2B5EF4-FFF2-40B4-BE49-F238E27FC236}">
                <a16:creationId xmlns:a16="http://schemas.microsoft.com/office/drawing/2014/main" id="{FB416820-0FBC-8144-8DA8-6396EB5E873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277489" y="572329"/>
            <a:ext cx="5870352" cy="584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490" name="AutoShape 10">
            <a:extLst>
              <a:ext uri="{FF2B5EF4-FFF2-40B4-BE49-F238E27FC236}">
                <a16:creationId xmlns:a16="http://schemas.microsoft.com/office/drawing/2014/main" id="{ACFA1EE8-8644-7748-AC3A-BBEFDDBC56B7}"/>
              </a:ext>
            </a:extLst>
          </p:cNvPr>
          <p:cNvSpPr>
            <a:spLocks noChangeArrowheads="1"/>
          </p:cNvSpPr>
          <p:nvPr/>
        </p:nvSpPr>
        <p:spPr bwMode="auto">
          <a:xfrm>
            <a:off x="10180638" y="6307138"/>
            <a:ext cx="176212" cy="271462"/>
          </a:xfrm>
          <a:prstGeom prst="notchedRightArrow">
            <a:avLst>
              <a:gd name="adj1" fmla="val 50000"/>
              <a:gd name="adj2" fmla="val 25000"/>
            </a:avLst>
          </a:prstGeom>
          <a:solidFill>
            <a:schemeClr val="accent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76491" name="AutoShape 11">
            <a:extLst>
              <a:ext uri="{FF2B5EF4-FFF2-40B4-BE49-F238E27FC236}">
                <a16:creationId xmlns:a16="http://schemas.microsoft.com/office/drawing/2014/main" id="{4320EBFA-9244-9E4F-81C8-4FE12E1DA887}"/>
              </a:ext>
            </a:extLst>
          </p:cNvPr>
          <p:cNvSpPr>
            <a:spLocks noChangeArrowheads="1"/>
          </p:cNvSpPr>
          <p:nvPr/>
        </p:nvSpPr>
        <p:spPr bwMode="auto">
          <a:xfrm>
            <a:off x="10321926" y="6503988"/>
            <a:ext cx="176213" cy="271462"/>
          </a:xfrm>
          <a:prstGeom prst="notchedRightArrow">
            <a:avLst>
              <a:gd name="adj1" fmla="val 50000"/>
              <a:gd name="adj2" fmla="val 25000"/>
            </a:avLst>
          </a:prstGeom>
          <a:solidFill>
            <a:schemeClr val="accent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76492" name="Text Box 12">
            <a:extLst>
              <a:ext uri="{FF2B5EF4-FFF2-40B4-BE49-F238E27FC236}">
                <a16:creationId xmlns:a16="http://schemas.microsoft.com/office/drawing/2014/main" id="{4F13F8D3-55EC-A74E-BC4F-6867D10AA60C}"/>
              </a:ext>
            </a:extLst>
          </p:cNvPr>
          <p:cNvSpPr txBox="1">
            <a:spLocks noChangeArrowheads="1"/>
          </p:cNvSpPr>
          <p:nvPr/>
        </p:nvSpPr>
        <p:spPr bwMode="auto">
          <a:xfrm>
            <a:off x="1568450" y="5468939"/>
            <a:ext cx="1714500" cy="915987"/>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800">
                <a:ea typeface="+mn-ea"/>
              </a:rPr>
              <a:t>A confocal</a:t>
            </a:r>
          </a:p>
          <a:p>
            <a:pPr>
              <a:defRPr/>
            </a:pPr>
            <a:r>
              <a:rPr lang="en-US" altLang="en-US" sz="1800">
                <a:ea typeface="+mn-ea"/>
              </a:rPr>
              <a:t>microscope view</a:t>
            </a:r>
          </a:p>
          <a:p>
            <a:pPr>
              <a:defRPr/>
            </a:pPr>
            <a:r>
              <a:rPr lang="en-US" altLang="en-US" sz="1800">
                <a:ea typeface="+mn-ea"/>
              </a:rPr>
              <a:t>of cork</a:t>
            </a:r>
          </a:p>
        </p:txBody>
      </p:sp>
      <p:sp>
        <p:nvSpPr>
          <p:cNvPr id="276493" name="Text Box 13">
            <a:extLst>
              <a:ext uri="{FF2B5EF4-FFF2-40B4-BE49-F238E27FC236}">
                <a16:creationId xmlns:a16="http://schemas.microsoft.com/office/drawing/2014/main" id="{28C01CB5-84C1-1343-AEC2-8FA114CEA3E7}"/>
              </a:ext>
            </a:extLst>
          </p:cNvPr>
          <p:cNvSpPr txBox="1">
            <a:spLocks noChangeArrowheads="1"/>
          </p:cNvSpPr>
          <p:nvPr/>
        </p:nvSpPr>
        <p:spPr bwMode="auto">
          <a:xfrm>
            <a:off x="9178926" y="5349876"/>
            <a:ext cx="1489075" cy="11906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800"/>
              <a:t>…And even    higher </a:t>
            </a:r>
          </a:p>
          <a:p>
            <a:pPr>
              <a:spcBef>
                <a:spcPct val="0"/>
              </a:spcBef>
              <a:buSzTx/>
              <a:buFontTx/>
              <a:buNone/>
            </a:pPr>
            <a:r>
              <a:rPr lang="en-US" altLang="en-US" sz="1800"/>
              <a:t>Magnification in 3D</a:t>
            </a:r>
          </a:p>
        </p:txBody>
      </p:sp>
      <p:sp>
        <p:nvSpPr>
          <p:cNvPr id="38925" name="Text Box 15">
            <a:extLst>
              <a:ext uri="{FF2B5EF4-FFF2-40B4-BE49-F238E27FC236}">
                <a16:creationId xmlns:a16="http://schemas.microsoft.com/office/drawing/2014/main" id="{89BE1517-5B53-3945-A7BC-F37AF2728B52}"/>
              </a:ext>
            </a:extLst>
          </p:cNvPr>
          <p:cNvSpPr txBox="1">
            <a:spLocks noChangeArrowheads="1"/>
          </p:cNvSpPr>
          <p:nvPr/>
        </p:nvSpPr>
        <p:spPr bwMode="auto">
          <a:xfrm>
            <a:off x="1524000" y="6270625"/>
            <a:ext cx="1271588"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700">
                <a:latin typeface="Arial" panose="020B0604020202020204" pitchFamily="34" charset="0"/>
              </a:rPr>
              <a:t>Photos: © J. Paul Robinson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76488"/>
                                        </p:tgtEl>
                                        <p:attrNameLst>
                                          <p:attrName>style.visibility</p:attrName>
                                        </p:attrNameLst>
                                      </p:cBhvr>
                                      <p:to>
                                        <p:strVal val="visible"/>
                                      </p:to>
                                    </p:set>
                                    <p:animEffect transition="in" filter="fade">
                                      <p:cBhvr>
                                        <p:cTn id="7" dur="2000"/>
                                        <p:tgtEl>
                                          <p:spTgt spid="276488"/>
                                        </p:tgtEl>
                                      </p:cBhvr>
                                    </p:animEffect>
                                  </p:childTnLst>
                                </p:cTn>
                              </p:par>
                              <p:par>
                                <p:cTn id="8" presetID="9" presetClass="exit" presetSubtype="0" fill="hold" grpId="0" nodeType="withEffect">
                                  <p:stCondLst>
                                    <p:cond delay="0"/>
                                  </p:stCondLst>
                                  <p:childTnLst>
                                    <p:animEffect transition="out" filter="dissolve">
                                      <p:cBhvr>
                                        <p:cTn id="9" dur="500"/>
                                        <p:tgtEl>
                                          <p:spTgt spid="276490"/>
                                        </p:tgtEl>
                                      </p:cBhvr>
                                    </p:animEffect>
                                    <p:set>
                                      <p:cBhvr>
                                        <p:cTn id="10" dur="1" fill="hold">
                                          <p:stCondLst>
                                            <p:cond delay="499"/>
                                          </p:stCondLst>
                                        </p:cTn>
                                        <p:tgtEl>
                                          <p:spTgt spid="276490"/>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276492"/>
                                        </p:tgtEl>
                                        <p:attrNameLst>
                                          <p:attrName>style.visibility</p:attrName>
                                        </p:attrNameLst>
                                      </p:cBhvr>
                                      <p:to>
                                        <p:strVal val="visible"/>
                                      </p:to>
                                    </p:set>
                                    <p:animEffect transition="in" filter="fade">
                                      <p:cBhvr>
                                        <p:cTn id="13" dur="2000"/>
                                        <p:tgtEl>
                                          <p:spTgt spid="27649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6493"/>
                                        </p:tgtEl>
                                        <p:attrNameLst>
                                          <p:attrName>style.visibility</p:attrName>
                                        </p:attrNameLst>
                                      </p:cBhvr>
                                      <p:to>
                                        <p:strVal val="visible"/>
                                      </p:to>
                                    </p:set>
                                    <p:animEffect transition="in" filter="fade">
                                      <p:cBhvr>
                                        <p:cTn id="16" dur="2000"/>
                                        <p:tgtEl>
                                          <p:spTgt spid="276493"/>
                                        </p:tgtEl>
                                      </p:cBhvr>
                                    </p:animEffect>
                                  </p:childTnLst>
                                </p:cTn>
                              </p:par>
                              <p:par>
                                <p:cTn id="17" presetID="9" presetClass="exit" presetSubtype="0" fill="hold" grpId="0" nodeType="withEffect">
                                  <p:stCondLst>
                                    <p:cond delay="0"/>
                                  </p:stCondLst>
                                  <p:childTnLst>
                                    <p:animEffect transition="out" filter="dissolve">
                                      <p:cBhvr>
                                        <p:cTn id="18" dur="500"/>
                                        <p:tgtEl>
                                          <p:spTgt spid="276491"/>
                                        </p:tgtEl>
                                      </p:cBhvr>
                                    </p:animEffect>
                                    <p:set>
                                      <p:cBhvr>
                                        <p:cTn id="19" dur="1" fill="hold">
                                          <p:stCondLst>
                                            <p:cond delay="499"/>
                                          </p:stCondLst>
                                        </p:cTn>
                                        <p:tgtEl>
                                          <p:spTgt spid="27649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490" grpId="0" animBg="1"/>
      <p:bldP spid="276491" grpId="0" animBg="1"/>
      <p:bldP spid="276492" grpId="0"/>
      <p:bldP spid="27649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B6E5C-092F-2D4C-8296-3C36A77ECDF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77728F5-472F-9142-A9E4-5FD63E15D947}"/>
              </a:ext>
            </a:extLst>
          </p:cNvPr>
          <p:cNvSpPr>
            <a:spLocks noGrp="1"/>
          </p:cNvSpPr>
          <p:nvPr>
            <p:ph idx="1"/>
          </p:nvPr>
        </p:nvSpPr>
        <p:spPr/>
        <p:txBody>
          <a:bodyPr/>
          <a:lstStyle/>
          <a:p>
            <a:endParaRPr lang="en-US"/>
          </a:p>
        </p:txBody>
      </p:sp>
      <p:pic>
        <p:nvPicPr>
          <p:cNvPr id="4" name="high maf 360 rotation of cork (Converted).mov">
            <a:hlinkClick r:id="" action="ppaction://media"/>
            <a:extLst>
              <a:ext uri="{FF2B5EF4-FFF2-40B4-BE49-F238E27FC236}">
                <a16:creationId xmlns:a16="http://schemas.microsoft.com/office/drawing/2014/main" id="{B8AC4563-CED8-EC4C-831C-895E1D9A2E9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44800" y="177800"/>
            <a:ext cx="6502400" cy="6502400"/>
          </a:xfrm>
          <a:prstGeom prst="rect">
            <a:avLst/>
          </a:prstGeom>
        </p:spPr>
      </p:pic>
    </p:spTree>
    <p:extLst>
      <p:ext uri="{BB962C8B-B14F-4D97-AF65-F5344CB8AC3E}">
        <p14:creationId xmlns:p14="http://schemas.microsoft.com/office/powerpoint/2010/main" val="2231649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62C0E-DAC9-6445-B2C2-71F539860325}"/>
              </a:ext>
            </a:extLst>
          </p:cNvPr>
          <p:cNvSpPr>
            <a:spLocks noGrp="1"/>
          </p:cNvSpPr>
          <p:nvPr>
            <p:ph type="title"/>
          </p:nvPr>
        </p:nvSpPr>
        <p:spPr>
          <a:xfrm>
            <a:off x="179181" y="93518"/>
            <a:ext cx="10305517" cy="1143000"/>
          </a:xfrm>
        </p:spPr>
        <p:txBody>
          <a:bodyPr/>
          <a:lstStyle/>
          <a:p>
            <a:r>
              <a:rPr lang="en-US" sz="2800" dirty="0"/>
              <a:t>Hooke demonstrated an accurate method of finding the magnifying power of a compound microscope</a:t>
            </a:r>
          </a:p>
        </p:txBody>
      </p:sp>
      <p:sp>
        <p:nvSpPr>
          <p:cNvPr id="3" name="Content Placeholder 2">
            <a:extLst>
              <a:ext uri="{FF2B5EF4-FFF2-40B4-BE49-F238E27FC236}">
                <a16:creationId xmlns:a16="http://schemas.microsoft.com/office/drawing/2014/main" id="{25A38C4D-84E8-4441-9AA5-2881DEDE1E54}"/>
              </a:ext>
            </a:extLst>
          </p:cNvPr>
          <p:cNvSpPr>
            <a:spLocks noGrp="1"/>
          </p:cNvSpPr>
          <p:nvPr>
            <p:ph idx="1"/>
          </p:nvPr>
        </p:nvSpPr>
        <p:spPr>
          <a:xfrm>
            <a:off x="179181" y="1211264"/>
            <a:ext cx="10151061" cy="1873827"/>
          </a:xfrm>
        </p:spPr>
        <p:txBody>
          <a:bodyPr/>
          <a:lstStyle/>
          <a:p>
            <a:pPr marL="0" indent="0">
              <a:buNone/>
            </a:pPr>
            <a:r>
              <a:rPr lang="en-US" sz="1800" i="1" dirty="0"/>
              <a:t>" Having rectified the microscope to see the desired object through it very distinctly, at the same time that I look upon the object through the glass with one eye, I look upon other objects at the same distance with my other bare eye; by which means I am able, by the help of a ruler divided into inches and small parts, and laid on the pedestal of the microscope, to cast, as it were, the magnified appearance of the object upon the ruler, and thereby exactly to measure the diameter it appears of through the glass, which being compared with the diameter it appears of to the naked eye, will easily afford the quantity of its magnifying." </a:t>
            </a:r>
          </a:p>
        </p:txBody>
      </p:sp>
      <p:sp>
        <p:nvSpPr>
          <p:cNvPr id="4" name="Line 4">
            <a:extLst>
              <a:ext uri="{FF2B5EF4-FFF2-40B4-BE49-F238E27FC236}">
                <a16:creationId xmlns:a16="http://schemas.microsoft.com/office/drawing/2014/main" id="{6CBFD66C-8C4B-844D-811F-2326A005F7C9}"/>
              </a:ext>
            </a:extLst>
          </p:cNvPr>
          <p:cNvSpPr>
            <a:spLocks noChangeShapeType="1"/>
          </p:cNvSpPr>
          <p:nvPr/>
        </p:nvSpPr>
        <p:spPr bwMode="auto">
          <a:xfrm>
            <a:off x="10979197" y="444715"/>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5" name="Text Box 5">
            <a:extLst>
              <a:ext uri="{FF2B5EF4-FFF2-40B4-BE49-F238E27FC236}">
                <a16:creationId xmlns:a16="http://schemas.microsoft.com/office/drawing/2014/main" id="{DA9E24DD-CB9D-B34F-A89F-71908B4EF86B}"/>
              </a:ext>
            </a:extLst>
          </p:cNvPr>
          <p:cNvSpPr txBox="1">
            <a:spLocks noChangeArrowheads="1"/>
          </p:cNvSpPr>
          <p:nvPr/>
        </p:nvSpPr>
        <p:spPr bwMode="auto">
          <a:xfrm>
            <a:off x="11083972" y="1614702"/>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1665</a:t>
            </a:r>
          </a:p>
        </p:txBody>
      </p:sp>
      <p:sp>
        <p:nvSpPr>
          <p:cNvPr id="6" name="Oval 8">
            <a:extLst>
              <a:ext uri="{FF2B5EF4-FFF2-40B4-BE49-F238E27FC236}">
                <a16:creationId xmlns:a16="http://schemas.microsoft.com/office/drawing/2014/main" id="{E1D8ACF9-237C-874F-AE00-D6855B1F5357}"/>
              </a:ext>
            </a:extLst>
          </p:cNvPr>
          <p:cNvSpPr>
            <a:spLocks noChangeArrowheads="1"/>
          </p:cNvSpPr>
          <p:nvPr/>
        </p:nvSpPr>
        <p:spPr bwMode="auto">
          <a:xfrm>
            <a:off x="10876010" y="1360702"/>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 name="Oval 9">
            <a:extLst>
              <a:ext uri="{FF2B5EF4-FFF2-40B4-BE49-F238E27FC236}">
                <a16:creationId xmlns:a16="http://schemas.microsoft.com/office/drawing/2014/main" id="{B68D5C32-EB11-D44C-8D34-4DD296833EAF}"/>
              </a:ext>
            </a:extLst>
          </p:cNvPr>
          <p:cNvSpPr>
            <a:spLocks noChangeArrowheads="1"/>
          </p:cNvSpPr>
          <p:nvPr/>
        </p:nvSpPr>
        <p:spPr bwMode="auto">
          <a:xfrm>
            <a:off x="10866485" y="59076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 name="Oval 10">
            <a:extLst>
              <a:ext uri="{FF2B5EF4-FFF2-40B4-BE49-F238E27FC236}">
                <a16:creationId xmlns:a16="http://schemas.microsoft.com/office/drawing/2014/main" id="{A35680DC-C5A0-3E44-82BC-25451F19BEB3}"/>
              </a:ext>
            </a:extLst>
          </p:cNvPr>
          <p:cNvSpPr>
            <a:spLocks noChangeArrowheads="1"/>
          </p:cNvSpPr>
          <p:nvPr/>
        </p:nvSpPr>
        <p:spPr bwMode="auto">
          <a:xfrm>
            <a:off x="10868072" y="97494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 name="Oval 11">
            <a:extLst>
              <a:ext uri="{FF2B5EF4-FFF2-40B4-BE49-F238E27FC236}">
                <a16:creationId xmlns:a16="http://schemas.microsoft.com/office/drawing/2014/main" id="{925BAF3E-9BB7-904F-A554-F98943D59F5B}"/>
              </a:ext>
            </a:extLst>
          </p:cNvPr>
          <p:cNvSpPr>
            <a:spLocks noChangeArrowheads="1"/>
          </p:cNvSpPr>
          <p:nvPr/>
        </p:nvSpPr>
        <p:spPr bwMode="auto">
          <a:xfrm>
            <a:off x="10869660" y="116544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 name="Oval 12">
            <a:extLst>
              <a:ext uri="{FF2B5EF4-FFF2-40B4-BE49-F238E27FC236}">
                <a16:creationId xmlns:a16="http://schemas.microsoft.com/office/drawing/2014/main" id="{030410D2-1518-0A48-98FA-3F7BB47E377C}"/>
              </a:ext>
            </a:extLst>
          </p:cNvPr>
          <p:cNvSpPr>
            <a:spLocks noChangeArrowheads="1"/>
          </p:cNvSpPr>
          <p:nvPr/>
        </p:nvSpPr>
        <p:spPr bwMode="auto">
          <a:xfrm>
            <a:off x="10883947" y="154644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1" name="Oval 13">
            <a:extLst>
              <a:ext uri="{FF2B5EF4-FFF2-40B4-BE49-F238E27FC236}">
                <a16:creationId xmlns:a16="http://schemas.microsoft.com/office/drawing/2014/main" id="{17F7F7F1-7CB7-B74C-9D99-96205E3A441E}"/>
              </a:ext>
            </a:extLst>
          </p:cNvPr>
          <p:cNvSpPr>
            <a:spLocks noChangeArrowheads="1"/>
          </p:cNvSpPr>
          <p:nvPr/>
        </p:nvSpPr>
        <p:spPr bwMode="auto">
          <a:xfrm>
            <a:off x="10880772" y="1751227"/>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 name="TextBox 11">
            <a:extLst>
              <a:ext uri="{FF2B5EF4-FFF2-40B4-BE49-F238E27FC236}">
                <a16:creationId xmlns:a16="http://schemas.microsoft.com/office/drawing/2014/main" id="{73B38B70-9BED-0445-87E4-EFE068298DDE}"/>
              </a:ext>
            </a:extLst>
          </p:cNvPr>
          <p:cNvSpPr txBox="1"/>
          <p:nvPr/>
        </p:nvSpPr>
        <p:spPr>
          <a:xfrm>
            <a:off x="278028" y="4327296"/>
            <a:ext cx="10466170" cy="1569660"/>
          </a:xfrm>
          <a:prstGeom prst="rect">
            <a:avLst/>
          </a:prstGeom>
          <a:noFill/>
        </p:spPr>
        <p:txBody>
          <a:bodyPr wrap="square" rtlCol="0">
            <a:spAutoFit/>
          </a:bodyPr>
          <a:lstStyle/>
          <a:p>
            <a:r>
              <a:rPr lang="en-US" sz="1600" dirty="0"/>
              <a:t>" If you take a clear piece of Venice glass, and, in a lamp, draw it out into fine threads, and then hold the ends of these threads in the flame, until they melt, they will run into a small round globule or drop, which will hang to the end of the thread; having made a number of these, they are all to be stuck upon the end of a stick with a little sealing-wax, with the threads standing uppermost ; these ends are to be ground off first on a whetstone, and then polished on a metal plate with </a:t>
            </a:r>
            <a:r>
              <a:rPr lang="en-US" sz="1600" dirty="0" err="1"/>
              <a:t>tripoli</a:t>
            </a:r>
            <a:r>
              <a:rPr lang="en-US" sz="1600" dirty="0"/>
              <a:t>. The lenses thus finished, if placed against a small hole made in a thin piece of metal, and fixed there with wax, will both magnify and make some objects more distinct than any of the great microscopes can do."</a:t>
            </a:r>
          </a:p>
        </p:txBody>
      </p:sp>
      <p:sp>
        <p:nvSpPr>
          <p:cNvPr id="13" name="TextBox 12">
            <a:extLst>
              <a:ext uri="{FF2B5EF4-FFF2-40B4-BE49-F238E27FC236}">
                <a16:creationId xmlns:a16="http://schemas.microsoft.com/office/drawing/2014/main" id="{756CEDFF-6A51-524C-BA3A-19CD3CE5012D}"/>
              </a:ext>
            </a:extLst>
          </p:cNvPr>
          <p:cNvSpPr txBox="1"/>
          <p:nvPr/>
        </p:nvSpPr>
        <p:spPr>
          <a:xfrm>
            <a:off x="179181" y="3851774"/>
            <a:ext cx="4112216" cy="400110"/>
          </a:xfrm>
          <a:prstGeom prst="rect">
            <a:avLst/>
          </a:prstGeom>
          <a:noFill/>
        </p:spPr>
        <p:txBody>
          <a:bodyPr wrap="none" rtlCol="0">
            <a:spAutoFit/>
          </a:bodyPr>
          <a:lstStyle/>
          <a:p>
            <a:r>
              <a:rPr lang="en-US" sz="2000" b="1" i="0" dirty="0"/>
              <a:t>And how to make high power lenses</a:t>
            </a:r>
          </a:p>
        </p:txBody>
      </p:sp>
    </p:spTree>
    <p:extLst>
      <p:ext uri="{BB962C8B-B14F-4D97-AF65-F5344CB8AC3E}">
        <p14:creationId xmlns:p14="http://schemas.microsoft.com/office/powerpoint/2010/main" val="17986242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6F145-83E9-D64B-AB43-BFE5A67C1AA5}"/>
              </a:ext>
            </a:extLst>
          </p:cNvPr>
          <p:cNvSpPr>
            <a:spLocks noGrp="1"/>
          </p:cNvSpPr>
          <p:nvPr>
            <p:ph type="title"/>
          </p:nvPr>
        </p:nvSpPr>
        <p:spPr>
          <a:xfrm>
            <a:off x="1079156" y="-55605"/>
            <a:ext cx="9492049" cy="762000"/>
          </a:xfrm>
        </p:spPr>
        <p:txBody>
          <a:bodyPr/>
          <a:lstStyle/>
          <a:p>
            <a:r>
              <a:rPr lang="en-US" dirty="0"/>
              <a:t>Robert Hook  (Robert Hooke) Published in 1700</a:t>
            </a:r>
          </a:p>
        </p:txBody>
      </p:sp>
      <p:sp>
        <p:nvSpPr>
          <p:cNvPr id="3" name="Content Placeholder 2">
            <a:extLst>
              <a:ext uri="{FF2B5EF4-FFF2-40B4-BE49-F238E27FC236}">
                <a16:creationId xmlns:a16="http://schemas.microsoft.com/office/drawing/2014/main" id="{307B5DF4-AEE9-D048-A4E0-1F9E325A5463}"/>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903C763-B328-8B49-8A53-C26D8D53A78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3024" y="627316"/>
            <a:ext cx="9144000" cy="5603367"/>
          </a:xfrm>
          <a:prstGeom prst="rect">
            <a:avLst/>
          </a:prstGeom>
        </p:spPr>
      </p:pic>
      <p:sp>
        <p:nvSpPr>
          <p:cNvPr id="4" name="Line 4">
            <a:extLst>
              <a:ext uri="{FF2B5EF4-FFF2-40B4-BE49-F238E27FC236}">
                <a16:creationId xmlns:a16="http://schemas.microsoft.com/office/drawing/2014/main" id="{4AC0D241-6393-5F94-D618-21A49BA47DF1}"/>
              </a:ext>
            </a:extLst>
          </p:cNvPr>
          <p:cNvSpPr>
            <a:spLocks noChangeShapeType="1"/>
          </p:cNvSpPr>
          <p:nvPr/>
        </p:nvSpPr>
        <p:spPr bwMode="auto">
          <a:xfrm>
            <a:off x="10979197" y="444715"/>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6" name="Text Box 5">
            <a:extLst>
              <a:ext uri="{FF2B5EF4-FFF2-40B4-BE49-F238E27FC236}">
                <a16:creationId xmlns:a16="http://schemas.microsoft.com/office/drawing/2014/main" id="{434BAE27-F907-B5F7-3247-DC4F787326E5}"/>
              </a:ext>
            </a:extLst>
          </p:cNvPr>
          <p:cNvSpPr txBox="1">
            <a:spLocks noChangeArrowheads="1"/>
          </p:cNvSpPr>
          <p:nvPr/>
        </p:nvSpPr>
        <p:spPr bwMode="auto">
          <a:xfrm>
            <a:off x="11074448" y="1734815"/>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1700</a:t>
            </a:r>
          </a:p>
        </p:txBody>
      </p:sp>
      <p:sp>
        <p:nvSpPr>
          <p:cNvPr id="7" name="Oval 8">
            <a:extLst>
              <a:ext uri="{FF2B5EF4-FFF2-40B4-BE49-F238E27FC236}">
                <a16:creationId xmlns:a16="http://schemas.microsoft.com/office/drawing/2014/main" id="{B14EDB96-A99A-0424-84C7-DACB967A2256}"/>
              </a:ext>
            </a:extLst>
          </p:cNvPr>
          <p:cNvSpPr>
            <a:spLocks noChangeArrowheads="1"/>
          </p:cNvSpPr>
          <p:nvPr/>
        </p:nvSpPr>
        <p:spPr bwMode="auto">
          <a:xfrm>
            <a:off x="10876010" y="1360702"/>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 name="Oval 9">
            <a:extLst>
              <a:ext uri="{FF2B5EF4-FFF2-40B4-BE49-F238E27FC236}">
                <a16:creationId xmlns:a16="http://schemas.microsoft.com/office/drawing/2014/main" id="{10A353BC-FC7A-C59F-97FE-EC8A45B72089}"/>
              </a:ext>
            </a:extLst>
          </p:cNvPr>
          <p:cNvSpPr>
            <a:spLocks noChangeArrowheads="1"/>
          </p:cNvSpPr>
          <p:nvPr/>
        </p:nvSpPr>
        <p:spPr bwMode="auto">
          <a:xfrm>
            <a:off x="10866485" y="59076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 name="Oval 10">
            <a:extLst>
              <a:ext uri="{FF2B5EF4-FFF2-40B4-BE49-F238E27FC236}">
                <a16:creationId xmlns:a16="http://schemas.microsoft.com/office/drawing/2014/main" id="{66CBDCC5-A78D-627F-40D1-66E02A7D238D}"/>
              </a:ext>
            </a:extLst>
          </p:cNvPr>
          <p:cNvSpPr>
            <a:spLocks noChangeArrowheads="1"/>
          </p:cNvSpPr>
          <p:nvPr/>
        </p:nvSpPr>
        <p:spPr bwMode="auto">
          <a:xfrm>
            <a:off x="10868072" y="97494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 name="Oval 11">
            <a:extLst>
              <a:ext uri="{FF2B5EF4-FFF2-40B4-BE49-F238E27FC236}">
                <a16:creationId xmlns:a16="http://schemas.microsoft.com/office/drawing/2014/main" id="{CA225D60-B850-A631-F479-E8C0ECA75BDD}"/>
              </a:ext>
            </a:extLst>
          </p:cNvPr>
          <p:cNvSpPr>
            <a:spLocks noChangeArrowheads="1"/>
          </p:cNvSpPr>
          <p:nvPr/>
        </p:nvSpPr>
        <p:spPr bwMode="auto">
          <a:xfrm>
            <a:off x="10869660" y="116544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1" name="Oval 12">
            <a:extLst>
              <a:ext uri="{FF2B5EF4-FFF2-40B4-BE49-F238E27FC236}">
                <a16:creationId xmlns:a16="http://schemas.microsoft.com/office/drawing/2014/main" id="{DAEDAAD3-109C-2CE1-701B-77EED6ACAA69}"/>
              </a:ext>
            </a:extLst>
          </p:cNvPr>
          <p:cNvSpPr>
            <a:spLocks noChangeArrowheads="1"/>
          </p:cNvSpPr>
          <p:nvPr/>
        </p:nvSpPr>
        <p:spPr bwMode="auto">
          <a:xfrm>
            <a:off x="10883947" y="154644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 name="Oval 13">
            <a:extLst>
              <a:ext uri="{FF2B5EF4-FFF2-40B4-BE49-F238E27FC236}">
                <a16:creationId xmlns:a16="http://schemas.microsoft.com/office/drawing/2014/main" id="{FFFB69D9-DC55-670B-B688-77067DA74A37}"/>
              </a:ext>
            </a:extLst>
          </p:cNvPr>
          <p:cNvSpPr>
            <a:spLocks noChangeArrowheads="1"/>
          </p:cNvSpPr>
          <p:nvPr/>
        </p:nvSpPr>
        <p:spPr bwMode="auto">
          <a:xfrm>
            <a:off x="10874594" y="1918038"/>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3" name="Oval 12">
            <a:extLst>
              <a:ext uri="{FF2B5EF4-FFF2-40B4-BE49-F238E27FC236}">
                <a16:creationId xmlns:a16="http://schemas.microsoft.com/office/drawing/2014/main" id="{64382724-00A3-597E-1344-7BF17C27D2F9}"/>
              </a:ext>
            </a:extLst>
          </p:cNvPr>
          <p:cNvSpPr>
            <a:spLocks noChangeArrowheads="1"/>
          </p:cNvSpPr>
          <p:nvPr/>
        </p:nvSpPr>
        <p:spPr bwMode="auto">
          <a:xfrm>
            <a:off x="10881889" y="173590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Tree>
    <p:extLst>
      <p:ext uri="{BB962C8B-B14F-4D97-AF65-F5344CB8AC3E}">
        <p14:creationId xmlns:p14="http://schemas.microsoft.com/office/powerpoint/2010/main" val="6807005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CD7D956D-BCC3-DB45-B52E-BC71FF6B4CF0}"/>
              </a:ext>
            </a:extLst>
          </p:cNvPr>
          <p:cNvSpPr>
            <a:spLocks noGrp="1" noChangeArrowheads="1"/>
          </p:cNvSpPr>
          <p:nvPr>
            <p:ph type="title"/>
          </p:nvPr>
        </p:nvSpPr>
        <p:spPr>
          <a:xfrm>
            <a:off x="109151" y="27503"/>
            <a:ext cx="10523838" cy="703263"/>
          </a:xfrm>
        </p:spPr>
        <p:txBody>
          <a:bodyPr/>
          <a:lstStyle/>
          <a:p>
            <a:pPr>
              <a:defRPr/>
            </a:pPr>
            <a:r>
              <a:rPr lang="en-US" altLang="en-US" b="0" dirty="0" err="1">
                <a:solidFill>
                  <a:schemeClr val="tx1"/>
                </a:solidFill>
                <a:ea typeface="+mj-ea"/>
              </a:rPr>
              <a:t>Antioni</a:t>
            </a:r>
            <a:r>
              <a:rPr lang="en-US" altLang="en-US" b="0" dirty="0">
                <a:solidFill>
                  <a:schemeClr val="tx1"/>
                </a:solidFill>
                <a:ea typeface="+mj-ea"/>
              </a:rPr>
              <a:t> van Leeuwenhoek (1632-1723)</a:t>
            </a:r>
            <a:r>
              <a:rPr lang="en-US" altLang="en-US" dirty="0">
                <a:ea typeface="+mj-ea"/>
              </a:rPr>
              <a:t>  </a:t>
            </a:r>
          </a:p>
        </p:txBody>
      </p:sp>
      <p:pic>
        <p:nvPicPr>
          <p:cNvPr id="40962" name="Picture 4">
            <a:extLst>
              <a:ext uri="{FF2B5EF4-FFF2-40B4-BE49-F238E27FC236}">
                <a16:creationId xmlns:a16="http://schemas.microsoft.com/office/drawing/2014/main" id="{171D76CC-5180-9245-83F9-19ED2CD750F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802686" y="4604546"/>
            <a:ext cx="812800"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 Box 5">
            <a:extLst>
              <a:ext uri="{FF2B5EF4-FFF2-40B4-BE49-F238E27FC236}">
                <a16:creationId xmlns:a16="http://schemas.microsoft.com/office/drawing/2014/main" id="{A9F6ADE4-CA2F-AF4E-A782-3B4EFDBCC007}"/>
              </a:ext>
            </a:extLst>
          </p:cNvPr>
          <p:cNvSpPr txBox="1">
            <a:spLocks noChangeArrowheads="1"/>
          </p:cNvSpPr>
          <p:nvPr/>
        </p:nvSpPr>
        <p:spPr bwMode="auto">
          <a:xfrm>
            <a:off x="290127" y="1020763"/>
            <a:ext cx="6778887" cy="2134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pPr>
            <a:r>
              <a:rPr lang="en-US" altLang="en-US" sz="1600" i="0" dirty="0"/>
              <a:t> 1673 - </a:t>
            </a:r>
            <a:r>
              <a:rPr lang="en-US" altLang="en-US" sz="1600" i="0" dirty="0" err="1"/>
              <a:t>Antioni</a:t>
            </a:r>
            <a:r>
              <a:rPr lang="en-US" altLang="en-US" sz="1600" i="0" dirty="0"/>
              <a:t> van Leeuwenhoek - Delft, Holland, worked as a draper (a fabric merchant);  he is also known to have worked as a surveyor, a wine assayer, and as a minor city official. </a:t>
            </a:r>
          </a:p>
          <a:p>
            <a:pPr>
              <a:spcBef>
                <a:spcPct val="0"/>
              </a:spcBef>
              <a:buSzTx/>
            </a:pPr>
            <a:endParaRPr lang="en-US" altLang="en-US" sz="1600" i="0" dirty="0"/>
          </a:p>
          <a:p>
            <a:pPr>
              <a:spcBef>
                <a:spcPct val="0"/>
              </a:spcBef>
              <a:buSzTx/>
            </a:pPr>
            <a:r>
              <a:rPr lang="en-US" altLang="en-US" sz="1600" i="0" dirty="0"/>
              <a:t> Leeuwenhoek is incorrectly called "</a:t>
            </a:r>
            <a:r>
              <a:rPr lang="en-US" altLang="en-US" sz="1600" dirty="0"/>
              <a:t>the inventor of the microscope</a:t>
            </a:r>
            <a:r>
              <a:rPr lang="en-US" altLang="en-US" sz="1600" i="0" dirty="0"/>
              <a:t>" </a:t>
            </a:r>
          </a:p>
          <a:p>
            <a:pPr>
              <a:spcBef>
                <a:spcPct val="0"/>
              </a:spcBef>
              <a:buSzTx/>
            </a:pPr>
            <a:endParaRPr lang="en-US" altLang="en-US" sz="1600" i="0" dirty="0"/>
          </a:p>
          <a:p>
            <a:pPr>
              <a:lnSpc>
                <a:spcPct val="120000"/>
              </a:lnSpc>
              <a:spcBef>
                <a:spcPct val="0"/>
              </a:spcBef>
              <a:buSzTx/>
            </a:pPr>
            <a:r>
              <a:rPr lang="en-US" altLang="en-US" sz="1600" i="0" dirty="0"/>
              <a:t> Created a “simple” microscope that could magnify to about 275x, and published drawings of microorganisms in 1683</a:t>
            </a:r>
          </a:p>
        </p:txBody>
      </p:sp>
      <p:pic>
        <p:nvPicPr>
          <p:cNvPr id="40964" name="Picture 6" descr="h53">
            <a:extLst>
              <a:ext uri="{FF2B5EF4-FFF2-40B4-BE49-F238E27FC236}">
                <a16:creationId xmlns:a16="http://schemas.microsoft.com/office/drawing/2014/main" id="{C3773861-E61C-1249-9BD3-5FD8293AA488}"/>
              </a:ext>
            </a:extLst>
          </p:cNvPr>
          <p:cNvPicPr>
            <a:picLocks noChangeAspect="1" noChangeArrowheads="1"/>
          </p:cNvPicPr>
          <p:nvPr/>
        </p:nvPicPr>
        <p:blipFill>
          <a:blip r:embed="rId4" cstate="screen">
            <a:lum bright="20000" contrast="20000"/>
            <a:extLst>
              <a:ext uri="{28A0092B-C50C-407E-A947-70E740481C1C}">
                <a14:useLocalDpi xmlns:a14="http://schemas.microsoft.com/office/drawing/2010/main"/>
              </a:ext>
            </a:extLst>
          </a:blip>
          <a:srcRect/>
          <a:stretch>
            <a:fillRect/>
          </a:stretch>
        </p:blipFill>
        <p:spPr bwMode="auto">
          <a:xfrm rot="16200000">
            <a:off x="1724672" y="4036574"/>
            <a:ext cx="2500642" cy="1866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Line 8">
            <a:extLst>
              <a:ext uri="{FF2B5EF4-FFF2-40B4-BE49-F238E27FC236}">
                <a16:creationId xmlns:a16="http://schemas.microsoft.com/office/drawing/2014/main" id="{2F725E84-55C0-714D-AB3E-885CAE8FA1AA}"/>
              </a:ext>
            </a:extLst>
          </p:cNvPr>
          <p:cNvSpPr>
            <a:spLocks noChangeShapeType="1"/>
          </p:cNvSpPr>
          <p:nvPr/>
        </p:nvSpPr>
        <p:spPr bwMode="auto">
          <a:xfrm>
            <a:off x="11003348" y="414147"/>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7415" name="Text Box 19">
            <a:extLst>
              <a:ext uri="{FF2B5EF4-FFF2-40B4-BE49-F238E27FC236}">
                <a16:creationId xmlns:a16="http://schemas.microsoft.com/office/drawing/2014/main" id="{08AA799F-7049-2945-85A7-42E281F8F19A}"/>
              </a:ext>
            </a:extLst>
          </p:cNvPr>
          <p:cNvSpPr txBox="1">
            <a:spLocks noChangeArrowheads="1"/>
          </p:cNvSpPr>
          <p:nvPr/>
        </p:nvSpPr>
        <p:spPr bwMode="auto">
          <a:xfrm>
            <a:off x="11108123" y="1755584"/>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1673</a:t>
            </a:r>
          </a:p>
        </p:txBody>
      </p:sp>
      <p:sp>
        <p:nvSpPr>
          <p:cNvPr id="40967" name="Oval 20">
            <a:extLst>
              <a:ext uri="{FF2B5EF4-FFF2-40B4-BE49-F238E27FC236}">
                <a16:creationId xmlns:a16="http://schemas.microsoft.com/office/drawing/2014/main" id="{B7E4E9BF-DFB2-3549-A1CB-9AE29E270F81}"/>
              </a:ext>
            </a:extLst>
          </p:cNvPr>
          <p:cNvSpPr>
            <a:spLocks noChangeArrowheads="1"/>
          </p:cNvSpPr>
          <p:nvPr/>
        </p:nvSpPr>
        <p:spPr bwMode="auto">
          <a:xfrm>
            <a:off x="10904923" y="1901634"/>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68" name="Oval 29">
            <a:extLst>
              <a:ext uri="{FF2B5EF4-FFF2-40B4-BE49-F238E27FC236}">
                <a16:creationId xmlns:a16="http://schemas.microsoft.com/office/drawing/2014/main" id="{D4C82B6F-713D-C54F-83BA-E6B4F2AF3EC5}"/>
              </a:ext>
            </a:extLst>
          </p:cNvPr>
          <p:cNvSpPr>
            <a:spLocks noChangeArrowheads="1"/>
          </p:cNvSpPr>
          <p:nvPr/>
        </p:nvSpPr>
        <p:spPr bwMode="auto">
          <a:xfrm>
            <a:off x="10908098" y="1704784"/>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69" name="Oval 30">
            <a:extLst>
              <a:ext uri="{FF2B5EF4-FFF2-40B4-BE49-F238E27FC236}">
                <a16:creationId xmlns:a16="http://schemas.microsoft.com/office/drawing/2014/main" id="{67220B0E-5BB9-7344-8D3F-AF0E4DBFE9F2}"/>
              </a:ext>
            </a:extLst>
          </p:cNvPr>
          <p:cNvSpPr>
            <a:spLocks noChangeArrowheads="1"/>
          </p:cNvSpPr>
          <p:nvPr/>
        </p:nvSpPr>
        <p:spPr bwMode="auto">
          <a:xfrm>
            <a:off x="10900161" y="1330134"/>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0" name="Oval 31">
            <a:extLst>
              <a:ext uri="{FF2B5EF4-FFF2-40B4-BE49-F238E27FC236}">
                <a16:creationId xmlns:a16="http://schemas.microsoft.com/office/drawing/2014/main" id="{5B9B4692-B4DE-254C-8100-DB17D58EC9A0}"/>
              </a:ext>
            </a:extLst>
          </p:cNvPr>
          <p:cNvSpPr>
            <a:spLocks noChangeArrowheads="1"/>
          </p:cNvSpPr>
          <p:nvPr/>
        </p:nvSpPr>
        <p:spPr bwMode="auto">
          <a:xfrm>
            <a:off x="10890636" y="56019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1" name="Oval 32">
            <a:extLst>
              <a:ext uri="{FF2B5EF4-FFF2-40B4-BE49-F238E27FC236}">
                <a16:creationId xmlns:a16="http://schemas.microsoft.com/office/drawing/2014/main" id="{EBD870FC-1973-5D4B-AFB3-38BF54D6719C}"/>
              </a:ext>
            </a:extLst>
          </p:cNvPr>
          <p:cNvSpPr>
            <a:spLocks noChangeArrowheads="1"/>
          </p:cNvSpPr>
          <p:nvPr/>
        </p:nvSpPr>
        <p:spPr bwMode="auto">
          <a:xfrm>
            <a:off x="10892223" y="944372"/>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2" name="Oval 33">
            <a:extLst>
              <a:ext uri="{FF2B5EF4-FFF2-40B4-BE49-F238E27FC236}">
                <a16:creationId xmlns:a16="http://schemas.microsoft.com/office/drawing/2014/main" id="{82B80769-EDE0-F346-9C03-FA1EC8C1CC27}"/>
              </a:ext>
            </a:extLst>
          </p:cNvPr>
          <p:cNvSpPr>
            <a:spLocks noChangeArrowheads="1"/>
          </p:cNvSpPr>
          <p:nvPr/>
        </p:nvSpPr>
        <p:spPr bwMode="auto">
          <a:xfrm>
            <a:off x="10893811" y="1134872"/>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3" name="Oval 34">
            <a:extLst>
              <a:ext uri="{FF2B5EF4-FFF2-40B4-BE49-F238E27FC236}">
                <a16:creationId xmlns:a16="http://schemas.microsoft.com/office/drawing/2014/main" id="{B181D5A1-7201-E34B-87C8-237DF9AEBD27}"/>
              </a:ext>
            </a:extLst>
          </p:cNvPr>
          <p:cNvSpPr>
            <a:spLocks noChangeArrowheads="1"/>
          </p:cNvSpPr>
          <p:nvPr/>
        </p:nvSpPr>
        <p:spPr bwMode="auto">
          <a:xfrm>
            <a:off x="10908098" y="1515872"/>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2" name="Picture 1">
            <a:extLst>
              <a:ext uri="{FF2B5EF4-FFF2-40B4-BE49-F238E27FC236}">
                <a16:creationId xmlns:a16="http://schemas.microsoft.com/office/drawing/2014/main" id="{5694D791-359E-8147-B566-C80EA89637D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75365" y="731838"/>
            <a:ext cx="2306762" cy="2736659"/>
          </a:xfrm>
          <a:prstGeom prst="rect">
            <a:avLst/>
          </a:prstGeom>
        </p:spPr>
      </p:pic>
      <p:sp>
        <p:nvSpPr>
          <p:cNvPr id="3" name="TextBox 2">
            <a:extLst>
              <a:ext uri="{FF2B5EF4-FFF2-40B4-BE49-F238E27FC236}">
                <a16:creationId xmlns:a16="http://schemas.microsoft.com/office/drawing/2014/main" id="{4950B2CD-0AF8-7C4D-87EB-ABA6631D714E}"/>
              </a:ext>
            </a:extLst>
          </p:cNvPr>
          <p:cNvSpPr txBox="1"/>
          <p:nvPr/>
        </p:nvSpPr>
        <p:spPr>
          <a:xfrm>
            <a:off x="7240485" y="3621023"/>
            <a:ext cx="1976522" cy="553998"/>
          </a:xfrm>
          <a:prstGeom prst="rect">
            <a:avLst/>
          </a:prstGeom>
          <a:noFill/>
        </p:spPr>
        <p:txBody>
          <a:bodyPr wrap="square" rtlCol="0">
            <a:spAutoFit/>
          </a:bodyPr>
          <a:lstStyle/>
          <a:p>
            <a:r>
              <a:rPr lang="en-US" sz="1000" dirty="0">
                <a:solidFill>
                  <a:srgbClr val="0070C0"/>
                </a:solidFill>
              </a:rPr>
              <a:t>Images from https://</a:t>
            </a:r>
            <a:r>
              <a:rPr lang="en-US" sz="1000" dirty="0" err="1">
                <a:solidFill>
                  <a:srgbClr val="0070C0"/>
                </a:solidFill>
              </a:rPr>
              <a:t>en.wikipedia.org</a:t>
            </a:r>
            <a:r>
              <a:rPr lang="en-US" sz="1000" dirty="0">
                <a:solidFill>
                  <a:srgbClr val="0070C0"/>
                </a:solidFill>
              </a:rPr>
              <a:t>/wiki/</a:t>
            </a:r>
            <a:r>
              <a:rPr lang="en-US" sz="1000" dirty="0" err="1">
                <a:solidFill>
                  <a:srgbClr val="0070C0"/>
                </a:solidFill>
              </a:rPr>
              <a:t>Antonie_van_Leeuwenhoek</a:t>
            </a:r>
            <a:endParaRPr lang="en-US" sz="1000" dirty="0">
              <a:solidFill>
                <a:srgbClr val="0070C0"/>
              </a:solidFill>
            </a:endParaRPr>
          </a:p>
        </p:txBody>
      </p:sp>
      <p:pic>
        <p:nvPicPr>
          <p:cNvPr id="17" name="Picture 16">
            <a:extLst>
              <a:ext uri="{FF2B5EF4-FFF2-40B4-BE49-F238E27FC236}">
                <a16:creationId xmlns:a16="http://schemas.microsoft.com/office/drawing/2014/main" id="{3B66A4DC-1018-A745-B227-F4C6B68504E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79533" y="3515964"/>
            <a:ext cx="1392537" cy="2821479"/>
          </a:xfrm>
          <a:prstGeom prst="rect">
            <a:avLst/>
          </a:prstGeom>
        </p:spPr>
      </p:pic>
    </p:spTree>
    <p:extLst>
      <p:ext uri="{BB962C8B-B14F-4D97-AF65-F5344CB8AC3E}">
        <p14:creationId xmlns:p14="http://schemas.microsoft.com/office/powerpoint/2010/main" val="10086148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CD7D956D-BCC3-DB45-B52E-BC71FF6B4CF0}"/>
              </a:ext>
            </a:extLst>
          </p:cNvPr>
          <p:cNvSpPr>
            <a:spLocks noGrp="1" noChangeArrowheads="1"/>
          </p:cNvSpPr>
          <p:nvPr>
            <p:ph type="title"/>
          </p:nvPr>
        </p:nvSpPr>
        <p:spPr>
          <a:xfrm>
            <a:off x="268459" y="44536"/>
            <a:ext cx="9646508" cy="703263"/>
          </a:xfrm>
        </p:spPr>
        <p:txBody>
          <a:bodyPr/>
          <a:lstStyle/>
          <a:p>
            <a:pPr>
              <a:defRPr/>
            </a:pPr>
            <a:r>
              <a:rPr lang="en-US" altLang="en-US" b="0" dirty="0" err="1">
                <a:solidFill>
                  <a:schemeClr val="tx1"/>
                </a:solidFill>
                <a:ea typeface="+mj-ea"/>
              </a:rPr>
              <a:t>Antioni</a:t>
            </a:r>
            <a:r>
              <a:rPr lang="en-US" altLang="en-US" b="0" dirty="0">
                <a:solidFill>
                  <a:schemeClr val="tx1"/>
                </a:solidFill>
                <a:ea typeface="+mj-ea"/>
              </a:rPr>
              <a:t> van Leeuwenhoek (1632-1723)</a:t>
            </a:r>
            <a:r>
              <a:rPr lang="en-US" altLang="en-US" dirty="0">
                <a:ea typeface="+mj-ea"/>
              </a:rPr>
              <a:t>  </a:t>
            </a:r>
          </a:p>
        </p:txBody>
      </p:sp>
      <p:pic>
        <p:nvPicPr>
          <p:cNvPr id="40962" name="Picture 4">
            <a:extLst>
              <a:ext uri="{FF2B5EF4-FFF2-40B4-BE49-F238E27FC236}">
                <a16:creationId xmlns:a16="http://schemas.microsoft.com/office/drawing/2014/main" id="{171D76CC-5180-9245-83F9-19ED2CD750F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10741" y="601749"/>
            <a:ext cx="812800"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 Box 5">
            <a:extLst>
              <a:ext uri="{FF2B5EF4-FFF2-40B4-BE49-F238E27FC236}">
                <a16:creationId xmlns:a16="http://schemas.microsoft.com/office/drawing/2014/main" id="{A9F6ADE4-CA2F-AF4E-A782-3B4EFDBCC007}"/>
              </a:ext>
            </a:extLst>
          </p:cNvPr>
          <p:cNvSpPr txBox="1">
            <a:spLocks noChangeArrowheads="1"/>
          </p:cNvSpPr>
          <p:nvPr/>
        </p:nvSpPr>
        <p:spPr bwMode="auto">
          <a:xfrm>
            <a:off x="179174" y="832902"/>
            <a:ext cx="10330241"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pPr>
            <a:r>
              <a:rPr lang="en-US" altLang="en-US" sz="1800" i="0" dirty="0"/>
              <a:t>Why did he develop an interest in Lens making?</a:t>
            </a:r>
          </a:p>
          <a:p>
            <a:pPr>
              <a:spcBef>
                <a:spcPct val="0"/>
              </a:spcBef>
              <a:buSzTx/>
              <a:buNone/>
            </a:pPr>
            <a:r>
              <a:rPr lang="en-US" altLang="en-US" sz="1800" i="0" dirty="0"/>
              <a:t>Because as a </a:t>
            </a:r>
            <a:r>
              <a:rPr lang="en-US" altLang="en-US" sz="1800" b="1" i="0" dirty="0"/>
              <a:t>draper</a:t>
            </a:r>
            <a:r>
              <a:rPr lang="en-US" altLang="en-US" sz="1800" i="0" dirty="0"/>
              <a:t> he had difficulty in seeing the quality of thread!!</a:t>
            </a:r>
          </a:p>
          <a:p>
            <a:pPr marL="285750" indent="-285750">
              <a:spcBef>
                <a:spcPct val="0"/>
              </a:spcBef>
              <a:buSzTx/>
            </a:pPr>
            <a:endParaRPr lang="en-US" altLang="en-US" sz="1800" i="0" dirty="0"/>
          </a:p>
          <a:p>
            <a:pPr marL="285750" indent="-285750">
              <a:spcBef>
                <a:spcPct val="0"/>
              </a:spcBef>
              <a:buSzTx/>
            </a:pPr>
            <a:endParaRPr lang="en-US" altLang="en-US" sz="1800" i="0" dirty="0"/>
          </a:p>
          <a:p>
            <a:pPr marL="285750" indent="-285750">
              <a:spcBef>
                <a:spcPct val="0"/>
              </a:spcBef>
              <a:buSzTx/>
            </a:pPr>
            <a:r>
              <a:rPr lang="en-US" altLang="en-US" sz="1800" i="0" dirty="0"/>
              <a:t>Could reach magnifications of over 200x with </a:t>
            </a:r>
            <a:r>
              <a:rPr lang="en-US" altLang="en-US" sz="1800" i="0" dirty="0">
                <a:solidFill>
                  <a:srgbClr val="FF0000"/>
                </a:solidFill>
              </a:rPr>
              <a:t>simple ground lenses</a:t>
            </a:r>
            <a:r>
              <a:rPr lang="en-US" altLang="en-US" sz="1800" i="0" dirty="0"/>
              <a:t> - however compound microscopes were mostly of poor quality and could only magnify up to 20-30 times. Hooke claimed they were too difficult to use - his eyesight was poor.</a:t>
            </a:r>
          </a:p>
          <a:p>
            <a:pPr marL="285750" indent="-285750">
              <a:spcBef>
                <a:spcPct val="0"/>
              </a:spcBef>
              <a:buSzTx/>
            </a:pPr>
            <a:r>
              <a:rPr lang="en-US" altLang="en-US" sz="1800" i="0" dirty="0"/>
              <a:t>Discovered bacteria, free-living and parasitic microscopic protists, sperm cells, blood cells, microscopic nematodes</a:t>
            </a:r>
          </a:p>
          <a:p>
            <a:pPr marL="285750" indent="-285750">
              <a:spcBef>
                <a:spcPct val="0"/>
              </a:spcBef>
              <a:buSzTx/>
            </a:pPr>
            <a:r>
              <a:rPr lang="en-US" altLang="en-US" sz="1800" i="0" dirty="0"/>
              <a:t>In 1673, Leeuwenhoek began writing letters to the Royal Society of London - published in </a:t>
            </a:r>
            <a:r>
              <a:rPr lang="en-US" altLang="en-US" sz="1800" dirty="0">
                <a:solidFill>
                  <a:srgbClr val="FF0000"/>
                </a:solidFill>
              </a:rPr>
              <a:t>Philosophical Transactions of the Royal Society</a:t>
            </a:r>
            <a:endParaRPr lang="en-US" altLang="en-US" sz="4000" i="0" dirty="0">
              <a:solidFill>
                <a:srgbClr val="FF0000"/>
              </a:solidFill>
            </a:endParaRPr>
          </a:p>
          <a:p>
            <a:pPr marL="285750" indent="-285750">
              <a:spcBef>
                <a:spcPct val="0"/>
              </a:spcBef>
              <a:buSzTx/>
            </a:pPr>
            <a:r>
              <a:rPr lang="en-US" altLang="en-US" sz="1800" i="0" dirty="0"/>
              <a:t>In 1680 he was elected a full member of the Royal Society, joining </a:t>
            </a:r>
            <a:r>
              <a:rPr lang="en-US" altLang="en-US" sz="1800" i="0" u="sng" dirty="0">
                <a:solidFill>
                  <a:srgbClr val="0000FF"/>
                </a:solidFill>
                <a:hlinkClick r:id="rId4" action="ppaction://hlinkfile"/>
              </a:rPr>
              <a:t>Robert Hooke</a:t>
            </a:r>
            <a:r>
              <a:rPr lang="en-US" altLang="en-US" sz="1800" i="0" dirty="0"/>
              <a:t>, Henry Oldenburg, Robert Boyle, Christopher Wren</a:t>
            </a:r>
          </a:p>
          <a:p>
            <a:pPr marL="285750" indent="-285750">
              <a:spcBef>
                <a:spcPct val="0"/>
              </a:spcBef>
              <a:buSzTx/>
            </a:pPr>
            <a:r>
              <a:rPr lang="en-US" altLang="en-US" sz="1800" i="0" dirty="0"/>
              <a:t>He wrote over 190 published letters to the Royal Society on his scientific findings</a:t>
            </a:r>
          </a:p>
          <a:p>
            <a:pPr marL="285750" indent="-285750">
              <a:spcBef>
                <a:spcPct val="0"/>
              </a:spcBef>
              <a:buSzTx/>
            </a:pPr>
            <a:r>
              <a:rPr lang="en-US" altLang="en-US" sz="1800" i="0" dirty="0"/>
              <a:t>His original specimens are still in the Royal Society Collection in London</a:t>
            </a:r>
          </a:p>
          <a:p>
            <a:pPr>
              <a:spcBef>
                <a:spcPct val="50000"/>
              </a:spcBef>
              <a:buSzTx/>
            </a:pPr>
            <a:endParaRPr lang="en-US" altLang="en-US" sz="4000" dirty="0"/>
          </a:p>
        </p:txBody>
      </p:sp>
      <p:sp>
        <p:nvSpPr>
          <p:cNvPr id="17414" name="Line 8">
            <a:extLst>
              <a:ext uri="{FF2B5EF4-FFF2-40B4-BE49-F238E27FC236}">
                <a16:creationId xmlns:a16="http://schemas.microsoft.com/office/drawing/2014/main" id="{2F725E84-55C0-714D-AB3E-885CAE8FA1AA}"/>
              </a:ext>
            </a:extLst>
          </p:cNvPr>
          <p:cNvSpPr>
            <a:spLocks noChangeShapeType="1"/>
          </p:cNvSpPr>
          <p:nvPr/>
        </p:nvSpPr>
        <p:spPr bwMode="auto">
          <a:xfrm>
            <a:off x="10966278" y="506499"/>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7415" name="Text Box 19">
            <a:extLst>
              <a:ext uri="{FF2B5EF4-FFF2-40B4-BE49-F238E27FC236}">
                <a16:creationId xmlns:a16="http://schemas.microsoft.com/office/drawing/2014/main" id="{08AA799F-7049-2945-85A7-42E281F8F19A}"/>
              </a:ext>
            </a:extLst>
          </p:cNvPr>
          <p:cNvSpPr txBox="1">
            <a:spLocks noChangeArrowheads="1"/>
          </p:cNvSpPr>
          <p:nvPr/>
        </p:nvSpPr>
        <p:spPr bwMode="auto">
          <a:xfrm>
            <a:off x="11071053" y="1847936"/>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1673</a:t>
            </a:r>
          </a:p>
        </p:txBody>
      </p:sp>
      <p:sp>
        <p:nvSpPr>
          <p:cNvPr id="40967" name="Oval 20">
            <a:extLst>
              <a:ext uri="{FF2B5EF4-FFF2-40B4-BE49-F238E27FC236}">
                <a16:creationId xmlns:a16="http://schemas.microsoft.com/office/drawing/2014/main" id="{B7E4E9BF-DFB2-3549-A1CB-9AE29E270F81}"/>
              </a:ext>
            </a:extLst>
          </p:cNvPr>
          <p:cNvSpPr>
            <a:spLocks noChangeArrowheads="1"/>
          </p:cNvSpPr>
          <p:nvPr/>
        </p:nvSpPr>
        <p:spPr bwMode="auto">
          <a:xfrm>
            <a:off x="10867853" y="1993986"/>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68" name="Oval 29">
            <a:extLst>
              <a:ext uri="{FF2B5EF4-FFF2-40B4-BE49-F238E27FC236}">
                <a16:creationId xmlns:a16="http://schemas.microsoft.com/office/drawing/2014/main" id="{D4C82B6F-713D-C54F-83BA-E6B4F2AF3EC5}"/>
              </a:ext>
            </a:extLst>
          </p:cNvPr>
          <p:cNvSpPr>
            <a:spLocks noChangeArrowheads="1"/>
          </p:cNvSpPr>
          <p:nvPr/>
        </p:nvSpPr>
        <p:spPr bwMode="auto">
          <a:xfrm>
            <a:off x="10871028" y="1797136"/>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69" name="Oval 30">
            <a:extLst>
              <a:ext uri="{FF2B5EF4-FFF2-40B4-BE49-F238E27FC236}">
                <a16:creationId xmlns:a16="http://schemas.microsoft.com/office/drawing/2014/main" id="{67220B0E-5BB9-7344-8D3F-AF0E4DBFE9F2}"/>
              </a:ext>
            </a:extLst>
          </p:cNvPr>
          <p:cNvSpPr>
            <a:spLocks noChangeArrowheads="1"/>
          </p:cNvSpPr>
          <p:nvPr/>
        </p:nvSpPr>
        <p:spPr bwMode="auto">
          <a:xfrm>
            <a:off x="10863091" y="1422486"/>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0" name="Oval 31">
            <a:extLst>
              <a:ext uri="{FF2B5EF4-FFF2-40B4-BE49-F238E27FC236}">
                <a16:creationId xmlns:a16="http://schemas.microsoft.com/office/drawing/2014/main" id="{5B9B4692-B4DE-254C-8100-DB17D58EC9A0}"/>
              </a:ext>
            </a:extLst>
          </p:cNvPr>
          <p:cNvSpPr>
            <a:spLocks noChangeArrowheads="1"/>
          </p:cNvSpPr>
          <p:nvPr/>
        </p:nvSpPr>
        <p:spPr bwMode="auto">
          <a:xfrm>
            <a:off x="10853566" y="652549"/>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1" name="Oval 32">
            <a:extLst>
              <a:ext uri="{FF2B5EF4-FFF2-40B4-BE49-F238E27FC236}">
                <a16:creationId xmlns:a16="http://schemas.microsoft.com/office/drawing/2014/main" id="{EBD870FC-1973-5D4B-AFB3-38BF54D6719C}"/>
              </a:ext>
            </a:extLst>
          </p:cNvPr>
          <p:cNvSpPr>
            <a:spLocks noChangeArrowheads="1"/>
          </p:cNvSpPr>
          <p:nvPr/>
        </p:nvSpPr>
        <p:spPr bwMode="auto">
          <a:xfrm>
            <a:off x="10855153" y="1036724"/>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2" name="Oval 33">
            <a:extLst>
              <a:ext uri="{FF2B5EF4-FFF2-40B4-BE49-F238E27FC236}">
                <a16:creationId xmlns:a16="http://schemas.microsoft.com/office/drawing/2014/main" id="{82B80769-EDE0-F346-9C03-FA1EC8C1CC27}"/>
              </a:ext>
            </a:extLst>
          </p:cNvPr>
          <p:cNvSpPr>
            <a:spLocks noChangeArrowheads="1"/>
          </p:cNvSpPr>
          <p:nvPr/>
        </p:nvSpPr>
        <p:spPr bwMode="auto">
          <a:xfrm>
            <a:off x="10856741" y="1227224"/>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3" name="Oval 34">
            <a:extLst>
              <a:ext uri="{FF2B5EF4-FFF2-40B4-BE49-F238E27FC236}">
                <a16:creationId xmlns:a16="http://schemas.microsoft.com/office/drawing/2014/main" id="{B181D5A1-7201-E34B-87C8-237DF9AEBD27}"/>
              </a:ext>
            </a:extLst>
          </p:cNvPr>
          <p:cNvSpPr>
            <a:spLocks noChangeArrowheads="1"/>
          </p:cNvSpPr>
          <p:nvPr/>
        </p:nvSpPr>
        <p:spPr bwMode="auto">
          <a:xfrm>
            <a:off x="10871028" y="1608224"/>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Tree>
    <p:extLst>
      <p:ext uri="{BB962C8B-B14F-4D97-AF65-F5344CB8AC3E}">
        <p14:creationId xmlns:p14="http://schemas.microsoft.com/office/powerpoint/2010/main" val="26337659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a:extLst>
              <a:ext uri="{FF2B5EF4-FFF2-40B4-BE49-F238E27FC236}">
                <a16:creationId xmlns:a16="http://schemas.microsoft.com/office/drawing/2014/main" id="{1BEE2AA8-06D6-6740-B842-9379EE11E6EB}"/>
              </a:ext>
            </a:extLst>
          </p:cNvPr>
          <p:cNvSpPr>
            <a:spLocks noGrp="1" noChangeArrowheads="1"/>
          </p:cNvSpPr>
          <p:nvPr>
            <p:ph type="title"/>
          </p:nvPr>
        </p:nvSpPr>
        <p:spPr>
          <a:xfrm>
            <a:off x="2085975" y="1"/>
            <a:ext cx="7772400" cy="722313"/>
          </a:xfrm>
        </p:spPr>
        <p:txBody>
          <a:bodyPr/>
          <a:lstStyle/>
          <a:p>
            <a:pPr>
              <a:defRPr/>
            </a:pPr>
            <a:r>
              <a:rPr lang="en-US" altLang="en-US">
                <a:ea typeface="+mj-ea"/>
              </a:rPr>
              <a:t>How the first lenses were made</a:t>
            </a:r>
          </a:p>
        </p:txBody>
      </p:sp>
      <p:sp>
        <p:nvSpPr>
          <p:cNvPr id="43010" name="Rectangle 3">
            <a:extLst>
              <a:ext uri="{FF2B5EF4-FFF2-40B4-BE49-F238E27FC236}">
                <a16:creationId xmlns:a16="http://schemas.microsoft.com/office/drawing/2014/main" id="{11C89636-2E75-8544-87AE-B0BE71948472}"/>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spTree>
    <p:controls>
      <mc:AlternateContent xmlns:mc="http://schemas.openxmlformats.org/markup-compatibility/2006">
        <mc:Choice xmlns:v="urn:schemas-microsoft-com:vml" Requires="v">
          <p:control r:id="rId1" imgW="6096000" imgH="3867150"/>
        </mc:Choice>
        <mc:Fallback>
          <p:control r:id="rId1" imgW="6096000" imgH="3867150">
            <p:pic>
              <p:nvPicPr>
                <p:cNvPr id="43011" name="ShockwaveFlash1">
                  <a:extLst>
                    <a:ext uri="{FF2B5EF4-FFF2-40B4-BE49-F238E27FC236}">
                      <a16:creationId xmlns:a16="http://schemas.microsoft.com/office/drawing/2014/main" id="{D60F3565-CDEA-8540-B1E7-21340825AC51}"/>
                    </a:ext>
                  </a:extLst>
                </p:cNvPr>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741363"/>
                  <a:ext cx="9144000" cy="579755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control>
        </mc:Fallback>
      </mc:AlternateContent>
    </p:controls>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CD7D956D-BCC3-DB45-B52E-BC71FF6B4CF0}"/>
              </a:ext>
            </a:extLst>
          </p:cNvPr>
          <p:cNvSpPr>
            <a:spLocks noGrp="1" noChangeArrowheads="1"/>
          </p:cNvSpPr>
          <p:nvPr>
            <p:ph type="title"/>
          </p:nvPr>
        </p:nvSpPr>
        <p:spPr>
          <a:xfrm>
            <a:off x="424247" y="-24722"/>
            <a:ext cx="9239809" cy="703263"/>
          </a:xfrm>
        </p:spPr>
        <p:txBody>
          <a:bodyPr/>
          <a:lstStyle/>
          <a:p>
            <a:pPr>
              <a:defRPr/>
            </a:pPr>
            <a:r>
              <a:rPr lang="en-US" altLang="en-US" b="0" dirty="0" err="1">
                <a:solidFill>
                  <a:schemeClr val="tx1"/>
                </a:solidFill>
                <a:ea typeface="+mj-ea"/>
              </a:rPr>
              <a:t>Antioni</a:t>
            </a:r>
            <a:r>
              <a:rPr lang="en-US" altLang="en-US" b="0" dirty="0">
                <a:solidFill>
                  <a:schemeClr val="tx1"/>
                </a:solidFill>
                <a:ea typeface="+mj-ea"/>
              </a:rPr>
              <a:t> van Leeuwenhoek (1632-1723)</a:t>
            </a:r>
            <a:r>
              <a:rPr lang="en-US" altLang="en-US" dirty="0">
                <a:ea typeface="+mj-ea"/>
              </a:rPr>
              <a:t>  </a:t>
            </a:r>
          </a:p>
        </p:txBody>
      </p:sp>
      <p:pic>
        <p:nvPicPr>
          <p:cNvPr id="40962" name="Picture 4">
            <a:extLst>
              <a:ext uri="{FF2B5EF4-FFF2-40B4-BE49-F238E27FC236}">
                <a16:creationId xmlns:a16="http://schemas.microsoft.com/office/drawing/2014/main" id="{171D76CC-5180-9245-83F9-19ED2CD750F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41633" y="490539"/>
            <a:ext cx="812800"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Line 8">
            <a:extLst>
              <a:ext uri="{FF2B5EF4-FFF2-40B4-BE49-F238E27FC236}">
                <a16:creationId xmlns:a16="http://schemas.microsoft.com/office/drawing/2014/main" id="{2F725E84-55C0-714D-AB3E-885CAE8FA1AA}"/>
              </a:ext>
            </a:extLst>
          </p:cNvPr>
          <p:cNvSpPr>
            <a:spLocks noChangeShapeType="1"/>
          </p:cNvSpPr>
          <p:nvPr/>
        </p:nvSpPr>
        <p:spPr bwMode="auto">
          <a:xfrm>
            <a:off x="10997170" y="395289"/>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7415" name="Text Box 19">
            <a:extLst>
              <a:ext uri="{FF2B5EF4-FFF2-40B4-BE49-F238E27FC236}">
                <a16:creationId xmlns:a16="http://schemas.microsoft.com/office/drawing/2014/main" id="{08AA799F-7049-2945-85A7-42E281F8F19A}"/>
              </a:ext>
            </a:extLst>
          </p:cNvPr>
          <p:cNvSpPr txBox="1">
            <a:spLocks noChangeArrowheads="1"/>
          </p:cNvSpPr>
          <p:nvPr/>
        </p:nvSpPr>
        <p:spPr bwMode="auto">
          <a:xfrm>
            <a:off x="11101945" y="1736726"/>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1673</a:t>
            </a:r>
          </a:p>
        </p:txBody>
      </p:sp>
      <p:sp>
        <p:nvSpPr>
          <p:cNvPr id="40967" name="Oval 20">
            <a:extLst>
              <a:ext uri="{FF2B5EF4-FFF2-40B4-BE49-F238E27FC236}">
                <a16:creationId xmlns:a16="http://schemas.microsoft.com/office/drawing/2014/main" id="{B7E4E9BF-DFB2-3549-A1CB-9AE29E270F81}"/>
              </a:ext>
            </a:extLst>
          </p:cNvPr>
          <p:cNvSpPr>
            <a:spLocks noChangeArrowheads="1"/>
          </p:cNvSpPr>
          <p:nvPr/>
        </p:nvSpPr>
        <p:spPr bwMode="auto">
          <a:xfrm>
            <a:off x="10898745" y="1882776"/>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68" name="Oval 29">
            <a:extLst>
              <a:ext uri="{FF2B5EF4-FFF2-40B4-BE49-F238E27FC236}">
                <a16:creationId xmlns:a16="http://schemas.microsoft.com/office/drawing/2014/main" id="{D4C82B6F-713D-C54F-83BA-E6B4F2AF3EC5}"/>
              </a:ext>
            </a:extLst>
          </p:cNvPr>
          <p:cNvSpPr>
            <a:spLocks noChangeArrowheads="1"/>
          </p:cNvSpPr>
          <p:nvPr/>
        </p:nvSpPr>
        <p:spPr bwMode="auto">
          <a:xfrm>
            <a:off x="10901920" y="1685926"/>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69" name="Oval 30">
            <a:extLst>
              <a:ext uri="{FF2B5EF4-FFF2-40B4-BE49-F238E27FC236}">
                <a16:creationId xmlns:a16="http://schemas.microsoft.com/office/drawing/2014/main" id="{67220B0E-5BB9-7344-8D3F-AF0E4DBFE9F2}"/>
              </a:ext>
            </a:extLst>
          </p:cNvPr>
          <p:cNvSpPr>
            <a:spLocks noChangeArrowheads="1"/>
          </p:cNvSpPr>
          <p:nvPr/>
        </p:nvSpPr>
        <p:spPr bwMode="auto">
          <a:xfrm>
            <a:off x="10893983" y="1311276"/>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0" name="Oval 31">
            <a:extLst>
              <a:ext uri="{FF2B5EF4-FFF2-40B4-BE49-F238E27FC236}">
                <a16:creationId xmlns:a16="http://schemas.microsoft.com/office/drawing/2014/main" id="{5B9B4692-B4DE-254C-8100-DB17D58EC9A0}"/>
              </a:ext>
            </a:extLst>
          </p:cNvPr>
          <p:cNvSpPr>
            <a:spLocks noChangeArrowheads="1"/>
          </p:cNvSpPr>
          <p:nvPr/>
        </p:nvSpPr>
        <p:spPr bwMode="auto">
          <a:xfrm>
            <a:off x="10884458" y="541339"/>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1" name="Oval 32">
            <a:extLst>
              <a:ext uri="{FF2B5EF4-FFF2-40B4-BE49-F238E27FC236}">
                <a16:creationId xmlns:a16="http://schemas.microsoft.com/office/drawing/2014/main" id="{EBD870FC-1973-5D4B-AFB3-38BF54D6719C}"/>
              </a:ext>
            </a:extLst>
          </p:cNvPr>
          <p:cNvSpPr>
            <a:spLocks noChangeArrowheads="1"/>
          </p:cNvSpPr>
          <p:nvPr/>
        </p:nvSpPr>
        <p:spPr bwMode="auto">
          <a:xfrm>
            <a:off x="10886045" y="925514"/>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2" name="Oval 33">
            <a:extLst>
              <a:ext uri="{FF2B5EF4-FFF2-40B4-BE49-F238E27FC236}">
                <a16:creationId xmlns:a16="http://schemas.microsoft.com/office/drawing/2014/main" id="{82B80769-EDE0-F346-9C03-FA1EC8C1CC27}"/>
              </a:ext>
            </a:extLst>
          </p:cNvPr>
          <p:cNvSpPr>
            <a:spLocks noChangeArrowheads="1"/>
          </p:cNvSpPr>
          <p:nvPr/>
        </p:nvSpPr>
        <p:spPr bwMode="auto">
          <a:xfrm>
            <a:off x="10887633" y="1116014"/>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3" name="Oval 34">
            <a:extLst>
              <a:ext uri="{FF2B5EF4-FFF2-40B4-BE49-F238E27FC236}">
                <a16:creationId xmlns:a16="http://schemas.microsoft.com/office/drawing/2014/main" id="{B181D5A1-7201-E34B-87C8-237DF9AEBD27}"/>
              </a:ext>
            </a:extLst>
          </p:cNvPr>
          <p:cNvSpPr>
            <a:spLocks noChangeArrowheads="1"/>
          </p:cNvSpPr>
          <p:nvPr/>
        </p:nvSpPr>
        <p:spPr bwMode="auto">
          <a:xfrm>
            <a:off x="10901920" y="1497014"/>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3" name="Picture 2">
            <a:extLst>
              <a:ext uri="{FF2B5EF4-FFF2-40B4-BE49-F238E27FC236}">
                <a16:creationId xmlns:a16="http://schemas.microsoft.com/office/drawing/2014/main" id="{8B993B65-4AF1-264B-8D2D-F36E8812A67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1162" y="821014"/>
            <a:ext cx="2510152" cy="3577077"/>
          </a:xfrm>
          <a:prstGeom prst="rect">
            <a:avLst/>
          </a:prstGeom>
          <a:ln>
            <a:solidFill>
              <a:schemeClr val="bg2"/>
            </a:solidFill>
          </a:ln>
        </p:spPr>
      </p:pic>
      <p:sp>
        <p:nvSpPr>
          <p:cNvPr id="6" name="Rectangle 5">
            <a:extLst>
              <a:ext uri="{FF2B5EF4-FFF2-40B4-BE49-F238E27FC236}">
                <a16:creationId xmlns:a16="http://schemas.microsoft.com/office/drawing/2014/main" id="{55BB4D1C-2C09-334D-A903-CC44B211A26C}"/>
              </a:ext>
            </a:extLst>
          </p:cNvPr>
          <p:cNvSpPr/>
          <p:nvPr/>
        </p:nvSpPr>
        <p:spPr>
          <a:xfrm>
            <a:off x="3447538" y="1060994"/>
            <a:ext cx="7216342" cy="2246769"/>
          </a:xfrm>
          <a:prstGeom prst="rect">
            <a:avLst/>
          </a:prstGeom>
        </p:spPr>
        <p:txBody>
          <a:bodyPr wrap="square">
            <a:spAutoFit/>
          </a:bodyPr>
          <a:lstStyle/>
          <a:p>
            <a:r>
              <a:rPr lang="en-US" sz="2000" dirty="0"/>
              <a:t>"It has been stated by many authors," says Baker ( On Microscopes, vol. ii.), " that the magnifiers used by Leeuwenhoek were globules or spheres of glass, like those invented by Hooke, but such is not the case ; he assures us that in the cabinet of the twenty-six microscopes, left by that famous man at his death to the Royal Society as a legacy, each instrument has a double convex lens, and not a sphere or globule.” p6</a:t>
            </a:r>
          </a:p>
        </p:txBody>
      </p:sp>
      <p:sp>
        <p:nvSpPr>
          <p:cNvPr id="7" name="TextBox 6">
            <a:extLst>
              <a:ext uri="{FF2B5EF4-FFF2-40B4-BE49-F238E27FC236}">
                <a16:creationId xmlns:a16="http://schemas.microsoft.com/office/drawing/2014/main" id="{DDBD88F7-6DB7-4D49-B3D2-80BCBA52C395}"/>
              </a:ext>
            </a:extLst>
          </p:cNvPr>
          <p:cNvSpPr txBox="1"/>
          <p:nvPr/>
        </p:nvSpPr>
        <p:spPr>
          <a:xfrm>
            <a:off x="327457" y="4472664"/>
            <a:ext cx="9910105" cy="1477328"/>
          </a:xfrm>
          <a:prstGeom prst="rect">
            <a:avLst/>
          </a:prstGeom>
          <a:noFill/>
          <a:ln>
            <a:solidFill>
              <a:schemeClr val="bg2"/>
            </a:solidFill>
          </a:ln>
        </p:spPr>
        <p:txBody>
          <a:bodyPr wrap="square" rtlCol="0">
            <a:spAutoFit/>
          </a:bodyPr>
          <a:lstStyle/>
          <a:p>
            <a:r>
              <a:rPr lang="en-US" sz="1800" dirty="0">
                <a:solidFill>
                  <a:schemeClr val="accent5">
                    <a:lumMod val="50000"/>
                  </a:schemeClr>
                </a:solidFill>
              </a:rPr>
              <a:t>" All the parts of these microscopes," says Baker, " are of silver, and fashioned by Mr. Leeuwenhoek's own hand, and the glasses, which are excellent, were all ground and set by himself, each instrument being devoted to one or two objects only, and could be applied to nothing else. This method induced him to make a microscope with a glass adapted to almost every object, till he had got some hundreds of them. The highest magnifying power was 160 diameters, and the lowest 40.”  (P7)</a:t>
            </a:r>
          </a:p>
        </p:txBody>
      </p:sp>
      <p:sp>
        <p:nvSpPr>
          <p:cNvPr id="8" name="TextBox 7">
            <a:extLst>
              <a:ext uri="{FF2B5EF4-FFF2-40B4-BE49-F238E27FC236}">
                <a16:creationId xmlns:a16="http://schemas.microsoft.com/office/drawing/2014/main" id="{B568964A-ED08-6C47-A71C-41AF0BE2EDA1}"/>
              </a:ext>
            </a:extLst>
          </p:cNvPr>
          <p:cNvSpPr txBox="1"/>
          <p:nvPr/>
        </p:nvSpPr>
        <p:spPr>
          <a:xfrm>
            <a:off x="4498621" y="630186"/>
            <a:ext cx="2618024" cy="400110"/>
          </a:xfrm>
          <a:prstGeom prst="rect">
            <a:avLst/>
          </a:prstGeom>
          <a:noFill/>
        </p:spPr>
        <p:txBody>
          <a:bodyPr wrap="none" rtlCol="0">
            <a:spAutoFit/>
          </a:bodyPr>
          <a:lstStyle/>
          <a:p>
            <a:r>
              <a:rPr lang="en-US" sz="2000" b="1" i="0" dirty="0"/>
              <a:t>Accounts of his lenses </a:t>
            </a:r>
          </a:p>
        </p:txBody>
      </p:sp>
    </p:spTree>
    <p:extLst>
      <p:ext uri="{BB962C8B-B14F-4D97-AF65-F5344CB8AC3E}">
        <p14:creationId xmlns:p14="http://schemas.microsoft.com/office/powerpoint/2010/main" val="19451943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CD7D956D-BCC3-DB45-B52E-BC71FF6B4CF0}"/>
              </a:ext>
            </a:extLst>
          </p:cNvPr>
          <p:cNvSpPr>
            <a:spLocks noGrp="1" noChangeArrowheads="1"/>
          </p:cNvSpPr>
          <p:nvPr>
            <p:ph type="title"/>
          </p:nvPr>
        </p:nvSpPr>
        <p:spPr>
          <a:xfrm>
            <a:off x="195647" y="20749"/>
            <a:ext cx="9520753" cy="703263"/>
          </a:xfrm>
        </p:spPr>
        <p:txBody>
          <a:bodyPr/>
          <a:lstStyle/>
          <a:p>
            <a:pPr>
              <a:defRPr/>
            </a:pPr>
            <a:r>
              <a:rPr lang="en-US" altLang="en-US" b="0" dirty="0" err="1">
                <a:solidFill>
                  <a:schemeClr val="tx1"/>
                </a:solidFill>
                <a:ea typeface="+mj-ea"/>
              </a:rPr>
              <a:t>Antioni</a:t>
            </a:r>
            <a:r>
              <a:rPr lang="en-US" altLang="en-US" b="0" dirty="0">
                <a:solidFill>
                  <a:schemeClr val="tx1"/>
                </a:solidFill>
                <a:ea typeface="+mj-ea"/>
              </a:rPr>
              <a:t> van Leeuwenhoek (1632-1723)</a:t>
            </a:r>
            <a:r>
              <a:rPr lang="en-US" altLang="en-US" dirty="0">
                <a:ea typeface="+mj-ea"/>
              </a:rPr>
              <a:t>  </a:t>
            </a:r>
          </a:p>
        </p:txBody>
      </p:sp>
      <p:pic>
        <p:nvPicPr>
          <p:cNvPr id="40962" name="Picture 4">
            <a:extLst>
              <a:ext uri="{FF2B5EF4-FFF2-40B4-BE49-F238E27FC236}">
                <a16:creationId xmlns:a16="http://schemas.microsoft.com/office/drawing/2014/main" id="{171D76CC-5180-9245-83F9-19ED2CD750F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086028" y="467631"/>
            <a:ext cx="812800"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Line 8">
            <a:extLst>
              <a:ext uri="{FF2B5EF4-FFF2-40B4-BE49-F238E27FC236}">
                <a16:creationId xmlns:a16="http://schemas.microsoft.com/office/drawing/2014/main" id="{2F725E84-55C0-714D-AB3E-885CAE8FA1AA}"/>
              </a:ext>
            </a:extLst>
          </p:cNvPr>
          <p:cNvSpPr>
            <a:spLocks noChangeShapeType="1"/>
          </p:cNvSpPr>
          <p:nvPr/>
        </p:nvSpPr>
        <p:spPr bwMode="auto">
          <a:xfrm>
            <a:off x="10941565" y="372381"/>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7415" name="Text Box 19">
            <a:extLst>
              <a:ext uri="{FF2B5EF4-FFF2-40B4-BE49-F238E27FC236}">
                <a16:creationId xmlns:a16="http://schemas.microsoft.com/office/drawing/2014/main" id="{08AA799F-7049-2945-85A7-42E281F8F19A}"/>
              </a:ext>
            </a:extLst>
          </p:cNvPr>
          <p:cNvSpPr txBox="1">
            <a:spLocks noChangeArrowheads="1"/>
          </p:cNvSpPr>
          <p:nvPr/>
        </p:nvSpPr>
        <p:spPr bwMode="auto">
          <a:xfrm>
            <a:off x="11046341" y="1713819"/>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1677</a:t>
            </a:r>
          </a:p>
        </p:txBody>
      </p:sp>
      <p:sp>
        <p:nvSpPr>
          <p:cNvPr id="40967" name="Oval 20">
            <a:extLst>
              <a:ext uri="{FF2B5EF4-FFF2-40B4-BE49-F238E27FC236}">
                <a16:creationId xmlns:a16="http://schemas.microsoft.com/office/drawing/2014/main" id="{B7E4E9BF-DFB2-3549-A1CB-9AE29E270F81}"/>
              </a:ext>
            </a:extLst>
          </p:cNvPr>
          <p:cNvSpPr>
            <a:spLocks noChangeArrowheads="1"/>
          </p:cNvSpPr>
          <p:nvPr/>
        </p:nvSpPr>
        <p:spPr bwMode="auto">
          <a:xfrm>
            <a:off x="10843140" y="1859868"/>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68" name="Oval 29">
            <a:extLst>
              <a:ext uri="{FF2B5EF4-FFF2-40B4-BE49-F238E27FC236}">
                <a16:creationId xmlns:a16="http://schemas.microsoft.com/office/drawing/2014/main" id="{D4C82B6F-713D-C54F-83BA-E6B4F2AF3EC5}"/>
              </a:ext>
            </a:extLst>
          </p:cNvPr>
          <p:cNvSpPr>
            <a:spLocks noChangeArrowheads="1"/>
          </p:cNvSpPr>
          <p:nvPr/>
        </p:nvSpPr>
        <p:spPr bwMode="auto">
          <a:xfrm>
            <a:off x="10846315" y="166301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69" name="Oval 30">
            <a:extLst>
              <a:ext uri="{FF2B5EF4-FFF2-40B4-BE49-F238E27FC236}">
                <a16:creationId xmlns:a16="http://schemas.microsoft.com/office/drawing/2014/main" id="{67220B0E-5BB9-7344-8D3F-AF0E4DBFE9F2}"/>
              </a:ext>
            </a:extLst>
          </p:cNvPr>
          <p:cNvSpPr>
            <a:spLocks noChangeArrowheads="1"/>
          </p:cNvSpPr>
          <p:nvPr/>
        </p:nvSpPr>
        <p:spPr bwMode="auto">
          <a:xfrm>
            <a:off x="10838378" y="128836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0" name="Oval 31">
            <a:extLst>
              <a:ext uri="{FF2B5EF4-FFF2-40B4-BE49-F238E27FC236}">
                <a16:creationId xmlns:a16="http://schemas.microsoft.com/office/drawing/2014/main" id="{5B9B4692-B4DE-254C-8100-DB17D58EC9A0}"/>
              </a:ext>
            </a:extLst>
          </p:cNvPr>
          <p:cNvSpPr>
            <a:spLocks noChangeArrowheads="1"/>
          </p:cNvSpPr>
          <p:nvPr/>
        </p:nvSpPr>
        <p:spPr bwMode="auto">
          <a:xfrm>
            <a:off x="10828853" y="518431"/>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1" name="Oval 32">
            <a:extLst>
              <a:ext uri="{FF2B5EF4-FFF2-40B4-BE49-F238E27FC236}">
                <a16:creationId xmlns:a16="http://schemas.microsoft.com/office/drawing/2014/main" id="{EBD870FC-1973-5D4B-AFB3-38BF54D6719C}"/>
              </a:ext>
            </a:extLst>
          </p:cNvPr>
          <p:cNvSpPr>
            <a:spLocks noChangeArrowheads="1"/>
          </p:cNvSpPr>
          <p:nvPr/>
        </p:nvSpPr>
        <p:spPr bwMode="auto">
          <a:xfrm>
            <a:off x="10830440" y="902606"/>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2" name="Oval 33">
            <a:extLst>
              <a:ext uri="{FF2B5EF4-FFF2-40B4-BE49-F238E27FC236}">
                <a16:creationId xmlns:a16="http://schemas.microsoft.com/office/drawing/2014/main" id="{82B80769-EDE0-F346-9C03-FA1EC8C1CC27}"/>
              </a:ext>
            </a:extLst>
          </p:cNvPr>
          <p:cNvSpPr>
            <a:spLocks noChangeArrowheads="1"/>
          </p:cNvSpPr>
          <p:nvPr/>
        </p:nvSpPr>
        <p:spPr bwMode="auto">
          <a:xfrm>
            <a:off x="10832028" y="1093106"/>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3" name="Oval 34">
            <a:extLst>
              <a:ext uri="{FF2B5EF4-FFF2-40B4-BE49-F238E27FC236}">
                <a16:creationId xmlns:a16="http://schemas.microsoft.com/office/drawing/2014/main" id="{B181D5A1-7201-E34B-87C8-237DF9AEBD27}"/>
              </a:ext>
            </a:extLst>
          </p:cNvPr>
          <p:cNvSpPr>
            <a:spLocks noChangeArrowheads="1"/>
          </p:cNvSpPr>
          <p:nvPr/>
        </p:nvSpPr>
        <p:spPr bwMode="auto">
          <a:xfrm>
            <a:off x="10846315" y="1474106"/>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 name="TextBox 1">
            <a:extLst>
              <a:ext uri="{FF2B5EF4-FFF2-40B4-BE49-F238E27FC236}">
                <a16:creationId xmlns:a16="http://schemas.microsoft.com/office/drawing/2014/main" id="{2F120A26-5272-E84A-A04E-C83B3D1C0063}"/>
              </a:ext>
            </a:extLst>
          </p:cNvPr>
          <p:cNvSpPr txBox="1"/>
          <p:nvPr/>
        </p:nvSpPr>
        <p:spPr>
          <a:xfrm>
            <a:off x="98705" y="5647983"/>
            <a:ext cx="10404529" cy="738664"/>
          </a:xfrm>
          <a:prstGeom prst="rect">
            <a:avLst/>
          </a:prstGeom>
          <a:noFill/>
        </p:spPr>
        <p:txBody>
          <a:bodyPr wrap="square" rtlCol="0">
            <a:spAutoFit/>
          </a:bodyPr>
          <a:lstStyle/>
          <a:p>
            <a:r>
              <a:rPr lang="en-US" sz="1400" dirty="0">
                <a:solidFill>
                  <a:schemeClr val="accent5">
                    <a:lumMod val="50000"/>
                  </a:schemeClr>
                </a:solidFill>
              </a:rPr>
              <a:t>“An Extract of a Letter from Monsieur Anthony van </a:t>
            </a:r>
            <a:r>
              <a:rPr lang="en-US" sz="1400" dirty="0" err="1">
                <a:solidFill>
                  <a:schemeClr val="accent5">
                    <a:lumMod val="50000"/>
                  </a:schemeClr>
                </a:solidFill>
              </a:rPr>
              <a:t>Leuwenhock</a:t>
            </a:r>
            <a:r>
              <a:rPr lang="en-US" sz="1400" dirty="0">
                <a:solidFill>
                  <a:schemeClr val="accent5">
                    <a:lumMod val="50000"/>
                  </a:schemeClr>
                </a:solidFill>
              </a:rPr>
              <a:t> to the Royal Society, Containing the History of the Generation of an Insect, by Him Called, The Wolf. With Observations on Insects Bred in Rain-Water, in Apples, Cheese, etc.”</a:t>
            </a:r>
          </a:p>
          <a:p>
            <a:endParaRPr lang="en-US" sz="1400" dirty="0">
              <a:solidFill>
                <a:schemeClr val="accent5">
                  <a:lumMod val="50000"/>
                </a:schemeClr>
              </a:solidFill>
            </a:endParaRPr>
          </a:p>
        </p:txBody>
      </p:sp>
      <p:sp>
        <p:nvSpPr>
          <p:cNvPr id="3" name="Rectangle 2">
            <a:extLst>
              <a:ext uri="{FF2B5EF4-FFF2-40B4-BE49-F238E27FC236}">
                <a16:creationId xmlns:a16="http://schemas.microsoft.com/office/drawing/2014/main" id="{7CF891EA-A74A-1D4B-9DAA-485BE2E2D3E4}"/>
              </a:ext>
            </a:extLst>
          </p:cNvPr>
          <p:cNvSpPr/>
          <p:nvPr/>
        </p:nvSpPr>
        <p:spPr>
          <a:xfrm>
            <a:off x="7963522" y="6180999"/>
            <a:ext cx="2649249" cy="507831"/>
          </a:xfrm>
          <a:prstGeom prst="rect">
            <a:avLst/>
          </a:prstGeom>
        </p:spPr>
        <p:txBody>
          <a:bodyPr wrap="square">
            <a:spAutoFit/>
          </a:bodyPr>
          <a:lstStyle/>
          <a:p>
            <a:r>
              <a:rPr lang="en-US" sz="900" dirty="0">
                <a:solidFill>
                  <a:srgbClr val="333333"/>
                </a:solidFill>
                <a:latin typeface="Arial" panose="020B0604020202020204" pitchFamily="34" charset="0"/>
              </a:rPr>
              <a:t>Philosophical Transactions (1683-1775)</a:t>
            </a:r>
            <a:endParaRPr lang="en-US" sz="900" i="0" dirty="0">
              <a:solidFill>
                <a:srgbClr val="333333"/>
              </a:solidFill>
              <a:latin typeface="Arial" panose="020B0604020202020204" pitchFamily="34" charset="0"/>
            </a:endParaRPr>
          </a:p>
          <a:p>
            <a:r>
              <a:rPr lang="en-US" sz="900" i="0" dirty="0">
                <a:solidFill>
                  <a:srgbClr val="333333"/>
                </a:solidFill>
                <a:latin typeface="Arial" panose="020B0604020202020204" pitchFamily="34" charset="0"/>
              </a:rPr>
              <a:t>Vol. 18 (1694), pp. 194-200 (9 pages)</a:t>
            </a:r>
          </a:p>
          <a:p>
            <a:r>
              <a:rPr lang="en-US" sz="900" i="0" dirty="0">
                <a:solidFill>
                  <a:srgbClr val="4B5555"/>
                </a:solidFill>
                <a:latin typeface="Arial" panose="020B0604020202020204" pitchFamily="34" charset="0"/>
              </a:rPr>
              <a:t>Published by: </a:t>
            </a:r>
            <a:r>
              <a:rPr lang="en-US" sz="900" i="0" u="sng" dirty="0">
                <a:solidFill>
                  <a:srgbClr val="006179"/>
                </a:solidFill>
                <a:latin typeface="Arial" panose="020B0604020202020204" pitchFamily="34" charset="0"/>
                <a:hlinkClick r:id="rId4"/>
              </a:rPr>
              <a:t>Royal Society</a:t>
            </a:r>
            <a:endParaRPr lang="en-US" sz="900" i="0" dirty="0">
              <a:solidFill>
                <a:srgbClr val="4B5555"/>
              </a:solidFill>
              <a:latin typeface="Arial" panose="020B0604020202020204" pitchFamily="34" charset="0"/>
            </a:endParaRPr>
          </a:p>
        </p:txBody>
      </p:sp>
      <p:pic>
        <p:nvPicPr>
          <p:cNvPr id="6" name="Picture 5">
            <a:extLst>
              <a:ext uri="{FF2B5EF4-FFF2-40B4-BE49-F238E27FC236}">
                <a16:creationId xmlns:a16="http://schemas.microsoft.com/office/drawing/2014/main" id="{31C17FF6-261F-9B49-B031-44437A5A83A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45108" y="2569647"/>
            <a:ext cx="5001694" cy="3069779"/>
          </a:xfrm>
          <a:prstGeom prst="rect">
            <a:avLst/>
          </a:prstGeom>
        </p:spPr>
      </p:pic>
      <p:pic>
        <p:nvPicPr>
          <p:cNvPr id="9" name="Picture 8">
            <a:extLst>
              <a:ext uri="{FF2B5EF4-FFF2-40B4-BE49-F238E27FC236}">
                <a16:creationId xmlns:a16="http://schemas.microsoft.com/office/drawing/2014/main" id="{06F54191-3034-014C-9B51-1DA38BD3200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1381" y="873532"/>
            <a:ext cx="3438747" cy="4704339"/>
          </a:xfrm>
          <a:prstGeom prst="rect">
            <a:avLst/>
          </a:prstGeom>
        </p:spPr>
      </p:pic>
      <p:pic>
        <p:nvPicPr>
          <p:cNvPr id="21" name="Picture 20">
            <a:extLst>
              <a:ext uri="{FF2B5EF4-FFF2-40B4-BE49-F238E27FC236}">
                <a16:creationId xmlns:a16="http://schemas.microsoft.com/office/drawing/2014/main" id="{DAE769E8-85A8-7649-8C12-AEE3E5AF705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515429" y="955445"/>
            <a:ext cx="1353417" cy="1605645"/>
          </a:xfrm>
          <a:prstGeom prst="rect">
            <a:avLst/>
          </a:prstGeom>
        </p:spPr>
      </p:pic>
    </p:spTree>
    <p:extLst>
      <p:ext uri="{BB962C8B-B14F-4D97-AF65-F5344CB8AC3E}">
        <p14:creationId xmlns:p14="http://schemas.microsoft.com/office/powerpoint/2010/main" val="12194395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0AE6D019-0053-C94C-9CAB-A45C11E6063C}"/>
              </a:ext>
            </a:extLst>
          </p:cNvPr>
          <p:cNvSpPr>
            <a:spLocks noGrp="1" noChangeArrowheads="1"/>
          </p:cNvSpPr>
          <p:nvPr>
            <p:ph type="title"/>
          </p:nvPr>
        </p:nvSpPr>
        <p:spPr>
          <a:xfrm>
            <a:off x="2325688" y="474663"/>
            <a:ext cx="7364412" cy="1143000"/>
          </a:xfrm>
        </p:spPr>
        <p:txBody>
          <a:bodyPr/>
          <a:lstStyle/>
          <a:p>
            <a:pPr>
              <a:defRPr/>
            </a:pPr>
            <a:r>
              <a:rPr lang="en-US" altLang="en-US">
                <a:ea typeface="+mj-ea"/>
              </a:rPr>
              <a:t>Introduction</a:t>
            </a:r>
          </a:p>
        </p:txBody>
      </p:sp>
      <p:sp>
        <p:nvSpPr>
          <p:cNvPr id="18434" name="Rectangle 3">
            <a:extLst>
              <a:ext uri="{FF2B5EF4-FFF2-40B4-BE49-F238E27FC236}">
                <a16:creationId xmlns:a16="http://schemas.microsoft.com/office/drawing/2014/main" id="{7DB5BD00-EF70-F646-A2F8-3B69C9D22243}"/>
              </a:ext>
            </a:extLst>
          </p:cNvPr>
          <p:cNvSpPr>
            <a:spLocks noGrp="1" noChangeArrowheads="1"/>
          </p:cNvSpPr>
          <p:nvPr>
            <p:ph type="body" idx="1"/>
          </p:nvPr>
        </p:nvSpPr>
        <p:spPr>
          <a:xfrm>
            <a:off x="584351" y="1553224"/>
            <a:ext cx="8759676" cy="3289300"/>
          </a:xfrm>
        </p:spPr>
        <p:txBody>
          <a:bodyPr/>
          <a:lstStyle/>
          <a:p>
            <a:pPr marL="0" indent="0">
              <a:buNone/>
            </a:pPr>
            <a:endParaRPr lang="en-US" altLang="en-US" sz="2800" dirty="0">
              <a:ea typeface="ＭＳ Ｐゴシック" panose="020B0600070205080204" pitchFamily="34" charset="-128"/>
            </a:endParaRPr>
          </a:p>
          <a:p>
            <a:pPr marL="0" indent="0"/>
            <a:r>
              <a:rPr lang="en-US" altLang="en-US" sz="2800" dirty="0">
                <a:ea typeface="ＭＳ Ｐゴシック" panose="020B0600070205080204" pitchFamily="34" charset="-128"/>
              </a:rPr>
              <a:t>Early Microscope History</a:t>
            </a:r>
          </a:p>
          <a:p>
            <a:pPr marL="0" indent="0"/>
            <a:r>
              <a:rPr lang="en-US" altLang="en-US" sz="2800" dirty="0">
                <a:ea typeface="ＭＳ Ｐゴシック" panose="020B0600070205080204" pitchFamily="34" charset="-128"/>
              </a:rPr>
              <a:t>Fundamental Discoveries</a:t>
            </a:r>
          </a:p>
          <a:p>
            <a:pPr marL="0" indent="0"/>
            <a:r>
              <a:rPr lang="en-US" altLang="en-US" sz="2800" dirty="0">
                <a:ea typeface="ＭＳ Ｐゴシック" panose="020B0600070205080204" pitchFamily="34" charset="-128"/>
              </a:rPr>
              <a:t>Key Individuals in the 17, 18 and 19</a:t>
            </a:r>
            <a:r>
              <a:rPr lang="en-US" altLang="en-US" sz="2800" baseline="30000" dirty="0">
                <a:ea typeface="ＭＳ Ｐゴシック" panose="020B0600070205080204" pitchFamily="34" charset="-128"/>
              </a:rPr>
              <a:t>th</a:t>
            </a:r>
            <a:r>
              <a:rPr lang="en-US" altLang="en-US" sz="2800" dirty="0">
                <a:ea typeface="ＭＳ Ｐゴシック" panose="020B0600070205080204" pitchFamily="34" charset="-128"/>
              </a:rPr>
              <a:t> centuries</a:t>
            </a:r>
          </a:p>
          <a:p>
            <a:pPr marL="0" indent="0"/>
            <a:r>
              <a:rPr lang="en-US" altLang="en-US" sz="2800" dirty="0">
                <a:ea typeface="ＭＳ Ｐゴシック" panose="020B0600070205080204" pitchFamily="34" charset="-128"/>
              </a:rPr>
              <a:t>Modern Microscopy – 20</a:t>
            </a:r>
            <a:r>
              <a:rPr lang="en-US" altLang="en-US" sz="2800" baseline="30000" dirty="0">
                <a:ea typeface="ＭＳ Ｐゴシック" panose="020B0600070205080204" pitchFamily="34" charset="-128"/>
              </a:rPr>
              <a:t>th</a:t>
            </a:r>
            <a:r>
              <a:rPr lang="en-US" altLang="en-US" sz="2800" dirty="0">
                <a:ea typeface="ＭＳ Ｐゴシック" panose="020B0600070205080204" pitchFamily="34" charset="-128"/>
              </a:rPr>
              <a:t> century</a:t>
            </a:r>
          </a:p>
          <a:p>
            <a:pPr marL="0" indent="0"/>
            <a:endParaRPr lang="en-US" altLang="en-US" sz="2800" dirty="0">
              <a:ea typeface="ＭＳ Ｐゴシック" panose="020B0600070205080204" pitchFamily="34" charset="-128"/>
            </a:endParaRPr>
          </a:p>
          <a:p>
            <a:pPr marL="0" indent="0"/>
            <a:endParaRPr lang="en-US" altLang="en-US" sz="2800" dirty="0">
              <a:ea typeface="ＭＳ Ｐゴシック" panose="020B0600070205080204" pitchFamily="34" charset="-128"/>
            </a:endParaRPr>
          </a:p>
          <a:p>
            <a:pPr marL="0" indent="0"/>
            <a:endParaRPr lang="en-US" altLang="en-US" sz="2800" dirty="0">
              <a:ea typeface="ＭＳ Ｐゴシック" panose="020B0600070205080204" pitchFamily="34" charset="-128"/>
            </a:endParaRPr>
          </a:p>
          <a:p>
            <a:pPr marL="0" indent="0"/>
            <a:endParaRPr lang="en-US" altLang="en-US" sz="2800" dirty="0">
              <a:ea typeface="ＭＳ Ｐゴシック" panose="020B0600070205080204" pitchFamily="34" charset="-128"/>
            </a:endParaRPr>
          </a:p>
          <a:p>
            <a:pPr marL="0" indent="0"/>
            <a:endParaRPr lang="en-US" altLang="en-US" dirty="0">
              <a:ea typeface="ＭＳ Ｐゴシック" panose="020B0600070205080204" pitchFamily="34" charset="-128"/>
            </a:endParaRP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CD7D956D-BCC3-DB45-B52E-BC71FF6B4CF0}"/>
              </a:ext>
            </a:extLst>
          </p:cNvPr>
          <p:cNvSpPr>
            <a:spLocks noGrp="1" noChangeArrowheads="1"/>
          </p:cNvSpPr>
          <p:nvPr>
            <p:ph type="title"/>
          </p:nvPr>
        </p:nvSpPr>
        <p:spPr>
          <a:xfrm>
            <a:off x="148281" y="2"/>
            <a:ext cx="10985157" cy="568080"/>
          </a:xfrm>
        </p:spPr>
        <p:txBody>
          <a:bodyPr/>
          <a:lstStyle/>
          <a:p>
            <a:pPr>
              <a:defRPr/>
            </a:pPr>
            <a:r>
              <a:rPr lang="en-US" altLang="en-US" b="0" dirty="0" err="1">
                <a:solidFill>
                  <a:schemeClr val="tx1"/>
                </a:solidFill>
                <a:ea typeface="+mj-ea"/>
              </a:rPr>
              <a:t>Antioni</a:t>
            </a:r>
            <a:r>
              <a:rPr lang="en-US" altLang="en-US" b="0" dirty="0">
                <a:solidFill>
                  <a:schemeClr val="tx1"/>
                </a:solidFill>
                <a:ea typeface="+mj-ea"/>
              </a:rPr>
              <a:t> van Leeuwenhoek (1632-1723)</a:t>
            </a:r>
            <a:r>
              <a:rPr lang="en-US" altLang="en-US" dirty="0">
                <a:ea typeface="+mj-ea"/>
              </a:rPr>
              <a:t>  </a:t>
            </a:r>
          </a:p>
        </p:txBody>
      </p:sp>
      <p:pic>
        <p:nvPicPr>
          <p:cNvPr id="40962" name="Picture 4">
            <a:extLst>
              <a:ext uri="{FF2B5EF4-FFF2-40B4-BE49-F238E27FC236}">
                <a16:creationId xmlns:a16="http://schemas.microsoft.com/office/drawing/2014/main" id="{171D76CC-5180-9245-83F9-19ED2CD750F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081517" y="469900"/>
            <a:ext cx="812800"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Line 8">
            <a:extLst>
              <a:ext uri="{FF2B5EF4-FFF2-40B4-BE49-F238E27FC236}">
                <a16:creationId xmlns:a16="http://schemas.microsoft.com/office/drawing/2014/main" id="{2F725E84-55C0-714D-AB3E-885CAE8FA1AA}"/>
              </a:ext>
            </a:extLst>
          </p:cNvPr>
          <p:cNvSpPr>
            <a:spLocks noChangeShapeType="1"/>
          </p:cNvSpPr>
          <p:nvPr/>
        </p:nvSpPr>
        <p:spPr bwMode="auto">
          <a:xfrm>
            <a:off x="10937054" y="374650"/>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7415" name="Text Box 19">
            <a:extLst>
              <a:ext uri="{FF2B5EF4-FFF2-40B4-BE49-F238E27FC236}">
                <a16:creationId xmlns:a16="http://schemas.microsoft.com/office/drawing/2014/main" id="{08AA799F-7049-2945-85A7-42E281F8F19A}"/>
              </a:ext>
            </a:extLst>
          </p:cNvPr>
          <p:cNvSpPr txBox="1">
            <a:spLocks noChangeArrowheads="1"/>
          </p:cNvSpPr>
          <p:nvPr/>
        </p:nvSpPr>
        <p:spPr bwMode="auto">
          <a:xfrm>
            <a:off x="11041830" y="1716088"/>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1694</a:t>
            </a:r>
          </a:p>
        </p:txBody>
      </p:sp>
      <p:sp>
        <p:nvSpPr>
          <p:cNvPr id="40967" name="Oval 20">
            <a:extLst>
              <a:ext uri="{FF2B5EF4-FFF2-40B4-BE49-F238E27FC236}">
                <a16:creationId xmlns:a16="http://schemas.microsoft.com/office/drawing/2014/main" id="{B7E4E9BF-DFB2-3549-A1CB-9AE29E270F81}"/>
              </a:ext>
            </a:extLst>
          </p:cNvPr>
          <p:cNvSpPr>
            <a:spLocks noChangeArrowheads="1"/>
          </p:cNvSpPr>
          <p:nvPr/>
        </p:nvSpPr>
        <p:spPr bwMode="auto">
          <a:xfrm>
            <a:off x="10838629" y="1862137"/>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68" name="Oval 29">
            <a:extLst>
              <a:ext uri="{FF2B5EF4-FFF2-40B4-BE49-F238E27FC236}">
                <a16:creationId xmlns:a16="http://schemas.microsoft.com/office/drawing/2014/main" id="{D4C82B6F-713D-C54F-83BA-E6B4F2AF3EC5}"/>
              </a:ext>
            </a:extLst>
          </p:cNvPr>
          <p:cNvSpPr>
            <a:spLocks noChangeArrowheads="1"/>
          </p:cNvSpPr>
          <p:nvPr/>
        </p:nvSpPr>
        <p:spPr bwMode="auto">
          <a:xfrm>
            <a:off x="10841804" y="166528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69" name="Oval 30">
            <a:extLst>
              <a:ext uri="{FF2B5EF4-FFF2-40B4-BE49-F238E27FC236}">
                <a16:creationId xmlns:a16="http://schemas.microsoft.com/office/drawing/2014/main" id="{67220B0E-5BB9-7344-8D3F-AF0E4DBFE9F2}"/>
              </a:ext>
            </a:extLst>
          </p:cNvPr>
          <p:cNvSpPr>
            <a:spLocks noChangeArrowheads="1"/>
          </p:cNvSpPr>
          <p:nvPr/>
        </p:nvSpPr>
        <p:spPr bwMode="auto">
          <a:xfrm>
            <a:off x="10833867" y="129063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0" name="Oval 31">
            <a:extLst>
              <a:ext uri="{FF2B5EF4-FFF2-40B4-BE49-F238E27FC236}">
                <a16:creationId xmlns:a16="http://schemas.microsoft.com/office/drawing/2014/main" id="{5B9B4692-B4DE-254C-8100-DB17D58EC9A0}"/>
              </a:ext>
            </a:extLst>
          </p:cNvPr>
          <p:cNvSpPr>
            <a:spLocks noChangeArrowheads="1"/>
          </p:cNvSpPr>
          <p:nvPr/>
        </p:nvSpPr>
        <p:spPr bwMode="auto">
          <a:xfrm>
            <a:off x="10824342" y="520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1" name="Oval 32">
            <a:extLst>
              <a:ext uri="{FF2B5EF4-FFF2-40B4-BE49-F238E27FC236}">
                <a16:creationId xmlns:a16="http://schemas.microsoft.com/office/drawing/2014/main" id="{EBD870FC-1973-5D4B-AFB3-38BF54D6719C}"/>
              </a:ext>
            </a:extLst>
          </p:cNvPr>
          <p:cNvSpPr>
            <a:spLocks noChangeArrowheads="1"/>
          </p:cNvSpPr>
          <p:nvPr/>
        </p:nvSpPr>
        <p:spPr bwMode="auto">
          <a:xfrm>
            <a:off x="10825929" y="904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2" name="Oval 33">
            <a:extLst>
              <a:ext uri="{FF2B5EF4-FFF2-40B4-BE49-F238E27FC236}">
                <a16:creationId xmlns:a16="http://schemas.microsoft.com/office/drawing/2014/main" id="{82B80769-EDE0-F346-9C03-FA1EC8C1CC27}"/>
              </a:ext>
            </a:extLst>
          </p:cNvPr>
          <p:cNvSpPr>
            <a:spLocks noChangeArrowheads="1"/>
          </p:cNvSpPr>
          <p:nvPr/>
        </p:nvSpPr>
        <p:spPr bwMode="auto">
          <a:xfrm>
            <a:off x="10827517" y="10953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3" name="Oval 34">
            <a:extLst>
              <a:ext uri="{FF2B5EF4-FFF2-40B4-BE49-F238E27FC236}">
                <a16:creationId xmlns:a16="http://schemas.microsoft.com/office/drawing/2014/main" id="{B181D5A1-7201-E34B-87C8-237DF9AEBD27}"/>
              </a:ext>
            </a:extLst>
          </p:cNvPr>
          <p:cNvSpPr>
            <a:spLocks noChangeArrowheads="1"/>
          </p:cNvSpPr>
          <p:nvPr/>
        </p:nvSpPr>
        <p:spPr bwMode="auto">
          <a:xfrm>
            <a:off x="10841804" y="14763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 name="TextBox 1">
            <a:extLst>
              <a:ext uri="{FF2B5EF4-FFF2-40B4-BE49-F238E27FC236}">
                <a16:creationId xmlns:a16="http://schemas.microsoft.com/office/drawing/2014/main" id="{2F120A26-5272-E84A-A04E-C83B3D1C0063}"/>
              </a:ext>
            </a:extLst>
          </p:cNvPr>
          <p:cNvSpPr txBox="1"/>
          <p:nvPr/>
        </p:nvSpPr>
        <p:spPr>
          <a:xfrm>
            <a:off x="98854" y="5700981"/>
            <a:ext cx="10725488" cy="738664"/>
          </a:xfrm>
          <a:prstGeom prst="rect">
            <a:avLst/>
          </a:prstGeom>
          <a:noFill/>
        </p:spPr>
        <p:txBody>
          <a:bodyPr wrap="square" rtlCol="0">
            <a:spAutoFit/>
          </a:bodyPr>
          <a:lstStyle/>
          <a:p>
            <a:r>
              <a:rPr lang="en-US" sz="1400" dirty="0">
                <a:solidFill>
                  <a:schemeClr val="accent5">
                    <a:lumMod val="50000"/>
                  </a:schemeClr>
                </a:solidFill>
              </a:rPr>
              <a:t>“An Extract of a Letter from Monsieur Anthony van </a:t>
            </a:r>
            <a:r>
              <a:rPr lang="en-US" sz="1400" dirty="0" err="1">
                <a:solidFill>
                  <a:schemeClr val="accent5">
                    <a:lumMod val="50000"/>
                  </a:schemeClr>
                </a:solidFill>
              </a:rPr>
              <a:t>Leuwenhock</a:t>
            </a:r>
            <a:r>
              <a:rPr lang="en-US" sz="1400" dirty="0">
                <a:solidFill>
                  <a:schemeClr val="accent5">
                    <a:lumMod val="50000"/>
                  </a:schemeClr>
                </a:solidFill>
              </a:rPr>
              <a:t> to the Royal Society, Containing the History of the Generation of an Insect, by Him Called, The Wolf. With Observations on Insects Bred in Rain-Water, in Apples, Cheese, etc.”</a:t>
            </a:r>
          </a:p>
          <a:p>
            <a:endParaRPr lang="en-US" sz="1400" dirty="0">
              <a:solidFill>
                <a:schemeClr val="accent5">
                  <a:lumMod val="50000"/>
                </a:schemeClr>
              </a:solidFill>
            </a:endParaRPr>
          </a:p>
        </p:txBody>
      </p:sp>
      <p:sp>
        <p:nvSpPr>
          <p:cNvPr id="3" name="Rectangle 2">
            <a:extLst>
              <a:ext uri="{FF2B5EF4-FFF2-40B4-BE49-F238E27FC236}">
                <a16:creationId xmlns:a16="http://schemas.microsoft.com/office/drawing/2014/main" id="{7CF891EA-A74A-1D4B-9DAA-485BE2E2D3E4}"/>
              </a:ext>
            </a:extLst>
          </p:cNvPr>
          <p:cNvSpPr/>
          <p:nvPr/>
        </p:nvSpPr>
        <p:spPr>
          <a:xfrm>
            <a:off x="7774621" y="6139563"/>
            <a:ext cx="2649249" cy="553998"/>
          </a:xfrm>
          <a:prstGeom prst="rect">
            <a:avLst/>
          </a:prstGeom>
        </p:spPr>
        <p:txBody>
          <a:bodyPr wrap="square">
            <a:spAutoFit/>
          </a:bodyPr>
          <a:lstStyle/>
          <a:p>
            <a:r>
              <a:rPr lang="en-US" sz="1000" dirty="0">
                <a:solidFill>
                  <a:srgbClr val="333333"/>
                </a:solidFill>
                <a:latin typeface="Arial" panose="020B0604020202020204" pitchFamily="34" charset="0"/>
              </a:rPr>
              <a:t>Philosophical Transactions (1683-1775)</a:t>
            </a:r>
            <a:endParaRPr lang="en-US" sz="1000" i="0" dirty="0">
              <a:solidFill>
                <a:srgbClr val="333333"/>
              </a:solidFill>
              <a:latin typeface="Arial" panose="020B0604020202020204" pitchFamily="34" charset="0"/>
            </a:endParaRPr>
          </a:p>
          <a:p>
            <a:r>
              <a:rPr lang="en-US" sz="1000" i="0" dirty="0">
                <a:solidFill>
                  <a:srgbClr val="333333"/>
                </a:solidFill>
                <a:latin typeface="Arial" panose="020B0604020202020204" pitchFamily="34" charset="0"/>
              </a:rPr>
              <a:t>Vol. 18 (1694), pp. 194-200 (9 pages)</a:t>
            </a:r>
          </a:p>
          <a:p>
            <a:r>
              <a:rPr lang="en-US" sz="1000" i="0" dirty="0">
                <a:solidFill>
                  <a:srgbClr val="4B5555"/>
                </a:solidFill>
                <a:latin typeface="Arial" panose="020B0604020202020204" pitchFamily="34" charset="0"/>
              </a:rPr>
              <a:t>Published by: </a:t>
            </a:r>
            <a:r>
              <a:rPr lang="en-US" sz="1000" i="0" u="sng" dirty="0">
                <a:solidFill>
                  <a:srgbClr val="006179"/>
                </a:solidFill>
                <a:latin typeface="Arial" panose="020B0604020202020204" pitchFamily="34" charset="0"/>
                <a:hlinkClick r:id="rId4"/>
              </a:rPr>
              <a:t>Royal Society</a:t>
            </a:r>
            <a:endParaRPr lang="en-US" sz="1000" i="0" dirty="0">
              <a:solidFill>
                <a:srgbClr val="4B5555"/>
              </a:solidFill>
              <a:latin typeface="Arial" panose="020B0604020202020204" pitchFamily="34" charset="0"/>
            </a:endParaRPr>
          </a:p>
        </p:txBody>
      </p:sp>
      <p:pic>
        <p:nvPicPr>
          <p:cNvPr id="5" name="Picture 4">
            <a:extLst>
              <a:ext uri="{FF2B5EF4-FFF2-40B4-BE49-F238E27FC236}">
                <a16:creationId xmlns:a16="http://schemas.microsoft.com/office/drawing/2014/main" id="{87929128-1160-064E-869B-F31FB40E857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61785" y="1000125"/>
            <a:ext cx="3794636" cy="3906070"/>
          </a:xfrm>
          <a:prstGeom prst="rect">
            <a:avLst/>
          </a:prstGeom>
        </p:spPr>
      </p:pic>
      <p:pic>
        <p:nvPicPr>
          <p:cNvPr id="7" name="Picture 6">
            <a:extLst>
              <a:ext uri="{FF2B5EF4-FFF2-40B4-BE49-F238E27FC236}">
                <a16:creationId xmlns:a16="http://schemas.microsoft.com/office/drawing/2014/main" id="{C040979B-F522-D849-BDDA-63BC4B95B52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79828" y="615950"/>
            <a:ext cx="3189997" cy="5179797"/>
          </a:xfrm>
          <a:prstGeom prst="rect">
            <a:avLst/>
          </a:prstGeom>
        </p:spPr>
      </p:pic>
    </p:spTree>
    <p:extLst>
      <p:ext uri="{BB962C8B-B14F-4D97-AF65-F5344CB8AC3E}">
        <p14:creationId xmlns:p14="http://schemas.microsoft.com/office/powerpoint/2010/main" val="16769122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Line 8">
            <a:extLst>
              <a:ext uri="{FF2B5EF4-FFF2-40B4-BE49-F238E27FC236}">
                <a16:creationId xmlns:a16="http://schemas.microsoft.com/office/drawing/2014/main" id="{35C6045F-7B9D-ED4E-95BB-AC629C9F4A5D}"/>
              </a:ext>
            </a:extLst>
          </p:cNvPr>
          <p:cNvSpPr>
            <a:spLocks noChangeShapeType="1"/>
          </p:cNvSpPr>
          <p:nvPr/>
        </p:nvSpPr>
        <p:spPr bwMode="auto">
          <a:xfrm>
            <a:off x="10988671" y="172219"/>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2" name="Title 1">
            <a:extLst>
              <a:ext uri="{FF2B5EF4-FFF2-40B4-BE49-F238E27FC236}">
                <a16:creationId xmlns:a16="http://schemas.microsoft.com/office/drawing/2014/main" id="{03D17696-ADDD-684C-A583-DB74149B6148}"/>
              </a:ext>
            </a:extLst>
          </p:cNvPr>
          <p:cNvSpPr>
            <a:spLocks noGrp="1"/>
          </p:cNvSpPr>
          <p:nvPr>
            <p:ph type="title"/>
          </p:nvPr>
        </p:nvSpPr>
        <p:spPr>
          <a:xfrm>
            <a:off x="172996" y="-259528"/>
            <a:ext cx="10582307" cy="991366"/>
          </a:xfrm>
        </p:spPr>
        <p:txBody>
          <a:bodyPr/>
          <a:lstStyle/>
          <a:p>
            <a:r>
              <a:rPr lang="en-US" dirty="0"/>
              <a:t>Stephen Grey’s Water Microscope</a:t>
            </a:r>
          </a:p>
        </p:txBody>
      </p:sp>
      <p:sp>
        <p:nvSpPr>
          <p:cNvPr id="4" name="Rectangle 3">
            <a:extLst>
              <a:ext uri="{FF2B5EF4-FFF2-40B4-BE49-F238E27FC236}">
                <a16:creationId xmlns:a16="http://schemas.microsoft.com/office/drawing/2014/main" id="{DB039B36-F7F4-4043-AFE9-D783362177D8}"/>
              </a:ext>
            </a:extLst>
          </p:cNvPr>
          <p:cNvSpPr/>
          <p:nvPr/>
        </p:nvSpPr>
        <p:spPr>
          <a:xfrm>
            <a:off x="7103918" y="6280919"/>
            <a:ext cx="2992582" cy="553998"/>
          </a:xfrm>
          <a:prstGeom prst="rect">
            <a:avLst/>
          </a:prstGeom>
        </p:spPr>
        <p:txBody>
          <a:bodyPr wrap="square">
            <a:spAutoFit/>
          </a:bodyPr>
          <a:lstStyle/>
          <a:p>
            <a:r>
              <a:rPr lang="en-US" sz="1000" dirty="0">
                <a:solidFill>
                  <a:srgbClr val="333333"/>
                </a:solidFill>
                <a:latin typeface="Arial" panose="020B0604020202020204" pitchFamily="34" charset="0"/>
              </a:rPr>
              <a:t>Philosophical Transactions (1683-1775)</a:t>
            </a:r>
            <a:endParaRPr lang="en-US" sz="1000" i="0" dirty="0">
              <a:solidFill>
                <a:srgbClr val="333333"/>
              </a:solidFill>
              <a:latin typeface="Arial" panose="020B0604020202020204" pitchFamily="34" charset="0"/>
            </a:endParaRPr>
          </a:p>
          <a:p>
            <a:r>
              <a:rPr lang="en-US" sz="1000" i="0" dirty="0">
                <a:solidFill>
                  <a:srgbClr val="333333"/>
                </a:solidFill>
                <a:latin typeface="Arial" panose="020B0604020202020204" pitchFamily="34" charset="0"/>
              </a:rPr>
              <a:t>Vol. 19 (1695 - 1697), pp. 353-356 (6 pages)</a:t>
            </a:r>
          </a:p>
          <a:p>
            <a:r>
              <a:rPr lang="en-US" sz="1000" i="0" dirty="0">
                <a:solidFill>
                  <a:srgbClr val="4B5555"/>
                </a:solidFill>
                <a:latin typeface="Arial" panose="020B0604020202020204" pitchFamily="34" charset="0"/>
              </a:rPr>
              <a:t>Published by: </a:t>
            </a:r>
            <a:r>
              <a:rPr lang="en-US" sz="1000" i="0" u="sng" dirty="0">
                <a:solidFill>
                  <a:srgbClr val="006179"/>
                </a:solidFill>
                <a:latin typeface="Arial" panose="020B0604020202020204" pitchFamily="34" charset="0"/>
                <a:hlinkClick r:id="rId2"/>
              </a:rPr>
              <a:t>Royal So</a:t>
            </a:r>
            <a:r>
              <a:rPr lang="en-US" sz="1000" i="0" u="sng" dirty="0">
                <a:solidFill>
                  <a:srgbClr val="006179"/>
                </a:solidFill>
                <a:latin typeface="Arial" panose="020B0604020202020204" pitchFamily="34" charset="0"/>
              </a:rPr>
              <a:t>ciety</a:t>
            </a:r>
            <a:endParaRPr lang="en-US" sz="1000" i="0" dirty="0">
              <a:solidFill>
                <a:srgbClr val="4B5555"/>
              </a:solidFill>
              <a:latin typeface="Arial" panose="020B0604020202020204" pitchFamily="34" charset="0"/>
            </a:endParaRPr>
          </a:p>
        </p:txBody>
      </p:sp>
      <p:pic>
        <p:nvPicPr>
          <p:cNvPr id="6" name="Picture 5">
            <a:extLst>
              <a:ext uri="{FF2B5EF4-FFF2-40B4-BE49-F238E27FC236}">
                <a16:creationId xmlns:a16="http://schemas.microsoft.com/office/drawing/2014/main" id="{840CC9D5-3D73-7045-BEBE-97FC46E1EE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2257" y="614315"/>
            <a:ext cx="2606981" cy="3915316"/>
          </a:xfrm>
          <a:prstGeom prst="rect">
            <a:avLst/>
          </a:prstGeom>
        </p:spPr>
      </p:pic>
      <p:pic>
        <p:nvPicPr>
          <p:cNvPr id="8" name="Picture 7">
            <a:extLst>
              <a:ext uri="{FF2B5EF4-FFF2-40B4-BE49-F238E27FC236}">
                <a16:creationId xmlns:a16="http://schemas.microsoft.com/office/drawing/2014/main" id="{B3B68C96-6758-C24B-B774-B566DE4DCAE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25825" y="1274666"/>
            <a:ext cx="3776164" cy="3119440"/>
          </a:xfrm>
          <a:prstGeom prst="rect">
            <a:avLst/>
          </a:prstGeom>
        </p:spPr>
      </p:pic>
      <p:pic>
        <p:nvPicPr>
          <p:cNvPr id="10" name="Picture 9">
            <a:extLst>
              <a:ext uri="{FF2B5EF4-FFF2-40B4-BE49-F238E27FC236}">
                <a16:creationId xmlns:a16="http://schemas.microsoft.com/office/drawing/2014/main" id="{653100BE-1D0C-1340-B5C3-3BD771BDDD0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00436" y="4568472"/>
            <a:ext cx="4296065" cy="1718426"/>
          </a:xfrm>
          <a:prstGeom prst="rect">
            <a:avLst/>
          </a:prstGeom>
          <a:ln>
            <a:solidFill>
              <a:schemeClr val="bg2"/>
            </a:solidFill>
          </a:ln>
        </p:spPr>
      </p:pic>
      <p:sp>
        <p:nvSpPr>
          <p:cNvPr id="13" name="Text Box 19">
            <a:extLst>
              <a:ext uri="{FF2B5EF4-FFF2-40B4-BE49-F238E27FC236}">
                <a16:creationId xmlns:a16="http://schemas.microsoft.com/office/drawing/2014/main" id="{CF16F141-F421-5F44-9ADA-5FE1BEB10588}"/>
              </a:ext>
            </a:extLst>
          </p:cNvPr>
          <p:cNvSpPr txBox="1">
            <a:spLocks noChangeArrowheads="1"/>
          </p:cNvSpPr>
          <p:nvPr/>
        </p:nvSpPr>
        <p:spPr bwMode="auto">
          <a:xfrm>
            <a:off x="11083412" y="1773960"/>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1695</a:t>
            </a:r>
          </a:p>
        </p:txBody>
      </p:sp>
      <p:sp>
        <p:nvSpPr>
          <p:cNvPr id="14" name="Oval 20">
            <a:extLst>
              <a:ext uri="{FF2B5EF4-FFF2-40B4-BE49-F238E27FC236}">
                <a16:creationId xmlns:a16="http://schemas.microsoft.com/office/drawing/2014/main" id="{3975EFC8-442E-D64C-ABDD-692304836797}"/>
              </a:ext>
            </a:extLst>
          </p:cNvPr>
          <p:cNvSpPr>
            <a:spLocks noChangeArrowheads="1"/>
          </p:cNvSpPr>
          <p:nvPr/>
        </p:nvSpPr>
        <p:spPr bwMode="auto">
          <a:xfrm>
            <a:off x="10880211" y="1920009"/>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5" name="Oval 29">
            <a:extLst>
              <a:ext uri="{FF2B5EF4-FFF2-40B4-BE49-F238E27FC236}">
                <a16:creationId xmlns:a16="http://schemas.microsoft.com/office/drawing/2014/main" id="{6D90FFB4-F8E0-1441-85AE-86E89BCE8527}"/>
              </a:ext>
            </a:extLst>
          </p:cNvPr>
          <p:cNvSpPr>
            <a:spLocks noChangeArrowheads="1"/>
          </p:cNvSpPr>
          <p:nvPr/>
        </p:nvSpPr>
        <p:spPr bwMode="auto">
          <a:xfrm>
            <a:off x="10883386" y="1723159"/>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6" name="Oval 30">
            <a:extLst>
              <a:ext uri="{FF2B5EF4-FFF2-40B4-BE49-F238E27FC236}">
                <a16:creationId xmlns:a16="http://schemas.microsoft.com/office/drawing/2014/main" id="{C41DF228-8139-1645-A79C-6AD3D85F523D}"/>
              </a:ext>
            </a:extLst>
          </p:cNvPr>
          <p:cNvSpPr>
            <a:spLocks noChangeArrowheads="1"/>
          </p:cNvSpPr>
          <p:nvPr/>
        </p:nvSpPr>
        <p:spPr bwMode="auto">
          <a:xfrm>
            <a:off x="10875449" y="1348509"/>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7" name="Oval 31">
            <a:extLst>
              <a:ext uri="{FF2B5EF4-FFF2-40B4-BE49-F238E27FC236}">
                <a16:creationId xmlns:a16="http://schemas.microsoft.com/office/drawing/2014/main" id="{9B835B49-B0C4-4040-A3A1-DB2914985427}"/>
              </a:ext>
            </a:extLst>
          </p:cNvPr>
          <p:cNvSpPr>
            <a:spLocks noChangeArrowheads="1"/>
          </p:cNvSpPr>
          <p:nvPr/>
        </p:nvSpPr>
        <p:spPr bwMode="auto">
          <a:xfrm>
            <a:off x="10865924" y="578572"/>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8" name="Oval 32">
            <a:extLst>
              <a:ext uri="{FF2B5EF4-FFF2-40B4-BE49-F238E27FC236}">
                <a16:creationId xmlns:a16="http://schemas.microsoft.com/office/drawing/2014/main" id="{AD2922B4-60BE-7D4E-81BB-6DAFD0253846}"/>
              </a:ext>
            </a:extLst>
          </p:cNvPr>
          <p:cNvSpPr>
            <a:spLocks noChangeArrowheads="1"/>
          </p:cNvSpPr>
          <p:nvPr/>
        </p:nvSpPr>
        <p:spPr bwMode="auto">
          <a:xfrm>
            <a:off x="10867511" y="96274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9" name="Oval 33">
            <a:extLst>
              <a:ext uri="{FF2B5EF4-FFF2-40B4-BE49-F238E27FC236}">
                <a16:creationId xmlns:a16="http://schemas.microsoft.com/office/drawing/2014/main" id="{C3F174C0-34E3-F145-9785-E69ABAF1933B}"/>
              </a:ext>
            </a:extLst>
          </p:cNvPr>
          <p:cNvSpPr>
            <a:spLocks noChangeArrowheads="1"/>
          </p:cNvSpPr>
          <p:nvPr/>
        </p:nvSpPr>
        <p:spPr bwMode="auto">
          <a:xfrm>
            <a:off x="10869099" y="115324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0" name="Oval 34">
            <a:extLst>
              <a:ext uri="{FF2B5EF4-FFF2-40B4-BE49-F238E27FC236}">
                <a16:creationId xmlns:a16="http://schemas.microsoft.com/office/drawing/2014/main" id="{C0173089-B8F8-DD4E-B9D8-8F843C1A35E1}"/>
              </a:ext>
            </a:extLst>
          </p:cNvPr>
          <p:cNvSpPr>
            <a:spLocks noChangeArrowheads="1"/>
          </p:cNvSpPr>
          <p:nvPr/>
        </p:nvSpPr>
        <p:spPr bwMode="auto">
          <a:xfrm>
            <a:off x="10883386" y="153424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22" name="Picture 21">
            <a:extLst>
              <a:ext uri="{FF2B5EF4-FFF2-40B4-BE49-F238E27FC236}">
                <a16:creationId xmlns:a16="http://schemas.microsoft.com/office/drawing/2014/main" id="{BEF0F8DA-1138-2242-9D8C-33C95A57CAB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39536" y="4667908"/>
            <a:ext cx="4135339" cy="1668452"/>
          </a:xfrm>
          <a:prstGeom prst="rect">
            <a:avLst/>
          </a:prstGeom>
        </p:spPr>
      </p:pic>
    </p:spTree>
    <p:extLst>
      <p:ext uri="{BB962C8B-B14F-4D97-AF65-F5344CB8AC3E}">
        <p14:creationId xmlns:p14="http://schemas.microsoft.com/office/powerpoint/2010/main" val="6195097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AF3AD8FD-F270-3C42-A1B9-A6341428A1D4}"/>
              </a:ext>
            </a:extLst>
          </p:cNvPr>
          <p:cNvSpPr>
            <a:spLocks noGrp="1" noChangeArrowheads="1"/>
          </p:cNvSpPr>
          <p:nvPr>
            <p:ph type="title"/>
          </p:nvPr>
        </p:nvSpPr>
        <p:spPr>
          <a:xfrm>
            <a:off x="413954" y="1"/>
            <a:ext cx="10399282" cy="606425"/>
          </a:xfrm>
        </p:spPr>
        <p:txBody>
          <a:bodyPr/>
          <a:lstStyle/>
          <a:p>
            <a:pPr>
              <a:defRPr/>
            </a:pPr>
            <a:r>
              <a:rPr lang="en-US" altLang="en-US" dirty="0" err="1">
                <a:ea typeface="+mj-ea"/>
              </a:rPr>
              <a:t>Guiseppe</a:t>
            </a:r>
            <a:r>
              <a:rPr lang="en-US" altLang="en-US" dirty="0">
                <a:ea typeface="+mj-ea"/>
              </a:rPr>
              <a:t> </a:t>
            </a:r>
            <a:r>
              <a:rPr lang="en-US" altLang="en-US" dirty="0" err="1">
                <a:ea typeface="+mj-ea"/>
              </a:rPr>
              <a:t>Campani</a:t>
            </a:r>
            <a:r>
              <a:rPr lang="en-US" altLang="en-US" dirty="0">
                <a:ea typeface="+mj-ea"/>
              </a:rPr>
              <a:t> - 1670-1690</a:t>
            </a:r>
          </a:p>
        </p:txBody>
      </p:sp>
      <p:sp>
        <p:nvSpPr>
          <p:cNvPr id="45058" name="Rectangle 3">
            <a:extLst>
              <a:ext uri="{FF2B5EF4-FFF2-40B4-BE49-F238E27FC236}">
                <a16:creationId xmlns:a16="http://schemas.microsoft.com/office/drawing/2014/main" id="{5157B47E-ABD5-1B49-B7A4-A9814EE12765}"/>
              </a:ext>
            </a:extLst>
          </p:cNvPr>
          <p:cNvSpPr>
            <a:spLocks noGrp="1" noChangeArrowheads="1"/>
          </p:cNvSpPr>
          <p:nvPr>
            <p:ph type="body" idx="1"/>
          </p:nvPr>
        </p:nvSpPr>
        <p:spPr>
          <a:xfrm>
            <a:off x="5360987" y="660401"/>
            <a:ext cx="5210215" cy="5292725"/>
          </a:xfrm>
        </p:spPr>
        <p:txBody>
          <a:bodyPr/>
          <a:lstStyle/>
          <a:p>
            <a:r>
              <a:rPr lang="en-US" altLang="en-US" sz="1600" dirty="0">
                <a:ea typeface="ＭＳ Ｐゴシック" panose="020B0600070205080204" pitchFamily="34" charset="-128"/>
              </a:rPr>
              <a:t>Back: Italian compound microscopes - 1670</a:t>
            </a:r>
          </a:p>
          <a:p>
            <a:r>
              <a:rPr lang="en-US" altLang="en-US" sz="1600" dirty="0">
                <a:ea typeface="ＭＳ Ｐゴシック" panose="020B0600070205080204" pitchFamily="34" charset="-128"/>
              </a:rPr>
              <a:t>Italian Compound microscopes</a:t>
            </a:r>
          </a:p>
          <a:p>
            <a:r>
              <a:rPr lang="en-US" altLang="en-US" sz="1600" dirty="0">
                <a:ea typeface="ＭＳ Ｐゴシック" panose="020B0600070205080204" pitchFamily="34" charset="-128"/>
              </a:rPr>
              <a:t>Back: 1670 (probably </a:t>
            </a:r>
            <a:r>
              <a:rPr lang="en-US" altLang="en-US" sz="1600" dirty="0" err="1">
                <a:ea typeface="ＭＳ Ｐゴシック" panose="020B0600070205080204" pitchFamily="34" charset="-128"/>
              </a:rPr>
              <a:t>Campani</a:t>
            </a:r>
            <a:r>
              <a:rPr lang="en-US" altLang="en-US" sz="1600" dirty="0">
                <a:ea typeface="ＭＳ Ｐゴシック" panose="020B0600070205080204" pitchFamily="34" charset="-128"/>
              </a:rPr>
              <a:t>)</a:t>
            </a:r>
          </a:p>
          <a:p>
            <a:r>
              <a:rPr lang="en-US" altLang="en-US" sz="1600" dirty="0">
                <a:ea typeface="ＭＳ Ｐゴシック" panose="020B0600070205080204" pitchFamily="34" charset="-128"/>
              </a:rPr>
              <a:t>This microscope was formerly at the University of Bologna - it contains a field lens which was the first optical advance about 1660. Only opaque objects can be viewed.</a:t>
            </a:r>
          </a:p>
          <a:p>
            <a:r>
              <a:rPr lang="en-US" altLang="en-US" sz="1600" dirty="0">
                <a:ea typeface="ＭＳ Ｐゴシック" panose="020B0600070205080204" pitchFamily="34" charset="-128"/>
              </a:rPr>
              <a:t>Front: </a:t>
            </a:r>
            <a:r>
              <a:rPr lang="en-US" altLang="en-US" sz="1600" b="1" dirty="0" err="1">
                <a:ea typeface="ＭＳ Ｐゴシック" panose="020B0600070205080204" pitchFamily="34" charset="-128"/>
              </a:rPr>
              <a:t>Guiseppe</a:t>
            </a:r>
            <a:r>
              <a:rPr lang="en-US" altLang="en-US" sz="1600" b="1" dirty="0">
                <a:ea typeface="ＭＳ Ｐゴシック" panose="020B0600070205080204" pitchFamily="34" charset="-128"/>
              </a:rPr>
              <a:t> </a:t>
            </a:r>
            <a:r>
              <a:rPr lang="en-US" altLang="en-US" sz="1600" b="1" dirty="0" err="1">
                <a:ea typeface="ＭＳ Ｐゴシック" panose="020B0600070205080204" pitchFamily="34" charset="-128"/>
              </a:rPr>
              <a:t>Campani</a:t>
            </a:r>
            <a:r>
              <a:rPr lang="en-US" altLang="en-US" sz="1600" b="1" dirty="0">
                <a:ea typeface="ＭＳ Ｐゴシック" panose="020B0600070205080204" pitchFamily="34" charset="-128"/>
              </a:rPr>
              <a:t>,</a:t>
            </a:r>
            <a:r>
              <a:rPr lang="en-US" altLang="en-US" sz="1600" dirty="0">
                <a:ea typeface="ＭＳ Ｐゴシック" panose="020B0600070205080204" pitchFamily="34" charset="-128"/>
              </a:rPr>
              <a:t> Rome - 1690 - </a:t>
            </a:r>
            <a:r>
              <a:rPr lang="en-US" altLang="en-US" sz="1600" dirty="0" err="1">
                <a:ea typeface="ＭＳ Ｐゴシック" panose="020B0600070205080204" pitchFamily="34" charset="-128"/>
              </a:rPr>
              <a:t>Campani</a:t>
            </a:r>
            <a:r>
              <a:rPr lang="en-US" altLang="en-US" sz="1600" dirty="0">
                <a:ea typeface="ＭＳ Ｐゴシック" panose="020B0600070205080204" pitchFamily="34" charset="-128"/>
              </a:rPr>
              <a:t> was the leading Italian telescope and microscope maker in the late `17th century - he probably invented the screw focusing mechanism shown on this scope - the slide holder in the base allows transparent and opaque objects to be viewed</a:t>
            </a:r>
          </a:p>
        </p:txBody>
      </p:sp>
      <p:pic>
        <p:nvPicPr>
          <p:cNvPr id="45059" name="Picture 4" descr="IMG_2535">
            <a:extLst>
              <a:ext uri="{FF2B5EF4-FFF2-40B4-BE49-F238E27FC236}">
                <a16:creationId xmlns:a16="http://schemas.microsoft.com/office/drawing/2014/main" id="{1D14F30B-1FA4-FE49-9DCC-CBB77106594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1" y="725489"/>
            <a:ext cx="3700463" cy="493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Line 5">
            <a:extLst>
              <a:ext uri="{FF2B5EF4-FFF2-40B4-BE49-F238E27FC236}">
                <a16:creationId xmlns:a16="http://schemas.microsoft.com/office/drawing/2014/main" id="{46A506D9-1537-664A-921A-A2594A90EDD8}"/>
              </a:ext>
            </a:extLst>
          </p:cNvPr>
          <p:cNvSpPr>
            <a:spLocks noChangeShapeType="1"/>
          </p:cNvSpPr>
          <p:nvPr/>
        </p:nvSpPr>
        <p:spPr bwMode="auto">
          <a:xfrm>
            <a:off x="11046597" y="374650"/>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8438" name="Text Box 16">
            <a:extLst>
              <a:ext uri="{FF2B5EF4-FFF2-40B4-BE49-F238E27FC236}">
                <a16:creationId xmlns:a16="http://schemas.microsoft.com/office/drawing/2014/main" id="{2AF41996-CE58-D749-99F5-9769F3E0A1D4}"/>
              </a:ext>
            </a:extLst>
          </p:cNvPr>
          <p:cNvSpPr txBox="1">
            <a:spLocks noChangeArrowheads="1"/>
          </p:cNvSpPr>
          <p:nvPr/>
        </p:nvSpPr>
        <p:spPr bwMode="auto">
          <a:xfrm>
            <a:off x="11151372" y="1882775"/>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1690</a:t>
            </a:r>
          </a:p>
        </p:txBody>
      </p:sp>
      <p:sp>
        <p:nvSpPr>
          <p:cNvPr id="45062" name="Oval 26">
            <a:extLst>
              <a:ext uri="{FF2B5EF4-FFF2-40B4-BE49-F238E27FC236}">
                <a16:creationId xmlns:a16="http://schemas.microsoft.com/office/drawing/2014/main" id="{34B2D38A-D4EE-5347-A7FD-96145C806D2C}"/>
              </a:ext>
            </a:extLst>
          </p:cNvPr>
          <p:cNvSpPr>
            <a:spLocks noChangeArrowheads="1"/>
          </p:cNvSpPr>
          <p:nvPr/>
        </p:nvSpPr>
        <p:spPr bwMode="auto">
          <a:xfrm>
            <a:off x="10948172" y="186213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5063" name="Oval 27">
            <a:extLst>
              <a:ext uri="{FF2B5EF4-FFF2-40B4-BE49-F238E27FC236}">
                <a16:creationId xmlns:a16="http://schemas.microsoft.com/office/drawing/2014/main" id="{7F7BFD9D-B5AD-B546-B733-44E3D2FE47FA}"/>
              </a:ext>
            </a:extLst>
          </p:cNvPr>
          <p:cNvSpPr>
            <a:spLocks noChangeArrowheads="1"/>
          </p:cNvSpPr>
          <p:nvPr/>
        </p:nvSpPr>
        <p:spPr bwMode="auto">
          <a:xfrm>
            <a:off x="10951347" y="166528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5064" name="Oval 28">
            <a:extLst>
              <a:ext uri="{FF2B5EF4-FFF2-40B4-BE49-F238E27FC236}">
                <a16:creationId xmlns:a16="http://schemas.microsoft.com/office/drawing/2014/main" id="{8B971C91-4773-3641-9290-874E94DA91DD}"/>
              </a:ext>
            </a:extLst>
          </p:cNvPr>
          <p:cNvSpPr>
            <a:spLocks noChangeArrowheads="1"/>
          </p:cNvSpPr>
          <p:nvPr/>
        </p:nvSpPr>
        <p:spPr bwMode="auto">
          <a:xfrm>
            <a:off x="10943410" y="129063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5065" name="Oval 29">
            <a:extLst>
              <a:ext uri="{FF2B5EF4-FFF2-40B4-BE49-F238E27FC236}">
                <a16:creationId xmlns:a16="http://schemas.microsoft.com/office/drawing/2014/main" id="{69FECD3F-E290-E44C-9846-F54B220057D6}"/>
              </a:ext>
            </a:extLst>
          </p:cNvPr>
          <p:cNvSpPr>
            <a:spLocks noChangeArrowheads="1"/>
          </p:cNvSpPr>
          <p:nvPr/>
        </p:nvSpPr>
        <p:spPr bwMode="auto">
          <a:xfrm>
            <a:off x="10933885" y="520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5066" name="Oval 30">
            <a:extLst>
              <a:ext uri="{FF2B5EF4-FFF2-40B4-BE49-F238E27FC236}">
                <a16:creationId xmlns:a16="http://schemas.microsoft.com/office/drawing/2014/main" id="{5A74BA94-3F53-DA45-9AC1-1D6BFCB66C28}"/>
              </a:ext>
            </a:extLst>
          </p:cNvPr>
          <p:cNvSpPr>
            <a:spLocks noChangeArrowheads="1"/>
          </p:cNvSpPr>
          <p:nvPr/>
        </p:nvSpPr>
        <p:spPr bwMode="auto">
          <a:xfrm>
            <a:off x="10935472" y="904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5067" name="Oval 31">
            <a:extLst>
              <a:ext uri="{FF2B5EF4-FFF2-40B4-BE49-F238E27FC236}">
                <a16:creationId xmlns:a16="http://schemas.microsoft.com/office/drawing/2014/main" id="{7041C4CC-801A-0B4D-80DC-64B91E539DDA}"/>
              </a:ext>
            </a:extLst>
          </p:cNvPr>
          <p:cNvSpPr>
            <a:spLocks noChangeArrowheads="1"/>
          </p:cNvSpPr>
          <p:nvPr/>
        </p:nvSpPr>
        <p:spPr bwMode="auto">
          <a:xfrm>
            <a:off x="10937060" y="10953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5068" name="Oval 32">
            <a:extLst>
              <a:ext uri="{FF2B5EF4-FFF2-40B4-BE49-F238E27FC236}">
                <a16:creationId xmlns:a16="http://schemas.microsoft.com/office/drawing/2014/main" id="{A6FBBE6E-ECE3-B74B-B5EF-003C45A2C123}"/>
              </a:ext>
            </a:extLst>
          </p:cNvPr>
          <p:cNvSpPr>
            <a:spLocks noChangeArrowheads="1"/>
          </p:cNvSpPr>
          <p:nvPr/>
        </p:nvSpPr>
        <p:spPr bwMode="auto">
          <a:xfrm>
            <a:off x="10951347" y="14763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5069" name="Oval 18">
            <a:extLst>
              <a:ext uri="{FF2B5EF4-FFF2-40B4-BE49-F238E27FC236}">
                <a16:creationId xmlns:a16="http://schemas.microsoft.com/office/drawing/2014/main" id="{2B7AC2E0-E995-DD42-933D-003B850EAFA0}"/>
              </a:ext>
            </a:extLst>
          </p:cNvPr>
          <p:cNvSpPr>
            <a:spLocks noChangeArrowheads="1"/>
          </p:cNvSpPr>
          <p:nvPr/>
        </p:nvSpPr>
        <p:spPr bwMode="auto">
          <a:xfrm>
            <a:off x="10944997" y="2014537"/>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5070" name="Text Box 34">
            <a:extLst>
              <a:ext uri="{FF2B5EF4-FFF2-40B4-BE49-F238E27FC236}">
                <a16:creationId xmlns:a16="http://schemas.microsoft.com/office/drawing/2014/main" id="{B0887F2B-218E-0B45-8788-A937C5758F96}"/>
              </a:ext>
            </a:extLst>
          </p:cNvPr>
          <p:cNvSpPr txBox="1">
            <a:spLocks noChangeArrowheads="1"/>
          </p:cNvSpPr>
          <p:nvPr/>
        </p:nvSpPr>
        <p:spPr bwMode="auto">
          <a:xfrm>
            <a:off x="3209925" y="5772150"/>
            <a:ext cx="15827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900">
                <a:latin typeface="Arial" panose="020B0604020202020204" pitchFamily="34" charset="0"/>
              </a:rPr>
              <a:t>Photos: © J. Paul Robinson</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50203-6599-6D4F-952A-B1A20606CE40}"/>
              </a:ext>
            </a:extLst>
          </p:cNvPr>
          <p:cNvSpPr>
            <a:spLocks noGrp="1"/>
          </p:cNvSpPr>
          <p:nvPr>
            <p:ph type="title"/>
          </p:nvPr>
        </p:nvSpPr>
        <p:spPr>
          <a:xfrm>
            <a:off x="1523999" y="0"/>
            <a:ext cx="7212227" cy="648730"/>
          </a:xfrm>
        </p:spPr>
        <p:txBody>
          <a:bodyPr/>
          <a:lstStyle/>
          <a:p>
            <a:r>
              <a:rPr lang="en-US" dirty="0" err="1"/>
              <a:t>Issac</a:t>
            </a:r>
            <a:r>
              <a:rPr lang="en-US" dirty="0"/>
              <a:t> Newton (1643-1726)</a:t>
            </a:r>
          </a:p>
        </p:txBody>
      </p:sp>
      <p:pic>
        <p:nvPicPr>
          <p:cNvPr id="4" name="Picture 3">
            <a:extLst>
              <a:ext uri="{FF2B5EF4-FFF2-40B4-BE49-F238E27FC236}">
                <a16:creationId xmlns:a16="http://schemas.microsoft.com/office/drawing/2014/main" id="{97D7E61B-B38E-EE4A-9344-EFE32B0ABA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94972" y="731839"/>
            <a:ext cx="1971623" cy="2709768"/>
          </a:xfrm>
          <a:prstGeom prst="rect">
            <a:avLst/>
          </a:prstGeom>
        </p:spPr>
      </p:pic>
      <p:sp>
        <p:nvSpPr>
          <p:cNvPr id="5" name="Line 5">
            <a:extLst>
              <a:ext uri="{FF2B5EF4-FFF2-40B4-BE49-F238E27FC236}">
                <a16:creationId xmlns:a16="http://schemas.microsoft.com/office/drawing/2014/main" id="{9A29A00C-642B-FC45-B362-BC2FDFCF004B}"/>
              </a:ext>
            </a:extLst>
          </p:cNvPr>
          <p:cNvSpPr>
            <a:spLocks noChangeShapeType="1"/>
          </p:cNvSpPr>
          <p:nvPr/>
        </p:nvSpPr>
        <p:spPr bwMode="auto">
          <a:xfrm>
            <a:off x="11015706" y="395289"/>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6" name="Text Box 16">
            <a:extLst>
              <a:ext uri="{FF2B5EF4-FFF2-40B4-BE49-F238E27FC236}">
                <a16:creationId xmlns:a16="http://schemas.microsoft.com/office/drawing/2014/main" id="{04D26A47-E6E9-9941-B288-290F43815EE3}"/>
              </a:ext>
            </a:extLst>
          </p:cNvPr>
          <p:cNvSpPr txBox="1">
            <a:spLocks noChangeArrowheads="1"/>
          </p:cNvSpPr>
          <p:nvPr/>
        </p:nvSpPr>
        <p:spPr bwMode="auto">
          <a:xfrm>
            <a:off x="11120482" y="1903415"/>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1672</a:t>
            </a:r>
          </a:p>
        </p:txBody>
      </p:sp>
      <p:sp>
        <p:nvSpPr>
          <p:cNvPr id="7" name="Oval 26">
            <a:extLst>
              <a:ext uri="{FF2B5EF4-FFF2-40B4-BE49-F238E27FC236}">
                <a16:creationId xmlns:a16="http://schemas.microsoft.com/office/drawing/2014/main" id="{A9F1BCEE-6745-D04B-A4A3-B7AB0B0DF6F1}"/>
              </a:ext>
            </a:extLst>
          </p:cNvPr>
          <p:cNvSpPr>
            <a:spLocks noChangeArrowheads="1"/>
          </p:cNvSpPr>
          <p:nvPr/>
        </p:nvSpPr>
        <p:spPr bwMode="auto">
          <a:xfrm>
            <a:off x="10917281" y="1882776"/>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 name="Oval 27">
            <a:extLst>
              <a:ext uri="{FF2B5EF4-FFF2-40B4-BE49-F238E27FC236}">
                <a16:creationId xmlns:a16="http://schemas.microsoft.com/office/drawing/2014/main" id="{F28547EC-1AB3-FC4C-9565-4C09F69ACB30}"/>
              </a:ext>
            </a:extLst>
          </p:cNvPr>
          <p:cNvSpPr>
            <a:spLocks noChangeArrowheads="1"/>
          </p:cNvSpPr>
          <p:nvPr/>
        </p:nvSpPr>
        <p:spPr bwMode="auto">
          <a:xfrm>
            <a:off x="10920456" y="1685926"/>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 name="Oval 28">
            <a:extLst>
              <a:ext uri="{FF2B5EF4-FFF2-40B4-BE49-F238E27FC236}">
                <a16:creationId xmlns:a16="http://schemas.microsoft.com/office/drawing/2014/main" id="{31E03FAB-F032-D347-A3AF-0C52F1AEA189}"/>
              </a:ext>
            </a:extLst>
          </p:cNvPr>
          <p:cNvSpPr>
            <a:spLocks noChangeArrowheads="1"/>
          </p:cNvSpPr>
          <p:nvPr/>
        </p:nvSpPr>
        <p:spPr bwMode="auto">
          <a:xfrm>
            <a:off x="10912519" y="1311276"/>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 name="Oval 29">
            <a:extLst>
              <a:ext uri="{FF2B5EF4-FFF2-40B4-BE49-F238E27FC236}">
                <a16:creationId xmlns:a16="http://schemas.microsoft.com/office/drawing/2014/main" id="{8BE00EAF-D5FD-984D-8ECE-F043559D3728}"/>
              </a:ext>
            </a:extLst>
          </p:cNvPr>
          <p:cNvSpPr>
            <a:spLocks noChangeArrowheads="1"/>
          </p:cNvSpPr>
          <p:nvPr/>
        </p:nvSpPr>
        <p:spPr bwMode="auto">
          <a:xfrm>
            <a:off x="10902994" y="541339"/>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1" name="Oval 30">
            <a:extLst>
              <a:ext uri="{FF2B5EF4-FFF2-40B4-BE49-F238E27FC236}">
                <a16:creationId xmlns:a16="http://schemas.microsoft.com/office/drawing/2014/main" id="{BFCFBF3E-9000-114F-B25F-59D5919DA3AF}"/>
              </a:ext>
            </a:extLst>
          </p:cNvPr>
          <p:cNvSpPr>
            <a:spLocks noChangeArrowheads="1"/>
          </p:cNvSpPr>
          <p:nvPr/>
        </p:nvSpPr>
        <p:spPr bwMode="auto">
          <a:xfrm>
            <a:off x="10904581" y="925514"/>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 name="Oval 31">
            <a:extLst>
              <a:ext uri="{FF2B5EF4-FFF2-40B4-BE49-F238E27FC236}">
                <a16:creationId xmlns:a16="http://schemas.microsoft.com/office/drawing/2014/main" id="{67415022-5378-7849-9BE5-33FC55534E3F}"/>
              </a:ext>
            </a:extLst>
          </p:cNvPr>
          <p:cNvSpPr>
            <a:spLocks noChangeArrowheads="1"/>
          </p:cNvSpPr>
          <p:nvPr/>
        </p:nvSpPr>
        <p:spPr bwMode="auto">
          <a:xfrm>
            <a:off x="10906169" y="1116014"/>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3" name="Oval 32">
            <a:extLst>
              <a:ext uri="{FF2B5EF4-FFF2-40B4-BE49-F238E27FC236}">
                <a16:creationId xmlns:a16="http://schemas.microsoft.com/office/drawing/2014/main" id="{264ACAE1-111D-5A4D-BAEA-3A1688ECD6B8}"/>
              </a:ext>
            </a:extLst>
          </p:cNvPr>
          <p:cNvSpPr>
            <a:spLocks noChangeArrowheads="1"/>
          </p:cNvSpPr>
          <p:nvPr/>
        </p:nvSpPr>
        <p:spPr bwMode="auto">
          <a:xfrm>
            <a:off x="10920456" y="1497014"/>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4" name="Oval 18">
            <a:extLst>
              <a:ext uri="{FF2B5EF4-FFF2-40B4-BE49-F238E27FC236}">
                <a16:creationId xmlns:a16="http://schemas.microsoft.com/office/drawing/2014/main" id="{C9005F2A-EF86-1340-800B-3D7DC2E6A2F5}"/>
              </a:ext>
            </a:extLst>
          </p:cNvPr>
          <p:cNvSpPr>
            <a:spLocks noChangeArrowheads="1"/>
          </p:cNvSpPr>
          <p:nvPr/>
        </p:nvSpPr>
        <p:spPr bwMode="auto">
          <a:xfrm>
            <a:off x="10914106" y="2035176"/>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19" name="Picture 18">
            <a:extLst>
              <a:ext uri="{FF2B5EF4-FFF2-40B4-BE49-F238E27FC236}">
                <a16:creationId xmlns:a16="http://schemas.microsoft.com/office/drawing/2014/main" id="{5BA57606-3B7A-6444-82D4-F4AB9925B6C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29976" y="4012240"/>
            <a:ext cx="3174570" cy="2727505"/>
          </a:xfrm>
          <a:prstGeom prst="rect">
            <a:avLst/>
          </a:prstGeom>
        </p:spPr>
      </p:pic>
      <p:pic>
        <p:nvPicPr>
          <p:cNvPr id="21" name="Picture 20">
            <a:extLst>
              <a:ext uri="{FF2B5EF4-FFF2-40B4-BE49-F238E27FC236}">
                <a16:creationId xmlns:a16="http://schemas.microsoft.com/office/drawing/2014/main" id="{56B2142B-17DF-FA4E-B35C-1776D61D253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5070" y="1224613"/>
            <a:ext cx="6016234" cy="3204244"/>
          </a:xfrm>
          <a:prstGeom prst="rect">
            <a:avLst/>
          </a:prstGeom>
        </p:spPr>
      </p:pic>
      <p:sp>
        <p:nvSpPr>
          <p:cNvPr id="22" name="TextBox 21">
            <a:extLst>
              <a:ext uri="{FF2B5EF4-FFF2-40B4-BE49-F238E27FC236}">
                <a16:creationId xmlns:a16="http://schemas.microsoft.com/office/drawing/2014/main" id="{9818F15D-21DC-4443-82CF-7F2BA2D8CDAC}"/>
              </a:ext>
            </a:extLst>
          </p:cNvPr>
          <p:cNvSpPr txBox="1"/>
          <p:nvPr/>
        </p:nvSpPr>
        <p:spPr>
          <a:xfrm>
            <a:off x="2244654" y="5549882"/>
            <a:ext cx="3097066" cy="954107"/>
          </a:xfrm>
          <a:prstGeom prst="rect">
            <a:avLst/>
          </a:prstGeom>
          <a:noFill/>
        </p:spPr>
        <p:txBody>
          <a:bodyPr wrap="none" rtlCol="0">
            <a:spAutoFit/>
          </a:bodyPr>
          <a:lstStyle/>
          <a:p>
            <a:r>
              <a:rPr lang="en-US" sz="1400" dirty="0"/>
              <a:t>Philosophical Transactions (1665-1678)</a:t>
            </a:r>
            <a:endParaRPr lang="en-US" sz="1400" i="0" dirty="0"/>
          </a:p>
          <a:p>
            <a:r>
              <a:rPr lang="en-US" sz="1400" i="0" dirty="0"/>
              <a:t>Vol. 7 (1672), pp. 4014-5018 (6 pages)</a:t>
            </a:r>
          </a:p>
          <a:p>
            <a:r>
              <a:rPr lang="en-US" sz="1400" i="0" dirty="0"/>
              <a:t>Published by: </a:t>
            </a:r>
            <a:r>
              <a:rPr lang="en-US" sz="1400" i="0" u="sng" dirty="0">
                <a:hlinkClick r:id="rId6"/>
              </a:rPr>
              <a:t>Royal Society</a:t>
            </a:r>
            <a:endParaRPr lang="en-US" sz="1400" i="0" dirty="0"/>
          </a:p>
          <a:p>
            <a:endParaRPr lang="en-US" sz="1400" dirty="0"/>
          </a:p>
        </p:txBody>
      </p:sp>
      <p:sp>
        <p:nvSpPr>
          <p:cNvPr id="3" name="TextBox 2">
            <a:extLst>
              <a:ext uri="{FF2B5EF4-FFF2-40B4-BE49-F238E27FC236}">
                <a16:creationId xmlns:a16="http://schemas.microsoft.com/office/drawing/2014/main" id="{1C1B598C-245E-98AF-E242-B5EE6F34AAC8}"/>
              </a:ext>
            </a:extLst>
          </p:cNvPr>
          <p:cNvSpPr txBox="1"/>
          <p:nvPr/>
        </p:nvSpPr>
        <p:spPr>
          <a:xfrm>
            <a:off x="9485705" y="3429000"/>
            <a:ext cx="744114" cy="215444"/>
          </a:xfrm>
          <a:prstGeom prst="rect">
            <a:avLst/>
          </a:prstGeom>
          <a:noFill/>
        </p:spPr>
        <p:txBody>
          <a:bodyPr wrap="none" rtlCol="0">
            <a:spAutoFit/>
          </a:bodyPr>
          <a:lstStyle/>
          <a:p>
            <a:r>
              <a:rPr lang="en-US" sz="800" dirty="0">
                <a:latin typeface="Arial" panose="020B0604020202020204" pitchFamily="34" charset="0"/>
                <a:cs typeface="Arial" panose="020B0604020202020204" pitchFamily="34" charset="0"/>
              </a:rPr>
              <a:t>Thanks Wiki</a:t>
            </a:r>
          </a:p>
        </p:txBody>
      </p:sp>
    </p:spTree>
    <p:extLst>
      <p:ext uri="{BB962C8B-B14F-4D97-AF65-F5344CB8AC3E}">
        <p14:creationId xmlns:p14="http://schemas.microsoft.com/office/powerpoint/2010/main" val="26044813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50203-6599-6D4F-952A-B1A20606CE40}"/>
              </a:ext>
            </a:extLst>
          </p:cNvPr>
          <p:cNvSpPr>
            <a:spLocks noGrp="1"/>
          </p:cNvSpPr>
          <p:nvPr>
            <p:ph type="title"/>
          </p:nvPr>
        </p:nvSpPr>
        <p:spPr>
          <a:xfrm>
            <a:off x="1267488" y="-191065"/>
            <a:ext cx="5125452" cy="1143000"/>
          </a:xfrm>
        </p:spPr>
        <p:txBody>
          <a:bodyPr/>
          <a:lstStyle/>
          <a:p>
            <a:r>
              <a:rPr lang="en-US" dirty="0" err="1"/>
              <a:t>Issac</a:t>
            </a:r>
            <a:r>
              <a:rPr lang="en-US" dirty="0"/>
              <a:t> Newton (1643-1726)</a:t>
            </a:r>
          </a:p>
        </p:txBody>
      </p:sp>
      <p:pic>
        <p:nvPicPr>
          <p:cNvPr id="4" name="Picture 3">
            <a:extLst>
              <a:ext uri="{FF2B5EF4-FFF2-40B4-BE49-F238E27FC236}">
                <a16:creationId xmlns:a16="http://schemas.microsoft.com/office/drawing/2014/main" id="{97D7E61B-B38E-EE4A-9344-EFE32B0ABA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33084" y="509902"/>
            <a:ext cx="1456743" cy="2002125"/>
          </a:xfrm>
          <a:prstGeom prst="rect">
            <a:avLst/>
          </a:prstGeom>
        </p:spPr>
      </p:pic>
      <p:sp>
        <p:nvSpPr>
          <p:cNvPr id="5" name="Line 5">
            <a:extLst>
              <a:ext uri="{FF2B5EF4-FFF2-40B4-BE49-F238E27FC236}">
                <a16:creationId xmlns:a16="http://schemas.microsoft.com/office/drawing/2014/main" id="{9A29A00C-642B-FC45-B362-BC2FDFCF004B}"/>
              </a:ext>
            </a:extLst>
          </p:cNvPr>
          <p:cNvSpPr>
            <a:spLocks noChangeShapeType="1"/>
          </p:cNvSpPr>
          <p:nvPr/>
        </p:nvSpPr>
        <p:spPr bwMode="auto">
          <a:xfrm>
            <a:off x="11037224" y="49972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6" name="Text Box 16">
            <a:extLst>
              <a:ext uri="{FF2B5EF4-FFF2-40B4-BE49-F238E27FC236}">
                <a16:creationId xmlns:a16="http://schemas.microsoft.com/office/drawing/2014/main" id="{04D26A47-E6E9-9941-B288-290F43815EE3}"/>
              </a:ext>
            </a:extLst>
          </p:cNvPr>
          <p:cNvSpPr txBox="1">
            <a:spLocks noChangeArrowheads="1"/>
          </p:cNvSpPr>
          <p:nvPr/>
        </p:nvSpPr>
        <p:spPr bwMode="auto">
          <a:xfrm>
            <a:off x="11142000" y="2007854"/>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1679</a:t>
            </a:r>
          </a:p>
        </p:txBody>
      </p:sp>
      <p:sp>
        <p:nvSpPr>
          <p:cNvPr id="7" name="Oval 26">
            <a:extLst>
              <a:ext uri="{FF2B5EF4-FFF2-40B4-BE49-F238E27FC236}">
                <a16:creationId xmlns:a16="http://schemas.microsoft.com/office/drawing/2014/main" id="{A9F1BCEE-6745-D04B-A4A3-B7AB0B0DF6F1}"/>
              </a:ext>
            </a:extLst>
          </p:cNvPr>
          <p:cNvSpPr>
            <a:spLocks noChangeArrowheads="1"/>
          </p:cNvSpPr>
          <p:nvPr/>
        </p:nvSpPr>
        <p:spPr bwMode="auto">
          <a:xfrm>
            <a:off x="10938799" y="198721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 name="Oval 27">
            <a:extLst>
              <a:ext uri="{FF2B5EF4-FFF2-40B4-BE49-F238E27FC236}">
                <a16:creationId xmlns:a16="http://schemas.microsoft.com/office/drawing/2014/main" id="{F28547EC-1AB3-FC4C-9565-4C09F69ACB30}"/>
              </a:ext>
            </a:extLst>
          </p:cNvPr>
          <p:cNvSpPr>
            <a:spLocks noChangeArrowheads="1"/>
          </p:cNvSpPr>
          <p:nvPr/>
        </p:nvSpPr>
        <p:spPr bwMode="auto">
          <a:xfrm>
            <a:off x="10941974" y="179036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 name="Oval 28">
            <a:extLst>
              <a:ext uri="{FF2B5EF4-FFF2-40B4-BE49-F238E27FC236}">
                <a16:creationId xmlns:a16="http://schemas.microsoft.com/office/drawing/2014/main" id="{31E03FAB-F032-D347-A3AF-0C52F1AEA189}"/>
              </a:ext>
            </a:extLst>
          </p:cNvPr>
          <p:cNvSpPr>
            <a:spLocks noChangeArrowheads="1"/>
          </p:cNvSpPr>
          <p:nvPr/>
        </p:nvSpPr>
        <p:spPr bwMode="auto">
          <a:xfrm>
            <a:off x="10934037" y="141571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 name="Oval 29">
            <a:extLst>
              <a:ext uri="{FF2B5EF4-FFF2-40B4-BE49-F238E27FC236}">
                <a16:creationId xmlns:a16="http://schemas.microsoft.com/office/drawing/2014/main" id="{8BE00EAF-D5FD-984D-8ECE-F043559D3728}"/>
              </a:ext>
            </a:extLst>
          </p:cNvPr>
          <p:cNvSpPr>
            <a:spLocks noChangeArrowheads="1"/>
          </p:cNvSpPr>
          <p:nvPr/>
        </p:nvSpPr>
        <p:spPr bwMode="auto">
          <a:xfrm>
            <a:off x="10924512" y="64577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1" name="Oval 30">
            <a:extLst>
              <a:ext uri="{FF2B5EF4-FFF2-40B4-BE49-F238E27FC236}">
                <a16:creationId xmlns:a16="http://schemas.microsoft.com/office/drawing/2014/main" id="{BFCFBF3E-9000-114F-B25F-59D5919DA3AF}"/>
              </a:ext>
            </a:extLst>
          </p:cNvPr>
          <p:cNvSpPr>
            <a:spLocks noChangeArrowheads="1"/>
          </p:cNvSpPr>
          <p:nvPr/>
        </p:nvSpPr>
        <p:spPr bwMode="auto">
          <a:xfrm>
            <a:off x="10926099" y="102995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 name="Oval 31">
            <a:extLst>
              <a:ext uri="{FF2B5EF4-FFF2-40B4-BE49-F238E27FC236}">
                <a16:creationId xmlns:a16="http://schemas.microsoft.com/office/drawing/2014/main" id="{67415022-5378-7849-9BE5-33FC55534E3F}"/>
              </a:ext>
            </a:extLst>
          </p:cNvPr>
          <p:cNvSpPr>
            <a:spLocks noChangeArrowheads="1"/>
          </p:cNvSpPr>
          <p:nvPr/>
        </p:nvSpPr>
        <p:spPr bwMode="auto">
          <a:xfrm>
            <a:off x="10927687" y="122045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3" name="Oval 32">
            <a:extLst>
              <a:ext uri="{FF2B5EF4-FFF2-40B4-BE49-F238E27FC236}">
                <a16:creationId xmlns:a16="http://schemas.microsoft.com/office/drawing/2014/main" id="{264ACAE1-111D-5A4D-BAEA-3A1688ECD6B8}"/>
              </a:ext>
            </a:extLst>
          </p:cNvPr>
          <p:cNvSpPr>
            <a:spLocks noChangeArrowheads="1"/>
          </p:cNvSpPr>
          <p:nvPr/>
        </p:nvSpPr>
        <p:spPr bwMode="auto">
          <a:xfrm>
            <a:off x="10941974" y="160145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4" name="Oval 18">
            <a:extLst>
              <a:ext uri="{FF2B5EF4-FFF2-40B4-BE49-F238E27FC236}">
                <a16:creationId xmlns:a16="http://schemas.microsoft.com/office/drawing/2014/main" id="{C9005F2A-EF86-1340-800B-3D7DC2E6A2F5}"/>
              </a:ext>
            </a:extLst>
          </p:cNvPr>
          <p:cNvSpPr>
            <a:spLocks noChangeArrowheads="1"/>
          </p:cNvSpPr>
          <p:nvPr/>
        </p:nvSpPr>
        <p:spPr bwMode="auto">
          <a:xfrm>
            <a:off x="10935624" y="213961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 name="TextBox 2">
            <a:extLst>
              <a:ext uri="{FF2B5EF4-FFF2-40B4-BE49-F238E27FC236}">
                <a16:creationId xmlns:a16="http://schemas.microsoft.com/office/drawing/2014/main" id="{ACB63965-D6F9-EA4B-88D3-8A147ACAF7EE}"/>
              </a:ext>
            </a:extLst>
          </p:cNvPr>
          <p:cNvSpPr txBox="1"/>
          <p:nvPr/>
        </p:nvSpPr>
        <p:spPr>
          <a:xfrm>
            <a:off x="284206" y="704398"/>
            <a:ext cx="7381570" cy="400110"/>
          </a:xfrm>
          <a:prstGeom prst="rect">
            <a:avLst/>
          </a:prstGeom>
          <a:noFill/>
        </p:spPr>
        <p:txBody>
          <a:bodyPr wrap="square" rtlCol="0">
            <a:spAutoFit/>
          </a:bodyPr>
          <a:lstStyle/>
          <a:p>
            <a:r>
              <a:rPr lang="en-US" sz="2000" i="0" dirty="0"/>
              <a:t>In 1672 Newton invented a reflecting compound microscope</a:t>
            </a:r>
          </a:p>
        </p:txBody>
      </p:sp>
      <p:pic>
        <p:nvPicPr>
          <p:cNvPr id="16" name="Picture 15">
            <a:extLst>
              <a:ext uri="{FF2B5EF4-FFF2-40B4-BE49-F238E27FC236}">
                <a16:creationId xmlns:a16="http://schemas.microsoft.com/office/drawing/2014/main" id="{7F9622F3-3E84-8440-B86A-78DFE5D5EE7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5927" y="1510964"/>
            <a:ext cx="5643248" cy="4032547"/>
          </a:xfrm>
          <a:prstGeom prst="rect">
            <a:avLst/>
          </a:prstGeom>
        </p:spPr>
      </p:pic>
      <p:pic>
        <p:nvPicPr>
          <p:cNvPr id="18" name="Picture 17">
            <a:extLst>
              <a:ext uri="{FF2B5EF4-FFF2-40B4-BE49-F238E27FC236}">
                <a16:creationId xmlns:a16="http://schemas.microsoft.com/office/drawing/2014/main" id="{227784BC-CC8C-524F-B543-6800C80F936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81970" y="2888171"/>
            <a:ext cx="2988050" cy="3628346"/>
          </a:xfrm>
          <a:prstGeom prst="rect">
            <a:avLst/>
          </a:prstGeom>
          <a:ln>
            <a:solidFill>
              <a:schemeClr val="bg2"/>
            </a:solidFill>
          </a:ln>
        </p:spPr>
      </p:pic>
      <p:sp>
        <p:nvSpPr>
          <p:cNvPr id="20" name="TextBox 19">
            <a:extLst>
              <a:ext uri="{FF2B5EF4-FFF2-40B4-BE49-F238E27FC236}">
                <a16:creationId xmlns:a16="http://schemas.microsoft.com/office/drawing/2014/main" id="{89A45FCB-7246-E24C-AAF6-9D2944810937}"/>
              </a:ext>
            </a:extLst>
          </p:cNvPr>
          <p:cNvSpPr txBox="1"/>
          <p:nvPr/>
        </p:nvSpPr>
        <p:spPr>
          <a:xfrm>
            <a:off x="4328157" y="5235734"/>
            <a:ext cx="867545" cy="307777"/>
          </a:xfrm>
          <a:prstGeom prst="rect">
            <a:avLst/>
          </a:prstGeom>
          <a:noFill/>
        </p:spPr>
        <p:txBody>
          <a:bodyPr wrap="none" rtlCol="0">
            <a:spAutoFit/>
          </a:bodyPr>
          <a:lstStyle/>
          <a:p>
            <a:r>
              <a:rPr lang="en-US" sz="1400" dirty="0"/>
              <a:t>Page 784</a:t>
            </a:r>
          </a:p>
        </p:txBody>
      </p:sp>
      <p:sp>
        <p:nvSpPr>
          <p:cNvPr id="23" name="TextBox 22">
            <a:extLst>
              <a:ext uri="{FF2B5EF4-FFF2-40B4-BE49-F238E27FC236}">
                <a16:creationId xmlns:a16="http://schemas.microsoft.com/office/drawing/2014/main" id="{A832C635-DF7F-0347-A20C-57BC24F1DF9F}"/>
              </a:ext>
            </a:extLst>
          </p:cNvPr>
          <p:cNvSpPr txBox="1"/>
          <p:nvPr/>
        </p:nvSpPr>
        <p:spPr>
          <a:xfrm>
            <a:off x="8084139" y="2469519"/>
            <a:ext cx="1383712" cy="369332"/>
          </a:xfrm>
          <a:prstGeom prst="rect">
            <a:avLst/>
          </a:prstGeom>
          <a:noFill/>
        </p:spPr>
        <p:txBody>
          <a:bodyPr wrap="none" rtlCol="0">
            <a:spAutoFit/>
          </a:bodyPr>
          <a:lstStyle/>
          <a:p>
            <a:r>
              <a:rPr lang="en-US" sz="1800" dirty="0"/>
              <a:t>1858 Edition</a:t>
            </a:r>
          </a:p>
        </p:txBody>
      </p:sp>
    </p:spTree>
    <p:extLst>
      <p:ext uri="{BB962C8B-B14F-4D97-AF65-F5344CB8AC3E}">
        <p14:creationId xmlns:p14="http://schemas.microsoft.com/office/powerpoint/2010/main" val="11891381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F5C8AD8A-0701-A74E-9F9F-0ABA81AA77C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20096" y="895194"/>
            <a:ext cx="4617521" cy="2676979"/>
          </a:xfrm>
          <a:prstGeom prst="rect">
            <a:avLst/>
          </a:prstGeom>
        </p:spPr>
      </p:pic>
      <p:sp>
        <p:nvSpPr>
          <p:cNvPr id="2" name="Title 1">
            <a:extLst>
              <a:ext uri="{FF2B5EF4-FFF2-40B4-BE49-F238E27FC236}">
                <a16:creationId xmlns:a16="http://schemas.microsoft.com/office/drawing/2014/main" id="{85850203-6599-6D4F-952A-B1A20606CE40}"/>
              </a:ext>
            </a:extLst>
          </p:cNvPr>
          <p:cNvSpPr>
            <a:spLocks noGrp="1"/>
          </p:cNvSpPr>
          <p:nvPr>
            <p:ph type="title"/>
          </p:nvPr>
        </p:nvSpPr>
        <p:spPr>
          <a:xfrm>
            <a:off x="1524000" y="0"/>
            <a:ext cx="5125452" cy="572230"/>
          </a:xfrm>
        </p:spPr>
        <p:txBody>
          <a:bodyPr/>
          <a:lstStyle/>
          <a:p>
            <a:r>
              <a:rPr lang="en-US" dirty="0" err="1"/>
              <a:t>Issac</a:t>
            </a:r>
            <a:r>
              <a:rPr lang="en-US" dirty="0"/>
              <a:t> Newton (1643-1726)</a:t>
            </a:r>
          </a:p>
        </p:txBody>
      </p:sp>
      <p:sp>
        <p:nvSpPr>
          <p:cNvPr id="3" name="Content Placeholder 2">
            <a:extLst>
              <a:ext uri="{FF2B5EF4-FFF2-40B4-BE49-F238E27FC236}">
                <a16:creationId xmlns:a16="http://schemas.microsoft.com/office/drawing/2014/main" id="{279DEA68-31B7-7546-815D-A21A8AAAD3ED}"/>
              </a:ext>
            </a:extLst>
          </p:cNvPr>
          <p:cNvSpPr>
            <a:spLocks noGrp="1"/>
          </p:cNvSpPr>
          <p:nvPr>
            <p:ph idx="1"/>
          </p:nvPr>
        </p:nvSpPr>
        <p:spPr>
          <a:xfrm>
            <a:off x="500450" y="5239464"/>
            <a:ext cx="10157248" cy="1223248"/>
          </a:xfrm>
        </p:spPr>
        <p:txBody>
          <a:bodyPr/>
          <a:lstStyle/>
          <a:p>
            <a:r>
              <a:rPr lang="en-US" sz="1600" dirty="0"/>
              <a:t>In 1668 built the first practical reflecting telescope</a:t>
            </a:r>
          </a:p>
          <a:p>
            <a:r>
              <a:rPr lang="en-US" sz="1600" dirty="0"/>
              <a:t>In 1687 Newton Published </a:t>
            </a:r>
            <a:r>
              <a:rPr lang="en-US" sz="1600" b="1" i="1" dirty="0"/>
              <a:t>Principia </a:t>
            </a:r>
            <a:r>
              <a:rPr lang="en-US" sz="1200" dirty="0"/>
              <a:t>(Laws of Motion)</a:t>
            </a:r>
          </a:p>
          <a:p>
            <a:r>
              <a:rPr lang="en-US" sz="1600" dirty="0"/>
              <a:t>In 1704, Newton published </a:t>
            </a:r>
            <a:r>
              <a:rPr lang="en-US" sz="1600" b="1" i="1" dirty="0" err="1"/>
              <a:t>Opticks</a:t>
            </a:r>
            <a:r>
              <a:rPr lang="en-US" sz="1600" dirty="0"/>
              <a:t>, a consolidation of his writings and experiments on light, color, and optics and an exposition on his corpuscular theory of light.</a:t>
            </a:r>
          </a:p>
        </p:txBody>
      </p:sp>
      <p:pic>
        <p:nvPicPr>
          <p:cNvPr id="4" name="Picture 3">
            <a:extLst>
              <a:ext uri="{FF2B5EF4-FFF2-40B4-BE49-F238E27FC236}">
                <a16:creationId xmlns:a16="http://schemas.microsoft.com/office/drawing/2014/main" id="{97D7E61B-B38E-EE4A-9344-EFE32B0ABAB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67509" y="667480"/>
            <a:ext cx="1244428" cy="1710322"/>
          </a:xfrm>
          <a:prstGeom prst="rect">
            <a:avLst/>
          </a:prstGeom>
        </p:spPr>
      </p:pic>
      <p:sp>
        <p:nvSpPr>
          <p:cNvPr id="5" name="Line 5">
            <a:extLst>
              <a:ext uri="{FF2B5EF4-FFF2-40B4-BE49-F238E27FC236}">
                <a16:creationId xmlns:a16="http://schemas.microsoft.com/office/drawing/2014/main" id="{9A29A00C-642B-FC45-B362-BC2FDFCF004B}"/>
              </a:ext>
            </a:extLst>
          </p:cNvPr>
          <p:cNvSpPr>
            <a:spLocks noChangeShapeType="1"/>
          </p:cNvSpPr>
          <p:nvPr/>
        </p:nvSpPr>
        <p:spPr bwMode="auto">
          <a:xfrm>
            <a:off x="10916430" y="426180"/>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6" name="Text Box 16">
            <a:extLst>
              <a:ext uri="{FF2B5EF4-FFF2-40B4-BE49-F238E27FC236}">
                <a16:creationId xmlns:a16="http://schemas.microsoft.com/office/drawing/2014/main" id="{04D26A47-E6E9-9941-B288-290F43815EE3}"/>
              </a:ext>
            </a:extLst>
          </p:cNvPr>
          <p:cNvSpPr txBox="1">
            <a:spLocks noChangeArrowheads="1"/>
          </p:cNvSpPr>
          <p:nvPr/>
        </p:nvSpPr>
        <p:spPr bwMode="auto">
          <a:xfrm>
            <a:off x="11021206" y="1934306"/>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1704</a:t>
            </a:r>
          </a:p>
        </p:txBody>
      </p:sp>
      <p:sp>
        <p:nvSpPr>
          <p:cNvPr id="7" name="Oval 26">
            <a:extLst>
              <a:ext uri="{FF2B5EF4-FFF2-40B4-BE49-F238E27FC236}">
                <a16:creationId xmlns:a16="http://schemas.microsoft.com/office/drawing/2014/main" id="{A9F1BCEE-6745-D04B-A4A3-B7AB0B0DF6F1}"/>
              </a:ext>
            </a:extLst>
          </p:cNvPr>
          <p:cNvSpPr>
            <a:spLocks noChangeArrowheads="1"/>
          </p:cNvSpPr>
          <p:nvPr/>
        </p:nvSpPr>
        <p:spPr bwMode="auto">
          <a:xfrm>
            <a:off x="10818005" y="191366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 name="Oval 27">
            <a:extLst>
              <a:ext uri="{FF2B5EF4-FFF2-40B4-BE49-F238E27FC236}">
                <a16:creationId xmlns:a16="http://schemas.microsoft.com/office/drawing/2014/main" id="{F28547EC-1AB3-FC4C-9565-4C09F69ACB30}"/>
              </a:ext>
            </a:extLst>
          </p:cNvPr>
          <p:cNvSpPr>
            <a:spLocks noChangeArrowheads="1"/>
          </p:cNvSpPr>
          <p:nvPr/>
        </p:nvSpPr>
        <p:spPr bwMode="auto">
          <a:xfrm>
            <a:off x="10821180" y="171681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 name="Oval 28">
            <a:extLst>
              <a:ext uri="{FF2B5EF4-FFF2-40B4-BE49-F238E27FC236}">
                <a16:creationId xmlns:a16="http://schemas.microsoft.com/office/drawing/2014/main" id="{31E03FAB-F032-D347-A3AF-0C52F1AEA189}"/>
              </a:ext>
            </a:extLst>
          </p:cNvPr>
          <p:cNvSpPr>
            <a:spLocks noChangeArrowheads="1"/>
          </p:cNvSpPr>
          <p:nvPr/>
        </p:nvSpPr>
        <p:spPr bwMode="auto">
          <a:xfrm>
            <a:off x="10813243" y="134216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 name="Oval 29">
            <a:extLst>
              <a:ext uri="{FF2B5EF4-FFF2-40B4-BE49-F238E27FC236}">
                <a16:creationId xmlns:a16="http://schemas.microsoft.com/office/drawing/2014/main" id="{8BE00EAF-D5FD-984D-8ECE-F043559D3728}"/>
              </a:ext>
            </a:extLst>
          </p:cNvPr>
          <p:cNvSpPr>
            <a:spLocks noChangeArrowheads="1"/>
          </p:cNvSpPr>
          <p:nvPr/>
        </p:nvSpPr>
        <p:spPr bwMode="auto">
          <a:xfrm>
            <a:off x="10803718" y="57223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1" name="Oval 30">
            <a:extLst>
              <a:ext uri="{FF2B5EF4-FFF2-40B4-BE49-F238E27FC236}">
                <a16:creationId xmlns:a16="http://schemas.microsoft.com/office/drawing/2014/main" id="{BFCFBF3E-9000-114F-B25F-59D5919DA3AF}"/>
              </a:ext>
            </a:extLst>
          </p:cNvPr>
          <p:cNvSpPr>
            <a:spLocks noChangeArrowheads="1"/>
          </p:cNvSpPr>
          <p:nvPr/>
        </p:nvSpPr>
        <p:spPr bwMode="auto">
          <a:xfrm>
            <a:off x="10805305" y="95640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 name="Oval 31">
            <a:extLst>
              <a:ext uri="{FF2B5EF4-FFF2-40B4-BE49-F238E27FC236}">
                <a16:creationId xmlns:a16="http://schemas.microsoft.com/office/drawing/2014/main" id="{67415022-5378-7849-9BE5-33FC55534E3F}"/>
              </a:ext>
            </a:extLst>
          </p:cNvPr>
          <p:cNvSpPr>
            <a:spLocks noChangeArrowheads="1"/>
          </p:cNvSpPr>
          <p:nvPr/>
        </p:nvSpPr>
        <p:spPr bwMode="auto">
          <a:xfrm>
            <a:off x="10806893" y="114690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3" name="Oval 32">
            <a:extLst>
              <a:ext uri="{FF2B5EF4-FFF2-40B4-BE49-F238E27FC236}">
                <a16:creationId xmlns:a16="http://schemas.microsoft.com/office/drawing/2014/main" id="{264ACAE1-111D-5A4D-BAEA-3A1688ECD6B8}"/>
              </a:ext>
            </a:extLst>
          </p:cNvPr>
          <p:cNvSpPr>
            <a:spLocks noChangeArrowheads="1"/>
          </p:cNvSpPr>
          <p:nvPr/>
        </p:nvSpPr>
        <p:spPr bwMode="auto">
          <a:xfrm>
            <a:off x="10821180" y="152790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4" name="Oval 18">
            <a:extLst>
              <a:ext uri="{FF2B5EF4-FFF2-40B4-BE49-F238E27FC236}">
                <a16:creationId xmlns:a16="http://schemas.microsoft.com/office/drawing/2014/main" id="{C9005F2A-EF86-1340-800B-3D7DC2E6A2F5}"/>
              </a:ext>
            </a:extLst>
          </p:cNvPr>
          <p:cNvSpPr>
            <a:spLocks noChangeArrowheads="1"/>
          </p:cNvSpPr>
          <p:nvPr/>
        </p:nvSpPr>
        <p:spPr bwMode="auto">
          <a:xfrm>
            <a:off x="10814830" y="2066067"/>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7" name="TextBox 16">
            <a:extLst>
              <a:ext uri="{FF2B5EF4-FFF2-40B4-BE49-F238E27FC236}">
                <a16:creationId xmlns:a16="http://schemas.microsoft.com/office/drawing/2014/main" id="{8678F537-F516-CC48-AD3F-C8B400AB7B2F}"/>
              </a:ext>
            </a:extLst>
          </p:cNvPr>
          <p:cNvSpPr txBox="1"/>
          <p:nvPr/>
        </p:nvSpPr>
        <p:spPr>
          <a:xfrm>
            <a:off x="7888660" y="6413683"/>
            <a:ext cx="2707098" cy="430887"/>
          </a:xfrm>
          <a:prstGeom prst="rect">
            <a:avLst/>
          </a:prstGeom>
          <a:noFill/>
        </p:spPr>
        <p:txBody>
          <a:bodyPr wrap="square" rtlCol="0">
            <a:spAutoFit/>
          </a:bodyPr>
          <a:lstStyle/>
          <a:p>
            <a:r>
              <a:rPr lang="en-US" sz="1100" dirty="0">
                <a:solidFill>
                  <a:srgbClr val="0070C0"/>
                </a:solidFill>
              </a:rPr>
              <a:t>https://</a:t>
            </a:r>
            <a:r>
              <a:rPr lang="en-US" sz="1100" dirty="0" err="1">
                <a:solidFill>
                  <a:srgbClr val="0070C0"/>
                </a:solidFill>
              </a:rPr>
              <a:t>simple.wikipedia.org</a:t>
            </a:r>
            <a:r>
              <a:rPr lang="en-US" sz="1100" dirty="0">
                <a:solidFill>
                  <a:srgbClr val="0070C0"/>
                </a:solidFill>
              </a:rPr>
              <a:t>/wiki/</a:t>
            </a:r>
            <a:r>
              <a:rPr lang="en-US" sz="1100" dirty="0" err="1">
                <a:solidFill>
                  <a:srgbClr val="0070C0"/>
                </a:solidFill>
              </a:rPr>
              <a:t>Philosophiæ_Naturalis_Principia_Mathematica</a:t>
            </a:r>
            <a:endParaRPr lang="en-US" sz="1100" dirty="0">
              <a:solidFill>
                <a:srgbClr val="0070C0"/>
              </a:solidFill>
            </a:endParaRPr>
          </a:p>
        </p:txBody>
      </p:sp>
      <p:pic>
        <p:nvPicPr>
          <p:cNvPr id="20" name="Picture 19">
            <a:extLst>
              <a:ext uri="{FF2B5EF4-FFF2-40B4-BE49-F238E27FC236}">
                <a16:creationId xmlns:a16="http://schemas.microsoft.com/office/drawing/2014/main" id="{7DC65D8F-F8E9-7540-8AAD-62D7A11A702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50594" y="3633410"/>
            <a:ext cx="4557776" cy="1415555"/>
          </a:xfrm>
          <a:prstGeom prst="rect">
            <a:avLst/>
          </a:prstGeom>
        </p:spPr>
      </p:pic>
      <p:pic>
        <p:nvPicPr>
          <p:cNvPr id="26" name="Picture 25">
            <a:extLst>
              <a:ext uri="{FF2B5EF4-FFF2-40B4-BE49-F238E27FC236}">
                <a16:creationId xmlns:a16="http://schemas.microsoft.com/office/drawing/2014/main" id="{915199D6-D9C9-B94D-BFE1-57A67DE2A67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78218" y="1211263"/>
            <a:ext cx="2281677" cy="3861786"/>
          </a:xfrm>
          <a:prstGeom prst="rect">
            <a:avLst/>
          </a:prstGeom>
        </p:spPr>
      </p:pic>
    </p:spTree>
    <p:extLst>
      <p:ext uri="{BB962C8B-B14F-4D97-AF65-F5344CB8AC3E}">
        <p14:creationId xmlns:p14="http://schemas.microsoft.com/office/powerpoint/2010/main" val="3509129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50203-6599-6D4F-952A-B1A20606CE40}"/>
              </a:ext>
            </a:extLst>
          </p:cNvPr>
          <p:cNvSpPr>
            <a:spLocks noGrp="1"/>
          </p:cNvSpPr>
          <p:nvPr>
            <p:ph type="title"/>
          </p:nvPr>
        </p:nvSpPr>
        <p:spPr>
          <a:xfrm>
            <a:off x="1524000" y="0"/>
            <a:ext cx="5125452" cy="541338"/>
          </a:xfrm>
        </p:spPr>
        <p:txBody>
          <a:bodyPr/>
          <a:lstStyle/>
          <a:p>
            <a:r>
              <a:rPr lang="en-US" dirty="0" err="1"/>
              <a:t>Issac</a:t>
            </a:r>
            <a:r>
              <a:rPr lang="en-US" dirty="0"/>
              <a:t> Newton (1643-1726)</a:t>
            </a:r>
          </a:p>
        </p:txBody>
      </p:sp>
      <p:pic>
        <p:nvPicPr>
          <p:cNvPr id="4" name="Picture 3">
            <a:extLst>
              <a:ext uri="{FF2B5EF4-FFF2-40B4-BE49-F238E27FC236}">
                <a16:creationId xmlns:a16="http://schemas.microsoft.com/office/drawing/2014/main" id="{97D7E61B-B38E-EE4A-9344-EFE32B0ABA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90541" y="830763"/>
            <a:ext cx="1616255" cy="2221355"/>
          </a:xfrm>
          <a:prstGeom prst="rect">
            <a:avLst/>
          </a:prstGeom>
        </p:spPr>
      </p:pic>
      <p:sp>
        <p:nvSpPr>
          <p:cNvPr id="5" name="Line 5">
            <a:extLst>
              <a:ext uri="{FF2B5EF4-FFF2-40B4-BE49-F238E27FC236}">
                <a16:creationId xmlns:a16="http://schemas.microsoft.com/office/drawing/2014/main" id="{9A29A00C-642B-FC45-B362-BC2FDFCF004B}"/>
              </a:ext>
            </a:extLst>
          </p:cNvPr>
          <p:cNvSpPr>
            <a:spLocks noChangeShapeType="1"/>
          </p:cNvSpPr>
          <p:nvPr/>
        </p:nvSpPr>
        <p:spPr bwMode="auto">
          <a:xfrm>
            <a:off x="10875801"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6" name="Text Box 16">
            <a:extLst>
              <a:ext uri="{FF2B5EF4-FFF2-40B4-BE49-F238E27FC236}">
                <a16:creationId xmlns:a16="http://schemas.microsoft.com/office/drawing/2014/main" id="{04D26A47-E6E9-9941-B288-290F43815EE3}"/>
              </a:ext>
            </a:extLst>
          </p:cNvPr>
          <p:cNvSpPr txBox="1">
            <a:spLocks noChangeArrowheads="1"/>
          </p:cNvSpPr>
          <p:nvPr/>
        </p:nvSpPr>
        <p:spPr bwMode="auto">
          <a:xfrm>
            <a:off x="10980577" y="1903414"/>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1704</a:t>
            </a:r>
          </a:p>
        </p:txBody>
      </p:sp>
      <p:sp>
        <p:nvSpPr>
          <p:cNvPr id="7" name="Oval 26">
            <a:extLst>
              <a:ext uri="{FF2B5EF4-FFF2-40B4-BE49-F238E27FC236}">
                <a16:creationId xmlns:a16="http://schemas.microsoft.com/office/drawing/2014/main" id="{A9F1BCEE-6745-D04B-A4A3-B7AB0B0DF6F1}"/>
              </a:ext>
            </a:extLst>
          </p:cNvPr>
          <p:cNvSpPr>
            <a:spLocks noChangeArrowheads="1"/>
          </p:cNvSpPr>
          <p:nvPr/>
        </p:nvSpPr>
        <p:spPr bwMode="auto">
          <a:xfrm>
            <a:off x="10777376" y="18827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 name="Oval 27">
            <a:extLst>
              <a:ext uri="{FF2B5EF4-FFF2-40B4-BE49-F238E27FC236}">
                <a16:creationId xmlns:a16="http://schemas.microsoft.com/office/drawing/2014/main" id="{F28547EC-1AB3-FC4C-9565-4C09F69ACB30}"/>
              </a:ext>
            </a:extLst>
          </p:cNvPr>
          <p:cNvSpPr>
            <a:spLocks noChangeArrowheads="1"/>
          </p:cNvSpPr>
          <p:nvPr/>
        </p:nvSpPr>
        <p:spPr bwMode="auto">
          <a:xfrm>
            <a:off x="10780551" y="16859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 name="Oval 28">
            <a:extLst>
              <a:ext uri="{FF2B5EF4-FFF2-40B4-BE49-F238E27FC236}">
                <a16:creationId xmlns:a16="http://schemas.microsoft.com/office/drawing/2014/main" id="{31E03FAB-F032-D347-A3AF-0C52F1AEA189}"/>
              </a:ext>
            </a:extLst>
          </p:cNvPr>
          <p:cNvSpPr>
            <a:spLocks noChangeArrowheads="1"/>
          </p:cNvSpPr>
          <p:nvPr/>
        </p:nvSpPr>
        <p:spPr bwMode="auto">
          <a:xfrm>
            <a:off x="10772614" y="1311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 name="Oval 29">
            <a:extLst>
              <a:ext uri="{FF2B5EF4-FFF2-40B4-BE49-F238E27FC236}">
                <a16:creationId xmlns:a16="http://schemas.microsoft.com/office/drawing/2014/main" id="{8BE00EAF-D5FD-984D-8ECE-F043559D3728}"/>
              </a:ext>
            </a:extLst>
          </p:cNvPr>
          <p:cNvSpPr>
            <a:spLocks noChangeArrowheads="1"/>
          </p:cNvSpPr>
          <p:nvPr/>
        </p:nvSpPr>
        <p:spPr bwMode="auto">
          <a:xfrm>
            <a:off x="10763089" y="5413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1" name="Oval 30">
            <a:extLst>
              <a:ext uri="{FF2B5EF4-FFF2-40B4-BE49-F238E27FC236}">
                <a16:creationId xmlns:a16="http://schemas.microsoft.com/office/drawing/2014/main" id="{BFCFBF3E-9000-114F-B25F-59D5919DA3AF}"/>
              </a:ext>
            </a:extLst>
          </p:cNvPr>
          <p:cNvSpPr>
            <a:spLocks noChangeArrowheads="1"/>
          </p:cNvSpPr>
          <p:nvPr/>
        </p:nvSpPr>
        <p:spPr bwMode="auto">
          <a:xfrm>
            <a:off x="10764676" y="925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 name="Oval 31">
            <a:extLst>
              <a:ext uri="{FF2B5EF4-FFF2-40B4-BE49-F238E27FC236}">
                <a16:creationId xmlns:a16="http://schemas.microsoft.com/office/drawing/2014/main" id="{67415022-5378-7849-9BE5-33FC55534E3F}"/>
              </a:ext>
            </a:extLst>
          </p:cNvPr>
          <p:cNvSpPr>
            <a:spLocks noChangeArrowheads="1"/>
          </p:cNvSpPr>
          <p:nvPr/>
        </p:nvSpPr>
        <p:spPr bwMode="auto">
          <a:xfrm>
            <a:off x="10766264" y="1116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3" name="Oval 32">
            <a:extLst>
              <a:ext uri="{FF2B5EF4-FFF2-40B4-BE49-F238E27FC236}">
                <a16:creationId xmlns:a16="http://schemas.microsoft.com/office/drawing/2014/main" id="{264ACAE1-111D-5A4D-BAEA-3A1688ECD6B8}"/>
              </a:ext>
            </a:extLst>
          </p:cNvPr>
          <p:cNvSpPr>
            <a:spLocks noChangeArrowheads="1"/>
          </p:cNvSpPr>
          <p:nvPr/>
        </p:nvSpPr>
        <p:spPr bwMode="auto">
          <a:xfrm>
            <a:off x="10780551" y="1497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4" name="Oval 18">
            <a:extLst>
              <a:ext uri="{FF2B5EF4-FFF2-40B4-BE49-F238E27FC236}">
                <a16:creationId xmlns:a16="http://schemas.microsoft.com/office/drawing/2014/main" id="{C9005F2A-EF86-1340-800B-3D7DC2E6A2F5}"/>
              </a:ext>
            </a:extLst>
          </p:cNvPr>
          <p:cNvSpPr>
            <a:spLocks noChangeArrowheads="1"/>
          </p:cNvSpPr>
          <p:nvPr/>
        </p:nvSpPr>
        <p:spPr bwMode="auto">
          <a:xfrm>
            <a:off x="10774201" y="203517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7" name="TextBox 16">
            <a:extLst>
              <a:ext uri="{FF2B5EF4-FFF2-40B4-BE49-F238E27FC236}">
                <a16:creationId xmlns:a16="http://schemas.microsoft.com/office/drawing/2014/main" id="{8678F537-F516-CC48-AD3F-C8B400AB7B2F}"/>
              </a:ext>
            </a:extLst>
          </p:cNvPr>
          <p:cNvSpPr txBox="1"/>
          <p:nvPr/>
        </p:nvSpPr>
        <p:spPr>
          <a:xfrm>
            <a:off x="8048054" y="6427113"/>
            <a:ext cx="2707098" cy="430887"/>
          </a:xfrm>
          <a:prstGeom prst="rect">
            <a:avLst/>
          </a:prstGeom>
          <a:noFill/>
        </p:spPr>
        <p:txBody>
          <a:bodyPr wrap="square" rtlCol="0">
            <a:spAutoFit/>
          </a:bodyPr>
          <a:lstStyle/>
          <a:p>
            <a:r>
              <a:rPr lang="en-US" sz="1100" dirty="0">
                <a:solidFill>
                  <a:srgbClr val="0070C0"/>
                </a:solidFill>
              </a:rPr>
              <a:t>https://</a:t>
            </a:r>
            <a:r>
              <a:rPr lang="en-US" sz="1100" dirty="0" err="1">
                <a:solidFill>
                  <a:srgbClr val="0070C0"/>
                </a:solidFill>
              </a:rPr>
              <a:t>simple.wikipedia.org</a:t>
            </a:r>
            <a:r>
              <a:rPr lang="en-US" sz="1100" dirty="0">
                <a:solidFill>
                  <a:srgbClr val="0070C0"/>
                </a:solidFill>
              </a:rPr>
              <a:t>/wiki/</a:t>
            </a:r>
            <a:r>
              <a:rPr lang="en-US" sz="1100" dirty="0" err="1">
                <a:solidFill>
                  <a:srgbClr val="0070C0"/>
                </a:solidFill>
              </a:rPr>
              <a:t>Philosophiæ_Naturalis_Principia_Mathematica</a:t>
            </a:r>
            <a:endParaRPr lang="en-US" sz="1100" dirty="0">
              <a:solidFill>
                <a:srgbClr val="0070C0"/>
              </a:solidFill>
            </a:endParaRPr>
          </a:p>
        </p:txBody>
      </p:sp>
      <p:pic>
        <p:nvPicPr>
          <p:cNvPr id="18" name="Picture 17">
            <a:extLst>
              <a:ext uri="{FF2B5EF4-FFF2-40B4-BE49-F238E27FC236}">
                <a16:creationId xmlns:a16="http://schemas.microsoft.com/office/drawing/2014/main" id="{DF075F18-670F-4048-8BD2-C708D347C93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13084" y="3856854"/>
            <a:ext cx="6915983" cy="2467182"/>
          </a:xfrm>
          <a:prstGeom prst="rect">
            <a:avLst/>
          </a:prstGeom>
          <a:ln>
            <a:solidFill>
              <a:schemeClr val="bg2"/>
            </a:solidFill>
          </a:ln>
        </p:spPr>
      </p:pic>
      <p:pic>
        <p:nvPicPr>
          <p:cNvPr id="24" name="Picture 23">
            <a:extLst>
              <a:ext uri="{FF2B5EF4-FFF2-40B4-BE49-F238E27FC236}">
                <a16:creationId xmlns:a16="http://schemas.microsoft.com/office/drawing/2014/main" id="{ACD7EC15-6B55-7C4E-A269-0E1C0447811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0397" y="757114"/>
            <a:ext cx="6070326" cy="3099740"/>
          </a:xfrm>
          <a:prstGeom prst="rect">
            <a:avLst/>
          </a:prstGeom>
          <a:ln>
            <a:solidFill>
              <a:schemeClr val="bg2"/>
            </a:solidFill>
          </a:ln>
        </p:spPr>
      </p:pic>
    </p:spTree>
    <p:extLst>
      <p:ext uri="{BB962C8B-B14F-4D97-AF65-F5344CB8AC3E}">
        <p14:creationId xmlns:p14="http://schemas.microsoft.com/office/powerpoint/2010/main" val="15878348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50203-6599-6D4F-952A-B1A20606CE40}"/>
              </a:ext>
            </a:extLst>
          </p:cNvPr>
          <p:cNvSpPr>
            <a:spLocks noGrp="1"/>
          </p:cNvSpPr>
          <p:nvPr>
            <p:ph type="title"/>
          </p:nvPr>
        </p:nvSpPr>
        <p:spPr>
          <a:xfrm>
            <a:off x="1524000" y="0"/>
            <a:ext cx="5125452" cy="541338"/>
          </a:xfrm>
        </p:spPr>
        <p:txBody>
          <a:bodyPr/>
          <a:lstStyle/>
          <a:p>
            <a:r>
              <a:rPr lang="en-US" dirty="0" err="1"/>
              <a:t>Issac</a:t>
            </a:r>
            <a:r>
              <a:rPr lang="en-US" dirty="0"/>
              <a:t> Newton (1643-1726)</a:t>
            </a:r>
          </a:p>
        </p:txBody>
      </p:sp>
      <p:pic>
        <p:nvPicPr>
          <p:cNvPr id="4" name="Picture 3">
            <a:extLst>
              <a:ext uri="{FF2B5EF4-FFF2-40B4-BE49-F238E27FC236}">
                <a16:creationId xmlns:a16="http://schemas.microsoft.com/office/drawing/2014/main" id="{97D7E61B-B38E-EE4A-9344-EFE32B0ABA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76313" y="709639"/>
            <a:ext cx="1815718" cy="2495495"/>
          </a:xfrm>
          <a:prstGeom prst="rect">
            <a:avLst/>
          </a:prstGeom>
        </p:spPr>
      </p:pic>
      <p:sp>
        <p:nvSpPr>
          <p:cNvPr id="5" name="Line 5">
            <a:extLst>
              <a:ext uri="{FF2B5EF4-FFF2-40B4-BE49-F238E27FC236}">
                <a16:creationId xmlns:a16="http://schemas.microsoft.com/office/drawing/2014/main" id="{9A29A00C-642B-FC45-B362-BC2FDFCF004B}"/>
              </a:ext>
            </a:extLst>
          </p:cNvPr>
          <p:cNvSpPr>
            <a:spLocks noChangeShapeType="1"/>
          </p:cNvSpPr>
          <p:nvPr/>
        </p:nvSpPr>
        <p:spPr bwMode="auto">
          <a:xfrm>
            <a:off x="10978635" y="374650"/>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6" name="Text Box 16">
            <a:extLst>
              <a:ext uri="{FF2B5EF4-FFF2-40B4-BE49-F238E27FC236}">
                <a16:creationId xmlns:a16="http://schemas.microsoft.com/office/drawing/2014/main" id="{04D26A47-E6E9-9941-B288-290F43815EE3}"/>
              </a:ext>
            </a:extLst>
          </p:cNvPr>
          <p:cNvSpPr txBox="1">
            <a:spLocks noChangeArrowheads="1"/>
          </p:cNvSpPr>
          <p:nvPr/>
        </p:nvSpPr>
        <p:spPr bwMode="auto">
          <a:xfrm>
            <a:off x="11083411" y="1882776"/>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1672</a:t>
            </a:r>
          </a:p>
        </p:txBody>
      </p:sp>
      <p:sp>
        <p:nvSpPr>
          <p:cNvPr id="7" name="Oval 26">
            <a:extLst>
              <a:ext uri="{FF2B5EF4-FFF2-40B4-BE49-F238E27FC236}">
                <a16:creationId xmlns:a16="http://schemas.microsoft.com/office/drawing/2014/main" id="{A9F1BCEE-6745-D04B-A4A3-B7AB0B0DF6F1}"/>
              </a:ext>
            </a:extLst>
          </p:cNvPr>
          <p:cNvSpPr>
            <a:spLocks noChangeArrowheads="1"/>
          </p:cNvSpPr>
          <p:nvPr/>
        </p:nvSpPr>
        <p:spPr bwMode="auto">
          <a:xfrm>
            <a:off x="10880210" y="186213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 name="Oval 27">
            <a:extLst>
              <a:ext uri="{FF2B5EF4-FFF2-40B4-BE49-F238E27FC236}">
                <a16:creationId xmlns:a16="http://schemas.microsoft.com/office/drawing/2014/main" id="{F28547EC-1AB3-FC4C-9565-4C09F69ACB30}"/>
              </a:ext>
            </a:extLst>
          </p:cNvPr>
          <p:cNvSpPr>
            <a:spLocks noChangeArrowheads="1"/>
          </p:cNvSpPr>
          <p:nvPr/>
        </p:nvSpPr>
        <p:spPr bwMode="auto">
          <a:xfrm>
            <a:off x="10883385" y="166528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 name="Oval 28">
            <a:extLst>
              <a:ext uri="{FF2B5EF4-FFF2-40B4-BE49-F238E27FC236}">
                <a16:creationId xmlns:a16="http://schemas.microsoft.com/office/drawing/2014/main" id="{31E03FAB-F032-D347-A3AF-0C52F1AEA189}"/>
              </a:ext>
            </a:extLst>
          </p:cNvPr>
          <p:cNvSpPr>
            <a:spLocks noChangeArrowheads="1"/>
          </p:cNvSpPr>
          <p:nvPr/>
        </p:nvSpPr>
        <p:spPr bwMode="auto">
          <a:xfrm>
            <a:off x="10875448" y="129063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 name="Oval 29">
            <a:extLst>
              <a:ext uri="{FF2B5EF4-FFF2-40B4-BE49-F238E27FC236}">
                <a16:creationId xmlns:a16="http://schemas.microsoft.com/office/drawing/2014/main" id="{8BE00EAF-D5FD-984D-8ECE-F043559D3728}"/>
              </a:ext>
            </a:extLst>
          </p:cNvPr>
          <p:cNvSpPr>
            <a:spLocks noChangeArrowheads="1"/>
          </p:cNvSpPr>
          <p:nvPr/>
        </p:nvSpPr>
        <p:spPr bwMode="auto">
          <a:xfrm>
            <a:off x="10865923" y="520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1" name="Oval 30">
            <a:extLst>
              <a:ext uri="{FF2B5EF4-FFF2-40B4-BE49-F238E27FC236}">
                <a16:creationId xmlns:a16="http://schemas.microsoft.com/office/drawing/2014/main" id="{BFCFBF3E-9000-114F-B25F-59D5919DA3AF}"/>
              </a:ext>
            </a:extLst>
          </p:cNvPr>
          <p:cNvSpPr>
            <a:spLocks noChangeArrowheads="1"/>
          </p:cNvSpPr>
          <p:nvPr/>
        </p:nvSpPr>
        <p:spPr bwMode="auto">
          <a:xfrm>
            <a:off x="10867510" y="904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 name="Oval 31">
            <a:extLst>
              <a:ext uri="{FF2B5EF4-FFF2-40B4-BE49-F238E27FC236}">
                <a16:creationId xmlns:a16="http://schemas.microsoft.com/office/drawing/2014/main" id="{67415022-5378-7849-9BE5-33FC55534E3F}"/>
              </a:ext>
            </a:extLst>
          </p:cNvPr>
          <p:cNvSpPr>
            <a:spLocks noChangeArrowheads="1"/>
          </p:cNvSpPr>
          <p:nvPr/>
        </p:nvSpPr>
        <p:spPr bwMode="auto">
          <a:xfrm>
            <a:off x="10869098" y="10953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3" name="Oval 32">
            <a:extLst>
              <a:ext uri="{FF2B5EF4-FFF2-40B4-BE49-F238E27FC236}">
                <a16:creationId xmlns:a16="http://schemas.microsoft.com/office/drawing/2014/main" id="{264ACAE1-111D-5A4D-BAEA-3A1688ECD6B8}"/>
              </a:ext>
            </a:extLst>
          </p:cNvPr>
          <p:cNvSpPr>
            <a:spLocks noChangeArrowheads="1"/>
          </p:cNvSpPr>
          <p:nvPr/>
        </p:nvSpPr>
        <p:spPr bwMode="auto">
          <a:xfrm>
            <a:off x="10883385" y="14763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4" name="Oval 18">
            <a:extLst>
              <a:ext uri="{FF2B5EF4-FFF2-40B4-BE49-F238E27FC236}">
                <a16:creationId xmlns:a16="http://schemas.microsoft.com/office/drawing/2014/main" id="{C9005F2A-EF86-1340-800B-3D7DC2E6A2F5}"/>
              </a:ext>
            </a:extLst>
          </p:cNvPr>
          <p:cNvSpPr>
            <a:spLocks noChangeArrowheads="1"/>
          </p:cNvSpPr>
          <p:nvPr/>
        </p:nvSpPr>
        <p:spPr bwMode="auto">
          <a:xfrm>
            <a:off x="10877035" y="2014537"/>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7" name="TextBox 16">
            <a:extLst>
              <a:ext uri="{FF2B5EF4-FFF2-40B4-BE49-F238E27FC236}">
                <a16:creationId xmlns:a16="http://schemas.microsoft.com/office/drawing/2014/main" id="{8678F537-F516-CC48-AD3F-C8B400AB7B2F}"/>
              </a:ext>
            </a:extLst>
          </p:cNvPr>
          <p:cNvSpPr txBox="1"/>
          <p:nvPr/>
        </p:nvSpPr>
        <p:spPr>
          <a:xfrm>
            <a:off x="6912476" y="6364746"/>
            <a:ext cx="2707098" cy="430887"/>
          </a:xfrm>
          <a:prstGeom prst="rect">
            <a:avLst/>
          </a:prstGeom>
          <a:noFill/>
        </p:spPr>
        <p:txBody>
          <a:bodyPr wrap="square" rtlCol="0">
            <a:spAutoFit/>
          </a:bodyPr>
          <a:lstStyle/>
          <a:p>
            <a:r>
              <a:rPr lang="en-US" sz="1100" dirty="0">
                <a:solidFill>
                  <a:srgbClr val="0070C0"/>
                </a:solidFill>
              </a:rPr>
              <a:t>https://</a:t>
            </a:r>
            <a:r>
              <a:rPr lang="en-US" sz="1100" dirty="0" err="1">
                <a:solidFill>
                  <a:srgbClr val="0070C0"/>
                </a:solidFill>
              </a:rPr>
              <a:t>simple.wikipedia.org</a:t>
            </a:r>
            <a:r>
              <a:rPr lang="en-US" sz="1100" dirty="0">
                <a:solidFill>
                  <a:srgbClr val="0070C0"/>
                </a:solidFill>
              </a:rPr>
              <a:t>/wiki/</a:t>
            </a:r>
            <a:r>
              <a:rPr lang="en-US" sz="1100" dirty="0" err="1">
                <a:solidFill>
                  <a:srgbClr val="0070C0"/>
                </a:solidFill>
              </a:rPr>
              <a:t>Philosophiæ_Naturalis_Principia_Mathematica</a:t>
            </a:r>
            <a:endParaRPr lang="en-US" sz="1100" dirty="0">
              <a:solidFill>
                <a:srgbClr val="0070C0"/>
              </a:solidFill>
            </a:endParaRPr>
          </a:p>
        </p:txBody>
      </p:sp>
      <p:sp>
        <p:nvSpPr>
          <p:cNvPr id="3" name="Rectangle 2">
            <a:extLst>
              <a:ext uri="{FF2B5EF4-FFF2-40B4-BE49-F238E27FC236}">
                <a16:creationId xmlns:a16="http://schemas.microsoft.com/office/drawing/2014/main" id="{3F33EE87-2529-B248-B5A3-68218A09B48C}"/>
              </a:ext>
            </a:extLst>
          </p:cNvPr>
          <p:cNvSpPr/>
          <p:nvPr/>
        </p:nvSpPr>
        <p:spPr>
          <a:xfrm>
            <a:off x="333633" y="5157095"/>
            <a:ext cx="10435275" cy="738664"/>
          </a:xfrm>
          <a:prstGeom prst="rect">
            <a:avLst/>
          </a:prstGeom>
        </p:spPr>
        <p:txBody>
          <a:bodyPr wrap="square">
            <a:spAutoFit/>
          </a:bodyPr>
          <a:lstStyle/>
          <a:p>
            <a:r>
              <a:rPr lang="en-US" sz="1400" b="1" dirty="0">
                <a:solidFill>
                  <a:schemeClr val="accent5">
                    <a:lumMod val="50000"/>
                  </a:schemeClr>
                </a:solidFill>
                <a:latin typeface="Arial" panose="020B0604020202020204" pitchFamily="34" charset="0"/>
              </a:rPr>
              <a:t>“A Serie's of </a:t>
            </a:r>
            <a:r>
              <a:rPr lang="en-US" sz="1400" b="1" dirty="0" err="1">
                <a:solidFill>
                  <a:schemeClr val="accent5">
                    <a:lumMod val="50000"/>
                  </a:schemeClr>
                </a:solidFill>
                <a:latin typeface="Arial" panose="020B0604020202020204" pitchFamily="34" charset="0"/>
              </a:rPr>
              <a:t>Quere's</a:t>
            </a:r>
            <a:r>
              <a:rPr lang="en-US" sz="1400" b="1" dirty="0">
                <a:solidFill>
                  <a:schemeClr val="accent5">
                    <a:lumMod val="50000"/>
                  </a:schemeClr>
                </a:solidFill>
                <a:latin typeface="Arial" panose="020B0604020202020204" pitchFamily="34" charset="0"/>
              </a:rPr>
              <a:t> Propounded by Mr. Isaac Newton, to be </a:t>
            </a:r>
            <a:r>
              <a:rPr lang="en-US" sz="1400" b="1" dirty="0" err="1">
                <a:solidFill>
                  <a:schemeClr val="accent5">
                    <a:lumMod val="50000"/>
                  </a:schemeClr>
                </a:solidFill>
                <a:latin typeface="Arial" panose="020B0604020202020204" pitchFamily="34" charset="0"/>
              </a:rPr>
              <a:t>Determin'd</a:t>
            </a:r>
            <a:r>
              <a:rPr lang="en-US" sz="1400" b="1" dirty="0">
                <a:solidFill>
                  <a:schemeClr val="accent5">
                    <a:lumMod val="50000"/>
                  </a:schemeClr>
                </a:solidFill>
                <a:latin typeface="Arial" panose="020B0604020202020204" pitchFamily="34" charset="0"/>
              </a:rPr>
              <a:t> by Experiments, Positively and Directly Concluding His New Theory of Light and </a:t>
            </a:r>
            <a:r>
              <a:rPr lang="en-US" sz="1400" b="1" dirty="0" err="1">
                <a:solidFill>
                  <a:schemeClr val="accent5">
                    <a:lumMod val="50000"/>
                  </a:schemeClr>
                </a:solidFill>
                <a:latin typeface="Arial" panose="020B0604020202020204" pitchFamily="34" charset="0"/>
              </a:rPr>
              <a:t>Colours</a:t>
            </a:r>
            <a:r>
              <a:rPr lang="en-US" sz="1400" b="1" dirty="0">
                <a:solidFill>
                  <a:schemeClr val="accent5">
                    <a:lumMod val="50000"/>
                  </a:schemeClr>
                </a:solidFill>
                <a:latin typeface="Arial" panose="020B0604020202020204" pitchFamily="34" charset="0"/>
              </a:rPr>
              <a:t>; and Here Recommended to the Industry of the Lovers of Experimental Philosophy, as they Were Generously Imparted to the Publisher in a Letter of the Said Mr. Newtons of July 8.1672”</a:t>
            </a:r>
          </a:p>
        </p:txBody>
      </p:sp>
      <p:pic>
        <p:nvPicPr>
          <p:cNvPr id="15" name="Picture 14">
            <a:extLst>
              <a:ext uri="{FF2B5EF4-FFF2-40B4-BE49-F238E27FC236}">
                <a16:creationId xmlns:a16="http://schemas.microsoft.com/office/drawing/2014/main" id="{7AE05E2D-C38D-F042-9253-EDAB8FD505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826100"/>
            <a:ext cx="7828034" cy="3638281"/>
          </a:xfrm>
          <a:prstGeom prst="rect">
            <a:avLst/>
          </a:prstGeom>
        </p:spPr>
      </p:pic>
    </p:spTree>
    <p:extLst>
      <p:ext uri="{BB962C8B-B14F-4D97-AF65-F5344CB8AC3E}">
        <p14:creationId xmlns:p14="http://schemas.microsoft.com/office/powerpoint/2010/main" val="38020081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50203-6599-6D4F-952A-B1A20606CE40}"/>
              </a:ext>
            </a:extLst>
          </p:cNvPr>
          <p:cNvSpPr>
            <a:spLocks noGrp="1"/>
          </p:cNvSpPr>
          <p:nvPr>
            <p:ph type="title"/>
          </p:nvPr>
        </p:nvSpPr>
        <p:spPr>
          <a:xfrm>
            <a:off x="1524000" y="0"/>
            <a:ext cx="5125452" cy="541338"/>
          </a:xfrm>
        </p:spPr>
        <p:txBody>
          <a:bodyPr/>
          <a:lstStyle/>
          <a:p>
            <a:r>
              <a:rPr lang="en-US" dirty="0" err="1"/>
              <a:t>Issac</a:t>
            </a:r>
            <a:r>
              <a:rPr lang="en-US" dirty="0"/>
              <a:t> Newton (1643-1726)</a:t>
            </a:r>
          </a:p>
        </p:txBody>
      </p:sp>
      <p:pic>
        <p:nvPicPr>
          <p:cNvPr id="4" name="Picture 3">
            <a:extLst>
              <a:ext uri="{FF2B5EF4-FFF2-40B4-BE49-F238E27FC236}">
                <a16:creationId xmlns:a16="http://schemas.microsoft.com/office/drawing/2014/main" id="{97D7E61B-B38E-EE4A-9344-EFE32B0ABA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72425" y="1105734"/>
            <a:ext cx="714255" cy="981661"/>
          </a:xfrm>
          <a:prstGeom prst="rect">
            <a:avLst/>
          </a:prstGeom>
        </p:spPr>
      </p:pic>
      <p:sp>
        <p:nvSpPr>
          <p:cNvPr id="5" name="Line 5">
            <a:extLst>
              <a:ext uri="{FF2B5EF4-FFF2-40B4-BE49-F238E27FC236}">
                <a16:creationId xmlns:a16="http://schemas.microsoft.com/office/drawing/2014/main" id="{9A29A00C-642B-FC45-B362-BC2FDFCF004B}"/>
              </a:ext>
            </a:extLst>
          </p:cNvPr>
          <p:cNvSpPr>
            <a:spLocks noChangeShapeType="1"/>
          </p:cNvSpPr>
          <p:nvPr/>
        </p:nvSpPr>
        <p:spPr bwMode="auto">
          <a:xfrm>
            <a:off x="10966278" y="367199"/>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6" name="Text Box 16">
            <a:extLst>
              <a:ext uri="{FF2B5EF4-FFF2-40B4-BE49-F238E27FC236}">
                <a16:creationId xmlns:a16="http://schemas.microsoft.com/office/drawing/2014/main" id="{04D26A47-E6E9-9941-B288-290F43815EE3}"/>
              </a:ext>
            </a:extLst>
          </p:cNvPr>
          <p:cNvSpPr txBox="1">
            <a:spLocks noChangeArrowheads="1"/>
          </p:cNvSpPr>
          <p:nvPr/>
        </p:nvSpPr>
        <p:spPr bwMode="auto">
          <a:xfrm>
            <a:off x="11071054" y="1875325"/>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1675</a:t>
            </a:r>
          </a:p>
        </p:txBody>
      </p:sp>
      <p:sp>
        <p:nvSpPr>
          <p:cNvPr id="7" name="Oval 26">
            <a:extLst>
              <a:ext uri="{FF2B5EF4-FFF2-40B4-BE49-F238E27FC236}">
                <a16:creationId xmlns:a16="http://schemas.microsoft.com/office/drawing/2014/main" id="{A9F1BCEE-6745-D04B-A4A3-B7AB0B0DF6F1}"/>
              </a:ext>
            </a:extLst>
          </p:cNvPr>
          <p:cNvSpPr>
            <a:spLocks noChangeArrowheads="1"/>
          </p:cNvSpPr>
          <p:nvPr/>
        </p:nvSpPr>
        <p:spPr bwMode="auto">
          <a:xfrm>
            <a:off x="10867853" y="1854686"/>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 name="Oval 27">
            <a:extLst>
              <a:ext uri="{FF2B5EF4-FFF2-40B4-BE49-F238E27FC236}">
                <a16:creationId xmlns:a16="http://schemas.microsoft.com/office/drawing/2014/main" id="{F28547EC-1AB3-FC4C-9565-4C09F69ACB30}"/>
              </a:ext>
            </a:extLst>
          </p:cNvPr>
          <p:cNvSpPr>
            <a:spLocks noChangeArrowheads="1"/>
          </p:cNvSpPr>
          <p:nvPr/>
        </p:nvSpPr>
        <p:spPr bwMode="auto">
          <a:xfrm>
            <a:off x="10871028" y="1657836"/>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 name="Oval 28">
            <a:extLst>
              <a:ext uri="{FF2B5EF4-FFF2-40B4-BE49-F238E27FC236}">
                <a16:creationId xmlns:a16="http://schemas.microsoft.com/office/drawing/2014/main" id="{31E03FAB-F032-D347-A3AF-0C52F1AEA189}"/>
              </a:ext>
            </a:extLst>
          </p:cNvPr>
          <p:cNvSpPr>
            <a:spLocks noChangeArrowheads="1"/>
          </p:cNvSpPr>
          <p:nvPr/>
        </p:nvSpPr>
        <p:spPr bwMode="auto">
          <a:xfrm>
            <a:off x="10863091" y="1283186"/>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 name="Oval 29">
            <a:extLst>
              <a:ext uri="{FF2B5EF4-FFF2-40B4-BE49-F238E27FC236}">
                <a16:creationId xmlns:a16="http://schemas.microsoft.com/office/drawing/2014/main" id="{8BE00EAF-D5FD-984D-8ECE-F043559D3728}"/>
              </a:ext>
            </a:extLst>
          </p:cNvPr>
          <p:cNvSpPr>
            <a:spLocks noChangeArrowheads="1"/>
          </p:cNvSpPr>
          <p:nvPr/>
        </p:nvSpPr>
        <p:spPr bwMode="auto">
          <a:xfrm>
            <a:off x="10853566" y="513249"/>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1" name="Oval 30">
            <a:extLst>
              <a:ext uri="{FF2B5EF4-FFF2-40B4-BE49-F238E27FC236}">
                <a16:creationId xmlns:a16="http://schemas.microsoft.com/office/drawing/2014/main" id="{BFCFBF3E-9000-114F-B25F-59D5919DA3AF}"/>
              </a:ext>
            </a:extLst>
          </p:cNvPr>
          <p:cNvSpPr>
            <a:spLocks noChangeArrowheads="1"/>
          </p:cNvSpPr>
          <p:nvPr/>
        </p:nvSpPr>
        <p:spPr bwMode="auto">
          <a:xfrm>
            <a:off x="10855153" y="897424"/>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 name="Oval 31">
            <a:extLst>
              <a:ext uri="{FF2B5EF4-FFF2-40B4-BE49-F238E27FC236}">
                <a16:creationId xmlns:a16="http://schemas.microsoft.com/office/drawing/2014/main" id="{67415022-5378-7849-9BE5-33FC55534E3F}"/>
              </a:ext>
            </a:extLst>
          </p:cNvPr>
          <p:cNvSpPr>
            <a:spLocks noChangeArrowheads="1"/>
          </p:cNvSpPr>
          <p:nvPr/>
        </p:nvSpPr>
        <p:spPr bwMode="auto">
          <a:xfrm>
            <a:off x="10856741" y="1087924"/>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3" name="Oval 32">
            <a:extLst>
              <a:ext uri="{FF2B5EF4-FFF2-40B4-BE49-F238E27FC236}">
                <a16:creationId xmlns:a16="http://schemas.microsoft.com/office/drawing/2014/main" id="{264ACAE1-111D-5A4D-BAEA-3A1688ECD6B8}"/>
              </a:ext>
            </a:extLst>
          </p:cNvPr>
          <p:cNvSpPr>
            <a:spLocks noChangeArrowheads="1"/>
          </p:cNvSpPr>
          <p:nvPr/>
        </p:nvSpPr>
        <p:spPr bwMode="auto">
          <a:xfrm>
            <a:off x="10871028" y="1468924"/>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4" name="Oval 18">
            <a:extLst>
              <a:ext uri="{FF2B5EF4-FFF2-40B4-BE49-F238E27FC236}">
                <a16:creationId xmlns:a16="http://schemas.microsoft.com/office/drawing/2014/main" id="{C9005F2A-EF86-1340-800B-3D7DC2E6A2F5}"/>
              </a:ext>
            </a:extLst>
          </p:cNvPr>
          <p:cNvSpPr>
            <a:spLocks noChangeArrowheads="1"/>
          </p:cNvSpPr>
          <p:nvPr/>
        </p:nvSpPr>
        <p:spPr bwMode="auto">
          <a:xfrm>
            <a:off x="10864678" y="2007086"/>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18" name="Picture 17">
            <a:extLst>
              <a:ext uri="{FF2B5EF4-FFF2-40B4-BE49-F238E27FC236}">
                <a16:creationId xmlns:a16="http://schemas.microsoft.com/office/drawing/2014/main" id="{EE076BA5-CAF2-724A-8D5F-7AF3DB84A81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20910" y="1134467"/>
            <a:ext cx="3575995" cy="5381625"/>
          </a:xfrm>
          <a:prstGeom prst="rect">
            <a:avLst/>
          </a:prstGeom>
        </p:spPr>
      </p:pic>
      <p:pic>
        <p:nvPicPr>
          <p:cNvPr id="20" name="Picture 19">
            <a:extLst>
              <a:ext uri="{FF2B5EF4-FFF2-40B4-BE49-F238E27FC236}">
                <a16:creationId xmlns:a16="http://schemas.microsoft.com/office/drawing/2014/main" id="{593A8554-FC60-364D-878E-37ED17EAC77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21254" y="990304"/>
            <a:ext cx="3511309" cy="5513685"/>
          </a:xfrm>
          <a:prstGeom prst="rect">
            <a:avLst/>
          </a:prstGeom>
        </p:spPr>
      </p:pic>
      <p:sp>
        <p:nvSpPr>
          <p:cNvPr id="21" name="TextBox 20">
            <a:extLst>
              <a:ext uri="{FF2B5EF4-FFF2-40B4-BE49-F238E27FC236}">
                <a16:creationId xmlns:a16="http://schemas.microsoft.com/office/drawing/2014/main" id="{6390481B-0A2E-8242-871F-AF985318AF42}"/>
              </a:ext>
            </a:extLst>
          </p:cNvPr>
          <p:cNvSpPr txBox="1"/>
          <p:nvPr/>
        </p:nvSpPr>
        <p:spPr>
          <a:xfrm>
            <a:off x="1712347" y="513249"/>
            <a:ext cx="7802444" cy="738664"/>
          </a:xfrm>
          <a:prstGeom prst="rect">
            <a:avLst/>
          </a:prstGeom>
          <a:noFill/>
        </p:spPr>
        <p:txBody>
          <a:bodyPr wrap="square" rtlCol="0">
            <a:spAutoFit/>
          </a:bodyPr>
          <a:lstStyle/>
          <a:p>
            <a:r>
              <a:rPr lang="en-US" sz="1400" dirty="0">
                <a:solidFill>
                  <a:schemeClr val="accent5">
                    <a:lumMod val="50000"/>
                  </a:schemeClr>
                </a:solidFill>
              </a:rPr>
              <a:t>“Mr. Isaac Newton's Considerations on the Former Reply; together with Further Directions, How to Make the Experiments Controverted Aright: Written to the Publisher from Cambridge, </a:t>
            </a:r>
            <a:r>
              <a:rPr lang="en-US" sz="1400" dirty="0" err="1">
                <a:solidFill>
                  <a:schemeClr val="accent5">
                    <a:lumMod val="50000"/>
                  </a:schemeClr>
                </a:solidFill>
              </a:rPr>
              <a:t>Novemb</a:t>
            </a:r>
            <a:r>
              <a:rPr lang="en-US" sz="1400" dirty="0">
                <a:solidFill>
                  <a:schemeClr val="accent5">
                    <a:lumMod val="50000"/>
                  </a:schemeClr>
                </a:solidFill>
              </a:rPr>
              <a:t>. 13. 1675”</a:t>
            </a:r>
          </a:p>
          <a:p>
            <a:endParaRPr lang="en-US" sz="1400" dirty="0">
              <a:solidFill>
                <a:schemeClr val="accent5">
                  <a:lumMod val="50000"/>
                </a:schemeClr>
              </a:solidFill>
            </a:endParaRPr>
          </a:p>
        </p:txBody>
      </p:sp>
    </p:spTree>
    <p:extLst>
      <p:ext uri="{BB962C8B-B14F-4D97-AF65-F5344CB8AC3E}">
        <p14:creationId xmlns:p14="http://schemas.microsoft.com/office/powerpoint/2010/main" val="36734538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403A834B-E7D4-9F41-840E-C1BB64810E5E}"/>
              </a:ext>
            </a:extLst>
          </p:cNvPr>
          <p:cNvSpPr>
            <a:spLocks noGrp="1" noChangeArrowheads="1"/>
          </p:cNvSpPr>
          <p:nvPr>
            <p:ph type="title"/>
          </p:nvPr>
        </p:nvSpPr>
        <p:spPr>
          <a:xfrm>
            <a:off x="98854" y="40028"/>
            <a:ext cx="11626470" cy="493685"/>
          </a:xfrm>
        </p:spPr>
        <p:txBody>
          <a:bodyPr/>
          <a:lstStyle/>
          <a:p>
            <a:pPr>
              <a:defRPr/>
            </a:pPr>
            <a:r>
              <a:rPr lang="en-US" altLang="en-US" dirty="0">
                <a:ea typeface="+mj-ea"/>
              </a:rPr>
              <a:t>Edmund Culpeper   </a:t>
            </a:r>
            <a:r>
              <a:rPr lang="en-US" altLang="en-US" dirty="0" err="1">
                <a:ea typeface="+mj-ea"/>
              </a:rPr>
              <a:t>Screwbarrel</a:t>
            </a:r>
            <a:r>
              <a:rPr lang="en-US" altLang="en-US" dirty="0">
                <a:ea typeface="+mj-ea"/>
              </a:rPr>
              <a:t> Microscope - 1720</a:t>
            </a:r>
          </a:p>
        </p:txBody>
      </p:sp>
      <p:pic>
        <p:nvPicPr>
          <p:cNvPr id="47107" name="Picture 4" descr="screwbarell scope 1720">
            <a:extLst>
              <a:ext uri="{FF2B5EF4-FFF2-40B4-BE49-F238E27FC236}">
                <a16:creationId xmlns:a16="http://schemas.microsoft.com/office/drawing/2014/main" id="{2D269F4C-AD90-AD4F-8775-9DD8E2559E1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82224" y="2503523"/>
            <a:ext cx="4859969" cy="2543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Line 5">
            <a:extLst>
              <a:ext uri="{FF2B5EF4-FFF2-40B4-BE49-F238E27FC236}">
                <a16:creationId xmlns:a16="http://schemas.microsoft.com/office/drawing/2014/main" id="{45470EBC-DF60-4544-8675-4169742292F3}"/>
              </a:ext>
            </a:extLst>
          </p:cNvPr>
          <p:cNvSpPr>
            <a:spLocks noChangeShapeType="1"/>
          </p:cNvSpPr>
          <p:nvPr/>
        </p:nvSpPr>
        <p:spPr bwMode="auto">
          <a:xfrm>
            <a:off x="11055742" y="442026"/>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9462" name="Text Box 20">
            <a:extLst>
              <a:ext uri="{FF2B5EF4-FFF2-40B4-BE49-F238E27FC236}">
                <a16:creationId xmlns:a16="http://schemas.microsoft.com/office/drawing/2014/main" id="{8BEDE50E-AB5D-ED40-99E5-B2C0D3FE8EB9}"/>
              </a:ext>
            </a:extLst>
          </p:cNvPr>
          <p:cNvSpPr txBox="1">
            <a:spLocks noChangeArrowheads="1"/>
          </p:cNvSpPr>
          <p:nvPr/>
        </p:nvSpPr>
        <p:spPr bwMode="auto">
          <a:xfrm>
            <a:off x="11157342" y="2213676"/>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1720</a:t>
            </a:r>
          </a:p>
        </p:txBody>
      </p:sp>
      <p:sp>
        <p:nvSpPr>
          <p:cNvPr id="47110" name="Oval 29">
            <a:extLst>
              <a:ext uri="{FF2B5EF4-FFF2-40B4-BE49-F238E27FC236}">
                <a16:creationId xmlns:a16="http://schemas.microsoft.com/office/drawing/2014/main" id="{256911C7-4273-EE46-ACEC-905A8812F543}"/>
              </a:ext>
            </a:extLst>
          </p:cNvPr>
          <p:cNvSpPr>
            <a:spLocks noChangeArrowheads="1"/>
          </p:cNvSpPr>
          <p:nvPr/>
        </p:nvSpPr>
        <p:spPr bwMode="auto">
          <a:xfrm>
            <a:off x="10965255" y="2081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7111" name="Oval 30">
            <a:extLst>
              <a:ext uri="{FF2B5EF4-FFF2-40B4-BE49-F238E27FC236}">
                <a16:creationId xmlns:a16="http://schemas.microsoft.com/office/drawing/2014/main" id="{B9D61891-1409-844D-8B5E-4EF9FD5A2366}"/>
              </a:ext>
            </a:extLst>
          </p:cNvPr>
          <p:cNvSpPr>
            <a:spLocks noChangeArrowheads="1"/>
          </p:cNvSpPr>
          <p:nvPr/>
        </p:nvSpPr>
        <p:spPr bwMode="auto">
          <a:xfrm>
            <a:off x="10968430" y="18850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7112" name="Oval 31">
            <a:extLst>
              <a:ext uri="{FF2B5EF4-FFF2-40B4-BE49-F238E27FC236}">
                <a16:creationId xmlns:a16="http://schemas.microsoft.com/office/drawing/2014/main" id="{0273D579-865E-594E-960E-18425FE3DA8F}"/>
              </a:ext>
            </a:extLst>
          </p:cNvPr>
          <p:cNvSpPr>
            <a:spLocks noChangeArrowheads="1"/>
          </p:cNvSpPr>
          <p:nvPr/>
        </p:nvSpPr>
        <p:spPr bwMode="auto">
          <a:xfrm>
            <a:off x="10960492" y="1510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7113" name="Oval 32">
            <a:extLst>
              <a:ext uri="{FF2B5EF4-FFF2-40B4-BE49-F238E27FC236}">
                <a16:creationId xmlns:a16="http://schemas.microsoft.com/office/drawing/2014/main" id="{3C84B60F-E005-124F-BFDD-304D86BD86F7}"/>
              </a:ext>
            </a:extLst>
          </p:cNvPr>
          <p:cNvSpPr>
            <a:spLocks noChangeArrowheads="1"/>
          </p:cNvSpPr>
          <p:nvPr/>
        </p:nvSpPr>
        <p:spPr bwMode="auto">
          <a:xfrm>
            <a:off x="10950967" y="740476"/>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7114" name="Oval 33">
            <a:extLst>
              <a:ext uri="{FF2B5EF4-FFF2-40B4-BE49-F238E27FC236}">
                <a16:creationId xmlns:a16="http://schemas.microsoft.com/office/drawing/2014/main" id="{3DD56FC5-1C8B-B144-BB49-83E3D20BCA1F}"/>
              </a:ext>
            </a:extLst>
          </p:cNvPr>
          <p:cNvSpPr>
            <a:spLocks noChangeArrowheads="1"/>
          </p:cNvSpPr>
          <p:nvPr/>
        </p:nvSpPr>
        <p:spPr bwMode="auto">
          <a:xfrm>
            <a:off x="10952555" y="1124651"/>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7115" name="Oval 34">
            <a:extLst>
              <a:ext uri="{FF2B5EF4-FFF2-40B4-BE49-F238E27FC236}">
                <a16:creationId xmlns:a16="http://schemas.microsoft.com/office/drawing/2014/main" id="{82A82848-73F0-2642-80C7-5921A6FBE22D}"/>
              </a:ext>
            </a:extLst>
          </p:cNvPr>
          <p:cNvSpPr>
            <a:spLocks noChangeArrowheads="1"/>
          </p:cNvSpPr>
          <p:nvPr/>
        </p:nvSpPr>
        <p:spPr bwMode="auto">
          <a:xfrm>
            <a:off x="10954142" y="1315151"/>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7116" name="Oval 35">
            <a:extLst>
              <a:ext uri="{FF2B5EF4-FFF2-40B4-BE49-F238E27FC236}">
                <a16:creationId xmlns:a16="http://schemas.microsoft.com/office/drawing/2014/main" id="{8AF5150A-8C85-9D4C-94BC-B0F38EB46A63}"/>
              </a:ext>
            </a:extLst>
          </p:cNvPr>
          <p:cNvSpPr>
            <a:spLocks noChangeArrowheads="1"/>
          </p:cNvSpPr>
          <p:nvPr/>
        </p:nvSpPr>
        <p:spPr bwMode="auto">
          <a:xfrm>
            <a:off x="10968430" y="1696151"/>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7117" name="Oval 36">
            <a:extLst>
              <a:ext uri="{FF2B5EF4-FFF2-40B4-BE49-F238E27FC236}">
                <a16:creationId xmlns:a16="http://schemas.microsoft.com/office/drawing/2014/main" id="{D3C36103-3FAF-9A45-AA74-706AA0A0942B}"/>
              </a:ext>
            </a:extLst>
          </p:cNvPr>
          <p:cNvSpPr>
            <a:spLocks noChangeArrowheads="1"/>
          </p:cNvSpPr>
          <p:nvPr/>
        </p:nvSpPr>
        <p:spPr bwMode="auto">
          <a:xfrm>
            <a:off x="10962080" y="22343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7118" name="Oval 19">
            <a:extLst>
              <a:ext uri="{FF2B5EF4-FFF2-40B4-BE49-F238E27FC236}">
                <a16:creationId xmlns:a16="http://schemas.microsoft.com/office/drawing/2014/main" id="{7FB0736E-5FEA-9243-9D6F-D08AFA67ABA7}"/>
              </a:ext>
            </a:extLst>
          </p:cNvPr>
          <p:cNvSpPr>
            <a:spLocks noChangeArrowheads="1"/>
          </p:cNvSpPr>
          <p:nvPr/>
        </p:nvSpPr>
        <p:spPr bwMode="auto">
          <a:xfrm>
            <a:off x="10962080" y="2356551"/>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7119" name="Text Box 37">
            <a:extLst>
              <a:ext uri="{FF2B5EF4-FFF2-40B4-BE49-F238E27FC236}">
                <a16:creationId xmlns:a16="http://schemas.microsoft.com/office/drawing/2014/main" id="{04007ADB-037D-574D-9D70-19E4876B8C7A}"/>
              </a:ext>
            </a:extLst>
          </p:cNvPr>
          <p:cNvSpPr txBox="1">
            <a:spLocks noChangeArrowheads="1"/>
          </p:cNvSpPr>
          <p:nvPr/>
        </p:nvSpPr>
        <p:spPr bwMode="auto">
          <a:xfrm>
            <a:off x="1864519" y="5154613"/>
            <a:ext cx="158273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900" dirty="0">
                <a:latin typeface="Arial" panose="020B0604020202020204" pitchFamily="34" charset="0"/>
              </a:rPr>
              <a:t>Photos: © J. Paul Robinson</a:t>
            </a:r>
          </a:p>
        </p:txBody>
      </p:sp>
      <p:pic>
        <p:nvPicPr>
          <p:cNvPr id="2" name="Picture 1">
            <a:extLst>
              <a:ext uri="{FF2B5EF4-FFF2-40B4-BE49-F238E27FC236}">
                <a16:creationId xmlns:a16="http://schemas.microsoft.com/office/drawing/2014/main" id="{DDB55918-2AFA-FC49-A15D-B017BCC53C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66029" y="1004160"/>
            <a:ext cx="2498634" cy="4674168"/>
          </a:xfrm>
          <a:prstGeom prst="rect">
            <a:avLst/>
          </a:prstGeom>
        </p:spPr>
      </p:pic>
      <p:sp>
        <p:nvSpPr>
          <p:cNvPr id="3" name="Rectangle 2">
            <a:extLst>
              <a:ext uri="{FF2B5EF4-FFF2-40B4-BE49-F238E27FC236}">
                <a16:creationId xmlns:a16="http://schemas.microsoft.com/office/drawing/2014/main" id="{8BBE2D74-FD55-354E-909B-E0ACB213B7DF}"/>
              </a:ext>
            </a:extLst>
          </p:cNvPr>
          <p:cNvSpPr/>
          <p:nvPr/>
        </p:nvSpPr>
        <p:spPr>
          <a:xfrm>
            <a:off x="7220035" y="6550726"/>
            <a:ext cx="3351631" cy="246221"/>
          </a:xfrm>
          <a:prstGeom prst="rect">
            <a:avLst/>
          </a:prstGeom>
        </p:spPr>
        <p:txBody>
          <a:bodyPr wrap="square">
            <a:spAutoFit/>
          </a:bodyPr>
          <a:lstStyle/>
          <a:p>
            <a:r>
              <a:rPr lang="en-US" sz="1000" dirty="0">
                <a:solidFill>
                  <a:srgbClr val="0070C0"/>
                </a:solidFill>
              </a:rPr>
              <a:t>https://</a:t>
            </a:r>
            <a:r>
              <a:rPr lang="en-US" sz="1000" dirty="0" err="1">
                <a:solidFill>
                  <a:srgbClr val="0070C0"/>
                </a:solidFill>
              </a:rPr>
              <a:t>micro.magnet.fsu.edu</a:t>
            </a:r>
            <a:r>
              <a:rPr lang="en-US" sz="1000" dirty="0">
                <a:solidFill>
                  <a:srgbClr val="0070C0"/>
                </a:solidFill>
              </a:rPr>
              <a:t>/primer/museum/</a:t>
            </a:r>
            <a:r>
              <a:rPr lang="en-US" sz="1000" dirty="0" err="1">
                <a:solidFill>
                  <a:srgbClr val="0070C0"/>
                </a:solidFill>
              </a:rPr>
              <a:t>culpeper.html</a:t>
            </a:r>
            <a:endParaRPr lang="en-US" sz="1000" dirty="0">
              <a:solidFill>
                <a:srgbClr val="0070C0"/>
              </a:solidFill>
            </a:endParaRPr>
          </a:p>
        </p:txBody>
      </p:sp>
      <p:sp>
        <p:nvSpPr>
          <p:cNvPr id="4" name="TextBox 3">
            <a:extLst>
              <a:ext uri="{FF2B5EF4-FFF2-40B4-BE49-F238E27FC236}">
                <a16:creationId xmlns:a16="http://schemas.microsoft.com/office/drawing/2014/main" id="{2C02C945-BAA9-D343-AE8E-C6438E20140A}"/>
              </a:ext>
            </a:extLst>
          </p:cNvPr>
          <p:cNvSpPr txBox="1"/>
          <p:nvPr/>
        </p:nvSpPr>
        <p:spPr>
          <a:xfrm>
            <a:off x="1797855" y="1350647"/>
            <a:ext cx="5158839" cy="830997"/>
          </a:xfrm>
          <a:prstGeom prst="rect">
            <a:avLst/>
          </a:prstGeom>
          <a:noFill/>
        </p:spPr>
        <p:txBody>
          <a:bodyPr wrap="square" rtlCol="0">
            <a:spAutoFit/>
          </a:bodyPr>
          <a:lstStyle/>
          <a:p>
            <a:r>
              <a:rPr lang="en-US" sz="1600" i="0" dirty="0"/>
              <a:t>Edmund Culpeper was an apprentice of famous London scientific instrument maker Walter Hayes during the late 1600s to the early 1700s</a:t>
            </a:r>
            <a:endParaRPr lang="en-US" sz="1600" dirty="0"/>
          </a:p>
        </p:txBody>
      </p:sp>
      <p:sp>
        <p:nvSpPr>
          <p:cNvPr id="5" name="TextBox 4">
            <a:extLst>
              <a:ext uri="{FF2B5EF4-FFF2-40B4-BE49-F238E27FC236}">
                <a16:creationId xmlns:a16="http://schemas.microsoft.com/office/drawing/2014/main" id="{9596A409-4606-F44D-A39E-CCBFDB8ACA76}"/>
              </a:ext>
            </a:extLst>
          </p:cNvPr>
          <p:cNvSpPr txBox="1"/>
          <p:nvPr/>
        </p:nvSpPr>
        <p:spPr>
          <a:xfrm>
            <a:off x="5261209" y="5686142"/>
            <a:ext cx="4198704" cy="830997"/>
          </a:xfrm>
          <a:prstGeom prst="rect">
            <a:avLst/>
          </a:prstGeom>
          <a:noFill/>
        </p:spPr>
        <p:txBody>
          <a:bodyPr wrap="square" rtlCol="0">
            <a:spAutoFit/>
          </a:bodyPr>
          <a:lstStyle/>
          <a:p>
            <a:r>
              <a:rPr lang="en-US" sz="1600" i="0" dirty="0"/>
              <a:t>A concave mirror was inserted below the stage, enabling a specimen to be conveniently lit from below.</a:t>
            </a:r>
            <a:endParaRPr lang="en-US" sz="1600" dirty="0"/>
          </a:p>
        </p:txBody>
      </p:sp>
    </p:spTree>
    <p:extLst>
      <p:ext uri="{BB962C8B-B14F-4D97-AF65-F5344CB8AC3E}">
        <p14:creationId xmlns:p14="http://schemas.microsoft.com/office/powerpoint/2010/main" val="32627431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912E52A5-8426-0F4C-9E22-F8D25DD27851}"/>
              </a:ext>
            </a:extLst>
          </p:cNvPr>
          <p:cNvSpPr>
            <a:spLocks noGrp="1" noChangeArrowheads="1"/>
          </p:cNvSpPr>
          <p:nvPr>
            <p:ph type="title"/>
          </p:nvPr>
        </p:nvSpPr>
        <p:spPr>
          <a:xfrm>
            <a:off x="1524000" y="1"/>
            <a:ext cx="7029450" cy="892175"/>
          </a:xfrm>
        </p:spPr>
        <p:txBody>
          <a:bodyPr/>
          <a:lstStyle/>
          <a:p>
            <a:pPr>
              <a:defRPr/>
            </a:pPr>
            <a:r>
              <a:rPr lang="en-US" altLang="en-US">
                <a:ea typeface="+mj-ea"/>
              </a:rPr>
              <a:t>Hans &amp; Zacharias Janssen 1690 </a:t>
            </a:r>
          </a:p>
        </p:txBody>
      </p:sp>
      <p:sp>
        <p:nvSpPr>
          <p:cNvPr id="20482" name="Rectangle 3">
            <a:extLst>
              <a:ext uri="{FF2B5EF4-FFF2-40B4-BE49-F238E27FC236}">
                <a16:creationId xmlns:a16="http://schemas.microsoft.com/office/drawing/2014/main" id="{A795DBFB-6739-284A-BF81-32348CD1BB49}"/>
              </a:ext>
            </a:extLst>
          </p:cNvPr>
          <p:cNvSpPr>
            <a:spLocks noGrp="1" noChangeArrowheads="1"/>
          </p:cNvSpPr>
          <p:nvPr>
            <p:ph type="body" idx="1"/>
          </p:nvPr>
        </p:nvSpPr>
        <p:spPr>
          <a:xfrm>
            <a:off x="86501" y="1068388"/>
            <a:ext cx="10385849" cy="2133600"/>
          </a:xfrm>
        </p:spPr>
        <p:txBody>
          <a:bodyPr/>
          <a:lstStyle/>
          <a:p>
            <a:pPr>
              <a:lnSpc>
                <a:spcPct val="90000"/>
              </a:lnSpc>
              <a:spcBef>
                <a:spcPct val="0"/>
              </a:spcBef>
            </a:pPr>
            <a:r>
              <a:rPr lang="en-US" altLang="en-US" sz="1800" dirty="0">
                <a:ea typeface="ＭＳ Ｐゴシック" panose="020B0600070205080204" pitchFamily="34" charset="-128"/>
              </a:rPr>
              <a:t>1590 - Hans &amp; Zacharias Janssen of Middleburg, Holland manufactured the </a:t>
            </a:r>
            <a:r>
              <a:rPr lang="en-US" altLang="en-US" sz="1800" dirty="0">
                <a:solidFill>
                  <a:srgbClr val="FF0000"/>
                </a:solidFill>
                <a:ea typeface="ＭＳ Ｐゴシック" panose="020B0600070205080204" pitchFamily="34" charset="-128"/>
              </a:rPr>
              <a:t>first compound microscopes</a:t>
            </a:r>
            <a:endParaRPr lang="en-US" altLang="en-US" sz="4000" b="1" dirty="0">
              <a:ea typeface="ＭＳ Ｐゴシック" panose="020B0600070205080204" pitchFamily="34" charset="-128"/>
            </a:endParaRPr>
          </a:p>
          <a:p>
            <a:pPr>
              <a:lnSpc>
                <a:spcPct val="90000"/>
              </a:lnSpc>
              <a:spcBef>
                <a:spcPct val="0"/>
              </a:spcBef>
              <a:buFontTx/>
              <a:buNone/>
            </a:pPr>
            <a:endParaRPr lang="en-US" altLang="en-US" sz="1800" dirty="0">
              <a:ea typeface="ＭＳ Ｐゴシック" panose="020B0600070205080204" pitchFamily="34" charset="-128"/>
            </a:endParaRPr>
          </a:p>
          <a:p>
            <a:pPr lvl="1">
              <a:lnSpc>
                <a:spcPct val="90000"/>
              </a:lnSpc>
              <a:buFontTx/>
              <a:buNone/>
            </a:pPr>
            <a:r>
              <a:rPr lang="en-US" altLang="en-US" sz="2000" b="1" i="1" dirty="0">
                <a:ea typeface="ＭＳ Ｐゴシック" panose="020B0600070205080204" pitchFamily="34" charset="-128"/>
              </a:rPr>
              <a:t>     </a:t>
            </a:r>
            <a:endParaRPr lang="en-US" altLang="en-US" sz="1800" b="1" i="1" dirty="0">
              <a:ea typeface="ＭＳ Ｐゴシック" panose="020B0600070205080204" pitchFamily="34" charset="-128"/>
            </a:endParaRPr>
          </a:p>
        </p:txBody>
      </p:sp>
      <p:sp>
        <p:nvSpPr>
          <p:cNvPr id="20483" name="Text Box 4">
            <a:extLst>
              <a:ext uri="{FF2B5EF4-FFF2-40B4-BE49-F238E27FC236}">
                <a16:creationId xmlns:a16="http://schemas.microsoft.com/office/drawing/2014/main" id="{CCB2454B-F780-CB4C-A393-473A5856BA40}"/>
              </a:ext>
            </a:extLst>
          </p:cNvPr>
          <p:cNvSpPr txBox="1">
            <a:spLocks noChangeArrowheads="1"/>
          </p:cNvSpPr>
          <p:nvPr/>
        </p:nvSpPr>
        <p:spPr bwMode="auto">
          <a:xfrm>
            <a:off x="7843838" y="2286000"/>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buSzTx/>
              <a:buFontTx/>
              <a:buNone/>
            </a:pPr>
            <a:endParaRPr lang="en-US" altLang="en-US" sz="2400"/>
          </a:p>
        </p:txBody>
      </p:sp>
      <p:sp>
        <p:nvSpPr>
          <p:cNvPr id="20484" name="Text Box 6">
            <a:extLst>
              <a:ext uri="{FF2B5EF4-FFF2-40B4-BE49-F238E27FC236}">
                <a16:creationId xmlns:a16="http://schemas.microsoft.com/office/drawing/2014/main" id="{2BA06811-812B-B947-B905-3210B1E2B243}"/>
              </a:ext>
            </a:extLst>
          </p:cNvPr>
          <p:cNvSpPr txBox="1">
            <a:spLocks noChangeArrowheads="1"/>
          </p:cNvSpPr>
          <p:nvPr/>
        </p:nvSpPr>
        <p:spPr bwMode="auto">
          <a:xfrm>
            <a:off x="4713288" y="6069014"/>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000"/>
          </a:p>
        </p:txBody>
      </p:sp>
      <p:sp>
        <p:nvSpPr>
          <p:cNvPr id="7175" name="Line 8">
            <a:extLst>
              <a:ext uri="{FF2B5EF4-FFF2-40B4-BE49-F238E27FC236}">
                <a16:creationId xmlns:a16="http://schemas.microsoft.com/office/drawing/2014/main" id="{D26C7241-4C0E-C946-AC6B-5432E83AEE9D}"/>
              </a:ext>
            </a:extLst>
          </p:cNvPr>
          <p:cNvSpPr>
            <a:spLocks noChangeShapeType="1"/>
          </p:cNvSpPr>
          <p:nvPr/>
        </p:nvSpPr>
        <p:spPr bwMode="auto">
          <a:xfrm>
            <a:off x="10885960" y="475607"/>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7176" name="Text Box 9">
            <a:extLst>
              <a:ext uri="{FF2B5EF4-FFF2-40B4-BE49-F238E27FC236}">
                <a16:creationId xmlns:a16="http://schemas.microsoft.com/office/drawing/2014/main" id="{F63E3861-D5C4-F141-8A3D-488F5E60739B}"/>
              </a:ext>
            </a:extLst>
          </p:cNvPr>
          <p:cNvSpPr txBox="1">
            <a:spLocks noChangeArrowheads="1"/>
          </p:cNvSpPr>
          <p:nvPr/>
        </p:nvSpPr>
        <p:spPr bwMode="auto">
          <a:xfrm>
            <a:off x="11051060" y="501007"/>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1590</a:t>
            </a:r>
          </a:p>
        </p:txBody>
      </p:sp>
      <p:sp>
        <p:nvSpPr>
          <p:cNvPr id="20488" name="Oval 11">
            <a:extLst>
              <a:ext uri="{FF2B5EF4-FFF2-40B4-BE49-F238E27FC236}">
                <a16:creationId xmlns:a16="http://schemas.microsoft.com/office/drawing/2014/main" id="{EB2BE183-A1FC-1F4D-89E8-13086A88B562}"/>
              </a:ext>
            </a:extLst>
          </p:cNvPr>
          <p:cNvSpPr>
            <a:spLocks noChangeArrowheads="1"/>
          </p:cNvSpPr>
          <p:nvPr/>
        </p:nvSpPr>
        <p:spPr bwMode="auto">
          <a:xfrm>
            <a:off x="10773248" y="62165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2" name="Picture 1">
            <a:extLst>
              <a:ext uri="{FF2B5EF4-FFF2-40B4-BE49-F238E27FC236}">
                <a16:creationId xmlns:a16="http://schemas.microsoft.com/office/drawing/2014/main" id="{E7CB2156-F1B4-FE44-A43E-50F625019326}"/>
              </a:ext>
            </a:extLst>
          </p:cNvPr>
          <p:cNvPicPr>
            <a:picLocks noChangeAspect="1"/>
          </p:cNvPicPr>
          <p:nvPr/>
        </p:nvPicPr>
        <p:blipFill>
          <a:blip r:embed="rId3"/>
          <a:stretch>
            <a:fillRect/>
          </a:stretch>
        </p:blipFill>
        <p:spPr>
          <a:xfrm>
            <a:off x="1936750" y="2135188"/>
            <a:ext cx="3759200" cy="2628900"/>
          </a:xfrm>
          <a:prstGeom prst="rect">
            <a:avLst/>
          </a:prstGeom>
        </p:spPr>
      </p:pic>
      <p:sp>
        <p:nvSpPr>
          <p:cNvPr id="3" name="TextBox 2">
            <a:extLst>
              <a:ext uri="{FF2B5EF4-FFF2-40B4-BE49-F238E27FC236}">
                <a16:creationId xmlns:a16="http://schemas.microsoft.com/office/drawing/2014/main" id="{672259F1-498A-7A49-A9E4-6E0EF01E0FFB}"/>
              </a:ext>
            </a:extLst>
          </p:cNvPr>
          <p:cNvSpPr txBox="1"/>
          <p:nvPr/>
        </p:nvSpPr>
        <p:spPr>
          <a:xfrm>
            <a:off x="1959056" y="4862552"/>
            <a:ext cx="3759200" cy="369332"/>
          </a:xfrm>
          <a:prstGeom prst="rect">
            <a:avLst/>
          </a:prstGeom>
          <a:noFill/>
        </p:spPr>
        <p:txBody>
          <a:bodyPr wrap="square" rtlCol="0">
            <a:spAutoFit/>
          </a:bodyPr>
          <a:lstStyle/>
          <a:p>
            <a:r>
              <a:rPr lang="en-US" sz="900" dirty="0">
                <a:solidFill>
                  <a:srgbClr val="0070C0"/>
                </a:solidFill>
              </a:rPr>
              <a:t>Image from https://</a:t>
            </a:r>
            <a:r>
              <a:rPr lang="en-US" sz="900" dirty="0" err="1">
                <a:solidFill>
                  <a:srgbClr val="0070C0"/>
                </a:solidFill>
              </a:rPr>
              <a:t>www.interestingworldfacts.com</a:t>
            </a:r>
            <a:r>
              <a:rPr lang="en-US" sz="900" dirty="0">
                <a:solidFill>
                  <a:srgbClr val="0070C0"/>
                </a:solidFill>
              </a:rPr>
              <a:t>/10-interesting-facts-about-zacharias-janssen/</a:t>
            </a:r>
          </a:p>
        </p:txBody>
      </p:sp>
      <p:pic>
        <p:nvPicPr>
          <p:cNvPr id="13" name="Picture 12">
            <a:extLst>
              <a:ext uri="{FF2B5EF4-FFF2-40B4-BE49-F238E27FC236}">
                <a16:creationId xmlns:a16="http://schemas.microsoft.com/office/drawing/2014/main" id="{8F55DBB4-A5A8-F54D-9542-5CF2C2687D73}"/>
              </a:ext>
            </a:extLst>
          </p:cNvPr>
          <p:cNvPicPr>
            <a:picLocks noChangeAspect="1"/>
          </p:cNvPicPr>
          <p:nvPr/>
        </p:nvPicPr>
        <p:blipFill>
          <a:blip r:embed="rId4"/>
          <a:stretch>
            <a:fillRect/>
          </a:stretch>
        </p:blipFill>
        <p:spPr>
          <a:xfrm>
            <a:off x="5757278" y="2135189"/>
            <a:ext cx="3284329" cy="2463247"/>
          </a:xfrm>
          <a:prstGeom prst="rect">
            <a:avLst/>
          </a:prstGeom>
        </p:spPr>
      </p:pic>
      <p:sp>
        <p:nvSpPr>
          <p:cNvPr id="14" name="Rectangle 13">
            <a:extLst>
              <a:ext uri="{FF2B5EF4-FFF2-40B4-BE49-F238E27FC236}">
                <a16:creationId xmlns:a16="http://schemas.microsoft.com/office/drawing/2014/main" id="{A1688879-3CEB-FD4E-8D9D-99AEA46C27E4}"/>
              </a:ext>
            </a:extLst>
          </p:cNvPr>
          <p:cNvSpPr/>
          <p:nvPr/>
        </p:nvSpPr>
        <p:spPr>
          <a:xfrm>
            <a:off x="5869990" y="4598435"/>
            <a:ext cx="3284329" cy="415498"/>
          </a:xfrm>
          <a:prstGeom prst="rect">
            <a:avLst/>
          </a:prstGeom>
        </p:spPr>
        <p:txBody>
          <a:bodyPr wrap="square">
            <a:spAutoFit/>
          </a:bodyPr>
          <a:lstStyle/>
          <a:p>
            <a:r>
              <a:rPr lang="en-US" sz="1050" dirty="0">
                <a:solidFill>
                  <a:srgbClr val="0070C0"/>
                </a:solidFill>
              </a:rPr>
              <a:t>Image from https://</a:t>
            </a:r>
            <a:r>
              <a:rPr lang="en-US" sz="1050" dirty="0" err="1">
                <a:solidFill>
                  <a:srgbClr val="0070C0"/>
                </a:solidFill>
              </a:rPr>
              <a:t>www.livescience.com</a:t>
            </a:r>
            <a:r>
              <a:rPr lang="en-US" sz="1050" dirty="0">
                <a:solidFill>
                  <a:srgbClr val="0070C0"/>
                </a:solidFill>
              </a:rPr>
              <a:t>/39649-who-invented-the-microscope.html</a:t>
            </a:r>
          </a:p>
        </p:txBody>
      </p:sp>
      <p:sp>
        <p:nvSpPr>
          <p:cNvPr id="15" name="TextBox 14">
            <a:extLst>
              <a:ext uri="{FF2B5EF4-FFF2-40B4-BE49-F238E27FC236}">
                <a16:creationId xmlns:a16="http://schemas.microsoft.com/office/drawing/2014/main" id="{B23E5F12-D813-2149-B9B9-92BDA88C841B}"/>
              </a:ext>
            </a:extLst>
          </p:cNvPr>
          <p:cNvSpPr txBox="1"/>
          <p:nvPr/>
        </p:nvSpPr>
        <p:spPr>
          <a:xfrm>
            <a:off x="2456496" y="5318441"/>
            <a:ext cx="6014452" cy="954107"/>
          </a:xfrm>
          <a:prstGeom prst="rect">
            <a:avLst/>
          </a:prstGeom>
          <a:noFill/>
        </p:spPr>
        <p:txBody>
          <a:bodyPr wrap="square" rtlCol="0">
            <a:spAutoFit/>
          </a:bodyPr>
          <a:lstStyle/>
          <a:p>
            <a:r>
              <a:rPr lang="en-US" sz="1400" i="0" dirty="0">
                <a:hlinkClick r:id="rId5"/>
              </a:rPr>
              <a:t>Galileo Galilei</a:t>
            </a:r>
            <a:r>
              <a:rPr lang="en-US" sz="1400" i="0" dirty="0"/>
              <a:t> soon improved upon the compound microscope design in 1609. Galileo called his device an </a:t>
            </a:r>
            <a:r>
              <a:rPr lang="en-US" sz="1400" dirty="0" err="1"/>
              <a:t>occhiolino</a:t>
            </a:r>
            <a:r>
              <a:rPr lang="en-US" sz="1400" i="0" dirty="0"/>
              <a:t>, or "little eye."</a:t>
            </a:r>
          </a:p>
          <a:p>
            <a:br>
              <a:rPr lang="en-US" sz="1400" dirty="0"/>
            </a:br>
            <a:endParaRPr lang="en-US" sz="1400" dirty="0"/>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026">
            <a:extLst>
              <a:ext uri="{FF2B5EF4-FFF2-40B4-BE49-F238E27FC236}">
                <a16:creationId xmlns:a16="http://schemas.microsoft.com/office/drawing/2014/main" id="{A4767009-93EA-8740-A236-C918C63A684A}"/>
              </a:ext>
            </a:extLst>
          </p:cNvPr>
          <p:cNvSpPr>
            <a:spLocks noGrp="1" noChangeArrowheads="1"/>
          </p:cNvSpPr>
          <p:nvPr>
            <p:ph type="title"/>
          </p:nvPr>
        </p:nvSpPr>
        <p:spPr>
          <a:xfrm>
            <a:off x="1992314" y="147638"/>
            <a:ext cx="6719887" cy="1143000"/>
          </a:xfrm>
        </p:spPr>
        <p:txBody>
          <a:bodyPr/>
          <a:lstStyle/>
          <a:p>
            <a:pPr algn="l">
              <a:defRPr/>
            </a:pPr>
            <a:r>
              <a:rPr lang="en-US" altLang="en-US" dirty="0">
                <a:ea typeface="+mj-ea"/>
              </a:rPr>
              <a:t>Chester More Hall (1703-1771)</a:t>
            </a:r>
            <a:r>
              <a:rPr lang="en-US" altLang="en-US" sz="2400" dirty="0">
                <a:ea typeface="+mj-ea"/>
              </a:rPr>
              <a:t> </a:t>
            </a:r>
            <a:br>
              <a:rPr lang="en-US" altLang="en-US" sz="2400" dirty="0">
                <a:ea typeface="+mj-ea"/>
              </a:rPr>
            </a:br>
            <a:r>
              <a:rPr lang="en-US" altLang="en-US" sz="1800" dirty="0">
                <a:ea typeface="+mj-ea"/>
              </a:rPr>
              <a:t>The issues between simple and compound microscope</a:t>
            </a:r>
          </a:p>
        </p:txBody>
      </p:sp>
      <p:sp>
        <p:nvSpPr>
          <p:cNvPr id="49154" name="Rectangle 1027">
            <a:extLst>
              <a:ext uri="{FF2B5EF4-FFF2-40B4-BE49-F238E27FC236}">
                <a16:creationId xmlns:a16="http://schemas.microsoft.com/office/drawing/2014/main" id="{86CF90CF-2F16-2842-83B0-8D264A7F18C3}"/>
              </a:ext>
            </a:extLst>
          </p:cNvPr>
          <p:cNvSpPr>
            <a:spLocks noGrp="1" noChangeArrowheads="1"/>
          </p:cNvSpPr>
          <p:nvPr>
            <p:ph type="body" idx="1"/>
          </p:nvPr>
        </p:nvSpPr>
        <p:spPr>
          <a:xfrm>
            <a:off x="1801405" y="3638293"/>
            <a:ext cx="7453426" cy="2604778"/>
          </a:xfrm>
        </p:spPr>
        <p:txBody>
          <a:bodyPr/>
          <a:lstStyle/>
          <a:p>
            <a:pPr>
              <a:spcBef>
                <a:spcPts val="500"/>
              </a:spcBef>
              <a:spcAft>
                <a:spcPts val="500"/>
              </a:spcAft>
            </a:pPr>
            <a:r>
              <a:rPr lang="en-US" altLang="en-US" sz="2400" dirty="0">
                <a:ea typeface="ＭＳ Ｐゴシック" panose="020B0600070205080204" pitchFamily="34" charset="-128"/>
              </a:rPr>
              <a:t>In the 1730s a barrister names </a:t>
            </a:r>
            <a:r>
              <a:rPr lang="en-US" altLang="en-US" sz="2400" b="1" dirty="0">
                <a:ea typeface="ＭＳ Ｐゴシック" panose="020B0600070205080204" pitchFamily="34" charset="-128"/>
              </a:rPr>
              <a:t>Chester More Hall</a:t>
            </a:r>
            <a:r>
              <a:rPr lang="en-US" altLang="en-US" sz="2400" dirty="0">
                <a:ea typeface="ＭＳ Ｐゴシック" panose="020B0600070205080204" pitchFamily="34" charset="-128"/>
              </a:rPr>
              <a:t> observed that flint glass  (newly made glass) dispersed colors much more than “crown glass” (older glass). He designed a system that used a concave lens next to a convex lens which could realign all the colors. This was the first </a:t>
            </a:r>
            <a:r>
              <a:rPr lang="en-US" altLang="en-US" sz="2400" b="1" i="1" dirty="0">
                <a:solidFill>
                  <a:schemeClr val="hlink"/>
                </a:solidFill>
                <a:ea typeface="ＭＳ Ｐゴシック" panose="020B0600070205080204" pitchFamily="34" charset="-128"/>
              </a:rPr>
              <a:t>achromatic lens</a:t>
            </a:r>
            <a:r>
              <a:rPr lang="en-US" altLang="en-US" sz="2400" dirty="0">
                <a:ea typeface="ＭＳ Ｐゴシック" panose="020B0600070205080204" pitchFamily="34" charset="-128"/>
              </a:rPr>
              <a:t>. (designed for telescopes)</a:t>
            </a:r>
          </a:p>
          <a:p>
            <a:endParaRPr lang="en-US" altLang="en-US" dirty="0">
              <a:ea typeface="ＭＳ Ｐゴシック" panose="020B0600070205080204" pitchFamily="34" charset="-128"/>
            </a:endParaRPr>
          </a:p>
        </p:txBody>
      </p:sp>
      <p:sp>
        <p:nvSpPr>
          <p:cNvPr id="20484" name="Line 1028">
            <a:extLst>
              <a:ext uri="{FF2B5EF4-FFF2-40B4-BE49-F238E27FC236}">
                <a16:creationId xmlns:a16="http://schemas.microsoft.com/office/drawing/2014/main" id="{A279B084-525C-994E-BDD2-8E700BD6BBF1}"/>
              </a:ext>
            </a:extLst>
          </p:cNvPr>
          <p:cNvSpPr>
            <a:spLocks noChangeShapeType="1"/>
          </p:cNvSpPr>
          <p:nvPr/>
        </p:nvSpPr>
        <p:spPr bwMode="auto">
          <a:xfrm>
            <a:off x="10947744" y="44519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20485" name="Text Box 1043">
            <a:extLst>
              <a:ext uri="{FF2B5EF4-FFF2-40B4-BE49-F238E27FC236}">
                <a16:creationId xmlns:a16="http://schemas.microsoft.com/office/drawing/2014/main" id="{E6CD5F21-7755-644C-B39E-ABE2F35237A4}"/>
              </a:ext>
            </a:extLst>
          </p:cNvPr>
          <p:cNvSpPr txBox="1">
            <a:spLocks noChangeArrowheads="1"/>
          </p:cNvSpPr>
          <p:nvPr/>
        </p:nvSpPr>
        <p:spPr bwMode="auto">
          <a:xfrm>
            <a:off x="11046169" y="241369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1730</a:t>
            </a:r>
          </a:p>
        </p:txBody>
      </p:sp>
      <p:sp>
        <p:nvSpPr>
          <p:cNvPr id="49157" name="Oval 1044">
            <a:extLst>
              <a:ext uri="{FF2B5EF4-FFF2-40B4-BE49-F238E27FC236}">
                <a16:creationId xmlns:a16="http://schemas.microsoft.com/office/drawing/2014/main" id="{BD5C938E-5F37-0149-9C19-4DE0EE76D3BB}"/>
              </a:ext>
            </a:extLst>
          </p:cNvPr>
          <p:cNvSpPr>
            <a:spLocks noChangeArrowheads="1"/>
          </p:cNvSpPr>
          <p:nvPr/>
        </p:nvSpPr>
        <p:spPr bwMode="auto">
          <a:xfrm>
            <a:off x="10850907" y="255657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58" name="Oval 1045">
            <a:extLst>
              <a:ext uri="{FF2B5EF4-FFF2-40B4-BE49-F238E27FC236}">
                <a16:creationId xmlns:a16="http://schemas.microsoft.com/office/drawing/2014/main" id="{9472C9F1-8D28-1344-88A6-4A649DF308FC}"/>
              </a:ext>
            </a:extLst>
          </p:cNvPr>
          <p:cNvSpPr>
            <a:spLocks noChangeArrowheads="1"/>
          </p:cNvSpPr>
          <p:nvPr/>
        </p:nvSpPr>
        <p:spPr bwMode="auto">
          <a:xfrm>
            <a:off x="10857257" y="208508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59" name="Oval 1046">
            <a:extLst>
              <a:ext uri="{FF2B5EF4-FFF2-40B4-BE49-F238E27FC236}">
                <a16:creationId xmlns:a16="http://schemas.microsoft.com/office/drawing/2014/main" id="{16372E0D-B27F-B948-B8F9-623BE614052A}"/>
              </a:ext>
            </a:extLst>
          </p:cNvPr>
          <p:cNvSpPr>
            <a:spLocks noChangeArrowheads="1"/>
          </p:cNvSpPr>
          <p:nvPr/>
        </p:nvSpPr>
        <p:spPr bwMode="auto">
          <a:xfrm>
            <a:off x="10860432" y="188823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0" name="Oval 1047">
            <a:extLst>
              <a:ext uri="{FF2B5EF4-FFF2-40B4-BE49-F238E27FC236}">
                <a16:creationId xmlns:a16="http://schemas.microsoft.com/office/drawing/2014/main" id="{3E964350-E36E-784A-98BE-6A8A9D621770}"/>
              </a:ext>
            </a:extLst>
          </p:cNvPr>
          <p:cNvSpPr>
            <a:spLocks noChangeArrowheads="1"/>
          </p:cNvSpPr>
          <p:nvPr/>
        </p:nvSpPr>
        <p:spPr bwMode="auto">
          <a:xfrm>
            <a:off x="10852494" y="151358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1" name="Oval 1048">
            <a:extLst>
              <a:ext uri="{FF2B5EF4-FFF2-40B4-BE49-F238E27FC236}">
                <a16:creationId xmlns:a16="http://schemas.microsoft.com/office/drawing/2014/main" id="{E52E4D7E-6B84-A640-98F2-75648853925A}"/>
              </a:ext>
            </a:extLst>
          </p:cNvPr>
          <p:cNvSpPr>
            <a:spLocks noChangeArrowheads="1"/>
          </p:cNvSpPr>
          <p:nvPr/>
        </p:nvSpPr>
        <p:spPr bwMode="auto">
          <a:xfrm>
            <a:off x="10842969" y="74364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2" name="Oval 1049">
            <a:extLst>
              <a:ext uri="{FF2B5EF4-FFF2-40B4-BE49-F238E27FC236}">
                <a16:creationId xmlns:a16="http://schemas.microsoft.com/office/drawing/2014/main" id="{E555A49A-FE43-6C49-A6FA-565E7178CA4E}"/>
              </a:ext>
            </a:extLst>
          </p:cNvPr>
          <p:cNvSpPr>
            <a:spLocks noChangeArrowheads="1"/>
          </p:cNvSpPr>
          <p:nvPr/>
        </p:nvSpPr>
        <p:spPr bwMode="auto">
          <a:xfrm>
            <a:off x="10844557" y="112782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3" name="Oval 1050">
            <a:extLst>
              <a:ext uri="{FF2B5EF4-FFF2-40B4-BE49-F238E27FC236}">
                <a16:creationId xmlns:a16="http://schemas.microsoft.com/office/drawing/2014/main" id="{2BB0A8C4-15CF-AA41-9B2E-17EF1C0D8F82}"/>
              </a:ext>
            </a:extLst>
          </p:cNvPr>
          <p:cNvSpPr>
            <a:spLocks noChangeArrowheads="1"/>
          </p:cNvSpPr>
          <p:nvPr/>
        </p:nvSpPr>
        <p:spPr bwMode="auto">
          <a:xfrm>
            <a:off x="10846144" y="131832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4" name="Oval 1051">
            <a:extLst>
              <a:ext uri="{FF2B5EF4-FFF2-40B4-BE49-F238E27FC236}">
                <a16:creationId xmlns:a16="http://schemas.microsoft.com/office/drawing/2014/main" id="{BE369F4A-854E-B442-8B4F-E784CF2A4E17}"/>
              </a:ext>
            </a:extLst>
          </p:cNvPr>
          <p:cNvSpPr>
            <a:spLocks noChangeArrowheads="1"/>
          </p:cNvSpPr>
          <p:nvPr/>
        </p:nvSpPr>
        <p:spPr bwMode="auto">
          <a:xfrm>
            <a:off x="10860432" y="169932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5" name="Oval 1052">
            <a:extLst>
              <a:ext uri="{FF2B5EF4-FFF2-40B4-BE49-F238E27FC236}">
                <a16:creationId xmlns:a16="http://schemas.microsoft.com/office/drawing/2014/main" id="{0144DDF0-4169-9742-834C-BD1C89A7B004}"/>
              </a:ext>
            </a:extLst>
          </p:cNvPr>
          <p:cNvSpPr>
            <a:spLocks noChangeArrowheads="1"/>
          </p:cNvSpPr>
          <p:nvPr/>
        </p:nvSpPr>
        <p:spPr bwMode="auto">
          <a:xfrm>
            <a:off x="10854082" y="223748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6" name="Oval 1053">
            <a:extLst>
              <a:ext uri="{FF2B5EF4-FFF2-40B4-BE49-F238E27FC236}">
                <a16:creationId xmlns:a16="http://schemas.microsoft.com/office/drawing/2014/main" id="{8CD1198F-2C72-F642-8121-3AACBDB88E94}"/>
              </a:ext>
            </a:extLst>
          </p:cNvPr>
          <p:cNvSpPr>
            <a:spLocks noChangeArrowheads="1"/>
          </p:cNvSpPr>
          <p:nvPr/>
        </p:nvSpPr>
        <p:spPr bwMode="auto">
          <a:xfrm>
            <a:off x="10854082" y="235972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132098" name="Picture 2" descr="Image result for chester moore hall">
            <a:extLst>
              <a:ext uri="{FF2B5EF4-FFF2-40B4-BE49-F238E27FC236}">
                <a16:creationId xmlns:a16="http://schemas.microsoft.com/office/drawing/2014/main" id="{ACC63EC7-4224-AD45-BF39-2EE4F6FF565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10624" y="503537"/>
            <a:ext cx="1750865" cy="203538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048A344-EC2B-E348-8E84-A91228C31F13}"/>
              </a:ext>
            </a:extLst>
          </p:cNvPr>
          <p:cNvSpPr txBox="1"/>
          <p:nvPr/>
        </p:nvSpPr>
        <p:spPr>
          <a:xfrm>
            <a:off x="1801405" y="1268413"/>
            <a:ext cx="5710790" cy="2369880"/>
          </a:xfrm>
          <a:prstGeom prst="rect">
            <a:avLst/>
          </a:prstGeom>
          <a:noFill/>
        </p:spPr>
        <p:txBody>
          <a:bodyPr wrap="square" rtlCol="0">
            <a:spAutoFit/>
          </a:bodyPr>
          <a:lstStyle/>
          <a:p>
            <a:pPr marL="342900" indent="-342900">
              <a:buFont typeface="Arial" panose="020B0604020202020204" pitchFamily="34" charset="0"/>
              <a:buChar char="•"/>
            </a:pPr>
            <a:r>
              <a:rPr lang="en-US" altLang="en-US" sz="2400" i="0" dirty="0">
                <a:solidFill>
                  <a:schemeClr val="hlink"/>
                </a:solidFill>
              </a:rPr>
              <a:t>Simple microscopes</a:t>
            </a:r>
            <a:r>
              <a:rPr lang="en-US" altLang="en-US" sz="2400" i="0" dirty="0"/>
              <a:t> could attain around 2 micron resolution, while the best compound microscopes were limited to around 5 microns because of </a:t>
            </a:r>
            <a:r>
              <a:rPr lang="en-US" altLang="en-US" sz="2400" i="0" dirty="0">
                <a:solidFill>
                  <a:schemeClr val="hlink"/>
                </a:solidFill>
              </a:rPr>
              <a:t>chromatic aberration</a:t>
            </a:r>
          </a:p>
          <a:p>
            <a:pPr marL="342900" indent="-342900">
              <a:buFont typeface="Arial" panose="020B0604020202020204" pitchFamily="34" charset="0"/>
              <a:buChar char="•"/>
            </a:pPr>
            <a:endParaRPr lang="en-US" sz="2400" i="0" dirty="0"/>
          </a:p>
        </p:txBody>
      </p:sp>
      <p:sp>
        <p:nvSpPr>
          <p:cNvPr id="3" name="TextBox 2">
            <a:extLst>
              <a:ext uri="{FF2B5EF4-FFF2-40B4-BE49-F238E27FC236}">
                <a16:creationId xmlns:a16="http://schemas.microsoft.com/office/drawing/2014/main" id="{B544C779-25C7-4745-8E14-C7BB35A02F3B}"/>
              </a:ext>
            </a:extLst>
          </p:cNvPr>
          <p:cNvSpPr txBox="1"/>
          <p:nvPr/>
        </p:nvSpPr>
        <p:spPr>
          <a:xfrm>
            <a:off x="6744964" y="2870898"/>
            <a:ext cx="2791149" cy="246221"/>
          </a:xfrm>
          <a:prstGeom prst="rect">
            <a:avLst/>
          </a:prstGeom>
          <a:noFill/>
        </p:spPr>
        <p:txBody>
          <a:bodyPr wrap="none" rtlCol="0">
            <a:spAutoFit/>
          </a:bodyPr>
          <a:lstStyle/>
          <a:p>
            <a:r>
              <a:rPr lang="en-US" sz="1000" dirty="0">
                <a:solidFill>
                  <a:srgbClr val="0070C0"/>
                </a:solidFill>
              </a:rPr>
              <a:t>https://</a:t>
            </a:r>
            <a:r>
              <a:rPr lang="en-US" sz="1000" dirty="0" err="1">
                <a:solidFill>
                  <a:srgbClr val="0070C0"/>
                </a:solidFill>
              </a:rPr>
              <a:t>en.wikipedia.org</a:t>
            </a:r>
            <a:r>
              <a:rPr lang="en-US" sz="1000" dirty="0">
                <a:solidFill>
                  <a:srgbClr val="0070C0"/>
                </a:solidFill>
              </a:rPr>
              <a:t>/wiki/</a:t>
            </a:r>
            <a:r>
              <a:rPr lang="en-US" sz="1000" dirty="0" err="1">
                <a:solidFill>
                  <a:srgbClr val="0070C0"/>
                </a:solidFill>
              </a:rPr>
              <a:t>Chester_Moore_Hall</a:t>
            </a:r>
            <a:endParaRPr lang="en-US" sz="1000" dirty="0">
              <a:solidFill>
                <a:srgbClr val="0070C0"/>
              </a:solidFill>
            </a:endParaRPr>
          </a:p>
        </p:txBody>
      </p:sp>
    </p:spTree>
    <p:extLst>
      <p:ext uri="{BB962C8B-B14F-4D97-AF65-F5344CB8AC3E}">
        <p14:creationId xmlns:p14="http://schemas.microsoft.com/office/powerpoint/2010/main" val="12735439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026">
            <a:extLst>
              <a:ext uri="{FF2B5EF4-FFF2-40B4-BE49-F238E27FC236}">
                <a16:creationId xmlns:a16="http://schemas.microsoft.com/office/drawing/2014/main" id="{A4767009-93EA-8740-A236-C918C63A684A}"/>
              </a:ext>
            </a:extLst>
          </p:cNvPr>
          <p:cNvSpPr>
            <a:spLocks noGrp="1" noChangeArrowheads="1"/>
          </p:cNvSpPr>
          <p:nvPr>
            <p:ph type="title"/>
          </p:nvPr>
        </p:nvSpPr>
        <p:spPr>
          <a:xfrm>
            <a:off x="1992314" y="147638"/>
            <a:ext cx="6719887" cy="1143000"/>
          </a:xfrm>
        </p:spPr>
        <p:txBody>
          <a:bodyPr/>
          <a:lstStyle/>
          <a:p>
            <a:pPr algn="l">
              <a:defRPr/>
            </a:pPr>
            <a:r>
              <a:rPr lang="en-US" altLang="en-US" dirty="0">
                <a:ea typeface="+mj-ea"/>
              </a:rPr>
              <a:t>Chester More Hall (1703-1771)</a:t>
            </a:r>
            <a:r>
              <a:rPr lang="en-US" altLang="en-US" sz="2400" dirty="0">
                <a:ea typeface="+mj-ea"/>
              </a:rPr>
              <a:t> </a:t>
            </a:r>
            <a:br>
              <a:rPr lang="en-US" altLang="en-US" sz="2400" dirty="0">
                <a:ea typeface="+mj-ea"/>
              </a:rPr>
            </a:br>
            <a:r>
              <a:rPr lang="en-US" altLang="en-US" sz="1800" dirty="0">
                <a:ea typeface="+mj-ea"/>
              </a:rPr>
              <a:t>The issues between simple and compound microscope</a:t>
            </a:r>
          </a:p>
        </p:txBody>
      </p:sp>
      <p:sp>
        <p:nvSpPr>
          <p:cNvPr id="20484" name="Line 1028">
            <a:extLst>
              <a:ext uri="{FF2B5EF4-FFF2-40B4-BE49-F238E27FC236}">
                <a16:creationId xmlns:a16="http://schemas.microsoft.com/office/drawing/2014/main" id="{A279B084-525C-994E-BDD2-8E700BD6BBF1}"/>
              </a:ext>
            </a:extLst>
          </p:cNvPr>
          <p:cNvSpPr>
            <a:spLocks noChangeShapeType="1"/>
          </p:cNvSpPr>
          <p:nvPr/>
        </p:nvSpPr>
        <p:spPr bwMode="auto">
          <a:xfrm>
            <a:off x="10966278" y="374650"/>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20485" name="Text Box 1043">
            <a:extLst>
              <a:ext uri="{FF2B5EF4-FFF2-40B4-BE49-F238E27FC236}">
                <a16:creationId xmlns:a16="http://schemas.microsoft.com/office/drawing/2014/main" id="{E6CD5F21-7755-644C-B39E-ABE2F35237A4}"/>
              </a:ext>
            </a:extLst>
          </p:cNvPr>
          <p:cNvSpPr txBox="1">
            <a:spLocks noChangeArrowheads="1"/>
          </p:cNvSpPr>
          <p:nvPr/>
        </p:nvSpPr>
        <p:spPr bwMode="auto">
          <a:xfrm>
            <a:off x="11064703" y="2343150"/>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1730</a:t>
            </a:r>
          </a:p>
        </p:txBody>
      </p:sp>
      <p:sp>
        <p:nvSpPr>
          <p:cNvPr id="49157" name="Oval 1044">
            <a:extLst>
              <a:ext uri="{FF2B5EF4-FFF2-40B4-BE49-F238E27FC236}">
                <a16:creationId xmlns:a16="http://schemas.microsoft.com/office/drawing/2014/main" id="{BD5C938E-5F37-0149-9C19-4DE0EE76D3BB}"/>
              </a:ext>
            </a:extLst>
          </p:cNvPr>
          <p:cNvSpPr>
            <a:spLocks noChangeArrowheads="1"/>
          </p:cNvSpPr>
          <p:nvPr/>
        </p:nvSpPr>
        <p:spPr bwMode="auto">
          <a:xfrm>
            <a:off x="10869441" y="248602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58" name="Oval 1045">
            <a:extLst>
              <a:ext uri="{FF2B5EF4-FFF2-40B4-BE49-F238E27FC236}">
                <a16:creationId xmlns:a16="http://schemas.microsoft.com/office/drawing/2014/main" id="{9472C9F1-8D28-1344-88A6-4A649DF308FC}"/>
              </a:ext>
            </a:extLst>
          </p:cNvPr>
          <p:cNvSpPr>
            <a:spLocks noChangeArrowheads="1"/>
          </p:cNvSpPr>
          <p:nvPr/>
        </p:nvSpPr>
        <p:spPr bwMode="auto">
          <a:xfrm>
            <a:off x="10875791" y="201453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59" name="Oval 1046">
            <a:extLst>
              <a:ext uri="{FF2B5EF4-FFF2-40B4-BE49-F238E27FC236}">
                <a16:creationId xmlns:a16="http://schemas.microsoft.com/office/drawing/2014/main" id="{16372E0D-B27F-B948-B8F9-623BE614052A}"/>
              </a:ext>
            </a:extLst>
          </p:cNvPr>
          <p:cNvSpPr>
            <a:spLocks noChangeArrowheads="1"/>
          </p:cNvSpPr>
          <p:nvPr/>
        </p:nvSpPr>
        <p:spPr bwMode="auto">
          <a:xfrm>
            <a:off x="10878966" y="181768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0" name="Oval 1047">
            <a:extLst>
              <a:ext uri="{FF2B5EF4-FFF2-40B4-BE49-F238E27FC236}">
                <a16:creationId xmlns:a16="http://schemas.microsoft.com/office/drawing/2014/main" id="{3E964350-E36E-784A-98BE-6A8A9D621770}"/>
              </a:ext>
            </a:extLst>
          </p:cNvPr>
          <p:cNvSpPr>
            <a:spLocks noChangeArrowheads="1"/>
          </p:cNvSpPr>
          <p:nvPr/>
        </p:nvSpPr>
        <p:spPr bwMode="auto">
          <a:xfrm>
            <a:off x="10871028" y="144303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1" name="Oval 1048">
            <a:extLst>
              <a:ext uri="{FF2B5EF4-FFF2-40B4-BE49-F238E27FC236}">
                <a16:creationId xmlns:a16="http://schemas.microsoft.com/office/drawing/2014/main" id="{E52E4D7E-6B84-A640-98F2-75648853925A}"/>
              </a:ext>
            </a:extLst>
          </p:cNvPr>
          <p:cNvSpPr>
            <a:spLocks noChangeArrowheads="1"/>
          </p:cNvSpPr>
          <p:nvPr/>
        </p:nvSpPr>
        <p:spPr bwMode="auto">
          <a:xfrm>
            <a:off x="10861503" y="6731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2" name="Oval 1049">
            <a:extLst>
              <a:ext uri="{FF2B5EF4-FFF2-40B4-BE49-F238E27FC236}">
                <a16:creationId xmlns:a16="http://schemas.microsoft.com/office/drawing/2014/main" id="{E555A49A-FE43-6C49-A6FA-565E7178CA4E}"/>
              </a:ext>
            </a:extLst>
          </p:cNvPr>
          <p:cNvSpPr>
            <a:spLocks noChangeArrowheads="1"/>
          </p:cNvSpPr>
          <p:nvPr/>
        </p:nvSpPr>
        <p:spPr bwMode="auto">
          <a:xfrm>
            <a:off x="10863091" y="1057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3" name="Oval 1050">
            <a:extLst>
              <a:ext uri="{FF2B5EF4-FFF2-40B4-BE49-F238E27FC236}">
                <a16:creationId xmlns:a16="http://schemas.microsoft.com/office/drawing/2014/main" id="{2BB0A8C4-15CF-AA41-9B2E-17EF1C0D8F82}"/>
              </a:ext>
            </a:extLst>
          </p:cNvPr>
          <p:cNvSpPr>
            <a:spLocks noChangeArrowheads="1"/>
          </p:cNvSpPr>
          <p:nvPr/>
        </p:nvSpPr>
        <p:spPr bwMode="auto">
          <a:xfrm>
            <a:off x="10864678" y="12477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4" name="Oval 1051">
            <a:extLst>
              <a:ext uri="{FF2B5EF4-FFF2-40B4-BE49-F238E27FC236}">
                <a16:creationId xmlns:a16="http://schemas.microsoft.com/office/drawing/2014/main" id="{BE369F4A-854E-B442-8B4F-E784CF2A4E17}"/>
              </a:ext>
            </a:extLst>
          </p:cNvPr>
          <p:cNvSpPr>
            <a:spLocks noChangeArrowheads="1"/>
          </p:cNvSpPr>
          <p:nvPr/>
        </p:nvSpPr>
        <p:spPr bwMode="auto">
          <a:xfrm>
            <a:off x="10878966" y="16287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5" name="Oval 1052">
            <a:extLst>
              <a:ext uri="{FF2B5EF4-FFF2-40B4-BE49-F238E27FC236}">
                <a16:creationId xmlns:a16="http://schemas.microsoft.com/office/drawing/2014/main" id="{0144DDF0-4169-9742-834C-BD1C89A7B004}"/>
              </a:ext>
            </a:extLst>
          </p:cNvPr>
          <p:cNvSpPr>
            <a:spLocks noChangeArrowheads="1"/>
          </p:cNvSpPr>
          <p:nvPr/>
        </p:nvSpPr>
        <p:spPr bwMode="auto">
          <a:xfrm>
            <a:off x="10872616" y="216693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6" name="Oval 1053">
            <a:extLst>
              <a:ext uri="{FF2B5EF4-FFF2-40B4-BE49-F238E27FC236}">
                <a16:creationId xmlns:a16="http://schemas.microsoft.com/office/drawing/2014/main" id="{8CD1198F-2C72-F642-8121-3AACBDB88E94}"/>
              </a:ext>
            </a:extLst>
          </p:cNvPr>
          <p:cNvSpPr>
            <a:spLocks noChangeArrowheads="1"/>
          </p:cNvSpPr>
          <p:nvPr/>
        </p:nvSpPr>
        <p:spPr bwMode="auto">
          <a:xfrm>
            <a:off x="10872616" y="2289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132098" name="Picture 2" descr="Image result for chester moore hall">
            <a:extLst>
              <a:ext uri="{FF2B5EF4-FFF2-40B4-BE49-F238E27FC236}">
                <a16:creationId xmlns:a16="http://schemas.microsoft.com/office/drawing/2014/main" id="{ACC63EC7-4224-AD45-BF39-2EE4F6FF565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10624" y="503537"/>
            <a:ext cx="1750865" cy="203538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544C779-25C7-4745-8E14-C7BB35A02F3B}"/>
              </a:ext>
            </a:extLst>
          </p:cNvPr>
          <p:cNvSpPr txBox="1"/>
          <p:nvPr/>
        </p:nvSpPr>
        <p:spPr>
          <a:xfrm>
            <a:off x="6744964" y="2870898"/>
            <a:ext cx="2791149" cy="246221"/>
          </a:xfrm>
          <a:prstGeom prst="rect">
            <a:avLst/>
          </a:prstGeom>
          <a:noFill/>
        </p:spPr>
        <p:txBody>
          <a:bodyPr wrap="none" rtlCol="0">
            <a:spAutoFit/>
          </a:bodyPr>
          <a:lstStyle/>
          <a:p>
            <a:r>
              <a:rPr lang="en-US" sz="1000" dirty="0">
                <a:solidFill>
                  <a:srgbClr val="0070C0"/>
                </a:solidFill>
              </a:rPr>
              <a:t>https://</a:t>
            </a:r>
            <a:r>
              <a:rPr lang="en-US" sz="1000" dirty="0" err="1">
                <a:solidFill>
                  <a:srgbClr val="0070C0"/>
                </a:solidFill>
              </a:rPr>
              <a:t>en.wikipedia.org</a:t>
            </a:r>
            <a:r>
              <a:rPr lang="en-US" sz="1000" dirty="0">
                <a:solidFill>
                  <a:srgbClr val="0070C0"/>
                </a:solidFill>
              </a:rPr>
              <a:t>/wiki/</a:t>
            </a:r>
            <a:r>
              <a:rPr lang="en-US" sz="1000" dirty="0" err="1">
                <a:solidFill>
                  <a:srgbClr val="0070C0"/>
                </a:solidFill>
              </a:rPr>
              <a:t>Chester_Moore_Hall</a:t>
            </a:r>
            <a:endParaRPr lang="en-US" sz="1000" dirty="0">
              <a:solidFill>
                <a:srgbClr val="0070C0"/>
              </a:solidFill>
            </a:endParaRPr>
          </a:p>
        </p:txBody>
      </p:sp>
      <p:sp>
        <p:nvSpPr>
          <p:cNvPr id="5" name="TextBox 4">
            <a:extLst>
              <a:ext uri="{FF2B5EF4-FFF2-40B4-BE49-F238E27FC236}">
                <a16:creationId xmlns:a16="http://schemas.microsoft.com/office/drawing/2014/main" id="{B4D2E2ED-2330-4841-9814-AB0EEF4EF720}"/>
              </a:ext>
            </a:extLst>
          </p:cNvPr>
          <p:cNvSpPr txBox="1"/>
          <p:nvPr/>
        </p:nvSpPr>
        <p:spPr>
          <a:xfrm>
            <a:off x="1716022" y="1181414"/>
            <a:ext cx="5849358" cy="1015663"/>
          </a:xfrm>
          <a:prstGeom prst="rect">
            <a:avLst/>
          </a:prstGeom>
          <a:noFill/>
        </p:spPr>
        <p:txBody>
          <a:bodyPr wrap="square" rtlCol="0">
            <a:spAutoFit/>
          </a:bodyPr>
          <a:lstStyle/>
          <a:p>
            <a:r>
              <a:rPr lang="en-US" sz="2000" dirty="0"/>
              <a:t>Hall appears to have studies the human eye – perhaps he reviewed Newton’s “</a:t>
            </a:r>
            <a:r>
              <a:rPr lang="en-US" sz="2000" dirty="0" err="1"/>
              <a:t>Optiks</a:t>
            </a:r>
            <a:r>
              <a:rPr lang="en-US" sz="2000" dirty="0"/>
              <a:t>” that had been published a few years before in 1704….</a:t>
            </a:r>
          </a:p>
        </p:txBody>
      </p:sp>
      <p:pic>
        <p:nvPicPr>
          <p:cNvPr id="7" name="Picture 6">
            <a:extLst>
              <a:ext uri="{FF2B5EF4-FFF2-40B4-BE49-F238E27FC236}">
                <a16:creationId xmlns:a16="http://schemas.microsoft.com/office/drawing/2014/main" id="{A6E584B7-FD9F-C441-844E-939CB79B4E9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61711" y="2332751"/>
            <a:ext cx="4443553" cy="1430520"/>
          </a:xfrm>
          <a:prstGeom prst="rect">
            <a:avLst/>
          </a:prstGeom>
        </p:spPr>
      </p:pic>
      <p:sp>
        <p:nvSpPr>
          <p:cNvPr id="8" name="TextBox 7">
            <a:extLst>
              <a:ext uri="{FF2B5EF4-FFF2-40B4-BE49-F238E27FC236}">
                <a16:creationId xmlns:a16="http://schemas.microsoft.com/office/drawing/2014/main" id="{6D61D8C8-8D82-CB46-B58D-AE0163865519}"/>
              </a:ext>
            </a:extLst>
          </p:cNvPr>
          <p:cNvSpPr txBox="1"/>
          <p:nvPr/>
        </p:nvSpPr>
        <p:spPr>
          <a:xfrm>
            <a:off x="1837485" y="3720742"/>
            <a:ext cx="7417118" cy="1015663"/>
          </a:xfrm>
          <a:prstGeom prst="rect">
            <a:avLst/>
          </a:prstGeom>
          <a:noFill/>
        </p:spPr>
        <p:txBody>
          <a:bodyPr wrap="square" rtlCol="0">
            <a:spAutoFit/>
          </a:bodyPr>
          <a:lstStyle/>
          <a:p>
            <a:r>
              <a:rPr lang="en-US" sz="2000" dirty="0"/>
              <a:t>Hall focused his attention on building telescopes – and in 1733 he built telescopes with apertures of 2.5 inches (6.5 cm) and focal lengths of 20 inches (50 cm).</a:t>
            </a:r>
          </a:p>
        </p:txBody>
      </p:sp>
      <p:sp>
        <p:nvSpPr>
          <p:cNvPr id="9" name="Rectangle 8">
            <a:extLst>
              <a:ext uri="{FF2B5EF4-FFF2-40B4-BE49-F238E27FC236}">
                <a16:creationId xmlns:a16="http://schemas.microsoft.com/office/drawing/2014/main" id="{3903E5F3-8B13-3346-81F0-561BFB11A909}"/>
              </a:ext>
            </a:extLst>
          </p:cNvPr>
          <p:cNvSpPr/>
          <p:nvPr/>
        </p:nvSpPr>
        <p:spPr>
          <a:xfrm>
            <a:off x="4578350" y="4407156"/>
            <a:ext cx="4572000" cy="261610"/>
          </a:xfrm>
          <a:prstGeom prst="rect">
            <a:avLst/>
          </a:prstGeom>
        </p:spPr>
        <p:txBody>
          <a:bodyPr>
            <a:spAutoFit/>
          </a:bodyPr>
          <a:lstStyle/>
          <a:p>
            <a:r>
              <a:rPr lang="en-US" sz="1100" dirty="0">
                <a:solidFill>
                  <a:srgbClr val="0070C0"/>
                </a:solidFill>
              </a:rPr>
              <a:t>https://</a:t>
            </a:r>
            <a:r>
              <a:rPr lang="en-US" sz="1100" dirty="0" err="1">
                <a:solidFill>
                  <a:srgbClr val="0070C0"/>
                </a:solidFill>
              </a:rPr>
              <a:t>www.britannica.com</a:t>
            </a:r>
            <a:r>
              <a:rPr lang="en-US" sz="1100" dirty="0">
                <a:solidFill>
                  <a:srgbClr val="0070C0"/>
                </a:solidFill>
              </a:rPr>
              <a:t>/biography/Chester-Moor-Hall</a:t>
            </a:r>
          </a:p>
        </p:txBody>
      </p:sp>
    </p:spTree>
    <p:extLst>
      <p:ext uri="{BB962C8B-B14F-4D97-AF65-F5344CB8AC3E}">
        <p14:creationId xmlns:p14="http://schemas.microsoft.com/office/powerpoint/2010/main" val="22106367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026">
            <a:extLst>
              <a:ext uri="{FF2B5EF4-FFF2-40B4-BE49-F238E27FC236}">
                <a16:creationId xmlns:a16="http://schemas.microsoft.com/office/drawing/2014/main" id="{A4767009-93EA-8740-A236-C918C63A684A}"/>
              </a:ext>
            </a:extLst>
          </p:cNvPr>
          <p:cNvSpPr>
            <a:spLocks noGrp="1" noChangeArrowheads="1"/>
          </p:cNvSpPr>
          <p:nvPr>
            <p:ph type="title"/>
          </p:nvPr>
        </p:nvSpPr>
        <p:spPr>
          <a:xfrm>
            <a:off x="1992314" y="147638"/>
            <a:ext cx="6719887" cy="1143000"/>
          </a:xfrm>
        </p:spPr>
        <p:txBody>
          <a:bodyPr/>
          <a:lstStyle/>
          <a:p>
            <a:pPr algn="l">
              <a:defRPr/>
            </a:pPr>
            <a:r>
              <a:rPr lang="en-US" altLang="en-US" dirty="0">
                <a:ea typeface="+mj-ea"/>
              </a:rPr>
              <a:t>Chester More Hall (1703-1771)</a:t>
            </a:r>
            <a:r>
              <a:rPr lang="en-US" altLang="en-US" sz="2400" dirty="0">
                <a:ea typeface="+mj-ea"/>
              </a:rPr>
              <a:t> </a:t>
            </a:r>
            <a:br>
              <a:rPr lang="en-US" altLang="en-US" sz="2400" dirty="0">
                <a:ea typeface="+mj-ea"/>
              </a:rPr>
            </a:br>
            <a:r>
              <a:rPr lang="en-US" altLang="en-US" sz="1800" dirty="0">
                <a:ea typeface="+mj-ea"/>
              </a:rPr>
              <a:t>The issues between simple and compound microscope</a:t>
            </a:r>
          </a:p>
        </p:txBody>
      </p:sp>
      <p:sp>
        <p:nvSpPr>
          <p:cNvPr id="20484" name="Line 1028">
            <a:extLst>
              <a:ext uri="{FF2B5EF4-FFF2-40B4-BE49-F238E27FC236}">
                <a16:creationId xmlns:a16="http://schemas.microsoft.com/office/drawing/2014/main" id="{A279B084-525C-994E-BDD2-8E700BD6BBF1}"/>
              </a:ext>
            </a:extLst>
          </p:cNvPr>
          <p:cNvSpPr>
            <a:spLocks noChangeShapeType="1"/>
          </p:cNvSpPr>
          <p:nvPr/>
        </p:nvSpPr>
        <p:spPr bwMode="auto">
          <a:xfrm>
            <a:off x="11009527" y="43235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20485" name="Text Box 1043">
            <a:extLst>
              <a:ext uri="{FF2B5EF4-FFF2-40B4-BE49-F238E27FC236}">
                <a16:creationId xmlns:a16="http://schemas.microsoft.com/office/drawing/2014/main" id="{E6CD5F21-7755-644C-B39E-ABE2F35237A4}"/>
              </a:ext>
            </a:extLst>
          </p:cNvPr>
          <p:cNvSpPr txBox="1">
            <a:spLocks noChangeArrowheads="1"/>
          </p:cNvSpPr>
          <p:nvPr/>
        </p:nvSpPr>
        <p:spPr bwMode="auto">
          <a:xfrm>
            <a:off x="11107952" y="240085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1730</a:t>
            </a:r>
          </a:p>
        </p:txBody>
      </p:sp>
      <p:sp>
        <p:nvSpPr>
          <p:cNvPr id="49157" name="Oval 1044">
            <a:extLst>
              <a:ext uri="{FF2B5EF4-FFF2-40B4-BE49-F238E27FC236}">
                <a16:creationId xmlns:a16="http://schemas.microsoft.com/office/drawing/2014/main" id="{BD5C938E-5F37-0149-9C19-4DE0EE76D3BB}"/>
              </a:ext>
            </a:extLst>
          </p:cNvPr>
          <p:cNvSpPr>
            <a:spLocks noChangeArrowheads="1"/>
          </p:cNvSpPr>
          <p:nvPr/>
        </p:nvSpPr>
        <p:spPr bwMode="auto">
          <a:xfrm>
            <a:off x="10912690" y="254373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58" name="Oval 1045">
            <a:extLst>
              <a:ext uri="{FF2B5EF4-FFF2-40B4-BE49-F238E27FC236}">
                <a16:creationId xmlns:a16="http://schemas.microsoft.com/office/drawing/2014/main" id="{9472C9F1-8D28-1344-88A6-4A649DF308FC}"/>
              </a:ext>
            </a:extLst>
          </p:cNvPr>
          <p:cNvSpPr>
            <a:spLocks noChangeArrowheads="1"/>
          </p:cNvSpPr>
          <p:nvPr/>
        </p:nvSpPr>
        <p:spPr bwMode="auto">
          <a:xfrm>
            <a:off x="10919040" y="207224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59" name="Oval 1046">
            <a:extLst>
              <a:ext uri="{FF2B5EF4-FFF2-40B4-BE49-F238E27FC236}">
                <a16:creationId xmlns:a16="http://schemas.microsoft.com/office/drawing/2014/main" id="{16372E0D-B27F-B948-B8F9-623BE614052A}"/>
              </a:ext>
            </a:extLst>
          </p:cNvPr>
          <p:cNvSpPr>
            <a:spLocks noChangeArrowheads="1"/>
          </p:cNvSpPr>
          <p:nvPr/>
        </p:nvSpPr>
        <p:spPr bwMode="auto">
          <a:xfrm>
            <a:off x="10922215" y="187539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0" name="Oval 1047">
            <a:extLst>
              <a:ext uri="{FF2B5EF4-FFF2-40B4-BE49-F238E27FC236}">
                <a16:creationId xmlns:a16="http://schemas.microsoft.com/office/drawing/2014/main" id="{3E964350-E36E-784A-98BE-6A8A9D621770}"/>
              </a:ext>
            </a:extLst>
          </p:cNvPr>
          <p:cNvSpPr>
            <a:spLocks noChangeArrowheads="1"/>
          </p:cNvSpPr>
          <p:nvPr/>
        </p:nvSpPr>
        <p:spPr bwMode="auto">
          <a:xfrm>
            <a:off x="10914277" y="150074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1" name="Oval 1048">
            <a:extLst>
              <a:ext uri="{FF2B5EF4-FFF2-40B4-BE49-F238E27FC236}">
                <a16:creationId xmlns:a16="http://schemas.microsoft.com/office/drawing/2014/main" id="{E52E4D7E-6B84-A640-98F2-75648853925A}"/>
              </a:ext>
            </a:extLst>
          </p:cNvPr>
          <p:cNvSpPr>
            <a:spLocks noChangeArrowheads="1"/>
          </p:cNvSpPr>
          <p:nvPr/>
        </p:nvSpPr>
        <p:spPr bwMode="auto">
          <a:xfrm>
            <a:off x="10904752" y="73080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2" name="Oval 1049">
            <a:extLst>
              <a:ext uri="{FF2B5EF4-FFF2-40B4-BE49-F238E27FC236}">
                <a16:creationId xmlns:a16="http://schemas.microsoft.com/office/drawing/2014/main" id="{E555A49A-FE43-6C49-A6FA-565E7178CA4E}"/>
              </a:ext>
            </a:extLst>
          </p:cNvPr>
          <p:cNvSpPr>
            <a:spLocks noChangeArrowheads="1"/>
          </p:cNvSpPr>
          <p:nvPr/>
        </p:nvSpPr>
        <p:spPr bwMode="auto">
          <a:xfrm>
            <a:off x="10906340" y="111498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3" name="Oval 1050">
            <a:extLst>
              <a:ext uri="{FF2B5EF4-FFF2-40B4-BE49-F238E27FC236}">
                <a16:creationId xmlns:a16="http://schemas.microsoft.com/office/drawing/2014/main" id="{2BB0A8C4-15CF-AA41-9B2E-17EF1C0D8F82}"/>
              </a:ext>
            </a:extLst>
          </p:cNvPr>
          <p:cNvSpPr>
            <a:spLocks noChangeArrowheads="1"/>
          </p:cNvSpPr>
          <p:nvPr/>
        </p:nvSpPr>
        <p:spPr bwMode="auto">
          <a:xfrm>
            <a:off x="10907927" y="130548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4" name="Oval 1051">
            <a:extLst>
              <a:ext uri="{FF2B5EF4-FFF2-40B4-BE49-F238E27FC236}">
                <a16:creationId xmlns:a16="http://schemas.microsoft.com/office/drawing/2014/main" id="{BE369F4A-854E-B442-8B4F-E784CF2A4E17}"/>
              </a:ext>
            </a:extLst>
          </p:cNvPr>
          <p:cNvSpPr>
            <a:spLocks noChangeArrowheads="1"/>
          </p:cNvSpPr>
          <p:nvPr/>
        </p:nvSpPr>
        <p:spPr bwMode="auto">
          <a:xfrm>
            <a:off x="10922215" y="168648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5" name="Oval 1052">
            <a:extLst>
              <a:ext uri="{FF2B5EF4-FFF2-40B4-BE49-F238E27FC236}">
                <a16:creationId xmlns:a16="http://schemas.microsoft.com/office/drawing/2014/main" id="{0144DDF0-4169-9742-834C-BD1C89A7B004}"/>
              </a:ext>
            </a:extLst>
          </p:cNvPr>
          <p:cNvSpPr>
            <a:spLocks noChangeArrowheads="1"/>
          </p:cNvSpPr>
          <p:nvPr/>
        </p:nvSpPr>
        <p:spPr bwMode="auto">
          <a:xfrm>
            <a:off x="10915865" y="222464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6" name="Oval 1053">
            <a:extLst>
              <a:ext uri="{FF2B5EF4-FFF2-40B4-BE49-F238E27FC236}">
                <a16:creationId xmlns:a16="http://schemas.microsoft.com/office/drawing/2014/main" id="{8CD1198F-2C72-F642-8121-3AACBDB88E94}"/>
              </a:ext>
            </a:extLst>
          </p:cNvPr>
          <p:cNvSpPr>
            <a:spLocks noChangeArrowheads="1"/>
          </p:cNvSpPr>
          <p:nvPr/>
        </p:nvSpPr>
        <p:spPr bwMode="auto">
          <a:xfrm>
            <a:off x="10915865" y="234688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132098" name="Picture 2" descr="Image result for chester moore hall">
            <a:extLst>
              <a:ext uri="{FF2B5EF4-FFF2-40B4-BE49-F238E27FC236}">
                <a16:creationId xmlns:a16="http://schemas.microsoft.com/office/drawing/2014/main" id="{ACC63EC7-4224-AD45-BF39-2EE4F6FF565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10624" y="503537"/>
            <a:ext cx="1750865" cy="2035381"/>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3">
            <a:extLst>
              <a:ext uri="{FF2B5EF4-FFF2-40B4-BE49-F238E27FC236}">
                <a16:creationId xmlns:a16="http://schemas.microsoft.com/office/drawing/2014/main" id="{2C8CDAFC-2211-4E45-AEB1-DDDB076F6CB5}"/>
              </a:ext>
            </a:extLst>
          </p:cNvPr>
          <p:cNvSpPr txBox="1">
            <a:spLocks noChangeArrowheads="1"/>
          </p:cNvSpPr>
          <p:nvPr/>
        </p:nvSpPr>
        <p:spPr bwMode="auto">
          <a:xfrm>
            <a:off x="1711326" y="1654175"/>
            <a:ext cx="6442289"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lvl1pPr marL="342900" indent="-342900" algn="l" rtl="0" eaLnBrk="0" fontAlgn="base" hangingPunct="0">
              <a:spcBef>
                <a:spcPct val="20000"/>
              </a:spcBef>
              <a:spcAft>
                <a:spcPct val="0"/>
              </a:spcAft>
              <a:buSzPct val="100000"/>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SzPct val="100000"/>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SzPct val="100000"/>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SzPct val="100000"/>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SzPct val="100000"/>
              <a:buChar char="•"/>
              <a:defRPr sz="2000">
                <a:solidFill>
                  <a:schemeClr val="tx1"/>
                </a:solidFill>
                <a:latin typeface="+mn-lt"/>
                <a:ea typeface="ＭＳ Ｐゴシック" charset="0"/>
              </a:defRPr>
            </a:lvl5pPr>
            <a:lvl6pPr marL="2514600" indent="-228600" algn="l" rtl="0" eaLnBrk="0" fontAlgn="base" hangingPunct="0">
              <a:spcBef>
                <a:spcPct val="20000"/>
              </a:spcBef>
              <a:spcAft>
                <a:spcPct val="0"/>
              </a:spcAft>
              <a:buSzPct val="100000"/>
              <a:buChar char="•"/>
              <a:defRPr sz="2000">
                <a:solidFill>
                  <a:schemeClr val="tx1"/>
                </a:solidFill>
                <a:latin typeface="+mn-lt"/>
              </a:defRPr>
            </a:lvl6pPr>
            <a:lvl7pPr marL="2971800" indent="-228600" algn="l" rtl="0" eaLnBrk="0" fontAlgn="base" hangingPunct="0">
              <a:spcBef>
                <a:spcPct val="20000"/>
              </a:spcBef>
              <a:spcAft>
                <a:spcPct val="0"/>
              </a:spcAft>
              <a:buSzPct val="100000"/>
              <a:buChar char="•"/>
              <a:defRPr sz="2000">
                <a:solidFill>
                  <a:schemeClr val="tx1"/>
                </a:solidFill>
                <a:latin typeface="+mn-lt"/>
              </a:defRPr>
            </a:lvl7pPr>
            <a:lvl8pPr marL="3429000" indent="-228600" algn="l" rtl="0" eaLnBrk="0" fontAlgn="base" hangingPunct="0">
              <a:spcBef>
                <a:spcPct val="20000"/>
              </a:spcBef>
              <a:spcAft>
                <a:spcPct val="0"/>
              </a:spcAft>
              <a:buSzPct val="100000"/>
              <a:buChar char="•"/>
              <a:defRPr sz="2000">
                <a:solidFill>
                  <a:schemeClr val="tx1"/>
                </a:solidFill>
                <a:latin typeface="+mn-lt"/>
              </a:defRPr>
            </a:lvl8pPr>
            <a:lvl9pPr marL="3886200" indent="-228600" algn="l" rtl="0" eaLnBrk="0" fontAlgn="base" hangingPunct="0">
              <a:spcBef>
                <a:spcPct val="20000"/>
              </a:spcBef>
              <a:spcAft>
                <a:spcPct val="0"/>
              </a:spcAft>
              <a:buSzPct val="100000"/>
              <a:buChar char="•"/>
              <a:defRPr sz="2000">
                <a:solidFill>
                  <a:schemeClr val="tx1"/>
                </a:solidFill>
                <a:latin typeface="+mn-lt"/>
              </a:defRPr>
            </a:lvl9pPr>
          </a:lstStyle>
          <a:p>
            <a:pPr>
              <a:defRPr/>
            </a:pPr>
            <a:r>
              <a:rPr lang="en-US" altLang="en-US" i="0" kern="0" dirty="0">
                <a:ea typeface="+mn-ea"/>
              </a:rPr>
              <a:t>Hall sent a request to one glass maker for some flint glass and a request to another glass maker for some crown glass.</a:t>
            </a:r>
          </a:p>
          <a:p>
            <a:pPr>
              <a:defRPr/>
            </a:pPr>
            <a:r>
              <a:rPr lang="en-US" altLang="en-US" i="0" kern="0" dirty="0">
                <a:ea typeface="+mn-ea"/>
              </a:rPr>
              <a:t>It is believed that both glass makers actually sent both orders on to another glass maker George Bass</a:t>
            </a:r>
          </a:p>
        </p:txBody>
      </p:sp>
    </p:spTree>
    <p:extLst>
      <p:ext uri="{BB962C8B-B14F-4D97-AF65-F5344CB8AC3E}">
        <p14:creationId xmlns:p14="http://schemas.microsoft.com/office/powerpoint/2010/main" val="10390581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92AE5BDD-ADFB-DF49-8A4A-4640CE32A54B}"/>
              </a:ext>
            </a:extLst>
          </p:cNvPr>
          <p:cNvSpPr>
            <a:spLocks noGrp="1" noChangeArrowheads="1"/>
          </p:cNvSpPr>
          <p:nvPr>
            <p:ph type="title"/>
          </p:nvPr>
        </p:nvSpPr>
        <p:spPr>
          <a:xfrm>
            <a:off x="1524001" y="1"/>
            <a:ext cx="6145213" cy="809625"/>
          </a:xfrm>
        </p:spPr>
        <p:txBody>
          <a:bodyPr/>
          <a:lstStyle/>
          <a:p>
            <a:pPr>
              <a:defRPr/>
            </a:pPr>
            <a:r>
              <a:rPr lang="en-US" altLang="en-US">
                <a:ea typeface="+mj-ea"/>
              </a:rPr>
              <a:t>George Bass</a:t>
            </a:r>
          </a:p>
        </p:txBody>
      </p:sp>
      <p:sp>
        <p:nvSpPr>
          <p:cNvPr id="21507" name="Rectangle 3">
            <a:extLst>
              <a:ext uri="{FF2B5EF4-FFF2-40B4-BE49-F238E27FC236}">
                <a16:creationId xmlns:a16="http://schemas.microsoft.com/office/drawing/2014/main" id="{67DB9C39-2664-7746-B4AC-D6EF9009C5EE}"/>
              </a:ext>
            </a:extLst>
          </p:cNvPr>
          <p:cNvSpPr>
            <a:spLocks noGrp="1" noChangeArrowheads="1"/>
          </p:cNvSpPr>
          <p:nvPr>
            <p:ph type="body" idx="1"/>
          </p:nvPr>
        </p:nvSpPr>
        <p:spPr>
          <a:xfrm>
            <a:off x="2005014" y="1238250"/>
            <a:ext cx="6707187" cy="4114800"/>
          </a:xfrm>
        </p:spPr>
        <p:txBody>
          <a:bodyPr/>
          <a:lstStyle/>
          <a:p>
            <a:pPr>
              <a:defRPr/>
            </a:pPr>
            <a:r>
              <a:rPr lang="en-US" altLang="en-US" sz="2400" dirty="0">
                <a:ea typeface="+mn-ea"/>
              </a:rPr>
              <a:t>Hall sent a request to one glass maker for some flint glass and a request to another glass maker for some crown glass. Apparently, he was concerted that if he sent both requests to one glass maker, they would learn his secret.</a:t>
            </a:r>
          </a:p>
          <a:p>
            <a:pPr>
              <a:defRPr/>
            </a:pPr>
            <a:r>
              <a:rPr lang="en-US" altLang="en-US" sz="2400" dirty="0">
                <a:ea typeface="+mn-ea"/>
              </a:rPr>
              <a:t>It is believed that both glass makers actually sent both orders on to George Bass</a:t>
            </a:r>
          </a:p>
        </p:txBody>
      </p:sp>
      <p:sp>
        <p:nvSpPr>
          <p:cNvPr id="21508" name="Line 4">
            <a:extLst>
              <a:ext uri="{FF2B5EF4-FFF2-40B4-BE49-F238E27FC236}">
                <a16:creationId xmlns:a16="http://schemas.microsoft.com/office/drawing/2014/main" id="{8EB8A12C-CB48-7242-AA5D-CA2366C84C36}"/>
              </a:ext>
            </a:extLst>
          </p:cNvPr>
          <p:cNvSpPr>
            <a:spLocks noChangeShapeType="1"/>
          </p:cNvSpPr>
          <p:nvPr/>
        </p:nvSpPr>
        <p:spPr bwMode="auto">
          <a:xfrm>
            <a:off x="10966278" y="444715"/>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21509" name="Text Box 14">
            <a:extLst>
              <a:ext uri="{FF2B5EF4-FFF2-40B4-BE49-F238E27FC236}">
                <a16:creationId xmlns:a16="http://schemas.microsoft.com/office/drawing/2014/main" id="{62418E94-E582-BC4B-98BF-0FBDECF51E74}"/>
              </a:ext>
            </a:extLst>
          </p:cNvPr>
          <p:cNvSpPr txBox="1">
            <a:spLocks noChangeArrowheads="1"/>
          </p:cNvSpPr>
          <p:nvPr/>
        </p:nvSpPr>
        <p:spPr bwMode="auto">
          <a:xfrm>
            <a:off x="11064703" y="2624352"/>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1740</a:t>
            </a:r>
          </a:p>
        </p:txBody>
      </p:sp>
      <p:sp>
        <p:nvSpPr>
          <p:cNvPr id="51205" name="Oval 16">
            <a:extLst>
              <a:ext uri="{FF2B5EF4-FFF2-40B4-BE49-F238E27FC236}">
                <a16:creationId xmlns:a16="http://schemas.microsoft.com/office/drawing/2014/main" id="{FBE2C37F-6B9D-9340-998A-5433FBDE478F}"/>
              </a:ext>
            </a:extLst>
          </p:cNvPr>
          <p:cNvSpPr>
            <a:spLocks noChangeArrowheads="1"/>
          </p:cNvSpPr>
          <p:nvPr/>
        </p:nvSpPr>
        <p:spPr bwMode="auto">
          <a:xfrm>
            <a:off x="10877378" y="275294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1206" name="Oval 17">
            <a:extLst>
              <a:ext uri="{FF2B5EF4-FFF2-40B4-BE49-F238E27FC236}">
                <a16:creationId xmlns:a16="http://schemas.microsoft.com/office/drawing/2014/main" id="{B437D032-CEBE-8E42-AE62-ABB31E495927}"/>
              </a:ext>
            </a:extLst>
          </p:cNvPr>
          <p:cNvSpPr>
            <a:spLocks noChangeArrowheads="1"/>
          </p:cNvSpPr>
          <p:nvPr/>
        </p:nvSpPr>
        <p:spPr bwMode="auto">
          <a:xfrm>
            <a:off x="10869441" y="255609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1207" name="Oval 18">
            <a:extLst>
              <a:ext uri="{FF2B5EF4-FFF2-40B4-BE49-F238E27FC236}">
                <a16:creationId xmlns:a16="http://schemas.microsoft.com/office/drawing/2014/main" id="{13E4F395-EC8C-AB46-9F70-1576D8879AC0}"/>
              </a:ext>
            </a:extLst>
          </p:cNvPr>
          <p:cNvSpPr>
            <a:spLocks noChangeArrowheads="1"/>
          </p:cNvSpPr>
          <p:nvPr/>
        </p:nvSpPr>
        <p:spPr bwMode="auto">
          <a:xfrm>
            <a:off x="10875791" y="2084602"/>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1208" name="Oval 19">
            <a:extLst>
              <a:ext uri="{FF2B5EF4-FFF2-40B4-BE49-F238E27FC236}">
                <a16:creationId xmlns:a16="http://schemas.microsoft.com/office/drawing/2014/main" id="{EB20EBB2-CA82-A748-8BB1-8DACA8DE1CFE}"/>
              </a:ext>
            </a:extLst>
          </p:cNvPr>
          <p:cNvSpPr>
            <a:spLocks noChangeArrowheads="1"/>
          </p:cNvSpPr>
          <p:nvPr/>
        </p:nvSpPr>
        <p:spPr bwMode="auto">
          <a:xfrm>
            <a:off x="10878966" y="1887752"/>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1209" name="Oval 20">
            <a:extLst>
              <a:ext uri="{FF2B5EF4-FFF2-40B4-BE49-F238E27FC236}">
                <a16:creationId xmlns:a16="http://schemas.microsoft.com/office/drawing/2014/main" id="{6B04B20E-701F-4B44-BDAC-617F68139A84}"/>
              </a:ext>
            </a:extLst>
          </p:cNvPr>
          <p:cNvSpPr>
            <a:spLocks noChangeArrowheads="1"/>
          </p:cNvSpPr>
          <p:nvPr/>
        </p:nvSpPr>
        <p:spPr bwMode="auto">
          <a:xfrm>
            <a:off x="10871028" y="1513102"/>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1210" name="Oval 21">
            <a:extLst>
              <a:ext uri="{FF2B5EF4-FFF2-40B4-BE49-F238E27FC236}">
                <a16:creationId xmlns:a16="http://schemas.microsoft.com/office/drawing/2014/main" id="{643639B7-A6C2-1F47-86A4-F8DA675283B0}"/>
              </a:ext>
            </a:extLst>
          </p:cNvPr>
          <p:cNvSpPr>
            <a:spLocks noChangeArrowheads="1"/>
          </p:cNvSpPr>
          <p:nvPr/>
        </p:nvSpPr>
        <p:spPr bwMode="auto">
          <a:xfrm>
            <a:off x="10861503" y="74316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1211" name="Oval 22">
            <a:extLst>
              <a:ext uri="{FF2B5EF4-FFF2-40B4-BE49-F238E27FC236}">
                <a16:creationId xmlns:a16="http://schemas.microsoft.com/office/drawing/2014/main" id="{D8E5B174-D251-3C48-92E1-2DFA884CD9B6}"/>
              </a:ext>
            </a:extLst>
          </p:cNvPr>
          <p:cNvSpPr>
            <a:spLocks noChangeArrowheads="1"/>
          </p:cNvSpPr>
          <p:nvPr/>
        </p:nvSpPr>
        <p:spPr bwMode="auto">
          <a:xfrm>
            <a:off x="10863091" y="112734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1212" name="Oval 23">
            <a:extLst>
              <a:ext uri="{FF2B5EF4-FFF2-40B4-BE49-F238E27FC236}">
                <a16:creationId xmlns:a16="http://schemas.microsoft.com/office/drawing/2014/main" id="{520BE575-0D3B-2C42-888B-D8BBADC37A8A}"/>
              </a:ext>
            </a:extLst>
          </p:cNvPr>
          <p:cNvSpPr>
            <a:spLocks noChangeArrowheads="1"/>
          </p:cNvSpPr>
          <p:nvPr/>
        </p:nvSpPr>
        <p:spPr bwMode="auto">
          <a:xfrm>
            <a:off x="10864678" y="131784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1213" name="Oval 24">
            <a:extLst>
              <a:ext uri="{FF2B5EF4-FFF2-40B4-BE49-F238E27FC236}">
                <a16:creationId xmlns:a16="http://schemas.microsoft.com/office/drawing/2014/main" id="{9FE04F94-4CFB-D44A-A1DA-58DA5980EB4D}"/>
              </a:ext>
            </a:extLst>
          </p:cNvPr>
          <p:cNvSpPr>
            <a:spLocks noChangeArrowheads="1"/>
          </p:cNvSpPr>
          <p:nvPr/>
        </p:nvSpPr>
        <p:spPr bwMode="auto">
          <a:xfrm>
            <a:off x="10878966" y="169884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1214" name="Oval 25">
            <a:extLst>
              <a:ext uri="{FF2B5EF4-FFF2-40B4-BE49-F238E27FC236}">
                <a16:creationId xmlns:a16="http://schemas.microsoft.com/office/drawing/2014/main" id="{F1ADC5B4-34EC-3646-9124-50F04A9511E6}"/>
              </a:ext>
            </a:extLst>
          </p:cNvPr>
          <p:cNvSpPr>
            <a:spLocks noChangeArrowheads="1"/>
          </p:cNvSpPr>
          <p:nvPr/>
        </p:nvSpPr>
        <p:spPr bwMode="auto">
          <a:xfrm>
            <a:off x="10872616" y="2237002"/>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1215" name="Oval 26">
            <a:extLst>
              <a:ext uri="{FF2B5EF4-FFF2-40B4-BE49-F238E27FC236}">
                <a16:creationId xmlns:a16="http://schemas.microsoft.com/office/drawing/2014/main" id="{0ACB88FB-BD5C-FA4E-ADE1-6CB78E40E39B}"/>
              </a:ext>
            </a:extLst>
          </p:cNvPr>
          <p:cNvSpPr>
            <a:spLocks noChangeArrowheads="1"/>
          </p:cNvSpPr>
          <p:nvPr/>
        </p:nvSpPr>
        <p:spPr bwMode="auto">
          <a:xfrm>
            <a:off x="10872616" y="235924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 name="TextBox 1">
            <a:extLst>
              <a:ext uri="{FF2B5EF4-FFF2-40B4-BE49-F238E27FC236}">
                <a16:creationId xmlns:a16="http://schemas.microsoft.com/office/drawing/2014/main" id="{8BAC2C33-D173-9649-8E18-0D30B108B961}"/>
              </a:ext>
            </a:extLst>
          </p:cNvPr>
          <p:cNvSpPr txBox="1"/>
          <p:nvPr/>
        </p:nvSpPr>
        <p:spPr>
          <a:xfrm>
            <a:off x="2048645" y="4337388"/>
            <a:ext cx="7238285" cy="2031325"/>
          </a:xfrm>
          <a:prstGeom prst="rect">
            <a:avLst/>
          </a:prstGeom>
          <a:noFill/>
        </p:spPr>
        <p:txBody>
          <a:bodyPr wrap="square" rtlCol="0">
            <a:spAutoFit/>
          </a:bodyPr>
          <a:lstStyle/>
          <a:p>
            <a:r>
              <a:rPr lang="en-US" sz="1400" b="1" i="0" dirty="0"/>
              <a:t>George Bass</a:t>
            </a:r>
            <a:r>
              <a:rPr lang="en-US" sz="1400" i="0" dirty="0"/>
              <a:t> was an optician known to have made an </a:t>
            </a:r>
            <a:r>
              <a:rPr lang="en-US" sz="1400" i="0" dirty="0">
                <a:hlinkClick r:id="rId3" tooltip="Achromatic lens"/>
              </a:rPr>
              <a:t>achromatic</a:t>
            </a:r>
            <a:r>
              <a:rPr lang="en-US" sz="1400" i="0" dirty="0"/>
              <a:t> </a:t>
            </a:r>
            <a:r>
              <a:rPr lang="en-US" sz="1400" i="0" dirty="0">
                <a:hlinkClick r:id="rId4" tooltip="Doublet (lens)"/>
              </a:rPr>
              <a:t>doublet</a:t>
            </a:r>
            <a:r>
              <a:rPr lang="en-US" sz="1400" i="0" dirty="0"/>
              <a:t> around 1733. </a:t>
            </a:r>
          </a:p>
          <a:p>
            <a:r>
              <a:rPr lang="en-US" sz="1400" i="0" dirty="0"/>
              <a:t>The specifications for the lens elements were given by </a:t>
            </a:r>
            <a:r>
              <a:rPr lang="en-US" sz="1400" i="0" dirty="0">
                <a:hlinkClick r:id="rId5" tooltip="Chester Moore Hall"/>
              </a:rPr>
              <a:t>Chester Moore Hall</a:t>
            </a:r>
            <a:r>
              <a:rPr lang="en-US" sz="1400" i="0" dirty="0"/>
              <a:t>. According to </a:t>
            </a:r>
            <a:r>
              <a:rPr lang="en-US" sz="1400" i="0" dirty="0">
                <a:hlinkClick r:id="rId6" tooltip="Fred Hoyle"/>
              </a:rPr>
              <a:t>Hoyle</a:t>
            </a:r>
            <a:r>
              <a:rPr lang="en-US" sz="1400" i="0" dirty="0"/>
              <a:t>,</a:t>
            </a:r>
            <a:r>
              <a:rPr lang="en-US" sz="1400" i="0" baseline="30000" dirty="0">
                <a:hlinkClick r:id="rId7"/>
              </a:rPr>
              <a:t>[1]</a:t>
            </a:r>
            <a:r>
              <a:rPr lang="en-US" sz="1400" i="0" dirty="0"/>
              <a:t> Hall wished to keep his work on the achromatic lenses a secret and contracted the manufacture of the </a:t>
            </a:r>
            <a:r>
              <a:rPr lang="en-US" sz="1400" i="0" dirty="0">
                <a:hlinkClick r:id="rId8" tooltip="Crown glass (optics)"/>
              </a:rPr>
              <a:t>crown</a:t>
            </a:r>
            <a:r>
              <a:rPr lang="en-US" sz="1400" i="0" dirty="0"/>
              <a:t> and </a:t>
            </a:r>
            <a:r>
              <a:rPr lang="en-US" sz="1400" i="0" dirty="0">
                <a:hlinkClick r:id="rId9" tooltip="Flint glass"/>
              </a:rPr>
              <a:t>flint</a:t>
            </a:r>
            <a:r>
              <a:rPr lang="en-US" sz="1400" i="0" dirty="0"/>
              <a:t> lenses to two different opticians, </a:t>
            </a:r>
            <a:r>
              <a:rPr lang="en-US" sz="1400" i="0" dirty="0">
                <a:hlinkClick r:id="rId10" tooltip="Edward Scarlett"/>
              </a:rPr>
              <a:t>Edward Scarlett</a:t>
            </a:r>
            <a:r>
              <a:rPr lang="en-US" sz="1400" i="0" dirty="0"/>
              <a:t> and James Mann.</a:t>
            </a:r>
            <a:r>
              <a:rPr lang="en-US" sz="1400" i="0" baseline="30000" dirty="0">
                <a:hlinkClick r:id="rId11"/>
              </a:rPr>
              <a:t>[2]</a:t>
            </a:r>
            <a:r>
              <a:rPr lang="en-US" sz="1400" i="0" dirty="0"/>
              <a:t> They in turn sub-contracted the work to the same person, George Bass. He realized the two components were for the same client and, after fitting the two parts together, noted the achromatic properties. Not being as reticent as Hall, Bass let others know of the lens's properties and the method of making an achromatic doublet spread.</a:t>
            </a:r>
          </a:p>
          <a:p>
            <a:endParaRPr lang="en-US" sz="1400" dirty="0"/>
          </a:p>
        </p:txBody>
      </p:sp>
      <p:sp>
        <p:nvSpPr>
          <p:cNvPr id="3" name="TextBox 2">
            <a:extLst>
              <a:ext uri="{FF2B5EF4-FFF2-40B4-BE49-F238E27FC236}">
                <a16:creationId xmlns:a16="http://schemas.microsoft.com/office/drawing/2014/main" id="{F19EC14E-B9E6-7546-9671-3FF60D06E88F}"/>
              </a:ext>
            </a:extLst>
          </p:cNvPr>
          <p:cNvSpPr txBox="1"/>
          <p:nvPr/>
        </p:nvSpPr>
        <p:spPr>
          <a:xfrm>
            <a:off x="6200601" y="6107102"/>
            <a:ext cx="3220753" cy="261610"/>
          </a:xfrm>
          <a:prstGeom prst="rect">
            <a:avLst/>
          </a:prstGeom>
          <a:noFill/>
        </p:spPr>
        <p:txBody>
          <a:bodyPr wrap="none" rtlCol="0">
            <a:spAutoFit/>
          </a:bodyPr>
          <a:lstStyle/>
          <a:p>
            <a:r>
              <a:rPr lang="en-US" sz="1100" dirty="0">
                <a:solidFill>
                  <a:srgbClr val="0070C0"/>
                </a:solidFill>
              </a:rPr>
              <a:t>https://</a:t>
            </a:r>
            <a:r>
              <a:rPr lang="en-US" sz="1100" dirty="0" err="1">
                <a:solidFill>
                  <a:srgbClr val="0070C0"/>
                </a:solidFill>
              </a:rPr>
              <a:t>en.wikipedia.org</a:t>
            </a:r>
            <a:r>
              <a:rPr lang="en-US" sz="1100" dirty="0">
                <a:solidFill>
                  <a:srgbClr val="0070C0"/>
                </a:solidFill>
              </a:rPr>
              <a:t>/wiki/</a:t>
            </a:r>
            <a:r>
              <a:rPr lang="en-US" sz="1100" dirty="0" err="1">
                <a:solidFill>
                  <a:srgbClr val="0070C0"/>
                </a:solidFill>
              </a:rPr>
              <a:t>George_Bass</a:t>
            </a:r>
            <a:r>
              <a:rPr lang="en-US" sz="1100" dirty="0">
                <a:solidFill>
                  <a:srgbClr val="0070C0"/>
                </a:solidFill>
              </a:rPr>
              <a:t>_(optician)</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2A5D744B-3437-AE42-A5F1-CD12640FF111}"/>
              </a:ext>
            </a:extLst>
          </p:cNvPr>
          <p:cNvSpPr>
            <a:spLocks noGrp="1" noChangeArrowheads="1"/>
          </p:cNvSpPr>
          <p:nvPr>
            <p:ph type="title"/>
          </p:nvPr>
        </p:nvSpPr>
        <p:spPr>
          <a:xfrm>
            <a:off x="1524001" y="133350"/>
            <a:ext cx="7324725" cy="769938"/>
          </a:xfrm>
        </p:spPr>
        <p:txBody>
          <a:bodyPr/>
          <a:lstStyle/>
          <a:p>
            <a:pPr>
              <a:defRPr/>
            </a:pPr>
            <a:r>
              <a:rPr lang="en-US" altLang="en-US" dirty="0">
                <a:ea typeface="+mj-ea"/>
              </a:rPr>
              <a:t>John </a:t>
            </a:r>
            <a:r>
              <a:rPr lang="en-US" altLang="en-US" dirty="0" err="1">
                <a:ea typeface="+mj-ea"/>
              </a:rPr>
              <a:t>Dollond</a:t>
            </a:r>
            <a:r>
              <a:rPr lang="en-US" altLang="en-US" dirty="0">
                <a:ea typeface="+mj-ea"/>
              </a:rPr>
              <a:t> (1706-1761)</a:t>
            </a:r>
            <a:br>
              <a:rPr lang="en-US" altLang="en-US" dirty="0">
                <a:ea typeface="+mj-ea"/>
              </a:rPr>
            </a:br>
            <a:r>
              <a:rPr lang="en-US" altLang="en-US" sz="2000" dirty="0">
                <a:ea typeface="+mj-ea"/>
              </a:rPr>
              <a:t>The famous patent of 1758</a:t>
            </a:r>
            <a:endParaRPr lang="en-US" altLang="en-US" dirty="0">
              <a:ea typeface="+mj-ea"/>
            </a:endParaRPr>
          </a:p>
        </p:txBody>
      </p:sp>
      <p:sp>
        <p:nvSpPr>
          <p:cNvPr id="53250" name="Rectangle 3">
            <a:extLst>
              <a:ext uri="{FF2B5EF4-FFF2-40B4-BE49-F238E27FC236}">
                <a16:creationId xmlns:a16="http://schemas.microsoft.com/office/drawing/2014/main" id="{DCBF115D-E20D-6746-BAF7-161831FD0589}"/>
              </a:ext>
            </a:extLst>
          </p:cNvPr>
          <p:cNvSpPr>
            <a:spLocks noGrp="1" noChangeArrowheads="1"/>
          </p:cNvSpPr>
          <p:nvPr>
            <p:ph type="body" idx="1"/>
          </p:nvPr>
        </p:nvSpPr>
        <p:spPr>
          <a:xfrm>
            <a:off x="5450268" y="3360737"/>
            <a:ext cx="4138232" cy="4114800"/>
          </a:xfrm>
        </p:spPr>
        <p:txBody>
          <a:bodyPr/>
          <a:lstStyle/>
          <a:p>
            <a:pPr marL="0" indent="0">
              <a:spcBef>
                <a:spcPts val="500"/>
              </a:spcBef>
              <a:spcAft>
                <a:spcPts val="500"/>
              </a:spcAft>
              <a:buNone/>
            </a:pPr>
            <a:r>
              <a:rPr lang="en-US" altLang="en-US" sz="2400" b="1" dirty="0">
                <a:ea typeface="ＭＳ Ｐゴシック" panose="020B0600070205080204" pitchFamily="34" charset="-128"/>
              </a:rPr>
              <a:t>George Bass</a:t>
            </a:r>
            <a:r>
              <a:rPr lang="en-US" altLang="en-US" sz="2400" dirty="0">
                <a:ea typeface="ＭＳ Ｐゴシック" panose="020B0600070205080204" pitchFamily="34" charset="-128"/>
              </a:rPr>
              <a:t> was the lens-maker that actually made the lenses in about 1733, but he did not divulge the secret until over 20 years later to </a:t>
            </a:r>
            <a:r>
              <a:rPr lang="en-US" altLang="en-US" sz="2400" b="1" dirty="0">
                <a:ea typeface="ＭＳ Ｐゴシック" panose="020B0600070205080204" pitchFamily="34" charset="-128"/>
              </a:rPr>
              <a:t>John </a:t>
            </a:r>
            <a:r>
              <a:rPr lang="en-US" altLang="en-US" sz="2400" b="1" dirty="0" err="1">
                <a:ea typeface="ＭＳ Ｐゴシック" panose="020B0600070205080204" pitchFamily="34" charset="-128"/>
              </a:rPr>
              <a:t>Dollond</a:t>
            </a:r>
            <a:r>
              <a:rPr lang="en-US" altLang="en-US" sz="2400" dirty="0">
                <a:ea typeface="ＭＳ Ｐゴシック" panose="020B0600070205080204" pitchFamily="34" charset="-128"/>
              </a:rPr>
              <a:t> who copied the idea in 1757 and patented the achromatic lens in 1758.</a:t>
            </a:r>
          </a:p>
          <a:p>
            <a:pPr marL="0" indent="0">
              <a:buNone/>
            </a:pPr>
            <a:endParaRPr lang="en-US" altLang="en-US" dirty="0">
              <a:ea typeface="ＭＳ Ｐゴシック" panose="020B0600070205080204" pitchFamily="34" charset="-128"/>
            </a:endParaRPr>
          </a:p>
        </p:txBody>
      </p:sp>
      <p:grpSp>
        <p:nvGrpSpPr>
          <p:cNvPr id="53251" name="Group 6">
            <a:extLst>
              <a:ext uri="{FF2B5EF4-FFF2-40B4-BE49-F238E27FC236}">
                <a16:creationId xmlns:a16="http://schemas.microsoft.com/office/drawing/2014/main" id="{9DA085EB-3D16-5545-B480-B191D9A32570}"/>
              </a:ext>
            </a:extLst>
          </p:cNvPr>
          <p:cNvGrpSpPr>
            <a:grpSpLocks/>
          </p:cNvGrpSpPr>
          <p:nvPr/>
        </p:nvGrpSpPr>
        <p:grpSpPr bwMode="auto">
          <a:xfrm>
            <a:off x="1665288" y="914400"/>
            <a:ext cx="3606800" cy="5270500"/>
            <a:chOff x="151" y="230"/>
            <a:chExt cx="2880" cy="3840"/>
          </a:xfrm>
        </p:grpSpPr>
        <p:pic>
          <p:nvPicPr>
            <p:cNvPr id="53266" name="Picture 4" descr="IMG_2450">
              <a:extLst>
                <a:ext uri="{FF2B5EF4-FFF2-40B4-BE49-F238E27FC236}">
                  <a16:creationId xmlns:a16="http://schemas.microsoft.com/office/drawing/2014/main" id="{91FE66B8-78B7-8D4C-B0B0-DF526EE5C02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1" y="230"/>
              <a:ext cx="2880" cy="3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67" name="Rectangle 5">
              <a:extLst>
                <a:ext uri="{FF2B5EF4-FFF2-40B4-BE49-F238E27FC236}">
                  <a16:creationId xmlns:a16="http://schemas.microsoft.com/office/drawing/2014/main" id="{E5597845-12B7-ED4F-A22B-1F550F1AE6B0}"/>
                </a:ext>
              </a:extLst>
            </p:cNvPr>
            <p:cNvSpPr>
              <a:spLocks noChangeArrowheads="1"/>
            </p:cNvSpPr>
            <p:nvPr/>
          </p:nvSpPr>
          <p:spPr bwMode="auto">
            <a:xfrm>
              <a:off x="1758" y="3891"/>
              <a:ext cx="1205"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000" dirty="0">
                  <a:solidFill>
                    <a:schemeClr val="bg1"/>
                  </a:solidFill>
                </a:rPr>
                <a:t>image © J.Paul Robinson</a:t>
              </a:r>
            </a:p>
          </p:txBody>
        </p:sp>
      </p:grpSp>
      <p:sp>
        <p:nvSpPr>
          <p:cNvPr id="22533" name="Line 7">
            <a:extLst>
              <a:ext uri="{FF2B5EF4-FFF2-40B4-BE49-F238E27FC236}">
                <a16:creationId xmlns:a16="http://schemas.microsoft.com/office/drawing/2014/main" id="{59E38461-2F74-6E4B-B369-238E62B985F6}"/>
              </a:ext>
            </a:extLst>
          </p:cNvPr>
          <p:cNvSpPr>
            <a:spLocks noChangeShapeType="1"/>
          </p:cNvSpPr>
          <p:nvPr/>
        </p:nvSpPr>
        <p:spPr bwMode="auto">
          <a:xfrm>
            <a:off x="11003349" y="374650"/>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53253" name="Oval 24">
            <a:extLst>
              <a:ext uri="{FF2B5EF4-FFF2-40B4-BE49-F238E27FC236}">
                <a16:creationId xmlns:a16="http://schemas.microsoft.com/office/drawing/2014/main" id="{D9547FFB-A492-A743-9008-70B683881061}"/>
              </a:ext>
            </a:extLst>
          </p:cNvPr>
          <p:cNvSpPr>
            <a:spLocks noChangeArrowheads="1"/>
          </p:cNvSpPr>
          <p:nvPr/>
        </p:nvSpPr>
        <p:spPr bwMode="auto">
          <a:xfrm>
            <a:off x="10911274" y="2913062"/>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2535" name="Text Box 25">
            <a:extLst>
              <a:ext uri="{FF2B5EF4-FFF2-40B4-BE49-F238E27FC236}">
                <a16:creationId xmlns:a16="http://schemas.microsoft.com/office/drawing/2014/main" id="{D94037AD-3537-914D-8170-E0031F112093}"/>
              </a:ext>
            </a:extLst>
          </p:cNvPr>
          <p:cNvSpPr txBox="1">
            <a:spLocks noChangeArrowheads="1"/>
          </p:cNvSpPr>
          <p:nvPr/>
        </p:nvSpPr>
        <p:spPr bwMode="auto">
          <a:xfrm>
            <a:off x="11098599" y="2773362"/>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1758</a:t>
            </a:r>
          </a:p>
        </p:txBody>
      </p:sp>
      <p:sp>
        <p:nvSpPr>
          <p:cNvPr id="53255" name="Oval 37">
            <a:extLst>
              <a:ext uri="{FF2B5EF4-FFF2-40B4-BE49-F238E27FC236}">
                <a16:creationId xmlns:a16="http://schemas.microsoft.com/office/drawing/2014/main" id="{11F6DD5F-20BE-804E-BEB8-59FD1C93E89D}"/>
              </a:ext>
            </a:extLst>
          </p:cNvPr>
          <p:cNvSpPr>
            <a:spLocks noChangeArrowheads="1"/>
          </p:cNvSpPr>
          <p:nvPr/>
        </p:nvSpPr>
        <p:spPr bwMode="auto">
          <a:xfrm>
            <a:off x="10914449" y="2682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56" name="Oval 38">
            <a:extLst>
              <a:ext uri="{FF2B5EF4-FFF2-40B4-BE49-F238E27FC236}">
                <a16:creationId xmlns:a16="http://schemas.microsoft.com/office/drawing/2014/main" id="{2B42E00A-E5F2-9944-AD7E-F78E6D24101A}"/>
              </a:ext>
            </a:extLst>
          </p:cNvPr>
          <p:cNvSpPr>
            <a:spLocks noChangeArrowheads="1"/>
          </p:cNvSpPr>
          <p:nvPr/>
        </p:nvSpPr>
        <p:spPr bwMode="auto">
          <a:xfrm>
            <a:off x="10906512" y="24860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57" name="Oval 39">
            <a:extLst>
              <a:ext uri="{FF2B5EF4-FFF2-40B4-BE49-F238E27FC236}">
                <a16:creationId xmlns:a16="http://schemas.microsoft.com/office/drawing/2014/main" id="{5D52966F-20D2-2046-860D-DEBF5E158D26}"/>
              </a:ext>
            </a:extLst>
          </p:cNvPr>
          <p:cNvSpPr>
            <a:spLocks noChangeArrowheads="1"/>
          </p:cNvSpPr>
          <p:nvPr/>
        </p:nvSpPr>
        <p:spPr bwMode="auto">
          <a:xfrm>
            <a:off x="10912862" y="201453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58" name="Oval 40">
            <a:extLst>
              <a:ext uri="{FF2B5EF4-FFF2-40B4-BE49-F238E27FC236}">
                <a16:creationId xmlns:a16="http://schemas.microsoft.com/office/drawing/2014/main" id="{F4E2A8D7-F552-4340-9DBB-86878CAB4609}"/>
              </a:ext>
            </a:extLst>
          </p:cNvPr>
          <p:cNvSpPr>
            <a:spLocks noChangeArrowheads="1"/>
          </p:cNvSpPr>
          <p:nvPr/>
        </p:nvSpPr>
        <p:spPr bwMode="auto">
          <a:xfrm>
            <a:off x="10916037" y="181768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59" name="Oval 41">
            <a:extLst>
              <a:ext uri="{FF2B5EF4-FFF2-40B4-BE49-F238E27FC236}">
                <a16:creationId xmlns:a16="http://schemas.microsoft.com/office/drawing/2014/main" id="{E7859360-E13D-CE4C-B724-024E6D32D49A}"/>
              </a:ext>
            </a:extLst>
          </p:cNvPr>
          <p:cNvSpPr>
            <a:spLocks noChangeArrowheads="1"/>
          </p:cNvSpPr>
          <p:nvPr/>
        </p:nvSpPr>
        <p:spPr bwMode="auto">
          <a:xfrm>
            <a:off x="10908099" y="144303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0" name="Oval 42">
            <a:extLst>
              <a:ext uri="{FF2B5EF4-FFF2-40B4-BE49-F238E27FC236}">
                <a16:creationId xmlns:a16="http://schemas.microsoft.com/office/drawing/2014/main" id="{71D726E4-2753-CB48-A068-88AB4ACB51C7}"/>
              </a:ext>
            </a:extLst>
          </p:cNvPr>
          <p:cNvSpPr>
            <a:spLocks noChangeArrowheads="1"/>
          </p:cNvSpPr>
          <p:nvPr/>
        </p:nvSpPr>
        <p:spPr bwMode="auto">
          <a:xfrm>
            <a:off x="10898574" y="6731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1" name="Oval 43">
            <a:extLst>
              <a:ext uri="{FF2B5EF4-FFF2-40B4-BE49-F238E27FC236}">
                <a16:creationId xmlns:a16="http://schemas.microsoft.com/office/drawing/2014/main" id="{AF65E862-F5E5-FA4A-879C-B36B168A3E0C}"/>
              </a:ext>
            </a:extLst>
          </p:cNvPr>
          <p:cNvSpPr>
            <a:spLocks noChangeArrowheads="1"/>
          </p:cNvSpPr>
          <p:nvPr/>
        </p:nvSpPr>
        <p:spPr bwMode="auto">
          <a:xfrm>
            <a:off x="10900162" y="1057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2" name="Oval 44">
            <a:extLst>
              <a:ext uri="{FF2B5EF4-FFF2-40B4-BE49-F238E27FC236}">
                <a16:creationId xmlns:a16="http://schemas.microsoft.com/office/drawing/2014/main" id="{AFF23EF2-3EEA-3142-BAC2-5551F73401F7}"/>
              </a:ext>
            </a:extLst>
          </p:cNvPr>
          <p:cNvSpPr>
            <a:spLocks noChangeArrowheads="1"/>
          </p:cNvSpPr>
          <p:nvPr/>
        </p:nvSpPr>
        <p:spPr bwMode="auto">
          <a:xfrm>
            <a:off x="10901749" y="12477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3" name="Oval 45">
            <a:extLst>
              <a:ext uri="{FF2B5EF4-FFF2-40B4-BE49-F238E27FC236}">
                <a16:creationId xmlns:a16="http://schemas.microsoft.com/office/drawing/2014/main" id="{C7F87685-DF52-C243-8176-A3E8D6B59636}"/>
              </a:ext>
            </a:extLst>
          </p:cNvPr>
          <p:cNvSpPr>
            <a:spLocks noChangeArrowheads="1"/>
          </p:cNvSpPr>
          <p:nvPr/>
        </p:nvSpPr>
        <p:spPr bwMode="auto">
          <a:xfrm>
            <a:off x="10916037" y="16287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4" name="Oval 46">
            <a:extLst>
              <a:ext uri="{FF2B5EF4-FFF2-40B4-BE49-F238E27FC236}">
                <a16:creationId xmlns:a16="http://schemas.microsoft.com/office/drawing/2014/main" id="{C9DA5A48-A9C9-D24D-9CAB-7B682DBF628B}"/>
              </a:ext>
            </a:extLst>
          </p:cNvPr>
          <p:cNvSpPr>
            <a:spLocks noChangeArrowheads="1"/>
          </p:cNvSpPr>
          <p:nvPr/>
        </p:nvSpPr>
        <p:spPr bwMode="auto">
          <a:xfrm>
            <a:off x="10909687" y="216693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5" name="Oval 47">
            <a:extLst>
              <a:ext uri="{FF2B5EF4-FFF2-40B4-BE49-F238E27FC236}">
                <a16:creationId xmlns:a16="http://schemas.microsoft.com/office/drawing/2014/main" id="{11D58A4B-1BB1-DB48-B731-FE7E2214DB32}"/>
              </a:ext>
            </a:extLst>
          </p:cNvPr>
          <p:cNvSpPr>
            <a:spLocks noChangeArrowheads="1"/>
          </p:cNvSpPr>
          <p:nvPr/>
        </p:nvSpPr>
        <p:spPr bwMode="auto">
          <a:xfrm>
            <a:off x="10909687" y="2289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135170" name="Picture 2">
            <a:extLst>
              <a:ext uri="{FF2B5EF4-FFF2-40B4-BE49-F238E27FC236}">
                <a16:creationId xmlns:a16="http://schemas.microsoft.com/office/drawing/2014/main" id="{A07A6415-00B2-E040-8031-1F7F52D2481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576932" y="570707"/>
            <a:ext cx="1736138" cy="272573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6F90FC0-75D1-084D-8BE3-EF01955A2C5B}"/>
              </a:ext>
            </a:extLst>
          </p:cNvPr>
          <p:cNvSpPr txBox="1"/>
          <p:nvPr/>
        </p:nvSpPr>
        <p:spPr>
          <a:xfrm>
            <a:off x="7001612" y="6516772"/>
            <a:ext cx="3666388" cy="253916"/>
          </a:xfrm>
          <a:prstGeom prst="rect">
            <a:avLst/>
          </a:prstGeom>
          <a:noFill/>
        </p:spPr>
        <p:txBody>
          <a:bodyPr wrap="none" rtlCol="0">
            <a:spAutoFit/>
          </a:bodyPr>
          <a:lstStyle/>
          <a:p>
            <a:r>
              <a:rPr lang="en-US" sz="1050" dirty="0">
                <a:solidFill>
                  <a:srgbClr val="0070C0"/>
                </a:solidFill>
              </a:rPr>
              <a:t>https://</a:t>
            </a:r>
            <a:r>
              <a:rPr lang="en-US" sz="1050" dirty="0" err="1">
                <a:solidFill>
                  <a:srgbClr val="0070C0"/>
                </a:solidFill>
              </a:rPr>
              <a:t>micro.magnet.fsu.edu</a:t>
            </a:r>
            <a:r>
              <a:rPr lang="en-US" sz="1050" dirty="0">
                <a:solidFill>
                  <a:srgbClr val="0070C0"/>
                </a:solidFill>
              </a:rPr>
              <a:t>/optics/timeline/people/</a:t>
            </a:r>
            <a:r>
              <a:rPr lang="en-US" sz="1050" dirty="0" err="1">
                <a:solidFill>
                  <a:srgbClr val="0070C0"/>
                </a:solidFill>
              </a:rPr>
              <a:t>dollond.html</a:t>
            </a:r>
            <a:endParaRPr lang="en-US" sz="1050" dirty="0">
              <a:solidFill>
                <a:srgbClr val="0070C0"/>
              </a:solidFill>
            </a:endParaRPr>
          </a:p>
        </p:txBody>
      </p:sp>
    </p:spTree>
    <p:extLst>
      <p:ext uri="{BB962C8B-B14F-4D97-AF65-F5344CB8AC3E}">
        <p14:creationId xmlns:p14="http://schemas.microsoft.com/office/powerpoint/2010/main" val="3032363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2A5D744B-3437-AE42-A5F1-CD12640FF111}"/>
              </a:ext>
            </a:extLst>
          </p:cNvPr>
          <p:cNvSpPr>
            <a:spLocks noGrp="1" noChangeArrowheads="1"/>
          </p:cNvSpPr>
          <p:nvPr>
            <p:ph type="title"/>
          </p:nvPr>
        </p:nvSpPr>
        <p:spPr>
          <a:xfrm>
            <a:off x="1524001" y="133350"/>
            <a:ext cx="7324725" cy="769938"/>
          </a:xfrm>
        </p:spPr>
        <p:txBody>
          <a:bodyPr/>
          <a:lstStyle/>
          <a:p>
            <a:pPr>
              <a:defRPr/>
            </a:pPr>
            <a:r>
              <a:rPr lang="en-US" altLang="en-US" dirty="0">
                <a:ea typeface="+mj-ea"/>
              </a:rPr>
              <a:t>John </a:t>
            </a:r>
            <a:r>
              <a:rPr lang="en-US" altLang="en-US" dirty="0" err="1">
                <a:ea typeface="+mj-ea"/>
              </a:rPr>
              <a:t>Dollond</a:t>
            </a:r>
            <a:r>
              <a:rPr lang="en-US" altLang="en-US" dirty="0">
                <a:ea typeface="+mj-ea"/>
              </a:rPr>
              <a:t> (1706-1761)</a:t>
            </a:r>
            <a:br>
              <a:rPr lang="en-US" altLang="en-US" dirty="0">
                <a:ea typeface="+mj-ea"/>
              </a:rPr>
            </a:br>
            <a:r>
              <a:rPr lang="en-US" altLang="en-US" sz="2000" dirty="0">
                <a:ea typeface="+mj-ea"/>
              </a:rPr>
              <a:t>The famous patent of 1758</a:t>
            </a:r>
            <a:endParaRPr lang="en-US" altLang="en-US" dirty="0">
              <a:ea typeface="+mj-ea"/>
            </a:endParaRPr>
          </a:p>
        </p:txBody>
      </p:sp>
      <p:sp>
        <p:nvSpPr>
          <p:cNvPr id="53250" name="Rectangle 3">
            <a:extLst>
              <a:ext uri="{FF2B5EF4-FFF2-40B4-BE49-F238E27FC236}">
                <a16:creationId xmlns:a16="http://schemas.microsoft.com/office/drawing/2014/main" id="{DCBF115D-E20D-6746-BAF7-161831FD0589}"/>
              </a:ext>
            </a:extLst>
          </p:cNvPr>
          <p:cNvSpPr>
            <a:spLocks noGrp="1" noChangeArrowheads="1"/>
          </p:cNvSpPr>
          <p:nvPr>
            <p:ph type="body" idx="1"/>
          </p:nvPr>
        </p:nvSpPr>
        <p:spPr>
          <a:xfrm>
            <a:off x="5080381" y="3573663"/>
            <a:ext cx="4138232" cy="2684547"/>
          </a:xfrm>
        </p:spPr>
        <p:txBody>
          <a:bodyPr/>
          <a:lstStyle/>
          <a:p>
            <a:pPr marL="0" indent="0">
              <a:spcBef>
                <a:spcPts val="500"/>
              </a:spcBef>
              <a:spcAft>
                <a:spcPts val="500"/>
              </a:spcAft>
              <a:buNone/>
            </a:pPr>
            <a:r>
              <a:rPr lang="en-US" altLang="en-US" sz="2000" dirty="0">
                <a:ea typeface="ＭＳ Ｐゴシック" panose="020B0600070205080204" pitchFamily="34" charset="-128"/>
              </a:rPr>
              <a:t>Making lenses for microscopes are much more difficult than for telescopes – so most of </a:t>
            </a:r>
            <a:r>
              <a:rPr lang="en-US" altLang="en-US" sz="2000" dirty="0" err="1">
                <a:ea typeface="ＭＳ Ｐゴシック" panose="020B0600070205080204" pitchFamily="34" charset="-128"/>
              </a:rPr>
              <a:t>Dollond’s</a:t>
            </a:r>
            <a:r>
              <a:rPr lang="en-US" altLang="en-US" sz="2000" dirty="0">
                <a:ea typeface="ＭＳ Ｐゴシック" panose="020B0600070205080204" pitchFamily="34" charset="-128"/>
              </a:rPr>
              <a:t> skill was applied to telescope manufacture. The problem was in the manufacture of much smaller lens sets required for microscopy in order to keep the focal distance small</a:t>
            </a:r>
          </a:p>
          <a:p>
            <a:pPr marL="0" indent="0">
              <a:buNone/>
            </a:pPr>
            <a:endParaRPr lang="en-US" altLang="en-US" sz="2800" dirty="0">
              <a:ea typeface="ＭＳ Ｐゴシック" panose="020B0600070205080204" pitchFamily="34" charset="-128"/>
            </a:endParaRPr>
          </a:p>
        </p:txBody>
      </p:sp>
      <p:sp>
        <p:nvSpPr>
          <p:cNvPr id="22533" name="Line 7">
            <a:extLst>
              <a:ext uri="{FF2B5EF4-FFF2-40B4-BE49-F238E27FC236}">
                <a16:creationId xmlns:a16="http://schemas.microsoft.com/office/drawing/2014/main" id="{59E38461-2F74-6E4B-B369-238E62B985F6}"/>
              </a:ext>
            </a:extLst>
          </p:cNvPr>
          <p:cNvSpPr>
            <a:spLocks noChangeShapeType="1"/>
          </p:cNvSpPr>
          <p:nvPr/>
        </p:nvSpPr>
        <p:spPr bwMode="auto">
          <a:xfrm>
            <a:off x="11037662" y="284126"/>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53253" name="Oval 24">
            <a:extLst>
              <a:ext uri="{FF2B5EF4-FFF2-40B4-BE49-F238E27FC236}">
                <a16:creationId xmlns:a16="http://schemas.microsoft.com/office/drawing/2014/main" id="{D9547FFB-A492-A743-9008-70B683881061}"/>
              </a:ext>
            </a:extLst>
          </p:cNvPr>
          <p:cNvSpPr>
            <a:spLocks noChangeArrowheads="1"/>
          </p:cNvSpPr>
          <p:nvPr/>
        </p:nvSpPr>
        <p:spPr bwMode="auto">
          <a:xfrm>
            <a:off x="10945587" y="2822538"/>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2535" name="Text Box 25">
            <a:extLst>
              <a:ext uri="{FF2B5EF4-FFF2-40B4-BE49-F238E27FC236}">
                <a16:creationId xmlns:a16="http://schemas.microsoft.com/office/drawing/2014/main" id="{D94037AD-3537-914D-8170-E0031F112093}"/>
              </a:ext>
            </a:extLst>
          </p:cNvPr>
          <p:cNvSpPr txBox="1">
            <a:spLocks noChangeArrowheads="1"/>
          </p:cNvSpPr>
          <p:nvPr/>
        </p:nvSpPr>
        <p:spPr bwMode="auto">
          <a:xfrm>
            <a:off x="11132912" y="268283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1758</a:t>
            </a:r>
          </a:p>
        </p:txBody>
      </p:sp>
      <p:sp>
        <p:nvSpPr>
          <p:cNvPr id="53255" name="Oval 37">
            <a:extLst>
              <a:ext uri="{FF2B5EF4-FFF2-40B4-BE49-F238E27FC236}">
                <a16:creationId xmlns:a16="http://schemas.microsoft.com/office/drawing/2014/main" id="{11F6DD5F-20BE-804E-BEB8-59FD1C93E89D}"/>
              </a:ext>
            </a:extLst>
          </p:cNvPr>
          <p:cNvSpPr>
            <a:spLocks noChangeArrowheads="1"/>
          </p:cNvSpPr>
          <p:nvPr/>
        </p:nvSpPr>
        <p:spPr bwMode="auto">
          <a:xfrm>
            <a:off x="10948762" y="2592351"/>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56" name="Oval 38">
            <a:extLst>
              <a:ext uri="{FF2B5EF4-FFF2-40B4-BE49-F238E27FC236}">
                <a16:creationId xmlns:a16="http://schemas.microsoft.com/office/drawing/2014/main" id="{2B42E00A-E5F2-9944-AD7E-F78E6D24101A}"/>
              </a:ext>
            </a:extLst>
          </p:cNvPr>
          <p:cNvSpPr>
            <a:spLocks noChangeArrowheads="1"/>
          </p:cNvSpPr>
          <p:nvPr/>
        </p:nvSpPr>
        <p:spPr bwMode="auto">
          <a:xfrm>
            <a:off x="10940825" y="2395501"/>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57" name="Oval 39">
            <a:extLst>
              <a:ext uri="{FF2B5EF4-FFF2-40B4-BE49-F238E27FC236}">
                <a16:creationId xmlns:a16="http://schemas.microsoft.com/office/drawing/2014/main" id="{5D52966F-20D2-2046-860D-DEBF5E158D26}"/>
              </a:ext>
            </a:extLst>
          </p:cNvPr>
          <p:cNvSpPr>
            <a:spLocks noChangeArrowheads="1"/>
          </p:cNvSpPr>
          <p:nvPr/>
        </p:nvSpPr>
        <p:spPr bwMode="auto">
          <a:xfrm>
            <a:off x="10947175" y="1924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58" name="Oval 40">
            <a:extLst>
              <a:ext uri="{FF2B5EF4-FFF2-40B4-BE49-F238E27FC236}">
                <a16:creationId xmlns:a16="http://schemas.microsoft.com/office/drawing/2014/main" id="{F4E2A8D7-F552-4340-9DBB-86878CAB4609}"/>
              </a:ext>
            </a:extLst>
          </p:cNvPr>
          <p:cNvSpPr>
            <a:spLocks noChangeArrowheads="1"/>
          </p:cNvSpPr>
          <p:nvPr/>
        </p:nvSpPr>
        <p:spPr bwMode="auto">
          <a:xfrm>
            <a:off x="10950350" y="17271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59" name="Oval 41">
            <a:extLst>
              <a:ext uri="{FF2B5EF4-FFF2-40B4-BE49-F238E27FC236}">
                <a16:creationId xmlns:a16="http://schemas.microsoft.com/office/drawing/2014/main" id="{E7859360-E13D-CE4C-B724-024E6D32D49A}"/>
              </a:ext>
            </a:extLst>
          </p:cNvPr>
          <p:cNvSpPr>
            <a:spLocks noChangeArrowheads="1"/>
          </p:cNvSpPr>
          <p:nvPr/>
        </p:nvSpPr>
        <p:spPr bwMode="auto">
          <a:xfrm>
            <a:off x="10942412" y="1352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0" name="Oval 42">
            <a:extLst>
              <a:ext uri="{FF2B5EF4-FFF2-40B4-BE49-F238E27FC236}">
                <a16:creationId xmlns:a16="http://schemas.microsoft.com/office/drawing/2014/main" id="{71D726E4-2753-CB48-A068-88AB4ACB51C7}"/>
              </a:ext>
            </a:extLst>
          </p:cNvPr>
          <p:cNvSpPr>
            <a:spLocks noChangeArrowheads="1"/>
          </p:cNvSpPr>
          <p:nvPr/>
        </p:nvSpPr>
        <p:spPr bwMode="auto">
          <a:xfrm>
            <a:off x="10932887" y="582576"/>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1" name="Oval 43">
            <a:extLst>
              <a:ext uri="{FF2B5EF4-FFF2-40B4-BE49-F238E27FC236}">
                <a16:creationId xmlns:a16="http://schemas.microsoft.com/office/drawing/2014/main" id="{AF65E862-F5E5-FA4A-879C-B36B168A3E0C}"/>
              </a:ext>
            </a:extLst>
          </p:cNvPr>
          <p:cNvSpPr>
            <a:spLocks noChangeArrowheads="1"/>
          </p:cNvSpPr>
          <p:nvPr/>
        </p:nvSpPr>
        <p:spPr bwMode="auto">
          <a:xfrm>
            <a:off x="10934475" y="966751"/>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2" name="Oval 44">
            <a:extLst>
              <a:ext uri="{FF2B5EF4-FFF2-40B4-BE49-F238E27FC236}">
                <a16:creationId xmlns:a16="http://schemas.microsoft.com/office/drawing/2014/main" id="{AFF23EF2-3EEA-3142-BAC2-5551F73401F7}"/>
              </a:ext>
            </a:extLst>
          </p:cNvPr>
          <p:cNvSpPr>
            <a:spLocks noChangeArrowheads="1"/>
          </p:cNvSpPr>
          <p:nvPr/>
        </p:nvSpPr>
        <p:spPr bwMode="auto">
          <a:xfrm>
            <a:off x="10936062" y="1157251"/>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3" name="Oval 45">
            <a:extLst>
              <a:ext uri="{FF2B5EF4-FFF2-40B4-BE49-F238E27FC236}">
                <a16:creationId xmlns:a16="http://schemas.microsoft.com/office/drawing/2014/main" id="{C7F87685-DF52-C243-8176-A3E8D6B59636}"/>
              </a:ext>
            </a:extLst>
          </p:cNvPr>
          <p:cNvSpPr>
            <a:spLocks noChangeArrowheads="1"/>
          </p:cNvSpPr>
          <p:nvPr/>
        </p:nvSpPr>
        <p:spPr bwMode="auto">
          <a:xfrm>
            <a:off x="10950350" y="1538251"/>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4" name="Oval 46">
            <a:extLst>
              <a:ext uri="{FF2B5EF4-FFF2-40B4-BE49-F238E27FC236}">
                <a16:creationId xmlns:a16="http://schemas.microsoft.com/office/drawing/2014/main" id="{C9DA5A48-A9C9-D24D-9CAB-7B682DBF628B}"/>
              </a:ext>
            </a:extLst>
          </p:cNvPr>
          <p:cNvSpPr>
            <a:spLocks noChangeArrowheads="1"/>
          </p:cNvSpPr>
          <p:nvPr/>
        </p:nvSpPr>
        <p:spPr bwMode="auto">
          <a:xfrm>
            <a:off x="10944000" y="2076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5" name="Oval 47">
            <a:extLst>
              <a:ext uri="{FF2B5EF4-FFF2-40B4-BE49-F238E27FC236}">
                <a16:creationId xmlns:a16="http://schemas.microsoft.com/office/drawing/2014/main" id="{11D58A4B-1BB1-DB48-B731-FE7E2214DB32}"/>
              </a:ext>
            </a:extLst>
          </p:cNvPr>
          <p:cNvSpPr>
            <a:spLocks noChangeArrowheads="1"/>
          </p:cNvSpPr>
          <p:nvPr/>
        </p:nvSpPr>
        <p:spPr bwMode="auto">
          <a:xfrm>
            <a:off x="10944000" y="2198651"/>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135170" name="Picture 2">
            <a:extLst>
              <a:ext uri="{FF2B5EF4-FFF2-40B4-BE49-F238E27FC236}">
                <a16:creationId xmlns:a16="http://schemas.microsoft.com/office/drawing/2014/main" id="{A07A6415-00B2-E040-8031-1F7F52D2481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576932" y="570707"/>
            <a:ext cx="1736138" cy="272573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6F90FC0-75D1-084D-8BE3-EF01955A2C5B}"/>
              </a:ext>
            </a:extLst>
          </p:cNvPr>
          <p:cNvSpPr txBox="1"/>
          <p:nvPr/>
        </p:nvSpPr>
        <p:spPr>
          <a:xfrm>
            <a:off x="7001612" y="6516772"/>
            <a:ext cx="3666388" cy="253916"/>
          </a:xfrm>
          <a:prstGeom prst="rect">
            <a:avLst/>
          </a:prstGeom>
          <a:noFill/>
        </p:spPr>
        <p:txBody>
          <a:bodyPr wrap="none" rtlCol="0">
            <a:spAutoFit/>
          </a:bodyPr>
          <a:lstStyle/>
          <a:p>
            <a:r>
              <a:rPr lang="en-US" sz="1050" dirty="0">
                <a:solidFill>
                  <a:srgbClr val="0070C0"/>
                </a:solidFill>
              </a:rPr>
              <a:t>https://</a:t>
            </a:r>
            <a:r>
              <a:rPr lang="en-US" sz="1050" dirty="0" err="1">
                <a:solidFill>
                  <a:srgbClr val="0070C0"/>
                </a:solidFill>
              </a:rPr>
              <a:t>micro.magnet.fsu.edu</a:t>
            </a:r>
            <a:r>
              <a:rPr lang="en-US" sz="1050" dirty="0">
                <a:solidFill>
                  <a:srgbClr val="0070C0"/>
                </a:solidFill>
              </a:rPr>
              <a:t>/optics/timeline/people/</a:t>
            </a:r>
            <a:r>
              <a:rPr lang="en-US" sz="1050" dirty="0" err="1">
                <a:solidFill>
                  <a:srgbClr val="0070C0"/>
                </a:solidFill>
              </a:rPr>
              <a:t>dollond.html</a:t>
            </a:r>
            <a:endParaRPr lang="en-US" sz="1050" dirty="0">
              <a:solidFill>
                <a:srgbClr val="0070C0"/>
              </a:solidFill>
            </a:endParaRPr>
          </a:p>
        </p:txBody>
      </p:sp>
      <p:pic>
        <p:nvPicPr>
          <p:cNvPr id="23" name="Picture 22">
            <a:extLst>
              <a:ext uri="{FF2B5EF4-FFF2-40B4-BE49-F238E27FC236}">
                <a16:creationId xmlns:a16="http://schemas.microsoft.com/office/drawing/2014/main" id="{F5B3B064-437C-1546-85E4-8BC6D7A7109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0735" y="1052513"/>
            <a:ext cx="3129221" cy="4752975"/>
          </a:xfrm>
          <a:prstGeom prst="rect">
            <a:avLst/>
          </a:prstGeom>
        </p:spPr>
      </p:pic>
      <p:sp>
        <p:nvSpPr>
          <p:cNvPr id="3" name="TextBox 2">
            <a:extLst>
              <a:ext uri="{FF2B5EF4-FFF2-40B4-BE49-F238E27FC236}">
                <a16:creationId xmlns:a16="http://schemas.microsoft.com/office/drawing/2014/main" id="{7CEEE9FB-A1BA-6E49-8EBE-3F4466071911}"/>
              </a:ext>
            </a:extLst>
          </p:cNvPr>
          <p:cNvSpPr txBox="1"/>
          <p:nvPr/>
        </p:nvSpPr>
        <p:spPr>
          <a:xfrm>
            <a:off x="4886305" y="1037570"/>
            <a:ext cx="2724228" cy="2246769"/>
          </a:xfrm>
          <a:prstGeom prst="rect">
            <a:avLst/>
          </a:prstGeom>
          <a:noFill/>
        </p:spPr>
        <p:txBody>
          <a:bodyPr wrap="square" rtlCol="0">
            <a:spAutoFit/>
          </a:bodyPr>
          <a:lstStyle/>
          <a:p>
            <a:r>
              <a:rPr lang="en-US" sz="2000" dirty="0"/>
              <a:t>Eventually Bass was given credit for the invention of the achromatic lens when the story about Bass’ disclosure to </a:t>
            </a:r>
            <a:r>
              <a:rPr lang="en-US" sz="2000" dirty="0" err="1"/>
              <a:t>Dollond</a:t>
            </a:r>
            <a:r>
              <a:rPr lang="en-US" sz="2000" dirty="0"/>
              <a:t> cam out.. </a:t>
            </a:r>
          </a:p>
        </p:txBody>
      </p:sp>
    </p:spTree>
    <p:extLst>
      <p:ext uri="{BB962C8B-B14F-4D97-AF65-F5344CB8AC3E}">
        <p14:creationId xmlns:p14="http://schemas.microsoft.com/office/powerpoint/2010/main" val="12559367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2A5D744B-3437-AE42-A5F1-CD12640FF111}"/>
              </a:ext>
            </a:extLst>
          </p:cNvPr>
          <p:cNvSpPr>
            <a:spLocks noGrp="1" noChangeArrowheads="1"/>
          </p:cNvSpPr>
          <p:nvPr>
            <p:ph type="title"/>
          </p:nvPr>
        </p:nvSpPr>
        <p:spPr>
          <a:xfrm>
            <a:off x="1524001" y="133350"/>
            <a:ext cx="7324725" cy="769938"/>
          </a:xfrm>
        </p:spPr>
        <p:txBody>
          <a:bodyPr/>
          <a:lstStyle/>
          <a:p>
            <a:pPr>
              <a:defRPr/>
            </a:pPr>
            <a:r>
              <a:rPr lang="en-US" altLang="en-US" dirty="0">
                <a:ea typeface="+mj-ea"/>
              </a:rPr>
              <a:t>John </a:t>
            </a:r>
            <a:r>
              <a:rPr lang="en-US" altLang="en-US" dirty="0" err="1">
                <a:ea typeface="+mj-ea"/>
              </a:rPr>
              <a:t>Dollond</a:t>
            </a:r>
            <a:r>
              <a:rPr lang="en-US" altLang="en-US" dirty="0">
                <a:ea typeface="+mj-ea"/>
              </a:rPr>
              <a:t> (1706-1761)</a:t>
            </a:r>
            <a:br>
              <a:rPr lang="en-US" altLang="en-US" dirty="0">
                <a:ea typeface="+mj-ea"/>
              </a:rPr>
            </a:br>
            <a:r>
              <a:rPr lang="en-US" altLang="en-US" sz="2000" dirty="0">
                <a:ea typeface="+mj-ea"/>
              </a:rPr>
              <a:t>The famous patent of 1758</a:t>
            </a:r>
            <a:endParaRPr lang="en-US" altLang="en-US" dirty="0">
              <a:ea typeface="+mj-ea"/>
            </a:endParaRPr>
          </a:p>
        </p:txBody>
      </p:sp>
      <p:sp>
        <p:nvSpPr>
          <p:cNvPr id="22533" name="Line 7">
            <a:extLst>
              <a:ext uri="{FF2B5EF4-FFF2-40B4-BE49-F238E27FC236}">
                <a16:creationId xmlns:a16="http://schemas.microsoft.com/office/drawing/2014/main" id="{59E38461-2F74-6E4B-B369-238E62B985F6}"/>
              </a:ext>
            </a:extLst>
          </p:cNvPr>
          <p:cNvSpPr>
            <a:spLocks noChangeShapeType="1"/>
          </p:cNvSpPr>
          <p:nvPr/>
        </p:nvSpPr>
        <p:spPr bwMode="auto">
          <a:xfrm>
            <a:off x="11034241" y="374650"/>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53253" name="Oval 24">
            <a:extLst>
              <a:ext uri="{FF2B5EF4-FFF2-40B4-BE49-F238E27FC236}">
                <a16:creationId xmlns:a16="http://schemas.microsoft.com/office/drawing/2014/main" id="{D9547FFB-A492-A743-9008-70B683881061}"/>
              </a:ext>
            </a:extLst>
          </p:cNvPr>
          <p:cNvSpPr>
            <a:spLocks noChangeArrowheads="1"/>
          </p:cNvSpPr>
          <p:nvPr/>
        </p:nvSpPr>
        <p:spPr bwMode="auto">
          <a:xfrm>
            <a:off x="10942166" y="2913062"/>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2535" name="Text Box 25">
            <a:extLst>
              <a:ext uri="{FF2B5EF4-FFF2-40B4-BE49-F238E27FC236}">
                <a16:creationId xmlns:a16="http://schemas.microsoft.com/office/drawing/2014/main" id="{D94037AD-3537-914D-8170-E0031F112093}"/>
              </a:ext>
            </a:extLst>
          </p:cNvPr>
          <p:cNvSpPr txBox="1">
            <a:spLocks noChangeArrowheads="1"/>
          </p:cNvSpPr>
          <p:nvPr/>
        </p:nvSpPr>
        <p:spPr bwMode="auto">
          <a:xfrm>
            <a:off x="11129491" y="2773362"/>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1758</a:t>
            </a:r>
          </a:p>
        </p:txBody>
      </p:sp>
      <p:sp>
        <p:nvSpPr>
          <p:cNvPr id="53255" name="Oval 37">
            <a:extLst>
              <a:ext uri="{FF2B5EF4-FFF2-40B4-BE49-F238E27FC236}">
                <a16:creationId xmlns:a16="http://schemas.microsoft.com/office/drawing/2014/main" id="{11F6DD5F-20BE-804E-BEB8-59FD1C93E89D}"/>
              </a:ext>
            </a:extLst>
          </p:cNvPr>
          <p:cNvSpPr>
            <a:spLocks noChangeArrowheads="1"/>
          </p:cNvSpPr>
          <p:nvPr/>
        </p:nvSpPr>
        <p:spPr bwMode="auto">
          <a:xfrm>
            <a:off x="10945341" y="2682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56" name="Oval 38">
            <a:extLst>
              <a:ext uri="{FF2B5EF4-FFF2-40B4-BE49-F238E27FC236}">
                <a16:creationId xmlns:a16="http://schemas.microsoft.com/office/drawing/2014/main" id="{2B42E00A-E5F2-9944-AD7E-F78E6D24101A}"/>
              </a:ext>
            </a:extLst>
          </p:cNvPr>
          <p:cNvSpPr>
            <a:spLocks noChangeArrowheads="1"/>
          </p:cNvSpPr>
          <p:nvPr/>
        </p:nvSpPr>
        <p:spPr bwMode="auto">
          <a:xfrm>
            <a:off x="10937404" y="24860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57" name="Oval 39">
            <a:extLst>
              <a:ext uri="{FF2B5EF4-FFF2-40B4-BE49-F238E27FC236}">
                <a16:creationId xmlns:a16="http://schemas.microsoft.com/office/drawing/2014/main" id="{5D52966F-20D2-2046-860D-DEBF5E158D26}"/>
              </a:ext>
            </a:extLst>
          </p:cNvPr>
          <p:cNvSpPr>
            <a:spLocks noChangeArrowheads="1"/>
          </p:cNvSpPr>
          <p:nvPr/>
        </p:nvSpPr>
        <p:spPr bwMode="auto">
          <a:xfrm>
            <a:off x="10943754" y="201453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58" name="Oval 40">
            <a:extLst>
              <a:ext uri="{FF2B5EF4-FFF2-40B4-BE49-F238E27FC236}">
                <a16:creationId xmlns:a16="http://schemas.microsoft.com/office/drawing/2014/main" id="{F4E2A8D7-F552-4340-9DBB-86878CAB4609}"/>
              </a:ext>
            </a:extLst>
          </p:cNvPr>
          <p:cNvSpPr>
            <a:spLocks noChangeArrowheads="1"/>
          </p:cNvSpPr>
          <p:nvPr/>
        </p:nvSpPr>
        <p:spPr bwMode="auto">
          <a:xfrm>
            <a:off x="10946929" y="181768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59" name="Oval 41">
            <a:extLst>
              <a:ext uri="{FF2B5EF4-FFF2-40B4-BE49-F238E27FC236}">
                <a16:creationId xmlns:a16="http://schemas.microsoft.com/office/drawing/2014/main" id="{E7859360-E13D-CE4C-B724-024E6D32D49A}"/>
              </a:ext>
            </a:extLst>
          </p:cNvPr>
          <p:cNvSpPr>
            <a:spLocks noChangeArrowheads="1"/>
          </p:cNvSpPr>
          <p:nvPr/>
        </p:nvSpPr>
        <p:spPr bwMode="auto">
          <a:xfrm>
            <a:off x="10938991" y="144303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0" name="Oval 42">
            <a:extLst>
              <a:ext uri="{FF2B5EF4-FFF2-40B4-BE49-F238E27FC236}">
                <a16:creationId xmlns:a16="http://schemas.microsoft.com/office/drawing/2014/main" id="{71D726E4-2753-CB48-A068-88AB4ACB51C7}"/>
              </a:ext>
            </a:extLst>
          </p:cNvPr>
          <p:cNvSpPr>
            <a:spLocks noChangeArrowheads="1"/>
          </p:cNvSpPr>
          <p:nvPr/>
        </p:nvSpPr>
        <p:spPr bwMode="auto">
          <a:xfrm>
            <a:off x="10929466" y="6731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1" name="Oval 43">
            <a:extLst>
              <a:ext uri="{FF2B5EF4-FFF2-40B4-BE49-F238E27FC236}">
                <a16:creationId xmlns:a16="http://schemas.microsoft.com/office/drawing/2014/main" id="{AF65E862-F5E5-FA4A-879C-B36B168A3E0C}"/>
              </a:ext>
            </a:extLst>
          </p:cNvPr>
          <p:cNvSpPr>
            <a:spLocks noChangeArrowheads="1"/>
          </p:cNvSpPr>
          <p:nvPr/>
        </p:nvSpPr>
        <p:spPr bwMode="auto">
          <a:xfrm>
            <a:off x="10931054" y="1057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2" name="Oval 44">
            <a:extLst>
              <a:ext uri="{FF2B5EF4-FFF2-40B4-BE49-F238E27FC236}">
                <a16:creationId xmlns:a16="http://schemas.microsoft.com/office/drawing/2014/main" id="{AFF23EF2-3EEA-3142-BAC2-5551F73401F7}"/>
              </a:ext>
            </a:extLst>
          </p:cNvPr>
          <p:cNvSpPr>
            <a:spLocks noChangeArrowheads="1"/>
          </p:cNvSpPr>
          <p:nvPr/>
        </p:nvSpPr>
        <p:spPr bwMode="auto">
          <a:xfrm>
            <a:off x="10932641" y="12477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3" name="Oval 45">
            <a:extLst>
              <a:ext uri="{FF2B5EF4-FFF2-40B4-BE49-F238E27FC236}">
                <a16:creationId xmlns:a16="http://schemas.microsoft.com/office/drawing/2014/main" id="{C7F87685-DF52-C243-8176-A3E8D6B59636}"/>
              </a:ext>
            </a:extLst>
          </p:cNvPr>
          <p:cNvSpPr>
            <a:spLocks noChangeArrowheads="1"/>
          </p:cNvSpPr>
          <p:nvPr/>
        </p:nvSpPr>
        <p:spPr bwMode="auto">
          <a:xfrm>
            <a:off x="10946929" y="16287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4" name="Oval 46">
            <a:extLst>
              <a:ext uri="{FF2B5EF4-FFF2-40B4-BE49-F238E27FC236}">
                <a16:creationId xmlns:a16="http://schemas.microsoft.com/office/drawing/2014/main" id="{C9DA5A48-A9C9-D24D-9CAB-7B682DBF628B}"/>
              </a:ext>
            </a:extLst>
          </p:cNvPr>
          <p:cNvSpPr>
            <a:spLocks noChangeArrowheads="1"/>
          </p:cNvSpPr>
          <p:nvPr/>
        </p:nvSpPr>
        <p:spPr bwMode="auto">
          <a:xfrm>
            <a:off x="10940579" y="216693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5" name="Oval 47">
            <a:extLst>
              <a:ext uri="{FF2B5EF4-FFF2-40B4-BE49-F238E27FC236}">
                <a16:creationId xmlns:a16="http://schemas.microsoft.com/office/drawing/2014/main" id="{11D58A4B-1BB1-DB48-B731-FE7E2214DB32}"/>
              </a:ext>
            </a:extLst>
          </p:cNvPr>
          <p:cNvSpPr>
            <a:spLocks noChangeArrowheads="1"/>
          </p:cNvSpPr>
          <p:nvPr/>
        </p:nvSpPr>
        <p:spPr bwMode="auto">
          <a:xfrm>
            <a:off x="10940579" y="2289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135170" name="Picture 2">
            <a:extLst>
              <a:ext uri="{FF2B5EF4-FFF2-40B4-BE49-F238E27FC236}">
                <a16:creationId xmlns:a16="http://schemas.microsoft.com/office/drawing/2014/main" id="{A07A6415-00B2-E040-8031-1F7F52D2481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576932" y="570707"/>
            <a:ext cx="1736138" cy="272573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6F90FC0-75D1-084D-8BE3-EF01955A2C5B}"/>
              </a:ext>
            </a:extLst>
          </p:cNvPr>
          <p:cNvSpPr txBox="1"/>
          <p:nvPr/>
        </p:nvSpPr>
        <p:spPr>
          <a:xfrm>
            <a:off x="7001612" y="6516772"/>
            <a:ext cx="3666388" cy="253916"/>
          </a:xfrm>
          <a:prstGeom prst="rect">
            <a:avLst/>
          </a:prstGeom>
          <a:noFill/>
        </p:spPr>
        <p:txBody>
          <a:bodyPr wrap="none" rtlCol="0">
            <a:spAutoFit/>
          </a:bodyPr>
          <a:lstStyle/>
          <a:p>
            <a:r>
              <a:rPr lang="en-US" sz="1050" dirty="0">
                <a:solidFill>
                  <a:srgbClr val="0070C0"/>
                </a:solidFill>
              </a:rPr>
              <a:t>https://</a:t>
            </a:r>
            <a:r>
              <a:rPr lang="en-US" sz="1050" dirty="0" err="1">
                <a:solidFill>
                  <a:srgbClr val="0070C0"/>
                </a:solidFill>
              </a:rPr>
              <a:t>micro.magnet.fsu.edu</a:t>
            </a:r>
            <a:r>
              <a:rPr lang="en-US" sz="1050" dirty="0">
                <a:solidFill>
                  <a:srgbClr val="0070C0"/>
                </a:solidFill>
              </a:rPr>
              <a:t>/optics/timeline/people/</a:t>
            </a:r>
            <a:r>
              <a:rPr lang="en-US" sz="1050" dirty="0" err="1">
                <a:solidFill>
                  <a:srgbClr val="0070C0"/>
                </a:solidFill>
              </a:rPr>
              <a:t>dollond.html</a:t>
            </a:r>
            <a:endParaRPr lang="en-US" sz="1050" dirty="0">
              <a:solidFill>
                <a:srgbClr val="0070C0"/>
              </a:solidFill>
            </a:endParaRPr>
          </a:p>
        </p:txBody>
      </p:sp>
      <p:sp>
        <p:nvSpPr>
          <p:cNvPr id="3" name="TextBox 2">
            <a:extLst>
              <a:ext uri="{FF2B5EF4-FFF2-40B4-BE49-F238E27FC236}">
                <a16:creationId xmlns:a16="http://schemas.microsoft.com/office/drawing/2014/main" id="{7CEEE9FB-A1BA-6E49-8EBE-3F4466071911}"/>
              </a:ext>
            </a:extLst>
          </p:cNvPr>
          <p:cNvSpPr txBox="1"/>
          <p:nvPr/>
        </p:nvSpPr>
        <p:spPr>
          <a:xfrm>
            <a:off x="2070284" y="3719835"/>
            <a:ext cx="7242787" cy="2554545"/>
          </a:xfrm>
          <a:prstGeom prst="rect">
            <a:avLst/>
          </a:prstGeom>
          <a:noFill/>
        </p:spPr>
        <p:txBody>
          <a:bodyPr wrap="square" rtlCol="0">
            <a:spAutoFit/>
          </a:bodyPr>
          <a:lstStyle/>
          <a:p>
            <a:r>
              <a:rPr lang="en-US" sz="2000" dirty="0" err="1"/>
              <a:t>Dollond</a:t>
            </a:r>
            <a:r>
              <a:rPr lang="en-US" sz="2000" dirty="0"/>
              <a:t> still won a prestigious award from the Royal Society, known as the Copley Medal – However as noted earlier, it was eventually agreed that </a:t>
            </a:r>
            <a:r>
              <a:rPr lang="en-US" sz="2000" dirty="0" err="1"/>
              <a:t>Dollond</a:t>
            </a:r>
            <a:r>
              <a:rPr lang="en-US" sz="2000" dirty="0"/>
              <a:t> was not the inventor of the achromatic lens despite having a patent!</a:t>
            </a:r>
          </a:p>
          <a:p>
            <a:endParaRPr lang="en-US" sz="2000" dirty="0"/>
          </a:p>
          <a:p>
            <a:endParaRPr lang="en-US" sz="2000" dirty="0"/>
          </a:p>
          <a:p>
            <a:r>
              <a:rPr lang="en-US" sz="2000" dirty="0"/>
              <a:t>(Other winners have been Benjamin Franklin, Louis Pasteur, Albert Einstein, Charles Darwin, Stephen Hawking….)</a:t>
            </a:r>
          </a:p>
        </p:txBody>
      </p:sp>
      <p:pic>
        <p:nvPicPr>
          <p:cNvPr id="6" name="Picture 5">
            <a:extLst>
              <a:ext uri="{FF2B5EF4-FFF2-40B4-BE49-F238E27FC236}">
                <a16:creationId xmlns:a16="http://schemas.microsoft.com/office/drawing/2014/main" id="{CA8552E6-B236-9242-92F1-32A547A8AED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04090" y="1111137"/>
            <a:ext cx="2474407" cy="2463336"/>
          </a:xfrm>
          <a:prstGeom prst="rect">
            <a:avLst/>
          </a:prstGeom>
        </p:spPr>
      </p:pic>
    </p:spTree>
    <p:extLst>
      <p:ext uri="{BB962C8B-B14F-4D97-AF65-F5344CB8AC3E}">
        <p14:creationId xmlns:p14="http://schemas.microsoft.com/office/powerpoint/2010/main" val="39674423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4">
            <a:extLst>
              <a:ext uri="{FF2B5EF4-FFF2-40B4-BE49-F238E27FC236}">
                <a16:creationId xmlns:a16="http://schemas.microsoft.com/office/drawing/2014/main" id="{1479366E-8308-634C-A720-7BFBB44F9AF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29439" y="1733551"/>
            <a:ext cx="854075" cy="19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2">
            <a:extLst>
              <a:ext uri="{FF2B5EF4-FFF2-40B4-BE49-F238E27FC236}">
                <a16:creationId xmlns:a16="http://schemas.microsoft.com/office/drawing/2014/main" id="{056143D3-ECBD-8443-A1D7-BE9CB9D50D0B}"/>
              </a:ext>
            </a:extLst>
          </p:cNvPr>
          <p:cNvSpPr>
            <a:spLocks noGrp="1" noChangeArrowheads="1"/>
          </p:cNvSpPr>
          <p:nvPr>
            <p:ph type="title"/>
          </p:nvPr>
        </p:nvSpPr>
        <p:spPr>
          <a:xfrm>
            <a:off x="1524001" y="0"/>
            <a:ext cx="7045325" cy="819150"/>
          </a:xfrm>
        </p:spPr>
        <p:txBody>
          <a:bodyPr/>
          <a:lstStyle/>
          <a:p>
            <a:pPr>
              <a:defRPr/>
            </a:pPr>
            <a:r>
              <a:rPr lang="en-US" altLang="en-US">
                <a:ea typeface="+mj-ea"/>
              </a:rPr>
              <a:t>Secondary Microscopes</a:t>
            </a:r>
          </a:p>
        </p:txBody>
      </p:sp>
      <p:sp>
        <p:nvSpPr>
          <p:cNvPr id="55299" name="Rectangle 3">
            <a:extLst>
              <a:ext uri="{FF2B5EF4-FFF2-40B4-BE49-F238E27FC236}">
                <a16:creationId xmlns:a16="http://schemas.microsoft.com/office/drawing/2014/main" id="{64B0DED8-A8E4-8742-B86E-5F215587956F}"/>
              </a:ext>
            </a:extLst>
          </p:cNvPr>
          <p:cNvSpPr>
            <a:spLocks noGrp="1" noChangeArrowheads="1"/>
          </p:cNvSpPr>
          <p:nvPr>
            <p:ph type="body" idx="1"/>
          </p:nvPr>
        </p:nvSpPr>
        <p:spPr>
          <a:xfrm>
            <a:off x="1938338" y="754063"/>
            <a:ext cx="6584950" cy="4114800"/>
          </a:xfrm>
        </p:spPr>
        <p:txBody>
          <a:bodyPr/>
          <a:lstStyle/>
          <a:p>
            <a:pPr>
              <a:spcBef>
                <a:spcPts val="500"/>
              </a:spcBef>
              <a:spcAft>
                <a:spcPts val="500"/>
              </a:spcAft>
            </a:pPr>
            <a:r>
              <a:rPr lang="en-US" altLang="en-US" sz="1800" b="1">
                <a:ea typeface="ＭＳ Ｐゴシック" panose="020B0600070205080204" pitchFamily="34" charset="-128"/>
              </a:rPr>
              <a:t>George Adams Sr.</a:t>
            </a:r>
            <a:r>
              <a:rPr lang="en-US" altLang="en-US" sz="1800">
                <a:ea typeface="ＭＳ Ｐゴシック" panose="020B0600070205080204" pitchFamily="34" charset="-128"/>
              </a:rPr>
              <a:t> made many microscopes from about 1740-1790 but he was predominantly just a good manufacturer not inventor (in fact it is thought he was more than a copier!)</a:t>
            </a:r>
          </a:p>
          <a:p>
            <a:pPr>
              <a:spcBef>
                <a:spcPts val="500"/>
              </a:spcBef>
              <a:spcAft>
                <a:spcPts val="500"/>
              </a:spcAft>
            </a:pPr>
            <a:endParaRPr lang="en-US" altLang="en-US" sz="1800">
              <a:ea typeface="ＭＳ Ｐゴシック" panose="020B0600070205080204" pitchFamily="34" charset="-128"/>
            </a:endParaRPr>
          </a:p>
          <a:p>
            <a:pPr>
              <a:spcBef>
                <a:spcPts val="500"/>
              </a:spcBef>
              <a:spcAft>
                <a:spcPts val="500"/>
              </a:spcAft>
            </a:pPr>
            <a:endParaRPr lang="en-US" altLang="en-US" sz="1800">
              <a:ea typeface="ＭＳ Ｐゴシック" panose="020B0600070205080204" pitchFamily="34" charset="-128"/>
            </a:endParaRPr>
          </a:p>
          <a:p>
            <a:pPr>
              <a:spcBef>
                <a:spcPts val="500"/>
              </a:spcBef>
              <a:spcAft>
                <a:spcPts val="500"/>
              </a:spcAft>
            </a:pPr>
            <a:endParaRPr lang="en-US" altLang="en-US" sz="1800">
              <a:ea typeface="ＭＳ Ｐゴシック" panose="020B0600070205080204" pitchFamily="34" charset="-128"/>
            </a:endParaRPr>
          </a:p>
          <a:p>
            <a:pPr>
              <a:spcBef>
                <a:spcPts val="500"/>
              </a:spcBef>
              <a:spcAft>
                <a:spcPts val="500"/>
              </a:spcAft>
            </a:pPr>
            <a:endParaRPr lang="en-US" altLang="en-US" sz="1800">
              <a:ea typeface="ＭＳ Ｐゴシック" panose="020B0600070205080204" pitchFamily="34" charset="-128"/>
            </a:endParaRPr>
          </a:p>
        </p:txBody>
      </p:sp>
      <p:sp>
        <p:nvSpPr>
          <p:cNvPr id="55300" name="Text Box 7">
            <a:extLst>
              <a:ext uri="{FF2B5EF4-FFF2-40B4-BE49-F238E27FC236}">
                <a16:creationId xmlns:a16="http://schemas.microsoft.com/office/drawing/2014/main" id="{5C35E9E4-892C-0A4F-B787-E33683B7F452}"/>
              </a:ext>
            </a:extLst>
          </p:cNvPr>
          <p:cNvSpPr txBox="1">
            <a:spLocks noChangeArrowheads="1"/>
          </p:cNvSpPr>
          <p:nvPr/>
        </p:nvSpPr>
        <p:spPr bwMode="auto">
          <a:xfrm>
            <a:off x="6197601" y="3636963"/>
            <a:ext cx="3136611"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600" dirty="0"/>
              <a:t>“New Improved Compound Microscope, George Adams, 1790</a:t>
            </a:r>
          </a:p>
          <a:p>
            <a:pPr>
              <a:spcBef>
                <a:spcPct val="0"/>
              </a:spcBef>
              <a:buSzTx/>
              <a:buFontTx/>
              <a:buNone/>
            </a:pPr>
            <a:r>
              <a:rPr lang="en-US" altLang="en-US" sz="1600" dirty="0"/>
              <a:t>Adams described this instrument in his “Essays on the Microscope” in 1787. The mechanism allowed freedom of movement. The specimen could be viewed in direct light or in light reflected from a large mirror. </a:t>
            </a:r>
          </a:p>
        </p:txBody>
      </p:sp>
      <p:grpSp>
        <p:nvGrpSpPr>
          <p:cNvPr id="55301" name="Group 9">
            <a:extLst>
              <a:ext uri="{FF2B5EF4-FFF2-40B4-BE49-F238E27FC236}">
                <a16:creationId xmlns:a16="http://schemas.microsoft.com/office/drawing/2014/main" id="{50DF9B07-BCAA-C647-9EB7-D1B71F172989}"/>
              </a:ext>
            </a:extLst>
          </p:cNvPr>
          <p:cNvGrpSpPr>
            <a:grpSpLocks/>
          </p:cNvGrpSpPr>
          <p:nvPr/>
        </p:nvGrpSpPr>
        <p:grpSpPr bwMode="auto">
          <a:xfrm>
            <a:off x="1579564" y="1901826"/>
            <a:ext cx="4363748" cy="4602163"/>
            <a:chOff x="197" y="1594"/>
            <a:chExt cx="1591" cy="2121"/>
          </a:xfrm>
        </p:grpSpPr>
        <p:pic>
          <p:nvPicPr>
            <p:cNvPr id="55317" name="Picture 6" descr="IMG_2448">
              <a:extLst>
                <a:ext uri="{FF2B5EF4-FFF2-40B4-BE49-F238E27FC236}">
                  <a16:creationId xmlns:a16="http://schemas.microsoft.com/office/drawing/2014/main" id="{1D5E3DBB-0120-4E4B-8913-317C5AB250E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7" y="1594"/>
              <a:ext cx="1591" cy="2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18" name="Text Box 8">
              <a:extLst>
                <a:ext uri="{FF2B5EF4-FFF2-40B4-BE49-F238E27FC236}">
                  <a16:creationId xmlns:a16="http://schemas.microsoft.com/office/drawing/2014/main" id="{F95ED34A-BB5F-BC49-81EC-CFB83A044379}"/>
                </a:ext>
              </a:extLst>
            </p:cNvPr>
            <p:cNvSpPr txBox="1">
              <a:spLocks noChangeArrowheads="1"/>
            </p:cNvSpPr>
            <p:nvPr/>
          </p:nvSpPr>
          <p:spPr bwMode="auto">
            <a:xfrm>
              <a:off x="673" y="3523"/>
              <a:ext cx="638"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600">
                  <a:solidFill>
                    <a:schemeClr val="bg1"/>
                  </a:solidFill>
                </a:rPr>
                <a:t>© J.Paul Robinson</a:t>
              </a:r>
            </a:p>
          </p:txBody>
        </p:sp>
      </p:grpSp>
      <p:sp>
        <p:nvSpPr>
          <p:cNvPr id="23559" name="Line 10">
            <a:extLst>
              <a:ext uri="{FF2B5EF4-FFF2-40B4-BE49-F238E27FC236}">
                <a16:creationId xmlns:a16="http://schemas.microsoft.com/office/drawing/2014/main" id="{740B576B-CB27-8344-9AD1-F50E3DED4217}"/>
              </a:ext>
            </a:extLst>
          </p:cNvPr>
          <p:cNvSpPr>
            <a:spLocks noChangeShapeType="1"/>
          </p:cNvSpPr>
          <p:nvPr/>
        </p:nvSpPr>
        <p:spPr bwMode="auto">
          <a:xfrm>
            <a:off x="11039188" y="317176"/>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23560" name="Text Box 27">
            <a:extLst>
              <a:ext uri="{FF2B5EF4-FFF2-40B4-BE49-F238E27FC236}">
                <a16:creationId xmlns:a16="http://schemas.microsoft.com/office/drawing/2014/main" id="{351C3373-B6FA-2A46-964B-F3F7A16A5D07}"/>
              </a:ext>
            </a:extLst>
          </p:cNvPr>
          <p:cNvSpPr txBox="1">
            <a:spLocks noChangeArrowheads="1"/>
          </p:cNvSpPr>
          <p:nvPr/>
        </p:nvSpPr>
        <p:spPr bwMode="auto">
          <a:xfrm>
            <a:off x="11134438" y="289368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1763</a:t>
            </a:r>
          </a:p>
        </p:txBody>
      </p:sp>
      <p:sp>
        <p:nvSpPr>
          <p:cNvPr id="55304" name="Oval 28">
            <a:extLst>
              <a:ext uri="{FF2B5EF4-FFF2-40B4-BE49-F238E27FC236}">
                <a16:creationId xmlns:a16="http://schemas.microsoft.com/office/drawing/2014/main" id="{EE586768-19AB-9742-8FC0-2D5DF94D3594}"/>
              </a:ext>
            </a:extLst>
          </p:cNvPr>
          <p:cNvSpPr>
            <a:spLocks noChangeArrowheads="1"/>
          </p:cNvSpPr>
          <p:nvPr/>
        </p:nvSpPr>
        <p:spPr bwMode="auto">
          <a:xfrm>
            <a:off x="10943938" y="3052438"/>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5305" name="Oval 29">
            <a:extLst>
              <a:ext uri="{FF2B5EF4-FFF2-40B4-BE49-F238E27FC236}">
                <a16:creationId xmlns:a16="http://schemas.microsoft.com/office/drawing/2014/main" id="{CFB32374-D47D-2B4F-95E3-E3B9132F08E7}"/>
              </a:ext>
            </a:extLst>
          </p:cNvPr>
          <p:cNvSpPr>
            <a:spLocks noChangeArrowheads="1"/>
          </p:cNvSpPr>
          <p:nvPr/>
        </p:nvSpPr>
        <p:spPr bwMode="auto">
          <a:xfrm>
            <a:off x="10947113" y="28555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5306" name="Oval 30">
            <a:extLst>
              <a:ext uri="{FF2B5EF4-FFF2-40B4-BE49-F238E27FC236}">
                <a16:creationId xmlns:a16="http://schemas.microsoft.com/office/drawing/2014/main" id="{743B427C-51C6-5E42-9832-6F3671D5CB92}"/>
              </a:ext>
            </a:extLst>
          </p:cNvPr>
          <p:cNvSpPr>
            <a:spLocks noChangeArrowheads="1"/>
          </p:cNvSpPr>
          <p:nvPr/>
        </p:nvSpPr>
        <p:spPr bwMode="auto">
          <a:xfrm>
            <a:off x="10950288" y="2625401"/>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5307" name="Oval 31">
            <a:extLst>
              <a:ext uri="{FF2B5EF4-FFF2-40B4-BE49-F238E27FC236}">
                <a16:creationId xmlns:a16="http://schemas.microsoft.com/office/drawing/2014/main" id="{FB380D8C-32BE-0F41-99B9-78F91724125A}"/>
              </a:ext>
            </a:extLst>
          </p:cNvPr>
          <p:cNvSpPr>
            <a:spLocks noChangeArrowheads="1"/>
          </p:cNvSpPr>
          <p:nvPr/>
        </p:nvSpPr>
        <p:spPr bwMode="auto">
          <a:xfrm>
            <a:off x="10942351" y="2428551"/>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5308" name="Oval 32">
            <a:extLst>
              <a:ext uri="{FF2B5EF4-FFF2-40B4-BE49-F238E27FC236}">
                <a16:creationId xmlns:a16="http://schemas.microsoft.com/office/drawing/2014/main" id="{8450CA56-7EDD-094B-B945-02D29329EEF1}"/>
              </a:ext>
            </a:extLst>
          </p:cNvPr>
          <p:cNvSpPr>
            <a:spLocks noChangeArrowheads="1"/>
          </p:cNvSpPr>
          <p:nvPr/>
        </p:nvSpPr>
        <p:spPr bwMode="auto">
          <a:xfrm>
            <a:off x="10948701" y="19570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5309" name="Oval 33">
            <a:extLst>
              <a:ext uri="{FF2B5EF4-FFF2-40B4-BE49-F238E27FC236}">
                <a16:creationId xmlns:a16="http://schemas.microsoft.com/office/drawing/2014/main" id="{B565E1A0-DE22-BC4C-BE5C-AEC6D7960FA4}"/>
              </a:ext>
            </a:extLst>
          </p:cNvPr>
          <p:cNvSpPr>
            <a:spLocks noChangeArrowheads="1"/>
          </p:cNvSpPr>
          <p:nvPr/>
        </p:nvSpPr>
        <p:spPr bwMode="auto">
          <a:xfrm>
            <a:off x="10951876" y="1760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5310" name="Oval 34">
            <a:extLst>
              <a:ext uri="{FF2B5EF4-FFF2-40B4-BE49-F238E27FC236}">
                <a16:creationId xmlns:a16="http://schemas.microsoft.com/office/drawing/2014/main" id="{222C110E-B111-FF4F-B948-54DCF81F4BDF}"/>
              </a:ext>
            </a:extLst>
          </p:cNvPr>
          <p:cNvSpPr>
            <a:spLocks noChangeArrowheads="1"/>
          </p:cNvSpPr>
          <p:nvPr/>
        </p:nvSpPr>
        <p:spPr bwMode="auto">
          <a:xfrm>
            <a:off x="10943938" y="13855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5311" name="Oval 35">
            <a:extLst>
              <a:ext uri="{FF2B5EF4-FFF2-40B4-BE49-F238E27FC236}">
                <a16:creationId xmlns:a16="http://schemas.microsoft.com/office/drawing/2014/main" id="{C3CC9687-E7FF-064C-970F-B0F1AA7032FC}"/>
              </a:ext>
            </a:extLst>
          </p:cNvPr>
          <p:cNvSpPr>
            <a:spLocks noChangeArrowheads="1"/>
          </p:cNvSpPr>
          <p:nvPr/>
        </p:nvSpPr>
        <p:spPr bwMode="auto">
          <a:xfrm>
            <a:off x="10934413" y="615626"/>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5312" name="Oval 36">
            <a:extLst>
              <a:ext uri="{FF2B5EF4-FFF2-40B4-BE49-F238E27FC236}">
                <a16:creationId xmlns:a16="http://schemas.microsoft.com/office/drawing/2014/main" id="{2E54154B-E4AB-F04E-906C-973F2211EA23}"/>
              </a:ext>
            </a:extLst>
          </p:cNvPr>
          <p:cNvSpPr>
            <a:spLocks noChangeArrowheads="1"/>
          </p:cNvSpPr>
          <p:nvPr/>
        </p:nvSpPr>
        <p:spPr bwMode="auto">
          <a:xfrm>
            <a:off x="10936001" y="999801"/>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5313" name="Oval 37">
            <a:extLst>
              <a:ext uri="{FF2B5EF4-FFF2-40B4-BE49-F238E27FC236}">
                <a16:creationId xmlns:a16="http://schemas.microsoft.com/office/drawing/2014/main" id="{AAF60A6F-C88F-7640-84C6-278B0CF978A2}"/>
              </a:ext>
            </a:extLst>
          </p:cNvPr>
          <p:cNvSpPr>
            <a:spLocks noChangeArrowheads="1"/>
          </p:cNvSpPr>
          <p:nvPr/>
        </p:nvSpPr>
        <p:spPr bwMode="auto">
          <a:xfrm>
            <a:off x="10937588" y="1190301"/>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5314" name="Oval 38">
            <a:extLst>
              <a:ext uri="{FF2B5EF4-FFF2-40B4-BE49-F238E27FC236}">
                <a16:creationId xmlns:a16="http://schemas.microsoft.com/office/drawing/2014/main" id="{61DCF59F-2E8D-0D46-B9BC-5AE109A0B7AD}"/>
              </a:ext>
            </a:extLst>
          </p:cNvPr>
          <p:cNvSpPr>
            <a:spLocks noChangeArrowheads="1"/>
          </p:cNvSpPr>
          <p:nvPr/>
        </p:nvSpPr>
        <p:spPr bwMode="auto">
          <a:xfrm>
            <a:off x="10951876" y="1571301"/>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5315" name="Oval 39">
            <a:extLst>
              <a:ext uri="{FF2B5EF4-FFF2-40B4-BE49-F238E27FC236}">
                <a16:creationId xmlns:a16="http://schemas.microsoft.com/office/drawing/2014/main" id="{A86331BB-559F-7040-B1E4-062A1F98D522}"/>
              </a:ext>
            </a:extLst>
          </p:cNvPr>
          <p:cNvSpPr>
            <a:spLocks noChangeArrowheads="1"/>
          </p:cNvSpPr>
          <p:nvPr/>
        </p:nvSpPr>
        <p:spPr bwMode="auto">
          <a:xfrm>
            <a:off x="10945526" y="210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5316" name="Oval 40">
            <a:extLst>
              <a:ext uri="{FF2B5EF4-FFF2-40B4-BE49-F238E27FC236}">
                <a16:creationId xmlns:a16="http://schemas.microsoft.com/office/drawing/2014/main" id="{53C03B3E-3DBA-7E41-A654-6ACC2EFFB1AB}"/>
              </a:ext>
            </a:extLst>
          </p:cNvPr>
          <p:cNvSpPr>
            <a:spLocks noChangeArrowheads="1"/>
          </p:cNvSpPr>
          <p:nvPr/>
        </p:nvSpPr>
        <p:spPr bwMode="auto">
          <a:xfrm>
            <a:off x="10945526" y="2231701"/>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CEC84C77-2393-904A-8A84-A15019E6D503}"/>
              </a:ext>
            </a:extLst>
          </p:cNvPr>
          <p:cNvSpPr>
            <a:spLocks noGrp="1" noChangeArrowheads="1"/>
          </p:cNvSpPr>
          <p:nvPr>
            <p:ph type="title"/>
          </p:nvPr>
        </p:nvSpPr>
        <p:spPr>
          <a:xfrm>
            <a:off x="4400551" y="0"/>
            <a:ext cx="4714875" cy="1143000"/>
          </a:xfrm>
        </p:spPr>
        <p:txBody>
          <a:bodyPr/>
          <a:lstStyle/>
          <a:p>
            <a:pPr>
              <a:defRPr/>
            </a:pPr>
            <a:r>
              <a:rPr lang="en-US" altLang="en-US">
                <a:ea typeface="+mj-ea"/>
              </a:rPr>
              <a:t>George Adams</a:t>
            </a:r>
            <a:r>
              <a:rPr lang="en-US" altLang="en-US" sz="2000">
                <a:ea typeface="+mj-ea"/>
              </a:rPr>
              <a:t> </a:t>
            </a:r>
            <a:br>
              <a:rPr lang="en-US" altLang="en-US" sz="2000">
                <a:ea typeface="+mj-ea"/>
              </a:rPr>
            </a:br>
            <a:r>
              <a:rPr lang="en-US" altLang="en-US" sz="2000">
                <a:ea typeface="+mj-ea"/>
              </a:rPr>
              <a:t>Toymaker to Kings</a:t>
            </a:r>
          </a:p>
        </p:txBody>
      </p:sp>
      <p:sp>
        <p:nvSpPr>
          <p:cNvPr id="57346" name="Rectangle 3">
            <a:extLst>
              <a:ext uri="{FF2B5EF4-FFF2-40B4-BE49-F238E27FC236}">
                <a16:creationId xmlns:a16="http://schemas.microsoft.com/office/drawing/2014/main" id="{E8460617-1925-634E-9029-52D3F04C9AAF}"/>
              </a:ext>
            </a:extLst>
          </p:cNvPr>
          <p:cNvSpPr>
            <a:spLocks noGrp="1" noChangeArrowheads="1"/>
          </p:cNvSpPr>
          <p:nvPr>
            <p:ph type="body" idx="1"/>
          </p:nvPr>
        </p:nvSpPr>
        <p:spPr>
          <a:xfrm>
            <a:off x="4967288" y="1981200"/>
            <a:ext cx="3454400" cy="4114800"/>
          </a:xfrm>
        </p:spPr>
        <p:txBody>
          <a:bodyPr/>
          <a:lstStyle/>
          <a:p>
            <a:r>
              <a:rPr lang="en-US" altLang="en-US" sz="2000" dirty="0">
                <a:ea typeface="ＭＳ Ｐゴシック" panose="020B0600070205080204" pitchFamily="34" charset="-128"/>
              </a:rPr>
              <a:t>This microscope made by George Adams, Mathematical Instrument maker to King George III around 1763, It was probably intended for the Prince of Wales, the future King George IV. The instrument is based on the design of the “Universal Double Microscope" (London Museum of Science)</a:t>
            </a:r>
          </a:p>
          <a:p>
            <a:endParaRPr lang="en-US" altLang="en-US" sz="2000" dirty="0">
              <a:ea typeface="ＭＳ Ｐゴシック" panose="020B0600070205080204" pitchFamily="34" charset="-128"/>
            </a:endParaRPr>
          </a:p>
        </p:txBody>
      </p:sp>
      <p:pic>
        <p:nvPicPr>
          <p:cNvPr id="57347" name="Picture 4" descr="IMG_2481a">
            <a:extLst>
              <a:ext uri="{FF2B5EF4-FFF2-40B4-BE49-F238E27FC236}">
                <a16:creationId xmlns:a16="http://schemas.microsoft.com/office/drawing/2014/main" id="{E087A036-DD58-8748-8315-A13CBC03007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85938" y="0"/>
            <a:ext cx="2952750" cy="657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Line 5">
            <a:extLst>
              <a:ext uri="{FF2B5EF4-FFF2-40B4-BE49-F238E27FC236}">
                <a16:creationId xmlns:a16="http://schemas.microsoft.com/office/drawing/2014/main" id="{B702F3C0-91BF-7E4F-98AA-E79337DCBE57}"/>
              </a:ext>
            </a:extLst>
          </p:cNvPr>
          <p:cNvSpPr>
            <a:spLocks noChangeShapeType="1"/>
          </p:cNvSpPr>
          <p:nvPr/>
        </p:nvSpPr>
        <p:spPr bwMode="auto">
          <a:xfrm>
            <a:off x="9588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24582" name="Text Box 24">
            <a:extLst>
              <a:ext uri="{FF2B5EF4-FFF2-40B4-BE49-F238E27FC236}">
                <a16:creationId xmlns:a16="http://schemas.microsoft.com/office/drawing/2014/main" id="{B4442435-A80C-2D42-AF16-B480D1ED2EA7}"/>
              </a:ext>
            </a:extLst>
          </p:cNvPr>
          <p:cNvSpPr txBox="1">
            <a:spLocks noChangeArrowheads="1"/>
          </p:cNvSpPr>
          <p:nvPr/>
        </p:nvSpPr>
        <p:spPr bwMode="auto">
          <a:xfrm>
            <a:off x="9683750" y="2971800"/>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1763</a:t>
            </a:r>
          </a:p>
        </p:txBody>
      </p:sp>
      <p:sp>
        <p:nvSpPr>
          <p:cNvPr id="57350" name="Oval 25">
            <a:extLst>
              <a:ext uri="{FF2B5EF4-FFF2-40B4-BE49-F238E27FC236}">
                <a16:creationId xmlns:a16="http://schemas.microsoft.com/office/drawing/2014/main" id="{F6768AD2-7B1A-1147-9ABF-23A6050CD56C}"/>
              </a:ext>
            </a:extLst>
          </p:cNvPr>
          <p:cNvSpPr>
            <a:spLocks noChangeArrowheads="1"/>
          </p:cNvSpPr>
          <p:nvPr/>
        </p:nvSpPr>
        <p:spPr bwMode="auto">
          <a:xfrm>
            <a:off x="9493250" y="313055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7351" name="Oval 26">
            <a:extLst>
              <a:ext uri="{FF2B5EF4-FFF2-40B4-BE49-F238E27FC236}">
                <a16:creationId xmlns:a16="http://schemas.microsoft.com/office/drawing/2014/main" id="{B936FC49-4FF6-FD41-841E-135CF7718019}"/>
              </a:ext>
            </a:extLst>
          </p:cNvPr>
          <p:cNvSpPr>
            <a:spLocks noChangeArrowheads="1"/>
          </p:cNvSpPr>
          <p:nvPr/>
        </p:nvSpPr>
        <p:spPr bwMode="auto">
          <a:xfrm>
            <a:off x="9496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7352" name="Oval 27">
            <a:extLst>
              <a:ext uri="{FF2B5EF4-FFF2-40B4-BE49-F238E27FC236}">
                <a16:creationId xmlns:a16="http://schemas.microsoft.com/office/drawing/2014/main" id="{70C2E1F5-947C-DA46-96D8-0D41CAE988F5}"/>
              </a:ext>
            </a:extLst>
          </p:cNvPr>
          <p:cNvSpPr>
            <a:spLocks noChangeArrowheads="1"/>
          </p:cNvSpPr>
          <p:nvPr/>
        </p:nvSpPr>
        <p:spPr bwMode="auto">
          <a:xfrm>
            <a:off x="9499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7353" name="Oval 28">
            <a:extLst>
              <a:ext uri="{FF2B5EF4-FFF2-40B4-BE49-F238E27FC236}">
                <a16:creationId xmlns:a16="http://schemas.microsoft.com/office/drawing/2014/main" id="{63C7F66C-84F0-7F4E-BF25-6E3CB73915E9}"/>
              </a:ext>
            </a:extLst>
          </p:cNvPr>
          <p:cNvSpPr>
            <a:spLocks noChangeArrowheads="1"/>
          </p:cNvSpPr>
          <p:nvPr/>
        </p:nvSpPr>
        <p:spPr bwMode="auto">
          <a:xfrm>
            <a:off x="9491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7354" name="Oval 29">
            <a:extLst>
              <a:ext uri="{FF2B5EF4-FFF2-40B4-BE49-F238E27FC236}">
                <a16:creationId xmlns:a16="http://schemas.microsoft.com/office/drawing/2014/main" id="{EDF0D96B-BFCA-4D44-94F9-C0638269CE1D}"/>
              </a:ext>
            </a:extLst>
          </p:cNvPr>
          <p:cNvSpPr>
            <a:spLocks noChangeArrowheads="1"/>
          </p:cNvSpPr>
          <p:nvPr/>
        </p:nvSpPr>
        <p:spPr bwMode="auto">
          <a:xfrm>
            <a:off x="9498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7355" name="Oval 30">
            <a:extLst>
              <a:ext uri="{FF2B5EF4-FFF2-40B4-BE49-F238E27FC236}">
                <a16:creationId xmlns:a16="http://schemas.microsoft.com/office/drawing/2014/main" id="{0C538F3C-1EA2-D248-8F87-C7B88EA0D49C}"/>
              </a:ext>
            </a:extLst>
          </p:cNvPr>
          <p:cNvSpPr>
            <a:spLocks noChangeArrowheads="1"/>
          </p:cNvSpPr>
          <p:nvPr/>
        </p:nvSpPr>
        <p:spPr bwMode="auto">
          <a:xfrm>
            <a:off x="9501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7356" name="Oval 31">
            <a:extLst>
              <a:ext uri="{FF2B5EF4-FFF2-40B4-BE49-F238E27FC236}">
                <a16:creationId xmlns:a16="http://schemas.microsoft.com/office/drawing/2014/main" id="{1D75EC5D-9B84-194D-963B-40479205C62E}"/>
              </a:ext>
            </a:extLst>
          </p:cNvPr>
          <p:cNvSpPr>
            <a:spLocks noChangeArrowheads="1"/>
          </p:cNvSpPr>
          <p:nvPr/>
        </p:nvSpPr>
        <p:spPr bwMode="auto">
          <a:xfrm>
            <a:off x="9493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7357" name="Oval 32">
            <a:extLst>
              <a:ext uri="{FF2B5EF4-FFF2-40B4-BE49-F238E27FC236}">
                <a16:creationId xmlns:a16="http://schemas.microsoft.com/office/drawing/2014/main" id="{265A25E0-D00B-7C48-96B0-5E72442C017A}"/>
              </a:ext>
            </a:extLst>
          </p:cNvPr>
          <p:cNvSpPr>
            <a:spLocks noChangeArrowheads="1"/>
          </p:cNvSpPr>
          <p:nvPr/>
        </p:nvSpPr>
        <p:spPr bwMode="auto">
          <a:xfrm>
            <a:off x="9483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7358" name="Oval 33">
            <a:extLst>
              <a:ext uri="{FF2B5EF4-FFF2-40B4-BE49-F238E27FC236}">
                <a16:creationId xmlns:a16="http://schemas.microsoft.com/office/drawing/2014/main" id="{22FF163F-235A-904E-8756-884DDAE28697}"/>
              </a:ext>
            </a:extLst>
          </p:cNvPr>
          <p:cNvSpPr>
            <a:spLocks noChangeArrowheads="1"/>
          </p:cNvSpPr>
          <p:nvPr/>
        </p:nvSpPr>
        <p:spPr bwMode="auto">
          <a:xfrm>
            <a:off x="9485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7359" name="Oval 34">
            <a:extLst>
              <a:ext uri="{FF2B5EF4-FFF2-40B4-BE49-F238E27FC236}">
                <a16:creationId xmlns:a16="http://schemas.microsoft.com/office/drawing/2014/main" id="{234826DC-9A6C-114C-B9AC-E6B529298B8A}"/>
              </a:ext>
            </a:extLst>
          </p:cNvPr>
          <p:cNvSpPr>
            <a:spLocks noChangeArrowheads="1"/>
          </p:cNvSpPr>
          <p:nvPr/>
        </p:nvSpPr>
        <p:spPr bwMode="auto">
          <a:xfrm>
            <a:off x="9486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7360" name="Oval 35">
            <a:extLst>
              <a:ext uri="{FF2B5EF4-FFF2-40B4-BE49-F238E27FC236}">
                <a16:creationId xmlns:a16="http://schemas.microsoft.com/office/drawing/2014/main" id="{8F1B1C12-2288-3E4A-AFAD-073C5E1911BC}"/>
              </a:ext>
            </a:extLst>
          </p:cNvPr>
          <p:cNvSpPr>
            <a:spLocks noChangeArrowheads="1"/>
          </p:cNvSpPr>
          <p:nvPr/>
        </p:nvSpPr>
        <p:spPr bwMode="auto">
          <a:xfrm>
            <a:off x="9501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7361" name="Oval 36">
            <a:extLst>
              <a:ext uri="{FF2B5EF4-FFF2-40B4-BE49-F238E27FC236}">
                <a16:creationId xmlns:a16="http://schemas.microsoft.com/office/drawing/2014/main" id="{273DA1E2-30AC-1B46-A149-5FCA18CF9E94}"/>
              </a:ext>
            </a:extLst>
          </p:cNvPr>
          <p:cNvSpPr>
            <a:spLocks noChangeArrowheads="1"/>
          </p:cNvSpPr>
          <p:nvPr/>
        </p:nvSpPr>
        <p:spPr bwMode="auto">
          <a:xfrm>
            <a:off x="9494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7362" name="Oval 37">
            <a:extLst>
              <a:ext uri="{FF2B5EF4-FFF2-40B4-BE49-F238E27FC236}">
                <a16:creationId xmlns:a16="http://schemas.microsoft.com/office/drawing/2014/main" id="{79BD7AF5-B339-EA41-AAA8-5F1F5BC6900F}"/>
              </a:ext>
            </a:extLst>
          </p:cNvPr>
          <p:cNvSpPr>
            <a:spLocks noChangeArrowheads="1"/>
          </p:cNvSpPr>
          <p:nvPr/>
        </p:nvSpPr>
        <p:spPr bwMode="auto">
          <a:xfrm>
            <a:off x="9494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7363" name="Text Box 38">
            <a:extLst>
              <a:ext uri="{FF2B5EF4-FFF2-40B4-BE49-F238E27FC236}">
                <a16:creationId xmlns:a16="http://schemas.microsoft.com/office/drawing/2014/main" id="{B3680484-4211-9C4A-BEA1-F178ECE1F4B0}"/>
              </a:ext>
            </a:extLst>
          </p:cNvPr>
          <p:cNvSpPr txBox="1">
            <a:spLocks noChangeArrowheads="1"/>
          </p:cNvSpPr>
          <p:nvPr/>
        </p:nvSpPr>
        <p:spPr bwMode="auto">
          <a:xfrm>
            <a:off x="4770439" y="6192838"/>
            <a:ext cx="158273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900">
                <a:latin typeface="Arial" panose="020B0604020202020204" pitchFamily="34" charset="0"/>
              </a:rPr>
              <a:t>Photos: © J. Paul Robinson</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F906D98B-2939-0544-862B-B336E8DAC418}"/>
              </a:ext>
            </a:extLst>
          </p:cNvPr>
          <p:cNvSpPr>
            <a:spLocks noGrp="1" noChangeArrowheads="1"/>
          </p:cNvSpPr>
          <p:nvPr>
            <p:ph type="title"/>
          </p:nvPr>
        </p:nvSpPr>
        <p:spPr>
          <a:xfrm>
            <a:off x="1524000" y="1"/>
            <a:ext cx="6572250" cy="715963"/>
          </a:xfrm>
        </p:spPr>
        <p:txBody>
          <a:bodyPr/>
          <a:lstStyle/>
          <a:p>
            <a:pPr>
              <a:defRPr/>
            </a:pPr>
            <a:r>
              <a:rPr lang="en-US" altLang="en-US" dirty="0">
                <a:ea typeface="+mj-ea"/>
              </a:rPr>
              <a:t>William Hyde Wollaston (1766-1828) </a:t>
            </a:r>
          </a:p>
        </p:txBody>
      </p:sp>
      <p:sp>
        <p:nvSpPr>
          <p:cNvPr id="59394" name="Rectangle 4">
            <a:extLst>
              <a:ext uri="{FF2B5EF4-FFF2-40B4-BE49-F238E27FC236}">
                <a16:creationId xmlns:a16="http://schemas.microsoft.com/office/drawing/2014/main" id="{36A89CC0-DC61-C64F-8EBB-72E7527B1704}"/>
              </a:ext>
            </a:extLst>
          </p:cNvPr>
          <p:cNvSpPr>
            <a:spLocks noChangeArrowheads="1"/>
          </p:cNvSpPr>
          <p:nvPr/>
        </p:nvSpPr>
        <p:spPr bwMode="auto">
          <a:xfrm>
            <a:off x="1619017" y="2894014"/>
            <a:ext cx="7892815" cy="2391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buNone/>
            </a:pPr>
            <a:r>
              <a:rPr lang="en-US" altLang="en-US" sz="2100" i="0" dirty="0"/>
              <a:t>Although formally trained as a physician, Wollaston studied and made advances in many scientific fields, including chemistry, physics, botany, crystallography, optics, astronomy and mineralogy. He is particularly noted for originating several inventions in optics, including the </a:t>
            </a:r>
            <a:r>
              <a:rPr lang="en-US" altLang="en-US" sz="2100" b="1" i="0" dirty="0"/>
              <a:t>Wollaston</a:t>
            </a:r>
            <a:r>
              <a:rPr lang="en-US" altLang="en-US" sz="2100" i="0" dirty="0"/>
              <a:t> prism that is fundamentally important to interferometry and differential interference (</a:t>
            </a:r>
            <a:r>
              <a:rPr lang="en-US" altLang="en-US" sz="2100" b="1" i="0" dirty="0"/>
              <a:t>DIC</a:t>
            </a:r>
            <a:r>
              <a:rPr lang="en-US" altLang="en-US" sz="2100" i="0" dirty="0"/>
              <a:t>) contrast microscopy</a:t>
            </a:r>
            <a:r>
              <a:rPr lang="en-US" altLang="en-US" sz="1900" i="0" dirty="0"/>
              <a:t>.</a:t>
            </a:r>
          </a:p>
          <a:p>
            <a:pPr>
              <a:buNone/>
            </a:pPr>
            <a:endParaRPr lang="en-US" altLang="en-US" sz="2000" i="0" dirty="0"/>
          </a:p>
          <a:p>
            <a:pPr>
              <a:buNone/>
            </a:pPr>
            <a:r>
              <a:rPr lang="en-US" altLang="en-US" sz="2000" i="0" dirty="0"/>
              <a:t>He discovered the elements </a:t>
            </a:r>
            <a:r>
              <a:rPr lang="en-US" altLang="en-US" sz="2000" i="0" dirty="0">
                <a:hlinkClick r:id="rId3" tooltip="Palladium"/>
              </a:rPr>
              <a:t>palladium</a:t>
            </a:r>
            <a:r>
              <a:rPr lang="en-US" altLang="en-US" sz="2000" i="0" dirty="0"/>
              <a:t> (symbol Pd) in 1803 and </a:t>
            </a:r>
            <a:r>
              <a:rPr lang="en-US" altLang="en-US" sz="2000" i="0" dirty="0">
                <a:hlinkClick r:id="rId4" tooltip="Rhodium"/>
              </a:rPr>
              <a:t>rhodium</a:t>
            </a:r>
            <a:r>
              <a:rPr lang="en-US" altLang="en-US" sz="2000" i="0" dirty="0"/>
              <a:t> (symbol Rh) in 1804.</a:t>
            </a:r>
            <a:r>
              <a:rPr lang="en-US" altLang="en-US" i="0" dirty="0"/>
              <a:t> </a:t>
            </a:r>
            <a:r>
              <a:rPr lang="en-US" sz="2000" i="0" dirty="0"/>
              <a:t>Wollaston became Secretary of the Royal Society in 1806, and president from, 18210-1828</a:t>
            </a:r>
            <a:endParaRPr lang="en-US" altLang="en-US" i="0" dirty="0"/>
          </a:p>
        </p:txBody>
      </p:sp>
      <p:pic>
        <p:nvPicPr>
          <p:cNvPr id="59395" name="Picture 5">
            <a:extLst>
              <a:ext uri="{FF2B5EF4-FFF2-40B4-BE49-F238E27FC236}">
                <a16:creationId xmlns:a16="http://schemas.microsoft.com/office/drawing/2014/main" id="{9F6DE929-1D2B-934E-8E40-2F524F3AABF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060209" y="308769"/>
            <a:ext cx="1451623"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Line 6">
            <a:extLst>
              <a:ext uri="{FF2B5EF4-FFF2-40B4-BE49-F238E27FC236}">
                <a16:creationId xmlns:a16="http://schemas.microsoft.com/office/drawing/2014/main" id="{63AEC2CB-2D2A-4B48-9D57-E3810964400C}"/>
              </a:ext>
            </a:extLst>
          </p:cNvPr>
          <p:cNvSpPr>
            <a:spLocks noChangeShapeType="1"/>
          </p:cNvSpPr>
          <p:nvPr/>
        </p:nvSpPr>
        <p:spPr bwMode="auto">
          <a:xfrm>
            <a:off x="9771575"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59397" name="Oval 11">
            <a:extLst>
              <a:ext uri="{FF2B5EF4-FFF2-40B4-BE49-F238E27FC236}">
                <a16:creationId xmlns:a16="http://schemas.microsoft.com/office/drawing/2014/main" id="{5023E007-271D-5448-8BE9-0C531332C905}"/>
              </a:ext>
            </a:extLst>
          </p:cNvPr>
          <p:cNvSpPr>
            <a:spLocks noChangeArrowheads="1"/>
          </p:cNvSpPr>
          <p:nvPr/>
        </p:nvSpPr>
        <p:spPr bwMode="auto">
          <a:xfrm>
            <a:off x="9658863" y="6858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398" name="Oval 12">
            <a:extLst>
              <a:ext uri="{FF2B5EF4-FFF2-40B4-BE49-F238E27FC236}">
                <a16:creationId xmlns:a16="http://schemas.microsoft.com/office/drawing/2014/main" id="{4DE057EE-757E-2A47-8AC1-82241234BA87}"/>
              </a:ext>
            </a:extLst>
          </p:cNvPr>
          <p:cNvSpPr>
            <a:spLocks noChangeArrowheads="1"/>
          </p:cNvSpPr>
          <p:nvPr/>
        </p:nvSpPr>
        <p:spPr bwMode="auto">
          <a:xfrm>
            <a:off x="9660450" y="10922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399" name="Oval 13">
            <a:extLst>
              <a:ext uri="{FF2B5EF4-FFF2-40B4-BE49-F238E27FC236}">
                <a16:creationId xmlns:a16="http://schemas.microsoft.com/office/drawing/2014/main" id="{5F25EC98-8284-F744-A3FF-50C5EFB86320}"/>
              </a:ext>
            </a:extLst>
          </p:cNvPr>
          <p:cNvSpPr>
            <a:spLocks noChangeArrowheads="1"/>
          </p:cNvSpPr>
          <p:nvPr/>
        </p:nvSpPr>
        <p:spPr bwMode="auto">
          <a:xfrm>
            <a:off x="9658863" y="6858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0" name="Oval 14">
            <a:extLst>
              <a:ext uri="{FF2B5EF4-FFF2-40B4-BE49-F238E27FC236}">
                <a16:creationId xmlns:a16="http://schemas.microsoft.com/office/drawing/2014/main" id="{0B62072B-13FE-734B-8E23-4DF758D4FACE}"/>
              </a:ext>
            </a:extLst>
          </p:cNvPr>
          <p:cNvSpPr>
            <a:spLocks noChangeArrowheads="1"/>
          </p:cNvSpPr>
          <p:nvPr/>
        </p:nvSpPr>
        <p:spPr bwMode="auto">
          <a:xfrm>
            <a:off x="9660450" y="1092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1" name="Oval 15">
            <a:extLst>
              <a:ext uri="{FF2B5EF4-FFF2-40B4-BE49-F238E27FC236}">
                <a16:creationId xmlns:a16="http://schemas.microsoft.com/office/drawing/2014/main" id="{A080C2DB-1DCD-DE4B-9FC7-618ED49DEA47}"/>
              </a:ext>
            </a:extLst>
          </p:cNvPr>
          <p:cNvSpPr>
            <a:spLocks noChangeArrowheads="1"/>
          </p:cNvSpPr>
          <p:nvPr/>
        </p:nvSpPr>
        <p:spPr bwMode="auto">
          <a:xfrm>
            <a:off x="9676325" y="16303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2" name="Oval 16">
            <a:extLst>
              <a:ext uri="{FF2B5EF4-FFF2-40B4-BE49-F238E27FC236}">
                <a16:creationId xmlns:a16="http://schemas.microsoft.com/office/drawing/2014/main" id="{98DCD107-79EA-F840-A9A1-AD996A6C6701}"/>
              </a:ext>
            </a:extLst>
          </p:cNvPr>
          <p:cNvSpPr>
            <a:spLocks noChangeArrowheads="1"/>
          </p:cNvSpPr>
          <p:nvPr/>
        </p:nvSpPr>
        <p:spPr bwMode="auto">
          <a:xfrm>
            <a:off x="9668388" y="1311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3" name="Oval 17">
            <a:extLst>
              <a:ext uri="{FF2B5EF4-FFF2-40B4-BE49-F238E27FC236}">
                <a16:creationId xmlns:a16="http://schemas.microsoft.com/office/drawing/2014/main" id="{22E3213B-44B9-ED4D-B8B3-4B8D54328635}"/>
              </a:ext>
            </a:extLst>
          </p:cNvPr>
          <p:cNvSpPr>
            <a:spLocks noChangeArrowheads="1"/>
          </p:cNvSpPr>
          <p:nvPr/>
        </p:nvSpPr>
        <p:spPr bwMode="auto">
          <a:xfrm>
            <a:off x="9673150" y="1827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4" name="Oval 18">
            <a:extLst>
              <a:ext uri="{FF2B5EF4-FFF2-40B4-BE49-F238E27FC236}">
                <a16:creationId xmlns:a16="http://schemas.microsoft.com/office/drawing/2014/main" id="{C3F2E46C-C425-5741-BD70-FC42B4E61307}"/>
              </a:ext>
            </a:extLst>
          </p:cNvPr>
          <p:cNvSpPr>
            <a:spLocks noChangeArrowheads="1"/>
          </p:cNvSpPr>
          <p:nvPr/>
        </p:nvSpPr>
        <p:spPr bwMode="auto">
          <a:xfrm>
            <a:off x="9669975"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5" name="Oval 19">
            <a:extLst>
              <a:ext uri="{FF2B5EF4-FFF2-40B4-BE49-F238E27FC236}">
                <a16:creationId xmlns:a16="http://schemas.microsoft.com/office/drawing/2014/main" id="{8BE2B883-F14A-5247-A8D4-985F6CEC0551}"/>
              </a:ext>
            </a:extLst>
          </p:cNvPr>
          <p:cNvSpPr>
            <a:spLocks noChangeArrowheads="1"/>
          </p:cNvSpPr>
          <p:nvPr/>
        </p:nvSpPr>
        <p:spPr bwMode="auto">
          <a:xfrm>
            <a:off x="9677913"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6" name="Oval 20">
            <a:extLst>
              <a:ext uri="{FF2B5EF4-FFF2-40B4-BE49-F238E27FC236}">
                <a16:creationId xmlns:a16="http://schemas.microsoft.com/office/drawing/2014/main" id="{42B87C4E-1B39-864C-8977-5740CC2478EE}"/>
              </a:ext>
            </a:extLst>
          </p:cNvPr>
          <p:cNvSpPr>
            <a:spLocks noChangeArrowheads="1"/>
          </p:cNvSpPr>
          <p:nvPr/>
        </p:nvSpPr>
        <p:spPr bwMode="auto">
          <a:xfrm>
            <a:off x="9674738"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7" name="Oval 21">
            <a:extLst>
              <a:ext uri="{FF2B5EF4-FFF2-40B4-BE49-F238E27FC236}">
                <a16:creationId xmlns:a16="http://schemas.microsoft.com/office/drawing/2014/main" id="{05436037-E568-F347-B5B0-B38FBBD562DD}"/>
              </a:ext>
            </a:extLst>
          </p:cNvPr>
          <p:cNvSpPr>
            <a:spLocks noChangeArrowheads="1"/>
          </p:cNvSpPr>
          <p:nvPr/>
        </p:nvSpPr>
        <p:spPr bwMode="auto">
          <a:xfrm>
            <a:off x="9682675"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8" name="Oval 22">
            <a:extLst>
              <a:ext uri="{FF2B5EF4-FFF2-40B4-BE49-F238E27FC236}">
                <a16:creationId xmlns:a16="http://schemas.microsoft.com/office/drawing/2014/main" id="{FC388815-ECC5-0A4F-A99F-76B98699D3C9}"/>
              </a:ext>
            </a:extLst>
          </p:cNvPr>
          <p:cNvSpPr>
            <a:spLocks noChangeArrowheads="1"/>
          </p:cNvSpPr>
          <p:nvPr/>
        </p:nvSpPr>
        <p:spPr bwMode="auto">
          <a:xfrm>
            <a:off x="9679500"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5618" name="Text Box 23">
            <a:extLst>
              <a:ext uri="{FF2B5EF4-FFF2-40B4-BE49-F238E27FC236}">
                <a16:creationId xmlns:a16="http://schemas.microsoft.com/office/drawing/2014/main" id="{95341EE2-C39F-F94D-B163-8F135042944A}"/>
              </a:ext>
            </a:extLst>
          </p:cNvPr>
          <p:cNvSpPr txBox="1">
            <a:spLocks noChangeArrowheads="1"/>
          </p:cNvSpPr>
          <p:nvPr/>
        </p:nvSpPr>
        <p:spPr bwMode="auto">
          <a:xfrm>
            <a:off x="9866825" y="322738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1812</a:t>
            </a:r>
          </a:p>
        </p:txBody>
      </p:sp>
      <p:sp>
        <p:nvSpPr>
          <p:cNvPr id="59410" name="Oval 24">
            <a:extLst>
              <a:ext uri="{FF2B5EF4-FFF2-40B4-BE49-F238E27FC236}">
                <a16:creationId xmlns:a16="http://schemas.microsoft.com/office/drawing/2014/main" id="{756666AC-70CD-3F47-84BC-2F2D4404A72A}"/>
              </a:ext>
            </a:extLst>
          </p:cNvPr>
          <p:cNvSpPr>
            <a:spLocks noChangeArrowheads="1"/>
          </p:cNvSpPr>
          <p:nvPr/>
        </p:nvSpPr>
        <p:spPr bwMode="auto">
          <a:xfrm>
            <a:off x="9676325"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11" name="Oval 25">
            <a:extLst>
              <a:ext uri="{FF2B5EF4-FFF2-40B4-BE49-F238E27FC236}">
                <a16:creationId xmlns:a16="http://schemas.microsoft.com/office/drawing/2014/main" id="{9E0AC2AC-D610-C848-8FE7-6644D8FC4ABB}"/>
              </a:ext>
            </a:extLst>
          </p:cNvPr>
          <p:cNvSpPr>
            <a:spLocks noChangeArrowheads="1"/>
          </p:cNvSpPr>
          <p:nvPr/>
        </p:nvSpPr>
        <p:spPr bwMode="auto">
          <a:xfrm>
            <a:off x="9673150" y="334962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3" name="Picture 2">
            <a:extLst>
              <a:ext uri="{FF2B5EF4-FFF2-40B4-BE49-F238E27FC236}">
                <a16:creationId xmlns:a16="http://schemas.microsoft.com/office/drawing/2014/main" id="{953D0FAE-68E4-9745-8255-C40CEFBF3B1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61335" y="827460"/>
            <a:ext cx="3304169" cy="1601767"/>
          </a:xfrm>
          <a:prstGeom prst="rect">
            <a:avLst/>
          </a:prstGeom>
        </p:spPr>
      </p:pic>
      <p:sp>
        <p:nvSpPr>
          <p:cNvPr id="4" name="TextBox 3">
            <a:extLst>
              <a:ext uri="{FF2B5EF4-FFF2-40B4-BE49-F238E27FC236}">
                <a16:creationId xmlns:a16="http://schemas.microsoft.com/office/drawing/2014/main" id="{00DE8BA2-0C29-A84F-A37E-73539C3ADAAE}"/>
              </a:ext>
            </a:extLst>
          </p:cNvPr>
          <p:cNvSpPr txBox="1"/>
          <p:nvPr/>
        </p:nvSpPr>
        <p:spPr>
          <a:xfrm>
            <a:off x="1702650" y="804966"/>
            <a:ext cx="3015813" cy="1815882"/>
          </a:xfrm>
          <a:prstGeom prst="rect">
            <a:avLst/>
          </a:prstGeom>
          <a:noFill/>
        </p:spPr>
        <p:txBody>
          <a:bodyPr wrap="square" rtlCol="0">
            <a:spAutoFit/>
          </a:bodyPr>
          <a:lstStyle/>
          <a:p>
            <a:r>
              <a:rPr lang="en-US" sz="1600" i="0" dirty="0"/>
              <a:t> A Wollaston prism separates light into two separate linearly polarized outgoing beams with orthogonal polarization. The two beams will be polarized according to the optical axis of the two right angle prisms.</a:t>
            </a:r>
            <a:endParaRPr lang="en-US" sz="1600" dirty="0"/>
          </a:p>
        </p:txBody>
      </p:sp>
    </p:spTree>
    <p:extLst>
      <p:ext uri="{BB962C8B-B14F-4D97-AF65-F5344CB8AC3E}">
        <p14:creationId xmlns:p14="http://schemas.microsoft.com/office/powerpoint/2010/main" val="40468420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A0325482-F7D0-CA44-818A-DEB928ED04E6}"/>
              </a:ext>
            </a:extLst>
          </p:cNvPr>
          <p:cNvSpPr>
            <a:spLocks noGrp="1" noChangeArrowheads="1"/>
          </p:cNvSpPr>
          <p:nvPr>
            <p:ph type="title"/>
          </p:nvPr>
        </p:nvSpPr>
        <p:spPr>
          <a:xfrm>
            <a:off x="1488283" y="165894"/>
            <a:ext cx="5641975" cy="750888"/>
          </a:xfrm>
        </p:spPr>
        <p:txBody>
          <a:bodyPr/>
          <a:lstStyle/>
          <a:p>
            <a:pPr>
              <a:defRPr/>
            </a:pPr>
            <a:r>
              <a:rPr lang="en-US" altLang="en-US" dirty="0">
                <a:ea typeface="+mj-ea"/>
              </a:rPr>
              <a:t>Galileo Galilei  (1564-1642)</a:t>
            </a:r>
          </a:p>
        </p:txBody>
      </p:sp>
      <p:sp>
        <p:nvSpPr>
          <p:cNvPr id="22530" name="Rectangle 3">
            <a:extLst>
              <a:ext uri="{FF2B5EF4-FFF2-40B4-BE49-F238E27FC236}">
                <a16:creationId xmlns:a16="http://schemas.microsoft.com/office/drawing/2014/main" id="{14BEBE38-8E21-1D4A-99BD-CEF516B4345F}"/>
              </a:ext>
            </a:extLst>
          </p:cNvPr>
          <p:cNvSpPr>
            <a:spLocks noGrp="1" noChangeArrowheads="1"/>
          </p:cNvSpPr>
          <p:nvPr>
            <p:ph type="body" idx="1"/>
          </p:nvPr>
        </p:nvSpPr>
        <p:spPr>
          <a:xfrm>
            <a:off x="210069" y="1354139"/>
            <a:ext cx="10225207" cy="3978275"/>
          </a:xfrm>
        </p:spPr>
        <p:txBody>
          <a:bodyPr/>
          <a:lstStyle/>
          <a:p>
            <a:pPr>
              <a:lnSpc>
                <a:spcPct val="90000"/>
              </a:lnSpc>
              <a:spcBef>
                <a:spcPct val="0"/>
              </a:spcBef>
            </a:pPr>
            <a:r>
              <a:rPr lang="en-US" altLang="en-US" sz="2000" b="1" dirty="0">
                <a:ea typeface="ＭＳ Ｐゴシック" panose="020B0600070205080204" pitchFamily="34" charset="-128"/>
              </a:rPr>
              <a:t>1610</a:t>
            </a:r>
            <a:r>
              <a:rPr lang="en-US" altLang="en-US" sz="2000" dirty="0">
                <a:ea typeface="ＭＳ Ｐゴシック" panose="020B0600070205080204" pitchFamily="34" charset="-128"/>
              </a:rPr>
              <a:t>  - </a:t>
            </a:r>
            <a:r>
              <a:rPr lang="en-US" altLang="en-US" sz="1800" dirty="0">
                <a:ea typeface="ＭＳ Ｐゴシック" panose="020B0600070205080204" pitchFamily="34" charset="-128"/>
              </a:rPr>
              <a:t>he began publicly supporting the </a:t>
            </a:r>
            <a:r>
              <a:rPr lang="en-US" altLang="en-US" sz="1800" dirty="0">
                <a:ea typeface="ＭＳ Ｐゴシック" panose="020B0600070205080204" pitchFamily="34" charset="-128"/>
                <a:hlinkClick r:id="rId3" tooltip="Heliocentric"/>
              </a:rPr>
              <a:t>heliocentric</a:t>
            </a:r>
            <a:r>
              <a:rPr lang="en-US" altLang="en-US" sz="1800" dirty="0">
                <a:ea typeface="ＭＳ Ｐゴシック" panose="020B0600070205080204" pitchFamily="34" charset="-128"/>
              </a:rPr>
              <a:t> </a:t>
            </a:r>
          </a:p>
          <a:p>
            <a:pPr marL="0" indent="0">
              <a:lnSpc>
                <a:spcPct val="90000"/>
              </a:lnSpc>
              <a:spcBef>
                <a:spcPct val="0"/>
              </a:spcBef>
              <a:buNone/>
            </a:pPr>
            <a:r>
              <a:rPr lang="en-US" altLang="en-US" sz="1800" dirty="0">
                <a:ea typeface="ＭＳ Ｐゴシック" panose="020B0600070205080204" pitchFamily="34" charset="-128"/>
              </a:rPr>
              <a:t>      view, which placed the Sun at the </a:t>
            </a:r>
            <a:r>
              <a:rPr lang="en-US" altLang="en-US" sz="1800" dirty="0" err="1">
                <a:ea typeface="ＭＳ Ｐゴシック" panose="020B0600070205080204" pitchFamily="34" charset="-128"/>
              </a:rPr>
              <a:t>centre</a:t>
            </a:r>
            <a:r>
              <a:rPr lang="en-US" altLang="en-US" sz="1800" dirty="0">
                <a:ea typeface="ＭＳ Ｐゴシック" panose="020B0600070205080204" pitchFamily="34" charset="-128"/>
              </a:rPr>
              <a:t> of the universe</a:t>
            </a:r>
          </a:p>
          <a:p>
            <a:pPr>
              <a:lnSpc>
                <a:spcPct val="90000"/>
              </a:lnSpc>
              <a:spcBef>
                <a:spcPct val="0"/>
              </a:spcBef>
            </a:pPr>
            <a:endParaRPr lang="en-US" altLang="en-US" sz="1800" dirty="0">
              <a:ea typeface="ＭＳ Ｐゴシック" panose="020B0600070205080204" pitchFamily="34" charset="-128"/>
            </a:endParaRPr>
          </a:p>
          <a:p>
            <a:pPr>
              <a:lnSpc>
                <a:spcPct val="90000"/>
              </a:lnSpc>
              <a:spcBef>
                <a:spcPct val="0"/>
              </a:spcBef>
            </a:pPr>
            <a:r>
              <a:rPr lang="en-US" altLang="en-US" sz="1800" dirty="0">
                <a:ea typeface="ＭＳ Ｐゴシック" panose="020B0600070205080204" pitchFamily="34" charset="-128"/>
              </a:rPr>
              <a:t>Galileo has been variously called</a:t>
            </a:r>
          </a:p>
          <a:p>
            <a:pPr lvl="1">
              <a:lnSpc>
                <a:spcPct val="90000"/>
              </a:lnSpc>
              <a:spcBef>
                <a:spcPct val="0"/>
              </a:spcBef>
            </a:pPr>
            <a:r>
              <a:rPr lang="en-US" altLang="en-US" sz="1600" dirty="0">
                <a:ea typeface="ＭＳ Ｐゴシック" panose="020B0600070205080204" pitchFamily="34" charset="-128"/>
              </a:rPr>
              <a:t>the "father of modern observational astronomy</a:t>
            </a:r>
          </a:p>
          <a:p>
            <a:pPr lvl="1">
              <a:lnSpc>
                <a:spcPct val="90000"/>
              </a:lnSpc>
              <a:spcBef>
                <a:spcPct val="0"/>
              </a:spcBef>
            </a:pPr>
            <a:r>
              <a:rPr lang="en-US" altLang="en-US" sz="1600" dirty="0">
                <a:ea typeface="ＭＳ Ｐゴシック" panose="020B0600070205080204" pitchFamily="34" charset="-128"/>
              </a:rPr>
              <a:t>the "father of modern physics</a:t>
            </a:r>
          </a:p>
          <a:p>
            <a:pPr lvl="1">
              <a:lnSpc>
                <a:spcPct val="90000"/>
              </a:lnSpc>
              <a:spcBef>
                <a:spcPct val="0"/>
              </a:spcBef>
            </a:pPr>
            <a:r>
              <a:rPr lang="en-US" altLang="en-US" sz="1600" dirty="0">
                <a:ea typeface="ＭＳ Ｐゴシック" panose="020B0600070205080204" pitchFamily="34" charset="-128"/>
              </a:rPr>
              <a:t>the "father of science</a:t>
            </a:r>
          </a:p>
          <a:p>
            <a:pPr>
              <a:lnSpc>
                <a:spcPct val="90000"/>
              </a:lnSpc>
              <a:spcBef>
                <a:spcPct val="0"/>
              </a:spcBef>
            </a:pPr>
            <a:endParaRPr lang="en-US" altLang="en-US" sz="1800" dirty="0">
              <a:ea typeface="ＭＳ Ｐゴシック" panose="020B0600070205080204" pitchFamily="34" charset="-128"/>
            </a:endParaRPr>
          </a:p>
          <a:p>
            <a:pPr>
              <a:lnSpc>
                <a:spcPct val="90000"/>
              </a:lnSpc>
              <a:spcBef>
                <a:spcPct val="0"/>
              </a:spcBef>
            </a:pPr>
            <a:r>
              <a:rPr lang="en-US" altLang="en-US" sz="1800" dirty="0">
                <a:ea typeface="ＭＳ Ｐゴシック" panose="020B0600070205080204" pitchFamily="34" charset="-128"/>
              </a:rPr>
              <a:t>The name "telescope" was coined for Galileo's instrument by a Greek mathematician, Giovanni </a:t>
            </a:r>
            <a:r>
              <a:rPr lang="en-US" altLang="en-US" sz="1800" dirty="0" err="1">
                <a:ea typeface="ＭＳ Ｐゴシック" panose="020B0600070205080204" pitchFamily="34" charset="-128"/>
              </a:rPr>
              <a:t>Demisiani</a:t>
            </a:r>
            <a:r>
              <a:rPr lang="en-US" altLang="en-US" sz="1800" dirty="0">
                <a:ea typeface="ＭＳ Ｐゴシック" panose="020B0600070205080204" pitchFamily="34" charset="-128"/>
              </a:rPr>
              <a:t>, at a banquet held in 1611 by Prince Federico </a:t>
            </a:r>
            <a:r>
              <a:rPr lang="en-US" altLang="en-US" sz="1800" dirty="0" err="1">
                <a:ea typeface="ＭＳ Ｐゴシック" panose="020B0600070205080204" pitchFamily="34" charset="-128"/>
              </a:rPr>
              <a:t>Cesi</a:t>
            </a:r>
            <a:r>
              <a:rPr lang="en-US" altLang="en-US" sz="1800" dirty="0">
                <a:ea typeface="ＭＳ Ｐゴシック" panose="020B0600070205080204" pitchFamily="34" charset="-128"/>
              </a:rPr>
              <a:t> to make Galileo a member of his </a:t>
            </a:r>
            <a:r>
              <a:rPr lang="en-US" altLang="en-US" sz="1800" dirty="0">
                <a:ea typeface="ＭＳ Ｐゴシック" panose="020B0600070205080204" pitchFamily="34" charset="-128"/>
                <a:hlinkClick r:id="rId4" tooltip="Accademia dei Lincei"/>
              </a:rPr>
              <a:t>Accademia dei Lincei</a:t>
            </a:r>
            <a:r>
              <a:rPr lang="en-US" altLang="en-US" sz="1800" dirty="0">
                <a:ea typeface="ＭＳ Ｐゴシック" panose="020B0600070205080204" pitchFamily="34" charset="-128"/>
              </a:rPr>
              <a:t> </a:t>
            </a:r>
            <a:r>
              <a:rPr lang="en-US" altLang="en-US" sz="1200" dirty="0">
                <a:ea typeface="ＭＳ Ｐゴシック" panose="020B0600070205080204" pitchFamily="34" charset="-128"/>
              </a:rPr>
              <a:t>(literally the "Academy of the Lynx-Eyed", but </a:t>
            </a:r>
            <a:r>
              <a:rPr lang="en-US" altLang="en-US" sz="1200" dirty="0" err="1">
                <a:ea typeface="ＭＳ Ｐゴシック" panose="020B0600070205080204" pitchFamily="34" charset="-128"/>
              </a:rPr>
              <a:t>anglicised</a:t>
            </a:r>
            <a:r>
              <a:rPr lang="en-US" altLang="en-US" sz="1200" dirty="0">
                <a:ea typeface="ＭＳ Ｐゴシック" panose="020B0600070205080204" pitchFamily="34" charset="-128"/>
              </a:rPr>
              <a:t> as the </a:t>
            </a:r>
            <a:r>
              <a:rPr lang="en-US" altLang="en-US" sz="1200" b="1" dirty="0" err="1">
                <a:ea typeface="ＭＳ Ｐゴシック" panose="020B0600070205080204" pitchFamily="34" charset="-128"/>
              </a:rPr>
              <a:t>Lincean</a:t>
            </a:r>
            <a:r>
              <a:rPr lang="en-US" altLang="en-US" sz="1200" b="1" dirty="0">
                <a:ea typeface="ＭＳ Ｐゴシック" panose="020B0600070205080204" pitchFamily="34" charset="-128"/>
              </a:rPr>
              <a:t> Academy)(Per Wikipedia)</a:t>
            </a:r>
          </a:p>
          <a:p>
            <a:pPr>
              <a:lnSpc>
                <a:spcPct val="90000"/>
              </a:lnSpc>
              <a:spcBef>
                <a:spcPct val="0"/>
              </a:spcBef>
            </a:pPr>
            <a:endParaRPr lang="en-US" altLang="en-US" sz="1200" b="1" dirty="0">
              <a:ea typeface="ＭＳ Ｐゴシック" panose="020B0600070205080204" pitchFamily="34" charset="-128"/>
            </a:endParaRPr>
          </a:p>
          <a:p>
            <a:pPr>
              <a:spcBef>
                <a:spcPct val="0"/>
              </a:spcBef>
            </a:pPr>
            <a:r>
              <a:rPr lang="en-US" sz="1600" dirty="0"/>
              <a:t>Giovanni Faber coined the word microscope from the </a:t>
            </a:r>
            <a:r>
              <a:rPr lang="en-US" sz="1600" dirty="0">
                <a:hlinkClick r:id="rId5" tooltip="Greek language"/>
              </a:rPr>
              <a:t>Greek</a:t>
            </a:r>
            <a:r>
              <a:rPr lang="en-US" sz="1600" dirty="0"/>
              <a:t> word </a:t>
            </a:r>
            <a:r>
              <a:rPr lang="el-GR" sz="1600" dirty="0"/>
              <a:t>μικρόν (</a:t>
            </a:r>
            <a:r>
              <a:rPr lang="en-US" sz="1600" dirty="0"/>
              <a:t>micron) meaning "small", and </a:t>
            </a:r>
            <a:r>
              <a:rPr lang="el-GR" sz="1600" dirty="0" err="1"/>
              <a:t>σκοπεῖν</a:t>
            </a:r>
            <a:r>
              <a:rPr lang="el-GR" sz="1600" dirty="0"/>
              <a:t> (</a:t>
            </a:r>
            <a:r>
              <a:rPr lang="en-US" sz="1600" dirty="0" err="1"/>
              <a:t>skopein</a:t>
            </a:r>
            <a:r>
              <a:rPr lang="en-US" sz="1600" dirty="0"/>
              <a:t>) meaning "to look at".</a:t>
            </a:r>
          </a:p>
          <a:p>
            <a:pPr>
              <a:spcBef>
                <a:spcPct val="0"/>
              </a:spcBef>
            </a:pPr>
            <a:endParaRPr lang="en-US" altLang="en-US" sz="1600" dirty="0"/>
          </a:p>
          <a:p>
            <a:pPr>
              <a:spcBef>
                <a:spcPct val="0"/>
              </a:spcBef>
            </a:pPr>
            <a:r>
              <a:rPr lang="en-US" altLang="en-US" sz="1600" dirty="0"/>
              <a:t>The </a:t>
            </a:r>
            <a:r>
              <a:rPr lang="en-US" altLang="en-US" sz="1600" dirty="0">
                <a:hlinkClick r:id="rId4" tooltip="Accademia dei Lincei"/>
              </a:rPr>
              <a:t>Linceans</a:t>
            </a:r>
            <a:r>
              <a:rPr lang="en-US" altLang="en-US" sz="1600" dirty="0"/>
              <a:t> played a role again in naming the "microscope" a year later when fellow academy member Giovanni Faber coined the word for Galileo's invention from the Greek words </a:t>
            </a:r>
            <a:r>
              <a:rPr lang="en-US" altLang="en-US" sz="1600" dirty="0" err="1"/>
              <a:t>μικρόν</a:t>
            </a:r>
            <a:r>
              <a:rPr lang="en-US" altLang="en-US" sz="1600" dirty="0"/>
              <a:t> (micron) meaning "small," and </a:t>
            </a:r>
            <a:r>
              <a:rPr lang="en-US" altLang="en-US" sz="1600" dirty="0" err="1"/>
              <a:t>σκο</a:t>
            </a:r>
            <a:r>
              <a:rPr lang="en-US" altLang="en-US" sz="1600" dirty="0"/>
              <a:t>π</a:t>
            </a:r>
            <a:r>
              <a:rPr lang="en-US" altLang="en-US" sz="1600" dirty="0" err="1"/>
              <a:t>εῖν</a:t>
            </a:r>
            <a:r>
              <a:rPr lang="en-US" altLang="en-US" sz="1600" dirty="0"/>
              <a:t> (</a:t>
            </a:r>
            <a:r>
              <a:rPr lang="en-US" altLang="en-US" sz="1600" dirty="0" err="1"/>
              <a:t>skopein</a:t>
            </a:r>
            <a:r>
              <a:rPr lang="en-US" altLang="en-US" sz="1600" dirty="0"/>
              <a:t>) meaning "to look at."  </a:t>
            </a:r>
          </a:p>
          <a:p>
            <a:pPr>
              <a:lnSpc>
                <a:spcPct val="90000"/>
              </a:lnSpc>
              <a:spcBef>
                <a:spcPct val="0"/>
              </a:spcBef>
            </a:pPr>
            <a:endParaRPr lang="en-US" altLang="en-US" sz="1200" dirty="0">
              <a:ea typeface="ＭＳ Ｐゴシック" panose="020B0600070205080204" pitchFamily="34" charset="-128"/>
            </a:endParaRPr>
          </a:p>
        </p:txBody>
      </p:sp>
      <p:sp>
        <p:nvSpPr>
          <p:cNvPr id="22531" name="Text Box 4">
            <a:extLst>
              <a:ext uri="{FF2B5EF4-FFF2-40B4-BE49-F238E27FC236}">
                <a16:creationId xmlns:a16="http://schemas.microsoft.com/office/drawing/2014/main" id="{9FD2D64F-81A3-8449-AE50-DC6AD2AE651A}"/>
              </a:ext>
            </a:extLst>
          </p:cNvPr>
          <p:cNvSpPr txBox="1">
            <a:spLocks noChangeArrowheads="1"/>
          </p:cNvSpPr>
          <p:nvPr/>
        </p:nvSpPr>
        <p:spPr bwMode="auto">
          <a:xfrm>
            <a:off x="7843838" y="2286000"/>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buSzTx/>
              <a:buFontTx/>
              <a:buNone/>
            </a:pPr>
            <a:endParaRPr lang="en-US" altLang="en-US" sz="2400"/>
          </a:p>
        </p:txBody>
      </p:sp>
      <p:sp>
        <p:nvSpPr>
          <p:cNvPr id="22532" name="Text Box 6">
            <a:extLst>
              <a:ext uri="{FF2B5EF4-FFF2-40B4-BE49-F238E27FC236}">
                <a16:creationId xmlns:a16="http://schemas.microsoft.com/office/drawing/2014/main" id="{2B6FA2A1-BFB3-3049-A5C3-ADC38C5214E3}"/>
              </a:ext>
            </a:extLst>
          </p:cNvPr>
          <p:cNvSpPr txBox="1">
            <a:spLocks noChangeArrowheads="1"/>
          </p:cNvSpPr>
          <p:nvPr/>
        </p:nvSpPr>
        <p:spPr bwMode="auto">
          <a:xfrm>
            <a:off x="4713288" y="6069014"/>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000"/>
          </a:p>
        </p:txBody>
      </p:sp>
      <p:sp>
        <p:nvSpPr>
          <p:cNvPr id="8198" name="Line 8">
            <a:extLst>
              <a:ext uri="{FF2B5EF4-FFF2-40B4-BE49-F238E27FC236}">
                <a16:creationId xmlns:a16="http://schemas.microsoft.com/office/drawing/2014/main" id="{2844E994-E6C0-A744-87FC-E08A87A629E7}"/>
              </a:ext>
            </a:extLst>
          </p:cNvPr>
          <p:cNvSpPr>
            <a:spLocks noChangeShapeType="1"/>
          </p:cNvSpPr>
          <p:nvPr/>
        </p:nvSpPr>
        <p:spPr bwMode="auto">
          <a:xfrm>
            <a:off x="10910673" y="301627"/>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8199" name="Text Box 9">
            <a:extLst>
              <a:ext uri="{FF2B5EF4-FFF2-40B4-BE49-F238E27FC236}">
                <a16:creationId xmlns:a16="http://schemas.microsoft.com/office/drawing/2014/main" id="{63B77EAA-063F-224F-A0BD-9EA00DD36780}"/>
              </a:ext>
            </a:extLst>
          </p:cNvPr>
          <p:cNvSpPr txBox="1">
            <a:spLocks noChangeArrowheads="1"/>
          </p:cNvSpPr>
          <p:nvPr/>
        </p:nvSpPr>
        <p:spPr bwMode="auto">
          <a:xfrm>
            <a:off x="11015448" y="896939"/>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1610</a:t>
            </a:r>
          </a:p>
        </p:txBody>
      </p:sp>
      <p:sp>
        <p:nvSpPr>
          <p:cNvPr id="22535" name="Oval 11">
            <a:extLst>
              <a:ext uri="{FF2B5EF4-FFF2-40B4-BE49-F238E27FC236}">
                <a16:creationId xmlns:a16="http://schemas.microsoft.com/office/drawing/2014/main" id="{83D89EF3-5F46-2D45-B63E-78B4043E8DCD}"/>
              </a:ext>
            </a:extLst>
          </p:cNvPr>
          <p:cNvSpPr>
            <a:spLocks noChangeArrowheads="1"/>
          </p:cNvSpPr>
          <p:nvPr/>
        </p:nvSpPr>
        <p:spPr bwMode="auto">
          <a:xfrm>
            <a:off x="10797961" y="44767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2536" name="Oval 15">
            <a:extLst>
              <a:ext uri="{FF2B5EF4-FFF2-40B4-BE49-F238E27FC236}">
                <a16:creationId xmlns:a16="http://schemas.microsoft.com/office/drawing/2014/main" id="{7DEE944B-9C1F-B34F-AB07-DB95A753B4E5}"/>
              </a:ext>
            </a:extLst>
          </p:cNvPr>
          <p:cNvSpPr>
            <a:spLocks noChangeArrowheads="1"/>
          </p:cNvSpPr>
          <p:nvPr/>
        </p:nvSpPr>
        <p:spPr bwMode="auto">
          <a:xfrm>
            <a:off x="10810661" y="1069977"/>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22537" name="Picture 16">
            <a:extLst>
              <a:ext uri="{FF2B5EF4-FFF2-40B4-BE49-F238E27FC236}">
                <a16:creationId xmlns:a16="http://schemas.microsoft.com/office/drawing/2014/main" id="{9AD068EE-A653-CC49-B634-A1ACADA61258}"/>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400836" y="530225"/>
            <a:ext cx="1560513"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8" name="Rectangle 18">
            <a:extLst>
              <a:ext uri="{FF2B5EF4-FFF2-40B4-BE49-F238E27FC236}">
                <a16:creationId xmlns:a16="http://schemas.microsoft.com/office/drawing/2014/main" id="{49882EA0-C5A6-AF44-B2F4-4AE2F5B19EFE}"/>
              </a:ext>
            </a:extLst>
          </p:cNvPr>
          <p:cNvSpPr>
            <a:spLocks noChangeArrowheads="1"/>
          </p:cNvSpPr>
          <p:nvPr/>
        </p:nvSpPr>
        <p:spPr bwMode="auto">
          <a:xfrm>
            <a:off x="1533526" y="3181350"/>
            <a:ext cx="79597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342900" indent="-342900">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endParaRPr lang="en-US" altLang="en-US" sz="2800" b="1" dirty="0"/>
          </a:p>
        </p:txBody>
      </p:sp>
    </p:spTree>
    <p:extLst>
      <p:ext uri="{BB962C8B-B14F-4D97-AF65-F5344CB8AC3E}">
        <p14:creationId xmlns:p14="http://schemas.microsoft.com/office/powerpoint/2010/main" val="3834068999"/>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F906D98B-2939-0544-862B-B336E8DAC418}"/>
              </a:ext>
            </a:extLst>
          </p:cNvPr>
          <p:cNvSpPr>
            <a:spLocks noGrp="1" noChangeArrowheads="1"/>
          </p:cNvSpPr>
          <p:nvPr>
            <p:ph type="title"/>
          </p:nvPr>
        </p:nvSpPr>
        <p:spPr>
          <a:xfrm>
            <a:off x="1524001" y="197849"/>
            <a:ext cx="5783283" cy="584776"/>
          </a:xfrm>
        </p:spPr>
        <p:txBody>
          <a:bodyPr/>
          <a:lstStyle/>
          <a:p>
            <a:pPr>
              <a:defRPr/>
            </a:pPr>
            <a:r>
              <a:rPr lang="en-US" altLang="en-US" sz="2400" dirty="0">
                <a:ea typeface="+mj-ea"/>
              </a:rPr>
              <a:t>William Hyde Wollaston (1766-1828)</a:t>
            </a:r>
            <a:br>
              <a:rPr lang="en-US" altLang="en-US" sz="2400" dirty="0">
                <a:ea typeface="+mj-ea"/>
              </a:rPr>
            </a:br>
            <a:r>
              <a:rPr lang="en-US" altLang="en-US" sz="2400" dirty="0">
                <a:ea typeface="+mj-ea"/>
              </a:rPr>
              <a:t>C</a:t>
            </a:r>
            <a:r>
              <a:rPr lang="en-US" sz="2400" dirty="0"/>
              <a:t>amera lucida</a:t>
            </a:r>
            <a:r>
              <a:rPr lang="en-US" altLang="en-US" sz="2400" dirty="0">
                <a:ea typeface="+mj-ea"/>
              </a:rPr>
              <a:t> </a:t>
            </a:r>
          </a:p>
        </p:txBody>
      </p:sp>
      <p:pic>
        <p:nvPicPr>
          <p:cNvPr id="59395" name="Picture 5">
            <a:extLst>
              <a:ext uri="{FF2B5EF4-FFF2-40B4-BE49-F238E27FC236}">
                <a16:creationId xmlns:a16="http://schemas.microsoft.com/office/drawing/2014/main" id="{9F6DE929-1D2B-934E-8E40-2F524F3AABF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147241" y="308769"/>
            <a:ext cx="1364590" cy="1378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Line 6">
            <a:extLst>
              <a:ext uri="{FF2B5EF4-FFF2-40B4-BE49-F238E27FC236}">
                <a16:creationId xmlns:a16="http://schemas.microsoft.com/office/drawing/2014/main" id="{63AEC2CB-2D2A-4B48-9D57-E3810964400C}"/>
              </a:ext>
            </a:extLst>
          </p:cNvPr>
          <p:cNvSpPr>
            <a:spLocks noChangeShapeType="1"/>
          </p:cNvSpPr>
          <p:nvPr/>
        </p:nvSpPr>
        <p:spPr bwMode="auto">
          <a:xfrm>
            <a:off x="96647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59397" name="Oval 11">
            <a:extLst>
              <a:ext uri="{FF2B5EF4-FFF2-40B4-BE49-F238E27FC236}">
                <a16:creationId xmlns:a16="http://schemas.microsoft.com/office/drawing/2014/main" id="{5023E007-271D-5448-8BE9-0C531332C905}"/>
              </a:ext>
            </a:extLst>
          </p:cNvPr>
          <p:cNvSpPr>
            <a:spLocks noChangeArrowheads="1"/>
          </p:cNvSpPr>
          <p:nvPr/>
        </p:nvSpPr>
        <p:spPr bwMode="auto">
          <a:xfrm>
            <a:off x="9551988" y="6858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398" name="Oval 12">
            <a:extLst>
              <a:ext uri="{FF2B5EF4-FFF2-40B4-BE49-F238E27FC236}">
                <a16:creationId xmlns:a16="http://schemas.microsoft.com/office/drawing/2014/main" id="{4DE057EE-757E-2A47-8AC1-82241234BA87}"/>
              </a:ext>
            </a:extLst>
          </p:cNvPr>
          <p:cNvSpPr>
            <a:spLocks noChangeArrowheads="1"/>
          </p:cNvSpPr>
          <p:nvPr/>
        </p:nvSpPr>
        <p:spPr bwMode="auto">
          <a:xfrm>
            <a:off x="9553575" y="10922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399" name="Oval 13">
            <a:extLst>
              <a:ext uri="{FF2B5EF4-FFF2-40B4-BE49-F238E27FC236}">
                <a16:creationId xmlns:a16="http://schemas.microsoft.com/office/drawing/2014/main" id="{5F25EC98-8284-F744-A3FF-50C5EFB86320}"/>
              </a:ext>
            </a:extLst>
          </p:cNvPr>
          <p:cNvSpPr>
            <a:spLocks noChangeArrowheads="1"/>
          </p:cNvSpPr>
          <p:nvPr/>
        </p:nvSpPr>
        <p:spPr bwMode="auto">
          <a:xfrm>
            <a:off x="9551988" y="6858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0" name="Oval 14">
            <a:extLst>
              <a:ext uri="{FF2B5EF4-FFF2-40B4-BE49-F238E27FC236}">
                <a16:creationId xmlns:a16="http://schemas.microsoft.com/office/drawing/2014/main" id="{0B62072B-13FE-734B-8E23-4DF758D4FACE}"/>
              </a:ext>
            </a:extLst>
          </p:cNvPr>
          <p:cNvSpPr>
            <a:spLocks noChangeArrowheads="1"/>
          </p:cNvSpPr>
          <p:nvPr/>
        </p:nvSpPr>
        <p:spPr bwMode="auto">
          <a:xfrm>
            <a:off x="9553575" y="1092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1" name="Oval 15">
            <a:extLst>
              <a:ext uri="{FF2B5EF4-FFF2-40B4-BE49-F238E27FC236}">
                <a16:creationId xmlns:a16="http://schemas.microsoft.com/office/drawing/2014/main" id="{A080C2DB-1DCD-DE4B-9FC7-618ED49DEA47}"/>
              </a:ext>
            </a:extLst>
          </p:cNvPr>
          <p:cNvSpPr>
            <a:spLocks noChangeArrowheads="1"/>
          </p:cNvSpPr>
          <p:nvPr/>
        </p:nvSpPr>
        <p:spPr bwMode="auto">
          <a:xfrm>
            <a:off x="9569450" y="16303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2" name="Oval 16">
            <a:extLst>
              <a:ext uri="{FF2B5EF4-FFF2-40B4-BE49-F238E27FC236}">
                <a16:creationId xmlns:a16="http://schemas.microsoft.com/office/drawing/2014/main" id="{98DCD107-79EA-F840-A9A1-AD996A6C6701}"/>
              </a:ext>
            </a:extLst>
          </p:cNvPr>
          <p:cNvSpPr>
            <a:spLocks noChangeArrowheads="1"/>
          </p:cNvSpPr>
          <p:nvPr/>
        </p:nvSpPr>
        <p:spPr bwMode="auto">
          <a:xfrm>
            <a:off x="9561513" y="1311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3" name="Oval 17">
            <a:extLst>
              <a:ext uri="{FF2B5EF4-FFF2-40B4-BE49-F238E27FC236}">
                <a16:creationId xmlns:a16="http://schemas.microsoft.com/office/drawing/2014/main" id="{22E3213B-44B9-ED4D-B8B3-4B8D54328635}"/>
              </a:ext>
            </a:extLst>
          </p:cNvPr>
          <p:cNvSpPr>
            <a:spLocks noChangeArrowheads="1"/>
          </p:cNvSpPr>
          <p:nvPr/>
        </p:nvSpPr>
        <p:spPr bwMode="auto">
          <a:xfrm>
            <a:off x="9566275" y="1827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4" name="Oval 18">
            <a:extLst>
              <a:ext uri="{FF2B5EF4-FFF2-40B4-BE49-F238E27FC236}">
                <a16:creationId xmlns:a16="http://schemas.microsoft.com/office/drawing/2014/main" id="{C3F2E46C-C425-5741-BD70-FC42B4E61307}"/>
              </a:ext>
            </a:extLst>
          </p:cNvPr>
          <p:cNvSpPr>
            <a:spLocks noChangeArrowheads="1"/>
          </p:cNvSpPr>
          <p:nvPr/>
        </p:nvSpPr>
        <p:spPr bwMode="auto">
          <a:xfrm>
            <a:off x="9563100"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5" name="Oval 19">
            <a:extLst>
              <a:ext uri="{FF2B5EF4-FFF2-40B4-BE49-F238E27FC236}">
                <a16:creationId xmlns:a16="http://schemas.microsoft.com/office/drawing/2014/main" id="{8BE2B883-F14A-5247-A8D4-985F6CEC0551}"/>
              </a:ext>
            </a:extLst>
          </p:cNvPr>
          <p:cNvSpPr>
            <a:spLocks noChangeArrowheads="1"/>
          </p:cNvSpPr>
          <p:nvPr/>
        </p:nvSpPr>
        <p:spPr bwMode="auto">
          <a:xfrm>
            <a:off x="95710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6" name="Oval 20">
            <a:extLst>
              <a:ext uri="{FF2B5EF4-FFF2-40B4-BE49-F238E27FC236}">
                <a16:creationId xmlns:a16="http://schemas.microsoft.com/office/drawing/2014/main" id="{42B87C4E-1B39-864C-8977-5740CC2478EE}"/>
              </a:ext>
            </a:extLst>
          </p:cNvPr>
          <p:cNvSpPr>
            <a:spLocks noChangeArrowheads="1"/>
          </p:cNvSpPr>
          <p:nvPr/>
        </p:nvSpPr>
        <p:spPr bwMode="auto">
          <a:xfrm>
            <a:off x="95678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7" name="Oval 21">
            <a:extLst>
              <a:ext uri="{FF2B5EF4-FFF2-40B4-BE49-F238E27FC236}">
                <a16:creationId xmlns:a16="http://schemas.microsoft.com/office/drawing/2014/main" id="{05436037-E568-F347-B5B0-B38FBBD562DD}"/>
              </a:ext>
            </a:extLst>
          </p:cNvPr>
          <p:cNvSpPr>
            <a:spLocks noChangeArrowheads="1"/>
          </p:cNvSpPr>
          <p:nvPr/>
        </p:nvSpPr>
        <p:spPr bwMode="auto">
          <a:xfrm>
            <a:off x="95758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8" name="Oval 22">
            <a:extLst>
              <a:ext uri="{FF2B5EF4-FFF2-40B4-BE49-F238E27FC236}">
                <a16:creationId xmlns:a16="http://schemas.microsoft.com/office/drawing/2014/main" id="{FC388815-ECC5-0A4F-A99F-76B98699D3C9}"/>
              </a:ext>
            </a:extLst>
          </p:cNvPr>
          <p:cNvSpPr>
            <a:spLocks noChangeArrowheads="1"/>
          </p:cNvSpPr>
          <p:nvPr/>
        </p:nvSpPr>
        <p:spPr bwMode="auto">
          <a:xfrm>
            <a:off x="95726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5618" name="Text Box 23">
            <a:extLst>
              <a:ext uri="{FF2B5EF4-FFF2-40B4-BE49-F238E27FC236}">
                <a16:creationId xmlns:a16="http://schemas.microsoft.com/office/drawing/2014/main" id="{95341EE2-C39F-F94D-B163-8F135042944A}"/>
              </a:ext>
            </a:extLst>
          </p:cNvPr>
          <p:cNvSpPr txBox="1">
            <a:spLocks noChangeArrowheads="1"/>
          </p:cNvSpPr>
          <p:nvPr/>
        </p:nvSpPr>
        <p:spPr bwMode="auto">
          <a:xfrm>
            <a:off x="9759951" y="3227389"/>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1807</a:t>
            </a:r>
          </a:p>
        </p:txBody>
      </p:sp>
      <p:sp>
        <p:nvSpPr>
          <p:cNvPr id="59410" name="Oval 24">
            <a:extLst>
              <a:ext uri="{FF2B5EF4-FFF2-40B4-BE49-F238E27FC236}">
                <a16:creationId xmlns:a16="http://schemas.microsoft.com/office/drawing/2014/main" id="{756666AC-70CD-3F47-84BC-2F2D4404A72A}"/>
              </a:ext>
            </a:extLst>
          </p:cNvPr>
          <p:cNvSpPr>
            <a:spLocks noChangeArrowheads="1"/>
          </p:cNvSpPr>
          <p:nvPr/>
        </p:nvSpPr>
        <p:spPr bwMode="auto">
          <a:xfrm>
            <a:off x="95694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11" name="Oval 25">
            <a:extLst>
              <a:ext uri="{FF2B5EF4-FFF2-40B4-BE49-F238E27FC236}">
                <a16:creationId xmlns:a16="http://schemas.microsoft.com/office/drawing/2014/main" id="{9E0AC2AC-D610-C848-8FE7-6644D8FC4ABB}"/>
              </a:ext>
            </a:extLst>
          </p:cNvPr>
          <p:cNvSpPr>
            <a:spLocks noChangeArrowheads="1"/>
          </p:cNvSpPr>
          <p:nvPr/>
        </p:nvSpPr>
        <p:spPr bwMode="auto">
          <a:xfrm>
            <a:off x="9566275" y="334962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 name="TextBox 3">
            <a:extLst>
              <a:ext uri="{FF2B5EF4-FFF2-40B4-BE49-F238E27FC236}">
                <a16:creationId xmlns:a16="http://schemas.microsoft.com/office/drawing/2014/main" id="{9D2B5BE9-63A3-144B-B8B1-5C805013935F}"/>
              </a:ext>
            </a:extLst>
          </p:cNvPr>
          <p:cNvSpPr txBox="1"/>
          <p:nvPr/>
        </p:nvSpPr>
        <p:spPr>
          <a:xfrm>
            <a:off x="6981126" y="6531869"/>
            <a:ext cx="3419782" cy="307777"/>
          </a:xfrm>
          <a:prstGeom prst="rect">
            <a:avLst/>
          </a:prstGeom>
          <a:noFill/>
        </p:spPr>
        <p:txBody>
          <a:bodyPr wrap="none" rtlCol="0">
            <a:spAutoFit/>
          </a:bodyPr>
          <a:lstStyle/>
          <a:p>
            <a:r>
              <a:rPr lang="en-US" sz="1400" dirty="0">
                <a:solidFill>
                  <a:schemeClr val="accent5">
                    <a:lumMod val="50000"/>
                  </a:schemeClr>
                </a:solidFill>
              </a:rPr>
              <a:t>Encyclopedia </a:t>
            </a:r>
            <a:r>
              <a:rPr lang="en-US" sz="1400" dirty="0" err="1">
                <a:solidFill>
                  <a:schemeClr val="accent5">
                    <a:lumMod val="50000"/>
                  </a:schemeClr>
                </a:solidFill>
              </a:rPr>
              <a:t>Britanica</a:t>
            </a:r>
            <a:r>
              <a:rPr lang="en-US" sz="1400" dirty="0">
                <a:solidFill>
                  <a:schemeClr val="accent5">
                    <a:lumMod val="50000"/>
                  </a:schemeClr>
                </a:solidFill>
              </a:rPr>
              <a:t>, Vol XIV, 1858, P795</a:t>
            </a:r>
          </a:p>
        </p:txBody>
      </p:sp>
      <p:sp>
        <p:nvSpPr>
          <p:cNvPr id="6" name="TextBox 5">
            <a:extLst>
              <a:ext uri="{FF2B5EF4-FFF2-40B4-BE49-F238E27FC236}">
                <a16:creationId xmlns:a16="http://schemas.microsoft.com/office/drawing/2014/main" id="{E7F1C6E3-E23A-6643-A7F3-16B0287898A1}"/>
              </a:ext>
            </a:extLst>
          </p:cNvPr>
          <p:cNvSpPr txBox="1"/>
          <p:nvPr/>
        </p:nvSpPr>
        <p:spPr>
          <a:xfrm>
            <a:off x="1758437" y="905205"/>
            <a:ext cx="6347059" cy="1323439"/>
          </a:xfrm>
          <a:prstGeom prst="rect">
            <a:avLst/>
          </a:prstGeom>
          <a:noFill/>
        </p:spPr>
        <p:txBody>
          <a:bodyPr wrap="square" rtlCol="0">
            <a:spAutoFit/>
          </a:bodyPr>
          <a:lstStyle/>
          <a:p>
            <a:r>
              <a:rPr lang="en-US" sz="1600" i="0" dirty="0"/>
              <a:t>In 1807, Wollaston developed a version of the camera lucida, which would eventually lead to Fox Talbot's discoveries in photography.</a:t>
            </a:r>
          </a:p>
          <a:p>
            <a:r>
              <a:rPr lang="en-US" sz="1600" i="0" dirty="0"/>
              <a:t>The camera lucida largely consisted of a four-sided prism (the </a:t>
            </a:r>
            <a:r>
              <a:rPr lang="en-US" sz="1600" b="1" i="0" dirty="0"/>
              <a:t>Wollaston</a:t>
            </a:r>
            <a:r>
              <a:rPr lang="en-US" sz="1600" i="0" dirty="0"/>
              <a:t> prism)</a:t>
            </a:r>
          </a:p>
          <a:p>
            <a:endParaRPr lang="en-US" sz="1600" dirty="0"/>
          </a:p>
        </p:txBody>
      </p:sp>
      <p:pic>
        <p:nvPicPr>
          <p:cNvPr id="8" name="Picture 7">
            <a:extLst>
              <a:ext uri="{FF2B5EF4-FFF2-40B4-BE49-F238E27FC236}">
                <a16:creationId xmlns:a16="http://schemas.microsoft.com/office/drawing/2014/main" id="{5161E794-4DB5-1741-A32D-620810CFAC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21290" y="2004278"/>
            <a:ext cx="3543190" cy="4267934"/>
          </a:xfrm>
          <a:prstGeom prst="rect">
            <a:avLst/>
          </a:prstGeom>
        </p:spPr>
      </p:pic>
      <p:pic>
        <p:nvPicPr>
          <p:cNvPr id="10" name="Picture 9">
            <a:extLst>
              <a:ext uri="{FF2B5EF4-FFF2-40B4-BE49-F238E27FC236}">
                <a16:creationId xmlns:a16="http://schemas.microsoft.com/office/drawing/2014/main" id="{38C1F443-FCDF-8C49-B99C-B2965BFD055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195956" y="3028950"/>
            <a:ext cx="2717800" cy="2768600"/>
          </a:xfrm>
          <a:prstGeom prst="rect">
            <a:avLst/>
          </a:prstGeom>
        </p:spPr>
      </p:pic>
    </p:spTree>
    <p:extLst>
      <p:ext uri="{BB962C8B-B14F-4D97-AF65-F5344CB8AC3E}">
        <p14:creationId xmlns:p14="http://schemas.microsoft.com/office/powerpoint/2010/main" val="15427318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F906D98B-2939-0544-862B-B336E8DAC418}"/>
              </a:ext>
            </a:extLst>
          </p:cNvPr>
          <p:cNvSpPr>
            <a:spLocks noGrp="1" noChangeArrowheads="1"/>
          </p:cNvSpPr>
          <p:nvPr>
            <p:ph type="title"/>
          </p:nvPr>
        </p:nvSpPr>
        <p:spPr>
          <a:xfrm>
            <a:off x="1646793" y="258772"/>
            <a:ext cx="5783283" cy="584776"/>
          </a:xfrm>
        </p:spPr>
        <p:txBody>
          <a:bodyPr/>
          <a:lstStyle/>
          <a:p>
            <a:pPr>
              <a:defRPr/>
            </a:pPr>
            <a:r>
              <a:rPr lang="en-US" altLang="en-US" sz="2400" dirty="0">
                <a:ea typeface="+mj-ea"/>
              </a:rPr>
              <a:t>William Hyde Wollaston (1766-1828)</a:t>
            </a:r>
            <a:br>
              <a:rPr lang="en-US" altLang="en-US" sz="2400" dirty="0">
                <a:ea typeface="+mj-ea"/>
              </a:rPr>
            </a:br>
            <a:r>
              <a:rPr lang="en-US" altLang="en-US" sz="2400" dirty="0">
                <a:ea typeface="+mj-ea"/>
              </a:rPr>
              <a:t>Microscopic Doublet </a:t>
            </a:r>
          </a:p>
        </p:txBody>
      </p:sp>
      <p:pic>
        <p:nvPicPr>
          <p:cNvPr id="59395" name="Picture 5">
            <a:extLst>
              <a:ext uri="{FF2B5EF4-FFF2-40B4-BE49-F238E27FC236}">
                <a16:creationId xmlns:a16="http://schemas.microsoft.com/office/drawing/2014/main" id="{9F6DE929-1D2B-934E-8E40-2F524F3AABF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147241" y="308769"/>
            <a:ext cx="1364590" cy="1378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Line 6">
            <a:extLst>
              <a:ext uri="{FF2B5EF4-FFF2-40B4-BE49-F238E27FC236}">
                <a16:creationId xmlns:a16="http://schemas.microsoft.com/office/drawing/2014/main" id="{63AEC2CB-2D2A-4B48-9D57-E3810964400C}"/>
              </a:ext>
            </a:extLst>
          </p:cNvPr>
          <p:cNvSpPr>
            <a:spLocks noChangeShapeType="1"/>
          </p:cNvSpPr>
          <p:nvPr/>
        </p:nvSpPr>
        <p:spPr bwMode="auto">
          <a:xfrm>
            <a:off x="96647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59397" name="Oval 11">
            <a:extLst>
              <a:ext uri="{FF2B5EF4-FFF2-40B4-BE49-F238E27FC236}">
                <a16:creationId xmlns:a16="http://schemas.microsoft.com/office/drawing/2014/main" id="{5023E007-271D-5448-8BE9-0C531332C905}"/>
              </a:ext>
            </a:extLst>
          </p:cNvPr>
          <p:cNvSpPr>
            <a:spLocks noChangeArrowheads="1"/>
          </p:cNvSpPr>
          <p:nvPr/>
        </p:nvSpPr>
        <p:spPr bwMode="auto">
          <a:xfrm>
            <a:off x="9551988" y="6858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398" name="Oval 12">
            <a:extLst>
              <a:ext uri="{FF2B5EF4-FFF2-40B4-BE49-F238E27FC236}">
                <a16:creationId xmlns:a16="http://schemas.microsoft.com/office/drawing/2014/main" id="{4DE057EE-757E-2A47-8AC1-82241234BA87}"/>
              </a:ext>
            </a:extLst>
          </p:cNvPr>
          <p:cNvSpPr>
            <a:spLocks noChangeArrowheads="1"/>
          </p:cNvSpPr>
          <p:nvPr/>
        </p:nvSpPr>
        <p:spPr bwMode="auto">
          <a:xfrm>
            <a:off x="9553575" y="10922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399" name="Oval 13">
            <a:extLst>
              <a:ext uri="{FF2B5EF4-FFF2-40B4-BE49-F238E27FC236}">
                <a16:creationId xmlns:a16="http://schemas.microsoft.com/office/drawing/2014/main" id="{5F25EC98-8284-F744-A3FF-50C5EFB86320}"/>
              </a:ext>
            </a:extLst>
          </p:cNvPr>
          <p:cNvSpPr>
            <a:spLocks noChangeArrowheads="1"/>
          </p:cNvSpPr>
          <p:nvPr/>
        </p:nvSpPr>
        <p:spPr bwMode="auto">
          <a:xfrm>
            <a:off x="9551988" y="6858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0" name="Oval 14">
            <a:extLst>
              <a:ext uri="{FF2B5EF4-FFF2-40B4-BE49-F238E27FC236}">
                <a16:creationId xmlns:a16="http://schemas.microsoft.com/office/drawing/2014/main" id="{0B62072B-13FE-734B-8E23-4DF758D4FACE}"/>
              </a:ext>
            </a:extLst>
          </p:cNvPr>
          <p:cNvSpPr>
            <a:spLocks noChangeArrowheads="1"/>
          </p:cNvSpPr>
          <p:nvPr/>
        </p:nvSpPr>
        <p:spPr bwMode="auto">
          <a:xfrm>
            <a:off x="9553575" y="1092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1" name="Oval 15">
            <a:extLst>
              <a:ext uri="{FF2B5EF4-FFF2-40B4-BE49-F238E27FC236}">
                <a16:creationId xmlns:a16="http://schemas.microsoft.com/office/drawing/2014/main" id="{A080C2DB-1DCD-DE4B-9FC7-618ED49DEA47}"/>
              </a:ext>
            </a:extLst>
          </p:cNvPr>
          <p:cNvSpPr>
            <a:spLocks noChangeArrowheads="1"/>
          </p:cNvSpPr>
          <p:nvPr/>
        </p:nvSpPr>
        <p:spPr bwMode="auto">
          <a:xfrm>
            <a:off x="9569450" y="16303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2" name="Oval 16">
            <a:extLst>
              <a:ext uri="{FF2B5EF4-FFF2-40B4-BE49-F238E27FC236}">
                <a16:creationId xmlns:a16="http://schemas.microsoft.com/office/drawing/2014/main" id="{98DCD107-79EA-F840-A9A1-AD996A6C6701}"/>
              </a:ext>
            </a:extLst>
          </p:cNvPr>
          <p:cNvSpPr>
            <a:spLocks noChangeArrowheads="1"/>
          </p:cNvSpPr>
          <p:nvPr/>
        </p:nvSpPr>
        <p:spPr bwMode="auto">
          <a:xfrm>
            <a:off x="9561513" y="1311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3" name="Oval 17">
            <a:extLst>
              <a:ext uri="{FF2B5EF4-FFF2-40B4-BE49-F238E27FC236}">
                <a16:creationId xmlns:a16="http://schemas.microsoft.com/office/drawing/2014/main" id="{22E3213B-44B9-ED4D-B8B3-4B8D54328635}"/>
              </a:ext>
            </a:extLst>
          </p:cNvPr>
          <p:cNvSpPr>
            <a:spLocks noChangeArrowheads="1"/>
          </p:cNvSpPr>
          <p:nvPr/>
        </p:nvSpPr>
        <p:spPr bwMode="auto">
          <a:xfrm>
            <a:off x="9566275" y="1827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4" name="Oval 18">
            <a:extLst>
              <a:ext uri="{FF2B5EF4-FFF2-40B4-BE49-F238E27FC236}">
                <a16:creationId xmlns:a16="http://schemas.microsoft.com/office/drawing/2014/main" id="{C3F2E46C-C425-5741-BD70-FC42B4E61307}"/>
              </a:ext>
            </a:extLst>
          </p:cNvPr>
          <p:cNvSpPr>
            <a:spLocks noChangeArrowheads="1"/>
          </p:cNvSpPr>
          <p:nvPr/>
        </p:nvSpPr>
        <p:spPr bwMode="auto">
          <a:xfrm>
            <a:off x="9563100"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5" name="Oval 19">
            <a:extLst>
              <a:ext uri="{FF2B5EF4-FFF2-40B4-BE49-F238E27FC236}">
                <a16:creationId xmlns:a16="http://schemas.microsoft.com/office/drawing/2014/main" id="{8BE2B883-F14A-5247-A8D4-985F6CEC0551}"/>
              </a:ext>
            </a:extLst>
          </p:cNvPr>
          <p:cNvSpPr>
            <a:spLocks noChangeArrowheads="1"/>
          </p:cNvSpPr>
          <p:nvPr/>
        </p:nvSpPr>
        <p:spPr bwMode="auto">
          <a:xfrm>
            <a:off x="95710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6" name="Oval 20">
            <a:extLst>
              <a:ext uri="{FF2B5EF4-FFF2-40B4-BE49-F238E27FC236}">
                <a16:creationId xmlns:a16="http://schemas.microsoft.com/office/drawing/2014/main" id="{42B87C4E-1B39-864C-8977-5740CC2478EE}"/>
              </a:ext>
            </a:extLst>
          </p:cNvPr>
          <p:cNvSpPr>
            <a:spLocks noChangeArrowheads="1"/>
          </p:cNvSpPr>
          <p:nvPr/>
        </p:nvSpPr>
        <p:spPr bwMode="auto">
          <a:xfrm>
            <a:off x="95678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7" name="Oval 21">
            <a:extLst>
              <a:ext uri="{FF2B5EF4-FFF2-40B4-BE49-F238E27FC236}">
                <a16:creationId xmlns:a16="http://schemas.microsoft.com/office/drawing/2014/main" id="{05436037-E568-F347-B5B0-B38FBBD562DD}"/>
              </a:ext>
            </a:extLst>
          </p:cNvPr>
          <p:cNvSpPr>
            <a:spLocks noChangeArrowheads="1"/>
          </p:cNvSpPr>
          <p:nvPr/>
        </p:nvSpPr>
        <p:spPr bwMode="auto">
          <a:xfrm>
            <a:off x="95758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8" name="Oval 22">
            <a:extLst>
              <a:ext uri="{FF2B5EF4-FFF2-40B4-BE49-F238E27FC236}">
                <a16:creationId xmlns:a16="http://schemas.microsoft.com/office/drawing/2014/main" id="{FC388815-ECC5-0A4F-A99F-76B98699D3C9}"/>
              </a:ext>
            </a:extLst>
          </p:cNvPr>
          <p:cNvSpPr>
            <a:spLocks noChangeArrowheads="1"/>
          </p:cNvSpPr>
          <p:nvPr/>
        </p:nvSpPr>
        <p:spPr bwMode="auto">
          <a:xfrm>
            <a:off x="95726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5618" name="Text Box 23">
            <a:extLst>
              <a:ext uri="{FF2B5EF4-FFF2-40B4-BE49-F238E27FC236}">
                <a16:creationId xmlns:a16="http://schemas.microsoft.com/office/drawing/2014/main" id="{95341EE2-C39F-F94D-B163-8F135042944A}"/>
              </a:ext>
            </a:extLst>
          </p:cNvPr>
          <p:cNvSpPr txBox="1">
            <a:spLocks noChangeArrowheads="1"/>
          </p:cNvSpPr>
          <p:nvPr/>
        </p:nvSpPr>
        <p:spPr bwMode="auto">
          <a:xfrm>
            <a:off x="9759951" y="3227389"/>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1828</a:t>
            </a:r>
          </a:p>
        </p:txBody>
      </p:sp>
      <p:sp>
        <p:nvSpPr>
          <p:cNvPr id="59410" name="Oval 24">
            <a:extLst>
              <a:ext uri="{FF2B5EF4-FFF2-40B4-BE49-F238E27FC236}">
                <a16:creationId xmlns:a16="http://schemas.microsoft.com/office/drawing/2014/main" id="{756666AC-70CD-3F47-84BC-2F2D4404A72A}"/>
              </a:ext>
            </a:extLst>
          </p:cNvPr>
          <p:cNvSpPr>
            <a:spLocks noChangeArrowheads="1"/>
          </p:cNvSpPr>
          <p:nvPr/>
        </p:nvSpPr>
        <p:spPr bwMode="auto">
          <a:xfrm>
            <a:off x="95694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11" name="Oval 25">
            <a:extLst>
              <a:ext uri="{FF2B5EF4-FFF2-40B4-BE49-F238E27FC236}">
                <a16:creationId xmlns:a16="http://schemas.microsoft.com/office/drawing/2014/main" id="{9E0AC2AC-D610-C848-8FE7-6644D8FC4ABB}"/>
              </a:ext>
            </a:extLst>
          </p:cNvPr>
          <p:cNvSpPr>
            <a:spLocks noChangeArrowheads="1"/>
          </p:cNvSpPr>
          <p:nvPr/>
        </p:nvSpPr>
        <p:spPr bwMode="auto">
          <a:xfrm>
            <a:off x="9566275" y="334962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3" name="Picture 2">
            <a:extLst>
              <a:ext uri="{FF2B5EF4-FFF2-40B4-BE49-F238E27FC236}">
                <a16:creationId xmlns:a16="http://schemas.microsoft.com/office/drawing/2014/main" id="{E4906A28-CF01-7347-8941-6569F72297B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832553" y="2130425"/>
            <a:ext cx="6596987" cy="3312411"/>
          </a:xfrm>
          <a:prstGeom prst="rect">
            <a:avLst/>
          </a:prstGeom>
          <a:ln>
            <a:solidFill>
              <a:schemeClr val="bg2"/>
            </a:solidFill>
          </a:ln>
        </p:spPr>
      </p:pic>
      <p:sp>
        <p:nvSpPr>
          <p:cNvPr id="4" name="TextBox 3">
            <a:extLst>
              <a:ext uri="{FF2B5EF4-FFF2-40B4-BE49-F238E27FC236}">
                <a16:creationId xmlns:a16="http://schemas.microsoft.com/office/drawing/2014/main" id="{9D2B5BE9-63A3-144B-B8B1-5C805013935F}"/>
              </a:ext>
            </a:extLst>
          </p:cNvPr>
          <p:cNvSpPr txBox="1"/>
          <p:nvPr/>
        </p:nvSpPr>
        <p:spPr>
          <a:xfrm>
            <a:off x="6981126" y="6531869"/>
            <a:ext cx="3419782" cy="307777"/>
          </a:xfrm>
          <a:prstGeom prst="rect">
            <a:avLst/>
          </a:prstGeom>
          <a:noFill/>
        </p:spPr>
        <p:txBody>
          <a:bodyPr wrap="none" rtlCol="0">
            <a:spAutoFit/>
          </a:bodyPr>
          <a:lstStyle/>
          <a:p>
            <a:r>
              <a:rPr lang="en-US" sz="1400" dirty="0">
                <a:solidFill>
                  <a:schemeClr val="accent5">
                    <a:lumMod val="50000"/>
                  </a:schemeClr>
                </a:solidFill>
              </a:rPr>
              <a:t>Encyclopedia </a:t>
            </a:r>
            <a:r>
              <a:rPr lang="en-US" sz="1400" dirty="0" err="1">
                <a:solidFill>
                  <a:schemeClr val="accent5">
                    <a:lumMod val="50000"/>
                  </a:schemeClr>
                </a:solidFill>
              </a:rPr>
              <a:t>Britanica</a:t>
            </a:r>
            <a:r>
              <a:rPr lang="en-US" sz="1400" dirty="0">
                <a:solidFill>
                  <a:schemeClr val="accent5">
                    <a:lumMod val="50000"/>
                  </a:schemeClr>
                </a:solidFill>
              </a:rPr>
              <a:t>, Vol XIV, 1858, P795</a:t>
            </a:r>
          </a:p>
        </p:txBody>
      </p:sp>
      <p:sp>
        <p:nvSpPr>
          <p:cNvPr id="5" name="TextBox 4">
            <a:extLst>
              <a:ext uri="{FF2B5EF4-FFF2-40B4-BE49-F238E27FC236}">
                <a16:creationId xmlns:a16="http://schemas.microsoft.com/office/drawing/2014/main" id="{87DCD7D3-B8BB-B746-9E32-47F9F3F8BD24}"/>
              </a:ext>
            </a:extLst>
          </p:cNvPr>
          <p:cNvSpPr txBox="1"/>
          <p:nvPr/>
        </p:nvSpPr>
        <p:spPr>
          <a:xfrm>
            <a:off x="3510999" y="5980839"/>
            <a:ext cx="6104489" cy="584775"/>
          </a:xfrm>
          <a:prstGeom prst="rect">
            <a:avLst/>
          </a:prstGeom>
          <a:noFill/>
        </p:spPr>
        <p:txBody>
          <a:bodyPr wrap="square" rtlCol="0">
            <a:spAutoFit/>
          </a:bodyPr>
          <a:lstStyle/>
          <a:p>
            <a:r>
              <a:rPr lang="en-US" sz="1600" b="1" dirty="0"/>
              <a:t>Note</a:t>
            </a:r>
            <a:r>
              <a:rPr lang="en-US" sz="1600" dirty="0"/>
              <a:t>: This paper referred to above was published a few months after Wollaston died.</a:t>
            </a:r>
          </a:p>
        </p:txBody>
      </p:sp>
    </p:spTree>
    <p:extLst>
      <p:ext uri="{BB962C8B-B14F-4D97-AF65-F5344CB8AC3E}">
        <p14:creationId xmlns:p14="http://schemas.microsoft.com/office/powerpoint/2010/main" val="15145317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D0E44-778D-AB46-B2B4-CE8DECE54567}"/>
              </a:ext>
            </a:extLst>
          </p:cNvPr>
          <p:cNvSpPr>
            <a:spLocks noGrp="1"/>
          </p:cNvSpPr>
          <p:nvPr>
            <p:ph type="title"/>
          </p:nvPr>
        </p:nvSpPr>
        <p:spPr>
          <a:xfrm>
            <a:off x="1524001" y="0"/>
            <a:ext cx="5225143" cy="685800"/>
          </a:xfrm>
        </p:spPr>
        <p:txBody>
          <a:bodyPr/>
          <a:lstStyle/>
          <a:p>
            <a:r>
              <a:rPr lang="en-US" dirty="0"/>
              <a:t>David Brewster 1781-1868</a:t>
            </a:r>
          </a:p>
        </p:txBody>
      </p:sp>
      <p:pic>
        <p:nvPicPr>
          <p:cNvPr id="5" name="Picture 4">
            <a:extLst>
              <a:ext uri="{FF2B5EF4-FFF2-40B4-BE49-F238E27FC236}">
                <a16:creationId xmlns:a16="http://schemas.microsoft.com/office/drawing/2014/main" id="{57BAD98C-980B-E441-A14F-9C9232B08D9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33077" y="2467462"/>
            <a:ext cx="6096000" cy="3035300"/>
          </a:xfrm>
          <a:prstGeom prst="rect">
            <a:avLst/>
          </a:prstGeom>
        </p:spPr>
      </p:pic>
      <p:pic>
        <p:nvPicPr>
          <p:cNvPr id="6" name="Picture 5">
            <a:extLst>
              <a:ext uri="{FF2B5EF4-FFF2-40B4-BE49-F238E27FC236}">
                <a16:creationId xmlns:a16="http://schemas.microsoft.com/office/drawing/2014/main" id="{7DB61BB8-AA35-5043-A626-C4307EF1FC6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80721" y="276596"/>
            <a:ext cx="1509156" cy="2012208"/>
          </a:xfrm>
          <a:prstGeom prst="rect">
            <a:avLst/>
          </a:prstGeom>
        </p:spPr>
      </p:pic>
      <p:sp>
        <p:nvSpPr>
          <p:cNvPr id="7" name="TextBox 6">
            <a:extLst>
              <a:ext uri="{FF2B5EF4-FFF2-40B4-BE49-F238E27FC236}">
                <a16:creationId xmlns:a16="http://schemas.microsoft.com/office/drawing/2014/main" id="{06F28028-869C-6C48-BF0C-4E1030C060D3}"/>
              </a:ext>
            </a:extLst>
          </p:cNvPr>
          <p:cNvSpPr txBox="1"/>
          <p:nvPr/>
        </p:nvSpPr>
        <p:spPr>
          <a:xfrm>
            <a:off x="1624948" y="611579"/>
            <a:ext cx="5949537" cy="1754326"/>
          </a:xfrm>
          <a:prstGeom prst="rect">
            <a:avLst/>
          </a:prstGeom>
          <a:noFill/>
        </p:spPr>
        <p:txBody>
          <a:bodyPr wrap="square" rtlCol="0">
            <a:spAutoFit/>
          </a:bodyPr>
          <a:lstStyle/>
          <a:p>
            <a:r>
              <a:rPr lang="en-US" sz="1800" i="0" dirty="0"/>
              <a:t>For a glass medium (</a:t>
            </a:r>
            <a:r>
              <a:rPr lang="en-US" sz="1800" dirty="0"/>
              <a:t>n</a:t>
            </a:r>
            <a:r>
              <a:rPr lang="en-US" sz="1800" i="0" baseline="-25000" dirty="0"/>
              <a:t>2</a:t>
            </a:r>
            <a:r>
              <a:rPr lang="en-US" sz="1800" i="0" dirty="0"/>
              <a:t> ≈ 1.5) in air (</a:t>
            </a:r>
            <a:r>
              <a:rPr lang="en-US" sz="1800" dirty="0"/>
              <a:t>n</a:t>
            </a:r>
            <a:r>
              <a:rPr lang="en-US" sz="1800" i="0" baseline="-25000" dirty="0"/>
              <a:t>1</a:t>
            </a:r>
            <a:r>
              <a:rPr lang="en-US" sz="1800" i="0" dirty="0"/>
              <a:t> ≈ 1), Brewster's angle for visible light is approximately 56°, while for an air-water interface (</a:t>
            </a:r>
            <a:r>
              <a:rPr lang="en-US" sz="1800" dirty="0"/>
              <a:t>n</a:t>
            </a:r>
            <a:r>
              <a:rPr lang="en-US" sz="1800" i="0" baseline="-25000" dirty="0"/>
              <a:t>2</a:t>
            </a:r>
            <a:r>
              <a:rPr lang="en-US" sz="1800" i="0" dirty="0"/>
              <a:t> ≈ 1.33), it is approximately 53°. Since the refractive index for a given medium changes depending on the wavelength of light, Brewster's angle will also vary with wavelength.</a:t>
            </a:r>
            <a:endParaRPr lang="en-US" sz="1800" dirty="0"/>
          </a:p>
        </p:txBody>
      </p:sp>
      <p:sp>
        <p:nvSpPr>
          <p:cNvPr id="8" name="Line 6">
            <a:extLst>
              <a:ext uri="{FF2B5EF4-FFF2-40B4-BE49-F238E27FC236}">
                <a16:creationId xmlns:a16="http://schemas.microsoft.com/office/drawing/2014/main" id="{A8FFCCA2-158F-254C-A27D-49800CB5FE32}"/>
              </a:ext>
            </a:extLst>
          </p:cNvPr>
          <p:cNvSpPr>
            <a:spLocks noChangeShapeType="1"/>
          </p:cNvSpPr>
          <p:nvPr/>
        </p:nvSpPr>
        <p:spPr bwMode="auto">
          <a:xfrm>
            <a:off x="970725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9" name="Oval 11">
            <a:extLst>
              <a:ext uri="{FF2B5EF4-FFF2-40B4-BE49-F238E27FC236}">
                <a16:creationId xmlns:a16="http://schemas.microsoft.com/office/drawing/2014/main" id="{6FB38AD0-DE5C-8642-ADC2-63CDD6357101}"/>
              </a:ext>
            </a:extLst>
          </p:cNvPr>
          <p:cNvSpPr>
            <a:spLocks noChangeArrowheads="1"/>
          </p:cNvSpPr>
          <p:nvPr/>
        </p:nvSpPr>
        <p:spPr bwMode="auto">
          <a:xfrm>
            <a:off x="9594538" y="6858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 name="Oval 12">
            <a:extLst>
              <a:ext uri="{FF2B5EF4-FFF2-40B4-BE49-F238E27FC236}">
                <a16:creationId xmlns:a16="http://schemas.microsoft.com/office/drawing/2014/main" id="{ED0B0533-1C4F-F04C-A1E4-0A3BF76289B2}"/>
              </a:ext>
            </a:extLst>
          </p:cNvPr>
          <p:cNvSpPr>
            <a:spLocks noChangeArrowheads="1"/>
          </p:cNvSpPr>
          <p:nvPr/>
        </p:nvSpPr>
        <p:spPr bwMode="auto">
          <a:xfrm>
            <a:off x="9596125" y="10922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1" name="Oval 13">
            <a:extLst>
              <a:ext uri="{FF2B5EF4-FFF2-40B4-BE49-F238E27FC236}">
                <a16:creationId xmlns:a16="http://schemas.microsoft.com/office/drawing/2014/main" id="{3B29C7EC-7DBC-D34D-9C8B-77BC7B9F1687}"/>
              </a:ext>
            </a:extLst>
          </p:cNvPr>
          <p:cNvSpPr>
            <a:spLocks noChangeArrowheads="1"/>
          </p:cNvSpPr>
          <p:nvPr/>
        </p:nvSpPr>
        <p:spPr bwMode="auto">
          <a:xfrm>
            <a:off x="9594538" y="6858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 name="Oval 14">
            <a:extLst>
              <a:ext uri="{FF2B5EF4-FFF2-40B4-BE49-F238E27FC236}">
                <a16:creationId xmlns:a16="http://schemas.microsoft.com/office/drawing/2014/main" id="{326B7C37-118C-8846-9CE9-006AECE81685}"/>
              </a:ext>
            </a:extLst>
          </p:cNvPr>
          <p:cNvSpPr>
            <a:spLocks noChangeArrowheads="1"/>
          </p:cNvSpPr>
          <p:nvPr/>
        </p:nvSpPr>
        <p:spPr bwMode="auto">
          <a:xfrm>
            <a:off x="9596125" y="1092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3" name="Oval 15">
            <a:extLst>
              <a:ext uri="{FF2B5EF4-FFF2-40B4-BE49-F238E27FC236}">
                <a16:creationId xmlns:a16="http://schemas.microsoft.com/office/drawing/2014/main" id="{D069774C-B779-D644-B625-FA792312B70C}"/>
              </a:ext>
            </a:extLst>
          </p:cNvPr>
          <p:cNvSpPr>
            <a:spLocks noChangeArrowheads="1"/>
          </p:cNvSpPr>
          <p:nvPr/>
        </p:nvSpPr>
        <p:spPr bwMode="auto">
          <a:xfrm>
            <a:off x="9612000" y="16303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4" name="Oval 16">
            <a:extLst>
              <a:ext uri="{FF2B5EF4-FFF2-40B4-BE49-F238E27FC236}">
                <a16:creationId xmlns:a16="http://schemas.microsoft.com/office/drawing/2014/main" id="{69C5C718-8B1F-E14D-9744-FE900AADFCDF}"/>
              </a:ext>
            </a:extLst>
          </p:cNvPr>
          <p:cNvSpPr>
            <a:spLocks noChangeArrowheads="1"/>
          </p:cNvSpPr>
          <p:nvPr/>
        </p:nvSpPr>
        <p:spPr bwMode="auto">
          <a:xfrm>
            <a:off x="9604063" y="1311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5" name="Oval 17">
            <a:extLst>
              <a:ext uri="{FF2B5EF4-FFF2-40B4-BE49-F238E27FC236}">
                <a16:creationId xmlns:a16="http://schemas.microsoft.com/office/drawing/2014/main" id="{6CD5CA59-D85A-924E-AA02-1FF297AC688F}"/>
              </a:ext>
            </a:extLst>
          </p:cNvPr>
          <p:cNvSpPr>
            <a:spLocks noChangeArrowheads="1"/>
          </p:cNvSpPr>
          <p:nvPr/>
        </p:nvSpPr>
        <p:spPr bwMode="auto">
          <a:xfrm>
            <a:off x="9608825" y="1827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6" name="Oval 18">
            <a:extLst>
              <a:ext uri="{FF2B5EF4-FFF2-40B4-BE49-F238E27FC236}">
                <a16:creationId xmlns:a16="http://schemas.microsoft.com/office/drawing/2014/main" id="{712D3099-F42E-6447-9005-D2D440C042EE}"/>
              </a:ext>
            </a:extLst>
          </p:cNvPr>
          <p:cNvSpPr>
            <a:spLocks noChangeArrowheads="1"/>
          </p:cNvSpPr>
          <p:nvPr/>
        </p:nvSpPr>
        <p:spPr bwMode="auto">
          <a:xfrm>
            <a:off x="9605650"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7" name="Oval 19">
            <a:extLst>
              <a:ext uri="{FF2B5EF4-FFF2-40B4-BE49-F238E27FC236}">
                <a16:creationId xmlns:a16="http://schemas.microsoft.com/office/drawing/2014/main" id="{76121DB9-A332-7F41-9D78-4473C0D21B47}"/>
              </a:ext>
            </a:extLst>
          </p:cNvPr>
          <p:cNvSpPr>
            <a:spLocks noChangeArrowheads="1"/>
          </p:cNvSpPr>
          <p:nvPr/>
        </p:nvSpPr>
        <p:spPr bwMode="auto">
          <a:xfrm>
            <a:off x="961358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8" name="Oval 20">
            <a:extLst>
              <a:ext uri="{FF2B5EF4-FFF2-40B4-BE49-F238E27FC236}">
                <a16:creationId xmlns:a16="http://schemas.microsoft.com/office/drawing/2014/main" id="{6B6669B6-B24A-D641-A25B-6E953C0952D4}"/>
              </a:ext>
            </a:extLst>
          </p:cNvPr>
          <p:cNvSpPr>
            <a:spLocks noChangeArrowheads="1"/>
          </p:cNvSpPr>
          <p:nvPr/>
        </p:nvSpPr>
        <p:spPr bwMode="auto">
          <a:xfrm>
            <a:off x="961041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9" name="Oval 21">
            <a:extLst>
              <a:ext uri="{FF2B5EF4-FFF2-40B4-BE49-F238E27FC236}">
                <a16:creationId xmlns:a16="http://schemas.microsoft.com/office/drawing/2014/main" id="{27443084-64FC-DF4E-B5F3-2642DC4140A2}"/>
              </a:ext>
            </a:extLst>
          </p:cNvPr>
          <p:cNvSpPr>
            <a:spLocks noChangeArrowheads="1"/>
          </p:cNvSpPr>
          <p:nvPr/>
        </p:nvSpPr>
        <p:spPr bwMode="auto">
          <a:xfrm>
            <a:off x="961835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0" name="Oval 22">
            <a:extLst>
              <a:ext uri="{FF2B5EF4-FFF2-40B4-BE49-F238E27FC236}">
                <a16:creationId xmlns:a16="http://schemas.microsoft.com/office/drawing/2014/main" id="{D4BF4EA2-AE9A-3A4B-9FD6-4157B3F18105}"/>
              </a:ext>
            </a:extLst>
          </p:cNvPr>
          <p:cNvSpPr>
            <a:spLocks noChangeArrowheads="1"/>
          </p:cNvSpPr>
          <p:nvPr/>
        </p:nvSpPr>
        <p:spPr bwMode="auto">
          <a:xfrm>
            <a:off x="961517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1" name="Text Box 23">
            <a:extLst>
              <a:ext uri="{FF2B5EF4-FFF2-40B4-BE49-F238E27FC236}">
                <a16:creationId xmlns:a16="http://schemas.microsoft.com/office/drawing/2014/main" id="{1168089C-6DEF-1849-B912-392765BF10EE}"/>
              </a:ext>
            </a:extLst>
          </p:cNvPr>
          <p:cNvSpPr txBox="1">
            <a:spLocks noChangeArrowheads="1"/>
          </p:cNvSpPr>
          <p:nvPr/>
        </p:nvSpPr>
        <p:spPr bwMode="auto">
          <a:xfrm>
            <a:off x="9802501" y="3227389"/>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1815</a:t>
            </a:r>
          </a:p>
        </p:txBody>
      </p:sp>
      <p:sp>
        <p:nvSpPr>
          <p:cNvPr id="22" name="Oval 24">
            <a:extLst>
              <a:ext uri="{FF2B5EF4-FFF2-40B4-BE49-F238E27FC236}">
                <a16:creationId xmlns:a16="http://schemas.microsoft.com/office/drawing/2014/main" id="{B6551E83-9367-464A-BB41-8B5BEAC5A090}"/>
              </a:ext>
            </a:extLst>
          </p:cNvPr>
          <p:cNvSpPr>
            <a:spLocks noChangeArrowheads="1"/>
          </p:cNvSpPr>
          <p:nvPr/>
        </p:nvSpPr>
        <p:spPr bwMode="auto">
          <a:xfrm>
            <a:off x="961200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3" name="Oval 25">
            <a:extLst>
              <a:ext uri="{FF2B5EF4-FFF2-40B4-BE49-F238E27FC236}">
                <a16:creationId xmlns:a16="http://schemas.microsoft.com/office/drawing/2014/main" id="{247A83CD-0A02-F24F-BBB8-A697A905A3FB}"/>
              </a:ext>
            </a:extLst>
          </p:cNvPr>
          <p:cNvSpPr>
            <a:spLocks noChangeArrowheads="1"/>
          </p:cNvSpPr>
          <p:nvPr/>
        </p:nvSpPr>
        <p:spPr bwMode="auto">
          <a:xfrm>
            <a:off x="9608825" y="334962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 name="TextBox 2">
            <a:extLst>
              <a:ext uri="{FF2B5EF4-FFF2-40B4-BE49-F238E27FC236}">
                <a16:creationId xmlns:a16="http://schemas.microsoft.com/office/drawing/2014/main" id="{F8255EA3-A42C-5F40-8D96-34E53185B1A2}"/>
              </a:ext>
            </a:extLst>
          </p:cNvPr>
          <p:cNvSpPr txBox="1"/>
          <p:nvPr/>
        </p:nvSpPr>
        <p:spPr>
          <a:xfrm>
            <a:off x="1920524" y="5502763"/>
            <a:ext cx="7681953" cy="830997"/>
          </a:xfrm>
          <a:prstGeom prst="rect">
            <a:avLst/>
          </a:prstGeom>
          <a:noFill/>
        </p:spPr>
        <p:txBody>
          <a:bodyPr wrap="square" rtlCol="0">
            <a:spAutoFit/>
          </a:bodyPr>
          <a:lstStyle/>
          <a:p>
            <a:r>
              <a:rPr lang="en-US" sz="1600" dirty="0"/>
              <a:t>As a point if interest, Sir David Brewster was the editor of the microscopy section of the Encyclopedia </a:t>
            </a:r>
            <a:r>
              <a:rPr lang="en-US" sz="1600" dirty="0" err="1"/>
              <a:t>Britanica</a:t>
            </a:r>
            <a:r>
              <a:rPr lang="en-US" sz="1600" dirty="0"/>
              <a:t> 1858 edition, so many of the suggestions about  how wonderful the inventions were of “Sir David Brewster” is not surprising!! </a:t>
            </a:r>
          </a:p>
        </p:txBody>
      </p:sp>
      <p:sp>
        <p:nvSpPr>
          <p:cNvPr id="4" name="Oval 3">
            <a:extLst>
              <a:ext uri="{FF2B5EF4-FFF2-40B4-BE49-F238E27FC236}">
                <a16:creationId xmlns:a16="http://schemas.microsoft.com/office/drawing/2014/main" id="{A9EB49A8-530C-AF46-B5AE-81F160503F9A}"/>
              </a:ext>
            </a:extLst>
          </p:cNvPr>
          <p:cNvSpPr/>
          <p:nvPr/>
        </p:nvSpPr>
        <p:spPr bwMode="auto">
          <a:xfrm>
            <a:off x="7978588" y="3812241"/>
            <a:ext cx="1028700" cy="1062318"/>
          </a:xfrm>
          <a:prstGeom prst="ellipse">
            <a:avLst/>
          </a:prstGeom>
          <a:solidFill>
            <a:srgbClr val="FF0000"/>
          </a:solidFill>
          <a:ln w="12699"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p>
        </p:txBody>
      </p:sp>
    </p:spTree>
    <p:extLst>
      <p:ext uri="{BB962C8B-B14F-4D97-AF65-F5344CB8AC3E}">
        <p14:creationId xmlns:p14="http://schemas.microsoft.com/office/powerpoint/2010/main" val="35618667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Line 6">
            <a:extLst>
              <a:ext uri="{FF2B5EF4-FFF2-40B4-BE49-F238E27FC236}">
                <a16:creationId xmlns:a16="http://schemas.microsoft.com/office/drawing/2014/main" id="{0AB61A1A-7482-D74E-9ED4-A07E530850D2}"/>
              </a:ext>
            </a:extLst>
          </p:cNvPr>
          <p:cNvSpPr>
            <a:spLocks noChangeShapeType="1"/>
          </p:cNvSpPr>
          <p:nvPr/>
        </p:nvSpPr>
        <p:spPr bwMode="auto">
          <a:xfrm>
            <a:off x="9742885"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9" name="Oval 11">
            <a:extLst>
              <a:ext uri="{FF2B5EF4-FFF2-40B4-BE49-F238E27FC236}">
                <a16:creationId xmlns:a16="http://schemas.microsoft.com/office/drawing/2014/main" id="{92614E8C-38B2-F947-A6A4-A34D17C62062}"/>
              </a:ext>
            </a:extLst>
          </p:cNvPr>
          <p:cNvSpPr>
            <a:spLocks noChangeArrowheads="1"/>
          </p:cNvSpPr>
          <p:nvPr/>
        </p:nvSpPr>
        <p:spPr bwMode="auto">
          <a:xfrm>
            <a:off x="9630173" y="6858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 name="Oval 12">
            <a:extLst>
              <a:ext uri="{FF2B5EF4-FFF2-40B4-BE49-F238E27FC236}">
                <a16:creationId xmlns:a16="http://schemas.microsoft.com/office/drawing/2014/main" id="{452E0CD1-7614-0441-A5F5-2AA34D1ADAF9}"/>
              </a:ext>
            </a:extLst>
          </p:cNvPr>
          <p:cNvSpPr>
            <a:spLocks noChangeArrowheads="1"/>
          </p:cNvSpPr>
          <p:nvPr/>
        </p:nvSpPr>
        <p:spPr bwMode="auto">
          <a:xfrm>
            <a:off x="9631760" y="10922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1" name="Oval 13">
            <a:extLst>
              <a:ext uri="{FF2B5EF4-FFF2-40B4-BE49-F238E27FC236}">
                <a16:creationId xmlns:a16="http://schemas.microsoft.com/office/drawing/2014/main" id="{08B5F5F4-99CA-BF48-8245-7957313B9BDB}"/>
              </a:ext>
            </a:extLst>
          </p:cNvPr>
          <p:cNvSpPr>
            <a:spLocks noChangeArrowheads="1"/>
          </p:cNvSpPr>
          <p:nvPr/>
        </p:nvSpPr>
        <p:spPr bwMode="auto">
          <a:xfrm>
            <a:off x="9630173" y="6858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 name="Oval 14">
            <a:extLst>
              <a:ext uri="{FF2B5EF4-FFF2-40B4-BE49-F238E27FC236}">
                <a16:creationId xmlns:a16="http://schemas.microsoft.com/office/drawing/2014/main" id="{054EC731-B38B-4C41-9E55-DBB197F6E5A6}"/>
              </a:ext>
            </a:extLst>
          </p:cNvPr>
          <p:cNvSpPr>
            <a:spLocks noChangeArrowheads="1"/>
          </p:cNvSpPr>
          <p:nvPr/>
        </p:nvSpPr>
        <p:spPr bwMode="auto">
          <a:xfrm>
            <a:off x="9631760" y="1092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3" name="Oval 15">
            <a:extLst>
              <a:ext uri="{FF2B5EF4-FFF2-40B4-BE49-F238E27FC236}">
                <a16:creationId xmlns:a16="http://schemas.microsoft.com/office/drawing/2014/main" id="{CA05817B-AF4D-0D4B-B99D-9D0B0173C967}"/>
              </a:ext>
            </a:extLst>
          </p:cNvPr>
          <p:cNvSpPr>
            <a:spLocks noChangeArrowheads="1"/>
          </p:cNvSpPr>
          <p:nvPr/>
        </p:nvSpPr>
        <p:spPr bwMode="auto">
          <a:xfrm>
            <a:off x="9647635" y="16303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4" name="Oval 16">
            <a:extLst>
              <a:ext uri="{FF2B5EF4-FFF2-40B4-BE49-F238E27FC236}">
                <a16:creationId xmlns:a16="http://schemas.microsoft.com/office/drawing/2014/main" id="{31B97777-7140-EE4B-9AC7-8C4A8D71E296}"/>
              </a:ext>
            </a:extLst>
          </p:cNvPr>
          <p:cNvSpPr>
            <a:spLocks noChangeArrowheads="1"/>
          </p:cNvSpPr>
          <p:nvPr/>
        </p:nvSpPr>
        <p:spPr bwMode="auto">
          <a:xfrm>
            <a:off x="9639698" y="1311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5" name="Oval 17">
            <a:extLst>
              <a:ext uri="{FF2B5EF4-FFF2-40B4-BE49-F238E27FC236}">
                <a16:creationId xmlns:a16="http://schemas.microsoft.com/office/drawing/2014/main" id="{D650A2F3-124F-0245-B145-8FFA933D4476}"/>
              </a:ext>
            </a:extLst>
          </p:cNvPr>
          <p:cNvSpPr>
            <a:spLocks noChangeArrowheads="1"/>
          </p:cNvSpPr>
          <p:nvPr/>
        </p:nvSpPr>
        <p:spPr bwMode="auto">
          <a:xfrm>
            <a:off x="9644460" y="1827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6" name="Oval 18">
            <a:extLst>
              <a:ext uri="{FF2B5EF4-FFF2-40B4-BE49-F238E27FC236}">
                <a16:creationId xmlns:a16="http://schemas.microsoft.com/office/drawing/2014/main" id="{A77960ED-C2BE-1647-A557-39B494BEAA45}"/>
              </a:ext>
            </a:extLst>
          </p:cNvPr>
          <p:cNvSpPr>
            <a:spLocks noChangeArrowheads="1"/>
          </p:cNvSpPr>
          <p:nvPr/>
        </p:nvSpPr>
        <p:spPr bwMode="auto">
          <a:xfrm>
            <a:off x="9641285"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7" name="Oval 19">
            <a:extLst>
              <a:ext uri="{FF2B5EF4-FFF2-40B4-BE49-F238E27FC236}">
                <a16:creationId xmlns:a16="http://schemas.microsoft.com/office/drawing/2014/main" id="{DBE42276-17B6-CC42-B715-6B731FFCE95B}"/>
              </a:ext>
            </a:extLst>
          </p:cNvPr>
          <p:cNvSpPr>
            <a:spLocks noChangeArrowheads="1"/>
          </p:cNvSpPr>
          <p:nvPr/>
        </p:nvSpPr>
        <p:spPr bwMode="auto">
          <a:xfrm>
            <a:off x="9649223"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8" name="Oval 20">
            <a:extLst>
              <a:ext uri="{FF2B5EF4-FFF2-40B4-BE49-F238E27FC236}">
                <a16:creationId xmlns:a16="http://schemas.microsoft.com/office/drawing/2014/main" id="{607219D8-128D-3247-821F-6798B8271AB2}"/>
              </a:ext>
            </a:extLst>
          </p:cNvPr>
          <p:cNvSpPr>
            <a:spLocks noChangeArrowheads="1"/>
          </p:cNvSpPr>
          <p:nvPr/>
        </p:nvSpPr>
        <p:spPr bwMode="auto">
          <a:xfrm>
            <a:off x="9646048"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9" name="Oval 21">
            <a:extLst>
              <a:ext uri="{FF2B5EF4-FFF2-40B4-BE49-F238E27FC236}">
                <a16:creationId xmlns:a16="http://schemas.microsoft.com/office/drawing/2014/main" id="{829C3C4F-E330-9345-A7E9-8C55FC997ED6}"/>
              </a:ext>
            </a:extLst>
          </p:cNvPr>
          <p:cNvSpPr>
            <a:spLocks noChangeArrowheads="1"/>
          </p:cNvSpPr>
          <p:nvPr/>
        </p:nvSpPr>
        <p:spPr bwMode="auto">
          <a:xfrm>
            <a:off x="9653985"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0" name="Oval 22">
            <a:extLst>
              <a:ext uri="{FF2B5EF4-FFF2-40B4-BE49-F238E27FC236}">
                <a16:creationId xmlns:a16="http://schemas.microsoft.com/office/drawing/2014/main" id="{C3195851-C109-5F48-AF3D-CC406BD2536A}"/>
              </a:ext>
            </a:extLst>
          </p:cNvPr>
          <p:cNvSpPr>
            <a:spLocks noChangeArrowheads="1"/>
          </p:cNvSpPr>
          <p:nvPr/>
        </p:nvSpPr>
        <p:spPr bwMode="auto">
          <a:xfrm>
            <a:off x="9650810"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1" name="Text Box 23">
            <a:extLst>
              <a:ext uri="{FF2B5EF4-FFF2-40B4-BE49-F238E27FC236}">
                <a16:creationId xmlns:a16="http://schemas.microsoft.com/office/drawing/2014/main" id="{E3C98F03-73DA-8448-BBCB-285DEE6143FD}"/>
              </a:ext>
            </a:extLst>
          </p:cNvPr>
          <p:cNvSpPr txBox="1">
            <a:spLocks noChangeArrowheads="1"/>
          </p:cNvSpPr>
          <p:nvPr/>
        </p:nvSpPr>
        <p:spPr bwMode="auto">
          <a:xfrm>
            <a:off x="9838136" y="3227389"/>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1815</a:t>
            </a:r>
          </a:p>
        </p:txBody>
      </p:sp>
      <p:sp>
        <p:nvSpPr>
          <p:cNvPr id="22" name="Oval 24">
            <a:extLst>
              <a:ext uri="{FF2B5EF4-FFF2-40B4-BE49-F238E27FC236}">
                <a16:creationId xmlns:a16="http://schemas.microsoft.com/office/drawing/2014/main" id="{84C56EB5-5E8F-B64E-B955-1541B0949222}"/>
              </a:ext>
            </a:extLst>
          </p:cNvPr>
          <p:cNvSpPr>
            <a:spLocks noChangeArrowheads="1"/>
          </p:cNvSpPr>
          <p:nvPr/>
        </p:nvSpPr>
        <p:spPr bwMode="auto">
          <a:xfrm>
            <a:off x="9647635"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3" name="Oval 25">
            <a:extLst>
              <a:ext uri="{FF2B5EF4-FFF2-40B4-BE49-F238E27FC236}">
                <a16:creationId xmlns:a16="http://schemas.microsoft.com/office/drawing/2014/main" id="{4FF9AEB3-010E-B144-92D3-6C8535768ECB}"/>
              </a:ext>
            </a:extLst>
          </p:cNvPr>
          <p:cNvSpPr>
            <a:spLocks noChangeArrowheads="1"/>
          </p:cNvSpPr>
          <p:nvPr/>
        </p:nvSpPr>
        <p:spPr bwMode="auto">
          <a:xfrm>
            <a:off x="9644460" y="334962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 name="Title 1">
            <a:extLst>
              <a:ext uri="{FF2B5EF4-FFF2-40B4-BE49-F238E27FC236}">
                <a16:creationId xmlns:a16="http://schemas.microsoft.com/office/drawing/2014/main" id="{60D3BF22-0840-B545-8F39-9D78E511A963}"/>
              </a:ext>
            </a:extLst>
          </p:cNvPr>
          <p:cNvSpPr>
            <a:spLocks noGrp="1"/>
          </p:cNvSpPr>
          <p:nvPr>
            <p:ph type="title"/>
          </p:nvPr>
        </p:nvSpPr>
        <p:spPr>
          <a:xfrm>
            <a:off x="1345871" y="1368"/>
            <a:ext cx="6008914" cy="1143000"/>
          </a:xfrm>
        </p:spPr>
        <p:txBody>
          <a:bodyPr/>
          <a:lstStyle/>
          <a:p>
            <a:r>
              <a:rPr lang="en-US" dirty="0"/>
              <a:t>Sir David Brewster, Feb 11, 1815</a:t>
            </a:r>
            <a:br>
              <a:rPr lang="en-US" dirty="0"/>
            </a:br>
            <a:r>
              <a:rPr lang="en-US" dirty="0"/>
              <a:t>“Brewster’s Angle”</a:t>
            </a:r>
          </a:p>
        </p:txBody>
      </p:sp>
      <p:sp>
        <p:nvSpPr>
          <p:cNvPr id="3" name="Content Placeholder 2">
            <a:extLst>
              <a:ext uri="{FF2B5EF4-FFF2-40B4-BE49-F238E27FC236}">
                <a16:creationId xmlns:a16="http://schemas.microsoft.com/office/drawing/2014/main" id="{E4B9CDC5-B8BB-6149-B33C-D0C8EB6BFF10}"/>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978BB17A-E75E-2C4B-A23F-98C1DDC5201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18990" y="1064309"/>
            <a:ext cx="3944178" cy="5439679"/>
          </a:xfrm>
          <a:prstGeom prst="rect">
            <a:avLst/>
          </a:prstGeom>
          <a:ln>
            <a:solidFill>
              <a:schemeClr val="bg2"/>
            </a:solidFill>
          </a:ln>
        </p:spPr>
      </p:pic>
      <p:pic>
        <p:nvPicPr>
          <p:cNvPr id="7" name="Picture 6">
            <a:extLst>
              <a:ext uri="{FF2B5EF4-FFF2-40B4-BE49-F238E27FC236}">
                <a16:creationId xmlns:a16="http://schemas.microsoft.com/office/drawing/2014/main" id="{EAA94977-F3F6-2A49-87DC-FA967E9AE14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93126" y="3316878"/>
            <a:ext cx="2664990" cy="3360569"/>
          </a:xfrm>
          <a:prstGeom prst="rect">
            <a:avLst/>
          </a:prstGeom>
          <a:ln>
            <a:solidFill>
              <a:schemeClr val="bg2"/>
            </a:solidFill>
          </a:ln>
        </p:spPr>
      </p:pic>
      <p:pic>
        <p:nvPicPr>
          <p:cNvPr id="24" name="Picture 23">
            <a:extLst>
              <a:ext uri="{FF2B5EF4-FFF2-40B4-BE49-F238E27FC236}">
                <a16:creationId xmlns:a16="http://schemas.microsoft.com/office/drawing/2014/main" id="{8CD90EE8-D47C-054A-A8DA-8CA5D8DB013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84290" y="341148"/>
            <a:ext cx="918884" cy="1225179"/>
          </a:xfrm>
          <a:prstGeom prst="rect">
            <a:avLst/>
          </a:prstGeom>
        </p:spPr>
      </p:pic>
      <p:pic>
        <p:nvPicPr>
          <p:cNvPr id="26" name="Picture 25">
            <a:extLst>
              <a:ext uri="{FF2B5EF4-FFF2-40B4-BE49-F238E27FC236}">
                <a16:creationId xmlns:a16="http://schemas.microsoft.com/office/drawing/2014/main" id="{4DBEC6D2-81C6-7A42-B210-59CD9CB6D75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151774" y="761024"/>
            <a:ext cx="2327743" cy="2513288"/>
          </a:xfrm>
          <a:prstGeom prst="rect">
            <a:avLst/>
          </a:prstGeom>
        </p:spPr>
      </p:pic>
    </p:spTree>
    <p:extLst>
      <p:ext uri="{BB962C8B-B14F-4D97-AF65-F5344CB8AC3E}">
        <p14:creationId xmlns:p14="http://schemas.microsoft.com/office/powerpoint/2010/main" val="34738676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86F15-10D6-5C47-B959-76C47F178799}"/>
              </a:ext>
            </a:extLst>
          </p:cNvPr>
          <p:cNvSpPr>
            <a:spLocks noGrp="1"/>
          </p:cNvSpPr>
          <p:nvPr>
            <p:ph type="title"/>
          </p:nvPr>
        </p:nvSpPr>
        <p:spPr>
          <a:xfrm>
            <a:off x="1614297" y="310896"/>
            <a:ext cx="6053328" cy="762000"/>
          </a:xfrm>
        </p:spPr>
        <p:txBody>
          <a:bodyPr/>
          <a:lstStyle/>
          <a:p>
            <a:r>
              <a:rPr lang="en-US" dirty="0"/>
              <a:t>Sir David Brewster </a:t>
            </a:r>
            <a:br>
              <a:rPr lang="en-US" dirty="0"/>
            </a:br>
            <a:r>
              <a:rPr lang="en-US" dirty="0"/>
              <a:t>Monochromatic Light Microscope</a:t>
            </a:r>
          </a:p>
        </p:txBody>
      </p:sp>
      <p:pic>
        <p:nvPicPr>
          <p:cNvPr id="5" name="Content Placeholder 4">
            <a:extLst>
              <a:ext uri="{FF2B5EF4-FFF2-40B4-BE49-F238E27FC236}">
                <a16:creationId xmlns:a16="http://schemas.microsoft.com/office/drawing/2014/main" id="{B939557C-62A8-3D48-94C4-1FBE85ECA91E}"/>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6096000" y="1546334"/>
            <a:ext cx="3435858" cy="4497850"/>
          </a:xfrm>
        </p:spPr>
      </p:pic>
      <p:sp>
        <p:nvSpPr>
          <p:cNvPr id="6" name="TextBox 5">
            <a:extLst>
              <a:ext uri="{FF2B5EF4-FFF2-40B4-BE49-F238E27FC236}">
                <a16:creationId xmlns:a16="http://schemas.microsoft.com/office/drawing/2014/main" id="{ED0C3D83-01EB-7741-96DD-46CDB6F6FE0F}"/>
              </a:ext>
            </a:extLst>
          </p:cNvPr>
          <p:cNvSpPr txBox="1"/>
          <p:nvPr/>
        </p:nvSpPr>
        <p:spPr>
          <a:xfrm>
            <a:off x="9387841" y="2350008"/>
            <a:ext cx="973343" cy="400110"/>
          </a:xfrm>
          <a:prstGeom prst="rect">
            <a:avLst/>
          </a:prstGeom>
          <a:noFill/>
        </p:spPr>
        <p:txBody>
          <a:bodyPr wrap="none" rtlCol="0">
            <a:spAutoFit/>
          </a:bodyPr>
          <a:lstStyle/>
          <a:p>
            <a:r>
              <a:rPr lang="en-US" sz="2000" i="0" dirty="0"/>
              <a:t>add salt</a:t>
            </a:r>
          </a:p>
        </p:txBody>
      </p:sp>
      <p:cxnSp>
        <p:nvCxnSpPr>
          <p:cNvPr id="8" name="Straight Arrow Connector 7">
            <a:extLst>
              <a:ext uri="{FF2B5EF4-FFF2-40B4-BE49-F238E27FC236}">
                <a16:creationId xmlns:a16="http://schemas.microsoft.com/office/drawing/2014/main" id="{8DFFF71A-1434-0742-B89A-35A9CF5D7C39}"/>
              </a:ext>
            </a:extLst>
          </p:cNvPr>
          <p:cNvCxnSpPr/>
          <p:nvPr/>
        </p:nvCxnSpPr>
        <p:spPr bwMode="auto">
          <a:xfrm flipH="1">
            <a:off x="9168384" y="2907792"/>
            <a:ext cx="676656" cy="521208"/>
          </a:xfrm>
          <a:prstGeom prst="straightConnector1">
            <a:avLst/>
          </a:prstGeom>
          <a:solidFill>
            <a:schemeClr val="accent1"/>
          </a:solidFill>
          <a:ln w="12699"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9" name="TextBox 8">
            <a:extLst>
              <a:ext uri="{FF2B5EF4-FFF2-40B4-BE49-F238E27FC236}">
                <a16:creationId xmlns:a16="http://schemas.microsoft.com/office/drawing/2014/main" id="{4D192DDD-9754-DA4A-83D8-DFB09CE5A951}"/>
              </a:ext>
            </a:extLst>
          </p:cNvPr>
          <p:cNvSpPr txBox="1"/>
          <p:nvPr/>
        </p:nvSpPr>
        <p:spPr>
          <a:xfrm>
            <a:off x="7667625" y="1734312"/>
            <a:ext cx="1443024" cy="400110"/>
          </a:xfrm>
          <a:prstGeom prst="rect">
            <a:avLst/>
          </a:prstGeom>
          <a:noFill/>
        </p:spPr>
        <p:txBody>
          <a:bodyPr wrap="none" rtlCol="0">
            <a:spAutoFit/>
          </a:bodyPr>
          <a:lstStyle/>
          <a:p>
            <a:r>
              <a:rPr lang="en-US" sz="2000" i="0" dirty="0"/>
              <a:t>alcohol here</a:t>
            </a:r>
          </a:p>
        </p:txBody>
      </p:sp>
      <p:cxnSp>
        <p:nvCxnSpPr>
          <p:cNvPr id="10" name="Straight Arrow Connector 9">
            <a:extLst>
              <a:ext uri="{FF2B5EF4-FFF2-40B4-BE49-F238E27FC236}">
                <a16:creationId xmlns:a16="http://schemas.microsoft.com/office/drawing/2014/main" id="{C1EE9152-9DF6-9A41-AC40-F80336D3BA28}"/>
              </a:ext>
            </a:extLst>
          </p:cNvPr>
          <p:cNvCxnSpPr>
            <a:cxnSpLocks/>
          </p:cNvCxnSpPr>
          <p:nvPr/>
        </p:nvCxnSpPr>
        <p:spPr bwMode="auto">
          <a:xfrm flipH="1">
            <a:off x="7403594" y="2134422"/>
            <a:ext cx="539495" cy="187978"/>
          </a:xfrm>
          <a:prstGeom prst="straightConnector1">
            <a:avLst/>
          </a:prstGeom>
          <a:solidFill>
            <a:schemeClr val="accent1"/>
          </a:solidFill>
          <a:ln w="12699"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3" name="TextBox 12">
            <a:extLst>
              <a:ext uri="{FF2B5EF4-FFF2-40B4-BE49-F238E27FC236}">
                <a16:creationId xmlns:a16="http://schemas.microsoft.com/office/drawing/2014/main" id="{CE8FE62F-A489-4447-84F1-BF0552504A44}"/>
              </a:ext>
            </a:extLst>
          </p:cNvPr>
          <p:cNvSpPr txBox="1"/>
          <p:nvPr/>
        </p:nvSpPr>
        <p:spPr>
          <a:xfrm>
            <a:off x="1969122" y="1386085"/>
            <a:ext cx="3614815" cy="4893647"/>
          </a:xfrm>
          <a:prstGeom prst="rect">
            <a:avLst/>
          </a:prstGeom>
          <a:noFill/>
        </p:spPr>
        <p:txBody>
          <a:bodyPr wrap="square" rtlCol="0">
            <a:spAutoFit/>
          </a:bodyPr>
          <a:lstStyle/>
          <a:p>
            <a:r>
              <a:rPr lang="en-US" sz="2400" i="0" dirty="0"/>
              <a:t>Brewster proposed a single line” light source that meant that one did not need to deal with achromatic compensation as there in none!  Using an alcohol lamp and adding salt crystals to the flame, he was able to get single red lines for perfect imaging! Not quite a laser, but as close as once could get in about 1850!!</a:t>
            </a:r>
          </a:p>
        </p:txBody>
      </p:sp>
    </p:spTree>
    <p:extLst>
      <p:ext uri="{BB962C8B-B14F-4D97-AF65-F5344CB8AC3E}">
        <p14:creationId xmlns:p14="http://schemas.microsoft.com/office/powerpoint/2010/main" val="19293673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B3FFA-8306-A444-A5BA-0218708D53BF}"/>
              </a:ext>
            </a:extLst>
          </p:cNvPr>
          <p:cNvSpPr>
            <a:spLocks noGrp="1"/>
          </p:cNvSpPr>
          <p:nvPr>
            <p:ph type="title"/>
          </p:nvPr>
        </p:nvSpPr>
        <p:spPr>
          <a:xfrm>
            <a:off x="1524001" y="0"/>
            <a:ext cx="6590805" cy="688768"/>
          </a:xfrm>
        </p:spPr>
        <p:txBody>
          <a:bodyPr/>
          <a:lstStyle/>
          <a:p>
            <a:r>
              <a:rPr lang="en-US" dirty="0"/>
              <a:t>Encyclopedia </a:t>
            </a:r>
            <a:r>
              <a:rPr lang="en-US" dirty="0" err="1"/>
              <a:t>Britanica</a:t>
            </a:r>
            <a:r>
              <a:rPr lang="en-US" dirty="0"/>
              <a:t>, Vol XIV, 1858 </a:t>
            </a:r>
          </a:p>
        </p:txBody>
      </p:sp>
      <p:pic>
        <p:nvPicPr>
          <p:cNvPr id="5" name="Picture 4">
            <a:extLst>
              <a:ext uri="{FF2B5EF4-FFF2-40B4-BE49-F238E27FC236}">
                <a16:creationId xmlns:a16="http://schemas.microsoft.com/office/drawing/2014/main" id="{869E0C74-7C71-A94D-81DF-D4CFDCB1AFC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18030" y="688768"/>
            <a:ext cx="5969000" cy="5600700"/>
          </a:xfrm>
          <a:prstGeom prst="rect">
            <a:avLst/>
          </a:prstGeom>
        </p:spPr>
      </p:pic>
      <p:sp>
        <p:nvSpPr>
          <p:cNvPr id="3" name="TextBox 2">
            <a:extLst>
              <a:ext uri="{FF2B5EF4-FFF2-40B4-BE49-F238E27FC236}">
                <a16:creationId xmlns:a16="http://schemas.microsoft.com/office/drawing/2014/main" id="{35B05919-0C27-1A47-B5C6-4109F0ACA5FF}"/>
              </a:ext>
            </a:extLst>
          </p:cNvPr>
          <p:cNvSpPr txBox="1"/>
          <p:nvPr/>
        </p:nvSpPr>
        <p:spPr>
          <a:xfrm>
            <a:off x="8562048" y="1835676"/>
            <a:ext cx="1711922" cy="3693319"/>
          </a:xfrm>
          <a:prstGeom prst="rect">
            <a:avLst/>
          </a:prstGeom>
          <a:noFill/>
          <a:ln>
            <a:solidFill>
              <a:srgbClr val="0070C0"/>
            </a:solidFill>
          </a:ln>
        </p:spPr>
        <p:txBody>
          <a:bodyPr wrap="square" rtlCol="0">
            <a:spAutoFit/>
          </a:bodyPr>
          <a:lstStyle/>
          <a:p>
            <a:r>
              <a:rPr lang="en-US" sz="1800" dirty="0"/>
              <a:t>Sir David Brewster happened to be the editor of the microscopy section of Encyclopedia </a:t>
            </a:r>
            <a:r>
              <a:rPr lang="en-US" sz="1800" dirty="0" err="1"/>
              <a:t>Britanica</a:t>
            </a:r>
            <a:r>
              <a:rPr lang="en-US" sz="1800" dirty="0"/>
              <a:t>. All the articles seemed to say very good things about his inventions..!</a:t>
            </a:r>
          </a:p>
        </p:txBody>
      </p:sp>
    </p:spTree>
    <p:extLst>
      <p:ext uri="{BB962C8B-B14F-4D97-AF65-F5344CB8AC3E}">
        <p14:creationId xmlns:p14="http://schemas.microsoft.com/office/powerpoint/2010/main" val="35575498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Line 14">
            <a:extLst>
              <a:ext uri="{FF2B5EF4-FFF2-40B4-BE49-F238E27FC236}">
                <a16:creationId xmlns:a16="http://schemas.microsoft.com/office/drawing/2014/main" id="{C224C07B-5ECB-E746-B322-D071E75F55B7}"/>
              </a:ext>
            </a:extLst>
          </p:cNvPr>
          <p:cNvSpPr>
            <a:spLocks noChangeShapeType="1"/>
          </p:cNvSpPr>
          <p:nvPr/>
        </p:nvSpPr>
        <p:spPr bwMode="auto">
          <a:xfrm>
            <a:off x="9588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26627" name="Rectangle 2">
            <a:extLst>
              <a:ext uri="{FF2B5EF4-FFF2-40B4-BE49-F238E27FC236}">
                <a16:creationId xmlns:a16="http://schemas.microsoft.com/office/drawing/2014/main" id="{07393F4B-2128-A74F-9817-8A611577581B}"/>
              </a:ext>
            </a:extLst>
          </p:cNvPr>
          <p:cNvSpPr>
            <a:spLocks noGrp="1" noChangeArrowheads="1"/>
          </p:cNvSpPr>
          <p:nvPr>
            <p:ph type="title"/>
          </p:nvPr>
        </p:nvSpPr>
        <p:spPr>
          <a:xfrm>
            <a:off x="1044198" y="192088"/>
            <a:ext cx="8671302" cy="576263"/>
          </a:xfrm>
        </p:spPr>
        <p:txBody>
          <a:bodyPr/>
          <a:lstStyle/>
          <a:p>
            <a:pPr>
              <a:defRPr/>
            </a:pPr>
            <a:r>
              <a:rPr lang="en-US" altLang="en-US" dirty="0">
                <a:ea typeface="+mj-ea"/>
              </a:rPr>
              <a:t>Giovanni Battista Amici (</a:t>
            </a:r>
            <a:r>
              <a:rPr lang="en-US" altLang="en-US" dirty="0">
                <a:ea typeface="ＭＳ Ｐゴシック" panose="020B0600070205080204" pitchFamily="34" charset="-128"/>
              </a:rPr>
              <a:t>“</a:t>
            </a:r>
            <a:r>
              <a:rPr lang="en-US" altLang="ja-JP" dirty="0">
                <a:solidFill>
                  <a:schemeClr val="hlink"/>
                </a:solidFill>
                <a:ea typeface="ＭＳ Ｐゴシック" panose="020B0600070205080204" pitchFamily="34" charset="-128"/>
              </a:rPr>
              <a:t>water immersion</a:t>
            </a:r>
            <a:r>
              <a:rPr lang="en-US" altLang="en-US" dirty="0">
                <a:ea typeface="ＭＳ Ｐゴシック" panose="020B0600070205080204" pitchFamily="34" charset="-128"/>
              </a:rPr>
              <a:t>”</a:t>
            </a:r>
            <a:r>
              <a:rPr lang="en-US" altLang="ja-JP" dirty="0">
                <a:ea typeface="ＭＳ Ｐゴシック" panose="020B0600070205080204" pitchFamily="34" charset="-128"/>
              </a:rPr>
              <a:t>)</a:t>
            </a:r>
            <a:endParaRPr lang="en-US" altLang="en-US" dirty="0">
              <a:ea typeface="+mj-ea"/>
            </a:endParaRPr>
          </a:p>
        </p:txBody>
      </p:sp>
      <p:sp>
        <p:nvSpPr>
          <p:cNvPr id="61443" name="Rectangle 3">
            <a:extLst>
              <a:ext uri="{FF2B5EF4-FFF2-40B4-BE49-F238E27FC236}">
                <a16:creationId xmlns:a16="http://schemas.microsoft.com/office/drawing/2014/main" id="{612FDD77-A9B1-4240-A991-E4963BD5F10C}"/>
              </a:ext>
            </a:extLst>
          </p:cNvPr>
          <p:cNvSpPr>
            <a:spLocks noGrp="1" noChangeArrowheads="1"/>
          </p:cNvSpPr>
          <p:nvPr>
            <p:ph type="body" idx="1"/>
          </p:nvPr>
        </p:nvSpPr>
        <p:spPr>
          <a:xfrm>
            <a:off x="1846264" y="833438"/>
            <a:ext cx="7062787" cy="4114800"/>
          </a:xfrm>
        </p:spPr>
        <p:txBody>
          <a:bodyPr/>
          <a:lstStyle/>
          <a:p>
            <a:r>
              <a:rPr lang="en-US" altLang="en-US" sz="1800" dirty="0">
                <a:ea typeface="ＭＳ Ｐゴシック" panose="020B0600070205080204" pitchFamily="34" charset="-128"/>
              </a:rPr>
              <a:t>In 1827 </a:t>
            </a:r>
            <a:r>
              <a:rPr lang="en-US" altLang="en-US" sz="1800" b="1" dirty="0">
                <a:ea typeface="ＭＳ Ｐゴシック" panose="020B0600070205080204" pitchFamily="34" charset="-128"/>
              </a:rPr>
              <a:t>Giovanni Battista Amici</a:t>
            </a:r>
            <a:r>
              <a:rPr lang="en-US" altLang="en-US" sz="1800" dirty="0">
                <a:ea typeface="ＭＳ Ｐゴシック" panose="020B0600070205080204" pitchFamily="34" charset="-128"/>
              </a:rPr>
              <a:t>, built high quality microscopes and introduced the first matched </a:t>
            </a:r>
            <a:r>
              <a:rPr lang="en-US" altLang="en-US" sz="1800" b="1" i="1" dirty="0">
                <a:ea typeface="ＭＳ Ｐゴシック" panose="020B0600070205080204" pitchFamily="34" charset="-128"/>
              </a:rPr>
              <a:t>achromatic microscope</a:t>
            </a:r>
            <a:r>
              <a:rPr lang="en-US" altLang="en-US" sz="1800" dirty="0">
                <a:ea typeface="ＭＳ Ｐゴシック" panose="020B0600070205080204" pitchFamily="34" charset="-128"/>
              </a:rPr>
              <a:t> in 1827. He had previously (1813) designed “</a:t>
            </a:r>
            <a:r>
              <a:rPr lang="en-US" altLang="ja-JP" sz="1800" i="1" dirty="0">
                <a:solidFill>
                  <a:schemeClr val="hlink"/>
                </a:solidFill>
                <a:ea typeface="ＭＳ Ｐゴシック" panose="020B0600070205080204" pitchFamily="34" charset="-128"/>
              </a:rPr>
              <a:t>reflecting microscopes</a:t>
            </a:r>
            <a:r>
              <a:rPr lang="en-US" altLang="en-US" sz="1800" dirty="0">
                <a:ea typeface="ＭＳ Ｐゴシック" panose="020B0600070205080204" pitchFamily="34" charset="-128"/>
              </a:rPr>
              <a:t>”</a:t>
            </a:r>
            <a:r>
              <a:rPr lang="en-US" altLang="ja-JP" sz="1800" dirty="0">
                <a:ea typeface="ＭＳ Ｐゴシック" panose="020B0600070205080204" pitchFamily="34" charset="-128"/>
              </a:rPr>
              <a:t> using curved mirrors rather than lenses. He recognized the importance of coverslip thickness and developed the concept of </a:t>
            </a:r>
            <a:r>
              <a:rPr lang="en-US" altLang="en-US" sz="1800" dirty="0">
                <a:ea typeface="ＭＳ Ｐゴシック" panose="020B0600070205080204" pitchFamily="34" charset="-128"/>
              </a:rPr>
              <a:t>“</a:t>
            </a:r>
            <a:r>
              <a:rPr lang="en-US" altLang="ja-JP" sz="1800" b="1" dirty="0">
                <a:solidFill>
                  <a:schemeClr val="hlink"/>
                </a:solidFill>
                <a:ea typeface="ＭＳ Ｐゴシック" panose="020B0600070205080204" pitchFamily="34" charset="-128"/>
              </a:rPr>
              <a:t>water immersion</a:t>
            </a:r>
            <a:r>
              <a:rPr lang="en-US" altLang="en-US" sz="1800" dirty="0">
                <a:ea typeface="ＭＳ Ｐゴシック" panose="020B0600070205080204" pitchFamily="34" charset="-128"/>
              </a:rPr>
              <a:t>”</a:t>
            </a:r>
            <a:endParaRPr lang="en-US" altLang="ja-JP" sz="1800" dirty="0">
              <a:ea typeface="ＭＳ Ｐゴシック" panose="020B0600070205080204" pitchFamily="34" charset="-128"/>
            </a:endParaRPr>
          </a:p>
          <a:p>
            <a:endParaRPr lang="en-US" altLang="en-US" sz="2800" dirty="0">
              <a:ea typeface="ＭＳ Ｐゴシック" panose="020B0600070205080204" pitchFamily="34" charset="-128"/>
            </a:endParaRPr>
          </a:p>
        </p:txBody>
      </p:sp>
      <p:grpSp>
        <p:nvGrpSpPr>
          <p:cNvPr id="61444" name="Group 8">
            <a:extLst>
              <a:ext uri="{FF2B5EF4-FFF2-40B4-BE49-F238E27FC236}">
                <a16:creationId xmlns:a16="http://schemas.microsoft.com/office/drawing/2014/main" id="{12F47E6A-CCAC-4D4D-9C85-D1E7D385B309}"/>
              </a:ext>
            </a:extLst>
          </p:cNvPr>
          <p:cNvGrpSpPr>
            <a:grpSpLocks/>
          </p:cNvGrpSpPr>
          <p:nvPr/>
        </p:nvGrpSpPr>
        <p:grpSpPr bwMode="auto">
          <a:xfrm>
            <a:off x="2317751" y="2430464"/>
            <a:ext cx="3317875" cy="3970337"/>
            <a:chOff x="500" y="1531"/>
            <a:chExt cx="2090" cy="2501"/>
          </a:xfrm>
        </p:grpSpPr>
        <p:pic>
          <p:nvPicPr>
            <p:cNvPr id="61463" name="Picture 4" descr="scope1">
              <a:extLst>
                <a:ext uri="{FF2B5EF4-FFF2-40B4-BE49-F238E27FC236}">
                  <a16:creationId xmlns:a16="http://schemas.microsoft.com/office/drawing/2014/main" id="{1EB1CB14-3D0F-A144-A831-627CA641D52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0" y="1531"/>
              <a:ext cx="2090" cy="2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64" name="Rectangle 6">
              <a:extLst>
                <a:ext uri="{FF2B5EF4-FFF2-40B4-BE49-F238E27FC236}">
                  <a16:creationId xmlns:a16="http://schemas.microsoft.com/office/drawing/2014/main" id="{C6728981-9FA6-6B48-99EE-15097041B0EA}"/>
                </a:ext>
              </a:extLst>
            </p:cNvPr>
            <p:cNvSpPr>
              <a:spLocks noChangeArrowheads="1"/>
            </p:cNvSpPr>
            <p:nvPr/>
          </p:nvSpPr>
          <p:spPr bwMode="auto">
            <a:xfrm>
              <a:off x="624" y="3801"/>
              <a:ext cx="109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600">
                  <a:solidFill>
                    <a:schemeClr val="bg1"/>
                  </a:solidFill>
                </a:rPr>
                <a:t>© J.Paul Robinson</a:t>
              </a:r>
            </a:p>
          </p:txBody>
        </p:sp>
      </p:grpSp>
      <p:grpSp>
        <p:nvGrpSpPr>
          <p:cNvPr id="61445" name="Group 9">
            <a:extLst>
              <a:ext uri="{FF2B5EF4-FFF2-40B4-BE49-F238E27FC236}">
                <a16:creationId xmlns:a16="http://schemas.microsoft.com/office/drawing/2014/main" id="{C4635249-5BEB-D445-BEAA-3754C1A9F2EF}"/>
              </a:ext>
            </a:extLst>
          </p:cNvPr>
          <p:cNvGrpSpPr>
            <a:grpSpLocks/>
          </p:cNvGrpSpPr>
          <p:nvPr/>
        </p:nvGrpSpPr>
        <p:grpSpPr bwMode="auto">
          <a:xfrm>
            <a:off x="6500814" y="2509839"/>
            <a:ext cx="2187575" cy="3819525"/>
            <a:chOff x="3830" y="1381"/>
            <a:chExt cx="1641" cy="2738"/>
          </a:xfrm>
        </p:grpSpPr>
        <p:pic>
          <p:nvPicPr>
            <p:cNvPr id="61461" name="Picture 5" descr="scope2">
              <a:extLst>
                <a:ext uri="{FF2B5EF4-FFF2-40B4-BE49-F238E27FC236}">
                  <a16:creationId xmlns:a16="http://schemas.microsoft.com/office/drawing/2014/main" id="{ED45D75A-949C-F544-81F6-1E1643ACB96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30" y="1381"/>
              <a:ext cx="1641" cy="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62" name="Rectangle 7">
              <a:extLst>
                <a:ext uri="{FF2B5EF4-FFF2-40B4-BE49-F238E27FC236}">
                  <a16:creationId xmlns:a16="http://schemas.microsoft.com/office/drawing/2014/main" id="{BB9EABF5-1240-9F4A-BA7F-C154F5461DDF}"/>
                </a:ext>
              </a:extLst>
            </p:cNvPr>
            <p:cNvSpPr>
              <a:spLocks noChangeArrowheads="1"/>
            </p:cNvSpPr>
            <p:nvPr/>
          </p:nvSpPr>
          <p:spPr bwMode="auto">
            <a:xfrm>
              <a:off x="4277" y="3957"/>
              <a:ext cx="719"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800">
                  <a:solidFill>
                    <a:schemeClr val="bg1"/>
                  </a:solidFill>
                </a:rPr>
                <a:t>© J.Paul Robinson</a:t>
              </a:r>
            </a:p>
          </p:txBody>
        </p:sp>
      </p:grpSp>
      <p:sp>
        <p:nvSpPr>
          <p:cNvPr id="61446" name="Oval 15">
            <a:extLst>
              <a:ext uri="{FF2B5EF4-FFF2-40B4-BE49-F238E27FC236}">
                <a16:creationId xmlns:a16="http://schemas.microsoft.com/office/drawing/2014/main" id="{8F16FED5-16BF-9A4D-B4D7-A42D5EDBE670}"/>
              </a:ext>
            </a:extLst>
          </p:cNvPr>
          <p:cNvSpPr>
            <a:spLocks noChangeArrowheads="1"/>
          </p:cNvSpPr>
          <p:nvPr/>
        </p:nvSpPr>
        <p:spPr bwMode="auto">
          <a:xfrm>
            <a:off x="9475788" y="6858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1447" name="Oval 16">
            <a:extLst>
              <a:ext uri="{FF2B5EF4-FFF2-40B4-BE49-F238E27FC236}">
                <a16:creationId xmlns:a16="http://schemas.microsoft.com/office/drawing/2014/main" id="{529D4B6B-7963-3C43-835F-991A93261437}"/>
              </a:ext>
            </a:extLst>
          </p:cNvPr>
          <p:cNvSpPr>
            <a:spLocks noChangeArrowheads="1"/>
          </p:cNvSpPr>
          <p:nvPr/>
        </p:nvSpPr>
        <p:spPr bwMode="auto">
          <a:xfrm>
            <a:off x="9477375" y="10922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1448" name="Oval 17">
            <a:extLst>
              <a:ext uri="{FF2B5EF4-FFF2-40B4-BE49-F238E27FC236}">
                <a16:creationId xmlns:a16="http://schemas.microsoft.com/office/drawing/2014/main" id="{A5D0DF4B-21B0-8F48-8513-684FF6B8C36F}"/>
              </a:ext>
            </a:extLst>
          </p:cNvPr>
          <p:cNvSpPr>
            <a:spLocks noChangeArrowheads="1"/>
          </p:cNvSpPr>
          <p:nvPr/>
        </p:nvSpPr>
        <p:spPr bwMode="auto">
          <a:xfrm>
            <a:off x="9475788" y="6858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1449" name="Oval 18">
            <a:extLst>
              <a:ext uri="{FF2B5EF4-FFF2-40B4-BE49-F238E27FC236}">
                <a16:creationId xmlns:a16="http://schemas.microsoft.com/office/drawing/2014/main" id="{3136D089-5038-3D48-B110-ABF1A1319F87}"/>
              </a:ext>
            </a:extLst>
          </p:cNvPr>
          <p:cNvSpPr>
            <a:spLocks noChangeArrowheads="1"/>
          </p:cNvSpPr>
          <p:nvPr/>
        </p:nvSpPr>
        <p:spPr bwMode="auto">
          <a:xfrm>
            <a:off x="9477375" y="1092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1450" name="Oval 19">
            <a:extLst>
              <a:ext uri="{FF2B5EF4-FFF2-40B4-BE49-F238E27FC236}">
                <a16:creationId xmlns:a16="http://schemas.microsoft.com/office/drawing/2014/main" id="{EC6344A7-8BCD-BB4B-BAD2-DD5316DEBCB4}"/>
              </a:ext>
            </a:extLst>
          </p:cNvPr>
          <p:cNvSpPr>
            <a:spLocks noChangeArrowheads="1"/>
          </p:cNvSpPr>
          <p:nvPr/>
        </p:nvSpPr>
        <p:spPr bwMode="auto">
          <a:xfrm>
            <a:off x="9493250" y="16303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1451" name="Oval 20">
            <a:extLst>
              <a:ext uri="{FF2B5EF4-FFF2-40B4-BE49-F238E27FC236}">
                <a16:creationId xmlns:a16="http://schemas.microsoft.com/office/drawing/2014/main" id="{6CA415D6-8B8B-244A-B371-138C6AF68DE6}"/>
              </a:ext>
            </a:extLst>
          </p:cNvPr>
          <p:cNvSpPr>
            <a:spLocks noChangeArrowheads="1"/>
          </p:cNvSpPr>
          <p:nvPr/>
        </p:nvSpPr>
        <p:spPr bwMode="auto">
          <a:xfrm>
            <a:off x="9485313" y="1311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1452" name="Oval 21">
            <a:extLst>
              <a:ext uri="{FF2B5EF4-FFF2-40B4-BE49-F238E27FC236}">
                <a16:creationId xmlns:a16="http://schemas.microsoft.com/office/drawing/2014/main" id="{5DBCF448-987B-BE41-8A87-5D31D1F51C3B}"/>
              </a:ext>
            </a:extLst>
          </p:cNvPr>
          <p:cNvSpPr>
            <a:spLocks noChangeArrowheads="1"/>
          </p:cNvSpPr>
          <p:nvPr/>
        </p:nvSpPr>
        <p:spPr bwMode="auto">
          <a:xfrm>
            <a:off x="9490075" y="1827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1453" name="Oval 22">
            <a:extLst>
              <a:ext uri="{FF2B5EF4-FFF2-40B4-BE49-F238E27FC236}">
                <a16:creationId xmlns:a16="http://schemas.microsoft.com/office/drawing/2014/main" id="{4C769EFE-49D1-EF48-8495-428F77067126}"/>
              </a:ext>
            </a:extLst>
          </p:cNvPr>
          <p:cNvSpPr>
            <a:spLocks noChangeArrowheads="1"/>
          </p:cNvSpPr>
          <p:nvPr/>
        </p:nvSpPr>
        <p:spPr bwMode="auto">
          <a:xfrm>
            <a:off x="9486900"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1454" name="Oval 23">
            <a:extLst>
              <a:ext uri="{FF2B5EF4-FFF2-40B4-BE49-F238E27FC236}">
                <a16:creationId xmlns:a16="http://schemas.microsoft.com/office/drawing/2014/main" id="{AD13247B-AEE6-9048-8335-E9D1C8E671DD}"/>
              </a:ext>
            </a:extLst>
          </p:cNvPr>
          <p:cNvSpPr>
            <a:spLocks noChangeArrowheads="1"/>
          </p:cNvSpPr>
          <p:nvPr/>
        </p:nvSpPr>
        <p:spPr bwMode="auto">
          <a:xfrm>
            <a:off x="9494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1455" name="Oval 24">
            <a:extLst>
              <a:ext uri="{FF2B5EF4-FFF2-40B4-BE49-F238E27FC236}">
                <a16:creationId xmlns:a16="http://schemas.microsoft.com/office/drawing/2014/main" id="{19A35921-0210-E34A-B6EC-23901EBDC053}"/>
              </a:ext>
            </a:extLst>
          </p:cNvPr>
          <p:cNvSpPr>
            <a:spLocks noChangeArrowheads="1"/>
          </p:cNvSpPr>
          <p:nvPr/>
        </p:nvSpPr>
        <p:spPr bwMode="auto">
          <a:xfrm>
            <a:off x="9491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1456" name="Oval 25">
            <a:extLst>
              <a:ext uri="{FF2B5EF4-FFF2-40B4-BE49-F238E27FC236}">
                <a16:creationId xmlns:a16="http://schemas.microsoft.com/office/drawing/2014/main" id="{D5D8E54A-E9EE-044B-B620-F7A2E47DC3EA}"/>
              </a:ext>
            </a:extLst>
          </p:cNvPr>
          <p:cNvSpPr>
            <a:spLocks noChangeArrowheads="1"/>
          </p:cNvSpPr>
          <p:nvPr/>
        </p:nvSpPr>
        <p:spPr bwMode="auto">
          <a:xfrm>
            <a:off x="9499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1457" name="Oval 26">
            <a:extLst>
              <a:ext uri="{FF2B5EF4-FFF2-40B4-BE49-F238E27FC236}">
                <a16:creationId xmlns:a16="http://schemas.microsoft.com/office/drawing/2014/main" id="{FC876219-D43D-204D-A351-BCDA131BC3BF}"/>
              </a:ext>
            </a:extLst>
          </p:cNvPr>
          <p:cNvSpPr>
            <a:spLocks noChangeArrowheads="1"/>
          </p:cNvSpPr>
          <p:nvPr/>
        </p:nvSpPr>
        <p:spPr bwMode="auto">
          <a:xfrm>
            <a:off x="9496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6643" name="Text Box 27">
            <a:extLst>
              <a:ext uri="{FF2B5EF4-FFF2-40B4-BE49-F238E27FC236}">
                <a16:creationId xmlns:a16="http://schemas.microsoft.com/office/drawing/2014/main" id="{2A997157-254E-8F4D-835C-F4E7586AA2F3}"/>
              </a:ext>
            </a:extLst>
          </p:cNvPr>
          <p:cNvSpPr txBox="1">
            <a:spLocks noChangeArrowheads="1"/>
          </p:cNvSpPr>
          <p:nvPr/>
        </p:nvSpPr>
        <p:spPr bwMode="auto">
          <a:xfrm>
            <a:off x="9683750" y="327183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1827</a:t>
            </a:r>
          </a:p>
        </p:txBody>
      </p:sp>
      <p:sp>
        <p:nvSpPr>
          <p:cNvPr id="61459" name="Oval 28">
            <a:extLst>
              <a:ext uri="{FF2B5EF4-FFF2-40B4-BE49-F238E27FC236}">
                <a16:creationId xmlns:a16="http://schemas.microsoft.com/office/drawing/2014/main" id="{EC9AAE84-DFE7-F143-813E-B790BD8C9D31}"/>
              </a:ext>
            </a:extLst>
          </p:cNvPr>
          <p:cNvSpPr>
            <a:spLocks noChangeArrowheads="1"/>
          </p:cNvSpPr>
          <p:nvPr/>
        </p:nvSpPr>
        <p:spPr bwMode="auto">
          <a:xfrm>
            <a:off x="9493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1460" name="Oval 29">
            <a:extLst>
              <a:ext uri="{FF2B5EF4-FFF2-40B4-BE49-F238E27FC236}">
                <a16:creationId xmlns:a16="http://schemas.microsoft.com/office/drawing/2014/main" id="{1F8938A4-BD7D-194B-80DF-A34C0DFD274A}"/>
              </a:ext>
            </a:extLst>
          </p:cNvPr>
          <p:cNvSpPr>
            <a:spLocks noChangeArrowheads="1"/>
          </p:cNvSpPr>
          <p:nvPr/>
        </p:nvSpPr>
        <p:spPr bwMode="auto">
          <a:xfrm>
            <a:off x="9490075" y="3405188"/>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E73F3-9062-C146-B907-303D8E00640A}"/>
              </a:ext>
            </a:extLst>
          </p:cNvPr>
          <p:cNvSpPr>
            <a:spLocks noGrp="1"/>
          </p:cNvSpPr>
          <p:nvPr>
            <p:ph type="title"/>
          </p:nvPr>
        </p:nvSpPr>
        <p:spPr>
          <a:xfrm>
            <a:off x="1524001" y="1"/>
            <a:ext cx="5688281" cy="955799"/>
          </a:xfrm>
        </p:spPr>
        <p:txBody>
          <a:bodyPr/>
          <a:lstStyle/>
          <a:p>
            <a:r>
              <a:rPr lang="en-US" dirty="0"/>
              <a:t>Color Correcting Lenses</a:t>
            </a:r>
            <a:br>
              <a:rPr lang="en-US" dirty="0"/>
            </a:br>
            <a:r>
              <a:rPr lang="en-US" sz="2000" dirty="0"/>
              <a:t>Encyclopedia </a:t>
            </a:r>
            <a:r>
              <a:rPr lang="en-US" sz="2000" dirty="0" err="1"/>
              <a:t>Britanica</a:t>
            </a:r>
            <a:r>
              <a:rPr lang="en-US" sz="2000" dirty="0"/>
              <a:t>, Vol XIV, 1858 </a:t>
            </a:r>
            <a:endParaRPr lang="en-US" dirty="0"/>
          </a:p>
        </p:txBody>
      </p:sp>
      <p:pic>
        <p:nvPicPr>
          <p:cNvPr id="5" name="Picture 4">
            <a:extLst>
              <a:ext uri="{FF2B5EF4-FFF2-40B4-BE49-F238E27FC236}">
                <a16:creationId xmlns:a16="http://schemas.microsoft.com/office/drawing/2014/main" id="{14208CEF-7E9C-5847-BDE7-CE7EBF135E6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31126" y="879236"/>
            <a:ext cx="3070714" cy="3028456"/>
          </a:xfrm>
          <a:prstGeom prst="rect">
            <a:avLst/>
          </a:prstGeom>
        </p:spPr>
      </p:pic>
      <p:pic>
        <p:nvPicPr>
          <p:cNvPr id="7" name="Picture 6">
            <a:extLst>
              <a:ext uri="{FF2B5EF4-FFF2-40B4-BE49-F238E27FC236}">
                <a16:creationId xmlns:a16="http://schemas.microsoft.com/office/drawing/2014/main" id="{C45B3287-8BF8-5243-952A-F06336BB1DB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41437" y="1141228"/>
            <a:ext cx="5984985" cy="1561935"/>
          </a:xfrm>
          <a:prstGeom prst="rect">
            <a:avLst/>
          </a:prstGeom>
        </p:spPr>
      </p:pic>
      <p:sp>
        <p:nvSpPr>
          <p:cNvPr id="8" name="TextBox 7">
            <a:extLst>
              <a:ext uri="{FF2B5EF4-FFF2-40B4-BE49-F238E27FC236}">
                <a16:creationId xmlns:a16="http://schemas.microsoft.com/office/drawing/2014/main" id="{056B16BB-8C4B-9B45-A0CF-5898F400AC1A}"/>
              </a:ext>
            </a:extLst>
          </p:cNvPr>
          <p:cNvSpPr txBox="1"/>
          <p:nvPr/>
        </p:nvSpPr>
        <p:spPr>
          <a:xfrm>
            <a:off x="6491042" y="540682"/>
            <a:ext cx="617477" cy="338554"/>
          </a:xfrm>
          <a:prstGeom prst="rect">
            <a:avLst/>
          </a:prstGeom>
          <a:noFill/>
        </p:spPr>
        <p:txBody>
          <a:bodyPr wrap="none" rtlCol="0">
            <a:spAutoFit/>
          </a:bodyPr>
          <a:lstStyle/>
          <a:p>
            <a:r>
              <a:rPr lang="en-US" sz="1600" dirty="0"/>
              <a:t>P779</a:t>
            </a:r>
          </a:p>
        </p:txBody>
      </p:sp>
      <p:pic>
        <p:nvPicPr>
          <p:cNvPr id="10" name="Picture 9">
            <a:extLst>
              <a:ext uri="{FF2B5EF4-FFF2-40B4-BE49-F238E27FC236}">
                <a16:creationId xmlns:a16="http://schemas.microsoft.com/office/drawing/2014/main" id="{36576334-FD9F-CF46-B480-EC2107C047D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01142" y="2508157"/>
            <a:ext cx="5425279" cy="3859219"/>
          </a:xfrm>
          <a:prstGeom prst="rect">
            <a:avLst/>
          </a:prstGeom>
          <a:ln>
            <a:solidFill>
              <a:schemeClr val="bg2"/>
            </a:solidFill>
          </a:ln>
        </p:spPr>
      </p:pic>
      <p:pic>
        <p:nvPicPr>
          <p:cNvPr id="12" name="Picture 11">
            <a:extLst>
              <a:ext uri="{FF2B5EF4-FFF2-40B4-BE49-F238E27FC236}">
                <a16:creationId xmlns:a16="http://schemas.microsoft.com/office/drawing/2014/main" id="{B767B433-3C19-8640-AFFB-49B360D4B98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39194" y="3807060"/>
            <a:ext cx="2660515" cy="2724710"/>
          </a:xfrm>
          <a:prstGeom prst="rect">
            <a:avLst/>
          </a:prstGeom>
        </p:spPr>
      </p:pic>
    </p:spTree>
    <p:extLst>
      <p:ext uri="{BB962C8B-B14F-4D97-AF65-F5344CB8AC3E}">
        <p14:creationId xmlns:p14="http://schemas.microsoft.com/office/powerpoint/2010/main" val="36883654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9D772352-40A3-544A-99D5-9DDE8FB65542}"/>
              </a:ext>
            </a:extLst>
          </p:cNvPr>
          <p:cNvSpPr>
            <a:spLocks noGrp="1" noChangeArrowheads="1"/>
          </p:cNvSpPr>
          <p:nvPr>
            <p:ph type="title"/>
          </p:nvPr>
        </p:nvSpPr>
        <p:spPr>
          <a:xfrm>
            <a:off x="2108201" y="0"/>
            <a:ext cx="6130925" cy="757238"/>
          </a:xfrm>
        </p:spPr>
        <p:txBody>
          <a:bodyPr/>
          <a:lstStyle/>
          <a:p>
            <a:pPr>
              <a:defRPr/>
            </a:pPr>
            <a:r>
              <a:rPr lang="en-US" altLang="en-US" dirty="0">
                <a:ea typeface="+mj-ea"/>
              </a:rPr>
              <a:t>Joseph Lister (</a:t>
            </a:r>
            <a:r>
              <a:rPr lang="en-US" altLang="en-US" i="1" dirty="0">
                <a:solidFill>
                  <a:srgbClr val="FF0000"/>
                </a:solidFill>
                <a:ea typeface="ＭＳ Ｐゴシック" panose="020B0600070205080204" pitchFamily="34" charset="-128"/>
              </a:rPr>
              <a:t>Spherical Aberration</a:t>
            </a:r>
            <a:r>
              <a:rPr lang="en-US" altLang="en-US" dirty="0">
                <a:ea typeface="ＭＳ Ｐゴシック" panose="020B0600070205080204" pitchFamily="34" charset="-128"/>
              </a:rPr>
              <a:t> )</a:t>
            </a:r>
            <a:endParaRPr lang="en-US" altLang="en-US" dirty="0">
              <a:ea typeface="+mj-ea"/>
            </a:endParaRPr>
          </a:p>
        </p:txBody>
      </p:sp>
      <p:sp>
        <p:nvSpPr>
          <p:cNvPr id="63490" name="Rectangle 3">
            <a:extLst>
              <a:ext uri="{FF2B5EF4-FFF2-40B4-BE49-F238E27FC236}">
                <a16:creationId xmlns:a16="http://schemas.microsoft.com/office/drawing/2014/main" id="{6B9A6AC9-105B-4643-9154-D3ED98D3D71E}"/>
              </a:ext>
            </a:extLst>
          </p:cNvPr>
          <p:cNvSpPr>
            <a:spLocks noGrp="1" noChangeArrowheads="1"/>
          </p:cNvSpPr>
          <p:nvPr>
            <p:ph type="body" idx="1"/>
          </p:nvPr>
        </p:nvSpPr>
        <p:spPr>
          <a:xfrm>
            <a:off x="1524001" y="760413"/>
            <a:ext cx="7364413" cy="4114800"/>
          </a:xfrm>
        </p:spPr>
        <p:txBody>
          <a:bodyPr/>
          <a:lstStyle/>
          <a:p>
            <a:r>
              <a:rPr lang="en-US" altLang="en-US" sz="2000" dirty="0">
                <a:ea typeface="ＭＳ Ｐゴシック" panose="020B0600070205080204" pitchFamily="34" charset="-128"/>
              </a:rPr>
              <a:t>In 1830, by </a:t>
            </a:r>
            <a:r>
              <a:rPr lang="en-US" altLang="en-US" sz="2000" b="1" dirty="0">
                <a:ea typeface="ＭＳ Ｐゴシック" panose="020B0600070205080204" pitchFamily="34" charset="-128"/>
              </a:rPr>
              <a:t>Joseph Jackson Lister</a:t>
            </a:r>
            <a:r>
              <a:rPr lang="en-US" altLang="en-US" sz="2000" dirty="0">
                <a:ea typeface="ＭＳ Ｐゴシック" panose="020B0600070205080204" pitchFamily="34" charset="-128"/>
              </a:rPr>
              <a:t> (father of Lord Joseph Lister) solved the problem of </a:t>
            </a:r>
            <a:r>
              <a:rPr lang="en-US" altLang="en-US" sz="2000" b="1" i="1" dirty="0">
                <a:solidFill>
                  <a:srgbClr val="FF0000"/>
                </a:solidFill>
                <a:ea typeface="ＭＳ Ｐゴシック" panose="020B0600070205080204" pitchFamily="34" charset="-128"/>
              </a:rPr>
              <a:t>Spherical Aberration</a:t>
            </a:r>
            <a:r>
              <a:rPr lang="en-US" altLang="en-US" sz="2000" dirty="0">
                <a:ea typeface="ＭＳ Ｐゴシック" panose="020B0600070205080204" pitchFamily="34" charset="-128"/>
              </a:rPr>
              <a:t> - caused by light passing through different parts of the same lens. He solved it mathematically and published this in the </a:t>
            </a:r>
            <a:r>
              <a:rPr lang="en-US" altLang="en-US" sz="2000" i="1" dirty="0">
                <a:ea typeface="ＭＳ Ｐゴシック" panose="020B0600070205080204" pitchFamily="34" charset="-128"/>
              </a:rPr>
              <a:t>Philosophical Transactions</a:t>
            </a:r>
            <a:r>
              <a:rPr lang="en-US" altLang="en-US" sz="2000" dirty="0">
                <a:ea typeface="ＭＳ Ｐゴシック" panose="020B0600070205080204" pitchFamily="34" charset="-128"/>
              </a:rPr>
              <a:t> in 1830</a:t>
            </a:r>
          </a:p>
          <a:p>
            <a:endParaRPr lang="en-US" altLang="en-US" sz="3600" dirty="0">
              <a:ea typeface="ＭＳ Ｐゴシック" panose="020B0600070205080204" pitchFamily="34" charset="-128"/>
            </a:endParaRPr>
          </a:p>
        </p:txBody>
      </p:sp>
      <p:pic>
        <p:nvPicPr>
          <p:cNvPr id="63491" name="Picture 9" descr="IMG_2507">
            <a:extLst>
              <a:ext uri="{FF2B5EF4-FFF2-40B4-BE49-F238E27FC236}">
                <a16:creationId xmlns:a16="http://schemas.microsoft.com/office/drawing/2014/main" id="{3B8A8985-83E0-6245-A3D6-68E0B4FEAE4E}"/>
              </a:ext>
            </a:extLst>
          </p:cNvPr>
          <p:cNvPicPr>
            <a:picLocks noChangeAspect="1" noChangeArrowheads="1"/>
          </p:cNvPicPr>
          <p:nvPr/>
        </p:nvPicPr>
        <p:blipFill>
          <a:blip r:embed="rId3" cstate="screen">
            <a:lum bright="-20000"/>
            <a:extLst>
              <a:ext uri="{28A0092B-C50C-407E-A947-70E740481C1C}">
                <a14:useLocalDpi xmlns:a14="http://schemas.microsoft.com/office/drawing/2010/main"/>
              </a:ext>
            </a:extLst>
          </a:blip>
          <a:srcRect/>
          <a:stretch>
            <a:fillRect/>
          </a:stretch>
        </p:blipFill>
        <p:spPr bwMode="auto">
          <a:xfrm>
            <a:off x="2052638" y="2632075"/>
            <a:ext cx="228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Picture 10" descr="IMG_2508">
            <a:extLst>
              <a:ext uri="{FF2B5EF4-FFF2-40B4-BE49-F238E27FC236}">
                <a16:creationId xmlns:a16="http://schemas.microsoft.com/office/drawing/2014/main" id="{99DBC9A5-5B41-AB47-BE0C-9FB01A7B7592}"/>
              </a:ext>
            </a:extLst>
          </p:cNvPr>
          <p:cNvPicPr>
            <a:picLocks noChangeAspect="1" noChangeArrowheads="1"/>
          </p:cNvPicPr>
          <p:nvPr/>
        </p:nvPicPr>
        <p:blipFill>
          <a:blip r:embed="rId4">
            <a:lum bright="12000"/>
            <a:extLst>
              <a:ext uri="{28A0092B-C50C-407E-A947-70E740481C1C}">
                <a14:useLocalDpi xmlns:a14="http://schemas.microsoft.com/office/drawing/2010/main"/>
              </a:ext>
            </a:extLst>
          </a:blip>
          <a:srcRect/>
          <a:stretch>
            <a:fillRect/>
          </a:stretch>
        </p:blipFill>
        <p:spPr bwMode="auto">
          <a:xfrm>
            <a:off x="5641976" y="2293939"/>
            <a:ext cx="2930525" cy="390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3" name="Rectangle 7">
            <a:extLst>
              <a:ext uri="{FF2B5EF4-FFF2-40B4-BE49-F238E27FC236}">
                <a16:creationId xmlns:a16="http://schemas.microsoft.com/office/drawing/2014/main" id="{67AFD8FC-31A1-A04E-B45F-51A91628AC0B}"/>
              </a:ext>
            </a:extLst>
          </p:cNvPr>
          <p:cNvSpPr>
            <a:spLocks noChangeArrowheads="1"/>
          </p:cNvSpPr>
          <p:nvPr/>
        </p:nvSpPr>
        <p:spPr bwMode="auto">
          <a:xfrm>
            <a:off x="4665664" y="6227764"/>
            <a:ext cx="13477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200">
                <a:solidFill>
                  <a:schemeClr val="bg1"/>
                </a:solidFill>
              </a:rPr>
              <a:t>© J.Paul Robinson</a:t>
            </a:r>
          </a:p>
        </p:txBody>
      </p:sp>
      <p:sp>
        <p:nvSpPr>
          <p:cNvPr id="27655" name="Text Box 12">
            <a:extLst>
              <a:ext uri="{FF2B5EF4-FFF2-40B4-BE49-F238E27FC236}">
                <a16:creationId xmlns:a16="http://schemas.microsoft.com/office/drawing/2014/main" id="{C735BAF4-307A-DA49-B4B9-F2A751A37180}"/>
              </a:ext>
            </a:extLst>
          </p:cNvPr>
          <p:cNvSpPr txBox="1">
            <a:spLocks noChangeArrowheads="1"/>
          </p:cNvSpPr>
          <p:nvPr/>
        </p:nvSpPr>
        <p:spPr bwMode="auto">
          <a:xfrm>
            <a:off x="2489200" y="5662614"/>
            <a:ext cx="1543050" cy="39687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2000">
                <a:ea typeface="+mn-ea"/>
              </a:rPr>
              <a:t>Joseph Lister</a:t>
            </a:r>
          </a:p>
        </p:txBody>
      </p:sp>
      <p:sp>
        <p:nvSpPr>
          <p:cNvPr id="27656" name="Line 13">
            <a:extLst>
              <a:ext uri="{FF2B5EF4-FFF2-40B4-BE49-F238E27FC236}">
                <a16:creationId xmlns:a16="http://schemas.microsoft.com/office/drawing/2014/main" id="{176C409A-E3F4-2945-A610-677514F942CC}"/>
              </a:ext>
            </a:extLst>
          </p:cNvPr>
          <p:cNvSpPr>
            <a:spLocks noChangeShapeType="1"/>
          </p:cNvSpPr>
          <p:nvPr/>
        </p:nvSpPr>
        <p:spPr bwMode="auto">
          <a:xfrm>
            <a:off x="9588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63496" name="Oval 19">
            <a:extLst>
              <a:ext uri="{FF2B5EF4-FFF2-40B4-BE49-F238E27FC236}">
                <a16:creationId xmlns:a16="http://schemas.microsoft.com/office/drawing/2014/main" id="{B4049440-D3C6-DF49-92E4-D79D978F9652}"/>
              </a:ext>
            </a:extLst>
          </p:cNvPr>
          <p:cNvSpPr>
            <a:spLocks noChangeArrowheads="1"/>
          </p:cNvSpPr>
          <p:nvPr/>
        </p:nvSpPr>
        <p:spPr bwMode="auto">
          <a:xfrm>
            <a:off x="9493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497" name="Oval 20">
            <a:extLst>
              <a:ext uri="{FF2B5EF4-FFF2-40B4-BE49-F238E27FC236}">
                <a16:creationId xmlns:a16="http://schemas.microsoft.com/office/drawing/2014/main" id="{63478054-17DA-D441-9FC8-15BCBB461352}"/>
              </a:ext>
            </a:extLst>
          </p:cNvPr>
          <p:cNvSpPr>
            <a:spLocks noChangeArrowheads="1"/>
          </p:cNvSpPr>
          <p:nvPr/>
        </p:nvSpPr>
        <p:spPr bwMode="auto">
          <a:xfrm>
            <a:off x="9496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498" name="Oval 21">
            <a:extLst>
              <a:ext uri="{FF2B5EF4-FFF2-40B4-BE49-F238E27FC236}">
                <a16:creationId xmlns:a16="http://schemas.microsoft.com/office/drawing/2014/main" id="{B6045BBF-5A17-364C-A6EE-1D0F9A9A9224}"/>
              </a:ext>
            </a:extLst>
          </p:cNvPr>
          <p:cNvSpPr>
            <a:spLocks noChangeArrowheads="1"/>
          </p:cNvSpPr>
          <p:nvPr/>
        </p:nvSpPr>
        <p:spPr bwMode="auto">
          <a:xfrm>
            <a:off x="9499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499" name="Oval 22">
            <a:extLst>
              <a:ext uri="{FF2B5EF4-FFF2-40B4-BE49-F238E27FC236}">
                <a16:creationId xmlns:a16="http://schemas.microsoft.com/office/drawing/2014/main" id="{E96BB24A-D9DE-714E-8774-ACA290C09168}"/>
              </a:ext>
            </a:extLst>
          </p:cNvPr>
          <p:cNvSpPr>
            <a:spLocks noChangeArrowheads="1"/>
          </p:cNvSpPr>
          <p:nvPr/>
        </p:nvSpPr>
        <p:spPr bwMode="auto">
          <a:xfrm>
            <a:off x="9491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0" name="Oval 23">
            <a:extLst>
              <a:ext uri="{FF2B5EF4-FFF2-40B4-BE49-F238E27FC236}">
                <a16:creationId xmlns:a16="http://schemas.microsoft.com/office/drawing/2014/main" id="{A8AB86E5-EC6E-8141-B45F-A36668700787}"/>
              </a:ext>
            </a:extLst>
          </p:cNvPr>
          <p:cNvSpPr>
            <a:spLocks noChangeArrowheads="1"/>
          </p:cNvSpPr>
          <p:nvPr/>
        </p:nvSpPr>
        <p:spPr bwMode="auto">
          <a:xfrm>
            <a:off x="9498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1" name="Oval 24">
            <a:extLst>
              <a:ext uri="{FF2B5EF4-FFF2-40B4-BE49-F238E27FC236}">
                <a16:creationId xmlns:a16="http://schemas.microsoft.com/office/drawing/2014/main" id="{793B98C2-6C75-4C44-B739-0D560F8069A8}"/>
              </a:ext>
            </a:extLst>
          </p:cNvPr>
          <p:cNvSpPr>
            <a:spLocks noChangeArrowheads="1"/>
          </p:cNvSpPr>
          <p:nvPr/>
        </p:nvSpPr>
        <p:spPr bwMode="auto">
          <a:xfrm>
            <a:off x="9501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2" name="Oval 25">
            <a:extLst>
              <a:ext uri="{FF2B5EF4-FFF2-40B4-BE49-F238E27FC236}">
                <a16:creationId xmlns:a16="http://schemas.microsoft.com/office/drawing/2014/main" id="{B515B174-EF3D-5A49-A1D8-E1DD251AA7BC}"/>
              </a:ext>
            </a:extLst>
          </p:cNvPr>
          <p:cNvSpPr>
            <a:spLocks noChangeArrowheads="1"/>
          </p:cNvSpPr>
          <p:nvPr/>
        </p:nvSpPr>
        <p:spPr bwMode="auto">
          <a:xfrm>
            <a:off x="9493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3" name="Oval 26">
            <a:extLst>
              <a:ext uri="{FF2B5EF4-FFF2-40B4-BE49-F238E27FC236}">
                <a16:creationId xmlns:a16="http://schemas.microsoft.com/office/drawing/2014/main" id="{54478A6F-009C-5A4F-9EFD-E1840E9AD439}"/>
              </a:ext>
            </a:extLst>
          </p:cNvPr>
          <p:cNvSpPr>
            <a:spLocks noChangeArrowheads="1"/>
          </p:cNvSpPr>
          <p:nvPr/>
        </p:nvSpPr>
        <p:spPr bwMode="auto">
          <a:xfrm>
            <a:off x="9483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4" name="Oval 27">
            <a:extLst>
              <a:ext uri="{FF2B5EF4-FFF2-40B4-BE49-F238E27FC236}">
                <a16:creationId xmlns:a16="http://schemas.microsoft.com/office/drawing/2014/main" id="{247BC7EC-B595-B344-825A-D3AEA5A18279}"/>
              </a:ext>
            </a:extLst>
          </p:cNvPr>
          <p:cNvSpPr>
            <a:spLocks noChangeArrowheads="1"/>
          </p:cNvSpPr>
          <p:nvPr/>
        </p:nvSpPr>
        <p:spPr bwMode="auto">
          <a:xfrm>
            <a:off x="9485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5" name="Oval 28">
            <a:extLst>
              <a:ext uri="{FF2B5EF4-FFF2-40B4-BE49-F238E27FC236}">
                <a16:creationId xmlns:a16="http://schemas.microsoft.com/office/drawing/2014/main" id="{9AFDB4B8-9856-E348-A326-C73B220C29D5}"/>
              </a:ext>
            </a:extLst>
          </p:cNvPr>
          <p:cNvSpPr>
            <a:spLocks noChangeArrowheads="1"/>
          </p:cNvSpPr>
          <p:nvPr/>
        </p:nvSpPr>
        <p:spPr bwMode="auto">
          <a:xfrm>
            <a:off x="9486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6" name="Oval 29">
            <a:extLst>
              <a:ext uri="{FF2B5EF4-FFF2-40B4-BE49-F238E27FC236}">
                <a16:creationId xmlns:a16="http://schemas.microsoft.com/office/drawing/2014/main" id="{2FD5CD95-19B7-1146-913E-9CF97617113F}"/>
              </a:ext>
            </a:extLst>
          </p:cNvPr>
          <p:cNvSpPr>
            <a:spLocks noChangeArrowheads="1"/>
          </p:cNvSpPr>
          <p:nvPr/>
        </p:nvSpPr>
        <p:spPr bwMode="auto">
          <a:xfrm>
            <a:off x="9501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7" name="Oval 30">
            <a:extLst>
              <a:ext uri="{FF2B5EF4-FFF2-40B4-BE49-F238E27FC236}">
                <a16:creationId xmlns:a16="http://schemas.microsoft.com/office/drawing/2014/main" id="{8EC62F52-4E63-F84A-A7B4-84726CE397A8}"/>
              </a:ext>
            </a:extLst>
          </p:cNvPr>
          <p:cNvSpPr>
            <a:spLocks noChangeArrowheads="1"/>
          </p:cNvSpPr>
          <p:nvPr/>
        </p:nvSpPr>
        <p:spPr bwMode="auto">
          <a:xfrm>
            <a:off x="9494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8" name="Oval 31">
            <a:extLst>
              <a:ext uri="{FF2B5EF4-FFF2-40B4-BE49-F238E27FC236}">
                <a16:creationId xmlns:a16="http://schemas.microsoft.com/office/drawing/2014/main" id="{2F1208D4-2BCB-0043-B51A-0D48B883121F}"/>
              </a:ext>
            </a:extLst>
          </p:cNvPr>
          <p:cNvSpPr>
            <a:spLocks noChangeArrowheads="1"/>
          </p:cNvSpPr>
          <p:nvPr/>
        </p:nvSpPr>
        <p:spPr bwMode="auto">
          <a:xfrm>
            <a:off x="9494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9" name="Oval 32">
            <a:extLst>
              <a:ext uri="{FF2B5EF4-FFF2-40B4-BE49-F238E27FC236}">
                <a16:creationId xmlns:a16="http://schemas.microsoft.com/office/drawing/2014/main" id="{09309C5B-2DDC-CD43-8617-03C1F3FABE56}"/>
              </a:ext>
            </a:extLst>
          </p:cNvPr>
          <p:cNvSpPr>
            <a:spLocks noChangeArrowheads="1"/>
          </p:cNvSpPr>
          <p:nvPr/>
        </p:nvSpPr>
        <p:spPr bwMode="auto">
          <a:xfrm>
            <a:off x="9490075" y="360521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7671" name="Text Box 33">
            <a:extLst>
              <a:ext uri="{FF2B5EF4-FFF2-40B4-BE49-F238E27FC236}">
                <a16:creationId xmlns:a16="http://schemas.microsoft.com/office/drawing/2014/main" id="{5CA3D74D-3C3A-1F4C-B6ED-8FF010A54D09}"/>
              </a:ext>
            </a:extLst>
          </p:cNvPr>
          <p:cNvSpPr txBox="1">
            <a:spLocks noChangeArrowheads="1"/>
          </p:cNvSpPr>
          <p:nvPr/>
        </p:nvSpPr>
        <p:spPr bwMode="auto">
          <a:xfrm>
            <a:off x="9680575" y="346868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1830</a:t>
            </a:r>
          </a:p>
        </p:txBody>
      </p:sp>
      <p:sp>
        <p:nvSpPr>
          <p:cNvPr id="63511" name="Oval 35">
            <a:extLst>
              <a:ext uri="{FF2B5EF4-FFF2-40B4-BE49-F238E27FC236}">
                <a16:creationId xmlns:a16="http://schemas.microsoft.com/office/drawing/2014/main" id="{AFDB63BD-D9E2-1343-B037-B205F0DC2792}"/>
              </a:ext>
            </a:extLst>
          </p:cNvPr>
          <p:cNvSpPr>
            <a:spLocks noChangeArrowheads="1"/>
          </p:cNvSpPr>
          <p:nvPr/>
        </p:nvSpPr>
        <p:spPr bwMode="auto">
          <a:xfrm>
            <a:off x="9490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12" name="Text Box 37">
            <a:extLst>
              <a:ext uri="{FF2B5EF4-FFF2-40B4-BE49-F238E27FC236}">
                <a16:creationId xmlns:a16="http://schemas.microsoft.com/office/drawing/2014/main" id="{B174058A-29C3-A147-847F-E58BFF613150}"/>
              </a:ext>
            </a:extLst>
          </p:cNvPr>
          <p:cNvSpPr txBox="1">
            <a:spLocks noChangeArrowheads="1"/>
          </p:cNvSpPr>
          <p:nvPr/>
        </p:nvSpPr>
        <p:spPr bwMode="auto">
          <a:xfrm>
            <a:off x="6507164" y="6183313"/>
            <a:ext cx="158273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900">
                <a:latin typeface="Arial" panose="020B0604020202020204" pitchFamily="34" charset="0"/>
              </a:rPr>
              <a:t>Photos: © J. Paul Robinson</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9D772352-40A3-544A-99D5-9DDE8FB65542}"/>
              </a:ext>
            </a:extLst>
          </p:cNvPr>
          <p:cNvSpPr>
            <a:spLocks noGrp="1" noChangeArrowheads="1"/>
          </p:cNvSpPr>
          <p:nvPr>
            <p:ph type="title"/>
          </p:nvPr>
        </p:nvSpPr>
        <p:spPr>
          <a:xfrm>
            <a:off x="2108201" y="0"/>
            <a:ext cx="6130925" cy="757238"/>
          </a:xfrm>
        </p:spPr>
        <p:txBody>
          <a:bodyPr/>
          <a:lstStyle/>
          <a:p>
            <a:pPr>
              <a:defRPr/>
            </a:pPr>
            <a:r>
              <a:rPr lang="en-US" altLang="en-US" dirty="0">
                <a:ea typeface="+mj-ea"/>
              </a:rPr>
              <a:t>Joseph Lister (</a:t>
            </a:r>
            <a:r>
              <a:rPr lang="en-US" altLang="en-US" i="1" dirty="0">
                <a:solidFill>
                  <a:srgbClr val="FF0000"/>
                </a:solidFill>
                <a:ea typeface="ＭＳ Ｐゴシック" panose="020B0600070205080204" pitchFamily="34" charset="-128"/>
              </a:rPr>
              <a:t>Spherical Aberration</a:t>
            </a:r>
            <a:r>
              <a:rPr lang="en-US" altLang="en-US" dirty="0">
                <a:ea typeface="ＭＳ Ｐゴシック" panose="020B0600070205080204" pitchFamily="34" charset="-128"/>
              </a:rPr>
              <a:t> )</a:t>
            </a:r>
            <a:endParaRPr lang="en-US" altLang="en-US" dirty="0">
              <a:ea typeface="+mj-ea"/>
            </a:endParaRPr>
          </a:p>
        </p:txBody>
      </p:sp>
      <p:sp>
        <p:nvSpPr>
          <p:cNvPr id="63490" name="Rectangle 3">
            <a:extLst>
              <a:ext uri="{FF2B5EF4-FFF2-40B4-BE49-F238E27FC236}">
                <a16:creationId xmlns:a16="http://schemas.microsoft.com/office/drawing/2014/main" id="{6B9A6AC9-105B-4643-9154-D3ED98D3D71E}"/>
              </a:ext>
            </a:extLst>
          </p:cNvPr>
          <p:cNvSpPr>
            <a:spLocks noGrp="1" noChangeArrowheads="1"/>
          </p:cNvSpPr>
          <p:nvPr>
            <p:ph type="body" idx="1"/>
          </p:nvPr>
        </p:nvSpPr>
        <p:spPr>
          <a:xfrm>
            <a:off x="1813447" y="4428331"/>
            <a:ext cx="7364413" cy="1936750"/>
          </a:xfrm>
        </p:spPr>
        <p:txBody>
          <a:bodyPr/>
          <a:lstStyle/>
          <a:p>
            <a:r>
              <a:rPr lang="en-US" altLang="en-US" sz="2000" dirty="0">
                <a:ea typeface="ＭＳ Ｐゴシック" panose="020B0600070205080204" pitchFamily="34" charset="-128"/>
              </a:rPr>
              <a:t>In 1830, by </a:t>
            </a:r>
            <a:r>
              <a:rPr lang="en-US" altLang="en-US" sz="2000" b="1" dirty="0">
                <a:ea typeface="ＭＳ Ｐゴシック" panose="020B0600070205080204" pitchFamily="34" charset="-128"/>
              </a:rPr>
              <a:t>Joseph Jackson Lister</a:t>
            </a:r>
            <a:r>
              <a:rPr lang="en-US" altLang="en-US" sz="2000" dirty="0">
                <a:ea typeface="ＭＳ Ｐゴシック" panose="020B0600070205080204" pitchFamily="34" charset="-128"/>
              </a:rPr>
              <a:t> (father of Lord Joseph Lister) solved the problem of </a:t>
            </a:r>
            <a:r>
              <a:rPr lang="en-US" altLang="en-US" sz="2000" b="1" i="1" dirty="0">
                <a:solidFill>
                  <a:srgbClr val="FF0000"/>
                </a:solidFill>
                <a:ea typeface="ＭＳ Ｐゴシック" panose="020B0600070205080204" pitchFamily="34" charset="-128"/>
              </a:rPr>
              <a:t>Spherical Aberration</a:t>
            </a:r>
            <a:r>
              <a:rPr lang="en-US" altLang="en-US" sz="2000" dirty="0">
                <a:ea typeface="ＭＳ Ｐゴシック" panose="020B0600070205080204" pitchFamily="34" charset="-128"/>
              </a:rPr>
              <a:t> - caused by light passing through different parts of the same lens. He solved it mathematically and published this in the </a:t>
            </a:r>
            <a:r>
              <a:rPr lang="en-US" altLang="en-US" sz="2000" i="1" dirty="0">
                <a:ea typeface="ＭＳ Ｐゴシック" panose="020B0600070205080204" pitchFamily="34" charset="-128"/>
              </a:rPr>
              <a:t>Philosophical Transactions</a:t>
            </a:r>
            <a:r>
              <a:rPr lang="en-US" altLang="en-US" sz="2000" dirty="0">
                <a:ea typeface="ＭＳ Ｐゴシック" panose="020B0600070205080204" pitchFamily="34" charset="-128"/>
              </a:rPr>
              <a:t> in 1830, P 199</a:t>
            </a:r>
          </a:p>
          <a:p>
            <a:endParaRPr lang="en-US" altLang="en-US" sz="3600" dirty="0">
              <a:ea typeface="ＭＳ Ｐゴシック" panose="020B0600070205080204" pitchFamily="34" charset="-128"/>
            </a:endParaRPr>
          </a:p>
        </p:txBody>
      </p:sp>
      <p:sp>
        <p:nvSpPr>
          <p:cNvPr id="63493" name="Rectangle 7">
            <a:extLst>
              <a:ext uri="{FF2B5EF4-FFF2-40B4-BE49-F238E27FC236}">
                <a16:creationId xmlns:a16="http://schemas.microsoft.com/office/drawing/2014/main" id="{67AFD8FC-31A1-A04E-B45F-51A91628AC0B}"/>
              </a:ext>
            </a:extLst>
          </p:cNvPr>
          <p:cNvSpPr>
            <a:spLocks noChangeArrowheads="1"/>
          </p:cNvSpPr>
          <p:nvPr/>
        </p:nvSpPr>
        <p:spPr bwMode="auto">
          <a:xfrm>
            <a:off x="4665664" y="6227764"/>
            <a:ext cx="13477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200">
                <a:solidFill>
                  <a:schemeClr val="bg1"/>
                </a:solidFill>
              </a:rPr>
              <a:t>© J.Paul Robinson</a:t>
            </a:r>
          </a:p>
        </p:txBody>
      </p:sp>
      <p:sp>
        <p:nvSpPr>
          <p:cNvPr id="27656" name="Line 13">
            <a:extLst>
              <a:ext uri="{FF2B5EF4-FFF2-40B4-BE49-F238E27FC236}">
                <a16:creationId xmlns:a16="http://schemas.microsoft.com/office/drawing/2014/main" id="{176C409A-E3F4-2945-A610-677514F942CC}"/>
              </a:ext>
            </a:extLst>
          </p:cNvPr>
          <p:cNvSpPr>
            <a:spLocks noChangeShapeType="1"/>
          </p:cNvSpPr>
          <p:nvPr/>
        </p:nvSpPr>
        <p:spPr bwMode="auto">
          <a:xfrm>
            <a:off x="9588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63496" name="Oval 19">
            <a:extLst>
              <a:ext uri="{FF2B5EF4-FFF2-40B4-BE49-F238E27FC236}">
                <a16:creationId xmlns:a16="http://schemas.microsoft.com/office/drawing/2014/main" id="{B4049440-D3C6-DF49-92E4-D79D978F9652}"/>
              </a:ext>
            </a:extLst>
          </p:cNvPr>
          <p:cNvSpPr>
            <a:spLocks noChangeArrowheads="1"/>
          </p:cNvSpPr>
          <p:nvPr/>
        </p:nvSpPr>
        <p:spPr bwMode="auto">
          <a:xfrm>
            <a:off x="9493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497" name="Oval 20">
            <a:extLst>
              <a:ext uri="{FF2B5EF4-FFF2-40B4-BE49-F238E27FC236}">
                <a16:creationId xmlns:a16="http://schemas.microsoft.com/office/drawing/2014/main" id="{63478054-17DA-D441-9FC8-15BCBB461352}"/>
              </a:ext>
            </a:extLst>
          </p:cNvPr>
          <p:cNvSpPr>
            <a:spLocks noChangeArrowheads="1"/>
          </p:cNvSpPr>
          <p:nvPr/>
        </p:nvSpPr>
        <p:spPr bwMode="auto">
          <a:xfrm>
            <a:off x="9496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498" name="Oval 21">
            <a:extLst>
              <a:ext uri="{FF2B5EF4-FFF2-40B4-BE49-F238E27FC236}">
                <a16:creationId xmlns:a16="http://schemas.microsoft.com/office/drawing/2014/main" id="{B6045BBF-5A17-364C-A6EE-1D0F9A9A9224}"/>
              </a:ext>
            </a:extLst>
          </p:cNvPr>
          <p:cNvSpPr>
            <a:spLocks noChangeArrowheads="1"/>
          </p:cNvSpPr>
          <p:nvPr/>
        </p:nvSpPr>
        <p:spPr bwMode="auto">
          <a:xfrm>
            <a:off x="9499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499" name="Oval 22">
            <a:extLst>
              <a:ext uri="{FF2B5EF4-FFF2-40B4-BE49-F238E27FC236}">
                <a16:creationId xmlns:a16="http://schemas.microsoft.com/office/drawing/2014/main" id="{E96BB24A-D9DE-714E-8774-ACA290C09168}"/>
              </a:ext>
            </a:extLst>
          </p:cNvPr>
          <p:cNvSpPr>
            <a:spLocks noChangeArrowheads="1"/>
          </p:cNvSpPr>
          <p:nvPr/>
        </p:nvSpPr>
        <p:spPr bwMode="auto">
          <a:xfrm>
            <a:off x="9491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0" name="Oval 23">
            <a:extLst>
              <a:ext uri="{FF2B5EF4-FFF2-40B4-BE49-F238E27FC236}">
                <a16:creationId xmlns:a16="http://schemas.microsoft.com/office/drawing/2014/main" id="{A8AB86E5-EC6E-8141-B45F-A36668700787}"/>
              </a:ext>
            </a:extLst>
          </p:cNvPr>
          <p:cNvSpPr>
            <a:spLocks noChangeArrowheads="1"/>
          </p:cNvSpPr>
          <p:nvPr/>
        </p:nvSpPr>
        <p:spPr bwMode="auto">
          <a:xfrm>
            <a:off x="9498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1" name="Oval 24">
            <a:extLst>
              <a:ext uri="{FF2B5EF4-FFF2-40B4-BE49-F238E27FC236}">
                <a16:creationId xmlns:a16="http://schemas.microsoft.com/office/drawing/2014/main" id="{793B98C2-6C75-4C44-B739-0D560F8069A8}"/>
              </a:ext>
            </a:extLst>
          </p:cNvPr>
          <p:cNvSpPr>
            <a:spLocks noChangeArrowheads="1"/>
          </p:cNvSpPr>
          <p:nvPr/>
        </p:nvSpPr>
        <p:spPr bwMode="auto">
          <a:xfrm>
            <a:off x="9501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2" name="Oval 25">
            <a:extLst>
              <a:ext uri="{FF2B5EF4-FFF2-40B4-BE49-F238E27FC236}">
                <a16:creationId xmlns:a16="http://schemas.microsoft.com/office/drawing/2014/main" id="{B515B174-EF3D-5A49-A1D8-E1DD251AA7BC}"/>
              </a:ext>
            </a:extLst>
          </p:cNvPr>
          <p:cNvSpPr>
            <a:spLocks noChangeArrowheads="1"/>
          </p:cNvSpPr>
          <p:nvPr/>
        </p:nvSpPr>
        <p:spPr bwMode="auto">
          <a:xfrm>
            <a:off x="9493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3" name="Oval 26">
            <a:extLst>
              <a:ext uri="{FF2B5EF4-FFF2-40B4-BE49-F238E27FC236}">
                <a16:creationId xmlns:a16="http://schemas.microsoft.com/office/drawing/2014/main" id="{54478A6F-009C-5A4F-9EFD-E1840E9AD439}"/>
              </a:ext>
            </a:extLst>
          </p:cNvPr>
          <p:cNvSpPr>
            <a:spLocks noChangeArrowheads="1"/>
          </p:cNvSpPr>
          <p:nvPr/>
        </p:nvSpPr>
        <p:spPr bwMode="auto">
          <a:xfrm>
            <a:off x="9483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4" name="Oval 27">
            <a:extLst>
              <a:ext uri="{FF2B5EF4-FFF2-40B4-BE49-F238E27FC236}">
                <a16:creationId xmlns:a16="http://schemas.microsoft.com/office/drawing/2014/main" id="{247BC7EC-B595-B344-825A-D3AEA5A18279}"/>
              </a:ext>
            </a:extLst>
          </p:cNvPr>
          <p:cNvSpPr>
            <a:spLocks noChangeArrowheads="1"/>
          </p:cNvSpPr>
          <p:nvPr/>
        </p:nvSpPr>
        <p:spPr bwMode="auto">
          <a:xfrm>
            <a:off x="9485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5" name="Oval 28">
            <a:extLst>
              <a:ext uri="{FF2B5EF4-FFF2-40B4-BE49-F238E27FC236}">
                <a16:creationId xmlns:a16="http://schemas.microsoft.com/office/drawing/2014/main" id="{9AFDB4B8-9856-E348-A326-C73B220C29D5}"/>
              </a:ext>
            </a:extLst>
          </p:cNvPr>
          <p:cNvSpPr>
            <a:spLocks noChangeArrowheads="1"/>
          </p:cNvSpPr>
          <p:nvPr/>
        </p:nvSpPr>
        <p:spPr bwMode="auto">
          <a:xfrm>
            <a:off x="9486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6" name="Oval 29">
            <a:extLst>
              <a:ext uri="{FF2B5EF4-FFF2-40B4-BE49-F238E27FC236}">
                <a16:creationId xmlns:a16="http://schemas.microsoft.com/office/drawing/2014/main" id="{2FD5CD95-19B7-1146-913E-9CF97617113F}"/>
              </a:ext>
            </a:extLst>
          </p:cNvPr>
          <p:cNvSpPr>
            <a:spLocks noChangeArrowheads="1"/>
          </p:cNvSpPr>
          <p:nvPr/>
        </p:nvSpPr>
        <p:spPr bwMode="auto">
          <a:xfrm>
            <a:off x="9501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7" name="Oval 30">
            <a:extLst>
              <a:ext uri="{FF2B5EF4-FFF2-40B4-BE49-F238E27FC236}">
                <a16:creationId xmlns:a16="http://schemas.microsoft.com/office/drawing/2014/main" id="{8EC62F52-4E63-F84A-A7B4-84726CE397A8}"/>
              </a:ext>
            </a:extLst>
          </p:cNvPr>
          <p:cNvSpPr>
            <a:spLocks noChangeArrowheads="1"/>
          </p:cNvSpPr>
          <p:nvPr/>
        </p:nvSpPr>
        <p:spPr bwMode="auto">
          <a:xfrm>
            <a:off x="9494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8" name="Oval 31">
            <a:extLst>
              <a:ext uri="{FF2B5EF4-FFF2-40B4-BE49-F238E27FC236}">
                <a16:creationId xmlns:a16="http://schemas.microsoft.com/office/drawing/2014/main" id="{2F1208D4-2BCB-0043-B51A-0D48B883121F}"/>
              </a:ext>
            </a:extLst>
          </p:cNvPr>
          <p:cNvSpPr>
            <a:spLocks noChangeArrowheads="1"/>
          </p:cNvSpPr>
          <p:nvPr/>
        </p:nvSpPr>
        <p:spPr bwMode="auto">
          <a:xfrm>
            <a:off x="9494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9" name="Oval 32">
            <a:extLst>
              <a:ext uri="{FF2B5EF4-FFF2-40B4-BE49-F238E27FC236}">
                <a16:creationId xmlns:a16="http://schemas.microsoft.com/office/drawing/2014/main" id="{09309C5B-2DDC-CD43-8617-03C1F3FABE56}"/>
              </a:ext>
            </a:extLst>
          </p:cNvPr>
          <p:cNvSpPr>
            <a:spLocks noChangeArrowheads="1"/>
          </p:cNvSpPr>
          <p:nvPr/>
        </p:nvSpPr>
        <p:spPr bwMode="auto">
          <a:xfrm>
            <a:off x="9490075" y="360521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7671" name="Text Box 33">
            <a:extLst>
              <a:ext uri="{FF2B5EF4-FFF2-40B4-BE49-F238E27FC236}">
                <a16:creationId xmlns:a16="http://schemas.microsoft.com/office/drawing/2014/main" id="{5CA3D74D-3C3A-1F4C-B6ED-8FF010A54D09}"/>
              </a:ext>
            </a:extLst>
          </p:cNvPr>
          <p:cNvSpPr txBox="1">
            <a:spLocks noChangeArrowheads="1"/>
          </p:cNvSpPr>
          <p:nvPr/>
        </p:nvSpPr>
        <p:spPr bwMode="auto">
          <a:xfrm>
            <a:off x="9680575" y="346868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1830</a:t>
            </a:r>
          </a:p>
        </p:txBody>
      </p:sp>
      <p:sp>
        <p:nvSpPr>
          <p:cNvPr id="63511" name="Oval 35">
            <a:extLst>
              <a:ext uri="{FF2B5EF4-FFF2-40B4-BE49-F238E27FC236}">
                <a16:creationId xmlns:a16="http://schemas.microsoft.com/office/drawing/2014/main" id="{AFDB63BD-D9E2-1343-B037-B205F0DC2792}"/>
              </a:ext>
            </a:extLst>
          </p:cNvPr>
          <p:cNvSpPr>
            <a:spLocks noChangeArrowheads="1"/>
          </p:cNvSpPr>
          <p:nvPr/>
        </p:nvSpPr>
        <p:spPr bwMode="auto">
          <a:xfrm>
            <a:off x="9490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3" name="Picture 2">
            <a:extLst>
              <a:ext uri="{FF2B5EF4-FFF2-40B4-BE49-F238E27FC236}">
                <a16:creationId xmlns:a16="http://schemas.microsoft.com/office/drawing/2014/main" id="{78FB6A6F-D96B-4A42-BE80-83015C4371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53771" y="1173163"/>
            <a:ext cx="5747492" cy="3060509"/>
          </a:xfrm>
          <a:prstGeom prst="rect">
            <a:avLst/>
          </a:prstGeom>
          <a:ln>
            <a:solidFill>
              <a:schemeClr val="bg2"/>
            </a:solidFill>
          </a:ln>
        </p:spPr>
      </p:pic>
      <p:sp>
        <p:nvSpPr>
          <p:cNvPr id="4" name="TextBox 3">
            <a:extLst>
              <a:ext uri="{FF2B5EF4-FFF2-40B4-BE49-F238E27FC236}">
                <a16:creationId xmlns:a16="http://schemas.microsoft.com/office/drawing/2014/main" id="{177642E4-2DDC-7B49-8015-001856741FC9}"/>
              </a:ext>
            </a:extLst>
          </p:cNvPr>
          <p:cNvSpPr txBox="1"/>
          <p:nvPr/>
        </p:nvSpPr>
        <p:spPr>
          <a:xfrm>
            <a:off x="1853771" y="723182"/>
            <a:ext cx="5623784" cy="338554"/>
          </a:xfrm>
          <a:prstGeom prst="rect">
            <a:avLst/>
          </a:prstGeom>
          <a:noFill/>
        </p:spPr>
        <p:txBody>
          <a:bodyPr wrap="none" rtlCol="0">
            <a:spAutoFit/>
          </a:bodyPr>
          <a:lstStyle/>
          <a:p>
            <a:r>
              <a:rPr lang="en-US" sz="1600" b="1" i="0" dirty="0"/>
              <a:t>Excerpt from Encyclopedia </a:t>
            </a:r>
            <a:r>
              <a:rPr lang="en-US" sz="1600" b="1" i="0" dirty="0" err="1"/>
              <a:t>Britanica</a:t>
            </a:r>
            <a:r>
              <a:rPr lang="en-US" sz="1600" b="1" i="0" dirty="0"/>
              <a:t>, Volume XIV,1858, P778</a:t>
            </a:r>
          </a:p>
        </p:txBody>
      </p:sp>
    </p:spTree>
    <p:extLst>
      <p:ext uri="{BB962C8B-B14F-4D97-AF65-F5344CB8AC3E}">
        <p14:creationId xmlns:p14="http://schemas.microsoft.com/office/powerpoint/2010/main" val="24574705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A0325482-F7D0-CA44-818A-DEB928ED04E6}"/>
              </a:ext>
            </a:extLst>
          </p:cNvPr>
          <p:cNvSpPr>
            <a:spLocks noGrp="1" noChangeArrowheads="1"/>
          </p:cNvSpPr>
          <p:nvPr>
            <p:ph type="title"/>
          </p:nvPr>
        </p:nvSpPr>
        <p:spPr>
          <a:xfrm>
            <a:off x="1643064" y="18257"/>
            <a:ext cx="5641975" cy="750888"/>
          </a:xfrm>
        </p:spPr>
        <p:txBody>
          <a:bodyPr/>
          <a:lstStyle/>
          <a:p>
            <a:pPr>
              <a:defRPr/>
            </a:pPr>
            <a:r>
              <a:rPr lang="en-US" altLang="en-US" dirty="0">
                <a:ea typeface="+mj-ea"/>
              </a:rPr>
              <a:t>Galileo Galilei  (1564-1642)</a:t>
            </a:r>
          </a:p>
        </p:txBody>
      </p:sp>
      <p:sp>
        <p:nvSpPr>
          <p:cNvPr id="22530" name="Rectangle 3">
            <a:extLst>
              <a:ext uri="{FF2B5EF4-FFF2-40B4-BE49-F238E27FC236}">
                <a16:creationId xmlns:a16="http://schemas.microsoft.com/office/drawing/2014/main" id="{14BEBE38-8E21-1D4A-99BD-CEF516B4345F}"/>
              </a:ext>
            </a:extLst>
          </p:cNvPr>
          <p:cNvSpPr>
            <a:spLocks noGrp="1" noChangeArrowheads="1"/>
          </p:cNvSpPr>
          <p:nvPr>
            <p:ph type="body" idx="1"/>
          </p:nvPr>
        </p:nvSpPr>
        <p:spPr>
          <a:xfrm>
            <a:off x="240966" y="4231482"/>
            <a:ext cx="10550807" cy="1988371"/>
          </a:xfrm>
        </p:spPr>
        <p:txBody>
          <a:bodyPr/>
          <a:lstStyle/>
          <a:p>
            <a:pPr>
              <a:lnSpc>
                <a:spcPct val="90000"/>
              </a:lnSpc>
              <a:spcBef>
                <a:spcPct val="0"/>
              </a:spcBef>
            </a:pPr>
            <a:r>
              <a:rPr lang="en-US" altLang="en-US" sz="2000" b="1" dirty="0">
                <a:ea typeface="ＭＳ Ｐゴシック" panose="020B0600070205080204" pitchFamily="34" charset="-128"/>
              </a:rPr>
              <a:t>1610</a:t>
            </a:r>
            <a:r>
              <a:rPr lang="en-US" altLang="en-US" sz="2000" dirty="0">
                <a:ea typeface="ＭＳ Ｐゴシック" panose="020B0600070205080204" pitchFamily="34" charset="-128"/>
              </a:rPr>
              <a:t>  - </a:t>
            </a:r>
            <a:r>
              <a:rPr lang="en-US" altLang="en-US" sz="1800" dirty="0">
                <a:ea typeface="ＭＳ Ｐゴシック" panose="020B0600070205080204" pitchFamily="34" charset="-128"/>
              </a:rPr>
              <a:t>he began publicly supporting the </a:t>
            </a:r>
            <a:r>
              <a:rPr lang="en-US" altLang="en-US" sz="1800" dirty="0">
                <a:ea typeface="ＭＳ Ｐゴシック" panose="020B0600070205080204" pitchFamily="34" charset="-128"/>
                <a:hlinkClick r:id="rId3" tooltip="Heliocentric"/>
              </a:rPr>
              <a:t>heliocentric</a:t>
            </a:r>
            <a:r>
              <a:rPr lang="en-US" altLang="en-US" sz="1800" dirty="0">
                <a:ea typeface="ＭＳ Ｐゴシック" panose="020B0600070205080204" pitchFamily="34" charset="-128"/>
              </a:rPr>
              <a:t> view, which placed the Sun at the </a:t>
            </a:r>
            <a:r>
              <a:rPr lang="en-US" altLang="en-US" sz="1800" dirty="0" err="1">
                <a:ea typeface="ＭＳ Ｐゴシック" panose="020B0600070205080204" pitchFamily="34" charset="-128"/>
              </a:rPr>
              <a:t>centre</a:t>
            </a:r>
            <a:r>
              <a:rPr lang="en-US" altLang="en-US" sz="1800" dirty="0">
                <a:ea typeface="ＭＳ Ｐゴシック" panose="020B0600070205080204" pitchFamily="34" charset="-128"/>
              </a:rPr>
              <a:t> of the universe</a:t>
            </a:r>
          </a:p>
          <a:p>
            <a:pPr>
              <a:lnSpc>
                <a:spcPct val="90000"/>
              </a:lnSpc>
              <a:spcBef>
                <a:spcPct val="0"/>
              </a:spcBef>
            </a:pPr>
            <a:endParaRPr lang="en-US" altLang="en-US" sz="1800" dirty="0">
              <a:ea typeface="ＭＳ Ｐゴシック" panose="020B0600070205080204" pitchFamily="34" charset="-128"/>
            </a:endParaRPr>
          </a:p>
          <a:p>
            <a:pPr>
              <a:lnSpc>
                <a:spcPct val="90000"/>
              </a:lnSpc>
              <a:spcBef>
                <a:spcPct val="0"/>
              </a:spcBef>
            </a:pPr>
            <a:r>
              <a:rPr lang="en-US" altLang="en-US" sz="1800" dirty="0">
                <a:ea typeface="ＭＳ Ｐゴシック" panose="020B0600070205080204" pitchFamily="34" charset="-128"/>
              </a:rPr>
              <a:t>Galileo has been variously called</a:t>
            </a:r>
          </a:p>
          <a:p>
            <a:pPr lvl="1">
              <a:lnSpc>
                <a:spcPct val="90000"/>
              </a:lnSpc>
              <a:spcBef>
                <a:spcPct val="0"/>
              </a:spcBef>
            </a:pPr>
            <a:r>
              <a:rPr lang="en-US" altLang="en-US" sz="1600" dirty="0">
                <a:ea typeface="ＭＳ Ｐゴシック" panose="020B0600070205080204" pitchFamily="34" charset="-128"/>
              </a:rPr>
              <a:t>the "father of modern observational astronomy</a:t>
            </a:r>
          </a:p>
          <a:p>
            <a:pPr lvl="1">
              <a:lnSpc>
                <a:spcPct val="90000"/>
              </a:lnSpc>
              <a:spcBef>
                <a:spcPct val="0"/>
              </a:spcBef>
            </a:pPr>
            <a:r>
              <a:rPr lang="en-US" altLang="en-US" sz="1600" dirty="0">
                <a:ea typeface="ＭＳ Ｐゴシック" panose="020B0600070205080204" pitchFamily="34" charset="-128"/>
              </a:rPr>
              <a:t>the "father of modern physics</a:t>
            </a:r>
          </a:p>
          <a:p>
            <a:pPr lvl="1">
              <a:lnSpc>
                <a:spcPct val="90000"/>
              </a:lnSpc>
              <a:spcBef>
                <a:spcPct val="0"/>
              </a:spcBef>
            </a:pPr>
            <a:r>
              <a:rPr lang="en-US" altLang="en-US" sz="1600" dirty="0">
                <a:ea typeface="ＭＳ Ｐゴシック" panose="020B0600070205080204" pitchFamily="34" charset="-128"/>
              </a:rPr>
              <a:t>the "father of science</a:t>
            </a:r>
          </a:p>
          <a:p>
            <a:pPr>
              <a:lnSpc>
                <a:spcPct val="90000"/>
              </a:lnSpc>
              <a:spcBef>
                <a:spcPct val="0"/>
              </a:spcBef>
            </a:pPr>
            <a:endParaRPr lang="en-US" altLang="en-US" sz="1800" dirty="0">
              <a:ea typeface="ＭＳ Ｐゴシック" panose="020B0600070205080204" pitchFamily="34" charset="-128"/>
            </a:endParaRPr>
          </a:p>
        </p:txBody>
      </p:sp>
      <p:sp>
        <p:nvSpPr>
          <p:cNvPr id="22531" name="Text Box 4">
            <a:extLst>
              <a:ext uri="{FF2B5EF4-FFF2-40B4-BE49-F238E27FC236}">
                <a16:creationId xmlns:a16="http://schemas.microsoft.com/office/drawing/2014/main" id="{9FD2D64F-81A3-8449-AE50-DC6AD2AE651A}"/>
              </a:ext>
            </a:extLst>
          </p:cNvPr>
          <p:cNvSpPr txBox="1">
            <a:spLocks noChangeArrowheads="1"/>
          </p:cNvSpPr>
          <p:nvPr/>
        </p:nvSpPr>
        <p:spPr bwMode="auto">
          <a:xfrm>
            <a:off x="7843838" y="2286000"/>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buSzTx/>
              <a:buFontTx/>
              <a:buNone/>
            </a:pPr>
            <a:endParaRPr lang="en-US" altLang="en-US" sz="2400"/>
          </a:p>
        </p:txBody>
      </p:sp>
      <p:sp>
        <p:nvSpPr>
          <p:cNvPr id="22532" name="Text Box 6">
            <a:extLst>
              <a:ext uri="{FF2B5EF4-FFF2-40B4-BE49-F238E27FC236}">
                <a16:creationId xmlns:a16="http://schemas.microsoft.com/office/drawing/2014/main" id="{2B6FA2A1-BFB3-3049-A5C3-ADC38C5214E3}"/>
              </a:ext>
            </a:extLst>
          </p:cNvPr>
          <p:cNvSpPr txBox="1">
            <a:spLocks noChangeArrowheads="1"/>
          </p:cNvSpPr>
          <p:nvPr/>
        </p:nvSpPr>
        <p:spPr bwMode="auto">
          <a:xfrm>
            <a:off x="4713288" y="6069014"/>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000"/>
          </a:p>
        </p:txBody>
      </p:sp>
      <p:sp>
        <p:nvSpPr>
          <p:cNvPr id="8198" name="Line 8">
            <a:extLst>
              <a:ext uri="{FF2B5EF4-FFF2-40B4-BE49-F238E27FC236}">
                <a16:creationId xmlns:a16="http://schemas.microsoft.com/office/drawing/2014/main" id="{2844E994-E6C0-A744-87FC-E08A87A629E7}"/>
              </a:ext>
            </a:extLst>
          </p:cNvPr>
          <p:cNvSpPr>
            <a:spLocks noChangeShapeType="1"/>
          </p:cNvSpPr>
          <p:nvPr/>
        </p:nvSpPr>
        <p:spPr bwMode="auto">
          <a:xfrm>
            <a:off x="10904495" y="560737"/>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8199" name="Text Box 9">
            <a:extLst>
              <a:ext uri="{FF2B5EF4-FFF2-40B4-BE49-F238E27FC236}">
                <a16:creationId xmlns:a16="http://schemas.microsoft.com/office/drawing/2014/main" id="{63B77EAA-063F-224F-A0BD-9EA00DD36780}"/>
              </a:ext>
            </a:extLst>
          </p:cNvPr>
          <p:cNvSpPr txBox="1">
            <a:spLocks noChangeArrowheads="1"/>
          </p:cNvSpPr>
          <p:nvPr/>
        </p:nvSpPr>
        <p:spPr bwMode="auto">
          <a:xfrm>
            <a:off x="11009270" y="1156049"/>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1610</a:t>
            </a:r>
          </a:p>
        </p:txBody>
      </p:sp>
      <p:sp>
        <p:nvSpPr>
          <p:cNvPr id="22535" name="Oval 11">
            <a:extLst>
              <a:ext uri="{FF2B5EF4-FFF2-40B4-BE49-F238E27FC236}">
                <a16:creationId xmlns:a16="http://schemas.microsoft.com/office/drawing/2014/main" id="{83D89EF3-5F46-2D45-B63E-78B4043E8DCD}"/>
              </a:ext>
            </a:extLst>
          </p:cNvPr>
          <p:cNvSpPr>
            <a:spLocks noChangeArrowheads="1"/>
          </p:cNvSpPr>
          <p:nvPr/>
        </p:nvSpPr>
        <p:spPr bwMode="auto">
          <a:xfrm>
            <a:off x="10791783" y="706787"/>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2536" name="Oval 15">
            <a:extLst>
              <a:ext uri="{FF2B5EF4-FFF2-40B4-BE49-F238E27FC236}">
                <a16:creationId xmlns:a16="http://schemas.microsoft.com/office/drawing/2014/main" id="{7DEE944B-9C1F-B34F-AB07-DB95A753B4E5}"/>
              </a:ext>
            </a:extLst>
          </p:cNvPr>
          <p:cNvSpPr>
            <a:spLocks noChangeArrowheads="1"/>
          </p:cNvSpPr>
          <p:nvPr/>
        </p:nvSpPr>
        <p:spPr bwMode="auto">
          <a:xfrm>
            <a:off x="10804483" y="1329087"/>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22537" name="Picture 16">
            <a:extLst>
              <a:ext uri="{FF2B5EF4-FFF2-40B4-BE49-F238E27FC236}">
                <a16:creationId xmlns:a16="http://schemas.microsoft.com/office/drawing/2014/main" id="{9AD068EE-A653-CC49-B634-A1ACADA6125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727951" y="225426"/>
            <a:ext cx="1560513"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8" name="Rectangle 18">
            <a:extLst>
              <a:ext uri="{FF2B5EF4-FFF2-40B4-BE49-F238E27FC236}">
                <a16:creationId xmlns:a16="http://schemas.microsoft.com/office/drawing/2014/main" id="{49882EA0-C5A6-AF44-B2F4-4AE2F5B19EFE}"/>
              </a:ext>
            </a:extLst>
          </p:cNvPr>
          <p:cNvSpPr>
            <a:spLocks noChangeArrowheads="1"/>
          </p:cNvSpPr>
          <p:nvPr/>
        </p:nvSpPr>
        <p:spPr bwMode="auto">
          <a:xfrm>
            <a:off x="1533526" y="3181350"/>
            <a:ext cx="79597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342900" indent="-342900">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endParaRPr lang="en-US" altLang="en-US" sz="2800" b="1" dirty="0"/>
          </a:p>
        </p:txBody>
      </p:sp>
      <p:pic>
        <p:nvPicPr>
          <p:cNvPr id="2" name="Picture 1">
            <a:extLst>
              <a:ext uri="{FF2B5EF4-FFF2-40B4-BE49-F238E27FC236}">
                <a16:creationId xmlns:a16="http://schemas.microsoft.com/office/drawing/2014/main" id="{62F7D2A9-FC85-EA48-A433-DB43BE1A8E2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5830" y="711081"/>
            <a:ext cx="3834268" cy="3455174"/>
          </a:xfrm>
          <a:prstGeom prst="rect">
            <a:avLst/>
          </a:prstGeom>
        </p:spPr>
      </p:pic>
      <p:sp>
        <p:nvSpPr>
          <p:cNvPr id="3" name="TextBox 2">
            <a:extLst>
              <a:ext uri="{FF2B5EF4-FFF2-40B4-BE49-F238E27FC236}">
                <a16:creationId xmlns:a16="http://schemas.microsoft.com/office/drawing/2014/main" id="{FE864340-1B61-2D4C-AEB8-EFC0CBEA3751}"/>
              </a:ext>
            </a:extLst>
          </p:cNvPr>
          <p:cNvSpPr txBox="1"/>
          <p:nvPr/>
        </p:nvSpPr>
        <p:spPr>
          <a:xfrm>
            <a:off x="4464050" y="706787"/>
            <a:ext cx="3144517" cy="1569660"/>
          </a:xfrm>
          <a:prstGeom prst="rect">
            <a:avLst/>
          </a:prstGeom>
          <a:noFill/>
        </p:spPr>
        <p:txBody>
          <a:bodyPr wrap="square" rtlCol="0">
            <a:spAutoFit/>
          </a:bodyPr>
          <a:lstStyle/>
          <a:p>
            <a:r>
              <a:rPr lang="en-US" sz="1600" dirty="0"/>
              <a:t>Entered University of Pisa in 1581 to study medicine</a:t>
            </a:r>
          </a:p>
          <a:p>
            <a:endParaRPr lang="en-US" sz="1600" dirty="0"/>
          </a:p>
          <a:p>
            <a:r>
              <a:rPr lang="en-US" sz="1600" dirty="0"/>
              <a:t>…and flunked out….!! and was eventually given a faculty position there despite no degree!</a:t>
            </a:r>
          </a:p>
        </p:txBody>
      </p:sp>
      <p:pic>
        <p:nvPicPr>
          <p:cNvPr id="5" name="Picture 4">
            <a:extLst>
              <a:ext uri="{FF2B5EF4-FFF2-40B4-BE49-F238E27FC236}">
                <a16:creationId xmlns:a16="http://schemas.microsoft.com/office/drawing/2014/main" id="{E8D7E225-755C-264B-8C6D-671F52BD14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9659" y="742372"/>
            <a:ext cx="1983898" cy="1363930"/>
          </a:xfrm>
          <a:prstGeom prst="rect">
            <a:avLst/>
          </a:prstGeom>
        </p:spPr>
      </p:pic>
    </p:spTree>
    <p:extLst>
      <p:ext uri="{BB962C8B-B14F-4D97-AF65-F5344CB8AC3E}">
        <p14:creationId xmlns:p14="http://schemas.microsoft.com/office/powerpoint/2010/main" val="118571408"/>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57" name="Picture 23">
            <a:extLst>
              <a:ext uri="{FF2B5EF4-FFF2-40B4-BE49-F238E27FC236}">
                <a16:creationId xmlns:a16="http://schemas.microsoft.com/office/drawing/2014/main" id="{DBDF73FB-D158-4141-BBAA-2D45F4D861C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216887" y="418889"/>
            <a:ext cx="1260616" cy="189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7" name="Rectangle 2">
            <a:extLst>
              <a:ext uri="{FF2B5EF4-FFF2-40B4-BE49-F238E27FC236}">
                <a16:creationId xmlns:a16="http://schemas.microsoft.com/office/drawing/2014/main" id="{034C9CD6-AF39-C649-BAED-F2645826E055}"/>
              </a:ext>
            </a:extLst>
          </p:cNvPr>
          <p:cNvSpPr>
            <a:spLocks noGrp="1" noChangeArrowheads="1"/>
          </p:cNvSpPr>
          <p:nvPr>
            <p:ph type="title"/>
          </p:nvPr>
        </p:nvSpPr>
        <p:spPr>
          <a:xfrm>
            <a:off x="1718133" y="82444"/>
            <a:ext cx="7186612" cy="841375"/>
          </a:xfrm>
        </p:spPr>
        <p:txBody>
          <a:bodyPr/>
          <a:lstStyle/>
          <a:p>
            <a:r>
              <a:rPr lang="en-US" altLang="en-US" dirty="0">
                <a:solidFill>
                  <a:schemeClr val="tx1"/>
                </a:solidFill>
                <a:ea typeface="ＭＳ Ｐゴシック" panose="020B0600070205080204" pitchFamily="34" charset="-128"/>
              </a:rPr>
              <a:t>Henri </a:t>
            </a:r>
            <a:r>
              <a:rPr lang="en-US" altLang="en-US" dirty="0" err="1">
                <a:solidFill>
                  <a:schemeClr val="tx1"/>
                </a:solidFill>
                <a:ea typeface="ＭＳ Ｐゴシック" panose="020B0600070205080204" pitchFamily="34" charset="-128"/>
              </a:rPr>
              <a:t>Hureau</a:t>
            </a:r>
            <a:r>
              <a:rPr lang="en-US" altLang="en-US" dirty="0">
                <a:solidFill>
                  <a:schemeClr val="tx1"/>
                </a:solidFill>
                <a:ea typeface="ＭＳ Ｐゴシック" panose="020B0600070205080204" pitchFamily="34" charset="-128"/>
              </a:rPr>
              <a:t> de </a:t>
            </a:r>
            <a:r>
              <a:rPr lang="en-US" altLang="en-US" dirty="0" err="1">
                <a:solidFill>
                  <a:schemeClr val="tx1"/>
                </a:solidFill>
                <a:ea typeface="ＭＳ Ｐゴシック" panose="020B0600070205080204" pitchFamily="34" charset="-128"/>
              </a:rPr>
              <a:t>Sénarmont</a:t>
            </a:r>
            <a:r>
              <a:rPr lang="en-US" altLang="en-US" dirty="0">
                <a:solidFill>
                  <a:schemeClr val="tx1"/>
                </a:solidFill>
                <a:ea typeface="ＭＳ Ｐゴシック" panose="020B0600070205080204" pitchFamily="34" charset="-128"/>
              </a:rPr>
              <a:t> (1808-1862)</a:t>
            </a:r>
            <a:br>
              <a:rPr lang="en-US" altLang="en-US" dirty="0">
                <a:solidFill>
                  <a:schemeClr val="tx1"/>
                </a:solidFill>
                <a:ea typeface="ＭＳ Ｐゴシック" panose="020B0600070205080204" pitchFamily="34" charset="-128"/>
              </a:rPr>
            </a:br>
            <a:r>
              <a:rPr lang="en-US" altLang="en-US" dirty="0">
                <a:solidFill>
                  <a:schemeClr val="tx1"/>
                </a:solidFill>
                <a:ea typeface="ＭＳ Ｐゴシック" panose="020B0600070205080204" pitchFamily="34" charset="-128"/>
              </a:rPr>
              <a:t>(</a:t>
            </a:r>
            <a:r>
              <a:rPr lang="en-US" altLang="en-US" dirty="0">
                <a:solidFill>
                  <a:srgbClr val="FF0000"/>
                </a:solidFill>
                <a:ea typeface="ＭＳ Ｐゴシック" panose="020B0600070205080204" pitchFamily="34" charset="-128"/>
              </a:rPr>
              <a:t>Polarized light</a:t>
            </a:r>
            <a:r>
              <a:rPr lang="en-US" altLang="en-US" dirty="0">
                <a:solidFill>
                  <a:schemeClr val="tx1"/>
                </a:solidFill>
                <a:ea typeface="ＭＳ Ｐゴシック" panose="020B0600070205080204" pitchFamily="34" charset="-128"/>
              </a:rPr>
              <a:t>) </a:t>
            </a:r>
          </a:p>
        </p:txBody>
      </p:sp>
      <p:sp>
        <p:nvSpPr>
          <p:cNvPr id="65538" name="Rectangle 3">
            <a:extLst>
              <a:ext uri="{FF2B5EF4-FFF2-40B4-BE49-F238E27FC236}">
                <a16:creationId xmlns:a16="http://schemas.microsoft.com/office/drawing/2014/main" id="{B716AB04-0AA4-0246-AFB2-C772F924B250}"/>
              </a:ext>
            </a:extLst>
          </p:cNvPr>
          <p:cNvSpPr>
            <a:spLocks noGrp="1" noChangeArrowheads="1"/>
          </p:cNvSpPr>
          <p:nvPr>
            <p:ph type="body" idx="1"/>
          </p:nvPr>
        </p:nvSpPr>
        <p:spPr>
          <a:xfrm>
            <a:off x="1718133" y="1482725"/>
            <a:ext cx="6857870" cy="4114800"/>
          </a:xfrm>
        </p:spPr>
        <p:txBody>
          <a:bodyPr/>
          <a:lstStyle/>
          <a:p>
            <a:pPr>
              <a:buFontTx/>
              <a:buNone/>
            </a:pPr>
            <a:r>
              <a:rPr lang="en-US" altLang="en-US" sz="2000" b="1" dirty="0">
                <a:ea typeface="ＭＳ Ｐゴシック" panose="020B0600070205080204" pitchFamily="34" charset="-128"/>
                <a:hlinkClick r:id="rId4"/>
              </a:rPr>
              <a:t>Henri Hureau de Sénarmont (1808-1862)</a:t>
            </a:r>
            <a:r>
              <a:rPr lang="en-US" altLang="en-US" sz="2000" dirty="0">
                <a:ea typeface="ＭＳ Ｐゴシック" panose="020B0600070205080204" pitchFamily="34" charset="-128"/>
              </a:rPr>
              <a:t> </a:t>
            </a:r>
          </a:p>
          <a:p>
            <a:r>
              <a:rPr lang="en-US" altLang="en-US" sz="2000" dirty="0">
                <a:ea typeface="ＭＳ Ｐゴシック" panose="020B0600070205080204" pitchFamily="34" charset="-128"/>
              </a:rPr>
              <a:t> </a:t>
            </a:r>
            <a:r>
              <a:rPr lang="en-US" altLang="en-US" sz="2000" dirty="0" err="1">
                <a:ea typeface="ＭＳ Ｐゴシック" panose="020B0600070205080204" pitchFamily="34" charset="-128"/>
              </a:rPr>
              <a:t>Sénarmont</a:t>
            </a:r>
            <a:r>
              <a:rPr lang="en-US" altLang="en-US" sz="2000" dirty="0">
                <a:ea typeface="ＭＳ Ｐゴシック" panose="020B0600070205080204" pitchFamily="34" charset="-128"/>
              </a:rPr>
              <a:t> was a professor of mineralogy and director of studies at the </a:t>
            </a:r>
            <a:r>
              <a:rPr lang="en-US" altLang="en-US" sz="2000" i="1" dirty="0">
                <a:ea typeface="ＭＳ Ｐゴシック" panose="020B0600070205080204" pitchFamily="34" charset="-128"/>
              </a:rPr>
              <a:t>École des Mines</a:t>
            </a:r>
            <a:r>
              <a:rPr lang="en-US" altLang="en-US" sz="2000" dirty="0">
                <a:ea typeface="ＭＳ Ｐゴシック" panose="020B0600070205080204" pitchFamily="34" charset="-128"/>
              </a:rPr>
              <a:t> in Paris, especially distinguished for his research on polarization and his studies on the artificial formation of minerals. He also contributed to the Geological Survey of France by preparing geological maps and essays. </a:t>
            </a:r>
          </a:p>
          <a:p>
            <a:r>
              <a:rPr lang="en-US" altLang="en-US" sz="2000" dirty="0">
                <a:ea typeface="ＭＳ Ｐゴシック" panose="020B0600070205080204" pitchFamily="34" charset="-128"/>
              </a:rPr>
              <a:t>Perhaps the most significant contribution made by de </a:t>
            </a:r>
            <a:r>
              <a:rPr lang="en-US" altLang="en-US" sz="2000" dirty="0" err="1">
                <a:ea typeface="ＭＳ Ｐゴシック" panose="020B0600070205080204" pitchFamily="34" charset="-128"/>
              </a:rPr>
              <a:t>Sénarmont</a:t>
            </a:r>
            <a:r>
              <a:rPr lang="en-US" altLang="en-US" sz="2000" dirty="0">
                <a:ea typeface="ＭＳ Ｐゴシック" panose="020B0600070205080204" pitchFamily="34" charset="-128"/>
              </a:rPr>
              <a:t> to optics was </a:t>
            </a:r>
            <a:r>
              <a:rPr lang="en-US" altLang="en-US" sz="2000" b="1" u="sng" dirty="0">
                <a:ea typeface="ＭＳ Ｐゴシック" panose="020B0600070205080204" pitchFamily="34" charset="-128"/>
              </a:rPr>
              <a:t>the polarized light retardation compensator</a:t>
            </a:r>
            <a:r>
              <a:rPr lang="en-US" altLang="en-US" sz="2000" dirty="0">
                <a:ea typeface="ＭＳ Ｐゴシック" panose="020B0600070205080204" pitchFamily="34" charset="-128"/>
              </a:rPr>
              <a:t> bearing his name, which is still widely utilized today</a:t>
            </a:r>
            <a:endParaRPr lang="en-US" altLang="en-US" sz="5400" dirty="0">
              <a:ea typeface="ＭＳ Ｐゴシック" panose="020B0600070205080204" pitchFamily="34" charset="-128"/>
            </a:endParaRPr>
          </a:p>
          <a:p>
            <a:endParaRPr lang="en-US" altLang="en-US" sz="2000" dirty="0">
              <a:ea typeface="ＭＳ Ｐゴシック" panose="020B0600070205080204" pitchFamily="34" charset="-128"/>
            </a:endParaRPr>
          </a:p>
        </p:txBody>
      </p:sp>
      <p:sp>
        <p:nvSpPr>
          <p:cNvPr id="28676" name="Line 4">
            <a:extLst>
              <a:ext uri="{FF2B5EF4-FFF2-40B4-BE49-F238E27FC236}">
                <a16:creationId xmlns:a16="http://schemas.microsoft.com/office/drawing/2014/main" id="{126C8E28-FCBE-F342-9E09-C9C4154331A9}"/>
              </a:ext>
            </a:extLst>
          </p:cNvPr>
          <p:cNvSpPr>
            <a:spLocks noChangeShapeType="1"/>
          </p:cNvSpPr>
          <p:nvPr/>
        </p:nvSpPr>
        <p:spPr bwMode="auto">
          <a:xfrm>
            <a:off x="9661652"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65540" name="Oval 5">
            <a:extLst>
              <a:ext uri="{FF2B5EF4-FFF2-40B4-BE49-F238E27FC236}">
                <a16:creationId xmlns:a16="http://schemas.microsoft.com/office/drawing/2014/main" id="{4E9C20C2-481C-A94B-9844-19CB1FA60669}"/>
              </a:ext>
            </a:extLst>
          </p:cNvPr>
          <p:cNvSpPr>
            <a:spLocks noChangeArrowheads="1"/>
          </p:cNvSpPr>
          <p:nvPr/>
        </p:nvSpPr>
        <p:spPr bwMode="auto">
          <a:xfrm>
            <a:off x="9566402"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1" name="Oval 6">
            <a:extLst>
              <a:ext uri="{FF2B5EF4-FFF2-40B4-BE49-F238E27FC236}">
                <a16:creationId xmlns:a16="http://schemas.microsoft.com/office/drawing/2014/main" id="{70B6FBCC-AC94-1843-9CB7-A7EA64028F3C}"/>
              </a:ext>
            </a:extLst>
          </p:cNvPr>
          <p:cNvSpPr>
            <a:spLocks noChangeArrowheads="1"/>
          </p:cNvSpPr>
          <p:nvPr/>
        </p:nvSpPr>
        <p:spPr bwMode="auto">
          <a:xfrm>
            <a:off x="9569577"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2" name="Oval 7">
            <a:extLst>
              <a:ext uri="{FF2B5EF4-FFF2-40B4-BE49-F238E27FC236}">
                <a16:creationId xmlns:a16="http://schemas.microsoft.com/office/drawing/2014/main" id="{E60A3C62-B670-BD41-B909-199F9B1AF52C}"/>
              </a:ext>
            </a:extLst>
          </p:cNvPr>
          <p:cNvSpPr>
            <a:spLocks noChangeArrowheads="1"/>
          </p:cNvSpPr>
          <p:nvPr/>
        </p:nvSpPr>
        <p:spPr bwMode="auto">
          <a:xfrm>
            <a:off x="9572752"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3" name="Oval 8">
            <a:extLst>
              <a:ext uri="{FF2B5EF4-FFF2-40B4-BE49-F238E27FC236}">
                <a16:creationId xmlns:a16="http://schemas.microsoft.com/office/drawing/2014/main" id="{AC2DE2E5-1874-4D4D-AF0F-CD21162F754C}"/>
              </a:ext>
            </a:extLst>
          </p:cNvPr>
          <p:cNvSpPr>
            <a:spLocks noChangeArrowheads="1"/>
          </p:cNvSpPr>
          <p:nvPr/>
        </p:nvSpPr>
        <p:spPr bwMode="auto">
          <a:xfrm>
            <a:off x="9564815"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4" name="Oval 9">
            <a:extLst>
              <a:ext uri="{FF2B5EF4-FFF2-40B4-BE49-F238E27FC236}">
                <a16:creationId xmlns:a16="http://schemas.microsoft.com/office/drawing/2014/main" id="{FBF95A18-0CE8-6240-99A4-F406DBE288E1}"/>
              </a:ext>
            </a:extLst>
          </p:cNvPr>
          <p:cNvSpPr>
            <a:spLocks noChangeArrowheads="1"/>
          </p:cNvSpPr>
          <p:nvPr/>
        </p:nvSpPr>
        <p:spPr bwMode="auto">
          <a:xfrm>
            <a:off x="9571165"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5" name="Oval 10">
            <a:extLst>
              <a:ext uri="{FF2B5EF4-FFF2-40B4-BE49-F238E27FC236}">
                <a16:creationId xmlns:a16="http://schemas.microsoft.com/office/drawing/2014/main" id="{6CE56481-71BC-A84D-BF9E-912B5E642735}"/>
              </a:ext>
            </a:extLst>
          </p:cNvPr>
          <p:cNvSpPr>
            <a:spLocks noChangeArrowheads="1"/>
          </p:cNvSpPr>
          <p:nvPr/>
        </p:nvSpPr>
        <p:spPr bwMode="auto">
          <a:xfrm>
            <a:off x="9574340"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6" name="Oval 11">
            <a:extLst>
              <a:ext uri="{FF2B5EF4-FFF2-40B4-BE49-F238E27FC236}">
                <a16:creationId xmlns:a16="http://schemas.microsoft.com/office/drawing/2014/main" id="{159153F7-F13C-D44B-B054-9F7F1D576F7F}"/>
              </a:ext>
            </a:extLst>
          </p:cNvPr>
          <p:cNvSpPr>
            <a:spLocks noChangeArrowheads="1"/>
          </p:cNvSpPr>
          <p:nvPr/>
        </p:nvSpPr>
        <p:spPr bwMode="auto">
          <a:xfrm>
            <a:off x="9566402"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7" name="Oval 12">
            <a:extLst>
              <a:ext uri="{FF2B5EF4-FFF2-40B4-BE49-F238E27FC236}">
                <a16:creationId xmlns:a16="http://schemas.microsoft.com/office/drawing/2014/main" id="{AD518DBF-B192-BD43-895E-60BFDC8FE981}"/>
              </a:ext>
            </a:extLst>
          </p:cNvPr>
          <p:cNvSpPr>
            <a:spLocks noChangeArrowheads="1"/>
          </p:cNvSpPr>
          <p:nvPr/>
        </p:nvSpPr>
        <p:spPr bwMode="auto">
          <a:xfrm>
            <a:off x="9556877"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8" name="Oval 13">
            <a:extLst>
              <a:ext uri="{FF2B5EF4-FFF2-40B4-BE49-F238E27FC236}">
                <a16:creationId xmlns:a16="http://schemas.microsoft.com/office/drawing/2014/main" id="{74F56EA5-3914-374A-BAF5-08C09049474C}"/>
              </a:ext>
            </a:extLst>
          </p:cNvPr>
          <p:cNvSpPr>
            <a:spLocks noChangeArrowheads="1"/>
          </p:cNvSpPr>
          <p:nvPr/>
        </p:nvSpPr>
        <p:spPr bwMode="auto">
          <a:xfrm>
            <a:off x="9558465"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9" name="Oval 14">
            <a:extLst>
              <a:ext uri="{FF2B5EF4-FFF2-40B4-BE49-F238E27FC236}">
                <a16:creationId xmlns:a16="http://schemas.microsoft.com/office/drawing/2014/main" id="{61E72465-F946-484B-B178-0174227DEF91}"/>
              </a:ext>
            </a:extLst>
          </p:cNvPr>
          <p:cNvSpPr>
            <a:spLocks noChangeArrowheads="1"/>
          </p:cNvSpPr>
          <p:nvPr/>
        </p:nvSpPr>
        <p:spPr bwMode="auto">
          <a:xfrm>
            <a:off x="9560052"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50" name="Oval 15">
            <a:extLst>
              <a:ext uri="{FF2B5EF4-FFF2-40B4-BE49-F238E27FC236}">
                <a16:creationId xmlns:a16="http://schemas.microsoft.com/office/drawing/2014/main" id="{7C7707E3-876E-3242-BA42-8F128CC28565}"/>
              </a:ext>
            </a:extLst>
          </p:cNvPr>
          <p:cNvSpPr>
            <a:spLocks noChangeArrowheads="1"/>
          </p:cNvSpPr>
          <p:nvPr/>
        </p:nvSpPr>
        <p:spPr bwMode="auto">
          <a:xfrm>
            <a:off x="9574340"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51" name="Oval 16">
            <a:extLst>
              <a:ext uri="{FF2B5EF4-FFF2-40B4-BE49-F238E27FC236}">
                <a16:creationId xmlns:a16="http://schemas.microsoft.com/office/drawing/2014/main" id="{0525B7B4-F30A-0E4B-B01C-53C30B5E5592}"/>
              </a:ext>
            </a:extLst>
          </p:cNvPr>
          <p:cNvSpPr>
            <a:spLocks noChangeArrowheads="1"/>
          </p:cNvSpPr>
          <p:nvPr/>
        </p:nvSpPr>
        <p:spPr bwMode="auto">
          <a:xfrm>
            <a:off x="9567990"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52" name="Oval 17">
            <a:extLst>
              <a:ext uri="{FF2B5EF4-FFF2-40B4-BE49-F238E27FC236}">
                <a16:creationId xmlns:a16="http://schemas.microsoft.com/office/drawing/2014/main" id="{33B6D23C-3B75-5447-8642-5BBC54222FE6}"/>
              </a:ext>
            </a:extLst>
          </p:cNvPr>
          <p:cNvSpPr>
            <a:spLocks noChangeArrowheads="1"/>
          </p:cNvSpPr>
          <p:nvPr/>
        </p:nvSpPr>
        <p:spPr bwMode="auto">
          <a:xfrm>
            <a:off x="9567990"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53" name="Oval 18">
            <a:extLst>
              <a:ext uri="{FF2B5EF4-FFF2-40B4-BE49-F238E27FC236}">
                <a16:creationId xmlns:a16="http://schemas.microsoft.com/office/drawing/2014/main" id="{35022D55-F942-AF4D-8BA9-8AB0D33E5390}"/>
              </a:ext>
            </a:extLst>
          </p:cNvPr>
          <p:cNvSpPr>
            <a:spLocks noChangeArrowheads="1"/>
          </p:cNvSpPr>
          <p:nvPr/>
        </p:nvSpPr>
        <p:spPr bwMode="auto">
          <a:xfrm>
            <a:off x="9563227"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54" name="Oval 20">
            <a:extLst>
              <a:ext uri="{FF2B5EF4-FFF2-40B4-BE49-F238E27FC236}">
                <a16:creationId xmlns:a16="http://schemas.microsoft.com/office/drawing/2014/main" id="{21F45A4E-7856-584F-B799-4FDADC6B47B1}"/>
              </a:ext>
            </a:extLst>
          </p:cNvPr>
          <p:cNvSpPr>
            <a:spLocks noChangeArrowheads="1"/>
          </p:cNvSpPr>
          <p:nvPr/>
        </p:nvSpPr>
        <p:spPr bwMode="auto">
          <a:xfrm>
            <a:off x="9563227"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55" name="Oval 21">
            <a:extLst>
              <a:ext uri="{FF2B5EF4-FFF2-40B4-BE49-F238E27FC236}">
                <a16:creationId xmlns:a16="http://schemas.microsoft.com/office/drawing/2014/main" id="{B032756C-FE4D-F643-B96A-24BE5819D89E}"/>
              </a:ext>
            </a:extLst>
          </p:cNvPr>
          <p:cNvSpPr>
            <a:spLocks noChangeArrowheads="1"/>
          </p:cNvSpPr>
          <p:nvPr/>
        </p:nvSpPr>
        <p:spPr bwMode="auto">
          <a:xfrm>
            <a:off x="9560052" y="3824288"/>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93" name="Text Box 22">
            <a:extLst>
              <a:ext uri="{FF2B5EF4-FFF2-40B4-BE49-F238E27FC236}">
                <a16:creationId xmlns:a16="http://schemas.microsoft.com/office/drawing/2014/main" id="{23B035C0-9D74-F041-81F2-64323D2220A0}"/>
              </a:ext>
            </a:extLst>
          </p:cNvPr>
          <p:cNvSpPr txBox="1">
            <a:spLocks noChangeArrowheads="1"/>
          </p:cNvSpPr>
          <p:nvPr/>
        </p:nvSpPr>
        <p:spPr bwMode="auto">
          <a:xfrm>
            <a:off x="9750552" y="3698875"/>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1830</a:t>
            </a:r>
          </a:p>
        </p:txBody>
      </p:sp>
      <p:sp>
        <p:nvSpPr>
          <p:cNvPr id="28695" name="Text Box 24">
            <a:extLst>
              <a:ext uri="{FF2B5EF4-FFF2-40B4-BE49-F238E27FC236}">
                <a16:creationId xmlns:a16="http://schemas.microsoft.com/office/drawing/2014/main" id="{9C7FE32E-E3CF-5146-9ACB-87B33A4ABC8F}"/>
              </a:ext>
            </a:extLst>
          </p:cNvPr>
          <p:cNvSpPr txBox="1">
            <a:spLocks noChangeArrowheads="1"/>
          </p:cNvSpPr>
          <p:nvPr/>
        </p:nvSpPr>
        <p:spPr bwMode="auto">
          <a:xfrm>
            <a:off x="1957388" y="6210300"/>
            <a:ext cx="6007100" cy="3048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400">
                <a:solidFill>
                  <a:srgbClr val="5542E0"/>
                </a:solidFill>
                <a:ea typeface="+mn-ea"/>
              </a:rPr>
              <a:t>Image source: http://micro.magnet.fsu.edu/optics/timeline/people/senarmont.html</a:t>
            </a:r>
          </a:p>
        </p:txBody>
      </p:sp>
    </p:spTree>
    <p:extLst>
      <p:ext uri="{BB962C8B-B14F-4D97-AF65-F5344CB8AC3E}">
        <p14:creationId xmlns:p14="http://schemas.microsoft.com/office/powerpoint/2010/main" val="39690987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57" name="Picture 23">
            <a:extLst>
              <a:ext uri="{FF2B5EF4-FFF2-40B4-BE49-F238E27FC236}">
                <a16:creationId xmlns:a16="http://schemas.microsoft.com/office/drawing/2014/main" id="{DBDF73FB-D158-4141-BBAA-2D45F4D861C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216887" y="418889"/>
            <a:ext cx="1260616" cy="189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7" name="Rectangle 2">
            <a:extLst>
              <a:ext uri="{FF2B5EF4-FFF2-40B4-BE49-F238E27FC236}">
                <a16:creationId xmlns:a16="http://schemas.microsoft.com/office/drawing/2014/main" id="{034C9CD6-AF39-C649-BAED-F2645826E055}"/>
              </a:ext>
            </a:extLst>
          </p:cNvPr>
          <p:cNvSpPr>
            <a:spLocks noGrp="1" noChangeArrowheads="1"/>
          </p:cNvSpPr>
          <p:nvPr>
            <p:ph type="title"/>
          </p:nvPr>
        </p:nvSpPr>
        <p:spPr>
          <a:xfrm>
            <a:off x="1718133" y="82444"/>
            <a:ext cx="7186612" cy="841375"/>
          </a:xfrm>
        </p:spPr>
        <p:txBody>
          <a:bodyPr/>
          <a:lstStyle/>
          <a:p>
            <a:r>
              <a:rPr lang="en-US" altLang="en-US" dirty="0">
                <a:solidFill>
                  <a:schemeClr val="tx1"/>
                </a:solidFill>
                <a:ea typeface="ＭＳ Ｐゴシック" panose="020B0600070205080204" pitchFamily="34" charset="-128"/>
              </a:rPr>
              <a:t>Henri </a:t>
            </a:r>
            <a:r>
              <a:rPr lang="en-US" altLang="en-US" dirty="0" err="1">
                <a:solidFill>
                  <a:schemeClr val="tx1"/>
                </a:solidFill>
                <a:ea typeface="ＭＳ Ｐゴシック" panose="020B0600070205080204" pitchFamily="34" charset="-128"/>
              </a:rPr>
              <a:t>Hureau</a:t>
            </a:r>
            <a:r>
              <a:rPr lang="en-US" altLang="en-US" dirty="0">
                <a:solidFill>
                  <a:schemeClr val="tx1"/>
                </a:solidFill>
                <a:ea typeface="ＭＳ Ｐゴシック" panose="020B0600070205080204" pitchFamily="34" charset="-128"/>
              </a:rPr>
              <a:t> de </a:t>
            </a:r>
            <a:r>
              <a:rPr lang="en-US" altLang="en-US" dirty="0" err="1">
                <a:solidFill>
                  <a:schemeClr val="tx1"/>
                </a:solidFill>
                <a:ea typeface="ＭＳ Ｐゴシック" panose="020B0600070205080204" pitchFamily="34" charset="-128"/>
              </a:rPr>
              <a:t>Sénarmont</a:t>
            </a:r>
            <a:r>
              <a:rPr lang="en-US" altLang="en-US" dirty="0">
                <a:solidFill>
                  <a:schemeClr val="tx1"/>
                </a:solidFill>
                <a:ea typeface="ＭＳ Ｐゴシック" panose="020B0600070205080204" pitchFamily="34" charset="-128"/>
              </a:rPr>
              <a:t> (1808-1862)</a:t>
            </a:r>
            <a:br>
              <a:rPr lang="en-US" altLang="en-US" dirty="0">
                <a:solidFill>
                  <a:schemeClr val="tx1"/>
                </a:solidFill>
                <a:ea typeface="ＭＳ Ｐゴシック" panose="020B0600070205080204" pitchFamily="34" charset="-128"/>
              </a:rPr>
            </a:br>
            <a:r>
              <a:rPr lang="en-US" altLang="en-US" dirty="0">
                <a:solidFill>
                  <a:schemeClr val="tx1"/>
                </a:solidFill>
                <a:ea typeface="ＭＳ Ｐゴシック" panose="020B0600070205080204" pitchFamily="34" charset="-128"/>
              </a:rPr>
              <a:t>(</a:t>
            </a:r>
            <a:r>
              <a:rPr lang="en-US" altLang="en-US" dirty="0">
                <a:solidFill>
                  <a:srgbClr val="FF0000"/>
                </a:solidFill>
                <a:ea typeface="ＭＳ Ｐゴシック" panose="020B0600070205080204" pitchFamily="34" charset="-128"/>
              </a:rPr>
              <a:t>Polarized light</a:t>
            </a:r>
            <a:r>
              <a:rPr lang="en-US" altLang="en-US" dirty="0">
                <a:solidFill>
                  <a:schemeClr val="tx1"/>
                </a:solidFill>
                <a:ea typeface="ＭＳ Ｐゴシック" panose="020B0600070205080204" pitchFamily="34" charset="-128"/>
              </a:rPr>
              <a:t>) </a:t>
            </a:r>
          </a:p>
        </p:txBody>
      </p:sp>
      <p:sp>
        <p:nvSpPr>
          <p:cNvPr id="28676" name="Line 4">
            <a:extLst>
              <a:ext uri="{FF2B5EF4-FFF2-40B4-BE49-F238E27FC236}">
                <a16:creationId xmlns:a16="http://schemas.microsoft.com/office/drawing/2014/main" id="{126C8E28-FCBE-F342-9E09-C9C4154331A9}"/>
              </a:ext>
            </a:extLst>
          </p:cNvPr>
          <p:cNvSpPr>
            <a:spLocks noChangeShapeType="1"/>
          </p:cNvSpPr>
          <p:nvPr/>
        </p:nvSpPr>
        <p:spPr bwMode="auto">
          <a:xfrm>
            <a:off x="9661652"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65540" name="Oval 5">
            <a:extLst>
              <a:ext uri="{FF2B5EF4-FFF2-40B4-BE49-F238E27FC236}">
                <a16:creationId xmlns:a16="http://schemas.microsoft.com/office/drawing/2014/main" id="{4E9C20C2-481C-A94B-9844-19CB1FA60669}"/>
              </a:ext>
            </a:extLst>
          </p:cNvPr>
          <p:cNvSpPr>
            <a:spLocks noChangeArrowheads="1"/>
          </p:cNvSpPr>
          <p:nvPr/>
        </p:nvSpPr>
        <p:spPr bwMode="auto">
          <a:xfrm>
            <a:off x="9566402"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1" name="Oval 6">
            <a:extLst>
              <a:ext uri="{FF2B5EF4-FFF2-40B4-BE49-F238E27FC236}">
                <a16:creationId xmlns:a16="http://schemas.microsoft.com/office/drawing/2014/main" id="{70B6FBCC-AC94-1843-9CB7-A7EA64028F3C}"/>
              </a:ext>
            </a:extLst>
          </p:cNvPr>
          <p:cNvSpPr>
            <a:spLocks noChangeArrowheads="1"/>
          </p:cNvSpPr>
          <p:nvPr/>
        </p:nvSpPr>
        <p:spPr bwMode="auto">
          <a:xfrm>
            <a:off x="9569577"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2" name="Oval 7">
            <a:extLst>
              <a:ext uri="{FF2B5EF4-FFF2-40B4-BE49-F238E27FC236}">
                <a16:creationId xmlns:a16="http://schemas.microsoft.com/office/drawing/2014/main" id="{E60A3C62-B670-BD41-B909-199F9B1AF52C}"/>
              </a:ext>
            </a:extLst>
          </p:cNvPr>
          <p:cNvSpPr>
            <a:spLocks noChangeArrowheads="1"/>
          </p:cNvSpPr>
          <p:nvPr/>
        </p:nvSpPr>
        <p:spPr bwMode="auto">
          <a:xfrm>
            <a:off x="9572752"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3" name="Oval 8">
            <a:extLst>
              <a:ext uri="{FF2B5EF4-FFF2-40B4-BE49-F238E27FC236}">
                <a16:creationId xmlns:a16="http://schemas.microsoft.com/office/drawing/2014/main" id="{AC2DE2E5-1874-4D4D-AF0F-CD21162F754C}"/>
              </a:ext>
            </a:extLst>
          </p:cNvPr>
          <p:cNvSpPr>
            <a:spLocks noChangeArrowheads="1"/>
          </p:cNvSpPr>
          <p:nvPr/>
        </p:nvSpPr>
        <p:spPr bwMode="auto">
          <a:xfrm>
            <a:off x="9564815"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4" name="Oval 9">
            <a:extLst>
              <a:ext uri="{FF2B5EF4-FFF2-40B4-BE49-F238E27FC236}">
                <a16:creationId xmlns:a16="http://schemas.microsoft.com/office/drawing/2014/main" id="{FBF95A18-0CE8-6240-99A4-F406DBE288E1}"/>
              </a:ext>
            </a:extLst>
          </p:cNvPr>
          <p:cNvSpPr>
            <a:spLocks noChangeArrowheads="1"/>
          </p:cNvSpPr>
          <p:nvPr/>
        </p:nvSpPr>
        <p:spPr bwMode="auto">
          <a:xfrm>
            <a:off x="9571165"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5" name="Oval 10">
            <a:extLst>
              <a:ext uri="{FF2B5EF4-FFF2-40B4-BE49-F238E27FC236}">
                <a16:creationId xmlns:a16="http://schemas.microsoft.com/office/drawing/2014/main" id="{6CE56481-71BC-A84D-BF9E-912B5E642735}"/>
              </a:ext>
            </a:extLst>
          </p:cNvPr>
          <p:cNvSpPr>
            <a:spLocks noChangeArrowheads="1"/>
          </p:cNvSpPr>
          <p:nvPr/>
        </p:nvSpPr>
        <p:spPr bwMode="auto">
          <a:xfrm>
            <a:off x="9574340"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6" name="Oval 11">
            <a:extLst>
              <a:ext uri="{FF2B5EF4-FFF2-40B4-BE49-F238E27FC236}">
                <a16:creationId xmlns:a16="http://schemas.microsoft.com/office/drawing/2014/main" id="{159153F7-F13C-D44B-B054-9F7F1D576F7F}"/>
              </a:ext>
            </a:extLst>
          </p:cNvPr>
          <p:cNvSpPr>
            <a:spLocks noChangeArrowheads="1"/>
          </p:cNvSpPr>
          <p:nvPr/>
        </p:nvSpPr>
        <p:spPr bwMode="auto">
          <a:xfrm>
            <a:off x="9566402"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7" name="Oval 12">
            <a:extLst>
              <a:ext uri="{FF2B5EF4-FFF2-40B4-BE49-F238E27FC236}">
                <a16:creationId xmlns:a16="http://schemas.microsoft.com/office/drawing/2014/main" id="{AD518DBF-B192-BD43-895E-60BFDC8FE981}"/>
              </a:ext>
            </a:extLst>
          </p:cNvPr>
          <p:cNvSpPr>
            <a:spLocks noChangeArrowheads="1"/>
          </p:cNvSpPr>
          <p:nvPr/>
        </p:nvSpPr>
        <p:spPr bwMode="auto">
          <a:xfrm>
            <a:off x="9556877"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8" name="Oval 13">
            <a:extLst>
              <a:ext uri="{FF2B5EF4-FFF2-40B4-BE49-F238E27FC236}">
                <a16:creationId xmlns:a16="http://schemas.microsoft.com/office/drawing/2014/main" id="{74F56EA5-3914-374A-BAF5-08C09049474C}"/>
              </a:ext>
            </a:extLst>
          </p:cNvPr>
          <p:cNvSpPr>
            <a:spLocks noChangeArrowheads="1"/>
          </p:cNvSpPr>
          <p:nvPr/>
        </p:nvSpPr>
        <p:spPr bwMode="auto">
          <a:xfrm>
            <a:off x="9558465"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9" name="Oval 14">
            <a:extLst>
              <a:ext uri="{FF2B5EF4-FFF2-40B4-BE49-F238E27FC236}">
                <a16:creationId xmlns:a16="http://schemas.microsoft.com/office/drawing/2014/main" id="{61E72465-F946-484B-B178-0174227DEF91}"/>
              </a:ext>
            </a:extLst>
          </p:cNvPr>
          <p:cNvSpPr>
            <a:spLocks noChangeArrowheads="1"/>
          </p:cNvSpPr>
          <p:nvPr/>
        </p:nvSpPr>
        <p:spPr bwMode="auto">
          <a:xfrm>
            <a:off x="9560052"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50" name="Oval 15">
            <a:extLst>
              <a:ext uri="{FF2B5EF4-FFF2-40B4-BE49-F238E27FC236}">
                <a16:creationId xmlns:a16="http://schemas.microsoft.com/office/drawing/2014/main" id="{7C7707E3-876E-3242-BA42-8F128CC28565}"/>
              </a:ext>
            </a:extLst>
          </p:cNvPr>
          <p:cNvSpPr>
            <a:spLocks noChangeArrowheads="1"/>
          </p:cNvSpPr>
          <p:nvPr/>
        </p:nvSpPr>
        <p:spPr bwMode="auto">
          <a:xfrm>
            <a:off x="9574340"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51" name="Oval 16">
            <a:extLst>
              <a:ext uri="{FF2B5EF4-FFF2-40B4-BE49-F238E27FC236}">
                <a16:creationId xmlns:a16="http://schemas.microsoft.com/office/drawing/2014/main" id="{0525B7B4-F30A-0E4B-B01C-53C30B5E5592}"/>
              </a:ext>
            </a:extLst>
          </p:cNvPr>
          <p:cNvSpPr>
            <a:spLocks noChangeArrowheads="1"/>
          </p:cNvSpPr>
          <p:nvPr/>
        </p:nvSpPr>
        <p:spPr bwMode="auto">
          <a:xfrm>
            <a:off x="9567990"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52" name="Oval 17">
            <a:extLst>
              <a:ext uri="{FF2B5EF4-FFF2-40B4-BE49-F238E27FC236}">
                <a16:creationId xmlns:a16="http://schemas.microsoft.com/office/drawing/2014/main" id="{33B6D23C-3B75-5447-8642-5BBC54222FE6}"/>
              </a:ext>
            </a:extLst>
          </p:cNvPr>
          <p:cNvSpPr>
            <a:spLocks noChangeArrowheads="1"/>
          </p:cNvSpPr>
          <p:nvPr/>
        </p:nvSpPr>
        <p:spPr bwMode="auto">
          <a:xfrm>
            <a:off x="9567990"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53" name="Oval 18">
            <a:extLst>
              <a:ext uri="{FF2B5EF4-FFF2-40B4-BE49-F238E27FC236}">
                <a16:creationId xmlns:a16="http://schemas.microsoft.com/office/drawing/2014/main" id="{35022D55-F942-AF4D-8BA9-8AB0D33E5390}"/>
              </a:ext>
            </a:extLst>
          </p:cNvPr>
          <p:cNvSpPr>
            <a:spLocks noChangeArrowheads="1"/>
          </p:cNvSpPr>
          <p:nvPr/>
        </p:nvSpPr>
        <p:spPr bwMode="auto">
          <a:xfrm>
            <a:off x="9563227"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54" name="Oval 20">
            <a:extLst>
              <a:ext uri="{FF2B5EF4-FFF2-40B4-BE49-F238E27FC236}">
                <a16:creationId xmlns:a16="http://schemas.microsoft.com/office/drawing/2014/main" id="{21F45A4E-7856-584F-B799-4FDADC6B47B1}"/>
              </a:ext>
            </a:extLst>
          </p:cNvPr>
          <p:cNvSpPr>
            <a:spLocks noChangeArrowheads="1"/>
          </p:cNvSpPr>
          <p:nvPr/>
        </p:nvSpPr>
        <p:spPr bwMode="auto">
          <a:xfrm>
            <a:off x="9563227"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55" name="Oval 21">
            <a:extLst>
              <a:ext uri="{FF2B5EF4-FFF2-40B4-BE49-F238E27FC236}">
                <a16:creationId xmlns:a16="http://schemas.microsoft.com/office/drawing/2014/main" id="{B032756C-FE4D-F643-B96A-24BE5819D89E}"/>
              </a:ext>
            </a:extLst>
          </p:cNvPr>
          <p:cNvSpPr>
            <a:spLocks noChangeArrowheads="1"/>
          </p:cNvSpPr>
          <p:nvPr/>
        </p:nvSpPr>
        <p:spPr bwMode="auto">
          <a:xfrm>
            <a:off x="9560052" y="3824288"/>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93" name="Text Box 22">
            <a:extLst>
              <a:ext uri="{FF2B5EF4-FFF2-40B4-BE49-F238E27FC236}">
                <a16:creationId xmlns:a16="http://schemas.microsoft.com/office/drawing/2014/main" id="{23B035C0-9D74-F041-81F2-64323D2220A0}"/>
              </a:ext>
            </a:extLst>
          </p:cNvPr>
          <p:cNvSpPr txBox="1">
            <a:spLocks noChangeArrowheads="1"/>
          </p:cNvSpPr>
          <p:nvPr/>
        </p:nvSpPr>
        <p:spPr bwMode="auto">
          <a:xfrm>
            <a:off x="9750552" y="3698875"/>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1830</a:t>
            </a:r>
          </a:p>
        </p:txBody>
      </p:sp>
      <p:sp>
        <p:nvSpPr>
          <p:cNvPr id="28695" name="Text Box 24">
            <a:extLst>
              <a:ext uri="{FF2B5EF4-FFF2-40B4-BE49-F238E27FC236}">
                <a16:creationId xmlns:a16="http://schemas.microsoft.com/office/drawing/2014/main" id="{9C7FE32E-E3CF-5146-9ACB-87B33A4ABC8F}"/>
              </a:ext>
            </a:extLst>
          </p:cNvPr>
          <p:cNvSpPr txBox="1">
            <a:spLocks noChangeArrowheads="1"/>
          </p:cNvSpPr>
          <p:nvPr/>
        </p:nvSpPr>
        <p:spPr bwMode="auto">
          <a:xfrm>
            <a:off x="1957388" y="6210300"/>
            <a:ext cx="6007100" cy="3048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400">
                <a:solidFill>
                  <a:srgbClr val="5542E0"/>
                </a:solidFill>
                <a:ea typeface="+mn-ea"/>
              </a:rPr>
              <a:t>Image source: http://micro.magnet.fsu.edu/optics/timeline/people/senarmont.html</a:t>
            </a:r>
          </a:p>
        </p:txBody>
      </p:sp>
      <p:pic>
        <p:nvPicPr>
          <p:cNvPr id="3" name="Picture 2">
            <a:extLst>
              <a:ext uri="{FF2B5EF4-FFF2-40B4-BE49-F238E27FC236}">
                <a16:creationId xmlns:a16="http://schemas.microsoft.com/office/drawing/2014/main" id="{2B1FAEE4-7F3D-3049-8C3C-2EAC2439205F}"/>
              </a:ext>
            </a:extLst>
          </p:cNvPr>
          <p:cNvPicPr>
            <a:picLocks noChangeAspect="1"/>
          </p:cNvPicPr>
          <p:nvPr/>
        </p:nvPicPr>
        <p:blipFill>
          <a:blip r:embed="rId4"/>
          <a:stretch>
            <a:fillRect/>
          </a:stretch>
        </p:blipFill>
        <p:spPr>
          <a:xfrm>
            <a:off x="5053148" y="2736946"/>
            <a:ext cx="4120454" cy="2174684"/>
          </a:xfrm>
          <a:prstGeom prst="rect">
            <a:avLst/>
          </a:prstGeom>
        </p:spPr>
      </p:pic>
      <p:sp>
        <p:nvSpPr>
          <p:cNvPr id="4" name="Rectangle 3">
            <a:extLst>
              <a:ext uri="{FF2B5EF4-FFF2-40B4-BE49-F238E27FC236}">
                <a16:creationId xmlns:a16="http://schemas.microsoft.com/office/drawing/2014/main" id="{23638471-AC0F-7C43-9C7A-C44D4DCBEA58}"/>
              </a:ext>
            </a:extLst>
          </p:cNvPr>
          <p:cNvSpPr/>
          <p:nvPr/>
        </p:nvSpPr>
        <p:spPr>
          <a:xfrm>
            <a:off x="1944879" y="1029335"/>
            <a:ext cx="6264070" cy="1477328"/>
          </a:xfrm>
          <a:prstGeom prst="rect">
            <a:avLst/>
          </a:prstGeom>
        </p:spPr>
        <p:txBody>
          <a:bodyPr wrap="square">
            <a:spAutoFit/>
          </a:bodyPr>
          <a:lstStyle/>
          <a:p>
            <a:r>
              <a:rPr lang="en-US" sz="1800" i="0" dirty="0">
                <a:solidFill>
                  <a:srgbClr val="000000"/>
                </a:solidFill>
                <a:latin typeface="arial" panose="020B0604020202020204" pitchFamily="34" charset="0"/>
              </a:rPr>
              <a:t>The de </a:t>
            </a:r>
            <a:r>
              <a:rPr lang="en-US" sz="1800" i="0" dirty="0" err="1">
                <a:solidFill>
                  <a:srgbClr val="000000"/>
                </a:solidFill>
                <a:latin typeface="arial" panose="020B0604020202020204" pitchFamily="34" charset="0"/>
              </a:rPr>
              <a:t>Sénarmont</a:t>
            </a:r>
            <a:r>
              <a:rPr lang="en-US" sz="1800" i="0" dirty="0">
                <a:solidFill>
                  <a:srgbClr val="000000"/>
                </a:solidFill>
                <a:latin typeface="arial" panose="020B0604020202020204" pitchFamily="34" charset="0"/>
              </a:rPr>
              <a:t> compensator couples a highly precise quarter wavelength birefringent quartz or mica crystalline plate with a 180-degree rotating analyzer to provide retardation measurements having an accuracy that approaches one thousandth of a wavelength or less. </a:t>
            </a:r>
            <a:endParaRPr lang="en-US" sz="1800" dirty="0"/>
          </a:p>
        </p:txBody>
      </p:sp>
      <p:pic>
        <p:nvPicPr>
          <p:cNvPr id="5" name="Picture 4">
            <a:extLst>
              <a:ext uri="{FF2B5EF4-FFF2-40B4-BE49-F238E27FC236}">
                <a16:creationId xmlns:a16="http://schemas.microsoft.com/office/drawing/2014/main" id="{A53C922E-C235-924E-BAD7-232AACBBC80E}"/>
              </a:ext>
            </a:extLst>
          </p:cNvPr>
          <p:cNvPicPr>
            <a:picLocks noChangeAspect="1"/>
          </p:cNvPicPr>
          <p:nvPr/>
        </p:nvPicPr>
        <p:blipFill>
          <a:blip r:embed="rId5"/>
          <a:stretch>
            <a:fillRect/>
          </a:stretch>
        </p:blipFill>
        <p:spPr>
          <a:xfrm>
            <a:off x="1980140" y="2736947"/>
            <a:ext cx="2673859" cy="1812481"/>
          </a:xfrm>
          <a:prstGeom prst="rect">
            <a:avLst/>
          </a:prstGeom>
        </p:spPr>
      </p:pic>
      <p:sp>
        <p:nvSpPr>
          <p:cNvPr id="6" name="TextBox 5">
            <a:extLst>
              <a:ext uri="{FF2B5EF4-FFF2-40B4-BE49-F238E27FC236}">
                <a16:creationId xmlns:a16="http://schemas.microsoft.com/office/drawing/2014/main" id="{673E73CF-ABAC-E34D-80E5-8A94CBA03903}"/>
              </a:ext>
            </a:extLst>
          </p:cNvPr>
          <p:cNvSpPr txBox="1"/>
          <p:nvPr/>
        </p:nvSpPr>
        <p:spPr>
          <a:xfrm>
            <a:off x="2008061" y="5436555"/>
            <a:ext cx="7525004" cy="646331"/>
          </a:xfrm>
          <a:prstGeom prst="rect">
            <a:avLst/>
          </a:prstGeom>
          <a:noFill/>
        </p:spPr>
        <p:txBody>
          <a:bodyPr wrap="square" rtlCol="0">
            <a:spAutoFit/>
          </a:bodyPr>
          <a:lstStyle/>
          <a:p>
            <a:r>
              <a:rPr lang="en-US" sz="1800" i="0" dirty="0"/>
              <a:t>Much of our knowledge of mineral structure was derived by </a:t>
            </a:r>
            <a:r>
              <a:rPr lang="en-US" sz="1800" i="0" dirty="0" err="1"/>
              <a:t>Senarmont</a:t>
            </a:r>
            <a:r>
              <a:rPr lang="en-US" sz="1800" i="0" dirty="0"/>
              <a:t> who worked closely with Augustin Fresnel</a:t>
            </a:r>
          </a:p>
        </p:txBody>
      </p:sp>
    </p:spTree>
    <p:extLst>
      <p:ext uri="{BB962C8B-B14F-4D97-AF65-F5344CB8AC3E}">
        <p14:creationId xmlns:p14="http://schemas.microsoft.com/office/powerpoint/2010/main" val="37808139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Line 21">
            <a:extLst>
              <a:ext uri="{FF2B5EF4-FFF2-40B4-BE49-F238E27FC236}">
                <a16:creationId xmlns:a16="http://schemas.microsoft.com/office/drawing/2014/main" id="{E039A9F4-E72F-E14D-9AFB-1EC30C98314D}"/>
              </a:ext>
            </a:extLst>
          </p:cNvPr>
          <p:cNvSpPr>
            <a:spLocks noChangeShapeType="1"/>
          </p:cNvSpPr>
          <p:nvPr/>
        </p:nvSpPr>
        <p:spPr bwMode="auto">
          <a:xfrm>
            <a:off x="9588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29699" name="Rectangle 2">
            <a:extLst>
              <a:ext uri="{FF2B5EF4-FFF2-40B4-BE49-F238E27FC236}">
                <a16:creationId xmlns:a16="http://schemas.microsoft.com/office/drawing/2014/main" id="{8E566106-D7E2-A849-B422-B5986E411D8B}"/>
              </a:ext>
            </a:extLst>
          </p:cNvPr>
          <p:cNvSpPr>
            <a:spLocks noGrp="1" noChangeArrowheads="1"/>
          </p:cNvSpPr>
          <p:nvPr>
            <p:ph type="title"/>
          </p:nvPr>
        </p:nvSpPr>
        <p:spPr>
          <a:xfrm>
            <a:off x="1524001" y="0"/>
            <a:ext cx="6430963" cy="895350"/>
          </a:xfrm>
        </p:spPr>
        <p:txBody>
          <a:bodyPr/>
          <a:lstStyle/>
          <a:p>
            <a:pPr>
              <a:defRPr/>
            </a:pPr>
            <a:r>
              <a:rPr lang="en-US" altLang="en-US" dirty="0">
                <a:ea typeface="+mj-ea"/>
              </a:rPr>
              <a:t>Carl Zeiss </a:t>
            </a:r>
            <a:r>
              <a:rPr lang="en-US" altLang="en-US" sz="2400" dirty="0">
                <a:ea typeface="+mj-ea"/>
              </a:rPr>
              <a:t>1816-1888 (</a:t>
            </a:r>
            <a:r>
              <a:rPr lang="en-US" altLang="en-US" sz="2400" dirty="0">
                <a:solidFill>
                  <a:srgbClr val="FF0000"/>
                </a:solidFill>
                <a:ea typeface="+mj-ea"/>
              </a:rPr>
              <a:t>Oil Immersion</a:t>
            </a:r>
            <a:r>
              <a:rPr lang="en-US" altLang="en-US" sz="2400" dirty="0">
                <a:ea typeface="+mj-ea"/>
              </a:rPr>
              <a:t>)</a:t>
            </a:r>
            <a:r>
              <a:rPr lang="en-US" altLang="en-US" dirty="0">
                <a:ea typeface="+mj-ea"/>
              </a:rPr>
              <a:t> </a:t>
            </a:r>
          </a:p>
        </p:txBody>
      </p:sp>
      <p:sp>
        <p:nvSpPr>
          <p:cNvPr id="67587" name="Rectangle 3">
            <a:extLst>
              <a:ext uri="{FF2B5EF4-FFF2-40B4-BE49-F238E27FC236}">
                <a16:creationId xmlns:a16="http://schemas.microsoft.com/office/drawing/2014/main" id="{3E756A0C-43A1-EE44-92F0-408956558EDE}"/>
              </a:ext>
            </a:extLst>
          </p:cNvPr>
          <p:cNvSpPr>
            <a:spLocks noGrp="1" noChangeArrowheads="1"/>
          </p:cNvSpPr>
          <p:nvPr>
            <p:ph type="body" idx="1"/>
          </p:nvPr>
        </p:nvSpPr>
        <p:spPr>
          <a:xfrm>
            <a:off x="1790700" y="971550"/>
            <a:ext cx="5638800" cy="1504950"/>
          </a:xfrm>
        </p:spPr>
        <p:txBody>
          <a:bodyPr/>
          <a:lstStyle/>
          <a:p>
            <a:r>
              <a:rPr lang="en-US" altLang="en-US" sz="2400" dirty="0">
                <a:ea typeface="ＭＳ Ｐゴシック" panose="020B0600070205080204" pitchFamily="34" charset="-128"/>
              </a:rPr>
              <a:t>Carl Zeiss opens his workshop in Jana, Germany to make eyeglasses and microscopes for the University in 1846</a:t>
            </a:r>
          </a:p>
          <a:p>
            <a:r>
              <a:rPr lang="en-US" altLang="en-US" sz="2400" b="1" dirty="0">
                <a:ea typeface="ＭＳ Ｐゴシック" panose="020B0600070205080204" pitchFamily="34" charset="-128"/>
              </a:rPr>
              <a:t>Abbe and Zeiss</a:t>
            </a:r>
            <a:r>
              <a:rPr lang="en-US" altLang="en-US" sz="2400" dirty="0">
                <a:ea typeface="ＭＳ Ｐゴシック" panose="020B0600070205080204" pitchFamily="34" charset="-128"/>
              </a:rPr>
              <a:t> </a:t>
            </a:r>
            <a:r>
              <a:rPr lang="en-US" altLang="en-US" sz="2400" dirty="0">
                <a:solidFill>
                  <a:srgbClr val="FF0000"/>
                </a:solidFill>
                <a:ea typeface="ＭＳ Ｐゴシック" panose="020B0600070205080204" pitchFamily="34" charset="-128"/>
              </a:rPr>
              <a:t>developed oil immersion</a:t>
            </a:r>
            <a:r>
              <a:rPr lang="en-US" altLang="en-US" sz="2400" dirty="0">
                <a:ea typeface="ＭＳ Ｐゴシック" panose="020B0600070205080204" pitchFamily="34" charset="-128"/>
              </a:rPr>
              <a:t> systems by making oils that matched the refractive index of glass. Thus they were able to make the  Numeric Aperture (N.A.) to the maximum of 1.4 allowing light microscopes to resolve two points distanced only 0.2 microns apart (the theoretical maximum resolution of visible light microscopes</a:t>
            </a:r>
            <a:r>
              <a:rPr lang="en-US" altLang="en-US" sz="1800" dirty="0">
                <a:ea typeface="ＭＳ Ｐゴシック" panose="020B0600070205080204" pitchFamily="34" charset="-128"/>
              </a:rPr>
              <a:t>).  </a:t>
            </a:r>
            <a:r>
              <a:rPr lang="en-US" altLang="en-US" sz="2400" b="1" dirty="0" err="1">
                <a:ea typeface="ＭＳ Ｐゴシック" panose="020B0600070205080204" pitchFamily="34" charset="-128"/>
              </a:rPr>
              <a:t>Leitz</a:t>
            </a:r>
            <a:r>
              <a:rPr lang="en-US" altLang="en-US" sz="2400" dirty="0">
                <a:ea typeface="ＭＳ Ｐゴシック" panose="020B0600070205080204" pitchFamily="34" charset="-128"/>
              </a:rPr>
              <a:t> was also making microscope at this time.</a:t>
            </a:r>
          </a:p>
        </p:txBody>
      </p:sp>
      <p:sp>
        <p:nvSpPr>
          <p:cNvPr id="67588" name="Oval 4">
            <a:extLst>
              <a:ext uri="{FF2B5EF4-FFF2-40B4-BE49-F238E27FC236}">
                <a16:creationId xmlns:a16="http://schemas.microsoft.com/office/drawing/2014/main" id="{55718333-AD9D-0441-A903-72D4BC68608B}"/>
              </a:ext>
            </a:extLst>
          </p:cNvPr>
          <p:cNvSpPr>
            <a:spLocks noChangeArrowheads="1"/>
          </p:cNvSpPr>
          <p:nvPr/>
        </p:nvSpPr>
        <p:spPr bwMode="auto">
          <a:xfrm>
            <a:off x="9493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7589" name="Oval 5">
            <a:extLst>
              <a:ext uri="{FF2B5EF4-FFF2-40B4-BE49-F238E27FC236}">
                <a16:creationId xmlns:a16="http://schemas.microsoft.com/office/drawing/2014/main" id="{B3FE4077-FFA5-8E47-9F45-317B8C8A9C96}"/>
              </a:ext>
            </a:extLst>
          </p:cNvPr>
          <p:cNvSpPr>
            <a:spLocks noChangeArrowheads="1"/>
          </p:cNvSpPr>
          <p:nvPr/>
        </p:nvSpPr>
        <p:spPr bwMode="auto">
          <a:xfrm>
            <a:off x="9496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7590" name="Oval 6">
            <a:extLst>
              <a:ext uri="{FF2B5EF4-FFF2-40B4-BE49-F238E27FC236}">
                <a16:creationId xmlns:a16="http://schemas.microsoft.com/office/drawing/2014/main" id="{92686B5C-58B9-6E42-8FB5-DC2547BBD735}"/>
              </a:ext>
            </a:extLst>
          </p:cNvPr>
          <p:cNvSpPr>
            <a:spLocks noChangeArrowheads="1"/>
          </p:cNvSpPr>
          <p:nvPr/>
        </p:nvSpPr>
        <p:spPr bwMode="auto">
          <a:xfrm>
            <a:off x="9499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7591" name="Oval 7">
            <a:extLst>
              <a:ext uri="{FF2B5EF4-FFF2-40B4-BE49-F238E27FC236}">
                <a16:creationId xmlns:a16="http://schemas.microsoft.com/office/drawing/2014/main" id="{6667FCC9-6187-A94F-A076-E7D7092CED68}"/>
              </a:ext>
            </a:extLst>
          </p:cNvPr>
          <p:cNvSpPr>
            <a:spLocks noChangeArrowheads="1"/>
          </p:cNvSpPr>
          <p:nvPr/>
        </p:nvSpPr>
        <p:spPr bwMode="auto">
          <a:xfrm>
            <a:off x="9491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7592" name="Oval 8">
            <a:extLst>
              <a:ext uri="{FF2B5EF4-FFF2-40B4-BE49-F238E27FC236}">
                <a16:creationId xmlns:a16="http://schemas.microsoft.com/office/drawing/2014/main" id="{CE9801DF-408F-4B4F-8C7F-9E2E8D4C7ED4}"/>
              </a:ext>
            </a:extLst>
          </p:cNvPr>
          <p:cNvSpPr>
            <a:spLocks noChangeArrowheads="1"/>
          </p:cNvSpPr>
          <p:nvPr/>
        </p:nvSpPr>
        <p:spPr bwMode="auto">
          <a:xfrm>
            <a:off x="9498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7593" name="Oval 9">
            <a:extLst>
              <a:ext uri="{FF2B5EF4-FFF2-40B4-BE49-F238E27FC236}">
                <a16:creationId xmlns:a16="http://schemas.microsoft.com/office/drawing/2014/main" id="{E417074D-B6D5-D444-A22A-93A096B91E41}"/>
              </a:ext>
            </a:extLst>
          </p:cNvPr>
          <p:cNvSpPr>
            <a:spLocks noChangeArrowheads="1"/>
          </p:cNvSpPr>
          <p:nvPr/>
        </p:nvSpPr>
        <p:spPr bwMode="auto">
          <a:xfrm>
            <a:off x="9501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7594" name="Oval 10">
            <a:extLst>
              <a:ext uri="{FF2B5EF4-FFF2-40B4-BE49-F238E27FC236}">
                <a16:creationId xmlns:a16="http://schemas.microsoft.com/office/drawing/2014/main" id="{29F7BB67-EDD3-FA41-BC1E-00F95A931BD4}"/>
              </a:ext>
            </a:extLst>
          </p:cNvPr>
          <p:cNvSpPr>
            <a:spLocks noChangeArrowheads="1"/>
          </p:cNvSpPr>
          <p:nvPr/>
        </p:nvSpPr>
        <p:spPr bwMode="auto">
          <a:xfrm>
            <a:off x="9493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7595" name="Oval 11">
            <a:extLst>
              <a:ext uri="{FF2B5EF4-FFF2-40B4-BE49-F238E27FC236}">
                <a16:creationId xmlns:a16="http://schemas.microsoft.com/office/drawing/2014/main" id="{C19734D5-D3D7-D247-8C81-233DA35EA25E}"/>
              </a:ext>
            </a:extLst>
          </p:cNvPr>
          <p:cNvSpPr>
            <a:spLocks noChangeArrowheads="1"/>
          </p:cNvSpPr>
          <p:nvPr/>
        </p:nvSpPr>
        <p:spPr bwMode="auto">
          <a:xfrm>
            <a:off x="9483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7596" name="Oval 12">
            <a:extLst>
              <a:ext uri="{FF2B5EF4-FFF2-40B4-BE49-F238E27FC236}">
                <a16:creationId xmlns:a16="http://schemas.microsoft.com/office/drawing/2014/main" id="{FBF959F9-B710-4D4A-B219-ADAAA76B0637}"/>
              </a:ext>
            </a:extLst>
          </p:cNvPr>
          <p:cNvSpPr>
            <a:spLocks noChangeArrowheads="1"/>
          </p:cNvSpPr>
          <p:nvPr/>
        </p:nvSpPr>
        <p:spPr bwMode="auto">
          <a:xfrm>
            <a:off x="9485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7597" name="Oval 13">
            <a:extLst>
              <a:ext uri="{FF2B5EF4-FFF2-40B4-BE49-F238E27FC236}">
                <a16:creationId xmlns:a16="http://schemas.microsoft.com/office/drawing/2014/main" id="{090562C8-3D20-8F41-942F-9DD0BAA143A6}"/>
              </a:ext>
            </a:extLst>
          </p:cNvPr>
          <p:cNvSpPr>
            <a:spLocks noChangeArrowheads="1"/>
          </p:cNvSpPr>
          <p:nvPr/>
        </p:nvSpPr>
        <p:spPr bwMode="auto">
          <a:xfrm>
            <a:off x="9486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7598" name="Oval 14">
            <a:extLst>
              <a:ext uri="{FF2B5EF4-FFF2-40B4-BE49-F238E27FC236}">
                <a16:creationId xmlns:a16="http://schemas.microsoft.com/office/drawing/2014/main" id="{98DB9BA7-E1A7-FB49-907D-9E02AEC8BB61}"/>
              </a:ext>
            </a:extLst>
          </p:cNvPr>
          <p:cNvSpPr>
            <a:spLocks noChangeArrowheads="1"/>
          </p:cNvSpPr>
          <p:nvPr/>
        </p:nvSpPr>
        <p:spPr bwMode="auto">
          <a:xfrm>
            <a:off x="9501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7599" name="Oval 15">
            <a:extLst>
              <a:ext uri="{FF2B5EF4-FFF2-40B4-BE49-F238E27FC236}">
                <a16:creationId xmlns:a16="http://schemas.microsoft.com/office/drawing/2014/main" id="{4A998495-4478-2D40-A639-ADFB109A6B47}"/>
              </a:ext>
            </a:extLst>
          </p:cNvPr>
          <p:cNvSpPr>
            <a:spLocks noChangeArrowheads="1"/>
          </p:cNvSpPr>
          <p:nvPr/>
        </p:nvSpPr>
        <p:spPr bwMode="auto">
          <a:xfrm>
            <a:off x="9494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7600" name="Oval 16">
            <a:extLst>
              <a:ext uri="{FF2B5EF4-FFF2-40B4-BE49-F238E27FC236}">
                <a16:creationId xmlns:a16="http://schemas.microsoft.com/office/drawing/2014/main" id="{18DAF261-36B2-2B44-A789-4346D153096B}"/>
              </a:ext>
            </a:extLst>
          </p:cNvPr>
          <p:cNvSpPr>
            <a:spLocks noChangeArrowheads="1"/>
          </p:cNvSpPr>
          <p:nvPr/>
        </p:nvSpPr>
        <p:spPr bwMode="auto">
          <a:xfrm>
            <a:off x="9494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7601" name="Oval 17">
            <a:extLst>
              <a:ext uri="{FF2B5EF4-FFF2-40B4-BE49-F238E27FC236}">
                <a16:creationId xmlns:a16="http://schemas.microsoft.com/office/drawing/2014/main" id="{0D955F33-2C2E-F945-83F0-CAB557D64F9F}"/>
              </a:ext>
            </a:extLst>
          </p:cNvPr>
          <p:cNvSpPr>
            <a:spLocks noChangeArrowheads="1"/>
          </p:cNvSpPr>
          <p:nvPr/>
        </p:nvSpPr>
        <p:spPr bwMode="auto">
          <a:xfrm>
            <a:off x="9490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7602" name="Oval 18">
            <a:extLst>
              <a:ext uri="{FF2B5EF4-FFF2-40B4-BE49-F238E27FC236}">
                <a16:creationId xmlns:a16="http://schemas.microsoft.com/office/drawing/2014/main" id="{A2996B3F-1D9C-7544-B3F8-D946428FCD73}"/>
              </a:ext>
            </a:extLst>
          </p:cNvPr>
          <p:cNvSpPr>
            <a:spLocks noChangeArrowheads="1"/>
          </p:cNvSpPr>
          <p:nvPr/>
        </p:nvSpPr>
        <p:spPr bwMode="auto">
          <a:xfrm>
            <a:off x="9490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7603" name="Oval 19">
            <a:extLst>
              <a:ext uri="{FF2B5EF4-FFF2-40B4-BE49-F238E27FC236}">
                <a16:creationId xmlns:a16="http://schemas.microsoft.com/office/drawing/2014/main" id="{5305DA6D-5A47-764A-83B3-CABE7A5B8CAC}"/>
              </a:ext>
            </a:extLst>
          </p:cNvPr>
          <p:cNvSpPr>
            <a:spLocks noChangeArrowheads="1"/>
          </p:cNvSpPr>
          <p:nvPr/>
        </p:nvSpPr>
        <p:spPr bwMode="auto">
          <a:xfrm>
            <a:off x="9486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9717" name="Text Box 20">
            <a:extLst>
              <a:ext uri="{FF2B5EF4-FFF2-40B4-BE49-F238E27FC236}">
                <a16:creationId xmlns:a16="http://schemas.microsoft.com/office/drawing/2014/main" id="{B5A5C5FD-F080-7744-A824-4E4FC851DEB8}"/>
              </a:ext>
            </a:extLst>
          </p:cNvPr>
          <p:cNvSpPr txBox="1">
            <a:spLocks noChangeArrowheads="1"/>
          </p:cNvSpPr>
          <p:nvPr/>
        </p:nvSpPr>
        <p:spPr bwMode="auto">
          <a:xfrm>
            <a:off x="9677400" y="3876675"/>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1846</a:t>
            </a:r>
          </a:p>
        </p:txBody>
      </p:sp>
      <p:sp>
        <p:nvSpPr>
          <p:cNvPr id="67605" name="Oval 22">
            <a:extLst>
              <a:ext uri="{FF2B5EF4-FFF2-40B4-BE49-F238E27FC236}">
                <a16:creationId xmlns:a16="http://schemas.microsoft.com/office/drawing/2014/main" id="{95085529-5ACC-204A-9287-F287EB50FE23}"/>
              </a:ext>
            </a:extLst>
          </p:cNvPr>
          <p:cNvSpPr>
            <a:spLocks noChangeArrowheads="1"/>
          </p:cNvSpPr>
          <p:nvPr/>
        </p:nvSpPr>
        <p:spPr bwMode="auto">
          <a:xfrm>
            <a:off x="9494838" y="401002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67606" name="Picture 23">
            <a:extLst>
              <a:ext uri="{FF2B5EF4-FFF2-40B4-BE49-F238E27FC236}">
                <a16:creationId xmlns:a16="http://schemas.microsoft.com/office/drawing/2014/main" id="{D8F4D959-D14C-E741-9891-7218325AD1F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08876" y="288926"/>
            <a:ext cx="1755775" cy="270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07" name="Picture 24" descr="IMG_2518">
            <a:extLst>
              <a:ext uri="{FF2B5EF4-FFF2-40B4-BE49-F238E27FC236}">
                <a16:creationId xmlns:a16="http://schemas.microsoft.com/office/drawing/2014/main" id="{F115DC54-0434-7E42-BF97-F8F58E3374E0}"/>
              </a:ext>
            </a:extLst>
          </p:cNvPr>
          <p:cNvPicPr>
            <a:picLocks noChangeAspect="1" noChangeArrowheads="1"/>
          </p:cNvPicPr>
          <p:nvPr/>
        </p:nvPicPr>
        <p:blipFill>
          <a:blip r:embed="rId4" cstate="screen">
            <a:lum bright="14000" contrast="4000"/>
            <a:extLst>
              <a:ext uri="{28A0092B-C50C-407E-A947-70E740481C1C}">
                <a14:useLocalDpi xmlns:a14="http://schemas.microsoft.com/office/drawing/2010/main"/>
              </a:ext>
            </a:extLst>
          </a:blip>
          <a:srcRect/>
          <a:stretch>
            <a:fillRect/>
          </a:stretch>
        </p:blipFill>
        <p:spPr bwMode="auto">
          <a:xfrm>
            <a:off x="7507288" y="3090863"/>
            <a:ext cx="1808162" cy="241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21" name="Text Box 25">
            <a:extLst>
              <a:ext uri="{FF2B5EF4-FFF2-40B4-BE49-F238E27FC236}">
                <a16:creationId xmlns:a16="http://schemas.microsoft.com/office/drawing/2014/main" id="{1AAE64B1-F8FC-5E46-8C25-47BA295F5927}"/>
              </a:ext>
            </a:extLst>
          </p:cNvPr>
          <p:cNvSpPr txBox="1">
            <a:spLocks noChangeArrowheads="1"/>
          </p:cNvSpPr>
          <p:nvPr/>
        </p:nvSpPr>
        <p:spPr bwMode="auto">
          <a:xfrm>
            <a:off x="6870700" y="5656263"/>
            <a:ext cx="2376488" cy="3048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400">
                <a:ea typeface="+mn-ea"/>
              </a:rPr>
              <a:t>Zeiss student microscope 1880</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7DA1FA38-E6CD-454D-821B-4682726E5673}"/>
              </a:ext>
            </a:extLst>
          </p:cNvPr>
          <p:cNvSpPr>
            <a:spLocks noGrp="1" noChangeArrowheads="1"/>
          </p:cNvSpPr>
          <p:nvPr>
            <p:ph type="title"/>
          </p:nvPr>
        </p:nvSpPr>
        <p:spPr>
          <a:xfrm>
            <a:off x="1524001" y="1"/>
            <a:ext cx="6151563" cy="823913"/>
          </a:xfrm>
        </p:spPr>
        <p:txBody>
          <a:bodyPr/>
          <a:lstStyle/>
          <a:p>
            <a:pPr>
              <a:defRPr/>
            </a:pPr>
            <a:r>
              <a:rPr lang="en-US" altLang="en-US">
                <a:ea typeface="+mj-ea"/>
              </a:rPr>
              <a:t>Pasteur - 1860</a:t>
            </a:r>
          </a:p>
        </p:txBody>
      </p:sp>
      <p:sp>
        <p:nvSpPr>
          <p:cNvPr id="69634" name="Rectangle 3">
            <a:extLst>
              <a:ext uri="{FF2B5EF4-FFF2-40B4-BE49-F238E27FC236}">
                <a16:creationId xmlns:a16="http://schemas.microsoft.com/office/drawing/2014/main" id="{682B4EF3-3CC4-1D45-9011-75D2C1D79F17}"/>
              </a:ext>
            </a:extLst>
          </p:cNvPr>
          <p:cNvSpPr>
            <a:spLocks noGrp="1" noChangeArrowheads="1"/>
          </p:cNvSpPr>
          <p:nvPr>
            <p:ph type="body" idx="1"/>
          </p:nvPr>
        </p:nvSpPr>
        <p:spPr>
          <a:xfrm>
            <a:off x="2209800" y="1981200"/>
            <a:ext cx="7772400" cy="1138238"/>
          </a:xfrm>
        </p:spPr>
        <p:txBody>
          <a:bodyPr/>
          <a:lstStyle/>
          <a:p>
            <a:endParaRPr lang="en-US" altLang="en-US">
              <a:ea typeface="ＭＳ Ｐゴシック" panose="020B0600070205080204" pitchFamily="34" charset="-128"/>
            </a:endParaRPr>
          </a:p>
        </p:txBody>
      </p:sp>
      <p:pic>
        <p:nvPicPr>
          <p:cNvPr id="69635" name="Picture 4" descr="IMG_2513">
            <a:extLst>
              <a:ext uri="{FF2B5EF4-FFF2-40B4-BE49-F238E27FC236}">
                <a16:creationId xmlns:a16="http://schemas.microsoft.com/office/drawing/2014/main" id="{B216508D-4F25-2E41-B589-198BFA8FB35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84339" y="876300"/>
            <a:ext cx="3862387" cy="289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6" name="Picture 6" descr="IMG_2515">
            <a:extLst>
              <a:ext uri="{FF2B5EF4-FFF2-40B4-BE49-F238E27FC236}">
                <a16:creationId xmlns:a16="http://schemas.microsoft.com/office/drawing/2014/main" id="{DA13E3A1-08D3-0546-AEBB-E79862B3E8D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75300" y="884238"/>
            <a:ext cx="3105150" cy="414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Text Box 7">
            <a:extLst>
              <a:ext uri="{FF2B5EF4-FFF2-40B4-BE49-F238E27FC236}">
                <a16:creationId xmlns:a16="http://schemas.microsoft.com/office/drawing/2014/main" id="{CE5A44F4-1FB7-CE42-9B08-D66881C38ED0}"/>
              </a:ext>
            </a:extLst>
          </p:cNvPr>
          <p:cNvSpPr txBox="1">
            <a:spLocks noChangeArrowheads="1"/>
          </p:cNvSpPr>
          <p:nvPr/>
        </p:nvSpPr>
        <p:spPr bwMode="auto">
          <a:xfrm>
            <a:off x="1766889" y="5313364"/>
            <a:ext cx="73056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2000"/>
              <a:t>Louis Pasteur – his microscope was made in Paris by Nachet in about 1860 and was made of brass</a:t>
            </a:r>
          </a:p>
        </p:txBody>
      </p:sp>
      <p:sp>
        <p:nvSpPr>
          <p:cNvPr id="30727" name="Line 8">
            <a:extLst>
              <a:ext uri="{FF2B5EF4-FFF2-40B4-BE49-F238E27FC236}">
                <a16:creationId xmlns:a16="http://schemas.microsoft.com/office/drawing/2014/main" id="{F978F98D-F2BB-5348-BB9C-800E4BFB164F}"/>
              </a:ext>
            </a:extLst>
          </p:cNvPr>
          <p:cNvSpPr>
            <a:spLocks noChangeShapeType="1"/>
          </p:cNvSpPr>
          <p:nvPr/>
        </p:nvSpPr>
        <p:spPr bwMode="auto">
          <a:xfrm>
            <a:off x="9588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69639" name="Oval 13">
            <a:extLst>
              <a:ext uri="{FF2B5EF4-FFF2-40B4-BE49-F238E27FC236}">
                <a16:creationId xmlns:a16="http://schemas.microsoft.com/office/drawing/2014/main" id="{325169E0-A8EC-7146-90C1-F6ADC37EAAD9}"/>
              </a:ext>
            </a:extLst>
          </p:cNvPr>
          <p:cNvSpPr>
            <a:spLocks noChangeArrowheads="1"/>
          </p:cNvSpPr>
          <p:nvPr/>
        </p:nvSpPr>
        <p:spPr bwMode="auto">
          <a:xfrm>
            <a:off x="9493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40" name="Oval 14">
            <a:extLst>
              <a:ext uri="{FF2B5EF4-FFF2-40B4-BE49-F238E27FC236}">
                <a16:creationId xmlns:a16="http://schemas.microsoft.com/office/drawing/2014/main" id="{641C599C-4212-0449-BF7A-F7C3BEA63FCF}"/>
              </a:ext>
            </a:extLst>
          </p:cNvPr>
          <p:cNvSpPr>
            <a:spLocks noChangeArrowheads="1"/>
          </p:cNvSpPr>
          <p:nvPr/>
        </p:nvSpPr>
        <p:spPr bwMode="auto">
          <a:xfrm>
            <a:off x="9496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41" name="Oval 15">
            <a:extLst>
              <a:ext uri="{FF2B5EF4-FFF2-40B4-BE49-F238E27FC236}">
                <a16:creationId xmlns:a16="http://schemas.microsoft.com/office/drawing/2014/main" id="{90E8C954-4606-7D47-B38C-3278E985C35B}"/>
              </a:ext>
            </a:extLst>
          </p:cNvPr>
          <p:cNvSpPr>
            <a:spLocks noChangeArrowheads="1"/>
          </p:cNvSpPr>
          <p:nvPr/>
        </p:nvSpPr>
        <p:spPr bwMode="auto">
          <a:xfrm>
            <a:off x="9499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42" name="Oval 16">
            <a:extLst>
              <a:ext uri="{FF2B5EF4-FFF2-40B4-BE49-F238E27FC236}">
                <a16:creationId xmlns:a16="http://schemas.microsoft.com/office/drawing/2014/main" id="{41EA66C6-EF89-2F44-932F-8595DC6D5D81}"/>
              </a:ext>
            </a:extLst>
          </p:cNvPr>
          <p:cNvSpPr>
            <a:spLocks noChangeArrowheads="1"/>
          </p:cNvSpPr>
          <p:nvPr/>
        </p:nvSpPr>
        <p:spPr bwMode="auto">
          <a:xfrm>
            <a:off x="9491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43" name="Oval 17">
            <a:extLst>
              <a:ext uri="{FF2B5EF4-FFF2-40B4-BE49-F238E27FC236}">
                <a16:creationId xmlns:a16="http://schemas.microsoft.com/office/drawing/2014/main" id="{7B176FA2-84FA-CE46-8C48-92D56CCF8EF5}"/>
              </a:ext>
            </a:extLst>
          </p:cNvPr>
          <p:cNvSpPr>
            <a:spLocks noChangeArrowheads="1"/>
          </p:cNvSpPr>
          <p:nvPr/>
        </p:nvSpPr>
        <p:spPr bwMode="auto">
          <a:xfrm>
            <a:off x="9498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44" name="Oval 18">
            <a:extLst>
              <a:ext uri="{FF2B5EF4-FFF2-40B4-BE49-F238E27FC236}">
                <a16:creationId xmlns:a16="http://schemas.microsoft.com/office/drawing/2014/main" id="{333BEB7C-F352-DA41-9615-B82D4C62342F}"/>
              </a:ext>
            </a:extLst>
          </p:cNvPr>
          <p:cNvSpPr>
            <a:spLocks noChangeArrowheads="1"/>
          </p:cNvSpPr>
          <p:nvPr/>
        </p:nvSpPr>
        <p:spPr bwMode="auto">
          <a:xfrm>
            <a:off x="9501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45" name="Oval 19">
            <a:extLst>
              <a:ext uri="{FF2B5EF4-FFF2-40B4-BE49-F238E27FC236}">
                <a16:creationId xmlns:a16="http://schemas.microsoft.com/office/drawing/2014/main" id="{D1D92C45-C99F-8946-B545-AAD683B100AB}"/>
              </a:ext>
            </a:extLst>
          </p:cNvPr>
          <p:cNvSpPr>
            <a:spLocks noChangeArrowheads="1"/>
          </p:cNvSpPr>
          <p:nvPr/>
        </p:nvSpPr>
        <p:spPr bwMode="auto">
          <a:xfrm>
            <a:off x="9493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46" name="Oval 20">
            <a:extLst>
              <a:ext uri="{FF2B5EF4-FFF2-40B4-BE49-F238E27FC236}">
                <a16:creationId xmlns:a16="http://schemas.microsoft.com/office/drawing/2014/main" id="{E6CF1BD8-81D7-3B4F-90D9-B3E0D96ECADE}"/>
              </a:ext>
            </a:extLst>
          </p:cNvPr>
          <p:cNvSpPr>
            <a:spLocks noChangeArrowheads="1"/>
          </p:cNvSpPr>
          <p:nvPr/>
        </p:nvSpPr>
        <p:spPr bwMode="auto">
          <a:xfrm>
            <a:off x="9483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47" name="Oval 21">
            <a:extLst>
              <a:ext uri="{FF2B5EF4-FFF2-40B4-BE49-F238E27FC236}">
                <a16:creationId xmlns:a16="http://schemas.microsoft.com/office/drawing/2014/main" id="{C9CCCA8E-FE87-D04F-8088-C3EAFAB9E08F}"/>
              </a:ext>
            </a:extLst>
          </p:cNvPr>
          <p:cNvSpPr>
            <a:spLocks noChangeArrowheads="1"/>
          </p:cNvSpPr>
          <p:nvPr/>
        </p:nvSpPr>
        <p:spPr bwMode="auto">
          <a:xfrm>
            <a:off x="9485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48" name="Oval 22">
            <a:extLst>
              <a:ext uri="{FF2B5EF4-FFF2-40B4-BE49-F238E27FC236}">
                <a16:creationId xmlns:a16="http://schemas.microsoft.com/office/drawing/2014/main" id="{9C358078-F8EF-2F45-9C72-65C1A263270B}"/>
              </a:ext>
            </a:extLst>
          </p:cNvPr>
          <p:cNvSpPr>
            <a:spLocks noChangeArrowheads="1"/>
          </p:cNvSpPr>
          <p:nvPr/>
        </p:nvSpPr>
        <p:spPr bwMode="auto">
          <a:xfrm>
            <a:off x="9486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49" name="Oval 23">
            <a:extLst>
              <a:ext uri="{FF2B5EF4-FFF2-40B4-BE49-F238E27FC236}">
                <a16:creationId xmlns:a16="http://schemas.microsoft.com/office/drawing/2014/main" id="{7E57E328-DC68-374E-9507-AC3F77FE1AE7}"/>
              </a:ext>
            </a:extLst>
          </p:cNvPr>
          <p:cNvSpPr>
            <a:spLocks noChangeArrowheads="1"/>
          </p:cNvSpPr>
          <p:nvPr/>
        </p:nvSpPr>
        <p:spPr bwMode="auto">
          <a:xfrm>
            <a:off x="9501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50" name="Oval 24">
            <a:extLst>
              <a:ext uri="{FF2B5EF4-FFF2-40B4-BE49-F238E27FC236}">
                <a16:creationId xmlns:a16="http://schemas.microsoft.com/office/drawing/2014/main" id="{99F1B0B0-8989-7644-B3C5-BC6DBC7A9173}"/>
              </a:ext>
            </a:extLst>
          </p:cNvPr>
          <p:cNvSpPr>
            <a:spLocks noChangeArrowheads="1"/>
          </p:cNvSpPr>
          <p:nvPr/>
        </p:nvSpPr>
        <p:spPr bwMode="auto">
          <a:xfrm>
            <a:off x="9494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51" name="Oval 25">
            <a:extLst>
              <a:ext uri="{FF2B5EF4-FFF2-40B4-BE49-F238E27FC236}">
                <a16:creationId xmlns:a16="http://schemas.microsoft.com/office/drawing/2014/main" id="{53769583-545D-E440-B02C-EB73A5D1C76D}"/>
              </a:ext>
            </a:extLst>
          </p:cNvPr>
          <p:cNvSpPr>
            <a:spLocks noChangeArrowheads="1"/>
          </p:cNvSpPr>
          <p:nvPr/>
        </p:nvSpPr>
        <p:spPr bwMode="auto">
          <a:xfrm>
            <a:off x="9494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52" name="Oval 26">
            <a:extLst>
              <a:ext uri="{FF2B5EF4-FFF2-40B4-BE49-F238E27FC236}">
                <a16:creationId xmlns:a16="http://schemas.microsoft.com/office/drawing/2014/main" id="{062B0BD3-139A-1347-A022-E906484E840F}"/>
              </a:ext>
            </a:extLst>
          </p:cNvPr>
          <p:cNvSpPr>
            <a:spLocks noChangeArrowheads="1"/>
          </p:cNvSpPr>
          <p:nvPr/>
        </p:nvSpPr>
        <p:spPr bwMode="auto">
          <a:xfrm>
            <a:off x="9490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53" name="Oval 27">
            <a:extLst>
              <a:ext uri="{FF2B5EF4-FFF2-40B4-BE49-F238E27FC236}">
                <a16:creationId xmlns:a16="http://schemas.microsoft.com/office/drawing/2014/main" id="{05DF3C27-8884-D147-B28A-9BE9D862B83B}"/>
              </a:ext>
            </a:extLst>
          </p:cNvPr>
          <p:cNvSpPr>
            <a:spLocks noChangeArrowheads="1"/>
          </p:cNvSpPr>
          <p:nvPr/>
        </p:nvSpPr>
        <p:spPr bwMode="auto">
          <a:xfrm>
            <a:off x="9490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54" name="Oval 28">
            <a:extLst>
              <a:ext uri="{FF2B5EF4-FFF2-40B4-BE49-F238E27FC236}">
                <a16:creationId xmlns:a16="http://schemas.microsoft.com/office/drawing/2014/main" id="{DFC4FC0E-D0EB-AB4F-AACF-A54D3B712520}"/>
              </a:ext>
            </a:extLst>
          </p:cNvPr>
          <p:cNvSpPr>
            <a:spLocks noChangeArrowheads="1"/>
          </p:cNvSpPr>
          <p:nvPr/>
        </p:nvSpPr>
        <p:spPr bwMode="auto">
          <a:xfrm>
            <a:off x="9486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0744" name="Text Box 29">
            <a:extLst>
              <a:ext uri="{FF2B5EF4-FFF2-40B4-BE49-F238E27FC236}">
                <a16:creationId xmlns:a16="http://schemas.microsoft.com/office/drawing/2014/main" id="{C61BF03D-D88A-ED45-9E96-9096B8F4BDE5}"/>
              </a:ext>
            </a:extLst>
          </p:cNvPr>
          <p:cNvSpPr txBox="1">
            <a:spLocks noChangeArrowheads="1"/>
          </p:cNvSpPr>
          <p:nvPr/>
        </p:nvSpPr>
        <p:spPr bwMode="auto">
          <a:xfrm>
            <a:off x="9677400" y="4054475"/>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1860</a:t>
            </a:r>
          </a:p>
        </p:txBody>
      </p:sp>
      <p:sp>
        <p:nvSpPr>
          <p:cNvPr id="69656" name="Oval 30">
            <a:extLst>
              <a:ext uri="{FF2B5EF4-FFF2-40B4-BE49-F238E27FC236}">
                <a16:creationId xmlns:a16="http://schemas.microsoft.com/office/drawing/2014/main" id="{7FFCAB53-D975-8447-A5E8-55C96E085289}"/>
              </a:ext>
            </a:extLst>
          </p:cNvPr>
          <p:cNvSpPr>
            <a:spLocks noChangeArrowheads="1"/>
          </p:cNvSpPr>
          <p:nvPr/>
        </p:nvSpPr>
        <p:spPr bwMode="auto">
          <a:xfrm>
            <a:off x="9483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57" name="Oval 31">
            <a:extLst>
              <a:ext uri="{FF2B5EF4-FFF2-40B4-BE49-F238E27FC236}">
                <a16:creationId xmlns:a16="http://schemas.microsoft.com/office/drawing/2014/main" id="{76A4DAD5-7293-3447-A0EB-BBC73211920D}"/>
              </a:ext>
            </a:extLst>
          </p:cNvPr>
          <p:cNvSpPr>
            <a:spLocks noChangeArrowheads="1"/>
          </p:cNvSpPr>
          <p:nvPr/>
        </p:nvSpPr>
        <p:spPr bwMode="auto">
          <a:xfrm>
            <a:off x="9491663" y="420687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58" name="Text Box 32">
            <a:extLst>
              <a:ext uri="{FF2B5EF4-FFF2-40B4-BE49-F238E27FC236}">
                <a16:creationId xmlns:a16="http://schemas.microsoft.com/office/drawing/2014/main" id="{F04F8807-0C0B-B24E-9BE7-9899CCBD5280}"/>
              </a:ext>
            </a:extLst>
          </p:cNvPr>
          <p:cNvSpPr txBox="1">
            <a:spLocks noChangeArrowheads="1"/>
          </p:cNvSpPr>
          <p:nvPr/>
        </p:nvSpPr>
        <p:spPr bwMode="auto">
          <a:xfrm>
            <a:off x="6950075" y="5051425"/>
            <a:ext cx="15255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900" dirty="0">
                <a:latin typeface="Arial" panose="020B0604020202020204" pitchFamily="34" charset="0"/>
              </a:rPr>
              <a:t>Photo: © J. Paul Robinson</a:t>
            </a:r>
          </a:p>
        </p:txBody>
      </p:sp>
      <p:sp>
        <p:nvSpPr>
          <p:cNvPr id="30748" name="Text Box 33">
            <a:extLst>
              <a:ext uri="{FF2B5EF4-FFF2-40B4-BE49-F238E27FC236}">
                <a16:creationId xmlns:a16="http://schemas.microsoft.com/office/drawing/2014/main" id="{E71E8765-2FD4-D940-84C8-111F8826BDC1}"/>
              </a:ext>
            </a:extLst>
          </p:cNvPr>
          <p:cNvSpPr txBox="1">
            <a:spLocks noChangeArrowheads="1"/>
          </p:cNvSpPr>
          <p:nvPr/>
        </p:nvSpPr>
        <p:spPr bwMode="auto">
          <a:xfrm>
            <a:off x="2119313" y="3810000"/>
            <a:ext cx="3371850" cy="2286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900">
                <a:latin typeface="Arial" charset="0"/>
                <a:ea typeface="+mn-ea"/>
              </a:rPr>
              <a:t>Photos: </a:t>
            </a:r>
            <a:r>
              <a:rPr lang="en-US" altLang="en-US" sz="900">
                <a:latin typeface="Arial" charset="0"/>
                <a:ea typeface="Times New Roman" charset="0"/>
                <a:cs typeface="Times New Roman" charset="0"/>
              </a:rPr>
              <a:t>taken in London Science Museum by </a:t>
            </a:r>
            <a:r>
              <a:rPr lang="en-US" altLang="en-US" sz="900">
                <a:latin typeface="Arial" charset="0"/>
                <a:ea typeface="+mn-ea"/>
              </a:rPr>
              <a:t>J. Paul Robinson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26">
            <a:extLst>
              <a:ext uri="{FF2B5EF4-FFF2-40B4-BE49-F238E27FC236}">
                <a16:creationId xmlns:a16="http://schemas.microsoft.com/office/drawing/2014/main" id="{1BC1BA5F-5C9E-B748-A9D0-DA55E7073A01}"/>
              </a:ext>
            </a:extLst>
          </p:cNvPr>
          <p:cNvSpPr>
            <a:spLocks noGrp="1" noChangeArrowheads="1"/>
          </p:cNvSpPr>
          <p:nvPr>
            <p:ph type="title"/>
          </p:nvPr>
        </p:nvSpPr>
        <p:spPr>
          <a:xfrm>
            <a:off x="1524000" y="1"/>
            <a:ext cx="5979884" cy="517525"/>
          </a:xfrm>
        </p:spPr>
        <p:txBody>
          <a:bodyPr/>
          <a:lstStyle/>
          <a:p>
            <a:pPr>
              <a:defRPr/>
            </a:pPr>
            <a:r>
              <a:rPr lang="en-US" altLang="en-US" sz="2400" dirty="0">
                <a:ea typeface="+mj-ea"/>
              </a:rPr>
              <a:t>Ernst Abbe (1840-1905)   &amp; Zeiss </a:t>
            </a:r>
          </a:p>
        </p:txBody>
      </p:sp>
      <p:pic>
        <p:nvPicPr>
          <p:cNvPr id="71684" name="Picture 1029" descr="IMG_2517">
            <a:extLst>
              <a:ext uri="{FF2B5EF4-FFF2-40B4-BE49-F238E27FC236}">
                <a16:creationId xmlns:a16="http://schemas.microsoft.com/office/drawing/2014/main" id="{4798E71A-8FA3-494C-9F2D-902A7FF9C86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416665" y="391659"/>
            <a:ext cx="986361"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2" name="Line 1032">
            <a:extLst>
              <a:ext uri="{FF2B5EF4-FFF2-40B4-BE49-F238E27FC236}">
                <a16:creationId xmlns:a16="http://schemas.microsoft.com/office/drawing/2014/main" id="{38A9D2A4-0876-FB48-9652-EDE3C3037AE9}"/>
              </a:ext>
            </a:extLst>
          </p:cNvPr>
          <p:cNvSpPr>
            <a:spLocks noChangeShapeType="1"/>
          </p:cNvSpPr>
          <p:nvPr/>
        </p:nvSpPr>
        <p:spPr bwMode="auto">
          <a:xfrm>
            <a:off x="9588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71688" name="Text Box 1037">
            <a:extLst>
              <a:ext uri="{FF2B5EF4-FFF2-40B4-BE49-F238E27FC236}">
                <a16:creationId xmlns:a16="http://schemas.microsoft.com/office/drawing/2014/main" id="{6FC7C2EF-207A-2644-8A1E-C282D013C74F}"/>
              </a:ext>
            </a:extLst>
          </p:cNvPr>
          <p:cNvSpPr txBox="1">
            <a:spLocks noChangeArrowheads="1"/>
          </p:cNvSpPr>
          <p:nvPr/>
        </p:nvSpPr>
        <p:spPr bwMode="auto">
          <a:xfrm>
            <a:off x="1980390" y="644053"/>
            <a:ext cx="597988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400" i="0" dirty="0">
                <a:solidFill>
                  <a:schemeClr val="hlink"/>
                </a:solidFill>
              </a:rPr>
              <a:t>Ernst Abbe joined Zeiss (Jena), </a:t>
            </a:r>
            <a:r>
              <a:rPr lang="en-US" altLang="en-US" sz="1400" i="0" dirty="0" err="1">
                <a:solidFill>
                  <a:schemeClr val="hlink"/>
                </a:solidFill>
              </a:rPr>
              <a:t>developedAbbe</a:t>
            </a:r>
            <a:r>
              <a:rPr lang="en-US" altLang="en-US" sz="1400" i="0" dirty="0">
                <a:solidFill>
                  <a:schemeClr val="hlink"/>
                </a:solidFill>
              </a:rPr>
              <a:t> sine condition optics, improved optics significantly </a:t>
            </a:r>
          </a:p>
          <a:p>
            <a:pPr>
              <a:spcBef>
                <a:spcPct val="0"/>
              </a:spcBef>
              <a:buSzTx/>
              <a:buFontTx/>
              <a:buNone/>
            </a:pPr>
            <a:endParaRPr lang="en-US" altLang="en-US" sz="1400" i="0" dirty="0">
              <a:solidFill>
                <a:schemeClr val="hlink"/>
              </a:solidFill>
            </a:endParaRPr>
          </a:p>
          <a:p>
            <a:pPr>
              <a:spcBef>
                <a:spcPct val="0"/>
              </a:spcBef>
              <a:buSzTx/>
              <a:buFontTx/>
              <a:buNone/>
            </a:pPr>
            <a:endParaRPr lang="en-US" altLang="en-US" sz="1400" dirty="0">
              <a:solidFill>
                <a:schemeClr val="hlink"/>
              </a:solidFill>
            </a:endParaRPr>
          </a:p>
        </p:txBody>
      </p:sp>
      <p:sp>
        <p:nvSpPr>
          <p:cNvPr id="31754" name="Line 1038">
            <a:extLst>
              <a:ext uri="{FF2B5EF4-FFF2-40B4-BE49-F238E27FC236}">
                <a16:creationId xmlns:a16="http://schemas.microsoft.com/office/drawing/2014/main" id="{A85EB2E1-A6CB-DB46-8586-76280A6D8E89}"/>
              </a:ext>
            </a:extLst>
          </p:cNvPr>
          <p:cNvSpPr>
            <a:spLocks noChangeShapeType="1"/>
          </p:cNvSpPr>
          <p:nvPr/>
        </p:nvSpPr>
        <p:spPr bwMode="auto">
          <a:xfrm>
            <a:off x="9588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71690" name="Oval 1039">
            <a:extLst>
              <a:ext uri="{FF2B5EF4-FFF2-40B4-BE49-F238E27FC236}">
                <a16:creationId xmlns:a16="http://schemas.microsoft.com/office/drawing/2014/main" id="{EF0E5738-E6FC-D04C-9C54-3DDD71002521}"/>
              </a:ext>
            </a:extLst>
          </p:cNvPr>
          <p:cNvSpPr>
            <a:spLocks noChangeArrowheads="1"/>
          </p:cNvSpPr>
          <p:nvPr/>
        </p:nvSpPr>
        <p:spPr bwMode="auto">
          <a:xfrm>
            <a:off x="9493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1" name="Oval 1040">
            <a:extLst>
              <a:ext uri="{FF2B5EF4-FFF2-40B4-BE49-F238E27FC236}">
                <a16:creationId xmlns:a16="http://schemas.microsoft.com/office/drawing/2014/main" id="{3569518A-2716-954B-951B-C31FBC14BF89}"/>
              </a:ext>
            </a:extLst>
          </p:cNvPr>
          <p:cNvSpPr>
            <a:spLocks noChangeArrowheads="1"/>
          </p:cNvSpPr>
          <p:nvPr/>
        </p:nvSpPr>
        <p:spPr bwMode="auto">
          <a:xfrm>
            <a:off x="9496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2" name="Oval 1041">
            <a:extLst>
              <a:ext uri="{FF2B5EF4-FFF2-40B4-BE49-F238E27FC236}">
                <a16:creationId xmlns:a16="http://schemas.microsoft.com/office/drawing/2014/main" id="{4C32F782-77CD-DC46-AC42-3A446BFC16A8}"/>
              </a:ext>
            </a:extLst>
          </p:cNvPr>
          <p:cNvSpPr>
            <a:spLocks noChangeArrowheads="1"/>
          </p:cNvSpPr>
          <p:nvPr/>
        </p:nvSpPr>
        <p:spPr bwMode="auto">
          <a:xfrm>
            <a:off x="9499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3" name="Oval 1042">
            <a:extLst>
              <a:ext uri="{FF2B5EF4-FFF2-40B4-BE49-F238E27FC236}">
                <a16:creationId xmlns:a16="http://schemas.microsoft.com/office/drawing/2014/main" id="{9BE264A6-EEAF-3C42-B53E-87D0BFF3F46D}"/>
              </a:ext>
            </a:extLst>
          </p:cNvPr>
          <p:cNvSpPr>
            <a:spLocks noChangeArrowheads="1"/>
          </p:cNvSpPr>
          <p:nvPr/>
        </p:nvSpPr>
        <p:spPr bwMode="auto">
          <a:xfrm>
            <a:off x="9491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4" name="Oval 1043">
            <a:extLst>
              <a:ext uri="{FF2B5EF4-FFF2-40B4-BE49-F238E27FC236}">
                <a16:creationId xmlns:a16="http://schemas.microsoft.com/office/drawing/2014/main" id="{777B336F-67EC-FC42-92E9-506979228068}"/>
              </a:ext>
            </a:extLst>
          </p:cNvPr>
          <p:cNvSpPr>
            <a:spLocks noChangeArrowheads="1"/>
          </p:cNvSpPr>
          <p:nvPr/>
        </p:nvSpPr>
        <p:spPr bwMode="auto">
          <a:xfrm>
            <a:off x="9498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5" name="Oval 1044">
            <a:extLst>
              <a:ext uri="{FF2B5EF4-FFF2-40B4-BE49-F238E27FC236}">
                <a16:creationId xmlns:a16="http://schemas.microsoft.com/office/drawing/2014/main" id="{CFDB70C0-58D3-2D4F-9CD8-E290523DC178}"/>
              </a:ext>
            </a:extLst>
          </p:cNvPr>
          <p:cNvSpPr>
            <a:spLocks noChangeArrowheads="1"/>
          </p:cNvSpPr>
          <p:nvPr/>
        </p:nvSpPr>
        <p:spPr bwMode="auto">
          <a:xfrm>
            <a:off x="9501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6" name="Oval 1045">
            <a:extLst>
              <a:ext uri="{FF2B5EF4-FFF2-40B4-BE49-F238E27FC236}">
                <a16:creationId xmlns:a16="http://schemas.microsoft.com/office/drawing/2014/main" id="{943418EE-CE0B-0544-B57A-A53940BFCC8E}"/>
              </a:ext>
            </a:extLst>
          </p:cNvPr>
          <p:cNvSpPr>
            <a:spLocks noChangeArrowheads="1"/>
          </p:cNvSpPr>
          <p:nvPr/>
        </p:nvSpPr>
        <p:spPr bwMode="auto">
          <a:xfrm>
            <a:off x="9493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7" name="Oval 1046">
            <a:extLst>
              <a:ext uri="{FF2B5EF4-FFF2-40B4-BE49-F238E27FC236}">
                <a16:creationId xmlns:a16="http://schemas.microsoft.com/office/drawing/2014/main" id="{5E61EFCA-382D-3C46-9665-72BAEDE05A6C}"/>
              </a:ext>
            </a:extLst>
          </p:cNvPr>
          <p:cNvSpPr>
            <a:spLocks noChangeArrowheads="1"/>
          </p:cNvSpPr>
          <p:nvPr/>
        </p:nvSpPr>
        <p:spPr bwMode="auto">
          <a:xfrm>
            <a:off x="9483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8" name="Oval 1047">
            <a:extLst>
              <a:ext uri="{FF2B5EF4-FFF2-40B4-BE49-F238E27FC236}">
                <a16:creationId xmlns:a16="http://schemas.microsoft.com/office/drawing/2014/main" id="{FC7A0432-7463-8240-91AB-4FCEDCC98978}"/>
              </a:ext>
            </a:extLst>
          </p:cNvPr>
          <p:cNvSpPr>
            <a:spLocks noChangeArrowheads="1"/>
          </p:cNvSpPr>
          <p:nvPr/>
        </p:nvSpPr>
        <p:spPr bwMode="auto">
          <a:xfrm>
            <a:off x="9485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9" name="Oval 1048">
            <a:extLst>
              <a:ext uri="{FF2B5EF4-FFF2-40B4-BE49-F238E27FC236}">
                <a16:creationId xmlns:a16="http://schemas.microsoft.com/office/drawing/2014/main" id="{759B9F2F-2FC1-594C-9C1E-A5A5DE0942FD}"/>
              </a:ext>
            </a:extLst>
          </p:cNvPr>
          <p:cNvSpPr>
            <a:spLocks noChangeArrowheads="1"/>
          </p:cNvSpPr>
          <p:nvPr/>
        </p:nvSpPr>
        <p:spPr bwMode="auto">
          <a:xfrm>
            <a:off x="9486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00" name="Oval 1049">
            <a:extLst>
              <a:ext uri="{FF2B5EF4-FFF2-40B4-BE49-F238E27FC236}">
                <a16:creationId xmlns:a16="http://schemas.microsoft.com/office/drawing/2014/main" id="{2E98D20D-73C0-D544-AD75-9B2DD4E4BC65}"/>
              </a:ext>
            </a:extLst>
          </p:cNvPr>
          <p:cNvSpPr>
            <a:spLocks noChangeArrowheads="1"/>
          </p:cNvSpPr>
          <p:nvPr/>
        </p:nvSpPr>
        <p:spPr bwMode="auto">
          <a:xfrm>
            <a:off x="9501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01" name="Oval 1050">
            <a:extLst>
              <a:ext uri="{FF2B5EF4-FFF2-40B4-BE49-F238E27FC236}">
                <a16:creationId xmlns:a16="http://schemas.microsoft.com/office/drawing/2014/main" id="{08AA2629-C325-834E-B861-E57FDF1B68BD}"/>
              </a:ext>
            </a:extLst>
          </p:cNvPr>
          <p:cNvSpPr>
            <a:spLocks noChangeArrowheads="1"/>
          </p:cNvSpPr>
          <p:nvPr/>
        </p:nvSpPr>
        <p:spPr bwMode="auto">
          <a:xfrm>
            <a:off x="9494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02" name="Oval 1051">
            <a:extLst>
              <a:ext uri="{FF2B5EF4-FFF2-40B4-BE49-F238E27FC236}">
                <a16:creationId xmlns:a16="http://schemas.microsoft.com/office/drawing/2014/main" id="{26E8723D-2AF3-0B4D-9090-E815E5D3C2AA}"/>
              </a:ext>
            </a:extLst>
          </p:cNvPr>
          <p:cNvSpPr>
            <a:spLocks noChangeArrowheads="1"/>
          </p:cNvSpPr>
          <p:nvPr/>
        </p:nvSpPr>
        <p:spPr bwMode="auto">
          <a:xfrm>
            <a:off x="9494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03" name="Oval 1052">
            <a:extLst>
              <a:ext uri="{FF2B5EF4-FFF2-40B4-BE49-F238E27FC236}">
                <a16:creationId xmlns:a16="http://schemas.microsoft.com/office/drawing/2014/main" id="{16074EB5-CCEF-5249-91E1-0514D51E322B}"/>
              </a:ext>
            </a:extLst>
          </p:cNvPr>
          <p:cNvSpPr>
            <a:spLocks noChangeArrowheads="1"/>
          </p:cNvSpPr>
          <p:nvPr/>
        </p:nvSpPr>
        <p:spPr bwMode="auto">
          <a:xfrm>
            <a:off x="9490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04" name="Oval 1053">
            <a:extLst>
              <a:ext uri="{FF2B5EF4-FFF2-40B4-BE49-F238E27FC236}">
                <a16:creationId xmlns:a16="http://schemas.microsoft.com/office/drawing/2014/main" id="{AEB092BE-C715-784F-BECA-8760D64A7A65}"/>
              </a:ext>
            </a:extLst>
          </p:cNvPr>
          <p:cNvSpPr>
            <a:spLocks noChangeArrowheads="1"/>
          </p:cNvSpPr>
          <p:nvPr/>
        </p:nvSpPr>
        <p:spPr bwMode="auto">
          <a:xfrm>
            <a:off x="9490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05" name="Oval 1054">
            <a:extLst>
              <a:ext uri="{FF2B5EF4-FFF2-40B4-BE49-F238E27FC236}">
                <a16:creationId xmlns:a16="http://schemas.microsoft.com/office/drawing/2014/main" id="{19FDF9EA-85F3-E346-A1EF-9CCE9C7E2063}"/>
              </a:ext>
            </a:extLst>
          </p:cNvPr>
          <p:cNvSpPr>
            <a:spLocks noChangeArrowheads="1"/>
          </p:cNvSpPr>
          <p:nvPr/>
        </p:nvSpPr>
        <p:spPr bwMode="auto">
          <a:xfrm>
            <a:off x="9486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1771" name="Text Box 1055">
            <a:extLst>
              <a:ext uri="{FF2B5EF4-FFF2-40B4-BE49-F238E27FC236}">
                <a16:creationId xmlns:a16="http://schemas.microsoft.com/office/drawing/2014/main" id="{CE935D48-65B1-674F-8954-C3A97662A516}"/>
              </a:ext>
            </a:extLst>
          </p:cNvPr>
          <p:cNvSpPr txBox="1">
            <a:spLocks noChangeArrowheads="1"/>
          </p:cNvSpPr>
          <p:nvPr/>
        </p:nvSpPr>
        <p:spPr bwMode="auto">
          <a:xfrm>
            <a:off x="9677400" y="4443413"/>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1877</a:t>
            </a:r>
          </a:p>
        </p:txBody>
      </p:sp>
      <p:sp>
        <p:nvSpPr>
          <p:cNvPr id="71707" name="Oval 1056">
            <a:extLst>
              <a:ext uri="{FF2B5EF4-FFF2-40B4-BE49-F238E27FC236}">
                <a16:creationId xmlns:a16="http://schemas.microsoft.com/office/drawing/2014/main" id="{57267916-3CD2-B547-B42E-B30E9661646D}"/>
              </a:ext>
            </a:extLst>
          </p:cNvPr>
          <p:cNvSpPr>
            <a:spLocks noChangeArrowheads="1"/>
          </p:cNvSpPr>
          <p:nvPr/>
        </p:nvSpPr>
        <p:spPr bwMode="auto">
          <a:xfrm>
            <a:off x="9483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08" name="Oval 1057">
            <a:extLst>
              <a:ext uri="{FF2B5EF4-FFF2-40B4-BE49-F238E27FC236}">
                <a16:creationId xmlns:a16="http://schemas.microsoft.com/office/drawing/2014/main" id="{3241D854-94D1-7046-9401-94BCCE8C9ED3}"/>
              </a:ext>
            </a:extLst>
          </p:cNvPr>
          <p:cNvSpPr>
            <a:spLocks noChangeArrowheads="1"/>
          </p:cNvSpPr>
          <p:nvPr/>
        </p:nvSpPr>
        <p:spPr bwMode="auto">
          <a:xfrm>
            <a:off x="9491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09" name="Oval 1058">
            <a:extLst>
              <a:ext uri="{FF2B5EF4-FFF2-40B4-BE49-F238E27FC236}">
                <a16:creationId xmlns:a16="http://schemas.microsoft.com/office/drawing/2014/main" id="{E28EA023-3C28-DD42-B1C4-A7802F0BBE41}"/>
              </a:ext>
            </a:extLst>
          </p:cNvPr>
          <p:cNvSpPr>
            <a:spLocks noChangeArrowheads="1"/>
          </p:cNvSpPr>
          <p:nvPr/>
        </p:nvSpPr>
        <p:spPr bwMode="auto">
          <a:xfrm>
            <a:off x="9488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10" name="Oval 1059">
            <a:extLst>
              <a:ext uri="{FF2B5EF4-FFF2-40B4-BE49-F238E27FC236}">
                <a16:creationId xmlns:a16="http://schemas.microsoft.com/office/drawing/2014/main" id="{F2662333-AE2B-8E46-9017-131F055BF474}"/>
              </a:ext>
            </a:extLst>
          </p:cNvPr>
          <p:cNvSpPr>
            <a:spLocks noChangeArrowheads="1"/>
          </p:cNvSpPr>
          <p:nvPr/>
        </p:nvSpPr>
        <p:spPr bwMode="auto">
          <a:xfrm>
            <a:off x="9485313" y="458946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 name="TextBox 2">
            <a:extLst>
              <a:ext uri="{FF2B5EF4-FFF2-40B4-BE49-F238E27FC236}">
                <a16:creationId xmlns:a16="http://schemas.microsoft.com/office/drawing/2014/main" id="{65FD72E7-3EEC-FC49-951D-D0E8957ECF14}"/>
              </a:ext>
            </a:extLst>
          </p:cNvPr>
          <p:cNvSpPr txBox="1"/>
          <p:nvPr/>
        </p:nvSpPr>
        <p:spPr>
          <a:xfrm>
            <a:off x="1861235" y="2278699"/>
            <a:ext cx="4336366" cy="4431983"/>
          </a:xfrm>
          <a:prstGeom prst="rect">
            <a:avLst/>
          </a:prstGeom>
          <a:noFill/>
        </p:spPr>
        <p:txBody>
          <a:bodyPr wrap="square" rtlCol="0">
            <a:spAutoFit/>
          </a:bodyPr>
          <a:lstStyle/>
          <a:p>
            <a:pPr marL="285750" indent="-285750">
              <a:buFont typeface="Arial" panose="020B0604020202020204" pitchFamily="34" charset="0"/>
              <a:buChar char="•"/>
            </a:pPr>
            <a:r>
              <a:rPr lang="en-US" sz="1800" i="0" dirty="0"/>
              <a:t>Abbe was the first to define the term </a:t>
            </a:r>
            <a:r>
              <a:rPr lang="en-US" sz="1800" i="0" dirty="0">
                <a:hlinkClick r:id="rId4" tooltip="Numerical aperture"/>
              </a:rPr>
              <a:t>numerical aperture</a:t>
            </a:r>
            <a:r>
              <a:rPr lang="en-US" sz="1800" i="0" dirty="0"/>
              <a:t>, as the sine of the half angle multiplied by the refractive index of the medium filling the space between the cover glass and front lens.</a:t>
            </a:r>
          </a:p>
          <a:p>
            <a:pPr marL="285750" indent="-285750">
              <a:buFont typeface="Arial" panose="020B0604020202020204" pitchFamily="34" charset="0"/>
              <a:buChar char="•"/>
            </a:pPr>
            <a:r>
              <a:rPr lang="en-US" sz="1800" i="0" dirty="0"/>
              <a:t>In 1876, Abbe was offered a partnership by Zeiss and began to share in the considerable profits.</a:t>
            </a:r>
          </a:p>
          <a:p>
            <a:pPr marL="285750" indent="-285750">
              <a:buFont typeface="Arial" panose="020B0604020202020204" pitchFamily="34" charset="0"/>
              <a:buChar char="•"/>
            </a:pPr>
            <a:r>
              <a:rPr lang="en-US" sz="1800" i="0" dirty="0"/>
              <a:t> In 1878, he built the first homogenous immersion system for the microscope</a:t>
            </a:r>
          </a:p>
          <a:p>
            <a:pPr marL="285750" indent="-285750">
              <a:buFont typeface="Arial" panose="020B0604020202020204" pitchFamily="34" charset="0"/>
              <a:buChar char="•"/>
            </a:pPr>
            <a:r>
              <a:rPr lang="en-US" sz="1800" i="0" dirty="0"/>
              <a:t>In 1886 he invented the </a:t>
            </a:r>
            <a:r>
              <a:rPr lang="en-US" sz="1800" i="0" dirty="0">
                <a:hlinkClick r:id="rId5" tooltip="Apochromat"/>
              </a:rPr>
              <a:t>apochromatic lens</a:t>
            </a:r>
            <a:r>
              <a:rPr lang="en-US" sz="1800" i="0" dirty="0"/>
              <a:t>, a microscope lens which eliminates both the primary and secondary color distortion</a:t>
            </a:r>
          </a:p>
          <a:p>
            <a:pPr marL="285750" indent="-285750">
              <a:buFont typeface="Arial" panose="020B0604020202020204" pitchFamily="34" charset="0"/>
              <a:buChar char="•"/>
            </a:pPr>
            <a:endParaRPr lang="en-US" sz="1800" i="0" dirty="0"/>
          </a:p>
          <a:p>
            <a:pPr marL="285750" indent="-285750">
              <a:buFont typeface="Arial" panose="020B0604020202020204" pitchFamily="34" charset="0"/>
              <a:buChar char="•"/>
            </a:pPr>
            <a:endParaRPr lang="en-US" sz="1200" dirty="0"/>
          </a:p>
        </p:txBody>
      </p:sp>
      <p:pic>
        <p:nvPicPr>
          <p:cNvPr id="4" name="Picture 3">
            <a:extLst>
              <a:ext uri="{FF2B5EF4-FFF2-40B4-BE49-F238E27FC236}">
                <a16:creationId xmlns:a16="http://schemas.microsoft.com/office/drawing/2014/main" id="{D2683925-5939-3A44-89C5-FF35B30F706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04993" y="1948656"/>
            <a:ext cx="2228322" cy="1807078"/>
          </a:xfrm>
          <a:prstGeom prst="rect">
            <a:avLst/>
          </a:prstGeom>
        </p:spPr>
      </p:pic>
      <p:sp>
        <p:nvSpPr>
          <p:cNvPr id="5" name="TextBox 4">
            <a:extLst>
              <a:ext uri="{FF2B5EF4-FFF2-40B4-BE49-F238E27FC236}">
                <a16:creationId xmlns:a16="http://schemas.microsoft.com/office/drawing/2014/main" id="{EA313A87-ADBF-6540-ACAE-3BCC7877C70E}"/>
              </a:ext>
            </a:extLst>
          </p:cNvPr>
          <p:cNvSpPr txBox="1"/>
          <p:nvPr/>
        </p:nvSpPr>
        <p:spPr>
          <a:xfrm>
            <a:off x="1747661" y="1068910"/>
            <a:ext cx="6540416" cy="1477328"/>
          </a:xfrm>
          <a:prstGeom prst="rect">
            <a:avLst/>
          </a:prstGeom>
          <a:noFill/>
        </p:spPr>
        <p:txBody>
          <a:bodyPr wrap="square" rtlCol="0">
            <a:spAutoFit/>
          </a:bodyPr>
          <a:lstStyle/>
          <a:p>
            <a:pPr marL="285750" indent="-285750">
              <a:buFont typeface="Arial" panose="020B0604020202020204" pitchFamily="34" charset="0"/>
              <a:buChar char="•"/>
            </a:pPr>
            <a:r>
              <a:rPr lang="en-US" sz="1800" i="0" dirty="0"/>
              <a:t>By 1870, Abbe invented the </a:t>
            </a:r>
            <a:r>
              <a:rPr lang="en-US" sz="1800" i="0" dirty="0">
                <a:hlinkClick r:id="rId7" tooltip="Abbe condenser"/>
              </a:rPr>
              <a:t>Abbe condenser</a:t>
            </a:r>
            <a:r>
              <a:rPr lang="en-US" sz="1800" i="0" dirty="0"/>
              <a:t>, used for microscope illumination</a:t>
            </a:r>
          </a:p>
          <a:p>
            <a:pPr marL="285750" indent="-285750">
              <a:buFont typeface="Arial" panose="020B0604020202020204" pitchFamily="34" charset="0"/>
              <a:buChar char="•"/>
            </a:pPr>
            <a:r>
              <a:rPr lang="en-US" sz="1800" i="0" dirty="0"/>
              <a:t>In 1871, he designed the first </a:t>
            </a:r>
            <a:r>
              <a:rPr lang="en-US" sz="1800" i="0" dirty="0">
                <a:hlinkClick r:id="rId8" tooltip="Refractometer"/>
              </a:rPr>
              <a:t>refractometer</a:t>
            </a:r>
            <a:r>
              <a:rPr lang="en-US" sz="1800" i="0" dirty="0"/>
              <a:t>, which he described in a booklet published in 1874</a:t>
            </a:r>
          </a:p>
          <a:p>
            <a:endParaRPr lang="en-US" sz="1800" dirty="0"/>
          </a:p>
        </p:txBody>
      </p:sp>
      <p:pic>
        <p:nvPicPr>
          <p:cNvPr id="6" name="Picture 5">
            <a:extLst>
              <a:ext uri="{FF2B5EF4-FFF2-40B4-BE49-F238E27FC236}">
                <a16:creationId xmlns:a16="http://schemas.microsoft.com/office/drawing/2014/main" id="{8101E17C-F1AA-994F-8639-35D1BF4805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35988" y="3771182"/>
            <a:ext cx="2465188" cy="3011337"/>
          </a:xfrm>
          <a:prstGeom prst="rect">
            <a:avLst/>
          </a:prstGeom>
        </p:spPr>
      </p:pic>
      <p:cxnSp>
        <p:nvCxnSpPr>
          <p:cNvPr id="9" name="Straight Arrow Connector 8">
            <a:extLst>
              <a:ext uri="{FF2B5EF4-FFF2-40B4-BE49-F238E27FC236}">
                <a16:creationId xmlns:a16="http://schemas.microsoft.com/office/drawing/2014/main" id="{C07C07FE-CDA7-684F-BC63-43F44E2EB95A}"/>
              </a:ext>
            </a:extLst>
          </p:cNvPr>
          <p:cNvCxnSpPr>
            <a:cxnSpLocks/>
          </p:cNvCxnSpPr>
          <p:nvPr/>
        </p:nvCxnSpPr>
        <p:spPr bwMode="auto">
          <a:xfrm>
            <a:off x="6582698" y="5110316"/>
            <a:ext cx="1515523" cy="1090884"/>
          </a:xfrm>
          <a:prstGeom prst="straightConnector1">
            <a:avLst/>
          </a:prstGeom>
          <a:solidFill>
            <a:schemeClr val="accent1"/>
          </a:solidFill>
          <a:ln w="12699"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1" name="TextBox 10">
            <a:extLst>
              <a:ext uri="{FF2B5EF4-FFF2-40B4-BE49-F238E27FC236}">
                <a16:creationId xmlns:a16="http://schemas.microsoft.com/office/drawing/2014/main" id="{4C9A471D-0948-0944-AE33-671214750E1F}"/>
              </a:ext>
            </a:extLst>
          </p:cNvPr>
          <p:cNvSpPr txBox="1"/>
          <p:nvPr/>
        </p:nvSpPr>
        <p:spPr>
          <a:xfrm>
            <a:off x="6243861" y="4796011"/>
            <a:ext cx="861133" cy="369332"/>
          </a:xfrm>
          <a:prstGeom prst="rect">
            <a:avLst/>
          </a:prstGeom>
          <a:noFill/>
        </p:spPr>
        <p:txBody>
          <a:bodyPr wrap="square" rtlCol="0">
            <a:spAutoFit/>
          </a:bodyPr>
          <a:lstStyle/>
          <a:p>
            <a:r>
              <a:rPr lang="en-US" sz="1800" dirty="0"/>
              <a:t>Jena</a:t>
            </a:r>
          </a:p>
        </p:txBody>
      </p:sp>
    </p:spTree>
    <p:extLst>
      <p:ext uri="{BB962C8B-B14F-4D97-AF65-F5344CB8AC3E}">
        <p14:creationId xmlns:p14="http://schemas.microsoft.com/office/powerpoint/2010/main" val="33538319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26">
            <a:extLst>
              <a:ext uri="{FF2B5EF4-FFF2-40B4-BE49-F238E27FC236}">
                <a16:creationId xmlns:a16="http://schemas.microsoft.com/office/drawing/2014/main" id="{1BC1BA5F-5C9E-B748-A9D0-DA55E7073A01}"/>
              </a:ext>
            </a:extLst>
          </p:cNvPr>
          <p:cNvSpPr>
            <a:spLocks noGrp="1" noChangeArrowheads="1"/>
          </p:cNvSpPr>
          <p:nvPr>
            <p:ph type="title"/>
          </p:nvPr>
        </p:nvSpPr>
        <p:spPr>
          <a:xfrm>
            <a:off x="1524000" y="1"/>
            <a:ext cx="5979884" cy="517525"/>
          </a:xfrm>
        </p:spPr>
        <p:txBody>
          <a:bodyPr/>
          <a:lstStyle/>
          <a:p>
            <a:pPr>
              <a:defRPr/>
            </a:pPr>
            <a:r>
              <a:rPr lang="en-US" altLang="en-US" sz="2400" dirty="0">
                <a:ea typeface="+mj-ea"/>
              </a:rPr>
              <a:t>Ernst Abbe (1840-1905)   &amp; Zeiss </a:t>
            </a:r>
          </a:p>
        </p:txBody>
      </p:sp>
      <p:sp>
        <p:nvSpPr>
          <p:cNvPr id="71682" name="Rectangle 1027">
            <a:extLst>
              <a:ext uri="{FF2B5EF4-FFF2-40B4-BE49-F238E27FC236}">
                <a16:creationId xmlns:a16="http://schemas.microsoft.com/office/drawing/2014/main" id="{36ED3D3F-0984-BA48-8ABF-CA1937EFD9EE}"/>
              </a:ext>
            </a:extLst>
          </p:cNvPr>
          <p:cNvSpPr>
            <a:spLocks noGrp="1" noChangeArrowheads="1"/>
          </p:cNvSpPr>
          <p:nvPr>
            <p:ph type="body" idx="1"/>
          </p:nvPr>
        </p:nvSpPr>
        <p:spPr>
          <a:xfrm>
            <a:off x="1685926" y="682400"/>
            <a:ext cx="6862985" cy="2460625"/>
          </a:xfrm>
        </p:spPr>
        <p:txBody>
          <a:bodyPr/>
          <a:lstStyle/>
          <a:p>
            <a:r>
              <a:rPr lang="en-US" altLang="en-US" sz="2000" b="1" dirty="0">
                <a:ea typeface="ＭＳ Ｐゴシック" panose="020B0600070205080204" pitchFamily="34" charset="-128"/>
              </a:rPr>
              <a:t>Ernst Abbe</a:t>
            </a:r>
            <a:r>
              <a:rPr lang="en-US" altLang="en-US" sz="2000" dirty="0">
                <a:ea typeface="ＭＳ Ｐゴシック" panose="020B0600070205080204" pitchFamily="34" charset="-128"/>
              </a:rPr>
              <a:t> together with </a:t>
            </a:r>
            <a:r>
              <a:rPr lang="en-US" altLang="en-US" sz="2000" b="1" dirty="0">
                <a:ea typeface="ＭＳ Ｐゴシック" panose="020B0600070205080204" pitchFamily="34" charset="-128"/>
              </a:rPr>
              <a:t>Carl Zeiss</a:t>
            </a:r>
            <a:r>
              <a:rPr lang="en-US" altLang="en-US" sz="2000" dirty="0">
                <a:ea typeface="ＭＳ Ｐゴシック" panose="020B0600070205080204" pitchFamily="34" charset="-128"/>
              </a:rPr>
              <a:t> published a paper in 1877 defining the physical laws that determined resolving distance of an objective. Known as </a:t>
            </a:r>
            <a:r>
              <a:rPr lang="en-US" altLang="en-US" sz="2000" dirty="0">
                <a:solidFill>
                  <a:srgbClr val="FF0000"/>
                </a:solidFill>
                <a:ea typeface="ＭＳ Ｐゴシック" panose="020B0600070205080204" pitchFamily="34" charset="-128"/>
              </a:rPr>
              <a:t>Abbe’s Law</a:t>
            </a:r>
            <a:r>
              <a:rPr lang="en-US" altLang="en-US" sz="2000" dirty="0">
                <a:ea typeface="ＭＳ Ｐゴシック" panose="020B0600070205080204" pitchFamily="34" charset="-128"/>
              </a:rPr>
              <a:t> </a:t>
            </a:r>
          </a:p>
          <a:p>
            <a:pPr>
              <a:buFontTx/>
              <a:buNone/>
            </a:pPr>
            <a:r>
              <a:rPr lang="en-US" altLang="en-US" sz="1600" dirty="0">
                <a:ea typeface="ＭＳ Ｐゴシック" panose="020B0600070205080204" pitchFamily="34" charset="-128"/>
              </a:rPr>
              <a:t>	“</a:t>
            </a:r>
            <a:r>
              <a:rPr lang="en-US" altLang="ja-JP" sz="1600" dirty="0">
                <a:solidFill>
                  <a:srgbClr val="5542E0"/>
                </a:solidFill>
                <a:ea typeface="ＭＳ Ｐゴシック" panose="020B0600070205080204" pitchFamily="34" charset="-128"/>
              </a:rPr>
              <a:t>minimum resolving distance </a:t>
            </a:r>
            <a:r>
              <a:rPr lang="en-US" altLang="ja-JP" sz="1600" i="1" dirty="0">
                <a:solidFill>
                  <a:srgbClr val="5542E0"/>
                </a:solidFill>
                <a:ea typeface="ＭＳ Ｐゴシック" panose="020B0600070205080204" pitchFamily="34" charset="-128"/>
              </a:rPr>
              <a:t>(d)</a:t>
            </a:r>
            <a:r>
              <a:rPr lang="en-US" altLang="ja-JP" sz="1600" dirty="0">
                <a:solidFill>
                  <a:srgbClr val="5542E0"/>
                </a:solidFill>
                <a:ea typeface="ＭＳ Ｐゴシック" panose="020B0600070205080204" pitchFamily="34" charset="-128"/>
              </a:rPr>
              <a:t> is related to the wavelength of light </a:t>
            </a:r>
            <a:r>
              <a:rPr lang="en-US" altLang="ja-JP" sz="1600" i="1" dirty="0">
                <a:solidFill>
                  <a:srgbClr val="5542E0"/>
                </a:solidFill>
                <a:ea typeface="ＭＳ Ｐゴシック" panose="020B0600070205080204" pitchFamily="34" charset="-128"/>
              </a:rPr>
              <a:t>(lambda)</a:t>
            </a:r>
            <a:r>
              <a:rPr lang="en-US" altLang="ja-JP" sz="1600" dirty="0">
                <a:solidFill>
                  <a:srgbClr val="5542E0"/>
                </a:solidFill>
                <a:ea typeface="ＭＳ Ｐゴシック" panose="020B0600070205080204" pitchFamily="34" charset="-128"/>
              </a:rPr>
              <a:t> divided by the Numeric Aperture, which is proportional to the angle of the light cone </a:t>
            </a:r>
            <a:r>
              <a:rPr lang="en-US" altLang="ja-JP" sz="1600" i="1" dirty="0">
                <a:solidFill>
                  <a:srgbClr val="5542E0"/>
                </a:solidFill>
                <a:ea typeface="ＭＳ Ｐゴシック" panose="020B0600070205080204" pitchFamily="34" charset="-128"/>
              </a:rPr>
              <a:t>(theta)</a:t>
            </a:r>
            <a:r>
              <a:rPr lang="en-US" altLang="ja-JP" sz="1600" dirty="0">
                <a:solidFill>
                  <a:srgbClr val="5542E0"/>
                </a:solidFill>
                <a:ea typeface="ＭＳ Ｐゴシック" panose="020B0600070205080204" pitchFamily="34" charset="-128"/>
              </a:rPr>
              <a:t> formed by a point on the object, to the objective</a:t>
            </a:r>
            <a:r>
              <a:rPr lang="en-US" altLang="en-US" sz="1600" dirty="0">
                <a:ea typeface="ＭＳ Ｐゴシック" panose="020B0600070205080204" pitchFamily="34" charset="-128"/>
              </a:rPr>
              <a:t>”</a:t>
            </a:r>
            <a:r>
              <a:rPr lang="en-US" altLang="ja-JP" sz="1600" dirty="0">
                <a:ea typeface="ＭＳ Ｐゴシック" panose="020B0600070205080204" pitchFamily="34" charset="-128"/>
              </a:rPr>
              <a:t>.</a:t>
            </a:r>
            <a:r>
              <a:rPr lang="en-US" altLang="ja-JP" sz="3600" dirty="0">
                <a:ea typeface="ＭＳ Ｐゴシック" panose="020B0600070205080204" pitchFamily="34" charset="-128"/>
              </a:rPr>
              <a:t> </a:t>
            </a:r>
            <a:endParaRPr lang="en-US" altLang="en-US" sz="2000" dirty="0">
              <a:ea typeface="ＭＳ Ｐゴシック" panose="020B0600070205080204" pitchFamily="34" charset="-128"/>
            </a:endParaRPr>
          </a:p>
        </p:txBody>
      </p:sp>
      <p:pic>
        <p:nvPicPr>
          <p:cNvPr id="71683" name="Picture 1028">
            <a:extLst>
              <a:ext uri="{FF2B5EF4-FFF2-40B4-BE49-F238E27FC236}">
                <a16:creationId xmlns:a16="http://schemas.microsoft.com/office/drawing/2014/main" id="{8F868B39-6959-F840-8611-3EF6ABED630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016309" y="2155826"/>
            <a:ext cx="1265227" cy="791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1029" descr="IMG_2517">
            <a:extLst>
              <a:ext uri="{FF2B5EF4-FFF2-40B4-BE49-F238E27FC236}">
                <a16:creationId xmlns:a16="http://schemas.microsoft.com/office/drawing/2014/main" id="{4798E71A-8FA3-494C-9F2D-902A7FF9C86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260985" y="311062"/>
            <a:ext cx="1094154" cy="1338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5" name="Text Box 1030">
            <a:extLst>
              <a:ext uri="{FF2B5EF4-FFF2-40B4-BE49-F238E27FC236}">
                <a16:creationId xmlns:a16="http://schemas.microsoft.com/office/drawing/2014/main" id="{4DB95CEF-6DEE-8148-88A4-42CF56F0A79E}"/>
              </a:ext>
            </a:extLst>
          </p:cNvPr>
          <p:cNvSpPr txBox="1">
            <a:spLocks noChangeArrowheads="1"/>
          </p:cNvSpPr>
          <p:nvPr/>
        </p:nvSpPr>
        <p:spPr bwMode="auto">
          <a:xfrm>
            <a:off x="1905803" y="3143025"/>
            <a:ext cx="6950073" cy="2923877"/>
          </a:xfrm>
          <a:prstGeom prst="rect">
            <a:avLst/>
          </a:prstGeom>
          <a:noFill/>
          <a:ln w="12699">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400" dirty="0"/>
              <a:t>“The impetus for the emergence into the industrial age was given by Ernst Abbe (appointed Associate Professor in 1870), who, while still in his early 30s, developed his theory of microscope image formation, which took into consideration the familiar phenomenon of diffraction, and thus made the leap in microscope construction from trial and error to methodical design. He was given this commission by a university mechanic, Carl Zeiss, who had been steadily perfecting the construction of optical equipment in his private workshops. Otto Schott, who received his doctorate at Jena in 1875, was the third to enter into this alliance by founding, at Abbe’s urging, a "Laboratory for Glass Technology" in 1884, to produce the highly pure special lenses for Zeiss’s microscopes and optical equipment. Humboldt’s pupil Matthias Jakob Schleiden, Professor of Botany and famous for his cell theory, encouraged -- and later benefited from -- this process, which was to prove exemplary in German economic history.”</a:t>
            </a:r>
          </a:p>
          <a:p>
            <a:pPr>
              <a:spcBef>
                <a:spcPct val="0"/>
              </a:spcBef>
              <a:buSzTx/>
              <a:buFontTx/>
              <a:buNone/>
            </a:pPr>
            <a:r>
              <a:rPr lang="en-US" altLang="en-US" sz="1600" dirty="0">
                <a:solidFill>
                  <a:schemeClr val="accent1"/>
                </a:solidFill>
              </a:rPr>
              <a:t>http://</a:t>
            </a:r>
            <a:r>
              <a:rPr lang="en-US" altLang="en-US" sz="1600" dirty="0" err="1">
                <a:solidFill>
                  <a:schemeClr val="accent1"/>
                </a:solidFill>
              </a:rPr>
              <a:t>www.uni-jena.de</a:t>
            </a:r>
            <a:r>
              <a:rPr lang="en-US" altLang="en-US" sz="1600" dirty="0">
                <a:solidFill>
                  <a:schemeClr val="accent1"/>
                </a:solidFill>
              </a:rPr>
              <a:t>/History-</a:t>
            </a:r>
            <a:r>
              <a:rPr lang="en-US" altLang="en-US" sz="1600" dirty="0" err="1">
                <a:solidFill>
                  <a:schemeClr val="accent1"/>
                </a:solidFill>
              </a:rPr>
              <a:t>lang</a:t>
            </a:r>
            <a:r>
              <a:rPr lang="en-US" altLang="en-US" sz="1600" dirty="0">
                <a:solidFill>
                  <a:schemeClr val="accent1"/>
                </a:solidFill>
              </a:rPr>
              <a:t>-</a:t>
            </a:r>
            <a:r>
              <a:rPr lang="en-US" altLang="en-US" sz="1600" dirty="0" err="1">
                <a:solidFill>
                  <a:schemeClr val="accent1"/>
                </a:solidFill>
              </a:rPr>
              <a:t>en.html</a:t>
            </a:r>
            <a:endParaRPr lang="en-US" altLang="en-US" sz="1600" dirty="0">
              <a:solidFill>
                <a:schemeClr val="accent1"/>
              </a:solidFill>
            </a:endParaRPr>
          </a:p>
        </p:txBody>
      </p:sp>
      <p:sp>
        <p:nvSpPr>
          <p:cNvPr id="31752" name="Line 1032">
            <a:extLst>
              <a:ext uri="{FF2B5EF4-FFF2-40B4-BE49-F238E27FC236}">
                <a16:creationId xmlns:a16="http://schemas.microsoft.com/office/drawing/2014/main" id="{38A9D2A4-0876-FB48-9652-EDE3C3037AE9}"/>
              </a:ext>
            </a:extLst>
          </p:cNvPr>
          <p:cNvSpPr>
            <a:spLocks noChangeShapeType="1"/>
          </p:cNvSpPr>
          <p:nvPr/>
        </p:nvSpPr>
        <p:spPr bwMode="auto">
          <a:xfrm>
            <a:off x="9588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31754" name="Line 1038">
            <a:extLst>
              <a:ext uri="{FF2B5EF4-FFF2-40B4-BE49-F238E27FC236}">
                <a16:creationId xmlns:a16="http://schemas.microsoft.com/office/drawing/2014/main" id="{A85EB2E1-A6CB-DB46-8586-76280A6D8E89}"/>
              </a:ext>
            </a:extLst>
          </p:cNvPr>
          <p:cNvSpPr>
            <a:spLocks noChangeShapeType="1"/>
          </p:cNvSpPr>
          <p:nvPr/>
        </p:nvSpPr>
        <p:spPr bwMode="auto">
          <a:xfrm>
            <a:off x="9588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71690" name="Oval 1039">
            <a:extLst>
              <a:ext uri="{FF2B5EF4-FFF2-40B4-BE49-F238E27FC236}">
                <a16:creationId xmlns:a16="http://schemas.microsoft.com/office/drawing/2014/main" id="{EF0E5738-E6FC-D04C-9C54-3DDD71002521}"/>
              </a:ext>
            </a:extLst>
          </p:cNvPr>
          <p:cNvSpPr>
            <a:spLocks noChangeArrowheads="1"/>
          </p:cNvSpPr>
          <p:nvPr/>
        </p:nvSpPr>
        <p:spPr bwMode="auto">
          <a:xfrm>
            <a:off x="9493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1" name="Oval 1040">
            <a:extLst>
              <a:ext uri="{FF2B5EF4-FFF2-40B4-BE49-F238E27FC236}">
                <a16:creationId xmlns:a16="http://schemas.microsoft.com/office/drawing/2014/main" id="{3569518A-2716-954B-951B-C31FBC14BF89}"/>
              </a:ext>
            </a:extLst>
          </p:cNvPr>
          <p:cNvSpPr>
            <a:spLocks noChangeArrowheads="1"/>
          </p:cNvSpPr>
          <p:nvPr/>
        </p:nvSpPr>
        <p:spPr bwMode="auto">
          <a:xfrm>
            <a:off x="9496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2" name="Oval 1041">
            <a:extLst>
              <a:ext uri="{FF2B5EF4-FFF2-40B4-BE49-F238E27FC236}">
                <a16:creationId xmlns:a16="http://schemas.microsoft.com/office/drawing/2014/main" id="{4C32F782-77CD-DC46-AC42-3A446BFC16A8}"/>
              </a:ext>
            </a:extLst>
          </p:cNvPr>
          <p:cNvSpPr>
            <a:spLocks noChangeArrowheads="1"/>
          </p:cNvSpPr>
          <p:nvPr/>
        </p:nvSpPr>
        <p:spPr bwMode="auto">
          <a:xfrm>
            <a:off x="9499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3" name="Oval 1042">
            <a:extLst>
              <a:ext uri="{FF2B5EF4-FFF2-40B4-BE49-F238E27FC236}">
                <a16:creationId xmlns:a16="http://schemas.microsoft.com/office/drawing/2014/main" id="{9BE264A6-EEAF-3C42-B53E-87D0BFF3F46D}"/>
              </a:ext>
            </a:extLst>
          </p:cNvPr>
          <p:cNvSpPr>
            <a:spLocks noChangeArrowheads="1"/>
          </p:cNvSpPr>
          <p:nvPr/>
        </p:nvSpPr>
        <p:spPr bwMode="auto">
          <a:xfrm>
            <a:off x="9491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4" name="Oval 1043">
            <a:extLst>
              <a:ext uri="{FF2B5EF4-FFF2-40B4-BE49-F238E27FC236}">
                <a16:creationId xmlns:a16="http://schemas.microsoft.com/office/drawing/2014/main" id="{777B336F-67EC-FC42-92E9-506979228068}"/>
              </a:ext>
            </a:extLst>
          </p:cNvPr>
          <p:cNvSpPr>
            <a:spLocks noChangeArrowheads="1"/>
          </p:cNvSpPr>
          <p:nvPr/>
        </p:nvSpPr>
        <p:spPr bwMode="auto">
          <a:xfrm>
            <a:off x="9498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5" name="Oval 1044">
            <a:extLst>
              <a:ext uri="{FF2B5EF4-FFF2-40B4-BE49-F238E27FC236}">
                <a16:creationId xmlns:a16="http://schemas.microsoft.com/office/drawing/2014/main" id="{CFDB70C0-58D3-2D4F-9CD8-E290523DC178}"/>
              </a:ext>
            </a:extLst>
          </p:cNvPr>
          <p:cNvSpPr>
            <a:spLocks noChangeArrowheads="1"/>
          </p:cNvSpPr>
          <p:nvPr/>
        </p:nvSpPr>
        <p:spPr bwMode="auto">
          <a:xfrm>
            <a:off x="9501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6" name="Oval 1045">
            <a:extLst>
              <a:ext uri="{FF2B5EF4-FFF2-40B4-BE49-F238E27FC236}">
                <a16:creationId xmlns:a16="http://schemas.microsoft.com/office/drawing/2014/main" id="{943418EE-CE0B-0544-B57A-A53940BFCC8E}"/>
              </a:ext>
            </a:extLst>
          </p:cNvPr>
          <p:cNvSpPr>
            <a:spLocks noChangeArrowheads="1"/>
          </p:cNvSpPr>
          <p:nvPr/>
        </p:nvSpPr>
        <p:spPr bwMode="auto">
          <a:xfrm>
            <a:off x="9493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7" name="Oval 1046">
            <a:extLst>
              <a:ext uri="{FF2B5EF4-FFF2-40B4-BE49-F238E27FC236}">
                <a16:creationId xmlns:a16="http://schemas.microsoft.com/office/drawing/2014/main" id="{5E61EFCA-382D-3C46-9665-72BAEDE05A6C}"/>
              </a:ext>
            </a:extLst>
          </p:cNvPr>
          <p:cNvSpPr>
            <a:spLocks noChangeArrowheads="1"/>
          </p:cNvSpPr>
          <p:nvPr/>
        </p:nvSpPr>
        <p:spPr bwMode="auto">
          <a:xfrm>
            <a:off x="9483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8" name="Oval 1047">
            <a:extLst>
              <a:ext uri="{FF2B5EF4-FFF2-40B4-BE49-F238E27FC236}">
                <a16:creationId xmlns:a16="http://schemas.microsoft.com/office/drawing/2014/main" id="{FC7A0432-7463-8240-91AB-4FCEDCC98978}"/>
              </a:ext>
            </a:extLst>
          </p:cNvPr>
          <p:cNvSpPr>
            <a:spLocks noChangeArrowheads="1"/>
          </p:cNvSpPr>
          <p:nvPr/>
        </p:nvSpPr>
        <p:spPr bwMode="auto">
          <a:xfrm>
            <a:off x="9485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9" name="Oval 1048">
            <a:extLst>
              <a:ext uri="{FF2B5EF4-FFF2-40B4-BE49-F238E27FC236}">
                <a16:creationId xmlns:a16="http://schemas.microsoft.com/office/drawing/2014/main" id="{759B9F2F-2FC1-594C-9C1E-A5A5DE0942FD}"/>
              </a:ext>
            </a:extLst>
          </p:cNvPr>
          <p:cNvSpPr>
            <a:spLocks noChangeArrowheads="1"/>
          </p:cNvSpPr>
          <p:nvPr/>
        </p:nvSpPr>
        <p:spPr bwMode="auto">
          <a:xfrm>
            <a:off x="9486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00" name="Oval 1049">
            <a:extLst>
              <a:ext uri="{FF2B5EF4-FFF2-40B4-BE49-F238E27FC236}">
                <a16:creationId xmlns:a16="http://schemas.microsoft.com/office/drawing/2014/main" id="{2E98D20D-73C0-D544-AD75-9B2DD4E4BC65}"/>
              </a:ext>
            </a:extLst>
          </p:cNvPr>
          <p:cNvSpPr>
            <a:spLocks noChangeArrowheads="1"/>
          </p:cNvSpPr>
          <p:nvPr/>
        </p:nvSpPr>
        <p:spPr bwMode="auto">
          <a:xfrm>
            <a:off x="9501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01" name="Oval 1050">
            <a:extLst>
              <a:ext uri="{FF2B5EF4-FFF2-40B4-BE49-F238E27FC236}">
                <a16:creationId xmlns:a16="http://schemas.microsoft.com/office/drawing/2014/main" id="{08AA2629-C325-834E-B861-E57FDF1B68BD}"/>
              </a:ext>
            </a:extLst>
          </p:cNvPr>
          <p:cNvSpPr>
            <a:spLocks noChangeArrowheads="1"/>
          </p:cNvSpPr>
          <p:nvPr/>
        </p:nvSpPr>
        <p:spPr bwMode="auto">
          <a:xfrm>
            <a:off x="9494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02" name="Oval 1051">
            <a:extLst>
              <a:ext uri="{FF2B5EF4-FFF2-40B4-BE49-F238E27FC236}">
                <a16:creationId xmlns:a16="http://schemas.microsoft.com/office/drawing/2014/main" id="{26E8723D-2AF3-0B4D-9090-E815E5D3C2AA}"/>
              </a:ext>
            </a:extLst>
          </p:cNvPr>
          <p:cNvSpPr>
            <a:spLocks noChangeArrowheads="1"/>
          </p:cNvSpPr>
          <p:nvPr/>
        </p:nvSpPr>
        <p:spPr bwMode="auto">
          <a:xfrm>
            <a:off x="9494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03" name="Oval 1052">
            <a:extLst>
              <a:ext uri="{FF2B5EF4-FFF2-40B4-BE49-F238E27FC236}">
                <a16:creationId xmlns:a16="http://schemas.microsoft.com/office/drawing/2014/main" id="{16074EB5-CCEF-5249-91E1-0514D51E322B}"/>
              </a:ext>
            </a:extLst>
          </p:cNvPr>
          <p:cNvSpPr>
            <a:spLocks noChangeArrowheads="1"/>
          </p:cNvSpPr>
          <p:nvPr/>
        </p:nvSpPr>
        <p:spPr bwMode="auto">
          <a:xfrm>
            <a:off x="9490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04" name="Oval 1053">
            <a:extLst>
              <a:ext uri="{FF2B5EF4-FFF2-40B4-BE49-F238E27FC236}">
                <a16:creationId xmlns:a16="http://schemas.microsoft.com/office/drawing/2014/main" id="{AEB092BE-C715-784F-BECA-8760D64A7A65}"/>
              </a:ext>
            </a:extLst>
          </p:cNvPr>
          <p:cNvSpPr>
            <a:spLocks noChangeArrowheads="1"/>
          </p:cNvSpPr>
          <p:nvPr/>
        </p:nvSpPr>
        <p:spPr bwMode="auto">
          <a:xfrm>
            <a:off x="9490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05" name="Oval 1054">
            <a:extLst>
              <a:ext uri="{FF2B5EF4-FFF2-40B4-BE49-F238E27FC236}">
                <a16:creationId xmlns:a16="http://schemas.microsoft.com/office/drawing/2014/main" id="{19FDF9EA-85F3-E346-A1EF-9CCE9C7E2063}"/>
              </a:ext>
            </a:extLst>
          </p:cNvPr>
          <p:cNvSpPr>
            <a:spLocks noChangeArrowheads="1"/>
          </p:cNvSpPr>
          <p:nvPr/>
        </p:nvSpPr>
        <p:spPr bwMode="auto">
          <a:xfrm>
            <a:off x="9486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1771" name="Text Box 1055">
            <a:extLst>
              <a:ext uri="{FF2B5EF4-FFF2-40B4-BE49-F238E27FC236}">
                <a16:creationId xmlns:a16="http://schemas.microsoft.com/office/drawing/2014/main" id="{CE935D48-65B1-674F-8954-C3A97662A516}"/>
              </a:ext>
            </a:extLst>
          </p:cNvPr>
          <p:cNvSpPr txBox="1">
            <a:spLocks noChangeArrowheads="1"/>
          </p:cNvSpPr>
          <p:nvPr/>
        </p:nvSpPr>
        <p:spPr bwMode="auto">
          <a:xfrm>
            <a:off x="9677400" y="4443413"/>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1877</a:t>
            </a:r>
          </a:p>
        </p:txBody>
      </p:sp>
      <p:sp>
        <p:nvSpPr>
          <p:cNvPr id="71707" name="Oval 1056">
            <a:extLst>
              <a:ext uri="{FF2B5EF4-FFF2-40B4-BE49-F238E27FC236}">
                <a16:creationId xmlns:a16="http://schemas.microsoft.com/office/drawing/2014/main" id="{57267916-3CD2-B547-B42E-B30E9661646D}"/>
              </a:ext>
            </a:extLst>
          </p:cNvPr>
          <p:cNvSpPr>
            <a:spLocks noChangeArrowheads="1"/>
          </p:cNvSpPr>
          <p:nvPr/>
        </p:nvSpPr>
        <p:spPr bwMode="auto">
          <a:xfrm>
            <a:off x="9483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08" name="Oval 1057">
            <a:extLst>
              <a:ext uri="{FF2B5EF4-FFF2-40B4-BE49-F238E27FC236}">
                <a16:creationId xmlns:a16="http://schemas.microsoft.com/office/drawing/2014/main" id="{3241D854-94D1-7046-9401-94BCCE8C9ED3}"/>
              </a:ext>
            </a:extLst>
          </p:cNvPr>
          <p:cNvSpPr>
            <a:spLocks noChangeArrowheads="1"/>
          </p:cNvSpPr>
          <p:nvPr/>
        </p:nvSpPr>
        <p:spPr bwMode="auto">
          <a:xfrm>
            <a:off x="9491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09" name="Oval 1058">
            <a:extLst>
              <a:ext uri="{FF2B5EF4-FFF2-40B4-BE49-F238E27FC236}">
                <a16:creationId xmlns:a16="http://schemas.microsoft.com/office/drawing/2014/main" id="{E28EA023-3C28-DD42-B1C4-A7802F0BBE41}"/>
              </a:ext>
            </a:extLst>
          </p:cNvPr>
          <p:cNvSpPr>
            <a:spLocks noChangeArrowheads="1"/>
          </p:cNvSpPr>
          <p:nvPr/>
        </p:nvSpPr>
        <p:spPr bwMode="auto">
          <a:xfrm>
            <a:off x="9488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10" name="Oval 1059">
            <a:extLst>
              <a:ext uri="{FF2B5EF4-FFF2-40B4-BE49-F238E27FC236}">
                <a16:creationId xmlns:a16="http://schemas.microsoft.com/office/drawing/2014/main" id="{F2662333-AE2B-8E46-9017-131F055BF474}"/>
              </a:ext>
            </a:extLst>
          </p:cNvPr>
          <p:cNvSpPr>
            <a:spLocks noChangeArrowheads="1"/>
          </p:cNvSpPr>
          <p:nvPr/>
        </p:nvSpPr>
        <p:spPr bwMode="auto">
          <a:xfrm>
            <a:off x="9485313" y="458946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Tree>
    <p:extLst>
      <p:ext uri="{BB962C8B-B14F-4D97-AF65-F5344CB8AC3E}">
        <p14:creationId xmlns:p14="http://schemas.microsoft.com/office/powerpoint/2010/main" val="8386011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026">
            <a:extLst>
              <a:ext uri="{FF2B5EF4-FFF2-40B4-BE49-F238E27FC236}">
                <a16:creationId xmlns:a16="http://schemas.microsoft.com/office/drawing/2014/main" id="{62D2217D-E754-2848-8D31-2F2A7A70BE58}"/>
              </a:ext>
            </a:extLst>
          </p:cNvPr>
          <p:cNvSpPr>
            <a:spLocks noGrp="1" noChangeArrowheads="1"/>
          </p:cNvSpPr>
          <p:nvPr>
            <p:ph type="title"/>
          </p:nvPr>
        </p:nvSpPr>
        <p:spPr>
          <a:xfrm>
            <a:off x="1524000" y="0"/>
            <a:ext cx="7772400" cy="895350"/>
          </a:xfrm>
        </p:spPr>
        <p:txBody>
          <a:bodyPr/>
          <a:lstStyle/>
          <a:p>
            <a:pPr>
              <a:defRPr/>
            </a:pPr>
            <a:r>
              <a:rPr lang="en-US" altLang="en-US">
                <a:ea typeface="+mj-ea"/>
              </a:rPr>
              <a:t>Abbe &amp; Zeiss</a:t>
            </a:r>
          </a:p>
        </p:txBody>
      </p:sp>
      <p:sp>
        <p:nvSpPr>
          <p:cNvPr id="73730" name="Rectangle 1027">
            <a:extLst>
              <a:ext uri="{FF2B5EF4-FFF2-40B4-BE49-F238E27FC236}">
                <a16:creationId xmlns:a16="http://schemas.microsoft.com/office/drawing/2014/main" id="{481596E2-C70D-5546-A500-D0057FAFB312}"/>
              </a:ext>
            </a:extLst>
          </p:cNvPr>
          <p:cNvSpPr>
            <a:spLocks noGrp="1" noChangeArrowheads="1"/>
          </p:cNvSpPr>
          <p:nvPr>
            <p:ph type="body" idx="1"/>
          </p:nvPr>
        </p:nvSpPr>
        <p:spPr>
          <a:xfrm>
            <a:off x="1684339" y="1060450"/>
            <a:ext cx="3929062" cy="4667250"/>
          </a:xfrm>
        </p:spPr>
        <p:txBody>
          <a:bodyPr/>
          <a:lstStyle/>
          <a:p>
            <a:r>
              <a:rPr lang="en-US" altLang="en-US" sz="1800" b="1" dirty="0">
                <a:ea typeface="ＭＳ Ｐゴシック" panose="020B0600070205080204" pitchFamily="34" charset="-128"/>
              </a:rPr>
              <a:t>Abbe and Zeiss</a:t>
            </a:r>
            <a:r>
              <a:rPr lang="en-US" altLang="en-US" sz="1800" dirty="0">
                <a:ea typeface="ＭＳ Ｐゴシック" panose="020B0600070205080204" pitchFamily="34" charset="-128"/>
              </a:rPr>
              <a:t> </a:t>
            </a:r>
            <a:r>
              <a:rPr lang="en-US" altLang="en-US" sz="1800" dirty="0">
                <a:solidFill>
                  <a:srgbClr val="FF0000"/>
                </a:solidFill>
                <a:ea typeface="ＭＳ Ｐゴシック" panose="020B0600070205080204" pitchFamily="34" charset="-128"/>
              </a:rPr>
              <a:t>developed oil immersion</a:t>
            </a:r>
            <a:r>
              <a:rPr lang="en-US" altLang="en-US" sz="1800" dirty="0">
                <a:ea typeface="ＭＳ Ｐゴシック" panose="020B0600070205080204" pitchFamily="34" charset="-128"/>
              </a:rPr>
              <a:t> systems by making oils that matched the refractive index of glass. Thus they were able to make the a Numeric Aperture (N.A.) to the maximum of 1.4 allowing light microscopes to resolve two points distanced only 0.2 microns apart (the theoretical maximum resolution of visible light microscopes</a:t>
            </a:r>
            <a:r>
              <a:rPr lang="en-US" altLang="en-US" sz="1400" dirty="0">
                <a:ea typeface="ＭＳ Ｐゴシック" panose="020B0600070205080204" pitchFamily="34" charset="-128"/>
              </a:rPr>
              <a:t>). </a:t>
            </a:r>
          </a:p>
          <a:p>
            <a:r>
              <a:rPr lang="en-US" altLang="en-US" sz="1800" b="1" dirty="0" err="1">
                <a:ea typeface="ＭＳ Ｐゴシック" panose="020B0600070205080204" pitchFamily="34" charset="-128"/>
              </a:rPr>
              <a:t>Leitz</a:t>
            </a:r>
            <a:r>
              <a:rPr lang="en-US" altLang="en-US" sz="1800" dirty="0">
                <a:ea typeface="ＭＳ Ｐゴシック" panose="020B0600070205080204" pitchFamily="34" charset="-128"/>
              </a:rPr>
              <a:t> was also making microscope at this time.</a:t>
            </a:r>
          </a:p>
          <a:p>
            <a:r>
              <a:rPr lang="en-US" altLang="en-US" sz="1800" dirty="0">
                <a:ea typeface="ＭＳ Ｐゴシック" panose="020B0600070205080204" pitchFamily="34" charset="-128"/>
              </a:rPr>
              <a:t>Paul Rudolph of Zeiss Jena, develops </a:t>
            </a:r>
            <a:r>
              <a:rPr lang="en-US" altLang="en-US" sz="1800" dirty="0" err="1">
                <a:ea typeface="ＭＳ Ｐゴシック" panose="020B0600070205080204" pitchFamily="34" charset="-128"/>
              </a:rPr>
              <a:t>Tessar</a:t>
            </a:r>
            <a:r>
              <a:rPr lang="en-US" altLang="en-US" sz="1800" dirty="0">
                <a:ea typeface="ＭＳ Ｐゴシック" panose="020B0600070205080204" pitchFamily="34" charset="-128"/>
              </a:rPr>
              <a:t> high resolution &amp; contrast lens; 4 elements in 3 groups 1902 </a:t>
            </a:r>
          </a:p>
          <a:p>
            <a:endParaRPr lang="en-US" altLang="en-US" sz="2800" dirty="0">
              <a:ea typeface="ＭＳ Ｐゴシック" panose="020B0600070205080204" pitchFamily="34" charset="-128"/>
            </a:endParaRPr>
          </a:p>
        </p:txBody>
      </p:sp>
      <p:sp>
        <p:nvSpPr>
          <p:cNvPr id="32773" name="Text Box 1029">
            <a:extLst>
              <a:ext uri="{FF2B5EF4-FFF2-40B4-BE49-F238E27FC236}">
                <a16:creationId xmlns:a16="http://schemas.microsoft.com/office/drawing/2014/main" id="{6D343C3B-6D3A-BA4E-B455-352B033225B0}"/>
              </a:ext>
            </a:extLst>
          </p:cNvPr>
          <p:cNvSpPr txBox="1">
            <a:spLocks noChangeArrowheads="1"/>
          </p:cNvSpPr>
          <p:nvPr/>
        </p:nvSpPr>
        <p:spPr bwMode="auto">
          <a:xfrm>
            <a:off x="5526089" y="5568951"/>
            <a:ext cx="3305175" cy="39687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2000">
                <a:ea typeface="+mn-ea"/>
              </a:rPr>
              <a:t>Zeiss student microscope 1880</a:t>
            </a:r>
          </a:p>
        </p:txBody>
      </p:sp>
      <p:sp>
        <p:nvSpPr>
          <p:cNvPr id="32774" name="Line 1030">
            <a:extLst>
              <a:ext uri="{FF2B5EF4-FFF2-40B4-BE49-F238E27FC236}">
                <a16:creationId xmlns:a16="http://schemas.microsoft.com/office/drawing/2014/main" id="{09B70F75-8880-F143-85A0-6B122BA29DFD}"/>
              </a:ext>
            </a:extLst>
          </p:cNvPr>
          <p:cNvSpPr>
            <a:spLocks noChangeShapeType="1"/>
          </p:cNvSpPr>
          <p:nvPr/>
        </p:nvSpPr>
        <p:spPr bwMode="auto">
          <a:xfrm>
            <a:off x="9588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32775" name="Line 1035">
            <a:extLst>
              <a:ext uri="{FF2B5EF4-FFF2-40B4-BE49-F238E27FC236}">
                <a16:creationId xmlns:a16="http://schemas.microsoft.com/office/drawing/2014/main" id="{30A68594-7EB6-5246-9BCB-750B915B3265}"/>
              </a:ext>
            </a:extLst>
          </p:cNvPr>
          <p:cNvSpPr>
            <a:spLocks noChangeShapeType="1"/>
          </p:cNvSpPr>
          <p:nvPr/>
        </p:nvSpPr>
        <p:spPr bwMode="auto">
          <a:xfrm>
            <a:off x="9588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73735" name="Oval 1055">
            <a:extLst>
              <a:ext uri="{FF2B5EF4-FFF2-40B4-BE49-F238E27FC236}">
                <a16:creationId xmlns:a16="http://schemas.microsoft.com/office/drawing/2014/main" id="{747E39D8-1BFD-5441-B48B-5CBC0C970034}"/>
              </a:ext>
            </a:extLst>
          </p:cNvPr>
          <p:cNvSpPr>
            <a:spLocks noChangeArrowheads="1"/>
          </p:cNvSpPr>
          <p:nvPr/>
        </p:nvSpPr>
        <p:spPr bwMode="auto">
          <a:xfrm>
            <a:off x="9493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36" name="Oval 1056">
            <a:extLst>
              <a:ext uri="{FF2B5EF4-FFF2-40B4-BE49-F238E27FC236}">
                <a16:creationId xmlns:a16="http://schemas.microsoft.com/office/drawing/2014/main" id="{2C3DCFE2-3B29-F54A-8876-8551DCD596FA}"/>
              </a:ext>
            </a:extLst>
          </p:cNvPr>
          <p:cNvSpPr>
            <a:spLocks noChangeArrowheads="1"/>
          </p:cNvSpPr>
          <p:nvPr/>
        </p:nvSpPr>
        <p:spPr bwMode="auto">
          <a:xfrm>
            <a:off x="9496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37" name="Oval 1057">
            <a:extLst>
              <a:ext uri="{FF2B5EF4-FFF2-40B4-BE49-F238E27FC236}">
                <a16:creationId xmlns:a16="http://schemas.microsoft.com/office/drawing/2014/main" id="{D013A9BC-EFE0-6F44-A939-34389990C821}"/>
              </a:ext>
            </a:extLst>
          </p:cNvPr>
          <p:cNvSpPr>
            <a:spLocks noChangeArrowheads="1"/>
          </p:cNvSpPr>
          <p:nvPr/>
        </p:nvSpPr>
        <p:spPr bwMode="auto">
          <a:xfrm>
            <a:off x="9499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38" name="Oval 1058">
            <a:extLst>
              <a:ext uri="{FF2B5EF4-FFF2-40B4-BE49-F238E27FC236}">
                <a16:creationId xmlns:a16="http://schemas.microsoft.com/office/drawing/2014/main" id="{9C0FED9B-4925-884C-BBB5-8E966FFCD7DA}"/>
              </a:ext>
            </a:extLst>
          </p:cNvPr>
          <p:cNvSpPr>
            <a:spLocks noChangeArrowheads="1"/>
          </p:cNvSpPr>
          <p:nvPr/>
        </p:nvSpPr>
        <p:spPr bwMode="auto">
          <a:xfrm>
            <a:off x="9491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39" name="Oval 1059">
            <a:extLst>
              <a:ext uri="{FF2B5EF4-FFF2-40B4-BE49-F238E27FC236}">
                <a16:creationId xmlns:a16="http://schemas.microsoft.com/office/drawing/2014/main" id="{8A0E6FD1-53D3-5D4B-88FF-6E6E1F505F18}"/>
              </a:ext>
            </a:extLst>
          </p:cNvPr>
          <p:cNvSpPr>
            <a:spLocks noChangeArrowheads="1"/>
          </p:cNvSpPr>
          <p:nvPr/>
        </p:nvSpPr>
        <p:spPr bwMode="auto">
          <a:xfrm>
            <a:off x="9498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40" name="Oval 1060">
            <a:extLst>
              <a:ext uri="{FF2B5EF4-FFF2-40B4-BE49-F238E27FC236}">
                <a16:creationId xmlns:a16="http://schemas.microsoft.com/office/drawing/2014/main" id="{CEEB3A96-D64E-654B-83F5-5281467632BC}"/>
              </a:ext>
            </a:extLst>
          </p:cNvPr>
          <p:cNvSpPr>
            <a:spLocks noChangeArrowheads="1"/>
          </p:cNvSpPr>
          <p:nvPr/>
        </p:nvSpPr>
        <p:spPr bwMode="auto">
          <a:xfrm>
            <a:off x="9501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41" name="Oval 1061">
            <a:extLst>
              <a:ext uri="{FF2B5EF4-FFF2-40B4-BE49-F238E27FC236}">
                <a16:creationId xmlns:a16="http://schemas.microsoft.com/office/drawing/2014/main" id="{F4B499E3-7AFF-7E4B-B3E5-A82AC041AF41}"/>
              </a:ext>
            </a:extLst>
          </p:cNvPr>
          <p:cNvSpPr>
            <a:spLocks noChangeArrowheads="1"/>
          </p:cNvSpPr>
          <p:nvPr/>
        </p:nvSpPr>
        <p:spPr bwMode="auto">
          <a:xfrm>
            <a:off x="9493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42" name="Oval 1062">
            <a:extLst>
              <a:ext uri="{FF2B5EF4-FFF2-40B4-BE49-F238E27FC236}">
                <a16:creationId xmlns:a16="http://schemas.microsoft.com/office/drawing/2014/main" id="{43EE00AF-61A9-9B44-BE20-D112C8BF8DCF}"/>
              </a:ext>
            </a:extLst>
          </p:cNvPr>
          <p:cNvSpPr>
            <a:spLocks noChangeArrowheads="1"/>
          </p:cNvSpPr>
          <p:nvPr/>
        </p:nvSpPr>
        <p:spPr bwMode="auto">
          <a:xfrm>
            <a:off x="9483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43" name="Oval 1063">
            <a:extLst>
              <a:ext uri="{FF2B5EF4-FFF2-40B4-BE49-F238E27FC236}">
                <a16:creationId xmlns:a16="http://schemas.microsoft.com/office/drawing/2014/main" id="{B9067B92-3D93-8740-8C68-3986CE5C4B8B}"/>
              </a:ext>
            </a:extLst>
          </p:cNvPr>
          <p:cNvSpPr>
            <a:spLocks noChangeArrowheads="1"/>
          </p:cNvSpPr>
          <p:nvPr/>
        </p:nvSpPr>
        <p:spPr bwMode="auto">
          <a:xfrm>
            <a:off x="9485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44" name="Oval 1064">
            <a:extLst>
              <a:ext uri="{FF2B5EF4-FFF2-40B4-BE49-F238E27FC236}">
                <a16:creationId xmlns:a16="http://schemas.microsoft.com/office/drawing/2014/main" id="{50D39CF5-7FD2-CC48-9367-18F6683B1605}"/>
              </a:ext>
            </a:extLst>
          </p:cNvPr>
          <p:cNvSpPr>
            <a:spLocks noChangeArrowheads="1"/>
          </p:cNvSpPr>
          <p:nvPr/>
        </p:nvSpPr>
        <p:spPr bwMode="auto">
          <a:xfrm>
            <a:off x="9486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45" name="Oval 1065">
            <a:extLst>
              <a:ext uri="{FF2B5EF4-FFF2-40B4-BE49-F238E27FC236}">
                <a16:creationId xmlns:a16="http://schemas.microsoft.com/office/drawing/2014/main" id="{BD406537-7DF4-F24B-802F-942665CFEDD2}"/>
              </a:ext>
            </a:extLst>
          </p:cNvPr>
          <p:cNvSpPr>
            <a:spLocks noChangeArrowheads="1"/>
          </p:cNvSpPr>
          <p:nvPr/>
        </p:nvSpPr>
        <p:spPr bwMode="auto">
          <a:xfrm>
            <a:off x="9501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46" name="Oval 1066">
            <a:extLst>
              <a:ext uri="{FF2B5EF4-FFF2-40B4-BE49-F238E27FC236}">
                <a16:creationId xmlns:a16="http://schemas.microsoft.com/office/drawing/2014/main" id="{CDF7C3E0-7A40-2641-B86F-7FED64A275B0}"/>
              </a:ext>
            </a:extLst>
          </p:cNvPr>
          <p:cNvSpPr>
            <a:spLocks noChangeArrowheads="1"/>
          </p:cNvSpPr>
          <p:nvPr/>
        </p:nvSpPr>
        <p:spPr bwMode="auto">
          <a:xfrm>
            <a:off x="9494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47" name="Oval 1067">
            <a:extLst>
              <a:ext uri="{FF2B5EF4-FFF2-40B4-BE49-F238E27FC236}">
                <a16:creationId xmlns:a16="http://schemas.microsoft.com/office/drawing/2014/main" id="{19C2960A-518E-BB48-9B11-B8BBB0886C5D}"/>
              </a:ext>
            </a:extLst>
          </p:cNvPr>
          <p:cNvSpPr>
            <a:spLocks noChangeArrowheads="1"/>
          </p:cNvSpPr>
          <p:nvPr/>
        </p:nvSpPr>
        <p:spPr bwMode="auto">
          <a:xfrm>
            <a:off x="9494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48" name="Oval 1068">
            <a:extLst>
              <a:ext uri="{FF2B5EF4-FFF2-40B4-BE49-F238E27FC236}">
                <a16:creationId xmlns:a16="http://schemas.microsoft.com/office/drawing/2014/main" id="{242B40F0-4E17-2349-9CCF-7E402835DEB4}"/>
              </a:ext>
            </a:extLst>
          </p:cNvPr>
          <p:cNvSpPr>
            <a:spLocks noChangeArrowheads="1"/>
          </p:cNvSpPr>
          <p:nvPr/>
        </p:nvSpPr>
        <p:spPr bwMode="auto">
          <a:xfrm>
            <a:off x="9490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49" name="Oval 1069">
            <a:extLst>
              <a:ext uri="{FF2B5EF4-FFF2-40B4-BE49-F238E27FC236}">
                <a16:creationId xmlns:a16="http://schemas.microsoft.com/office/drawing/2014/main" id="{39CECDE9-D677-5E46-BEA2-5B19A0B7CF9C}"/>
              </a:ext>
            </a:extLst>
          </p:cNvPr>
          <p:cNvSpPr>
            <a:spLocks noChangeArrowheads="1"/>
          </p:cNvSpPr>
          <p:nvPr/>
        </p:nvSpPr>
        <p:spPr bwMode="auto">
          <a:xfrm>
            <a:off x="9490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50" name="Oval 1070">
            <a:extLst>
              <a:ext uri="{FF2B5EF4-FFF2-40B4-BE49-F238E27FC236}">
                <a16:creationId xmlns:a16="http://schemas.microsoft.com/office/drawing/2014/main" id="{028274D1-B427-F143-8C37-23CC507C8A15}"/>
              </a:ext>
            </a:extLst>
          </p:cNvPr>
          <p:cNvSpPr>
            <a:spLocks noChangeArrowheads="1"/>
          </p:cNvSpPr>
          <p:nvPr/>
        </p:nvSpPr>
        <p:spPr bwMode="auto">
          <a:xfrm>
            <a:off x="9486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2792" name="Text Box 1071">
            <a:extLst>
              <a:ext uri="{FF2B5EF4-FFF2-40B4-BE49-F238E27FC236}">
                <a16:creationId xmlns:a16="http://schemas.microsoft.com/office/drawing/2014/main" id="{76549D36-9FB2-3148-8F10-03ED1689520D}"/>
              </a:ext>
            </a:extLst>
          </p:cNvPr>
          <p:cNvSpPr txBox="1">
            <a:spLocks noChangeArrowheads="1"/>
          </p:cNvSpPr>
          <p:nvPr/>
        </p:nvSpPr>
        <p:spPr bwMode="auto">
          <a:xfrm>
            <a:off x="9677400" y="4621213"/>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1880</a:t>
            </a:r>
          </a:p>
        </p:txBody>
      </p:sp>
      <p:sp>
        <p:nvSpPr>
          <p:cNvPr id="73752" name="Oval 1072">
            <a:extLst>
              <a:ext uri="{FF2B5EF4-FFF2-40B4-BE49-F238E27FC236}">
                <a16:creationId xmlns:a16="http://schemas.microsoft.com/office/drawing/2014/main" id="{20DDC976-8EEB-4F4E-8DA4-E3EEED11FFE7}"/>
              </a:ext>
            </a:extLst>
          </p:cNvPr>
          <p:cNvSpPr>
            <a:spLocks noChangeArrowheads="1"/>
          </p:cNvSpPr>
          <p:nvPr/>
        </p:nvSpPr>
        <p:spPr bwMode="auto">
          <a:xfrm>
            <a:off x="9483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53" name="Oval 1073">
            <a:extLst>
              <a:ext uri="{FF2B5EF4-FFF2-40B4-BE49-F238E27FC236}">
                <a16:creationId xmlns:a16="http://schemas.microsoft.com/office/drawing/2014/main" id="{4310688B-2AC4-9143-BBD0-D6C338CC2236}"/>
              </a:ext>
            </a:extLst>
          </p:cNvPr>
          <p:cNvSpPr>
            <a:spLocks noChangeArrowheads="1"/>
          </p:cNvSpPr>
          <p:nvPr/>
        </p:nvSpPr>
        <p:spPr bwMode="auto">
          <a:xfrm>
            <a:off x="9491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54" name="Oval 1074">
            <a:extLst>
              <a:ext uri="{FF2B5EF4-FFF2-40B4-BE49-F238E27FC236}">
                <a16:creationId xmlns:a16="http://schemas.microsoft.com/office/drawing/2014/main" id="{8C976964-2814-564D-947A-AF3B1D0BDD71}"/>
              </a:ext>
            </a:extLst>
          </p:cNvPr>
          <p:cNvSpPr>
            <a:spLocks noChangeArrowheads="1"/>
          </p:cNvSpPr>
          <p:nvPr/>
        </p:nvSpPr>
        <p:spPr bwMode="auto">
          <a:xfrm>
            <a:off x="9488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55" name="Oval 1075">
            <a:extLst>
              <a:ext uri="{FF2B5EF4-FFF2-40B4-BE49-F238E27FC236}">
                <a16:creationId xmlns:a16="http://schemas.microsoft.com/office/drawing/2014/main" id="{728ED475-45AE-B24C-99F8-0A424F988F10}"/>
              </a:ext>
            </a:extLst>
          </p:cNvPr>
          <p:cNvSpPr>
            <a:spLocks noChangeArrowheads="1"/>
          </p:cNvSpPr>
          <p:nvPr/>
        </p:nvSpPr>
        <p:spPr bwMode="auto">
          <a:xfrm>
            <a:off x="9485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56" name="Oval 1076">
            <a:extLst>
              <a:ext uri="{FF2B5EF4-FFF2-40B4-BE49-F238E27FC236}">
                <a16:creationId xmlns:a16="http://schemas.microsoft.com/office/drawing/2014/main" id="{14D7115D-C9A6-774F-958C-0A21B0A9B1F6}"/>
              </a:ext>
            </a:extLst>
          </p:cNvPr>
          <p:cNvSpPr>
            <a:spLocks noChangeArrowheads="1"/>
          </p:cNvSpPr>
          <p:nvPr/>
        </p:nvSpPr>
        <p:spPr bwMode="auto">
          <a:xfrm>
            <a:off x="9493250" y="47752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grpSp>
        <p:nvGrpSpPr>
          <p:cNvPr id="2" name="Group 1">
            <a:extLst>
              <a:ext uri="{FF2B5EF4-FFF2-40B4-BE49-F238E27FC236}">
                <a16:creationId xmlns:a16="http://schemas.microsoft.com/office/drawing/2014/main" id="{81C00198-64CA-CA41-896E-C34986174FAC}"/>
              </a:ext>
            </a:extLst>
          </p:cNvPr>
          <p:cNvGrpSpPr/>
          <p:nvPr/>
        </p:nvGrpSpPr>
        <p:grpSpPr>
          <a:xfrm>
            <a:off x="5614989" y="1344614"/>
            <a:ext cx="3044825" cy="4059237"/>
            <a:chOff x="4090988" y="1344613"/>
            <a:chExt cx="3044825" cy="4059237"/>
          </a:xfrm>
        </p:grpSpPr>
        <p:pic>
          <p:nvPicPr>
            <p:cNvPr id="73731" name="Picture 1028" descr="IMG_2518">
              <a:extLst>
                <a:ext uri="{FF2B5EF4-FFF2-40B4-BE49-F238E27FC236}">
                  <a16:creationId xmlns:a16="http://schemas.microsoft.com/office/drawing/2014/main" id="{5C418716-1176-F541-987B-30FD0A228E9C}"/>
                </a:ext>
              </a:extLst>
            </p:cNvPr>
            <p:cNvPicPr>
              <a:picLocks noChangeAspect="1" noChangeArrowheads="1"/>
            </p:cNvPicPr>
            <p:nvPr/>
          </p:nvPicPr>
          <p:blipFill>
            <a:blip r:embed="rId3">
              <a:lum bright="14000" contrast="4000"/>
              <a:extLst>
                <a:ext uri="{28A0092B-C50C-407E-A947-70E740481C1C}">
                  <a14:useLocalDpi xmlns:a14="http://schemas.microsoft.com/office/drawing/2010/main"/>
                </a:ext>
              </a:extLst>
            </a:blip>
            <a:srcRect/>
            <a:stretch>
              <a:fillRect/>
            </a:stretch>
          </p:blipFill>
          <p:spPr bwMode="auto">
            <a:xfrm>
              <a:off x="4090988" y="1344613"/>
              <a:ext cx="3044825" cy="405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 Box 32">
              <a:extLst>
                <a:ext uri="{FF2B5EF4-FFF2-40B4-BE49-F238E27FC236}">
                  <a16:creationId xmlns:a16="http://schemas.microsoft.com/office/drawing/2014/main" id="{B47C5055-1032-0D41-AEEA-8CE638FF0FB5}"/>
                </a:ext>
              </a:extLst>
            </p:cNvPr>
            <p:cNvSpPr txBox="1">
              <a:spLocks noChangeArrowheads="1"/>
            </p:cNvSpPr>
            <p:nvPr/>
          </p:nvSpPr>
          <p:spPr bwMode="auto">
            <a:xfrm>
              <a:off x="4381501" y="5175250"/>
              <a:ext cx="15255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900" dirty="0">
                  <a:solidFill>
                    <a:schemeClr val="bg1"/>
                  </a:solidFill>
                  <a:latin typeface="Arial" panose="020B0604020202020204" pitchFamily="34" charset="0"/>
                </a:rPr>
                <a:t>Photo: © J. Paul Robinson</a:t>
              </a:r>
            </a:p>
          </p:txBody>
        </p:sp>
      </p:gr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a:extLst>
              <a:ext uri="{FF2B5EF4-FFF2-40B4-BE49-F238E27FC236}">
                <a16:creationId xmlns:a16="http://schemas.microsoft.com/office/drawing/2014/main" id="{E8C68EFD-4C66-4945-92DD-E0127E0267E9}"/>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75778" name="Rectangle 3">
            <a:extLst>
              <a:ext uri="{FF2B5EF4-FFF2-40B4-BE49-F238E27FC236}">
                <a16:creationId xmlns:a16="http://schemas.microsoft.com/office/drawing/2014/main" id="{2E90A377-7A8E-354D-A3FC-B24F6D6A57F2}"/>
              </a:ext>
            </a:extLst>
          </p:cNvPr>
          <p:cNvSpPr>
            <a:spLocks noGrp="1" noChangeArrowheads="1"/>
          </p:cNvSpPr>
          <p:nvPr>
            <p:ph type="body" idx="1"/>
          </p:nvPr>
        </p:nvSpPr>
        <p:spPr/>
        <p:txBody>
          <a:bodyPr/>
          <a:lstStyle/>
          <a:p>
            <a:endParaRPr lang="en-US" altLang="en-US" dirty="0">
              <a:ea typeface="ＭＳ Ｐゴシック" panose="020B0600070205080204" pitchFamily="34" charset="-128"/>
            </a:endParaRPr>
          </a:p>
        </p:txBody>
      </p:sp>
      <p:sp>
        <p:nvSpPr>
          <p:cNvPr id="33799" name="Text Box 7">
            <a:extLst>
              <a:ext uri="{FF2B5EF4-FFF2-40B4-BE49-F238E27FC236}">
                <a16:creationId xmlns:a16="http://schemas.microsoft.com/office/drawing/2014/main" id="{B446B10A-CD9D-4C44-9054-31750EC860C0}"/>
              </a:ext>
            </a:extLst>
          </p:cNvPr>
          <p:cNvSpPr txBox="1">
            <a:spLocks noChangeArrowheads="1"/>
          </p:cNvSpPr>
          <p:nvPr/>
        </p:nvSpPr>
        <p:spPr bwMode="auto">
          <a:xfrm>
            <a:off x="1524001" y="5076825"/>
            <a:ext cx="3860993"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800" dirty="0">
                <a:ea typeface="+mn-ea"/>
              </a:rPr>
              <a:t>Ernst Abbe memorial in Jena, Germany</a:t>
            </a:r>
          </a:p>
        </p:txBody>
      </p:sp>
      <p:sp>
        <p:nvSpPr>
          <p:cNvPr id="33800" name="Line 8">
            <a:extLst>
              <a:ext uri="{FF2B5EF4-FFF2-40B4-BE49-F238E27FC236}">
                <a16:creationId xmlns:a16="http://schemas.microsoft.com/office/drawing/2014/main" id="{7D793AAD-6FD9-1F49-9E82-9D404EDCB83E}"/>
              </a:ext>
            </a:extLst>
          </p:cNvPr>
          <p:cNvSpPr>
            <a:spLocks noChangeShapeType="1"/>
          </p:cNvSpPr>
          <p:nvPr/>
        </p:nvSpPr>
        <p:spPr bwMode="auto">
          <a:xfrm>
            <a:off x="9588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33801" name="Line 52">
            <a:extLst>
              <a:ext uri="{FF2B5EF4-FFF2-40B4-BE49-F238E27FC236}">
                <a16:creationId xmlns:a16="http://schemas.microsoft.com/office/drawing/2014/main" id="{D60A7E0E-5F3B-A049-8F8A-6C28D7B4326A}"/>
              </a:ext>
            </a:extLst>
          </p:cNvPr>
          <p:cNvSpPr>
            <a:spLocks noChangeShapeType="1"/>
          </p:cNvSpPr>
          <p:nvPr/>
        </p:nvSpPr>
        <p:spPr bwMode="auto">
          <a:xfrm>
            <a:off x="9588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33802" name="Line 53">
            <a:extLst>
              <a:ext uri="{FF2B5EF4-FFF2-40B4-BE49-F238E27FC236}">
                <a16:creationId xmlns:a16="http://schemas.microsoft.com/office/drawing/2014/main" id="{1B67FE2E-A513-8B4D-BA9D-B815EC54EE07}"/>
              </a:ext>
            </a:extLst>
          </p:cNvPr>
          <p:cNvSpPr>
            <a:spLocks noChangeShapeType="1"/>
          </p:cNvSpPr>
          <p:nvPr/>
        </p:nvSpPr>
        <p:spPr bwMode="auto">
          <a:xfrm>
            <a:off x="9588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75786" name="Oval 54">
            <a:extLst>
              <a:ext uri="{FF2B5EF4-FFF2-40B4-BE49-F238E27FC236}">
                <a16:creationId xmlns:a16="http://schemas.microsoft.com/office/drawing/2014/main" id="{1B84E50E-2C49-274B-8E61-3B12F77B4100}"/>
              </a:ext>
            </a:extLst>
          </p:cNvPr>
          <p:cNvSpPr>
            <a:spLocks noChangeArrowheads="1"/>
          </p:cNvSpPr>
          <p:nvPr/>
        </p:nvSpPr>
        <p:spPr bwMode="auto">
          <a:xfrm>
            <a:off x="9493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87" name="Oval 55">
            <a:extLst>
              <a:ext uri="{FF2B5EF4-FFF2-40B4-BE49-F238E27FC236}">
                <a16:creationId xmlns:a16="http://schemas.microsoft.com/office/drawing/2014/main" id="{9F60315D-CF99-1841-85B3-0A8F203CD49C}"/>
              </a:ext>
            </a:extLst>
          </p:cNvPr>
          <p:cNvSpPr>
            <a:spLocks noChangeArrowheads="1"/>
          </p:cNvSpPr>
          <p:nvPr/>
        </p:nvSpPr>
        <p:spPr bwMode="auto">
          <a:xfrm>
            <a:off x="9496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88" name="Oval 56">
            <a:extLst>
              <a:ext uri="{FF2B5EF4-FFF2-40B4-BE49-F238E27FC236}">
                <a16:creationId xmlns:a16="http://schemas.microsoft.com/office/drawing/2014/main" id="{93D4183A-1651-D843-BD43-9B170FE1B2AB}"/>
              </a:ext>
            </a:extLst>
          </p:cNvPr>
          <p:cNvSpPr>
            <a:spLocks noChangeArrowheads="1"/>
          </p:cNvSpPr>
          <p:nvPr/>
        </p:nvSpPr>
        <p:spPr bwMode="auto">
          <a:xfrm>
            <a:off x="9499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89" name="Oval 57">
            <a:extLst>
              <a:ext uri="{FF2B5EF4-FFF2-40B4-BE49-F238E27FC236}">
                <a16:creationId xmlns:a16="http://schemas.microsoft.com/office/drawing/2014/main" id="{3E9A5B4F-843E-1848-892C-3BD718AC699C}"/>
              </a:ext>
            </a:extLst>
          </p:cNvPr>
          <p:cNvSpPr>
            <a:spLocks noChangeArrowheads="1"/>
          </p:cNvSpPr>
          <p:nvPr/>
        </p:nvSpPr>
        <p:spPr bwMode="auto">
          <a:xfrm>
            <a:off x="9491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0" name="Oval 58">
            <a:extLst>
              <a:ext uri="{FF2B5EF4-FFF2-40B4-BE49-F238E27FC236}">
                <a16:creationId xmlns:a16="http://schemas.microsoft.com/office/drawing/2014/main" id="{9B3FE6F1-0F1F-4F47-9544-83145D529ECF}"/>
              </a:ext>
            </a:extLst>
          </p:cNvPr>
          <p:cNvSpPr>
            <a:spLocks noChangeArrowheads="1"/>
          </p:cNvSpPr>
          <p:nvPr/>
        </p:nvSpPr>
        <p:spPr bwMode="auto">
          <a:xfrm>
            <a:off x="9498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1" name="Oval 59">
            <a:extLst>
              <a:ext uri="{FF2B5EF4-FFF2-40B4-BE49-F238E27FC236}">
                <a16:creationId xmlns:a16="http://schemas.microsoft.com/office/drawing/2014/main" id="{C2148DF6-4C12-314E-AA9C-20AEB01D9113}"/>
              </a:ext>
            </a:extLst>
          </p:cNvPr>
          <p:cNvSpPr>
            <a:spLocks noChangeArrowheads="1"/>
          </p:cNvSpPr>
          <p:nvPr/>
        </p:nvSpPr>
        <p:spPr bwMode="auto">
          <a:xfrm>
            <a:off x="9501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2" name="Oval 60">
            <a:extLst>
              <a:ext uri="{FF2B5EF4-FFF2-40B4-BE49-F238E27FC236}">
                <a16:creationId xmlns:a16="http://schemas.microsoft.com/office/drawing/2014/main" id="{A5CAD4EB-D8BC-A04F-BD01-D28CBF3A223D}"/>
              </a:ext>
            </a:extLst>
          </p:cNvPr>
          <p:cNvSpPr>
            <a:spLocks noChangeArrowheads="1"/>
          </p:cNvSpPr>
          <p:nvPr/>
        </p:nvSpPr>
        <p:spPr bwMode="auto">
          <a:xfrm>
            <a:off x="9493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3" name="Oval 61">
            <a:extLst>
              <a:ext uri="{FF2B5EF4-FFF2-40B4-BE49-F238E27FC236}">
                <a16:creationId xmlns:a16="http://schemas.microsoft.com/office/drawing/2014/main" id="{1A0D6AC9-7B53-2E4D-89EF-CA6DFA07D3C4}"/>
              </a:ext>
            </a:extLst>
          </p:cNvPr>
          <p:cNvSpPr>
            <a:spLocks noChangeArrowheads="1"/>
          </p:cNvSpPr>
          <p:nvPr/>
        </p:nvSpPr>
        <p:spPr bwMode="auto">
          <a:xfrm>
            <a:off x="9483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4" name="Oval 62">
            <a:extLst>
              <a:ext uri="{FF2B5EF4-FFF2-40B4-BE49-F238E27FC236}">
                <a16:creationId xmlns:a16="http://schemas.microsoft.com/office/drawing/2014/main" id="{17A31B62-554B-8B40-B6B6-89EBF9FA4BD7}"/>
              </a:ext>
            </a:extLst>
          </p:cNvPr>
          <p:cNvSpPr>
            <a:spLocks noChangeArrowheads="1"/>
          </p:cNvSpPr>
          <p:nvPr/>
        </p:nvSpPr>
        <p:spPr bwMode="auto">
          <a:xfrm>
            <a:off x="9485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5" name="Oval 63">
            <a:extLst>
              <a:ext uri="{FF2B5EF4-FFF2-40B4-BE49-F238E27FC236}">
                <a16:creationId xmlns:a16="http://schemas.microsoft.com/office/drawing/2014/main" id="{F3557784-8B2B-3B4A-B68E-C688B6D101F7}"/>
              </a:ext>
            </a:extLst>
          </p:cNvPr>
          <p:cNvSpPr>
            <a:spLocks noChangeArrowheads="1"/>
          </p:cNvSpPr>
          <p:nvPr/>
        </p:nvSpPr>
        <p:spPr bwMode="auto">
          <a:xfrm>
            <a:off x="9486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6" name="Oval 64">
            <a:extLst>
              <a:ext uri="{FF2B5EF4-FFF2-40B4-BE49-F238E27FC236}">
                <a16:creationId xmlns:a16="http://schemas.microsoft.com/office/drawing/2014/main" id="{C5F49528-6139-3749-8944-641D8CB478FE}"/>
              </a:ext>
            </a:extLst>
          </p:cNvPr>
          <p:cNvSpPr>
            <a:spLocks noChangeArrowheads="1"/>
          </p:cNvSpPr>
          <p:nvPr/>
        </p:nvSpPr>
        <p:spPr bwMode="auto">
          <a:xfrm>
            <a:off x="9501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7" name="Oval 65">
            <a:extLst>
              <a:ext uri="{FF2B5EF4-FFF2-40B4-BE49-F238E27FC236}">
                <a16:creationId xmlns:a16="http://schemas.microsoft.com/office/drawing/2014/main" id="{D2C7208B-C75A-7040-8056-485609C643F1}"/>
              </a:ext>
            </a:extLst>
          </p:cNvPr>
          <p:cNvSpPr>
            <a:spLocks noChangeArrowheads="1"/>
          </p:cNvSpPr>
          <p:nvPr/>
        </p:nvSpPr>
        <p:spPr bwMode="auto">
          <a:xfrm>
            <a:off x="9494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8" name="Oval 66">
            <a:extLst>
              <a:ext uri="{FF2B5EF4-FFF2-40B4-BE49-F238E27FC236}">
                <a16:creationId xmlns:a16="http://schemas.microsoft.com/office/drawing/2014/main" id="{4D4A2676-8684-1341-98DA-D8EC8E5F11C1}"/>
              </a:ext>
            </a:extLst>
          </p:cNvPr>
          <p:cNvSpPr>
            <a:spLocks noChangeArrowheads="1"/>
          </p:cNvSpPr>
          <p:nvPr/>
        </p:nvSpPr>
        <p:spPr bwMode="auto">
          <a:xfrm>
            <a:off x="9494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9" name="Oval 67">
            <a:extLst>
              <a:ext uri="{FF2B5EF4-FFF2-40B4-BE49-F238E27FC236}">
                <a16:creationId xmlns:a16="http://schemas.microsoft.com/office/drawing/2014/main" id="{CBA629EE-2988-BD4C-A92D-2D2031AE4320}"/>
              </a:ext>
            </a:extLst>
          </p:cNvPr>
          <p:cNvSpPr>
            <a:spLocks noChangeArrowheads="1"/>
          </p:cNvSpPr>
          <p:nvPr/>
        </p:nvSpPr>
        <p:spPr bwMode="auto">
          <a:xfrm>
            <a:off x="9490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0" name="Oval 68">
            <a:extLst>
              <a:ext uri="{FF2B5EF4-FFF2-40B4-BE49-F238E27FC236}">
                <a16:creationId xmlns:a16="http://schemas.microsoft.com/office/drawing/2014/main" id="{6CEDFA8F-E371-4C43-B73A-04971A754888}"/>
              </a:ext>
            </a:extLst>
          </p:cNvPr>
          <p:cNvSpPr>
            <a:spLocks noChangeArrowheads="1"/>
          </p:cNvSpPr>
          <p:nvPr/>
        </p:nvSpPr>
        <p:spPr bwMode="auto">
          <a:xfrm>
            <a:off x="9490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1" name="Oval 69">
            <a:extLst>
              <a:ext uri="{FF2B5EF4-FFF2-40B4-BE49-F238E27FC236}">
                <a16:creationId xmlns:a16="http://schemas.microsoft.com/office/drawing/2014/main" id="{B2415391-BE98-524D-9B52-0C5FCC91503B}"/>
              </a:ext>
            </a:extLst>
          </p:cNvPr>
          <p:cNvSpPr>
            <a:spLocks noChangeArrowheads="1"/>
          </p:cNvSpPr>
          <p:nvPr/>
        </p:nvSpPr>
        <p:spPr bwMode="auto">
          <a:xfrm>
            <a:off x="9486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3819" name="Text Box 70">
            <a:extLst>
              <a:ext uri="{FF2B5EF4-FFF2-40B4-BE49-F238E27FC236}">
                <a16:creationId xmlns:a16="http://schemas.microsoft.com/office/drawing/2014/main" id="{77345AAD-BE29-124E-A802-812BC8CB97AB}"/>
              </a:ext>
            </a:extLst>
          </p:cNvPr>
          <p:cNvSpPr txBox="1">
            <a:spLocks noChangeArrowheads="1"/>
          </p:cNvSpPr>
          <p:nvPr/>
        </p:nvSpPr>
        <p:spPr bwMode="auto">
          <a:xfrm>
            <a:off x="9677400" y="4621213"/>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1880</a:t>
            </a:r>
          </a:p>
        </p:txBody>
      </p:sp>
      <p:sp>
        <p:nvSpPr>
          <p:cNvPr id="75803" name="Oval 71">
            <a:extLst>
              <a:ext uri="{FF2B5EF4-FFF2-40B4-BE49-F238E27FC236}">
                <a16:creationId xmlns:a16="http://schemas.microsoft.com/office/drawing/2014/main" id="{F2001CE1-2C74-2F43-9574-9B51841A1A45}"/>
              </a:ext>
            </a:extLst>
          </p:cNvPr>
          <p:cNvSpPr>
            <a:spLocks noChangeArrowheads="1"/>
          </p:cNvSpPr>
          <p:nvPr/>
        </p:nvSpPr>
        <p:spPr bwMode="auto">
          <a:xfrm>
            <a:off x="9483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4" name="Oval 72">
            <a:extLst>
              <a:ext uri="{FF2B5EF4-FFF2-40B4-BE49-F238E27FC236}">
                <a16:creationId xmlns:a16="http://schemas.microsoft.com/office/drawing/2014/main" id="{C2ED495E-375D-C441-BD15-517DF0911FA4}"/>
              </a:ext>
            </a:extLst>
          </p:cNvPr>
          <p:cNvSpPr>
            <a:spLocks noChangeArrowheads="1"/>
          </p:cNvSpPr>
          <p:nvPr/>
        </p:nvSpPr>
        <p:spPr bwMode="auto">
          <a:xfrm>
            <a:off x="9491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5" name="Oval 73">
            <a:extLst>
              <a:ext uri="{FF2B5EF4-FFF2-40B4-BE49-F238E27FC236}">
                <a16:creationId xmlns:a16="http://schemas.microsoft.com/office/drawing/2014/main" id="{3A62B908-26A4-934E-88ED-A07521B3BDA9}"/>
              </a:ext>
            </a:extLst>
          </p:cNvPr>
          <p:cNvSpPr>
            <a:spLocks noChangeArrowheads="1"/>
          </p:cNvSpPr>
          <p:nvPr/>
        </p:nvSpPr>
        <p:spPr bwMode="auto">
          <a:xfrm>
            <a:off x="9488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6" name="Oval 74">
            <a:extLst>
              <a:ext uri="{FF2B5EF4-FFF2-40B4-BE49-F238E27FC236}">
                <a16:creationId xmlns:a16="http://schemas.microsoft.com/office/drawing/2014/main" id="{606F1101-649C-774E-94F0-05381E57947F}"/>
              </a:ext>
            </a:extLst>
          </p:cNvPr>
          <p:cNvSpPr>
            <a:spLocks noChangeArrowheads="1"/>
          </p:cNvSpPr>
          <p:nvPr/>
        </p:nvSpPr>
        <p:spPr bwMode="auto">
          <a:xfrm>
            <a:off x="9485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7" name="Oval 75">
            <a:extLst>
              <a:ext uri="{FF2B5EF4-FFF2-40B4-BE49-F238E27FC236}">
                <a16:creationId xmlns:a16="http://schemas.microsoft.com/office/drawing/2014/main" id="{4DD0877E-C0E7-254C-898C-B0F04CE17556}"/>
              </a:ext>
            </a:extLst>
          </p:cNvPr>
          <p:cNvSpPr>
            <a:spLocks noChangeArrowheads="1"/>
          </p:cNvSpPr>
          <p:nvPr/>
        </p:nvSpPr>
        <p:spPr bwMode="auto">
          <a:xfrm>
            <a:off x="9493250" y="47752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grpSp>
        <p:nvGrpSpPr>
          <p:cNvPr id="4" name="Group 3">
            <a:extLst>
              <a:ext uri="{FF2B5EF4-FFF2-40B4-BE49-F238E27FC236}">
                <a16:creationId xmlns:a16="http://schemas.microsoft.com/office/drawing/2014/main" id="{5B9A8CB5-799F-CA4A-9856-EA626FB487D3}"/>
              </a:ext>
            </a:extLst>
          </p:cNvPr>
          <p:cNvGrpSpPr/>
          <p:nvPr/>
        </p:nvGrpSpPr>
        <p:grpSpPr>
          <a:xfrm>
            <a:off x="1524001" y="0"/>
            <a:ext cx="4151313" cy="4794250"/>
            <a:chOff x="0" y="0"/>
            <a:chExt cx="4151313" cy="4794250"/>
          </a:xfrm>
        </p:grpSpPr>
        <p:pic>
          <p:nvPicPr>
            <p:cNvPr id="75779" name="Picture 4">
              <a:extLst>
                <a:ext uri="{FF2B5EF4-FFF2-40B4-BE49-F238E27FC236}">
                  <a16:creationId xmlns:a16="http://schemas.microsoft.com/office/drawing/2014/main" id="{C0C82D27-0719-DE43-A6B8-17F720F5614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151313" cy="479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808" name="Text Box 76">
              <a:extLst>
                <a:ext uri="{FF2B5EF4-FFF2-40B4-BE49-F238E27FC236}">
                  <a16:creationId xmlns:a16="http://schemas.microsoft.com/office/drawing/2014/main" id="{5D7741B3-8ECB-5F42-B638-448CC9CB2219}"/>
                </a:ext>
              </a:extLst>
            </p:cNvPr>
            <p:cNvSpPr txBox="1">
              <a:spLocks noChangeArrowheads="1"/>
            </p:cNvSpPr>
            <p:nvPr/>
          </p:nvSpPr>
          <p:spPr bwMode="auto">
            <a:xfrm>
              <a:off x="1374918" y="4554537"/>
              <a:ext cx="15827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900" dirty="0">
                  <a:solidFill>
                    <a:schemeClr val="bg1"/>
                  </a:solidFill>
                  <a:latin typeface="Arial" panose="020B0604020202020204" pitchFamily="34" charset="0"/>
                </a:rPr>
                <a:t>Photos: © J. Paul Robinson</a:t>
              </a:r>
            </a:p>
          </p:txBody>
        </p:sp>
      </p:grpSp>
      <p:grpSp>
        <p:nvGrpSpPr>
          <p:cNvPr id="3" name="Group 2">
            <a:extLst>
              <a:ext uri="{FF2B5EF4-FFF2-40B4-BE49-F238E27FC236}">
                <a16:creationId xmlns:a16="http://schemas.microsoft.com/office/drawing/2014/main" id="{715132D3-09CE-CD4F-BD5F-D5A011FEC33D}"/>
              </a:ext>
            </a:extLst>
          </p:cNvPr>
          <p:cNvGrpSpPr/>
          <p:nvPr/>
        </p:nvGrpSpPr>
        <p:grpSpPr>
          <a:xfrm>
            <a:off x="5773738" y="322263"/>
            <a:ext cx="3549650" cy="2705100"/>
            <a:chOff x="4249738" y="322263"/>
            <a:chExt cx="3549650" cy="2705100"/>
          </a:xfrm>
        </p:grpSpPr>
        <p:pic>
          <p:nvPicPr>
            <p:cNvPr id="75780" name="Picture 5">
              <a:extLst>
                <a:ext uri="{FF2B5EF4-FFF2-40B4-BE49-F238E27FC236}">
                  <a16:creationId xmlns:a16="http://schemas.microsoft.com/office/drawing/2014/main" id="{BA9AEC69-6D6A-1B4D-B398-E7040772076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49738" y="322263"/>
              <a:ext cx="3549650" cy="266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 Box 76">
              <a:extLst>
                <a:ext uri="{FF2B5EF4-FFF2-40B4-BE49-F238E27FC236}">
                  <a16:creationId xmlns:a16="http://schemas.microsoft.com/office/drawing/2014/main" id="{24566CD4-1B26-8F4C-8465-E74654CA4F08}"/>
                </a:ext>
              </a:extLst>
            </p:cNvPr>
            <p:cNvSpPr txBox="1">
              <a:spLocks noChangeArrowheads="1"/>
            </p:cNvSpPr>
            <p:nvPr/>
          </p:nvSpPr>
          <p:spPr bwMode="auto">
            <a:xfrm>
              <a:off x="5390069" y="2798763"/>
              <a:ext cx="15827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900" dirty="0">
                  <a:solidFill>
                    <a:schemeClr val="bg1"/>
                  </a:solidFill>
                  <a:latin typeface="Arial" panose="020B0604020202020204" pitchFamily="34" charset="0"/>
                </a:rPr>
                <a:t>Photos: © J. Paul Robinson</a:t>
              </a:r>
            </a:p>
          </p:txBody>
        </p:sp>
      </p:grpSp>
      <p:grpSp>
        <p:nvGrpSpPr>
          <p:cNvPr id="2" name="Group 1">
            <a:extLst>
              <a:ext uri="{FF2B5EF4-FFF2-40B4-BE49-F238E27FC236}">
                <a16:creationId xmlns:a16="http://schemas.microsoft.com/office/drawing/2014/main" id="{3FCE4D7A-BA88-8249-9959-A2731ABD9DB2}"/>
              </a:ext>
            </a:extLst>
          </p:cNvPr>
          <p:cNvGrpSpPr/>
          <p:nvPr/>
        </p:nvGrpSpPr>
        <p:grpSpPr>
          <a:xfrm>
            <a:off x="5715001" y="3340100"/>
            <a:ext cx="3694113" cy="2912268"/>
            <a:chOff x="4191000" y="3340100"/>
            <a:chExt cx="3694113" cy="2912268"/>
          </a:xfrm>
        </p:grpSpPr>
        <p:pic>
          <p:nvPicPr>
            <p:cNvPr id="75781" name="Picture 6">
              <a:extLst>
                <a:ext uri="{FF2B5EF4-FFF2-40B4-BE49-F238E27FC236}">
                  <a16:creationId xmlns:a16="http://schemas.microsoft.com/office/drawing/2014/main" id="{4DCA5751-B46A-6742-990D-259BBD167A7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91000" y="3340100"/>
              <a:ext cx="3694113"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 Box 76">
              <a:extLst>
                <a:ext uri="{FF2B5EF4-FFF2-40B4-BE49-F238E27FC236}">
                  <a16:creationId xmlns:a16="http://schemas.microsoft.com/office/drawing/2014/main" id="{12EA0134-13BF-EE4D-8FF5-48F48516563D}"/>
                </a:ext>
              </a:extLst>
            </p:cNvPr>
            <p:cNvSpPr txBox="1">
              <a:spLocks noChangeArrowheads="1"/>
            </p:cNvSpPr>
            <p:nvPr/>
          </p:nvSpPr>
          <p:spPr bwMode="auto">
            <a:xfrm>
              <a:off x="5338489" y="6023768"/>
              <a:ext cx="15827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900" dirty="0">
                  <a:solidFill>
                    <a:schemeClr val="bg1"/>
                  </a:solidFill>
                  <a:latin typeface="Arial" panose="020B0604020202020204" pitchFamily="34" charset="0"/>
                </a:rPr>
                <a:t>Photos: © J. Paul Robinson</a:t>
              </a:r>
            </a:p>
          </p:txBody>
        </p:sp>
      </p:grpSp>
      <p:sp>
        <p:nvSpPr>
          <p:cNvPr id="5" name="TextBox 4">
            <a:extLst>
              <a:ext uri="{FF2B5EF4-FFF2-40B4-BE49-F238E27FC236}">
                <a16:creationId xmlns:a16="http://schemas.microsoft.com/office/drawing/2014/main" id="{5AB2D297-D412-C241-9DD6-4C01C8AEE14D}"/>
              </a:ext>
            </a:extLst>
          </p:cNvPr>
          <p:cNvSpPr txBox="1"/>
          <p:nvPr/>
        </p:nvSpPr>
        <p:spPr>
          <a:xfrm>
            <a:off x="5213136" y="5127473"/>
            <a:ext cx="543739" cy="307777"/>
          </a:xfrm>
          <a:prstGeom prst="rect">
            <a:avLst/>
          </a:prstGeom>
          <a:noFill/>
        </p:spPr>
        <p:txBody>
          <a:bodyPr wrap="none" rtlCol="0">
            <a:spAutoFit/>
          </a:bodyPr>
          <a:lstStyle/>
          <a:p>
            <a:r>
              <a:rPr lang="en-US" sz="1400" dirty="0"/>
              <a:t>2005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a:extLst>
              <a:ext uri="{FF2B5EF4-FFF2-40B4-BE49-F238E27FC236}">
                <a16:creationId xmlns:a16="http://schemas.microsoft.com/office/drawing/2014/main" id="{E8C68EFD-4C66-4945-92DD-E0127E0267E9}"/>
              </a:ext>
            </a:extLst>
          </p:cNvPr>
          <p:cNvSpPr>
            <a:spLocks noGrp="1" noChangeArrowheads="1"/>
          </p:cNvSpPr>
          <p:nvPr>
            <p:ph type="title"/>
          </p:nvPr>
        </p:nvSpPr>
        <p:spPr>
          <a:xfrm>
            <a:off x="1524001" y="0"/>
            <a:ext cx="7364413" cy="573314"/>
          </a:xfrm>
        </p:spPr>
        <p:txBody>
          <a:bodyPr/>
          <a:lstStyle/>
          <a:p>
            <a:r>
              <a:rPr lang="en-US" altLang="en-US" dirty="0">
                <a:ea typeface="ＭＳ Ｐゴシック" panose="020B0600070205080204" pitchFamily="34" charset="-128"/>
              </a:rPr>
              <a:t>Abbe’s Sine Condition (1881)</a:t>
            </a:r>
          </a:p>
        </p:txBody>
      </p:sp>
      <p:sp>
        <p:nvSpPr>
          <p:cNvPr id="75778" name="Rectangle 3">
            <a:extLst>
              <a:ext uri="{FF2B5EF4-FFF2-40B4-BE49-F238E27FC236}">
                <a16:creationId xmlns:a16="http://schemas.microsoft.com/office/drawing/2014/main" id="{2E90A377-7A8E-354D-A3FC-B24F6D6A57F2}"/>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sp>
        <p:nvSpPr>
          <p:cNvPr id="33800" name="Line 8">
            <a:extLst>
              <a:ext uri="{FF2B5EF4-FFF2-40B4-BE49-F238E27FC236}">
                <a16:creationId xmlns:a16="http://schemas.microsoft.com/office/drawing/2014/main" id="{7D793AAD-6FD9-1F49-9E82-9D404EDCB83E}"/>
              </a:ext>
            </a:extLst>
          </p:cNvPr>
          <p:cNvSpPr>
            <a:spLocks noChangeShapeType="1"/>
          </p:cNvSpPr>
          <p:nvPr/>
        </p:nvSpPr>
        <p:spPr bwMode="auto">
          <a:xfrm>
            <a:off x="9588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33801" name="Line 52">
            <a:extLst>
              <a:ext uri="{FF2B5EF4-FFF2-40B4-BE49-F238E27FC236}">
                <a16:creationId xmlns:a16="http://schemas.microsoft.com/office/drawing/2014/main" id="{D60A7E0E-5F3B-A049-8F8A-6C28D7B4326A}"/>
              </a:ext>
            </a:extLst>
          </p:cNvPr>
          <p:cNvSpPr>
            <a:spLocks noChangeShapeType="1"/>
          </p:cNvSpPr>
          <p:nvPr/>
        </p:nvSpPr>
        <p:spPr bwMode="auto">
          <a:xfrm>
            <a:off x="9588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33802" name="Line 53">
            <a:extLst>
              <a:ext uri="{FF2B5EF4-FFF2-40B4-BE49-F238E27FC236}">
                <a16:creationId xmlns:a16="http://schemas.microsoft.com/office/drawing/2014/main" id="{1B67FE2E-A513-8B4D-BA9D-B815EC54EE07}"/>
              </a:ext>
            </a:extLst>
          </p:cNvPr>
          <p:cNvSpPr>
            <a:spLocks noChangeShapeType="1"/>
          </p:cNvSpPr>
          <p:nvPr/>
        </p:nvSpPr>
        <p:spPr bwMode="auto">
          <a:xfrm>
            <a:off x="9588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75786" name="Oval 54">
            <a:extLst>
              <a:ext uri="{FF2B5EF4-FFF2-40B4-BE49-F238E27FC236}">
                <a16:creationId xmlns:a16="http://schemas.microsoft.com/office/drawing/2014/main" id="{1B84E50E-2C49-274B-8E61-3B12F77B4100}"/>
              </a:ext>
            </a:extLst>
          </p:cNvPr>
          <p:cNvSpPr>
            <a:spLocks noChangeArrowheads="1"/>
          </p:cNvSpPr>
          <p:nvPr/>
        </p:nvSpPr>
        <p:spPr bwMode="auto">
          <a:xfrm>
            <a:off x="9493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87" name="Oval 55">
            <a:extLst>
              <a:ext uri="{FF2B5EF4-FFF2-40B4-BE49-F238E27FC236}">
                <a16:creationId xmlns:a16="http://schemas.microsoft.com/office/drawing/2014/main" id="{9F60315D-CF99-1841-85B3-0A8F203CD49C}"/>
              </a:ext>
            </a:extLst>
          </p:cNvPr>
          <p:cNvSpPr>
            <a:spLocks noChangeArrowheads="1"/>
          </p:cNvSpPr>
          <p:nvPr/>
        </p:nvSpPr>
        <p:spPr bwMode="auto">
          <a:xfrm>
            <a:off x="9496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88" name="Oval 56">
            <a:extLst>
              <a:ext uri="{FF2B5EF4-FFF2-40B4-BE49-F238E27FC236}">
                <a16:creationId xmlns:a16="http://schemas.microsoft.com/office/drawing/2014/main" id="{93D4183A-1651-D843-BD43-9B170FE1B2AB}"/>
              </a:ext>
            </a:extLst>
          </p:cNvPr>
          <p:cNvSpPr>
            <a:spLocks noChangeArrowheads="1"/>
          </p:cNvSpPr>
          <p:nvPr/>
        </p:nvSpPr>
        <p:spPr bwMode="auto">
          <a:xfrm>
            <a:off x="9499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89" name="Oval 57">
            <a:extLst>
              <a:ext uri="{FF2B5EF4-FFF2-40B4-BE49-F238E27FC236}">
                <a16:creationId xmlns:a16="http://schemas.microsoft.com/office/drawing/2014/main" id="{3E9A5B4F-843E-1848-892C-3BD718AC699C}"/>
              </a:ext>
            </a:extLst>
          </p:cNvPr>
          <p:cNvSpPr>
            <a:spLocks noChangeArrowheads="1"/>
          </p:cNvSpPr>
          <p:nvPr/>
        </p:nvSpPr>
        <p:spPr bwMode="auto">
          <a:xfrm>
            <a:off x="9491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0" name="Oval 58">
            <a:extLst>
              <a:ext uri="{FF2B5EF4-FFF2-40B4-BE49-F238E27FC236}">
                <a16:creationId xmlns:a16="http://schemas.microsoft.com/office/drawing/2014/main" id="{9B3FE6F1-0F1F-4F47-9544-83145D529ECF}"/>
              </a:ext>
            </a:extLst>
          </p:cNvPr>
          <p:cNvSpPr>
            <a:spLocks noChangeArrowheads="1"/>
          </p:cNvSpPr>
          <p:nvPr/>
        </p:nvSpPr>
        <p:spPr bwMode="auto">
          <a:xfrm>
            <a:off x="9498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1" name="Oval 59">
            <a:extLst>
              <a:ext uri="{FF2B5EF4-FFF2-40B4-BE49-F238E27FC236}">
                <a16:creationId xmlns:a16="http://schemas.microsoft.com/office/drawing/2014/main" id="{C2148DF6-4C12-314E-AA9C-20AEB01D9113}"/>
              </a:ext>
            </a:extLst>
          </p:cNvPr>
          <p:cNvSpPr>
            <a:spLocks noChangeArrowheads="1"/>
          </p:cNvSpPr>
          <p:nvPr/>
        </p:nvSpPr>
        <p:spPr bwMode="auto">
          <a:xfrm>
            <a:off x="9501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2" name="Oval 60">
            <a:extLst>
              <a:ext uri="{FF2B5EF4-FFF2-40B4-BE49-F238E27FC236}">
                <a16:creationId xmlns:a16="http://schemas.microsoft.com/office/drawing/2014/main" id="{A5CAD4EB-D8BC-A04F-BD01-D28CBF3A223D}"/>
              </a:ext>
            </a:extLst>
          </p:cNvPr>
          <p:cNvSpPr>
            <a:spLocks noChangeArrowheads="1"/>
          </p:cNvSpPr>
          <p:nvPr/>
        </p:nvSpPr>
        <p:spPr bwMode="auto">
          <a:xfrm>
            <a:off x="9493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3" name="Oval 61">
            <a:extLst>
              <a:ext uri="{FF2B5EF4-FFF2-40B4-BE49-F238E27FC236}">
                <a16:creationId xmlns:a16="http://schemas.microsoft.com/office/drawing/2014/main" id="{1A0D6AC9-7B53-2E4D-89EF-CA6DFA07D3C4}"/>
              </a:ext>
            </a:extLst>
          </p:cNvPr>
          <p:cNvSpPr>
            <a:spLocks noChangeArrowheads="1"/>
          </p:cNvSpPr>
          <p:nvPr/>
        </p:nvSpPr>
        <p:spPr bwMode="auto">
          <a:xfrm>
            <a:off x="9483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4" name="Oval 62">
            <a:extLst>
              <a:ext uri="{FF2B5EF4-FFF2-40B4-BE49-F238E27FC236}">
                <a16:creationId xmlns:a16="http://schemas.microsoft.com/office/drawing/2014/main" id="{17A31B62-554B-8B40-B6B6-89EBF9FA4BD7}"/>
              </a:ext>
            </a:extLst>
          </p:cNvPr>
          <p:cNvSpPr>
            <a:spLocks noChangeArrowheads="1"/>
          </p:cNvSpPr>
          <p:nvPr/>
        </p:nvSpPr>
        <p:spPr bwMode="auto">
          <a:xfrm>
            <a:off x="9485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5" name="Oval 63">
            <a:extLst>
              <a:ext uri="{FF2B5EF4-FFF2-40B4-BE49-F238E27FC236}">
                <a16:creationId xmlns:a16="http://schemas.microsoft.com/office/drawing/2014/main" id="{F3557784-8B2B-3B4A-B68E-C688B6D101F7}"/>
              </a:ext>
            </a:extLst>
          </p:cNvPr>
          <p:cNvSpPr>
            <a:spLocks noChangeArrowheads="1"/>
          </p:cNvSpPr>
          <p:nvPr/>
        </p:nvSpPr>
        <p:spPr bwMode="auto">
          <a:xfrm>
            <a:off x="9486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6" name="Oval 64">
            <a:extLst>
              <a:ext uri="{FF2B5EF4-FFF2-40B4-BE49-F238E27FC236}">
                <a16:creationId xmlns:a16="http://schemas.microsoft.com/office/drawing/2014/main" id="{C5F49528-6139-3749-8944-641D8CB478FE}"/>
              </a:ext>
            </a:extLst>
          </p:cNvPr>
          <p:cNvSpPr>
            <a:spLocks noChangeArrowheads="1"/>
          </p:cNvSpPr>
          <p:nvPr/>
        </p:nvSpPr>
        <p:spPr bwMode="auto">
          <a:xfrm>
            <a:off x="9501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7" name="Oval 65">
            <a:extLst>
              <a:ext uri="{FF2B5EF4-FFF2-40B4-BE49-F238E27FC236}">
                <a16:creationId xmlns:a16="http://schemas.microsoft.com/office/drawing/2014/main" id="{D2C7208B-C75A-7040-8056-485609C643F1}"/>
              </a:ext>
            </a:extLst>
          </p:cNvPr>
          <p:cNvSpPr>
            <a:spLocks noChangeArrowheads="1"/>
          </p:cNvSpPr>
          <p:nvPr/>
        </p:nvSpPr>
        <p:spPr bwMode="auto">
          <a:xfrm>
            <a:off x="9494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8" name="Oval 66">
            <a:extLst>
              <a:ext uri="{FF2B5EF4-FFF2-40B4-BE49-F238E27FC236}">
                <a16:creationId xmlns:a16="http://schemas.microsoft.com/office/drawing/2014/main" id="{4D4A2676-8684-1341-98DA-D8EC8E5F11C1}"/>
              </a:ext>
            </a:extLst>
          </p:cNvPr>
          <p:cNvSpPr>
            <a:spLocks noChangeArrowheads="1"/>
          </p:cNvSpPr>
          <p:nvPr/>
        </p:nvSpPr>
        <p:spPr bwMode="auto">
          <a:xfrm>
            <a:off x="9494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9" name="Oval 67">
            <a:extLst>
              <a:ext uri="{FF2B5EF4-FFF2-40B4-BE49-F238E27FC236}">
                <a16:creationId xmlns:a16="http://schemas.microsoft.com/office/drawing/2014/main" id="{CBA629EE-2988-BD4C-A92D-2D2031AE4320}"/>
              </a:ext>
            </a:extLst>
          </p:cNvPr>
          <p:cNvSpPr>
            <a:spLocks noChangeArrowheads="1"/>
          </p:cNvSpPr>
          <p:nvPr/>
        </p:nvSpPr>
        <p:spPr bwMode="auto">
          <a:xfrm>
            <a:off x="9490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0" name="Oval 68">
            <a:extLst>
              <a:ext uri="{FF2B5EF4-FFF2-40B4-BE49-F238E27FC236}">
                <a16:creationId xmlns:a16="http://schemas.microsoft.com/office/drawing/2014/main" id="{6CEDFA8F-E371-4C43-B73A-04971A754888}"/>
              </a:ext>
            </a:extLst>
          </p:cNvPr>
          <p:cNvSpPr>
            <a:spLocks noChangeArrowheads="1"/>
          </p:cNvSpPr>
          <p:nvPr/>
        </p:nvSpPr>
        <p:spPr bwMode="auto">
          <a:xfrm>
            <a:off x="9490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1" name="Oval 69">
            <a:extLst>
              <a:ext uri="{FF2B5EF4-FFF2-40B4-BE49-F238E27FC236}">
                <a16:creationId xmlns:a16="http://schemas.microsoft.com/office/drawing/2014/main" id="{B2415391-BE98-524D-9B52-0C5FCC91503B}"/>
              </a:ext>
            </a:extLst>
          </p:cNvPr>
          <p:cNvSpPr>
            <a:spLocks noChangeArrowheads="1"/>
          </p:cNvSpPr>
          <p:nvPr/>
        </p:nvSpPr>
        <p:spPr bwMode="auto">
          <a:xfrm>
            <a:off x="9486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3819" name="Text Box 70">
            <a:extLst>
              <a:ext uri="{FF2B5EF4-FFF2-40B4-BE49-F238E27FC236}">
                <a16:creationId xmlns:a16="http://schemas.microsoft.com/office/drawing/2014/main" id="{77345AAD-BE29-124E-A802-812BC8CB97AB}"/>
              </a:ext>
            </a:extLst>
          </p:cNvPr>
          <p:cNvSpPr txBox="1">
            <a:spLocks noChangeArrowheads="1"/>
          </p:cNvSpPr>
          <p:nvPr/>
        </p:nvSpPr>
        <p:spPr bwMode="auto">
          <a:xfrm>
            <a:off x="9677401" y="4621214"/>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1881</a:t>
            </a:r>
          </a:p>
        </p:txBody>
      </p:sp>
      <p:sp>
        <p:nvSpPr>
          <p:cNvPr id="75803" name="Oval 71">
            <a:extLst>
              <a:ext uri="{FF2B5EF4-FFF2-40B4-BE49-F238E27FC236}">
                <a16:creationId xmlns:a16="http://schemas.microsoft.com/office/drawing/2014/main" id="{F2001CE1-2C74-2F43-9574-9B51841A1A45}"/>
              </a:ext>
            </a:extLst>
          </p:cNvPr>
          <p:cNvSpPr>
            <a:spLocks noChangeArrowheads="1"/>
          </p:cNvSpPr>
          <p:nvPr/>
        </p:nvSpPr>
        <p:spPr bwMode="auto">
          <a:xfrm>
            <a:off x="9483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4" name="Oval 72">
            <a:extLst>
              <a:ext uri="{FF2B5EF4-FFF2-40B4-BE49-F238E27FC236}">
                <a16:creationId xmlns:a16="http://schemas.microsoft.com/office/drawing/2014/main" id="{C2ED495E-375D-C441-BD15-517DF0911FA4}"/>
              </a:ext>
            </a:extLst>
          </p:cNvPr>
          <p:cNvSpPr>
            <a:spLocks noChangeArrowheads="1"/>
          </p:cNvSpPr>
          <p:nvPr/>
        </p:nvSpPr>
        <p:spPr bwMode="auto">
          <a:xfrm>
            <a:off x="9491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5" name="Oval 73">
            <a:extLst>
              <a:ext uri="{FF2B5EF4-FFF2-40B4-BE49-F238E27FC236}">
                <a16:creationId xmlns:a16="http://schemas.microsoft.com/office/drawing/2014/main" id="{3A62B908-26A4-934E-88ED-A07521B3BDA9}"/>
              </a:ext>
            </a:extLst>
          </p:cNvPr>
          <p:cNvSpPr>
            <a:spLocks noChangeArrowheads="1"/>
          </p:cNvSpPr>
          <p:nvPr/>
        </p:nvSpPr>
        <p:spPr bwMode="auto">
          <a:xfrm>
            <a:off x="9488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6" name="Oval 74">
            <a:extLst>
              <a:ext uri="{FF2B5EF4-FFF2-40B4-BE49-F238E27FC236}">
                <a16:creationId xmlns:a16="http://schemas.microsoft.com/office/drawing/2014/main" id="{606F1101-649C-774E-94F0-05381E57947F}"/>
              </a:ext>
            </a:extLst>
          </p:cNvPr>
          <p:cNvSpPr>
            <a:spLocks noChangeArrowheads="1"/>
          </p:cNvSpPr>
          <p:nvPr/>
        </p:nvSpPr>
        <p:spPr bwMode="auto">
          <a:xfrm>
            <a:off x="9485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7" name="Oval 75">
            <a:extLst>
              <a:ext uri="{FF2B5EF4-FFF2-40B4-BE49-F238E27FC236}">
                <a16:creationId xmlns:a16="http://schemas.microsoft.com/office/drawing/2014/main" id="{4DD0877E-C0E7-254C-898C-B0F04CE17556}"/>
              </a:ext>
            </a:extLst>
          </p:cNvPr>
          <p:cNvSpPr>
            <a:spLocks noChangeArrowheads="1"/>
          </p:cNvSpPr>
          <p:nvPr/>
        </p:nvSpPr>
        <p:spPr bwMode="auto">
          <a:xfrm>
            <a:off x="9493250" y="47752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3" name="Picture 2">
            <a:extLst>
              <a:ext uri="{FF2B5EF4-FFF2-40B4-BE49-F238E27FC236}">
                <a16:creationId xmlns:a16="http://schemas.microsoft.com/office/drawing/2014/main" id="{C769B390-AF67-FD4C-981C-BF301CACB19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40342" y="671513"/>
            <a:ext cx="3543300" cy="5867400"/>
          </a:xfrm>
          <a:prstGeom prst="rect">
            <a:avLst/>
          </a:prstGeom>
        </p:spPr>
      </p:pic>
      <p:pic>
        <p:nvPicPr>
          <p:cNvPr id="5" name="Picture 4">
            <a:extLst>
              <a:ext uri="{FF2B5EF4-FFF2-40B4-BE49-F238E27FC236}">
                <a16:creationId xmlns:a16="http://schemas.microsoft.com/office/drawing/2014/main" id="{E0E64F85-6B2C-0E4B-9A33-A8E2583CD09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35625" y="1599067"/>
            <a:ext cx="3752712" cy="1941058"/>
          </a:xfrm>
          <a:prstGeom prst="rect">
            <a:avLst/>
          </a:prstGeom>
        </p:spPr>
      </p:pic>
    </p:spTree>
    <p:extLst>
      <p:ext uri="{BB962C8B-B14F-4D97-AF65-F5344CB8AC3E}">
        <p14:creationId xmlns:p14="http://schemas.microsoft.com/office/powerpoint/2010/main" val="14804616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223BB-8E3E-7D42-91A4-283093694673}"/>
              </a:ext>
            </a:extLst>
          </p:cNvPr>
          <p:cNvSpPr>
            <a:spLocks noGrp="1"/>
          </p:cNvSpPr>
          <p:nvPr>
            <p:ph type="title"/>
          </p:nvPr>
        </p:nvSpPr>
        <p:spPr>
          <a:xfrm>
            <a:off x="1524001" y="0"/>
            <a:ext cx="4753429" cy="762000"/>
          </a:xfrm>
        </p:spPr>
        <p:txBody>
          <a:bodyPr/>
          <a:lstStyle/>
          <a:p>
            <a:r>
              <a:rPr lang="en-US" altLang="en-US" dirty="0">
                <a:ea typeface="ＭＳ Ｐゴシック" panose="020B0600070205080204" pitchFamily="34" charset="-128"/>
              </a:rPr>
              <a:t>Ernst Abbe  (1840-1905)</a:t>
            </a:r>
            <a:endParaRPr lang="en-US" dirty="0"/>
          </a:p>
        </p:txBody>
      </p:sp>
      <p:sp>
        <p:nvSpPr>
          <p:cNvPr id="3" name="Content Placeholder 2">
            <a:extLst>
              <a:ext uri="{FF2B5EF4-FFF2-40B4-BE49-F238E27FC236}">
                <a16:creationId xmlns:a16="http://schemas.microsoft.com/office/drawing/2014/main" id="{27C42339-FD82-B544-9720-6AE20A5D2CFB}"/>
              </a:ext>
            </a:extLst>
          </p:cNvPr>
          <p:cNvSpPr>
            <a:spLocks noGrp="1"/>
          </p:cNvSpPr>
          <p:nvPr>
            <p:ph idx="1"/>
          </p:nvPr>
        </p:nvSpPr>
        <p:spPr>
          <a:xfrm>
            <a:off x="1752908" y="1384528"/>
            <a:ext cx="5240502" cy="2731861"/>
          </a:xfrm>
        </p:spPr>
        <p:txBody>
          <a:bodyPr/>
          <a:lstStyle/>
          <a:p>
            <a:pPr marL="0" indent="0">
              <a:buNone/>
            </a:pPr>
            <a:r>
              <a:rPr lang="en-US" sz="1600" b="1" dirty="0"/>
              <a:t>Abbe Number (or V Number)</a:t>
            </a:r>
            <a:r>
              <a:rPr lang="en-US" sz="1600" dirty="0"/>
              <a:t> - The value (often symbolized by the Greek letter </a:t>
            </a:r>
            <a:r>
              <a:rPr lang="en-US" sz="1600" b="1" dirty="0"/>
              <a:t>n</a:t>
            </a:r>
            <a:r>
              <a:rPr lang="en-US" sz="1600" dirty="0"/>
              <a:t> or the letter </a:t>
            </a:r>
            <a:r>
              <a:rPr lang="en-US" sz="1600" b="1" dirty="0"/>
              <a:t>V</a:t>
            </a:r>
            <a:r>
              <a:rPr lang="en-US" sz="1600" dirty="0"/>
              <a:t>) expressing the </a:t>
            </a:r>
            <a:r>
              <a:rPr lang="en-US" sz="1600" b="1" dirty="0"/>
              <a:t>dispersion</a:t>
            </a:r>
            <a:r>
              <a:rPr lang="en-US" sz="1600" dirty="0"/>
              <a:t> of an optical medium, which is directly proportional to the chromatic quality of a lens. Its value is given by the expression:</a:t>
            </a:r>
          </a:p>
          <a:p>
            <a:pPr marL="0" indent="0">
              <a:buNone/>
            </a:pPr>
            <a:endParaRPr lang="en-US" sz="1600" dirty="0"/>
          </a:p>
          <a:p>
            <a:pPr marL="0" indent="0">
              <a:buNone/>
            </a:pPr>
            <a:r>
              <a:rPr lang="en-US" sz="1600" b="1" dirty="0"/>
              <a:t>V = n = (</a:t>
            </a:r>
            <a:r>
              <a:rPr lang="en-US" sz="1600" b="1" dirty="0" err="1"/>
              <a:t>n</a:t>
            </a:r>
            <a:r>
              <a:rPr lang="en-US" sz="1600" b="1" baseline="-25000" dirty="0" err="1"/>
              <a:t>d</a:t>
            </a:r>
            <a:r>
              <a:rPr lang="en-US" sz="1600" b="1" dirty="0"/>
              <a:t> - 1)/(</a:t>
            </a:r>
            <a:r>
              <a:rPr lang="en-US" sz="1600" b="1" dirty="0" err="1"/>
              <a:t>n</a:t>
            </a:r>
            <a:r>
              <a:rPr lang="en-US" sz="1600" b="1" baseline="-25000" dirty="0" err="1"/>
              <a:t>F</a:t>
            </a:r>
            <a:r>
              <a:rPr lang="en-US" sz="1600" b="1" dirty="0"/>
              <a:t> - </a:t>
            </a:r>
            <a:r>
              <a:rPr lang="en-US" sz="1600" b="1" dirty="0" err="1"/>
              <a:t>n</a:t>
            </a:r>
            <a:r>
              <a:rPr lang="en-US" sz="1600" b="1" baseline="-25000" dirty="0" err="1"/>
              <a:t>c</a:t>
            </a:r>
            <a:r>
              <a:rPr lang="en-US" sz="1600" b="1" dirty="0"/>
              <a:t>)</a:t>
            </a:r>
          </a:p>
          <a:p>
            <a:pPr marL="0" indent="0">
              <a:buNone/>
            </a:pPr>
            <a:endParaRPr lang="en-US" sz="1600" b="1" dirty="0"/>
          </a:p>
          <a:p>
            <a:pPr marL="0" indent="0">
              <a:buNone/>
            </a:pPr>
            <a:r>
              <a:rPr lang="en-US" sz="1600" dirty="0"/>
              <a:t>Where </a:t>
            </a:r>
            <a:r>
              <a:rPr lang="en-US" sz="1600" b="1" dirty="0"/>
              <a:t>n(d)</a:t>
            </a:r>
            <a:r>
              <a:rPr lang="en-US" sz="1600" dirty="0"/>
              <a:t>, </a:t>
            </a:r>
            <a:r>
              <a:rPr lang="en-US" sz="1600" b="1" dirty="0"/>
              <a:t>n(F)</a:t>
            </a:r>
            <a:r>
              <a:rPr lang="en-US" sz="1600" dirty="0"/>
              <a:t> and </a:t>
            </a:r>
            <a:r>
              <a:rPr lang="en-US" sz="1600" b="1" dirty="0"/>
              <a:t>n(c)</a:t>
            </a:r>
            <a:r>
              <a:rPr lang="en-US" sz="1600" dirty="0"/>
              <a:t> are the </a:t>
            </a:r>
            <a:r>
              <a:rPr lang="en-US" sz="1600" b="1" dirty="0"/>
              <a:t>refractive indices</a:t>
            </a:r>
            <a:r>
              <a:rPr lang="en-US" sz="1600" dirty="0"/>
              <a:t> pertaining to the </a:t>
            </a:r>
            <a:r>
              <a:rPr lang="en-US" sz="1600" b="1" dirty="0"/>
              <a:t>wavelengths</a:t>
            </a:r>
            <a:r>
              <a:rPr lang="en-US" sz="1600" dirty="0"/>
              <a:t> of the Fraunhofer lines 587.6, 486.1, and 656.3 nanometers respectively. The Abbe number of a glass mixture is carefully monitored and controlled by manufacturers to achieve target dispersion values, which usually range between 20 and 60. A typical plot of Abbe number versus refractive index is presented in the figure below. The </a:t>
            </a:r>
            <a:r>
              <a:rPr lang="en-US" sz="1600" b="1" dirty="0"/>
              <a:t>glass map</a:t>
            </a:r>
            <a:r>
              <a:rPr lang="en-US" sz="1600" dirty="0"/>
              <a:t> is subdivided into regions that represent various types of glass.</a:t>
            </a:r>
          </a:p>
          <a:p>
            <a:pPr marL="0" indent="0">
              <a:buNone/>
            </a:pPr>
            <a:endParaRPr lang="en-US" sz="1600" dirty="0"/>
          </a:p>
        </p:txBody>
      </p:sp>
      <p:sp>
        <p:nvSpPr>
          <p:cNvPr id="4" name="Line 8">
            <a:extLst>
              <a:ext uri="{FF2B5EF4-FFF2-40B4-BE49-F238E27FC236}">
                <a16:creationId xmlns:a16="http://schemas.microsoft.com/office/drawing/2014/main" id="{70F9531C-B5EE-9C4B-91ED-C4F660645895}"/>
              </a:ext>
            </a:extLst>
          </p:cNvPr>
          <p:cNvSpPr>
            <a:spLocks noChangeShapeType="1"/>
          </p:cNvSpPr>
          <p:nvPr/>
        </p:nvSpPr>
        <p:spPr bwMode="auto">
          <a:xfrm>
            <a:off x="9588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5" name="Line 52">
            <a:extLst>
              <a:ext uri="{FF2B5EF4-FFF2-40B4-BE49-F238E27FC236}">
                <a16:creationId xmlns:a16="http://schemas.microsoft.com/office/drawing/2014/main" id="{1832A0F1-BC4F-784E-8383-99AE0C6BFBFA}"/>
              </a:ext>
            </a:extLst>
          </p:cNvPr>
          <p:cNvSpPr>
            <a:spLocks noChangeShapeType="1"/>
          </p:cNvSpPr>
          <p:nvPr/>
        </p:nvSpPr>
        <p:spPr bwMode="auto">
          <a:xfrm>
            <a:off x="9588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6" name="Line 53">
            <a:extLst>
              <a:ext uri="{FF2B5EF4-FFF2-40B4-BE49-F238E27FC236}">
                <a16:creationId xmlns:a16="http://schemas.microsoft.com/office/drawing/2014/main" id="{24CC259F-6E7A-4447-B306-109A10ED5DFB}"/>
              </a:ext>
            </a:extLst>
          </p:cNvPr>
          <p:cNvSpPr>
            <a:spLocks noChangeShapeType="1"/>
          </p:cNvSpPr>
          <p:nvPr/>
        </p:nvSpPr>
        <p:spPr bwMode="auto">
          <a:xfrm>
            <a:off x="9588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7" name="Oval 54">
            <a:extLst>
              <a:ext uri="{FF2B5EF4-FFF2-40B4-BE49-F238E27FC236}">
                <a16:creationId xmlns:a16="http://schemas.microsoft.com/office/drawing/2014/main" id="{B55359FA-EFBB-AF4F-8A1B-ABA1B7C6FF0F}"/>
              </a:ext>
            </a:extLst>
          </p:cNvPr>
          <p:cNvSpPr>
            <a:spLocks noChangeArrowheads="1"/>
          </p:cNvSpPr>
          <p:nvPr/>
        </p:nvSpPr>
        <p:spPr bwMode="auto">
          <a:xfrm>
            <a:off x="9493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 name="Oval 55">
            <a:extLst>
              <a:ext uri="{FF2B5EF4-FFF2-40B4-BE49-F238E27FC236}">
                <a16:creationId xmlns:a16="http://schemas.microsoft.com/office/drawing/2014/main" id="{85720F96-A8FB-D14A-9CB7-5BC0558F0D6B}"/>
              </a:ext>
            </a:extLst>
          </p:cNvPr>
          <p:cNvSpPr>
            <a:spLocks noChangeArrowheads="1"/>
          </p:cNvSpPr>
          <p:nvPr/>
        </p:nvSpPr>
        <p:spPr bwMode="auto">
          <a:xfrm>
            <a:off x="9496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 name="Oval 56">
            <a:extLst>
              <a:ext uri="{FF2B5EF4-FFF2-40B4-BE49-F238E27FC236}">
                <a16:creationId xmlns:a16="http://schemas.microsoft.com/office/drawing/2014/main" id="{95566E5C-59EB-FE44-8B91-E934F7AE744F}"/>
              </a:ext>
            </a:extLst>
          </p:cNvPr>
          <p:cNvSpPr>
            <a:spLocks noChangeArrowheads="1"/>
          </p:cNvSpPr>
          <p:nvPr/>
        </p:nvSpPr>
        <p:spPr bwMode="auto">
          <a:xfrm>
            <a:off x="9499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 name="Oval 57">
            <a:extLst>
              <a:ext uri="{FF2B5EF4-FFF2-40B4-BE49-F238E27FC236}">
                <a16:creationId xmlns:a16="http://schemas.microsoft.com/office/drawing/2014/main" id="{EFBE460C-666D-B447-979D-7564CCD4D0F5}"/>
              </a:ext>
            </a:extLst>
          </p:cNvPr>
          <p:cNvSpPr>
            <a:spLocks noChangeArrowheads="1"/>
          </p:cNvSpPr>
          <p:nvPr/>
        </p:nvSpPr>
        <p:spPr bwMode="auto">
          <a:xfrm>
            <a:off x="9491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1" name="Oval 58">
            <a:extLst>
              <a:ext uri="{FF2B5EF4-FFF2-40B4-BE49-F238E27FC236}">
                <a16:creationId xmlns:a16="http://schemas.microsoft.com/office/drawing/2014/main" id="{1D78571C-D052-5247-A3F1-1655E2FBB259}"/>
              </a:ext>
            </a:extLst>
          </p:cNvPr>
          <p:cNvSpPr>
            <a:spLocks noChangeArrowheads="1"/>
          </p:cNvSpPr>
          <p:nvPr/>
        </p:nvSpPr>
        <p:spPr bwMode="auto">
          <a:xfrm>
            <a:off x="9498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 name="Oval 59">
            <a:extLst>
              <a:ext uri="{FF2B5EF4-FFF2-40B4-BE49-F238E27FC236}">
                <a16:creationId xmlns:a16="http://schemas.microsoft.com/office/drawing/2014/main" id="{C89D343C-4CBE-5D4E-8C62-CA47110667B4}"/>
              </a:ext>
            </a:extLst>
          </p:cNvPr>
          <p:cNvSpPr>
            <a:spLocks noChangeArrowheads="1"/>
          </p:cNvSpPr>
          <p:nvPr/>
        </p:nvSpPr>
        <p:spPr bwMode="auto">
          <a:xfrm>
            <a:off x="9501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3" name="Oval 60">
            <a:extLst>
              <a:ext uri="{FF2B5EF4-FFF2-40B4-BE49-F238E27FC236}">
                <a16:creationId xmlns:a16="http://schemas.microsoft.com/office/drawing/2014/main" id="{7A82D7BA-D010-8046-B7FF-B4A72C1CAB51}"/>
              </a:ext>
            </a:extLst>
          </p:cNvPr>
          <p:cNvSpPr>
            <a:spLocks noChangeArrowheads="1"/>
          </p:cNvSpPr>
          <p:nvPr/>
        </p:nvSpPr>
        <p:spPr bwMode="auto">
          <a:xfrm>
            <a:off x="9493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4" name="Oval 61">
            <a:extLst>
              <a:ext uri="{FF2B5EF4-FFF2-40B4-BE49-F238E27FC236}">
                <a16:creationId xmlns:a16="http://schemas.microsoft.com/office/drawing/2014/main" id="{7B17062C-259A-A044-B600-4BC8995959E2}"/>
              </a:ext>
            </a:extLst>
          </p:cNvPr>
          <p:cNvSpPr>
            <a:spLocks noChangeArrowheads="1"/>
          </p:cNvSpPr>
          <p:nvPr/>
        </p:nvSpPr>
        <p:spPr bwMode="auto">
          <a:xfrm>
            <a:off x="9483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5" name="Oval 62">
            <a:extLst>
              <a:ext uri="{FF2B5EF4-FFF2-40B4-BE49-F238E27FC236}">
                <a16:creationId xmlns:a16="http://schemas.microsoft.com/office/drawing/2014/main" id="{A341E502-DD2B-3847-A51C-0970893DD765}"/>
              </a:ext>
            </a:extLst>
          </p:cNvPr>
          <p:cNvSpPr>
            <a:spLocks noChangeArrowheads="1"/>
          </p:cNvSpPr>
          <p:nvPr/>
        </p:nvSpPr>
        <p:spPr bwMode="auto">
          <a:xfrm>
            <a:off x="9485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6" name="Oval 63">
            <a:extLst>
              <a:ext uri="{FF2B5EF4-FFF2-40B4-BE49-F238E27FC236}">
                <a16:creationId xmlns:a16="http://schemas.microsoft.com/office/drawing/2014/main" id="{1D34728E-661E-B149-BEFC-A4FC874EB463}"/>
              </a:ext>
            </a:extLst>
          </p:cNvPr>
          <p:cNvSpPr>
            <a:spLocks noChangeArrowheads="1"/>
          </p:cNvSpPr>
          <p:nvPr/>
        </p:nvSpPr>
        <p:spPr bwMode="auto">
          <a:xfrm>
            <a:off x="9486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7" name="Oval 64">
            <a:extLst>
              <a:ext uri="{FF2B5EF4-FFF2-40B4-BE49-F238E27FC236}">
                <a16:creationId xmlns:a16="http://schemas.microsoft.com/office/drawing/2014/main" id="{AF89E820-97EB-4944-A1B6-CB85CE4130A6}"/>
              </a:ext>
            </a:extLst>
          </p:cNvPr>
          <p:cNvSpPr>
            <a:spLocks noChangeArrowheads="1"/>
          </p:cNvSpPr>
          <p:nvPr/>
        </p:nvSpPr>
        <p:spPr bwMode="auto">
          <a:xfrm>
            <a:off x="9501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8" name="Oval 65">
            <a:extLst>
              <a:ext uri="{FF2B5EF4-FFF2-40B4-BE49-F238E27FC236}">
                <a16:creationId xmlns:a16="http://schemas.microsoft.com/office/drawing/2014/main" id="{2F608B86-BDBF-504F-9F17-C512996F7988}"/>
              </a:ext>
            </a:extLst>
          </p:cNvPr>
          <p:cNvSpPr>
            <a:spLocks noChangeArrowheads="1"/>
          </p:cNvSpPr>
          <p:nvPr/>
        </p:nvSpPr>
        <p:spPr bwMode="auto">
          <a:xfrm>
            <a:off x="9494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9" name="Oval 66">
            <a:extLst>
              <a:ext uri="{FF2B5EF4-FFF2-40B4-BE49-F238E27FC236}">
                <a16:creationId xmlns:a16="http://schemas.microsoft.com/office/drawing/2014/main" id="{3F32E059-B34C-2548-BC2A-ED4B69C0E679}"/>
              </a:ext>
            </a:extLst>
          </p:cNvPr>
          <p:cNvSpPr>
            <a:spLocks noChangeArrowheads="1"/>
          </p:cNvSpPr>
          <p:nvPr/>
        </p:nvSpPr>
        <p:spPr bwMode="auto">
          <a:xfrm>
            <a:off x="9494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0" name="Oval 67">
            <a:extLst>
              <a:ext uri="{FF2B5EF4-FFF2-40B4-BE49-F238E27FC236}">
                <a16:creationId xmlns:a16="http://schemas.microsoft.com/office/drawing/2014/main" id="{7ECE9B74-EA98-704A-B29F-3032D59FAA3E}"/>
              </a:ext>
            </a:extLst>
          </p:cNvPr>
          <p:cNvSpPr>
            <a:spLocks noChangeArrowheads="1"/>
          </p:cNvSpPr>
          <p:nvPr/>
        </p:nvSpPr>
        <p:spPr bwMode="auto">
          <a:xfrm>
            <a:off x="9490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1" name="Oval 68">
            <a:extLst>
              <a:ext uri="{FF2B5EF4-FFF2-40B4-BE49-F238E27FC236}">
                <a16:creationId xmlns:a16="http://schemas.microsoft.com/office/drawing/2014/main" id="{4FF87DA2-DA81-5040-B93A-8A6B376AB8AB}"/>
              </a:ext>
            </a:extLst>
          </p:cNvPr>
          <p:cNvSpPr>
            <a:spLocks noChangeArrowheads="1"/>
          </p:cNvSpPr>
          <p:nvPr/>
        </p:nvSpPr>
        <p:spPr bwMode="auto">
          <a:xfrm>
            <a:off x="9490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2" name="Oval 69">
            <a:extLst>
              <a:ext uri="{FF2B5EF4-FFF2-40B4-BE49-F238E27FC236}">
                <a16:creationId xmlns:a16="http://schemas.microsoft.com/office/drawing/2014/main" id="{CAF43DC5-0CA4-B147-B9A8-7BA3AA12A31B}"/>
              </a:ext>
            </a:extLst>
          </p:cNvPr>
          <p:cNvSpPr>
            <a:spLocks noChangeArrowheads="1"/>
          </p:cNvSpPr>
          <p:nvPr/>
        </p:nvSpPr>
        <p:spPr bwMode="auto">
          <a:xfrm>
            <a:off x="9486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3" name="Text Box 70">
            <a:extLst>
              <a:ext uri="{FF2B5EF4-FFF2-40B4-BE49-F238E27FC236}">
                <a16:creationId xmlns:a16="http://schemas.microsoft.com/office/drawing/2014/main" id="{53A6B26D-2CB3-8D4E-A8C1-8D918996820E}"/>
              </a:ext>
            </a:extLst>
          </p:cNvPr>
          <p:cNvSpPr txBox="1">
            <a:spLocks noChangeArrowheads="1"/>
          </p:cNvSpPr>
          <p:nvPr/>
        </p:nvSpPr>
        <p:spPr bwMode="auto">
          <a:xfrm>
            <a:off x="9677401" y="4621214"/>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1900</a:t>
            </a:r>
          </a:p>
        </p:txBody>
      </p:sp>
      <p:sp>
        <p:nvSpPr>
          <p:cNvPr id="24" name="Oval 71">
            <a:extLst>
              <a:ext uri="{FF2B5EF4-FFF2-40B4-BE49-F238E27FC236}">
                <a16:creationId xmlns:a16="http://schemas.microsoft.com/office/drawing/2014/main" id="{F96ED2AE-6DCA-3649-85EF-7CEF3A90A73A}"/>
              </a:ext>
            </a:extLst>
          </p:cNvPr>
          <p:cNvSpPr>
            <a:spLocks noChangeArrowheads="1"/>
          </p:cNvSpPr>
          <p:nvPr/>
        </p:nvSpPr>
        <p:spPr bwMode="auto">
          <a:xfrm>
            <a:off x="9483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5" name="Oval 72">
            <a:extLst>
              <a:ext uri="{FF2B5EF4-FFF2-40B4-BE49-F238E27FC236}">
                <a16:creationId xmlns:a16="http://schemas.microsoft.com/office/drawing/2014/main" id="{A2225570-0E97-8A46-8876-404E04134C85}"/>
              </a:ext>
            </a:extLst>
          </p:cNvPr>
          <p:cNvSpPr>
            <a:spLocks noChangeArrowheads="1"/>
          </p:cNvSpPr>
          <p:nvPr/>
        </p:nvSpPr>
        <p:spPr bwMode="auto">
          <a:xfrm>
            <a:off x="9491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6" name="Oval 73">
            <a:extLst>
              <a:ext uri="{FF2B5EF4-FFF2-40B4-BE49-F238E27FC236}">
                <a16:creationId xmlns:a16="http://schemas.microsoft.com/office/drawing/2014/main" id="{B339013F-962C-2647-BE7E-8AE55BDFE9A6}"/>
              </a:ext>
            </a:extLst>
          </p:cNvPr>
          <p:cNvSpPr>
            <a:spLocks noChangeArrowheads="1"/>
          </p:cNvSpPr>
          <p:nvPr/>
        </p:nvSpPr>
        <p:spPr bwMode="auto">
          <a:xfrm>
            <a:off x="9488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7" name="Oval 74">
            <a:extLst>
              <a:ext uri="{FF2B5EF4-FFF2-40B4-BE49-F238E27FC236}">
                <a16:creationId xmlns:a16="http://schemas.microsoft.com/office/drawing/2014/main" id="{F8721327-5F78-4147-B033-24DA901B74F9}"/>
              </a:ext>
            </a:extLst>
          </p:cNvPr>
          <p:cNvSpPr>
            <a:spLocks noChangeArrowheads="1"/>
          </p:cNvSpPr>
          <p:nvPr/>
        </p:nvSpPr>
        <p:spPr bwMode="auto">
          <a:xfrm>
            <a:off x="9485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 name="Oval 75">
            <a:extLst>
              <a:ext uri="{FF2B5EF4-FFF2-40B4-BE49-F238E27FC236}">
                <a16:creationId xmlns:a16="http://schemas.microsoft.com/office/drawing/2014/main" id="{8ADDBBE9-79E6-8C4D-94DE-8419F3A288D5}"/>
              </a:ext>
            </a:extLst>
          </p:cNvPr>
          <p:cNvSpPr>
            <a:spLocks noChangeArrowheads="1"/>
          </p:cNvSpPr>
          <p:nvPr/>
        </p:nvSpPr>
        <p:spPr bwMode="auto">
          <a:xfrm>
            <a:off x="9493250" y="47752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29" name="Picture 28">
            <a:extLst>
              <a:ext uri="{FF2B5EF4-FFF2-40B4-BE49-F238E27FC236}">
                <a16:creationId xmlns:a16="http://schemas.microsoft.com/office/drawing/2014/main" id="{48ED7221-1878-5842-A9B4-78A21ED5E921}"/>
              </a:ext>
            </a:extLst>
          </p:cNvPr>
          <p:cNvPicPr>
            <a:picLocks noChangeAspect="1"/>
          </p:cNvPicPr>
          <p:nvPr/>
        </p:nvPicPr>
        <p:blipFill>
          <a:blip r:embed="rId3"/>
          <a:stretch>
            <a:fillRect/>
          </a:stretch>
        </p:blipFill>
        <p:spPr>
          <a:xfrm>
            <a:off x="7168950" y="2154012"/>
            <a:ext cx="2232227" cy="2509093"/>
          </a:xfrm>
          <a:prstGeom prst="rect">
            <a:avLst/>
          </a:prstGeom>
        </p:spPr>
      </p:pic>
      <p:pic>
        <p:nvPicPr>
          <p:cNvPr id="30" name="Picture 1029" descr="IMG_2517">
            <a:extLst>
              <a:ext uri="{FF2B5EF4-FFF2-40B4-BE49-F238E27FC236}">
                <a16:creationId xmlns:a16="http://schemas.microsoft.com/office/drawing/2014/main" id="{8195DE91-0EC2-2246-830E-4461BE9A51D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260985" y="311062"/>
            <a:ext cx="1094154" cy="1338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21674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A0325482-F7D0-CA44-818A-DEB928ED04E6}"/>
              </a:ext>
            </a:extLst>
          </p:cNvPr>
          <p:cNvSpPr>
            <a:spLocks noGrp="1" noChangeArrowheads="1"/>
          </p:cNvSpPr>
          <p:nvPr>
            <p:ph type="title"/>
          </p:nvPr>
        </p:nvSpPr>
        <p:spPr>
          <a:xfrm>
            <a:off x="1643064" y="18257"/>
            <a:ext cx="5641975" cy="750888"/>
          </a:xfrm>
        </p:spPr>
        <p:txBody>
          <a:bodyPr/>
          <a:lstStyle/>
          <a:p>
            <a:pPr>
              <a:defRPr/>
            </a:pPr>
            <a:r>
              <a:rPr lang="en-US" altLang="en-US" dirty="0">
                <a:ea typeface="+mj-ea"/>
              </a:rPr>
              <a:t>Galileo Galilei  (1564-1642)</a:t>
            </a:r>
          </a:p>
        </p:txBody>
      </p:sp>
      <p:sp>
        <p:nvSpPr>
          <p:cNvPr id="22530" name="Rectangle 3">
            <a:extLst>
              <a:ext uri="{FF2B5EF4-FFF2-40B4-BE49-F238E27FC236}">
                <a16:creationId xmlns:a16="http://schemas.microsoft.com/office/drawing/2014/main" id="{14BEBE38-8E21-1D4A-99BD-CEF516B4345F}"/>
              </a:ext>
            </a:extLst>
          </p:cNvPr>
          <p:cNvSpPr>
            <a:spLocks noGrp="1" noChangeArrowheads="1"/>
          </p:cNvSpPr>
          <p:nvPr>
            <p:ph type="body" idx="1"/>
          </p:nvPr>
        </p:nvSpPr>
        <p:spPr>
          <a:xfrm>
            <a:off x="252501" y="3887022"/>
            <a:ext cx="10521773" cy="2423761"/>
          </a:xfrm>
        </p:spPr>
        <p:txBody>
          <a:bodyPr/>
          <a:lstStyle/>
          <a:p>
            <a:pPr>
              <a:lnSpc>
                <a:spcPct val="90000"/>
              </a:lnSpc>
              <a:spcBef>
                <a:spcPct val="0"/>
              </a:spcBef>
            </a:pPr>
            <a:r>
              <a:rPr lang="en-US" altLang="en-US" sz="2000" dirty="0">
                <a:ea typeface="ＭＳ Ｐゴシック" panose="020B0600070205080204" pitchFamily="34" charset="-128"/>
              </a:rPr>
              <a:t>in 1609 Galileo built an optical device that could magnify images up to 10 times…..</a:t>
            </a:r>
          </a:p>
          <a:p>
            <a:pPr>
              <a:lnSpc>
                <a:spcPct val="90000"/>
              </a:lnSpc>
              <a:spcBef>
                <a:spcPct val="0"/>
              </a:spcBef>
            </a:pPr>
            <a:r>
              <a:rPr lang="en-US" altLang="en-US" sz="2000" dirty="0">
                <a:ea typeface="ＭＳ Ｐゴシック" panose="020B0600070205080204" pitchFamily="34" charset="-128"/>
              </a:rPr>
              <a:t>The name "telescope" was coined for Galileo's instrument by a Greek mathematician, Giovanni </a:t>
            </a:r>
            <a:r>
              <a:rPr lang="en-US" altLang="en-US" sz="2000" dirty="0" err="1">
                <a:ea typeface="ＭＳ Ｐゴシック" panose="020B0600070205080204" pitchFamily="34" charset="-128"/>
              </a:rPr>
              <a:t>Demisiani</a:t>
            </a:r>
            <a:r>
              <a:rPr lang="en-US" altLang="en-US" sz="2000" dirty="0">
                <a:ea typeface="ＭＳ Ｐゴシック" panose="020B0600070205080204" pitchFamily="34" charset="-128"/>
              </a:rPr>
              <a:t>, at a banquet held in 1611 by Prince Federico </a:t>
            </a:r>
            <a:r>
              <a:rPr lang="en-US" altLang="en-US" sz="2000" dirty="0" err="1">
                <a:ea typeface="ＭＳ Ｐゴシック" panose="020B0600070205080204" pitchFamily="34" charset="-128"/>
              </a:rPr>
              <a:t>Cesi</a:t>
            </a:r>
            <a:r>
              <a:rPr lang="en-US" altLang="en-US" sz="2000" dirty="0">
                <a:ea typeface="ＭＳ Ｐゴシック" panose="020B0600070205080204" pitchFamily="34" charset="-128"/>
              </a:rPr>
              <a:t> to make Galileo a member of his </a:t>
            </a:r>
            <a:r>
              <a:rPr lang="en-US" altLang="en-US" sz="2000" dirty="0">
                <a:ea typeface="ＭＳ Ｐゴシック" panose="020B0600070205080204" pitchFamily="34" charset="-128"/>
                <a:hlinkClick r:id="rId3" tooltip="Accademia dei Lincei"/>
              </a:rPr>
              <a:t>Accademia dei Lincei</a:t>
            </a:r>
            <a:r>
              <a:rPr lang="en-US" altLang="en-US" sz="2000" dirty="0">
                <a:ea typeface="ＭＳ Ｐゴシック" panose="020B0600070205080204" pitchFamily="34" charset="-128"/>
              </a:rPr>
              <a:t> </a:t>
            </a:r>
            <a:r>
              <a:rPr lang="en-US" altLang="en-US" sz="1400" dirty="0">
                <a:ea typeface="ＭＳ Ｐゴシック" panose="020B0600070205080204" pitchFamily="34" charset="-128"/>
              </a:rPr>
              <a:t>(literally the "Academy of the Lynx-Eyed", but anglicized as the </a:t>
            </a:r>
            <a:r>
              <a:rPr lang="en-US" altLang="en-US" sz="1400" b="1" dirty="0" err="1">
                <a:ea typeface="ＭＳ Ｐゴシック" panose="020B0600070205080204" pitchFamily="34" charset="-128"/>
              </a:rPr>
              <a:t>Lincean</a:t>
            </a:r>
            <a:r>
              <a:rPr lang="en-US" altLang="en-US" sz="1400" b="1" dirty="0">
                <a:ea typeface="ＭＳ Ｐゴシック" panose="020B0600070205080204" pitchFamily="34" charset="-128"/>
              </a:rPr>
              <a:t> Academy)(Per Wikipedia </a:t>
            </a:r>
            <a:r>
              <a:rPr lang="en-US" altLang="en-US" sz="2000" b="1" dirty="0">
                <a:ea typeface="ＭＳ Ｐゴシック" panose="020B0600070205080204" pitchFamily="34" charset="-128"/>
              </a:rPr>
              <a:t>1610</a:t>
            </a:r>
            <a:r>
              <a:rPr lang="en-US" altLang="en-US" sz="2000" dirty="0">
                <a:ea typeface="ＭＳ Ｐゴシック" panose="020B0600070205080204" pitchFamily="34" charset="-128"/>
              </a:rPr>
              <a:t>  - </a:t>
            </a:r>
            <a:r>
              <a:rPr lang="en-US" altLang="en-US" sz="1800" dirty="0">
                <a:ea typeface="ＭＳ Ｐゴシック" panose="020B0600070205080204" pitchFamily="34" charset="-128"/>
              </a:rPr>
              <a:t>he began publicly supporting the </a:t>
            </a:r>
            <a:r>
              <a:rPr lang="en-US" altLang="en-US" sz="1800" dirty="0">
                <a:ea typeface="ＭＳ Ｐゴシック" panose="020B0600070205080204" pitchFamily="34" charset="-128"/>
                <a:hlinkClick r:id="rId4" tooltip="Heliocentric"/>
              </a:rPr>
              <a:t>heliocentric</a:t>
            </a:r>
            <a:r>
              <a:rPr lang="en-US" altLang="en-US" sz="1800" dirty="0">
                <a:ea typeface="ＭＳ Ｐゴシック" panose="020B0600070205080204" pitchFamily="34" charset="-128"/>
              </a:rPr>
              <a:t> view, which placed the Sun at the center of the universe</a:t>
            </a:r>
          </a:p>
          <a:p>
            <a:pPr>
              <a:lnSpc>
                <a:spcPct val="90000"/>
              </a:lnSpc>
              <a:spcBef>
                <a:spcPct val="0"/>
              </a:spcBef>
            </a:pPr>
            <a:endParaRPr lang="en-US" altLang="en-US" sz="1800" dirty="0">
              <a:ea typeface="ＭＳ Ｐゴシック" panose="020B0600070205080204" pitchFamily="34" charset="-128"/>
            </a:endParaRPr>
          </a:p>
          <a:p>
            <a:pPr>
              <a:lnSpc>
                <a:spcPct val="90000"/>
              </a:lnSpc>
              <a:spcBef>
                <a:spcPct val="0"/>
              </a:spcBef>
            </a:pPr>
            <a:endParaRPr lang="en-US" altLang="en-US" sz="1800" dirty="0">
              <a:ea typeface="ＭＳ Ｐゴシック" panose="020B0600070205080204" pitchFamily="34" charset="-128"/>
            </a:endParaRPr>
          </a:p>
        </p:txBody>
      </p:sp>
      <p:sp>
        <p:nvSpPr>
          <p:cNvPr id="22531" name="Text Box 4">
            <a:extLst>
              <a:ext uri="{FF2B5EF4-FFF2-40B4-BE49-F238E27FC236}">
                <a16:creationId xmlns:a16="http://schemas.microsoft.com/office/drawing/2014/main" id="{9FD2D64F-81A3-8449-AE50-DC6AD2AE651A}"/>
              </a:ext>
            </a:extLst>
          </p:cNvPr>
          <p:cNvSpPr txBox="1">
            <a:spLocks noChangeArrowheads="1"/>
          </p:cNvSpPr>
          <p:nvPr/>
        </p:nvSpPr>
        <p:spPr bwMode="auto">
          <a:xfrm>
            <a:off x="7843838" y="2286000"/>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buSzTx/>
              <a:buFontTx/>
              <a:buNone/>
            </a:pPr>
            <a:endParaRPr lang="en-US" altLang="en-US" sz="2400"/>
          </a:p>
        </p:txBody>
      </p:sp>
      <p:sp>
        <p:nvSpPr>
          <p:cNvPr id="22532" name="Text Box 6">
            <a:extLst>
              <a:ext uri="{FF2B5EF4-FFF2-40B4-BE49-F238E27FC236}">
                <a16:creationId xmlns:a16="http://schemas.microsoft.com/office/drawing/2014/main" id="{2B6FA2A1-BFB3-3049-A5C3-ADC38C5214E3}"/>
              </a:ext>
            </a:extLst>
          </p:cNvPr>
          <p:cNvSpPr txBox="1">
            <a:spLocks noChangeArrowheads="1"/>
          </p:cNvSpPr>
          <p:nvPr/>
        </p:nvSpPr>
        <p:spPr bwMode="auto">
          <a:xfrm>
            <a:off x="4713288" y="6069014"/>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000"/>
          </a:p>
        </p:txBody>
      </p:sp>
      <p:sp>
        <p:nvSpPr>
          <p:cNvPr id="8198" name="Line 8">
            <a:extLst>
              <a:ext uri="{FF2B5EF4-FFF2-40B4-BE49-F238E27FC236}">
                <a16:creationId xmlns:a16="http://schemas.microsoft.com/office/drawing/2014/main" id="{2844E994-E6C0-A744-87FC-E08A87A629E7}"/>
              </a:ext>
            </a:extLst>
          </p:cNvPr>
          <p:cNvSpPr>
            <a:spLocks noChangeShapeType="1"/>
          </p:cNvSpPr>
          <p:nvPr/>
        </p:nvSpPr>
        <p:spPr bwMode="auto">
          <a:xfrm>
            <a:off x="10929208" y="450893"/>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8199" name="Text Box 9">
            <a:extLst>
              <a:ext uri="{FF2B5EF4-FFF2-40B4-BE49-F238E27FC236}">
                <a16:creationId xmlns:a16="http://schemas.microsoft.com/office/drawing/2014/main" id="{63B77EAA-063F-224F-A0BD-9EA00DD36780}"/>
              </a:ext>
            </a:extLst>
          </p:cNvPr>
          <p:cNvSpPr txBox="1">
            <a:spLocks noChangeArrowheads="1"/>
          </p:cNvSpPr>
          <p:nvPr/>
        </p:nvSpPr>
        <p:spPr bwMode="auto">
          <a:xfrm>
            <a:off x="11033983" y="1046205"/>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1610</a:t>
            </a:r>
          </a:p>
        </p:txBody>
      </p:sp>
      <p:sp>
        <p:nvSpPr>
          <p:cNvPr id="22535" name="Oval 11">
            <a:extLst>
              <a:ext uri="{FF2B5EF4-FFF2-40B4-BE49-F238E27FC236}">
                <a16:creationId xmlns:a16="http://schemas.microsoft.com/office/drawing/2014/main" id="{83D89EF3-5F46-2D45-B63E-78B4043E8DCD}"/>
              </a:ext>
            </a:extLst>
          </p:cNvPr>
          <p:cNvSpPr>
            <a:spLocks noChangeArrowheads="1"/>
          </p:cNvSpPr>
          <p:nvPr/>
        </p:nvSpPr>
        <p:spPr bwMode="auto">
          <a:xfrm>
            <a:off x="10816496" y="59694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2536" name="Oval 15">
            <a:extLst>
              <a:ext uri="{FF2B5EF4-FFF2-40B4-BE49-F238E27FC236}">
                <a16:creationId xmlns:a16="http://schemas.microsoft.com/office/drawing/2014/main" id="{7DEE944B-9C1F-B34F-AB07-DB95A753B4E5}"/>
              </a:ext>
            </a:extLst>
          </p:cNvPr>
          <p:cNvSpPr>
            <a:spLocks noChangeArrowheads="1"/>
          </p:cNvSpPr>
          <p:nvPr/>
        </p:nvSpPr>
        <p:spPr bwMode="auto">
          <a:xfrm>
            <a:off x="10829196" y="121924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22537" name="Picture 16">
            <a:extLst>
              <a:ext uri="{FF2B5EF4-FFF2-40B4-BE49-F238E27FC236}">
                <a16:creationId xmlns:a16="http://schemas.microsoft.com/office/drawing/2014/main" id="{9AD068EE-A653-CC49-B634-A1ACADA6125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727951" y="225426"/>
            <a:ext cx="1560513"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8" name="Rectangle 18">
            <a:extLst>
              <a:ext uri="{FF2B5EF4-FFF2-40B4-BE49-F238E27FC236}">
                <a16:creationId xmlns:a16="http://schemas.microsoft.com/office/drawing/2014/main" id="{49882EA0-C5A6-AF44-B2F4-4AE2F5B19EFE}"/>
              </a:ext>
            </a:extLst>
          </p:cNvPr>
          <p:cNvSpPr>
            <a:spLocks noChangeArrowheads="1"/>
          </p:cNvSpPr>
          <p:nvPr/>
        </p:nvSpPr>
        <p:spPr bwMode="auto">
          <a:xfrm>
            <a:off x="1533526" y="3181350"/>
            <a:ext cx="79597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342900" indent="-342900">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endParaRPr lang="en-US" altLang="en-US" sz="2800" b="1" dirty="0"/>
          </a:p>
        </p:txBody>
      </p:sp>
      <p:sp>
        <p:nvSpPr>
          <p:cNvPr id="3" name="TextBox 2">
            <a:extLst>
              <a:ext uri="{FF2B5EF4-FFF2-40B4-BE49-F238E27FC236}">
                <a16:creationId xmlns:a16="http://schemas.microsoft.com/office/drawing/2014/main" id="{FE864340-1B61-2D4C-AEB8-EFC0CBEA3751}"/>
              </a:ext>
            </a:extLst>
          </p:cNvPr>
          <p:cNvSpPr txBox="1"/>
          <p:nvPr/>
        </p:nvSpPr>
        <p:spPr>
          <a:xfrm>
            <a:off x="4687568" y="706788"/>
            <a:ext cx="2920999" cy="830997"/>
          </a:xfrm>
          <a:prstGeom prst="rect">
            <a:avLst/>
          </a:prstGeom>
          <a:noFill/>
        </p:spPr>
        <p:txBody>
          <a:bodyPr wrap="square" rtlCol="0">
            <a:spAutoFit/>
          </a:bodyPr>
          <a:lstStyle/>
          <a:p>
            <a:r>
              <a:rPr lang="en-US" sz="1600" dirty="0"/>
              <a:t>…well the university eventually fired him….and he move to the university of Padua…..</a:t>
            </a:r>
          </a:p>
        </p:txBody>
      </p:sp>
      <p:pic>
        <p:nvPicPr>
          <p:cNvPr id="4" name="Picture 3">
            <a:extLst>
              <a:ext uri="{FF2B5EF4-FFF2-40B4-BE49-F238E27FC236}">
                <a16:creationId xmlns:a16="http://schemas.microsoft.com/office/drawing/2014/main" id="{EABC4C2A-A720-F342-8897-156FF83E8FA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9247" y="875248"/>
            <a:ext cx="3964803" cy="2944812"/>
          </a:xfrm>
          <a:prstGeom prst="rect">
            <a:avLst/>
          </a:prstGeom>
        </p:spPr>
      </p:pic>
      <p:pic>
        <p:nvPicPr>
          <p:cNvPr id="5" name="Picture 4">
            <a:extLst>
              <a:ext uri="{FF2B5EF4-FFF2-40B4-BE49-F238E27FC236}">
                <a16:creationId xmlns:a16="http://schemas.microsoft.com/office/drawing/2014/main" id="{96B050F6-948E-8A45-BD26-E7C261076F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22402" y="2047432"/>
            <a:ext cx="2921000" cy="1562100"/>
          </a:xfrm>
          <a:prstGeom prst="rect">
            <a:avLst/>
          </a:prstGeom>
        </p:spPr>
      </p:pic>
    </p:spTree>
    <p:extLst>
      <p:ext uri="{BB962C8B-B14F-4D97-AF65-F5344CB8AC3E}">
        <p14:creationId xmlns:p14="http://schemas.microsoft.com/office/powerpoint/2010/main" val="1314023423"/>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a:extLst>
              <a:ext uri="{FF2B5EF4-FFF2-40B4-BE49-F238E27FC236}">
                <a16:creationId xmlns:a16="http://schemas.microsoft.com/office/drawing/2014/main" id="{E8C68EFD-4C66-4945-92DD-E0127E0267E9}"/>
              </a:ext>
            </a:extLst>
          </p:cNvPr>
          <p:cNvSpPr>
            <a:spLocks noGrp="1" noChangeArrowheads="1"/>
          </p:cNvSpPr>
          <p:nvPr>
            <p:ph type="title"/>
          </p:nvPr>
        </p:nvSpPr>
        <p:spPr>
          <a:xfrm>
            <a:off x="1524001" y="0"/>
            <a:ext cx="5246914" cy="624114"/>
          </a:xfrm>
        </p:spPr>
        <p:txBody>
          <a:bodyPr/>
          <a:lstStyle/>
          <a:p>
            <a:r>
              <a:rPr lang="en-US" altLang="en-US" sz="2400" dirty="0">
                <a:ea typeface="ＭＳ Ｐゴシック" panose="020B0600070205080204" pitchFamily="34" charset="-128"/>
              </a:rPr>
              <a:t>Ernst Abbe  (1840-1905)</a:t>
            </a:r>
          </a:p>
        </p:txBody>
      </p:sp>
      <p:sp>
        <p:nvSpPr>
          <p:cNvPr id="75778" name="Rectangle 3">
            <a:extLst>
              <a:ext uri="{FF2B5EF4-FFF2-40B4-BE49-F238E27FC236}">
                <a16:creationId xmlns:a16="http://schemas.microsoft.com/office/drawing/2014/main" id="{2E90A377-7A8E-354D-A3FC-B24F6D6A57F2}"/>
              </a:ext>
            </a:extLst>
          </p:cNvPr>
          <p:cNvSpPr>
            <a:spLocks noGrp="1" noChangeArrowheads="1"/>
          </p:cNvSpPr>
          <p:nvPr>
            <p:ph type="body" idx="1"/>
          </p:nvPr>
        </p:nvSpPr>
        <p:spPr>
          <a:xfrm>
            <a:off x="1559529" y="788988"/>
            <a:ext cx="6726234" cy="4114800"/>
          </a:xfrm>
        </p:spPr>
        <p:txBody>
          <a:bodyPr/>
          <a:lstStyle/>
          <a:p>
            <a:r>
              <a:rPr lang="en-US" sz="1800" dirty="0"/>
              <a:t>In 1889, the year after Zeiss’ Death, Abbe set and endowed the Carl Zeiss Foundation</a:t>
            </a:r>
          </a:p>
          <a:p>
            <a:r>
              <a:rPr lang="en-US" sz="1800" dirty="0"/>
              <a:t>In 1900, Abbe introduced the </a:t>
            </a:r>
            <a:r>
              <a:rPr lang="en-US" sz="1800" dirty="0">
                <a:hlinkClick r:id="rId3" tooltip="Eight hour day"/>
              </a:rPr>
              <a:t>eight-hour workday</a:t>
            </a:r>
            <a:r>
              <a:rPr lang="en-US" sz="1800" dirty="0"/>
              <a:t> to the Zeiss Company</a:t>
            </a:r>
          </a:p>
          <a:p>
            <a:r>
              <a:rPr lang="en-US" sz="1800" dirty="0"/>
              <a:t>In addition, he created a pension fund and a discharge compensation fund</a:t>
            </a:r>
          </a:p>
          <a:p>
            <a:r>
              <a:rPr lang="en-US" altLang="en-US" sz="1800" dirty="0">
                <a:ea typeface="ＭＳ Ｐゴシック" panose="020B0600070205080204" pitchFamily="34" charset="-128"/>
              </a:rPr>
              <a:t>A crater on the moon is named after Abbe</a:t>
            </a:r>
          </a:p>
        </p:txBody>
      </p:sp>
      <p:sp>
        <p:nvSpPr>
          <p:cNvPr id="33800" name="Line 8">
            <a:extLst>
              <a:ext uri="{FF2B5EF4-FFF2-40B4-BE49-F238E27FC236}">
                <a16:creationId xmlns:a16="http://schemas.microsoft.com/office/drawing/2014/main" id="{7D793AAD-6FD9-1F49-9E82-9D404EDCB83E}"/>
              </a:ext>
            </a:extLst>
          </p:cNvPr>
          <p:cNvSpPr>
            <a:spLocks noChangeShapeType="1"/>
          </p:cNvSpPr>
          <p:nvPr/>
        </p:nvSpPr>
        <p:spPr bwMode="auto">
          <a:xfrm>
            <a:off x="9588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33801" name="Line 52">
            <a:extLst>
              <a:ext uri="{FF2B5EF4-FFF2-40B4-BE49-F238E27FC236}">
                <a16:creationId xmlns:a16="http://schemas.microsoft.com/office/drawing/2014/main" id="{D60A7E0E-5F3B-A049-8F8A-6C28D7B4326A}"/>
              </a:ext>
            </a:extLst>
          </p:cNvPr>
          <p:cNvSpPr>
            <a:spLocks noChangeShapeType="1"/>
          </p:cNvSpPr>
          <p:nvPr/>
        </p:nvSpPr>
        <p:spPr bwMode="auto">
          <a:xfrm>
            <a:off x="9588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33802" name="Line 53">
            <a:extLst>
              <a:ext uri="{FF2B5EF4-FFF2-40B4-BE49-F238E27FC236}">
                <a16:creationId xmlns:a16="http://schemas.microsoft.com/office/drawing/2014/main" id="{1B67FE2E-A513-8B4D-BA9D-B815EC54EE07}"/>
              </a:ext>
            </a:extLst>
          </p:cNvPr>
          <p:cNvSpPr>
            <a:spLocks noChangeShapeType="1"/>
          </p:cNvSpPr>
          <p:nvPr/>
        </p:nvSpPr>
        <p:spPr bwMode="auto">
          <a:xfrm>
            <a:off x="9588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75786" name="Oval 54">
            <a:extLst>
              <a:ext uri="{FF2B5EF4-FFF2-40B4-BE49-F238E27FC236}">
                <a16:creationId xmlns:a16="http://schemas.microsoft.com/office/drawing/2014/main" id="{1B84E50E-2C49-274B-8E61-3B12F77B4100}"/>
              </a:ext>
            </a:extLst>
          </p:cNvPr>
          <p:cNvSpPr>
            <a:spLocks noChangeArrowheads="1"/>
          </p:cNvSpPr>
          <p:nvPr/>
        </p:nvSpPr>
        <p:spPr bwMode="auto">
          <a:xfrm>
            <a:off x="9493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87" name="Oval 55">
            <a:extLst>
              <a:ext uri="{FF2B5EF4-FFF2-40B4-BE49-F238E27FC236}">
                <a16:creationId xmlns:a16="http://schemas.microsoft.com/office/drawing/2014/main" id="{9F60315D-CF99-1841-85B3-0A8F203CD49C}"/>
              </a:ext>
            </a:extLst>
          </p:cNvPr>
          <p:cNvSpPr>
            <a:spLocks noChangeArrowheads="1"/>
          </p:cNvSpPr>
          <p:nvPr/>
        </p:nvSpPr>
        <p:spPr bwMode="auto">
          <a:xfrm>
            <a:off x="9496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88" name="Oval 56">
            <a:extLst>
              <a:ext uri="{FF2B5EF4-FFF2-40B4-BE49-F238E27FC236}">
                <a16:creationId xmlns:a16="http://schemas.microsoft.com/office/drawing/2014/main" id="{93D4183A-1651-D843-BD43-9B170FE1B2AB}"/>
              </a:ext>
            </a:extLst>
          </p:cNvPr>
          <p:cNvSpPr>
            <a:spLocks noChangeArrowheads="1"/>
          </p:cNvSpPr>
          <p:nvPr/>
        </p:nvSpPr>
        <p:spPr bwMode="auto">
          <a:xfrm>
            <a:off x="9499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89" name="Oval 57">
            <a:extLst>
              <a:ext uri="{FF2B5EF4-FFF2-40B4-BE49-F238E27FC236}">
                <a16:creationId xmlns:a16="http://schemas.microsoft.com/office/drawing/2014/main" id="{3E9A5B4F-843E-1848-892C-3BD718AC699C}"/>
              </a:ext>
            </a:extLst>
          </p:cNvPr>
          <p:cNvSpPr>
            <a:spLocks noChangeArrowheads="1"/>
          </p:cNvSpPr>
          <p:nvPr/>
        </p:nvSpPr>
        <p:spPr bwMode="auto">
          <a:xfrm>
            <a:off x="9491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0" name="Oval 58">
            <a:extLst>
              <a:ext uri="{FF2B5EF4-FFF2-40B4-BE49-F238E27FC236}">
                <a16:creationId xmlns:a16="http://schemas.microsoft.com/office/drawing/2014/main" id="{9B3FE6F1-0F1F-4F47-9544-83145D529ECF}"/>
              </a:ext>
            </a:extLst>
          </p:cNvPr>
          <p:cNvSpPr>
            <a:spLocks noChangeArrowheads="1"/>
          </p:cNvSpPr>
          <p:nvPr/>
        </p:nvSpPr>
        <p:spPr bwMode="auto">
          <a:xfrm>
            <a:off x="9498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1" name="Oval 59">
            <a:extLst>
              <a:ext uri="{FF2B5EF4-FFF2-40B4-BE49-F238E27FC236}">
                <a16:creationId xmlns:a16="http://schemas.microsoft.com/office/drawing/2014/main" id="{C2148DF6-4C12-314E-AA9C-20AEB01D9113}"/>
              </a:ext>
            </a:extLst>
          </p:cNvPr>
          <p:cNvSpPr>
            <a:spLocks noChangeArrowheads="1"/>
          </p:cNvSpPr>
          <p:nvPr/>
        </p:nvSpPr>
        <p:spPr bwMode="auto">
          <a:xfrm>
            <a:off x="9501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2" name="Oval 60">
            <a:extLst>
              <a:ext uri="{FF2B5EF4-FFF2-40B4-BE49-F238E27FC236}">
                <a16:creationId xmlns:a16="http://schemas.microsoft.com/office/drawing/2014/main" id="{A5CAD4EB-D8BC-A04F-BD01-D28CBF3A223D}"/>
              </a:ext>
            </a:extLst>
          </p:cNvPr>
          <p:cNvSpPr>
            <a:spLocks noChangeArrowheads="1"/>
          </p:cNvSpPr>
          <p:nvPr/>
        </p:nvSpPr>
        <p:spPr bwMode="auto">
          <a:xfrm>
            <a:off x="9493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3" name="Oval 61">
            <a:extLst>
              <a:ext uri="{FF2B5EF4-FFF2-40B4-BE49-F238E27FC236}">
                <a16:creationId xmlns:a16="http://schemas.microsoft.com/office/drawing/2014/main" id="{1A0D6AC9-7B53-2E4D-89EF-CA6DFA07D3C4}"/>
              </a:ext>
            </a:extLst>
          </p:cNvPr>
          <p:cNvSpPr>
            <a:spLocks noChangeArrowheads="1"/>
          </p:cNvSpPr>
          <p:nvPr/>
        </p:nvSpPr>
        <p:spPr bwMode="auto">
          <a:xfrm>
            <a:off x="9483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4" name="Oval 62">
            <a:extLst>
              <a:ext uri="{FF2B5EF4-FFF2-40B4-BE49-F238E27FC236}">
                <a16:creationId xmlns:a16="http://schemas.microsoft.com/office/drawing/2014/main" id="{17A31B62-554B-8B40-B6B6-89EBF9FA4BD7}"/>
              </a:ext>
            </a:extLst>
          </p:cNvPr>
          <p:cNvSpPr>
            <a:spLocks noChangeArrowheads="1"/>
          </p:cNvSpPr>
          <p:nvPr/>
        </p:nvSpPr>
        <p:spPr bwMode="auto">
          <a:xfrm>
            <a:off x="9485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5" name="Oval 63">
            <a:extLst>
              <a:ext uri="{FF2B5EF4-FFF2-40B4-BE49-F238E27FC236}">
                <a16:creationId xmlns:a16="http://schemas.microsoft.com/office/drawing/2014/main" id="{F3557784-8B2B-3B4A-B68E-C688B6D101F7}"/>
              </a:ext>
            </a:extLst>
          </p:cNvPr>
          <p:cNvSpPr>
            <a:spLocks noChangeArrowheads="1"/>
          </p:cNvSpPr>
          <p:nvPr/>
        </p:nvSpPr>
        <p:spPr bwMode="auto">
          <a:xfrm>
            <a:off x="9486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6" name="Oval 64">
            <a:extLst>
              <a:ext uri="{FF2B5EF4-FFF2-40B4-BE49-F238E27FC236}">
                <a16:creationId xmlns:a16="http://schemas.microsoft.com/office/drawing/2014/main" id="{C5F49528-6139-3749-8944-641D8CB478FE}"/>
              </a:ext>
            </a:extLst>
          </p:cNvPr>
          <p:cNvSpPr>
            <a:spLocks noChangeArrowheads="1"/>
          </p:cNvSpPr>
          <p:nvPr/>
        </p:nvSpPr>
        <p:spPr bwMode="auto">
          <a:xfrm>
            <a:off x="9501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7" name="Oval 65">
            <a:extLst>
              <a:ext uri="{FF2B5EF4-FFF2-40B4-BE49-F238E27FC236}">
                <a16:creationId xmlns:a16="http://schemas.microsoft.com/office/drawing/2014/main" id="{D2C7208B-C75A-7040-8056-485609C643F1}"/>
              </a:ext>
            </a:extLst>
          </p:cNvPr>
          <p:cNvSpPr>
            <a:spLocks noChangeArrowheads="1"/>
          </p:cNvSpPr>
          <p:nvPr/>
        </p:nvSpPr>
        <p:spPr bwMode="auto">
          <a:xfrm>
            <a:off x="9494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8" name="Oval 66">
            <a:extLst>
              <a:ext uri="{FF2B5EF4-FFF2-40B4-BE49-F238E27FC236}">
                <a16:creationId xmlns:a16="http://schemas.microsoft.com/office/drawing/2014/main" id="{4D4A2676-8684-1341-98DA-D8EC8E5F11C1}"/>
              </a:ext>
            </a:extLst>
          </p:cNvPr>
          <p:cNvSpPr>
            <a:spLocks noChangeArrowheads="1"/>
          </p:cNvSpPr>
          <p:nvPr/>
        </p:nvSpPr>
        <p:spPr bwMode="auto">
          <a:xfrm>
            <a:off x="9494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9" name="Oval 67">
            <a:extLst>
              <a:ext uri="{FF2B5EF4-FFF2-40B4-BE49-F238E27FC236}">
                <a16:creationId xmlns:a16="http://schemas.microsoft.com/office/drawing/2014/main" id="{CBA629EE-2988-BD4C-A92D-2D2031AE4320}"/>
              </a:ext>
            </a:extLst>
          </p:cNvPr>
          <p:cNvSpPr>
            <a:spLocks noChangeArrowheads="1"/>
          </p:cNvSpPr>
          <p:nvPr/>
        </p:nvSpPr>
        <p:spPr bwMode="auto">
          <a:xfrm>
            <a:off x="9490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0" name="Oval 68">
            <a:extLst>
              <a:ext uri="{FF2B5EF4-FFF2-40B4-BE49-F238E27FC236}">
                <a16:creationId xmlns:a16="http://schemas.microsoft.com/office/drawing/2014/main" id="{6CEDFA8F-E371-4C43-B73A-04971A754888}"/>
              </a:ext>
            </a:extLst>
          </p:cNvPr>
          <p:cNvSpPr>
            <a:spLocks noChangeArrowheads="1"/>
          </p:cNvSpPr>
          <p:nvPr/>
        </p:nvSpPr>
        <p:spPr bwMode="auto">
          <a:xfrm>
            <a:off x="9490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1" name="Oval 69">
            <a:extLst>
              <a:ext uri="{FF2B5EF4-FFF2-40B4-BE49-F238E27FC236}">
                <a16:creationId xmlns:a16="http://schemas.microsoft.com/office/drawing/2014/main" id="{B2415391-BE98-524D-9B52-0C5FCC91503B}"/>
              </a:ext>
            </a:extLst>
          </p:cNvPr>
          <p:cNvSpPr>
            <a:spLocks noChangeArrowheads="1"/>
          </p:cNvSpPr>
          <p:nvPr/>
        </p:nvSpPr>
        <p:spPr bwMode="auto">
          <a:xfrm>
            <a:off x="9486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3819" name="Text Box 70">
            <a:extLst>
              <a:ext uri="{FF2B5EF4-FFF2-40B4-BE49-F238E27FC236}">
                <a16:creationId xmlns:a16="http://schemas.microsoft.com/office/drawing/2014/main" id="{77345AAD-BE29-124E-A802-812BC8CB97AB}"/>
              </a:ext>
            </a:extLst>
          </p:cNvPr>
          <p:cNvSpPr txBox="1">
            <a:spLocks noChangeArrowheads="1"/>
          </p:cNvSpPr>
          <p:nvPr/>
        </p:nvSpPr>
        <p:spPr bwMode="auto">
          <a:xfrm>
            <a:off x="9677401" y="4621214"/>
            <a:ext cx="800219" cy="46166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dirty="0">
                <a:latin typeface="Palatino Linotype" charset="0"/>
                <a:ea typeface="+mn-ea"/>
              </a:rPr>
              <a:t>1900</a:t>
            </a:r>
          </a:p>
        </p:txBody>
      </p:sp>
      <p:sp>
        <p:nvSpPr>
          <p:cNvPr id="75803" name="Oval 71">
            <a:extLst>
              <a:ext uri="{FF2B5EF4-FFF2-40B4-BE49-F238E27FC236}">
                <a16:creationId xmlns:a16="http://schemas.microsoft.com/office/drawing/2014/main" id="{F2001CE1-2C74-2F43-9574-9B51841A1A45}"/>
              </a:ext>
            </a:extLst>
          </p:cNvPr>
          <p:cNvSpPr>
            <a:spLocks noChangeArrowheads="1"/>
          </p:cNvSpPr>
          <p:nvPr/>
        </p:nvSpPr>
        <p:spPr bwMode="auto">
          <a:xfrm>
            <a:off x="9483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4" name="Oval 72">
            <a:extLst>
              <a:ext uri="{FF2B5EF4-FFF2-40B4-BE49-F238E27FC236}">
                <a16:creationId xmlns:a16="http://schemas.microsoft.com/office/drawing/2014/main" id="{C2ED495E-375D-C441-BD15-517DF0911FA4}"/>
              </a:ext>
            </a:extLst>
          </p:cNvPr>
          <p:cNvSpPr>
            <a:spLocks noChangeArrowheads="1"/>
          </p:cNvSpPr>
          <p:nvPr/>
        </p:nvSpPr>
        <p:spPr bwMode="auto">
          <a:xfrm>
            <a:off x="9491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5" name="Oval 73">
            <a:extLst>
              <a:ext uri="{FF2B5EF4-FFF2-40B4-BE49-F238E27FC236}">
                <a16:creationId xmlns:a16="http://schemas.microsoft.com/office/drawing/2014/main" id="{3A62B908-26A4-934E-88ED-A07521B3BDA9}"/>
              </a:ext>
            </a:extLst>
          </p:cNvPr>
          <p:cNvSpPr>
            <a:spLocks noChangeArrowheads="1"/>
          </p:cNvSpPr>
          <p:nvPr/>
        </p:nvSpPr>
        <p:spPr bwMode="auto">
          <a:xfrm>
            <a:off x="9488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6" name="Oval 74">
            <a:extLst>
              <a:ext uri="{FF2B5EF4-FFF2-40B4-BE49-F238E27FC236}">
                <a16:creationId xmlns:a16="http://schemas.microsoft.com/office/drawing/2014/main" id="{606F1101-649C-774E-94F0-05381E57947F}"/>
              </a:ext>
            </a:extLst>
          </p:cNvPr>
          <p:cNvSpPr>
            <a:spLocks noChangeArrowheads="1"/>
          </p:cNvSpPr>
          <p:nvPr/>
        </p:nvSpPr>
        <p:spPr bwMode="auto">
          <a:xfrm>
            <a:off x="9485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7" name="Oval 75">
            <a:extLst>
              <a:ext uri="{FF2B5EF4-FFF2-40B4-BE49-F238E27FC236}">
                <a16:creationId xmlns:a16="http://schemas.microsoft.com/office/drawing/2014/main" id="{4DD0877E-C0E7-254C-898C-B0F04CE17556}"/>
              </a:ext>
            </a:extLst>
          </p:cNvPr>
          <p:cNvSpPr>
            <a:spLocks noChangeArrowheads="1"/>
          </p:cNvSpPr>
          <p:nvPr/>
        </p:nvSpPr>
        <p:spPr bwMode="auto">
          <a:xfrm>
            <a:off x="9493250" y="47752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34" name="Picture 1029" descr="IMG_2517">
            <a:extLst>
              <a:ext uri="{FF2B5EF4-FFF2-40B4-BE49-F238E27FC236}">
                <a16:creationId xmlns:a16="http://schemas.microsoft.com/office/drawing/2014/main" id="{85BE40B9-00B5-1A41-984A-4C65A04E236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260985" y="311062"/>
            <a:ext cx="1094154" cy="1338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B6771A30-02EB-9749-8228-40C1124A335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24742" y="3130551"/>
            <a:ext cx="2385932" cy="2551799"/>
          </a:xfrm>
          <a:prstGeom prst="rect">
            <a:avLst/>
          </a:prstGeom>
        </p:spPr>
      </p:pic>
      <p:pic>
        <p:nvPicPr>
          <p:cNvPr id="4" name="Picture 3">
            <a:extLst>
              <a:ext uri="{FF2B5EF4-FFF2-40B4-BE49-F238E27FC236}">
                <a16:creationId xmlns:a16="http://schemas.microsoft.com/office/drawing/2014/main" id="{CF757039-1C86-E840-8B4E-429C18DD93E3}"/>
              </a:ext>
            </a:extLst>
          </p:cNvPr>
          <p:cNvPicPr>
            <a:picLocks noChangeAspect="1"/>
          </p:cNvPicPr>
          <p:nvPr/>
        </p:nvPicPr>
        <p:blipFill>
          <a:blip r:embed="rId6"/>
          <a:stretch>
            <a:fillRect/>
          </a:stretch>
        </p:blipFill>
        <p:spPr>
          <a:xfrm>
            <a:off x="2263401" y="3401900"/>
            <a:ext cx="3048000" cy="1460500"/>
          </a:xfrm>
          <a:prstGeom prst="rect">
            <a:avLst/>
          </a:prstGeom>
        </p:spPr>
      </p:pic>
      <p:sp>
        <p:nvSpPr>
          <p:cNvPr id="5" name="Rectangle 4">
            <a:extLst>
              <a:ext uri="{FF2B5EF4-FFF2-40B4-BE49-F238E27FC236}">
                <a16:creationId xmlns:a16="http://schemas.microsoft.com/office/drawing/2014/main" id="{4CDE3C4D-E463-4244-A2C8-E0B768AAB287}"/>
              </a:ext>
            </a:extLst>
          </p:cNvPr>
          <p:cNvSpPr/>
          <p:nvPr/>
        </p:nvSpPr>
        <p:spPr>
          <a:xfrm>
            <a:off x="2268223" y="5062087"/>
            <a:ext cx="2913173" cy="392415"/>
          </a:xfrm>
          <a:prstGeom prst="rect">
            <a:avLst/>
          </a:prstGeom>
        </p:spPr>
        <p:txBody>
          <a:bodyPr wrap="square">
            <a:spAutoFit/>
          </a:bodyPr>
          <a:lstStyle/>
          <a:p>
            <a:r>
              <a:rPr lang="en-US" sz="900" dirty="0"/>
              <a:t>Oblique view of Abbe, facing west.  </a:t>
            </a:r>
            <a:r>
              <a:rPr lang="en-US" sz="900" dirty="0">
                <a:hlinkClick r:id="rId7" tooltip="Lunar Orbiter 5"/>
              </a:rPr>
              <a:t>Lunar Orbiter 5 image.</a:t>
            </a:r>
            <a:endParaRPr lang="en-US" sz="900" dirty="0"/>
          </a:p>
          <a:p>
            <a:r>
              <a:rPr lang="en-US" sz="1050" dirty="0">
                <a:solidFill>
                  <a:schemeClr val="accent5">
                    <a:lumMod val="50000"/>
                  </a:schemeClr>
                </a:solidFill>
              </a:rPr>
              <a:t>https://</a:t>
            </a:r>
            <a:r>
              <a:rPr lang="en-US" sz="1050" dirty="0" err="1">
                <a:solidFill>
                  <a:schemeClr val="accent5">
                    <a:lumMod val="50000"/>
                  </a:schemeClr>
                </a:solidFill>
              </a:rPr>
              <a:t>wikimili.com</a:t>
            </a:r>
            <a:r>
              <a:rPr lang="en-US" sz="1050" dirty="0">
                <a:solidFill>
                  <a:schemeClr val="accent5">
                    <a:lumMod val="50000"/>
                  </a:schemeClr>
                </a:solidFill>
              </a:rPr>
              <a:t>/</a:t>
            </a:r>
            <a:r>
              <a:rPr lang="en-US" sz="1050" dirty="0" err="1">
                <a:solidFill>
                  <a:schemeClr val="accent5">
                    <a:lumMod val="50000"/>
                  </a:schemeClr>
                </a:solidFill>
              </a:rPr>
              <a:t>en</a:t>
            </a:r>
            <a:r>
              <a:rPr lang="en-US" sz="1050" dirty="0">
                <a:solidFill>
                  <a:schemeClr val="accent5">
                    <a:lumMod val="50000"/>
                  </a:schemeClr>
                </a:solidFill>
              </a:rPr>
              <a:t>/Abbe_%28crater%29</a:t>
            </a:r>
          </a:p>
        </p:txBody>
      </p:sp>
    </p:spTree>
    <p:extLst>
      <p:ext uri="{BB962C8B-B14F-4D97-AF65-F5344CB8AC3E}">
        <p14:creationId xmlns:p14="http://schemas.microsoft.com/office/powerpoint/2010/main" val="104487029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693663A9-4FD6-D34E-AC1A-06C9E93EB331}"/>
              </a:ext>
            </a:extLst>
          </p:cNvPr>
          <p:cNvSpPr>
            <a:spLocks noGrp="1" noChangeArrowheads="1"/>
          </p:cNvSpPr>
          <p:nvPr>
            <p:ph type="title"/>
          </p:nvPr>
        </p:nvSpPr>
        <p:spPr>
          <a:xfrm>
            <a:off x="1524001" y="1"/>
            <a:ext cx="5008563" cy="537029"/>
          </a:xfrm>
        </p:spPr>
        <p:txBody>
          <a:bodyPr/>
          <a:lstStyle/>
          <a:p>
            <a:pPr>
              <a:defRPr/>
            </a:pPr>
            <a:r>
              <a:rPr lang="en-US" altLang="en-US" sz="2400" dirty="0">
                <a:ea typeface="+mj-ea"/>
              </a:rPr>
              <a:t>Otto Schott (1851-1935)</a:t>
            </a:r>
          </a:p>
        </p:txBody>
      </p:sp>
      <p:sp>
        <p:nvSpPr>
          <p:cNvPr id="77826" name="Rectangle 3">
            <a:extLst>
              <a:ext uri="{FF2B5EF4-FFF2-40B4-BE49-F238E27FC236}">
                <a16:creationId xmlns:a16="http://schemas.microsoft.com/office/drawing/2014/main" id="{A97F9C13-CC34-1645-8F1D-EF241FD1B534}"/>
              </a:ext>
            </a:extLst>
          </p:cNvPr>
          <p:cNvSpPr>
            <a:spLocks noGrp="1" noChangeArrowheads="1"/>
          </p:cNvSpPr>
          <p:nvPr>
            <p:ph type="body" idx="1"/>
          </p:nvPr>
        </p:nvSpPr>
        <p:spPr>
          <a:xfrm>
            <a:off x="1686245" y="751115"/>
            <a:ext cx="5284788" cy="5197021"/>
          </a:xfrm>
        </p:spPr>
        <p:txBody>
          <a:bodyPr/>
          <a:lstStyle/>
          <a:p>
            <a:r>
              <a:rPr lang="en-US" altLang="en-US" sz="1800" dirty="0">
                <a:ea typeface="ＭＳ Ｐゴシック" panose="020B0600070205080204" pitchFamily="34" charset="-128"/>
              </a:rPr>
              <a:t>Otto Schott, who received his doctorate at Jena in 1875, was the third to enter into this alliance by founding, at Abbe’s urging, a "Laboratory for Glass Technology" in 1884, to produce the highly pure special lenses for Zeiss’s microscopes and optical equipment. </a:t>
            </a:r>
          </a:p>
          <a:p>
            <a:r>
              <a:rPr lang="en-US" altLang="en-US" sz="1800" dirty="0">
                <a:ea typeface="ＭＳ Ｐゴシック" panose="020B0600070205080204" pitchFamily="34" charset="-128"/>
              </a:rPr>
              <a:t>Otto Schott joined Abbe and Zeiss in 1884, and produced glass equal to Abbe’s work Apochromatic lens, 1886 </a:t>
            </a:r>
          </a:p>
          <a:p>
            <a:r>
              <a:rPr lang="en-US" altLang="en-US" sz="1800" dirty="0">
                <a:ea typeface="ＭＳ Ｐゴシック" panose="020B0600070205080204" pitchFamily="34" charset="-128"/>
              </a:rPr>
              <a:t>Dr Otto Schott formulated glass lenses that </a:t>
            </a:r>
            <a:r>
              <a:rPr lang="en-US" altLang="en-US" sz="1800" dirty="0">
                <a:solidFill>
                  <a:srgbClr val="FF0000"/>
                </a:solidFill>
                <a:ea typeface="ＭＳ Ｐゴシック" panose="020B0600070205080204" pitchFamily="34" charset="-128"/>
              </a:rPr>
              <a:t>color-corrected objectives</a:t>
            </a:r>
            <a:r>
              <a:rPr lang="en-US" altLang="en-US" sz="1800" dirty="0">
                <a:ea typeface="ＭＳ Ｐゴシック" panose="020B0600070205080204" pitchFamily="34" charset="-128"/>
              </a:rPr>
              <a:t> and produced the first “apochromatic” objectives in 1886.</a:t>
            </a:r>
          </a:p>
          <a:p>
            <a:r>
              <a:rPr lang="en-US" sz="1800" dirty="0"/>
              <a:t>Between 1887 and 1893, Schott developed borosilicate glass, distinguished for its high tolerance to heat and a substantial resistance to sudden changes in temperature and exposure to chemicals. </a:t>
            </a:r>
            <a:endParaRPr lang="en-US" altLang="en-US" sz="1800" dirty="0">
              <a:ea typeface="ＭＳ Ｐゴシック" panose="020B0600070205080204" pitchFamily="34" charset="-128"/>
            </a:endParaRPr>
          </a:p>
        </p:txBody>
      </p:sp>
      <p:sp>
        <p:nvSpPr>
          <p:cNvPr id="34820" name="Line 5">
            <a:extLst>
              <a:ext uri="{FF2B5EF4-FFF2-40B4-BE49-F238E27FC236}">
                <a16:creationId xmlns:a16="http://schemas.microsoft.com/office/drawing/2014/main" id="{84129F07-0840-9E43-942C-ADCD558325C8}"/>
              </a:ext>
            </a:extLst>
          </p:cNvPr>
          <p:cNvSpPr>
            <a:spLocks noChangeShapeType="1"/>
          </p:cNvSpPr>
          <p:nvPr/>
        </p:nvSpPr>
        <p:spPr bwMode="auto">
          <a:xfrm>
            <a:off x="9588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34821" name="Line 10">
            <a:extLst>
              <a:ext uri="{FF2B5EF4-FFF2-40B4-BE49-F238E27FC236}">
                <a16:creationId xmlns:a16="http://schemas.microsoft.com/office/drawing/2014/main" id="{DECF56AF-C387-2F42-934A-9DEA1754543F}"/>
              </a:ext>
            </a:extLst>
          </p:cNvPr>
          <p:cNvSpPr>
            <a:spLocks noChangeShapeType="1"/>
          </p:cNvSpPr>
          <p:nvPr/>
        </p:nvSpPr>
        <p:spPr bwMode="auto">
          <a:xfrm>
            <a:off x="9588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34822" name="Line 30">
            <a:extLst>
              <a:ext uri="{FF2B5EF4-FFF2-40B4-BE49-F238E27FC236}">
                <a16:creationId xmlns:a16="http://schemas.microsoft.com/office/drawing/2014/main" id="{13D655E0-9237-EA48-A841-4356110B365B}"/>
              </a:ext>
            </a:extLst>
          </p:cNvPr>
          <p:cNvSpPr>
            <a:spLocks noChangeShapeType="1"/>
          </p:cNvSpPr>
          <p:nvPr/>
        </p:nvSpPr>
        <p:spPr bwMode="auto">
          <a:xfrm>
            <a:off x="9588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34823" name="Line 31">
            <a:extLst>
              <a:ext uri="{FF2B5EF4-FFF2-40B4-BE49-F238E27FC236}">
                <a16:creationId xmlns:a16="http://schemas.microsoft.com/office/drawing/2014/main" id="{3BEA9278-6A73-7B4C-B4B2-7886459C6383}"/>
              </a:ext>
            </a:extLst>
          </p:cNvPr>
          <p:cNvSpPr>
            <a:spLocks noChangeShapeType="1"/>
          </p:cNvSpPr>
          <p:nvPr/>
        </p:nvSpPr>
        <p:spPr bwMode="auto">
          <a:xfrm>
            <a:off x="9588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77831" name="Oval 32">
            <a:extLst>
              <a:ext uri="{FF2B5EF4-FFF2-40B4-BE49-F238E27FC236}">
                <a16:creationId xmlns:a16="http://schemas.microsoft.com/office/drawing/2014/main" id="{5A5D0359-9D6D-AB46-9A55-EA10C53FDC20}"/>
              </a:ext>
            </a:extLst>
          </p:cNvPr>
          <p:cNvSpPr>
            <a:spLocks noChangeArrowheads="1"/>
          </p:cNvSpPr>
          <p:nvPr/>
        </p:nvSpPr>
        <p:spPr bwMode="auto">
          <a:xfrm>
            <a:off x="9493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32" name="Oval 33">
            <a:extLst>
              <a:ext uri="{FF2B5EF4-FFF2-40B4-BE49-F238E27FC236}">
                <a16:creationId xmlns:a16="http://schemas.microsoft.com/office/drawing/2014/main" id="{31D75283-0181-984A-9C58-25E6C8DC38EF}"/>
              </a:ext>
            </a:extLst>
          </p:cNvPr>
          <p:cNvSpPr>
            <a:spLocks noChangeArrowheads="1"/>
          </p:cNvSpPr>
          <p:nvPr/>
        </p:nvSpPr>
        <p:spPr bwMode="auto">
          <a:xfrm>
            <a:off x="9496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33" name="Oval 34">
            <a:extLst>
              <a:ext uri="{FF2B5EF4-FFF2-40B4-BE49-F238E27FC236}">
                <a16:creationId xmlns:a16="http://schemas.microsoft.com/office/drawing/2014/main" id="{C0736899-2E4D-8945-8221-3E1AEEB22B8F}"/>
              </a:ext>
            </a:extLst>
          </p:cNvPr>
          <p:cNvSpPr>
            <a:spLocks noChangeArrowheads="1"/>
          </p:cNvSpPr>
          <p:nvPr/>
        </p:nvSpPr>
        <p:spPr bwMode="auto">
          <a:xfrm>
            <a:off x="9499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34" name="Oval 35">
            <a:extLst>
              <a:ext uri="{FF2B5EF4-FFF2-40B4-BE49-F238E27FC236}">
                <a16:creationId xmlns:a16="http://schemas.microsoft.com/office/drawing/2014/main" id="{1039856D-2C65-804D-8801-47CFD3B87B52}"/>
              </a:ext>
            </a:extLst>
          </p:cNvPr>
          <p:cNvSpPr>
            <a:spLocks noChangeArrowheads="1"/>
          </p:cNvSpPr>
          <p:nvPr/>
        </p:nvSpPr>
        <p:spPr bwMode="auto">
          <a:xfrm>
            <a:off x="9491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35" name="Oval 36">
            <a:extLst>
              <a:ext uri="{FF2B5EF4-FFF2-40B4-BE49-F238E27FC236}">
                <a16:creationId xmlns:a16="http://schemas.microsoft.com/office/drawing/2014/main" id="{1D063BA0-F37A-C647-BD8B-7C983BE9E96A}"/>
              </a:ext>
            </a:extLst>
          </p:cNvPr>
          <p:cNvSpPr>
            <a:spLocks noChangeArrowheads="1"/>
          </p:cNvSpPr>
          <p:nvPr/>
        </p:nvSpPr>
        <p:spPr bwMode="auto">
          <a:xfrm>
            <a:off x="9498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36" name="Oval 37">
            <a:extLst>
              <a:ext uri="{FF2B5EF4-FFF2-40B4-BE49-F238E27FC236}">
                <a16:creationId xmlns:a16="http://schemas.microsoft.com/office/drawing/2014/main" id="{B2147FFE-E0B9-E845-A966-E88A9162B367}"/>
              </a:ext>
            </a:extLst>
          </p:cNvPr>
          <p:cNvSpPr>
            <a:spLocks noChangeArrowheads="1"/>
          </p:cNvSpPr>
          <p:nvPr/>
        </p:nvSpPr>
        <p:spPr bwMode="auto">
          <a:xfrm>
            <a:off x="9501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37" name="Oval 38">
            <a:extLst>
              <a:ext uri="{FF2B5EF4-FFF2-40B4-BE49-F238E27FC236}">
                <a16:creationId xmlns:a16="http://schemas.microsoft.com/office/drawing/2014/main" id="{E9D318A8-57A8-9E4C-9B7A-B793501046F5}"/>
              </a:ext>
            </a:extLst>
          </p:cNvPr>
          <p:cNvSpPr>
            <a:spLocks noChangeArrowheads="1"/>
          </p:cNvSpPr>
          <p:nvPr/>
        </p:nvSpPr>
        <p:spPr bwMode="auto">
          <a:xfrm>
            <a:off x="9493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38" name="Oval 39">
            <a:extLst>
              <a:ext uri="{FF2B5EF4-FFF2-40B4-BE49-F238E27FC236}">
                <a16:creationId xmlns:a16="http://schemas.microsoft.com/office/drawing/2014/main" id="{F819729D-F72D-E740-8580-E75204D1A685}"/>
              </a:ext>
            </a:extLst>
          </p:cNvPr>
          <p:cNvSpPr>
            <a:spLocks noChangeArrowheads="1"/>
          </p:cNvSpPr>
          <p:nvPr/>
        </p:nvSpPr>
        <p:spPr bwMode="auto">
          <a:xfrm>
            <a:off x="9483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39" name="Oval 40">
            <a:extLst>
              <a:ext uri="{FF2B5EF4-FFF2-40B4-BE49-F238E27FC236}">
                <a16:creationId xmlns:a16="http://schemas.microsoft.com/office/drawing/2014/main" id="{AB554433-8C0E-3D49-9B8A-8E6FD63E473A}"/>
              </a:ext>
            </a:extLst>
          </p:cNvPr>
          <p:cNvSpPr>
            <a:spLocks noChangeArrowheads="1"/>
          </p:cNvSpPr>
          <p:nvPr/>
        </p:nvSpPr>
        <p:spPr bwMode="auto">
          <a:xfrm>
            <a:off x="9485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40" name="Oval 41">
            <a:extLst>
              <a:ext uri="{FF2B5EF4-FFF2-40B4-BE49-F238E27FC236}">
                <a16:creationId xmlns:a16="http://schemas.microsoft.com/office/drawing/2014/main" id="{2901D5D2-994D-E243-9EEE-F4AF43AC2B0A}"/>
              </a:ext>
            </a:extLst>
          </p:cNvPr>
          <p:cNvSpPr>
            <a:spLocks noChangeArrowheads="1"/>
          </p:cNvSpPr>
          <p:nvPr/>
        </p:nvSpPr>
        <p:spPr bwMode="auto">
          <a:xfrm>
            <a:off x="9486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41" name="Oval 42">
            <a:extLst>
              <a:ext uri="{FF2B5EF4-FFF2-40B4-BE49-F238E27FC236}">
                <a16:creationId xmlns:a16="http://schemas.microsoft.com/office/drawing/2014/main" id="{F42F9935-E524-1F44-9A86-ABD747AE66C1}"/>
              </a:ext>
            </a:extLst>
          </p:cNvPr>
          <p:cNvSpPr>
            <a:spLocks noChangeArrowheads="1"/>
          </p:cNvSpPr>
          <p:nvPr/>
        </p:nvSpPr>
        <p:spPr bwMode="auto">
          <a:xfrm>
            <a:off x="9501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42" name="Oval 43">
            <a:extLst>
              <a:ext uri="{FF2B5EF4-FFF2-40B4-BE49-F238E27FC236}">
                <a16:creationId xmlns:a16="http://schemas.microsoft.com/office/drawing/2014/main" id="{5EB95A66-E583-4C4E-874F-EF47A434C40B}"/>
              </a:ext>
            </a:extLst>
          </p:cNvPr>
          <p:cNvSpPr>
            <a:spLocks noChangeArrowheads="1"/>
          </p:cNvSpPr>
          <p:nvPr/>
        </p:nvSpPr>
        <p:spPr bwMode="auto">
          <a:xfrm>
            <a:off x="9494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43" name="Oval 44">
            <a:extLst>
              <a:ext uri="{FF2B5EF4-FFF2-40B4-BE49-F238E27FC236}">
                <a16:creationId xmlns:a16="http://schemas.microsoft.com/office/drawing/2014/main" id="{D7418F4C-78AB-E54E-969D-F0555768FADD}"/>
              </a:ext>
            </a:extLst>
          </p:cNvPr>
          <p:cNvSpPr>
            <a:spLocks noChangeArrowheads="1"/>
          </p:cNvSpPr>
          <p:nvPr/>
        </p:nvSpPr>
        <p:spPr bwMode="auto">
          <a:xfrm>
            <a:off x="9494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44" name="Oval 45">
            <a:extLst>
              <a:ext uri="{FF2B5EF4-FFF2-40B4-BE49-F238E27FC236}">
                <a16:creationId xmlns:a16="http://schemas.microsoft.com/office/drawing/2014/main" id="{71324330-7D12-5D41-9226-8C123C828351}"/>
              </a:ext>
            </a:extLst>
          </p:cNvPr>
          <p:cNvSpPr>
            <a:spLocks noChangeArrowheads="1"/>
          </p:cNvSpPr>
          <p:nvPr/>
        </p:nvSpPr>
        <p:spPr bwMode="auto">
          <a:xfrm>
            <a:off x="9490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45" name="Oval 46">
            <a:extLst>
              <a:ext uri="{FF2B5EF4-FFF2-40B4-BE49-F238E27FC236}">
                <a16:creationId xmlns:a16="http://schemas.microsoft.com/office/drawing/2014/main" id="{DE2530EC-6D56-8940-B2AC-B819DC5E0A36}"/>
              </a:ext>
            </a:extLst>
          </p:cNvPr>
          <p:cNvSpPr>
            <a:spLocks noChangeArrowheads="1"/>
          </p:cNvSpPr>
          <p:nvPr/>
        </p:nvSpPr>
        <p:spPr bwMode="auto">
          <a:xfrm>
            <a:off x="9490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46" name="Oval 47">
            <a:extLst>
              <a:ext uri="{FF2B5EF4-FFF2-40B4-BE49-F238E27FC236}">
                <a16:creationId xmlns:a16="http://schemas.microsoft.com/office/drawing/2014/main" id="{F4EBDCCC-0ABD-7C4C-8AD2-3C89ECE8678B}"/>
              </a:ext>
            </a:extLst>
          </p:cNvPr>
          <p:cNvSpPr>
            <a:spLocks noChangeArrowheads="1"/>
          </p:cNvSpPr>
          <p:nvPr/>
        </p:nvSpPr>
        <p:spPr bwMode="auto">
          <a:xfrm>
            <a:off x="9486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4840" name="Text Box 48">
            <a:extLst>
              <a:ext uri="{FF2B5EF4-FFF2-40B4-BE49-F238E27FC236}">
                <a16:creationId xmlns:a16="http://schemas.microsoft.com/office/drawing/2014/main" id="{2E774955-E54F-C645-9C45-ABE960478573}"/>
              </a:ext>
            </a:extLst>
          </p:cNvPr>
          <p:cNvSpPr txBox="1">
            <a:spLocks noChangeArrowheads="1"/>
          </p:cNvSpPr>
          <p:nvPr/>
        </p:nvSpPr>
        <p:spPr bwMode="auto">
          <a:xfrm>
            <a:off x="9677400" y="4810125"/>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1886</a:t>
            </a:r>
          </a:p>
        </p:txBody>
      </p:sp>
      <p:sp>
        <p:nvSpPr>
          <p:cNvPr id="77848" name="Oval 49">
            <a:extLst>
              <a:ext uri="{FF2B5EF4-FFF2-40B4-BE49-F238E27FC236}">
                <a16:creationId xmlns:a16="http://schemas.microsoft.com/office/drawing/2014/main" id="{575CBBB0-D3DE-7647-AFF7-F19CA8BE7E08}"/>
              </a:ext>
            </a:extLst>
          </p:cNvPr>
          <p:cNvSpPr>
            <a:spLocks noChangeArrowheads="1"/>
          </p:cNvSpPr>
          <p:nvPr/>
        </p:nvSpPr>
        <p:spPr bwMode="auto">
          <a:xfrm>
            <a:off x="9483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49" name="Oval 50">
            <a:extLst>
              <a:ext uri="{FF2B5EF4-FFF2-40B4-BE49-F238E27FC236}">
                <a16:creationId xmlns:a16="http://schemas.microsoft.com/office/drawing/2014/main" id="{C4185FB6-6976-A240-B66E-A36C8889695A}"/>
              </a:ext>
            </a:extLst>
          </p:cNvPr>
          <p:cNvSpPr>
            <a:spLocks noChangeArrowheads="1"/>
          </p:cNvSpPr>
          <p:nvPr/>
        </p:nvSpPr>
        <p:spPr bwMode="auto">
          <a:xfrm>
            <a:off x="9491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50" name="Oval 51">
            <a:extLst>
              <a:ext uri="{FF2B5EF4-FFF2-40B4-BE49-F238E27FC236}">
                <a16:creationId xmlns:a16="http://schemas.microsoft.com/office/drawing/2014/main" id="{EA50D7D9-09A2-2340-B412-115DB61069CA}"/>
              </a:ext>
            </a:extLst>
          </p:cNvPr>
          <p:cNvSpPr>
            <a:spLocks noChangeArrowheads="1"/>
          </p:cNvSpPr>
          <p:nvPr/>
        </p:nvSpPr>
        <p:spPr bwMode="auto">
          <a:xfrm>
            <a:off x="9488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51" name="Oval 52">
            <a:extLst>
              <a:ext uri="{FF2B5EF4-FFF2-40B4-BE49-F238E27FC236}">
                <a16:creationId xmlns:a16="http://schemas.microsoft.com/office/drawing/2014/main" id="{E0E9976E-FA40-9B48-A760-7BD0447DE446}"/>
              </a:ext>
            </a:extLst>
          </p:cNvPr>
          <p:cNvSpPr>
            <a:spLocks noChangeArrowheads="1"/>
          </p:cNvSpPr>
          <p:nvPr/>
        </p:nvSpPr>
        <p:spPr bwMode="auto">
          <a:xfrm>
            <a:off x="9485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52" name="Oval 53">
            <a:extLst>
              <a:ext uri="{FF2B5EF4-FFF2-40B4-BE49-F238E27FC236}">
                <a16:creationId xmlns:a16="http://schemas.microsoft.com/office/drawing/2014/main" id="{9426E86A-3682-3D4A-B217-3DD832E22CA9}"/>
              </a:ext>
            </a:extLst>
          </p:cNvPr>
          <p:cNvSpPr>
            <a:spLocks noChangeArrowheads="1"/>
          </p:cNvSpPr>
          <p:nvPr/>
        </p:nvSpPr>
        <p:spPr bwMode="auto">
          <a:xfrm>
            <a:off x="9493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53" name="Oval 54">
            <a:extLst>
              <a:ext uri="{FF2B5EF4-FFF2-40B4-BE49-F238E27FC236}">
                <a16:creationId xmlns:a16="http://schemas.microsoft.com/office/drawing/2014/main" id="{79334DAA-4AE3-254E-A24F-AEE1D0DCF96A}"/>
              </a:ext>
            </a:extLst>
          </p:cNvPr>
          <p:cNvSpPr>
            <a:spLocks noChangeArrowheads="1"/>
          </p:cNvSpPr>
          <p:nvPr/>
        </p:nvSpPr>
        <p:spPr bwMode="auto">
          <a:xfrm>
            <a:off x="9490075" y="494982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77854" name="Picture 55">
            <a:extLst>
              <a:ext uri="{FF2B5EF4-FFF2-40B4-BE49-F238E27FC236}">
                <a16:creationId xmlns:a16="http://schemas.microsoft.com/office/drawing/2014/main" id="{665900D4-04A5-D040-8ACE-DC313AB392A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34067" y="249239"/>
            <a:ext cx="1328996"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F94145C2-2058-D94A-B1A6-DBC574B0005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86304" y="2378076"/>
            <a:ext cx="2675185" cy="2351087"/>
          </a:xfrm>
          <a:prstGeom prst="rect">
            <a:avLst/>
          </a:prstGeom>
        </p:spPr>
      </p:pic>
      <p:sp>
        <p:nvSpPr>
          <p:cNvPr id="4" name="TextBox 3">
            <a:extLst>
              <a:ext uri="{FF2B5EF4-FFF2-40B4-BE49-F238E27FC236}">
                <a16:creationId xmlns:a16="http://schemas.microsoft.com/office/drawing/2014/main" id="{F3EA6A32-EA2A-D94C-91EE-DC986D409061}"/>
              </a:ext>
            </a:extLst>
          </p:cNvPr>
          <p:cNvSpPr txBox="1"/>
          <p:nvPr/>
        </p:nvSpPr>
        <p:spPr>
          <a:xfrm>
            <a:off x="7010400" y="6538913"/>
            <a:ext cx="3576620" cy="253916"/>
          </a:xfrm>
          <a:prstGeom prst="rect">
            <a:avLst/>
          </a:prstGeom>
          <a:noFill/>
        </p:spPr>
        <p:txBody>
          <a:bodyPr wrap="none" rtlCol="0">
            <a:spAutoFit/>
          </a:bodyPr>
          <a:lstStyle/>
          <a:p>
            <a:r>
              <a:rPr lang="en-US" sz="1050" dirty="0">
                <a:solidFill>
                  <a:schemeClr val="accent5">
                    <a:lumMod val="50000"/>
                  </a:schemeClr>
                </a:solidFill>
              </a:rPr>
              <a:t>https://</a:t>
            </a:r>
            <a:r>
              <a:rPr lang="en-US" sz="1050" dirty="0" err="1">
                <a:solidFill>
                  <a:schemeClr val="accent5">
                    <a:lumMod val="50000"/>
                  </a:schemeClr>
                </a:solidFill>
              </a:rPr>
              <a:t>micro.magnet.fsu.edu</a:t>
            </a:r>
            <a:r>
              <a:rPr lang="en-US" sz="1050" dirty="0">
                <a:solidFill>
                  <a:schemeClr val="accent5">
                    <a:lumMod val="50000"/>
                  </a:schemeClr>
                </a:solidFill>
              </a:rPr>
              <a:t>/optics/timeline/people/</a:t>
            </a:r>
            <a:r>
              <a:rPr lang="en-US" sz="1050" dirty="0" err="1">
                <a:solidFill>
                  <a:schemeClr val="accent5">
                    <a:lumMod val="50000"/>
                  </a:schemeClr>
                </a:solidFill>
              </a:rPr>
              <a:t>schott.html</a:t>
            </a:r>
            <a:endParaRPr lang="en-US" sz="1050" dirty="0">
              <a:solidFill>
                <a:schemeClr val="accent5">
                  <a:lumMod val="50000"/>
                </a:schemeClr>
              </a:solidFill>
            </a:endParaRPr>
          </a:p>
        </p:txBody>
      </p:sp>
    </p:spTree>
    <p:extLst>
      <p:ext uri="{BB962C8B-B14F-4D97-AF65-F5344CB8AC3E}">
        <p14:creationId xmlns:p14="http://schemas.microsoft.com/office/powerpoint/2010/main" val="110917828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a:extLst>
              <a:ext uri="{FF2B5EF4-FFF2-40B4-BE49-F238E27FC236}">
                <a16:creationId xmlns:a16="http://schemas.microsoft.com/office/drawing/2014/main" id="{EEA0A66E-A116-9343-96D4-3FB526A62F37}"/>
              </a:ext>
            </a:extLst>
          </p:cNvPr>
          <p:cNvSpPr>
            <a:spLocks noGrp="1" noChangeArrowheads="1"/>
          </p:cNvSpPr>
          <p:nvPr>
            <p:ph type="title"/>
          </p:nvPr>
        </p:nvSpPr>
        <p:spPr>
          <a:xfrm>
            <a:off x="1524000" y="0"/>
            <a:ext cx="7772400" cy="1143000"/>
          </a:xfrm>
        </p:spPr>
        <p:txBody>
          <a:bodyPr/>
          <a:lstStyle/>
          <a:p>
            <a:r>
              <a:rPr lang="en-US" altLang="en-US" sz="2400" dirty="0">
                <a:ea typeface="ＭＳ Ｐゴシック" panose="020B0600070205080204" pitchFamily="34" charset="-128"/>
              </a:rPr>
              <a:t>August Karl Johann Valentin Köhler</a:t>
            </a:r>
            <a:r>
              <a:rPr lang="en-US" altLang="en-US" sz="2400" b="0" dirty="0">
                <a:ea typeface="ＭＳ Ｐゴシック" panose="020B0600070205080204" pitchFamily="34" charset="-128"/>
              </a:rPr>
              <a:t> (1866-1948)</a:t>
            </a:r>
            <a:r>
              <a:rPr lang="en-US" altLang="en-US" sz="2400" dirty="0">
                <a:ea typeface="ＭＳ Ｐゴシック" panose="020B0600070205080204" pitchFamily="34" charset="-128"/>
              </a:rPr>
              <a:t> </a:t>
            </a:r>
          </a:p>
        </p:txBody>
      </p:sp>
      <p:sp>
        <p:nvSpPr>
          <p:cNvPr id="79874" name="Rectangle 3">
            <a:extLst>
              <a:ext uri="{FF2B5EF4-FFF2-40B4-BE49-F238E27FC236}">
                <a16:creationId xmlns:a16="http://schemas.microsoft.com/office/drawing/2014/main" id="{A32F60F8-8D59-3F4E-8828-7D12F8DD50D9}"/>
              </a:ext>
            </a:extLst>
          </p:cNvPr>
          <p:cNvSpPr>
            <a:spLocks noGrp="1" noChangeArrowheads="1"/>
          </p:cNvSpPr>
          <p:nvPr>
            <p:ph type="body" idx="1"/>
          </p:nvPr>
        </p:nvSpPr>
        <p:spPr>
          <a:xfrm>
            <a:off x="1677989" y="1338263"/>
            <a:ext cx="5145087" cy="4114800"/>
          </a:xfrm>
        </p:spPr>
        <p:txBody>
          <a:bodyPr/>
          <a:lstStyle/>
          <a:p>
            <a:r>
              <a:rPr lang="en-US" altLang="en-US" sz="1600">
                <a:ea typeface="ＭＳ Ｐゴシック" panose="020B0600070205080204" pitchFamily="34" charset="-128"/>
              </a:rPr>
              <a:t>Early 20th Century Professor Köhler developed the method of illumination still called “</a:t>
            </a:r>
            <a:r>
              <a:rPr lang="en-US" altLang="ja-JP" sz="1600">
                <a:solidFill>
                  <a:schemeClr val="hlink"/>
                </a:solidFill>
                <a:ea typeface="ＭＳ Ｐゴシック" panose="020B0600070205080204" pitchFamily="34" charset="-128"/>
              </a:rPr>
              <a:t>Köhler Illumination</a:t>
            </a:r>
            <a:r>
              <a:rPr lang="en-US" altLang="en-US" sz="1600">
                <a:ea typeface="ＭＳ Ｐゴシック" panose="020B0600070205080204" pitchFamily="34" charset="-128"/>
              </a:rPr>
              <a:t>”</a:t>
            </a:r>
            <a:endParaRPr lang="en-US" altLang="ja-JP" sz="1600">
              <a:ea typeface="ＭＳ Ｐゴシック" panose="020B0600070205080204" pitchFamily="34" charset="-128"/>
            </a:endParaRPr>
          </a:p>
          <a:p>
            <a:r>
              <a:rPr lang="en-US" altLang="en-US" sz="1600">
                <a:ea typeface="ＭＳ Ｐゴシック" panose="020B0600070205080204" pitchFamily="34" charset="-128"/>
              </a:rPr>
              <a:t>In 1900, he was invited to join the </a:t>
            </a:r>
            <a:r>
              <a:rPr lang="en-US" altLang="en-US" sz="1600">
                <a:ea typeface="ＭＳ Ｐゴシック" panose="020B0600070205080204" pitchFamily="34" charset="-128"/>
                <a:hlinkClick r:id="rId3" tooltip="Carl Zeiss AG"/>
              </a:rPr>
              <a:t>Zeiss Optical Works</a:t>
            </a:r>
            <a:r>
              <a:rPr lang="en-US" altLang="en-US" sz="1600">
                <a:ea typeface="ＭＳ Ｐゴシック" panose="020B0600070205080204" pitchFamily="34" charset="-128"/>
              </a:rPr>
              <a:t> company in </a:t>
            </a:r>
            <a:r>
              <a:rPr lang="en-US" altLang="en-US" sz="1600">
                <a:ea typeface="ＭＳ Ｐゴシック" panose="020B0600070205080204" pitchFamily="34" charset="-128"/>
                <a:hlinkClick r:id="rId4" tooltip="Jena"/>
              </a:rPr>
              <a:t>Jena</a:t>
            </a:r>
            <a:r>
              <a:rPr lang="en-US" altLang="en-US" sz="1600">
                <a:ea typeface="ＭＳ Ｐゴシック" panose="020B0600070205080204" pitchFamily="34" charset="-128"/>
              </a:rPr>
              <a:t>, Germany, by </a:t>
            </a:r>
            <a:r>
              <a:rPr lang="en-US" altLang="en-US" sz="1600">
                <a:ea typeface="ＭＳ Ｐゴシック" panose="020B0600070205080204" pitchFamily="34" charset="-128"/>
                <a:hlinkClick r:id="rId5" tooltip="Siegfried Czapski"/>
              </a:rPr>
              <a:t>Siegfried Czapski</a:t>
            </a:r>
            <a:r>
              <a:rPr lang="en-US" altLang="en-US" sz="1600">
                <a:ea typeface="ＭＳ Ｐゴシック" panose="020B0600070205080204" pitchFamily="34" charset="-128"/>
              </a:rPr>
              <a:t> based on his earlier work on improving microscope illumination. He stayed with Zeiss as a </a:t>
            </a:r>
            <a:r>
              <a:rPr lang="en-US" altLang="en-US" sz="1600">
                <a:ea typeface="ＭＳ Ｐゴシック" panose="020B0600070205080204" pitchFamily="34" charset="-128"/>
                <a:hlinkClick r:id="rId6" tooltip="Physicist"/>
              </a:rPr>
              <a:t>physicist</a:t>
            </a:r>
            <a:r>
              <a:rPr lang="en-US" altLang="en-US" sz="1600">
                <a:ea typeface="ＭＳ Ｐゴシック" panose="020B0600070205080204" pitchFamily="34" charset="-128"/>
              </a:rPr>
              <a:t> for 45 years and became instrumental to the development of modern light microscope design. </a:t>
            </a:r>
          </a:p>
          <a:p>
            <a:r>
              <a:rPr lang="en-US" altLang="en-US" sz="1600">
                <a:ea typeface="ＭＳ Ｐゴシック" panose="020B0600070205080204" pitchFamily="34" charset="-128"/>
              </a:rPr>
              <a:t>Köhler recognized that using shorter wavelength light (UV) could improve resolution</a:t>
            </a:r>
          </a:p>
          <a:p>
            <a:r>
              <a:rPr lang="en-US" altLang="en-US" sz="1600">
                <a:ea typeface="ＭＳ Ｐゴシック" panose="020B0600070205080204" pitchFamily="34" charset="-128"/>
              </a:rPr>
              <a:t>The driving force for Köhler’s even illumunation invention was the use of gas lamps and similar uneven light sources that created serious problems in trying to gain even and constant illumination</a:t>
            </a:r>
          </a:p>
        </p:txBody>
      </p:sp>
      <p:sp>
        <p:nvSpPr>
          <p:cNvPr id="35844" name="Line 4">
            <a:extLst>
              <a:ext uri="{FF2B5EF4-FFF2-40B4-BE49-F238E27FC236}">
                <a16:creationId xmlns:a16="http://schemas.microsoft.com/office/drawing/2014/main" id="{DA316144-F3E3-3648-A8CD-3B2380EB4DF7}"/>
              </a:ext>
            </a:extLst>
          </p:cNvPr>
          <p:cNvSpPr>
            <a:spLocks noChangeShapeType="1"/>
          </p:cNvSpPr>
          <p:nvPr/>
        </p:nvSpPr>
        <p:spPr bwMode="auto">
          <a:xfrm>
            <a:off x="9588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pic>
        <p:nvPicPr>
          <p:cNvPr id="79876" name="Picture 9">
            <a:extLst>
              <a:ext uri="{FF2B5EF4-FFF2-40B4-BE49-F238E27FC236}">
                <a16:creationId xmlns:a16="http://schemas.microsoft.com/office/drawing/2014/main" id="{DFBF889C-6496-5648-BBD3-8725CA274707}"/>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916739" y="1411288"/>
            <a:ext cx="2320925" cy="258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7" name="Text Box 10">
            <a:extLst>
              <a:ext uri="{FF2B5EF4-FFF2-40B4-BE49-F238E27FC236}">
                <a16:creationId xmlns:a16="http://schemas.microsoft.com/office/drawing/2014/main" id="{1F86E7F3-C5F0-E245-BA38-36012A5B1BCB}"/>
              </a:ext>
            </a:extLst>
          </p:cNvPr>
          <p:cNvSpPr txBox="1">
            <a:spLocks noChangeArrowheads="1"/>
          </p:cNvSpPr>
          <p:nvPr/>
        </p:nvSpPr>
        <p:spPr bwMode="auto">
          <a:xfrm>
            <a:off x="4795839" y="6176964"/>
            <a:ext cx="43656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200"/>
              <a:t>Image source: </a:t>
            </a:r>
            <a:r>
              <a:rPr lang="en-US" altLang="en-US" sz="1200">
                <a:hlinkClick r:id="rId8"/>
              </a:rPr>
              <a:t>http://en.wikipedia.org/wiki/File:August_Koehler.jpg</a:t>
            </a:r>
            <a:endParaRPr lang="en-US" altLang="en-US" sz="1200"/>
          </a:p>
        </p:txBody>
      </p:sp>
      <p:sp>
        <p:nvSpPr>
          <p:cNvPr id="79878" name="Oval 11">
            <a:extLst>
              <a:ext uri="{FF2B5EF4-FFF2-40B4-BE49-F238E27FC236}">
                <a16:creationId xmlns:a16="http://schemas.microsoft.com/office/drawing/2014/main" id="{E5478158-3AA2-B546-A539-F67938D56D7D}"/>
              </a:ext>
            </a:extLst>
          </p:cNvPr>
          <p:cNvSpPr>
            <a:spLocks noChangeArrowheads="1"/>
          </p:cNvSpPr>
          <p:nvPr/>
        </p:nvSpPr>
        <p:spPr bwMode="auto">
          <a:xfrm>
            <a:off x="9493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79" name="Oval 12">
            <a:extLst>
              <a:ext uri="{FF2B5EF4-FFF2-40B4-BE49-F238E27FC236}">
                <a16:creationId xmlns:a16="http://schemas.microsoft.com/office/drawing/2014/main" id="{AF100EA4-3C17-024A-BB6A-9FEAD522D150}"/>
              </a:ext>
            </a:extLst>
          </p:cNvPr>
          <p:cNvSpPr>
            <a:spLocks noChangeArrowheads="1"/>
          </p:cNvSpPr>
          <p:nvPr/>
        </p:nvSpPr>
        <p:spPr bwMode="auto">
          <a:xfrm>
            <a:off x="9496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80" name="Oval 13">
            <a:extLst>
              <a:ext uri="{FF2B5EF4-FFF2-40B4-BE49-F238E27FC236}">
                <a16:creationId xmlns:a16="http://schemas.microsoft.com/office/drawing/2014/main" id="{EDCF0583-9751-114B-AF27-67FBDAD9189F}"/>
              </a:ext>
            </a:extLst>
          </p:cNvPr>
          <p:cNvSpPr>
            <a:spLocks noChangeArrowheads="1"/>
          </p:cNvSpPr>
          <p:nvPr/>
        </p:nvSpPr>
        <p:spPr bwMode="auto">
          <a:xfrm>
            <a:off x="9499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81" name="Oval 14">
            <a:extLst>
              <a:ext uri="{FF2B5EF4-FFF2-40B4-BE49-F238E27FC236}">
                <a16:creationId xmlns:a16="http://schemas.microsoft.com/office/drawing/2014/main" id="{94D2647A-E647-5140-A533-FADE124DD131}"/>
              </a:ext>
            </a:extLst>
          </p:cNvPr>
          <p:cNvSpPr>
            <a:spLocks noChangeArrowheads="1"/>
          </p:cNvSpPr>
          <p:nvPr/>
        </p:nvSpPr>
        <p:spPr bwMode="auto">
          <a:xfrm>
            <a:off x="9491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82" name="Oval 15">
            <a:extLst>
              <a:ext uri="{FF2B5EF4-FFF2-40B4-BE49-F238E27FC236}">
                <a16:creationId xmlns:a16="http://schemas.microsoft.com/office/drawing/2014/main" id="{CD21BDB8-1C73-5648-8FB3-D18D9C824C74}"/>
              </a:ext>
            </a:extLst>
          </p:cNvPr>
          <p:cNvSpPr>
            <a:spLocks noChangeArrowheads="1"/>
          </p:cNvSpPr>
          <p:nvPr/>
        </p:nvSpPr>
        <p:spPr bwMode="auto">
          <a:xfrm>
            <a:off x="9498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83" name="Oval 16">
            <a:extLst>
              <a:ext uri="{FF2B5EF4-FFF2-40B4-BE49-F238E27FC236}">
                <a16:creationId xmlns:a16="http://schemas.microsoft.com/office/drawing/2014/main" id="{93D28E0D-7FEC-0148-9FB9-E4DFB6E5778C}"/>
              </a:ext>
            </a:extLst>
          </p:cNvPr>
          <p:cNvSpPr>
            <a:spLocks noChangeArrowheads="1"/>
          </p:cNvSpPr>
          <p:nvPr/>
        </p:nvSpPr>
        <p:spPr bwMode="auto">
          <a:xfrm>
            <a:off x="9501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84" name="Oval 17">
            <a:extLst>
              <a:ext uri="{FF2B5EF4-FFF2-40B4-BE49-F238E27FC236}">
                <a16:creationId xmlns:a16="http://schemas.microsoft.com/office/drawing/2014/main" id="{FABBB33C-84A0-314C-8A26-89FDC97A5032}"/>
              </a:ext>
            </a:extLst>
          </p:cNvPr>
          <p:cNvSpPr>
            <a:spLocks noChangeArrowheads="1"/>
          </p:cNvSpPr>
          <p:nvPr/>
        </p:nvSpPr>
        <p:spPr bwMode="auto">
          <a:xfrm>
            <a:off x="9493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85" name="Oval 18">
            <a:extLst>
              <a:ext uri="{FF2B5EF4-FFF2-40B4-BE49-F238E27FC236}">
                <a16:creationId xmlns:a16="http://schemas.microsoft.com/office/drawing/2014/main" id="{65AB7317-38A8-C74D-BC34-59EF5560F108}"/>
              </a:ext>
            </a:extLst>
          </p:cNvPr>
          <p:cNvSpPr>
            <a:spLocks noChangeArrowheads="1"/>
          </p:cNvSpPr>
          <p:nvPr/>
        </p:nvSpPr>
        <p:spPr bwMode="auto">
          <a:xfrm>
            <a:off x="9483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86" name="Oval 19">
            <a:extLst>
              <a:ext uri="{FF2B5EF4-FFF2-40B4-BE49-F238E27FC236}">
                <a16:creationId xmlns:a16="http://schemas.microsoft.com/office/drawing/2014/main" id="{97FBA7A7-609E-484B-8FCB-104B8A6E4D40}"/>
              </a:ext>
            </a:extLst>
          </p:cNvPr>
          <p:cNvSpPr>
            <a:spLocks noChangeArrowheads="1"/>
          </p:cNvSpPr>
          <p:nvPr/>
        </p:nvSpPr>
        <p:spPr bwMode="auto">
          <a:xfrm>
            <a:off x="9485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87" name="Oval 20">
            <a:extLst>
              <a:ext uri="{FF2B5EF4-FFF2-40B4-BE49-F238E27FC236}">
                <a16:creationId xmlns:a16="http://schemas.microsoft.com/office/drawing/2014/main" id="{CD78756A-4D81-6440-87A8-68C2C6EED831}"/>
              </a:ext>
            </a:extLst>
          </p:cNvPr>
          <p:cNvSpPr>
            <a:spLocks noChangeArrowheads="1"/>
          </p:cNvSpPr>
          <p:nvPr/>
        </p:nvSpPr>
        <p:spPr bwMode="auto">
          <a:xfrm>
            <a:off x="9486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88" name="Oval 21">
            <a:extLst>
              <a:ext uri="{FF2B5EF4-FFF2-40B4-BE49-F238E27FC236}">
                <a16:creationId xmlns:a16="http://schemas.microsoft.com/office/drawing/2014/main" id="{BE67F4CA-461F-F743-9035-9E50288D55C8}"/>
              </a:ext>
            </a:extLst>
          </p:cNvPr>
          <p:cNvSpPr>
            <a:spLocks noChangeArrowheads="1"/>
          </p:cNvSpPr>
          <p:nvPr/>
        </p:nvSpPr>
        <p:spPr bwMode="auto">
          <a:xfrm>
            <a:off x="9501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89" name="Oval 22">
            <a:extLst>
              <a:ext uri="{FF2B5EF4-FFF2-40B4-BE49-F238E27FC236}">
                <a16:creationId xmlns:a16="http://schemas.microsoft.com/office/drawing/2014/main" id="{496E3C03-D6F7-5F46-801D-32F9838EB2DC}"/>
              </a:ext>
            </a:extLst>
          </p:cNvPr>
          <p:cNvSpPr>
            <a:spLocks noChangeArrowheads="1"/>
          </p:cNvSpPr>
          <p:nvPr/>
        </p:nvSpPr>
        <p:spPr bwMode="auto">
          <a:xfrm>
            <a:off x="9494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90" name="Oval 23">
            <a:extLst>
              <a:ext uri="{FF2B5EF4-FFF2-40B4-BE49-F238E27FC236}">
                <a16:creationId xmlns:a16="http://schemas.microsoft.com/office/drawing/2014/main" id="{95DB41AF-D90D-D142-B0C8-B43F8877B779}"/>
              </a:ext>
            </a:extLst>
          </p:cNvPr>
          <p:cNvSpPr>
            <a:spLocks noChangeArrowheads="1"/>
          </p:cNvSpPr>
          <p:nvPr/>
        </p:nvSpPr>
        <p:spPr bwMode="auto">
          <a:xfrm>
            <a:off x="9494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91" name="Oval 24">
            <a:extLst>
              <a:ext uri="{FF2B5EF4-FFF2-40B4-BE49-F238E27FC236}">
                <a16:creationId xmlns:a16="http://schemas.microsoft.com/office/drawing/2014/main" id="{8EDF8A39-27A1-0A4A-844C-9FFDB7CC025C}"/>
              </a:ext>
            </a:extLst>
          </p:cNvPr>
          <p:cNvSpPr>
            <a:spLocks noChangeArrowheads="1"/>
          </p:cNvSpPr>
          <p:nvPr/>
        </p:nvSpPr>
        <p:spPr bwMode="auto">
          <a:xfrm>
            <a:off x="9490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92" name="Oval 25">
            <a:extLst>
              <a:ext uri="{FF2B5EF4-FFF2-40B4-BE49-F238E27FC236}">
                <a16:creationId xmlns:a16="http://schemas.microsoft.com/office/drawing/2014/main" id="{4EE29141-D34B-D041-962B-9C8564A670AC}"/>
              </a:ext>
            </a:extLst>
          </p:cNvPr>
          <p:cNvSpPr>
            <a:spLocks noChangeArrowheads="1"/>
          </p:cNvSpPr>
          <p:nvPr/>
        </p:nvSpPr>
        <p:spPr bwMode="auto">
          <a:xfrm>
            <a:off x="9490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93" name="Oval 26">
            <a:extLst>
              <a:ext uri="{FF2B5EF4-FFF2-40B4-BE49-F238E27FC236}">
                <a16:creationId xmlns:a16="http://schemas.microsoft.com/office/drawing/2014/main" id="{5BA877FD-6031-D44B-914A-DC0B80057E58}"/>
              </a:ext>
            </a:extLst>
          </p:cNvPr>
          <p:cNvSpPr>
            <a:spLocks noChangeArrowheads="1"/>
          </p:cNvSpPr>
          <p:nvPr/>
        </p:nvSpPr>
        <p:spPr bwMode="auto">
          <a:xfrm>
            <a:off x="9486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5863" name="Text Box 27">
            <a:extLst>
              <a:ext uri="{FF2B5EF4-FFF2-40B4-BE49-F238E27FC236}">
                <a16:creationId xmlns:a16="http://schemas.microsoft.com/office/drawing/2014/main" id="{9A4F4CC0-3F1C-A243-87F9-4A100C56033F}"/>
              </a:ext>
            </a:extLst>
          </p:cNvPr>
          <p:cNvSpPr txBox="1">
            <a:spLocks noChangeArrowheads="1"/>
          </p:cNvSpPr>
          <p:nvPr/>
        </p:nvSpPr>
        <p:spPr bwMode="auto">
          <a:xfrm>
            <a:off x="9677400" y="4976813"/>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1900</a:t>
            </a:r>
          </a:p>
        </p:txBody>
      </p:sp>
      <p:sp>
        <p:nvSpPr>
          <p:cNvPr id="79895" name="Oval 28">
            <a:extLst>
              <a:ext uri="{FF2B5EF4-FFF2-40B4-BE49-F238E27FC236}">
                <a16:creationId xmlns:a16="http://schemas.microsoft.com/office/drawing/2014/main" id="{EA0BE406-F59D-C842-A11A-BB63EB36EF4F}"/>
              </a:ext>
            </a:extLst>
          </p:cNvPr>
          <p:cNvSpPr>
            <a:spLocks noChangeArrowheads="1"/>
          </p:cNvSpPr>
          <p:nvPr/>
        </p:nvSpPr>
        <p:spPr bwMode="auto">
          <a:xfrm>
            <a:off x="9483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96" name="Oval 29">
            <a:extLst>
              <a:ext uri="{FF2B5EF4-FFF2-40B4-BE49-F238E27FC236}">
                <a16:creationId xmlns:a16="http://schemas.microsoft.com/office/drawing/2014/main" id="{27BB0E1A-C939-774B-B4F5-9AA62731913E}"/>
              </a:ext>
            </a:extLst>
          </p:cNvPr>
          <p:cNvSpPr>
            <a:spLocks noChangeArrowheads="1"/>
          </p:cNvSpPr>
          <p:nvPr/>
        </p:nvSpPr>
        <p:spPr bwMode="auto">
          <a:xfrm>
            <a:off x="9491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97" name="Oval 30">
            <a:extLst>
              <a:ext uri="{FF2B5EF4-FFF2-40B4-BE49-F238E27FC236}">
                <a16:creationId xmlns:a16="http://schemas.microsoft.com/office/drawing/2014/main" id="{5E80D36F-7363-4C43-986C-4AE44C6006AE}"/>
              </a:ext>
            </a:extLst>
          </p:cNvPr>
          <p:cNvSpPr>
            <a:spLocks noChangeArrowheads="1"/>
          </p:cNvSpPr>
          <p:nvPr/>
        </p:nvSpPr>
        <p:spPr bwMode="auto">
          <a:xfrm>
            <a:off x="9488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98" name="Oval 31">
            <a:extLst>
              <a:ext uri="{FF2B5EF4-FFF2-40B4-BE49-F238E27FC236}">
                <a16:creationId xmlns:a16="http://schemas.microsoft.com/office/drawing/2014/main" id="{BC7F171B-55C8-8440-A51E-00C7E10C2D0D}"/>
              </a:ext>
            </a:extLst>
          </p:cNvPr>
          <p:cNvSpPr>
            <a:spLocks noChangeArrowheads="1"/>
          </p:cNvSpPr>
          <p:nvPr/>
        </p:nvSpPr>
        <p:spPr bwMode="auto">
          <a:xfrm>
            <a:off x="9485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99" name="Oval 32">
            <a:extLst>
              <a:ext uri="{FF2B5EF4-FFF2-40B4-BE49-F238E27FC236}">
                <a16:creationId xmlns:a16="http://schemas.microsoft.com/office/drawing/2014/main" id="{A378BC6A-FAB9-0444-8660-BFEB356209E0}"/>
              </a:ext>
            </a:extLst>
          </p:cNvPr>
          <p:cNvSpPr>
            <a:spLocks noChangeArrowheads="1"/>
          </p:cNvSpPr>
          <p:nvPr/>
        </p:nvSpPr>
        <p:spPr bwMode="auto">
          <a:xfrm>
            <a:off x="9493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900" name="Oval 33">
            <a:extLst>
              <a:ext uri="{FF2B5EF4-FFF2-40B4-BE49-F238E27FC236}">
                <a16:creationId xmlns:a16="http://schemas.microsoft.com/office/drawing/2014/main" id="{5BD268E8-A5DD-C74E-9D10-22D9992026C8}"/>
              </a:ext>
            </a:extLst>
          </p:cNvPr>
          <p:cNvSpPr>
            <a:spLocks noChangeArrowheads="1"/>
          </p:cNvSpPr>
          <p:nvPr/>
        </p:nvSpPr>
        <p:spPr bwMode="auto">
          <a:xfrm>
            <a:off x="9490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901" name="Oval 34">
            <a:extLst>
              <a:ext uri="{FF2B5EF4-FFF2-40B4-BE49-F238E27FC236}">
                <a16:creationId xmlns:a16="http://schemas.microsoft.com/office/drawing/2014/main" id="{F9BE0F7A-9640-984D-9F5A-A2AC5FE04C05}"/>
              </a:ext>
            </a:extLst>
          </p:cNvPr>
          <p:cNvSpPr>
            <a:spLocks noChangeArrowheads="1"/>
          </p:cNvSpPr>
          <p:nvPr/>
        </p:nvSpPr>
        <p:spPr bwMode="auto">
          <a:xfrm>
            <a:off x="9486900" y="513556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10">
            <a:extLst>
              <a:ext uri="{FF2B5EF4-FFF2-40B4-BE49-F238E27FC236}">
                <a16:creationId xmlns:a16="http://schemas.microsoft.com/office/drawing/2014/main" id="{09EEE49F-0989-F74D-8C32-D10D14E9604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19788" y="2522539"/>
            <a:ext cx="3694112"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2" name="Rectangle 2">
            <a:extLst>
              <a:ext uri="{FF2B5EF4-FFF2-40B4-BE49-F238E27FC236}">
                <a16:creationId xmlns:a16="http://schemas.microsoft.com/office/drawing/2014/main" id="{F8F721B7-3AEB-E748-BBAC-31497D734940}"/>
              </a:ext>
            </a:extLst>
          </p:cNvPr>
          <p:cNvSpPr>
            <a:spLocks noGrp="1" noChangeArrowheads="1"/>
          </p:cNvSpPr>
          <p:nvPr>
            <p:ph type="title"/>
          </p:nvPr>
        </p:nvSpPr>
        <p:spPr>
          <a:xfrm>
            <a:off x="495300" y="0"/>
            <a:ext cx="6858000" cy="611188"/>
          </a:xfrm>
        </p:spPr>
        <p:txBody>
          <a:bodyPr/>
          <a:lstStyle/>
          <a:p>
            <a:r>
              <a:rPr lang="en-US" altLang="en-US">
                <a:ea typeface="ＭＳ Ｐゴシック" panose="020B0600070205080204" pitchFamily="34" charset="-128"/>
              </a:rPr>
              <a:t>August Köhler</a:t>
            </a:r>
          </a:p>
        </p:txBody>
      </p:sp>
      <p:sp>
        <p:nvSpPr>
          <p:cNvPr id="81923" name="Rectangle 3">
            <a:extLst>
              <a:ext uri="{FF2B5EF4-FFF2-40B4-BE49-F238E27FC236}">
                <a16:creationId xmlns:a16="http://schemas.microsoft.com/office/drawing/2014/main" id="{55363D12-B8BD-B144-8BE7-4AF7AAA14753}"/>
              </a:ext>
            </a:extLst>
          </p:cNvPr>
          <p:cNvSpPr>
            <a:spLocks noGrp="1" noChangeArrowheads="1"/>
          </p:cNvSpPr>
          <p:nvPr>
            <p:ph type="body" idx="1"/>
          </p:nvPr>
        </p:nvSpPr>
        <p:spPr>
          <a:xfrm>
            <a:off x="1524001" y="754064"/>
            <a:ext cx="7667625" cy="2878137"/>
          </a:xfrm>
        </p:spPr>
        <p:txBody>
          <a:bodyPr/>
          <a:lstStyle/>
          <a:p>
            <a:r>
              <a:rPr lang="en-US" altLang="en-US" sz="1600">
                <a:solidFill>
                  <a:schemeClr val="hlink"/>
                </a:solidFill>
                <a:ea typeface="ＭＳ Ｐゴシック" panose="020B0600070205080204" pitchFamily="34" charset="-128"/>
              </a:rPr>
              <a:t>Köhler illumination</a:t>
            </a:r>
            <a:r>
              <a:rPr lang="en-US" altLang="en-US" sz="1600">
                <a:ea typeface="ＭＳ Ｐゴシック" panose="020B0600070205080204" pitchFamily="34" charset="-128"/>
              </a:rPr>
              <a:t> creates an evenly illuminated field of view while illuminating the specimen with a very wide cone of light</a:t>
            </a:r>
          </a:p>
          <a:p>
            <a:r>
              <a:rPr lang="en-US" altLang="en-US" sz="1600">
                <a:ea typeface="ＭＳ Ｐゴシック" panose="020B0600070205080204" pitchFamily="34" charset="-128"/>
              </a:rPr>
              <a:t>Two conjugate image planes are formed</a:t>
            </a:r>
          </a:p>
          <a:p>
            <a:pPr lvl="1"/>
            <a:r>
              <a:rPr lang="en-US" altLang="en-US" sz="1400">
                <a:ea typeface="ＭＳ Ｐゴシック" panose="020B0600070205080204" pitchFamily="34" charset="-128"/>
              </a:rPr>
              <a:t>one contains an image of the specimen and the other the filament from the light</a:t>
            </a:r>
          </a:p>
          <a:p>
            <a:r>
              <a:rPr lang="en-US" altLang="en-US" sz="1600">
                <a:ea typeface="ＭＳ Ｐゴシック" panose="020B0600070205080204" pitchFamily="34" charset="-128"/>
              </a:rPr>
              <a:t>He filed an application for a fixed-ocular microscope of his design in Germany on </a:t>
            </a:r>
            <a:r>
              <a:rPr lang="en-US" altLang="en-US" sz="1600">
                <a:ea typeface="ＭＳ Ｐゴシック" panose="020B0600070205080204" pitchFamily="34" charset="-128"/>
                <a:hlinkClick r:id="rId4" tooltip="April 16"/>
              </a:rPr>
              <a:t>April 16</a:t>
            </a:r>
            <a:r>
              <a:rPr lang="en-US" altLang="en-US" sz="1600">
                <a:ea typeface="ＭＳ Ｐゴシック" panose="020B0600070205080204" pitchFamily="34" charset="-128"/>
              </a:rPr>
              <a:t>, </a:t>
            </a:r>
            <a:r>
              <a:rPr lang="en-US" altLang="en-US" sz="1600">
                <a:ea typeface="ＭＳ Ｐゴシック" panose="020B0600070205080204" pitchFamily="34" charset="-128"/>
                <a:hlinkClick r:id="rId5" tooltip="1924"/>
              </a:rPr>
              <a:t>1924</a:t>
            </a:r>
            <a:r>
              <a:rPr lang="en-US" altLang="en-US" sz="1600">
                <a:ea typeface="ＭＳ Ｐゴシック" panose="020B0600070205080204" pitchFamily="34" charset="-128"/>
              </a:rPr>
              <a:t> and with the </a:t>
            </a:r>
            <a:r>
              <a:rPr lang="en-US" altLang="en-US" sz="1600">
                <a:ea typeface="ＭＳ Ｐゴシック" panose="020B0600070205080204" pitchFamily="34" charset="-128"/>
                <a:hlinkClick r:id="rId6" tooltip="United States Patent Office"/>
              </a:rPr>
              <a:t>United States Patent Office</a:t>
            </a:r>
            <a:r>
              <a:rPr lang="en-US" altLang="en-US" sz="1600">
                <a:ea typeface="ＭＳ Ｐゴシック" panose="020B0600070205080204" pitchFamily="34" charset="-128"/>
              </a:rPr>
              <a:t> on </a:t>
            </a:r>
            <a:r>
              <a:rPr lang="en-US" altLang="en-US" sz="1600">
                <a:ea typeface="ＭＳ Ｐゴシック" panose="020B0600070205080204" pitchFamily="34" charset="-128"/>
                <a:hlinkClick r:id="rId7" tooltip="March 31"/>
              </a:rPr>
              <a:t>March 31</a:t>
            </a:r>
            <a:r>
              <a:rPr lang="en-US" altLang="en-US" sz="1600">
                <a:ea typeface="ＭＳ Ｐゴシック" panose="020B0600070205080204" pitchFamily="34" charset="-128"/>
              </a:rPr>
              <a:t>, </a:t>
            </a:r>
            <a:r>
              <a:rPr lang="en-US" altLang="en-US" sz="1600">
                <a:ea typeface="ＭＳ Ｐゴシック" panose="020B0600070205080204" pitchFamily="34" charset="-128"/>
                <a:hlinkClick r:id="rId8" tooltip="1925"/>
              </a:rPr>
              <a:t>1925</a:t>
            </a:r>
            <a:r>
              <a:rPr lang="en-US" altLang="en-US" sz="1600">
                <a:ea typeface="ＭＳ Ｐゴシック" panose="020B0600070205080204" pitchFamily="34" charset="-128"/>
              </a:rPr>
              <a:t> (patent number 1649068) </a:t>
            </a:r>
          </a:p>
        </p:txBody>
      </p:sp>
      <p:sp>
        <p:nvSpPr>
          <p:cNvPr id="36869" name="Line 4">
            <a:extLst>
              <a:ext uri="{FF2B5EF4-FFF2-40B4-BE49-F238E27FC236}">
                <a16:creationId xmlns:a16="http://schemas.microsoft.com/office/drawing/2014/main" id="{89045F2D-88FD-8D4D-A0CC-0D9EDACDD3E2}"/>
              </a:ext>
            </a:extLst>
          </p:cNvPr>
          <p:cNvSpPr>
            <a:spLocks noChangeShapeType="1"/>
          </p:cNvSpPr>
          <p:nvPr/>
        </p:nvSpPr>
        <p:spPr bwMode="auto">
          <a:xfrm>
            <a:off x="9588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pic>
        <p:nvPicPr>
          <p:cNvPr id="81925" name="Picture 9">
            <a:extLst>
              <a:ext uri="{FF2B5EF4-FFF2-40B4-BE49-F238E27FC236}">
                <a16:creationId xmlns:a16="http://schemas.microsoft.com/office/drawing/2014/main" id="{87B3BE8D-EAE7-C142-838D-5FEF6811B285}"/>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524001" y="3179764"/>
            <a:ext cx="4899025" cy="3678237"/>
          </a:xfrm>
          <a:prstGeom prst="rect">
            <a:avLst/>
          </a:prstGeom>
          <a:noFill/>
          <a:ln w="12699">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81926" name="Oval 11">
            <a:extLst>
              <a:ext uri="{FF2B5EF4-FFF2-40B4-BE49-F238E27FC236}">
                <a16:creationId xmlns:a16="http://schemas.microsoft.com/office/drawing/2014/main" id="{2CADE548-9BAE-7946-9BD8-D8858B113EBC}"/>
              </a:ext>
            </a:extLst>
          </p:cNvPr>
          <p:cNvSpPr>
            <a:spLocks noChangeArrowheads="1"/>
          </p:cNvSpPr>
          <p:nvPr/>
        </p:nvSpPr>
        <p:spPr bwMode="auto">
          <a:xfrm>
            <a:off x="9493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27" name="Oval 12">
            <a:extLst>
              <a:ext uri="{FF2B5EF4-FFF2-40B4-BE49-F238E27FC236}">
                <a16:creationId xmlns:a16="http://schemas.microsoft.com/office/drawing/2014/main" id="{870D1DB2-D4DC-834E-8488-A02120B491D2}"/>
              </a:ext>
            </a:extLst>
          </p:cNvPr>
          <p:cNvSpPr>
            <a:spLocks noChangeArrowheads="1"/>
          </p:cNvSpPr>
          <p:nvPr/>
        </p:nvSpPr>
        <p:spPr bwMode="auto">
          <a:xfrm>
            <a:off x="9496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28" name="Oval 13">
            <a:extLst>
              <a:ext uri="{FF2B5EF4-FFF2-40B4-BE49-F238E27FC236}">
                <a16:creationId xmlns:a16="http://schemas.microsoft.com/office/drawing/2014/main" id="{C26802F4-013A-944C-B6DE-19E905EB763F}"/>
              </a:ext>
            </a:extLst>
          </p:cNvPr>
          <p:cNvSpPr>
            <a:spLocks noChangeArrowheads="1"/>
          </p:cNvSpPr>
          <p:nvPr/>
        </p:nvSpPr>
        <p:spPr bwMode="auto">
          <a:xfrm>
            <a:off x="9499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29" name="Oval 14">
            <a:extLst>
              <a:ext uri="{FF2B5EF4-FFF2-40B4-BE49-F238E27FC236}">
                <a16:creationId xmlns:a16="http://schemas.microsoft.com/office/drawing/2014/main" id="{A79D6669-7B61-AC4F-BFA9-6371D6DD57F8}"/>
              </a:ext>
            </a:extLst>
          </p:cNvPr>
          <p:cNvSpPr>
            <a:spLocks noChangeArrowheads="1"/>
          </p:cNvSpPr>
          <p:nvPr/>
        </p:nvSpPr>
        <p:spPr bwMode="auto">
          <a:xfrm>
            <a:off x="9491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30" name="Oval 15">
            <a:extLst>
              <a:ext uri="{FF2B5EF4-FFF2-40B4-BE49-F238E27FC236}">
                <a16:creationId xmlns:a16="http://schemas.microsoft.com/office/drawing/2014/main" id="{A0478524-8C6D-1148-ABF2-73491733538F}"/>
              </a:ext>
            </a:extLst>
          </p:cNvPr>
          <p:cNvSpPr>
            <a:spLocks noChangeArrowheads="1"/>
          </p:cNvSpPr>
          <p:nvPr/>
        </p:nvSpPr>
        <p:spPr bwMode="auto">
          <a:xfrm>
            <a:off x="9498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31" name="Oval 16">
            <a:extLst>
              <a:ext uri="{FF2B5EF4-FFF2-40B4-BE49-F238E27FC236}">
                <a16:creationId xmlns:a16="http://schemas.microsoft.com/office/drawing/2014/main" id="{811DD8F1-9B34-3345-B418-21C2FE2088E5}"/>
              </a:ext>
            </a:extLst>
          </p:cNvPr>
          <p:cNvSpPr>
            <a:spLocks noChangeArrowheads="1"/>
          </p:cNvSpPr>
          <p:nvPr/>
        </p:nvSpPr>
        <p:spPr bwMode="auto">
          <a:xfrm>
            <a:off x="9501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32" name="Oval 17">
            <a:extLst>
              <a:ext uri="{FF2B5EF4-FFF2-40B4-BE49-F238E27FC236}">
                <a16:creationId xmlns:a16="http://schemas.microsoft.com/office/drawing/2014/main" id="{24F28DFC-1023-F04D-9434-D2A5A2B27907}"/>
              </a:ext>
            </a:extLst>
          </p:cNvPr>
          <p:cNvSpPr>
            <a:spLocks noChangeArrowheads="1"/>
          </p:cNvSpPr>
          <p:nvPr/>
        </p:nvSpPr>
        <p:spPr bwMode="auto">
          <a:xfrm>
            <a:off x="9493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33" name="Oval 18">
            <a:extLst>
              <a:ext uri="{FF2B5EF4-FFF2-40B4-BE49-F238E27FC236}">
                <a16:creationId xmlns:a16="http://schemas.microsoft.com/office/drawing/2014/main" id="{BDDDE891-9DEB-AB46-888D-4754FA62DBDD}"/>
              </a:ext>
            </a:extLst>
          </p:cNvPr>
          <p:cNvSpPr>
            <a:spLocks noChangeArrowheads="1"/>
          </p:cNvSpPr>
          <p:nvPr/>
        </p:nvSpPr>
        <p:spPr bwMode="auto">
          <a:xfrm>
            <a:off x="9483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34" name="Oval 19">
            <a:extLst>
              <a:ext uri="{FF2B5EF4-FFF2-40B4-BE49-F238E27FC236}">
                <a16:creationId xmlns:a16="http://schemas.microsoft.com/office/drawing/2014/main" id="{16B768CF-3A76-7846-AECC-7B8AC1318268}"/>
              </a:ext>
            </a:extLst>
          </p:cNvPr>
          <p:cNvSpPr>
            <a:spLocks noChangeArrowheads="1"/>
          </p:cNvSpPr>
          <p:nvPr/>
        </p:nvSpPr>
        <p:spPr bwMode="auto">
          <a:xfrm>
            <a:off x="9485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35" name="Oval 20">
            <a:extLst>
              <a:ext uri="{FF2B5EF4-FFF2-40B4-BE49-F238E27FC236}">
                <a16:creationId xmlns:a16="http://schemas.microsoft.com/office/drawing/2014/main" id="{890F67EC-7930-9246-B43E-199D19C34575}"/>
              </a:ext>
            </a:extLst>
          </p:cNvPr>
          <p:cNvSpPr>
            <a:spLocks noChangeArrowheads="1"/>
          </p:cNvSpPr>
          <p:nvPr/>
        </p:nvSpPr>
        <p:spPr bwMode="auto">
          <a:xfrm>
            <a:off x="9486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36" name="Oval 21">
            <a:extLst>
              <a:ext uri="{FF2B5EF4-FFF2-40B4-BE49-F238E27FC236}">
                <a16:creationId xmlns:a16="http://schemas.microsoft.com/office/drawing/2014/main" id="{588665ED-F6EA-F049-ACA2-7BF97B51D3B2}"/>
              </a:ext>
            </a:extLst>
          </p:cNvPr>
          <p:cNvSpPr>
            <a:spLocks noChangeArrowheads="1"/>
          </p:cNvSpPr>
          <p:nvPr/>
        </p:nvSpPr>
        <p:spPr bwMode="auto">
          <a:xfrm>
            <a:off x="9501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37" name="Oval 22">
            <a:extLst>
              <a:ext uri="{FF2B5EF4-FFF2-40B4-BE49-F238E27FC236}">
                <a16:creationId xmlns:a16="http://schemas.microsoft.com/office/drawing/2014/main" id="{350206C7-43CA-2942-9105-E40B678042AF}"/>
              </a:ext>
            </a:extLst>
          </p:cNvPr>
          <p:cNvSpPr>
            <a:spLocks noChangeArrowheads="1"/>
          </p:cNvSpPr>
          <p:nvPr/>
        </p:nvSpPr>
        <p:spPr bwMode="auto">
          <a:xfrm>
            <a:off x="9494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38" name="Oval 23">
            <a:extLst>
              <a:ext uri="{FF2B5EF4-FFF2-40B4-BE49-F238E27FC236}">
                <a16:creationId xmlns:a16="http://schemas.microsoft.com/office/drawing/2014/main" id="{AD716FCC-5E61-EE40-9126-E6D5984CE41A}"/>
              </a:ext>
            </a:extLst>
          </p:cNvPr>
          <p:cNvSpPr>
            <a:spLocks noChangeArrowheads="1"/>
          </p:cNvSpPr>
          <p:nvPr/>
        </p:nvSpPr>
        <p:spPr bwMode="auto">
          <a:xfrm>
            <a:off x="9494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39" name="Oval 24">
            <a:extLst>
              <a:ext uri="{FF2B5EF4-FFF2-40B4-BE49-F238E27FC236}">
                <a16:creationId xmlns:a16="http://schemas.microsoft.com/office/drawing/2014/main" id="{929CFCD2-C23F-AD4E-891A-35F766B86D95}"/>
              </a:ext>
            </a:extLst>
          </p:cNvPr>
          <p:cNvSpPr>
            <a:spLocks noChangeArrowheads="1"/>
          </p:cNvSpPr>
          <p:nvPr/>
        </p:nvSpPr>
        <p:spPr bwMode="auto">
          <a:xfrm>
            <a:off x="9490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40" name="Oval 25">
            <a:extLst>
              <a:ext uri="{FF2B5EF4-FFF2-40B4-BE49-F238E27FC236}">
                <a16:creationId xmlns:a16="http://schemas.microsoft.com/office/drawing/2014/main" id="{63E8C068-6E84-2547-9FCF-263116C29F27}"/>
              </a:ext>
            </a:extLst>
          </p:cNvPr>
          <p:cNvSpPr>
            <a:spLocks noChangeArrowheads="1"/>
          </p:cNvSpPr>
          <p:nvPr/>
        </p:nvSpPr>
        <p:spPr bwMode="auto">
          <a:xfrm>
            <a:off x="9490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41" name="Oval 26">
            <a:extLst>
              <a:ext uri="{FF2B5EF4-FFF2-40B4-BE49-F238E27FC236}">
                <a16:creationId xmlns:a16="http://schemas.microsoft.com/office/drawing/2014/main" id="{D5BD18EB-E4BA-9044-91D6-B4324F61276A}"/>
              </a:ext>
            </a:extLst>
          </p:cNvPr>
          <p:cNvSpPr>
            <a:spLocks noChangeArrowheads="1"/>
          </p:cNvSpPr>
          <p:nvPr/>
        </p:nvSpPr>
        <p:spPr bwMode="auto">
          <a:xfrm>
            <a:off x="9486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6887" name="Text Box 27">
            <a:extLst>
              <a:ext uri="{FF2B5EF4-FFF2-40B4-BE49-F238E27FC236}">
                <a16:creationId xmlns:a16="http://schemas.microsoft.com/office/drawing/2014/main" id="{F4AED98C-39E5-2242-871B-D4FB40A7F59C}"/>
              </a:ext>
            </a:extLst>
          </p:cNvPr>
          <p:cNvSpPr txBox="1">
            <a:spLocks noChangeArrowheads="1"/>
          </p:cNvSpPr>
          <p:nvPr/>
        </p:nvSpPr>
        <p:spPr bwMode="auto">
          <a:xfrm>
            <a:off x="9677400" y="4976813"/>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1900</a:t>
            </a:r>
          </a:p>
        </p:txBody>
      </p:sp>
      <p:sp>
        <p:nvSpPr>
          <p:cNvPr id="81943" name="Oval 28">
            <a:extLst>
              <a:ext uri="{FF2B5EF4-FFF2-40B4-BE49-F238E27FC236}">
                <a16:creationId xmlns:a16="http://schemas.microsoft.com/office/drawing/2014/main" id="{0CEB204C-DA0B-2342-8AD4-0D5739C0E617}"/>
              </a:ext>
            </a:extLst>
          </p:cNvPr>
          <p:cNvSpPr>
            <a:spLocks noChangeArrowheads="1"/>
          </p:cNvSpPr>
          <p:nvPr/>
        </p:nvSpPr>
        <p:spPr bwMode="auto">
          <a:xfrm>
            <a:off x="9483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44" name="Oval 29">
            <a:extLst>
              <a:ext uri="{FF2B5EF4-FFF2-40B4-BE49-F238E27FC236}">
                <a16:creationId xmlns:a16="http://schemas.microsoft.com/office/drawing/2014/main" id="{F5303C57-0BA5-2A46-B826-14E73CFB0B9D}"/>
              </a:ext>
            </a:extLst>
          </p:cNvPr>
          <p:cNvSpPr>
            <a:spLocks noChangeArrowheads="1"/>
          </p:cNvSpPr>
          <p:nvPr/>
        </p:nvSpPr>
        <p:spPr bwMode="auto">
          <a:xfrm>
            <a:off x="9491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45" name="Oval 30">
            <a:extLst>
              <a:ext uri="{FF2B5EF4-FFF2-40B4-BE49-F238E27FC236}">
                <a16:creationId xmlns:a16="http://schemas.microsoft.com/office/drawing/2014/main" id="{11B7C012-387E-054C-927B-BD0570E55202}"/>
              </a:ext>
            </a:extLst>
          </p:cNvPr>
          <p:cNvSpPr>
            <a:spLocks noChangeArrowheads="1"/>
          </p:cNvSpPr>
          <p:nvPr/>
        </p:nvSpPr>
        <p:spPr bwMode="auto">
          <a:xfrm>
            <a:off x="9488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46" name="Oval 31">
            <a:extLst>
              <a:ext uri="{FF2B5EF4-FFF2-40B4-BE49-F238E27FC236}">
                <a16:creationId xmlns:a16="http://schemas.microsoft.com/office/drawing/2014/main" id="{C71724C8-EBE7-FC4C-9574-211B3B0CC27F}"/>
              </a:ext>
            </a:extLst>
          </p:cNvPr>
          <p:cNvSpPr>
            <a:spLocks noChangeArrowheads="1"/>
          </p:cNvSpPr>
          <p:nvPr/>
        </p:nvSpPr>
        <p:spPr bwMode="auto">
          <a:xfrm>
            <a:off x="9485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47" name="Oval 32">
            <a:extLst>
              <a:ext uri="{FF2B5EF4-FFF2-40B4-BE49-F238E27FC236}">
                <a16:creationId xmlns:a16="http://schemas.microsoft.com/office/drawing/2014/main" id="{57EED8FC-14C5-C941-8273-76A68934DECB}"/>
              </a:ext>
            </a:extLst>
          </p:cNvPr>
          <p:cNvSpPr>
            <a:spLocks noChangeArrowheads="1"/>
          </p:cNvSpPr>
          <p:nvPr/>
        </p:nvSpPr>
        <p:spPr bwMode="auto">
          <a:xfrm>
            <a:off x="9493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48" name="Oval 33">
            <a:extLst>
              <a:ext uri="{FF2B5EF4-FFF2-40B4-BE49-F238E27FC236}">
                <a16:creationId xmlns:a16="http://schemas.microsoft.com/office/drawing/2014/main" id="{BE180082-A495-6D49-BC2B-C14576D2A0B3}"/>
              </a:ext>
            </a:extLst>
          </p:cNvPr>
          <p:cNvSpPr>
            <a:spLocks noChangeArrowheads="1"/>
          </p:cNvSpPr>
          <p:nvPr/>
        </p:nvSpPr>
        <p:spPr bwMode="auto">
          <a:xfrm>
            <a:off x="9490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49" name="Oval 34">
            <a:extLst>
              <a:ext uri="{FF2B5EF4-FFF2-40B4-BE49-F238E27FC236}">
                <a16:creationId xmlns:a16="http://schemas.microsoft.com/office/drawing/2014/main" id="{BAF395D1-A01F-F44F-867A-019BA5E6DEE7}"/>
              </a:ext>
            </a:extLst>
          </p:cNvPr>
          <p:cNvSpPr>
            <a:spLocks noChangeArrowheads="1"/>
          </p:cNvSpPr>
          <p:nvPr/>
        </p:nvSpPr>
        <p:spPr bwMode="auto">
          <a:xfrm>
            <a:off x="9486900" y="513556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a:extLst>
              <a:ext uri="{FF2B5EF4-FFF2-40B4-BE49-F238E27FC236}">
                <a16:creationId xmlns:a16="http://schemas.microsoft.com/office/drawing/2014/main" id="{FA7F296C-7C40-D041-A37F-A5E817FB1D68}"/>
              </a:ext>
            </a:extLst>
          </p:cNvPr>
          <p:cNvSpPr>
            <a:spLocks noGrp="1" noChangeArrowheads="1"/>
          </p:cNvSpPr>
          <p:nvPr>
            <p:ph type="title"/>
          </p:nvPr>
        </p:nvSpPr>
        <p:spPr>
          <a:xfrm>
            <a:off x="2135894" y="164517"/>
            <a:ext cx="6428754" cy="838200"/>
          </a:xfrm>
        </p:spPr>
        <p:txBody>
          <a:bodyPr/>
          <a:lstStyle/>
          <a:p>
            <a:pPr>
              <a:defRPr/>
            </a:pPr>
            <a:r>
              <a:rPr lang="en-US" altLang="en-US" dirty="0">
                <a:latin typeface="Arial" charset="0"/>
              </a:rPr>
              <a:t>August  Kohler -1904 </a:t>
            </a:r>
            <a:br>
              <a:rPr lang="en-US" altLang="en-US" dirty="0">
                <a:latin typeface="Arial" charset="0"/>
              </a:rPr>
            </a:br>
            <a:r>
              <a:rPr lang="en-US" altLang="en-US" dirty="0">
                <a:solidFill>
                  <a:schemeClr val="tx1"/>
                </a:solidFill>
                <a:latin typeface="Arial" charset="0"/>
                <a:ea typeface="+mj-ea"/>
              </a:rPr>
              <a:t>First Ultraviolet Imaging</a:t>
            </a:r>
          </a:p>
        </p:txBody>
      </p:sp>
      <p:sp>
        <p:nvSpPr>
          <p:cNvPr id="169987" name="Text Box 3">
            <a:extLst>
              <a:ext uri="{FF2B5EF4-FFF2-40B4-BE49-F238E27FC236}">
                <a16:creationId xmlns:a16="http://schemas.microsoft.com/office/drawing/2014/main" id="{F1ADC4A0-4AC0-EA4E-986C-000A2566C1E8}"/>
              </a:ext>
            </a:extLst>
          </p:cNvPr>
          <p:cNvSpPr txBox="1">
            <a:spLocks noChangeArrowheads="1"/>
          </p:cNvSpPr>
          <p:nvPr/>
        </p:nvSpPr>
        <p:spPr bwMode="auto">
          <a:xfrm>
            <a:off x="1914143" y="6088857"/>
            <a:ext cx="7569582" cy="274637"/>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200" dirty="0">
                <a:latin typeface="Arial" charset="0"/>
                <a:ea typeface="+mn-ea"/>
              </a:rPr>
              <a:t>A. Kohler, </a:t>
            </a:r>
            <a:r>
              <a:rPr lang="en-US" altLang="en-US" sz="1200" dirty="0" err="1">
                <a:latin typeface="Arial" charset="0"/>
                <a:ea typeface="+mn-ea"/>
              </a:rPr>
              <a:t>Mikrophotographische</a:t>
            </a:r>
            <a:r>
              <a:rPr lang="en-US" altLang="en-US" sz="1200" dirty="0">
                <a:latin typeface="Arial" charset="0"/>
                <a:ea typeface="+mn-ea"/>
              </a:rPr>
              <a:t> </a:t>
            </a:r>
            <a:r>
              <a:rPr lang="en-US" altLang="en-US" sz="1200" dirty="0" err="1">
                <a:latin typeface="Arial" charset="0"/>
                <a:ea typeface="+mn-ea"/>
              </a:rPr>
              <a:t>Untersuchungen</a:t>
            </a:r>
            <a:r>
              <a:rPr lang="en-US" altLang="en-US" sz="1200" dirty="0">
                <a:latin typeface="Arial" charset="0"/>
                <a:ea typeface="+mn-ea"/>
              </a:rPr>
              <a:t> </a:t>
            </a:r>
            <a:r>
              <a:rPr lang="en-US" altLang="en-US" sz="1200" dirty="0" err="1">
                <a:latin typeface="Arial" charset="0"/>
                <a:ea typeface="+mn-ea"/>
              </a:rPr>
              <a:t>mit</a:t>
            </a:r>
            <a:r>
              <a:rPr lang="en-US" altLang="en-US" sz="1200" dirty="0">
                <a:latin typeface="Arial" charset="0"/>
                <a:ea typeface="+mn-ea"/>
              </a:rPr>
              <a:t> </a:t>
            </a:r>
            <a:r>
              <a:rPr lang="en-US" altLang="en-US" sz="1200" dirty="0" err="1">
                <a:latin typeface="Arial" charset="0"/>
                <a:ea typeface="+mn-ea"/>
              </a:rPr>
              <a:t>ultraviolettem</a:t>
            </a:r>
            <a:r>
              <a:rPr lang="en-US" altLang="en-US" sz="1200" dirty="0">
                <a:latin typeface="Arial" charset="0"/>
                <a:ea typeface="+mn-ea"/>
              </a:rPr>
              <a:t> Licht, Z. </a:t>
            </a:r>
            <a:r>
              <a:rPr lang="en-US" altLang="en-US" sz="1200" dirty="0" err="1">
                <a:latin typeface="Arial" charset="0"/>
                <a:ea typeface="+mn-ea"/>
              </a:rPr>
              <a:t>Wiss</a:t>
            </a:r>
            <a:r>
              <a:rPr lang="en-US" altLang="en-US" sz="1200" dirty="0">
                <a:latin typeface="Arial" charset="0"/>
                <a:ea typeface="+mn-ea"/>
              </a:rPr>
              <a:t>. </a:t>
            </a:r>
            <a:r>
              <a:rPr lang="en-US" altLang="en-US" sz="1200" dirty="0" err="1">
                <a:latin typeface="Arial" charset="0"/>
                <a:ea typeface="+mn-ea"/>
              </a:rPr>
              <a:t>Mikroskopie</a:t>
            </a:r>
            <a:r>
              <a:rPr lang="en-US" altLang="en-US" sz="1200" dirty="0">
                <a:latin typeface="Arial" charset="0"/>
                <a:ea typeface="+mn-ea"/>
              </a:rPr>
              <a:t> </a:t>
            </a:r>
            <a:r>
              <a:rPr lang="en-US" altLang="en-US" sz="1200" u="sng" dirty="0">
                <a:latin typeface="Arial" charset="0"/>
                <a:ea typeface="+mn-ea"/>
              </a:rPr>
              <a:t>21</a:t>
            </a:r>
            <a:r>
              <a:rPr lang="en-US" altLang="en-US" sz="1200" dirty="0">
                <a:latin typeface="Arial" charset="0"/>
                <a:ea typeface="+mn-ea"/>
              </a:rPr>
              <a:t>, 1904</a:t>
            </a:r>
          </a:p>
        </p:txBody>
      </p:sp>
      <p:sp>
        <p:nvSpPr>
          <p:cNvPr id="169988" name="Rectangle 4">
            <a:extLst>
              <a:ext uri="{FF2B5EF4-FFF2-40B4-BE49-F238E27FC236}">
                <a16:creationId xmlns:a16="http://schemas.microsoft.com/office/drawing/2014/main" id="{82A0A643-2150-A849-B5A6-66AC1B8468FA}"/>
              </a:ext>
            </a:extLst>
          </p:cNvPr>
          <p:cNvSpPr>
            <a:spLocks noChangeArrowheads="1"/>
          </p:cNvSpPr>
          <p:nvPr/>
        </p:nvSpPr>
        <p:spPr bwMode="auto">
          <a:xfrm>
            <a:off x="2382046" y="1166479"/>
            <a:ext cx="7789863" cy="685800"/>
          </a:xfrm>
          <a:prstGeom prst="rect">
            <a:avLst/>
          </a:prstGeom>
          <a:noFill/>
          <a:ln>
            <a:noFill/>
          </a:ln>
          <a:effectLst/>
          <a:extLst>
            <a:ext uri="{909E8E84-426E-40dd-AFC4-6F175D3DCCD1}"/>
            <a:ext uri="{91240B29-F687-4f45-9708-019B960494DF}"/>
            <a:ext uri="{AF507438-7753-43e0-B8FC-AC1667EBCBE1}"/>
          </a:extLst>
        </p:spPr>
        <p:txBody>
          <a:bodyPr anchor="ct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defRPr/>
            </a:pPr>
            <a:r>
              <a:rPr lang="en-US" altLang="en-US" sz="1800" b="1" i="0" dirty="0">
                <a:latin typeface="Arial" charset="0"/>
                <a:ea typeface="+mn-ea"/>
              </a:rPr>
              <a:t>A. Kohler 1904</a:t>
            </a:r>
          </a:p>
        </p:txBody>
      </p:sp>
      <p:sp>
        <p:nvSpPr>
          <p:cNvPr id="169989" name="Text Box 5">
            <a:extLst>
              <a:ext uri="{FF2B5EF4-FFF2-40B4-BE49-F238E27FC236}">
                <a16:creationId xmlns:a16="http://schemas.microsoft.com/office/drawing/2014/main" id="{E37490FD-4266-4344-8FAB-C44070594708}"/>
              </a:ext>
            </a:extLst>
          </p:cNvPr>
          <p:cNvSpPr txBox="1">
            <a:spLocks noChangeArrowheads="1"/>
          </p:cNvSpPr>
          <p:nvPr/>
        </p:nvSpPr>
        <p:spPr bwMode="auto">
          <a:xfrm>
            <a:off x="2776539" y="5334001"/>
            <a:ext cx="6638925" cy="830997"/>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defRPr/>
            </a:pPr>
            <a:r>
              <a:rPr lang="en-US" altLang="en-US" sz="2400" i="0">
                <a:latin typeface="Arial" charset="0"/>
                <a:ea typeface="+mn-ea"/>
              </a:rPr>
              <a:t>Salamander maculosa larva epidermal cells - 1300 X</a:t>
            </a:r>
          </a:p>
        </p:txBody>
      </p:sp>
      <p:grpSp>
        <p:nvGrpSpPr>
          <p:cNvPr id="169990" name="Group 6">
            <a:extLst>
              <a:ext uri="{FF2B5EF4-FFF2-40B4-BE49-F238E27FC236}">
                <a16:creationId xmlns:a16="http://schemas.microsoft.com/office/drawing/2014/main" id="{FFB986AD-377B-CA4F-943F-CFD2AFE5E84D}"/>
              </a:ext>
            </a:extLst>
          </p:cNvPr>
          <p:cNvGrpSpPr>
            <a:grpSpLocks/>
          </p:cNvGrpSpPr>
          <p:nvPr/>
        </p:nvGrpSpPr>
        <p:grpSpPr bwMode="auto">
          <a:xfrm>
            <a:off x="3386139" y="1676400"/>
            <a:ext cx="2528887" cy="3632200"/>
            <a:chOff x="1320" y="1056"/>
            <a:chExt cx="1792" cy="2288"/>
          </a:xfrm>
        </p:grpSpPr>
        <p:pic>
          <p:nvPicPr>
            <p:cNvPr id="88100" name="Picture 7" descr="Science 380">
              <a:extLst>
                <a:ext uri="{FF2B5EF4-FFF2-40B4-BE49-F238E27FC236}">
                  <a16:creationId xmlns:a16="http://schemas.microsoft.com/office/drawing/2014/main" id="{FEDCE00C-A5A1-E74A-B2C5-B0C3F62E0999}"/>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320" y="1056"/>
              <a:ext cx="1792" cy="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74" name="Text Box 8">
              <a:extLst>
                <a:ext uri="{FF2B5EF4-FFF2-40B4-BE49-F238E27FC236}">
                  <a16:creationId xmlns:a16="http://schemas.microsoft.com/office/drawing/2014/main" id="{7E3B0507-420C-744B-9C8B-6977BE6C6A77}"/>
                </a:ext>
              </a:extLst>
            </p:cNvPr>
            <p:cNvSpPr txBox="1">
              <a:spLocks noChangeArrowheads="1"/>
            </p:cNvSpPr>
            <p:nvPr/>
          </p:nvSpPr>
          <p:spPr bwMode="auto">
            <a:xfrm>
              <a:off x="1320" y="1056"/>
              <a:ext cx="1776" cy="212"/>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defRPr/>
              </a:pPr>
              <a:r>
                <a:rPr lang="en-US" altLang="en-US" sz="1600" b="1" i="0">
                  <a:latin typeface="Arial" charset="0"/>
                  <a:ea typeface="+mn-ea"/>
                </a:rPr>
                <a:t>275 nm</a:t>
              </a:r>
            </a:p>
          </p:txBody>
        </p:sp>
      </p:grpSp>
      <p:grpSp>
        <p:nvGrpSpPr>
          <p:cNvPr id="169993" name="Group 9">
            <a:extLst>
              <a:ext uri="{FF2B5EF4-FFF2-40B4-BE49-F238E27FC236}">
                <a16:creationId xmlns:a16="http://schemas.microsoft.com/office/drawing/2014/main" id="{F34F9C85-2DAD-5248-B92B-07D2C61922A9}"/>
              </a:ext>
            </a:extLst>
          </p:cNvPr>
          <p:cNvGrpSpPr>
            <a:grpSpLocks/>
          </p:cNvGrpSpPr>
          <p:nvPr/>
        </p:nvGrpSpPr>
        <p:grpSpPr bwMode="auto">
          <a:xfrm>
            <a:off x="6299200" y="1676400"/>
            <a:ext cx="2528888" cy="3619500"/>
            <a:chOff x="3384" y="1056"/>
            <a:chExt cx="1792" cy="2280"/>
          </a:xfrm>
        </p:grpSpPr>
        <p:pic>
          <p:nvPicPr>
            <p:cNvPr id="88098" name="Picture 10" descr="Science 380">
              <a:extLst>
                <a:ext uri="{FF2B5EF4-FFF2-40B4-BE49-F238E27FC236}">
                  <a16:creationId xmlns:a16="http://schemas.microsoft.com/office/drawing/2014/main" id="{EB06D538-A720-D94C-8517-A401B843C636}"/>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384" y="1056"/>
              <a:ext cx="1792" cy="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72" name="Text Box 11">
              <a:extLst>
                <a:ext uri="{FF2B5EF4-FFF2-40B4-BE49-F238E27FC236}">
                  <a16:creationId xmlns:a16="http://schemas.microsoft.com/office/drawing/2014/main" id="{30CBAEB9-BF0A-CA44-AA01-DCC49252B28E}"/>
                </a:ext>
              </a:extLst>
            </p:cNvPr>
            <p:cNvSpPr txBox="1">
              <a:spLocks noChangeArrowheads="1"/>
            </p:cNvSpPr>
            <p:nvPr/>
          </p:nvSpPr>
          <p:spPr bwMode="auto">
            <a:xfrm>
              <a:off x="3384" y="1056"/>
              <a:ext cx="1776" cy="212"/>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defRPr/>
              </a:pPr>
              <a:r>
                <a:rPr lang="en-US" altLang="en-US" sz="1600" b="1" i="0">
                  <a:latin typeface="Arial" charset="0"/>
                  <a:ea typeface="+mn-ea"/>
                </a:rPr>
                <a:t>280 nm</a:t>
              </a:r>
            </a:p>
          </p:txBody>
        </p:sp>
      </p:grpSp>
      <p:pic>
        <p:nvPicPr>
          <p:cNvPr id="169999" name="slide2B.mp3">
            <a:hlinkClick r:id="" action="ppaction://media"/>
            <a:extLst>
              <a:ext uri="{FF2B5EF4-FFF2-40B4-BE49-F238E27FC236}">
                <a16:creationId xmlns:a16="http://schemas.microsoft.com/office/drawing/2014/main" id="{03820FEB-4CD8-D542-BB26-E8C91E4CF8E0}"/>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9">
            <a:extLst>
              <a:ext uri="{28A0092B-C50C-407E-A947-70E740481C1C}">
                <a14:useLocalDpi xmlns:a14="http://schemas.microsoft.com/office/drawing/2010/main" val="0"/>
              </a:ext>
            </a:extLst>
          </a:blip>
          <a:srcRect/>
          <a:stretch>
            <a:fillRect/>
          </a:stretch>
        </p:blipFill>
        <p:spPr bwMode="auto">
          <a:xfrm>
            <a:off x="10380663"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5" name="Line 16">
            <a:extLst>
              <a:ext uri="{FF2B5EF4-FFF2-40B4-BE49-F238E27FC236}">
                <a16:creationId xmlns:a16="http://schemas.microsoft.com/office/drawing/2014/main" id="{63370D3C-4D4D-9C49-BF1D-E1910694718E}"/>
              </a:ext>
            </a:extLst>
          </p:cNvPr>
          <p:cNvSpPr>
            <a:spLocks noChangeShapeType="1"/>
          </p:cNvSpPr>
          <p:nvPr/>
        </p:nvSpPr>
        <p:spPr bwMode="auto">
          <a:xfrm>
            <a:off x="9588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88073" name="Oval 17">
            <a:extLst>
              <a:ext uri="{FF2B5EF4-FFF2-40B4-BE49-F238E27FC236}">
                <a16:creationId xmlns:a16="http://schemas.microsoft.com/office/drawing/2014/main" id="{F690601F-37C1-6D49-ACEA-D38C16D81231}"/>
              </a:ext>
            </a:extLst>
          </p:cNvPr>
          <p:cNvSpPr>
            <a:spLocks noChangeArrowheads="1"/>
          </p:cNvSpPr>
          <p:nvPr/>
        </p:nvSpPr>
        <p:spPr bwMode="auto">
          <a:xfrm>
            <a:off x="9493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74" name="Oval 18">
            <a:extLst>
              <a:ext uri="{FF2B5EF4-FFF2-40B4-BE49-F238E27FC236}">
                <a16:creationId xmlns:a16="http://schemas.microsoft.com/office/drawing/2014/main" id="{E083977E-DE05-1D49-9BAE-0FDEBFF1B788}"/>
              </a:ext>
            </a:extLst>
          </p:cNvPr>
          <p:cNvSpPr>
            <a:spLocks noChangeArrowheads="1"/>
          </p:cNvSpPr>
          <p:nvPr/>
        </p:nvSpPr>
        <p:spPr bwMode="auto">
          <a:xfrm>
            <a:off x="9496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75" name="Oval 19">
            <a:extLst>
              <a:ext uri="{FF2B5EF4-FFF2-40B4-BE49-F238E27FC236}">
                <a16:creationId xmlns:a16="http://schemas.microsoft.com/office/drawing/2014/main" id="{26DE3B3E-6240-3644-BD14-7117F284FDC5}"/>
              </a:ext>
            </a:extLst>
          </p:cNvPr>
          <p:cNvSpPr>
            <a:spLocks noChangeArrowheads="1"/>
          </p:cNvSpPr>
          <p:nvPr/>
        </p:nvSpPr>
        <p:spPr bwMode="auto">
          <a:xfrm>
            <a:off x="9499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76" name="Oval 20">
            <a:extLst>
              <a:ext uri="{FF2B5EF4-FFF2-40B4-BE49-F238E27FC236}">
                <a16:creationId xmlns:a16="http://schemas.microsoft.com/office/drawing/2014/main" id="{A8C7B70A-B30D-D646-B7CD-CAEE47DA34CF}"/>
              </a:ext>
            </a:extLst>
          </p:cNvPr>
          <p:cNvSpPr>
            <a:spLocks noChangeArrowheads="1"/>
          </p:cNvSpPr>
          <p:nvPr/>
        </p:nvSpPr>
        <p:spPr bwMode="auto">
          <a:xfrm>
            <a:off x="9491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77" name="Oval 21">
            <a:extLst>
              <a:ext uri="{FF2B5EF4-FFF2-40B4-BE49-F238E27FC236}">
                <a16:creationId xmlns:a16="http://schemas.microsoft.com/office/drawing/2014/main" id="{88B7220B-F170-1546-BEDE-6FF30AA76874}"/>
              </a:ext>
            </a:extLst>
          </p:cNvPr>
          <p:cNvSpPr>
            <a:spLocks noChangeArrowheads="1"/>
          </p:cNvSpPr>
          <p:nvPr/>
        </p:nvSpPr>
        <p:spPr bwMode="auto">
          <a:xfrm>
            <a:off x="9498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78" name="Oval 22">
            <a:extLst>
              <a:ext uri="{FF2B5EF4-FFF2-40B4-BE49-F238E27FC236}">
                <a16:creationId xmlns:a16="http://schemas.microsoft.com/office/drawing/2014/main" id="{75A31782-541D-434E-A06D-F61EF225C9C4}"/>
              </a:ext>
            </a:extLst>
          </p:cNvPr>
          <p:cNvSpPr>
            <a:spLocks noChangeArrowheads="1"/>
          </p:cNvSpPr>
          <p:nvPr/>
        </p:nvSpPr>
        <p:spPr bwMode="auto">
          <a:xfrm>
            <a:off x="9501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79" name="Oval 23">
            <a:extLst>
              <a:ext uri="{FF2B5EF4-FFF2-40B4-BE49-F238E27FC236}">
                <a16:creationId xmlns:a16="http://schemas.microsoft.com/office/drawing/2014/main" id="{5D3E30BB-001B-B249-897D-81BC117EEB0B}"/>
              </a:ext>
            </a:extLst>
          </p:cNvPr>
          <p:cNvSpPr>
            <a:spLocks noChangeArrowheads="1"/>
          </p:cNvSpPr>
          <p:nvPr/>
        </p:nvSpPr>
        <p:spPr bwMode="auto">
          <a:xfrm>
            <a:off x="9493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80" name="Oval 24">
            <a:extLst>
              <a:ext uri="{FF2B5EF4-FFF2-40B4-BE49-F238E27FC236}">
                <a16:creationId xmlns:a16="http://schemas.microsoft.com/office/drawing/2014/main" id="{8E762D15-FEDC-4045-A6D5-C7C47B5C69B0}"/>
              </a:ext>
            </a:extLst>
          </p:cNvPr>
          <p:cNvSpPr>
            <a:spLocks noChangeArrowheads="1"/>
          </p:cNvSpPr>
          <p:nvPr/>
        </p:nvSpPr>
        <p:spPr bwMode="auto">
          <a:xfrm>
            <a:off x="9483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81" name="Oval 25">
            <a:extLst>
              <a:ext uri="{FF2B5EF4-FFF2-40B4-BE49-F238E27FC236}">
                <a16:creationId xmlns:a16="http://schemas.microsoft.com/office/drawing/2014/main" id="{0570DEF7-AD54-1A4E-A87C-9A42FE217524}"/>
              </a:ext>
            </a:extLst>
          </p:cNvPr>
          <p:cNvSpPr>
            <a:spLocks noChangeArrowheads="1"/>
          </p:cNvSpPr>
          <p:nvPr/>
        </p:nvSpPr>
        <p:spPr bwMode="auto">
          <a:xfrm>
            <a:off x="9485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82" name="Oval 26">
            <a:extLst>
              <a:ext uri="{FF2B5EF4-FFF2-40B4-BE49-F238E27FC236}">
                <a16:creationId xmlns:a16="http://schemas.microsoft.com/office/drawing/2014/main" id="{3F854429-034C-674A-A5AB-92DC7739259E}"/>
              </a:ext>
            </a:extLst>
          </p:cNvPr>
          <p:cNvSpPr>
            <a:spLocks noChangeArrowheads="1"/>
          </p:cNvSpPr>
          <p:nvPr/>
        </p:nvSpPr>
        <p:spPr bwMode="auto">
          <a:xfrm>
            <a:off x="9486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83" name="Oval 27">
            <a:extLst>
              <a:ext uri="{FF2B5EF4-FFF2-40B4-BE49-F238E27FC236}">
                <a16:creationId xmlns:a16="http://schemas.microsoft.com/office/drawing/2014/main" id="{9EFE84DD-8954-D448-812A-001F64C81973}"/>
              </a:ext>
            </a:extLst>
          </p:cNvPr>
          <p:cNvSpPr>
            <a:spLocks noChangeArrowheads="1"/>
          </p:cNvSpPr>
          <p:nvPr/>
        </p:nvSpPr>
        <p:spPr bwMode="auto">
          <a:xfrm>
            <a:off x="9501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84" name="Oval 28">
            <a:extLst>
              <a:ext uri="{FF2B5EF4-FFF2-40B4-BE49-F238E27FC236}">
                <a16:creationId xmlns:a16="http://schemas.microsoft.com/office/drawing/2014/main" id="{EF848A81-677C-0B4E-BABB-FC141E2691CE}"/>
              </a:ext>
            </a:extLst>
          </p:cNvPr>
          <p:cNvSpPr>
            <a:spLocks noChangeArrowheads="1"/>
          </p:cNvSpPr>
          <p:nvPr/>
        </p:nvSpPr>
        <p:spPr bwMode="auto">
          <a:xfrm>
            <a:off x="9494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85" name="Oval 29">
            <a:extLst>
              <a:ext uri="{FF2B5EF4-FFF2-40B4-BE49-F238E27FC236}">
                <a16:creationId xmlns:a16="http://schemas.microsoft.com/office/drawing/2014/main" id="{A1B30AA0-093E-B240-9589-C1C74B8D2E61}"/>
              </a:ext>
            </a:extLst>
          </p:cNvPr>
          <p:cNvSpPr>
            <a:spLocks noChangeArrowheads="1"/>
          </p:cNvSpPr>
          <p:nvPr/>
        </p:nvSpPr>
        <p:spPr bwMode="auto">
          <a:xfrm>
            <a:off x="9494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86" name="Oval 30">
            <a:extLst>
              <a:ext uri="{FF2B5EF4-FFF2-40B4-BE49-F238E27FC236}">
                <a16:creationId xmlns:a16="http://schemas.microsoft.com/office/drawing/2014/main" id="{C47AA3F6-0259-6748-B6EF-736565BAE373}"/>
              </a:ext>
            </a:extLst>
          </p:cNvPr>
          <p:cNvSpPr>
            <a:spLocks noChangeArrowheads="1"/>
          </p:cNvSpPr>
          <p:nvPr/>
        </p:nvSpPr>
        <p:spPr bwMode="auto">
          <a:xfrm>
            <a:off x="9490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87" name="Oval 31">
            <a:extLst>
              <a:ext uri="{FF2B5EF4-FFF2-40B4-BE49-F238E27FC236}">
                <a16:creationId xmlns:a16="http://schemas.microsoft.com/office/drawing/2014/main" id="{F863F555-522B-5A4A-B256-18E7619929F7}"/>
              </a:ext>
            </a:extLst>
          </p:cNvPr>
          <p:cNvSpPr>
            <a:spLocks noChangeArrowheads="1"/>
          </p:cNvSpPr>
          <p:nvPr/>
        </p:nvSpPr>
        <p:spPr bwMode="auto">
          <a:xfrm>
            <a:off x="9490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88" name="Oval 32">
            <a:extLst>
              <a:ext uri="{FF2B5EF4-FFF2-40B4-BE49-F238E27FC236}">
                <a16:creationId xmlns:a16="http://schemas.microsoft.com/office/drawing/2014/main" id="{CD1589A3-D0F3-1B46-AD44-C96D3B0E2C72}"/>
              </a:ext>
            </a:extLst>
          </p:cNvPr>
          <p:cNvSpPr>
            <a:spLocks noChangeArrowheads="1"/>
          </p:cNvSpPr>
          <p:nvPr/>
        </p:nvSpPr>
        <p:spPr bwMode="auto">
          <a:xfrm>
            <a:off x="9486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9962" name="Text Box 33">
            <a:extLst>
              <a:ext uri="{FF2B5EF4-FFF2-40B4-BE49-F238E27FC236}">
                <a16:creationId xmlns:a16="http://schemas.microsoft.com/office/drawing/2014/main" id="{F6FB0DED-9D6A-354D-BF84-DA84965BEC70}"/>
              </a:ext>
            </a:extLst>
          </p:cNvPr>
          <p:cNvSpPr txBox="1">
            <a:spLocks noChangeArrowheads="1"/>
          </p:cNvSpPr>
          <p:nvPr/>
        </p:nvSpPr>
        <p:spPr bwMode="auto">
          <a:xfrm>
            <a:off x="9677400" y="4976813"/>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1900</a:t>
            </a:r>
          </a:p>
        </p:txBody>
      </p:sp>
      <p:sp>
        <p:nvSpPr>
          <p:cNvPr id="88090" name="Oval 34">
            <a:extLst>
              <a:ext uri="{FF2B5EF4-FFF2-40B4-BE49-F238E27FC236}">
                <a16:creationId xmlns:a16="http://schemas.microsoft.com/office/drawing/2014/main" id="{A5126A1E-18E0-374A-9170-CC94C3034989}"/>
              </a:ext>
            </a:extLst>
          </p:cNvPr>
          <p:cNvSpPr>
            <a:spLocks noChangeArrowheads="1"/>
          </p:cNvSpPr>
          <p:nvPr/>
        </p:nvSpPr>
        <p:spPr bwMode="auto">
          <a:xfrm>
            <a:off x="9483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91" name="Oval 35">
            <a:extLst>
              <a:ext uri="{FF2B5EF4-FFF2-40B4-BE49-F238E27FC236}">
                <a16:creationId xmlns:a16="http://schemas.microsoft.com/office/drawing/2014/main" id="{A7F7041C-294A-DE48-A259-487791C07CB1}"/>
              </a:ext>
            </a:extLst>
          </p:cNvPr>
          <p:cNvSpPr>
            <a:spLocks noChangeArrowheads="1"/>
          </p:cNvSpPr>
          <p:nvPr/>
        </p:nvSpPr>
        <p:spPr bwMode="auto">
          <a:xfrm>
            <a:off x="9491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92" name="Oval 36">
            <a:extLst>
              <a:ext uri="{FF2B5EF4-FFF2-40B4-BE49-F238E27FC236}">
                <a16:creationId xmlns:a16="http://schemas.microsoft.com/office/drawing/2014/main" id="{EDE94F6E-2526-A942-934C-DF9BCE16C17A}"/>
              </a:ext>
            </a:extLst>
          </p:cNvPr>
          <p:cNvSpPr>
            <a:spLocks noChangeArrowheads="1"/>
          </p:cNvSpPr>
          <p:nvPr/>
        </p:nvSpPr>
        <p:spPr bwMode="auto">
          <a:xfrm>
            <a:off x="9488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93" name="Oval 37">
            <a:extLst>
              <a:ext uri="{FF2B5EF4-FFF2-40B4-BE49-F238E27FC236}">
                <a16:creationId xmlns:a16="http://schemas.microsoft.com/office/drawing/2014/main" id="{81148554-B241-514E-BE6D-DC5C24D6E568}"/>
              </a:ext>
            </a:extLst>
          </p:cNvPr>
          <p:cNvSpPr>
            <a:spLocks noChangeArrowheads="1"/>
          </p:cNvSpPr>
          <p:nvPr/>
        </p:nvSpPr>
        <p:spPr bwMode="auto">
          <a:xfrm>
            <a:off x="9485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94" name="Oval 38">
            <a:extLst>
              <a:ext uri="{FF2B5EF4-FFF2-40B4-BE49-F238E27FC236}">
                <a16:creationId xmlns:a16="http://schemas.microsoft.com/office/drawing/2014/main" id="{24CDB814-72A1-9C4F-A2AE-116E54982A09}"/>
              </a:ext>
            </a:extLst>
          </p:cNvPr>
          <p:cNvSpPr>
            <a:spLocks noChangeArrowheads="1"/>
          </p:cNvSpPr>
          <p:nvPr/>
        </p:nvSpPr>
        <p:spPr bwMode="auto">
          <a:xfrm>
            <a:off x="9493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95" name="Oval 39">
            <a:extLst>
              <a:ext uri="{FF2B5EF4-FFF2-40B4-BE49-F238E27FC236}">
                <a16:creationId xmlns:a16="http://schemas.microsoft.com/office/drawing/2014/main" id="{97A11CB6-419C-6640-B436-0884C1CE87F4}"/>
              </a:ext>
            </a:extLst>
          </p:cNvPr>
          <p:cNvSpPr>
            <a:spLocks noChangeArrowheads="1"/>
          </p:cNvSpPr>
          <p:nvPr/>
        </p:nvSpPr>
        <p:spPr bwMode="auto">
          <a:xfrm>
            <a:off x="9490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96" name="Oval 40">
            <a:extLst>
              <a:ext uri="{FF2B5EF4-FFF2-40B4-BE49-F238E27FC236}">
                <a16:creationId xmlns:a16="http://schemas.microsoft.com/office/drawing/2014/main" id="{5635568D-18F5-C148-B9C4-4CBE579C1B2A}"/>
              </a:ext>
            </a:extLst>
          </p:cNvPr>
          <p:cNvSpPr>
            <a:spLocks noChangeArrowheads="1"/>
          </p:cNvSpPr>
          <p:nvPr/>
        </p:nvSpPr>
        <p:spPr bwMode="auto">
          <a:xfrm>
            <a:off x="9486900" y="513556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38" name="slide2B.mp3">
            <a:hlinkClick r:id="" action="ppaction://media"/>
            <a:extLst>
              <a:ext uri="{FF2B5EF4-FFF2-40B4-BE49-F238E27FC236}">
                <a16:creationId xmlns:a16="http://schemas.microsoft.com/office/drawing/2014/main" id="{D2529E01-671F-B24C-BC87-AE1B64BA8F13}"/>
              </a:ext>
            </a:extLst>
          </p:cNvPr>
          <p:cNvPicPr>
            <a:picLocks noRot="1" noChangeAspect="1" noChangeArrowheads="1"/>
          </p:cNvPicPr>
          <p:nvPr>
            <a:audioFile r:link="rId4"/>
            <p:extLst>
              <p:ext uri="{DAA4B4D4-6D71-4841-9C94-3DE7FCFB9230}">
                <p14:media xmlns:p14="http://schemas.microsoft.com/office/powerpoint/2010/main" r:link="rId3"/>
              </p:ext>
            </p:extLst>
          </p:nvPr>
        </p:nvPicPr>
        <p:blipFill>
          <a:blip r:embed="rId9">
            <a:extLst>
              <a:ext uri="{28A0092B-C50C-407E-A947-70E740481C1C}">
                <a14:useLocalDpi xmlns:a14="http://schemas.microsoft.com/office/drawing/2010/main" val="0"/>
              </a:ext>
            </a:extLst>
          </a:blip>
          <a:srcRect/>
          <a:stretch>
            <a:fillRect/>
          </a:stretch>
        </p:blipFill>
        <p:spPr bwMode="auto">
          <a:xfrm>
            <a:off x="10396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337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3594" fill="hold"/>
                                        <p:tgtEl>
                                          <p:spTgt spid="169999"/>
                                        </p:tgtEl>
                                      </p:cBhvr>
                                    </p:cmd>
                                  </p:childTnLst>
                                </p:cTn>
                              </p:par>
                              <p:par>
                                <p:cTn id="7" presetID="53" presetClass="entr" presetSubtype="0" fill="hold" nodeType="withEffect">
                                  <p:stCondLst>
                                    <p:cond delay="0"/>
                                  </p:stCondLst>
                                  <p:childTnLst>
                                    <p:set>
                                      <p:cBhvr>
                                        <p:cTn id="8" dur="1" fill="hold">
                                          <p:stCondLst>
                                            <p:cond delay="0"/>
                                          </p:stCondLst>
                                        </p:cTn>
                                        <p:tgtEl>
                                          <p:spTgt spid="169990"/>
                                        </p:tgtEl>
                                        <p:attrNameLst>
                                          <p:attrName>style.visibility</p:attrName>
                                        </p:attrNameLst>
                                      </p:cBhvr>
                                      <p:to>
                                        <p:strVal val="visible"/>
                                      </p:to>
                                    </p:set>
                                    <p:anim calcmode="lin" valueType="num">
                                      <p:cBhvr>
                                        <p:cTn id="9" dur="5000" fill="hold"/>
                                        <p:tgtEl>
                                          <p:spTgt spid="169990"/>
                                        </p:tgtEl>
                                        <p:attrNameLst>
                                          <p:attrName>ppt_w</p:attrName>
                                        </p:attrNameLst>
                                      </p:cBhvr>
                                      <p:tavLst>
                                        <p:tav tm="0">
                                          <p:val>
                                            <p:fltVal val="0"/>
                                          </p:val>
                                        </p:tav>
                                        <p:tav tm="100000">
                                          <p:val>
                                            <p:strVal val="#ppt_w"/>
                                          </p:val>
                                        </p:tav>
                                      </p:tavLst>
                                    </p:anim>
                                    <p:anim calcmode="lin" valueType="num">
                                      <p:cBhvr>
                                        <p:cTn id="10" dur="5000" fill="hold"/>
                                        <p:tgtEl>
                                          <p:spTgt spid="169990"/>
                                        </p:tgtEl>
                                        <p:attrNameLst>
                                          <p:attrName>ppt_h</p:attrName>
                                        </p:attrNameLst>
                                      </p:cBhvr>
                                      <p:tavLst>
                                        <p:tav tm="0">
                                          <p:val>
                                            <p:fltVal val="0"/>
                                          </p:val>
                                        </p:tav>
                                        <p:tav tm="100000">
                                          <p:val>
                                            <p:strVal val="#ppt_h"/>
                                          </p:val>
                                        </p:tav>
                                      </p:tavLst>
                                    </p:anim>
                                    <p:animEffect transition="in" filter="fade">
                                      <p:cBhvr>
                                        <p:cTn id="11" dur="5000"/>
                                        <p:tgtEl>
                                          <p:spTgt spid="169990"/>
                                        </p:tgtEl>
                                      </p:cBhvr>
                                    </p:animEffect>
                                  </p:childTnLst>
                                </p:cTn>
                              </p:par>
                              <p:par>
                                <p:cTn id="12" presetID="53" presetClass="entr" presetSubtype="0" fill="hold" nodeType="withEffect">
                                  <p:stCondLst>
                                    <p:cond delay="3000"/>
                                  </p:stCondLst>
                                  <p:childTnLst>
                                    <p:set>
                                      <p:cBhvr>
                                        <p:cTn id="13" dur="1" fill="hold">
                                          <p:stCondLst>
                                            <p:cond delay="0"/>
                                          </p:stCondLst>
                                        </p:cTn>
                                        <p:tgtEl>
                                          <p:spTgt spid="169993"/>
                                        </p:tgtEl>
                                        <p:attrNameLst>
                                          <p:attrName>style.visibility</p:attrName>
                                        </p:attrNameLst>
                                      </p:cBhvr>
                                      <p:to>
                                        <p:strVal val="visible"/>
                                      </p:to>
                                    </p:set>
                                    <p:anim calcmode="lin" valueType="num">
                                      <p:cBhvr>
                                        <p:cTn id="14" dur="5000" fill="hold"/>
                                        <p:tgtEl>
                                          <p:spTgt spid="169993"/>
                                        </p:tgtEl>
                                        <p:attrNameLst>
                                          <p:attrName>ppt_w</p:attrName>
                                        </p:attrNameLst>
                                      </p:cBhvr>
                                      <p:tavLst>
                                        <p:tav tm="0">
                                          <p:val>
                                            <p:fltVal val="0"/>
                                          </p:val>
                                        </p:tav>
                                        <p:tav tm="100000">
                                          <p:val>
                                            <p:strVal val="#ppt_w"/>
                                          </p:val>
                                        </p:tav>
                                      </p:tavLst>
                                    </p:anim>
                                    <p:anim calcmode="lin" valueType="num">
                                      <p:cBhvr>
                                        <p:cTn id="15" dur="5000" fill="hold"/>
                                        <p:tgtEl>
                                          <p:spTgt spid="169993"/>
                                        </p:tgtEl>
                                        <p:attrNameLst>
                                          <p:attrName>ppt_h</p:attrName>
                                        </p:attrNameLst>
                                      </p:cBhvr>
                                      <p:tavLst>
                                        <p:tav tm="0">
                                          <p:val>
                                            <p:fltVal val="0"/>
                                          </p:val>
                                        </p:tav>
                                        <p:tav tm="100000">
                                          <p:val>
                                            <p:strVal val="#ppt_h"/>
                                          </p:val>
                                        </p:tav>
                                      </p:tavLst>
                                    </p:anim>
                                    <p:animEffect transition="in" filter="fade">
                                      <p:cBhvr>
                                        <p:cTn id="16" dur="5000"/>
                                        <p:tgtEl>
                                          <p:spTgt spid="169993"/>
                                        </p:tgtEl>
                                      </p:cBhvr>
                                    </p:animEffect>
                                  </p:childTnLst>
                                </p:cTn>
                              </p:par>
                              <p:par>
                                <p:cTn id="17" presetID="10" presetClass="entr" presetSubtype="0" fill="hold" grpId="0" nodeType="withEffect">
                                  <p:stCondLst>
                                    <p:cond delay="7000"/>
                                  </p:stCondLst>
                                  <p:childTnLst>
                                    <p:set>
                                      <p:cBhvr>
                                        <p:cTn id="18" dur="1" fill="hold">
                                          <p:stCondLst>
                                            <p:cond delay="0"/>
                                          </p:stCondLst>
                                        </p:cTn>
                                        <p:tgtEl>
                                          <p:spTgt spid="169986"/>
                                        </p:tgtEl>
                                        <p:attrNameLst>
                                          <p:attrName>style.visibility</p:attrName>
                                        </p:attrNameLst>
                                      </p:cBhvr>
                                      <p:to>
                                        <p:strVal val="visible"/>
                                      </p:to>
                                    </p:set>
                                    <p:animEffect transition="in" filter="fade">
                                      <p:cBhvr>
                                        <p:cTn id="19" dur="2000"/>
                                        <p:tgtEl>
                                          <p:spTgt spid="169986"/>
                                        </p:tgtEl>
                                      </p:cBhvr>
                                    </p:animEffect>
                                  </p:childTnLst>
                                </p:cTn>
                              </p:par>
                              <p:par>
                                <p:cTn id="20" presetID="10" presetClass="entr" presetSubtype="0" fill="hold" grpId="0" nodeType="withEffect">
                                  <p:stCondLst>
                                    <p:cond delay="9000"/>
                                  </p:stCondLst>
                                  <p:childTnLst>
                                    <p:set>
                                      <p:cBhvr>
                                        <p:cTn id="21" dur="1" fill="hold">
                                          <p:stCondLst>
                                            <p:cond delay="0"/>
                                          </p:stCondLst>
                                        </p:cTn>
                                        <p:tgtEl>
                                          <p:spTgt spid="169988"/>
                                        </p:tgtEl>
                                        <p:attrNameLst>
                                          <p:attrName>style.visibility</p:attrName>
                                        </p:attrNameLst>
                                      </p:cBhvr>
                                      <p:to>
                                        <p:strVal val="visible"/>
                                      </p:to>
                                    </p:set>
                                    <p:animEffect transition="in" filter="fade">
                                      <p:cBhvr>
                                        <p:cTn id="22" dur="2000"/>
                                        <p:tgtEl>
                                          <p:spTgt spid="169988"/>
                                        </p:tgtEl>
                                      </p:cBhvr>
                                    </p:animEffect>
                                  </p:childTnLst>
                                </p:cTn>
                              </p:par>
                              <p:par>
                                <p:cTn id="23" presetID="10" presetClass="entr" presetSubtype="0" fill="hold" grpId="0" nodeType="withEffect">
                                  <p:stCondLst>
                                    <p:cond delay="9000"/>
                                  </p:stCondLst>
                                  <p:childTnLst>
                                    <p:set>
                                      <p:cBhvr>
                                        <p:cTn id="24" dur="1" fill="hold">
                                          <p:stCondLst>
                                            <p:cond delay="0"/>
                                          </p:stCondLst>
                                        </p:cTn>
                                        <p:tgtEl>
                                          <p:spTgt spid="169989"/>
                                        </p:tgtEl>
                                        <p:attrNameLst>
                                          <p:attrName>style.visibility</p:attrName>
                                        </p:attrNameLst>
                                      </p:cBhvr>
                                      <p:to>
                                        <p:strVal val="visible"/>
                                      </p:to>
                                    </p:set>
                                    <p:animEffect transition="in" filter="fade">
                                      <p:cBhvr>
                                        <p:cTn id="25" dur="2000"/>
                                        <p:tgtEl>
                                          <p:spTgt spid="169989"/>
                                        </p:tgtEl>
                                      </p:cBhvr>
                                    </p:animEffect>
                                  </p:childTnLst>
                                </p:cTn>
                              </p:par>
                              <p:par>
                                <p:cTn id="26" presetID="10" presetClass="entr" presetSubtype="0" fill="hold" grpId="0" nodeType="withEffect">
                                  <p:stCondLst>
                                    <p:cond delay="11000"/>
                                  </p:stCondLst>
                                  <p:childTnLst>
                                    <p:set>
                                      <p:cBhvr>
                                        <p:cTn id="27" dur="1" fill="hold">
                                          <p:stCondLst>
                                            <p:cond delay="0"/>
                                          </p:stCondLst>
                                        </p:cTn>
                                        <p:tgtEl>
                                          <p:spTgt spid="169987"/>
                                        </p:tgtEl>
                                        <p:attrNameLst>
                                          <p:attrName>style.visibility</p:attrName>
                                        </p:attrNameLst>
                                      </p:cBhvr>
                                      <p:to>
                                        <p:strVal val="visible"/>
                                      </p:to>
                                    </p:set>
                                    <p:animEffect transition="in" filter="fade">
                                      <p:cBhvr>
                                        <p:cTn id="28" dur="2000"/>
                                        <p:tgtEl>
                                          <p:spTgt spid="169987"/>
                                        </p:tgtEl>
                                      </p:cBhvr>
                                    </p:animEffect>
                                  </p:childTnLst>
                                </p:cTn>
                              </p:par>
                            </p:childTnLst>
                          </p:cTn>
                        </p:par>
                        <p:par>
                          <p:cTn id="29" fill="hold">
                            <p:stCondLst>
                              <p:cond delay="33594"/>
                            </p:stCondLst>
                            <p:childTnLst>
                              <p:par>
                                <p:cTn id="30" presetID="1" presetClass="mediacall" presetSubtype="0" fill="hold" nodeType="afterEffect">
                                  <p:stCondLst>
                                    <p:cond delay="0"/>
                                  </p:stCondLst>
                                  <p:childTnLst>
                                    <p:cmd type="call" cmd="playFrom(0.0)">
                                      <p:cBhvr>
                                        <p:cTn id="31" dur="33567"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32" fill="hold" display="0">
                  <p:stCondLst>
                    <p:cond delay="indefinite"/>
                  </p:stCondLst>
                  <p:endCondLst>
                    <p:cond evt="onNext" delay="0">
                      <p:tgtEl>
                        <p:sldTgt/>
                      </p:tgtEl>
                    </p:cond>
                    <p:cond evt="onPrev" delay="0">
                      <p:tgtEl>
                        <p:sldTgt/>
                      </p:tgtEl>
                    </p:cond>
                    <p:cond evt="onStopAudio" delay="0">
                      <p:tgtEl>
                        <p:sldTgt/>
                      </p:tgtEl>
                    </p:cond>
                  </p:endCondLst>
                </p:cTn>
                <p:tgtEl>
                  <p:spTgt spid="169999"/>
                </p:tgtEl>
              </p:cMediaNode>
            </p:audio>
            <p:audio>
              <p:cMediaNode vol="100000">
                <p:cTn id="33" fill="hold" display="0">
                  <p:stCondLst>
                    <p:cond delay="indefinite"/>
                  </p:stCondLst>
                  <p:endCondLst>
                    <p:cond evt="onNext" delay="0">
                      <p:tgtEl>
                        <p:sldTgt/>
                      </p:tgtEl>
                    </p:cond>
                    <p:cond evt="onPrev" delay="0">
                      <p:tgtEl>
                        <p:sldTgt/>
                      </p:tgtEl>
                    </p:cond>
                    <p:cond evt="onStopAudio" delay="0">
                      <p:tgtEl>
                        <p:sldTgt/>
                      </p:tgtEl>
                    </p:cond>
                  </p:endCondLst>
                </p:cTn>
                <p:tgtEl>
                  <p:spTgt spid="38"/>
                </p:tgtEl>
              </p:cMediaNode>
            </p:audio>
          </p:childTnLst>
        </p:cTn>
      </p:par>
    </p:tnLst>
    <p:bldLst>
      <p:bldP spid="169986" grpId="0"/>
      <p:bldP spid="169987" grpId="0"/>
      <p:bldP spid="169988" grpId="0"/>
      <p:bldP spid="169989"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a:extLst>
              <a:ext uri="{FF2B5EF4-FFF2-40B4-BE49-F238E27FC236}">
                <a16:creationId xmlns:a16="http://schemas.microsoft.com/office/drawing/2014/main" id="{95382232-28D4-4848-B989-B9AE4DEFA6AB}"/>
              </a:ext>
            </a:extLst>
          </p:cNvPr>
          <p:cNvSpPr>
            <a:spLocks noGrp="1" noChangeArrowheads="1"/>
          </p:cNvSpPr>
          <p:nvPr>
            <p:ph type="title"/>
          </p:nvPr>
        </p:nvSpPr>
        <p:spPr>
          <a:xfrm>
            <a:off x="2314575" y="257176"/>
            <a:ext cx="7772400" cy="530225"/>
          </a:xfrm>
        </p:spPr>
        <p:txBody>
          <a:bodyPr/>
          <a:lstStyle/>
          <a:p>
            <a:r>
              <a:rPr lang="en-US" altLang="en-US">
                <a:ea typeface="ＭＳ Ｐゴシック" panose="020B0600070205080204" pitchFamily="34" charset="-128"/>
              </a:rPr>
              <a:t>Köhler Illumination</a:t>
            </a:r>
          </a:p>
        </p:txBody>
      </p:sp>
      <p:grpSp>
        <p:nvGrpSpPr>
          <p:cNvPr id="92162" name="Group 57">
            <a:extLst>
              <a:ext uri="{FF2B5EF4-FFF2-40B4-BE49-F238E27FC236}">
                <a16:creationId xmlns:a16="http://schemas.microsoft.com/office/drawing/2014/main" id="{12AD3EA7-94BE-764B-8CC7-6B60A673E73A}"/>
              </a:ext>
            </a:extLst>
          </p:cNvPr>
          <p:cNvGrpSpPr>
            <a:grpSpLocks/>
          </p:cNvGrpSpPr>
          <p:nvPr/>
        </p:nvGrpSpPr>
        <p:grpSpPr bwMode="auto">
          <a:xfrm>
            <a:off x="2410788" y="2629354"/>
            <a:ext cx="6263447" cy="3048282"/>
            <a:chOff x="689" y="519"/>
            <a:chExt cx="4955" cy="3327"/>
          </a:xfrm>
        </p:grpSpPr>
        <p:sp>
          <p:nvSpPr>
            <p:cNvPr id="92188" name="Oval 24">
              <a:extLst>
                <a:ext uri="{FF2B5EF4-FFF2-40B4-BE49-F238E27FC236}">
                  <a16:creationId xmlns:a16="http://schemas.microsoft.com/office/drawing/2014/main" id="{C35C8EF9-306A-7C4C-BAA4-C26015C0EC93}"/>
                </a:ext>
              </a:extLst>
            </p:cNvPr>
            <p:cNvSpPr>
              <a:spLocks noChangeArrowheads="1"/>
            </p:cNvSpPr>
            <p:nvPr/>
          </p:nvSpPr>
          <p:spPr bwMode="auto">
            <a:xfrm>
              <a:off x="1274" y="2349"/>
              <a:ext cx="135" cy="1104"/>
            </a:xfrm>
            <a:prstGeom prst="ellipse">
              <a:avLst/>
            </a:prstGeom>
            <a:solidFill>
              <a:schemeClr val="accent1"/>
            </a:solidFill>
            <a:ln w="12699">
              <a:solidFill>
                <a:schemeClr val="tx1"/>
              </a:solidFill>
              <a:round/>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89" name="Oval 25">
              <a:extLst>
                <a:ext uri="{FF2B5EF4-FFF2-40B4-BE49-F238E27FC236}">
                  <a16:creationId xmlns:a16="http://schemas.microsoft.com/office/drawing/2014/main" id="{B14C436E-7AB4-1B43-A87E-0E7EC9EAF8C6}"/>
                </a:ext>
              </a:extLst>
            </p:cNvPr>
            <p:cNvSpPr>
              <a:spLocks noChangeArrowheads="1"/>
            </p:cNvSpPr>
            <p:nvPr/>
          </p:nvSpPr>
          <p:spPr bwMode="auto">
            <a:xfrm>
              <a:off x="1994" y="2349"/>
              <a:ext cx="135" cy="1104"/>
            </a:xfrm>
            <a:prstGeom prst="ellipse">
              <a:avLst/>
            </a:prstGeom>
            <a:solidFill>
              <a:schemeClr val="accent1"/>
            </a:solidFill>
            <a:ln w="12699">
              <a:solidFill>
                <a:schemeClr val="tx1"/>
              </a:solidFill>
              <a:round/>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90" name="Oval 26">
              <a:extLst>
                <a:ext uri="{FF2B5EF4-FFF2-40B4-BE49-F238E27FC236}">
                  <a16:creationId xmlns:a16="http://schemas.microsoft.com/office/drawing/2014/main" id="{B2B6E4FD-74E5-8147-B13A-7DEA3A2FFA54}"/>
                </a:ext>
              </a:extLst>
            </p:cNvPr>
            <p:cNvSpPr>
              <a:spLocks noChangeArrowheads="1"/>
            </p:cNvSpPr>
            <p:nvPr/>
          </p:nvSpPr>
          <p:spPr bwMode="auto">
            <a:xfrm>
              <a:off x="2895" y="2349"/>
              <a:ext cx="136" cy="1104"/>
            </a:xfrm>
            <a:prstGeom prst="ellipse">
              <a:avLst/>
            </a:prstGeom>
            <a:solidFill>
              <a:schemeClr val="accent1"/>
            </a:solidFill>
            <a:ln w="12699">
              <a:solidFill>
                <a:schemeClr val="tx1"/>
              </a:solidFill>
              <a:round/>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91" name="Oval 27">
              <a:extLst>
                <a:ext uri="{FF2B5EF4-FFF2-40B4-BE49-F238E27FC236}">
                  <a16:creationId xmlns:a16="http://schemas.microsoft.com/office/drawing/2014/main" id="{2C7C01DE-6068-CF4D-9358-0892D17C0AD7}"/>
                </a:ext>
              </a:extLst>
            </p:cNvPr>
            <p:cNvSpPr>
              <a:spLocks noChangeArrowheads="1"/>
            </p:cNvSpPr>
            <p:nvPr/>
          </p:nvSpPr>
          <p:spPr bwMode="auto">
            <a:xfrm>
              <a:off x="3975" y="2328"/>
              <a:ext cx="135" cy="1105"/>
            </a:xfrm>
            <a:prstGeom prst="ellipse">
              <a:avLst/>
            </a:prstGeom>
            <a:solidFill>
              <a:schemeClr val="accent1"/>
            </a:solidFill>
            <a:ln w="12699">
              <a:solidFill>
                <a:schemeClr val="tx1"/>
              </a:solidFill>
              <a:round/>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92" name="AutoShape 28">
              <a:extLst>
                <a:ext uri="{FF2B5EF4-FFF2-40B4-BE49-F238E27FC236}">
                  <a16:creationId xmlns:a16="http://schemas.microsoft.com/office/drawing/2014/main" id="{7900C4AF-5360-3648-9A2C-E6D5AD3EAFF0}"/>
                </a:ext>
              </a:extLst>
            </p:cNvPr>
            <p:cNvSpPr>
              <a:spLocks noChangeArrowheads="1"/>
            </p:cNvSpPr>
            <p:nvPr/>
          </p:nvSpPr>
          <p:spPr bwMode="auto">
            <a:xfrm>
              <a:off x="689" y="2717"/>
              <a:ext cx="180" cy="367"/>
            </a:xfrm>
            <a:prstGeom prst="star24">
              <a:avLst>
                <a:gd name="adj" fmla="val 37500"/>
              </a:avLst>
            </a:prstGeom>
            <a:solidFill>
              <a:srgbClr val="FFFF00"/>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93" name="Freeform 29">
              <a:extLst>
                <a:ext uri="{FF2B5EF4-FFF2-40B4-BE49-F238E27FC236}">
                  <a16:creationId xmlns:a16="http://schemas.microsoft.com/office/drawing/2014/main" id="{E424CA79-C713-CB45-A6A7-FE4215119756}"/>
                </a:ext>
              </a:extLst>
            </p:cNvPr>
            <p:cNvSpPr>
              <a:spLocks/>
            </p:cNvSpPr>
            <p:nvPr/>
          </p:nvSpPr>
          <p:spPr bwMode="auto">
            <a:xfrm>
              <a:off x="779" y="2899"/>
              <a:ext cx="4855" cy="2"/>
            </a:xfrm>
            <a:custGeom>
              <a:avLst/>
              <a:gdLst>
                <a:gd name="T0" fmla="*/ 0 w 4855"/>
                <a:gd name="T1" fmla="*/ 2 h 2"/>
                <a:gd name="T2" fmla="*/ 4855 w 4855"/>
                <a:gd name="T3" fmla="*/ 0 h 2"/>
                <a:gd name="T4" fmla="*/ 0 60000 65536"/>
                <a:gd name="T5" fmla="*/ 0 60000 65536"/>
              </a:gdLst>
              <a:ahLst/>
              <a:cxnLst>
                <a:cxn ang="T4">
                  <a:pos x="T0" y="T1"/>
                </a:cxn>
                <a:cxn ang="T5">
                  <a:pos x="T2" y="T3"/>
                </a:cxn>
              </a:cxnLst>
              <a:rect l="0" t="0" r="r" b="b"/>
              <a:pathLst>
                <a:path w="4855" h="2">
                  <a:moveTo>
                    <a:pt x="0" y="2"/>
                  </a:moveTo>
                  <a:lnTo>
                    <a:pt x="4855" y="0"/>
                  </a:lnTo>
                </a:path>
              </a:pathLst>
            </a:custGeom>
            <a:noFill/>
            <a:ln w="38100">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194" name="Oval 30">
              <a:extLst>
                <a:ext uri="{FF2B5EF4-FFF2-40B4-BE49-F238E27FC236}">
                  <a16:creationId xmlns:a16="http://schemas.microsoft.com/office/drawing/2014/main" id="{2C332963-5B32-2943-B7A5-91B758CCBE91}"/>
                </a:ext>
              </a:extLst>
            </p:cNvPr>
            <p:cNvSpPr>
              <a:spLocks noChangeArrowheads="1"/>
            </p:cNvSpPr>
            <p:nvPr/>
          </p:nvSpPr>
          <p:spPr bwMode="auto">
            <a:xfrm>
              <a:off x="4779" y="2509"/>
              <a:ext cx="865" cy="814"/>
            </a:xfrm>
            <a:prstGeom prst="ellipse">
              <a:avLst/>
            </a:prstGeom>
            <a:noFill/>
            <a:ln w="12699">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95" name="Rectangle 32">
              <a:extLst>
                <a:ext uri="{FF2B5EF4-FFF2-40B4-BE49-F238E27FC236}">
                  <a16:creationId xmlns:a16="http://schemas.microsoft.com/office/drawing/2014/main" id="{88625F0C-C3FC-BB4E-B570-01E052A8FC9E}"/>
                </a:ext>
              </a:extLst>
            </p:cNvPr>
            <p:cNvSpPr>
              <a:spLocks noChangeArrowheads="1"/>
            </p:cNvSpPr>
            <p:nvPr/>
          </p:nvSpPr>
          <p:spPr bwMode="auto">
            <a:xfrm>
              <a:off x="2489" y="2328"/>
              <a:ext cx="45" cy="1105"/>
            </a:xfrm>
            <a:prstGeom prst="rect">
              <a:avLst/>
            </a:prstGeom>
            <a:noFill/>
            <a:ln w="12699">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2021" name="Text Box 33">
              <a:extLst>
                <a:ext uri="{FF2B5EF4-FFF2-40B4-BE49-F238E27FC236}">
                  <a16:creationId xmlns:a16="http://schemas.microsoft.com/office/drawing/2014/main" id="{11323BCC-3743-B14C-A39F-B848A8F090F5}"/>
                </a:ext>
              </a:extLst>
            </p:cNvPr>
            <p:cNvSpPr txBox="1">
              <a:spLocks noChangeArrowheads="1"/>
            </p:cNvSpPr>
            <p:nvPr/>
          </p:nvSpPr>
          <p:spPr bwMode="auto">
            <a:xfrm>
              <a:off x="2219" y="2083"/>
              <a:ext cx="685" cy="302"/>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spcBef>
                  <a:spcPct val="50000"/>
                </a:spcBef>
                <a:defRPr/>
              </a:pPr>
              <a:r>
                <a:rPr lang="en-US" altLang="en-US" sz="1200">
                  <a:ea typeface="+mn-ea"/>
                </a:rPr>
                <a:t>Specimen</a:t>
              </a:r>
            </a:p>
          </p:txBody>
        </p:sp>
        <p:sp>
          <p:nvSpPr>
            <p:cNvPr id="92197" name="Freeform 34">
              <a:extLst>
                <a:ext uri="{FF2B5EF4-FFF2-40B4-BE49-F238E27FC236}">
                  <a16:creationId xmlns:a16="http://schemas.microsoft.com/office/drawing/2014/main" id="{215BA8B5-96A7-7F48-902E-3CE3FDACD08C}"/>
                </a:ext>
              </a:extLst>
            </p:cNvPr>
            <p:cNvSpPr>
              <a:spLocks/>
            </p:cNvSpPr>
            <p:nvPr/>
          </p:nvSpPr>
          <p:spPr bwMode="auto">
            <a:xfrm>
              <a:off x="845" y="2656"/>
              <a:ext cx="4719" cy="492"/>
            </a:xfrm>
            <a:custGeom>
              <a:avLst/>
              <a:gdLst>
                <a:gd name="T0" fmla="*/ 0 w 4719"/>
                <a:gd name="T1" fmla="*/ 235 h 492"/>
                <a:gd name="T2" fmla="*/ 519 w 4719"/>
                <a:gd name="T3" fmla="*/ 0 h 492"/>
                <a:gd name="T4" fmla="*/ 1195 w 4719"/>
                <a:gd name="T5" fmla="*/ 327 h 492"/>
                <a:gd name="T6" fmla="*/ 2095 w 4719"/>
                <a:gd name="T7" fmla="*/ 327 h 492"/>
                <a:gd name="T8" fmla="*/ 3175 w 4719"/>
                <a:gd name="T9" fmla="*/ 0 h 492"/>
                <a:gd name="T10" fmla="*/ 4251 w 4719"/>
                <a:gd name="T11" fmla="*/ 352 h 492"/>
                <a:gd name="T12" fmla="*/ 4719 w 4719"/>
                <a:gd name="T13" fmla="*/ 492 h 49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719" h="492">
                  <a:moveTo>
                    <a:pt x="0" y="235"/>
                  </a:moveTo>
                  <a:lnTo>
                    <a:pt x="519" y="0"/>
                  </a:lnTo>
                  <a:lnTo>
                    <a:pt x="1195" y="327"/>
                  </a:lnTo>
                  <a:lnTo>
                    <a:pt x="2095" y="327"/>
                  </a:lnTo>
                  <a:lnTo>
                    <a:pt x="3175" y="0"/>
                  </a:lnTo>
                  <a:lnTo>
                    <a:pt x="4251" y="352"/>
                  </a:lnTo>
                  <a:lnTo>
                    <a:pt x="4719" y="492"/>
                  </a:lnTo>
                </a:path>
              </a:pathLst>
            </a:custGeom>
            <a:noFill/>
            <a:ln w="12699"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23" name="Line 35">
              <a:extLst>
                <a:ext uri="{FF2B5EF4-FFF2-40B4-BE49-F238E27FC236}">
                  <a16:creationId xmlns:a16="http://schemas.microsoft.com/office/drawing/2014/main" id="{683F01EE-D743-B446-B93D-B249FF80A1BE}"/>
                </a:ext>
              </a:extLst>
            </p:cNvPr>
            <p:cNvSpPr>
              <a:spLocks noChangeShapeType="1"/>
            </p:cNvSpPr>
            <p:nvPr/>
          </p:nvSpPr>
          <p:spPr bwMode="auto">
            <a:xfrm>
              <a:off x="3615" y="2368"/>
              <a:ext cx="0" cy="366"/>
            </a:xfrm>
            <a:prstGeom prst="line">
              <a:avLst/>
            </a:prstGeom>
            <a:noFill/>
            <a:ln w="12699">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24" name="Line 36">
              <a:extLst>
                <a:ext uri="{FF2B5EF4-FFF2-40B4-BE49-F238E27FC236}">
                  <a16:creationId xmlns:a16="http://schemas.microsoft.com/office/drawing/2014/main" id="{7D490346-4F1B-1B40-B2EA-7ACF217740BE}"/>
                </a:ext>
              </a:extLst>
            </p:cNvPr>
            <p:cNvSpPr>
              <a:spLocks noChangeShapeType="1"/>
            </p:cNvSpPr>
            <p:nvPr/>
          </p:nvSpPr>
          <p:spPr bwMode="auto">
            <a:xfrm>
              <a:off x="3615" y="3024"/>
              <a:ext cx="0" cy="410"/>
            </a:xfrm>
            <a:prstGeom prst="line">
              <a:avLst/>
            </a:prstGeom>
            <a:noFill/>
            <a:ln w="12699">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25" name="Line 37">
              <a:extLst>
                <a:ext uri="{FF2B5EF4-FFF2-40B4-BE49-F238E27FC236}">
                  <a16:creationId xmlns:a16="http://schemas.microsoft.com/office/drawing/2014/main" id="{02A11BA7-CF63-E643-A7E7-667F0F7E4CFA}"/>
                </a:ext>
              </a:extLst>
            </p:cNvPr>
            <p:cNvSpPr>
              <a:spLocks noChangeShapeType="1"/>
            </p:cNvSpPr>
            <p:nvPr/>
          </p:nvSpPr>
          <p:spPr bwMode="auto">
            <a:xfrm>
              <a:off x="1604" y="2435"/>
              <a:ext cx="0" cy="328"/>
            </a:xfrm>
            <a:prstGeom prst="line">
              <a:avLst/>
            </a:prstGeom>
            <a:noFill/>
            <a:ln w="12699">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26" name="Line 38">
              <a:extLst>
                <a:ext uri="{FF2B5EF4-FFF2-40B4-BE49-F238E27FC236}">
                  <a16:creationId xmlns:a16="http://schemas.microsoft.com/office/drawing/2014/main" id="{1F85446A-DA93-304D-8522-4FBC11AB2DC0}"/>
                </a:ext>
              </a:extLst>
            </p:cNvPr>
            <p:cNvSpPr>
              <a:spLocks noChangeShapeType="1"/>
            </p:cNvSpPr>
            <p:nvPr/>
          </p:nvSpPr>
          <p:spPr bwMode="auto">
            <a:xfrm>
              <a:off x="1605" y="3055"/>
              <a:ext cx="0" cy="427"/>
            </a:xfrm>
            <a:prstGeom prst="line">
              <a:avLst/>
            </a:prstGeom>
            <a:noFill/>
            <a:ln w="12699">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27" name="Text Box 39">
              <a:extLst>
                <a:ext uri="{FF2B5EF4-FFF2-40B4-BE49-F238E27FC236}">
                  <a16:creationId xmlns:a16="http://schemas.microsoft.com/office/drawing/2014/main" id="{CBD0D3A5-8D86-8241-98F8-0692D973344C}"/>
                </a:ext>
              </a:extLst>
            </p:cNvPr>
            <p:cNvSpPr txBox="1">
              <a:spLocks noChangeArrowheads="1"/>
            </p:cNvSpPr>
            <p:nvPr/>
          </p:nvSpPr>
          <p:spPr bwMode="auto">
            <a:xfrm>
              <a:off x="3296" y="2138"/>
              <a:ext cx="684" cy="302"/>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spcBef>
                  <a:spcPct val="50000"/>
                </a:spcBef>
                <a:defRPr/>
              </a:pPr>
              <a:r>
                <a:rPr lang="en-US" altLang="en-US" sz="1200">
                  <a:ea typeface="+mn-ea"/>
                </a:rPr>
                <a:t>Field stop</a:t>
              </a:r>
            </a:p>
          </p:txBody>
        </p:sp>
        <p:sp>
          <p:nvSpPr>
            <p:cNvPr id="42028" name="Text Box 40">
              <a:extLst>
                <a:ext uri="{FF2B5EF4-FFF2-40B4-BE49-F238E27FC236}">
                  <a16:creationId xmlns:a16="http://schemas.microsoft.com/office/drawing/2014/main" id="{21592618-72B9-B347-A736-7DF9D38A8BE7}"/>
                </a:ext>
              </a:extLst>
            </p:cNvPr>
            <p:cNvSpPr txBox="1">
              <a:spLocks noChangeArrowheads="1"/>
            </p:cNvSpPr>
            <p:nvPr/>
          </p:nvSpPr>
          <p:spPr bwMode="auto">
            <a:xfrm>
              <a:off x="1344" y="2149"/>
              <a:ext cx="685" cy="302"/>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spcBef>
                  <a:spcPct val="50000"/>
                </a:spcBef>
                <a:defRPr/>
              </a:pPr>
              <a:r>
                <a:rPr lang="en-US" altLang="en-US" sz="1200">
                  <a:ea typeface="+mn-ea"/>
                </a:rPr>
                <a:t>Field iris</a:t>
              </a:r>
            </a:p>
          </p:txBody>
        </p:sp>
        <p:sp>
          <p:nvSpPr>
            <p:cNvPr id="92204" name="Oval 41">
              <a:extLst>
                <a:ext uri="{FF2B5EF4-FFF2-40B4-BE49-F238E27FC236}">
                  <a16:creationId xmlns:a16="http://schemas.microsoft.com/office/drawing/2014/main" id="{06B2C1EF-0BFB-D84D-99CD-B2B5D368780A}"/>
                </a:ext>
              </a:extLst>
            </p:cNvPr>
            <p:cNvSpPr>
              <a:spLocks noChangeArrowheads="1"/>
            </p:cNvSpPr>
            <p:nvPr/>
          </p:nvSpPr>
          <p:spPr bwMode="auto">
            <a:xfrm>
              <a:off x="4735" y="2818"/>
              <a:ext cx="60" cy="192"/>
            </a:xfrm>
            <a:prstGeom prst="ellipse">
              <a:avLst/>
            </a:prstGeom>
            <a:solidFill>
              <a:schemeClr val="accent1"/>
            </a:solidFill>
            <a:ln w="12699">
              <a:solidFill>
                <a:schemeClr val="tx1"/>
              </a:solidFill>
              <a:round/>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205" name="Freeform 42">
              <a:extLst>
                <a:ext uri="{FF2B5EF4-FFF2-40B4-BE49-F238E27FC236}">
                  <a16:creationId xmlns:a16="http://schemas.microsoft.com/office/drawing/2014/main" id="{CAC7128A-E048-9D41-A1A8-BB21694B81A3}"/>
                </a:ext>
              </a:extLst>
            </p:cNvPr>
            <p:cNvSpPr>
              <a:spLocks/>
            </p:cNvSpPr>
            <p:nvPr/>
          </p:nvSpPr>
          <p:spPr bwMode="auto">
            <a:xfrm>
              <a:off x="852" y="2657"/>
              <a:ext cx="4681" cy="471"/>
            </a:xfrm>
            <a:custGeom>
              <a:avLst/>
              <a:gdLst>
                <a:gd name="T0" fmla="*/ 0 w 4681"/>
                <a:gd name="T1" fmla="*/ 269 h 471"/>
                <a:gd name="T2" fmla="*/ 478 w 4681"/>
                <a:gd name="T3" fmla="*/ 471 h 471"/>
                <a:gd name="T4" fmla="*/ 1211 w 4681"/>
                <a:gd name="T5" fmla="*/ 164 h 471"/>
                <a:gd name="T6" fmla="*/ 2097 w 4681"/>
                <a:gd name="T7" fmla="*/ 164 h 471"/>
                <a:gd name="T8" fmla="*/ 3214 w 4681"/>
                <a:gd name="T9" fmla="*/ 471 h 471"/>
                <a:gd name="T10" fmla="*/ 4681 w 4681"/>
                <a:gd name="T11" fmla="*/ 0 h 47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681" h="471">
                  <a:moveTo>
                    <a:pt x="0" y="269"/>
                  </a:moveTo>
                  <a:lnTo>
                    <a:pt x="478" y="471"/>
                  </a:lnTo>
                  <a:lnTo>
                    <a:pt x="1211" y="164"/>
                  </a:lnTo>
                  <a:lnTo>
                    <a:pt x="2097" y="164"/>
                  </a:lnTo>
                  <a:lnTo>
                    <a:pt x="3214" y="471"/>
                  </a:lnTo>
                  <a:lnTo>
                    <a:pt x="4681" y="0"/>
                  </a:lnTo>
                </a:path>
              </a:pathLst>
            </a:custGeom>
            <a:noFill/>
            <a:ln w="12699"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31" name="Text Box 43">
              <a:extLst>
                <a:ext uri="{FF2B5EF4-FFF2-40B4-BE49-F238E27FC236}">
                  <a16:creationId xmlns:a16="http://schemas.microsoft.com/office/drawing/2014/main" id="{E96EB02B-884C-9148-8D64-800A71252BCF}"/>
                </a:ext>
              </a:extLst>
            </p:cNvPr>
            <p:cNvSpPr txBox="1">
              <a:spLocks noChangeArrowheads="1"/>
            </p:cNvSpPr>
            <p:nvPr/>
          </p:nvSpPr>
          <p:spPr bwMode="auto">
            <a:xfrm>
              <a:off x="1940" y="3577"/>
              <a:ext cx="1997" cy="269"/>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spcBef>
                  <a:spcPct val="50000"/>
                </a:spcBef>
                <a:defRPr/>
              </a:pPr>
              <a:r>
                <a:rPr lang="en-US" altLang="en-US" sz="1000">
                  <a:ea typeface="+mn-ea"/>
                </a:rPr>
                <a:t>Conjugate planes for illuminating rays</a:t>
              </a:r>
            </a:p>
          </p:txBody>
        </p:sp>
        <p:sp>
          <p:nvSpPr>
            <p:cNvPr id="92207" name="Oval 3">
              <a:extLst>
                <a:ext uri="{FF2B5EF4-FFF2-40B4-BE49-F238E27FC236}">
                  <a16:creationId xmlns:a16="http://schemas.microsoft.com/office/drawing/2014/main" id="{EC0CC103-7B97-164E-968D-07CE77DE2F39}"/>
                </a:ext>
              </a:extLst>
            </p:cNvPr>
            <p:cNvSpPr>
              <a:spLocks noChangeArrowheads="1"/>
            </p:cNvSpPr>
            <p:nvPr/>
          </p:nvSpPr>
          <p:spPr bwMode="auto">
            <a:xfrm>
              <a:off x="1295" y="872"/>
              <a:ext cx="133" cy="996"/>
            </a:xfrm>
            <a:prstGeom prst="ellipse">
              <a:avLst/>
            </a:prstGeom>
            <a:solidFill>
              <a:schemeClr val="accent1"/>
            </a:solidFill>
            <a:ln w="12699">
              <a:solidFill>
                <a:schemeClr val="tx1"/>
              </a:solidFill>
              <a:round/>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208" name="Oval 4">
              <a:extLst>
                <a:ext uri="{FF2B5EF4-FFF2-40B4-BE49-F238E27FC236}">
                  <a16:creationId xmlns:a16="http://schemas.microsoft.com/office/drawing/2014/main" id="{426701FC-740A-2F46-951E-AF74CAA8987A}"/>
                </a:ext>
              </a:extLst>
            </p:cNvPr>
            <p:cNvSpPr>
              <a:spLocks noChangeArrowheads="1"/>
            </p:cNvSpPr>
            <p:nvPr/>
          </p:nvSpPr>
          <p:spPr bwMode="auto">
            <a:xfrm>
              <a:off x="2005" y="872"/>
              <a:ext cx="136" cy="996"/>
            </a:xfrm>
            <a:prstGeom prst="ellipse">
              <a:avLst/>
            </a:prstGeom>
            <a:solidFill>
              <a:schemeClr val="accent1"/>
            </a:solidFill>
            <a:ln w="12699">
              <a:solidFill>
                <a:schemeClr val="tx1"/>
              </a:solidFill>
              <a:round/>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209" name="Oval 5">
              <a:extLst>
                <a:ext uri="{FF2B5EF4-FFF2-40B4-BE49-F238E27FC236}">
                  <a16:creationId xmlns:a16="http://schemas.microsoft.com/office/drawing/2014/main" id="{8790AD04-603D-A949-BC06-51526697198E}"/>
                </a:ext>
              </a:extLst>
            </p:cNvPr>
            <p:cNvSpPr>
              <a:spLocks noChangeArrowheads="1"/>
            </p:cNvSpPr>
            <p:nvPr/>
          </p:nvSpPr>
          <p:spPr bwMode="auto">
            <a:xfrm>
              <a:off x="2895" y="872"/>
              <a:ext cx="132" cy="996"/>
            </a:xfrm>
            <a:prstGeom prst="ellipse">
              <a:avLst/>
            </a:prstGeom>
            <a:solidFill>
              <a:schemeClr val="accent1"/>
            </a:solidFill>
            <a:ln w="12699">
              <a:solidFill>
                <a:schemeClr val="tx1"/>
              </a:solidFill>
              <a:round/>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210" name="Oval 6">
              <a:extLst>
                <a:ext uri="{FF2B5EF4-FFF2-40B4-BE49-F238E27FC236}">
                  <a16:creationId xmlns:a16="http://schemas.microsoft.com/office/drawing/2014/main" id="{7EFCB678-3076-A148-9D1D-5EB809EA7182}"/>
                </a:ext>
              </a:extLst>
            </p:cNvPr>
            <p:cNvSpPr>
              <a:spLocks noChangeArrowheads="1"/>
            </p:cNvSpPr>
            <p:nvPr/>
          </p:nvSpPr>
          <p:spPr bwMode="auto">
            <a:xfrm>
              <a:off x="3960" y="853"/>
              <a:ext cx="133" cy="996"/>
            </a:xfrm>
            <a:prstGeom prst="ellipse">
              <a:avLst/>
            </a:prstGeom>
            <a:solidFill>
              <a:schemeClr val="accent1"/>
            </a:solidFill>
            <a:ln w="12699">
              <a:solidFill>
                <a:schemeClr val="tx1"/>
              </a:solidFill>
              <a:round/>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211" name="AutoShape 8">
              <a:extLst>
                <a:ext uri="{FF2B5EF4-FFF2-40B4-BE49-F238E27FC236}">
                  <a16:creationId xmlns:a16="http://schemas.microsoft.com/office/drawing/2014/main" id="{0E03F676-5B00-454F-93AC-CFD68E7D138D}"/>
                </a:ext>
              </a:extLst>
            </p:cNvPr>
            <p:cNvSpPr>
              <a:spLocks noChangeArrowheads="1"/>
            </p:cNvSpPr>
            <p:nvPr/>
          </p:nvSpPr>
          <p:spPr bwMode="auto">
            <a:xfrm>
              <a:off x="717" y="1203"/>
              <a:ext cx="179" cy="333"/>
            </a:xfrm>
            <a:prstGeom prst="star24">
              <a:avLst>
                <a:gd name="adj" fmla="val 37500"/>
              </a:avLst>
            </a:prstGeom>
            <a:solidFill>
              <a:srgbClr val="FFFF00"/>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2037" name="Line 9">
              <a:extLst>
                <a:ext uri="{FF2B5EF4-FFF2-40B4-BE49-F238E27FC236}">
                  <a16:creationId xmlns:a16="http://schemas.microsoft.com/office/drawing/2014/main" id="{D448E6D3-058A-F247-BAF4-225FD103580C}"/>
                </a:ext>
              </a:extLst>
            </p:cNvPr>
            <p:cNvSpPr>
              <a:spLocks noChangeShapeType="1"/>
            </p:cNvSpPr>
            <p:nvPr/>
          </p:nvSpPr>
          <p:spPr bwMode="auto">
            <a:xfrm flipV="1">
              <a:off x="806" y="1368"/>
              <a:ext cx="4642" cy="0"/>
            </a:xfrm>
            <a:prstGeom prst="line">
              <a:avLst/>
            </a:prstGeom>
            <a:noFill/>
            <a:ln w="381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2213" name="Oval 10">
              <a:extLst>
                <a:ext uri="{FF2B5EF4-FFF2-40B4-BE49-F238E27FC236}">
                  <a16:creationId xmlns:a16="http://schemas.microsoft.com/office/drawing/2014/main" id="{0E2F3011-AED8-EB44-A81E-98E826EFCD27}"/>
                </a:ext>
              </a:extLst>
            </p:cNvPr>
            <p:cNvSpPr>
              <a:spLocks noChangeArrowheads="1"/>
            </p:cNvSpPr>
            <p:nvPr/>
          </p:nvSpPr>
          <p:spPr bwMode="auto">
            <a:xfrm>
              <a:off x="4746" y="1029"/>
              <a:ext cx="725" cy="656"/>
            </a:xfrm>
            <a:prstGeom prst="ellipse">
              <a:avLst/>
            </a:prstGeom>
            <a:noFill/>
            <a:ln w="12699">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214" name="Freeform 11">
              <a:extLst>
                <a:ext uri="{FF2B5EF4-FFF2-40B4-BE49-F238E27FC236}">
                  <a16:creationId xmlns:a16="http://schemas.microsoft.com/office/drawing/2014/main" id="{5572A8E4-BA01-A245-9B61-96A30CF9EAA8}"/>
                </a:ext>
              </a:extLst>
            </p:cNvPr>
            <p:cNvSpPr>
              <a:spLocks/>
            </p:cNvSpPr>
            <p:nvPr/>
          </p:nvSpPr>
          <p:spPr bwMode="auto">
            <a:xfrm>
              <a:off x="806" y="1074"/>
              <a:ext cx="4618" cy="555"/>
            </a:xfrm>
            <a:custGeom>
              <a:avLst/>
              <a:gdLst>
                <a:gd name="T0" fmla="*/ 0 w 4618"/>
                <a:gd name="T1" fmla="*/ 295 h 555"/>
                <a:gd name="T2" fmla="*/ 577 w 4618"/>
                <a:gd name="T3" fmla="*/ 0 h 555"/>
                <a:gd name="T4" fmla="*/ 1267 w 4618"/>
                <a:gd name="T5" fmla="*/ 555 h 555"/>
                <a:gd name="T6" fmla="*/ 2177 w 4618"/>
                <a:gd name="T7" fmla="*/ 185 h 555"/>
                <a:gd name="T8" fmla="*/ 3198 w 4618"/>
                <a:gd name="T9" fmla="*/ 185 h 555"/>
                <a:gd name="T10" fmla="*/ 3953 w 4618"/>
                <a:gd name="T11" fmla="*/ 406 h 555"/>
                <a:gd name="T12" fmla="*/ 4618 w 4618"/>
                <a:gd name="T13" fmla="*/ 422 h 5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18" h="555">
                  <a:moveTo>
                    <a:pt x="0" y="295"/>
                  </a:moveTo>
                  <a:lnTo>
                    <a:pt x="577" y="0"/>
                  </a:lnTo>
                  <a:lnTo>
                    <a:pt x="1267" y="555"/>
                  </a:lnTo>
                  <a:lnTo>
                    <a:pt x="2177" y="185"/>
                  </a:lnTo>
                  <a:lnTo>
                    <a:pt x="3198" y="185"/>
                  </a:lnTo>
                  <a:lnTo>
                    <a:pt x="3953" y="406"/>
                  </a:lnTo>
                  <a:lnTo>
                    <a:pt x="4618" y="422"/>
                  </a:lnTo>
                </a:path>
              </a:pathLst>
            </a:custGeom>
            <a:noFill/>
            <a:ln w="12699"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215" name="Rectangle 12">
              <a:extLst>
                <a:ext uri="{FF2B5EF4-FFF2-40B4-BE49-F238E27FC236}">
                  <a16:creationId xmlns:a16="http://schemas.microsoft.com/office/drawing/2014/main" id="{9436D35F-A91D-BD41-8288-6EDF38A45155}"/>
                </a:ext>
              </a:extLst>
            </p:cNvPr>
            <p:cNvSpPr>
              <a:spLocks noChangeArrowheads="1"/>
            </p:cNvSpPr>
            <p:nvPr/>
          </p:nvSpPr>
          <p:spPr bwMode="auto">
            <a:xfrm>
              <a:off x="2494" y="853"/>
              <a:ext cx="44" cy="996"/>
            </a:xfrm>
            <a:prstGeom prst="rect">
              <a:avLst/>
            </a:prstGeom>
            <a:noFill/>
            <a:ln w="12699">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2041" name="Text Box 13">
              <a:extLst>
                <a:ext uri="{FF2B5EF4-FFF2-40B4-BE49-F238E27FC236}">
                  <a16:creationId xmlns:a16="http://schemas.microsoft.com/office/drawing/2014/main" id="{FD2CC207-0AA8-D549-BE45-FCFEBDCEEE78}"/>
                </a:ext>
              </a:extLst>
            </p:cNvPr>
            <p:cNvSpPr txBox="1">
              <a:spLocks noChangeArrowheads="1"/>
            </p:cNvSpPr>
            <p:nvPr/>
          </p:nvSpPr>
          <p:spPr bwMode="auto">
            <a:xfrm>
              <a:off x="2227" y="630"/>
              <a:ext cx="676" cy="302"/>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spcBef>
                  <a:spcPct val="50000"/>
                </a:spcBef>
                <a:defRPr/>
              </a:pPr>
              <a:r>
                <a:rPr lang="en-US" altLang="en-US" sz="1200">
                  <a:ea typeface="+mn-ea"/>
                </a:rPr>
                <a:t>Specimen</a:t>
              </a:r>
            </a:p>
          </p:txBody>
        </p:sp>
        <p:sp>
          <p:nvSpPr>
            <p:cNvPr id="92217" name="Freeform 14">
              <a:extLst>
                <a:ext uri="{FF2B5EF4-FFF2-40B4-BE49-F238E27FC236}">
                  <a16:creationId xmlns:a16="http://schemas.microsoft.com/office/drawing/2014/main" id="{42D1C65A-8C43-F347-BA4F-9FE36E23119C}"/>
                </a:ext>
              </a:extLst>
            </p:cNvPr>
            <p:cNvSpPr>
              <a:spLocks/>
            </p:cNvSpPr>
            <p:nvPr/>
          </p:nvSpPr>
          <p:spPr bwMode="auto">
            <a:xfrm>
              <a:off x="806" y="1148"/>
              <a:ext cx="4625" cy="340"/>
            </a:xfrm>
            <a:custGeom>
              <a:avLst/>
              <a:gdLst>
                <a:gd name="T0" fmla="*/ 0 w 4625"/>
                <a:gd name="T1" fmla="*/ 221 h 340"/>
                <a:gd name="T2" fmla="*/ 578 w 4625"/>
                <a:gd name="T3" fmla="*/ 0 h 340"/>
                <a:gd name="T4" fmla="*/ 1244 w 4625"/>
                <a:gd name="T5" fmla="*/ 295 h 340"/>
                <a:gd name="T6" fmla="*/ 2133 w 4625"/>
                <a:gd name="T7" fmla="*/ 295 h 340"/>
                <a:gd name="T8" fmla="*/ 3199 w 4625"/>
                <a:gd name="T9" fmla="*/ 0 h 340"/>
                <a:gd name="T10" fmla="*/ 4625 w 4625"/>
                <a:gd name="T11" fmla="*/ 340 h 34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625" h="340">
                  <a:moveTo>
                    <a:pt x="0" y="221"/>
                  </a:moveTo>
                  <a:lnTo>
                    <a:pt x="578" y="0"/>
                  </a:lnTo>
                  <a:lnTo>
                    <a:pt x="1244" y="295"/>
                  </a:lnTo>
                  <a:lnTo>
                    <a:pt x="2133" y="295"/>
                  </a:lnTo>
                  <a:lnTo>
                    <a:pt x="3199" y="0"/>
                  </a:lnTo>
                  <a:lnTo>
                    <a:pt x="4625" y="340"/>
                  </a:lnTo>
                </a:path>
              </a:pathLst>
            </a:custGeom>
            <a:noFill/>
            <a:ln w="12699"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43" name="Line 15">
              <a:extLst>
                <a:ext uri="{FF2B5EF4-FFF2-40B4-BE49-F238E27FC236}">
                  <a16:creationId xmlns:a16="http://schemas.microsoft.com/office/drawing/2014/main" id="{EEFF8EBC-0157-714C-94B8-0BF6E64999CB}"/>
                </a:ext>
              </a:extLst>
            </p:cNvPr>
            <p:cNvSpPr>
              <a:spLocks noChangeShapeType="1"/>
            </p:cNvSpPr>
            <p:nvPr/>
          </p:nvSpPr>
          <p:spPr bwMode="auto">
            <a:xfrm>
              <a:off x="3605" y="890"/>
              <a:ext cx="0" cy="332"/>
            </a:xfrm>
            <a:prstGeom prst="line">
              <a:avLst/>
            </a:prstGeom>
            <a:noFill/>
            <a:ln w="12699">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44" name="Line 16">
              <a:extLst>
                <a:ext uri="{FF2B5EF4-FFF2-40B4-BE49-F238E27FC236}">
                  <a16:creationId xmlns:a16="http://schemas.microsoft.com/office/drawing/2014/main" id="{ED23BFEA-EAC7-3F40-B487-131AAC8CA210}"/>
                </a:ext>
              </a:extLst>
            </p:cNvPr>
            <p:cNvSpPr>
              <a:spLocks noChangeShapeType="1"/>
            </p:cNvSpPr>
            <p:nvPr/>
          </p:nvSpPr>
          <p:spPr bwMode="auto">
            <a:xfrm>
              <a:off x="3605" y="1408"/>
              <a:ext cx="0" cy="368"/>
            </a:xfrm>
            <a:prstGeom prst="line">
              <a:avLst/>
            </a:prstGeom>
            <a:noFill/>
            <a:ln w="12699">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45" name="Line 17">
              <a:extLst>
                <a:ext uri="{FF2B5EF4-FFF2-40B4-BE49-F238E27FC236}">
                  <a16:creationId xmlns:a16="http://schemas.microsoft.com/office/drawing/2014/main" id="{81BF5C9C-5832-9D43-8F49-D1329A42E67D}"/>
                </a:ext>
              </a:extLst>
            </p:cNvPr>
            <p:cNvSpPr>
              <a:spLocks noChangeShapeType="1"/>
            </p:cNvSpPr>
            <p:nvPr/>
          </p:nvSpPr>
          <p:spPr bwMode="auto">
            <a:xfrm>
              <a:off x="1621" y="927"/>
              <a:ext cx="0" cy="295"/>
            </a:xfrm>
            <a:prstGeom prst="line">
              <a:avLst/>
            </a:prstGeom>
            <a:noFill/>
            <a:ln w="12699">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46" name="Line 18">
              <a:extLst>
                <a:ext uri="{FF2B5EF4-FFF2-40B4-BE49-F238E27FC236}">
                  <a16:creationId xmlns:a16="http://schemas.microsoft.com/office/drawing/2014/main" id="{1B64E88E-2F33-E84B-BBB6-EBD0AE7788BA}"/>
                </a:ext>
              </a:extLst>
            </p:cNvPr>
            <p:cNvSpPr>
              <a:spLocks noChangeShapeType="1"/>
            </p:cNvSpPr>
            <p:nvPr/>
          </p:nvSpPr>
          <p:spPr bwMode="auto">
            <a:xfrm>
              <a:off x="1621" y="1390"/>
              <a:ext cx="0" cy="383"/>
            </a:xfrm>
            <a:prstGeom prst="line">
              <a:avLst/>
            </a:prstGeom>
            <a:noFill/>
            <a:ln w="12699">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47" name="Text Box 19">
              <a:extLst>
                <a:ext uri="{FF2B5EF4-FFF2-40B4-BE49-F238E27FC236}">
                  <a16:creationId xmlns:a16="http://schemas.microsoft.com/office/drawing/2014/main" id="{B313FA65-3E16-3946-97DD-5FA8C408C96B}"/>
                </a:ext>
              </a:extLst>
            </p:cNvPr>
            <p:cNvSpPr txBox="1">
              <a:spLocks noChangeArrowheads="1"/>
            </p:cNvSpPr>
            <p:nvPr/>
          </p:nvSpPr>
          <p:spPr bwMode="auto">
            <a:xfrm>
              <a:off x="3290" y="681"/>
              <a:ext cx="676" cy="302"/>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spcBef>
                  <a:spcPct val="50000"/>
                </a:spcBef>
                <a:defRPr/>
              </a:pPr>
              <a:r>
                <a:rPr lang="en-US" altLang="en-US" sz="1200">
                  <a:ea typeface="+mn-ea"/>
                </a:rPr>
                <a:t>Field stop</a:t>
              </a:r>
            </a:p>
          </p:txBody>
        </p:sp>
        <p:sp>
          <p:nvSpPr>
            <p:cNvPr id="42048" name="Text Box 20">
              <a:extLst>
                <a:ext uri="{FF2B5EF4-FFF2-40B4-BE49-F238E27FC236}">
                  <a16:creationId xmlns:a16="http://schemas.microsoft.com/office/drawing/2014/main" id="{5DCD1728-45CA-2842-B733-F0162E786B40}"/>
                </a:ext>
              </a:extLst>
            </p:cNvPr>
            <p:cNvSpPr txBox="1">
              <a:spLocks noChangeArrowheads="1"/>
            </p:cNvSpPr>
            <p:nvPr/>
          </p:nvSpPr>
          <p:spPr bwMode="auto">
            <a:xfrm>
              <a:off x="1363" y="690"/>
              <a:ext cx="676" cy="302"/>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spcBef>
                  <a:spcPct val="50000"/>
                </a:spcBef>
                <a:defRPr/>
              </a:pPr>
              <a:r>
                <a:rPr lang="en-US" altLang="en-US" sz="1200">
                  <a:ea typeface="+mn-ea"/>
                </a:rPr>
                <a:t>Field iris</a:t>
              </a:r>
            </a:p>
          </p:txBody>
        </p:sp>
        <p:sp>
          <p:nvSpPr>
            <p:cNvPr id="92224" name="Oval 21">
              <a:extLst>
                <a:ext uri="{FF2B5EF4-FFF2-40B4-BE49-F238E27FC236}">
                  <a16:creationId xmlns:a16="http://schemas.microsoft.com/office/drawing/2014/main" id="{D490C127-8F8A-9848-9A74-A2BC3CFAD4E1}"/>
                </a:ext>
              </a:extLst>
            </p:cNvPr>
            <p:cNvSpPr>
              <a:spLocks noChangeArrowheads="1"/>
            </p:cNvSpPr>
            <p:nvPr/>
          </p:nvSpPr>
          <p:spPr bwMode="auto">
            <a:xfrm>
              <a:off x="4717" y="1295"/>
              <a:ext cx="53" cy="190"/>
            </a:xfrm>
            <a:prstGeom prst="ellipse">
              <a:avLst/>
            </a:prstGeom>
            <a:solidFill>
              <a:schemeClr val="accent1"/>
            </a:solidFill>
            <a:ln w="12699">
              <a:solidFill>
                <a:schemeClr val="tx1"/>
              </a:solidFill>
              <a:round/>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2050" name="Text Box 44">
              <a:extLst>
                <a:ext uri="{FF2B5EF4-FFF2-40B4-BE49-F238E27FC236}">
                  <a16:creationId xmlns:a16="http://schemas.microsoft.com/office/drawing/2014/main" id="{4D167D9C-CF77-5240-BC00-ACCCE39CD919}"/>
                </a:ext>
              </a:extLst>
            </p:cNvPr>
            <p:cNvSpPr txBox="1">
              <a:spLocks noChangeArrowheads="1"/>
            </p:cNvSpPr>
            <p:nvPr/>
          </p:nvSpPr>
          <p:spPr bwMode="auto">
            <a:xfrm>
              <a:off x="1900" y="1851"/>
              <a:ext cx="2111" cy="269"/>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spcBef>
                  <a:spcPct val="50000"/>
                </a:spcBef>
                <a:defRPr/>
              </a:pPr>
              <a:r>
                <a:rPr lang="en-US" altLang="en-US" sz="1000">
                  <a:ea typeface="+mn-ea"/>
                </a:rPr>
                <a:t>Conjugate planes for image-forming  rays</a:t>
              </a:r>
            </a:p>
          </p:txBody>
        </p:sp>
        <p:sp>
          <p:nvSpPr>
            <p:cNvPr id="92226" name="Freeform 47">
              <a:extLst>
                <a:ext uri="{FF2B5EF4-FFF2-40B4-BE49-F238E27FC236}">
                  <a16:creationId xmlns:a16="http://schemas.microsoft.com/office/drawing/2014/main" id="{7D6F49EF-035F-4F4B-935A-B72AE21BDCB0}"/>
                </a:ext>
              </a:extLst>
            </p:cNvPr>
            <p:cNvSpPr>
              <a:spLocks/>
            </p:cNvSpPr>
            <p:nvPr/>
          </p:nvSpPr>
          <p:spPr bwMode="auto">
            <a:xfrm>
              <a:off x="5421" y="1333"/>
              <a:ext cx="26" cy="162"/>
            </a:xfrm>
            <a:custGeom>
              <a:avLst/>
              <a:gdLst>
                <a:gd name="T0" fmla="*/ 26 w 26"/>
                <a:gd name="T1" fmla="*/ 0 h 162"/>
                <a:gd name="T2" fmla="*/ 0 w 26"/>
                <a:gd name="T3" fmla="*/ 162 h 162"/>
                <a:gd name="T4" fmla="*/ 0 60000 65536"/>
                <a:gd name="T5" fmla="*/ 0 60000 65536"/>
              </a:gdLst>
              <a:ahLst/>
              <a:cxnLst>
                <a:cxn ang="T4">
                  <a:pos x="T0" y="T1"/>
                </a:cxn>
                <a:cxn ang="T5">
                  <a:pos x="T2" y="T3"/>
                </a:cxn>
              </a:cxnLst>
              <a:rect l="0" t="0" r="r" b="b"/>
              <a:pathLst>
                <a:path w="26" h="162">
                  <a:moveTo>
                    <a:pt x="26" y="0"/>
                  </a:moveTo>
                  <a:lnTo>
                    <a:pt x="0" y="162"/>
                  </a:lnTo>
                </a:path>
              </a:pathLst>
            </a:custGeom>
            <a:noFill/>
            <a:ln w="28575">
              <a:solidFill>
                <a:schemeClr val="tx1"/>
              </a:solidFill>
              <a:round/>
              <a:headEnd type="triangl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52" name="Line 50">
              <a:extLst>
                <a:ext uri="{FF2B5EF4-FFF2-40B4-BE49-F238E27FC236}">
                  <a16:creationId xmlns:a16="http://schemas.microsoft.com/office/drawing/2014/main" id="{8D73675D-8E7E-554C-B71A-D70F1BC883EB}"/>
                </a:ext>
              </a:extLst>
            </p:cNvPr>
            <p:cNvSpPr>
              <a:spLocks noChangeShapeType="1"/>
            </p:cNvSpPr>
            <p:nvPr/>
          </p:nvSpPr>
          <p:spPr bwMode="auto">
            <a:xfrm>
              <a:off x="1866" y="2515"/>
              <a:ext cx="0" cy="361"/>
            </a:xfrm>
            <a:prstGeom prst="line">
              <a:avLst/>
            </a:prstGeom>
            <a:noFill/>
            <a:ln w="12699">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53" name="Line 51">
              <a:extLst>
                <a:ext uri="{FF2B5EF4-FFF2-40B4-BE49-F238E27FC236}">
                  <a16:creationId xmlns:a16="http://schemas.microsoft.com/office/drawing/2014/main" id="{90EF8C6E-4207-3E4B-8FFD-3AE3211F34E8}"/>
                </a:ext>
              </a:extLst>
            </p:cNvPr>
            <p:cNvSpPr>
              <a:spLocks noChangeShapeType="1"/>
            </p:cNvSpPr>
            <p:nvPr/>
          </p:nvSpPr>
          <p:spPr bwMode="auto">
            <a:xfrm>
              <a:off x="1866" y="2950"/>
              <a:ext cx="0" cy="362"/>
            </a:xfrm>
            <a:prstGeom prst="line">
              <a:avLst/>
            </a:prstGeom>
            <a:noFill/>
            <a:ln w="12699">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54" name="Line 52">
              <a:extLst>
                <a:ext uri="{FF2B5EF4-FFF2-40B4-BE49-F238E27FC236}">
                  <a16:creationId xmlns:a16="http://schemas.microsoft.com/office/drawing/2014/main" id="{AF878059-4B7A-4846-8641-D0AE3D6FF772}"/>
                </a:ext>
              </a:extLst>
            </p:cNvPr>
            <p:cNvSpPr>
              <a:spLocks noChangeShapeType="1"/>
            </p:cNvSpPr>
            <p:nvPr/>
          </p:nvSpPr>
          <p:spPr bwMode="auto">
            <a:xfrm>
              <a:off x="1866" y="954"/>
              <a:ext cx="0" cy="388"/>
            </a:xfrm>
            <a:prstGeom prst="line">
              <a:avLst/>
            </a:prstGeom>
            <a:noFill/>
            <a:ln w="12699">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55" name="Line 53">
              <a:extLst>
                <a:ext uri="{FF2B5EF4-FFF2-40B4-BE49-F238E27FC236}">
                  <a16:creationId xmlns:a16="http://schemas.microsoft.com/office/drawing/2014/main" id="{4CEFDD7C-7B41-134A-971E-04EDEC3F3B89}"/>
                </a:ext>
              </a:extLst>
            </p:cNvPr>
            <p:cNvSpPr>
              <a:spLocks noChangeShapeType="1"/>
            </p:cNvSpPr>
            <p:nvPr/>
          </p:nvSpPr>
          <p:spPr bwMode="auto">
            <a:xfrm>
              <a:off x="1866" y="1479"/>
              <a:ext cx="0" cy="329"/>
            </a:xfrm>
            <a:prstGeom prst="line">
              <a:avLst/>
            </a:prstGeom>
            <a:noFill/>
            <a:ln w="12699">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56" name="Text Box 54">
              <a:extLst>
                <a:ext uri="{FF2B5EF4-FFF2-40B4-BE49-F238E27FC236}">
                  <a16:creationId xmlns:a16="http://schemas.microsoft.com/office/drawing/2014/main" id="{5B5D8990-36A7-194E-8280-3F59362D2E6B}"/>
                </a:ext>
              </a:extLst>
            </p:cNvPr>
            <p:cNvSpPr txBox="1">
              <a:spLocks noChangeArrowheads="1"/>
            </p:cNvSpPr>
            <p:nvPr/>
          </p:nvSpPr>
          <p:spPr bwMode="auto">
            <a:xfrm>
              <a:off x="1817" y="611"/>
              <a:ext cx="509" cy="235"/>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spcBef>
                  <a:spcPct val="50000"/>
                </a:spcBef>
                <a:defRPr/>
              </a:pPr>
              <a:r>
                <a:rPr lang="en-US" altLang="en-US" sz="800">
                  <a:ea typeface="+mn-ea"/>
                </a:rPr>
                <a:t>condenser</a:t>
              </a:r>
            </a:p>
          </p:txBody>
        </p:sp>
        <p:sp>
          <p:nvSpPr>
            <p:cNvPr id="42057" name="Text Box 55">
              <a:extLst>
                <a:ext uri="{FF2B5EF4-FFF2-40B4-BE49-F238E27FC236}">
                  <a16:creationId xmlns:a16="http://schemas.microsoft.com/office/drawing/2014/main" id="{7AA3064B-62E5-0E47-B65E-7F2CA8D73E8B}"/>
                </a:ext>
              </a:extLst>
            </p:cNvPr>
            <p:cNvSpPr txBox="1">
              <a:spLocks noChangeArrowheads="1"/>
            </p:cNvSpPr>
            <p:nvPr/>
          </p:nvSpPr>
          <p:spPr bwMode="auto">
            <a:xfrm>
              <a:off x="3676" y="519"/>
              <a:ext cx="685" cy="302"/>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spcBef>
                  <a:spcPct val="50000"/>
                </a:spcBef>
                <a:defRPr/>
              </a:pPr>
              <a:r>
                <a:rPr lang="en-US" altLang="en-US" sz="1200">
                  <a:ea typeface="+mn-ea"/>
                </a:rPr>
                <a:t>eyepiece</a:t>
              </a:r>
            </a:p>
          </p:txBody>
        </p:sp>
        <p:sp>
          <p:nvSpPr>
            <p:cNvPr id="42058" name="Text Box 56">
              <a:extLst>
                <a:ext uri="{FF2B5EF4-FFF2-40B4-BE49-F238E27FC236}">
                  <a16:creationId xmlns:a16="http://schemas.microsoft.com/office/drawing/2014/main" id="{6CACD78A-3F22-BF43-B208-1BFF15FE49AC}"/>
                </a:ext>
              </a:extLst>
            </p:cNvPr>
            <p:cNvSpPr txBox="1">
              <a:spLocks noChangeArrowheads="1"/>
            </p:cNvSpPr>
            <p:nvPr/>
          </p:nvSpPr>
          <p:spPr bwMode="auto">
            <a:xfrm>
              <a:off x="5157" y="857"/>
              <a:ext cx="443" cy="302"/>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spcBef>
                  <a:spcPct val="50000"/>
                </a:spcBef>
                <a:defRPr/>
              </a:pPr>
              <a:r>
                <a:rPr lang="en-US" altLang="en-US" sz="1200">
                  <a:ea typeface="+mn-ea"/>
                </a:rPr>
                <a:t>retina</a:t>
              </a:r>
            </a:p>
          </p:txBody>
        </p:sp>
      </p:grpSp>
      <p:sp>
        <p:nvSpPr>
          <p:cNvPr id="41988" name="Line 58">
            <a:extLst>
              <a:ext uri="{FF2B5EF4-FFF2-40B4-BE49-F238E27FC236}">
                <a16:creationId xmlns:a16="http://schemas.microsoft.com/office/drawing/2014/main" id="{247A05DE-A504-9B47-B0E0-C245CC368ABB}"/>
              </a:ext>
            </a:extLst>
          </p:cNvPr>
          <p:cNvSpPr>
            <a:spLocks noChangeShapeType="1"/>
          </p:cNvSpPr>
          <p:nvPr/>
        </p:nvSpPr>
        <p:spPr bwMode="auto">
          <a:xfrm>
            <a:off x="9588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92164" name="Oval 59">
            <a:extLst>
              <a:ext uri="{FF2B5EF4-FFF2-40B4-BE49-F238E27FC236}">
                <a16:creationId xmlns:a16="http://schemas.microsoft.com/office/drawing/2014/main" id="{F82251A1-9EE8-AB4D-A7E5-EBF2BCA31A37}"/>
              </a:ext>
            </a:extLst>
          </p:cNvPr>
          <p:cNvSpPr>
            <a:spLocks noChangeArrowheads="1"/>
          </p:cNvSpPr>
          <p:nvPr/>
        </p:nvSpPr>
        <p:spPr bwMode="auto">
          <a:xfrm>
            <a:off x="9493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65" name="Oval 60">
            <a:extLst>
              <a:ext uri="{FF2B5EF4-FFF2-40B4-BE49-F238E27FC236}">
                <a16:creationId xmlns:a16="http://schemas.microsoft.com/office/drawing/2014/main" id="{DDFFF090-FB29-CF45-85E5-F724B943C761}"/>
              </a:ext>
            </a:extLst>
          </p:cNvPr>
          <p:cNvSpPr>
            <a:spLocks noChangeArrowheads="1"/>
          </p:cNvSpPr>
          <p:nvPr/>
        </p:nvSpPr>
        <p:spPr bwMode="auto">
          <a:xfrm>
            <a:off x="9496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66" name="Oval 61">
            <a:extLst>
              <a:ext uri="{FF2B5EF4-FFF2-40B4-BE49-F238E27FC236}">
                <a16:creationId xmlns:a16="http://schemas.microsoft.com/office/drawing/2014/main" id="{8F38E041-BFAC-E147-9490-778FC7BA42A8}"/>
              </a:ext>
            </a:extLst>
          </p:cNvPr>
          <p:cNvSpPr>
            <a:spLocks noChangeArrowheads="1"/>
          </p:cNvSpPr>
          <p:nvPr/>
        </p:nvSpPr>
        <p:spPr bwMode="auto">
          <a:xfrm>
            <a:off x="9499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67" name="Oval 62">
            <a:extLst>
              <a:ext uri="{FF2B5EF4-FFF2-40B4-BE49-F238E27FC236}">
                <a16:creationId xmlns:a16="http://schemas.microsoft.com/office/drawing/2014/main" id="{65B09826-3B71-6842-A779-E7BAA1FE7B22}"/>
              </a:ext>
            </a:extLst>
          </p:cNvPr>
          <p:cNvSpPr>
            <a:spLocks noChangeArrowheads="1"/>
          </p:cNvSpPr>
          <p:nvPr/>
        </p:nvSpPr>
        <p:spPr bwMode="auto">
          <a:xfrm>
            <a:off x="9491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68" name="Oval 63">
            <a:extLst>
              <a:ext uri="{FF2B5EF4-FFF2-40B4-BE49-F238E27FC236}">
                <a16:creationId xmlns:a16="http://schemas.microsoft.com/office/drawing/2014/main" id="{B8664901-71F2-9F43-9E67-ADA07C0A798C}"/>
              </a:ext>
            </a:extLst>
          </p:cNvPr>
          <p:cNvSpPr>
            <a:spLocks noChangeArrowheads="1"/>
          </p:cNvSpPr>
          <p:nvPr/>
        </p:nvSpPr>
        <p:spPr bwMode="auto">
          <a:xfrm>
            <a:off x="9498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69" name="Oval 64">
            <a:extLst>
              <a:ext uri="{FF2B5EF4-FFF2-40B4-BE49-F238E27FC236}">
                <a16:creationId xmlns:a16="http://schemas.microsoft.com/office/drawing/2014/main" id="{C9186FF9-52DB-5C4E-BAE9-EE97D0E01B1D}"/>
              </a:ext>
            </a:extLst>
          </p:cNvPr>
          <p:cNvSpPr>
            <a:spLocks noChangeArrowheads="1"/>
          </p:cNvSpPr>
          <p:nvPr/>
        </p:nvSpPr>
        <p:spPr bwMode="auto">
          <a:xfrm>
            <a:off x="9501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70" name="Oval 65">
            <a:extLst>
              <a:ext uri="{FF2B5EF4-FFF2-40B4-BE49-F238E27FC236}">
                <a16:creationId xmlns:a16="http://schemas.microsoft.com/office/drawing/2014/main" id="{4E6C1719-2155-3E49-9C4F-35560596D2B9}"/>
              </a:ext>
            </a:extLst>
          </p:cNvPr>
          <p:cNvSpPr>
            <a:spLocks noChangeArrowheads="1"/>
          </p:cNvSpPr>
          <p:nvPr/>
        </p:nvSpPr>
        <p:spPr bwMode="auto">
          <a:xfrm>
            <a:off x="9493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71" name="Oval 66">
            <a:extLst>
              <a:ext uri="{FF2B5EF4-FFF2-40B4-BE49-F238E27FC236}">
                <a16:creationId xmlns:a16="http://schemas.microsoft.com/office/drawing/2014/main" id="{16EFCC7C-CBE1-D94A-8170-198766589498}"/>
              </a:ext>
            </a:extLst>
          </p:cNvPr>
          <p:cNvSpPr>
            <a:spLocks noChangeArrowheads="1"/>
          </p:cNvSpPr>
          <p:nvPr/>
        </p:nvSpPr>
        <p:spPr bwMode="auto">
          <a:xfrm>
            <a:off x="9483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72" name="Oval 67">
            <a:extLst>
              <a:ext uri="{FF2B5EF4-FFF2-40B4-BE49-F238E27FC236}">
                <a16:creationId xmlns:a16="http://schemas.microsoft.com/office/drawing/2014/main" id="{56555882-C780-4F4D-86C1-073EFBAF3050}"/>
              </a:ext>
            </a:extLst>
          </p:cNvPr>
          <p:cNvSpPr>
            <a:spLocks noChangeArrowheads="1"/>
          </p:cNvSpPr>
          <p:nvPr/>
        </p:nvSpPr>
        <p:spPr bwMode="auto">
          <a:xfrm>
            <a:off x="9485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73" name="Oval 68">
            <a:extLst>
              <a:ext uri="{FF2B5EF4-FFF2-40B4-BE49-F238E27FC236}">
                <a16:creationId xmlns:a16="http://schemas.microsoft.com/office/drawing/2014/main" id="{56C1B457-81D7-2F4F-B24F-025277B4D737}"/>
              </a:ext>
            </a:extLst>
          </p:cNvPr>
          <p:cNvSpPr>
            <a:spLocks noChangeArrowheads="1"/>
          </p:cNvSpPr>
          <p:nvPr/>
        </p:nvSpPr>
        <p:spPr bwMode="auto">
          <a:xfrm>
            <a:off x="9486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74" name="Oval 69">
            <a:extLst>
              <a:ext uri="{FF2B5EF4-FFF2-40B4-BE49-F238E27FC236}">
                <a16:creationId xmlns:a16="http://schemas.microsoft.com/office/drawing/2014/main" id="{1C87C20D-A0C3-A241-B8A0-43824D8A8C2B}"/>
              </a:ext>
            </a:extLst>
          </p:cNvPr>
          <p:cNvSpPr>
            <a:spLocks noChangeArrowheads="1"/>
          </p:cNvSpPr>
          <p:nvPr/>
        </p:nvSpPr>
        <p:spPr bwMode="auto">
          <a:xfrm>
            <a:off x="9501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75" name="Oval 70">
            <a:extLst>
              <a:ext uri="{FF2B5EF4-FFF2-40B4-BE49-F238E27FC236}">
                <a16:creationId xmlns:a16="http://schemas.microsoft.com/office/drawing/2014/main" id="{48FC6C1F-D775-BD44-BC7D-D5BBBB9A341E}"/>
              </a:ext>
            </a:extLst>
          </p:cNvPr>
          <p:cNvSpPr>
            <a:spLocks noChangeArrowheads="1"/>
          </p:cNvSpPr>
          <p:nvPr/>
        </p:nvSpPr>
        <p:spPr bwMode="auto">
          <a:xfrm>
            <a:off x="9494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76" name="Oval 71">
            <a:extLst>
              <a:ext uri="{FF2B5EF4-FFF2-40B4-BE49-F238E27FC236}">
                <a16:creationId xmlns:a16="http://schemas.microsoft.com/office/drawing/2014/main" id="{ACB1D269-F64F-484C-B981-F1B2CAA47242}"/>
              </a:ext>
            </a:extLst>
          </p:cNvPr>
          <p:cNvSpPr>
            <a:spLocks noChangeArrowheads="1"/>
          </p:cNvSpPr>
          <p:nvPr/>
        </p:nvSpPr>
        <p:spPr bwMode="auto">
          <a:xfrm>
            <a:off x="9494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77" name="Oval 72">
            <a:extLst>
              <a:ext uri="{FF2B5EF4-FFF2-40B4-BE49-F238E27FC236}">
                <a16:creationId xmlns:a16="http://schemas.microsoft.com/office/drawing/2014/main" id="{9B6E118D-8C57-6A4F-B5B7-A6A98E0EBEA7}"/>
              </a:ext>
            </a:extLst>
          </p:cNvPr>
          <p:cNvSpPr>
            <a:spLocks noChangeArrowheads="1"/>
          </p:cNvSpPr>
          <p:nvPr/>
        </p:nvSpPr>
        <p:spPr bwMode="auto">
          <a:xfrm>
            <a:off x="9490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78" name="Oval 73">
            <a:extLst>
              <a:ext uri="{FF2B5EF4-FFF2-40B4-BE49-F238E27FC236}">
                <a16:creationId xmlns:a16="http://schemas.microsoft.com/office/drawing/2014/main" id="{3ED71A64-EBE1-7C49-B18D-61701B729CD6}"/>
              </a:ext>
            </a:extLst>
          </p:cNvPr>
          <p:cNvSpPr>
            <a:spLocks noChangeArrowheads="1"/>
          </p:cNvSpPr>
          <p:nvPr/>
        </p:nvSpPr>
        <p:spPr bwMode="auto">
          <a:xfrm>
            <a:off x="9490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79" name="Oval 74">
            <a:extLst>
              <a:ext uri="{FF2B5EF4-FFF2-40B4-BE49-F238E27FC236}">
                <a16:creationId xmlns:a16="http://schemas.microsoft.com/office/drawing/2014/main" id="{90A04F84-B334-384F-BDE8-361ACDAF28CB}"/>
              </a:ext>
            </a:extLst>
          </p:cNvPr>
          <p:cNvSpPr>
            <a:spLocks noChangeArrowheads="1"/>
          </p:cNvSpPr>
          <p:nvPr/>
        </p:nvSpPr>
        <p:spPr bwMode="auto">
          <a:xfrm>
            <a:off x="9486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2005" name="Text Box 75">
            <a:extLst>
              <a:ext uri="{FF2B5EF4-FFF2-40B4-BE49-F238E27FC236}">
                <a16:creationId xmlns:a16="http://schemas.microsoft.com/office/drawing/2014/main" id="{F0B217D6-CE88-CC43-BB1E-7DC5E7540B45}"/>
              </a:ext>
            </a:extLst>
          </p:cNvPr>
          <p:cNvSpPr txBox="1">
            <a:spLocks noChangeArrowheads="1"/>
          </p:cNvSpPr>
          <p:nvPr/>
        </p:nvSpPr>
        <p:spPr bwMode="auto">
          <a:xfrm>
            <a:off x="9677400" y="4976813"/>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1900</a:t>
            </a:r>
          </a:p>
        </p:txBody>
      </p:sp>
      <p:sp>
        <p:nvSpPr>
          <p:cNvPr id="92181" name="Oval 76">
            <a:extLst>
              <a:ext uri="{FF2B5EF4-FFF2-40B4-BE49-F238E27FC236}">
                <a16:creationId xmlns:a16="http://schemas.microsoft.com/office/drawing/2014/main" id="{6705697D-DBAF-7A43-9549-E830AF392A11}"/>
              </a:ext>
            </a:extLst>
          </p:cNvPr>
          <p:cNvSpPr>
            <a:spLocks noChangeArrowheads="1"/>
          </p:cNvSpPr>
          <p:nvPr/>
        </p:nvSpPr>
        <p:spPr bwMode="auto">
          <a:xfrm>
            <a:off x="9483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82" name="Oval 77">
            <a:extLst>
              <a:ext uri="{FF2B5EF4-FFF2-40B4-BE49-F238E27FC236}">
                <a16:creationId xmlns:a16="http://schemas.microsoft.com/office/drawing/2014/main" id="{0AF61FFE-0F35-3640-987F-65F7CDC49D3A}"/>
              </a:ext>
            </a:extLst>
          </p:cNvPr>
          <p:cNvSpPr>
            <a:spLocks noChangeArrowheads="1"/>
          </p:cNvSpPr>
          <p:nvPr/>
        </p:nvSpPr>
        <p:spPr bwMode="auto">
          <a:xfrm>
            <a:off x="9491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83" name="Oval 78">
            <a:extLst>
              <a:ext uri="{FF2B5EF4-FFF2-40B4-BE49-F238E27FC236}">
                <a16:creationId xmlns:a16="http://schemas.microsoft.com/office/drawing/2014/main" id="{735DC918-6C17-8343-8E25-F90A4CE10222}"/>
              </a:ext>
            </a:extLst>
          </p:cNvPr>
          <p:cNvSpPr>
            <a:spLocks noChangeArrowheads="1"/>
          </p:cNvSpPr>
          <p:nvPr/>
        </p:nvSpPr>
        <p:spPr bwMode="auto">
          <a:xfrm>
            <a:off x="9488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84" name="Oval 79">
            <a:extLst>
              <a:ext uri="{FF2B5EF4-FFF2-40B4-BE49-F238E27FC236}">
                <a16:creationId xmlns:a16="http://schemas.microsoft.com/office/drawing/2014/main" id="{FD67EE8A-178A-5544-B2E8-95F65BA6029B}"/>
              </a:ext>
            </a:extLst>
          </p:cNvPr>
          <p:cNvSpPr>
            <a:spLocks noChangeArrowheads="1"/>
          </p:cNvSpPr>
          <p:nvPr/>
        </p:nvSpPr>
        <p:spPr bwMode="auto">
          <a:xfrm>
            <a:off x="9485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85" name="Oval 80">
            <a:extLst>
              <a:ext uri="{FF2B5EF4-FFF2-40B4-BE49-F238E27FC236}">
                <a16:creationId xmlns:a16="http://schemas.microsoft.com/office/drawing/2014/main" id="{9C98EA6F-6366-754C-BFEA-3BD8929F653F}"/>
              </a:ext>
            </a:extLst>
          </p:cNvPr>
          <p:cNvSpPr>
            <a:spLocks noChangeArrowheads="1"/>
          </p:cNvSpPr>
          <p:nvPr/>
        </p:nvSpPr>
        <p:spPr bwMode="auto">
          <a:xfrm>
            <a:off x="9493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86" name="Oval 81">
            <a:extLst>
              <a:ext uri="{FF2B5EF4-FFF2-40B4-BE49-F238E27FC236}">
                <a16:creationId xmlns:a16="http://schemas.microsoft.com/office/drawing/2014/main" id="{7B666678-624A-0248-BD25-6F32E7095210}"/>
              </a:ext>
            </a:extLst>
          </p:cNvPr>
          <p:cNvSpPr>
            <a:spLocks noChangeArrowheads="1"/>
          </p:cNvSpPr>
          <p:nvPr/>
        </p:nvSpPr>
        <p:spPr bwMode="auto">
          <a:xfrm>
            <a:off x="9490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87" name="Oval 82">
            <a:extLst>
              <a:ext uri="{FF2B5EF4-FFF2-40B4-BE49-F238E27FC236}">
                <a16:creationId xmlns:a16="http://schemas.microsoft.com/office/drawing/2014/main" id="{09C340D6-A935-1040-A670-B3FF00DA5B79}"/>
              </a:ext>
            </a:extLst>
          </p:cNvPr>
          <p:cNvSpPr>
            <a:spLocks noChangeArrowheads="1"/>
          </p:cNvSpPr>
          <p:nvPr/>
        </p:nvSpPr>
        <p:spPr bwMode="auto">
          <a:xfrm>
            <a:off x="9486900" y="513556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 name="Rectangle 3">
            <a:extLst>
              <a:ext uri="{FF2B5EF4-FFF2-40B4-BE49-F238E27FC236}">
                <a16:creationId xmlns:a16="http://schemas.microsoft.com/office/drawing/2014/main" id="{EDAFAD3C-1E94-694B-BBBC-76549E589447}"/>
              </a:ext>
            </a:extLst>
          </p:cNvPr>
          <p:cNvSpPr txBox="1">
            <a:spLocks noChangeArrowheads="1"/>
          </p:cNvSpPr>
          <p:nvPr/>
        </p:nvSpPr>
        <p:spPr>
          <a:xfrm>
            <a:off x="1881586" y="1059849"/>
            <a:ext cx="7321850" cy="4114800"/>
          </a:xfrm>
          <a:prstGeom prst="rect">
            <a:avLst/>
          </a:prstGeom>
        </p:spPr>
        <p:txBody>
          <a:bodyPr/>
          <a:lstStyle>
            <a:lvl1pPr marL="342900" indent="-342900" algn="l" rtl="0" eaLnBrk="0" fontAlgn="base" hangingPunct="0">
              <a:spcBef>
                <a:spcPct val="20000"/>
              </a:spcBef>
              <a:spcAft>
                <a:spcPct val="0"/>
              </a:spcAft>
              <a:buSzPct val="100000"/>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SzPct val="100000"/>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SzPct val="100000"/>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SzPct val="100000"/>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SzPct val="100000"/>
              <a:buChar char="•"/>
              <a:defRPr sz="2000">
                <a:solidFill>
                  <a:schemeClr val="tx1"/>
                </a:solidFill>
                <a:latin typeface="+mn-lt"/>
                <a:ea typeface="ＭＳ Ｐゴシック" charset="0"/>
              </a:defRPr>
            </a:lvl5pPr>
            <a:lvl6pPr marL="2514600" indent="-228600" algn="l" rtl="0" eaLnBrk="0" fontAlgn="base" hangingPunct="0">
              <a:spcBef>
                <a:spcPct val="20000"/>
              </a:spcBef>
              <a:spcAft>
                <a:spcPct val="0"/>
              </a:spcAft>
              <a:buSzPct val="100000"/>
              <a:buChar char="•"/>
              <a:defRPr sz="2000">
                <a:solidFill>
                  <a:schemeClr val="tx1"/>
                </a:solidFill>
                <a:latin typeface="+mn-lt"/>
              </a:defRPr>
            </a:lvl6pPr>
            <a:lvl7pPr marL="2971800" indent="-228600" algn="l" rtl="0" eaLnBrk="0" fontAlgn="base" hangingPunct="0">
              <a:spcBef>
                <a:spcPct val="20000"/>
              </a:spcBef>
              <a:spcAft>
                <a:spcPct val="0"/>
              </a:spcAft>
              <a:buSzPct val="100000"/>
              <a:buChar char="•"/>
              <a:defRPr sz="2000">
                <a:solidFill>
                  <a:schemeClr val="tx1"/>
                </a:solidFill>
                <a:latin typeface="+mn-lt"/>
              </a:defRPr>
            </a:lvl7pPr>
            <a:lvl8pPr marL="3429000" indent="-228600" algn="l" rtl="0" eaLnBrk="0" fontAlgn="base" hangingPunct="0">
              <a:spcBef>
                <a:spcPct val="20000"/>
              </a:spcBef>
              <a:spcAft>
                <a:spcPct val="0"/>
              </a:spcAft>
              <a:buSzPct val="100000"/>
              <a:buChar char="•"/>
              <a:defRPr sz="2000">
                <a:solidFill>
                  <a:schemeClr val="tx1"/>
                </a:solidFill>
                <a:latin typeface="+mn-lt"/>
              </a:defRPr>
            </a:lvl8pPr>
            <a:lvl9pPr marL="3886200" indent="-228600" algn="l" rtl="0" eaLnBrk="0" fontAlgn="base" hangingPunct="0">
              <a:spcBef>
                <a:spcPct val="20000"/>
              </a:spcBef>
              <a:spcAft>
                <a:spcPct val="0"/>
              </a:spcAft>
              <a:buSzPct val="100000"/>
              <a:buChar char="•"/>
              <a:defRPr sz="2000">
                <a:solidFill>
                  <a:schemeClr val="tx1"/>
                </a:solidFill>
                <a:latin typeface="+mn-lt"/>
              </a:defRPr>
            </a:lvl9pPr>
          </a:lstStyle>
          <a:p>
            <a:r>
              <a:rPr lang="en-US" altLang="en-US" sz="2000" i="0" kern="0">
                <a:solidFill>
                  <a:schemeClr val="hlink"/>
                </a:solidFill>
                <a:ea typeface="ＭＳ Ｐゴシック" panose="020B0600070205080204" pitchFamily="34" charset="-128"/>
              </a:rPr>
              <a:t>Köhler illumination</a:t>
            </a:r>
            <a:r>
              <a:rPr lang="en-US" altLang="en-US" sz="2000" i="0" kern="0">
                <a:ea typeface="ＭＳ Ｐゴシック" panose="020B0600070205080204" pitchFamily="34" charset="-128"/>
              </a:rPr>
              <a:t> creates an evenly illuminated field of view while illuminating the specimen with a very wide cone of light</a:t>
            </a:r>
          </a:p>
          <a:p>
            <a:r>
              <a:rPr lang="en-US" altLang="en-US" sz="2000" i="0" kern="0">
                <a:ea typeface="ＭＳ Ｐゴシック" panose="020B0600070205080204" pitchFamily="34" charset="-128"/>
              </a:rPr>
              <a:t>Two conjugate image planes are formed</a:t>
            </a:r>
          </a:p>
          <a:p>
            <a:pPr lvl="1"/>
            <a:r>
              <a:rPr lang="en-US" altLang="en-US" sz="1800" i="0" kern="0">
                <a:ea typeface="ＭＳ Ｐゴシック" panose="020B0600070205080204" pitchFamily="34" charset="-128"/>
              </a:rPr>
              <a:t>one contains an image of the specimen and the other the filament from the light</a:t>
            </a:r>
            <a:endParaRPr lang="en-US" altLang="en-US" sz="1800" i="0" kern="0" dirty="0">
              <a:ea typeface="ＭＳ Ｐゴシック" panose="020B0600070205080204" pitchFamily="34" charset="-128"/>
            </a:endParaRPr>
          </a:p>
        </p:txBody>
      </p:sp>
      <p:sp>
        <p:nvSpPr>
          <p:cNvPr id="2" name="TextBox 1">
            <a:extLst>
              <a:ext uri="{FF2B5EF4-FFF2-40B4-BE49-F238E27FC236}">
                <a16:creationId xmlns:a16="http://schemas.microsoft.com/office/drawing/2014/main" id="{FAD1CB84-38BA-2B4B-9AFC-CD74A57BC4DC}"/>
              </a:ext>
            </a:extLst>
          </p:cNvPr>
          <p:cNvSpPr txBox="1"/>
          <p:nvPr/>
        </p:nvSpPr>
        <p:spPr>
          <a:xfrm>
            <a:off x="2155481" y="5890262"/>
            <a:ext cx="6674199" cy="400110"/>
          </a:xfrm>
          <a:prstGeom prst="rect">
            <a:avLst/>
          </a:prstGeom>
          <a:noFill/>
        </p:spPr>
        <p:txBody>
          <a:bodyPr wrap="none" rtlCol="0">
            <a:spAutoFit/>
          </a:bodyPr>
          <a:lstStyle/>
          <a:p>
            <a:r>
              <a:rPr lang="en-US" sz="2000" dirty="0"/>
              <a:t>Try this tutorial: </a:t>
            </a:r>
            <a:r>
              <a:rPr lang="en-US" sz="2000" dirty="0">
                <a:hlinkClick r:id="rId3"/>
              </a:rPr>
              <a:t>https://www.microscopyu.com/tutorials/kohler</a:t>
            </a:r>
            <a:r>
              <a:rPr lang="en-US" sz="2000" dirty="0"/>
              <a:t> </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1E865BE6-06FD-8742-BC70-C4C5DACDCFF0}"/>
              </a:ext>
            </a:extLst>
          </p:cNvPr>
          <p:cNvSpPr>
            <a:spLocks noGrp="1" noChangeArrowheads="1"/>
          </p:cNvSpPr>
          <p:nvPr>
            <p:ph type="title"/>
          </p:nvPr>
        </p:nvSpPr>
        <p:spPr>
          <a:xfrm>
            <a:off x="1524001" y="-130175"/>
            <a:ext cx="6627813" cy="971550"/>
          </a:xfrm>
        </p:spPr>
        <p:txBody>
          <a:bodyPr/>
          <a:lstStyle/>
          <a:p>
            <a:pPr eaLnBrk="1" hangingPunct="1">
              <a:defRPr/>
            </a:pPr>
            <a:r>
              <a:rPr lang="en-US" altLang="en-US" sz="1600" b="1">
                <a:solidFill>
                  <a:srgbClr val="000000"/>
                </a:solidFill>
                <a:latin typeface="Arial" charset="0"/>
                <a:ea typeface="+mj-ea"/>
              </a:rPr>
              <a:t>Feulgen Reaction 1924</a:t>
            </a:r>
          </a:p>
        </p:txBody>
      </p:sp>
      <p:pic>
        <p:nvPicPr>
          <p:cNvPr id="94211" name="Picture 3" descr="Science 454">
            <a:extLst>
              <a:ext uri="{FF2B5EF4-FFF2-40B4-BE49-F238E27FC236}">
                <a16:creationId xmlns:a16="http://schemas.microsoft.com/office/drawing/2014/main" id="{E9394864-F2A1-BC47-8F77-D1E6487EF13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303463" y="1544638"/>
            <a:ext cx="5789612"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2" name="Text Box 4">
            <a:extLst>
              <a:ext uri="{FF2B5EF4-FFF2-40B4-BE49-F238E27FC236}">
                <a16:creationId xmlns:a16="http://schemas.microsoft.com/office/drawing/2014/main" id="{9F3DD85F-091B-7D45-A279-ED0E0DBCE867}"/>
              </a:ext>
            </a:extLst>
          </p:cNvPr>
          <p:cNvSpPr txBox="1">
            <a:spLocks noChangeArrowheads="1"/>
          </p:cNvSpPr>
          <p:nvPr/>
        </p:nvSpPr>
        <p:spPr bwMode="auto">
          <a:xfrm>
            <a:off x="1731964" y="5902325"/>
            <a:ext cx="741100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400" i="0">
                <a:solidFill>
                  <a:srgbClr val="000000"/>
                </a:solidFill>
                <a:latin typeface="Arial" panose="020B0604020202020204" pitchFamily="34" charset="0"/>
              </a:rPr>
              <a:t>R. Feulgen &amp; H. Rossenback, Microskopisch-chemischer Nachweis einer Nucleinsaure von</a:t>
            </a:r>
          </a:p>
          <a:p>
            <a:pPr>
              <a:spcBef>
                <a:spcPct val="0"/>
              </a:spcBef>
              <a:buFontTx/>
              <a:buNone/>
            </a:pPr>
            <a:r>
              <a:rPr lang="en-US" altLang="en-US" sz="1400" i="0">
                <a:solidFill>
                  <a:srgbClr val="000000"/>
                </a:solidFill>
                <a:latin typeface="Arial" panose="020B0604020202020204" pitchFamily="34" charset="0"/>
              </a:rPr>
              <a:t>Typus der Thymonucleinsaure und auf die darauf berunhende elektive Farbung von</a:t>
            </a:r>
          </a:p>
          <a:p>
            <a:pPr>
              <a:spcBef>
                <a:spcPct val="0"/>
              </a:spcBef>
              <a:buFontTx/>
              <a:buNone/>
            </a:pPr>
            <a:r>
              <a:rPr lang="en-US" altLang="en-US" sz="1400" i="0">
                <a:solidFill>
                  <a:srgbClr val="000000"/>
                </a:solidFill>
                <a:latin typeface="Arial" panose="020B0604020202020204" pitchFamily="34" charset="0"/>
              </a:rPr>
              <a:t> Zellkernen in mikroskopischen Präparaten, Hoppe Seyler Z. Physiol. Chem. </a:t>
            </a:r>
            <a:r>
              <a:rPr lang="en-US" altLang="en-US" sz="1400" i="0" u="sng">
                <a:solidFill>
                  <a:srgbClr val="000000"/>
                </a:solidFill>
                <a:latin typeface="Arial" panose="020B0604020202020204" pitchFamily="34" charset="0"/>
              </a:rPr>
              <a:t>135</a:t>
            </a:r>
            <a:r>
              <a:rPr lang="en-US" altLang="en-US" sz="1400" i="0">
                <a:solidFill>
                  <a:srgbClr val="000000"/>
                </a:solidFill>
                <a:latin typeface="Arial" panose="020B0604020202020204" pitchFamily="34" charset="0"/>
              </a:rPr>
              <a:t>, 1924</a:t>
            </a:r>
          </a:p>
        </p:txBody>
      </p:sp>
      <p:pic>
        <p:nvPicPr>
          <p:cNvPr id="94213" name="Picture 5" descr="Science 454">
            <a:extLst>
              <a:ext uri="{FF2B5EF4-FFF2-40B4-BE49-F238E27FC236}">
                <a16:creationId xmlns:a16="http://schemas.microsoft.com/office/drawing/2014/main" id="{7D7D047A-12ED-364C-B106-5EE6965FC039}"/>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636713" y="1612901"/>
            <a:ext cx="2582862"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4" name="Picture 6" descr="Science 454">
            <a:extLst>
              <a:ext uri="{FF2B5EF4-FFF2-40B4-BE49-F238E27FC236}">
                <a16:creationId xmlns:a16="http://schemas.microsoft.com/office/drawing/2014/main" id="{0B7D6F03-5E94-B44C-B801-1640B061220B}"/>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914775" y="1574800"/>
            <a:ext cx="2776538"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5" name="Picture 7" descr="Science 454">
            <a:extLst>
              <a:ext uri="{FF2B5EF4-FFF2-40B4-BE49-F238E27FC236}">
                <a16:creationId xmlns:a16="http://schemas.microsoft.com/office/drawing/2014/main" id="{28B198D3-6AA7-D24E-8A60-526A89C84704}"/>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871913" y="3068639"/>
            <a:ext cx="2855912"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6" name="Picture 8" descr="Science 454">
            <a:extLst>
              <a:ext uri="{FF2B5EF4-FFF2-40B4-BE49-F238E27FC236}">
                <a16:creationId xmlns:a16="http://schemas.microsoft.com/office/drawing/2014/main" id="{1D66C9E9-4DA2-BC45-BD05-BA6FA2B7EA7A}"/>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636713" y="2992439"/>
            <a:ext cx="249555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7" name="Picture 9" descr="Science 454">
            <a:extLst>
              <a:ext uri="{FF2B5EF4-FFF2-40B4-BE49-F238E27FC236}">
                <a16:creationId xmlns:a16="http://schemas.microsoft.com/office/drawing/2014/main" id="{27D120AB-898C-9C4A-A4AE-F16F73787DB6}"/>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125789" y="4440238"/>
            <a:ext cx="2573337"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8" name="Text Box 10">
            <a:extLst>
              <a:ext uri="{FF2B5EF4-FFF2-40B4-BE49-F238E27FC236}">
                <a16:creationId xmlns:a16="http://schemas.microsoft.com/office/drawing/2014/main" id="{3724BC18-9E50-894E-AD28-097A660E099C}"/>
              </a:ext>
            </a:extLst>
          </p:cNvPr>
          <p:cNvSpPr txBox="1">
            <a:spLocks noChangeArrowheads="1"/>
          </p:cNvSpPr>
          <p:nvPr/>
        </p:nvSpPr>
        <p:spPr bwMode="auto">
          <a:xfrm>
            <a:off x="6802439" y="1673225"/>
            <a:ext cx="2301875" cy="311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800" i="0">
                <a:solidFill>
                  <a:srgbClr val="000000"/>
                </a:solidFill>
                <a:latin typeface="Arial" panose="020B0604020202020204" pitchFamily="34" charset="0"/>
              </a:rPr>
              <a:t>Schema of formation of Schiff Reagent from Pararosanilin and its reaction with aldehydes to form colored products</a:t>
            </a:r>
          </a:p>
          <a:p>
            <a:pPr>
              <a:spcBef>
                <a:spcPct val="0"/>
              </a:spcBef>
              <a:buFontTx/>
              <a:buNone/>
            </a:pPr>
            <a:endParaRPr lang="en-US" altLang="en-US" sz="1800" i="0">
              <a:solidFill>
                <a:srgbClr val="000000"/>
              </a:solidFill>
              <a:latin typeface="Arial" panose="020B0604020202020204" pitchFamily="34" charset="0"/>
            </a:endParaRPr>
          </a:p>
          <a:p>
            <a:pPr>
              <a:spcBef>
                <a:spcPct val="0"/>
              </a:spcBef>
              <a:buFontTx/>
              <a:buNone/>
            </a:pPr>
            <a:r>
              <a:rPr lang="en-US" altLang="en-US" sz="1800" i="0">
                <a:solidFill>
                  <a:srgbClr val="000000"/>
                </a:solidFill>
                <a:latin typeface="Arial" panose="020B0604020202020204" pitchFamily="34" charset="0"/>
              </a:rPr>
              <a:t>After Wieland and Scheuing (1921)</a:t>
            </a:r>
          </a:p>
          <a:p>
            <a:pPr>
              <a:spcBef>
                <a:spcPct val="0"/>
              </a:spcBef>
              <a:buFontTx/>
              <a:buNone/>
            </a:pPr>
            <a:r>
              <a:rPr lang="en-US" altLang="en-US" sz="1800" i="0">
                <a:solidFill>
                  <a:srgbClr val="000000"/>
                </a:solidFill>
                <a:latin typeface="Arial" panose="020B0604020202020204" pitchFamily="34" charset="0"/>
              </a:rPr>
              <a:t>Shortened from Kasten (1960)</a:t>
            </a:r>
          </a:p>
        </p:txBody>
      </p:sp>
      <p:pic>
        <p:nvPicPr>
          <p:cNvPr id="201739" name="slide-3.mp3">
            <a:hlinkClick r:id="" action="ppaction://media"/>
            <a:extLst>
              <a:ext uri="{FF2B5EF4-FFF2-40B4-BE49-F238E27FC236}">
                <a16:creationId xmlns:a16="http://schemas.microsoft.com/office/drawing/2014/main" id="{B6D9C0D6-C727-1C4F-A80A-95D457239BB1}"/>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11">
            <a:extLst>
              <a:ext uri="{28A0092B-C50C-407E-A947-70E740481C1C}">
                <a14:useLocalDpi xmlns:a14="http://schemas.microsoft.com/office/drawing/2010/main" val="0"/>
              </a:ext>
            </a:extLst>
          </a:blip>
          <a:srcRect/>
          <a:stretch>
            <a:fillRect/>
          </a:stretch>
        </p:blipFill>
        <p:spPr bwMode="auto">
          <a:xfrm>
            <a:off x="10380663"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0" name="Line 12">
            <a:extLst>
              <a:ext uri="{FF2B5EF4-FFF2-40B4-BE49-F238E27FC236}">
                <a16:creationId xmlns:a16="http://schemas.microsoft.com/office/drawing/2014/main" id="{196526F0-9C69-7B46-A3C7-6D491783D216}"/>
              </a:ext>
            </a:extLst>
          </p:cNvPr>
          <p:cNvSpPr>
            <a:spLocks noChangeShapeType="1"/>
          </p:cNvSpPr>
          <p:nvPr/>
        </p:nvSpPr>
        <p:spPr bwMode="auto">
          <a:xfrm>
            <a:off x="9588500" y="395288"/>
            <a:ext cx="0" cy="6108700"/>
          </a:xfrm>
          <a:prstGeom prst="line">
            <a:avLst/>
          </a:prstGeom>
          <a:noFill/>
          <a:ln w="38100">
            <a:solidFill>
              <a:srgbClr val="000000"/>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94221" name="Oval 13">
            <a:extLst>
              <a:ext uri="{FF2B5EF4-FFF2-40B4-BE49-F238E27FC236}">
                <a16:creationId xmlns:a16="http://schemas.microsoft.com/office/drawing/2014/main" id="{F5493F0B-284B-8A42-A502-F2BE2B51C526}"/>
              </a:ext>
            </a:extLst>
          </p:cNvPr>
          <p:cNvSpPr>
            <a:spLocks noChangeArrowheads="1"/>
          </p:cNvSpPr>
          <p:nvPr/>
        </p:nvSpPr>
        <p:spPr bwMode="auto">
          <a:xfrm>
            <a:off x="9493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22" name="Oval 14">
            <a:extLst>
              <a:ext uri="{FF2B5EF4-FFF2-40B4-BE49-F238E27FC236}">
                <a16:creationId xmlns:a16="http://schemas.microsoft.com/office/drawing/2014/main" id="{FD22F2DA-046F-154F-8A58-4A044D9053E3}"/>
              </a:ext>
            </a:extLst>
          </p:cNvPr>
          <p:cNvSpPr>
            <a:spLocks noChangeArrowheads="1"/>
          </p:cNvSpPr>
          <p:nvPr/>
        </p:nvSpPr>
        <p:spPr bwMode="auto">
          <a:xfrm>
            <a:off x="9496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23" name="Oval 15">
            <a:extLst>
              <a:ext uri="{FF2B5EF4-FFF2-40B4-BE49-F238E27FC236}">
                <a16:creationId xmlns:a16="http://schemas.microsoft.com/office/drawing/2014/main" id="{337ADEB3-F4F3-A04A-8DD6-122A508F4532}"/>
              </a:ext>
            </a:extLst>
          </p:cNvPr>
          <p:cNvSpPr>
            <a:spLocks noChangeArrowheads="1"/>
          </p:cNvSpPr>
          <p:nvPr/>
        </p:nvSpPr>
        <p:spPr bwMode="auto">
          <a:xfrm>
            <a:off x="9499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24" name="Oval 16">
            <a:extLst>
              <a:ext uri="{FF2B5EF4-FFF2-40B4-BE49-F238E27FC236}">
                <a16:creationId xmlns:a16="http://schemas.microsoft.com/office/drawing/2014/main" id="{E2B64DC4-A9C7-F84D-B117-8EBEDF9F26E2}"/>
              </a:ext>
            </a:extLst>
          </p:cNvPr>
          <p:cNvSpPr>
            <a:spLocks noChangeArrowheads="1"/>
          </p:cNvSpPr>
          <p:nvPr/>
        </p:nvSpPr>
        <p:spPr bwMode="auto">
          <a:xfrm>
            <a:off x="9491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25" name="Oval 17">
            <a:extLst>
              <a:ext uri="{FF2B5EF4-FFF2-40B4-BE49-F238E27FC236}">
                <a16:creationId xmlns:a16="http://schemas.microsoft.com/office/drawing/2014/main" id="{0ED3313F-BC94-7041-8DEE-3B596E88620C}"/>
              </a:ext>
            </a:extLst>
          </p:cNvPr>
          <p:cNvSpPr>
            <a:spLocks noChangeArrowheads="1"/>
          </p:cNvSpPr>
          <p:nvPr/>
        </p:nvSpPr>
        <p:spPr bwMode="auto">
          <a:xfrm>
            <a:off x="9498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26" name="Oval 18">
            <a:extLst>
              <a:ext uri="{FF2B5EF4-FFF2-40B4-BE49-F238E27FC236}">
                <a16:creationId xmlns:a16="http://schemas.microsoft.com/office/drawing/2014/main" id="{D334923A-071B-F84E-8CA5-5C0B983A1B79}"/>
              </a:ext>
            </a:extLst>
          </p:cNvPr>
          <p:cNvSpPr>
            <a:spLocks noChangeArrowheads="1"/>
          </p:cNvSpPr>
          <p:nvPr/>
        </p:nvSpPr>
        <p:spPr bwMode="auto">
          <a:xfrm>
            <a:off x="9501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27" name="Oval 19">
            <a:extLst>
              <a:ext uri="{FF2B5EF4-FFF2-40B4-BE49-F238E27FC236}">
                <a16:creationId xmlns:a16="http://schemas.microsoft.com/office/drawing/2014/main" id="{36DFAA29-5900-8B42-A338-7D873141AF8C}"/>
              </a:ext>
            </a:extLst>
          </p:cNvPr>
          <p:cNvSpPr>
            <a:spLocks noChangeArrowheads="1"/>
          </p:cNvSpPr>
          <p:nvPr/>
        </p:nvSpPr>
        <p:spPr bwMode="auto">
          <a:xfrm>
            <a:off x="9493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28" name="Oval 20">
            <a:extLst>
              <a:ext uri="{FF2B5EF4-FFF2-40B4-BE49-F238E27FC236}">
                <a16:creationId xmlns:a16="http://schemas.microsoft.com/office/drawing/2014/main" id="{753F65B5-FE24-6144-8F89-2F388D96CFF1}"/>
              </a:ext>
            </a:extLst>
          </p:cNvPr>
          <p:cNvSpPr>
            <a:spLocks noChangeArrowheads="1"/>
          </p:cNvSpPr>
          <p:nvPr/>
        </p:nvSpPr>
        <p:spPr bwMode="auto">
          <a:xfrm>
            <a:off x="9483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29" name="Oval 21">
            <a:extLst>
              <a:ext uri="{FF2B5EF4-FFF2-40B4-BE49-F238E27FC236}">
                <a16:creationId xmlns:a16="http://schemas.microsoft.com/office/drawing/2014/main" id="{921C93F4-CA8B-F640-98F2-FA2C2E5C69CD}"/>
              </a:ext>
            </a:extLst>
          </p:cNvPr>
          <p:cNvSpPr>
            <a:spLocks noChangeArrowheads="1"/>
          </p:cNvSpPr>
          <p:nvPr/>
        </p:nvSpPr>
        <p:spPr bwMode="auto">
          <a:xfrm>
            <a:off x="9485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30" name="Oval 22">
            <a:extLst>
              <a:ext uri="{FF2B5EF4-FFF2-40B4-BE49-F238E27FC236}">
                <a16:creationId xmlns:a16="http://schemas.microsoft.com/office/drawing/2014/main" id="{1F2F054B-FDF0-EF47-80D8-88BDC8157FEC}"/>
              </a:ext>
            </a:extLst>
          </p:cNvPr>
          <p:cNvSpPr>
            <a:spLocks noChangeArrowheads="1"/>
          </p:cNvSpPr>
          <p:nvPr/>
        </p:nvSpPr>
        <p:spPr bwMode="auto">
          <a:xfrm>
            <a:off x="9486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31" name="Oval 23">
            <a:extLst>
              <a:ext uri="{FF2B5EF4-FFF2-40B4-BE49-F238E27FC236}">
                <a16:creationId xmlns:a16="http://schemas.microsoft.com/office/drawing/2014/main" id="{84F8488E-011B-974C-B996-AC102FF89EAD}"/>
              </a:ext>
            </a:extLst>
          </p:cNvPr>
          <p:cNvSpPr>
            <a:spLocks noChangeArrowheads="1"/>
          </p:cNvSpPr>
          <p:nvPr/>
        </p:nvSpPr>
        <p:spPr bwMode="auto">
          <a:xfrm>
            <a:off x="9501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32" name="Oval 24">
            <a:extLst>
              <a:ext uri="{FF2B5EF4-FFF2-40B4-BE49-F238E27FC236}">
                <a16:creationId xmlns:a16="http://schemas.microsoft.com/office/drawing/2014/main" id="{BB1E48F4-A5D0-3F42-936F-77B8986404AD}"/>
              </a:ext>
            </a:extLst>
          </p:cNvPr>
          <p:cNvSpPr>
            <a:spLocks noChangeArrowheads="1"/>
          </p:cNvSpPr>
          <p:nvPr/>
        </p:nvSpPr>
        <p:spPr bwMode="auto">
          <a:xfrm>
            <a:off x="9494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33" name="Oval 25">
            <a:extLst>
              <a:ext uri="{FF2B5EF4-FFF2-40B4-BE49-F238E27FC236}">
                <a16:creationId xmlns:a16="http://schemas.microsoft.com/office/drawing/2014/main" id="{38505FD9-6F8F-964B-B799-88D372E6FFC7}"/>
              </a:ext>
            </a:extLst>
          </p:cNvPr>
          <p:cNvSpPr>
            <a:spLocks noChangeArrowheads="1"/>
          </p:cNvSpPr>
          <p:nvPr/>
        </p:nvSpPr>
        <p:spPr bwMode="auto">
          <a:xfrm>
            <a:off x="9494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34" name="Oval 26">
            <a:extLst>
              <a:ext uri="{FF2B5EF4-FFF2-40B4-BE49-F238E27FC236}">
                <a16:creationId xmlns:a16="http://schemas.microsoft.com/office/drawing/2014/main" id="{327F55B8-F100-7A46-BC79-47A961D122D4}"/>
              </a:ext>
            </a:extLst>
          </p:cNvPr>
          <p:cNvSpPr>
            <a:spLocks noChangeArrowheads="1"/>
          </p:cNvSpPr>
          <p:nvPr/>
        </p:nvSpPr>
        <p:spPr bwMode="auto">
          <a:xfrm>
            <a:off x="9490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35" name="Oval 27">
            <a:extLst>
              <a:ext uri="{FF2B5EF4-FFF2-40B4-BE49-F238E27FC236}">
                <a16:creationId xmlns:a16="http://schemas.microsoft.com/office/drawing/2014/main" id="{641007B3-686D-C443-BC84-0998B0540773}"/>
              </a:ext>
            </a:extLst>
          </p:cNvPr>
          <p:cNvSpPr>
            <a:spLocks noChangeArrowheads="1"/>
          </p:cNvSpPr>
          <p:nvPr/>
        </p:nvSpPr>
        <p:spPr bwMode="auto">
          <a:xfrm>
            <a:off x="9490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36" name="Oval 28">
            <a:extLst>
              <a:ext uri="{FF2B5EF4-FFF2-40B4-BE49-F238E27FC236}">
                <a16:creationId xmlns:a16="http://schemas.microsoft.com/office/drawing/2014/main" id="{8FB91CC2-2749-824F-86ED-DDB3F5D56130}"/>
              </a:ext>
            </a:extLst>
          </p:cNvPr>
          <p:cNvSpPr>
            <a:spLocks noChangeArrowheads="1"/>
          </p:cNvSpPr>
          <p:nvPr/>
        </p:nvSpPr>
        <p:spPr bwMode="auto">
          <a:xfrm>
            <a:off x="9486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43037" name="Text Box 29">
            <a:extLst>
              <a:ext uri="{FF2B5EF4-FFF2-40B4-BE49-F238E27FC236}">
                <a16:creationId xmlns:a16="http://schemas.microsoft.com/office/drawing/2014/main" id="{68929B60-F4BD-004D-AAFC-154B782F8D15}"/>
              </a:ext>
            </a:extLst>
          </p:cNvPr>
          <p:cNvSpPr txBox="1">
            <a:spLocks noChangeArrowheads="1"/>
          </p:cNvSpPr>
          <p:nvPr/>
        </p:nvSpPr>
        <p:spPr bwMode="auto">
          <a:xfrm>
            <a:off x="9677400" y="5167313"/>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solidFill>
                  <a:srgbClr val="000000"/>
                </a:solidFill>
                <a:latin typeface="Palatino Linotype" charset="0"/>
                <a:ea typeface="+mn-ea"/>
              </a:rPr>
              <a:t>1924</a:t>
            </a:r>
          </a:p>
        </p:txBody>
      </p:sp>
      <p:sp>
        <p:nvSpPr>
          <p:cNvPr id="94238" name="Oval 30">
            <a:extLst>
              <a:ext uri="{FF2B5EF4-FFF2-40B4-BE49-F238E27FC236}">
                <a16:creationId xmlns:a16="http://schemas.microsoft.com/office/drawing/2014/main" id="{7DEBD53F-BED4-7F45-951C-9F51E2408CA5}"/>
              </a:ext>
            </a:extLst>
          </p:cNvPr>
          <p:cNvSpPr>
            <a:spLocks noChangeArrowheads="1"/>
          </p:cNvSpPr>
          <p:nvPr/>
        </p:nvSpPr>
        <p:spPr bwMode="auto">
          <a:xfrm>
            <a:off x="9483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39" name="Oval 31">
            <a:extLst>
              <a:ext uri="{FF2B5EF4-FFF2-40B4-BE49-F238E27FC236}">
                <a16:creationId xmlns:a16="http://schemas.microsoft.com/office/drawing/2014/main" id="{A566653A-1508-4743-A1C0-FAF8EA2F7196}"/>
              </a:ext>
            </a:extLst>
          </p:cNvPr>
          <p:cNvSpPr>
            <a:spLocks noChangeArrowheads="1"/>
          </p:cNvSpPr>
          <p:nvPr/>
        </p:nvSpPr>
        <p:spPr bwMode="auto">
          <a:xfrm>
            <a:off x="9491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40" name="Oval 32">
            <a:extLst>
              <a:ext uri="{FF2B5EF4-FFF2-40B4-BE49-F238E27FC236}">
                <a16:creationId xmlns:a16="http://schemas.microsoft.com/office/drawing/2014/main" id="{D37F478D-10FF-984D-84BA-A615395C903C}"/>
              </a:ext>
            </a:extLst>
          </p:cNvPr>
          <p:cNvSpPr>
            <a:spLocks noChangeArrowheads="1"/>
          </p:cNvSpPr>
          <p:nvPr/>
        </p:nvSpPr>
        <p:spPr bwMode="auto">
          <a:xfrm>
            <a:off x="9488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41" name="Oval 33">
            <a:extLst>
              <a:ext uri="{FF2B5EF4-FFF2-40B4-BE49-F238E27FC236}">
                <a16:creationId xmlns:a16="http://schemas.microsoft.com/office/drawing/2014/main" id="{2E752305-2D90-254D-B8E7-26116E4F6E15}"/>
              </a:ext>
            </a:extLst>
          </p:cNvPr>
          <p:cNvSpPr>
            <a:spLocks noChangeArrowheads="1"/>
          </p:cNvSpPr>
          <p:nvPr/>
        </p:nvSpPr>
        <p:spPr bwMode="auto">
          <a:xfrm>
            <a:off x="9485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42" name="Oval 34">
            <a:extLst>
              <a:ext uri="{FF2B5EF4-FFF2-40B4-BE49-F238E27FC236}">
                <a16:creationId xmlns:a16="http://schemas.microsoft.com/office/drawing/2014/main" id="{1DDFEE67-0208-824F-BDF7-A742F2D0D7CE}"/>
              </a:ext>
            </a:extLst>
          </p:cNvPr>
          <p:cNvSpPr>
            <a:spLocks noChangeArrowheads="1"/>
          </p:cNvSpPr>
          <p:nvPr/>
        </p:nvSpPr>
        <p:spPr bwMode="auto">
          <a:xfrm>
            <a:off x="9493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43" name="Oval 35">
            <a:extLst>
              <a:ext uri="{FF2B5EF4-FFF2-40B4-BE49-F238E27FC236}">
                <a16:creationId xmlns:a16="http://schemas.microsoft.com/office/drawing/2014/main" id="{684F3E18-B901-1549-948F-AFDF4F0A85B9}"/>
              </a:ext>
            </a:extLst>
          </p:cNvPr>
          <p:cNvSpPr>
            <a:spLocks noChangeArrowheads="1"/>
          </p:cNvSpPr>
          <p:nvPr/>
        </p:nvSpPr>
        <p:spPr bwMode="auto">
          <a:xfrm>
            <a:off x="9490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44" name="Oval 36">
            <a:extLst>
              <a:ext uri="{FF2B5EF4-FFF2-40B4-BE49-F238E27FC236}">
                <a16:creationId xmlns:a16="http://schemas.microsoft.com/office/drawing/2014/main" id="{6B8DEF5E-149E-BB4D-9051-97C905E9DA7E}"/>
              </a:ext>
            </a:extLst>
          </p:cNvPr>
          <p:cNvSpPr>
            <a:spLocks noChangeArrowheads="1"/>
          </p:cNvSpPr>
          <p:nvPr/>
        </p:nvSpPr>
        <p:spPr bwMode="auto">
          <a:xfrm>
            <a:off x="9486900" y="51355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45" name="Text Box 37">
            <a:extLst>
              <a:ext uri="{FF2B5EF4-FFF2-40B4-BE49-F238E27FC236}">
                <a16:creationId xmlns:a16="http://schemas.microsoft.com/office/drawing/2014/main" id="{06D3A532-058B-434E-9C82-0BF5F4ACEC0D}"/>
              </a:ext>
            </a:extLst>
          </p:cNvPr>
          <p:cNvSpPr txBox="1">
            <a:spLocks noChangeArrowheads="1"/>
          </p:cNvSpPr>
          <p:nvPr/>
        </p:nvSpPr>
        <p:spPr bwMode="auto">
          <a:xfrm>
            <a:off x="1524001" y="585789"/>
            <a:ext cx="7847013"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r>
              <a:rPr lang="en-US" altLang="en-US" sz="1800" i="0">
                <a:solidFill>
                  <a:srgbClr val="000000"/>
                </a:solidFill>
              </a:rPr>
              <a:t> D</a:t>
            </a:r>
            <a:r>
              <a:rPr lang="en-US" altLang="en-US" sz="1800">
                <a:solidFill>
                  <a:srgbClr val="000000"/>
                </a:solidFill>
              </a:rPr>
              <a:t>emonstrated that DNA was present in both animal and plant cell nuclei - developed a stoichiometric procedure for staining DNA involving a derivatizing dye, (fuchsin) to a Schiff base</a:t>
            </a:r>
          </a:p>
          <a:p>
            <a:pPr>
              <a:spcBef>
                <a:spcPct val="0"/>
              </a:spcBef>
              <a:buFontTx/>
              <a:buNone/>
            </a:pPr>
            <a:endParaRPr lang="en-US" altLang="en-US" sz="1800">
              <a:solidFill>
                <a:srgbClr val="000000"/>
              </a:solidFill>
            </a:endParaRPr>
          </a:p>
        </p:txBody>
      </p:sp>
      <p:sp>
        <p:nvSpPr>
          <p:cNvPr id="94246" name="Oval 38">
            <a:extLst>
              <a:ext uri="{FF2B5EF4-FFF2-40B4-BE49-F238E27FC236}">
                <a16:creationId xmlns:a16="http://schemas.microsoft.com/office/drawing/2014/main" id="{80FCA37C-63ED-6244-9CD6-CA7798044582}"/>
              </a:ext>
            </a:extLst>
          </p:cNvPr>
          <p:cNvSpPr>
            <a:spLocks noChangeArrowheads="1"/>
          </p:cNvSpPr>
          <p:nvPr/>
        </p:nvSpPr>
        <p:spPr bwMode="auto">
          <a:xfrm>
            <a:off x="9486900" y="5316538"/>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Tree>
  </p:cSld>
  <p:clrMapOvr>
    <a:masterClrMapping/>
  </p:clrMapOvr>
  <p:transition advClick="0" advTm="9800">
    <p:fade/>
  </p:transition>
  <p:timing>
    <p:tnLst>
      <p:par>
        <p:cTn id="1" dur="indefinite" restart="never" nodeType="tmRoot">
          <p:childTnLst>
            <p:seq concurrent="1" nextAc="seek">
              <p:cTn id="2" restart="whenNotActive" fill="hold" evtFilter="cancelBubble" nodeType="interactiveSeq">
                <p:stCondLst>
                  <p:cond evt="onClick" delay="0">
                    <p:tgtEl>
                      <p:spTgt spid="201739"/>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201739"/>
                                        </p:tgtEl>
                                      </p:cBhvr>
                                    </p:cmd>
                                  </p:childTnLst>
                                </p:cTn>
                              </p:par>
                            </p:childTnLst>
                          </p:cTn>
                        </p:par>
                      </p:childTnLst>
                    </p:cTn>
                  </p:par>
                </p:childTnLst>
              </p:cTn>
              <p:nextCondLst>
                <p:cond evt="onClick" delay="0">
                  <p:tgtEl>
                    <p:spTgt spid="201739"/>
                  </p:tgtEl>
                </p:cond>
              </p:nextCondLst>
            </p:seq>
            <p:audio>
              <p:cMediaNode vol="80000">
                <p:cTn id="7" fill="hold" display="0">
                  <p:stCondLst>
                    <p:cond delay="indefinite"/>
                  </p:stCondLst>
                  <p:endCondLst>
                    <p:cond evt="onStopAudio" delay="0">
                      <p:tgtEl>
                        <p:sldTgt/>
                      </p:tgtEl>
                    </p:cond>
                  </p:endCondLst>
                </p:cTn>
                <p:tgtEl>
                  <p:spTgt spid="201739"/>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a:extLst>
              <a:ext uri="{FF2B5EF4-FFF2-40B4-BE49-F238E27FC236}">
                <a16:creationId xmlns:a16="http://schemas.microsoft.com/office/drawing/2014/main" id="{19393D79-C5E9-4C4A-9C22-46760C627951}"/>
              </a:ext>
            </a:extLst>
          </p:cNvPr>
          <p:cNvSpPr>
            <a:spLocks noGrp="1" noChangeArrowheads="1"/>
          </p:cNvSpPr>
          <p:nvPr>
            <p:ph type="title"/>
          </p:nvPr>
        </p:nvSpPr>
        <p:spPr>
          <a:xfrm>
            <a:off x="1524001" y="-161925"/>
            <a:ext cx="4608513" cy="1143000"/>
          </a:xfrm>
        </p:spPr>
        <p:txBody>
          <a:bodyPr/>
          <a:lstStyle/>
          <a:p>
            <a:r>
              <a:rPr lang="en-US" altLang="en-US">
                <a:ea typeface="ＭＳ Ｐゴシック" panose="020B0600070205080204" pitchFamily="34" charset="-128"/>
              </a:rPr>
              <a:t>Conn’s Biological Stains - First Published in 1925</a:t>
            </a:r>
          </a:p>
        </p:txBody>
      </p:sp>
      <p:pic>
        <p:nvPicPr>
          <p:cNvPr id="96258" name="Picture 4">
            <a:extLst>
              <a:ext uri="{FF2B5EF4-FFF2-40B4-BE49-F238E27FC236}">
                <a16:creationId xmlns:a16="http://schemas.microsoft.com/office/drawing/2014/main" id="{5DDFF90F-D43B-EB4C-9D0E-78B7AF7B6D1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22440" y="788988"/>
            <a:ext cx="439102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Line 7">
            <a:extLst>
              <a:ext uri="{FF2B5EF4-FFF2-40B4-BE49-F238E27FC236}">
                <a16:creationId xmlns:a16="http://schemas.microsoft.com/office/drawing/2014/main" id="{FFDC3F82-8B27-F14D-8586-79F48F965AE2}"/>
              </a:ext>
            </a:extLst>
          </p:cNvPr>
          <p:cNvSpPr>
            <a:spLocks noChangeShapeType="1"/>
          </p:cNvSpPr>
          <p:nvPr/>
        </p:nvSpPr>
        <p:spPr bwMode="auto">
          <a:xfrm>
            <a:off x="9588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96260" name="Oval 8">
            <a:extLst>
              <a:ext uri="{FF2B5EF4-FFF2-40B4-BE49-F238E27FC236}">
                <a16:creationId xmlns:a16="http://schemas.microsoft.com/office/drawing/2014/main" id="{286C83D2-72AE-F446-99DD-9277A71F1320}"/>
              </a:ext>
            </a:extLst>
          </p:cNvPr>
          <p:cNvSpPr>
            <a:spLocks noChangeArrowheads="1"/>
          </p:cNvSpPr>
          <p:nvPr/>
        </p:nvSpPr>
        <p:spPr bwMode="auto">
          <a:xfrm>
            <a:off x="9493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61" name="Oval 9">
            <a:extLst>
              <a:ext uri="{FF2B5EF4-FFF2-40B4-BE49-F238E27FC236}">
                <a16:creationId xmlns:a16="http://schemas.microsoft.com/office/drawing/2014/main" id="{3935C5AF-78E1-644E-AC90-DD26758E8048}"/>
              </a:ext>
            </a:extLst>
          </p:cNvPr>
          <p:cNvSpPr>
            <a:spLocks noChangeArrowheads="1"/>
          </p:cNvSpPr>
          <p:nvPr/>
        </p:nvSpPr>
        <p:spPr bwMode="auto">
          <a:xfrm>
            <a:off x="9496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62" name="Oval 10">
            <a:extLst>
              <a:ext uri="{FF2B5EF4-FFF2-40B4-BE49-F238E27FC236}">
                <a16:creationId xmlns:a16="http://schemas.microsoft.com/office/drawing/2014/main" id="{35578675-8B1F-DF43-AA9A-31CC85EA79CD}"/>
              </a:ext>
            </a:extLst>
          </p:cNvPr>
          <p:cNvSpPr>
            <a:spLocks noChangeArrowheads="1"/>
          </p:cNvSpPr>
          <p:nvPr/>
        </p:nvSpPr>
        <p:spPr bwMode="auto">
          <a:xfrm>
            <a:off x="9499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63" name="Oval 11">
            <a:extLst>
              <a:ext uri="{FF2B5EF4-FFF2-40B4-BE49-F238E27FC236}">
                <a16:creationId xmlns:a16="http://schemas.microsoft.com/office/drawing/2014/main" id="{67E1801D-7FDF-E643-ACB2-1A4A50372CFF}"/>
              </a:ext>
            </a:extLst>
          </p:cNvPr>
          <p:cNvSpPr>
            <a:spLocks noChangeArrowheads="1"/>
          </p:cNvSpPr>
          <p:nvPr/>
        </p:nvSpPr>
        <p:spPr bwMode="auto">
          <a:xfrm>
            <a:off x="9491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64" name="Oval 12">
            <a:extLst>
              <a:ext uri="{FF2B5EF4-FFF2-40B4-BE49-F238E27FC236}">
                <a16:creationId xmlns:a16="http://schemas.microsoft.com/office/drawing/2014/main" id="{04A24AAF-DEF5-0747-B958-40B68CD17632}"/>
              </a:ext>
            </a:extLst>
          </p:cNvPr>
          <p:cNvSpPr>
            <a:spLocks noChangeArrowheads="1"/>
          </p:cNvSpPr>
          <p:nvPr/>
        </p:nvSpPr>
        <p:spPr bwMode="auto">
          <a:xfrm>
            <a:off x="9498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65" name="Oval 13">
            <a:extLst>
              <a:ext uri="{FF2B5EF4-FFF2-40B4-BE49-F238E27FC236}">
                <a16:creationId xmlns:a16="http://schemas.microsoft.com/office/drawing/2014/main" id="{F30EBD2B-B77E-5D47-A018-3881D97495C5}"/>
              </a:ext>
            </a:extLst>
          </p:cNvPr>
          <p:cNvSpPr>
            <a:spLocks noChangeArrowheads="1"/>
          </p:cNvSpPr>
          <p:nvPr/>
        </p:nvSpPr>
        <p:spPr bwMode="auto">
          <a:xfrm>
            <a:off x="9501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66" name="Oval 14">
            <a:extLst>
              <a:ext uri="{FF2B5EF4-FFF2-40B4-BE49-F238E27FC236}">
                <a16:creationId xmlns:a16="http://schemas.microsoft.com/office/drawing/2014/main" id="{F2172A04-91A2-E64C-9B44-BC9F67AF331D}"/>
              </a:ext>
            </a:extLst>
          </p:cNvPr>
          <p:cNvSpPr>
            <a:spLocks noChangeArrowheads="1"/>
          </p:cNvSpPr>
          <p:nvPr/>
        </p:nvSpPr>
        <p:spPr bwMode="auto">
          <a:xfrm>
            <a:off x="9493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67" name="Oval 15">
            <a:extLst>
              <a:ext uri="{FF2B5EF4-FFF2-40B4-BE49-F238E27FC236}">
                <a16:creationId xmlns:a16="http://schemas.microsoft.com/office/drawing/2014/main" id="{94FBEAE2-73DC-0B44-8FB7-9315933EA1FF}"/>
              </a:ext>
            </a:extLst>
          </p:cNvPr>
          <p:cNvSpPr>
            <a:spLocks noChangeArrowheads="1"/>
          </p:cNvSpPr>
          <p:nvPr/>
        </p:nvSpPr>
        <p:spPr bwMode="auto">
          <a:xfrm>
            <a:off x="9483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68" name="Oval 16">
            <a:extLst>
              <a:ext uri="{FF2B5EF4-FFF2-40B4-BE49-F238E27FC236}">
                <a16:creationId xmlns:a16="http://schemas.microsoft.com/office/drawing/2014/main" id="{2870FAF3-2624-7A4C-BDB2-AE9FBB588504}"/>
              </a:ext>
            </a:extLst>
          </p:cNvPr>
          <p:cNvSpPr>
            <a:spLocks noChangeArrowheads="1"/>
          </p:cNvSpPr>
          <p:nvPr/>
        </p:nvSpPr>
        <p:spPr bwMode="auto">
          <a:xfrm>
            <a:off x="9485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69" name="Oval 17">
            <a:extLst>
              <a:ext uri="{FF2B5EF4-FFF2-40B4-BE49-F238E27FC236}">
                <a16:creationId xmlns:a16="http://schemas.microsoft.com/office/drawing/2014/main" id="{9CCBC947-8BC3-7B45-B8F7-258C6E641C3F}"/>
              </a:ext>
            </a:extLst>
          </p:cNvPr>
          <p:cNvSpPr>
            <a:spLocks noChangeArrowheads="1"/>
          </p:cNvSpPr>
          <p:nvPr/>
        </p:nvSpPr>
        <p:spPr bwMode="auto">
          <a:xfrm>
            <a:off x="9486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70" name="Oval 18">
            <a:extLst>
              <a:ext uri="{FF2B5EF4-FFF2-40B4-BE49-F238E27FC236}">
                <a16:creationId xmlns:a16="http://schemas.microsoft.com/office/drawing/2014/main" id="{A490A39A-AB16-E545-9D48-25717080650E}"/>
              </a:ext>
            </a:extLst>
          </p:cNvPr>
          <p:cNvSpPr>
            <a:spLocks noChangeArrowheads="1"/>
          </p:cNvSpPr>
          <p:nvPr/>
        </p:nvSpPr>
        <p:spPr bwMode="auto">
          <a:xfrm>
            <a:off x="9501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71" name="Oval 19">
            <a:extLst>
              <a:ext uri="{FF2B5EF4-FFF2-40B4-BE49-F238E27FC236}">
                <a16:creationId xmlns:a16="http://schemas.microsoft.com/office/drawing/2014/main" id="{7750BEC9-E167-9941-87AD-046B6D6CF7DA}"/>
              </a:ext>
            </a:extLst>
          </p:cNvPr>
          <p:cNvSpPr>
            <a:spLocks noChangeArrowheads="1"/>
          </p:cNvSpPr>
          <p:nvPr/>
        </p:nvSpPr>
        <p:spPr bwMode="auto">
          <a:xfrm>
            <a:off x="9494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72" name="Oval 20">
            <a:extLst>
              <a:ext uri="{FF2B5EF4-FFF2-40B4-BE49-F238E27FC236}">
                <a16:creationId xmlns:a16="http://schemas.microsoft.com/office/drawing/2014/main" id="{F13509BA-675A-0A44-B621-83EFD363117F}"/>
              </a:ext>
            </a:extLst>
          </p:cNvPr>
          <p:cNvSpPr>
            <a:spLocks noChangeArrowheads="1"/>
          </p:cNvSpPr>
          <p:nvPr/>
        </p:nvSpPr>
        <p:spPr bwMode="auto">
          <a:xfrm>
            <a:off x="9494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73" name="Oval 21">
            <a:extLst>
              <a:ext uri="{FF2B5EF4-FFF2-40B4-BE49-F238E27FC236}">
                <a16:creationId xmlns:a16="http://schemas.microsoft.com/office/drawing/2014/main" id="{B97CB02A-79B8-EF4C-9888-8E0DFC980141}"/>
              </a:ext>
            </a:extLst>
          </p:cNvPr>
          <p:cNvSpPr>
            <a:spLocks noChangeArrowheads="1"/>
          </p:cNvSpPr>
          <p:nvPr/>
        </p:nvSpPr>
        <p:spPr bwMode="auto">
          <a:xfrm>
            <a:off x="9490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74" name="Oval 22">
            <a:extLst>
              <a:ext uri="{FF2B5EF4-FFF2-40B4-BE49-F238E27FC236}">
                <a16:creationId xmlns:a16="http://schemas.microsoft.com/office/drawing/2014/main" id="{CA378189-C34A-8F4B-B268-7F39C2DB845A}"/>
              </a:ext>
            </a:extLst>
          </p:cNvPr>
          <p:cNvSpPr>
            <a:spLocks noChangeArrowheads="1"/>
          </p:cNvSpPr>
          <p:nvPr/>
        </p:nvSpPr>
        <p:spPr bwMode="auto">
          <a:xfrm>
            <a:off x="9490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75" name="Oval 23">
            <a:extLst>
              <a:ext uri="{FF2B5EF4-FFF2-40B4-BE49-F238E27FC236}">
                <a16:creationId xmlns:a16="http://schemas.microsoft.com/office/drawing/2014/main" id="{9D49E8B0-568C-E847-8417-0B2CE38C80A1}"/>
              </a:ext>
            </a:extLst>
          </p:cNvPr>
          <p:cNvSpPr>
            <a:spLocks noChangeArrowheads="1"/>
          </p:cNvSpPr>
          <p:nvPr/>
        </p:nvSpPr>
        <p:spPr bwMode="auto">
          <a:xfrm>
            <a:off x="9486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4053" name="Text Box 24">
            <a:extLst>
              <a:ext uri="{FF2B5EF4-FFF2-40B4-BE49-F238E27FC236}">
                <a16:creationId xmlns:a16="http://schemas.microsoft.com/office/drawing/2014/main" id="{1724057D-7425-EF44-A501-8B5591EE5019}"/>
              </a:ext>
            </a:extLst>
          </p:cNvPr>
          <p:cNvSpPr txBox="1">
            <a:spLocks noChangeArrowheads="1"/>
          </p:cNvSpPr>
          <p:nvPr/>
        </p:nvSpPr>
        <p:spPr bwMode="auto">
          <a:xfrm>
            <a:off x="9677400" y="519588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1925</a:t>
            </a:r>
          </a:p>
        </p:txBody>
      </p:sp>
      <p:sp>
        <p:nvSpPr>
          <p:cNvPr id="96277" name="Oval 25">
            <a:extLst>
              <a:ext uri="{FF2B5EF4-FFF2-40B4-BE49-F238E27FC236}">
                <a16:creationId xmlns:a16="http://schemas.microsoft.com/office/drawing/2014/main" id="{4F04204E-0078-134C-B17D-524566D7F26B}"/>
              </a:ext>
            </a:extLst>
          </p:cNvPr>
          <p:cNvSpPr>
            <a:spLocks noChangeArrowheads="1"/>
          </p:cNvSpPr>
          <p:nvPr/>
        </p:nvSpPr>
        <p:spPr bwMode="auto">
          <a:xfrm>
            <a:off x="9483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78" name="Oval 26">
            <a:extLst>
              <a:ext uri="{FF2B5EF4-FFF2-40B4-BE49-F238E27FC236}">
                <a16:creationId xmlns:a16="http://schemas.microsoft.com/office/drawing/2014/main" id="{0B5CF62A-20F2-2E47-8DE5-AC899C4F9BE8}"/>
              </a:ext>
            </a:extLst>
          </p:cNvPr>
          <p:cNvSpPr>
            <a:spLocks noChangeArrowheads="1"/>
          </p:cNvSpPr>
          <p:nvPr/>
        </p:nvSpPr>
        <p:spPr bwMode="auto">
          <a:xfrm>
            <a:off x="9491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79" name="Oval 27">
            <a:extLst>
              <a:ext uri="{FF2B5EF4-FFF2-40B4-BE49-F238E27FC236}">
                <a16:creationId xmlns:a16="http://schemas.microsoft.com/office/drawing/2014/main" id="{FCF6BC5B-CC11-434A-A8C1-AFD2610B3932}"/>
              </a:ext>
            </a:extLst>
          </p:cNvPr>
          <p:cNvSpPr>
            <a:spLocks noChangeArrowheads="1"/>
          </p:cNvSpPr>
          <p:nvPr/>
        </p:nvSpPr>
        <p:spPr bwMode="auto">
          <a:xfrm>
            <a:off x="9488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80" name="Oval 28">
            <a:extLst>
              <a:ext uri="{FF2B5EF4-FFF2-40B4-BE49-F238E27FC236}">
                <a16:creationId xmlns:a16="http://schemas.microsoft.com/office/drawing/2014/main" id="{F1F8F0D3-5F00-E240-9416-0542EBA4AED3}"/>
              </a:ext>
            </a:extLst>
          </p:cNvPr>
          <p:cNvSpPr>
            <a:spLocks noChangeArrowheads="1"/>
          </p:cNvSpPr>
          <p:nvPr/>
        </p:nvSpPr>
        <p:spPr bwMode="auto">
          <a:xfrm>
            <a:off x="9485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81" name="Oval 29">
            <a:extLst>
              <a:ext uri="{FF2B5EF4-FFF2-40B4-BE49-F238E27FC236}">
                <a16:creationId xmlns:a16="http://schemas.microsoft.com/office/drawing/2014/main" id="{31ED9DEB-BFE7-B243-934A-8DC2A0303B91}"/>
              </a:ext>
            </a:extLst>
          </p:cNvPr>
          <p:cNvSpPr>
            <a:spLocks noChangeArrowheads="1"/>
          </p:cNvSpPr>
          <p:nvPr/>
        </p:nvSpPr>
        <p:spPr bwMode="auto">
          <a:xfrm>
            <a:off x="9493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82" name="Oval 30">
            <a:extLst>
              <a:ext uri="{FF2B5EF4-FFF2-40B4-BE49-F238E27FC236}">
                <a16:creationId xmlns:a16="http://schemas.microsoft.com/office/drawing/2014/main" id="{0272DC29-B31E-D14A-853E-022B3F0D8CA9}"/>
              </a:ext>
            </a:extLst>
          </p:cNvPr>
          <p:cNvSpPr>
            <a:spLocks noChangeArrowheads="1"/>
          </p:cNvSpPr>
          <p:nvPr/>
        </p:nvSpPr>
        <p:spPr bwMode="auto">
          <a:xfrm>
            <a:off x="9490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83" name="Oval 31">
            <a:extLst>
              <a:ext uri="{FF2B5EF4-FFF2-40B4-BE49-F238E27FC236}">
                <a16:creationId xmlns:a16="http://schemas.microsoft.com/office/drawing/2014/main" id="{D2E2C167-350E-944A-9040-28F07B0E4235}"/>
              </a:ext>
            </a:extLst>
          </p:cNvPr>
          <p:cNvSpPr>
            <a:spLocks noChangeArrowheads="1"/>
          </p:cNvSpPr>
          <p:nvPr/>
        </p:nvSpPr>
        <p:spPr bwMode="auto">
          <a:xfrm>
            <a:off x="9486900" y="51355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84" name="Oval 32">
            <a:extLst>
              <a:ext uri="{FF2B5EF4-FFF2-40B4-BE49-F238E27FC236}">
                <a16:creationId xmlns:a16="http://schemas.microsoft.com/office/drawing/2014/main" id="{5AD29BED-E29D-2A4A-8E17-52EAAF702E3B}"/>
              </a:ext>
            </a:extLst>
          </p:cNvPr>
          <p:cNvSpPr>
            <a:spLocks noChangeArrowheads="1"/>
          </p:cNvSpPr>
          <p:nvPr/>
        </p:nvSpPr>
        <p:spPr bwMode="auto">
          <a:xfrm>
            <a:off x="9486900" y="5316538"/>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 name="TextBox 1">
            <a:extLst>
              <a:ext uri="{FF2B5EF4-FFF2-40B4-BE49-F238E27FC236}">
                <a16:creationId xmlns:a16="http://schemas.microsoft.com/office/drawing/2014/main" id="{3B7C0E7F-2A24-174B-AF08-2EF3897AE4AB}"/>
              </a:ext>
            </a:extLst>
          </p:cNvPr>
          <p:cNvSpPr txBox="1"/>
          <p:nvPr/>
        </p:nvSpPr>
        <p:spPr>
          <a:xfrm>
            <a:off x="6442871" y="758171"/>
            <a:ext cx="2853519" cy="738664"/>
          </a:xfrm>
          <a:prstGeom prst="rect">
            <a:avLst/>
          </a:prstGeom>
          <a:noFill/>
        </p:spPr>
        <p:txBody>
          <a:bodyPr wrap="square" rtlCol="0">
            <a:spAutoFit/>
          </a:bodyPr>
          <a:lstStyle/>
          <a:p>
            <a:r>
              <a:rPr lang="en-US" sz="1400" dirty="0"/>
              <a:t>The most comprehensive documentation of biological stains</a:t>
            </a:r>
          </a:p>
          <a:p>
            <a:r>
              <a:rPr lang="en-US" sz="1400" dirty="0"/>
              <a:t>(still available today)</a:t>
            </a:r>
          </a:p>
        </p:txBody>
      </p:sp>
      <p:pic>
        <p:nvPicPr>
          <p:cNvPr id="4" name="Picture 3">
            <a:extLst>
              <a:ext uri="{FF2B5EF4-FFF2-40B4-BE49-F238E27FC236}">
                <a16:creationId xmlns:a16="http://schemas.microsoft.com/office/drawing/2014/main" id="{9C48F165-481C-1F44-B56D-B2C3AF1A171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07127" y="1707470"/>
            <a:ext cx="1338109" cy="2373086"/>
          </a:xfrm>
          <a:prstGeom prst="rect">
            <a:avLst/>
          </a:prstGeom>
        </p:spPr>
      </p:pic>
      <p:pic>
        <p:nvPicPr>
          <p:cNvPr id="6" name="Picture 5">
            <a:extLst>
              <a:ext uri="{FF2B5EF4-FFF2-40B4-BE49-F238E27FC236}">
                <a16:creationId xmlns:a16="http://schemas.microsoft.com/office/drawing/2014/main" id="{70959685-F5FC-8C46-B42F-E74D6FD6AB4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45248" y="1744663"/>
            <a:ext cx="1438031" cy="2208212"/>
          </a:xfrm>
          <a:prstGeom prst="rect">
            <a:avLst/>
          </a:prstGeom>
        </p:spPr>
      </p:pic>
      <p:sp>
        <p:nvSpPr>
          <p:cNvPr id="7" name="TextBox 6">
            <a:extLst>
              <a:ext uri="{FF2B5EF4-FFF2-40B4-BE49-F238E27FC236}">
                <a16:creationId xmlns:a16="http://schemas.microsoft.com/office/drawing/2014/main" id="{13F23B58-1FA5-8A44-8E92-F5E00EC4D9F3}"/>
              </a:ext>
            </a:extLst>
          </p:cNvPr>
          <p:cNvSpPr txBox="1"/>
          <p:nvPr/>
        </p:nvSpPr>
        <p:spPr>
          <a:xfrm>
            <a:off x="6432125" y="4488811"/>
            <a:ext cx="2808514" cy="1323439"/>
          </a:xfrm>
          <a:prstGeom prst="rect">
            <a:avLst/>
          </a:prstGeom>
          <a:noFill/>
        </p:spPr>
        <p:txBody>
          <a:bodyPr wrap="square" rtlCol="0">
            <a:spAutoFit/>
          </a:bodyPr>
          <a:lstStyle/>
          <a:p>
            <a:r>
              <a:rPr lang="en-US" sz="2000" i="0" dirty="0"/>
              <a:t>Was available from Sigma until a few years ago when they discontinued it!</a:t>
            </a:r>
          </a:p>
        </p:txBody>
      </p:sp>
    </p:spTree>
    <p:extLst>
      <p:ext uri="{BB962C8B-B14F-4D97-AF65-F5344CB8AC3E}">
        <p14:creationId xmlns:p14="http://schemas.microsoft.com/office/powerpoint/2010/main" val="421230852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820C6BF7-111B-A54C-8937-204B1A0B4E42}"/>
              </a:ext>
            </a:extLst>
          </p:cNvPr>
          <p:cNvSpPr>
            <a:spLocks noGrp="1" noChangeArrowheads="1"/>
          </p:cNvSpPr>
          <p:nvPr>
            <p:ph type="title"/>
          </p:nvPr>
        </p:nvSpPr>
        <p:spPr>
          <a:xfrm>
            <a:off x="1730376" y="0"/>
            <a:ext cx="7337425" cy="1143000"/>
          </a:xfrm>
        </p:spPr>
        <p:txBody>
          <a:bodyPr/>
          <a:lstStyle/>
          <a:p>
            <a:pPr eaLnBrk="1" hangingPunct="1">
              <a:defRPr/>
            </a:pPr>
            <a:r>
              <a:rPr lang="en-US" altLang="en-US" b="1">
                <a:solidFill>
                  <a:srgbClr val="000000"/>
                </a:solidFill>
                <a:latin typeface="Arial" charset="0"/>
                <a:ea typeface="+mj-ea"/>
              </a:rPr>
              <a:t>UV Measurements of DNA and Cytoplasm</a:t>
            </a:r>
            <a:br>
              <a:rPr lang="en-US" altLang="en-US" b="1">
                <a:solidFill>
                  <a:srgbClr val="000000"/>
                </a:solidFill>
                <a:latin typeface="Arial" charset="0"/>
                <a:ea typeface="+mj-ea"/>
              </a:rPr>
            </a:br>
            <a:r>
              <a:rPr lang="en-US" altLang="en-US" sz="2000" b="1">
                <a:solidFill>
                  <a:srgbClr val="000000"/>
                </a:solidFill>
                <a:latin typeface="Arial" charset="0"/>
                <a:ea typeface="+mj-ea"/>
              </a:rPr>
              <a:t>T. Caspersson 1936</a:t>
            </a:r>
          </a:p>
        </p:txBody>
      </p:sp>
      <p:pic>
        <p:nvPicPr>
          <p:cNvPr id="98307" name="Picture 3" descr="Science 383">
            <a:extLst>
              <a:ext uri="{FF2B5EF4-FFF2-40B4-BE49-F238E27FC236}">
                <a16:creationId xmlns:a16="http://schemas.microsoft.com/office/drawing/2014/main" id="{A57CCD3B-F1B8-0B49-8E70-8A6C0179E2C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54689" y="3009901"/>
            <a:ext cx="3387725" cy="2695575"/>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45060" name="Text Box 4">
            <a:extLst>
              <a:ext uri="{FF2B5EF4-FFF2-40B4-BE49-F238E27FC236}">
                <a16:creationId xmlns:a16="http://schemas.microsoft.com/office/drawing/2014/main" id="{BBA646C2-961E-A94F-BB99-D044ABDEE18A}"/>
              </a:ext>
            </a:extLst>
          </p:cNvPr>
          <p:cNvSpPr txBox="1">
            <a:spLocks noChangeArrowheads="1"/>
          </p:cNvSpPr>
          <p:nvPr/>
        </p:nvSpPr>
        <p:spPr bwMode="auto">
          <a:xfrm>
            <a:off x="3327714" y="6373183"/>
            <a:ext cx="6000437" cy="261610"/>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100" dirty="0">
                <a:solidFill>
                  <a:srgbClr val="000000"/>
                </a:solidFill>
                <a:latin typeface="Arial" charset="0"/>
                <a:ea typeface="+mn-ea"/>
              </a:rPr>
              <a:t>Uber den </a:t>
            </a:r>
            <a:r>
              <a:rPr lang="en-US" altLang="en-US" sz="1100" dirty="0" err="1">
                <a:solidFill>
                  <a:srgbClr val="000000"/>
                </a:solidFill>
                <a:latin typeface="Arial" charset="0"/>
                <a:ea typeface="+mn-ea"/>
              </a:rPr>
              <a:t>chemischen</a:t>
            </a:r>
            <a:r>
              <a:rPr lang="en-US" altLang="en-US" sz="1100" dirty="0">
                <a:solidFill>
                  <a:srgbClr val="000000"/>
                </a:solidFill>
                <a:latin typeface="Arial" charset="0"/>
                <a:ea typeface="+mn-ea"/>
              </a:rPr>
              <a:t> Aufbau der </a:t>
            </a:r>
            <a:r>
              <a:rPr lang="en-US" altLang="en-US" sz="1100" dirty="0" err="1">
                <a:solidFill>
                  <a:srgbClr val="000000"/>
                </a:solidFill>
                <a:latin typeface="Arial" charset="0"/>
                <a:ea typeface="+mn-ea"/>
              </a:rPr>
              <a:t>Strukturen</a:t>
            </a:r>
            <a:r>
              <a:rPr lang="en-US" altLang="en-US" sz="1100" dirty="0">
                <a:solidFill>
                  <a:srgbClr val="000000"/>
                </a:solidFill>
                <a:latin typeface="Arial" charset="0"/>
                <a:ea typeface="+mn-ea"/>
              </a:rPr>
              <a:t> des </a:t>
            </a:r>
            <a:r>
              <a:rPr lang="en-US" altLang="en-US" sz="1100" dirty="0" err="1">
                <a:solidFill>
                  <a:srgbClr val="000000"/>
                </a:solidFill>
                <a:latin typeface="Arial" charset="0"/>
                <a:ea typeface="+mn-ea"/>
              </a:rPr>
              <a:t>Zellkernes</a:t>
            </a:r>
            <a:r>
              <a:rPr lang="en-US" altLang="en-US" sz="1100" dirty="0">
                <a:solidFill>
                  <a:srgbClr val="000000"/>
                </a:solidFill>
                <a:latin typeface="Arial" charset="0"/>
                <a:ea typeface="+mn-ea"/>
              </a:rPr>
              <a:t>, </a:t>
            </a:r>
            <a:r>
              <a:rPr lang="en-US" altLang="en-US" sz="1100" dirty="0" err="1">
                <a:solidFill>
                  <a:srgbClr val="000000"/>
                </a:solidFill>
                <a:latin typeface="Arial" charset="0"/>
                <a:ea typeface="+mn-ea"/>
              </a:rPr>
              <a:t>Skand</a:t>
            </a:r>
            <a:r>
              <a:rPr lang="en-US" altLang="en-US" sz="1100" dirty="0">
                <a:solidFill>
                  <a:srgbClr val="000000"/>
                </a:solidFill>
                <a:latin typeface="Arial" charset="0"/>
                <a:ea typeface="+mn-ea"/>
              </a:rPr>
              <a:t>. Arch. Physiol. </a:t>
            </a:r>
            <a:r>
              <a:rPr lang="en-US" altLang="en-US" sz="1100" u="sng" dirty="0">
                <a:solidFill>
                  <a:srgbClr val="000000"/>
                </a:solidFill>
                <a:latin typeface="Arial" charset="0"/>
                <a:ea typeface="+mn-ea"/>
              </a:rPr>
              <a:t>73</a:t>
            </a:r>
            <a:r>
              <a:rPr lang="en-US" altLang="en-US" sz="1100" dirty="0">
                <a:solidFill>
                  <a:srgbClr val="000000"/>
                </a:solidFill>
                <a:latin typeface="Arial" charset="0"/>
                <a:ea typeface="+mn-ea"/>
              </a:rPr>
              <a:t>, 1936</a:t>
            </a:r>
          </a:p>
        </p:txBody>
      </p:sp>
      <p:pic>
        <p:nvPicPr>
          <p:cNvPr id="98309" name="Picture 5" descr="Science 383">
            <a:extLst>
              <a:ext uri="{FF2B5EF4-FFF2-40B4-BE49-F238E27FC236}">
                <a16:creationId xmlns:a16="http://schemas.microsoft.com/office/drawing/2014/main" id="{093A2F4E-B07B-FD4C-BBDA-5FC80CFDBFE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39925" y="3009900"/>
            <a:ext cx="3657600" cy="266065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45062" name="Text Box 6">
            <a:extLst>
              <a:ext uri="{FF2B5EF4-FFF2-40B4-BE49-F238E27FC236}">
                <a16:creationId xmlns:a16="http://schemas.microsoft.com/office/drawing/2014/main" id="{7A01AD95-0A46-0540-9DED-E51551EC2BEC}"/>
              </a:ext>
            </a:extLst>
          </p:cNvPr>
          <p:cNvSpPr txBox="1">
            <a:spLocks noChangeArrowheads="1"/>
          </p:cNvSpPr>
          <p:nvPr/>
        </p:nvSpPr>
        <p:spPr bwMode="auto">
          <a:xfrm>
            <a:off x="1893888" y="1236664"/>
            <a:ext cx="7112000" cy="701675"/>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defRPr/>
            </a:pPr>
            <a:r>
              <a:rPr lang="en-US" altLang="en-US" sz="2000" b="1" i="0">
                <a:solidFill>
                  <a:srgbClr val="000000"/>
                </a:solidFill>
                <a:latin typeface="Arial" charset="0"/>
                <a:ea typeface="+mn-ea"/>
              </a:rPr>
              <a:t>Ultraviolet absorption measurements of </a:t>
            </a:r>
          </a:p>
          <a:p>
            <a:pPr algn="ctr">
              <a:defRPr/>
            </a:pPr>
            <a:r>
              <a:rPr lang="en-US" altLang="en-US" sz="2000" b="1" i="0">
                <a:solidFill>
                  <a:srgbClr val="000000"/>
                </a:solidFill>
                <a:latin typeface="Arial" charset="0"/>
                <a:ea typeface="+mn-ea"/>
              </a:rPr>
              <a:t>a grasshopper metaphase chromosome</a:t>
            </a:r>
          </a:p>
        </p:txBody>
      </p:sp>
      <p:sp>
        <p:nvSpPr>
          <p:cNvPr id="45063" name="Text Box 7">
            <a:extLst>
              <a:ext uri="{FF2B5EF4-FFF2-40B4-BE49-F238E27FC236}">
                <a16:creationId xmlns:a16="http://schemas.microsoft.com/office/drawing/2014/main" id="{80FD51A8-5CA1-144A-8740-283C5F569852}"/>
              </a:ext>
            </a:extLst>
          </p:cNvPr>
          <p:cNvSpPr txBox="1">
            <a:spLocks noChangeArrowheads="1"/>
          </p:cNvSpPr>
          <p:nvPr/>
        </p:nvSpPr>
        <p:spPr bwMode="auto">
          <a:xfrm>
            <a:off x="1601789" y="2324101"/>
            <a:ext cx="4198937" cy="581025"/>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defRPr/>
            </a:pPr>
            <a:r>
              <a:rPr lang="en-US" altLang="en-US" sz="1600" i="0">
                <a:solidFill>
                  <a:srgbClr val="000000"/>
                </a:solidFill>
                <a:latin typeface="Arial" charset="0"/>
                <a:ea typeface="+mn-ea"/>
              </a:rPr>
              <a:t>Densitometer traces across </a:t>
            </a:r>
          </a:p>
          <a:p>
            <a:pPr algn="ctr">
              <a:defRPr/>
            </a:pPr>
            <a:r>
              <a:rPr lang="en-US" altLang="en-US" sz="1600" i="0">
                <a:solidFill>
                  <a:srgbClr val="000000"/>
                </a:solidFill>
                <a:latin typeface="Arial" charset="0"/>
                <a:ea typeface="+mn-ea"/>
              </a:rPr>
              <a:t>a region of the chromosome</a:t>
            </a:r>
          </a:p>
        </p:txBody>
      </p:sp>
      <p:sp>
        <p:nvSpPr>
          <p:cNvPr id="45064" name="Text Box 8">
            <a:extLst>
              <a:ext uri="{FF2B5EF4-FFF2-40B4-BE49-F238E27FC236}">
                <a16:creationId xmlns:a16="http://schemas.microsoft.com/office/drawing/2014/main" id="{9B71CF2A-08E3-5C4F-A8CF-A55C26FFB07E}"/>
              </a:ext>
            </a:extLst>
          </p:cNvPr>
          <p:cNvSpPr txBox="1">
            <a:spLocks noChangeArrowheads="1"/>
          </p:cNvSpPr>
          <p:nvPr/>
        </p:nvSpPr>
        <p:spPr bwMode="auto">
          <a:xfrm>
            <a:off x="1736726" y="5676901"/>
            <a:ext cx="1490663" cy="430887"/>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defRPr/>
            </a:pPr>
            <a:r>
              <a:rPr lang="en-US" altLang="en-US" sz="1050" i="0" dirty="0">
                <a:solidFill>
                  <a:srgbClr val="000000"/>
                </a:solidFill>
                <a:latin typeface="Arial" charset="0"/>
                <a:ea typeface="+mn-ea"/>
              </a:rPr>
              <a:t>Cytoplasmic absorption</a:t>
            </a:r>
          </a:p>
        </p:txBody>
      </p:sp>
      <p:sp>
        <p:nvSpPr>
          <p:cNvPr id="45065" name="Text Box 9">
            <a:extLst>
              <a:ext uri="{FF2B5EF4-FFF2-40B4-BE49-F238E27FC236}">
                <a16:creationId xmlns:a16="http://schemas.microsoft.com/office/drawing/2014/main" id="{029057A0-8BC0-1B4B-A548-4D04BEDE0683}"/>
              </a:ext>
            </a:extLst>
          </p:cNvPr>
          <p:cNvSpPr txBox="1">
            <a:spLocks noChangeArrowheads="1"/>
          </p:cNvSpPr>
          <p:nvPr/>
        </p:nvSpPr>
        <p:spPr bwMode="auto">
          <a:xfrm>
            <a:off x="4378326" y="5676900"/>
            <a:ext cx="1287463" cy="415498"/>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defRPr/>
            </a:pPr>
            <a:r>
              <a:rPr lang="en-US" altLang="en-US" sz="1000" i="0" dirty="0">
                <a:solidFill>
                  <a:srgbClr val="000000"/>
                </a:solidFill>
                <a:latin typeface="Arial" charset="0"/>
                <a:ea typeface="+mn-ea"/>
              </a:rPr>
              <a:t>Background </a:t>
            </a:r>
          </a:p>
          <a:p>
            <a:pPr algn="ctr">
              <a:defRPr/>
            </a:pPr>
            <a:r>
              <a:rPr lang="en-US" altLang="en-US" sz="1000" i="0" dirty="0">
                <a:solidFill>
                  <a:srgbClr val="000000"/>
                </a:solidFill>
                <a:latin typeface="Arial" charset="0"/>
                <a:ea typeface="+mn-ea"/>
              </a:rPr>
              <a:t>signal</a:t>
            </a:r>
          </a:p>
        </p:txBody>
      </p:sp>
      <p:sp>
        <p:nvSpPr>
          <p:cNvPr id="45066" name="Text Box 10">
            <a:extLst>
              <a:ext uri="{FF2B5EF4-FFF2-40B4-BE49-F238E27FC236}">
                <a16:creationId xmlns:a16="http://schemas.microsoft.com/office/drawing/2014/main" id="{E0DF4799-9CCB-2245-91A0-D4A74313F1F4}"/>
              </a:ext>
            </a:extLst>
          </p:cNvPr>
          <p:cNvSpPr txBox="1">
            <a:spLocks noChangeArrowheads="1"/>
          </p:cNvSpPr>
          <p:nvPr/>
        </p:nvSpPr>
        <p:spPr bwMode="auto">
          <a:xfrm>
            <a:off x="5354639" y="2344739"/>
            <a:ext cx="4198937" cy="581025"/>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defRPr/>
            </a:pPr>
            <a:r>
              <a:rPr lang="en-US" altLang="en-US" sz="1600" i="0">
                <a:solidFill>
                  <a:srgbClr val="000000"/>
                </a:solidFill>
                <a:latin typeface="Arial" charset="0"/>
                <a:ea typeface="+mn-ea"/>
              </a:rPr>
              <a:t>Extinction values for chromosome and cytoplasm plotted against wavelength</a:t>
            </a:r>
          </a:p>
        </p:txBody>
      </p:sp>
      <p:sp>
        <p:nvSpPr>
          <p:cNvPr id="98315" name="Rectangle 11">
            <a:extLst>
              <a:ext uri="{FF2B5EF4-FFF2-40B4-BE49-F238E27FC236}">
                <a16:creationId xmlns:a16="http://schemas.microsoft.com/office/drawing/2014/main" id="{E8D7AE7C-C472-B54D-9E43-54C799A60CA0}"/>
              </a:ext>
            </a:extLst>
          </p:cNvPr>
          <p:cNvSpPr>
            <a:spLocks noChangeArrowheads="1"/>
          </p:cNvSpPr>
          <p:nvPr/>
        </p:nvSpPr>
        <p:spPr bwMode="auto">
          <a:xfrm>
            <a:off x="2235200" y="1066800"/>
            <a:ext cx="7772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endParaRPr lang="en-US" altLang="en-US" sz="2800" b="1" i="0">
              <a:solidFill>
                <a:srgbClr val="000000"/>
              </a:solidFill>
              <a:latin typeface="Arial" panose="020B0604020202020204" pitchFamily="34" charset="0"/>
            </a:endParaRPr>
          </a:p>
        </p:txBody>
      </p:sp>
      <p:sp>
        <p:nvSpPr>
          <p:cNvPr id="45068" name="Line 12">
            <a:extLst>
              <a:ext uri="{FF2B5EF4-FFF2-40B4-BE49-F238E27FC236}">
                <a16:creationId xmlns:a16="http://schemas.microsoft.com/office/drawing/2014/main" id="{9A1C8B76-C63B-0745-8A0C-65D8E95DA7E4}"/>
              </a:ext>
            </a:extLst>
          </p:cNvPr>
          <p:cNvSpPr>
            <a:spLocks noChangeShapeType="1"/>
          </p:cNvSpPr>
          <p:nvPr/>
        </p:nvSpPr>
        <p:spPr bwMode="auto">
          <a:xfrm flipV="1">
            <a:off x="2684463" y="5067300"/>
            <a:ext cx="0" cy="533400"/>
          </a:xfrm>
          <a:prstGeom prst="line">
            <a:avLst/>
          </a:prstGeom>
          <a:noFill/>
          <a:ln w="25400">
            <a:solidFill>
              <a:srgbClr val="000000"/>
            </a:solidFill>
            <a:round/>
            <a:headEnd/>
            <a:tailEnd type="triangle" w="med" len="me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45069" name="Line 13">
            <a:extLst>
              <a:ext uri="{FF2B5EF4-FFF2-40B4-BE49-F238E27FC236}">
                <a16:creationId xmlns:a16="http://schemas.microsoft.com/office/drawing/2014/main" id="{E0BA5C4A-4671-CA47-8DC5-D5404AE7F22D}"/>
              </a:ext>
            </a:extLst>
          </p:cNvPr>
          <p:cNvSpPr>
            <a:spLocks noChangeShapeType="1"/>
          </p:cNvSpPr>
          <p:nvPr/>
        </p:nvSpPr>
        <p:spPr bwMode="auto">
          <a:xfrm flipV="1">
            <a:off x="4919663" y="5067300"/>
            <a:ext cx="0" cy="533400"/>
          </a:xfrm>
          <a:prstGeom prst="line">
            <a:avLst/>
          </a:prstGeom>
          <a:noFill/>
          <a:ln w="25400">
            <a:solidFill>
              <a:srgbClr val="000000"/>
            </a:solidFill>
            <a:round/>
            <a:headEnd/>
            <a:tailEnd type="triangle" w="med" len="me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45070" name="Text Box 14">
            <a:extLst>
              <a:ext uri="{FF2B5EF4-FFF2-40B4-BE49-F238E27FC236}">
                <a16:creationId xmlns:a16="http://schemas.microsoft.com/office/drawing/2014/main" id="{8960D9E0-785F-E34F-985F-5AE85A21E76C}"/>
              </a:ext>
            </a:extLst>
          </p:cNvPr>
          <p:cNvSpPr txBox="1">
            <a:spLocks noChangeArrowheads="1"/>
          </p:cNvSpPr>
          <p:nvPr/>
        </p:nvSpPr>
        <p:spPr bwMode="auto">
          <a:xfrm>
            <a:off x="3024189" y="5676900"/>
            <a:ext cx="1489075" cy="400110"/>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defRPr/>
            </a:pPr>
            <a:r>
              <a:rPr lang="en-US" altLang="en-US" sz="1000" i="0" dirty="0">
                <a:solidFill>
                  <a:srgbClr val="000000"/>
                </a:solidFill>
                <a:latin typeface="Arial" charset="0"/>
                <a:ea typeface="+mn-ea"/>
              </a:rPr>
              <a:t>Chromosomal absorption</a:t>
            </a:r>
          </a:p>
        </p:txBody>
      </p:sp>
      <p:sp>
        <p:nvSpPr>
          <p:cNvPr id="45071" name="Line 15">
            <a:extLst>
              <a:ext uri="{FF2B5EF4-FFF2-40B4-BE49-F238E27FC236}">
                <a16:creationId xmlns:a16="http://schemas.microsoft.com/office/drawing/2014/main" id="{3750E10B-139A-0245-BE0A-1F68D165A6EC}"/>
              </a:ext>
            </a:extLst>
          </p:cNvPr>
          <p:cNvSpPr>
            <a:spLocks noChangeShapeType="1"/>
          </p:cNvSpPr>
          <p:nvPr/>
        </p:nvSpPr>
        <p:spPr bwMode="auto">
          <a:xfrm flipV="1">
            <a:off x="3565525" y="5067300"/>
            <a:ext cx="0" cy="533400"/>
          </a:xfrm>
          <a:prstGeom prst="line">
            <a:avLst/>
          </a:prstGeom>
          <a:noFill/>
          <a:ln w="25400">
            <a:solidFill>
              <a:srgbClr val="000000"/>
            </a:solidFill>
            <a:round/>
            <a:headEnd/>
            <a:tailEnd type="triangle" w="med" len="me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45072" name="Line 17">
            <a:extLst>
              <a:ext uri="{FF2B5EF4-FFF2-40B4-BE49-F238E27FC236}">
                <a16:creationId xmlns:a16="http://schemas.microsoft.com/office/drawing/2014/main" id="{4B07CD13-0452-284C-A861-B6FCDF5AC07C}"/>
              </a:ext>
            </a:extLst>
          </p:cNvPr>
          <p:cNvSpPr>
            <a:spLocks noChangeShapeType="1"/>
          </p:cNvSpPr>
          <p:nvPr/>
        </p:nvSpPr>
        <p:spPr bwMode="auto">
          <a:xfrm>
            <a:off x="9588500" y="395288"/>
            <a:ext cx="0" cy="6108700"/>
          </a:xfrm>
          <a:prstGeom prst="line">
            <a:avLst/>
          </a:prstGeom>
          <a:noFill/>
          <a:ln w="38100">
            <a:solidFill>
              <a:srgbClr val="000000"/>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98321" name="Oval 18">
            <a:extLst>
              <a:ext uri="{FF2B5EF4-FFF2-40B4-BE49-F238E27FC236}">
                <a16:creationId xmlns:a16="http://schemas.microsoft.com/office/drawing/2014/main" id="{3CB2130D-8CD9-BD4A-A173-92410CA75A66}"/>
              </a:ext>
            </a:extLst>
          </p:cNvPr>
          <p:cNvSpPr>
            <a:spLocks noChangeArrowheads="1"/>
          </p:cNvSpPr>
          <p:nvPr/>
        </p:nvSpPr>
        <p:spPr bwMode="auto">
          <a:xfrm>
            <a:off x="9493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22" name="Oval 19">
            <a:extLst>
              <a:ext uri="{FF2B5EF4-FFF2-40B4-BE49-F238E27FC236}">
                <a16:creationId xmlns:a16="http://schemas.microsoft.com/office/drawing/2014/main" id="{0B4846B6-0D61-9041-983B-8B6513428318}"/>
              </a:ext>
            </a:extLst>
          </p:cNvPr>
          <p:cNvSpPr>
            <a:spLocks noChangeArrowheads="1"/>
          </p:cNvSpPr>
          <p:nvPr/>
        </p:nvSpPr>
        <p:spPr bwMode="auto">
          <a:xfrm>
            <a:off x="9496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23" name="Oval 20">
            <a:extLst>
              <a:ext uri="{FF2B5EF4-FFF2-40B4-BE49-F238E27FC236}">
                <a16:creationId xmlns:a16="http://schemas.microsoft.com/office/drawing/2014/main" id="{421D988B-A25F-2D44-9F64-7460975BEA8C}"/>
              </a:ext>
            </a:extLst>
          </p:cNvPr>
          <p:cNvSpPr>
            <a:spLocks noChangeArrowheads="1"/>
          </p:cNvSpPr>
          <p:nvPr/>
        </p:nvSpPr>
        <p:spPr bwMode="auto">
          <a:xfrm>
            <a:off x="9499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24" name="Oval 21">
            <a:extLst>
              <a:ext uri="{FF2B5EF4-FFF2-40B4-BE49-F238E27FC236}">
                <a16:creationId xmlns:a16="http://schemas.microsoft.com/office/drawing/2014/main" id="{247EA8C5-8C5F-3D4C-B0CF-8490458E6311}"/>
              </a:ext>
            </a:extLst>
          </p:cNvPr>
          <p:cNvSpPr>
            <a:spLocks noChangeArrowheads="1"/>
          </p:cNvSpPr>
          <p:nvPr/>
        </p:nvSpPr>
        <p:spPr bwMode="auto">
          <a:xfrm>
            <a:off x="9491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25" name="Oval 22">
            <a:extLst>
              <a:ext uri="{FF2B5EF4-FFF2-40B4-BE49-F238E27FC236}">
                <a16:creationId xmlns:a16="http://schemas.microsoft.com/office/drawing/2014/main" id="{B143F0F6-B53E-BC4C-9FF5-823FA0D47A71}"/>
              </a:ext>
            </a:extLst>
          </p:cNvPr>
          <p:cNvSpPr>
            <a:spLocks noChangeArrowheads="1"/>
          </p:cNvSpPr>
          <p:nvPr/>
        </p:nvSpPr>
        <p:spPr bwMode="auto">
          <a:xfrm>
            <a:off x="9498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26" name="Oval 23">
            <a:extLst>
              <a:ext uri="{FF2B5EF4-FFF2-40B4-BE49-F238E27FC236}">
                <a16:creationId xmlns:a16="http://schemas.microsoft.com/office/drawing/2014/main" id="{4C4A8B61-4317-D04C-8038-DBA92FD184AF}"/>
              </a:ext>
            </a:extLst>
          </p:cNvPr>
          <p:cNvSpPr>
            <a:spLocks noChangeArrowheads="1"/>
          </p:cNvSpPr>
          <p:nvPr/>
        </p:nvSpPr>
        <p:spPr bwMode="auto">
          <a:xfrm>
            <a:off x="9501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27" name="Oval 24">
            <a:extLst>
              <a:ext uri="{FF2B5EF4-FFF2-40B4-BE49-F238E27FC236}">
                <a16:creationId xmlns:a16="http://schemas.microsoft.com/office/drawing/2014/main" id="{A3F678B8-B4E9-894D-BA45-2097376CCA6B}"/>
              </a:ext>
            </a:extLst>
          </p:cNvPr>
          <p:cNvSpPr>
            <a:spLocks noChangeArrowheads="1"/>
          </p:cNvSpPr>
          <p:nvPr/>
        </p:nvSpPr>
        <p:spPr bwMode="auto">
          <a:xfrm>
            <a:off x="9493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28" name="Oval 25">
            <a:extLst>
              <a:ext uri="{FF2B5EF4-FFF2-40B4-BE49-F238E27FC236}">
                <a16:creationId xmlns:a16="http://schemas.microsoft.com/office/drawing/2014/main" id="{10536967-DA38-874F-9BB4-59B6D1AB3546}"/>
              </a:ext>
            </a:extLst>
          </p:cNvPr>
          <p:cNvSpPr>
            <a:spLocks noChangeArrowheads="1"/>
          </p:cNvSpPr>
          <p:nvPr/>
        </p:nvSpPr>
        <p:spPr bwMode="auto">
          <a:xfrm>
            <a:off x="9483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29" name="Oval 26">
            <a:extLst>
              <a:ext uri="{FF2B5EF4-FFF2-40B4-BE49-F238E27FC236}">
                <a16:creationId xmlns:a16="http://schemas.microsoft.com/office/drawing/2014/main" id="{0629C1AF-4F14-F347-BD14-5E26B1AE83D4}"/>
              </a:ext>
            </a:extLst>
          </p:cNvPr>
          <p:cNvSpPr>
            <a:spLocks noChangeArrowheads="1"/>
          </p:cNvSpPr>
          <p:nvPr/>
        </p:nvSpPr>
        <p:spPr bwMode="auto">
          <a:xfrm>
            <a:off x="9485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30" name="Oval 27">
            <a:extLst>
              <a:ext uri="{FF2B5EF4-FFF2-40B4-BE49-F238E27FC236}">
                <a16:creationId xmlns:a16="http://schemas.microsoft.com/office/drawing/2014/main" id="{66E9AD5C-EB14-F040-A7BE-3EAB79441686}"/>
              </a:ext>
            </a:extLst>
          </p:cNvPr>
          <p:cNvSpPr>
            <a:spLocks noChangeArrowheads="1"/>
          </p:cNvSpPr>
          <p:nvPr/>
        </p:nvSpPr>
        <p:spPr bwMode="auto">
          <a:xfrm>
            <a:off x="9486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31" name="Oval 28">
            <a:extLst>
              <a:ext uri="{FF2B5EF4-FFF2-40B4-BE49-F238E27FC236}">
                <a16:creationId xmlns:a16="http://schemas.microsoft.com/office/drawing/2014/main" id="{784C189A-392F-F04D-BD61-6023F83E205E}"/>
              </a:ext>
            </a:extLst>
          </p:cNvPr>
          <p:cNvSpPr>
            <a:spLocks noChangeArrowheads="1"/>
          </p:cNvSpPr>
          <p:nvPr/>
        </p:nvSpPr>
        <p:spPr bwMode="auto">
          <a:xfrm>
            <a:off x="9501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32" name="Oval 29">
            <a:extLst>
              <a:ext uri="{FF2B5EF4-FFF2-40B4-BE49-F238E27FC236}">
                <a16:creationId xmlns:a16="http://schemas.microsoft.com/office/drawing/2014/main" id="{81C67EE1-6AC8-D546-8E7E-2E4FBBF2A98F}"/>
              </a:ext>
            </a:extLst>
          </p:cNvPr>
          <p:cNvSpPr>
            <a:spLocks noChangeArrowheads="1"/>
          </p:cNvSpPr>
          <p:nvPr/>
        </p:nvSpPr>
        <p:spPr bwMode="auto">
          <a:xfrm>
            <a:off x="9494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33" name="Oval 30">
            <a:extLst>
              <a:ext uri="{FF2B5EF4-FFF2-40B4-BE49-F238E27FC236}">
                <a16:creationId xmlns:a16="http://schemas.microsoft.com/office/drawing/2014/main" id="{C89EB3A4-72E1-DA4E-B6BF-550D7E69B596}"/>
              </a:ext>
            </a:extLst>
          </p:cNvPr>
          <p:cNvSpPr>
            <a:spLocks noChangeArrowheads="1"/>
          </p:cNvSpPr>
          <p:nvPr/>
        </p:nvSpPr>
        <p:spPr bwMode="auto">
          <a:xfrm>
            <a:off x="9494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34" name="Oval 31">
            <a:extLst>
              <a:ext uri="{FF2B5EF4-FFF2-40B4-BE49-F238E27FC236}">
                <a16:creationId xmlns:a16="http://schemas.microsoft.com/office/drawing/2014/main" id="{AD6C3ED1-18CB-104F-8D73-3E6F20D46C07}"/>
              </a:ext>
            </a:extLst>
          </p:cNvPr>
          <p:cNvSpPr>
            <a:spLocks noChangeArrowheads="1"/>
          </p:cNvSpPr>
          <p:nvPr/>
        </p:nvSpPr>
        <p:spPr bwMode="auto">
          <a:xfrm>
            <a:off x="9490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35" name="Oval 32">
            <a:extLst>
              <a:ext uri="{FF2B5EF4-FFF2-40B4-BE49-F238E27FC236}">
                <a16:creationId xmlns:a16="http://schemas.microsoft.com/office/drawing/2014/main" id="{69438B66-14C8-B544-A567-03B55367910E}"/>
              </a:ext>
            </a:extLst>
          </p:cNvPr>
          <p:cNvSpPr>
            <a:spLocks noChangeArrowheads="1"/>
          </p:cNvSpPr>
          <p:nvPr/>
        </p:nvSpPr>
        <p:spPr bwMode="auto">
          <a:xfrm>
            <a:off x="9490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36" name="Oval 33">
            <a:extLst>
              <a:ext uri="{FF2B5EF4-FFF2-40B4-BE49-F238E27FC236}">
                <a16:creationId xmlns:a16="http://schemas.microsoft.com/office/drawing/2014/main" id="{31E38B2A-7D73-A74D-A392-290D21DC49E9}"/>
              </a:ext>
            </a:extLst>
          </p:cNvPr>
          <p:cNvSpPr>
            <a:spLocks noChangeArrowheads="1"/>
          </p:cNvSpPr>
          <p:nvPr/>
        </p:nvSpPr>
        <p:spPr bwMode="auto">
          <a:xfrm>
            <a:off x="9486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45089" name="Text Box 34">
            <a:extLst>
              <a:ext uri="{FF2B5EF4-FFF2-40B4-BE49-F238E27FC236}">
                <a16:creationId xmlns:a16="http://schemas.microsoft.com/office/drawing/2014/main" id="{8A4BE3DD-772C-F64D-A270-AEAB97FA31D3}"/>
              </a:ext>
            </a:extLst>
          </p:cNvPr>
          <p:cNvSpPr txBox="1">
            <a:spLocks noChangeArrowheads="1"/>
          </p:cNvSpPr>
          <p:nvPr/>
        </p:nvSpPr>
        <p:spPr bwMode="auto">
          <a:xfrm>
            <a:off x="9677400" y="5357813"/>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solidFill>
                  <a:srgbClr val="000000"/>
                </a:solidFill>
                <a:latin typeface="Palatino Linotype" charset="0"/>
                <a:ea typeface="+mn-ea"/>
              </a:rPr>
              <a:t>1936</a:t>
            </a:r>
          </a:p>
        </p:txBody>
      </p:sp>
      <p:sp>
        <p:nvSpPr>
          <p:cNvPr id="98338" name="Oval 35">
            <a:extLst>
              <a:ext uri="{FF2B5EF4-FFF2-40B4-BE49-F238E27FC236}">
                <a16:creationId xmlns:a16="http://schemas.microsoft.com/office/drawing/2014/main" id="{6F01588A-325F-DB45-A4D5-8A6327FCD239}"/>
              </a:ext>
            </a:extLst>
          </p:cNvPr>
          <p:cNvSpPr>
            <a:spLocks noChangeArrowheads="1"/>
          </p:cNvSpPr>
          <p:nvPr/>
        </p:nvSpPr>
        <p:spPr bwMode="auto">
          <a:xfrm>
            <a:off x="9483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39" name="Oval 36">
            <a:extLst>
              <a:ext uri="{FF2B5EF4-FFF2-40B4-BE49-F238E27FC236}">
                <a16:creationId xmlns:a16="http://schemas.microsoft.com/office/drawing/2014/main" id="{332CBD19-4B14-E748-8EAB-8DA06FCDE276}"/>
              </a:ext>
            </a:extLst>
          </p:cNvPr>
          <p:cNvSpPr>
            <a:spLocks noChangeArrowheads="1"/>
          </p:cNvSpPr>
          <p:nvPr/>
        </p:nvSpPr>
        <p:spPr bwMode="auto">
          <a:xfrm>
            <a:off x="9491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40" name="Oval 37">
            <a:extLst>
              <a:ext uri="{FF2B5EF4-FFF2-40B4-BE49-F238E27FC236}">
                <a16:creationId xmlns:a16="http://schemas.microsoft.com/office/drawing/2014/main" id="{65D8343D-FAAE-F242-AB76-01815182D15C}"/>
              </a:ext>
            </a:extLst>
          </p:cNvPr>
          <p:cNvSpPr>
            <a:spLocks noChangeArrowheads="1"/>
          </p:cNvSpPr>
          <p:nvPr/>
        </p:nvSpPr>
        <p:spPr bwMode="auto">
          <a:xfrm>
            <a:off x="9488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41" name="Oval 38">
            <a:extLst>
              <a:ext uri="{FF2B5EF4-FFF2-40B4-BE49-F238E27FC236}">
                <a16:creationId xmlns:a16="http://schemas.microsoft.com/office/drawing/2014/main" id="{8BF3F7D7-9543-D348-99E9-DD28FE4DC97E}"/>
              </a:ext>
            </a:extLst>
          </p:cNvPr>
          <p:cNvSpPr>
            <a:spLocks noChangeArrowheads="1"/>
          </p:cNvSpPr>
          <p:nvPr/>
        </p:nvSpPr>
        <p:spPr bwMode="auto">
          <a:xfrm>
            <a:off x="9485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42" name="Oval 39">
            <a:extLst>
              <a:ext uri="{FF2B5EF4-FFF2-40B4-BE49-F238E27FC236}">
                <a16:creationId xmlns:a16="http://schemas.microsoft.com/office/drawing/2014/main" id="{BB7ABDBA-9B61-964C-81C5-8C38697B3458}"/>
              </a:ext>
            </a:extLst>
          </p:cNvPr>
          <p:cNvSpPr>
            <a:spLocks noChangeArrowheads="1"/>
          </p:cNvSpPr>
          <p:nvPr/>
        </p:nvSpPr>
        <p:spPr bwMode="auto">
          <a:xfrm>
            <a:off x="9493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43" name="Oval 40">
            <a:extLst>
              <a:ext uri="{FF2B5EF4-FFF2-40B4-BE49-F238E27FC236}">
                <a16:creationId xmlns:a16="http://schemas.microsoft.com/office/drawing/2014/main" id="{C5A93498-908D-8046-842C-B7DB854399FA}"/>
              </a:ext>
            </a:extLst>
          </p:cNvPr>
          <p:cNvSpPr>
            <a:spLocks noChangeArrowheads="1"/>
          </p:cNvSpPr>
          <p:nvPr/>
        </p:nvSpPr>
        <p:spPr bwMode="auto">
          <a:xfrm>
            <a:off x="9490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44" name="Oval 41">
            <a:extLst>
              <a:ext uri="{FF2B5EF4-FFF2-40B4-BE49-F238E27FC236}">
                <a16:creationId xmlns:a16="http://schemas.microsoft.com/office/drawing/2014/main" id="{51B7505C-625B-D749-B217-A6AC5D31D8E1}"/>
              </a:ext>
            </a:extLst>
          </p:cNvPr>
          <p:cNvSpPr>
            <a:spLocks noChangeArrowheads="1"/>
          </p:cNvSpPr>
          <p:nvPr/>
        </p:nvSpPr>
        <p:spPr bwMode="auto">
          <a:xfrm>
            <a:off x="9486900" y="51355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45" name="Oval 42">
            <a:extLst>
              <a:ext uri="{FF2B5EF4-FFF2-40B4-BE49-F238E27FC236}">
                <a16:creationId xmlns:a16="http://schemas.microsoft.com/office/drawing/2014/main" id="{9FC5D0C6-1716-1841-A97A-B41929A559E2}"/>
              </a:ext>
            </a:extLst>
          </p:cNvPr>
          <p:cNvSpPr>
            <a:spLocks noChangeArrowheads="1"/>
          </p:cNvSpPr>
          <p:nvPr/>
        </p:nvSpPr>
        <p:spPr bwMode="auto">
          <a:xfrm>
            <a:off x="9486900" y="53165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46" name="Oval 43">
            <a:extLst>
              <a:ext uri="{FF2B5EF4-FFF2-40B4-BE49-F238E27FC236}">
                <a16:creationId xmlns:a16="http://schemas.microsoft.com/office/drawing/2014/main" id="{9C6C1991-D859-E74A-8E85-A49CC90C68B3}"/>
              </a:ext>
            </a:extLst>
          </p:cNvPr>
          <p:cNvSpPr>
            <a:spLocks noChangeArrowheads="1"/>
          </p:cNvSpPr>
          <p:nvPr/>
        </p:nvSpPr>
        <p:spPr bwMode="auto">
          <a:xfrm>
            <a:off x="9496425" y="549751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Tree>
  </p:cSld>
  <p:clrMapOvr>
    <a:masterClrMapping/>
  </p:clrMapOvr>
  <p:transition advClick="0" advTm="10800">
    <p:fade/>
  </p:transition>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0354" name="Group 2">
            <a:extLst>
              <a:ext uri="{FF2B5EF4-FFF2-40B4-BE49-F238E27FC236}">
                <a16:creationId xmlns:a16="http://schemas.microsoft.com/office/drawing/2014/main" id="{370E3807-3D4A-8343-A76C-1A11FFD3F7A1}"/>
              </a:ext>
            </a:extLst>
          </p:cNvPr>
          <p:cNvGrpSpPr>
            <a:grpSpLocks/>
          </p:cNvGrpSpPr>
          <p:nvPr/>
        </p:nvGrpSpPr>
        <p:grpSpPr bwMode="auto">
          <a:xfrm>
            <a:off x="1524000" y="1216025"/>
            <a:ext cx="3633788" cy="4572000"/>
            <a:chOff x="123" y="861"/>
            <a:chExt cx="2832" cy="2880"/>
          </a:xfrm>
        </p:grpSpPr>
        <p:sp>
          <p:nvSpPr>
            <p:cNvPr id="100390" name="Rectangle 3">
              <a:extLst>
                <a:ext uri="{FF2B5EF4-FFF2-40B4-BE49-F238E27FC236}">
                  <a16:creationId xmlns:a16="http://schemas.microsoft.com/office/drawing/2014/main" id="{4BCA4AA4-B9A4-E74D-BF9D-439F55197187}"/>
                </a:ext>
              </a:extLst>
            </p:cNvPr>
            <p:cNvSpPr>
              <a:spLocks noChangeAspect="1" noChangeArrowheads="1"/>
            </p:cNvSpPr>
            <p:nvPr/>
          </p:nvSpPr>
          <p:spPr bwMode="auto">
            <a:xfrm>
              <a:off x="123" y="861"/>
              <a:ext cx="2832" cy="2880"/>
            </a:xfrm>
            <a:prstGeom prst="rect">
              <a:avLst/>
            </a:prstGeom>
            <a:solidFill>
              <a:srgbClr val="F7F7F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pic>
          <p:nvPicPr>
            <p:cNvPr id="100391" name="Picture 4" descr="Science 29">
              <a:extLst>
                <a:ext uri="{FF2B5EF4-FFF2-40B4-BE49-F238E27FC236}">
                  <a16:creationId xmlns:a16="http://schemas.microsoft.com/office/drawing/2014/main" id="{D23B3C35-2FCF-EA47-9CDF-B6CFA7D7156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60000">
              <a:off x="123" y="3117"/>
              <a:ext cx="2778"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0355" name="Picture 5" descr="Science 428">
            <a:extLst>
              <a:ext uri="{FF2B5EF4-FFF2-40B4-BE49-F238E27FC236}">
                <a16:creationId xmlns:a16="http://schemas.microsoft.com/office/drawing/2014/main" id="{2262C084-FD6D-7B41-845C-FC471A91A0E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48276" y="1208088"/>
            <a:ext cx="4056063" cy="424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6" name="Rectangle 6">
            <a:extLst>
              <a:ext uri="{FF2B5EF4-FFF2-40B4-BE49-F238E27FC236}">
                <a16:creationId xmlns:a16="http://schemas.microsoft.com/office/drawing/2014/main" id="{73BDEFB7-6D37-D243-9C56-F344F42856EC}"/>
              </a:ext>
            </a:extLst>
          </p:cNvPr>
          <p:cNvSpPr>
            <a:spLocks noGrp="1" noChangeArrowheads="1"/>
          </p:cNvSpPr>
          <p:nvPr>
            <p:ph type="title"/>
          </p:nvPr>
        </p:nvSpPr>
        <p:spPr>
          <a:xfrm>
            <a:off x="1524001" y="1"/>
            <a:ext cx="6748463" cy="911225"/>
          </a:xfrm>
        </p:spPr>
        <p:txBody>
          <a:bodyPr/>
          <a:lstStyle/>
          <a:p>
            <a:pPr eaLnBrk="1" hangingPunct="1"/>
            <a:r>
              <a:rPr lang="en-US" altLang="en-US" b="1">
                <a:solidFill>
                  <a:srgbClr val="000000"/>
                </a:solidFill>
                <a:latin typeface="Arial" panose="020B0604020202020204" pitchFamily="34" charset="0"/>
                <a:ea typeface="ＭＳ Ｐゴシック" panose="020B0600070205080204" pitchFamily="34" charset="-128"/>
              </a:rPr>
              <a:t>Early Microfluorometric Scanner</a:t>
            </a:r>
            <a:br>
              <a:rPr lang="en-US" altLang="en-US" b="1">
                <a:solidFill>
                  <a:srgbClr val="000000"/>
                </a:solidFill>
                <a:latin typeface="Arial" panose="020B0604020202020204" pitchFamily="34" charset="0"/>
                <a:ea typeface="ＭＳ Ｐゴシック" panose="020B0600070205080204" pitchFamily="34" charset="-128"/>
              </a:rPr>
            </a:br>
            <a:r>
              <a:rPr lang="en-US" altLang="en-US" b="1">
                <a:solidFill>
                  <a:srgbClr val="000000"/>
                </a:solidFill>
                <a:latin typeface="Arial" panose="020B0604020202020204" pitchFamily="34" charset="0"/>
                <a:ea typeface="ＭＳ Ｐゴシック" panose="020B0600070205080204" pitchFamily="34" charset="-128"/>
              </a:rPr>
              <a:t>Robert Mellors 1951</a:t>
            </a:r>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46085" name="Text Box 7">
            <a:extLst>
              <a:ext uri="{FF2B5EF4-FFF2-40B4-BE49-F238E27FC236}">
                <a16:creationId xmlns:a16="http://schemas.microsoft.com/office/drawing/2014/main" id="{95DF2576-3C31-7C46-A6F1-90C0BDC71F33}"/>
              </a:ext>
            </a:extLst>
          </p:cNvPr>
          <p:cNvSpPr txBox="1">
            <a:spLocks noChangeArrowheads="1"/>
          </p:cNvSpPr>
          <p:nvPr/>
        </p:nvSpPr>
        <p:spPr bwMode="auto">
          <a:xfrm>
            <a:off x="1942276" y="5861050"/>
            <a:ext cx="7362063" cy="230832"/>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900" dirty="0">
                <a:solidFill>
                  <a:srgbClr val="000000"/>
                </a:solidFill>
                <a:latin typeface="Arial" charset="0"/>
                <a:ea typeface="+mn-ea"/>
              </a:rPr>
              <a:t>RC Mellors &amp; R. Silver, A microfluorometric scanner for the differential detection of cells: application to exfoliative cytology, Science </a:t>
            </a:r>
            <a:r>
              <a:rPr lang="en-US" altLang="en-US" sz="900" u="sng" dirty="0">
                <a:solidFill>
                  <a:srgbClr val="000000"/>
                </a:solidFill>
                <a:latin typeface="Arial" charset="0"/>
                <a:ea typeface="+mn-ea"/>
              </a:rPr>
              <a:t>104</a:t>
            </a:r>
            <a:r>
              <a:rPr lang="en-US" altLang="en-US" sz="900" dirty="0">
                <a:solidFill>
                  <a:srgbClr val="000000"/>
                </a:solidFill>
                <a:latin typeface="Arial" charset="0"/>
                <a:ea typeface="+mn-ea"/>
              </a:rPr>
              <a:t>, 1951</a:t>
            </a:r>
          </a:p>
        </p:txBody>
      </p:sp>
      <p:grpSp>
        <p:nvGrpSpPr>
          <p:cNvPr id="100358" name="Group 15">
            <a:extLst>
              <a:ext uri="{FF2B5EF4-FFF2-40B4-BE49-F238E27FC236}">
                <a16:creationId xmlns:a16="http://schemas.microsoft.com/office/drawing/2014/main" id="{AFB474EB-9819-7742-8C5F-B713E58C0EF7}"/>
              </a:ext>
            </a:extLst>
          </p:cNvPr>
          <p:cNvGrpSpPr>
            <a:grpSpLocks/>
          </p:cNvGrpSpPr>
          <p:nvPr/>
        </p:nvGrpSpPr>
        <p:grpSpPr bwMode="auto">
          <a:xfrm>
            <a:off x="1524000" y="1163638"/>
            <a:ext cx="3582988" cy="3732212"/>
            <a:chOff x="2136" y="1200"/>
            <a:chExt cx="3408" cy="2880"/>
          </a:xfrm>
        </p:grpSpPr>
        <p:sp>
          <p:nvSpPr>
            <p:cNvPr id="100388" name="Rectangle 16">
              <a:extLst>
                <a:ext uri="{FF2B5EF4-FFF2-40B4-BE49-F238E27FC236}">
                  <a16:creationId xmlns:a16="http://schemas.microsoft.com/office/drawing/2014/main" id="{108EEB98-B919-0543-ADD2-4CB313778177}"/>
                </a:ext>
              </a:extLst>
            </p:cNvPr>
            <p:cNvSpPr>
              <a:spLocks noChangeAspect="1" noChangeArrowheads="1"/>
            </p:cNvSpPr>
            <p:nvPr/>
          </p:nvSpPr>
          <p:spPr bwMode="auto">
            <a:xfrm>
              <a:off x="2136" y="1200"/>
              <a:ext cx="3408" cy="2880"/>
            </a:xfrm>
            <a:prstGeom prst="rect">
              <a:avLst/>
            </a:prstGeom>
            <a:solidFill>
              <a:srgbClr val="F7F7F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pic>
          <p:nvPicPr>
            <p:cNvPr id="100389" name="Picture 17" descr="Science 29">
              <a:extLst>
                <a:ext uri="{FF2B5EF4-FFF2-40B4-BE49-F238E27FC236}">
                  <a16:creationId xmlns:a16="http://schemas.microsoft.com/office/drawing/2014/main" id="{AF433653-69C8-CC48-9547-99DFB38821B6}"/>
                </a:ext>
              </a:extLst>
            </p:cNvPr>
            <p:cNvPicPr preferRelativeResize="0">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60000">
              <a:off x="2183" y="1256"/>
              <a:ext cx="3312" cy="2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6087" name="Line 18">
            <a:extLst>
              <a:ext uri="{FF2B5EF4-FFF2-40B4-BE49-F238E27FC236}">
                <a16:creationId xmlns:a16="http://schemas.microsoft.com/office/drawing/2014/main" id="{BD8001AE-DA04-E04B-98DA-77768330265B}"/>
              </a:ext>
            </a:extLst>
          </p:cNvPr>
          <p:cNvSpPr>
            <a:spLocks noChangeShapeType="1"/>
          </p:cNvSpPr>
          <p:nvPr/>
        </p:nvSpPr>
        <p:spPr bwMode="auto">
          <a:xfrm>
            <a:off x="9588500" y="395288"/>
            <a:ext cx="0" cy="6108700"/>
          </a:xfrm>
          <a:prstGeom prst="line">
            <a:avLst/>
          </a:prstGeom>
          <a:noFill/>
          <a:ln w="38100">
            <a:solidFill>
              <a:srgbClr val="000000"/>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00360" name="Oval 19">
            <a:extLst>
              <a:ext uri="{FF2B5EF4-FFF2-40B4-BE49-F238E27FC236}">
                <a16:creationId xmlns:a16="http://schemas.microsoft.com/office/drawing/2014/main" id="{C43284CC-0E5E-C845-A6FA-177A792DD6FA}"/>
              </a:ext>
            </a:extLst>
          </p:cNvPr>
          <p:cNvSpPr>
            <a:spLocks noChangeArrowheads="1"/>
          </p:cNvSpPr>
          <p:nvPr/>
        </p:nvSpPr>
        <p:spPr bwMode="auto">
          <a:xfrm>
            <a:off x="9493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61" name="Oval 20">
            <a:extLst>
              <a:ext uri="{FF2B5EF4-FFF2-40B4-BE49-F238E27FC236}">
                <a16:creationId xmlns:a16="http://schemas.microsoft.com/office/drawing/2014/main" id="{B59561E0-F116-5E4E-947E-8120D2BB2685}"/>
              </a:ext>
            </a:extLst>
          </p:cNvPr>
          <p:cNvSpPr>
            <a:spLocks noChangeArrowheads="1"/>
          </p:cNvSpPr>
          <p:nvPr/>
        </p:nvSpPr>
        <p:spPr bwMode="auto">
          <a:xfrm>
            <a:off x="9496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62" name="Oval 21">
            <a:extLst>
              <a:ext uri="{FF2B5EF4-FFF2-40B4-BE49-F238E27FC236}">
                <a16:creationId xmlns:a16="http://schemas.microsoft.com/office/drawing/2014/main" id="{E57DD0D1-80AB-DF4F-B041-439553324855}"/>
              </a:ext>
            </a:extLst>
          </p:cNvPr>
          <p:cNvSpPr>
            <a:spLocks noChangeArrowheads="1"/>
          </p:cNvSpPr>
          <p:nvPr/>
        </p:nvSpPr>
        <p:spPr bwMode="auto">
          <a:xfrm>
            <a:off x="9499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63" name="Oval 22">
            <a:extLst>
              <a:ext uri="{FF2B5EF4-FFF2-40B4-BE49-F238E27FC236}">
                <a16:creationId xmlns:a16="http://schemas.microsoft.com/office/drawing/2014/main" id="{2D756144-3986-1D40-B6FE-DBA5CAFE3318}"/>
              </a:ext>
            </a:extLst>
          </p:cNvPr>
          <p:cNvSpPr>
            <a:spLocks noChangeArrowheads="1"/>
          </p:cNvSpPr>
          <p:nvPr/>
        </p:nvSpPr>
        <p:spPr bwMode="auto">
          <a:xfrm>
            <a:off x="9491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64" name="Oval 23">
            <a:extLst>
              <a:ext uri="{FF2B5EF4-FFF2-40B4-BE49-F238E27FC236}">
                <a16:creationId xmlns:a16="http://schemas.microsoft.com/office/drawing/2014/main" id="{BDEDB3F7-B493-FA40-BDE9-D90049799DFD}"/>
              </a:ext>
            </a:extLst>
          </p:cNvPr>
          <p:cNvSpPr>
            <a:spLocks noChangeArrowheads="1"/>
          </p:cNvSpPr>
          <p:nvPr/>
        </p:nvSpPr>
        <p:spPr bwMode="auto">
          <a:xfrm>
            <a:off x="9498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65" name="Oval 24">
            <a:extLst>
              <a:ext uri="{FF2B5EF4-FFF2-40B4-BE49-F238E27FC236}">
                <a16:creationId xmlns:a16="http://schemas.microsoft.com/office/drawing/2014/main" id="{7E99A587-4571-5C4B-824E-615F104EB2FA}"/>
              </a:ext>
            </a:extLst>
          </p:cNvPr>
          <p:cNvSpPr>
            <a:spLocks noChangeArrowheads="1"/>
          </p:cNvSpPr>
          <p:nvPr/>
        </p:nvSpPr>
        <p:spPr bwMode="auto">
          <a:xfrm>
            <a:off x="9501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66" name="Oval 25">
            <a:extLst>
              <a:ext uri="{FF2B5EF4-FFF2-40B4-BE49-F238E27FC236}">
                <a16:creationId xmlns:a16="http://schemas.microsoft.com/office/drawing/2014/main" id="{EBD0249F-44A9-B54B-A478-76141B243AC8}"/>
              </a:ext>
            </a:extLst>
          </p:cNvPr>
          <p:cNvSpPr>
            <a:spLocks noChangeArrowheads="1"/>
          </p:cNvSpPr>
          <p:nvPr/>
        </p:nvSpPr>
        <p:spPr bwMode="auto">
          <a:xfrm>
            <a:off x="9493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67" name="Oval 26">
            <a:extLst>
              <a:ext uri="{FF2B5EF4-FFF2-40B4-BE49-F238E27FC236}">
                <a16:creationId xmlns:a16="http://schemas.microsoft.com/office/drawing/2014/main" id="{B38C84C2-23FA-734C-8BB4-4C0EB96CC3E6}"/>
              </a:ext>
            </a:extLst>
          </p:cNvPr>
          <p:cNvSpPr>
            <a:spLocks noChangeArrowheads="1"/>
          </p:cNvSpPr>
          <p:nvPr/>
        </p:nvSpPr>
        <p:spPr bwMode="auto">
          <a:xfrm>
            <a:off x="9483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68" name="Oval 27">
            <a:extLst>
              <a:ext uri="{FF2B5EF4-FFF2-40B4-BE49-F238E27FC236}">
                <a16:creationId xmlns:a16="http://schemas.microsoft.com/office/drawing/2014/main" id="{0759A1C5-7858-7B4D-9098-63E85F4C1E12}"/>
              </a:ext>
            </a:extLst>
          </p:cNvPr>
          <p:cNvSpPr>
            <a:spLocks noChangeArrowheads="1"/>
          </p:cNvSpPr>
          <p:nvPr/>
        </p:nvSpPr>
        <p:spPr bwMode="auto">
          <a:xfrm>
            <a:off x="9485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69" name="Oval 28">
            <a:extLst>
              <a:ext uri="{FF2B5EF4-FFF2-40B4-BE49-F238E27FC236}">
                <a16:creationId xmlns:a16="http://schemas.microsoft.com/office/drawing/2014/main" id="{6C1DF79B-5F2B-8E4F-9D0D-58AD114A8558}"/>
              </a:ext>
            </a:extLst>
          </p:cNvPr>
          <p:cNvSpPr>
            <a:spLocks noChangeArrowheads="1"/>
          </p:cNvSpPr>
          <p:nvPr/>
        </p:nvSpPr>
        <p:spPr bwMode="auto">
          <a:xfrm>
            <a:off x="9486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70" name="Oval 29">
            <a:extLst>
              <a:ext uri="{FF2B5EF4-FFF2-40B4-BE49-F238E27FC236}">
                <a16:creationId xmlns:a16="http://schemas.microsoft.com/office/drawing/2014/main" id="{70B658AB-FA35-E047-A8F4-3CACC87967BC}"/>
              </a:ext>
            </a:extLst>
          </p:cNvPr>
          <p:cNvSpPr>
            <a:spLocks noChangeArrowheads="1"/>
          </p:cNvSpPr>
          <p:nvPr/>
        </p:nvSpPr>
        <p:spPr bwMode="auto">
          <a:xfrm>
            <a:off x="9501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71" name="Oval 30">
            <a:extLst>
              <a:ext uri="{FF2B5EF4-FFF2-40B4-BE49-F238E27FC236}">
                <a16:creationId xmlns:a16="http://schemas.microsoft.com/office/drawing/2014/main" id="{A36B6A09-1665-AE45-8DF9-CD5E981395D7}"/>
              </a:ext>
            </a:extLst>
          </p:cNvPr>
          <p:cNvSpPr>
            <a:spLocks noChangeArrowheads="1"/>
          </p:cNvSpPr>
          <p:nvPr/>
        </p:nvSpPr>
        <p:spPr bwMode="auto">
          <a:xfrm>
            <a:off x="9494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72" name="Oval 31">
            <a:extLst>
              <a:ext uri="{FF2B5EF4-FFF2-40B4-BE49-F238E27FC236}">
                <a16:creationId xmlns:a16="http://schemas.microsoft.com/office/drawing/2014/main" id="{2EA4AAFA-362B-7B4A-9E46-76FB6C3B1E49}"/>
              </a:ext>
            </a:extLst>
          </p:cNvPr>
          <p:cNvSpPr>
            <a:spLocks noChangeArrowheads="1"/>
          </p:cNvSpPr>
          <p:nvPr/>
        </p:nvSpPr>
        <p:spPr bwMode="auto">
          <a:xfrm>
            <a:off x="9494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73" name="Oval 32">
            <a:extLst>
              <a:ext uri="{FF2B5EF4-FFF2-40B4-BE49-F238E27FC236}">
                <a16:creationId xmlns:a16="http://schemas.microsoft.com/office/drawing/2014/main" id="{7CDE14D7-59AD-5740-A7C3-00919056C45F}"/>
              </a:ext>
            </a:extLst>
          </p:cNvPr>
          <p:cNvSpPr>
            <a:spLocks noChangeArrowheads="1"/>
          </p:cNvSpPr>
          <p:nvPr/>
        </p:nvSpPr>
        <p:spPr bwMode="auto">
          <a:xfrm>
            <a:off x="9490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74" name="Oval 33">
            <a:extLst>
              <a:ext uri="{FF2B5EF4-FFF2-40B4-BE49-F238E27FC236}">
                <a16:creationId xmlns:a16="http://schemas.microsoft.com/office/drawing/2014/main" id="{158AE168-F3A6-BB41-9A30-F306E112B0B7}"/>
              </a:ext>
            </a:extLst>
          </p:cNvPr>
          <p:cNvSpPr>
            <a:spLocks noChangeArrowheads="1"/>
          </p:cNvSpPr>
          <p:nvPr/>
        </p:nvSpPr>
        <p:spPr bwMode="auto">
          <a:xfrm>
            <a:off x="9490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75" name="Oval 34">
            <a:extLst>
              <a:ext uri="{FF2B5EF4-FFF2-40B4-BE49-F238E27FC236}">
                <a16:creationId xmlns:a16="http://schemas.microsoft.com/office/drawing/2014/main" id="{1174C953-F24C-3D47-A079-A4027B5DB84B}"/>
              </a:ext>
            </a:extLst>
          </p:cNvPr>
          <p:cNvSpPr>
            <a:spLocks noChangeArrowheads="1"/>
          </p:cNvSpPr>
          <p:nvPr/>
        </p:nvSpPr>
        <p:spPr bwMode="auto">
          <a:xfrm>
            <a:off x="9486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46104" name="Text Box 35">
            <a:extLst>
              <a:ext uri="{FF2B5EF4-FFF2-40B4-BE49-F238E27FC236}">
                <a16:creationId xmlns:a16="http://schemas.microsoft.com/office/drawing/2014/main" id="{BFAC4D7D-9848-7743-9103-7896630C8586}"/>
              </a:ext>
            </a:extLst>
          </p:cNvPr>
          <p:cNvSpPr txBox="1">
            <a:spLocks noChangeArrowheads="1"/>
          </p:cNvSpPr>
          <p:nvPr/>
        </p:nvSpPr>
        <p:spPr bwMode="auto">
          <a:xfrm>
            <a:off x="9677400" y="553878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solidFill>
                  <a:srgbClr val="000000"/>
                </a:solidFill>
                <a:latin typeface="Palatino Linotype" charset="0"/>
                <a:ea typeface="+mn-ea"/>
              </a:rPr>
              <a:t>1951</a:t>
            </a:r>
          </a:p>
        </p:txBody>
      </p:sp>
      <p:sp>
        <p:nvSpPr>
          <p:cNvPr id="100377" name="Oval 36">
            <a:extLst>
              <a:ext uri="{FF2B5EF4-FFF2-40B4-BE49-F238E27FC236}">
                <a16:creationId xmlns:a16="http://schemas.microsoft.com/office/drawing/2014/main" id="{E54276BA-B775-0A4F-8728-773881C5590E}"/>
              </a:ext>
            </a:extLst>
          </p:cNvPr>
          <p:cNvSpPr>
            <a:spLocks noChangeArrowheads="1"/>
          </p:cNvSpPr>
          <p:nvPr/>
        </p:nvSpPr>
        <p:spPr bwMode="auto">
          <a:xfrm>
            <a:off x="9483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78" name="Oval 37">
            <a:extLst>
              <a:ext uri="{FF2B5EF4-FFF2-40B4-BE49-F238E27FC236}">
                <a16:creationId xmlns:a16="http://schemas.microsoft.com/office/drawing/2014/main" id="{A6F184D0-EF52-5C41-A43E-87ACE6185A8D}"/>
              </a:ext>
            </a:extLst>
          </p:cNvPr>
          <p:cNvSpPr>
            <a:spLocks noChangeArrowheads="1"/>
          </p:cNvSpPr>
          <p:nvPr/>
        </p:nvSpPr>
        <p:spPr bwMode="auto">
          <a:xfrm>
            <a:off x="9491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79" name="Oval 38">
            <a:extLst>
              <a:ext uri="{FF2B5EF4-FFF2-40B4-BE49-F238E27FC236}">
                <a16:creationId xmlns:a16="http://schemas.microsoft.com/office/drawing/2014/main" id="{2E451E76-01EA-A043-A0D2-20294D6F34BB}"/>
              </a:ext>
            </a:extLst>
          </p:cNvPr>
          <p:cNvSpPr>
            <a:spLocks noChangeArrowheads="1"/>
          </p:cNvSpPr>
          <p:nvPr/>
        </p:nvSpPr>
        <p:spPr bwMode="auto">
          <a:xfrm>
            <a:off x="9488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80" name="Oval 39">
            <a:extLst>
              <a:ext uri="{FF2B5EF4-FFF2-40B4-BE49-F238E27FC236}">
                <a16:creationId xmlns:a16="http://schemas.microsoft.com/office/drawing/2014/main" id="{A4D1636C-4B5C-904D-BB1F-40CC52437DCF}"/>
              </a:ext>
            </a:extLst>
          </p:cNvPr>
          <p:cNvSpPr>
            <a:spLocks noChangeArrowheads="1"/>
          </p:cNvSpPr>
          <p:nvPr/>
        </p:nvSpPr>
        <p:spPr bwMode="auto">
          <a:xfrm>
            <a:off x="9485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81" name="Oval 40">
            <a:extLst>
              <a:ext uri="{FF2B5EF4-FFF2-40B4-BE49-F238E27FC236}">
                <a16:creationId xmlns:a16="http://schemas.microsoft.com/office/drawing/2014/main" id="{3465F354-7BDF-EB48-B1D3-B3352E86B6C5}"/>
              </a:ext>
            </a:extLst>
          </p:cNvPr>
          <p:cNvSpPr>
            <a:spLocks noChangeArrowheads="1"/>
          </p:cNvSpPr>
          <p:nvPr/>
        </p:nvSpPr>
        <p:spPr bwMode="auto">
          <a:xfrm>
            <a:off x="9493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82" name="Oval 41">
            <a:extLst>
              <a:ext uri="{FF2B5EF4-FFF2-40B4-BE49-F238E27FC236}">
                <a16:creationId xmlns:a16="http://schemas.microsoft.com/office/drawing/2014/main" id="{5176D7E4-ACBF-6249-BC4A-776B08E88F30}"/>
              </a:ext>
            </a:extLst>
          </p:cNvPr>
          <p:cNvSpPr>
            <a:spLocks noChangeArrowheads="1"/>
          </p:cNvSpPr>
          <p:nvPr/>
        </p:nvSpPr>
        <p:spPr bwMode="auto">
          <a:xfrm>
            <a:off x="9490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83" name="Oval 42">
            <a:extLst>
              <a:ext uri="{FF2B5EF4-FFF2-40B4-BE49-F238E27FC236}">
                <a16:creationId xmlns:a16="http://schemas.microsoft.com/office/drawing/2014/main" id="{FE2C0357-BB00-EB40-BDEE-13BBE0010DB5}"/>
              </a:ext>
            </a:extLst>
          </p:cNvPr>
          <p:cNvSpPr>
            <a:spLocks noChangeArrowheads="1"/>
          </p:cNvSpPr>
          <p:nvPr/>
        </p:nvSpPr>
        <p:spPr bwMode="auto">
          <a:xfrm>
            <a:off x="9486900" y="51355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84" name="Oval 43">
            <a:extLst>
              <a:ext uri="{FF2B5EF4-FFF2-40B4-BE49-F238E27FC236}">
                <a16:creationId xmlns:a16="http://schemas.microsoft.com/office/drawing/2014/main" id="{8FFE694C-C891-EE4D-8109-187CB3D9FF4C}"/>
              </a:ext>
            </a:extLst>
          </p:cNvPr>
          <p:cNvSpPr>
            <a:spLocks noChangeArrowheads="1"/>
          </p:cNvSpPr>
          <p:nvPr/>
        </p:nvSpPr>
        <p:spPr bwMode="auto">
          <a:xfrm>
            <a:off x="9486900" y="53165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85" name="Oval 44">
            <a:extLst>
              <a:ext uri="{FF2B5EF4-FFF2-40B4-BE49-F238E27FC236}">
                <a16:creationId xmlns:a16="http://schemas.microsoft.com/office/drawing/2014/main" id="{B0CB9169-3794-1C44-982F-1F29D0C39970}"/>
              </a:ext>
            </a:extLst>
          </p:cNvPr>
          <p:cNvSpPr>
            <a:spLocks noChangeArrowheads="1"/>
          </p:cNvSpPr>
          <p:nvPr/>
        </p:nvSpPr>
        <p:spPr bwMode="auto">
          <a:xfrm>
            <a:off x="9496425" y="5497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86" name="Oval 45">
            <a:extLst>
              <a:ext uri="{FF2B5EF4-FFF2-40B4-BE49-F238E27FC236}">
                <a16:creationId xmlns:a16="http://schemas.microsoft.com/office/drawing/2014/main" id="{F8619696-04D8-4741-852F-9C48DD0088DB}"/>
              </a:ext>
            </a:extLst>
          </p:cNvPr>
          <p:cNvSpPr>
            <a:spLocks noChangeArrowheads="1"/>
          </p:cNvSpPr>
          <p:nvPr/>
        </p:nvSpPr>
        <p:spPr bwMode="auto">
          <a:xfrm>
            <a:off x="9496425" y="567055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Tree>
  </p:cSld>
  <p:clrMapOvr>
    <a:masterClrMapping/>
  </p:clrMapOvr>
  <p:transition advClick="0" advTm="245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A0325482-F7D0-CA44-818A-DEB928ED04E6}"/>
              </a:ext>
            </a:extLst>
          </p:cNvPr>
          <p:cNvSpPr>
            <a:spLocks noGrp="1" noChangeArrowheads="1"/>
          </p:cNvSpPr>
          <p:nvPr>
            <p:ph type="title"/>
          </p:nvPr>
        </p:nvSpPr>
        <p:spPr>
          <a:xfrm>
            <a:off x="1643063" y="165894"/>
            <a:ext cx="5641975" cy="750888"/>
          </a:xfrm>
        </p:spPr>
        <p:txBody>
          <a:bodyPr/>
          <a:lstStyle/>
          <a:p>
            <a:pPr>
              <a:defRPr/>
            </a:pPr>
            <a:r>
              <a:rPr lang="en-US" altLang="en-US" dirty="0">
                <a:ea typeface="+mj-ea"/>
              </a:rPr>
              <a:t>Galileo Galilei  (1564-1642)</a:t>
            </a:r>
          </a:p>
        </p:txBody>
      </p:sp>
      <p:sp>
        <p:nvSpPr>
          <p:cNvPr id="22531" name="Text Box 4">
            <a:extLst>
              <a:ext uri="{FF2B5EF4-FFF2-40B4-BE49-F238E27FC236}">
                <a16:creationId xmlns:a16="http://schemas.microsoft.com/office/drawing/2014/main" id="{9FD2D64F-81A3-8449-AE50-DC6AD2AE651A}"/>
              </a:ext>
            </a:extLst>
          </p:cNvPr>
          <p:cNvSpPr txBox="1">
            <a:spLocks noChangeArrowheads="1"/>
          </p:cNvSpPr>
          <p:nvPr/>
        </p:nvSpPr>
        <p:spPr bwMode="auto">
          <a:xfrm>
            <a:off x="7843838" y="2286000"/>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buSzTx/>
              <a:buFontTx/>
              <a:buNone/>
            </a:pPr>
            <a:endParaRPr lang="en-US" altLang="en-US" sz="2400"/>
          </a:p>
        </p:txBody>
      </p:sp>
      <p:sp>
        <p:nvSpPr>
          <p:cNvPr id="22532" name="Text Box 6">
            <a:extLst>
              <a:ext uri="{FF2B5EF4-FFF2-40B4-BE49-F238E27FC236}">
                <a16:creationId xmlns:a16="http://schemas.microsoft.com/office/drawing/2014/main" id="{2B6FA2A1-BFB3-3049-A5C3-ADC38C5214E3}"/>
              </a:ext>
            </a:extLst>
          </p:cNvPr>
          <p:cNvSpPr txBox="1">
            <a:spLocks noChangeArrowheads="1"/>
          </p:cNvSpPr>
          <p:nvPr/>
        </p:nvSpPr>
        <p:spPr bwMode="auto">
          <a:xfrm>
            <a:off x="4713288" y="6069014"/>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000"/>
          </a:p>
        </p:txBody>
      </p:sp>
      <p:sp>
        <p:nvSpPr>
          <p:cNvPr id="8198" name="Line 8">
            <a:extLst>
              <a:ext uri="{FF2B5EF4-FFF2-40B4-BE49-F238E27FC236}">
                <a16:creationId xmlns:a16="http://schemas.microsoft.com/office/drawing/2014/main" id="{2844E994-E6C0-A744-87FC-E08A87A629E7}"/>
              </a:ext>
            </a:extLst>
          </p:cNvPr>
          <p:cNvSpPr>
            <a:spLocks noChangeShapeType="1"/>
          </p:cNvSpPr>
          <p:nvPr/>
        </p:nvSpPr>
        <p:spPr bwMode="auto">
          <a:xfrm>
            <a:off x="10941564" y="463250"/>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8199" name="Text Box 9">
            <a:extLst>
              <a:ext uri="{FF2B5EF4-FFF2-40B4-BE49-F238E27FC236}">
                <a16:creationId xmlns:a16="http://schemas.microsoft.com/office/drawing/2014/main" id="{63B77EAA-063F-224F-A0BD-9EA00DD36780}"/>
              </a:ext>
            </a:extLst>
          </p:cNvPr>
          <p:cNvSpPr txBox="1">
            <a:spLocks noChangeArrowheads="1"/>
          </p:cNvSpPr>
          <p:nvPr/>
        </p:nvSpPr>
        <p:spPr bwMode="auto">
          <a:xfrm>
            <a:off x="11046339" y="1058562"/>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1610</a:t>
            </a:r>
          </a:p>
        </p:txBody>
      </p:sp>
      <p:sp>
        <p:nvSpPr>
          <p:cNvPr id="22535" name="Oval 11">
            <a:extLst>
              <a:ext uri="{FF2B5EF4-FFF2-40B4-BE49-F238E27FC236}">
                <a16:creationId xmlns:a16="http://schemas.microsoft.com/office/drawing/2014/main" id="{83D89EF3-5F46-2D45-B63E-78B4043E8DCD}"/>
              </a:ext>
            </a:extLst>
          </p:cNvPr>
          <p:cNvSpPr>
            <a:spLocks noChangeArrowheads="1"/>
          </p:cNvSpPr>
          <p:nvPr/>
        </p:nvSpPr>
        <p:spPr bwMode="auto">
          <a:xfrm>
            <a:off x="10828852" y="6093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2536" name="Oval 15">
            <a:extLst>
              <a:ext uri="{FF2B5EF4-FFF2-40B4-BE49-F238E27FC236}">
                <a16:creationId xmlns:a16="http://schemas.microsoft.com/office/drawing/2014/main" id="{7DEE944B-9C1F-B34F-AB07-DB95A753B4E5}"/>
              </a:ext>
            </a:extLst>
          </p:cNvPr>
          <p:cNvSpPr>
            <a:spLocks noChangeArrowheads="1"/>
          </p:cNvSpPr>
          <p:nvPr/>
        </p:nvSpPr>
        <p:spPr bwMode="auto">
          <a:xfrm>
            <a:off x="10841552" y="12316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22537" name="Picture 16">
            <a:extLst>
              <a:ext uri="{FF2B5EF4-FFF2-40B4-BE49-F238E27FC236}">
                <a16:creationId xmlns:a16="http://schemas.microsoft.com/office/drawing/2014/main" id="{9AD068EE-A653-CC49-B634-A1ACADA6125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727951" y="225426"/>
            <a:ext cx="1560513"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8" name="Rectangle 18">
            <a:extLst>
              <a:ext uri="{FF2B5EF4-FFF2-40B4-BE49-F238E27FC236}">
                <a16:creationId xmlns:a16="http://schemas.microsoft.com/office/drawing/2014/main" id="{49882EA0-C5A6-AF44-B2F4-4AE2F5B19EFE}"/>
              </a:ext>
            </a:extLst>
          </p:cNvPr>
          <p:cNvSpPr>
            <a:spLocks noChangeArrowheads="1"/>
          </p:cNvSpPr>
          <p:nvPr/>
        </p:nvSpPr>
        <p:spPr bwMode="auto">
          <a:xfrm>
            <a:off x="199246" y="2511531"/>
            <a:ext cx="10365777"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342900" indent="-342900">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sz="1600" i="0" dirty="0">
                <a:hlinkClick r:id="rId4" tooltip="Giovanni Faber"/>
              </a:rPr>
              <a:t>Giovanni Faber</a:t>
            </a:r>
            <a:r>
              <a:rPr lang="en-US" sz="1600" i="0" dirty="0"/>
              <a:t> coined the name </a:t>
            </a:r>
            <a:r>
              <a:rPr lang="en-US" sz="1600" dirty="0"/>
              <a:t>microscope</a:t>
            </a:r>
            <a:r>
              <a:rPr lang="en-US" sz="1600" i="0" dirty="0"/>
              <a:t> for the compound microscope Galileo submitted to the </a:t>
            </a:r>
            <a:r>
              <a:rPr lang="en-US" sz="1600" i="0" dirty="0">
                <a:hlinkClick r:id="rId5" tooltip="Accademia dei Lincei"/>
              </a:rPr>
              <a:t>Accademia dei Lincei</a:t>
            </a:r>
            <a:r>
              <a:rPr lang="en-US" sz="1600" i="0" dirty="0"/>
              <a:t> in 1625 (Galileo had called it the "</a:t>
            </a:r>
            <a:r>
              <a:rPr lang="en-US" sz="1600" dirty="0" err="1"/>
              <a:t>occhiolino</a:t>
            </a:r>
            <a:r>
              <a:rPr lang="en-US" sz="1600" i="0" dirty="0"/>
              <a:t>" or "</a:t>
            </a:r>
            <a:r>
              <a:rPr lang="en-US" sz="1600" dirty="0"/>
              <a:t>little eye</a:t>
            </a:r>
            <a:r>
              <a:rPr lang="en-US" sz="1600" i="0" dirty="0"/>
              <a:t>"). (This academy disappeared after 1651)</a:t>
            </a:r>
          </a:p>
          <a:p>
            <a:pPr>
              <a:spcBef>
                <a:spcPct val="0"/>
              </a:spcBef>
            </a:pPr>
            <a:endParaRPr lang="en-US" sz="1600" i="0" dirty="0"/>
          </a:p>
          <a:p>
            <a:pPr>
              <a:spcBef>
                <a:spcPct val="0"/>
              </a:spcBef>
            </a:pPr>
            <a:r>
              <a:rPr lang="en-US" altLang="en-US" sz="1600" dirty="0"/>
              <a:t>Published “</a:t>
            </a:r>
            <a:r>
              <a:rPr lang="en-US" altLang="ja-JP" sz="1600" dirty="0">
                <a:hlinkClick r:id="rId6" tooltip="Dialogue Concerning the Two Chief World Systems"/>
              </a:rPr>
              <a:t>Dialogue Concerning the Two Chief World Systems</a:t>
            </a:r>
            <a:r>
              <a:rPr lang="en-US" altLang="en-US" sz="1600" dirty="0"/>
              <a:t>”</a:t>
            </a:r>
            <a:r>
              <a:rPr lang="en-US" altLang="ja-JP" sz="1600" i="0" dirty="0"/>
              <a:t> in 1632, and was tried by the Inquisition, found "vehemently suspect of heresy," forced to recant, and spent the rest of his life under house arrest (to 1642)  </a:t>
            </a:r>
            <a:endParaRPr lang="en-US" altLang="en-US" sz="2400" b="1" dirty="0"/>
          </a:p>
          <a:p>
            <a:pPr>
              <a:spcBef>
                <a:spcPct val="0"/>
              </a:spcBef>
            </a:pPr>
            <a:endParaRPr lang="en-US" sz="1600" i="0" dirty="0"/>
          </a:p>
          <a:p>
            <a:pPr>
              <a:spcBef>
                <a:spcPct val="0"/>
              </a:spcBef>
            </a:pPr>
            <a:endParaRPr lang="en-US" sz="1600" i="0" dirty="0"/>
          </a:p>
          <a:p>
            <a:pPr>
              <a:spcBef>
                <a:spcPct val="0"/>
              </a:spcBef>
            </a:pPr>
            <a:r>
              <a:rPr lang="en-US" altLang="en-US" sz="1600" dirty="0"/>
              <a:t>Read up on </a:t>
            </a:r>
            <a:r>
              <a:rPr lang="en-US" altLang="en-US" sz="1600" dirty="0" err="1"/>
              <a:t>Nicolau</a:t>
            </a:r>
            <a:r>
              <a:rPr lang="en-US" altLang="en-US" sz="1600" dirty="0"/>
              <a:t> Copernicus …..and Published “</a:t>
            </a:r>
            <a:r>
              <a:rPr lang="en-US" altLang="ja-JP" sz="1600" dirty="0">
                <a:hlinkClick r:id="rId6" tooltip="Dialogue Concerning the Two Chief World Systems"/>
              </a:rPr>
              <a:t>Dialogue Concerning the Two Chief World Systems</a:t>
            </a:r>
            <a:r>
              <a:rPr lang="en-US" altLang="en-US" sz="1600" dirty="0"/>
              <a:t>”</a:t>
            </a:r>
            <a:r>
              <a:rPr lang="en-US" altLang="ja-JP" sz="1600" i="0" dirty="0"/>
              <a:t> in 1632, and was tried by the Inquisition, found "vehemently suspect of heresy," forced to recant, and spent the rest of his life under house arrest (to 1642)  </a:t>
            </a:r>
            <a:endParaRPr lang="en-US" altLang="en-US" sz="2400" b="1" dirty="0"/>
          </a:p>
        </p:txBody>
      </p:sp>
      <p:sp>
        <p:nvSpPr>
          <p:cNvPr id="3" name="TextBox 2">
            <a:extLst>
              <a:ext uri="{FF2B5EF4-FFF2-40B4-BE49-F238E27FC236}">
                <a16:creationId xmlns:a16="http://schemas.microsoft.com/office/drawing/2014/main" id="{C39F39DF-160C-3F48-9452-ED17FE938887}"/>
              </a:ext>
            </a:extLst>
          </p:cNvPr>
          <p:cNvSpPr txBox="1"/>
          <p:nvPr/>
        </p:nvSpPr>
        <p:spPr>
          <a:xfrm>
            <a:off x="199247" y="1135652"/>
            <a:ext cx="7720254" cy="1077218"/>
          </a:xfrm>
          <a:prstGeom prst="rect">
            <a:avLst/>
          </a:prstGeom>
          <a:noFill/>
        </p:spPr>
        <p:txBody>
          <a:bodyPr wrap="square" rtlCol="0">
            <a:spAutoFit/>
          </a:bodyPr>
          <a:lstStyle/>
          <a:p>
            <a:pPr marL="285750" indent="-285750">
              <a:buFont typeface="Arial" panose="020B0604020202020204" pitchFamily="34" charset="0"/>
              <a:buChar char="•"/>
            </a:pPr>
            <a:r>
              <a:rPr lang="en-US" altLang="en-US" sz="1600" i="0" dirty="0"/>
              <a:t>In 1610, he used a telescope at close range to magnify the parts of insects. </a:t>
            </a:r>
          </a:p>
          <a:p>
            <a:pPr marL="171450" indent="-171450">
              <a:buFont typeface="Arial" panose="020B0604020202020204" pitchFamily="34" charset="0"/>
              <a:buChar char="•"/>
            </a:pPr>
            <a:r>
              <a:rPr lang="en-US" altLang="en-US" sz="1600" i="0" dirty="0"/>
              <a:t>Denounced to the Roman Inquisition early in 1615 and by 1624 he had perfected a compound microscope (by inverting his telescope!)</a:t>
            </a:r>
          </a:p>
          <a:p>
            <a:pPr marL="171450" indent="-171450">
              <a:buFont typeface="Arial" panose="020B0604020202020204" pitchFamily="34" charset="0"/>
              <a:buChar char="•"/>
            </a:pPr>
            <a:endParaRPr lang="en-US" sz="1600" dirty="0"/>
          </a:p>
        </p:txBody>
      </p:sp>
    </p:spTree>
    <p:extLst>
      <p:ext uri="{BB962C8B-B14F-4D97-AF65-F5344CB8AC3E}">
        <p14:creationId xmlns:p14="http://schemas.microsoft.com/office/powerpoint/2010/main" val="3085955009"/>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3" name="Picture 4">
            <a:extLst>
              <a:ext uri="{FF2B5EF4-FFF2-40B4-BE49-F238E27FC236}">
                <a16:creationId xmlns:a16="http://schemas.microsoft.com/office/drawing/2014/main" id="{D3A1DCA9-A98F-154D-A1F5-CCBBD9B7BAE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251373" y="195718"/>
            <a:ext cx="1181553" cy="180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6" name="Rectangle 2">
            <a:extLst>
              <a:ext uri="{FF2B5EF4-FFF2-40B4-BE49-F238E27FC236}">
                <a16:creationId xmlns:a16="http://schemas.microsoft.com/office/drawing/2014/main" id="{11C274D8-CA34-9E42-A077-B009A7F77836}"/>
              </a:ext>
            </a:extLst>
          </p:cNvPr>
          <p:cNvSpPr>
            <a:spLocks noGrp="1" noChangeArrowheads="1"/>
          </p:cNvSpPr>
          <p:nvPr>
            <p:ph type="title"/>
          </p:nvPr>
        </p:nvSpPr>
        <p:spPr>
          <a:xfrm>
            <a:off x="1685925" y="26988"/>
            <a:ext cx="5213350" cy="666750"/>
          </a:xfrm>
        </p:spPr>
        <p:txBody>
          <a:bodyPr/>
          <a:lstStyle/>
          <a:p>
            <a:pPr>
              <a:defRPr/>
            </a:pPr>
            <a:r>
              <a:rPr lang="en-US" altLang="en-US" dirty="0">
                <a:ea typeface="+mj-ea"/>
              </a:rPr>
              <a:t>Georges </a:t>
            </a:r>
            <a:r>
              <a:rPr lang="en-US" altLang="en-US" dirty="0" err="1">
                <a:ea typeface="+mj-ea"/>
              </a:rPr>
              <a:t>Nomarski</a:t>
            </a:r>
            <a:r>
              <a:rPr lang="en-US" altLang="en-US" dirty="0">
                <a:ea typeface="+mj-ea"/>
              </a:rPr>
              <a:t> </a:t>
            </a:r>
            <a:r>
              <a:rPr lang="en-US" altLang="en-US" sz="2500" dirty="0">
                <a:ea typeface="+mj-ea"/>
              </a:rPr>
              <a:t>(1919-1997) </a:t>
            </a:r>
            <a:r>
              <a:rPr lang="en-US" altLang="en-US" dirty="0">
                <a:ea typeface="+mj-ea"/>
              </a:rPr>
              <a:t> </a:t>
            </a:r>
          </a:p>
        </p:txBody>
      </p:sp>
      <p:sp>
        <p:nvSpPr>
          <p:cNvPr id="102402" name="Rectangle 3">
            <a:extLst>
              <a:ext uri="{FF2B5EF4-FFF2-40B4-BE49-F238E27FC236}">
                <a16:creationId xmlns:a16="http://schemas.microsoft.com/office/drawing/2014/main" id="{9E2E7B5A-D190-9D4F-AC72-8169164C0C48}"/>
              </a:ext>
            </a:extLst>
          </p:cNvPr>
          <p:cNvSpPr>
            <a:spLocks noGrp="1" noChangeArrowheads="1"/>
          </p:cNvSpPr>
          <p:nvPr>
            <p:ph type="body" idx="1"/>
          </p:nvPr>
        </p:nvSpPr>
        <p:spPr>
          <a:xfrm>
            <a:off x="1714695" y="941711"/>
            <a:ext cx="6484290" cy="4114800"/>
          </a:xfrm>
        </p:spPr>
        <p:txBody>
          <a:bodyPr/>
          <a:lstStyle/>
          <a:p>
            <a:pPr marL="0" indent="0">
              <a:buNone/>
            </a:pPr>
            <a:r>
              <a:rPr lang="en-US" altLang="en-US" sz="1600" b="1" dirty="0">
                <a:ea typeface="ＭＳ Ｐゴシック" panose="020B0600070205080204" pitchFamily="34" charset="-128"/>
                <a:hlinkClick r:id="rId4"/>
              </a:rPr>
              <a:t>Georges Nomarski (1919-1997)</a:t>
            </a:r>
            <a:r>
              <a:rPr lang="en-US" altLang="en-US" sz="1600" dirty="0">
                <a:ea typeface="ＭＳ Ｐゴシック" panose="020B0600070205080204" pitchFamily="34" charset="-128"/>
              </a:rPr>
              <a:t> - A Polish born physicist and optics theoretician, Georges </a:t>
            </a:r>
            <a:r>
              <a:rPr lang="en-US" altLang="en-US" sz="1600" dirty="0" err="1">
                <a:ea typeface="ＭＳ Ｐゴシック" panose="020B0600070205080204" pitchFamily="34" charset="-128"/>
              </a:rPr>
              <a:t>Nomarski</a:t>
            </a:r>
            <a:r>
              <a:rPr lang="en-US" altLang="en-US" sz="1600" dirty="0">
                <a:ea typeface="ＭＳ Ｐゴシック" panose="020B0600070205080204" pitchFamily="34" charset="-128"/>
              </a:rPr>
              <a:t> adopted France as his home after World War II. </a:t>
            </a:r>
            <a:r>
              <a:rPr lang="en-US" altLang="en-US" sz="1600" dirty="0" err="1">
                <a:ea typeface="ＭＳ Ｐゴシック" panose="020B0600070205080204" pitchFamily="34" charset="-128"/>
              </a:rPr>
              <a:t>Nomarski</a:t>
            </a:r>
            <a:r>
              <a:rPr lang="en-US" altLang="en-US" sz="1600" dirty="0">
                <a:ea typeface="ＭＳ Ｐゴシック" panose="020B0600070205080204" pitchFamily="34" charset="-128"/>
              </a:rPr>
              <a:t> is credited with numerous inventions and patents, including a major contribution to the well-known differential interference contrast (</a:t>
            </a:r>
            <a:r>
              <a:rPr lang="en-US" altLang="en-US" sz="1600" b="1" dirty="0">
                <a:ea typeface="ＭＳ Ｐゴシック" panose="020B0600070205080204" pitchFamily="34" charset="-128"/>
              </a:rPr>
              <a:t>DIC</a:t>
            </a:r>
            <a:r>
              <a:rPr lang="en-US" altLang="en-US" sz="1600" dirty="0">
                <a:ea typeface="ＭＳ Ｐゴシック" panose="020B0600070205080204" pitchFamily="34" charset="-128"/>
              </a:rPr>
              <a:t>) microscopy technique.</a:t>
            </a:r>
          </a:p>
          <a:p>
            <a:pPr marL="0" indent="0">
              <a:buNone/>
            </a:pPr>
            <a:r>
              <a:rPr lang="en-US" sz="1600" dirty="0"/>
              <a:t>The modifications </a:t>
            </a:r>
            <a:r>
              <a:rPr lang="en-US" sz="1600" dirty="0" err="1"/>
              <a:t>Nomarski</a:t>
            </a:r>
            <a:r>
              <a:rPr lang="en-US" sz="1600" dirty="0"/>
              <a:t> made to the Wollaston prism during the 1950s are still of significant consequence. </a:t>
            </a:r>
            <a:r>
              <a:rPr lang="en-US" altLang="en-US" sz="1600" dirty="0">
                <a:ea typeface="ＭＳ Ｐゴシック" panose="020B0600070205080204" pitchFamily="34" charset="-128"/>
              </a:rPr>
              <a:t> </a:t>
            </a:r>
          </a:p>
          <a:p>
            <a:pPr marL="0" indent="0">
              <a:buNone/>
            </a:pPr>
            <a:r>
              <a:rPr lang="en-US" altLang="en-US" sz="1600" dirty="0">
                <a:ea typeface="ＭＳ Ｐゴシック" panose="020B0600070205080204" pitchFamily="34" charset="-128"/>
              </a:rPr>
              <a:t>Also referred to as </a:t>
            </a:r>
            <a:r>
              <a:rPr lang="en-US" altLang="en-US" sz="1600" dirty="0" err="1">
                <a:ea typeface="ＭＳ Ｐゴシック" panose="020B0600070205080204" pitchFamily="34" charset="-128"/>
              </a:rPr>
              <a:t>Nomarski</a:t>
            </a:r>
            <a:r>
              <a:rPr lang="en-US" altLang="en-US" sz="1600" dirty="0">
                <a:ea typeface="ＭＳ Ｐゴシック" panose="020B0600070205080204" pitchFamily="34" charset="-128"/>
              </a:rPr>
              <a:t> interference contrast (</a:t>
            </a:r>
            <a:r>
              <a:rPr lang="en-US" altLang="en-US" sz="1600" b="1" dirty="0">
                <a:ea typeface="ＭＳ Ｐゴシック" panose="020B0600070205080204" pitchFamily="34" charset="-128"/>
              </a:rPr>
              <a:t>NIC</a:t>
            </a:r>
            <a:r>
              <a:rPr lang="en-US" altLang="en-US" sz="1600" dirty="0">
                <a:ea typeface="ＭＳ Ｐゴシック" panose="020B0600070205080204" pitchFamily="34" charset="-128"/>
              </a:rPr>
              <a:t>), the method is widely used to study live biological specimens and unstained tissues.</a:t>
            </a:r>
            <a:endParaRPr lang="en-US" altLang="en-US" sz="1600" b="1" dirty="0">
              <a:ea typeface="ＭＳ Ｐゴシック" panose="020B0600070205080204" pitchFamily="34" charset="-128"/>
            </a:endParaRPr>
          </a:p>
          <a:p>
            <a:pPr marL="0" indent="0">
              <a:buNone/>
            </a:pPr>
            <a:endParaRPr lang="en-US" altLang="en-US" sz="1600" dirty="0">
              <a:ea typeface="ＭＳ Ｐゴシック" panose="020B0600070205080204" pitchFamily="34" charset="-128"/>
            </a:endParaRPr>
          </a:p>
        </p:txBody>
      </p:sp>
      <p:sp>
        <p:nvSpPr>
          <p:cNvPr id="47109" name="Text Box 5">
            <a:extLst>
              <a:ext uri="{FF2B5EF4-FFF2-40B4-BE49-F238E27FC236}">
                <a16:creationId xmlns:a16="http://schemas.microsoft.com/office/drawing/2014/main" id="{FD041622-5622-D343-A1DA-51EE7ADA752D}"/>
              </a:ext>
            </a:extLst>
          </p:cNvPr>
          <p:cNvSpPr txBox="1">
            <a:spLocks noChangeArrowheads="1"/>
          </p:cNvSpPr>
          <p:nvPr/>
        </p:nvSpPr>
        <p:spPr bwMode="auto">
          <a:xfrm>
            <a:off x="1830615" y="6180822"/>
            <a:ext cx="3211135" cy="3693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900" dirty="0">
                <a:solidFill>
                  <a:srgbClr val="3333CC"/>
                </a:solidFill>
              </a:rPr>
              <a:t>Additional Information and Image from:</a:t>
            </a:r>
          </a:p>
          <a:p>
            <a:pPr>
              <a:defRPr/>
            </a:pPr>
            <a:r>
              <a:rPr lang="en-US" altLang="en-US" sz="900" dirty="0">
                <a:solidFill>
                  <a:srgbClr val="3333CC"/>
                </a:solidFill>
              </a:rPr>
              <a:t>http://</a:t>
            </a:r>
            <a:r>
              <a:rPr lang="en-US" altLang="en-US" sz="900" dirty="0" err="1">
                <a:solidFill>
                  <a:srgbClr val="3333CC"/>
                </a:solidFill>
              </a:rPr>
              <a:t>micro.magnet.fsu.edu</a:t>
            </a:r>
            <a:r>
              <a:rPr lang="en-US" altLang="en-US" sz="900" dirty="0">
                <a:solidFill>
                  <a:srgbClr val="3333CC"/>
                </a:solidFill>
              </a:rPr>
              <a:t>/optics/timeline/people/</a:t>
            </a:r>
            <a:r>
              <a:rPr lang="en-US" altLang="en-US" sz="900" dirty="0" err="1">
                <a:solidFill>
                  <a:srgbClr val="3333CC"/>
                </a:solidFill>
              </a:rPr>
              <a:t>nomarski.html</a:t>
            </a:r>
            <a:endParaRPr lang="en-US" altLang="en-US" sz="900" dirty="0">
              <a:solidFill>
                <a:srgbClr val="3333CC"/>
              </a:solidFill>
            </a:endParaRPr>
          </a:p>
        </p:txBody>
      </p:sp>
      <p:sp>
        <p:nvSpPr>
          <p:cNvPr id="47110" name="Line 6">
            <a:extLst>
              <a:ext uri="{FF2B5EF4-FFF2-40B4-BE49-F238E27FC236}">
                <a16:creationId xmlns:a16="http://schemas.microsoft.com/office/drawing/2014/main" id="{7C604A4A-475C-B64B-810F-529628FC0D0E}"/>
              </a:ext>
            </a:extLst>
          </p:cNvPr>
          <p:cNvSpPr>
            <a:spLocks noChangeShapeType="1"/>
          </p:cNvSpPr>
          <p:nvPr/>
        </p:nvSpPr>
        <p:spPr bwMode="auto">
          <a:xfrm>
            <a:off x="9682841"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solidFill>
                <a:srgbClr val="000000"/>
              </a:solidFill>
              <a:latin typeface="Times New Roman" charset="0"/>
            </a:endParaRPr>
          </a:p>
        </p:txBody>
      </p:sp>
      <p:sp>
        <p:nvSpPr>
          <p:cNvPr id="47111" name="Line 11">
            <a:extLst>
              <a:ext uri="{FF2B5EF4-FFF2-40B4-BE49-F238E27FC236}">
                <a16:creationId xmlns:a16="http://schemas.microsoft.com/office/drawing/2014/main" id="{A8B8C302-CF61-3F4C-B1B9-E370C07E9941}"/>
              </a:ext>
            </a:extLst>
          </p:cNvPr>
          <p:cNvSpPr>
            <a:spLocks noChangeShapeType="1"/>
          </p:cNvSpPr>
          <p:nvPr/>
        </p:nvSpPr>
        <p:spPr bwMode="auto">
          <a:xfrm>
            <a:off x="9682841"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solidFill>
                <a:srgbClr val="000000"/>
              </a:solidFill>
              <a:latin typeface="Times New Roman" charset="0"/>
            </a:endParaRPr>
          </a:p>
        </p:txBody>
      </p:sp>
      <p:sp>
        <p:nvSpPr>
          <p:cNvPr id="102407" name="Oval 12">
            <a:extLst>
              <a:ext uri="{FF2B5EF4-FFF2-40B4-BE49-F238E27FC236}">
                <a16:creationId xmlns:a16="http://schemas.microsoft.com/office/drawing/2014/main" id="{2B8BC2B8-B70C-034F-A262-678B45998093}"/>
              </a:ext>
            </a:extLst>
          </p:cNvPr>
          <p:cNvSpPr>
            <a:spLocks noChangeArrowheads="1"/>
          </p:cNvSpPr>
          <p:nvPr/>
        </p:nvSpPr>
        <p:spPr bwMode="auto">
          <a:xfrm>
            <a:off x="9587591"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2408" name="Oval 13">
            <a:extLst>
              <a:ext uri="{FF2B5EF4-FFF2-40B4-BE49-F238E27FC236}">
                <a16:creationId xmlns:a16="http://schemas.microsoft.com/office/drawing/2014/main" id="{72693CB7-C312-6F44-B9E0-11803AFE7963}"/>
              </a:ext>
            </a:extLst>
          </p:cNvPr>
          <p:cNvSpPr>
            <a:spLocks noChangeArrowheads="1"/>
          </p:cNvSpPr>
          <p:nvPr/>
        </p:nvSpPr>
        <p:spPr bwMode="auto">
          <a:xfrm>
            <a:off x="9590766"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2409" name="Oval 14">
            <a:extLst>
              <a:ext uri="{FF2B5EF4-FFF2-40B4-BE49-F238E27FC236}">
                <a16:creationId xmlns:a16="http://schemas.microsoft.com/office/drawing/2014/main" id="{F28BE5B7-5FD5-DB40-93D0-443971D7E772}"/>
              </a:ext>
            </a:extLst>
          </p:cNvPr>
          <p:cNvSpPr>
            <a:spLocks noChangeArrowheads="1"/>
          </p:cNvSpPr>
          <p:nvPr/>
        </p:nvSpPr>
        <p:spPr bwMode="auto">
          <a:xfrm>
            <a:off x="9593941"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2410" name="Oval 15">
            <a:extLst>
              <a:ext uri="{FF2B5EF4-FFF2-40B4-BE49-F238E27FC236}">
                <a16:creationId xmlns:a16="http://schemas.microsoft.com/office/drawing/2014/main" id="{ED2C566B-BC4C-D447-9C58-481E30DF8662}"/>
              </a:ext>
            </a:extLst>
          </p:cNvPr>
          <p:cNvSpPr>
            <a:spLocks noChangeArrowheads="1"/>
          </p:cNvSpPr>
          <p:nvPr/>
        </p:nvSpPr>
        <p:spPr bwMode="auto">
          <a:xfrm>
            <a:off x="9586004"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2411" name="Oval 16">
            <a:extLst>
              <a:ext uri="{FF2B5EF4-FFF2-40B4-BE49-F238E27FC236}">
                <a16:creationId xmlns:a16="http://schemas.microsoft.com/office/drawing/2014/main" id="{7494D7C8-9A40-014E-8C6D-7D0D39564CA7}"/>
              </a:ext>
            </a:extLst>
          </p:cNvPr>
          <p:cNvSpPr>
            <a:spLocks noChangeArrowheads="1"/>
          </p:cNvSpPr>
          <p:nvPr/>
        </p:nvSpPr>
        <p:spPr bwMode="auto">
          <a:xfrm>
            <a:off x="9592354"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2412" name="Oval 17">
            <a:extLst>
              <a:ext uri="{FF2B5EF4-FFF2-40B4-BE49-F238E27FC236}">
                <a16:creationId xmlns:a16="http://schemas.microsoft.com/office/drawing/2014/main" id="{9F10BAD8-F3CE-DB42-8BC4-FCC72E71CA55}"/>
              </a:ext>
            </a:extLst>
          </p:cNvPr>
          <p:cNvSpPr>
            <a:spLocks noChangeArrowheads="1"/>
          </p:cNvSpPr>
          <p:nvPr/>
        </p:nvSpPr>
        <p:spPr bwMode="auto">
          <a:xfrm>
            <a:off x="9595529"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2413" name="Oval 18">
            <a:extLst>
              <a:ext uri="{FF2B5EF4-FFF2-40B4-BE49-F238E27FC236}">
                <a16:creationId xmlns:a16="http://schemas.microsoft.com/office/drawing/2014/main" id="{1FF7FA74-4017-FE42-BB7C-AC23F36AC158}"/>
              </a:ext>
            </a:extLst>
          </p:cNvPr>
          <p:cNvSpPr>
            <a:spLocks noChangeArrowheads="1"/>
          </p:cNvSpPr>
          <p:nvPr/>
        </p:nvSpPr>
        <p:spPr bwMode="auto">
          <a:xfrm>
            <a:off x="9587591"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2414" name="Oval 19">
            <a:extLst>
              <a:ext uri="{FF2B5EF4-FFF2-40B4-BE49-F238E27FC236}">
                <a16:creationId xmlns:a16="http://schemas.microsoft.com/office/drawing/2014/main" id="{631EBB15-93F0-DD4E-95F6-FED99C4D8D6A}"/>
              </a:ext>
            </a:extLst>
          </p:cNvPr>
          <p:cNvSpPr>
            <a:spLocks noChangeArrowheads="1"/>
          </p:cNvSpPr>
          <p:nvPr/>
        </p:nvSpPr>
        <p:spPr bwMode="auto">
          <a:xfrm>
            <a:off x="9578066"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2415" name="Oval 20">
            <a:extLst>
              <a:ext uri="{FF2B5EF4-FFF2-40B4-BE49-F238E27FC236}">
                <a16:creationId xmlns:a16="http://schemas.microsoft.com/office/drawing/2014/main" id="{8C8106E0-771D-3E45-9D6B-18E231A081B0}"/>
              </a:ext>
            </a:extLst>
          </p:cNvPr>
          <p:cNvSpPr>
            <a:spLocks noChangeArrowheads="1"/>
          </p:cNvSpPr>
          <p:nvPr/>
        </p:nvSpPr>
        <p:spPr bwMode="auto">
          <a:xfrm>
            <a:off x="9579654"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2416" name="Oval 21">
            <a:extLst>
              <a:ext uri="{FF2B5EF4-FFF2-40B4-BE49-F238E27FC236}">
                <a16:creationId xmlns:a16="http://schemas.microsoft.com/office/drawing/2014/main" id="{FBA7B63F-7BD2-EE46-B1A5-30C3BB1C474A}"/>
              </a:ext>
            </a:extLst>
          </p:cNvPr>
          <p:cNvSpPr>
            <a:spLocks noChangeArrowheads="1"/>
          </p:cNvSpPr>
          <p:nvPr/>
        </p:nvSpPr>
        <p:spPr bwMode="auto">
          <a:xfrm>
            <a:off x="9581241"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2417" name="Oval 22">
            <a:extLst>
              <a:ext uri="{FF2B5EF4-FFF2-40B4-BE49-F238E27FC236}">
                <a16:creationId xmlns:a16="http://schemas.microsoft.com/office/drawing/2014/main" id="{9C5D9CD1-F9D8-A448-85C0-658484191E4D}"/>
              </a:ext>
            </a:extLst>
          </p:cNvPr>
          <p:cNvSpPr>
            <a:spLocks noChangeArrowheads="1"/>
          </p:cNvSpPr>
          <p:nvPr/>
        </p:nvSpPr>
        <p:spPr bwMode="auto">
          <a:xfrm>
            <a:off x="9595529"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2418" name="Oval 23">
            <a:extLst>
              <a:ext uri="{FF2B5EF4-FFF2-40B4-BE49-F238E27FC236}">
                <a16:creationId xmlns:a16="http://schemas.microsoft.com/office/drawing/2014/main" id="{48650429-533D-864B-BEC1-840AAA7D495C}"/>
              </a:ext>
            </a:extLst>
          </p:cNvPr>
          <p:cNvSpPr>
            <a:spLocks noChangeArrowheads="1"/>
          </p:cNvSpPr>
          <p:nvPr/>
        </p:nvSpPr>
        <p:spPr bwMode="auto">
          <a:xfrm>
            <a:off x="9589179"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2419" name="Oval 24">
            <a:extLst>
              <a:ext uri="{FF2B5EF4-FFF2-40B4-BE49-F238E27FC236}">
                <a16:creationId xmlns:a16="http://schemas.microsoft.com/office/drawing/2014/main" id="{C7F40B87-1059-F54A-A75A-C8AC0B5F8BE1}"/>
              </a:ext>
            </a:extLst>
          </p:cNvPr>
          <p:cNvSpPr>
            <a:spLocks noChangeArrowheads="1"/>
          </p:cNvSpPr>
          <p:nvPr/>
        </p:nvSpPr>
        <p:spPr bwMode="auto">
          <a:xfrm>
            <a:off x="9589179"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2420" name="Oval 25">
            <a:extLst>
              <a:ext uri="{FF2B5EF4-FFF2-40B4-BE49-F238E27FC236}">
                <a16:creationId xmlns:a16="http://schemas.microsoft.com/office/drawing/2014/main" id="{DAF25DAD-B93D-7244-B337-9C1FC5E5B66F}"/>
              </a:ext>
            </a:extLst>
          </p:cNvPr>
          <p:cNvSpPr>
            <a:spLocks noChangeArrowheads="1"/>
          </p:cNvSpPr>
          <p:nvPr/>
        </p:nvSpPr>
        <p:spPr bwMode="auto">
          <a:xfrm>
            <a:off x="9584416"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2421" name="Oval 26">
            <a:extLst>
              <a:ext uri="{FF2B5EF4-FFF2-40B4-BE49-F238E27FC236}">
                <a16:creationId xmlns:a16="http://schemas.microsoft.com/office/drawing/2014/main" id="{FA26FC94-6597-DA4E-8179-1CECFC09BEA1}"/>
              </a:ext>
            </a:extLst>
          </p:cNvPr>
          <p:cNvSpPr>
            <a:spLocks noChangeArrowheads="1"/>
          </p:cNvSpPr>
          <p:nvPr/>
        </p:nvSpPr>
        <p:spPr bwMode="auto">
          <a:xfrm>
            <a:off x="9584416"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2422" name="Oval 27">
            <a:extLst>
              <a:ext uri="{FF2B5EF4-FFF2-40B4-BE49-F238E27FC236}">
                <a16:creationId xmlns:a16="http://schemas.microsoft.com/office/drawing/2014/main" id="{CE9A7E8A-EC0E-4E44-8C4E-DAF62C249574}"/>
              </a:ext>
            </a:extLst>
          </p:cNvPr>
          <p:cNvSpPr>
            <a:spLocks noChangeArrowheads="1"/>
          </p:cNvSpPr>
          <p:nvPr/>
        </p:nvSpPr>
        <p:spPr bwMode="auto">
          <a:xfrm>
            <a:off x="9581241"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47128" name="Text Box 28">
            <a:extLst>
              <a:ext uri="{FF2B5EF4-FFF2-40B4-BE49-F238E27FC236}">
                <a16:creationId xmlns:a16="http://schemas.microsoft.com/office/drawing/2014/main" id="{05D12DA2-6EDD-7645-BC2D-80276D0C182F}"/>
              </a:ext>
            </a:extLst>
          </p:cNvPr>
          <p:cNvSpPr txBox="1">
            <a:spLocks noChangeArrowheads="1"/>
          </p:cNvSpPr>
          <p:nvPr/>
        </p:nvSpPr>
        <p:spPr bwMode="auto">
          <a:xfrm>
            <a:off x="9771741" y="534828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solidFill>
                  <a:srgbClr val="000000"/>
                </a:solidFill>
                <a:latin typeface="Palatino Linotype" charset="0"/>
              </a:rPr>
              <a:t>1953</a:t>
            </a:r>
          </a:p>
        </p:txBody>
      </p:sp>
      <p:sp>
        <p:nvSpPr>
          <p:cNvPr id="102424" name="Oval 29">
            <a:extLst>
              <a:ext uri="{FF2B5EF4-FFF2-40B4-BE49-F238E27FC236}">
                <a16:creationId xmlns:a16="http://schemas.microsoft.com/office/drawing/2014/main" id="{72783383-0B7A-C746-B8FC-A40D52A0E07B}"/>
              </a:ext>
            </a:extLst>
          </p:cNvPr>
          <p:cNvSpPr>
            <a:spLocks noChangeArrowheads="1"/>
          </p:cNvSpPr>
          <p:nvPr/>
        </p:nvSpPr>
        <p:spPr bwMode="auto">
          <a:xfrm>
            <a:off x="9578066"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2425" name="Oval 30">
            <a:extLst>
              <a:ext uri="{FF2B5EF4-FFF2-40B4-BE49-F238E27FC236}">
                <a16:creationId xmlns:a16="http://schemas.microsoft.com/office/drawing/2014/main" id="{6A6813F4-3818-7548-966D-6575F70ACFCF}"/>
              </a:ext>
            </a:extLst>
          </p:cNvPr>
          <p:cNvSpPr>
            <a:spLocks noChangeArrowheads="1"/>
          </p:cNvSpPr>
          <p:nvPr/>
        </p:nvSpPr>
        <p:spPr bwMode="auto">
          <a:xfrm>
            <a:off x="9586004"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2426" name="Oval 31">
            <a:extLst>
              <a:ext uri="{FF2B5EF4-FFF2-40B4-BE49-F238E27FC236}">
                <a16:creationId xmlns:a16="http://schemas.microsoft.com/office/drawing/2014/main" id="{D9CF0B0C-C5CB-1D43-B78F-0D7A6E96B810}"/>
              </a:ext>
            </a:extLst>
          </p:cNvPr>
          <p:cNvSpPr>
            <a:spLocks noChangeArrowheads="1"/>
          </p:cNvSpPr>
          <p:nvPr/>
        </p:nvSpPr>
        <p:spPr bwMode="auto">
          <a:xfrm>
            <a:off x="9582829"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2427" name="Oval 32">
            <a:extLst>
              <a:ext uri="{FF2B5EF4-FFF2-40B4-BE49-F238E27FC236}">
                <a16:creationId xmlns:a16="http://schemas.microsoft.com/office/drawing/2014/main" id="{29334A97-4774-534F-84D9-071739F2BC70}"/>
              </a:ext>
            </a:extLst>
          </p:cNvPr>
          <p:cNvSpPr>
            <a:spLocks noChangeArrowheads="1"/>
          </p:cNvSpPr>
          <p:nvPr/>
        </p:nvSpPr>
        <p:spPr bwMode="auto">
          <a:xfrm>
            <a:off x="9579654"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2428" name="Oval 33">
            <a:extLst>
              <a:ext uri="{FF2B5EF4-FFF2-40B4-BE49-F238E27FC236}">
                <a16:creationId xmlns:a16="http://schemas.microsoft.com/office/drawing/2014/main" id="{3E3CDC69-A781-D24F-922D-77A73A65CE17}"/>
              </a:ext>
            </a:extLst>
          </p:cNvPr>
          <p:cNvSpPr>
            <a:spLocks noChangeArrowheads="1"/>
          </p:cNvSpPr>
          <p:nvPr/>
        </p:nvSpPr>
        <p:spPr bwMode="auto">
          <a:xfrm>
            <a:off x="9587591"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2429" name="Oval 34">
            <a:extLst>
              <a:ext uri="{FF2B5EF4-FFF2-40B4-BE49-F238E27FC236}">
                <a16:creationId xmlns:a16="http://schemas.microsoft.com/office/drawing/2014/main" id="{613ACAF8-E413-A646-9137-56427EE6883A}"/>
              </a:ext>
            </a:extLst>
          </p:cNvPr>
          <p:cNvSpPr>
            <a:spLocks noChangeArrowheads="1"/>
          </p:cNvSpPr>
          <p:nvPr/>
        </p:nvSpPr>
        <p:spPr bwMode="auto">
          <a:xfrm>
            <a:off x="9584416"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2430" name="Oval 35">
            <a:extLst>
              <a:ext uri="{FF2B5EF4-FFF2-40B4-BE49-F238E27FC236}">
                <a16:creationId xmlns:a16="http://schemas.microsoft.com/office/drawing/2014/main" id="{47FA95ED-3C3B-E746-BB7B-FF2C1FC4C54D}"/>
              </a:ext>
            </a:extLst>
          </p:cNvPr>
          <p:cNvSpPr>
            <a:spLocks noChangeArrowheads="1"/>
          </p:cNvSpPr>
          <p:nvPr/>
        </p:nvSpPr>
        <p:spPr bwMode="auto">
          <a:xfrm>
            <a:off x="9581241" y="551656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2431" name="Oval 36">
            <a:extLst>
              <a:ext uri="{FF2B5EF4-FFF2-40B4-BE49-F238E27FC236}">
                <a16:creationId xmlns:a16="http://schemas.microsoft.com/office/drawing/2014/main" id="{5A495C31-BAF6-9047-B48D-15DD06D97A58}"/>
              </a:ext>
            </a:extLst>
          </p:cNvPr>
          <p:cNvSpPr>
            <a:spLocks noChangeArrowheads="1"/>
          </p:cNvSpPr>
          <p:nvPr/>
        </p:nvSpPr>
        <p:spPr bwMode="auto">
          <a:xfrm>
            <a:off x="9587591" y="53276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2432" name="Oval 37">
            <a:extLst>
              <a:ext uri="{FF2B5EF4-FFF2-40B4-BE49-F238E27FC236}">
                <a16:creationId xmlns:a16="http://schemas.microsoft.com/office/drawing/2014/main" id="{FD20ADC0-FBD5-964C-A394-409166F1285B}"/>
              </a:ext>
            </a:extLst>
          </p:cNvPr>
          <p:cNvSpPr>
            <a:spLocks noChangeArrowheads="1"/>
          </p:cNvSpPr>
          <p:nvPr/>
        </p:nvSpPr>
        <p:spPr bwMode="auto">
          <a:xfrm>
            <a:off x="9584416" y="5140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pic>
        <p:nvPicPr>
          <p:cNvPr id="3" name="Picture 2">
            <a:extLst>
              <a:ext uri="{FF2B5EF4-FFF2-40B4-BE49-F238E27FC236}">
                <a16:creationId xmlns:a16="http://schemas.microsoft.com/office/drawing/2014/main" id="{F175D99F-267C-AD44-813C-45CF2BC3E9E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14509" y="3518128"/>
            <a:ext cx="3461266" cy="2523375"/>
          </a:xfrm>
          <a:prstGeom prst="rect">
            <a:avLst/>
          </a:prstGeom>
        </p:spPr>
      </p:pic>
      <p:sp>
        <p:nvSpPr>
          <p:cNvPr id="4" name="TextBox 3">
            <a:extLst>
              <a:ext uri="{FF2B5EF4-FFF2-40B4-BE49-F238E27FC236}">
                <a16:creationId xmlns:a16="http://schemas.microsoft.com/office/drawing/2014/main" id="{22E21FE5-33BD-E943-9DEA-1437DE4B17B5}"/>
              </a:ext>
            </a:extLst>
          </p:cNvPr>
          <p:cNvSpPr txBox="1"/>
          <p:nvPr/>
        </p:nvSpPr>
        <p:spPr>
          <a:xfrm>
            <a:off x="6971933" y="6257768"/>
            <a:ext cx="2547492" cy="246221"/>
          </a:xfrm>
          <a:prstGeom prst="rect">
            <a:avLst/>
          </a:prstGeom>
          <a:noFill/>
        </p:spPr>
        <p:txBody>
          <a:bodyPr wrap="none" rtlCol="0">
            <a:spAutoFit/>
          </a:bodyPr>
          <a:lstStyle/>
          <a:p>
            <a:pPr>
              <a:defRPr/>
            </a:pPr>
            <a:r>
              <a:rPr lang="en-US" sz="1000" dirty="0">
                <a:solidFill>
                  <a:srgbClr val="B7C6FE">
                    <a:lumMod val="50000"/>
                  </a:srgbClr>
                </a:solidFill>
              </a:rPr>
              <a:t>https://</a:t>
            </a:r>
            <a:r>
              <a:rPr lang="en-US" sz="1000" dirty="0" err="1">
                <a:solidFill>
                  <a:srgbClr val="B7C6FE">
                    <a:lumMod val="50000"/>
                  </a:srgbClr>
                </a:solidFill>
              </a:rPr>
              <a:t>en.wikipedia.org</a:t>
            </a:r>
            <a:r>
              <a:rPr lang="en-US" sz="1000" dirty="0">
                <a:solidFill>
                  <a:srgbClr val="B7C6FE">
                    <a:lumMod val="50000"/>
                  </a:srgbClr>
                </a:solidFill>
              </a:rPr>
              <a:t>/wiki/</a:t>
            </a:r>
            <a:r>
              <a:rPr lang="en-US" sz="1000" dirty="0" err="1">
                <a:solidFill>
                  <a:srgbClr val="B7C6FE">
                    <a:lumMod val="50000"/>
                  </a:srgbClr>
                </a:solidFill>
              </a:rPr>
              <a:t>Nomarski_prism</a:t>
            </a:r>
            <a:endParaRPr lang="en-US" sz="1000" dirty="0">
              <a:solidFill>
                <a:srgbClr val="B7C6FE">
                  <a:lumMod val="50000"/>
                </a:srgbClr>
              </a:solidFill>
            </a:endParaRPr>
          </a:p>
        </p:txBody>
      </p:sp>
      <p:sp>
        <p:nvSpPr>
          <p:cNvPr id="5" name="TextBox 4">
            <a:extLst>
              <a:ext uri="{FF2B5EF4-FFF2-40B4-BE49-F238E27FC236}">
                <a16:creationId xmlns:a16="http://schemas.microsoft.com/office/drawing/2014/main" id="{A8DAA09C-D5B1-1244-BD50-B506F8F5B1F2}"/>
              </a:ext>
            </a:extLst>
          </p:cNvPr>
          <p:cNvSpPr txBox="1"/>
          <p:nvPr/>
        </p:nvSpPr>
        <p:spPr>
          <a:xfrm>
            <a:off x="1817107" y="3497928"/>
            <a:ext cx="3994993" cy="2554545"/>
          </a:xfrm>
          <a:prstGeom prst="rect">
            <a:avLst/>
          </a:prstGeom>
          <a:noFill/>
        </p:spPr>
        <p:txBody>
          <a:bodyPr wrap="square" rtlCol="0">
            <a:spAutoFit/>
          </a:bodyPr>
          <a:lstStyle/>
          <a:p>
            <a:pPr>
              <a:defRPr/>
            </a:pPr>
            <a:r>
              <a:rPr lang="en-US" sz="1600" i="0" dirty="0">
                <a:solidFill>
                  <a:srgbClr val="000000"/>
                </a:solidFill>
              </a:rPr>
              <a:t>The first prism is identical to Wollaston Prism. The second wedge of the prism is modified by cutting the crystal so that the </a:t>
            </a:r>
            <a:r>
              <a:rPr lang="en-US" sz="1600" i="0" dirty="0">
                <a:solidFill>
                  <a:srgbClr val="000000"/>
                </a:solidFill>
                <a:hlinkClick r:id="rId6" tooltip="Optical axis"/>
              </a:rPr>
              <a:t>optical axis</a:t>
            </a:r>
            <a:r>
              <a:rPr lang="en-US" sz="1600" i="0" dirty="0">
                <a:solidFill>
                  <a:srgbClr val="000000"/>
                </a:solidFill>
              </a:rPr>
              <a:t> is oriented obliquely with respect to the flat surface of the prism. The </a:t>
            </a:r>
            <a:r>
              <a:rPr lang="en-US" sz="1600" i="0" dirty="0" err="1">
                <a:solidFill>
                  <a:srgbClr val="000000"/>
                </a:solidFill>
              </a:rPr>
              <a:t>Nomarski</a:t>
            </a:r>
            <a:r>
              <a:rPr lang="en-US" sz="1600" i="0" dirty="0">
                <a:solidFill>
                  <a:srgbClr val="000000"/>
                </a:solidFill>
              </a:rPr>
              <a:t> modification causes the light rays to come to a focal point outside the body of the prism, and allows greater flexibility so that when setting up the </a:t>
            </a:r>
            <a:r>
              <a:rPr lang="en-US" sz="1600" i="0" dirty="0">
                <a:solidFill>
                  <a:srgbClr val="000000"/>
                </a:solidFill>
                <a:hlinkClick r:id="rId7" tooltip="Microscope"/>
              </a:rPr>
              <a:t>microscope</a:t>
            </a:r>
            <a:r>
              <a:rPr lang="en-US" sz="1600" i="0" dirty="0">
                <a:solidFill>
                  <a:srgbClr val="000000"/>
                </a:solidFill>
              </a:rPr>
              <a:t> the prism can be actively focused.</a:t>
            </a:r>
            <a:endParaRPr lang="en-US" sz="1600" dirty="0">
              <a:solidFill>
                <a:srgbClr val="000000"/>
              </a:solidFill>
            </a:endParaRPr>
          </a:p>
        </p:txBody>
      </p:sp>
    </p:spTree>
    <p:extLst>
      <p:ext uri="{BB962C8B-B14F-4D97-AF65-F5344CB8AC3E}">
        <p14:creationId xmlns:p14="http://schemas.microsoft.com/office/powerpoint/2010/main" val="270417705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a:extLst>
              <a:ext uri="{FF2B5EF4-FFF2-40B4-BE49-F238E27FC236}">
                <a16:creationId xmlns:a16="http://schemas.microsoft.com/office/drawing/2014/main" id="{D14202BC-78F9-9D47-B30A-F4FD4DA91523}"/>
              </a:ext>
            </a:extLst>
          </p:cNvPr>
          <p:cNvSpPr>
            <a:spLocks noGrp="1" noChangeArrowheads="1"/>
          </p:cNvSpPr>
          <p:nvPr>
            <p:ph type="title"/>
          </p:nvPr>
        </p:nvSpPr>
        <p:spPr>
          <a:xfrm>
            <a:off x="1695451" y="0"/>
            <a:ext cx="5191578" cy="666750"/>
          </a:xfrm>
        </p:spPr>
        <p:txBody>
          <a:bodyPr/>
          <a:lstStyle/>
          <a:p>
            <a:r>
              <a:rPr lang="en-US" altLang="en-US" dirty="0"/>
              <a:t>Georges </a:t>
            </a:r>
            <a:r>
              <a:rPr lang="en-US" altLang="en-US" dirty="0" err="1"/>
              <a:t>Nomarski</a:t>
            </a:r>
            <a:r>
              <a:rPr lang="en-US" altLang="en-US" dirty="0"/>
              <a:t> </a:t>
            </a:r>
            <a:r>
              <a:rPr lang="en-US" altLang="en-US" sz="2500" dirty="0"/>
              <a:t>(1919-1997) </a:t>
            </a:r>
            <a:endParaRPr lang="en-US" altLang="en-US" dirty="0">
              <a:ea typeface="ＭＳ Ｐゴシック" panose="020B0600070205080204" pitchFamily="34" charset="-128"/>
            </a:endParaRPr>
          </a:p>
        </p:txBody>
      </p:sp>
      <p:sp>
        <p:nvSpPr>
          <p:cNvPr id="48131" name="Line 6">
            <a:extLst>
              <a:ext uri="{FF2B5EF4-FFF2-40B4-BE49-F238E27FC236}">
                <a16:creationId xmlns:a16="http://schemas.microsoft.com/office/drawing/2014/main" id="{F84A49F1-C97E-9E44-AB6F-8DC8170807D1}"/>
              </a:ext>
            </a:extLst>
          </p:cNvPr>
          <p:cNvSpPr>
            <a:spLocks noChangeShapeType="1"/>
          </p:cNvSpPr>
          <p:nvPr/>
        </p:nvSpPr>
        <p:spPr bwMode="auto">
          <a:xfrm>
            <a:off x="9588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solidFill>
                <a:srgbClr val="000000"/>
              </a:solidFill>
              <a:latin typeface="Times New Roman" charset="0"/>
            </a:endParaRPr>
          </a:p>
        </p:txBody>
      </p:sp>
      <p:sp>
        <p:nvSpPr>
          <p:cNvPr id="48132" name="Line 7">
            <a:extLst>
              <a:ext uri="{FF2B5EF4-FFF2-40B4-BE49-F238E27FC236}">
                <a16:creationId xmlns:a16="http://schemas.microsoft.com/office/drawing/2014/main" id="{31DDAC3C-110E-DF45-A720-19199364F85A}"/>
              </a:ext>
            </a:extLst>
          </p:cNvPr>
          <p:cNvSpPr>
            <a:spLocks noChangeShapeType="1"/>
          </p:cNvSpPr>
          <p:nvPr/>
        </p:nvSpPr>
        <p:spPr bwMode="auto">
          <a:xfrm>
            <a:off x="9588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solidFill>
                <a:srgbClr val="000000"/>
              </a:solidFill>
              <a:latin typeface="Times New Roman" charset="0"/>
            </a:endParaRPr>
          </a:p>
        </p:txBody>
      </p:sp>
      <p:sp>
        <p:nvSpPr>
          <p:cNvPr id="104452" name="Oval 8">
            <a:extLst>
              <a:ext uri="{FF2B5EF4-FFF2-40B4-BE49-F238E27FC236}">
                <a16:creationId xmlns:a16="http://schemas.microsoft.com/office/drawing/2014/main" id="{1626B877-17CE-5C41-9B29-DC5A9575354E}"/>
              </a:ext>
            </a:extLst>
          </p:cNvPr>
          <p:cNvSpPr>
            <a:spLocks noChangeArrowheads="1"/>
          </p:cNvSpPr>
          <p:nvPr/>
        </p:nvSpPr>
        <p:spPr bwMode="auto">
          <a:xfrm>
            <a:off x="9493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4453" name="Oval 9">
            <a:extLst>
              <a:ext uri="{FF2B5EF4-FFF2-40B4-BE49-F238E27FC236}">
                <a16:creationId xmlns:a16="http://schemas.microsoft.com/office/drawing/2014/main" id="{864DC22A-13CD-5944-803D-C16E873E7F99}"/>
              </a:ext>
            </a:extLst>
          </p:cNvPr>
          <p:cNvSpPr>
            <a:spLocks noChangeArrowheads="1"/>
          </p:cNvSpPr>
          <p:nvPr/>
        </p:nvSpPr>
        <p:spPr bwMode="auto">
          <a:xfrm>
            <a:off x="9496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4454" name="Oval 10">
            <a:extLst>
              <a:ext uri="{FF2B5EF4-FFF2-40B4-BE49-F238E27FC236}">
                <a16:creationId xmlns:a16="http://schemas.microsoft.com/office/drawing/2014/main" id="{1A2F2EAD-CB09-3E48-8AC0-5E02CF4A00C0}"/>
              </a:ext>
            </a:extLst>
          </p:cNvPr>
          <p:cNvSpPr>
            <a:spLocks noChangeArrowheads="1"/>
          </p:cNvSpPr>
          <p:nvPr/>
        </p:nvSpPr>
        <p:spPr bwMode="auto">
          <a:xfrm>
            <a:off x="9499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4455" name="Oval 11">
            <a:extLst>
              <a:ext uri="{FF2B5EF4-FFF2-40B4-BE49-F238E27FC236}">
                <a16:creationId xmlns:a16="http://schemas.microsoft.com/office/drawing/2014/main" id="{34DB3784-483E-1349-B100-6B11A437D0A6}"/>
              </a:ext>
            </a:extLst>
          </p:cNvPr>
          <p:cNvSpPr>
            <a:spLocks noChangeArrowheads="1"/>
          </p:cNvSpPr>
          <p:nvPr/>
        </p:nvSpPr>
        <p:spPr bwMode="auto">
          <a:xfrm>
            <a:off x="9491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4456" name="Oval 12">
            <a:extLst>
              <a:ext uri="{FF2B5EF4-FFF2-40B4-BE49-F238E27FC236}">
                <a16:creationId xmlns:a16="http://schemas.microsoft.com/office/drawing/2014/main" id="{236DA64A-19B9-BB4F-BC5C-DB4209935A86}"/>
              </a:ext>
            </a:extLst>
          </p:cNvPr>
          <p:cNvSpPr>
            <a:spLocks noChangeArrowheads="1"/>
          </p:cNvSpPr>
          <p:nvPr/>
        </p:nvSpPr>
        <p:spPr bwMode="auto">
          <a:xfrm>
            <a:off x="9498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4457" name="Oval 13">
            <a:extLst>
              <a:ext uri="{FF2B5EF4-FFF2-40B4-BE49-F238E27FC236}">
                <a16:creationId xmlns:a16="http://schemas.microsoft.com/office/drawing/2014/main" id="{A025D7E3-A9C1-034B-8B19-B033D8C5BB43}"/>
              </a:ext>
            </a:extLst>
          </p:cNvPr>
          <p:cNvSpPr>
            <a:spLocks noChangeArrowheads="1"/>
          </p:cNvSpPr>
          <p:nvPr/>
        </p:nvSpPr>
        <p:spPr bwMode="auto">
          <a:xfrm>
            <a:off x="9501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4458" name="Oval 14">
            <a:extLst>
              <a:ext uri="{FF2B5EF4-FFF2-40B4-BE49-F238E27FC236}">
                <a16:creationId xmlns:a16="http://schemas.microsoft.com/office/drawing/2014/main" id="{A8E8C73C-8CA2-E84C-82CF-EB45A8DE9512}"/>
              </a:ext>
            </a:extLst>
          </p:cNvPr>
          <p:cNvSpPr>
            <a:spLocks noChangeArrowheads="1"/>
          </p:cNvSpPr>
          <p:nvPr/>
        </p:nvSpPr>
        <p:spPr bwMode="auto">
          <a:xfrm>
            <a:off x="9493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4459" name="Oval 15">
            <a:extLst>
              <a:ext uri="{FF2B5EF4-FFF2-40B4-BE49-F238E27FC236}">
                <a16:creationId xmlns:a16="http://schemas.microsoft.com/office/drawing/2014/main" id="{151BC646-E586-A34F-8A9A-25B2FC518023}"/>
              </a:ext>
            </a:extLst>
          </p:cNvPr>
          <p:cNvSpPr>
            <a:spLocks noChangeArrowheads="1"/>
          </p:cNvSpPr>
          <p:nvPr/>
        </p:nvSpPr>
        <p:spPr bwMode="auto">
          <a:xfrm>
            <a:off x="9483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4460" name="Oval 16">
            <a:extLst>
              <a:ext uri="{FF2B5EF4-FFF2-40B4-BE49-F238E27FC236}">
                <a16:creationId xmlns:a16="http://schemas.microsoft.com/office/drawing/2014/main" id="{21F02F5A-3925-6446-AE85-A4CC6058A274}"/>
              </a:ext>
            </a:extLst>
          </p:cNvPr>
          <p:cNvSpPr>
            <a:spLocks noChangeArrowheads="1"/>
          </p:cNvSpPr>
          <p:nvPr/>
        </p:nvSpPr>
        <p:spPr bwMode="auto">
          <a:xfrm>
            <a:off x="9485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4461" name="Oval 17">
            <a:extLst>
              <a:ext uri="{FF2B5EF4-FFF2-40B4-BE49-F238E27FC236}">
                <a16:creationId xmlns:a16="http://schemas.microsoft.com/office/drawing/2014/main" id="{B55E3921-845C-184A-875D-E2EAE6D4990A}"/>
              </a:ext>
            </a:extLst>
          </p:cNvPr>
          <p:cNvSpPr>
            <a:spLocks noChangeArrowheads="1"/>
          </p:cNvSpPr>
          <p:nvPr/>
        </p:nvSpPr>
        <p:spPr bwMode="auto">
          <a:xfrm>
            <a:off x="9486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4462" name="Oval 18">
            <a:extLst>
              <a:ext uri="{FF2B5EF4-FFF2-40B4-BE49-F238E27FC236}">
                <a16:creationId xmlns:a16="http://schemas.microsoft.com/office/drawing/2014/main" id="{FC4CBAD7-091C-D14B-9EAA-0F3A7940DF94}"/>
              </a:ext>
            </a:extLst>
          </p:cNvPr>
          <p:cNvSpPr>
            <a:spLocks noChangeArrowheads="1"/>
          </p:cNvSpPr>
          <p:nvPr/>
        </p:nvSpPr>
        <p:spPr bwMode="auto">
          <a:xfrm>
            <a:off x="9501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4463" name="Oval 19">
            <a:extLst>
              <a:ext uri="{FF2B5EF4-FFF2-40B4-BE49-F238E27FC236}">
                <a16:creationId xmlns:a16="http://schemas.microsoft.com/office/drawing/2014/main" id="{A751E81B-D7A3-984E-8F5A-61F39B1D9AA7}"/>
              </a:ext>
            </a:extLst>
          </p:cNvPr>
          <p:cNvSpPr>
            <a:spLocks noChangeArrowheads="1"/>
          </p:cNvSpPr>
          <p:nvPr/>
        </p:nvSpPr>
        <p:spPr bwMode="auto">
          <a:xfrm>
            <a:off x="9494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4464" name="Oval 20">
            <a:extLst>
              <a:ext uri="{FF2B5EF4-FFF2-40B4-BE49-F238E27FC236}">
                <a16:creationId xmlns:a16="http://schemas.microsoft.com/office/drawing/2014/main" id="{C67A4BA1-BD87-8545-B85E-A83C4E1FBDAC}"/>
              </a:ext>
            </a:extLst>
          </p:cNvPr>
          <p:cNvSpPr>
            <a:spLocks noChangeArrowheads="1"/>
          </p:cNvSpPr>
          <p:nvPr/>
        </p:nvSpPr>
        <p:spPr bwMode="auto">
          <a:xfrm>
            <a:off x="9494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4465" name="Oval 21">
            <a:extLst>
              <a:ext uri="{FF2B5EF4-FFF2-40B4-BE49-F238E27FC236}">
                <a16:creationId xmlns:a16="http://schemas.microsoft.com/office/drawing/2014/main" id="{21691CC4-995D-7245-A1E2-D130EB2012F4}"/>
              </a:ext>
            </a:extLst>
          </p:cNvPr>
          <p:cNvSpPr>
            <a:spLocks noChangeArrowheads="1"/>
          </p:cNvSpPr>
          <p:nvPr/>
        </p:nvSpPr>
        <p:spPr bwMode="auto">
          <a:xfrm>
            <a:off x="9490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4466" name="Oval 22">
            <a:extLst>
              <a:ext uri="{FF2B5EF4-FFF2-40B4-BE49-F238E27FC236}">
                <a16:creationId xmlns:a16="http://schemas.microsoft.com/office/drawing/2014/main" id="{6EC9E802-4208-C348-929F-900104262A82}"/>
              </a:ext>
            </a:extLst>
          </p:cNvPr>
          <p:cNvSpPr>
            <a:spLocks noChangeArrowheads="1"/>
          </p:cNvSpPr>
          <p:nvPr/>
        </p:nvSpPr>
        <p:spPr bwMode="auto">
          <a:xfrm>
            <a:off x="9490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4467" name="Oval 23">
            <a:extLst>
              <a:ext uri="{FF2B5EF4-FFF2-40B4-BE49-F238E27FC236}">
                <a16:creationId xmlns:a16="http://schemas.microsoft.com/office/drawing/2014/main" id="{3A7ABBFB-E4B1-6D4C-8A20-57A223A90969}"/>
              </a:ext>
            </a:extLst>
          </p:cNvPr>
          <p:cNvSpPr>
            <a:spLocks noChangeArrowheads="1"/>
          </p:cNvSpPr>
          <p:nvPr/>
        </p:nvSpPr>
        <p:spPr bwMode="auto">
          <a:xfrm>
            <a:off x="9486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4468" name="Oval 25">
            <a:extLst>
              <a:ext uri="{FF2B5EF4-FFF2-40B4-BE49-F238E27FC236}">
                <a16:creationId xmlns:a16="http://schemas.microsoft.com/office/drawing/2014/main" id="{A14290C3-1B3A-784F-9842-B04554096DF6}"/>
              </a:ext>
            </a:extLst>
          </p:cNvPr>
          <p:cNvSpPr>
            <a:spLocks noChangeArrowheads="1"/>
          </p:cNvSpPr>
          <p:nvPr/>
        </p:nvSpPr>
        <p:spPr bwMode="auto">
          <a:xfrm>
            <a:off x="9483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4469" name="Oval 26">
            <a:extLst>
              <a:ext uri="{FF2B5EF4-FFF2-40B4-BE49-F238E27FC236}">
                <a16:creationId xmlns:a16="http://schemas.microsoft.com/office/drawing/2014/main" id="{AAA29072-670E-9D46-B494-523F191D88D0}"/>
              </a:ext>
            </a:extLst>
          </p:cNvPr>
          <p:cNvSpPr>
            <a:spLocks noChangeArrowheads="1"/>
          </p:cNvSpPr>
          <p:nvPr/>
        </p:nvSpPr>
        <p:spPr bwMode="auto">
          <a:xfrm>
            <a:off x="9491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4470" name="Oval 27">
            <a:extLst>
              <a:ext uri="{FF2B5EF4-FFF2-40B4-BE49-F238E27FC236}">
                <a16:creationId xmlns:a16="http://schemas.microsoft.com/office/drawing/2014/main" id="{FA090E04-CF25-B64F-BC93-2537EE611235}"/>
              </a:ext>
            </a:extLst>
          </p:cNvPr>
          <p:cNvSpPr>
            <a:spLocks noChangeArrowheads="1"/>
          </p:cNvSpPr>
          <p:nvPr/>
        </p:nvSpPr>
        <p:spPr bwMode="auto">
          <a:xfrm>
            <a:off x="9488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4471" name="Oval 28">
            <a:extLst>
              <a:ext uri="{FF2B5EF4-FFF2-40B4-BE49-F238E27FC236}">
                <a16:creationId xmlns:a16="http://schemas.microsoft.com/office/drawing/2014/main" id="{FD0353CE-9E0B-A643-AD67-6249BAE824AC}"/>
              </a:ext>
            </a:extLst>
          </p:cNvPr>
          <p:cNvSpPr>
            <a:spLocks noChangeArrowheads="1"/>
          </p:cNvSpPr>
          <p:nvPr/>
        </p:nvSpPr>
        <p:spPr bwMode="auto">
          <a:xfrm>
            <a:off x="9485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4472" name="Oval 29">
            <a:extLst>
              <a:ext uri="{FF2B5EF4-FFF2-40B4-BE49-F238E27FC236}">
                <a16:creationId xmlns:a16="http://schemas.microsoft.com/office/drawing/2014/main" id="{EE6BD0F8-7094-C84A-917F-89214ECC0A4B}"/>
              </a:ext>
            </a:extLst>
          </p:cNvPr>
          <p:cNvSpPr>
            <a:spLocks noChangeArrowheads="1"/>
          </p:cNvSpPr>
          <p:nvPr/>
        </p:nvSpPr>
        <p:spPr bwMode="auto">
          <a:xfrm>
            <a:off x="9493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4473" name="Oval 30">
            <a:extLst>
              <a:ext uri="{FF2B5EF4-FFF2-40B4-BE49-F238E27FC236}">
                <a16:creationId xmlns:a16="http://schemas.microsoft.com/office/drawing/2014/main" id="{A884A945-1CC8-D649-ACD2-E74C01EEA9DE}"/>
              </a:ext>
            </a:extLst>
          </p:cNvPr>
          <p:cNvSpPr>
            <a:spLocks noChangeArrowheads="1"/>
          </p:cNvSpPr>
          <p:nvPr/>
        </p:nvSpPr>
        <p:spPr bwMode="auto">
          <a:xfrm>
            <a:off x="9490075" y="49593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4474" name="Rectangle 32">
            <a:extLst>
              <a:ext uri="{FF2B5EF4-FFF2-40B4-BE49-F238E27FC236}">
                <a16:creationId xmlns:a16="http://schemas.microsoft.com/office/drawing/2014/main" id="{D9367130-3C28-1041-8617-F650FBB3F73F}"/>
              </a:ext>
            </a:extLst>
          </p:cNvPr>
          <p:cNvSpPr>
            <a:spLocks noGrp="1" noChangeArrowheads="1"/>
          </p:cNvSpPr>
          <p:nvPr>
            <p:ph type="body" idx="1"/>
          </p:nvPr>
        </p:nvSpPr>
        <p:spPr>
          <a:xfrm>
            <a:off x="1524000" y="2030413"/>
            <a:ext cx="7772400" cy="4114800"/>
          </a:xfrm>
        </p:spPr>
        <p:txBody>
          <a:bodyPr/>
          <a:lstStyle/>
          <a:p>
            <a:endParaRPr lang="en-US" altLang="en-US">
              <a:ea typeface="ＭＳ Ｐゴシック" panose="020B0600070205080204" pitchFamily="34" charset="-128"/>
            </a:endParaRPr>
          </a:p>
        </p:txBody>
      </p:sp>
      <p:pic>
        <p:nvPicPr>
          <p:cNvPr id="104475" name="Picture 33">
            <a:extLst>
              <a:ext uri="{FF2B5EF4-FFF2-40B4-BE49-F238E27FC236}">
                <a16:creationId xmlns:a16="http://schemas.microsoft.com/office/drawing/2014/main" id="{E8B995A9-B1CC-4E48-9BBB-A16A2E5E3BC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03499" y="743404"/>
            <a:ext cx="5252634" cy="54490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8157" name="Text Box 34">
            <a:extLst>
              <a:ext uri="{FF2B5EF4-FFF2-40B4-BE49-F238E27FC236}">
                <a16:creationId xmlns:a16="http://schemas.microsoft.com/office/drawing/2014/main" id="{0E795CDD-BDA7-3648-8507-FEF6B31EC657}"/>
              </a:ext>
            </a:extLst>
          </p:cNvPr>
          <p:cNvSpPr txBox="1">
            <a:spLocks noChangeArrowheads="1"/>
          </p:cNvSpPr>
          <p:nvPr/>
        </p:nvSpPr>
        <p:spPr bwMode="auto">
          <a:xfrm>
            <a:off x="9677400" y="553878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solidFill>
                  <a:srgbClr val="000000"/>
                </a:solidFill>
                <a:latin typeface="Palatino Linotype" charset="0"/>
              </a:rPr>
              <a:t>1953</a:t>
            </a:r>
          </a:p>
        </p:txBody>
      </p:sp>
      <p:sp>
        <p:nvSpPr>
          <p:cNvPr id="104477" name="Oval 35">
            <a:extLst>
              <a:ext uri="{FF2B5EF4-FFF2-40B4-BE49-F238E27FC236}">
                <a16:creationId xmlns:a16="http://schemas.microsoft.com/office/drawing/2014/main" id="{D7992DA5-70A6-EE4D-92DE-B6ABA52F2EF2}"/>
              </a:ext>
            </a:extLst>
          </p:cNvPr>
          <p:cNvSpPr>
            <a:spLocks noChangeArrowheads="1"/>
          </p:cNvSpPr>
          <p:nvPr/>
        </p:nvSpPr>
        <p:spPr bwMode="auto">
          <a:xfrm>
            <a:off x="9490075" y="5140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4478" name="Oval 36">
            <a:extLst>
              <a:ext uri="{FF2B5EF4-FFF2-40B4-BE49-F238E27FC236}">
                <a16:creationId xmlns:a16="http://schemas.microsoft.com/office/drawing/2014/main" id="{A54B133C-765F-C243-A770-F2523C32A298}"/>
              </a:ext>
            </a:extLst>
          </p:cNvPr>
          <p:cNvSpPr>
            <a:spLocks noChangeArrowheads="1"/>
          </p:cNvSpPr>
          <p:nvPr/>
        </p:nvSpPr>
        <p:spPr bwMode="auto">
          <a:xfrm>
            <a:off x="9486900" y="570706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4479" name="Oval 37">
            <a:extLst>
              <a:ext uri="{FF2B5EF4-FFF2-40B4-BE49-F238E27FC236}">
                <a16:creationId xmlns:a16="http://schemas.microsoft.com/office/drawing/2014/main" id="{E87387E4-205F-B940-82FC-4E255E70526F}"/>
              </a:ext>
            </a:extLst>
          </p:cNvPr>
          <p:cNvSpPr>
            <a:spLocks noChangeArrowheads="1"/>
          </p:cNvSpPr>
          <p:nvPr/>
        </p:nvSpPr>
        <p:spPr bwMode="auto">
          <a:xfrm>
            <a:off x="9493250" y="55181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sp>
        <p:nvSpPr>
          <p:cNvPr id="104480" name="Oval 38">
            <a:extLst>
              <a:ext uri="{FF2B5EF4-FFF2-40B4-BE49-F238E27FC236}">
                <a16:creationId xmlns:a16="http://schemas.microsoft.com/office/drawing/2014/main" id="{EFE11FF2-B215-D74C-809D-257695F1EC67}"/>
              </a:ext>
            </a:extLst>
          </p:cNvPr>
          <p:cNvSpPr>
            <a:spLocks noChangeArrowheads="1"/>
          </p:cNvSpPr>
          <p:nvPr/>
        </p:nvSpPr>
        <p:spPr bwMode="auto">
          <a:xfrm>
            <a:off x="9490075" y="5330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None/>
              <a:defRPr/>
            </a:pPr>
            <a:endParaRPr lang="en-US" altLang="en-US" sz="2800">
              <a:solidFill>
                <a:srgbClr val="000000"/>
              </a:solidFill>
            </a:endParaRPr>
          </a:p>
        </p:txBody>
      </p:sp>
      <p:pic>
        <p:nvPicPr>
          <p:cNvPr id="34" name="Picture 4">
            <a:extLst>
              <a:ext uri="{FF2B5EF4-FFF2-40B4-BE49-F238E27FC236}">
                <a16:creationId xmlns:a16="http://schemas.microsoft.com/office/drawing/2014/main" id="{ECFD5DDC-44D3-EB4E-B4E8-81FD5D05B71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251373" y="195718"/>
            <a:ext cx="1181553" cy="180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007361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35">
            <a:extLst>
              <a:ext uri="{FF2B5EF4-FFF2-40B4-BE49-F238E27FC236}">
                <a16:creationId xmlns:a16="http://schemas.microsoft.com/office/drawing/2014/main" id="{C844946A-EC51-8246-B49C-DE676D1E337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35150" y="1098550"/>
            <a:ext cx="3887788"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499" name="Picture 36">
            <a:extLst>
              <a:ext uri="{FF2B5EF4-FFF2-40B4-BE49-F238E27FC236}">
                <a16:creationId xmlns:a16="http://schemas.microsoft.com/office/drawing/2014/main" id="{782E4050-B457-6447-B83D-AD9BD6BCF53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321630" y="3119966"/>
            <a:ext cx="5085896" cy="1370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Rectangle 2">
            <a:extLst>
              <a:ext uri="{FF2B5EF4-FFF2-40B4-BE49-F238E27FC236}">
                <a16:creationId xmlns:a16="http://schemas.microsoft.com/office/drawing/2014/main" id="{A7F60909-EAA1-244F-B172-FC8AC9E7BAF5}"/>
              </a:ext>
            </a:extLst>
          </p:cNvPr>
          <p:cNvSpPr>
            <a:spLocks noGrp="1" noChangeArrowheads="1"/>
          </p:cNvSpPr>
          <p:nvPr>
            <p:ph type="title"/>
          </p:nvPr>
        </p:nvSpPr>
        <p:spPr>
          <a:xfrm>
            <a:off x="1524001" y="0"/>
            <a:ext cx="4940300" cy="1079500"/>
          </a:xfrm>
        </p:spPr>
        <p:txBody>
          <a:bodyPr/>
          <a:lstStyle/>
          <a:p>
            <a:pPr eaLnBrk="1" hangingPunct="1">
              <a:defRPr/>
            </a:pPr>
            <a:r>
              <a:rPr lang="en-US" altLang="en-US" sz="2000" dirty="0">
                <a:solidFill>
                  <a:srgbClr val="000000"/>
                </a:solidFill>
                <a:ea typeface="+mj-ea"/>
              </a:rPr>
              <a:t>Marvin Lee Minsky (1927-2016)</a:t>
            </a:r>
            <a:br>
              <a:rPr lang="en-US" altLang="en-US" sz="2000" dirty="0">
                <a:solidFill>
                  <a:srgbClr val="000000"/>
                </a:solidFill>
                <a:ea typeface="+mj-ea"/>
              </a:rPr>
            </a:br>
            <a:r>
              <a:rPr lang="en-US" altLang="en-US" sz="2000" dirty="0">
                <a:solidFill>
                  <a:srgbClr val="000000"/>
                </a:solidFill>
                <a:ea typeface="+mj-ea"/>
              </a:rPr>
              <a:t>First disclosed the confocal microscope principle - 1953</a:t>
            </a:r>
          </a:p>
        </p:txBody>
      </p:sp>
      <p:pic>
        <p:nvPicPr>
          <p:cNvPr id="106501" name="Picture 4">
            <a:extLst>
              <a:ext uri="{FF2B5EF4-FFF2-40B4-BE49-F238E27FC236}">
                <a16:creationId xmlns:a16="http://schemas.microsoft.com/office/drawing/2014/main" id="{AA057FD7-BD0B-0845-8D40-914992C2512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191864" y="282575"/>
            <a:ext cx="1172801"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8" name="Line 5">
            <a:extLst>
              <a:ext uri="{FF2B5EF4-FFF2-40B4-BE49-F238E27FC236}">
                <a16:creationId xmlns:a16="http://schemas.microsoft.com/office/drawing/2014/main" id="{C7EE387A-7167-EC49-BF54-E55071257631}"/>
              </a:ext>
            </a:extLst>
          </p:cNvPr>
          <p:cNvSpPr>
            <a:spLocks noChangeShapeType="1"/>
          </p:cNvSpPr>
          <p:nvPr/>
        </p:nvSpPr>
        <p:spPr bwMode="auto">
          <a:xfrm>
            <a:off x="9588500" y="395288"/>
            <a:ext cx="0" cy="6108700"/>
          </a:xfrm>
          <a:prstGeom prst="line">
            <a:avLst/>
          </a:prstGeom>
          <a:noFill/>
          <a:ln w="38100">
            <a:solidFill>
              <a:srgbClr val="000000"/>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06503" name="Oval 6">
            <a:extLst>
              <a:ext uri="{FF2B5EF4-FFF2-40B4-BE49-F238E27FC236}">
                <a16:creationId xmlns:a16="http://schemas.microsoft.com/office/drawing/2014/main" id="{640C7DE7-3D93-BA4D-B1DF-4BE5A021271C}"/>
              </a:ext>
            </a:extLst>
          </p:cNvPr>
          <p:cNvSpPr>
            <a:spLocks noChangeArrowheads="1"/>
          </p:cNvSpPr>
          <p:nvPr/>
        </p:nvSpPr>
        <p:spPr bwMode="auto">
          <a:xfrm>
            <a:off x="9493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04" name="Oval 7">
            <a:extLst>
              <a:ext uri="{FF2B5EF4-FFF2-40B4-BE49-F238E27FC236}">
                <a16:creationId xmlns:a16="http://schemas.microsoft.com/office/drawing/2014/main" id="{0DDF8AAD-B08B-1846-A4FD-EB6BD9E2DF8F}"/>
              </a:ext>
            </a:extLst>
          </p:cNvPr>
          <p:cNvSpPr>
            <a:spLocks noChangeArrowheads="1"/>
          </p:cNvSpPr>
          <p:nvPr/>
        </p:nvSpPr>
        <p:spPr bwMode="auto">
          <a:xfrm>
            <a:off x="9496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05" name="Oval 8">
            <a:extLst>
              <a:ext uri="{FF2B5EF4-FFF2-40B4-BE49-F238E27FC236}">
                <a16:creationId xmlns:a16="http://schemas.microsoft.com/office/drawing/2014/main" id="{80BF851D-F81C-6C41-8975-ABE94910ECB3}"/>
              </a:ext>
            </a:extLst>
          </p:cNvPr>
          <p:cNvSpPr>
            <a:spLocks noChangeArrowheads="1"/>
          </p:cNvSpPr>
          <p:nvPr/>
        </p:nvSpPr>
        <p:spPr bwMode="auto">
          <a:xfrm>
            <a:off x="9499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06" name="Oval 9">
            <a:extLst>
              <a:ext uri="{FF2B5EF4-FFF2-40B4-BE49-F238E27FC236}">
                <a16:creationId xmlns:a16="http://schemas.microsoft.com/office/drawing/2014/main" id="{7CDBE152-36A4-7D44-ADFC-6A7F7D0EDD39}"/>
              </a:ext>
            </a:extLst>
          </p:cNvPr>
          <p:cNvSpPr>
            <a:spLocks noChangeArrowheads="1"/>
          </p:cNvSpPr>
          <p:nvPr/>
        </p:nvSpPr>
        <p:spPr bwMode="auto">
          <a:xfrm>
            <a:off x="9491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07" name="Oval 10">
            <a:extLst>
              <a:ext uri="{FF2B5EF4-FFF2-40B4-BE49-F238E27FC236}">
                <a16:creationId xmlns:a16="http://schemas.microsoft.com/office/drawing/2014/main" id="{393525BE-B675-2D4A-A728-6EDD4E055924}"/>
              </a:ext>
            </a:extLst>
          </p:cNvPr>
          <p:cNvSpPr>
            <a:spLocks noChangeArrowheads="1"/>
          </p:cNvSpPr>
          <p:nvPr/>
        </p:nvSpPr>
        <p:spPr bwMode="auto">
          <a:xfrm>
            <a:off x="9498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08" name="Oval 11">
            <a:extLst>
              <a:ext uri="{FF2B5EF4-FFF2-40B4-BE49-F238E27FC236}">
                <a16:creationId xmlns:a16="http://schemas.microsoft.com/office/drawing/2014/main" id="{0F1EB21A-9D0F-AE41-BBB4-0F47961FB3A3}"/>
              </a:ext>
            </a:extLst>
          </p:cNvPr>
          <p:cNvSpPr>
            <a:spLocks noChangeArrowheads="1"/>
          </p:cNvSpPr>
          <p:nvPr/>
        </p:nvSpPr>
        <p:spPr bwMode="auto">
          <a:xfrm>
            <a:off x="9501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09" name="Oval 12">
            <a:extLst>
              <a:ext uri="{FF2B5EF4-FFF2-40B4-BE49-F238E27FC236}">
                <a16:creationId xmlns:a16="http://schemas.microsoft.com/office/drawing/2014/main" id="{6DD32510-285F-4A4D-8EA7-F7B2F706A5AD}"/>
              </a:ext>
            </a:extLst>
          </p:cNvPr>
          <p:cNvSpPr>
            <a:spLocks noChangeArrowheads="1"/>
          </p:cNvSpPr>
          <p:nvPr/>
        </p:nvSpPr>
        <p:spPr bwMode="auto">
          <a:xfrm>
            <a:off x="9493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10" name="Oval 13">
            <a:extLst>
              <a:ext uri="{FF2B5EF4-FFF2-40B4-BE49-F238E27FC236}">
                <a16:creationId xmlns:a16="http://schemas.microsoft.com/office/drawing/2014/main" id="{635958FC-F771-B447-9778-2BD98B783CE7}"/>
              </a:ext>
            </a:extLst>
          </p:cNvPr>
          <p:cNvSpPr>
            <a:spLocks noChangeArrowheads="1"/>
          </p:cNvSpPr>
          <p:nvPr/>
        </p:nvSpPr>
        <p:spPr bwMode="auto">
          <a:xfrm>
            <a:off x="9483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11" name="Oval 14">
            <a:extLst>
              <a:ext uri="{FF2B5EF4-FFF2-40B4-BE49-F238E27FC236}">
                <a16:creationId xmlns:a16="http://schemas.microsoft.com/office/drawing/2014/main" id="{AC03A3B0-251D-1C43-841D-9BF1087B8C90}"/>
              </a:ext>
            </a:extLst>
          </p:cNvPr>
          <p:cNvSpPr>
            <a:spLocks noChangeArrowheads="1"/>
          </p:cNvSpPr>
          <p:nvPr/>
        </p:nvSpPr>
        <p:spPr bwMode="auto">
          <a:xfrm>
            <a:off x="9485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12" name="Oval 15">
            <a:extLst>
              <a:ext uri="{FF2B5EF4-FFF2-40B4-BE49-F238E27FC236}">
                <a16:creationId xmlns:a16="http://schemas.microsoft.com/office/drawing/2014/main" id="{470E55EF-B73B-9D4E-AAF8-74A722A55E91}"/>
              </a:ext>
            </a:extLst>
          </p:cNvPr>
          <p:cNvSpPr>
            <a:spLocks noChangeArrowheads="1"/>
          </p:cNvSpPr>
          <p:nvPr/>
        </p:nvSpPr>
        <p:spPr bwMode="auto">
          <a:xfrm>
            <a:off x="9486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13" name="Oval 16">
            <a:extLst>
              <a:ext uri="{FF2B5EF4-FFF2-40B4-BE49-F238E27FC236}">
                <a16:creationId xmlns:a16="http://schemas.microsoft.com/office/drawing/2014/main" id="{3EE7235E-43B2-5E4E-A1BD-932CCB200D95}"/>
              </a:ext>
            </a:extLst>
          </p:cNvPr>
          <p:cNvSpPr>
            <a:spLocks noChangeArrowheads="1"/>
          </p:cNvSpPr>
          <p:nvPr/>
        </p:nvSpPr>
        <p:spPr bwMode="auto">
          <a:xfrm>
            <a:off x="9501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14" name="Oval 17">
            <a:extLst>
              <a:ext uri="{FF2B5EF4-FFF2-40B4-BE49-F238E27FC236}">
                <a16:creationId xmlns:a16="http://schemas.microsoft.com/office/drawing/2014/main" id="{FF94FD1B-5CBD-F64C-B535-1560E8310554}"/>
              </a:ext>
            </a:extLst>
          </p:cNvPr>
          <p:cNvSpPr>
            <a:spLocks noChangeArrowheads="1"/>
          </p:cNvSpPr>
          <p:nvPr/>
        </p:nvSpPr>
        <p:spPr bwMode="auto">
          <a:xfrm>
            <a:off x="9494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15" name="Oval 18">
            <a:extLst>
              <a:ext uri="{FF2B5EF4-FFF2-40B4-BE49-F238E27FC236}">
                <a16:creationId xmlns:a16="http://schemas.microsoft.com/office/drawing/2014/main" id="{B74CA004-9CD2-B441-93E7-C15ECA84AA9D}"/>
              </a:ext>
            </a:extLst>
          </p:cNvPr>
          <p:cNvSpPr>
            <a:spLocks noChangeArrowheads="1"/>
          </p:cNvSpPr>
          <p:nvPr/>
        </p:nvSpPr>
        <p:spPr bwMode="auto">
          <a:xfrm>
            <a:off x="9494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16" name="Oval 19">
            <a:extLst>
              <a:ext uri="{FF2B5EF4-FFF2-40B4-BE49-F238E27FC236}">
                <a16:creationId xmlns:a16="http://schemas.microsoft.com/office/drawing/2014/main" id="{FFDDE283-0C11-864B-842E-956DBD71418E}"/>
              </a:ext>
            </a:extLst>
          </p:cNvPr>
          <p:cNvSpPr>
            <a:spLocks noChangeArrowheads="1"/>
          </p:cNvSpPr>
          <p:nvPr/>
        </p:nvSpPr>
        <p:spPr bwMode="auto">
          <a:xfrm>
            <a:off x="9490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17" name="Oval 20">
            <a:extLst>
              <a:ext uri="{FF2B5EF4-FFF2-40B4-BE49-F238E27FC236}">
                <a16:creationId xmlns:a16="http://schemas.microsoft.com/office/drawing/2014/main" id="{F1BD0D4E-2C23-734E-BD75-65C84C786E79}"/>
              </a:ext>
            </a:extLst>
          </p:cNvPr>
          <p:cNvSpPr>
            <a:spLocks noChangeArrowheads="1"/>
          </p:cNvSpPr>
          <p:nvPr/>
        </p:nvSpPr>
        <p:spPr bwMode="auto">
          <a:xfrm>
            <a:off x="9490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18" name="Oval 21">
            <a:extLst>
              <a:ext uri="{FF2B5EF4-FFF2-40B4-BE49-F238E27FC236}">
                <a16:creationId xmlns:a16="http://schemas.microsoft.com/office/drawing/2014/main" id="{C2715A55-5D18-DA49-B965-A5192E2DA179}"/>
              </a:ext>
            </a:extLst>
          </p:cNvPr>
          <p:cNvSpPr>
            <a:spLocks noChangeArrowheads="1"/>
          </p:cNvSpPr>
          <p:nvPr/>
        </p:nvSpPr>
        <p:spPr bwMode="auto">
          <a:xfrm>
            <a:off x="9486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49175" name="Text Box 22">
            <a:extLst>
              <a:ext uri="{FF2B5EF4-FFF2-40B4-BE49-F238E27FC236}">
                <a16:creationId xmlns:a16="http://schemas.microsoft.com/office/drawing/2014/main" id="{9AABF0B3-A520-554B-8A07-32F4D6FCC666}"/>
              </a:ext>
            </a:extLst>
          </p:cNvPr>
          <p:cNvSpPr txBox="1">
            <a:spLocks noChangeArrowheads="1"/>
          </p:cNvSpPr>
          <p:nvPr/>
        </p:nvSpPr>
        <p:spPr bwMode="auto">
          <a:xfrm>
            <a:off x="9677400" y="571023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solidFill>
                  <a:srgbClr val="000000"/>
                </a:solidFill>
                <a:latin typeface="Palatino Linotype" charset="0"/>
                <a:ea typeface="+mn-ea"/>
              </a:rPr>
              <a:t>1953</a:t>
            </a:r>
          </a:p>
        </p:txBody>
      </p:sp>
      <p:sp>
        <p:nvSpPr>
          <p:cNvPr id="106520" name="Oval 23">
            <a:extLst>
              <a:ext uri="{FF2B5EF4-FFF2-40B4-BE49-F238E27FC236}">
                <a16:creationId xmlns:a16="http://schemas.microsoft.com/office/drawing/2014/main" id="{A9B0563E-58B0-A041-AABE-64F85F95B8BD}"/>
              </a:ext>
            </a:extLst>
          </p:cNvPr>
          <p:cNvSpPr>
            <a:spLocks noChangeArrowheads="1"/>
          </p:cNvSpPr>
          <p:nvPr/>
        </p:nvSpPr>
        <p:spPr bwMode="auto">
          <a:xfrm>
            <a:off x="9483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21" name="Oval 24">
            <a:extLst>
              <a:ext uri="{FF2B5EF4-FFF2-40B4-BE49-F238E27FC236}">
                <a16:creationId xmlns:a16="http://schemas.microsoft.com/office/drawing/2014/main" id="{3DBCC5B0-8608-6C44-99A7-CA002A0A2185}"/>
              </a:ext>
            </a:extLst>
          </p:cNvPr>
          <p:cNvSpPr>
            <a:spLocks noChangeArrowheads="1"/>
          </p:cNvSpPr>
          <p:nvPr/>
        </p:nvSpPr>
        <p:spPr bwMode="auto">
          <a:xfrm>
            <a:off x="9491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22" name="Oval 25">
            <a:extLst>
              <a:ext uri="{FF2B5EF4-FFF2-40B4-BE49-F238E27FC236}">
                <a16:creationId xmlns:a16="http://schemas.microsoft.com/office/drawing/2014/main" id="{64261542-748F-154E-92B9-C80D086D9C20}"/>
              </a:ext>
            </a:extLst>
          </p:cNvPr>
          <p:cNvSpPr>
            <a:spLocks noChangeArrowheads="1"/>
          </p:cNvSpPr>
          <p:nvPr/>
        </p:nvSpPr>
        <p:spPr bwMode="auto">
          <a:xfrm>
            <a:off x="9488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23" name="Oval 26">
            <a:extLst>
              <a:ext uri="{FF2B5EF4-FFF2-40B4-BE49-F238E27FC236}">
                <a16:creationId xmlns:a16="http://schemas.microsoft.com/office/drawing/2014/main" id="{50A3CB7F-459D-B341-9F51-6E31E59BD669}"/>
              </a:ext>
            </a:extLst>
          </p:cNvPr>
          <p:cNvSpPr>
            <a:spLocks noChangeArrowheads="1"/>
          </p:cNvSpPr>
          <p:nvPr/>
        </p:nvSpPr>
        <p:spPr bwMode="auto">
          <a:xfrm>
            <a:off x="9485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24" name="Oval 27">
            <a:extLst>
              <a:ext uri="{FF2B5EF4-FFF2-40B4-BE49-F238E27FC236}">
                <a16:creationId xmlns:a16="http://schemas.microsoft.com/office/drawing/2014/main" id="{7D2FB759-F6D7-0F44-A46E-C4E38D9EE5E8}"/>
              </a:ext>
            </a:extLst>
          </p:cNvPr>
          <p:cNvSpPr>
            <a:spLocks noChangeArrowheads="1"/>
          </p:cNvSpPr>
          <p:nvPr/>
        </p:nvSpPr>
        <p:spPr bwMode="auto">
          <a:xfrm>
            <a:off x="9493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25" name="Oval 28">
            <a:extLst>
              <a:ext uri="{FF2B5EF4-FFF2-40B4-BE49-F238E27FC236}">
                <a16:creationId xmlns:a16="http://schemas.microsoft.com/office/drawing/2014/main" id="{4FBE43C5-0F54-F448-ADE7-80F438A9C80D}"/>
              </a:ext>
            </a:extLst>
          </p:cNvPr>
          <p:cNvSpPr>
            <a:spLocks noChangeArrowheads="1"/>
          </p:cNvSpPr>
          <p:nvPr/>
        </p:nvSpPr>
        <p:spPr bwMode="auto">
          <a:xfrm>
            <a:off x="9490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26" name="Oval 29">
            <a:extLst>
              <a:ext uri="{FF2B5EF4-FFF2-40B4-BE49-F238E27FC236}">
                <a16:creationId xmlns:a16="http://schemas.microsoft.com/office/drawing/2014/main" id="{DB5ED1B2-5ACF-664D-9685-E9CFCA646DDA}"/>
              </a:ext>
            </a:extLst>
          </p:cNvPr>
          <p:cNvSpPr>
            <a:spLocks noChangeArrowheads="1"/>
          </p:cNvSpPr>
          <p:nvPr/>
        </p:nvSpPr>
        <p:spPr bwMode="auto">
          <a:xfrm>
            <a:off x="9486900" y="51355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27" name="Oval 30">
            <a:extLst>
              <a:ext uri="{FF2B5EF4-FFF2-40B4-BE49-F238E27FC236}">
                <a16:creationId xmlns:a16="http://schemas.microsoft.com/office/drawing/2014/main" id="{5DD9D3D7-1AC4-B244-81D8-FB950A71691C}"/>
              </a:ext>
            </a:extLst>
          </p:cNvPr>
          <p:cNvSpPr>
            <a:spLocks noChangeArrowheads="1"/>
          </p:cNvSpPr>
          <p:nvPr/>
        </p:nvSpPr>
        <p:spPr bwMode="auto">
          <a:xfrm>
            <a:off x="9486900" y="53165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28" name="Oval 31">
            <a:extLst>
              <a:ext uri="{FF2B5EF4-FFF2-40B4-BE49-F238E27FC236}">
                <a16:creationId xmlns:a16="http://schemas.microsoft.com/office/drawing/2014/main" id="{978AC8C8-F89C-0D4E-9C26-40C7B3106A48}"/>
              </a:ext>
            </a:extLst>
          </p:cNvPr>
          <p:cNvSpPr>
            <a:spLocks noChangeArrowheads="1"/>
          </p:cNvSpPr>
          <p:nvPr/>
        </p:nvSpPr>
        <p:spPr bwMode="auto">
          <a:xfrm>
            <a:off x="9496425" y="5497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29" name="Oval 32">
            <a:extLst>
              <a:ext uri="{FF2B5EF4-FFF2-40B4-BE49-F238E27FC236}">
                <a16:creationId xmlns:a16="http://schemas.microsoft.com/office/drawing/2014/main" id="{099C4789-3298-C147-BE6B-80C45C66AEB9}"/>
              </a:ext>
            </a:extLst>
          </p:cNvPr>
          <p:cNvSpPr>
            <a:spLocks noChangeArrowheads="1"/>
          </p:cNvSpPr>
          <p:nvPr/>
        </p:nvSpPr>
        <p:spPr bwMode="auto">
          <a:xfrm>
            <a:off x="9496425" y="567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30" name="Oval 33">
            <a:extLst>
              <a:ext uri="{FF2B5EF4-FFF2-40B4-BE49-F238E27FC236}">
                <a16:creationId xmlns:a16="http://schemas.microsoft.com/office/drawing/2014/main" id="{3C28516A-D21A-BF4E-8709-766C110E0B35}"/>
              </a:ext>
            </a:extLst>
          </p:cNvPr>
          <p:cNvSpPr>
            <a:spLocks noChangeArrowheads="1"/>
          </p:cNvSpPr>
          <p:nvPr/>
        </p:nvSpPr>
        <p:spPr bwMode="auto">
          <a:xfrm>
            <a:off x="9496425" y="585152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pic>
        <p:nvPicPr>
          <p:cNvPr id="106531" name="Picture 37">
            <a:extLst>
              <a:ext uri="{FF2B5EF4-FFF2-40B4-BE49-F238E27FC236}">
                <a16:creationId xmlns:a16="http://schemas.microsoft.com/office/drawing/2014/main" id="{51790F06-3421-AC47-9F52-2BACFA40B44C}"/>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635626" y="4521200"/>
            <a:ext cx="3171825" cy="167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32" name="Text Box 38">
            <a:extLst>
              <a:ext uri="{FF2B5EF4-FFF2-40B4-BE49-F238E27FC236}">
                <a16:creationId xmlns:a16="http://schemas.microsoft.com/office/drawing/2014/main" id="{3EA608C3-E9CA-734C-85DB-1A9CF91B9BF2}"/>
              </a:ext>
            </a:extLst>
          </p:cNvPr>
          <p:cNvSpPr txBox="1">
            <a:spLocks noChangeArrowheads="1"/>
          </p:cNvSpPr>
          <p:nvPr/>
        </p:nvSpPr>
        <p:spPr bwMode="auto">
          <a:xfrm>
            <a:off x="6464300" y="6267450"/>
            <a:ext cx="1752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600">
                <a:solidFill>
                  <a:srgbClr val="000000"/>
                </a:solidFill>
              </a:rPr>
              <a:t>Minsky’s prototype</a:t>
            </a:r>
          </a:p>
        </p:txBody>
      </p:sp>
      <p:sp>
        <p:nvSpPr>
          <p:cNvPr id="49189" name="Text Box 39">
            <a:extLst>
              <a:ext uri="{FF2B5EF4-FFF2-40B4-BE49-F238E27FC236}">
                <a16:creationId xmlns:a16="http://schemas.microsoft.com/office/drawing/2014/main" id="{F29F2B0C-AA1D-3746-AF47-A934BBB94E29}"/>
              </a:ext>
            </a:extLst>
          </p:cNvPr>
          <p:cNvSpPr txBox="1">
            <a:spLocks noChangeArrowheads="1"/>
          </p:cNvSpPr>
          <p:nvPr/>
        </p:nvSpPr>
        <p:spPr bwMode="auto">
          <a:xfrm>
            <a:off x="7310438" y="6629400"/>
            <a:ext cx="1949450" cy="228600"/>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900">
                <a:solidFill>
                  <a:srgbClr val="000000"/>
                </a:solidFill>
                <a:latin typeface="Arial" charset="0"/>
                <a:ea typeface="+mn-ea"/>
              </a:rPr>
              <a:t>Data from Patents database</a:t>
            </a:r>
          </a:p>
        </p:txBody>
      </p:sp>
      <p:pic>
        <p:nvPicPr>
          <p:cNvPr id="2" name="Picture 1">
            <a:extLst>
              <a:ext uri="{FF2B5EF4-FFF2-40B4-BE49-F238E27FC236}">
                <a16:creationId xmlns:a16="http://schemas.microsoft.com/office/drawing/2014/main" id="{C5B78B70-DF98-A247-96D7-8AFAF3556D6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904707" y="808492"/>
            <a:ext cx="2101850" cy="2101850"/>
          </a:xfrm>
          <a:prstGeom prst="rect">
            <a:avLst/>
          </a:prstGeom>
        </p:spPr>
      </p:pic>
      <p:sp>
        <p:nvSpPr>
          <p:cNvPr id="40" name="TextBox 39">
            <a:extLst>
              <a:ext uri="{FF2B5EF4-FFF2-40B4-BE49-F238E27FC236}">
                <a16:creationId xmlns:a16="http://schemas.microsoft.com/office/drawing/2014/main" id="{77DE036E-0E15-6E4C-A611-06A741448111}"/>
              </a:ext>
            </a:extLst>
          </p:cNvPr>
          <p:cNvSpPr txBox="1"/>
          <p:nvPr/>
        </p:nvSpPr>
        <p:spPr>
          <a:xfrm>
            <a:off x="5923418" y="2879308"/>
            <a:ext cx="4572000" cy="246221"/>
          </a:xfrm>
          <a:prstGeom prst="rect">
            <a:avLst/>
          </a:prstGeom>
          <a:noFill/>
        </p:spPr>
        <p:txBody>
          <a:bodyPr wrap="square">
            <a:spAutoFit/>
          </a:bodyPr>
          <a:lstStyle/>
          <a:p>
            <a:r>
              <a:rPr lang="en-US" sz="1000" dirty="0">
                <a:solidFill>
                  <a:srgbClr val="0070C0"/>
                </a:solidFill>
              </a:rPr>
              <a:t>https://</a:t>
            </a:r>
            <a:r>
              <a:rPr lang="en-US" sz="1000" dirty="0" err="1">
                <a:solidFill>
                  <a:srgbClr val="0070C0"/>
                </a:solidFill>
              </a:rPr>
              <a:t>en.wikipedia.org</a:t>
            </a:r>
            <a:r>
              <a:rPr lang="en-US" sz="1000" dirty="0">
                <a:solidFill>
                  <a:srgbClr val="0070C0"/>
                </a:solidFill>
              </a:rPr>
              <a:t>/wiki/</a:t>
            </a:r>
            <a:r>
              <a:rPr lang="en-US" sz="1000" dirty="0" err="1">
                <a:solidFill>
                  <a:srgbClr val="0070C0"/>
                </a:solidFill>
              </a:rPr>
              <a:t>Marvin_Minsky</a:t>
            </a:r>
            <a:endParaRPr lang="en-US" sz="1000" dirty="0">
              <a:solidFill>
                <a:srgbClr val="0070C0"/>
              </a:solidFill>
            </a:endParaRPr>
          </a:p>
        </p:txBody>
      </p:sp>
    </p:spTree>
    <p:extLst>
      <p:ext uri="{BB962C8B-B14F-4D97-AF65-F5344CB8AC3E}">
        <p14:creationId xmlns:p14="http://schemas.microsoft.com/office/powerpoint/2010/main" val="226786512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8546" name="Group 2">
            <a:extLst>
              <a:ext uri="{FF2B5EF4-FFF2-40B4-BE49-F238E27FC236}">
                <a16:creationId xmlns:a16="http://schemas.microsoft.com/office/drawing/2014/main" id="{0D74DE58-3131-104E-994E-7BA8D52CE62E}"/>
              </a:ext>
            </a:extLst>
          </p:cNvPr>
          <p:cNvGrpSpPr>
            <a:grpSpLocks/>
          </p:cNvGrpSpPr>
          <p:nvPr/>
        </p:nvGrpSpPr>
        <p:grpSpPr bwMode="auto">
          <a:xfrm>
            <a:off x="1524000" y="1020763"/>
            <a:ext cx="8128000" cy="4648200"/>
            <a:chOff x="312" y="816"/>
            <a:chExt cx="5760" cy="2928"/>
          </a:xfrm>
        </p:grpSpPr>
        <p:pic>
          <p:nvPicPr>
            <p:cNvPr id="108581" name="Picture 3" descr="Science 387">
              <a:extLst>
                <a:ext uri="{FF2B5EF4-FFF2-40B4-BE49-F238E27FC236}">
                  <a16:creationId xmlns:a16="http://schemas.microsoft.com/office/drawing/2014/main" id="{E417AEFC-DDDA-8043-9D77-46A76A422D4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2" y="816"/>
              <a:ext cx="5760" cy="2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82" name="Picture 4" descr="Science 387">
              <a:extLst>
                <a:ext uri="{FF2B5EF4-FFF2-40B4-BE49-F238E27FC236}">
                  <a16:creationId xmlns:a16="http://schemas.microsoft.com/office/drawing/2014/main" id="{65AD8CDB-2C49-234F-B12F-515F6468505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0" y="816"/>
              <a:ext cx="2016" cy="1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83" name="Picture 5" descr="Science 387">
              <a:extLst>
                <a:ext uri="{FF2B5EF4-FFF2-40B4-BE49-F238E27FC236}">
                  <a16:creationId xmlns:a16="http://schemas.microsoft.com/office/drawing/2014/main" id="{BEBE82CE-509D-154F-9615-0A63627D37B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2" y="2736"/>
              <a:ext cx="5712" cy="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0179" name="Rectangle 6">
            <a:extLst>
              <a:ext uri="{FF2B5EF4-FFF2-40B4-BE49-F238E27FC236}">
                <a16:creationId xmlns:a16="http://schemas.microsoft.com/office/drawing/2014/main" id="{D8042F7E-B860-7A4C-8780-5D42A7552F2E}"/>
              </a:ext>
            </a:extLst>
          </p:cNvPr>
          <p:cNvSpPr>
            <a:spLocks noGrp="1" noChangeArrowheads="1"/>
          </p:cNvSpPr>
          <p:nvPr>
            <p:ph type="title"/>
          </p:nvPr>
        </p:nvSpPr>
        <p:spPr>
          <a:xfrm>
            <a:off x="1708151" y="0"/>
            <a:ext cx="6657975" cy="1143000"/>
          </a:xfrm>
        </p:spPr>
        <p:txBody>
          <a:bodyPr/>
          <a:lstStyle/>
          <a:p>
            <a:pPr eaLnBrk="1" hangingPunct="1">
              <a:defRPr/>
            </a:pPr>
            <a:r>
              <a:rPr lang="en-US" altLang="en-US" b="1">
                <a:solidFill>
                  <a:srgbClr val="000000"/>
                </a:solidFill>
                <a:latin typeface="Arial" charset="0"/>
                <a:ea typeface="+mj-ea"/>
              </a:rPr>
              <a:t>Cytometry Analytic Techniques</a:t>
            </a:r>
            <a:br>
              <a:rPr lang="en-US" altLang="en-US" b="1">
                <a:solidFill>
                  <a:srgbClr val="000000"/>
                </a:solidFill>
                <a:latin typeface="Arial" charset="0"/>
                <a:ea typeface="+mj-ea"/>
              </a:rPr>
            </a:br>
            <a:r>
              <a:rPr lang="en-US" altLang="en-US" b="1">
                <a:solidFill>
                  <a:srgbClr val="000000"/>
                </a:solidFill>
                <a:latin typeface="Arial" charset="0"/>
                <a:ea typeface="+mj-ea"/>
              </a:rPr>
              <a:t>M.R. Mendelsohn 1958</a:t>
            </a:r>
          </a:p>
        </p:txBody>
      </p:sp>
      <p:sp>
        <p:nvSpPr>
          <p:cNvPr id="50180" name="Text Box 7">
            <a:extLst>
              <a:ext uri="{FF2B5EF4-FFF2-40B4-BE49-F238E27FC236}">
                <a16:creationId xmlns:a16="http://schemas.microsoft.com/office/drawing/2014/main" id="{9BED0B4B-5C0A-3C4A-A231-A887265B2FE3}"/>
              </a:ext>
            </a:extLst>
          </p:cNvPr>
          <p:cNvSpPr txBox="1">
            <a:spLocks noChangeArrowheads="1"/>
          </p:cNvSpPr>
          <p:nvPr/>
        </p:nvSpPr>
        <p:spPr bwMode="auto">
          <a:xfrm>
            <a:off x="2463800" y="5781675"/>
            <a:ext cx="6013450" cy="64135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defRPr/>
            </a:pPr>
            <a:r>
              <a:rPr lang="en-US" altLang="en-US" sz="1800" i="0">
                <a:solidFill>
                  <a:srgbClr val="000000"/>
                </a:solidFill>
                <a:latin typeface="Arial" charset="0"/>
                <a:ea typeface="+mn-ea"/>
              </a:rPr>
              <a:t>The Two-Wavelength Method of Microspectrophotometry </a:t>
            </a:r>
          </a:p>
          <a:p>
            <a:pPr algn="ctr">
              <a:defRPr/>
            </a:pPr>
            <a:r>
              <a:rPr lang="en-US" altLang="en-US" sz="1800" i="0">
                <a:solidFill>
                  <a:srgbClr val="000000"/>
                </a:solidFill>
                <a:latin typeface="Arial" charset="0"/>
                <a:ea typeface="+mn-ea"/>
              </a:rPr>
              <a:t>J. Biophys. Biochem Cytol. </a:t>
            </a:r>
            <a:r>
              <a:rPr lang="en-US" altLang="en-US" sz="1800" i="0" u="sng">
                <a:solidFill>
                  <a:srgbClr val="000000"/>
                </a:solidFill>
                <a:latin typeface="Arial" charset="0"/>
                <a:ea typeface="+mn-ea"/>
              </a:rPr>
              <a:t>4</a:t>
            </a:r>
            <a:r>
              <a:rPr lang="en-US" altLang="en-US" sz="1800" i="0">
                <a:solidFill>
                  <a:srgbClr val="000000"/>
                </a:solidFill>
                <a:latin typeface="Arial" charset="0"/>
                <a:ea typeface="+mn-ea"/>
              </a:rPr>
              <a:t>, 1958</a:t>
            </a:r>
          </a:p>
        </p:txBody>
      </p:sp>
      <p:pic>
        <p:nvPicPr>
          <p:cNvPr id="108549" name="Picture 9" descr="Science 387">
            <a:extLst>
              <a:ext uri="{FF2B5EF4-FFF2-40B4-BE49-F238E27FC236}">
                <a16:creationId xmlns:a16="http://schemas.microsoft.com/office/drawing/2014/main" id="{298880BB-9B96-454B-8883-A21105179BBC}"/>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206875" y="1358901"/>
            <a:ext cx="4876800" cy="296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2" name="Line 10">
            <a:extLst>
              <a:ext uri="{FF2B5EF4-FFF2-40B4-BE49-F238E27FC236}">
                <a16:creationId xmlns:a16="http://schemas.microsoft.com/office/drawing/2014/main" id="{39E7D7C5-0F9B-B549-8D1E-626F305B62E7}"/>
              </a:ext>
            </a:extLst>
          </p:cNvPr>
          <p:cNvSpPr>
            <a:spLocks noChangeShapeType="1"/>
          </p:cNvSpPr>
          <p:nvPr/>
        </p:nvSpPr>
        <p:spPr bwMode="auto">
          <a:xfrm>
            <a:off x="9588500" y="395288"/>
            <a:ext cx="0" cy="6108700"/>
          </a:xfrm>
          <a:prstGeom prst="line">
            <a:avLst/>
          </a:prstGeom>
          <a:noFill/>
          <a:ln w="38100">
            <a:solidFill>
              <a:srgbClr val="000000"/>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08551" name="Oval 11">
            <a:extLst>
              <a:ext uri="{FF2B5EF4-FFF2-40B4-BE49-F238E27FC236}">
                <a16:creationId xmlns:a16="http://schemas.microsoft.com/office/drawing/2014/main" id="{6F7C1108-9A36-5B41-8C94-38A9CE323F23}"/>
              </a:ext>
            </a:extLst>
          </p:cNvPr>
          <p:cNvSpPr>
            <a:spLocks noChangeArrowheads="1"/>
          </p:cNvSpPr>
          <p:nvPr/>
        </p:nvSpPr>
        <p:spPr bwMode="auto">
          <a:xfrm>
            <a:off x="9493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52" name="Oval 12">
            <a:extLst>
              <a:ext uri="{FF2B5EF4-FFF2-40B4-BE49-F238E27FC236}">
                <a16:creationId xmlns:a16="http://schemas.microsoft.com/office/drawing/2014/main" id="{3D204C0B-8F55-2B4D-9718-4F510BD1C852}"/>
              </a:ext>
            </a:extLst>
          </p:cNvPr>
          <p:cNvSpPr>
            <a:spLocks noChangeArrowheads="1"/>
          </p:cNvSpPr>
          <p:nvPr/>
        </p:nvSpPr>
        <p:spPr bwMode="auto">
          <a:xfrm>
            <a:off x="9496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53" name="Oval 13">
            <a:extLst>
              <a:ext uri="{FF2B5EF4-FFF2-40B4-BE49-F238E27FC236}">
                <a16:creationId xmlns:a16="http://schemas.microsoft.com/office/drawing/2014/main" id="{B16C93EB-F957-E84B-B9A1-4FDB80994466}"/>
              </a:ext>
            </a:extLst>
          </p:cNvPr>
          <p:cNvSpPr>
            <a:spLocks noChangeArrowheads="1"/>
          </p:cNvSpPr>
          <p:nvPr/>
        </p:nvSpPr>
        <p:spPr bwMode="auto">
          <a:xfrm>
            <a:off x="9499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54" name="Oval 14">
            <a:extLst>
              <a:ext uri="{FF2B5EF4-FFF2-40B4-BE49-F238E27FC236}">
                <a16:creationId xmlns:a16="http://schemas.microsoft.com/office/drawing/2014/main" id="{763A62B4-A487-4B42-B92E-23EDD6A7692E}"/>
              </a:ext>
            </a:extLst>
          </p:cNvPr>
          <p:cNvSpPr>
            <a:spLocks noChangeArrowheads="1"/>
          </p:cNvSpPr>
          <p:nvPr/>
        </p:nvSpPr>
        <p:spPr bwMode="auto">
          <a:xfrm>
            <a:off x="9491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55" name="Oval 15">
            <a:extLst>
              <a:ext uri="{FF2B5EF4-FFF2-40B4-BE49-F238E27FC236}">
                <a16:creationId xmlns:a16="http://schemas.microsoft.com/office/drawing/2014/main" id="{11787297-4611-214A-88C7-D8CABE983E1E}"/>
              </a:ext>
            </a:extLst>
          </p:cNvPr>
          <p:cNvSpPr>
            <a:spLocks noChangeArrowheads="1"/>
          </p:cNvSpPr>
          <p:nvPr/>
        </p:nvSpPr>
        <p:spPr bwMode="auto">
          <a:xfrm>
            <a:off x="9498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56" name="Oval 16">
            <a:extLst>
              <a:ext uri="{FF2B5EF4-FFF2-40B4-BE49-F238E27FC236}">
                <a16:creationId xmlns:a16="http://schemas.microsoft.com/office/drawing/2014/main" id="{9D5641F4-D099-ED40-85CF-B3366094CD9C}"/>
              </a:ext>
            </a:extLst>
          </p:cNvPr>
          <p:cNvSpPr>
            <a:spLocks noChangeArrowheads="1"/>
          </p:cNvSpPr>
          <p:nvPr/>
        </p:nvSpPr>
        <p:spPr bwMode="auto">
          <a:xfrm>
            <a:off x="9501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57" name="Oval 17">
            <a:extLst>
              <a:ext uri="{FF2B5EF4-FFF2-40B4-BE49-F238E27FC236}">
                <a16:creationId xmlns:a16="http://schemas.microsoft.com/office/drawing/2014/main" id="{B7A4F2C1-A2A2-E44E-9D77-331F658F8B30}"/>
              </a:ext>
            </a:extLst>
          </p:cNvPr>
          <p:cNvSpPr>
            <a:spLocks noChangeArrowheads="1"/>
          </p:cNvSpPr>
          <p:nvPr/>
        </p:nvSpPr>
        <p:spPr bwMode="auto">
          <a:xfrm>
            <a:off x="9493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58" name="Oval 18">
            <a:extLst>
              <a:ext uri="{FF2B5EF4-FFF2-40B4-BE49-F238E27FC236}">
                <a16:creationId xmlns:a16="http://schemas.microsoft.com/office/drawing/2014/main" id="{5C76039E-CE98-644B-8776-EA5990A96402}"/>
              </a:ext>
            </a:extLst>
          </p:cNvPr>
          <p:cNvSpPr>
            <a:spLocks noChangeArrowheads="1"/>
          </p:cNvSpPr>
          <p:nvPr/>
        </p:nvSpPr>
        <p:spPr bwMode="auto">
          <a:xfrm>
            <a:off x="9483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59" name="Oval 19">
            <a:extLst>
              <a:ext uri="{FF2B5EF4-FFF2-40B4-BE49-F238E27FC236}">
                <a16:creationId xmlns:a16="http://schemas.microsoft.com/office/drawing/2014/main" id="{ED1F0384-1D60-C649-A1CA-DB4ABDFAF8AF}"/>
              </a:ext>
            </a:extLst>
          </p:cNvPr>
          <p:cNvSpPr>
            <a:spLocks noChangeArrowheads="1"/>
          </p:cNvSpPr>
          <p:nvPr/>
        </p:nvSpPr>
        <p:spPr bwMode="auto">
          <a:xfrm>
            <a:off x="9485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60" name="Oval 20">
            <a:extLst>
              <a:ext uri="{FF2B5EF4-FFF2-40B4-BE49-F238E27FC236}">
                <a16:creationId xmlns:a16="http://schemas.microsoft.com/office/drawing/2014/main" id="{26522D49-267B-8B4A-8DA5-9AF6A8E8D69F}"/>
              </a:ext>
            </a:extLst>
          </p:cNvPr>
          <p:cNvSpPr>
            <a:spLocks noChangeArrowheads="1"/>
          </p:cNvSpPr>
          <p:nvPr/>
        </p:nvSpPr>
        <p:spPr bwMode="auto">
          <a:xfrm>
            <a:off x="9486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61" name="Oval 21">
            <a:extLst>
              <a:ext uri="{FF2B5EF4-FFF2-40B4-BE49-F238E27FC236}">
                <a16:creationId xmlns:a16="http://schemas.microsoft.com/office/drawing/2014/main" id="{637D44E0-EA69-A041-BEA6-5B216FB92066}"/>
              </a:ext>
            </a:extLst>
          </p:cNvPr>
          <p:cNvSpPr>
            <a:spLocks noChangeArrowheads="1"/>
          </p:cNvSpPr>
          <p:nvPr/>
        </p:nvSpPr>
        <p:spPr bwMode="auto">
          <a:xfrm>
            <a:off x="9501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62" name="Oval 22">
            <a:extLst>
              <a:ext uri="{FF2B5EF4-FFF2-40B4-BE49-F238E27FC236}">
                <a16:creationId xmlns:a16="http://schemas.microsoft.com/office/drawing/2014/main" id="{72E79AD8-6B5B-F248-978E-09F6F150AB6E}"/>
              </a:ext>
            </a:extLst>
          </p:cNvPr>
          <p:cNvSpPr>
            <a:spLocks noChangeArrowheads="1"/>
          </p:cNvSpPr>
          <p:nvPr/>
        </p:nvSpPr>
        <p:spPr bwMode="auto">
          <a:xfrm>
            <a:off x="9494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63" name="Oval 23">
            <a:extLst>
              <a:ext uri="{FF2B5EF4-FFF2-40B4-BE49-F238E27FC236}">
                <a16:creationId xmlns:a16="http://schemas.microsoft.com/office/drawing/2014/main" id="{53B2B57A-4722-E649-968D-A40F46ADDBB2}"/>
              </a:ext>
            </a:extLst>
          </p:cNvPr>
          <p:cNvSpPr>
            <a:spLocks noChangeArrowheads="1"/>
          </p:cNvSpPr>
          <p:nvPr/>
        </p:nvSpPr>
        <p:spPr bwMode="auto">
          <a:xfrm>
            <a:off x="9494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64" name="Oval 24">
            <a:extLst>
              <a:ext uri="{FF2B5EF4-FFF2-40B4-BE49-F238E27FC236}">
                <a16:creationId xmlns:a16="http://schemas.microsoft.com/office/drawing/2014/main" id="{D33F8246-5A2C-5D45-8BFB-7758EA80E69E}"/>
              </a:ext>
            </a:extLst>
          </p:cNvPr>
          <p:cNvSpPr>
            <a:spLocks noChangeArrowheads="1"/>
          </p:cNvSpPr>
          <p:nvPr/>
        </p:nvSpPr>
        <p:spPr bwMode="auto">
          <a:xfrm>
            <a:off x="9490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65" name="Oval 25">
            <a:extLst>
              <a:ext uri="{FF2B5EF4-FFF2-40B4-BE49-F238E27FC236}">
                <a16:creationId xmlns:a16="http://schemas.microsoft.com/office/drawing/2014/main" id="{D560EF21-A496-1446-8C35-35FE7965CD33}"/>
              </a:ext>
            </a:extLst>
          </p:cNvPr>
          <p:cNvSpPr>
            <a:spLocks noChangeArrowheads="1"/>
          </p:cNvSpPr>
          <p:nvPr/>
        </p:nvSpPr>
        <p:spPr bwMode="auto">
          <a:xfrm>
            <a:off x="9490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66" name="Oval 26">
            <a:extLst>
              <a:ext uri="{FF2B5EF4-FFF2-40B4-BE49-F238E27FC236}">
                <a16:creationId xmlns:a16="http://schemas.microsoft.com/office/drawing/2014/main" id="{BF766B3C-DED7-2B48-8672-F30A54128B59}"/>
              </a:ext>
            </a:extLst>
          </p:cNvPr>
          <p:cNvSpPr>
            <a:spLocks noChangeArrowheads="1"/>
          </p:cNvSpPr>
          <p:nvPr/>
        </p:nvSpPr>
        <p:spPr bwMode="auto">
          <a:xfrm>
            <a:off x="9486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50199" name="Text Box 27">
            <a:extLst>
              <a:ext uri="{FF2B5EF4-FFF2-40B4-BE49-F238E27FC236}">
                <a16:creationId xmlns:a16="http://schemas.microsoft.com/office/drawing/2014/main" id="{CCA42886-9D83-B140-82A4-66C922F5A675}"/>
              </a:ext>
            </a:extLst>
          </p:cNvPr>
          <p:cNvSpPr txBox="1">
            <a:spLocks noChangeArrowheads="1"/>
          </p:cNvSpPr>
          <p:nvPr/>
        </p:nvSpPr>
        <p:spPr bwMode="auto">
          <a:xfrm>
            <a:off x="9677400" y="5872163"/>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solidFill>
                  <a:srgbClr val="000000"/>
                </a:solidFill>
                <a:latin typeface="Palatino Linotype" charset="0"/>
                <a:ea typeface="+mn-ea"/>
              </a:rPr>
              <a:t>1958</a:t>
            </a:r>
          </a:p>
        </p:txBody>
      </p:sp>
      <p:sp>
        <p:nvSpPr>
          <p:cNvPr id="108568" name="Oval 28">
            <a:extLst>
              <a:ext uri="{FF2B5EF4-FFF2-40B4-BE49-F238E27FC236}">
                <a16:creationId xmlns:a16="http://schemas.microsoft.com/office/drawing/2014/main" id="{B9887353-935E-724A-8605-C5472D719B33}"/>
              </a:ext>
            </a:extLst>
          </p:cNvPr>
          <p:cNvSpPr>
            <a:spLocks noChangeArrowheads="1"/>
          </p:cNvSpPr>
          <p:nvPr/>
        </p:nvSpPr>
        <p:spPr bwMode="auto">
          <a:xfrm>
            <a:off x="9483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69" name="Oval 29">
            <a:extLst>
              <a:ext uri="{FF2B5EF4-FFF2-40B4-BE49-F238E27FC236}">
                <a16:creationId xmlns:a16="http://schemas.microsoft.com/office/drawing/2014/main" id="{3991FDD0-26E0-404D-BD45-29D480EE0933}"/>
              </a:ext>
            </a:extLst>
          </p:cNvPr>
          <p:cNvSpPr>
            <a:spLocks noChangeArrowheads="1"/>
          </p:cNvSpPr>
          <p:nvPr/>
        </p:nvSpPr>
        <p:spPr bwMode="auto">
          <a:xfrm>
            <a:off x="9491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70" name="Oval 30">
            <a:extLst>
              <a:ext uri="{FF2B5EF4-FFF2-40B4-BE49-F238E27FC236}">
                <a16:creationId xmlns:a16="http://schemas.microsoft.com/office/drawing/2014/main" id="{A7376F6F-83A4-7E4C-89EA-CB69401C7964}"/>
              </a:ext>
            </a:extLst>
          </p:cNvPr>
          <p:cNvSpPr>
            <a:spLocks noChangeArrowheads="1"/>
          </p:cNvSpPr>
          <p:nvPr/>
        </p:nvSpPr>
        <p:spPr bwMode="auto">
          <a:xfrm>
            <a:off x="9488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71" name="Oval 31">
            <a:extLst>
              <a:ext uri="{FF2B5EF4-FFF2-40B4-BE49-F238E27FC236}">
                <a16:creationId xmlns:a16="http://schemas.microsoft.com/office/drawing/2014/main" id="{D35AF2ED-E8EF-044A-88B0-5318CAE4E361}"/>
              </a:ext>
            </a:extLst>
          </p:cNvPr>
          <p:cNvSpPr>
            <a:spLocks noChangeArrowheads="1"/>
          </p:cNvSpPr>
          <p:nvPr/>
        </p:nvSpPr>
        <p:spPr bwMode="auto">
          <a:xfrm>
            <a:off x="9485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72" name="Oval 32">
            <a:extLst>
              <a:ext uri="{FF2B5EF4-FFF2-40B4-BE49-F238E27FC236}">
                <a16:creationId xmlns:a16="http://schemas.microsoft.com/office/drawing/2014/main" id="{BC2DECBE-DEA4-C140-BA1D-51C8B68BBBA4}"/>
              </a:ext>
            </a:extLst>
          </p:cNvPr>
          <p:cNvSpPr>
            <a:spLocks noChangeArrowheads="1"/>
          </p:cNvSpPr>
          <p:nvPr/>
        </p:nvSpPr>
        <p:spPr bwMode="auto">
          <a:xfrm>
            <a:off x="9493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73" name="Oval 33">
            <a:extLst>
              <a:ext uri="{FF2B5EF4-FFF2-40B4-BE49-F238E27FC236}">
                <a16:creationId xmlns:a16="http://schemas.microsoft.com/office/drawing/2014/main" id="{C1F18DAA-3DFC-BE47-8319-D41CA7F7EEF8}"/>
              </a:ext>
            </a:extLst>
          </p:cNvPr>
          <p:cNvSpPr>
            <a:spLocks noChangeArrowheads="1"/>
          </p:cNvSpPr>
          <p:nvPr/>
        </p:nvSpPr>
        <p:spPr bwMode="auto">
          <a:xfrm>
            <a:off x="9490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74" name="Oval 34">
            <a:extLst>
              <a:ext uri="{FF2B5EF4-FFF2-40B4-BE49-F238E27FC236}">
                <a16:creationId xmlns:a16="http://schemas.microsoft.com/office/drawing/2014/main" id="{3C2AA760-4716-1D4A-9D5F-CA9104DF0C72}"/>
              </a:ext>
            </a:extLst>
          </p:cNvPr>
          <p:cNvSpPr>
            <a:spLocks noChangeArrowheads="1"/>
          </p:cNvSpPr>
          <p:nvPr/>
        </p:nvSpPr>
        <p:spPr bwMode="auto">
          <a:xfrm>
            <a:off x="9486900" y="51355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75" name="Oval 35">
            <a:extLst>
              <a:ext uri="{FF2B5EF4-FFF2-40B4-BE49-F238E27FC236}">
                <a16:creationId xmlns:a16="http://schemas.microsoft.com/office/drawing/2014/main" id="{AE5B6A0E-892F-8542-A828-2EF36F481262}"/>
              </a:ext>
            </a:extLst>
          </p:cNvPr>
          <p:cNvSpPr>
            <a:spLocks noChangeArrowheads="1"/>
          </p:cNvSpPr>
          <p:nvPr/>
        </p:nvSpPr>
        <p:spPr bwMode="auto">
          <a:xfrm>
            <a:off x="9486900" y="53165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76" name="Oval 36">
            <a:extLst>
              <a:ext uri="{FF2B5EF4-FFF2-40B4-BE49-F238E27FC236}">
                <a16:creationId xmlns:a16="http://schemas.microsoft.com/office/drawing/2014/main" id="{9AC46AC4-3DCA-0B41-B3E4-1484675BFCA2}"/>
              </a:ext>
            </a:extLst>
          </p:cNvPr>
          <p:cNvSpPr>
            <a:spLocks noChangeArrowheads="1"/>
          </p:cNvSpPr>
          <p:nvPr/>
        </p:nvSpPr>
        <p:spPr bwMode="auto">
          <a:xfrm>
            <a:off x="9496425" y="5497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77" name="Oval 37">
            <a:extLst>
              <a:ext uri="{FF2B5EF4-FFF2-40B4-BE49-F238E27FC236}">
                <a16:creationId xmlns:a16="http://schemas.microsoft.com/office/drawing/2014/main" id="{1B4BCE33-35A0-6F4D-A543-7A4EC84EEB1F}"/>
              </a:ext>
            </a:extLst>
          </p:cNvPr>
          <p:cNvSpPr>
            <a:spLocks noChangeArrowheads="1"/>
          </p:cNvSpPr>
          <p:nvPr/>
        </p:nvSpPr>
        <p:spPr bwMode="auto">
          <a:xfrm>
            <a:off x="9496425" y="567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78" name="Oval 38">
            <a:extLst>
              <a:ext uri="{FF2B5EF4-FFF2-40B4-BE49-F238E27FC236}">
                <a16:creationId xmlns:a16="http://schemas.microsoft.com/office/drawing/2014/main" id="{6857A9CC-BA4C-C344-9989-C113AD15A2E4}"/>
              </a:ext>
            </a:extLst>
          </p:cNvPr>
          <p:cNvSpPr>
            <a:spLocks noChangeArrowheads="1"/>
          </p:cNvSpPr>
          <p:nvPr/>
        </p:nvSpPr>
        <p:spPr bwMode="auto">
          <a:xfrm>
            <a:off x="9496425" y="58515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79" name="Oval 39">
            <a:extLst>
              <a:ext uri="{FF2B5EF4-FFF2-40B4-BE49-F238E27FC236}">
                <a16:creationId xmlns:a16="http://schemas.microsoft.com/office/drawing/2014/main" id="{27823958-CEFC-E347-A492-DE05ACB149FB}"/>
              </a:ext>
            </a:extLst>
          </p:cNvPr>
          <p:cNvSpPr>
            <a:spLocks noChangeArrowheads="1"/>
          </p:cNvSpPr>
          <p:nvPr/>
        </p:nvSpPr>
        <p:spPr bwMode="auto">
          <a:xfrm>
            <a:off x="9496425" y="60325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Tree>
  </p:cSld>
  <p:clrMapOvr>
    <a:masterClrMapping/>
  </p:clrMapOvr>
  <p:transition advClick="0" advTm="23400"/>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0594" name="Picture 3" descr="Science 432">
            <a:extLst>
              <a:ext uri="{FF2B5EF4-FFF2-40B4-BE49-F238E27FC236}">
                <a16:creationId xmlns:a16="http://schemas.microsoft.com/office/drawing/2014/main" id="{5B89ED08-1013-3B47-8C1D-32D374E882E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0" y="719139"/>
            <a:ext cx="2813050" cy="312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Text Box 4">
            <a:extLst>
              <a:ext uri="{FF2B5EF4-FFF2-40B4-BE49-F238E27FC236}">
                <a16:creationId xmlns:a16="http://schemas.microsoft.com/office/drawing/2014/main" id="{FC63E343-CDA1-6E4D-B9B3-055A31FDCBEE}"/>
              </a:ext>
            </a:extLst>
          </p:cNvPr>
          <p:cNvSpPr txBox="1">
            <a:spLocks noChangeArrowheads="1"/>
          </p:cNvSpPr>
          <p:nvPr/>
        </p:nvSpPr>
        <p:spPr bwMode="auto">
          <a:xfrm>
            <a:off x="1524001" y="5670551"/>
            <a:ext cx="7605713" cy="58102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600" i="0">
                <a:solidFill>
                  <a:srgbClr val="000000"/>
                </a:solidFill>
                <a:latin typeface="Arial" charset="0"/>
                <a:ea typeface="+mn-ea"/>
              </a:rPr>
              <a:t>LA Kamentsky &amp; CN Liu, Computer-automated design of multifont print recognition</a:t>
            </a:r>
          </a:p>
          <a:p>
            <a:pPr>
              <a:defRPr/>
            </a:pPr>
            <a:r>
              <a:rPr lang="en-US" altLang="en-US" sz="1600" i="0">
                <a:solidFill>
                  <a:srgbClr val="000000"/>
                </a:solidFill>
                <a:latin typeface="Arial" charset="0"/>
                <a:ea typeface="+mn-ea"/>
              </a:rPr>
              <a:t> logic, IBM J. Research &amp; Development </a:t>
            </a:r>
            <a:r>
              <a:rPr lang="en-US" altLang="en-US" sz="1600" i="0" u="sng">
                <a:solidFill>
                  <a:srgbClr val="000000"/>
                </a:solidFill>
                <a:latin typeface="Arial" charset="0"/>
                <a:ea typeface="+mn-ea"/>
              </a:rPr>
              <a:t>7</a:t>
            </a:r>
            <a:r>
              <a:rPr lang="en-US" altLang="en-US" sz="1600" i="0">
                <a:solidFill>
                  <a:srgbClr val="000000"/>
                </a:solidFill>
                <a:latin typeface="Arial" charset="0"/>
                <a:ea typeface="+mn-ea"/>
              </a:rPr>
              <a:t>, 1963 </a:t>
            </a:r>
          </a:p>
        </p:txBody>
      </p:sp>
      <p:pic>
        <p:nvPicPr>
          <p:cNvPr id="110596" name="Picture 5" descr="Science 377">
            <a:extLst>
              <a:ext uri="{FF2B5EF4-FFF2-40B4-BE49-F238E27FC236}">
                <a16:creationId xmlns:a16="http://schemas.microsoft.com/office/drawing/2014/main" id="{C4BAD2D8-B005-1A4A-9249-39E279C5875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03676" y="2366964"/>
            <a:ext cx="4868863" cy="316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0597" name="Group 8">
            <a:extLst>
              <a:ext uri="{FF2B5EF4-FFF2-40B4-BE49-F238E27FC236}">
                <a16:creationId xmlns:a16="http://schemas.microsoft.com/office/drawing/2014/main" id="{5C18AA2A-3819-FF48-8E16-03FB4A5F6389}"/>
              </a:ext>
            </a:extLst>
          </p:cNvPr>
          <p:cNvGrpSpPr>
            <a:grpSpLocks/>
          </p:cNvGrpSpPr>
          <p:nvPr/>
        </p:nvGrpSpPr>
        <p:grpSpPr bwMode="auto">
          <a:xfrm>
            <a:off x="7294564" y="169863"/>
            <a:ext cx="1760537" cy="2089150"/>
            <a:chOff x="4440" y="1632"/>
            <a:chExt cx="1248" cy="1316"/>
          </a:xfrm>
        </p:grpSpPr>
        <p:pic>
          <p:nvPicPr>
            <p:cNvPr id="110631" name="Picture 9" descr="LouEdited">
              <a:extLst>
                <a:ext uri="{FF2B5EF4-FFF2-40B4-BE49-F238E27FC236}">
                  <a16:creationId xmlns:a16="http://schemas.microsoft.com/office/drawing/2014/main" id="{FD34AC1D-5F44-5445-9E07-26513141948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40" y="1632"/>
              <a:ext cx="1244"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632" name="Text Box 10">
              <a:extLst>
                <a:ext uri="{FF2B5EF4-FFF2-40B4-BE49-F238E27FC236}">
                  <a16:creationId xmlns:a16="http://schemas.microsoft.com/office/drawing/2014/main" id="{688EA126-E054-9048-A535-7D3C357A567C}"/>
                </a:ext>
              </a:extLst>
            </p:cNvPr>
            <p:cNvSpPr txBox="1">
              <a:spLocks noChangeArrowheads="1"/>
            </p:cNvSpPr>
            <p:nvPr/>
          </p:nvSpPr>
          <p:spPr bwMode="auto">
            <a:xfrm>
              <a:off x="4440" y="2736"/>
              <a:ext cx="124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50000"/>
                </a:spcBef>
                <a:buFontTx/>
                <a:buNone/>
              </a:pPr>
              <a:r>
                <a:rPr lang="en-US" altLang="en-US" sz="1600" i="0">
                  <a:solidFill>
                    <a:srgbClr val="000000"/>
                  </a:solidFill>
                  <a:latin typeface="Arial" panose="020B0604020202020204" pitchFamily="34" charset="0"/>
                </a:rPr>
                <a:t>Dr. Kamentsky</a:t>
              </a:r>
              <a:endParaRPr lang="en-US" altLang="en-US" sz="1600" b="1" i="0" u="sng">
                <a:solidFill>
                  <a:srgbClr val="000000"/>
                </a:solidFill>
                <a:latin typeface="Arial" panose="020B0604020202020204" pitchFamily="34" charset="0"/>
              </a:endParaRPr>
            </a:p>
          </p:txBody>
        </p:sp>
      </p:grpSp>
      <p:sp>
        <p:nvSpPr>
          <p:cNvPr id="51206" name="Rectangle 2">
            <a:extLst>
              <a:ext uri="{FF2B5EF4-FFF2-40B4-BE49-F238E27FC236}">
                <a16:creationId xmlns:a16="http://schemas.microsoft.com/office/drawing/2014/main" id="{A83C2D06-1F85-2946-B41C-7200EF5FA1C5}"/>
              </a:ext>
            </a:extLst>
          </p:cNvPr>
          <p:cNvSpPr>
            <a:spLocks noGrp="1" noChangeArrowheads="1"/>
          </p:cNvSpPr>
          <p:nvPr>
            <p:ph type="title"/>
          </p:nvPr>
        </p:nvSpPr>
        <p:spPr>
          <a:xfrm>
            <a:off x="1114426" y="-211138"/>
            <a:ext cx="6270625" cy="1143001"/>
          </a:xfrm>
        </p:spPr>
        <p:txBody>
          <a:bodyPr/>
          <a:lstStyle/>
          <a:p>
            <a:pPr eaLnBrk="1" hangingPunct="1">
              <a:defRPr/>
            </a:pPr>
            <a:r>
              <a:rPr lang="en-US" altLang="en-US" sz="2000" b="1">
                <a:solidFill>
                  <a:srgbClr val="000000"/>
                </a:solidFill>
                <a:latin typeface="Arial" charset="0"/>
                <a:ea typeface="+mj-ea"/>
              </a:rPr>
              <a:t>Character Recognition and the beginning of cancer recognition</a:t>
            </a:r>
          </a:p>
        </p:txBody>
      </p:sp>
      <p:sp>
        <p:nvSpPr>
          <p:cNvPr id="51207" name="Line 11">
            <a:extLst>
              <a:ext uri="{FF2B5EF4-FFF2-40B4-BE49-F238E27FC236}">
                <a16:creationId xmlns:a16="http://schemas.microsoft.com/office/drawing/2014/main" id="{6E6F1DDB-289D-CA48-9C27-70CDE3740FAF}"/>
              </a:ext>
            </a:extLst>
          </p:cNvPr>
          <p:cNvSpPr>
            <a:spLocks noChangeShapeType="1"/>
          </p:cNvSpPr>
          <p:nvPr/>
        </p:nvSpPr>
        <p:spPr bwMode="auto">
          <a:xfrm>
            <a:off x="9588500" y="395288"/>
            <a:ext cx="0" cy="6108700"/>
          </a:xfrm>
          <a:prstGeom prst="line">
            <a:avLst/>
          </a:prstGeom>
          <a:noFill/>
          <a:ln w="38100">
            <a:solidFill>
              <a:srgbClr val="000000"/>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10600" name="Oval 12">
            <a:extLst>
              <a:ext uri="{FF2B5EF4-FFF2-40B4-BE49-F238E27FC236}">
                <a16:creationId xmlns:a16="http://schemas.microsoft.com/office/drawing/2014/main" id="{53255141-BABB-F049-AB4C-5695DC7F16BD}"/>
              </a:ext>
            </a:extLst>
          </p:cNvPr>
          <p:cNvSpPr>
            <a:spLocks noChangeArrowheads="1"/>
          </p:cNvSpPr>
          <p:nvPr/>
        </p:nvSpPr>
        <p:spPr bwMode="auto">
          <a:xfrm>
            <a:off x="9493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01" name="Oval 13">
            <a:extLst>
              <a:ext uri="{FF2B5EF4-FFF2-40B4-BE49-F238E27FC236}">
                <a16:creationId xmlns:a16="http://schemas.microsoft.com/office/drawing/2014/main" id="{34E92E1C-13C6-1B49-BC9C-F52188ADFDEE}"/>
              </a:ext>
            </a:extLst>
          </p:cNvPr>
          <p:cNvSpPr>
            <a:spLocks noChangeArrowheads="1"/>
          </p:cNvSpPr>
          <p:nvPr/>
        </p:nvSpPr>
        <p:spPr bwMode="auto">
          <a:xfrm>
            <a:off x="9496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02" name="Oval 14">
            <a:extLst>
              <a:ext uri="{FF2B5EF4-FFF2-40B4-BE49-F238E27FC236}">
                <a16:creationId xmlns:a16="http://schemas.microsoft.com/office/drawing/2014/main" id="{1DA13B3F-65E9-2248-938C-E482C4C89B54}"/>
              </a:ext>
            </a:extLst>
          </p:cNvPr>
          <p:cNvSpPr>
            <a:spLocks noChangeArrowheads="1"/>
          </p:cNvSpPr>
          <p:nvPr/>
        </p:nvSpPr>
        <p:spPr bwMode="auto">
          <a:xfrm>
            <a:off x="9499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03" name="Oval 15">
            <a:extLst>
              <a:ext uri="{FF2B5EF4-FFF2-40B4-BE49-F238E27FC236}">
                <a16:creationId xmlns:a16="http://schemas.microsoft.com/office/drawing/2014/main" id="{F9E0E7B2-5F1E-904B-9452-70BC04576FB5}"/>
              </a:ext>
            </a:extLst>
          </p:cNvPr>
          <p:cNvSpPr>
            <a:spLocks noChangeArrowheads="1"/>
          </p:cNvSpPr>
          <p:nvPr/>
        </p:nvSpPr>
        <p:spPr bwMode="auto">
          <a:xfrm>
            <a:off x="9491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04" name="Oval 16">
            <a:extLst>
              <a:ext uri="{FF2B5EF4-FFF2-40B4-BE49-F238E27FC236}">
                <a16:creationId xmlns:a16="http://schemas.microsoft.com/office/drawing/2014/main" id="{89468BFB-CB63-624D-B0D6-931A96885FEB}"/>
              </a:ext>
            </a:extLst>
          </p:cNvPr>
          <p:cNvSpPr>
            <a:spLocks noChangeArrowheads="1"/>
          </p:cNvSpPr>
          <p:nvPr/>
        </p:nvSpPr>
        <p:spPr bwMode="auto">
          <a:xfrm>
            <a:off x="9498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05" name="Oval 17">
            <a:extLst>
              <a:ext uri="{FF2B5EF4-FFF2-40B4-BE49-F238E27FC236}">
                <a16:creationId xmlns:a16="http://schemas.microsoft.com/office/drawing/2014/main" id="{6F454B50-5419-A849-B396-836226102989}"/>
              </a:ext>
            </a:extLst>
          </p:cNvPr>
          <p:cNvSpPr>
            <a:spLocks noChangeArrowheads="1"/>
          </p:cNvSpPr>
          <p:nvPr/>
        </p:nvSpPr>
        <p:spPr bwMode="auto">
          <a:xfrm>
            <a:off x="9501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06" name="Oval 18">
            <a:extLst>
              <a:ext uri="{FF2B5EF4-FFF2-40B4-BE49-F238E27FC236}">
                <a16:creationId xmlns:a16="http://schemas.microsoft.com/office/drawing/2014/main" id="{BDA281D9-5AAE-5C4E-AB94-67A87F2E5AC6}"/>
              </a:ext>
            </a:extLst>
          </p:cNvPr>
          <p:cNvSpPr>
            <a:spLocks noChangeArrowheads="1"/>
          </p:cNvSpPr>
          <p:nvPr/>
        </p:nvSpPr>
        <p:spPr bwMode="auto">
          <a:xfrm>
            <a:off x="9493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07" name="Oval 19">
            <a:extLst>
              <a:ext uri="{FF2B5EF4-FFF2-40B4-BE49-F238E27FC236}">
                <a16:creationId xmlns:a16="http://schemas.microsoft.com/office/drawing/2014/main" id="{24F80CA1-A46A-8340-811D-C5D772C524E2}"/>
              </a:ext>
            </a:extLst>
          </p:cNvPr>
          <p:cNvSpPr>
            <a:spLocks noChangeArrowheads="1"/>
          </p:cNvSpPr>
          <p:nvPr/>
        </p:nvSpPr>
        <p:spPr bwMode="auto">
          <a:xfrm>
            <a:off x="9483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08" name="Oval 20">
            <a:extLst>
              <a:ext uri="{FF2B5EF4-FFF2-40B4-BE49-F238E27FC236}">
                <a16:creationId xmlns:a16="http://schemas.microsoft.com/office/drawing/2014/main" id="{3392196D-615B-824D-BFC9-D4D9CB7A45E5}"/>
              </a:ext>
            </a:extLst>
          </p:cNvPr>
          <p:cNvSpPr>
            <a:spLocks noChangeArrowheads="1"/>
          </p:cNvSpPr>
          <p:nvPr/>
        </p:nvSpPr>
        <p:spPr bwMode="auto">
          <a:xfrm>
            <a:off x="9485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09" name="Oval 21">
            <a:extLst>
              <a:ext uri="{FF2B5EF4-FFF2-40B4-BE49-F238E27FC236}">
                <a16:creationId xmlns:a16="http://schemas.microsoft.com/office/drawing/2014/main" id="{2F81E358-8A04-7848-B4D8-C3FF086D254E}"/>
              </a:ext>
            </a:extLst>
          </p:cNvPr>
          <p:cNvSpPr>
            <a:spLocks noChangeArrowheads="1"/>
          </p:cNvSpPr>
          <p:nvPr/>
        </p:nvSpPr>
        <p:spPr bwMode="auto">
          <a:xfrm>
            <a:off x="9486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10" name="Oval 22">
            <a:extLst>
              <a:ext uri="{FF2B5EF4-FFF2-40B4-BE49-F238E27FC236}">
                <a16:creationId xmlns:a16="http://schemas.microsoft.com/office/drawing/2014/main" id="{1FA0A203-4374-3240-9DA7-70646C4AB905}"/>
              </a:ext>
            </a:extLst>
          </p:cNvPr>
          <p:cNvSpPr>
            <a:spLocks noChangeArrowheads="1"/>
          </p:cNvSpPr>
          <p:nvPr/>
        </p:nvSpPr>
        <p:spPr bwMode="auto">
          <a:xfrm>
            <a:off x="9501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11" name="Oval 23">
            <a:extLst>
              <a:ext uri="{FF2B5EF4-FFF2-40B4-BE49-F238E27FC236}">
                <a16:creationId xmlns:a16="http://schemas.microsoft.com/office/drawing/2014/main" id="{2E40D8F0-3327-7A47-B038-D02B972F33C2}"/>
              </a:ext>
            </a:extLst>
          </p:cNvPr>
          <p:cNvSpPr>
            <a:spLocks noChangeArrowheads="1"/>
          </p:cNvSpPr>
          <p:nvPr/>
        </p:nvSpPr>
        <p:spPr bwMode="auto">
          <a:xfrm>
            <a:off x="9494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12" name="Oval 24">
            <a:extLst>
              <a:ext uri="{FF2B5EF4-FFF2-40B4-BE49-F238E27FC236}">
                <a16:creationId xmlns:a16="http://schemas.microsoft.com/office/drawing/2014/main" id="{CA315F2C-E80D-F145-B90B-E837FC00A701}"/>
              </a:ext>
            </a:extLst>
          </p:cNvPr>
          <p:cNvSpPr>
            <a:spLocks noChangeArrowheads="1"/>
          </p:cNvSpPr>
          <p:nvPr/>
        </p:nvSpPr>
        <p:spPr bwMode="auto">
          <a:xfrm>
            <a:off x="9494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13" name="Oval 25">
            <a:extLst>
              <a:ext uri="{FF2B5EF4-FFF2-40B4-BE49-F238E27FC236}">
                <a16:creationId xmlns:a16="http://schemas.microsoft.com/office/drawing/2014/main" id="{4E729E1E-0780-7F4C-933A-65984BB0CA0A}"/>
              </a:ext>
            </a:extLst>
          </p:cNvPr>
          <p:cNvSpPr>
            <a:spLocks noChangeArrowheads="1"/>
          </p:cNvSpPr>
          <p:nvPr/>
        </p:nvSpPr>
        <p:spPr bwMode="auto">
          <a:xfrm>
            <a:off x="9490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14" name="Oval 26">
            <a:extLst>
              <a:ext uri="{FF2B5EF4-FFF2-40B4-BE49-F238E27FC236}">
                <a16:creationId xmlns:a16="http://schemas.microsoft.com/office/drawing/2014/main" id="{6529022C-99CB-A14B-BFEB-8A44F7DFFF95}"/>
              </a:ext>
            </a:extLst>
          </p:cNvPr>
          <p:cNvSpPr>
            <a:spLocks noChangeArrowheads="1"/>
          </p:cNvSpPr>
          <p:nvPr/>
        </p:nvSpPr>
        <p:spPr bwMode="auto">
          <a:xfrm>
            <a:off x="9490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15" name="Oval 27">
            <a:extLst>
              <a:ext uri="{FF2B5EF4-FFF2-40B4-BE49-F238E27FC236}">
                <a16:creationId xmlns:a16="http://schemas.microsoft.com/office/drawing/2014/main" id="{F2FFD409-19C9-4240-A769-5A06B2D8387E}"/>
              </a:ext>
            </a:extLst>
          </p:cNvPr>
          <p:cNvSpPr>
            <a:spLocks noChangeArrowheads="1"/>
          </p:cNvSpPr>
          <p:nvPr/>
        </p:nvSpPr>
        <p:spPr bwMode="auto">
          <a:xfrm>
            <a:off x="9486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51224" name="Text Box 28">
            <a:extLst>
              <a:ext uri="{FF2B5EF4-FFF2-40B4-BE49-F238E27FC236}">
                <a16:creationId xmlns:a16="http://schemas.microsoft.com/office/drawing/2014/main" id="{193C9A06-7F9E-4C4C-B0DF-FF3CCE450BD7}"/>
              </a:ext>
            </a:extLst>
          </p:cNvPr>
          <p:cNvSpPr txBox="1">
            <a:spLocks noChangeArrowheads="1"/>
          </p:cNvSpPr>
          <p:nvPr/>
        </p:nvSpPr>
        <p:spPr bwMode="auto">
          <a:xfrm>
            <a:off x="9677400" y="605313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solidFill>
                  <a:srgbClr val="000000"/>
                </a:solidFill>
                <a:latin typeface="Palatino Linotype" charset="0"/>
                <a:ea typeface="+mn-ea"/>
              </a:rPr>
              <a:t>1963</a:t>
            </a:r>
          </a:p>
        </p:txBody>
      </p:sp>
      <p:sp>
        <p:nvSpPr>
          <p:cNvPr id="110617" name="Oval 29">
            <a:extLst>
              <a:ext uri="{FF2B5EF4-FFF2-40B4-BE49-F238E27FC236}">
                <a16:creationId xmlns:a16="http://schemas.microsoft.com/office/drawing/2014/main" id="{E1CD9956-6953-FC48-BD62-91FF2C83C2FE}"/>
              </a:ext>
            </a:extLst>
          </p:cNvPr>
          <p:cNvSpPr>
            <a:spLocks noChangeArrowheads="1"/>
          </p:cNvSpPr>
          <p:nvPr/>
        </p:nvSpPr>
        <p:spPr bwMode="auto">
          <a:xfrm>
            <a:off x="9483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18" name="Oval 30">
            <a:extLst>
              <a:ext uri="{FF2B5EF4-FFF2-40B4-BE49-F238E27FC236}">
                <a16:creationId xmlns:a16="http://schemas.microsoft.com/office/drawing/2014/main" id="{DF2A01BD-7604-224A-A617-AED73D3DE6EF}"/>
              </a:ext>
            </a:extLst>
          </p:cNvPr>
          <p:cNvSpPr>
            <a:spLocks noChangeArrowheads="1"/>
          </p:cNvSpPr>
          <p:nvPr/>
        </p:nvSpPr>
        <p:spPr bwMode="auto">
          <a:xfrm>
            <a:off x="9491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19" name="Oval 31">
            <a:extLst>
              <a:ext uri="{FF2B5EF4-FFF2-40B4-BE49-F238E27FC236}">
                <a16:creationId xmlns:a16="http://schemas.microsoft.com/office/drawing/2014/main" id="{62D5E557-07A1-674E-BA67-1872A68B9E03}"/>
              </a:ext>
            </a:extLst>
          </p:cNvPr>
          <p:cNvSpPr>
            <a:spLocks noChangeArrowheads="1"/>
          </p:cNvSpPr>
          <p:nvPr/>
        </p:nvSpPr>
        <p:spPr bwMode="auto">
          <a:xfrm>
            <a:off x="9488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20" name="Oval 32">
            <a:extLst>
              <a:ext uri="{FF2B5EF4-FFF2-40B4-BE49-F238E27FC236}">
                <a16:creationId xmlns:a16="http://schemas.microsoft.com/office/drawing/2014/main" id="{18EFA583-A437-E64E-81A0-375806901D90}"/>
              </a:ext>
            </a:extLst>
          </p:cNvPr>
          <p:cNvSpPr>
            <a:spLocks noChangeArrowheads="1"/>
          </p:cNvSpPr>
          <p:nvPr/>
        </p:nvSpPr>
        <p:spPr bwMode="auto">
          <a:xfrm>
            <a:off x="9485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21" name="Oval 33">
            <a:extLst>
              <a:ext uri="{FF2B5EF4-FFF2-40B4-BE49-F238E27FC236}">
                <a16:creationId xmlns:a16="http://schemas.microsoft.com/office/drawing/2014/main" id="{629F8379-0107-2C4E-8D35-FBDCE9F6FC93}"/>
              </a:ext>
            </a:extLst>
          </p:cNvPr>
          <p:cNvSpPr>
            <a:spLocks noChangeArrowheads="1"/>
          </p:cNvSpPr>
          <p:nvPr/>
        </p:nvSpPr>
        <p:spPr bwMode="auto">
          <a:xfrm>
            <a:off x="9493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22" name="Oval 34">
            <a:extLst>
              <a:ext uri="{FF2B5EF4-FFF2-40B4-BE49-F238E27FC236}">
                <a16:creationId xmlns:a16="http://schemas.microsoft.com/office/drawing/2014/main" id="{E5B8094A-5FD4-184F-B44F-F96E1A76538D}"/>
              </a:ext>
            </a:extLst>
          </p:cNvPr>
          <p:cNvSpPr>
            <a:spLocks noChangeArrowheads="1"/>
          </p:cNvSpPr>
          <p:nvPr/>
        </p:nvSpPr>
        <p:spPr bwMode="auto">
          <a:xfrm>
            <a:off x="9490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23" name="Oval 35">
            <a:extLst>
              <a:ext uri="{FF2B5EF4-FFF2-40B4-BE49-F238E27FC236}">
                <a16:creationId xmlns:a16="http://schemas.microsoft.com/office/drawing/2014/main" id="{F5495BF7-D55A-F247-BCFA-57DA050B3A42}"/>
              </a:ext>
            </a:extLst>
          </p:cNvPr>
          <p:cNvSpPr>
            <a:spLocks noChangeArrowheads="1"/>
          </p:cNvSpPr>
          <p:nvPr/>
        </p:nvSpPr>
        <p:spPr bwMode="auto">
          <a:xfrm>
            <a:off x="9486900" y="51355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24" name="Oval 36">
            <a:extLst>
              <a:ext uri="{FF2B5EF4-FFF2-40B4-BE49-F238E27FC236}">
                <a16:creationId xmlns:a16="http://schemas.microsoft.com/office/drawing/2014/main" id="{949C86DE-7025-6147-BC61-886677C4512A}"/>
              </a:ext>
            </a:extLst>
          </p:cNvPr>
          <p:cNvSpPr>
            <a:spLocks noChangeArrowheads="1"/>
          </p:cNvSpPr>
          <p:nvPr/>
        </p:nvSpPr>
        <p:spPr bwMode="auto">
          <a:xfrm>
            <a:off x="9486900" y="53165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25" name="Oval 37">
            <a:extLst>
              <a:ext uri="{FF2B5EF4-FFF2-40B4-BE49-F238E27FC236}">
                <a16:creationId xmlns:a16="http://schemas.microsoft.com/office/drawing/2014/main" id="{D9A46064-5E9F-A44B-9001-E6B2E5735FF6}"/>
              </a:ext>
            </a:extLst>
          </p:cNvPr>
          <p:cNvSpPr>
            <a:spLocks noChangeArrowheads="1"/>
          </p:cNvSpPr>
          <p:nvPr/>
        </p:nvSpPr>
        <p:spPr bwMode="auto">
          <a:xfrm>
            <a:off x="9496425" y="5497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26" name="Oval 38">
            <a:extLst>
              <a:ext uri="{FF2B5EF4-FFF2-40B4-BE49-F238E27FC236}">
                <a16:creationId xmlns:a16="http://schemas.microsoft.com/office/drawing/2014/main" id="{5F447FEC-C1C5-DC46-A1AB-199FAEF04521}"/>
              </a:ext>
            </a:extLst>
          </p:cNvPr>
          <p:cNvSpPr>
            <a:spLocks noChangeArrowheads="1"/>
          </p:cNvSpPr>
          <p:nvPr/>
        </p:nvSpPr>
        <p:spPr bwMode="auto">
          <a:xfrm>
            <a:off x="9496425" y="567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27" name="Oval 39">
            <a:extLst>
              <a:ext uri="{FF2B5EF4-FFF2-40B4-BE49-F238E27FC236}">
                <a16:creationId xmlns:a16="http://schemas.microsoft.com/office/drawing/2014/main" id="{F5AEEDF7-F3F7-B04A-AF53-2621C09B6097}"/>
              </a:ext>
            </a:extLst>
          </p:cNvPr>
          <p:cNvSpPr>
            <a:spLocks noChangeArrowheads="1"/>
          </p:cNvSpPr>
          <p:nvPr/>
        </p:nvSpPr>
        <p:spPr bwMode="auto">
          <a:xfrm>
            <a:off x="9496425" y="58515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28" name="Oval 40">
            <a:extLst>
              <a:ext uri="{FF2B5EF4-FFF2-40B4-BE49-F238E27FC236}">
                <a16:creationId xmlns:a16="http://schemas.microsoft.com/office/drawing/2014/main" id="{62AF963F-3C9D-8541-A5C2-CED3B594F9A2}"/>
              </a:ext>
            </a:extLst>
          </p:cNvPr>
          <p:cNvSpPr>
            <a:spLocks noChangeArrowheads="1"/>
          </p:cNvSpPr>
          <p:nvPr/>
        </p:nvSpPr>
        <p:spPr bwMode="auto">
          <a:xfrm>
            <a:off x="9496425" y="60325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29" name="Oval 41">
            <a:extLst>
              <a:ext uri="{FF2B5EF4-FFF2-40B4-BE49-F238E27FC236}">
                <a16:creationId xmlns:a16="http://schemas.microsoft.com/office/drawing/2014/main" id="{B4C4EFC7-BF57-094B-9933-EEAD41B45BFD}"/>
              </a:ext>
            </a:extLst>
          </p:cNvPr>
          <p:cNvSpPr>
            <a:spLocks noChangeArrowheads="1"/>
          </p:cNvSpPr>
          <p:nvPr/>
        </p:nvSpPr>
        <p:spPr bwMode="auto">
          <a:xfrm>
            <a:off x="9496425" y="620395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Tree>
  </p:cSld>
  <p:clrMapOvr>
    <a:masterClrMapping/>
  </p:clrMapOvr>
  <p:transition advClick="0" advTm="30000"/>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a:extLst>
              <a:ext uri="{FF2B5EF4-FFF2-40B4-BE49-F238E27FC236}">
                <a16:creationId xmlns:a16="http://schemas.microsoft.com/office/drawing/2014/main" id="{79041998-3691-924F-A26F-D05B492B43F2}"/>
              </a:ext>
            </a:extLst>
          </p:cNvPr>
          <p:cNvSpPr>
            <a:spLocks noGrp="1" noChangeArrowheads="1"/>
          </p:cNvSpPr>
          <p:nvPr>
            <p:ph type="title"/>
          </p:nvPr>
        </p:nvSpPr>
        <p:spPr>
          <a:xfrm>
            <a:off x="2057400" y="282576"/>
            <a:ext cx="7772400" cy="638175"/>
          </a:xfrm>
        </p:spPr>
        <p:txBody>
          <a:bodyPr/>
          <a:lstStyle/>
          <a:p>
            <a:r>
              <a:rPr lang="en-US" altLang="en-US" sz="2800">
                <a:ea typeface="ＭＳ Ｐゴシック" panose="020B0600070205080204" pitchFamily="34" charset="-128"/>
              </a:rPr>
              <a:t>Kamenstsky’s work at IBM and Character recognition</a:t>
            </a:r>
          </a:p>
        </p:txBody>
      </p:sp>
      <p:sp>
        <p:nvSpPr>
          <p:cNvPr id="51202" name="Date Placeholder 2">
            <a:extLst>
              <a:ext uri="{FF2B5EF4-FFF2-40B4-BE49-F238E27FC236}">
                <a16:creationId xmlns:a16="http://schemas.microsoft.com/office/drawing/2014/main" id="{152016B7-6F8F-3A44-9F8C-AD593FEC75CE}"/>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F24477AB-CFD7-C342-8ACC-BD00A6BC02E4}" type="datetime12">
              <a:rPr lang="en-US" altLang="en-US" sz="1400"/>
              <a:t>3:16 PM</a:t>
            </a:fld>
            <a:endParaRPr lang="en-US" altLang="en-US" sz="1400"/>
          </a:p>
        </p:txBody>
      </p:sp>
      <p:sp>
        <p:nvSpPr>
          <p:cNvPr id="51204" name="Slide Number Placeholder 4">
            <a:extLst>
              <a:ext uri="{FF2B5EF4-FFF2-40B4-BE49-F238E27FC236}">
                <a16:creationId xmlns:a16="http://schemas.microsoft.com/office/drawing/2014/main" id="{495E440C-09FD-0248-94D5-A929B0F5AF1E}"/>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5801501B-4DBD-3147-A180-75A1279CAF4B}" type="slidenum">
              <a:rPr lang="en-US" altLang="en-US" sz="1400"/>
              <a:pPr>
                <a:spcBef>
                  <a:spcPct val="0"/>
                </a:spcBef>
                <a:buFontTx/>
                <a:buNone/>
              </a:pPr>
              <a:t>85</a:t>
            </a:fld>
            <a:endParaRPr lang="en-US" altLang="en-US" sz="1400"/>
          </a:p>
        </p:txBody>
      </p:sp>
      <p:pic>
        <p:nvPicPr>
          <p:cNvPr id="6" name="kam1.mp4">
            <a:hlinkClick r:id="" action="ppaction://media"/>
            <a:extLst>
              <a:ext uri="{FF2B5EF4-FFF2-40B4-BE49-F238E27FC236}">
                <a16:creationId xmlns:a16="http://schemas.microsoft.com/office/drawing/2014/main" id="{088A2620-4BEA-504E-8E7E-67466A554800}"/>
              </a:ext>
            </a:extLst>
          </p:cNvPr>
          <p:cNvPicPr>
            <a:picLocks noChangeAspect="1" noChangeArrowheads="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2895601" y="1028701"/>
            <a:ext cx="6761163" cy="507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86369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787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a:extLst>
              <a:ext uri="{FF2B5EF4-FFF2-40B4-BE49-F238E27FC236}">
                <a16:creationId xmlns:a16="http://schemas.microsoft.com/office/drawing/2014/main" id="{50D6BE9E-29C1-A24A-ABF4-9495C456F98B}"/>
              </a:ext>
            </a:extLst>
          </p:cNvPr>
          <p:cNvSpPr>
            <a:spLocks noGrp="1" noChangeArrowheads="1"/>
          </p:cNvSpPr>
          <p:nvPr>
            <p:ph type="title"/>
          </p:nvPr>
        </p:nvSpPr>
        <p:spPr>
          <a:xfrm>
            <a:off x="2057400" y="163514"/>
            <a:ext cx="7772400" cy="739775"/>
          </a:xfrm>
        </p:spPr>
        <p:txBody>
          <a:bodyPr/>
          <a:lstStyle/>
          <a:p>
            <a:r>
              <a:rPr lang="en-US" altLang="en-US" sz="2800">
                <a:ea typeface="ＭＳ Ｐゴシック" panose="020B0600070205080204" pitchFamily="34" charset="-128"/>
              </a:rPr>
              <a:t>Kamenstky explains how IBM became involved with pathology</a:t>
            </a:r>
          </a:p>
        </p:txBody>
      </p:sp>
      <p:sp>
        <p:nvSpPr>
          <p:cNvPr id="52226" name="Date Placeholder 2">
            <a:extLst>
              <a:ext uri="{FF2B5EF4-FFF2-40B4-BE49-F238E27FC236}">
                <a16:creationId xmlns:a16="http://schemas.microsoft.com/office/drawing/2014/main" id="{758E596B-F14E-2B49-8D6F-BC08F7768302}"/>
              </a:ext>
            </a:extLst>
          </p:cNvPr>
          <p:cNvSpPr>
            <a:spLocks noGrp="1"/>
          </p:cNvSpPr>
          <p:nvPr>
            <p:ph type="dt" sz="quarter" idx="10"/>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B025436A-1703-004E-B7D5-406183C41F1A}" type="datetime12">
              <a:rPr lang="en-US" altLang="en-US" sz="1400"/>
              <a:t>3:16 PM</a:t>
            </a:fld>
            <a:endParaRPr lang="en-US" altLang="en-US" sz="1400"/>
          </a:p>
        </p:txBody>
      </p:sp>
      <p:sp>
        <p:nvSpPr>
          <p:cNvPr id="52228" name="Slide Number Placeholder 4">
            <a:extLst>
              <a:ext uri="{FF2B5EF4-FFF2-40B4-BE49-F238E27FC236}">
                <a16:creationId xmlns:a16="http://schemas.microsoft.com/office/drawing/2014/main" id="{145507EC-A147-2A47-AF06-14BA8EC232ED}"/>
              </a:ext>
            </a:extLst>
          </p:cNvPr>
          <p:cNvSpPr>
            <a:spLocks noGrp="1"/>
          </p:cNvSpPr>
          <p:nvPr>
            <p:ph type="sldNum" sz="quarter" idx="12"/>
          </p:nvPr>
        </p:nvSpPr>
        <p:spPr>
          <a:noFill/>
        </p:spPr>
        <p:txBody>
          <a:bodyPr/>
          <a:lstStyle>
            <a:lvl1pPr>
              <a:spcBef>
                <a:spcPct val="20000"/>
              </a:spcBef>
              <a:buChar char="•"/>
              <a:defRPr sz="3200">
                <a:solidFill>
                  <a:srgbClr val="002060"/>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002060"/>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00206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rgbClr val="002060"/>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2060"/>
                </a:solidFill>
                <a:latin typeface="Times New Roman" panose="02020603050405020304" pitchFamily="18" charset="0"/>
                <a:ea typeface="ＭＳ Ｐゴシック" panose="020B0600070205080204" pitchFamily="34" charset="-128"/>
              </a:defRPr>
            </a:lvl9pPr>
          </a:lstStyle>
          <a:p>
            <a:pPr>
              <a:spcBef>
                <a:spcPct val="0"/>
              </a:spcBef>
              <a:buFontTx/>
              <a:buNone/>
            </a:pPr>
            <a:fld id="{9D281BE0-56AE-B640-9701-C79198BD497E}" type="slidenum">
              <a:rPr lang="en-US" altLang="en-US" sz="1400"/>
              <a:pPr>
                <a:spcBef>
                  <a:spcPct val="0"/>
                </a:spcBef>
                <a:buFontTx/>
                <a:buNone/>
              </a:pPr>
              <a:t>86</a:t>
            </a:fld>
            <a:endParaRPr lang="en-US" altLang="en-US" sz="1400"/>
          </a:p>
        </p:txBody>
      </p:sp>
      <p:pic>
        <p:nvPicPr>
          <p:cNvPr id="6" name="kam2.mp4">
            <a:hlinkClick r:id="" action="ppaction://media"/>
            <a:extLst>
              <a:ext uri="{FF2B5EF4-FFF2-40B4-BE49-F238E27FC236}">
                <a16:creationId xmlns:a16="http://schemas.microsoft.com/office/drawing/2014/main" id="{43DF95A1-7769-F340-AA67-FBC65B93C611}"/>
              </a:ext>
            </a:extLst>
          </p:cNvPr>
          <p:cNvPicPr>
            <a:picLocks noChangeAspect="1" noChangeArrowheads="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2768600" y="1066800"/>
            <a:ext cx="72136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87429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7227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5CFF37B6-AC40-D547-8BCD-C0BFA77E55DE}"/>
              </a:ext>
            </a:extLst>
          </p:cNvPr>
          <p:cNvSpPr>
            <a:spLocks noGrp="1" noChangeArrowheads="1"/>
          </p:cNvSpPr>
          <p:nvPr>
            <p:ph type="title"/>
          </p:nvPr>
        </p:nvSpPr>
        <p:spPr>
          <a:xfrm>
            <a:off x="1524000" y="0"/>
            <a:ext cx="7772400" cy="1143000"/>
          </a:xfrm>
        </p:spPr>
        <p:txBody>
          <a:bodyPr/>
          <a:lstStyle/>
          <a:p>
            <a:pPr eaLnBrk="1" hangingPunct="1">
              <a:defRPr/>
            </a:pPr>
            <a:r>
              <a:rPr lang="en-US" altLang="en-US" b="1">
                <a:solidFill>
                  <a:srgbClr val="000000"/>
                </a:solidFill>
                <a:latin typeface="Arial" charset="0"/>
                <a:ea typeface="+mj-ea"/>
              </a:rPr>
              <a:t>Relating Cytometry to Pathology </a:t>
            </a:r>
            <a:br>
              <a:rPr lang="en-US" altLang="en-US" b="1">
                <a:solidFill>
                  <a:srgbClr val="000000"/>
                </a:solidFill>
                <a:latin typeface="Arial" charset="0"/>
                <a:ea typeface="+mj-ea"/>
              </a:rPr>
            </a:br>
            <a:r>
              <a:rPr lang="en-US" altLang="en-US" b="1">
                <a:solidFill>
                  <a:srgbClr val="000000"/>
                </a:solidFill>
                <a:latin typeface="Arial" charset="0"/>
                <a:ea typeface="+mj-ea"/>
              </a:rPr>
              <a:t>O. Caspersson 1964</a:t>
            </a:r>
          </a:p>
        </p:txBody>
      </p:sp>
      <p:sp>
        <p:nvSpPr>
          <p:cNvPr id="52227" name="Text Box 3">
            <a:extLst>
              <a:ext uri="{FF2B5EF4-FFF2-40B4-BE49-F238E27FC236}">
                <a16:creationId xmlns:a16="http://schemas.microsoft.com/office/drawing/2014/main" id="{B74AEE6D-607A-AE41-A718-98FE13635631}"/>
              </a:ext>
            </a:extLst>
          </p:cNvPr>
          <p:cNvSpPr txBox="1">
            <a:spLocks noChangeArrowheads="1"/>
          </p:cNvSpPr>
          <p:nvPr/>
        </p:nvSpPr>
        <p:spPr bwMode="auto">
          <a:xfrm>
            <a:off x="1843088" y="5170488"/>
            <a:ext cx="3860800" cy="1465262"/>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800" i="0">
                <a:solidFill>
                  <a:srgbClr val="000000"/>
                </a:solidFill>
                <a:latin typeface="Arial" charset="0"/>
                <a:ea typeface="+mn-ea"/>
              </a:rPr>
              <a:t>Quantitative cytochemical studies on normal, malignant, premalignant and atypical cell populations from the human uterine cervix, Acta Cytologica </a:t>
            </a:r>
            <a:r>
              <a:rPr lang="en-US" altLang="en-US" sz="1800" i="0" u="sng">
                <a:solidFill>
                  <a:srgbClr val="000000"/>
                </a:solidFill>
                <a:latin typeface="Arial" charset="0"/>
                <a:ea typeface="+mn-ea"/>
              </a:rPr>
              <a:t>8</a:t>
            </a:r>
            <a:r>
              <a:rPr lang="en-US" altLang="en-US" sz="1800" i="0">
                <a:solidFill>
                  <a:srgbClr val="000000"/>
                </a:solidFill>
                <a:latin typeface="Arial" charset="0"/>
                <a:ea typeface="+mn-ea"/>
              </a:rPr>
              <a:t>, 1964</a:t>
            </a:r>
          </a:p>
        </p:txBody>
      </p:sp>
      <p:sp>
        <p:nvSpPr>
          <p:cNvPr id="52228" name="Text Box 4">
            <a:extLst>
              <a:ext uri="{FF2B5EF4-FFF2-40B4-BE49-F238E27FC236}">
                <a16:creationId xmlns:a16="http://schemas.microsoft.com/office/drawing/2014/main" id="{4FCF14A1-6C50-FC4B-8026-7AB9B4B407A7}"/>
              </a:ext>
            </a:extLst>
          </p:cNvPr>
          <p:cNvSpPr txBox="1">
            <a:spLocks noChangeArrowheads="1"/>
          </p:cNvSpPr>
          <p:nvPr/>
        </p:nvSpPr>
        <p:spPr bwMode="auto">
          <a:xfrm>
            <a:off x="4837113" y="1360489"/>
            <a:ext cx="4470400" cy="701675"/>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spcBef>
                <a:spcPct val="50000"/>
              </a:spcBef>
              <a:defRPr/>
            </a:pPr>
            <a:r>
              <a:rPr lang="en-US" altLang="en-US" sz="2000" b="1" i="0">
                <a:solidFill>
                  <a:srgbClr val="000000"/>
                </a:solidFill>
                <a:latin typeface="Arial" charset="0"/>
                <a:ea typeface="+mn-ea"/>
              </a:rPr>
              <a:t>Frequency distribution of DNA content </a:t>
            </a:r>
          </a:p>
        </p:txBody>
      </p:sp>
      <p:grpSp>
        <p:nvGrpSpPr>
          <p:cNvPr id="112645" name="Group 5">
            <a:extLst>
              <a:ext uri="{FF2B5EF4-FFF2-40B4-BE49-F238E27FC236}">
                <a16:creationId xmlns:a16="http://schemas.microsoft.com/office/drawing/2014/main" id="{713558C1-E99C-D140-B127-91F63FFAE387}"/>
              </a:ext>
            </a:extLst>
          </p:cNvPr>
          <p:cNvGrpSpPr>
            <a:grpSpLocks/>
          </p:cNvGrpSpPr>
          <p:nvPr/>
        </p:nvGrpSpPr>
        <p:grpSpPr bwMode="auto">
          <a:xfrm>
            <a:off x="1760539" y="990600"/>
            <a:ext cx="3184525" cy="1995488"/>
            <a:chOff x="168" y="624"/>
            <a:chExt cx="2256" cy="1257"/>
          </a:xfrm>
        </p:grpSpPr>
        <p:pic>
          <p:nvPicPr>
            <p:cNvPr id="112684" name="Picture 6" descr="Science 30">
              <a:extLst>
                <a:ext uri="{FF2B5EF4-FFF2-40B4-BE49-F238E27FC236}">
                  <a16:creationId xmlns:a16="http://schemas.microsoft.com/office/drawing/2014/main" id="{6ECE4FF3-FB4A-334A-AA75-631CFDC8DBE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68" y="816"/>
              <a:ext cx="2256" cy="1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69" name="Text Box 7">
              <a:extLst>
                <a:ext uri="{FF2B5EF4-FFF2-40B4-BE49-F238E27FC236}">
                  <a16:creationId xmlns:a16="http://schemas.microsoft.com/office/drawing/2014/main" id="{4488C75B-5244-0548-837A-5D40689CF652}"/>
                </a:ext>
              </a:extLst>
            </p:cNvPr>
            <p:cNvSpPr txBox="1">
              <a:spLocks noChangeArrowheads="1"/>
            </p:cNvSpPr>
            <p:nvPr/>
          </p:nvSpPr>
          <p:spPr bwMode="auto">
            <a:xfrm>
              <a:off x="408" y="624"/>
              <a:ext cx="1922" cy="366"/>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spcBef>
                  <a:spcPct val="50000"/>
                </a:spcBef>
                <a:defRPr/>
              </a:pPr>
              <a:r>
                <a:rPr lang="en-US" altLang="en-US" sz="1600" b="1" i="0">
                  <a:solidFill>
                    <a:srgbClr val="000000"/>
                  </a:solidFill>
                  <a:latin typeface="Arial" charset="0"/>
                  <a:ea typeface="+mn-ea"/>
                </a:rPr>
                <a:t>Cells from a normal cervix</a:t>
              </a:r>
            </a:p>
          </p:txBody>
        </p:sp>
      </p:grpSp>
      <p:grpSp>
        <p:nvGrpSpPr>
          <p:cNvPr id="112646" name="Group 8">
            <a:extLst>
              <a:ext uri="{FF2B5EF4-FFF2-40B4-BE49-F238E27FC236}">
                <a16:creationId xmlns:a16="http://schemas.microsoft.com/office/drawing/2014/main" id="{F93120CE-D480-9941-9906-EDD205B0136B}"/>
              </a:ext>
            </a:extLst>
          </p:cNvPr>
          <p:cNvGrpSpPr>
            <a:grpSpLocks/>
          </p:cNvGrpSpPr>
          <p:nvPr/>
        </p:nvGrpSpPr>
        <p:grpSpPr bwMode="auto">
          <a:xfrm>
            <a:off x="3222626" y="3143250"/>
            <a:ext cx="3319463" cy="1651000"/>
            <a:chOff x="1944" y="1936"/>
            <a:chExt cx="2352" cy="1040"/>
          </a:xfrm>
        </p:grpSpPr>
        <p:pic>
          <p:nvPicPr>
            <p:cNvPr id="112682" name="Picture 9" descr="Science 30">
              <a:extLst>
                <a:ext uri="{FF2B5EF4-FFF2-40B4-BE49-F238E27FC236}">
                  <a16:creationId xmlns:a16="http://schemas.microsoft.com/office/drawing/2014/main" id="{ED397192-4FF1-7A49-86AA-33B1A1F7C42D}"/>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944" y="2128"/>
              <a:ext cx="2352" cy="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67" name="Text Box 10">
              <a:extLst>
                <a:ext uri="{FF2B5EF4-FFF2-40B4-BE49-F238E27FC236}">
                  <a16:creationId xmlns:a16="http://schemas.microsoft.com/office/drawing/2014/main" id="{602BB81E-9D82-AB4C-9FE8-8080EE7363A1}"/>
                </a:ext>
              </a:extLst>
            </p:cNvPr>
            <p:cNvSpPr txBox="1">
              <a:spLocks noChangeArrowheads="1"/>
            </p:cNvSpPr>
            <p:nvPr/>
          </p:nvSpPr>
          <p:spPr bwMode="auto">
            <a:xfrm>
              <a:off x="1944" y="1936"/>
              <a:ext cx="2352" cy="212"/>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spcBef>
                  <a:spcPct val="50000"/>
                </a:spcBef>
                <a:defRPr/>
              </a:pPr>
              <a:r>
                <a:rPr lang="en-US" altLang="en-US" sz="1600" b="1" i="0">
                  <a:solidFill>
                    <a:srgbClr val="000000"/>
                  </a:solidFill>
                  <a:latin typeface="Arial" charset="0"/>
                  <a:ea typeface="+mn-ea"/>
                </a:rPr>
                <a:t>Cells from a cervical carcinoma</a:t>
              </a:r>
            </a:p>
          </p:txBody>
        </p:sp>
      </p:grpSp>
      <p:grpSp>
        <p:nvGrpSpPr>
          <p:cNvPr id="112647" name="Group 11">
            <a:extLst>
              <a:ext uri="{FF2B5EF4-FFF2-40B4-BE49-F238E27FC236}">
                <a16:creationId xmlns:a16="http://schemas.microsoft.com/office/drawing/2014/main" id="{04388338-E9DB-4645-825E-BB8B62BE0EFB}"/>
              </a:ext>
            </a:extLst>
          </p:cNvPr>
          <p:cNvGrpSpPr>
            <a:grpSpLocks/>
          </p:cNvGrpSpPr>
          <p:nvPr/>
        </p:nvGrpSpPr>
        <p:grpSpPr bwMode="auto">
          <a:xfrm>
            <a:off x="5426076" y="4821238"/>
            <a:ext cx="3725863" cy="1905000"/>
            <a:chOff x="3528" y="2992"/>
            <a:chExt cx="2640" cy="1200"/>
          </a:xfrm>
        </p:grpSpPr>
        <p:pic>
          <p:nvPicPr>
            <p:cNvPr id="112680" name="Picture 12" descr="Science 30">
              <a:extLst>
                <a:ext uri="{FF2B5EF4-FFF2-40B4-BE49-F238E27FC236}">
                  <a16:creationId xmlns:a16="http://schemas.microsoft.com/office/drawing/2014/main" id="{A2F39BF9-A8E6-3442-AB84-00DC18680FC3}"/>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720" y="3168"/>
              <a:ext cx="2304" cy="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65" name="Text Box 13">
              <a:extLst>
                <a:ext uri="{FF2B5EF4-FFF2-40B4-BE49-F238E27FC236}">
                  <a16:creationId xmlns:a16="http://schemas.microsoft.com/office/drawing/2014/main" id="{410DE35C-A77B-0C4D-8D0C-88258B092587}"/>
                </a:ext>
              </a:extLst>
            </p:cNvPr>
            <p:cNvSpPr txBox="1">
              <a:spLocks noChangeArrowheads="1"/>
            </p:cNvSpPr>
            <p:nvPr/>
          </p:nvSpPr>
          <p:spPr bwMode="auto">
            <a:xfrm>
              <a:off x="3528" y="2992"/>
              <a:ext cx="2640" cy="366"/>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spcBef>
                  <a:spcPct val="50000"/>
                </a:spcBef>
                <a:defRPr/>
              </a:pPr>
              <a:r>
                <a:rPr lang="en-US" altLang="en-US" sz="1600" b="1" i="0">
                  <a:solidFill>
                    <a:srgbClr val="000000"/>
                  </a:solidFill>
                  <a:latin typeface="Arial" charset="0"/>
                  <a:ea typeface="+mn-ea"/>
                </a:rPr>
                <a:t>Premalignant cells from the epithelium</a:t>
              </a:r>
            </a:p>
          </p:txBody>
        </p:sp>
      </p:grpSp>
      <p:sp>
        <p:nvSpPr>
          <p:cNvPr id="52232" name="Line 15">
            <a:extLst>
              <a:ext uri="{FF2B5EF4-FFF2-40B4-BE49-F238E27FC236}">
                <a16:creationId xmlns:a16="http://schemas.microsoft.com/office/drawing/2014/main" id="{87591E4C-0C55-A843-B7DB-E5517266974C}"/>
              </a:ext>
            </a:extLst>
          </p:cNvPr>
          <p:cNvSpPr>
            <a:spLocks noChangeShapeType="1"/>
          </p:cNvSpPr>
          <p:nvPr/>
        </p:nvSpPr>
        <p:spPr bwMode="auto">
          <a:xfrm>
            <a:off x="9588500" y="395288"/>
            <a:ext cx="0" cy="6108700"/>
          </a:xfrm>
          <a:prstGeom prst="line">
            <a:avLst/>
          </a:prstGeom>
          <a:noFill/>
          <a:ln w="38100">
            <a:solidFill>
              <a:srgbClr val="000000"/>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12649" name="Oval 16">
            <a:extLst>
              <a:ext uri="{FF2B5EF4-FFF2-40B4-BE49-F238E27FC236}">
                <a16:creationId xmlns:a16="http://schemas.microsoft.com/office/drawing/2014/main" id="{474BE081-DBF2-DF41-B1B3-065E1FED7EE2}"/>
              </a:ext>
            </a:extLst>
          </p:cNvPr>
          <p:cNvSpPr>
            <a:spLocks noChangeArrowheads="1"/>
          </p:cNvSpPr>
          <p:nvPr/>
        </p:nvSpPr>
        <p:spPr bwMode="auto">
          <a:xfrm>
            <a:off x="9493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50" name="Oval 17">
            <a:extLst>
              <a:ext uri="{FF2B5EF4-FFF2-40B4-BE49-F238E27FC236}">
                <a16:creationId xmlns:a16="http://schemas.microsoft.com/office/drawing/2014/main" id="{F2729282-A458-9640-8FF0-78781C2F41DB}"/>
              </a:ext>
            </a:extLst>
          </p:cNvPr>
          <p:cNvSpPr>
            <a:spLocks noChangeArrowheads="1"/>
          </p:cNvSpPr>
          <p:nvPr/>
        </p:nvSpPr>
        <p:spPr bwMode="auto">
          <a:xfrm>
            <a:off x="9496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51" name="Oval 18">
            <a:extLst>
              <a:ext uri="{FF2B5EF4-FFF2-40B4-BE49-F238E27FC236}">
                <a16:creationId xmlns:a16="http://schemas.microsoft.com/office/drawing/2014/main" id="{D5186B46-FB86-D546-AD74-7B7D4AAD2FB1}"/>
              </a:ext>
            </a:extLst>
          </p:cNvPr>
          <p:cNvSpPr>
            <a:spLocks noChangeArrowheads="1"/>
          </p:cNvSpPr>
          <p:nvPr/>
        </p:nvSpPr>
        <p:spPr bwMode="auto">
          <a:xfrm>
            <a:off x="9499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52" name="Oval 19">
            <a:extLst>
              <a:ext uri="{FF2B5EF4-FFF2-40B4-BE49-F238E27FC236}">
                <a16:creationId xmlns:a16="http://schemas.microsoft.com/office/drawing/2014/main" id="{3681262C-969A-6C49-B649-9D88456C8B7C}"/>
              </a:ext>
            </a:extLst>
          </p:cNvPr>
          <p:cNvSpPr>
            <a:spLocks noChangeArrowheads="1"/>
          </p:cNvSpPr>
          <p:nvPr/>
        </p:nvSpPr>
        <p:spPr bwMode="auto">
          <a:xfrm>
            <a:off x="9491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53" name="Oval 20">
            <a:extLst>
              <a:ext uri="{FF2B5EF4-FFF2-40B4-BE49-F238E27FC236}">
                <a16:creationId xmlns:a16="http://schemas.microsoft.com/office/drawing/2014/main" id="{3576D7F0-8E70-A64B-BEFE-73D152B6F9C3}"/>
              </a:ext>
            </a:extLst>
          </p:cNvPr>
          <p:cNvSpPr>
            <a:spLocks noChangeArrowheads="1"/>
          </p:cNvSpPr>
          <p:nvPr/>
        </p:nvSpPr>
        <p:spPr bwMode="auto">
          <a:xfrm>
            <a:off x="9498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54" name="Oval 21">
            <a:extLst>
              <a:ext uri="{FF2B5EF4-FFF2-40B4-BE49-F238E27FC236}">
                <a16:creationId xmlns:a16="http://schemas.microsoft.com/office/drawing/2014/main" id="{E48AE086-2E3B-3C49-93CE-772005E7E795}"/>
              </a:ext>
            </a:extLst>
          </p:cNvPr>
          <p:cNvSpPr>
            <a:spLocks noChangeArrowheads="1"/>
          </p:cNvSpPr>
          <p:nvPr/>
        </p:nvSpPr>
        <p:spPr bwMode="auto">
          <a:xfrm>
            <a:off x="9501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55" name="Oval 22">
            <a:extLst>
              <a:ext uri="{FF2B5EF4-FFF2-40B4-BE49-F238E27FC236}">
                <a16:creationId xmlns:a16="http://schemas.microsoft.com/office/drawing/2014/main" id="{ED1EE76D-8B4C-1D48-99B2-4966C7E97EFA}"/>
              </a:ext>
            </a:extLst>
          </p:cNvPr>
          <p:cNvSpPr>
            <a:spLocks noChangeArrowheads="1"/>
          </p:cNvSpPr>
          <p:nvPr/>
        </p:nvSpPr>
        <p:spPr bwMode="auto">
          <a:xfrm>
            <a:off x="9493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56" name="Oval 23">
            <a:extLst>
              <a:ext uri="{FF2B5EF4-FFF2-40B4-BE49-F238E27FC236}">
                <a16:creationId xmlns:a16="http://schemas.microsoft.com/office/drawing/2014/main" id="{0DEA5546-3D87-9449-88FE-FB603371CDCF}"/>
              </a:ext>
            </a:extLst>
          </p:cNvPr>
          <p:cNvSpPr>
            <a:spLocks noChangeArrowheads="1"/>
          </p:cNvSpPr>
          <p:nvPr/>
        </p:nvSpPr>
        <p:spPr bwMode="auto">
          <a:xfrm>
            <a:off x="9483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57" name="Oval 24">
            <a:extLst>
              <a:ext uri="{FF2B5EF4-FFF2-40B4-BE49-F238E27FC236}">
                <a16:creationId xmlns:a16="http://schemas.microsoft.com/office/drawing/2014/main" id="{C9026346-AE89-A342-A3AD-BA6BC12C9B61}"/>
              </a:ext>
            </a:extLst>
          </p:cNvPr>
          <p:cNvSpPr>
            <a:spLocks noChangeArrowheads="1"/>
          </p:cNvSpPr>
          <p:nvPr/>
        </p:nvSpPr>
        <p:spPr bwMode="auto">
          <a:xfrm>
            <a:off x="9485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58" name="Oval 25">
            <a:extLst>
              <a:ext uri="{FF2B5EF4-FFF2-40B4-BE49-F238E27FC236}">
                <a16:creationId xmlns:a16="http://schemas.microsoft.com/office/drawing/2014/main" id="{74B0E622-13FE-2F44-88E5-C690F6E18DF0}"/>
              </a:ext>
            </a:extLst>
          </p:cNvPr>
          <p:cNvSpPr>
            <a:spLocks noChangeArrowheads="1"/>
          </p:cNvSpPr>
          <p:nvPr/>
        </p:nvSpPr>
        <p:spPr bwMode="auto">
          <a:xfrm>
            <a:off x="9486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59" name="Oval 26">
            <a:extLst>
              <a:ext uri="{FF2B5EF4-FFF2-40B4-BE49-F238E27FC236}">
                <a16:creationId xmlns:a16="http://schemas.microsoft.com/office/drawing/2014/main" id="{6B73D855-F064-5847-8FF9-CC68BDF8FF7D}"/>
              </a:ext>
            </a:extLst>
          </p:cNvPr>
          <p:cNvSpPr>
            <a:spLocks noChangeArrowheads="1"/>
          </p:cNvSpPr>
          <p:nvPr/>
        </p:nvSpPr>
        <p:spPr bwMode="auto">
          <a:xfrm>
            <a:off x="9501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60" name="Oval 27">
            <a:extLst>
              <a:ext uri="{FF2B5EF4-FFF2-40B4-BE49-F238E27FC236}">
                <a16:creationId xmlns:a16="http://schemas.microsoft.com/office/drawing/2014/main" id="{9078A893-1F0E-9541-8A57-170945EEA288}"/>
              </a:ext>
            </a:extLst>
          </p:cNvPr>
          <p:cNvSpPr>
            <a:spLocks noChangeArrowheads="1"/>
          </p:cNvSpPr>
          <p:nvPr/>
        </p:nvSpPr>
        <p:spPr bwMode="auto">
          <a:xfrm>
            <a:off x="9494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61" name="Oval 28">
            <a:extLst>
              <a:ext uri="{FF2B5EF4-FFF2-40B4-BE49-F238E27FC236}">
                <a16:creationId xmlns:a16="http://schemas.microsoft.com/office/drawing/2014/main" id="{DAEC31A2-EA20-0349-870F-3CB0FD001453}"/>
              </a:ext>
            </a:extLst>
          </p:cNvPr>
          <p:cNvSpPr>
            <a:spLocks noChangeArrowheads="1"/>
          </p:cNvSpPr>
          <p:nvPr/>
        </p:nvSpPr>
        <p:spPr bwMode="auto">
          <a:xfrm>
            <a:off x="9494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62" name="Oval 29">
            <a:extLst>
              <a:ext uri="{FF2B5EF4-FFF2-40B4-BE49-F238E27FC236}">
                <a16:creationId xmlns:a16="http://schemas.microsoft.com/office/drawing/2014/main" id="{3F9C0311-E4BE-7646-ABF6-1B56EE2B88D4}"/>
              </a:ext>
            </a:extLst>
          </p:cNvPr>
          <p:cNvSpPr>
            <a:spLocks noChangeArrowheads="1"/>
          </p:cNvSpPr>
          <p:nvPr/>
        </p:nvSpPr>
        <p:spPr bwMode="auto">
          <a:xfrm>
            <a:off x="9490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63" name="Oval 30">
            <a:extLst>
              <a:ext uri="{FF2B5EF4-FFF2-40B4-BE49-F238E27FC236}">
                <a16:creationId xmlns:a16="http://schemas.microsoft.com/office/drawing/2014/main" id="{A53637C4-C145-A44E-86DD-6C68C0C4223A}"/>
              </a:ext>
            </a:extLst>
          </p:cNvPr>
          <p:cNvSpPr>
            <a:spLocks noChangeArrowheads="1"/>
          </p:cNvSpPr>
          <p:nvPr/>
        </p:nvSpPr>
        <p:spPr bwMode="auto">
          <a:xfrm>
            <a:off x="9490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64" name="Oval 31">
            <a:extLst>
              <a:ext uri="{FF2B5EF4-FFF2-40B4-BE49-F238E27FC236}">
                <a16:creationId xmlns:a16="http://schemas.microsoft.com/office/drawing/2014/main" id="{95F02622-E8A4-2F4A-B192-528A8F90737D}"/>
              </a:ext>
            </a:extLst>
          </p:cNvPr>
          <p:cNvSpPr>
            <a:spLocks noChangeArrowheads="1"/>
          </p:cNvSpPr>
          <p:nvPr/>
        </p:nvSpPr>
        <p:spPr bwMode="auto">
          <a:xfrm>
            <a:off x="9486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52249" name="Text Box 32">
            <a:extLst>
              <a:ext uri="{FF2B5EF4-FFF2-40B4-BE49-F238E27FC236}">
                <a16:creationId xmlns:a16="http://schemas.microsoft.com/office/drawing/2014/main" id="{C9CF7675-3048-894F-8DBC-A7205649FECE}"/>
              </a:ext>
            </a:extLst>
          </p:cNvPr>
          <p:cNvSpPr txBox="1">
            <a:spLocks noChangeArrowheads="1"/>
          </p:cNvSpPr>
          <p:nvPr/>
        </p:nvSpPr>
        <p:spPr bwMode="auto">
          <a:xfrm>
            <a:off x="9677400" y="605313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solidFill>
                  <a:srgbClr val="000000"/>
                </a:solidFill>
                <a:latin typeface="Palatino Linotype" charset="0"/>
                <a:ea typeface="+mn-ea"/>
              </a:rPr>
              <a:t>1963</a:t>
            </a:r>
          </a:p>
        </p:txBody>
      </p:sp>
      <p:sp>
        <p:nvSpPr>
          <p:cNvPr id="112666" name="Oval 33">
            <a:extLst>
              <a:ext uri="{FF2B5EF4-FFF2-40B4-BE49-F238E27FC236}">
                <a16:creationId xmlns:a16="http://schemas.microsoft.com/office/drawing/2014/main" id="{C5F81E29-4C41-7244-97A6-AC1A63070FE0}"/>
              </a:ext>
            </a:extLst>
          </p:cNvPr>
          <p:cNvSpPr>
            <a:spLocks noChangeArrowheads="1"/>
          </p:cNvSpPr>
          <p:nvPr/>
        </p:nvSpPr>
        <p:spPr bwMode="auto">
          <a:xfrm>
            <a:off x="9483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67" name="Oval 34">
            <a:extLst>
              <a:ext uri="{FF2B5EF4-FFF2-40B4-BE49-F238E27FC236}">
                <a16:creationId xmlns:a16="http://schemas.microsoft.com/office/drawing/2014/main" id="{CD8FEDE4-867B-1341-A8EA-1032FBC45154}"/>
              </a:ext>
            </a:extLst>
          </p:cNvPr>
          <p:cNvSpPr>
            <a:spLocks noChangeArrowheads="1"/>
          </p:cNvSpPr>
          <p:nvPr/>
        </p:nvSpPr>
        <p:spPr bwMode="auto">
          <a:xfrm>
            <a:off x="9491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68" name="Oval 35">
            <a:extLst>
              <a:ext uri="{FF2B5EF4-FFF2-40B4-BE49-F238E27FC236}">
                <a16:creationId xmlns:a16="http://schemas.microsoft.com/office/drawing/2014/main" id="{7490FD9C-E11E-324A-9F67-FD75024FEC04}"/>
              </a:ext>
            </a:extLst>
          </p:cNvPr>
          <p:cNvSpPr>
            <a:spLocks noChangeArrowheads="1"/>
          </p:cNvSpPr>
          <p:nvPr/>
        </p:nvSpPr>
        <p:spPr bwMode="auto">
          <a:xfrm>
            <a:off x="9488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69" name="Oval 36">
            <a:extLst>
              <a:ext uri="{FF2B5EF4-FFF2-40B4-BE49-F238E27FC236}">
                <a16:creationId xmlns:a16="http://schemas.microsoft.com/office/drawing/2014/main" id="{78671DBA-CBC5-1F4D-ACCD-4E33E9ECCC5D}"/>
              </a:ext>
            </a:extLst>
          </p:cNvPr>
          <p:cNvSpPr>
            <a:spLocks noChangeArrowheads="1"/>
          </p:cNvSpPr>
          <p:nvPr/>
        </p:nvSpPr>
        <p:spPr bwMode="auto">
          <a:xfrm>
            <a:off x="9485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70" name="Oval 37">
            <a:extLst>
              <a:ext uri="{FF2B5EF4-FFF2-40B4-BE49-F238E27FC236}">
                <a16:creationId xmlns:a16="http://schemas.microsoft.com/office/drawing/2014/main" id="{AB9CC199-3094-104D-B820-418DAF429849}"/>
              </a:ext>
            </a:extLst>
          </p:cNvPr>
          <p:cNvSpPr>
            <a:spLocks noChangeArrowheads="1"/>
          </p:cNvSpPr>
          <p:nvPr/>
        </p:nvSpPr>
        <p:spPr bwMode="auto">
          <a:xfrm>
            <a:off x="9493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71" name="Oval 38">
            <a:extLst>
              <a:ext uri="{FF2B5EF4-FFF2-40B4-BE49-F238E27FC236}">
                <a16:creationId xmlns:a16="http://schemas.microsoft.com/office/drawing/2014/main" id="{C7CFFE4E-A510-E646-95C6-57595F261B5C}"/>
              </a:ext>
            </a:extLst>
          </p:cNvPr>
          <p:cNvSpPr>
            <a:spLocks noChangeArrowheads="1"/>
          </p:cNvSpPr>
          <p:nvPr/>
        </p:nvSpPr>
        <p:spPr bwMode="auto">
          <a:xfrm>
            <a:off x="9490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72" name="Oval 39">
            <a:extLst>
              <a:ext uri="{FF2B5EF4-FFF2-40B4-BE49-F238E27FC236}">
                <a16:creationId xmlns:a16="http://schemas.microsoft.com/office/drawing/2014/main" id="{991BDEA3-D968-4E4E-8514-CF141DCE5BBE}"/>
              </a:ext>
            </a:extLst>
          </p:cNvPr>
          <p:cNvSpPr>
            <a:spLocks noChangeArrowheads="1"/>
          </p:cNvSpPr>
          <p:nvPr/>
        </p:nvSpPr>
        <p:spPr bwMode="auto">
          <a:xfrm>
            <a:off x="9486900" y="51355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73" name="Oval 40">
            <a:extLst>
              <a:ext uri="{FF2B5EF4-FFF2-40B4-BE49-F238E27FC236}">
                <a16:creationId xmlns:a16="http://schemas.microsoft.com/office/drawing/2014/main" id="{BF67A247-01CA-9D47-979F-5046E0AF970C}"/>
              </a:ext>
            </a:extLst>
          </p:cNvPr>
          <p:cNvSpPr>
            <a:spLocks noChangeArrowheads="1"/>
          </p:cNvSpPr>
          <p:nvPr/>
        </p:nvSpPr>
        <p:spPr bwMode="auto">
          <a:xfrm>
            <a:off x="9486900" y="53165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74" name="Oval 41">
            <a:extLst>
              <a:ext uri="{FF2B5EF4-FFF2-40B4-BE49-F238E27FC236}">
                <a16:creationId xmlns:a16="http://schemas.microsoft.com/office/drawing/2014/main" id="{06CF59C2-E5EA-6346-8BBD-F562415B8305}"/>
              </a:ext>
            </a:extLst>
          </p:cNvPr>
          <p:cNvSpPr>
            <a:spLocks noChangeArrowheads="1"/>
          </p:cNvSpPr>
          <p:nvPr/>
        </p:nvSpPr>
        <p:spPr bwMode="auto">
          <a:xfrm>
            <a:off x="9496425" y="5497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75" name="Oval 42">
            <a:extLst>
              <a:ext uri="{FF2B5EF4-FFF2-40B4-BE49-F238E27FC236}">
                <a16:creationId xmlns:a16="http://schemas.microsoft.com/office/drawing/2014/main" id="{3809ABA0-AD7F-A143-9300-FEEC88836424}"/>
              </a:ext>
            </a:extLst>
          </p:cNvPr>
          <p:cNvSpPr>
            <a:spLocks noChangeArrowheads="1"/>
          </p:cNvSpPr>
          <p:nvPr/>
        </p:nvSpPr>
        <p:spPr bwMode="auto">
          <a:xfrm>
            <a:off x="9496425" y="567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76" name="Oval 43">
            <a:extLst>
              <a:ext uri="{FF2B5EF4-FFF2-40B4-BE49-F238E27FC236}">
                <a16:creationId xmlns:a16="http://schemas.microsoft.com/office/drawing/2014/main" id="{BD0C944D-F67F-CB4C-AE40-E7821D7E9B69}"/>
              </a:ext>
            </a:extLst>
          </p:cNvPr>
          <p:cNvSpPr>
            <a:spLocks noChangeArrowheads="1"/>
          </p:cNvSpPr>
          <p:nvPr/>
        </p:nvSpPr>
        <p:spPr bwMode="auto">
          <a:xfrm>
            <a:off x="9496425" y="58515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77" name="Oval 44">
            <a:extLst>
              <a:ext uri="{FF2B5EF4-FFF2-40B4-BE49-F238E27FC236}">
                <a16:creationId xmlns:a16="http://schemas.microsoft.com/office/drawing/2014/main" id="{CDED0498-D86F-5A48-9308-5945914BEC5E}"/>
              </a:ext>
            </a:extLst>
          </p:cNvPr>
          <p:cNvSpPr>
            <a:spLocks noChangeArrowheads="1"/>
          </p:cNvSpPr>
          <p:nvPr/>
        </p:nvSpPr>
        <p:spPr bwMode="auto">
          <a:xfrm>
            <a:off x="9496425" y="60325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78" name="Oval 45">
            <a:extLst>
              <a:ext uri="{FF2B5EF4-FFF2-40B4-BE49-F238E27FC236}">
                <a16:creationId xmlns:a16="http://schemas.microsoft.com/office/drawing/2014/main" id="{94FCAD99-A5B7-7449-B8C6-F5731045D6CB}"/>
              </a:ext>
            </a:extLst>
          </p:cNvPr>
          <p:cNvSpPr>
            <a:spLocks noChangeArrowheads="1"/>
          </p:cNvSpPr>
          <p:nvPr/>
        </p:nvSpPr>
        <p:spPr bwMode="auto">
          <a:xfrm>
            <a:off x="9496425" y="620395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pic>
        <p:nvPicPr>
          <p:cNvPr id="45" name="slide-5-2.mp3">
            <a:hlinkClick r:id="" action="ppaction://media"/>
            <a:extLst>
              <a:ext uri="{FF2B5EF4-FFF2-40B4-BE49-F238E27FC236}">
                <a16:creationId xmlns:a16="http://schemas.microsoft.com/office/drawing/2014/main" id="{96260C19-4009-9D42-A597-FFC77DB399F7}"/>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8">
            <a:extLst>
              <a:ext uri="{28A0092B-C50C-407E-A947-70E740481C1C}">
                <a14:useLocalDpi xmlns:a14="http://schemas.microsoft.com/office/drawing/2010/main" val="0"/>
              </a:ext>
            </a:extLst>
          </a:blip>
          <a:srcRect/>
          <a:stretch>
            <a:fillRect/>
          </a:stretch>
        </p:blipFill>
        <p:spPr bwMode="auto">
          <a:xfrm>
            <a:off x="10396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1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893" fill="hold"/>
                                        <p:tgtEl>
                                          <p:spTgt spid="4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5"/>
                </p:tgtEl>
              </p:cMediaNode>
            </p:audio>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4690" name="Group 2">
            <a:extLst>
              <a:ext uri="{FF2B5EF4-FFF2-40B4-BE49-F238E27FC236}">
                <a16:creationId xmlns:a16="http://schemas.microsoft.com/office/drawing/2014/main" id="{76F702F4-749B-9047-867F-38DC62DD82FD}"/>
              </a:ext>
            </a:extLst>
          </p:cNvPr>
          <p:cNvGrpSpPr>
            <a:grpSpLocks noChangeAspect="1"/>
          </p:cNvGrpSpPr>
          <p:nvPr/>
        </p:nvGrpSpPr>
        <p:grpSpPr bwMode="auto">
          <a:xfrm>
            <a:off x="3116264" y="596901"/>
            <a:ext cx="5214937" cy="3997325"/>
            <a:chOff x="4104" y="912"/>
            <a:chExt cx="2112" cy="1439"/>
          </a:xfrm>
        </p:grpSpPr>
        <p:pic>
          <p:nvPicPr>
            <p:cNvPr id="114738" name="Picture 3" descr="Science 406">
              <a:extLst>
                <a:ext uri="{FF2B5EF4-FFF2-40B4-BE49-F238E27FC236}">
                  <a16:creationId xmlns:a16="http://schemas.microsoft.com/office/drawing/2014/main" id="{62A5A474-C970-FC4C-BB87-179C3F638D4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04" y="912"/>
              <a:ext cx="2112" cy="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99" name="Text Box 4">
              <a:extLst>
                <a:ext uri="{FF2B5EF4-FFF2-40B4-BE49-F238E27FC236}">
                  <a16:creationId xmlns:a16="http://schemas.microsoft.com/office/drawing/2014/main" id="{656489C8-FA9A-5C4C-ACCC-36AB24BB4BC0}"/>
                </a:ext>
              </a:extLst>
            </p:cNvPr>
            <p:cNvSpPr txBox="1">
              <a:spLocks noChangeAspect="1" noChangeArrowheads="1"/>
            </p:cNvSpPr>
            <p:nvPr/>
          </p:nvSpPr>
          <p:spPr bwMode="auto">
            <a:xfrm>
              <a:off x="4104" y="2208"/>
              <a:ext cx="2112" cy="143"/>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spcBef>
                  <a:spcPct val="50000"/>
                </a:spcBef>
                <a:defRPr/>
              </a:pPr>
              <a:r>
                <a:rPr lang="en-US" altLang="en-US" sz="2000" i="0">
                  <a:solidFill>
                    <a:srgbClr val="000000"/>
                  </a:solidFill>
                  <a:latin typeface="Arial" charset="0"/>
                  <a:ea typeface="+mn-ea"/>
                </a:rPr>
                <a:t>Brightfield Image</a:t>
              </a:r>
            </a:p>
          </p:txBody>
        </p:sp>
      </p:grpSp>
      <p:sp>
        <p:nvSpPr>
          <p:cNvPr id="53251" name="Rectangle 5">
            <a:extLst>
              <a:ext uri="{FF2B5EF4-FFF2-40B4-BE49-F238E27FC236}">
                <a16:creationId xmlns:a16="http://schemas.microsoft.com/office/drawing/2014/main" id="{887303ED-9CEB-8441-ADD1-C8A4888F9D7B}"/>
              </a:ext>
            </a:extLst>
          </p:cNvPr>
          <p:cNvSpPr>
            <a:spLocks noGrp="1" noChangeArrowheads="1"/>
          </p:cNvSpPr>
          <p:nvPr>
            <p:ph type="title"/>
          </p:nvPr>
        </p:nvSpPr>
        <p:spPr>
          <a:xfrm>
            <a:off x="1524000" y="-187325"/>
            <a:ext cx="6300788" cy="914400"/>
          </a:xfrm>
        </p:spPr>
        <p:txBody>
          <a:bodyPr/>
          <a:lstStyle/>
          <a:p>
            <a:pPr eaLnBrk="1" hangingPunct="1">
              <a:defRPr/>
            </a:pPr>
            <a:r>
              <a:rPr lang="en-US" altLang="en-US" b="1">
                <a:solidFill>
                  <a:srgbClr val="000000"/>
                </a:solidFill>
                <a:latin typeface="Arial" charset="0"/>
                <a:ea typeface="+mj-ea"/>
              </a:rPr>
              <a:t> Visible &amp; UV Scanning - 1963</a:t>
            </a:r>
          </a:p>
        </p:txBody>
      </p:sp>
      <p:pic>
        <p:nvPicPr>
          <p:cNvPr id="114692" name="Picture 6" descr="Science 406">
            <a:extLst>
              <a:ext uri="{FF2B5EF4-FFF2-40B4-BE49-F238E27FC236}">
                <a16:creationId xmlns:a16="http://schemas.microsoft.com/office/drawing/2014/main" id="{FA3FA223-EEDD-1144-8293-B3322BE13DD6}"/>
              </a:ext>
            </a:extLst>
          </p:cNvPr>
          <p:cNvPicPr>
            <a:picLocks noChangeAspect="1" noChangeArrowheads="1"/>
          </p:cNvPicPr>
          <p:nvPr/>
        </p:nvPicPr>
        <p:blipFill>
          <a:blip r:embed="rId6" cstate="screen">
            <a:lum bright="38000"/>
            <a:extLst>
              <a:ext uri="{28A0092B-C50C-407E-A947-70E740481C1C}">
                <a14:useLocalDpi xmlns:a14="http://schemas.microsoft.com/office/drawing/2010/main"/>
              </a:ext>
            </a:extLst>
          </a:blip>
          <a:srcRect/>
          <a:stretch>
            <a:fillRect/>
          </a:stretch>
        </p:blipFill>
        <p:spPr bwMode="auto">
          <a:xfrm>
            <a:off x="1524000" y="779464"/>
            <a:ext cx="2509838"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3" name="Picture 7" descr="Science 406">
            <a:extLst>
              <a:ext uri="{FF2B5EF4-FFF2-40B4-BE49-F238E27FC236}">
                <a16:creationId xmlns:a16="http://schemas.microsoft.com/office/drawing/2014/main" id="{08023FD9-F913-564A-B4A0-5530C91FD7B8}"/>
              </a:ext>
            </a:extLst>
          </p:cNvPr>
          <p:cNvPicPr>
            <a:picLocks noChangeAspect="1" noChangeArrowheads="1"/>
          </p:cNvPicPr>
          <p:nvPr/>
        </p:nvPicPr>
        <p:blipFill>
          <a:blip r:embed="rId7" cstate="screen">
            <a:lum bright="24000"/>
            <a:extLst>
              <a:ext uri="{28A0092B-C50C-407E-A947-70E740481C1C}">
                <a14:useLocalDpi xmlns:a14="http://schemas.microsoft.com/office/drawing/2010/main"/>
              </a:ext>
            </a:extLst>
          </a:blip>
          <a:srcRect/>
          <a:stretch>
            <a:fillRect/>
          </a:stretch>
        </p:blipFill>
        <p:spPr bwMode="auto">
          <a:xfrm>
            <a:off x="1524001" y="2286001"/>
            <a:ext cx="2513013"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4" name="Picture 8" descr="Science 406">
            <a:extLst>
              <a:ext uri="{FF2B5EF4-FFF2-40B4-BE49-F238E27FC236}">
                <a16:creationId xmlns:a16="http://schemas.microsoft.com/office/drawing/2014/main" id="{C8D5BAD8-112F-F949-BA68-FBDB31CD6059}"/>
              </a:ext>
            </a:extLst>
          </p:cNvPr>
          <p:cNvPicPr>
            <a:picLocks noChangeAspect="1" noChangeArrowheads="1"/>
          </p:cNvPicPr>
          <p:nvPr/>
        </p:nvPicPr>
        <p:blipFill>
          <a:blip r:embed="rId8" cstate="screen">
            <a:lum bright="24000"/>
            <a:extLst>
              <a:ext uri="{28A0092B-C50C-407E-A947-70E740481C1C}">
                <a14:useLocalDpi xmlns:a14="http://schemas.microsoft.com/office/drawing/2010/main"/>
              </a:ext>
            </a:extLst>
          </a:blip>
          <a:srcRect/>
          <a:stretch>
            <a:fillRect/>
          </a:stretch>
        </p:blipFill>
        <p:spPr bwMode="auto">
          <a:xfrm>
            <a:off x="6242050" y="676276"/>
            <a:ext cx="2438400"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5" name="Picture 9" descr="Science 406">
            <a:extLst>
              <a:ext uri="{FF2B5EF4-FFF2-40B4-BE49-F238E27FC236}">
                <a16:creationId xmlns:a16="http://schemas.microsoft.com/office/drawing/2014/main" id="{51787113-B34D-174E-A3F8-4CCA9111D74B}"/>
              </a:ext>
            </a:extLst>
          </p:cNvPr>
          <p:cNvPicPr>
            <a:picLocks noChangeAspect="1" noChangeArrowheads="1"/>
          </p:cNvPicPr>
          <p:nvPr/>
        </p:nvPicPr>
        <p:blipFill>
          <a:blip r:embed="rId9" cstate="screen">
            <a:lum bright="24000"/>
            <a:extLst>
              <a:ext uri="{28A0092B-C50C-407E-A947-70E740481C1C}">
                <a14:useLocalDpi xmlns:a14="http://schemas.microsoft.com/office/drawing/2010/main"/>
              </a:ext>
            </a:extLst>
          </a:blip>
          <a:srcRect/>
          <a:stretch>
            <a:fillRect/>
          </a:stretch>
        </p:blipFill>
        <p:spPr bwMode="auto">
          <a:xfrm>
            <a:off x="6724651" y="3125789"/>
            <a:ext cx="2455863"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6" name="Text Box 12">
            <a:extLst>
              <a:ext uri="{FF2B5EF4-FFF2-40B4-BE49-F238E27FC236}">
                <a16:creationId xmlns:a16="http://schemas.microsoft.com/office/drawing/2014/main" id="{23786D99-9EFE-0D41-9A44-410E58E278A6}"/>
              </a:ext>
            </a:extLst>
          </p:cNvPr>
          <p:cNvSpPr txBox="1">
            <a:spLocks noChangeArrowheads="1"/>
          </p:cNvSpPr>
          <p:nvPr/>
        </p:nvSpPr>
        <p:spPr bwMode="auto">
          <a:xfrm>
            <a:off x="5181600" y="5722938"/>
            <a:ext cx="4095750" cy="457200"/>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spcBef>
                <a:spcPct val="50000"/>
              </a:spcBef>
              <a:defRPr/>
            </a:pPr>
            <a:r>
              <a:rPr lang="en-US" altLang="en-US" sz="2400" i="0">
                <a:solidFill>
                  <a:srgbClr val="000000"/>
                </a:solidFill>
                <a:latin typeface="Arial" charset="0"/>
                <a:ea typeface="+mn-ea"/>
              </a:rPr>
              <a:t>UV Images</a:t>
            </a:r>
          </a:p>
        </p:txBody>
      </p:sp>
      <p:grpSp>
        <p:nvGrpSpPr>
          <p:cNvPr id="114697" name="Group 13">
            <a:extLst>
              <a:ext uri="{FF2B5EF4-FFF2-40B4-BE49-F238E27FC236}">
                <a16:creationId xmlns:a16="http://schemas.microsoft.com/office/drawing/2014/main" id="{5E6898EB-FB74-FD45-A43B-165C34B52D91}"/>
              </a:ext>
            </a:extLst>
          </p:cNvPr>
          <p:cNvGrpSpPr>
            <a:grpSpLocks/>
          </p:cNvGrpSpPr>
          <p:nvPr/>
        </p:nvGrpSpPr>
        <p:grpSpPr bwMode="auto">
          <a:xfrm>
            <a:off x="1701801" y="4387850"/>
            <a:ext cx="1489075" cy="2470150"/>
            <a:chOff x="3432" y="1632"/>
            <a:chExt cx="1056" cy="1556"/>
          </a:xfrm>
        </p:grpSpPr>
        <p:pic>
          <p:nvPicPr>
            <p:cNvPr id="114736" name="Picture 14">
              <a:extLst>
                <a:ext uri="{FF2B5EF4-FFF2-40B4-BE49-F238E27FC236}">
                  <a16:creationId xmlns:a16="http://schemas.microsoft.com/office/drawing/2014/main" id="{37875480-C329-AC49-8386-1DC6F5CC4600}"/>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3432" y="1632"/>
              <a:ext cx="1056" cy="1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97" name="Text Box 15">
              <a:extLst>
                <a:ext uri="{FF2B5EF4-FFF2-40B4-BE49-F238E27FC236}">
                  <a16:creationId xmlns:a16="http://schemas.microsoft.com/office/drawing/2014/main" id="{6F2E5BAD-FE8E-9D4A-8387-2CB714FC8BBA}"/>
                </a:ext>
              </a:extLst>
            </p:cNvPr>
            <p:cNvSpPr txBox="1">
              <a:spLocks noChangeArrowheads="1"/>
            </p:cNvSpPr>
            <p:nvPr/>
          </p:nvSpPr>
          <p:spPr bwMode="auto">
            <a:xfrm>
              <a:off x="3432" y="2976"/>
              <a:ext cx="1056" cy="212"/>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spcBef>
                  <a:spcPct val="50000"/>
                </a:spcBef>
                <a:defRPr/>
              </a:pPr>
              <a:r>
                <a:rPr lang="en-US" altLang="en-US" sz="1600" i="0">
                  <a:solidFill>
                    <a:srgbClr val="000000"/>
                  </a:solidFill>
                  <a:latin typeface="Arial" charset="0"/>
                  <a:ea typeface="+mn-ea"/>
                </a:rPr>
                <a:t>Dr. Melamed</a:t>
              </a:r>
            </a:p>
          </p:txBody>
        </p:sp>
      </p:grpSp>
      <p:grpSp>
        <p:nvGrpSpPr>
          <p:cNvPr id="114698" name="Group 17">
            <a:extLst>
              <a:ext uri="{FF2B5EF4-FFF2-40B4-BE49-F238E27FC236}">
                <a16:creationId xmlns:a16="http://schemas.microsoft.com/office/drawing/2014/main" id="{71217E09-D27D-2B45-848C-5D362FC6C419}"/>
              </a:ext>
            </a:extLst>
          </p:cNvPr>
          <p:cNvGrpSpPr>
            <a:grpSpLocks/>
          </p:cNvGrpSpPr>
          <p:nvPr/>
        </p:nvGrpSpPr>
        <p:grpSpPr bwMode="auto">
          <a:xfrm>
            <a:off x="3263901" y="4387850"/>
            <a:ext cx="1266825" cy="2470150"/>
            <a:chOff x="3816" y="1584"/>
            <a:chExt cx="898" cy="1556"/>
          </a:xfrm>
        </p:grpSpPr>
        <p:pic>
          <p:nvPicPr>
            <p:cNvPr id="114734" name="Picture 18" descr="Leo Koss">
              <a:extLst>
                <a:ext uri="{FF2B5EF4-FFF2-40B4-BE49-F238E27FC236}">
                  <a16:creationId xmlns:a16="http://schemas.microsoft.com/office/drawing/2014/main" id="{F1BE674E-FFE9-7240-9627-4B8543487E6E}"/>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3816" y="1584"/>
              <a:ext cx="898" cy="1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95" name="Text Box 19">
              <a:extLst>
                <a:ext uri="{FF2B5EF4-FFF2-40B4-BE49-F238E27FC236}">
                  <a16:creationId xmlns:a16="http://schemas.microsoft.com/office/drawing/2014/main" id="{FFEFF132-B2F0-D340-9FA4-FE32A729C167}"/>
                </a:ext>
              </a:extLst>
            </p:cNvPr>
            <p:cNvSpPr txBox="1">
              <a:spLocks noChangeArrowheads="1"/>
            </p:cNvSpPr>
            <p:nvPr/>
          </p:nvSpPr>
          <p:spPr bwMode="auto">
            <a:xfrm>
              <a:off x="3864" y="2928"/>
              <a:ext cx="816" cy="212"/>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spcBef>
                  <a:spcPct val="50000"/>
                </a:spcBef>
                <a:defRPr/>
              </a:pPr>
              <a:r>
                <a:rPr lang="en-US" altLang="en-US" sz="1600" i="0">
                  <a:solidFill>
                    <a:srgbClr val="000000"/>
                  </a:solidFill>
                  <a:latin typeface="Arial" charset="0"/>
                  <a:ea typeface="+mn-ea"/>
                </a:rPr>
                <a:t>Dr. Koss</a:t>
              </a:r>
            </a:p>
          </p:txBody>
        </p:sp>
      </p:grpSp>
      <p:grpSp>
        <p:nvGrpSpPr>
          <p:cNvPr id="114699" name="Group 20">
            <a:extLst>
              <a:ext uri="{FF2B5EF4-FFF2-40B4-BE49-F238E27FC236}">
                <a16:creationId xmlns:a16="http://schemas.microsoft.com/office/drawing/2014/main" id="{D626ACE7-14D6-AB4F-AB5C-DC1734F68E82}"/>
              </a:ext>
            </a:extLst>
          </p:cNvPr>
          <p:cNvGrpSpPr>
            <a:grpSpLocks/>
          </p:cNvGrpSpPr>
          <p:nvPr/>
        </p:nvGrpSpPr>
        <p:grpSpPr bwMode="auto">
          <a:xfrm>
            <a:off x="4500564" y="4768850"/>
            <a:ext cx="1760537" cy="2089150"/>
            <a:chOff x="4440" y="1632"/>
            <a:chExt cx="1248" cy="1316"/>
          </a:xfrm>
        </p:grpSpPr>
        <p:pic>
          <p:nvPicPr>
            <p:cNvPr id="114732" name="Picture 21" descr="LouEdited">
              <a:extLst>
                <a:ext uri="{FF2B5EF4-FFF2-40B4-BE49-F238E27FC236}">
                  <a16:creationId xmlns:a16="http://schemas.microsoft.com/office/drawing/2014/main" id="{349D82B2-B60D-3A4C-8744-12AE875FD7CB}"/>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4440" y="1632"/>
              <a:ext cx="1244"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733" name="Text Box 22">
              <a:extLst>
                <a:ext uri="{FF2B5EF4-FFF2-40B4-BE49-F238E27FC236}">
                  <a16:creationId xmlns:a16="http://schemas.microsoft.com/office/drawing/2014/main" id="{D7BE07CE-FEFD-F94E-8A94-81689833CA19}"/>
                </a:ext>
              </a:extLst>
            </p:cNvPr>
            <p:cNvSpPr txBox="1">
              <a:spLocks noChangeArrowheads="1"/>
            </p:cNvSpPr>
            <p:nvPr/>
          </p:nvSpPr>
          <p:spPr bwMode="auto">
            <a:xfrm>
              <a:off x="4440" y="2736"/>
              <a:ext cx="124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50000"/>
                </a:spcBef>
                <a:buFontTx/>
                <a:buNone/>
              </a:pPr>
              <a:r>
                <a:rPr lang="en-US" altLang="en-US" sz="1600" i="0">
                  <a:solidFill>
                    <a:srgbClr val="000000"/>
                  </a:solidFill>
                  <a:latin typeface="Arial" panose="020B0604020202020204" pitchFamily="34" charset="0"/>
                </a:rPr>
                <a:t>Dr. Kamentsky</a:t>
              </a:r>
              <a:endParaRPr lang="en-US" altLang="en-US" sz="1600" b="1" i="0" u="sng">
                <a:solidFill>
                  <a:srgbClr val="000000"/>
                </a:solidFill>
                <a:latin typeface="Arial" panose="020B0604020202020204" pitchFamily="34" charset="0"/>
              </a:endParaRPr>
            </a:p>
          </p:txBody>
        </p:sp>
      </p:grpSp>
      <p:sp>
        <p:nvSpPr>
          <p:cNvPr id="53260" name="Line 23">
            <a:extLst>
              <a:ext uri="{FF2B5EF4-FFF2-40B4-BE49-F238E27FC236}">
                <a16:creationId xmlns:a16="http://schemas.microsoft.com/office/drawing/2014/main" id="{E4078A46-7438-124B-8D54-4A98FA2FE602}"/>
              </a:ext>
            </a:extLst>
          </p:cNvPr>
          <p:cNvSpPr>
            <a:spLocks noChangeShapeType="1"/>
          </p:cNvSpPr>
          <p:nvPr/>
        </p:nvSpPr>
        <p:spPr bwMode="auto">
          <a:xfrm>
            <a:off x="9588500" y="395288"/>
            <a:ext cx="0" cy="6108700"/>
          </a:xfrm>
          <a:prstGeom prst="line">
            <a:avLst/>
          </a:prstGeom>
          <a:noFill/>
          <a:ln w="38100">
            <a:solidFill>
              <a:srgbClr val="000000"/>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14701" name="Oval 24">
            <a:extLst>
              <a:ext uri="{FF2B5EF4-FFF2-40B4-BE49-F238E27FC236}">
                <a16:creationId xmlns:a16="http://schemas.microsoft.com/office/drawing/2014/main" id="{A0CBB327-6EBD-734F-AC7E-CEC894E94F13}"/>
              </a:ext>
            </a:extLst>
          </p:cNvPr>
          <p:cNvSpPr>
            <a:spLocks noChangeArrowheads="1"/>
          </p:cNvSpPr>
          <p:nvPr/>
        </p:nvSpPr>
        <p:spPr bwMode="auto">
          <a:xfrm>
            <a:off x="9493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02" name="Oval 25">
            <a:extLst>
              <a:ext uri="{FF2B5EF4-FFF2-40B4-BE49-F238E27FC236}">
                <a16:creationId xmlns:a16="http://schemas.microsoft.com/office/drawing/2014/main" id="{FB6C329E-7FBE-0344-AB22-30287EE866AA}"/>
              </a:ext>
            </a:extLst>
          </p:cNvPr>
          <p:cNvSpPr>
            <a:spLocks noChangeArrowheads="1"/>
          </p:cNvSpPr>
          <p:nvPr/>
        </p:nvSpPr>
        <p:spPr bwMode="auto">
          <a:xfrm>
            <a:off x="9496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03" name="Oval 26">
            <a:extLst>
              <a:ext uri="{FF2B5EF4-FFF2-40B4-BE49-F238E27FC236}">
                <a16:creationId xmlns:a16="http://schemas.microsoft.com/office/drawing/2014/main" id="{699E0176-0B58-DA40-9584-A82C1A669FB4}"/>
              </a:ext>
            </a:extLst>
          </p:cNvPr>
          <p:cNvSpPr>
            <a:spLocks noChangeArrowheads="1"/>
          </p:cNvSpPr>
          <p:nvPr/>
        </p:nvSpPr>
        <p:spPr bwMode="auto">
          <a:xfrm>
            <a:off x="9499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04" name="Oval 27">
            <a:extLst>
              <a:ext uri="{FF2B5EF4-FFF2-40B4-BE49-F238E27FC236}">
                <a16:creationId xmlns:a16="http://schemas.microsoft.com/office/drawing/2014/main" id="{F5334BD4-410C-DD4C-B5C8-D9A190795DC1}"/>
              </a:ext>
            </a:extLst>
          </p:cNvPr>
          <p:cNvSpPr>
            <a:spLocks noChangeArrowheads="1"/>
          </p:cNvSpPr>
          <p:nvPr/>
        </p:nvSpPr>
        <p:spPr bwMode="auto">
          <a:xfrm>
            <a:off x="9491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05" name="Oval 28">
            <a:extLst>
              <a:ext uri="{FF2B5EF4-FFF2-40B4-BE49-F238E27FC236}">
                <a16:creationId xmlns:a16="http://schemas.microsoft.com/office/drawing/2014/main" id="{B9DDF7CC-8380-2A48-AEC8-F5F8C73175E4}"/>
              </a:ext>
            </a:extLst>
          </p:cNvPr>
          <p:cNvSpPr>
            <a:spLocks noChangeArrowheads="1"/>
          </p:cNvSpPr>
          <p:nvPr/>
        </p:nvSpPr>
        <p:spPr bwMode="auto">
          <a:xfrm>
            <a:off x="9498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06" name="Oval 29">
            <a:extLst>
              <a:ext uri="{FF2B5EF4-FFF2-40B4-BE49-F238E27FC236}">
                <a16:creationId xmlns:a16="http://schemas.microsoft.com/office/drawing/2014/main" id="{BBBA4FAB-2528-7F4C-9D9E-626E58189D1D}"/>
              </a:ext>
            </a:extLst>
          </p:cNvPr>
          <p:cNvSpPr>
            <a:spLocks noChangeArrowheads="1"/>
          </p:cNvSpPr>
          <p:nvPr/>
        </p:nvSpPr>
        <p:spPr bwMode="auto">
          <a:xfrm>
            <a:off x="9501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07" name="Oval 30">
            <a:extLst>
              <a:ext uri="{FF2B5EF4-FFF2-40B4-BE49-F238E27FC236}">
                <a16:creationId xmlns:a16="http://schemas.microsoft.com/office/drawing/2014/main" id="{DEED9E44-91F9-D84F-B1A8-C9FDD93B0C25}"/>
              </a:ext>
            </a:extLst>
          </p:cNvPr>
          <p:cNvSpPr>
            <a:spLocks noChangeArrowheads="1"/>
          </p:cNvSpPr>
          <p:nvPr/>
        </p:nvSpPr>
        <p:spPr bwMode="auto">
          <a:xfrm>
            <a:off x="9493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08" name="Oval 31">
            <a:extLst>
              <a:ext uri="{FF2B5EF4-FFF2-40B4-BE49-F238E27FC236}">
                <a16:creationId xmlns:a16="http://schemas.microsoft.com/office/drawing/2014/main" id="{3A79F437-2A81-D847-88A7-274569CDF909}"/>
              </a:ext>
            </a:extLst>
          </p:cNvPr>
          <p:cNvSpPr>
            <a:spLocks noChangeArrowheads="1"/>
          </p:cNvSpPr>
          <p:nvPr/>
        </p:nvSpPr>
        <p:spPr bwMode="auto">
          <a:xfrm>
            <a:off x="9483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09" name="Oval 32">
            <a:extLst>
              <a:ext uri="{FF2B5EF4-FFF2-40B4-BE49-F238E27FC236}">
                <a16:creationId xmlns:a16="http://schemas.microsoft.com/office/drawing/2014/main" id="{B389E1F2-BDEB-6649-8ECD-08A5B8769529}"/>
              </a:ext>
            </a:extLst>
          </p:cNvPr>
          <p:cNvSpPr>
            <a:spLocks noChangeArrowheads="1"/>
          </p:cNvSpPr>
          <p:nvPr/>
        </p:nvSpPr>
        <p:spPr bwMode="auto">
          <a:xfrm>
            <a:off x="9485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10" name="Oval 33">
            <a:extLst>
              <a:ext uri="{FF2B5EF4-FFF2-40B4-BE49-F238E27FC236}">
                <a16:creationId xmlns:a16="http://schemas.microsoft.com/office/drawing/2014/main" id="{5193551C-2347-E244-B5CD-7AF1DB731967}"/>
              </a:ext>
            </a:extLst>
          </p:cNvPr>
          <p:cNvSpPr>
            <a:spLocks noChangeArrowheads="1"/>
          </p:cNvSpPr>
          <p:nvPr/>
        </p:nvSpPr>
        <p:spPr bwMode="auto">
          <a:xfrm>
            <a:off x="9486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11" name="Oval 34">
            <a:extLst>
              <a:ext uri="{FF2B5EF4-FFF2-40B4-BE49-F238E27FC236}">
                <a16:creationId xmlns:a16="http://schemas.microsoft.com/office/drawing/2014/main" id="{7DCDAB53-738A-B846-A78C-4258A3AAF7EE}"/>
              </a:ext>
            </a:extLst>
          </p:cNvPr>
          <p:cNvSpPr>
            <a:spLocks noChangeArrowheads="1"/>
          </p:cNvSpPr>
          <p:nvPr/>
        </p:nvSpPr>
        <p:spPr bwMode="auto">
          <a:xfrm>
            <a:off x="9501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12" name="Oval 35">
            <a:extLst>
              <a:ext uri="{FF2B5EF4-FFF2-40B4-BE49-F238E27FC236}">
                <a16:creationId xmlns:a16="http://schemas.microsoft.com/office/drawing/2014/main" id="{46C13FBD-C80F-6742-987D-17548CBB050E}"/>
              </a:ext>
            </a:extLst>
          </p:cNvPr>
          <p:cNvSpPr>
            <a:spLocks noChangeArrowheads="1"/>
          </p:cNvSpPr>
          <p:nvPr/>
        </p:nvSpPr>
        <p:spPr bwMode="auto">
          <a:xfrm>
            <a:off x="9494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13" name="Oval 36">
            <a:extLst>
              <a:ext uri="{FF2B5EF4-FFF2-40B4-BE49-F238E27FC236}">
                <a16:creationId xmlns:a16="http://schemas.microsoft.com/office/drawing/2014/main" id="{896E8000-7726-6F46-815B-CDF6584C1C71}"/>
              </a:ext>
            </a:extLst>
          </p:cNvPr>
          <p:cNvSpPr>
            <a:spLocks noChangeArrowheads="1"/>
          </p:cNvSpPr>
          <p:nvPr/>
        </p:nvSpPr>
        <p:spPr bwMode="auto">
          <a:xfrm>
            <a:off x="9494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14" name="Oval 37">
            <a:extLst>
              <a:ext uri="{FF2B5EF4-FFF2-40B4-BE49-F238E27FC236}">
                <a16:creationId xmlns:a16="http://schemas.microsoft.com/office/drawing/2014/main" id="{674BB513-B4E2-DF40-877A-7F016D974CFD}"/>
              </a:ext>
            </a:extLst>
          </p:cNvPr>
          <p:cNvSpPr>
            <a:spLocks noChangeArrowheads="1"/>
          </p:cNvSpPr>
          <p:nvPr/>
        </p:nvSpPr>
        <p:spPr bwMode="auto">
          <a:xfrm>
            <a:off x="9490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15" name="Oval 38">
            <a:extLst>
              <a:ext uri="{FF2B5EF4-FFF2-40B4-BE49-F238E27FC236}">
                <a16:creationId xmlns:a16="http://schemas.microsoft.com/office/drawing/2014/main" id="{17515703-24E0-3342-80DE-E991475BD53B}"/>
              </a:ext>
            </a:extLst>
          </p:cNvPr>
          <p:cNvSpPr>
            <a:spLocks noChangeArrowheads="1"/>
          </p:cNvSpPr>
          <p:nvPr/>
        </p:nvSpPr>
        <p:spPr bwMode="auto">
          <a:xfrm>
            <a:off x="9490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16" name="Oval 39">
            <a:extLst>
              <a:ext uri="{FF2B5EF4-FFF2-40B4-BE49-F238E27FC236}">
                <a16:creationId xmlns:a16="http://schemas.microsoft.com/office/drawing/2014/main" id="{19D9C27F-5E07-E942-8276-B4C3E360C368}"/>
              </a:ext>
            </a:extLst>
          </p:cNvPr>
          <p:cNvSpPr>
            <a:spLocks noChangeArrowheads="1"/>
          </p:cNvSpPr>
          <p:nvPr/>
        </p:nvSpPr>
        <p:spPr bwMode="auto">
          <a:xfrm>
            <a:off x="9486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53277" name="Text Box 40">
            <a:extLst>
              <a:ext uri="{FF2B5EF4-FFF2-40B4-BE49-F238E27FC236}">
                <a16:creationId xmlns:a16="http://schemas.microsoft.com/office/drawing/2014/main" id="{CC649B6F-5FC8-0545-8B60-A25CEFE380C3}"/>
              </a:ext>
            </a:extLst>
          </p:cNvPr>
          <p:cNvSpPr txBox="1">
            <a:spLocks noChangeArrowheads="1"/>
          </p:cNvSpPr>
          <p:nvPr/>
        </p:nvSpPr>
        <p:spPr bwMode="auto">
          <a:xfrm>
            <a:off x="9677400" y="605313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solidFill>
                  <a:srgbClr val="000000"/>
                </a:solidFill>
                <a:latin typeface="Palatino Linotype" charset="0"/>
                <a:ea typeface="+mn-ea"/>
              </a:rPr>
              <a:t>1963</a:t>
            </a:r>
          </a:p>
        </p:txBody>
      </p:sp>
      <p:sp>
        <p:nvSpPr>
          <p:cNvPr id="114718" name="Oval 41">
            <a:extLst>
              <a:ext uri="{FF2B5EF4-FFF2-40B4-BE49-F238E27FC236}">
                <a16:creationId xmlns:a16="http://schemas.microsoft.com/office/drawing/2014/main" id="{A0B62934-A2D3-9D4E-A4DF-28E02E4C3F7A}"/>
              </a:ext>
            </a:extLst>
          </p:cNvPr>
          <p:cNvSpPr>
            <a:spLocks noChangeArrowheads="1"/>
          </p:cNvSpPr>
          <p:nvPr/>
        </p:nvSpPr>
        <p:spPr bwMode="auto">
          <a:xfrm>
            <a:off x="9483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19" name="Oval 42">
            <a:extLst>
              <a:ext uri="{FF2B5EF4-FFF2-40B4-BE49-F238E27FC236}">
                <a16:creationId xmlns:a16="http://schemas.microsoft.com/office/drawing/2014/main" id="{FF63EAFF-8A7B-584E-8BFB-9B283C2A02B9}"/>
              </a:ext>
            </a:extLst>
          </p:cNvPr>
          <p:cNvSpPr>
            <a:spLocks noChangeArrowheads="1"/>
          </p:cNvSpPr>
          <p:nvPr/>
        </p:nvSpPr>
        <p:spPr bwMode="auto">
          <a:xfrm>
            <a:off x="9491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20" name="Oval 43">
            <a:extLst>
              <a:ext uri="{FF2B5EF4-FFF2-40B4-BE49-F238E27FC236}">
                <a16:creationId xmlns:a16="http://schemas.microsoft.com/office/drawing/2014/main" id="{50D50AED-D2A3-2042-8E11-AD385958008D}"/>
              </a:ext>
            </a:extLst>
          </p:cNvPr>
          <p:cNvSpPr>
            <a:spLocks noChangeArrowheads="1"/>
          </p:cNvSpPr>
          <p:nvPr/>
        </p:nvSpPr>
        <p:spPr bwMode="auto">
          <a:xfrm>
            <a:off x="9488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21" name="Oval 44">
            <a:extLst>
              <a:ext uri="{FF2B5EF4-FFF2-40B4-BE49-F238E27FC236}">
                <a16:creationId xmlns:a16="http://schemas.microsoft.com/office/drawing/2014/main" id="{8E000BC8-BD80-B247-B79F-8AF7B1F5B4FE}"/>
              </a:ext>
            </a:extLst>
          </p:cNvPr>
          <p:cNvSpPr>
            <a:spLocks noChangeArrowheads="1"/>
          </p:cNvSpPr>
          <p:nvPr/>
        </p:nvSpPr>
        <p:spPr bwMode="auto">
          <a:xfrm>
            <a:off x="9485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22" name="Oval 45">
            <a:extLst>
              <a:ext uri="{FF2B5EF4-FFF2-40B4-BE49-F238E27FC236}">
                <a16:creationId xmlns:a16="http://schemas.microsoft.com/office/drawing/2014/main" id="{6CC3C604-D50F-AE45-9A88-60CC90CE6DF8}"/>
              </a:ext>
            </a:extLst>
          </p:cNvPr>
          <p:cNvSpPr>
            <a:spLocks noChangeArrowheads="1"/>
          </p:cNvSpPr>
          <p:nvPr/>
        </p:nvSpPr>
        <p:spPr bwMode="auto">
          <a:xfrm>
            <a:off x="9493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23" name="Oval 46">
            <a:extLst>
              <a:ext uri="{FF2B5EF4-FFF2-40B4-BE49-F238E27FC236}">
                <a16:creationId xmlns:a16="http://schemas.microsoft.com/office/drawing/2014/main" id="{8F311F25-2EBC-4A43-AAA1-35938D6BEC4F}"/>
              </a:ext>
            </a:extLst>
          </p:cNvPr>
          <p:cNvSpPr>
            <a:spLocks noChangeArrowheads="1"/>
          </p:cNvSpPr>
          <p:nvPr/>
        </p:nvSpPr>
        <p:spPr bwMode="auto">
          <a:xfrm>
            <a:off x="9490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24" name="Oval 47">
            <a:extLst>
              <a:ext uri="{FF2B5EF4-FFF2-40B4-BE49-F238E27FC236}">
                <a16:creationId xmlns:a16="http://schemas.microsoft.com/office/drawing/2014/main" id="{2F1C5A6E-2C4F-7743-95F8-655D74289B82}"/>
              </a:ext>
            </a:extLst>
          </p:cNvPr>
          <p:cNvSpPr>
            <a:spLocks noChangeArrowheads="1"/>
          </p:cNvSpPr>
          <p:nvPr/>
        </p:nvSpPr>
        <p:spPr bwMode="auto">
          <a:xfrm>
            <a:off x="9486900" y="51355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25" name="Oval 48">
            <a:extLst>
              <a:ext uri="{FF2B5EF4-FFF2-40B4-BE49-F238E27FC236}">
                <a16:creationId xmlns:a16="http://schemas.microsoft.com/office/drawing/2014/main" id="{C8909C49-CB75-734D-8FB4-864517B1A66F}"/>
              </a:ext>
            </a:extLst>
          </p:cNvPr>
          <p:cNvSpPr>
            <a:spLocks noChangeArrowheads="1"/>
          </p:cNvSpPr>
          <p:nvPr/>
        </p:nvSpPr>
        <p:spPr bwMode="auto">
          <a:xfrm>
            <a:off x="9486900" y="53165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26" name="Oval 49">
            <a:extLst>
              <a:ext uri="{FF2B5EF4-FFF2-40B4-BE49-F238E27FC236}">
                <a16:creationId xmlns:a16="http://schemas.microsoft.com/office/drawing/2014/main" id="{B512FC16-E420-114D-8219-478185F5C8D0}"/>
              </a:ext>
            </a:extLst>
          </p:cNvPr>
          <p:cNvSpPr>
            <a:spLocks noChangeArrowheads="1"/>
          </p:cNvSpPr>
          <p:nvPr/>
        </p:nvSpPr>
        <p:spPr bwMode="auto">
          <a:xfrm>
            <a:off x="9496425" y="5497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27" name="Oval 50">
            <a:extLst>
              <a:ext uri="{FF2B5EF4-FFF2-40B4-BE49-F238E27FC236}">
                <a16:creationId xmlns:a16="http://schemas.microsoft.com/office/drawing/2014/main" id="{F302045D-FE5D-FE49-9EF0-D74A7EA8810A}"/>
              </a:ext>
            </a:extLst>
          </p:cNvPr>
          <p:cNvSpPr>
            <a:spLocks noChangeArrowheads="1"/>
          </p:cNvSpPr>
          <p:nvPr/>
        </p:nvSpPr>
        <p:spPr bwMode="auto">
          <a:xfrm>
            <a:off x="9496425" y="567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28" name="Oval 51">
            <a:extLst>
              <a:ext uri="{FF2B5EF4-FFF2-40B4-BE49-F238E27FC236}">
                <a16:creationId xmlns:a16="http://schemas.microsoft.com/office/drawing/2014/main" id="{1316C5D0-FF3A-C545-8538-FCDCB1BDFF65}"/>
              </a:ext>
            </a:extLst>
          </p:cNvPr>
          <p:cNvSpPr>
            <a:spLocks noChangeArrowheads="1"/>
          </p:cNvSpPr>
          <p:nvPr/>
        </p:nvSpPr>
        <p:spPr bwMode="auto">
          <a:xfrm>
            <a:off x="9496425" y="58515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29" name="Oval 52">
            <a:extLst>
              <a:ext uri="{FF2B5EF4-FFF2-40B4-BE49-F238E27FC236}">
                <a16:creationId xmlns:a16="http://schemas.microsoft.com/office/drawing/2014/main" id="{5A9F34F7-AF79-544C-BE18-829BCB444AA4}"/>
              </a:ext>
            </a:extLst>
          </p:cNvPr>
          <p:cNvSpPr>
            <a:spLocks noChangeArrowheads="1"/>
          </p:cNvSpPr>
          <p:nvPr/>
        </p:nvSpPr>
        <p:spPr bwMode="auto">
          <a:xfrm>
            <a:off x="9496425" y="60325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30" name="Oval 53">
            <a:extLst>
              <a:ext uri="{FF2B5EF4-FFF2-40B4-BE49-F238E27FC236}">
                <a16:creationId xmlns:a16="http://schemas.microsoft.com/office/drawing/2014/main" id="{EA44B613-3B1C-BA45-9DF4-0B78F5CD5741}"/>
              </a:ext>
            </a:extLst>
          </p:cNvPr>
          <p:cNvSpPr>
            <a:spLocks noChangeArrowheads="1"/>
          </p:cNvSpPr>
          <p:nvPr/>
        </p:nvSpPr>
        <p:spPr bwMode="auto">
          <a:xfrm>
            <a:off x="9496425" y="620395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53291" name="Text Box 54">
            <a:extLst>
              <a:ext uri="{FF2B5EF4-FFF2-40B4-BE49-F238E27FC236}">
                <a16:creationId xmlns:a16="http://schemas.microsoft.com/office/drawing/2014/main" id="{98D0C18D-9604-DB49-8F4D-E2376172EC59}"/>
              </a:ext>
            </a:extLst>
          </p:cNvPr>
          <p:cNvSpPr txBox="1">
            <a:spLocks noChangeArrowheads="1"/>
          </p:cNvSpPr>
          <p:nvPr/>
        </p:nvSpPr>
        <p:spPr bwMode="auto">
          <a:xfrm>
            <a:off x="6259514" y="6618289"/>
            <a:ext cx="2416175" cy="274637"/>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200" i="0">
                <a:solidFill>
                  <a:srgbClr val="000000"/>
                </a:solidFill>
                <a:ea typeface="+mn-ea"/>
              </a:rPr>
              <a:t>Slide kindly supplied by Compucyte</a:t>
            </a:r>
          </a:p>
        </p:txBody>
      </p:sp>
      <p:pic>
        <p:nvPicPr>
          <p:cNvPr id="52" name="Lou36A.mp3">
            <a:hlinkClick r:id="" action="ppaction://media"/>
            <a:extLst>
              <a:ext uri="{FF2B5EF4-FFF2-40B4-BE49-F238E27FC236}">
                <a16:creationId xmlns:a16="http://schemas.microsoft.com/office/drawing/2014/main" id="{B1F58FEE-13F9-1A41-B026-11C6EA6CEB39}"/>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13">
            <a:extLst>
              <a:ext uri="{28A0092B-C50C-407E-A947-70E740481C1C}">
                <a14:useLocalDpi xmlns:a14="http://schemas.microsoft.com/office/drawing/2010/main" val="0"/>
              </a:ext>
            </a:extLst>
          </a:blip>
          <a:srcRect/>
          <a:stretch>
            <a:fillRect/>
          </a:stretch>
        </p:blipFill>
        <p:spPr bwMode="auto">
          <a:xfrm>
            <a:off x="10396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4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184" fill="hold"/>
                                        <p:tgtEl>
                                          <p:spTgt spid="5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mute="1">
                <p:cTn id="7" fill="hold" display="0">
                  <p:stCondLst>
                    <p:cond delay="indefinite"/>
                  </p:stCondLst>
                  <p:endCondLst>
                    <p:cond evt="onNext" delay="0">
                      <p:tgtEl>
                        <p:sldTgt/>
                      </p:tgtEl>
                    </p:cond>
                    <p:cond evt="onPrev" delay="0">
                      <p:tgtEl>
                        <p:sldTgt/>
                      </p:tgtEl>
                    </p:cond>
                    <p:cond evt="onStopAudio" delay="0">
                      <p:tgtEl>
                        <p:sldTgt/>
                      </p:tgtEl>
                    </p:cond>
                  </p:endCondLst>
                </p:cTn>
                <p:tgtEl>
                  <p:spTgt spid="52"/>
                </p:tgtEl>
              </p:cMediaNode>
            </p:audio>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EE814245-292F-2A4A-8453-F64516903F43}"/>
              </a:ext>
            </a:extLst>
          </p:cNvPr>
          <p:cNvSpPr>
            <a:spLocks noGrp="1" noChangeArrowheads="1"/>
          </p:cNvSpPr>
          <p:nvPr>
            <p:ph type="title"/>
          </p:nvPr>
        </p:nvSpPr>
        <p:spPr>
          <a:xfrm>
            <a:off x="1825626" y="0"/>
            <a:ext cx="5400675" cy="704850"/>
          </a:xfrm>
        </p:spPr>
        <p:txBody>
          <a:bodyPr/>
          <a:lstStyle/>
          <a:p>
            <a:pPr eaLnBrk="1" hangingPunct="1">
              <a:defRPr/>
            </a:pPr>
            <a:r>
              <a:rPr lang="en-US" altLang="en-US" b="1">
                <a:solidFill>
                  <a:srgbClr val="000000"/>
                </a:solidFill>
                <a:latin typeface="Arial" charset="0"/>
                <a:ea typeface="+mj-ea"/>
              </a:rPr>
              <a:t> UV Scanning - Measurements</a:t>
            </a:r>
          </a:p>
        </p:txBody>
      </p:sp>
      <p:pic>
        <p:nvPicPr>
          <p:cNvPr id="116739" name="Picture 3" descr="Science 56">
            <a:extLst>
              <a:ext uri="{FF2B5EF4-FFF2-40B4-BE49-F238E27FC236}">
                <a16:creationId xmlns:a16="http://schemas.microsoft.com/office/drawing/2014/main" id="{017E9D13-13EA-4444-96D7-CB6CD7A1175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24000" y="606425"/>
            <a:ext cx="2160588"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Rectangle 4">
            <a:extLst>
              <a:ext uri="{FF2B5EF4-FFF2-40B4-BE49-F238E27FC236}">
                <a16:creationId xmlns:a16="http://schemas.microsoft.com/office/drawing/2014/main" id="{8EC3BBC4-1CCE-7E4B-BF27-7C3A10311608}"/>
              </a:ext>
            </a:extLst>
          </p:cNvPr>
          <p:cNvSpPr>
            <a:spLocks noChangeArrowheads="1"/>
          </p:cNvSpPr>
          <p:nvPr/>
        </p:nvSpPr>
        <p:spPr bwMode="auto">
          <a:xfrm>
            <a:off x="1820864" y="6282849"/>
            <a:ext cx="7812087" cy="261610"/>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050" dirty="0">
                <a:solidFill>
                  <a:srgbClr val="000000"/>
                </a:solidFill>
                <a:latin typeface="Arial" charset="0"/>
                <a:ea typeface="+mn-ea"/>
              </a:rPr>
              <a:t>Ultraviolet Absorption in Epidermoid Cancer Cells  LA Kamentsky, H. </a:t>
            </a:r>
            <a:r>
              <a:rPr lang="en-US" altLang="en-US" sz="1050" dirty="0" err="1">
                <a:solidFill>
                  <a:srgbClr val="000000"/>
                </a:solidFill>
                <a:latin typeface="Arial" charset="0"/>
                <a:ea typeface="+mn-ea"/>
              </a:rPr>
              <a:t>Derman</a:t>
            </a:r>
            <a:r>
              <a:rPr lang="en-US" altLang="en-US" sz="1050" dirty="0">
                <a:solidFill>
                  <a:srgbClr val="000000"/>
                </a:solidFill>
                <a:latin typeface="Arial" charset="0"/>
                <a:ea typeface="+mn-ea"/>
              </a:rPr>
              <a:t>, &amp; MR Melamed,  Science  </a:t>
            </a:r>
            <a:r>
              <a:rPr lang="en-US" altLang="en-US" sz="1050" u="sng" dirty="0">
                <a:solidFill>
                  <a:srgbClr val="000000"/>
                </a:solidFill>
                <a:latin typeface="Arial" charset="0"/>
                <a:ea typeface="+mn-ea"/>
              </a:rPr>
              <a:t>142</a:t>
            </a:r>
            <a:r>
              <a:rPr lang="en-US" altLang="en-US" sz="1050" dirty="0">
                <a:solidFill>
                  <a:srgbClr val="000000"/>
                </a:solidFill>
                <a:latin typeface="Arial" charset="0"/>
                <a:ea typeface="+mn-ea"/>
              </a:rPr>
              <a:t>, 1963</a:t>
            </a:r>
          </a:p>
        </p:txBody>
      </p:sp>
      <p:pic>
        <p:nvPicPr>
          <p:cNvPr id="116741" name="Picture 5" descr="Science 56">
            <a:extLst>
              <a:ext uri="{FF2B5EF4-FFF2-40B4-BE49-F238E27FC236}">
                <a16:creationId xmlns:a16="http://schemas.microsoft.com/office/drawing/2014/main" id="{91E280B1-8E0B-5A4E-8CCD-62428E08961E}"/>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497388" y="969963"/>
            <a:ext cx="2081212"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6742" name="Group 6">
            <a:extLst>
              <a:ext uri="{FF2B5EF4-FFF2-40B4-BE49-F238E27FC236}">
                <a16:creationId xmlns:a16="http://schemas.microsoft.com/office/drawing/2014/main" id="{97908E32-F2EF-A24B-A20A-5317FC49B40C}"/>
              </a:ext>
            </a:extLst>
          </p:cNvPr>
          <p:cNvGrpSpPr>
            <a:grpSpLocks noChangeAspect="1"/>
          </p:cNvGrpSpPr>
          <p:nvPr/>
        </p:nvGrpSpPr>
        <p:grpSpPr bwMode="auto">
          <a:xfrm>
            <a:off x="6808788" y="3363913"/>
            <a:ext cx="2049462" cy="2819400"/>
            <a:chOff x="4824" y="1344"/>
            <a:chExt cx="1452" cy="1776"/>
          </a:xfrm>
        </p:grpSpPr>
        <p:pic>
          <p:nvPicPr>
            <p:cNvPr id="116784" name="Picture 7" descr="Science 55">
              <a:extLst>
                <a:ext uri="{FF2B5EF4-FFF2-40B4-BE49-F238E27FC236}">
                  <a16:creationId xmlns:a16="http://schemas.microsoft.com/office/drawing/2014/main" id="{9EAFEB95-8AC7-194D-A907-6F59793121E4}"/>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824" y="1344"/>
              <a:ext cx="1452" cy="1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85" name="Picture 8" descr="Science 55">
              <a:extLst>
                <a:ext uri="{FF2B5EF4-FFF2-40B4-BE49-F238E27FC236}">
                  <a16:creationId xmlns:a16="http://schemas.microsoft.com/office/drawing/2014/main" id="{08435CCE-F1B0-E948-8FF6-502999B7CDF1}"/>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880" y="1344"/>
              <a:ext cx="38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86" name="Picture 9" descr="Science 55">
              <a:extLst>
                <a:ext uri="{FF2B5EF4-FFF2-40B4-BE49-F238E27FC236}">
                  <a16:creationId xmlns:a16="http://schemas.microsoft.com/office/drawing/2014/main" id="{1BA3562E-F335-C34E-A610-21E4D694CF99}"/>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824" y="1344"/>
              <a:ext cx="192"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6743" name="Group 10">
            <a:extLst>
              <a:ext uri="{FF2B5EF4-FFF2-40B4-BE49-F238E27FC236}">
                <a16:creationId xmlns:a16="http://schemas.microsoft.com/office/drawing/2014/main" id="{45D0848D-7D1E-484F-B79D-2ED5AD089A68}"/>
              </a:ext>
            </a:extLst>
          </p:cNvPr>
          <p:cNvGrpSpPr>
            <a:grpSpLocks noChangeAspect="1"/>
          </p:cNvGrpSpPr>
          <p:nvPr/>
        </p:nvGrpSpPr>
        <p:grpSpPr bwMode="auto">
          <a:xfrm>
            <a:off x="2398713" y="3240088"/>
            <a:ext cx="2032000" cy="2819400"/>
            <a:chOff x="3336" y="1584"/>
            <a:chExt cx="1440" cy="1776"/>
          </a:xfrm>
        </p:grpSpPr>
        <p:pic>
          <p:nvPicPr>
            <p:cNvPr id="116782" name="Picture 11" descr="Science 55">
              <a:extLst>
                <a:ext uri="{FF2B5EF4-FFF2-40B4-BE49-F238E27FC236}">
                  <a16:creationId xmlns:a16="http://schemas.microsoft.com/office/drawing/2014/main" id="{74321240-5A14-7A44-A843-37563A8BCBE5}"/>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336" y="1584"/>
              <a:ext cx="1440" cy="1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83" name="Picture 12" descr="Science 55">
              <a:extLst>
                <a:ext uri="{FF2B5EF4-FFF2-40B4-BE49-F238E27FC236}">
                  <a16:creationId xmlns:a16="http://schemas.microsoft.com/office/drawing/2014/main" id="{22E27C85-E024-414D-863A-4CF1F7E65B7E}"/>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296" y="1584"/>
              <a:ext cx="480"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4280" name="Text Box 13">
            <a:extLst>
              <a:ext uri="{FF2B5EF4-FFF2-40B4-BE49-F238E27FC236}">
                <a16:creationId xmlns:a16="http://schemas.microsoft.com/office/drawing/2014/main" id="{F51D34C3-76B5-4443-AE04-71FF918A4527}"/>
              </a:ext>
            </a:extLst>
          </p:cNvPr>
          <p:cNvSpPr txBox="1">
            <a:spLocks noChangeArrowheads="1"/>
          </p:cNvSpPr>
          <p:nvPr/>
        </p:nvSpPr>
        <p:spPr bwMode="auto">
          <a:xfrm>
            <a:off x="1592264" y="4038600"/>
            <a:ext cx="1285875" cy="641350"/>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spcBef>
                <a:spcPct val="50000"/>
              </a:spcBef>
              <a:defRPr/>
            </a:pPr>
            <a:r>
              <a:rPr lang="en-US" altLang="en-US" sz="1800" i="0">
                <a:solidFill>
                  <a:srgbClr val="000000"/>
                </a:solidFill>
                <a:latin typeface="Arial" charset="0"/>
                <a:ea typeface="+mn-ea"/>
              </a:rPr>
              <a:t>Normal Cells</a:t>
            </a:r>
          </a:p>
        </p:txBody>
      </p:sp>
      <p:sp>
        <p:nvSpPr>
          <p:cNvPr id="54281" name="Line 14">
            <a:extLst>
              <a:ext uri="{FF2B5EF4-FFF2-40B4-BE49-F238E27FC236}">
                <a16:creationId xmlns:a16="http://schemas.microsoft.com/office/drawing/2014/main" id="{22B41D1F-F20B-F445-92A8-EA8AEF529B6F}"/>
              </a:ext>
            </a:extLst>
          </p:cNvPr>
          <p:cNvSpPr>
            <a:spLocks noChangeShapeType="1"/>
          </p:cNvSpPr>
          <p:nvPr/>
        </p:nvSpPr>
        <p:spPr bwMode="auto">
          <a:xfrm>
            <a:off x="5453063" y="1371600"/>
            <a:ext cx="0" cy="4572000"/>
          </a:xfrm>
          <a:prstGeom prst="line">
            <a:avLst/>
          </a:prstGeom>
          <a:noFill/>
          <a:ln w="9525">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54282" name="Text Box 15">
            <a:extLst>
              <a:ext uri="{FF2B5EF4-FFF2-40B4-BE49-F238E27FC236}">
                <a16:creationId xmlns:a16="http://schemas.microsoft.com/office/drawing/2014/main" id="{489A86D0-6CD0-9B41-BAEB-E620A65B8975}"/>
              </a:ext>
            </a:extLst>
          </p:cNvPr>
          <p:cNvSpPr txBox="1">
            <a:spLocks noChangeArrowheads="1"/>
          </p:cNvSpPr>
          <p:nvPr/>
        </p:nvSpPr>
        <p:spPr bwMode="auto">
          <a:xfrm>
            <a:off x="5024438" y="4171950"/>
            <a:ext cx="1287462" cy="641350"/>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spcBef>
                <a:spcPct val="50000"/>
              </a:spcBef>
              <a:defRPr/>
            </a:pPr>
            <a:r>
              <a:rPr lang="en-US" altLang="en-US" sz="1800" i="0">
                <a:solidFill>
                  <a:srgbClr val="000000"/>
                </a:solidFill>
                <a:latin typeface="Arial" charset="0"/>
                <a:ea typeface="+mn-ea"/>
              </a:rPr>
              <a:t>Cancer Cells</a:t>
            </a:r>
          </a:p>
        </p:txBody>
      </p:sp>
      <p:grpSp>
        <p:nvGrpSpPr>
          <p:cNvPr id="116747" name="Group 17">
            <a:extLst>
              <a:ext uri="{FF2B5EF4-FFF2-40B4-BE49-F238E27FC236}">
                <a16:creationId xmlns:a16="http://schemas.microsoft.com/office/drawing/2014/main" id="{21822501-D565-A240-B238-7F35D7F58573}"/>
              </a:ext>
            </a:extLst>
          </p:cNvPr>
          <p:cNvGrpSpPr>
            <a:grpSpLocks/>
          </p:cNvGrpSpPr>
          <p:nvPr/>
        </p:nvGrpSpPr>
        <p:grpSpPr bwMode="auto">
          <a:xfrm>
            <a:off x="7023100" y="1173163"/>
            <a:ext cx="1760538" cy="2089150"/>
            <a:chOff x="4440" y="1632"/>
            <a:chExt cx="1248" cy="1316"/>
          </a:xfrm>
        </p:grpSpPr>
        <p:pic>
          <p:nvPicPr>
            <p:cNvPr id="116780" name="Picture 18" descr="LouEdited">
              <a:extLst>
                <a:ext uri="{FF2B5EF4-FFF2-40B4-BE49-F238E27FC236}">
                  <a16:creationId xmlns:a16="http://schemas.microsoft.com/office/drawing/2014/main" id="{B9A067DD-C73B-6545-945B-431DA9533CA3}"/>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4440" y="1632"/>
              <a:ext cx="1244"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81" name="Text Box 19">
              <a:extLst>
                <a:ext uri="{FF2B5EF4-FFF2-40B4-BE49-F238E27FC236}">
                  <a16:creationId xmlns:a16="http://schemas.microsoft.com/office/drawing/2014/main" id="{8046F9E5-7955-754C-A08F-C598C387B637}"/>
                </a:ext>
              </a:extLst>
            </p:cNvPr>
            <p:cNvSpPr txBox="1">
              <a:spLocks noChangeArrowheads="1"/>
            </p:cNvSpPr>
            <p:nvPr/>
          </p:nvSpPr>
          <p:spPr bwMode="auto">
            <a:xfrm>
              <a:off x="4440" y="2736"/>
              <a:ext cx="124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50000"/>
                </a:spcBef>
                <a:buFontTx/>
                <a:buNone/>
              </a:pPr>
              <a:r>
                <a:rPr lang="en-US" altLang="en-US" sz="1600" i="0">
                  <a:solidFill>
                    <a:srgbClr val="000000"/>
                  </a:solidFill>
                  <a:latin typeface="Arial" panose="020B0604020202020204" pitchFamily="34" charset="0"/>
                </a:rPr>
                <a:t>Dr. Kamentsky</a:t>
              </a:r>
              <a:endParaRPr lang="en-US" altLang="en-US" sz="1600" b="1" i="0" u="sng">
                <a:solidFill>
                  <a:srgbClr val="000000"/>
                </a:solidFill>
                <a:latin typeface="Arial" panose="020B0604020202020204" pitchFamily="34" charset="0"/>
              </a:endParaRPr>
            </a:p>
          </p:txBody>
        </p:sp>
      </p:grpSp>
      <p:sp>
        <p:nvSpPr>
          <p:cNvPr id="54284" name="Line 20">
            <a:extLst>
              <a:ext uri="{FF2B5EF4-FFF2-40B4-BE49-F238E27FC236}">
                <a16:creationId xmlns:a16="http://schemas.microsoft.com/office/drawing/2014/main" id="{83E3FB1C-F9BD-8342-A520-93D7600D4205}"/>
              </a:ext>
            </a:extLst>
          </p:cNvPr>
          <p:cNvSpPr>
            <a:spLocks noChangeShapeType="1"/>
          </p:cNvSpPr>
          <p:nvPr/>
        </p:nvSpPr>
        <p:spPr bwMode="auto">
          <a:xfrm>
            <a:off x="9588500" y="395288"/>
            <a:ext cx="0" cy="6108700"/>
          </a:xfrm>
          <a:prstGeom prst="line">
            <a:avLst/>
          </a:prstGeom>
          <a:noFill/>
          <a:ln w="38100">
            <a:solidFill>
              <a:srgbClr val="000000"/>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16749" name="Oval 21">
            <a:extLst>
              <a:ext uri="{FF2B5EF4-FFF2-40B4-BE49-F238E27FC236}">
                <a16:creationId xmlns:a16="http://schemas.microsoft.com/office/drawing/2014/main" id="{C5E4613C-8198-5946-8B5B-4CF744C560E9}"/>
              </a:ext>
            </a:extLst>
          </p:cNvPr>
          <p:cNvSpPr>
            <a:spLocks noChangeArrowheads="1"/>
          </p:cNvSpPr>
          <p:nvPr/>
        </p:nvSpPr>
        <p:spPr bwMode="auto">
          <a:xfrm>
            <a:off x="9493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50" name="Oval 22">
            <a:extLst>
              <a:ext uri="{FF2B5EF4-FFF2-40B4-BE49-F238E27FC236}">
                <a16:creationId xmlns:a16="http://schemas.microsoft.com/office/drawing/2014/main" id="{B0F62DD5-541E-1742-B889-00DA058D07C2}"/>
              </a:ext>
            </a:extLst>
          </p:cNvPr>
          <p:cNvSpPr>
            <a:spLocks noChangeArrowheads="1"/>
          </p:cNvSpPr>
          <p:nvPr/>
        </p:nvSpPr>
        <p:spPr bwMode="auto">
          <a:xfrm>
            <a:off x="9496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51" name="Oval 23">
            <a:extLst>
              <a:ext uri="{FF2B5EF4-FFF2-40B4-BE49-F238E27FC236}">
                <a16:creationId xmlns:a16="http://schemas.microsoft.com/office/drawing/2014/main" id="{EB00D14D-1427-AF4A-8A5D-57D31797CCD5}"/>
              </a:ext>
            </a:extLst>
          </p:cNvPr>
          <p:cNvSpPr>
            <a:spLocks noChangeArrowheads="1"/>
          </p:cNvSpPr>
          <p:nvPr/>
        </p:nvSpPr>
        <p:spPr bwMode="auto">
          <a:xfrm>
            <a:off x="9499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52" name="Oval 24">
            <a:extLst>
              <a:ext uri="{FF2B5EF4-FFF2-40B4-BE49-F238E27FC236}">
                <a16:creationId xmlns:a16="http://schemas.microsoft.com/office/drawing/2014/main" id="{6EF43274-88FC-B64F-8F51-121F0742B8FB}"/>
              </a:ext>
            </a:extLst>
          </p:cNvPr>
          <p:cNvSpPr>
            <a:spLocks noChangeArrowheads="1"/>
          </p:cNvSpPr>
          <p:nvPr/>
        </p:nvSpPr>
        <p:spPr bwMode="auto">
          <a:xfrm>
            <a:off x="9491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53" name="Oval 25">
            <a:extLst>
              <a:ext uri="{FF2B5EF4-FFF2-40B4-BE49-F238E27FC236}">
                <a16:creationId xmlns:a16="http://schemas.microsoft.com/office/drawing/2014/main" id="{A7CF0F62-437F-F84D-A1A7-A44316796C2B}"/>
              </a:ext>
            </a:extLst>
          </p:cNvPr>
          <p:cNvSpPr>
            <a:spLocks noChangeArrowheads="1"/>
          </p:cNvSpPr>
          <p:nvPr/>
        </p:nvSpPr>
        <p:spPr bwMode="auto">
          <a:xfrm>
            <a:off x="9498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54" name="Oval 26">
            <a:extLst>
              <a:ext uri="{FF2B5EF4-FFF2-40B4-BE49-F238E27FC236}">
                <a16:creationId xmlns:a16="http://schemas.microsoft.com/office/drawing/2014/main" id="{38994EDE-6D30-5741-9501-F5BBE3ADD6EC}"/>
              </a:ext>
            </a:extLst>
          </p:cNvPr>
          <p:cNvSpPr>
            <a:spLocks noChangeArrowheads="1"/>
          </p:cNvSpPr>
          <p:nvPr/>
        </p:nvSpPr>
        <p:spPr bwMode="auto">
          <a:xfrm>
            <a:off x="9501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55" name="Oval 27">
            <a:extLst>
              <a:ext uri="{FF2B5EF4-FFF2-40B4-BE49-F238E27FC236}">
                <a16:creationId xmlns:a16="http://schemas.microsoft.com/office/drawing/2014/main" id="{EC0B58EF-1265-FE48-B112-8220AA119C89}"/>
              </a:ext>
            </a:extLst>
          </p:cNvPr>
          <p:cNvSpPr>
            <a:spLocks noChangeArrowheads="1"/>
          </p:cNvSpPr>
          <p:nvPr/>
        </p:nvSpPr>
        <p:spPr bwMode="auto">
          <a:xfrm>
            <a:off x="9493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56" name="Oval 28">
            <a:extLst>
              <a:ext uri="{FF2B5EF4-FFF2-40B4-BE49-F238E27FC236}">
                <a16:creationId xmlns:a16="http://schemas.microsoft.com/office/drawing/2014/main" id="{73ED21DB-83FA-EC49-96F4-8173E604BDA0}"/>
              </a:ext>
            </a:extLst>
          </p:cNvPr>
          <p:cNvSpPr>
            <a:spLocks noChangeArrowheads="1"/>
          </p:cNvSpPr>
          <p:nvPr/>
        </p:nvSpPr>
        <p:spPr bwMode="auto">
          <a:xfrm>
            <a:off x="9483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57" name="Oval 29">
            <a:extLst>
              <a:ext uri="{FF2B5EF4-FFF2-40B4-BE49-F238E27FC236}">
                <a16:creationId xmlns:a16="http://schemas.microsoft.com/office/drawing/2014/main" id="{14B53019-1006-AC4F-9664-FE8748485B65}"/>
              </a:ext>
            </a:extLst>
          </p:cNvPr>
          <p:cNvSpPr>
            <a:spLocks noChangeArrowheads="1"/>
          </p:cNvSpPr>
          <p:nvPr/>
        </p:nvSpPr>
        <p:spPr bwMode="auto">
          <a:xfrm>
            <a:off x="9485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58" name="Oval 30">
            <a:extLst>
              <a:ext uri="{FF2B5EF4-FFF2-40B4-BE49-F238E27FC236}">
                <a16:creationId xmlns:a16="http://schemas.microsoft.com/office/drawing/2014/main" id="{D80DDC44-5BDF-FA47-B29E-23A6D5F8C66E}"/>
              </a:ext>
            </a:extLst>
          </p:cNvPr>
          <p:cNvSpPr>
            <a:spLocks noChangeArrowheads="1"/>
          </p:cNvSpPr>
          <p:nvPr/>
        </p:nvSpPr>
        <p:spPr bwMode="auto">
          <a:xfrm>
            <a:off x="9486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59" name="Oval 31">
            <a:extLst>
              <a:ext uri="{FF2B5EF4-FFF2-40B4-BE49-F238E27FC236}">
                <a16:creationId xmlns:a16="http://schemas.microsoft.com/office/drawing/2014/main" id="{A34ACBC8-0D3D-AA47-9F79-BFEF89239036}"/>
              </a:ext>
            </a:extLst>
          </p:cNvPr>
          <p:cNvSpPr>
            <a:spLocks noChangeArrowheads="1"/>
          </p:cNvSpPr>
          <p:nvPr/>
        </p:nvSpPr>
        <p:spPr bwMode="auto">
          <a:xfrm>
            <a:off x="9501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60" name="Oval 32">
            <a:extLst>
              <a:ext uri="{FF2B5EF4-FFF2-40B4-BE49-F238E27FC236}">
                <a16:creationId xmlns:a16="http://schemas.microsoft.com/office/drawing/2014/main" id="{B6C331DB-2EAB-B84A-A862-CBB3A42F3022}"/>
              </a:ext>
            </a:extLst>
          </p:cNvPr>
          <p:cNvSpPr>
            <a:spLocks noChangeArrowheads="1"/>
          </p:cNvSpPr>
          <p:nvPr/>
        </p:nvSpPr>
        <p:spPr bwMode="auto">
          <a:xfrm>
            <a:off x="9494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61" name="Oval 33">
            <a:extLst>
              <a:ext uri="{FF2B5EF4-FFF2-40B4-BE49-F238E27FC236}">
                <a16:creationId xmlns:a16="http://schemas.microsoft.com/office/drawing/2014/main" id="{2FAB9E17-AE1A-CF46-955F-28B8ECF537ED}"/>
              </a:ext>
            </a:extLst>
          </p:cNvPr>
          <p:cNvSpPr>
            <a:spLocks noChangeArrowheads="1"/>
          </p:cNvSpPr>
          <p:nvPr/>
        </p:nvSpPr>
        <p:spPr bwMode="auto">
          <a:xfrm>
            <a:off x="9494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62" name="Oval 34">
            <a:extLst>
              <a:ext uri="{FF2B5EF4-FFF2-40B4-BE49-F238E27FC236}">
                <a16:creationId xmlns:a16="http://schemas.microsoft.com/office/drawing/2014/main" id="{0B47C94C-2D40-BF44-89FD-8A1990C6A01F}"/>
              </a:ext>
            </a:extLst>
          </p:cNvPr>
          <p:cNvSpPr>
            <a:spLocks noChangeArrowheads="1"/>
          </p:cNvSpPr>
          <p:nvPr/>
        </p:nvSpPr>
        <p:spPr bwMode="auto">
          <a:xfrm>
            <a:off x="9490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63" name="Oval 35">
            <a:extLst>
              <a:ext uri="{FF2B5EF4-FFF2-40B4-BE49-F238E27FC236}">
                <a16:creationId xmlns:a16="http://schemas.microsoft.com/office/drawing/2014/main" id="{B847922B-3EEE-9841-ABEB-14E1E423B92E}"/>
              </a:ext>
            </a:extLst>
          </p:cNvPr>
          <p:cNvSpPr>
            <a:spLocks noChangeArrowheads="1"/>
          </p:cNvSpPr>
          <p:nvPr/>
        </p:nvSpPr>
        <p:spPr bwMode="auto">
          <a:xfrm>
            <a:off x="9490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64" name="Oval 36">
            <a:extLst>
              <a:ext uri="{FF2B5EF4-FFF2-40B4-BE49-F238E27FC236}">
                <a16:creationId xmlns:a16="http://schemas.microsoft.com/office/drawing/2014/main" id="{CE8AEE60-8C76-5946-ABB3-1784A33847FD}"/>
              </a:ext>
            </a:extLst>
          </p:cNvPr>
          <p:cNvSpPr>
            <a:spLocks noChangeArrowheads="1"/>
          </p:cNvSpPr>
          <p:nvPr/>
        </p:nvSpPr>
        <p:spPr bwMode="auto">
          <a:xfrm>
            <a:off x="9486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54301" name="Text Box 37">
            <a:extLst>
              <a:ext uri="{FF2B5EF4-FFF2-40B4-BE49-F238E27FC236}">
                <a16:creationId xmlns:a16="http://schemas.microsoft.com/office/drawing/2014/main" id="{61A5DDD9-978E-9B40-9701-2AF362DE30AB}"/>
              </a:ext>
            </a:extLst>
          </p:cNvPr>
          <p:cNvSpPr txBox="1">
            <a:spLocks noChangeArrowheads="1"/>
          </p:cNvSpPr>
          <p:nvPr/>
        </p:nvSpPr>
        <p:spPr bwMode="auto">
          <a:xfrm>
            <a:off x="9677400" y="605313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solidFill>
                  <a:srgbClr val="000000"/>
                </a:solidFill>
                <a:latin typeface="Palatino Linotype" charset="0"/>
                <a:ea typeface="+mn-ea"/>
              </a:rPr>
              <a:t>1963</a:t>
            </a:r>
          </a:p>
        </p:txBody>
      </p:sp>
      <p:sp>
        <p:nvSpPr>
          <p:cNvPr id="116766" name="Oval 38">
            <a:extLst>
              <a:ext uri="{FF2B5EF4-FFF2-40B4-BE49-F238E27FC236}">
                <a16:creationId xmlns:a16="http://schemas.microsoft.com/office/drawing/2014/main" id="{6ADF9294-873F-5F48-87A9-862F65A9EEF6}"/>
              </a:ext>
            </a:extLst>
          </p:cNvPr>
          <p:cNvSpPr>
            <a:spLocks noChangeArrowheads="1"/>
          </p:cNvSpPr>
          <p:nvPr/>
        </p:nvSpPr>
        <p:spPr bwMode="auto">
          <a:xfrm>
            <a:off x="9483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67" name="Oval 39">
            <a:extLst>
              <a:ext uri="{FF2B5EF4-FFF2-40B4-BE49-F238E27FC236}">
                <a16:creationId xmlns:a16="http://schemas.microsoft.com/office/drawing/2014/main" id="{56A68D8E-D6C1-8342-9032-5E397672C842}"/>
              </a:ext>
            </a:extLst>
          </p:cNvPr>
          <p:cNvSpPr>
            <a:spLocks noChangeArrowheads="1"/>
          </p:cNvSpPr>
          <p:nvPr/>
        </p:nvSpPr>
        <p:spPr bwMode="auto">
          <a:xfrm>
            <a:off x="9491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68" name="Oval 40">
            <a:extLst>
              <a:ext uri="{FF2B5EF4-FFF2-40B4-BE49-F238E27FC236}">
                <a16:creationId xmlns:a16="http://schemas.microsoft.com/office/drawing/2014/main" id="{07BFFF18-8F8E-2149-8DE3-478D1409915F}"/>
              </a:ext>
            </a:extLst>
          </p:cNvPr>
          <p:cNvSpPr>
            <a:spLocks noChangeArrowheads="1"/>
          </p:cNvSpPr>
          <p:nvPr/>
        </p:nvSpPr>
        <p:spPr bwMode="auto">
          <a:xfrm>
            <a:off x="9488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69" name="Oval 41">
            <a:extLst>
              <a:ext uri="{FF2B5EF4-FFF2-40B4-BE49-F238E27FC236}">
                <a16:creationId xmlns:a16="http://schemas.microsoft.com/office/drawing/2014/main" id="{BB8E426A-D7C2-F643-8CC7-004A72AE6E79}"/>
              </a:ext>
            </a:extLst>
          </p:cNvPr>
          <p:cNvSpPr>
            <a:spLocks noChangeArrowheads="1"/>
          </p:cNvSpPr>
          <p:nvPr/>
        </p:nvSpPr>
        <p:spPr bwMode="auto">
          <a:xfrm>
            <a:off x="9485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70" name="Oval 42">
            <a:extLst>
              <a:ext uri="{FF2B5EF4-FFF2-40B4-BE49-F238E27FC236}">
                <a16:creationId xmlns:a16="http://schemas.microsoft.com/office/drawing/2014/main" id="{3BE8CEE7-09AC-8C4D-9149-077EA2DA6CF2}"/>
              </a:ext>
            </a:extLst>
          </p:cNvPr>
          <p:cNvSpPr>
            <a:spLocks noChangeArrowheads="1"/>
          </p:cNvSpPr>
          <p:nvPr/>
        </p:nvSpPr>
        <p:spPr bwMode="auto">
          <a:xfrm>
            <a:off x="9493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71" name="Oval 43">
            <a:extLst>
              <a:ext uri="{FF2B5EF4-FFF2-40B4-BE49-F238E27FC236}">
                <a16:creationId xmlns:a16="http://schemas.microsoft.com/office/drawing/2014/main" id="{7508F5EA-EA80-F54A-9415-97A6989999A1}"/>
              </a:ext>
            </a:extLst>
          </p:cNvPr>
          <p:cNvSpPr>
            <a:spLocks noChangeArrowheads="1"/>
          </p:cNvSpPr>
          <p:nvPr/>
        </p:nvSpPr>
        <p:spPr bwMode="auto">
          <a:xfrm>
            <a:off x="9490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72" name="Oval 44">
            <a:extLst>
              <a:ext uri="{FF2B5EF4-FFF2-40B4-BE49-F238E27FC236}">
                <a16:creationId xmlns:a16="http://schemas.microsoft.com/office/drawing/2014/main" id="{93A0F9CD-6AC3-0F48-AC77-AE60145E1A17}"/>
              </a:ext>
            </a:extLst>
          </p:cNvPr>
          <p:cNvSpPr>
            <a:spLocks noChangeArrowheads="1"/>
          </p:cNvSpPr>
          <p:nvPr/>
        </p:nvSpPr>
        <p:spPr bwMode="auto">
          <a:xfrm>
            <a:off x="9486900" y="51355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73" name="Oval 45">
            <a:extLst>
              <a:ext uri="{FF2B5EF4-FFF2-40B4-BE49-F238E27FC236}">
                <a16:creationId xmlns:a16="http://schemas.microsoft.com/office/drawing/2014/main" id="{10F06F8C-7539-9B4E-8C08-CBE9ED78B46E}"/>
              </a:ext>
            </a:extLst>
          </p:cNvPr>
          <p:cNvSpPr>
            <a:spLocks noChangeArrowheads="1"/>
          </p:cNvSpPr>
          <p:nvPr/>
        </p:nvSpPr>
        <p:spPr bwMode="auto">
          <a:xfrm>
            <a:off x="9486900" y="53165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74" name="Oval 46">
            <a:extLst>
              <a:ext uri="{FF2B5EF4-FFF2-40B4-BE49-F238E27FC236}">
                <a16:creationId xmlns:a16="http://schemas.microsoft.com/office/drawing/2014/main" id="{47AF7F4F-1D76-7E40-A730-C102F943C997}"/>
              </a:ext>
            </a:extLst>
          </p:cNvPr>
          <p:cNvSpPr>
            <a:spLocks noChangeArrowheads="1"/>
          </p:cNvSpPr>
          <p:nvPr/>
        </p:nvSpPr>
        <p:spPr bwMode="auto">
          <a:xfrm>
            <a:off x="9496425" y="5497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75" name="Oval 47">
            <a:extLst>
              <a:ext uri="{FF2B5EF4-FFF2-40B4-BE49-F238E27FC236}">
                <a16:creationId xmlns:a16="http://schemas.microsoft.com/office/drawing/2014/main" id="{92A22BB8-5686-D348-A789-6CA0D8AE74C9}"/>
              </a:ext>
            </a:extLst>
          </p:cNvPr>
          <p:cNvSpPr>
            <a:spLocks noChangeArrowheads="1"/>
          </p:cNvSpPr>
          <p:nvPr/>
        </p:nvSpPr>
        <p:spPr bwMode="auto">
          <a:xfrm>
            <a:off x="9496425" y="567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76" name="Oval 48">
            <a:extLst>
              <a:ext uri="{FF2B5EF4-FFF2-40B4-BE49-F238E27FC236}">
                <a16:creationId xmlns:a16="http://schemas.microsoft.com/office/drawing/2014/main" id="{1DC8B634-42C2-8A47-9474-A7E91E1A4E6C}"/>
              </a:ext>
            </a:extLst>
          </p:cNvPr>
          <p:cNvSpPr>
            <a:spLocks noChangeArrowheads="1"/>
          </p:cNvSpPr>
          <p:nvPr/>
        </p:nvSpPr>
        <p:spPr bwMode="auto">
          <a:xfrm>
            <a:off x="9496425" y="58515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77" name="Oval 49">
            <a:extLst>
              <a:ext uri="{FF2B5EF4-FFF2-40B4-BE49-F238E27FC236}">
                <a16:creationId xmlns:a16="http://schemas.microsoft.com/office/drawing/2014/main" id="{AFC2D865-B63F-B64B-911E-232F79C199CE}"/>
              </a:ext>
            </a:extLst>
          </p:cNvPr>
          <p:cNvSpPr>
            <a:spLocks noChangeArrowheads="1"/>
          </p:cNvSpPr>
          <p:nvPr/>
        </p:nvSpPr>
        <p:spPr bwMode="auto">
          <a:xfrm>
            <a:off x="9496425" y="60325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78" name="Oval 50">
            <a:extLst>
              <a:ext uri="{FF2B5EF4-FFF2-40B4-BE49-F238E27FC236}">
                <a16:creationId xmlns:a16="http://schemas.microsoft.com/office/drawing/2014/main" id="{38CEFC03-734F-FE4A-9343-7EFA14828865}"/>
              </a:ext>
            </a:extLst>
          </p:cNvPr>
          <p:cNvSpPr>
            <a:spLocks noChangeArrowheads="1"/>
          </p:cNvSpPr>
          <p:nvPr/>
        </p:nvSpPr>
        <p:spPr bwMode="auto">
          <a:xfrm>
            <a:off x="9496425" y="620395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pic>
        <p:nvPicPr>
          <p:cNvPr id="50" name="Lou37A.mp3">
            <a:hlinkClick r:id="" action="ppaction://media"/>
            <a:extLst>
              <a:ext uri="{FF2B5EF4-FFF2-40B4-BE49-F238E27FC236}">
                <a16:creationId xmlns:a16="http://schemas.microsoft.com/office/drawing/2014/main" id="{9777D982-50A8-F043-B248-98038369EF4F}"/>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13">
            <a:extLst>
              <a:ext uri="{28A0092B-C50C-407E-A947-70E740481C1C}">
                <a14:useLocalDpi xmlns:a14="http://schemas.microsoft.com/office/drawing/2010/main" val="0"/>
              </a:ext>
            </a:extLst>
          </a:blip>
          <a:srcRect/>
          <a:stretch>
            <a:fillRect/>
          </a:stretch>
        </p:blipFill>
        <p:spPr bwMode="auto">
          <a:xfrm>
            <a:off x="10396538" y="6553200"/>
            <a:ext cx="271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2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120" fill="hold"/>
                                        <p:tgtEl>
                                          <p:spTgt spid="5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F72F5-E213-8C44-91DC-8271CB395A2A}"/>
              </a:ext>
            </a:extLst>
          </p:cNvPr>
          <p:cNvSpPr>
            <a:spLocks noGrp="1"/>
          </p:cNvSpPr>
          <p:nvPr>
            <p:ph type="title"/>
          </p:nvPr>
        </p:nvSpPr>
        <p:spPr>
          <a:xfrm>
            <a:off x="1289220" y="40993"/>
            <a:ext cx="8021595" cy="551405"/>
          </a:xfrm>
        </p:spPr>
        <p:txBody>
          <a:bodyPr/>
          <a:lstStyle/>
          <a:p>
            <a:r>
              <a:rPr lang="en-US" dirty="0"/>
              <a:t>So, what about Copernicus (1473-1543)?</a:t>
            </a:r>
          </a:p>
        </p:txBody>
      </p:sp>
      <p:sp>
        <p:nvSpPr>
          <p:cNvPr id="3" name="Content Placeholder 2">
            <a:extLst>
              <a:ext uri="{FF2B5EF4-FFF2-40B4-BE49-F238E27FC236}">
                <a16:creationId xmlns:a16="http://schemas.microsoft.com/office/drawing/2014/main" id="{E485E889-E040-224C-9D8A-C7A6687A03A2}"/>
              </a:ext>
            </a:extLst>
          </p:cNvPr>
          <p:cNvSpPr>
            <a:spLocks noGrp="1"/>
          </p:cNvSpPr>
          <p:nvPr>
            <p:ph idx="1"/>
          </p:nvPr>
        </p:nvSpPr>
        <p:spPr>
          <a:xfrm>
            <a:off x="5499797" y="812318"/>
            <a:ext cx="2569864" cy="1586384"/>
          </a:xfrm>
        </p:spPr>
        <p:txBody>
          <a:bodyPr/>
          <a:lstStyle/>
          <a:p>
            <a:r>
              <a:rPr lang="en-US" sz="2000" dirty="0"/>
              <a:t>Studied from 1491-1495 at the Jagiellonian University in Kraków, Poland</a:t>
            </a:r>
          </a:p>
          <a:p>
            <a:r>
              <a:rPr lang="en-US" sz="2000" dirty="0"/>
              <a:t>..and also at the University of Padua</a:t>
            </a:r>
          </a:p>
        </p:txBody>
      </p:sp>
      <p:pic>
        <p:nvPicPr>
          <p:cNvPr id="4" name="Picture 3">
            <a:extLst>
              <a:ext uri="{FF2B5EF4-FFF2-40B4-BE49-F238E27FC236}">
                <a16:creationId xmlns:a16="http://schemas.microsoft.com/office/drawing/2014/main" id="{A2BC3DD0-8716-984B-BF3C-B0E9421C197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1402" y="839297"/>
            <a:ext cx="3959051" cy="2841137"/>
          </a:xfrm>
          <a:prstGeom prst="rect">
            <a:avLst/>
          </a:prstGeom>
        </p:spPr>
      </p:pic>
      <p:pic>
        <p:nvPicPr>
          <p:cNvPr id="5" name="Picture 4">
            <a:extLst>
              <a:ext uri="{FF2B5EF4-FFF2-40B4-BE49-F238E27FC236}">
                <a16:creationId xmlns:a16="http://schemas.microsoft.com/office/drawing/2014/main" id="{E5026CF3-860E-1247-97FC-33C90236BF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69662" y="665705"/>
            <a:ext cx="2232415" cy="2181678"/>
          </a:xfrm>
          <a:prstGeom prst="rect">
            <a:avLst/>
          </a:prstGeom>
        </p:spPr>
      </p:pic>
      <p:sp>
        <p:nvSpPr>
          <p:cNvPr id="6" name="Rectangle 5">
            <a:extLst>
              <a:ext uri="{FF2B5EF4-FFF2-40B4-BE49-F238E27FC236}">
                <a16:creationId xmlns:a16="http://schemas.microsoft.com/office/drawing/2014/main" id="{51CAB66E-5457-3841-BBB5-C966F2A933D6}"/>
              </a:ext>
            </a:extLst>
          </p:cNvPr>
          <p:cNvSpPr/>
          <p:nvPr/>
        </p:nvSpPr>
        <p:spPr>
          <a:xfrm>
            <a:off x="7583157" y="2932800"/>
            <a:ext cx="2833635" cy="215444"/>
          </a:xfrm>
          <a:prstGeom prst="rect">
            <a:avLst/>
          </a:prstGeom>
        </p:spPr>
        <p:txBody>
          <a:bodyPr wrap="square">
            <a:spAutoFit/>
          </a:bodyPr>
          <a:lstStyle/>
          <a:p>
            <a:r>
              <a:rPr lang="en-US" sz="800" dirty="0">
                <a:solidFill>
                  <a:srgbClr val="0070C0"/>
                </a:solidFill>
              </a:rPr>
              <a:t>image from https://</a:t>
            </a:r>
            <a:r>
              <a:rPr lang="en-US" sz="800" dirty="0" err="1">
                <a:solidFill>
                  <a:srgbClr val="0070C0"/>
                </a:solidFill>
              </a:rPr>
              <a:t>en.wikipedia.org</a:t>
            </a:r>
            <a:r>
              <a:rPr lang="en-US" sz="800" dirty="0">
                <a:solidFill>
                  <a:srgbClr val="0070C0"/>
                </a:solidFill>
              </a:rPr>
              <a:t>/wiki/</a:t>
            </a:r>
            <a:r>
              <a:rPr lang="en-US" sz="800" dirty="0" err="1">
                <a:solidFill>
                  <a:srgbClr val="0070C0"/>
                </a:solidFill>
              </a:rPr>
              <a:t>Nicolaus_Copernicus</a:t>
            </a:r>
            <a:endParaRPr lang="en-US" sz="800" dirty="0">
              <a:solidFill>
                <a:srgbClr val="0070C0"/>
              </a:solidFill>
            </a:endParaRPr>
          </a:p>
        </p:txBody>
      </p:sp>
      <p:pic>
        <p:nvPicPr>
          <p:cNvPr id="8" name="Picture 7">
            <a:extLst>
              <a:ext uri="{FF2B5EF4-FFF2-40B4-BE49-F238E27FC236}">
                <a16:creationId xmlns:a16="http://schemas.microsoft.com/office/drawing/2014/main" id="{E247F78E-CDBB-3F48-B644-A8829DC6994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55052" y="3612382"/>
            <a:ext cx="1901345" cy="2669806"/>
          </a:xfrm>
          <a:prstGeom prst="rect">
            <a:avLst/>
          </a:prstGeom>
          <a:ln>
            <a:solidFill>
              <a:schemeClr val="bg2"/>
            </a:solidFill>
          </a:ln>
        </p:spPr>
      </p:pic>
      <p:sp>
        <p:nvSpPr>
          <p:cNvPr id="9" name="Rectangle 8">
            <a:extLst>
              <a:ext uri="{FF2B5EF4-FFF2-40B4-BE49-F238E27FC236}">
                <a16:creationId xmlns:a16="http://schemas.microsoft.com/office/drawing/2014/main" id="{91CBC46F-F1D0-D046-A9F0-CD11939F9EF1}"/>
              </a:ext>
            </a:extLst>
          </p:cNvPr>
          <p:cNvSpPr/>
          <p:nvPr/>
        </p:nvSpPr>
        <p:spPr>
          <a:xfrm>
            <a:off x="7846927" y="6300966"/>
            <a:ext cx="2569864" cy="338554"/>
          </a:xfrm>
          <a:prstGeom prst="rect">
            <a:avLst/>
          </a:prstGeom>
        </p:spPr>
        <p:txBody>
          <a:bodyPr wrap="square">
            <a:spAutoFit/>
          </a:bodyPr>
          <a:lstStyle/>
          <a:p>
            <a:r>
              <a:rPr lang="en-US" sz="800" dirty="0">
                <a:solidFill>
                  <a:srgbClr val="0070C0"/>
                </a:solidFill>
              </a:rPr>
              <a:t>https://</a:t>
            </a:r>
            <a:r>
              <a:rPr lang="en-US" sz="800" dirty="0" err="1">
                <a:solidFill>
                  <a:srgbClr val="0070C0"/>
                </a:solidFill>
              </a:rPr>
              <a:t>en.wikipedia.org</a:t>
            </a:r>
            <a:r>
              <a:rPr lang="en-US" sz="800" dirty="0">
                <a:solidFill>
                  <a:srgbClr val="0070C0"/>
                </a:solidFill>
              </a:rPr>
              <a:t>/wiki/</a:t>
            </a:r>
            <a:r>
              <a:rPr lang="en-US" sz="800" dirty="0" err="1">
                <a:solidFill>
                  <a:srgbClr val="0070C0"/>
                </a:solidFill>
              </a:rPr>
              <a:t>De_revolutionibus_orbium_coelestium</a:t>
            </a:r>
            <a:r>
              <a:rPr lang="en-US" sz="800" dirty="0">
                <a:solidFill>
                  <a:srgbClr val="0070C0"/>
                </a:solidFill>
              </a:rPr>
              <a:t>#/media/File:De_revolutionibus_1543.png</a:t>
            </a:r>
          </a:p>
        </p:txBody>
      </p:sp>
      <p:pic>
        <p:nvPicPr>
          <p:cNvPr id="11" name="Picture 10">
            <a:extLst>
              <a:ext uri="{FF2B5EF4-FFF2-40B4-BE49-F238E27FC236}">
                <a16:creationId xmlns:a16="http://schemas.microsoft.com/office/drawing/2014/main" id="{48A709D8-63A7-D147-9459-C8F1E53317F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86542" y="3612382"/>
            <a:ext cx="1798654" cy="2669805"/>
          </a:xfrm>
          <a:prstGeom prst="rect">
            <a:avLst/>
          </a:prstGeom>
          <a:ln>
            <a:solidFill>
              <a:schemeClr val="bg2"/>
            </a:solidFill>
          </a:ln>
        </p:spPr>
      </p:pic>
      <p:sp>
        <p:nvSpPr>
          <p:cNvPr id="12" name="Rectangle 11">
            <a:extLst>
              <a:ext uri="{FF2B5EF4-FFF2-40B4-BE49-F238E27FC236}">
                <a16:creationId xmlns:a16="http://schemas.microsoft.com/office/drawing/2014/main" id="{6E52A311-7EE2-7144-BDB8-71B72E2EDFCD}"/>
              </a:ext>
            </a:extLst>
          </p:cNvPr>
          <p:cNvSpPr/>
          <p:nvPr/>
        </p:nvSpPr>
        <p:spPr>
          <a:xfrm>
            <a:off x="6355051" y="3233661"/>
            <a:ext cx="4572000" cy="338554"/>
          </a:xfrm>
          <a:prstGeom prst="rect">
            <a:avLst/>
          </a:prstGeom>
        </p:spPr>
        <p:txBody>
          <a:bodyPr>
            <a:spAutoFit/>
          </a:bodyPr>
          <a:lstStyle/>
          <a:p>
            <a:r>
              <a:rPr lang="en-US" sz="1600" dirty="0">
                <a:solidFill>
                  <a:srgbClr val="000000"/>
                </a:solidFill>
                <a:latin typeface="Linux Libertine"/>
              </a:rPr>
              <a:t>De </a:t>
            </a:r>
            <a:r>
              <a:rPr lang="en-US" sz="1600" dirty="0" err="1">
                <a:solidFill>
                  <a:srgbClr val="000000"/>
                </a:solidFill>
                <a:latin typeface="Linux Libertine"/>
              </a:rPr>
              <a:t>revolutionibus</a:t>
            </a:r>
            <a:r>
              <a:rPr lang="en-US" sz="1600" dirty="0">
                <a:solidFill>
                  <a:srgbClr val="000000"/>
                </a:solidFill>
                <a:latin typeface="Linux Libertine"/>
              </a:rPr>
              <a:t> </a:t>
            </a:r>
            <a:r>
              <a:rPr lang="en-US" sz="1600" dirty="0" err="1">
                <a:solidFill>
                  <a:srgbClr val="000000"/>
                </a:solidFill>
                <a:latin typeface="Linux Libertine"/>
              </a:rPr>
              <a:t>orbium</a:t>
            </a:r>
            <a:r>
              <a:rPr lang="en-US" sz="1600" dirty="0">
                <a:solidFill>
                  <a:srgbClr val="000000"/>
                </a:solidFill>
                <a:latin typeface="Linux Libertine"/>
              </a:rPr>
              <a:t> </a:t>
            </a:r>
            <a:r>
              <a:rPr lang="en-US" sz="1600" dirty="0" err="1">
                <a:solidFill>
                  <a:srgbClr val="000000"/>
                </a:solidFill>
                <a:latin typeface="Linux Libertine"/>
              </a:rPr>
              <a:t>coelestium</a:t>
            </a:r>
            <a:r>
              <a:rPr lang="en-US" sz="1600" dirty="0">
                <a:solidFill>
                  <a:srgbClr val="000000"/>
                </a:solidFill>
                <a:latin typeface="Linux Libertine"/>
              </a:rPr>
              <a:t> (1543)</a:t>
            </a:r>
            <a:endParaRPr lang="en-US" sz="1600" i="0" dirty="0">
              <a:solidFill>
                <a:srgbClr val="000000"/>
              </a:solidFill>
              <a:latin typeface="Linux Libertine"/>
            </a:endParaRPr>
          </a:p>
        </p:txBody>
      </p:sp>
      <p:pic>
        <p:nvPicPr>
          <p:cNvPr id="13" name="Picture 12">
            <a:extLst>
              <a:ext uri="{FF2B5EF4-FFF2-40B4-BE49-F238E27FC236}">
                <a16:creationId xmlns:a16="http://schemas.microsoft.com/office/drawing/2014/main" id="{32286BA4-6B78-854F-81DD-9900EDA1FA9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433561" y="3984412"/>
            <a:ext cx="1471898" cy="2483827"/>
          </a:xfrm>
          <a:prstGeom prst="rect">
            <a:avLst/>
          </a:prstGeom>
        </p:spPr>
      </p:pic>
      <p:sp>
        <p:nvSpPr>
          <p:cNvPr id="14" name="Rectangle 13">
            <a:extLst>
              <a:ext uri="{FF2B5EF4-FFF2-40B4-BE49-F238E27FC236}">
                <a16:creationId xmlns:a16="http://schemas.microsoft.com/office/drawing/2014/main" id="{1CF3F5DC-DB91-5345-ACF3-DB5A391F6CF9}"/>
              </a:ext>
            </a:extLst>
          </p:cNvPr>
          <p:cNvSpPr/>
          <p:nvPr/>
        </p:nvSpPr>
        <p:spPr>
          <a:xfrm>
            <a:off x="2433561" y="3680434"/>
            <a:ext cx="1367682" cy="276999"/>
          </a:xfrm>
          <a:prstGeom prst="rect">
            <a:avLst/>
          </a:prstGeom>
        </p:spPr>
        <p:txBody>
          <a:bodyPr wrap="none">
            <a:spAutoFit/>
          </a:bodyPr>
          <a:lstStyle/>
          <a:p>
            <a:r>
              <a:rPr lang="en-US" sz="1200" dirty="0">
                <a:solidFill>
                  <a:srgbClr val="222222"/>
                </a:solidFill>
                <a:latin typeface="Arial" panose="020B0604020202020204" pitchFamily="34" charset="0"/>
              </a:rPr>
              <a:t>De </a:t>
            </a:r>
            <a:r>
              <a:rPr lang="en-US" sz="1200" dirty="0" err="1">
                <a:solidFill>
                  <a:srgbClr val="222222"/>
                </a:solidFill>
                <a:latin typeface="Arial" panose="020B0604020202020204" pitchFamily="34" charset="0"/>
              </a:rPr>
              <a:t>revolutionibus</a:t>
            </a:r>
            <a:endParaRPr lang="en-US" sz="1200" dirty="0"/>
          </a:p>
        </p:txBody>
      </p:sp>
      <p:sp>
        <p:nvSpPr>
          <p:cNvPr id="15" name="TextBox 14">
            <a:extLst>
              <a:ext uri="{FF2B5EF4-FFF2-40B4-BE49-F238E27FC236}">
                <a16:creationId xmlns:a16="http://schemas.microsoft.com/office/drawing/2014/main" id="{29984B5C-D526-6B42-9B70-DAABC62B375F}"/>
              </a:ext>
            </a:extLst>
          </p:cNvPr>
          <p:cNvSpPr txBox="1"/>
          <p:nvPr/>
        </p:nvSpPr>
        <p:spPr>
          <a:xfrm>
            <a:off x="4086330" y="4220308"/>
            <a:ext cx="1709122" cy="523220"/>
          </a:xfrm>
          <a:prstGeom prst="rect">
            <a:avLst/>
          </a:prstGeom>
          <a:noFill/>
        </p:spPr>
        <p:txBody>
          <a:bodyPr wrap="none" rtlCol="0">
            <a:spAutoFit/>
          </a:bodyPr>
          <a:lstStyle/>
          <a:p>
            <a:r>
              <a:rPr lang="en-US" dirty="0"/>
              <a:t>Published </a:t>
            </a:r>
          </a:p>
        </p:txBody>
      </p:sp>
      <p:pic>
        <p:nvPicPr>
          <p:cNvPr id="132098" name="Picture 2">
            <a:extLst>
              <a:ext uri="{FF2B5EF4-FFF2-40B4-BE49-F238E27FC236}">
                <a16:creationId xmlns:a16="http://schemas.microsoft.com/office/drawing/2014/main" id="{0987EE72-CE27-CF4F-B823-0D168A4F296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07965" y="4282646"/>
            <a:ext cx="1645950" cy="1887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442696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347025E0-9FE8-F445-990D-F2F68A9E1CC0}"/>
              </a:ext>
            </a:extLst>
          </p:cNvPr>
          <p:cNvSpPr>
            <a:spLocks noGrp="1" noChangeArrowheads="1"/>
          </p:cNvSpPr>
          <p:nvPr>
            <p:ph type="title"/>
          </p:nvPr>
        </p:nvSpPr>
        <p:spPr>
          <a:xfrm>
            <a:off x="1660525" y="0"/>
            <a:ext cx="5029200" cy="609600"/>
          </a:xfrm>
        </p:spPr>
        <p:txBody>
          <a:bodyPr/>
          <a:lstStyle/>
          <a:p>
            <a:pPr eaLnBrk="1" hangingPunct="1">
              <a:defRPr/>
            </a:pPr>
            <a:r>
              <a:rPr lang="en-US" altLang="en-US" b="1" dirty="0">
                <a:solidFill>
                  <a:srgbClr val="000000"/>
                </a:solidFill>
                <a:ea typeface="+mj-ea"/>
              </a:rPr>
              <a:t>Johan </a:t>
            </a:r>
            <a:r>
              <a:rPr lang="en-US" altLang="en-US" b="1" dirty="0" err="1">
                <a:solidFill>
                  <a:srgbClr val="000000"/>
                </a:solidFill>
                <a:ea typeface="+mj-ea"/>
              </a:rPr>
              <a:t>Sebastiaan</a:t>
            </a:r>
            <a:r>
              <a:rPr lang="en-US" altLang="en-US" b="1" dirty="0">
                <a:solidFill>
                  <a:srgbClr val="000000"/>
                </a:solidFill>
                <a:ea typeface="+mj-ea"/>
              </a:rPr>
              <a:t> (Bas) </a:t>
            </a:r>
            <a:r>
              <a:rPr lang="en-US" altLang="en-US" b="1" dirty="0" err="1">
                <a:solidFill>
                  <a:srgbClr val="000000"/>
                </a:solidFill>
                <a:ea typeface="+mj-ea"/>
              </a:rPr>
              <a:t>Ploem</a:t>
            </a:r>
            <a:endParaRPr lang="en-US" altLang="en-US" b="1" dirty="0">
              <a:solidFill>
                <a:srgbClr val="000000"/>
              </a:solidFill>
              <a:ea typeface="+mj-ea"/>
            </a:endParaRPr>
          </a:p>
        </p:txBody>
      </p:sp>
      <p:sp>
        <p:nvSpPr>
          <p:cNvPr id="118787" name="Rectangle 3">
            <a:extLst>
              <a:ext uri="{FF2B5EF4-FFF2-40B4-BE49-F238E27FC236}">
                <a16:creationId xmlns:a16="http://schemas.microsoft.com/office/drawing/2014/main" id="{A3A7363B-A2BE-774F-ACB8-CF47F83713BC}"/>
              </a:ext>
            </a:extLst>
          </p:cNvPr>
          <p:cNvSpPr>
            <a:spLocks noGrp="1" noChangeArrowheads="1"/>
          </p:cNvSpPr>
          <p:nvPr>
            <p:ph type="body" idx="1"/>
          </p:nvPr>
        </p:nvSpPr>
        <p:spPr>
          <a:xfrm>
            <a:off x="2057400" y="1622425"/>
            <a:ext cx="7772400" cy="4114800"/>
          </a:xfrm>
        </p:spPr>
        <p:txBody>
          <a:bodyPr/>
          <a:lstStyle/>
          <a:p>
            <a:pPr eaLnBrk="1" hangingPunct="1"/>
            <a:endParaRPr lang="en-US" altLang="en-US">
              <a:solidFill>
                <a:srgbClr val="000000"/>
              </a:solidFill>
              <a:ea typeface="ＭＳ Ｐゴシック" panose="020B0600070205080204" pitchFamily="34" charset="-128"/>
            </a:endParaRPr>
          </a:p>
        </p:txBody>
      </p:sp>
      <p:pic>
        <p:nvPicPr>
          <p:cNvPr id="118788" name="Picture 4">
            <a:extLst>
              <a:ext uri="{FF2B5EF4-FFF2-40B4-BE49-F238E27FC236}">
                <a16:creationId xmlns:a16="http://schemas.microsoft.com/office/drawing/2014/main" id="{8E7585E2-95F2-A94D-BE25-F48216F694C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87913" y="914401"/>
            <a:ext cx="1905000"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9" name="Text Box 5">
            <a:extLst>
              <a:ext uri="{FF2B5EF4-FFF2-40B4-BE49-F238E27FC236}">
                <a16:creationId xmlns:a16="http://schemas.microsoft.com/office/drawing/2014/main" id="{7FDB85FD-9A53-1A4C-82D0-7C3B6584FCEE}"/>
              </a:ext>
            </a:extLst>
          </p:cNvPr>
          <p:cNvSpPr txBox="1">
            <a:spLocks noChangeArrowheads="1"/>
          </p:cNvSpPr>
          <p:nvPr/>
        </p:nvSpPr>
        <p:spPr bwMode="auto">
          <a:xfrm>
            <a:off x="1925638" y="4867276"/>
            <a:ext cx="7696200"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1600" i="0">
                <a:solidFill>
                  <a:srgbClr val="000000"/>
                </a:solidFill>
              </a:rPr>
              <a:t>For his contributions to the practice of microscopy, Ploem has received various honors. He was elected as a fellow of the Papanicolaou Cancer Research Institute in 1977 and was a recipient of the C. E. Alken Foundation award in 1982. He is also a member of the Society of Analytical Cytology, the Dutch Society of Cytology, the International Academy of Cytology and the Royal Microscopical Society, for which he served as president in 1986. In 1993, he became an Honorary Fellow of the International Society for Analytical Cytology </a:t>
            </a:r>
          </a:p>
        </p:txBody>
      </p:sp>
      <p:sp>
        <p:nvSpPr>
          <p:cNvPr id="55302" name="Text Box 6">
            <a:extLst>
              <a:ext uri="{FF2B5EF4-FFF2-40B4-BE49-F238E27FC236}">
                <a16:creationId xmlns:a16="http://schemas.microsoft.com/office/drawing/2014/main" id="{914EDF74-89A3-BA45-A17F-4285727FC1EA}"/>
              </a:ext>
            </a:extLst>
          </p:cNvPr>
          <p:cNvSpPr txBox="1">
            <a:spLocks noChangeArrowheads="1"/>
          </p:cNvSpPr>
          <p:nvPr/>
        </p:nvSpPr>
        <p:spPr bwMode="auto">
          <a:xfrm>
            <a:off x="7070726" y="2232026"/>
            <a:ext cx="3444875" cy="1190625"/>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1800" i="0">
                <a:solidFill>
                  <a:srgbClr val="000000"/>
                </a:solidFill>
                <a:ea typeface="+mn-ea"/>
              </a:rPr>
              <a:t>An epi-illumination cube used in fluorescence microscopy. Ploem's vertical illuminator bears his name and is commonly used today. </a:t>
            </a:r>
          </a:p>
        </p:txBody>
      </p:sp>
      <p:pic>
        <p:nvPicPr>
          <p:cNvPr id="118791" name="Picture 7">
            <a:extLst>
              <a:ext uri="{FF2B5EF4-FFF2-40B4-BE49-F238E27FC236}">
                <a16:creationId xmlns:a16="http://schemas.microsoft.com/office/drawing/2014/main" id="{8E2449BF-699E-9C49-A603-F32E8447C2E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0" y="1393826"/>
            <a:ext cx="236220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92" name="Text Box 8">
            <a:extLst>
              <a:ext uri="{FF2B5EF4-FFF2-40B4-BE49-F238E27FC236}">
                <a16:creationId xmlns:a16="http://schemas.microsoft.com/office/drawing/2014/main" id="{D6A18D15-5CA6-7A49-84F9-1BD450E2E5EC}"/>
              </a:ext>
            </a:extLst>
          </p:cNvPr>
          <p:cNvSpPr txBox="1">
            <a:spLocks noChangeArrowheads="1"/>
          </p:cNvSpPr>
          <p:nvPr/>
        </p:nvSpPr>
        <p:spPr bwMode="auto">
          <a:xfrm>
            <a:off x="1719264" y="3255964"/>
            <a:ext cx="306387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1200" i="0">
                <a:solidFill>
                  <a:srgbClr val="000000"/>
                </a:solidFill>
              </a:rPr>
              <a:t>Liver tissue. Nuclei stained with Feulgen-pararosaniline for DNA. Epi-illumination with narrow band green light (546nm) and a dichroic beam splitter for reflecting green light. Probably the first example of microscope excitation with green light (Ploem, 1965). Note large image contrast </a:t>
            </a:r>
          </a:p>
        </p:txBody>
      </p:sp>
      <p:sp>
        <p:nvSpPr>
          <p:cNvPr id="55305" name="Rectangle 9">
            <a:extLst>
              <a:ext uri="{FF2B5EF4-FFF2-40B4-BE49-F238E27FC236}">
                <a16:creationId xmlns:a16="http://schemas.microsoft.com/office/drawing/2014/main" id="{2E7B2B9A-7E72-C54C-A60A-67C331E9911A}"/>
              </a:ext>
            </a:extLst>
          </p:cNvPr>
          <p:cNvSpPr>
            <a:spLocks noChangeArrowheads="1"/>
          </p:cNvSpPr>
          <p:nvPr/>
        </p:nvSpPr>
        <p:spPr bwMode="auto">
          <a:xfrm>
            <a:off x="1600200" y="3055938"/>
            <a:ext cx="1524000" cy="228600"/>
          </a:xfrm>
          <a:prstGeom prst="rect">
            <a:avLst/>
          </a:prstGeom>
          <a:noFill/>
          <a:ln>
            <a:noFill/>
          </a:ln>
          <a:effectLst/>
          <a:extLst>
            <a:ext uri="{909E8E84-426E-40dd-AFC4-6F175D3DCCD1}"/>
            <a:ext uri="{91240B29-F687-4f45-9708-019B960494DF}"/>
            <a:ext uri="{AF507438-7753-43e0-B8FC-AC1667EBCBE1}"/>
          </a:extLst>
        </p:spPr>
        <p:txBody>
          <a:bodyPr anchor="ct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900" i="0">
                <a:solidFill>
                  <a:srgbClr val="000000"/>
                </a:solidFill>
                <a:ea typeface="+mn-ea"/>
              </a:rPr>
              <a:t>Image from wikimedia.org </a:t>
            </a:r>
          </a:p>
        </p:txBody>
      </p:sp>
      <p:sp>
        <p:nvSpPr>
          <p:cNvPr id="55306" name="Text Box 10">
            <a:extLst>
              <a:ext uri="{FF2B5EF4-FFF2-40B4-BE49-F238E27FC236}">
                <a16:creationId xmlns:a16="http://schemas.microsoft.com/office/drawing/2014/main" id="{AD813167-14A2-844B-BA27-E566DB82F660}"/>
              </a:ext>
            </a:extLst>
          </p:cNvPr>
          <p:cNvSpPr txBox="1">
            <a:spLocks noChangeArrowheads="1"/>
          </p:cNvSpPr>
          <p:nvPr/>
        </p:nvSpPr>
        <p:spPr bwMode="auto">
          <a:xfrm>
            <a:off x="6380163" y="3944938"/>
            <a:ext cx="1771650" cy="2286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900" i="0">
                <a:solidFill>
                  <a:srgbClr val="000000"/>
                </a:solidFill>
                <a:ea typeface="+mn-ea"/>
              </a:rPr>
              <a:t>Image from micro.magnet.fsu.edu </a:t>
            </a:r>
          </a:p>
        </p:txBody>
      </p:sp>
      <p:sp>
        <p:nvSpPr>
          <p:cNvPr id="55307" name="Text Box 11">
            <a:extLst>
              <a:ext uri="{FF2B5EF4-FFF2-40B4-BE49-F238E27FC236}">
                <a16:creationId xmlns:a16="http://schemas.microsoft.com/office/drawing/2014/main" id="{E70780FE-2004-474E-BF62-62831F1AAB95}"/>
              </a:ext>
            </a:extLst>
          </p:cNvPr>
          <p:cNvSpPr txBox="1">
            <a:spLocks noChangeArrowheads="1"/>
          </p:cNvSpPr>
          <p:nvPr/>
        </p:nvSpPr>
        <p:spPr bwMode="auto">
          <a:xfrm>
            <a:off x="7061200" y="1927226"/>
            <a:ext cx="3454400" cy="366713"/>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1800" b="1" i="0">
                <a:solidFill>
                  <a:srgbClr val="000000"/>
                </a:solidFill>
                <a:ea typeface="+mn-ea"/>
              </a:rPr>
              <a:t>Leitz PLOEMOPAK illuminator </a:t>
            </a:r>
          </a:p>
        </p:txBody>
      </p:sp>
      <p:sp>
        <p:nvSpPr>
          <p:cNvPr id="55308" name="Text Box 12">
            <a:extLst>
              <a:ext uri="{FF2B5EF4-FFF2-40B4-BE49-F238E27FC236}">
                <a16:creationId xmlns:a16="http://schemas.microsoft.com/office/drawing/2014/main" id="{68DB7FB8-9887-A54D-B91E-D799CCBB0506}"/>
              </a:ext>
            </a:extLst>
          </p:cNvPr>
          <p:cNvSpPr txBox="1">
            <a:spLocks noChangeArrowheads="1"/>
          </p:cNvSpPr>
          <p:nvPr/>
        </p:nvSpPr>
        <p:spPr bwMode="auto">
          <a:xfrm>
            <a:off x="6434138" y="741363"/>
            <a:ext cx="1733550" cy="366712"/>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1800" i="0">
                <a:solidFill>
                  <a:srgbClr val="000000"/>
                </a:solidFill>
                <a:latin typeface="Arial" charset="0"/>
                <a:ea typeface="+mn-ea"/>
              </a:rPr>
              <a:t>Epi-illumination</a:t>
            </a:r>
          </a:p>
        </p:txBody>
      </p:sp>
      <p:sp>
        <p:nvSpPr>
          <p:cNvPr id="55309" name="Text Box 13">
            <a:extLst>
              <a:ext uri="{FF2B5EF4-FFF2-40B4-BE49-F238E27FC236}">
                <a16:creationId xmlns:a16="http://schemas.microsoft.com/office/drawing/2014/main" id="{A507C9A0-3A58-5B4A-9DC1-2472956CFA9A}"/>
              </a:ext>
            </a:extLst>
          </p:cNvPr>
          <p:cNvSpPr txBox="1">
            <a:spLocks noChangeArrowheads="1"/>
          </p:cNvSpPr>
          <p:nvPr/>
        </p:nvSpPr>
        <p:spPr bwMode="auto">
          <a:xfrm>
            <a:off x="9161463" y="196851"/>
            <a:ext cx="895350" cy="519113"/>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a:solidFill>
                  <a:srgbClr val="000000"/>
                </a:solidFill>
                <a:ea typeface="+mn-ea"/>
              </a:rPr>
              <a:t>1965</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5">
            <a:extLst>
              <a:ext uri="{FF2B5EF4-FFF2-40B4-BE49-F238E27FC236}">
                <a16:creationId xmlns:a16="http://schemas.microsoft.com/office/drawing/2014/main" id="{84B7038D-DF27-A24B-8C9B-60356955888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19938" y="4445001"/>
            <a:ext cx="1403350" cy="219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Rectangle 2">
            <a:extLst>
              <a:ext uri="{FF2B5EF4-FFF2-40B4-BE49-F238E27FC236}">
                <a16:creationId xmlns:a16="http://schemas.microsoft.com/office/drawing/2014/main" id="{F6241135-9DC3-3B44-B21D-625A0077D1EC}"/>
              </a:ext>
            </a:extLst>
          </p:cNvPr>
          <p:cNvSpPr>
            <a:spLocks noGrp="1" noChangeArrowheads="1"/>
          </p:cNvSpPr>
          <p:nvPr>
            <p:ph type="title"/>
          </p:nvPr>
        </p:nvSpPr>
        <p:spPr>
          <a:xfrm>
            <a:off x="1524001" y="1"/>
            <a:ext cx="6753225" cy="625475"/>
          </a:xfrm>
        </p:spPr>
        <p:txBody>
          <a:bodyPr/>
          <a:lstStyle/>
          <a:p>
            <a:pPr>
              <a:defRPr/>
            </a:pPr>
            <a:r>
              <a:rPr lang="en-US" altLang="en-US">
                <a:ea typeface="+mj-ea"/>
              </a:rPr>
              <a:t>Robert Day Allen (1927-1986) </a:t>
            </a:r>
          </a:p>
        </p:txBody>
      </p:sp>
      <p:sp>
        <p:nvSpPr>
          <p:cNvPr id="120835" name="Rectangle 3">
            <a:extLst>
              <a:ext uri="{FF2B5EF4-FFF2-40B4-BE49-F238E27FC236}">
                <a16:creationId xmlns:a16="http://schemas.microsoft.com/office/drawing/2014/main" id="{D88CFCC4-F5A5-B849-A52D-75F1FF2CE9B9}"/>
              </a:ext>
            </a:extLst>
          </p:cNvPr>
          <p:cNvSpPr>
            <a:spLocks noGrp="1" noChangeArrowheads="1"/>
          </p:cNvSpPr>
          <p:nvPr>
            <p:ph type="body" idx="1"/>
          </p:nvPr>
        </p:nvSpPr>
        <p:spPr>
          <a:xfrm>
            <a:off x="1712913" y="866775"/>
            <a:ext cx="7135812" cy="4114800"/>
          </a:xfrm>
        </p:spPr>
        <p:txBody>
          <a:bodyPr/>
          <a:lstStyle/>
          <a:p>
            <a:r>
              <a:rPr lang="en-US" altLang="en-US" sz="1900" b="1">
                <a:ea typeface="ＭＳ Ｐゴシック" panose="020B0600070205080204" pitchFamily="34" charset="-128"/>
                <a:hlinkClick r:id="rId4"/>
              </a:rPr>
              <a:t>Robert Day Allen (1927-1986)</a:t>
            </a:r>
            <a:r>
              <a:rPr lang="en-US" altLang="en-US" sz="1900">
                <a:ea typeface="ＭＳ Ｐゴシック" panose="020B0600070205080204" pitchFamily="34" charset="-128"/>
              </a:rPr>
              <a:t> - Robert Day Allen was a renowned microscopist, a prominent researcher of cell motility processes, </a:t>
            </a:r>
            <a:r>
              <a:rPr lang="en-US" altLang="en-US" sz="1900">
                <a:solidFill>
                  <a:srgbClr val="5542E0"/>
                </a:solidFill>
                <a:ea typeface="ＭＳ Ｐゴシック" panose="020B0600070205080204" pitchFamily="34" charset="-128"/>
              </a:rPr>
              <a:t>and a co-developer of video-enhanced contrast microscopy</a:t>
            </a:r>
            <a:r>
              <a:rPr lang="en-US" altLang="en-US" sz="1900">
                <a:ea typeface="ＭＳ Ｐゴシック" panose="020B0600070205080204" pitchFamily="34" charset="-128"/>
              </a:rPr>
              <a:t> (</a:t>
            </a:r>
            <a:r>
              <a:rPr lang="en-US" altLang="en-US" sz="1900" b="1">
                <a:ea typeface="ＭＳ Ｐゴシック" panose="020B0600070205080204" pitchFamily="34" charset="-128"/>
              </a:rPr>
              <a:t>(VEC)</a:t>
            </a:r>
            <a:r>
              <a:rPr lang="en-US" altLang="en-US" sz="1900">
                <a:ea typeface="ＭＳ Ｐゴシック" panose="020B0600070205080204" pitchFamily="34" charset="-128"/>
              </a:rPr>
              <a:t>), which is a modification of the traditional form of differential interference contrast (</a:t>
            </a:r>
            <a:r>
              <a:rPr lang="en-US" altLang="en-US" sz="1900" b="1">
                <a:ea typeface="ＭＳ Ｐゴシック" panose="020B0600070205080204" pitchFamily="34" charset="-128"/>
              </a:rPr>
              <a:t>DIC</a:t>
            </a:r>
            <a:r>
              <a:rPr lang="en-US" altLang="en-US" sz="1900">
                <a:ea typeface="ＭＳ Ｐゴシック" panose="020B0600070205080204" pitchFamily="34" charset="-128"/>
              </a:rPr>
              <a:t>) microscopy. Along with Georges Nomarski and G. B. David, Allen assisted the Carl Zeiss Optical Company in developing a Nomarski differential interference microscope for transmitted light applications. In a hallmark paper published in </a:t>
            </a:r>
            <a:r>
              <a:rPr lang="en-US" altLang="en-US" sz="1900" b="1" i="1">
                <a:ea typeface="ＭＳ Ｐゴシック" panose="020B0600070205080204" pitchFamily="34" charset="-128"/>
              </a:rPr>
              <a:t>Zeitschrift für wissenschaftliche Mikroskopie und mikroskopische Technik</a:t>
            </a:r>
            <a:r>
              <a:rPr lang="en-US" altLang="en-US" sz="1900">
                <a:ea typeface="ＭＳ Ｐゴシック" panose="020B0600070205080204" pitchFamily="34" charset="-128"/>
              </a:rPr>
              <a:t>, Allen and his colleagues defined the basic </a:t>
            </a:r>
            <a:r>
              <a:rPr lang="en-US" altLang="en-US" sz="1900">
                <a:solidFill>
                  <a:srgbClr val="5542E0"/>
                </a:solidFill>
                <a:ea typeface="ＭＳ Ｐゴシック" panose="020B0600070205080204" pitchFamily="34" charset="-128"/>
              </a:rPr>
              <a:t>principles of the DIC technique</a:t>
            </a:r>
            <a:r>
              <a:rPr lang="en-US" altLang="en-US" sz="1900">
                <a:ea typeface="ＭＳ Ｐゴシック" panose="020B0600070205080204" pitchFamily="34" charset="-128"/>
              </a:rPr>
              <a:t> and the interpretation of images.</a:t>
            </a:r>
          </a:p>
          <a:p>
            <a:r>
              <a:rPr lang="en-US" altLang="en-US" sz="2000">
                <a:solidFill>
                  <a:srgbClr val="5542E0"/>
                </a:solidFill>
                <a:ea typeface="ＭＳ Ｐゴシック" panose="020B0600070205080204" pitchFamily="34" charset="-128"/>
              </a:rPr>
              <a:t>Rebhun LI.  Robert Day Allen (1927-1986): an appreciation. </a:t>
            </a:r>
            <a:r>
              <a:rPr lang="en-US" altLang="en-US" sz="2000" u="sng">
                <a:solidFill>
                  <a:srgbClr val="5542E0"/>
                </a:solidFill>
                <a:ea typeface="ＭＳ Ｐゴシック" panose="020B0600070205080204" pitchFamily="34" charset="-128"/>
              </a:rPr>
              <a:t>Cell Motil Cytoskeleton</a:t>
            </a:r>
            <a:r>
              <a:rPr lang="en-US" altLang="en-US" sz="2000">
                <a:solidFill>
                  <a:srgbClr val="5542E0"/>
                </a:solidFill>
                <a:ea typeface="ＭＳ Ｐゴシック" panose="020B0600070205080204" pitchFamily="34" charset="-128"/>
              </a:rPr>
              <a:t>. 1986;6(3):249-55</a:t>
            </a:r>
          </a:p>
          <a:p>
            <a:endParaRPr lang="en-US" altLang="en-US" sz="2000">
              <a:solidFill>
                <a:srgbClr val="5542E0"/>
              </a:solidFill>
              <a:ea typeface="ＭＳ Ｐゴシック" panose="020B0600070205080204" pitchFamily="34" charset="-128"/>
            </a:endParaRPr>
          </a:p>
        </p:txBody>
      </p:sp>
      <p:sp>
        <p:nvSpPr>
          <p:cNvPr id="56325" name="Text Box 4">
            <a:extLst>
              <a:ext uri="{FF2B5EF4-FFF2-40B4-BE49-F238E27FC236}">
                <a16:creationId xmlns:a16="http://schemas.microsoft.com/office/drawing/2014/main" id="{BEF4CDDD-7F80-FC49-90A5-B6BCAD49188C}"/>
              </a:ext>
            </a:extLst>
          </p:cNvPr>
          <p:cNvSpPr txBox="1">
            <a:spLocks noChangeArrowheads="1"/>
          </p:cNvSpPr>
          <p:nvPr/>
        </p:nvSpPr>
        <p:spPr bwMode="auto">
          <a:xfrm>
            <a:off x="1689101" y="5883276"/>
            <a:ext cx="5472113" cy="58102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600">
                <a:solidFill>
                  <a:srgbClr val="3333CC"/>
                </a:solidFill>
                <a:ea typeface="+mn-ea"/>
              </a:rPr>
              <a:t>More information at:  (Image reproduced from below URL)</a:t>
            </a:r>
          </a:p>
          <a:p>
            <a:pPr>
              <a:defRPr/>
            </a:pPr>
            <a:r>
              <a:rPr lang="en-US" altLang="en-US" sz="1600">
                <a:solidFill>
                  <a:srgbClr val="3333CC"/>
                </a:solidFill>
                <a:ea typeface="+mn-ea"/>
              </a:rPr>
              <a:t>http://micro.magnet.fsu.edu/optics/timeline/people/dayallen.html</a:t>
            </a:r>
          </a:p>
        </p:txBody>
      </p:sp>
      <p:sp>
        <p:nvSpPr>
          <p:cNvPr id="56326" name="Line 6">
            <a:extLst>
              <a:ext uri="{FF2B5EF4-FFF2-40B4-BE49-F238E27FC236}">
                <a16:creationId xmlns:a16="http://schemas.microsoft.com/office/drawing/2014/main" id="{9B584F06-09B9-4E4F-8166-6B1B74B01FFF}"/>
              </a:ext>
            </a:extLst>
          </p:cNvPr>
          <p:cNvSpPr>
            <a:spLocks noChangeShapeType="1"/>
          </p:cNvSpPr>
          <p:nvPr/>
        </p:nvSpPr>
        <p:spPr bwMode="auto">
          <a:xfrm>
            <a:off x="9588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56327" name="Line 13">
            <a:extLst>
              <a:ext uri="{FF2B5EF4-FFF2-40B4-BE49-F238E27FC236}">
                <a16:creationId xmlns:a16="http://schemas.microsoft.com/office/drawing/2014/main" id="{4411955A-9B1D-9742-8E99-3ED4A3356133}"/>
              </a:ext>
            </a:extLst>
          </p:cNvPr>
          <p:cNvSpPr>
            <a:spLocks noChangeShapeType="1"/>
          </p:cNvSpPr>
          <p:nvPr/>
        </p:nvSpPr>
        <p:spPr bwMode="auto">
          <a:xfrm>
            <a:off x="9588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20839" name="Oval 14">
            <a:extLst>
              <a:ext uri="{FF2B5EF4-FFF2-40B4-BE49-F238E27FC236}">
                <a16:creationId xmlns:a16="http://schemas.microsoft.com/office/drawing/2014/main" id="{05873497-1633-6647-9D9E-247083ABAF0C}"/>
              </a:ext>
            </a:extLst>
          </p:cNvPr>
          <p:cNvSpPr>
            <a:spLocks noChangeArrowheads="1"/>
          </p:cNvSpPr>
          <p:nvPr/>
        </p:nvSpPr>
        <p:spPr bwMode="auto">
          <a:xfrm>
            <a:off x="9493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40" name="Oval 15">
            <a:extLst>
              <a:ext uri="{FF2B5EF4-FFF2-40B4-BE49-F238E27FC236}">
                <a16:creationId xmlns:a16="http://schemas.microsoft.com/office/drawing/2014/main" id="{959813DB-D70C-0947-AC02-295988A5B7DA}"/>
              </a:ext>
            </a:extLst>
          </p:cNvPr>
          <p:cNvSpPr>
            <a:spLocks noChangeArrowheads="1"/>
          </p:cNvSpPr>
          <p:nvPr/>
        </p:nvSpPr>
        <p:spPr bwMode="auto">
          <a:xfrm>
            <a:off x="9496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41" name="Oval 16">
            <a:extLst>
              <a:ext uri="{FF2B5EF4-FFF2-40B4-BE49-F238E27FC236}">
                <a16:creationId xmlns:a16="http://schemas.microsoft.com/office/drawing/2014/main" id="{502D16B7-1C52-7944-BA80-1A89B84DD3F4}"/>
              </a:ext>
            </a:extLst>
          </p:cNvPr>
          <p:cNvSpPr>
            <a:spLocks noChangeArrowheads="1"/>
          </p:cNvSpPr>
          <p:nvPr/>
        </p:nvSpPr>
        <p:spPr bwMode="auto">
          <a:xfrm>
            <a:off x="9499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42" name="Oval 17">
            <a:extLst>
              <a:ext uri="{FF2B5EF4-FFF2-40B4-BE49-F238E27FC236}">
                <a16:creationId xmlns:a16="http://schemas.microsoft.com/office/drawing/2014/main" id="{DFFE8166-2950-CB41-8AE5-EE4EDD2F8046}"/>
              </a:ext>
            </a:extLst>
          </p:cNvPr>
          <p:cNvSpPr>
            <a:spLocks noChangeArrowheads="1"/>
          </p:cNvSpPr>
          <p:nvPr/>
        </p:nvSpPr>
        <p:spPr bwMode="auto">
          <a:xfrm>
            <a:off x="9491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43" name="Oval 18">
            <a:extLst>
              <a:ext uri="{FF2B5EF4-FFF2-40B4-BE49-F238E27FC236}">
                <a16:creationId xmlns:a16="http://schemas.microsoft.com/office/drawing/2014/main" id="{C6EBCB36-7C90-A647-AA71-2D991F6E3AB2}"/>
              </a:ext>
            </a:extLst>
          </p:cNvPr>
          <p:cNvSpPr>
            <a:spLocks noChangeArrowheads="1"/>
          </p:cNvSpPr>
          <p:nvPr/>
        </p:nvSpPr>
        <p:spPr bwMode="auto">
          <a:xfrm>
            <a:off x="9498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44" name="Oval 19">
            <a:extLst>
              <a:ext uri="{FF2B5EF4-FFF2-40B4-BE49-F238E27FC236}">
                <a16:creationId xmlns:a16="http://schemas.microsoft.com/office/drawing/2014/main" id="{AB794DFB-F6BE-514B-9EDC-4EED3021D946}"/>
              </a:ext>
            </a:extLst>
          </p:cNvPr>
          <p:cNvSpPr>
            <a:spLocks noChangeArrowheads="1"/>
          </p:cNvSpPr>
          <p:nvPr/>
        </p:nvSpPr>
        <p:spPr bwMode="auto">
          <a:xfrm>
            <a:off x="9501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45" name="Oval 20">
            <a:extLst>
              <a:ext uri="{FF2B5EF4-FFF2-40B4-BE49-F238E27FC236}">
                <a16:creationId xmlns:a16="http://schemas.microsoft.com/office/drawing/2014/main" id="{770FCC2A-7233-E046-B281-DC90F9FD393F}"/>
              </a:ext>
            </a:extLst>
          </p:cNvPr>
          <p:cNvSpPr>
            <a:spLocks noChangeArrowheads="1"/>
          </p:cNvSpPr>
          <p:nvPr/>
        </p:nvSpPr>
        <p:spPr bwMode="auto">
          <a:xfrm>
            <a:off x="9493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46" name="Oval 21">
            <a:extLst>
              <a:ext uri="{FF2B5EF4-FFF2-40B4-BE49-F238E27FC236}">
                <a16:creationId xmlns:a16="http://schemas.microsoft.com/office/drawing/2014/main" id="{7FD2296D-31D7-2942-9C5E-754F596536BC}"/>
              </a:ext>
            </a:extLst>
          </p:cNvPr>
          <p:cNvSpPr>
            <a:spLocks noChangeArrowheads="1"/>
          </p:cNvSpPr>
          <p:nvPr/>
        </p:nvSpPr>
        <p:spPr bwMode="auto">
          <a:xfrm>
            <a:off x="9483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47" name="Oval 22">
            <a:extLst>
              <a:ext uri="{FF2B5EF4-FFF2-40B4-BE49-F238E27FC236}">
                <a16:creationId xmlns:a16="http://schemas.microsoft.com/office/drawing/2014/main" id="{E7296DE3-0363-CC43-A094-CD6167E06E00}"/>
              </a:ext>
            </a:extLst>
          </p:cNvPr>
          <p:cNvSpPr>
            <a:spLocks noChangeArrowheads="1"/>
          </p:cNvSpPr>
          <p:nvPr/>
        </p:nvSpPr>
        <p:spPr bwMode="auto">
          <a:xfrm>
            <a:off x="9485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48" name="Oval 23">
            <a:extLst>
              <a:ext uri="{FF2B5EF4-FFF2-40B4-BE49-F238E27FC236}">
                <a16:creationId xmlns:a16="http://schemas.microsoft.com/office/drawing/2014/main" id="{68FEF009-747D-8741-B911-50995E67D5C5}"/>
              </a:ext>
            </a:extLst>
          </p:cNvPr>
          <p:cNvSpPr>
            <a:spLocks noChangeArrowheads="1"/>
          </p:cNvSpPr>
          <p:nvPr/>
        </p:nvSpPr>
        <p:spPr bwMode="auto">
          <a:xfrm>
            <a:off x="9486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49" name="Oval 24">
            <a:extLst>
              <a:ext uri="{FF2B5EF4-FFF2-40B4-BE49-F238E27FC236}">
                <a16:creationId xmlns:a16="http://schemas.microsoft.com/office/drawing/2014/main" id="{A1C1EE39-58F8-214C-B011-08EE9745A636}"/>
              </a:ext>
            </a:extLst>
          </p:cNvPr>
          <p:cNvSpPr>
            <a:spLocks noChangeArrowheads="1"/>
          </p:cNvSpPr>
          <p:nvPr/>
        </p:nvSpPr>
        <p:spPr bwMode="auto">
          <a:xfrm>
            <a:off x="9501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50" name="Oval 25">
            <a:extLst>
              <a:ext uri="{FF2B5EF4-FFF2-40B4-BE49-F238E27FC236}">
                <a16:creationId xmlns:a16="http://schemas.microsoft.com/office/drawing/2014/main" id="{6E7F8B72-5984-8347-A00A-85EF72F19E47}"/>
              </a:ext>
            </a:extLst>
          </p:cNvPr>
          <p:cNvSpPr>
            <a:spLocks noChangeArrowheads="1"/>
          </p:cNvSpPr>
          <p:nvPr/>
        </p:nvSpPr>
        <p:spPr bwMode="auto">
          <a:xfrm>
            <a:off x="9494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51" name="Oval 26">
            <a:extLst>
              <a:ext uri="{FF2B5EF4-FFF2-40B4-BE49-F238E27FC236}">
                <a16:creationId xmlns:a16="http://schemas.microsoft.com/office/drawing/2014/main" id="{AB22F02F-2EA5-0645-8963-B742059B948C}"/>
              </a:ext>
            </a:extLst>
          </p:cNvPr>
          <p:cNvSpPr>
            <a:spLocks noChangeArrowheads="1"/>
          </p:cNvSpPr>
          <p:nvPr/>
        </p:nvSpPr>
        <p:spPr bwMode="auto">
          <a:xfrm>
            <a:off x="9494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52" name="Oval 27">
            <a:extLst>
              <a:ext uri="{FF2B5EF4-FFF2-40B4-BE49-F238E27FC236}">
                <a16:creationId xmlns:a16="http://schemas.microsoft.com/office/drawing/2014/main" id="{ACA77961-12A4-7043-9019-C55A448D3D77}"/>
              </a:ext>
            </a:extLst>
          </p:cNvPr>
          <p:cNvSpPr>
            <a:spLocks noChangeArrowheads="1"/>
          </p:cNvSpPr>
          <p:nvPr/>
        </p:nvSpPr>
        <p:spPr bwMode="auto">
          <a:xfrm>
            <a:off x="9490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53" name="Oval 28">
            <a:extLst>
              <a:ext uri="{FF2B5EF4-FFF2-40B4-BE49-F238E27FC236}">
                <a16:creationId xmlns:a16="http://schemas.microsoft.com/office/drawing/2014/main" id="{CF169DD0-6867-8C43-999F-2078FEC6CBEF}"/>
              </a:ext>
            </a:extLst>
          </p:cNvPr>
          <p:cNvSpPr>
            <a:spLocks noChangeArrowheads="1"/>
          </p:cNvSpPr>
          <p:nvPr/>
        </p:nvSpPr>
        <p:spPr bwMode="auto">
          <a:xfrm>
            <a:off x="9490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54" name="Oval 29">
            <a:extLst>
              <a:ext uri="{FF2B5EF4-FFF2-40B4-BE49-F238E27FC236}">
                <a16:creationId xmlns:a16="http://schemas.microsoft.com/office/drawing/2014/main" id="{32E3B9E6-3D47-4F4C-9048-4E74F1200410}"/>
              </a:ext>
            </a:extLst>
          </p:cNvPr>
          <p:cNvSpPr>
            <a:spLocks noChangeArrowheads="1"/>
          </p:cNvSpPr>
          <p:nvPr/>
        </p:nvSpPr>
        <p:spPr bwMode="auto">
          <a:xfrm>
            <a:off x="9486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55" name="Oval 31">
            <a:extLst>
              <a:ext uri="{FF2B5EF4-FFF2-40B4-BE49-F238E27FC236}">
                <a16:creationId xmlns:a16="http://schemas.microsoft.com/office/drawing/2014/main" id="{8B4E8CAA-A9FB-EF41-94B8-B82C0E1E5A06}"/>
              </a:ext>
            </a:extLst>
          </p:cNvPr>
          <p:cNvSpPr>
            <a:spLocks noChangeArrowheads="1"/>
          </p:cNvSpPr>
          <p:nvPr/>
        </p:nvSpPr>
        <p:spPr bwMode="auto">
          <a:xfrm>
            <a:off x="9483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56" name="Oval 32">
            <a:extLst>
              <a:ext uri="{FF2B5EF4-FFF2-40B4-BE49-F238E27FC236}">
                <a16:creationId xmlns:a16="http://schemas.microsoft.com/office/drawing/2014/main" id="{45DD3133-D755-B847-B0A8-7845468C132B}"/>
              </a:ext>
            </a:extLst>
          </p:cNvPr>
          <p:cNvSpPr>
            <a:spLocks noChangeArrowheads="1"/>
          </p:cNvSpPr>
          <p:nvPr/>
        </p:nvSpPr>
        <p:spPr bwMode="auto">
          <a:xfrm>
            <a:off x="9491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57" name="Oval 33">
            <a:extLst>
              <a:ext uri="{FF2B5EF4-FFF2-40B4-BE49-F238E27FC236}">
                <a16:creationId xmlns:a16="http://schemas.microsoft.com/office/drawing/2014/main" id="{CB1952D9-53C8-C84B-8858-7261A94E0005}"/>
              </a:ext>
            </a:extLst>
          </p:cNvPr>
          <p:cNvSpPr>
            <a:spLocks noChangeArrowheads="1"/>
          </p:cNvSpPr>
          <p:nvPr/>
        </p:nvSpPr>
        <p:spPr bwMode="auto">
          <a:xfrm>
            <a:off x="9488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58" name="Oval 34">
            <a:extLst>
              <a:ext uri="{FF2B5EF4-FFF2-40B4-BE49-F238E27FC236}">
                <a16:creationId xmlns:a16="http://schemas.microsoft.com/office/drawing/2014/main" id="{9008C608-D6FE-C647-BF6F-73DB29296D93}"/>
              </a:ext>
            </a:extLst>
          </p:cNvPr>
          <p:cNvSpPr>
            <a:spLocks noChangeArrowheads="1"/>
          </p:cNvSpPr>
          <p:nvPr/>
        </p:nvSpPr>
        <p:spPr bwMode="auto">
          <a:xfrm>
            <a:off x="9485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59" name="Oval 35">
            <a:extLst>
              <a:ext uri="{FF2B5EF4-FFF2-40B4-BE49-F238E27FC236}">
                <a16:creationId xmlns:a16="http://schemas.microsoft.com/office/drawing/2014/main" id="{32931B90-B656-D84B-BF6B-C01587E2D7BE}"/>
              </a:ext>
            </a:extLst>
          </p:cNvPr>
          <p:cNvSpPr>
            <a:spLocks noChangeArrowheads="1"/>
          </p:cNvSpPr>
          <p:nvPr/>
        </p:nvSpPr>
        <p:spPr bwMode="auto">
          <a:xfrm>
            <a:off x="9493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60" name="Oval 36">
            <a:extLst>
              <a:ext uri="{FF2B5EF4-FFF2-40B4-BE49-F238E27FC236}">
                <a16:creationId xmlns:a16="http://schemas.microsoft.com/office/drawing/2014/main" id="{3213EF9E-636D-3F47-95EA-BA76C2ECCBC6}"/>
              </a:ext>
            </a:extLst>
          </p:cNvPr>
          <p:cNvSpPr>
            <a:spLocks noChangeArrowheads="1"/>
          </p:cNvSpPr>
          <p:nvPr/>
        </p:nvSpPr>
        <p:spPr bwMode="auto">
          <a:xfrm>
            <a:off x="9490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61" name="Oval 37">
            <a:extLst>
              <a:ext uri="{FF2B5EF4-FFF2-40B4-BE49-F238E27FC236}">
                <a16:creationId xmlns:a16="http://schemas.microsoft.com/office/drawing/2014/main" id="{DD4A67DB-30C6-B946-AA70-DEA9CF628C2E}"/>
              </a:ext>
            </a:extLst>
          </p:cNvPr>
          <p:cNvSpPr>
            <a:spLocks noChangeArrowheads="1"/>
          </p:cNvSpPr>
          <p:nvPr/>
        </p:nvSpPr>
        <p:spPr bwMode="auto">
          <a:xfrm>
            <a:off x="9486900" y="513556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6351" name="Text Box 38">
            <a:extLst>
              <a:ext uri="{FF2B5EF4-FFF2-40B4-BE49-F238E27FC236}">
                <a16:creationId xmlns:a16="http://schemas.microsoft.com/office/drawing/2014/main" id="{591C70B5-4367-4F4B-81A8-A6092C36714A}"/>
              </a:ext>
            </a:extLst>
          </p:cNvPr>
          <p:cNvSpPr txBox="1">
            <a:spLocks noChangeArrowheads="1"/>
          </p:cNvSpPr>
          <p:nvPr/>
        </p:nvSpPr>
        <p:spPr bwMode="auto">
          <a:xfrm>
            <a:off x="9677400" y="5719763"/>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1966</a:t>
            </a:r>
          </a:p>
        </p:txBody>
      </p:sp>
      <p:sp>
        <p:nvSpPr>
          <p:cNvPr id="120863" name="Oval 39">
            <a:extLst>
              <a:ext uri="{FF2B5EF4-FFF2-40B4-BE49-F238E27FC236}">
                <a16:creationId xmlns:a16="http://schemas.microsoft.com/office/drawing/2014/main" id="{83D97B53-88A7-A74B-A57E-29045563575F}"/>
              </a:ext>
            </a:extLst>
          </p:cNvPr>
          <p:cNvSpPr>
            <a:spLocks noChangeArrowheads="1"/>
          </p:cNvSpPr>
          <p:nvPr/>
        </p:nvSpPr>
        <p:spPr bwMode="auto">
          <a:xfrm>
            <a:off x="9488488" y="51355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64" name="Oval 40">
            <a:extLst>
              <a:ext uri="{FF2B5EF4-FFF2-40B4-BE49-F238E27FC236}">
                <a16:creationId xmlns:a16="http://schemas.microsoft.com/office/drawing/2014/main" id="{EEA5A92C-C7D0-4143-B435-BC1C09357ADA}"/>
              </a:ext>
            </a:extLst>
          </p:cNvPr>
          <p:cNvSpPr>
            <a:spLocks noChangeArrowheads="1"/>
          </p:cNvSpPr>
          <p:nvPr/>
        </p:nvSpPr>
        <p:spPr bwMode="auto">
          <a:xfrm>
            <a:off x="9485313" y="5332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65" name="Oval 41">
            <a:extLst>
              <a:ext uri="{FF2B5EF4-FFF2-40B4-BE49-F238E27FC236}">
                <a16:creationId xmlns:a16="http://schemas.microsoft.com/office/drawing/2014/main" id="{6856EA4F-FE2C-3E40-BD1A-43D34483E7A1}"/>
              </a:ext>
            </a:extLst>
          </p:cNvPr>
          <p:cNvSpPr>
            <a:spLocks noChangeArrowheads="1"/>
          </p:cNvSpPr>
          <p:nvPr/>
        </p:nvSpPr>
        <p:spPr bwMode="auto">
          <a:xfrm>
            <a:off x="9493250" y="55181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66" name="Oval 42">
            <a:extLst>
              <a:ext uri="{FF2B5EF4-FFF2-40B4-BE49-F238E27FC236}">
                <a16:creationId xmlns:a16="http://schemas.microsoft.com/office/drawing/2014/main" id="{B855F161-31CD-BC4C-9514-8571FFB133DD}"/>
              </a:ext>
            </a:extLst>
          </p:cNvPr>
          <p:cNvSpPr>
            <a:spLocks noChangeArrowheads="1"/>
          </p:cNvSpPr>
          <p:nvPr/>
        </p:nvSpPr>
        <p:spPr bwMode="auto">
          <a:xfrm>
            <a:off x="9490075" y="56927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67" name="Oval 43">
            <a:extLst>
              <a:ext uri="{FF2B5EF4-FFF2-40B4-BE49-F238E27FC236}">
                <a16:creationId xmlns:a16="http://schemas.microsoft.com/office/drawing/2014/main" id="{47802759-9633-B14B-93E7-ECDFE1CE791F}"/>
              </a:ext>
            </a:extLst>
          </p:cNvPr>
          <p:cNvSpPr>
            <a:spLocks noChangeArrowheads="1"/>
          </p:cNvSpPr>
          <p:nvPr/>
        </p:nvSpPr>
        <p:spPr bwMode="auto">
          <a:xfrm>
            <a:off x="9486900" y="587851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Date Placeholder 3"/>
          <p:cNvSpPr>
            <a:spLocks noGrp="1"/>
          </p:cNvSpPr>
          <p:nvPr>
            <p:ph type="dt" sz="quarter" idx="10"/>
          </p:nvPr>
        </p:nvSpPr>
        <p:spPr bwMode="auto">
          <a:xfrm>
            <a:off x="1481138" y="6583363"/>
            <a:ext cx="1905001" cy="265112"/>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sz="1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pPr>
              <a:defRPr/>
            </a:pPr>
            <a:fld id="{4EAD1172-93B3-A141-8957-7A1C2713CE97}" type="datetime12">
              <a:rPr lang="en-US" smtClean="0"/>
              <a:pPr>
                <a:defRPr/>
              </a:pPr>
              <a:t>3:16 PM</a:t>
            </a:fld>
            <a:endParaRPr lang="en-US" altLang="en-US"/>
          </a:p>
        </p:txBody>
      </p:sp>
      <p:sp>
        <p:nvSpPr>
          <p:cNvPr id="37892" name="Slide Number Placeholder 5"/>
          <p:cNvSpPr>
            <a:spLocks noGrp="1"/>
          </p:cNvSpPr>
          <p:nvPr>
            <p:ph type="sldNum" sz="quarter" idx="12"/>
          </p:nvPr>
        </p:nvSpPr>
        <p:spPr bwMode="auto">
          <a:xfrm>
            <a:off x="7442201" y="6489700"/>
            <a:ext cx="3103563" cy="234950"/>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tx1"/>
                </a:solidFill>
                <a:latin typeface="Comic Sans MS" pitchFamily="66"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pPr>
              <a:defRPr/>
            </a:pPr>
            <a:r>
              <a:rPr lang="en-US"/>
              <a:t>Page </a:t>
            </a:r>
            <a:fld id="{51A33C25-B002-4BD5-8BBA-097041D972EE}" type="slidenum">
              <a:rPr lang="en-US" smtClean="0"/>
              <a:pPr>
                <a:defRPr/>
              </a:pPr>
              <a:t>92</a:t>
            </a:fld>
            <a:endParaRPr lang="en-US" altLang="en-US">
              <a:latin typeface="Comic Sans MS" pitchFamily="66" charset="0"/>
            </a:endParaRPr>
          </a:p>
        </p:txBody>
      </p:sp>
      <p:sp>
        <p:nvSpPr>
          <p:cNvPr id="37893" name="Rectangle 2"/>
          <p:cNvSpPr>
            <a:spLocks noGrp="1" noChangeArrowheads="1"/>
          </p:cNvSpPr>
          <p:nvPr>
            <p:ph type="title"/>
          </p:nvPr>
        </p:nvSpPr>
        <p:spPr>
          <a:xfrm>
            <a:off x="2101850" y="220664"/>
            <a:ext cx="7772400" cy="452437"/>
          </a:xfrm>
        </p:spPr>
        <p:txBody>
          <a:bodyPr/>
          <a:lstStyle/>
          <a:p>
            <a:r>
              <a:rPr lang="en-US" altLang="en-US"/>
              <a:t>Historical Overview</a:t>
            </a:r>
          </a:p>
        </p:txBody>
      </p:sp>
      <p:sp>
        <p:nvSpPr>
          <p:cNvPr id="37894" name="Rectangle 3"/>
          <p:cNvSpPr>
            <a:spLocks noGrp="1" noChangeArrowheads="1"/>
          </p:cNvSpPr>
          <p:nvPr>
            <p:ph type="body" idx="1"/>
          </p:nvPr>
        </p:nvSpPr>
        <p:spPr>
          <a:xfrm>
            <a:off x="1835150" y="1128713"/>
            <a:ext cx="8320088" cy="4114800"/>
          </a:xfrm>
        </p:spPr>
        <p:txBody>
          <a:bodyPr/>
          <a:lstStyle/>
          <a:p>
            <a:pPr>
              <a:lnSpc>
                <a:spcPct val="96000"/>
              </a:lnSpc>
            </a:pPr>
            <a:r>
              <a:rPr lang="en-US" altLang="en-US" sz="2000" b="1" dirty="0">
                <a:solidFill>
                  <a:srgbClr val="FF3300"/>
                </a:solidFill>
              </a:rPr>
              <a:t>Marylou Ingram</a:t>
            </a:r>
            <a:r>
              <a:rPr lang="en-US" altLang="en-US" sz="2000" b="1" dirty="0"/>
              <a:t> – 1950-60’s</a:t>
            </a:r>
            <a:r>
              <a:rPr lang="en-US" altLang="en-US" sz="2000" dirty="0"/>
              <a:t> - identified that radiation caused increase number of binucleated lymphocytes in peripheral blood - she used a scanner to detect these rare cells (1/10000)</a:t>
            </a:r>
          </a:p>
          <a:p>
            <a:pPr>
              <a:lnSpc>
                <a:spcPct val="96000"/>
              </a:lnSpc>
            </a:pPr>
            <a:endParaRPr lang="en-US" altLang="en-US" sz="2000" dirty="0"/>
          </a:p>
          <a:p>
            <a:pPr>
              <a:lnSpc>
                <a:spcPct val="96000"/>
              </a:lnSpc>
            </a:pPr>
            <a:endParaRPr lang="en-US" altLang="en-US" sz="2000" dirty="0"/>
          </a:p>
          <a:p>
            <a:pPr>
              <a:lnSpc>
                <a:spcPct val="96000"/>
              </a:lnSpc>
            </a:pPr>
            <a:endParaRPr lang="en-US" altLang="en-US" sz="2000" dirty="0"/>
          </a:p>
          <a:p>
            <a:endParaRPr lang="en-US" altLang="en-US" dirty="0"/>
          </a:p>
        </p:txBody>
      </p:sp>
      <p:pic>
        <p:nvPicPr>
          <p:cNvPr id="7" name="Picture 6" descr="A picture containing bird, flower, tree&#10;&#10;Description automatically generated">
            <a:extLst>
              <a:ext uri="{FF2B5EF4-FFF2-40B4-BE49-F238E27FC236}">
                <a16:creationId xmlns:a16="http://schemas.microsoft.com/office/drawing/2014/main" id="{8B44810D-ACAC-A244-88BB-663A72176B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43789" y="5078657"/>
            <a:ext cx="3501974" cy="1240939"/>
          </a:xfrm>
          <a:prstGeom prst="rect">
            <a:avLst/>
          </a:prstGeom>
          <a:ln>
            <a:solidFill>
              <a:srgbClr val="0070C0"/>
            </a:solidFill>
          </a:ln>
        </p:spPr>
      </p:pic>
      <p:pic>
        <p:nvPicPr>
          <p:cNvPr id="3" name="Picture 2" descr="A picture containing food, white, refrigerator, pizza&#10;&#10;Description automatically generated">
            <a:extLst>
              <a:ext uri="{FF2B5EF4-FFF2-40B4-BE49-F238E27FC236}">
                <a16:creationId xmlns:a16="http://schemas.microsoft.com/office/drawing/2014/main" id="{0073987B-90D3-8643-96B3-CFAB7E6AC9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89615" y="2051819"/>
            <a:ext cx="3446338" cy="4267777"/>
          </a:xfrm>
          <a:prstGeom prst="rect">
            <a:avLst/>
          </a:prstGeom>
        </p:spPr>
      </p:pic>
    </p:spTree>
    <p:extLst>
      <p:ext uri="{BB962C8B-B14F-4D97-AF65-F5344CB8AC3E}">
        <p14:creationId xmlns:p14="http://schemas.microsoft.com/office/powerpoint/2010/main" val="3327534321"/>
      </p:ext>
    </p:extLst>
  </p:cSld>
  <p:clrMapOvr>
    <a:masterClrMapping/>
  </p:clrMapOvr>
  <mc:AlternateContent xmlns:mc="http://schemas.openxmlformats.org/markup-compatibility/2006" xmlns:p14="http://schemas.microsoft.com/office/powerpoint/2010/main">
    <mc:Choice Requires="p14">
      <p:transition spd="slow" p14:dur="2000" advTm="118424"/>
    </mc:Choice>
    <mc:Fallback xmlns="">
      <p:transition spd="slow" advTm="118424"/>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350E4-0B26-5647-BA8B-1757EDCB6E6F}"/>
              </a:ext>
            </a:extLst>
          </p:cNvPr>
          <p:cNvSpPr>
            <a:spLocks noGrp="1"/>
          </p:cNvSpPr>
          <p:nvPr>
            <p:ph type="title"/>
          </p:nvPr>
        </p:nvSpPr>
        <p:spPr/>
        <p:txBody>
          <a:bodyPr/>
          <a:lstStyle/>
          <a:p>
            <a:r>
              <a:rPr lang="en-US" dirty="0"/>
              <a:t>Marylou Ingram</a:t>
            </a:r>
          </a:p>
        </p:txBody>
      </p:sp>
      <p:sp>
        <p:nvSpPr>
          <p:cNvPr id="4" name="Date Placeholder 3">
            <a:extLst>
              <a:ext uri="{FF2B5EF4-FFF2-40B4-BE49-F238E27FC236}">
                <a16:creationId xmlns:a16="http://schemas.microsoft.com/office/drawing/2014/main" id="{FC2A204E-AD3D-3E41-B9D5-8184DCB6CA9A}"/>
              </a:ext>
            </a:extLst>
          </p:cNvPr>
          <p:cNvSpPr>
            <a:spLocks noGrp="1"/>
          </p:cNvSpPr>
          <p:nvPr>
            <p:ph type="dt" sz="half" idx="10"/>
          </p:nvPr>
        </p:nvSpPr>
        <p:spPr bwMode="auto">
          <a:xfrm>
            <a:off x="1524001" y="6368556"/>
            <a:ext cx="1905001" cy="2651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sz="1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pPr>
              <a:defRPr/>
            </a:pPr>
            <a:fld id="{4EAD1172-93B3-A141-8957-7A1C2713CE97}" type="datetime12">
              <a:rPr lang="en-US" sz="900"/>
              <a:pPr>
                <a:defRPr/>
              </a:pPr>
              <a:t>3:16 PM</a:t>
            </a:fld>
            <a:endParaRPr lang="en-US" sz="900" dirty="0"/>
          </a:p>
        </p:txBody>
      </p:sp>
      <p:sp>
        <p:nvSpPr>
          <p:cNvPr id="5" name="Slide Number Placeholder 4">
            <a:extLst>
              <a:ext uri="{FF2B5EF4-FFF2-40B4-BE49-F238E27FC236}">
                <a16:creationId xmlns:a16="http://schemas.microsoft.com/office/drawing/2014/main" id="{707C98CA-3603-AE49-9FB1-9B16B7B0EEE9}"/>
              </a:ext>
            </a:extLst>
          </p:cNvPr>
          <p:cNvSpPr>
            <a:spLocks noGrp="1"/>
          </p:cNvSpPr>
          <p:nvPr>
            <p:ph type="sldNum" sz="quarter" idx="12"/>
          </p:nvPr>
        </p:nvSpPr>
        <p:spPr bwMode="auto">
          <a:xfrm>
            <a:off x="7442201" y="6489700"/>
            <a:ext cx="3103563" cy="234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tx1"/>
                </a:solidFill>
                <a:latin typeface="Comic Sans MS" pitchFamily="66"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pPr>
              <a:defRPr/>
            </a:pPr>
            <a:r>
              <a:rPr lang="en-US"/>
              <a:t>Page </a:t>
            </a:r>
            <a:fld id="{51A33C25-B002-4BD5-8BBA-097041D972EE}" type="slidenum">
              <a:rPr lang="en-US" smtClean="0"/>
              <a:pPr>
                <a:defRPr/>
              </a:pPr>
              <a:t>93</a:t>
            </a:fld>
            <a:endParaRPr lang="en-US"/>
          </a:p>
        </p:txBody>
      </p:sp>
      <p:pic>
        <p:nvPicPr>
          <p:cNvPr id="6" name="Picture 5">
            <a:extLst>
              <a:ext uri="{FF2B5EF4-FFF2-40B4-BE49-F238E27FC236}">
                <a16:creationId xmlns:a16="http://schemas.microsoft.com/office/drawing/2014/main" id="{763F5C8D-AF00-294D-94CB-3386E609302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27034" y="1027289"/>
            <a:ext cx="3162788" cy="4699000"/>
          </a:xfrm>
          <a:prstGeom prst="rect">
            <a:avLst/>
          </a:prstGeom>
        </p:spPr>
      </p:pic>
      <p:pic>
        <p:nvPicPr>
          <p:cNvPr id="7" name="Picture 6">
            <a:extLst>
              <a:ext uri="{FF2B5EF4-FFF2-40B4-BE49-F238E27FC236}">
                <a16:creationId xmlns:a16="http://schemas.microsoft.com/office/drawing/2014/main" id="{78B20C07-7852-8149-B924-6CF7070F94A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02178" y="1107721"/>
            <a:ext cx="4912549" cy="3684412"/>
          </a:xfrm>
          <a:prstGeom prst="rect">
            <a:avLst/>
          </a:prstGeom>
        </p:spPr>
      </p:pic>
      <p:sp>
        <p:nvSpPr>
          <p:cNvPr id="10" name="TextBox 9">
            <a:extLst>
              <a:ext uri="{FF2B5EF4-FFF2-40B4-BE49-F238E27FC236}">
                <a16:creationId xmlns:a16="http://schemas.microsoft.com/office/drawing/2014/main" id="{7BB1F2EE-220A-4C4D-B55E-7F77F64AF1C9}"/>
              </a:ext>
            </a:extLst>
          </p:cNvPr>
          <p:cNvSpPr txBox="1"/>
          <p:nvPr/>
        </p:nvSpPr>
        <p:spPr>
          <a:xfrm>
            <a:off x="2276241" y="5029247"/>
            <a:ext cx="3483646" cy="338554"/>
          </a:xfrm>
          <a:prstGeom prst="rect">
            <a:avLst/>
          </a:prstGeom>
          <a:noFill/>
        </p:spPr>
        <p:txBody>
          <a:bodyPr wrap="none" rtlCol="0">
            <a:spAutoFit/>
          </a:bodyPr>
          <a:lstStyle/>
          <a:p>
            <a:r>
              <a:rPr lang="en-US" sz="1600" dirty="0"/>
              <a:t>CYTO2010 Congress, Seattle, WA, 2010</a:t>
            </a:r>
          </a:p>
        </p:txBody>
      </p:sp>
    </p:spTree>
    <p:extLst>
      <p:ext uri="{BB962C8B-B14F-4D97-AF65-F5344CB8AC3E}">
        <p14:creationId xmlns:p14="http://schemas.microsoft.com/office/powerpoint/2010/main" val="393783862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Date Placeholder 3"/>
          <p:cNvSpPr>
            <a:spLocks noGrp="1"/>
          </p:cNvSpPr>
          <p:nvPr>
            <p:ph type="dt" sz="quarter" idx="10"/>
          </p:nvPr>
        </p:nvSpPr>
        <p:spPr bwMode="auto">
          <a:xfrm>
            <a:off x="1524001" y="6376989"/>
            <a:ext cx="1905001" cy="265112"/>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sz="1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pPr>
              <a:defRPr/>
            </a:pPr>
            <a:fld id="{4EAD1172-93B3-A141-8957-7A1C2713CE97}" type="datetime12">
              <a:rPr lang="en-US" sz="900"/>
              <a:pPr>
                <a:defRPr/>
              </a:pPr>
              <a:t>3:16 PM</a:t>
            </a:fld>
            <a:endParaRPr lang="en-US" altLang="en-US" sz="900" dirty="0"/>
          </a:p>
        </p:txBody>
      </p:sp>
      <p:sp>
        <p:nvSpPr>
          <p:cNvPr id="37892" name="Slide Number Placeholder 5"/>
          <p:cNvSpPr>
            <a:spLocks noGrp="1"/>
          </p:cNvSpPr>
          <p:nvPr>
            <p:ph type="sldNum" sz="quarter" idx="12"/>
          </p:nvPr>
        </p:nvSpPr>
        <p:spPr bwMode="auto">
          <a:xfrm>
            <a:off x="7442201" y="6504690"/>
            <a:ext cx="3103563" cy="234950"/>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tx1"/>
                </a:solidFill>
                <a:latin typeface="Comic Sans MS" pitchFamily="66"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pPr>
              <a:defRPr/>
            </a:pPr>
            <a:r>
              <a:rPr lang="en-US"/>
              <a:t>Page </a:t>
            </a:r>
            <a:fld id="{51A33C25-B002-4BD5-8BBA-097041D972EE}" type="slidenum">
              <a:rPr lang="en-US" smtClean="0"/>
              <a:pPr>
                <a:defRPr/>
              </a:pPr>
              <a:t>94</a:t>
            </a:fld>
            <a:endParaRPr lang="en-US" altLang="en-US">
              <a:latin typeface="Comic Sans MS" pitchFamily="66" charset="0"/>
            </a:endParaRPr>
          </a:p>
        </p:txBody>
      </p:sp>
      <p:sp>
        <p:nvSpPr>
          <p:cNvPr id="37893" name="Rectangle 2"/>
          <p:cNvSpPr>
            <a:spLocks noGrp="1" noChangeArrowheads="1"/>
          </p:cNvSpPr>
          <p:nvPr>
            <p:ph type="title"/>
          </p:nvPr>
        </p:nvSpPr>
        <p:spPr>
          <a:xfrm>
            <a:off x="2101850" y="220664"/>
            <a:ext cx="7772400" cy="452437"/>
          </a:xfrm>
        </p:spPr>
        <p:txBody>
          <a:bodyPr/>
          <a:lstStyle/>
          <a:p>
            <a:r>
              <a:rPr lang="en-US" altLang="en-US" dirty="0"/>
              <a:t>Marylou Ingram and Automated Imaging</a:t>
            </a:r>
          </a:p>
        </p:txBody>
      </p:sp>
      <p:sp>
        <p:nvSpPr>
          <p:cNvPr id="37894" name="Rectangle 3"/>
          <p:cNvSpPr>
            <a:spLocks noGrp="1" noChangeArrowheads="1"/>
          </p:cNvSpPr>
          <p:nvPr>
            <p:ph type="body" idx="1"/>
          </p:nvPr>
        </p:nvSpPr>
        <p:spPr>
          <a:xfrm>
            <a:off x="1677106" y="979488"/>
            <a:ext cx="5444772" cy="1660259"/>
          </a:xfrm>
        </p:spPr>
        <p:txBody>
          <a:bodyPr/>
          <a:lstStyle/>
          <a:p>
            <a:pPr>
              <a:lnSpc>
                <a:spcPct val="96000"/>
              </a:lnSpc>
            </a:pPr>
            <a:r>
              <a:rPr lang="en-US" altLang="en-US" sz="1600" b="1" dirty="0">
                <a:solidFill>
                  <a:srgbClr val="FF3300"/>
                </a:solidFill>
              </a:rPr>
              <a:t>Marylou Ingram</a:t>
            </a:r>
            <a:r>
              <a:rPr lang="en-US" altLang="en-US" sz="1600" b="1" dirty="0"/>
              <a:t> - 1960’s</a:t>
            </a:r>
            <a:r>
              <a:rPr lang="en-US" altLang="en-US" sz="1600" dirty="0"/>
              <a:t> - identified that radiation caused increase number of binucleated lymphocytes in peripheral blood - she used a scanner to detect these rare cells (1/10000)</a:t>
            </a:r>
          </a:p>
          <a:p>
            <a:pPr>
              <a:lnSpc>
                <a:spcPct val="96000"/>
              </a:lnSpc>
            </a:pPr>
            <a:endParaRPr lang="en-US" altLang="en-US" sz="1600" dirty="0"/>
          </a:p>
          <a:p>
            <a:pPr>
              <a:lnSpc>
                <a:spcPct val="96000"/>
              </a:lnSpc>
            </a:pPr>
            <a:r>
              <a:rPr lang="en-US" altLang="en-US" sz="1600" b="1" dirty="0">
                <a:solidFill>
                  <a:srgbClr val="FF3300"/>
                </a:solidFill>
              </a:rPr>
              <a:t>Preston</a:t>
            </a:r>
            <a:r>
              <a:rPr lang="en-US" altLang="en-US" sz="1600" b="1" dirty="0"/>
              <a:t> 1964,</a:t>
            </a:r>
            <a:r>
              <a:rPr lang="en-US" altLang="en-US" sz="1600" dirty="0"/>
              <a:t> </a:t>
            </a:r>
            <a:r>
              <a:rPr lang="en-US" altLang="en-US" sz="1600" dirty="0" err="1"/>
              <a:t>Cytoanalyzer</a:t>
            </a:r>
            <a:r>
              <a:rPr lang="en-US" altLang="en-US" sz="1600" dirty="0"/>
              <a:t> was designed to identify Ingram’s rare cells using a </a:t>
            </a:r>
            <a:r>
              <a:rPr lang="en-US" altLang="en-US" sz="1600" dirty="0" err="1">
                <a:solidFill>
                  <a:srgbClr val="FF3300"/>
                </a:solidFill>
              </a:rPr>
              <a:t>Vidicon</a:t>
            </a:r>
            <a:r>
              <a:rPr lang="en-US" altLang="en-US" sz="1600" dirty="0">
                <a:solidFill>
                  <a:srgbClr val="FF3300"/>
                </a:solidFill>
              </a:rPr>
              <a:t> based system</a:t>
            </a:r>
            <a:r>
              <a:rPr lang="en-US" altLang="en-US" sz="1600" dirty="0"/>
              <a:t> - digitized images of lymphocytes were produced stained with eosin-methylene azure dye combinations.</a:t>
            </a:r>
          </a:p>
          <a:p>
            <a:pPr>
              <a:lnSpc>
                <a:spcPct val="96000"/>
              </a:lnSpc>
            </a:pPr>
            <a:endParaRPr lang="en-US" altLang="en-US" sz="1600" dirty="0"/>
          </a:p>
          <a:p>
            <a:pPr>
              <a:lnSpc>
                <a:spcPct val="96000"/>
              </a:lnSpc>
            </a:pPr>
            <a:endParaRPr lang="en-US" altLang="en-US" sz="1600" dirty="0"/>
          </a:p>
          <a:p>
            <a:endParaRPr lang="en-US" altLang="en-US" sz="2400" dirty="0"/>
          </a:p>
        </p:txBody>
      </p:sp>
      <p:sp>
        <p:nvSpPr>
          <p:cNvPr id="37895" name="Text Box 4"/>
          <p:cNvSpPr txBox="1">
            <a:spLocks noChangeArrowheads="1"/>
          </p:cNvSpPr>
          <p:nvPr/>
        </p:nvSpPr>
        <p:spPr bwMode="auto">
          <a:xfrm>
            <a:off x="2545645" y="4616717"/>
            <a:ext cx="1106311" cy="767998"/>
          </a:xfrm>
          <a:prstGeom prst="rect">
            <a:avLst/>
          </a:prstGeom>
          <a:noFill/>
          <a:ln w="9525" algn="ctr">
            <a:noFill/>
            <a:miter lim="800000"/>
            <a:headEnd/>
            <a:tailEnd/>
          </a:ln>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endParaRPr lang="en-US" sz="900" dirty="0"/>
          </a:p>
          <a:p>
            <a:r>
              <a:rPr lang="en-US" altLang="en-US" sz="900" dirty="0">
                <a:latin typeface="Arial Unicode MS" pitchFamily="34" charset="-128"/>
              </a:rPr>
              <a:t> </a:t>
            </a:r>
          </a:p>
          <a:p>
            <a:endParaRPr lang="en-US" altLang="en-US" sz="900" dirty="0">
              <a:latin typeface="Arial Unicode MS" pitchFamily="34" charset="-128"/>
            </a:endParaRPr>
          </a:p>
          <a:p>
            <a:endParaRPr lang="en-US" altLang="en-US" sz="900" dirty="0">
              <a:latin typeface="Arial Unicode MS" pitchFamily="34" charset="-128"/>
            </a:endParaRPr>
          </a:p>
          <a:p>
            <a:endParaRPr lang="en-US" altLang="en-US" sz="900" dirty="0">
              <a:latin typeface="Arial Unicode MS" pitchFamily="34" charset="-128"/>
            </a:endParaRPr>
          </a:p>
          <a:p>
            <a:endParaRPr lang="en-US" altLang="en-US" sz="900" dirty="0">
              <a:latin typeface="Arial Unicode MS" pitchFamily="34" charset="-128"/>
            </a:endParaRPr>
          </a:p>
        </p:txBody>
      </p:sp>
      <p:pic>
        <p:nvPicPr>
          <p:cNvPr id="7" name="Picture 6" descr="A picture containing monitor&#10;&#10;Description automatically generated">
            <a:extLst>
              <a:ext uri="{FF2B5EF4-FFF2-40B4-BE49-F238E27FC236}">
                <a16:creationId xmlns:a16="http://schemas.microsoft.com/office/drawing/2014/main" id="{D10CA37C-A9A8-334E-8354-7295035071C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351739" y="896287"/>
            <a:ext cx="3316262" cy="4483960"/>
          </a:xfrm>
          <a:prstGeom prst="rect">
            <a:avLst/>
          </a:prstGeom>
        </p:spPr>
      </p:pic>
      <p:pic>
        <p:nvPicPr>
          <p:cNvPr id="3" name="Picture 2">
            <a:extLst>
              <a:ext uri="{FF2B5EF4-FFF2-40B4-BE49-F238E27FC236}">
                <a16:creationId xmlns:a16="http://schemas.microsoft.com/office/drawing/2014/main" id="{213027A6-14E1-D54B-8280-CB0A37308D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01851" y="4144525"/>
            <a:ext cx="4910211" cy="661811"/>
          </a:xfrm>
          <a:prstGeom prst="rect">
            <a:avLst/>
          </a:prstGeom>
        </p:spPr>
      </p:pic>
      <p:sp>
        <p:nvSpPr>
          <p:cNvPr id="4" name="TextBox 3">
            <a:extLst>
              <a:ext uri="{FF2B5EF4-FFF2-40B4-BE49-F238E27FC236}">
                <a16:creationId xmlns:a16="http://schemas.microsoft.com/office/drawing/2014/main" id="{AC5DE167-BA44-1E41-92B0-06BB637416EE}"/>
              </a:ext>
            </a:extLst>
          </p:cNvPr>
          <p:cNvSpPr txBox="1"/>
          <p:nvPr/>
        </p:nvSpPr>
        <p:spPr>
          <a:xfrm>
            <a:off x="2101850" y="5497723"/>
            <a:ext cx="7953022" cy="1061829"/>
          </a:xfrm>
          <a:prstGeom prst="rect">
            <a:avLst/>
          </a:prstGeom>
          <a:noFill/>
        </p:spPr>
        <p:txBody>
          <a:bodyPr wrap="square" rtlCol="0">
            <a:spAutoFit/>
          </a:bodyPr>
          <a:lstStyle/>
          <a:p>
            <a:r>
              <a:rPr lang="en-US" altLang="en-US" sz="900" b="1" dirty="0">
                <a:latin typeface="+mn-lt"/>
              </a:rPr>
              <a:t>References</a:t>
            </a:r>
            <a:r>
              <a:rPr lang="en-US" altLang="en-US" sz="900" dirty="0">
                <a:latin typeface="+mn-lt"/>
              </a:rPr>
              <a:t>: "Preparation of Cytologic Material for Automatic Scanning Machines" </a:t>
            </a:r>
            <a:r>
              <a:rPr lang="en-US" altLang="en-US" sz="900" dirty="0" err="1">
                <a:latin typeface="+mn-lt"/>
              </a:rPr>
              <a:t>J.C.Pruitt</a:t>
            </a:r>
            <a:r>
              <a:rPr lang="en-US" altLang="en-US" sz="900" dirty="0">
                <a:latin typeface="+mn-lt"/>
              </a:rPr>
              <a:t>, Ingraham, S.C.; Kaiser, R.F.; and </a:t>
            </a:r>
            <a:r>
              <a:rPr lang="en-US" altLang="en-US" sz="900" dirty="0" err="1">
                <a:latin typeface="+mn-lt"/>
              </a:rPr>
              <a:t>Hilberg</a:t>
            </a:r>
            <a:r>
              <a:rPr lang="en-US" altLang="en-US" sz="900" dirty="0">
                <a:latin typeface="+mn-lt"/>
              </a:rPr>
              <a:t>, A.W. – J. Nat. Cancer Inst.  22; 1105-1117, 1959 </a:t>
            </a:r>
          </a:p>
          <a:p>
            <a:r>
              <a:rPr lang="en-US" altLang="en-US" sz="900" dirty="0">
                <a:latin typeface="+mn-lt"/>
              </a:rPr>
              <a:t>"Field Trial of the </a:t>
            </a:r>
            <a:r>
              <a:rPr lang="en-US" altLang="en-US" sz="900" dirty="0" err="1">
                <a:latin typeface="+mn-lt"/>
              </a:rPr>
              <a:t>Cytoanalyzer</a:t>
            </a:r>
            <a:r>
              <a:rPr lang="en-US" altLang="en-US" sz="900" dirty="0">
                <a:latin typeface="+mn-lt"/>
              </a:rPr>
              <a:t>; 1186 Specimens Analyzed" </a:t>
            </a:r>
            <a:r>
              <a:rPr lang="en-US" altLang="en-US" sz="900" dirty="0" err="1">
                <a:latin typeface="+mn-lt"/>
              </a:rPr>
              <a:t>J.C.Pruitt</a:t>
            </a:r>
            <a:r>
              <a:rPr lang="en-US" altLang="en-US" sz="900" dirty="0">
                <a:latin typeface="+mn-lt"/>
              </a:rPr>
              <a:t>, Courtney, W.B.; </a:t>
            </a:r>
            <a:r>
              <a:rPr lang="en-US" altLang="en-US" sz="900" dirty="0" err="1">
                <a:latin typeface="+mn-lt"/>
              </a:rPr>
              <a:t>Hilberg</a:t>
            </a:r>
            <a:r>
              <a:rPr lang="en-US" altLang="en-US" sz="900" dirty="0">
                <a:latin typeface="+mn-lt"/>
              </a:rPr>
              <a:t>, A.W.; Ingraham, S.C.; Kaiser, R.F. and Houser, M.H. J. Nat. Cancer Inst. 24; 1167-1179, 1960</a:t>
            </a:r>
          </a:p>
          <a:p>
            <a:r>
              <a:rPr lang="en-US" altLang="en-US" sz="900" dirty="0">
                <a:latin typeface="+mn-lt"/>
              </a:rPr>
              <a:t> </a:t>
            </a:r>
            <a:r>
              <a:rPr lang="en-US" sz="900" dirty="0">
                <a:latin typeface="+mn-lt"/>
              </a:rPr>
              <a:t>“Importance of automatic pattern recognition techniques in the early detection of altered blood cell production”; Ingram, M. &amp; </a:t>
            </a:r>
            <a:r>
              <a:rPr lang="en-US" sz="900" dirty="0" err="1">
                <a:latin typeface="+mn-lt"/>
              </a:rPr>
              <a:t>Prestin</a:t>
            </a:r>
            <a:r>
              <a:rPr lang="en-US" sz="900" dirty="0">
                <a:latin typeface="+mn-lt"/>
              </a:rPr>
              <a:t>, K.;  Annals of the New York Academy of Sciences 113:1066-1072, 1964</a:t>
            </a:r>
          </a:p>
          <a:p>
            <a:endParaRPr lang="en-US" sz="900" dirty="0"/>
          </a:p>
        </p:txBody>
      </p:sp>
    </p:spTree>
    <p:extLst>
      <p:ext uri="{BB962C8B-B14F-4D97-AF65-F5344CB8AC3E}">
        <p14:creationId xmlns:p14="http://schemas.microsoft.com/office/powerpoint/2010/main" val="3262135970"/>
      </p:ext>
    </p:extLst>
  </p:cSld>
  <p:clrMapOvr>
    <a:masterClrMapping/>
  </p:clrMapOvr>
  <mc:AlternateContent xmlns:mc="http://schemas.openxmlformats.org/markup-compatibility/2006" xmlns:p14="http://schemas.microsoft.com/office/powerpoint/2010/main">
    <mc:Choice Requires="p14">
      <p:transition spd="slow" p14:dur="2000" advTm="118424"/>
    </mc:Choice>
    <mc:Fallback xmlns="">
      <p:transition spd="slow" advTm="118424"/>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a:extLst>
              <a:ext uri="{FF2B5EF4-FFF2-40B4-BE49-F238E27FC236}">
                <a16:creationId xmlns:a16="http://schemas.microsoft.com/office/drawing/2014/main" id="{416D4F99-60EB-D54E-AB28-43AE40B1A0E1}"/>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122882" name="Rectangle 3">
            <a:extLst>
              <a:ext uri="{FF2B5EF4-FFF2-40B4-BE49-F238E27FC236}">
                <a16:creationId xmlns:a16="http://schemas.microsoft.com/office/drawing/2014/main" id="{B714FE87-DCF2-FB44-9B68-744363EEB391}"/>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pic>
        <p:nvPicPr>
          <p:cNvPr id="122883" name="Picture 4">
            <a:extLst>
              <a:ext uri="{FF2B5EF4-FFF2-40B4-BE49-F238E27FC236}">
                <a16:creationId xmlns:a16="http://schemas.microsoft.com/office/drawing/2014/main" id="{3E216511-F6AD-704E-9F82-C05B9EB71F2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98725" y="0"/>
            <a:ext cx="6694488" cy="644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Line 5">
            <a:extLst>
              <a:ext uri="{FF2B5EF4-FFF2-40B4-BE49-F238E27FC236}">
                <a16:creationId xmlns:a16="http://schemas.microsoft.com/office/drawing/2014/main" id="{3744DC2A-CE5E-C049-9552-2B9AC08BE1C2}"/>
              </a:ext>
            </a:extLst>
          </p:cNvPr>
          <p:cNvSpPr>
            <a:spLocks noChangeShapeType="1"/>
          </p:cNvSpPr>
          <p:nvPr/>
        </p:nvSpPr>
        <p:spPr bwMode="auto">
          <a:xfrm>
            <a:off x="9588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57350" name="Line 6">
            <a:extLst>
              <a:ext uri="{FF2B5EF4-FFF2-40B4-BE49-F238E27FC236}">
                <a16:creationId xmlns:a16="http://schemas.microsoft.com/office/drawing/2014/main" id="{72FE3AEF-95FE-7545-AE61-B843A29925D4}"/>
              </a:ext>
            </a:extLst>
          </p:cNvPr>
          <p:cNvSpPr>
            <a:spLocks noChangeShapeType="1"/>
          </p:cNvSpPr>
          <p:nvPr/>
        </p:nvSpPr>
        <p:spPr bwMode="auto">
          <a:xfrm>
            <a:off x="9588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22886" name="Oval 7">
            <a:extLst>
              <a:ext uri="{FF2B5EF4-FFF2-40B4-BE49-F238E27FC236}">
                <a16:creationId xmlns:a16="http://schemas.microsoft.com/office/drawing/2014/main" id="{A9550D34-22E8-BD4B-8599-1DAC87C25276}"/>
              </a:ext>
            </a:extLst>
          </p:cNvPr>
          <p:cNvSpPr>
            <a:spLocks noChangeArrowheads="1"/>
          </p:cNvSpPr>
          <p:nvPr/>
        </p:nvSpPr>
        <p:spPr bwMode="auto">
          <a:xfrm>
            <a:off x="9493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887" name="Oval 8">
            <a:extLst>
              <a:ext uri="{FF2B5EF4-FFF2-40B4-BE49-F238E27FC236}">
                <a16:creationId xmlns:a16="http://schemas.microsoft.com/office/drawing/2014/main" id="{E92FFFD7-5EE5-334B-9AB5-7B73FE69FBEB}"/>
              </a:ext>
            </a:extLst>
          </p:cNvPr>
          <p:cNvSpPr>
            <a:spLocks noChangeArrowheads="1"/>
          </p:cNvSpPr>
          <p:nvPr/>
        </p:nvSpPr>
        <p:spPr bwMode="auto">
          <a:xfrm>
            <a:off x="9496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888" name="Oval 9">
            <a:extLst>
              <a:ext uri="{FF2B5EF4-FFF2-40B4-BE49-F238E27FC236}">
                <a16:creationId xmlns:a16="http://schemas.microsoft.com/office/drawing/2014/main" id="{A2C9F885-C18A-0343-8897-7E7BD977BEA8}"/>
              </a:ext>
            </a:extLst>
          </p:cNvPr>
          <p:cNvSpPr>
            <a:spLocks noChangeArrowheads="1"/>
          </p:cNvSpPr>
          <p:nvPr/>
        </p:nvSpPr>
        <p:spPr bwMode="auto">
          <a:xfrm>
            <a:off x="9499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889" name="Oval 10">
            <a:extLst>
              <a:ext uri="{FF2B5EF4-FFF2-40B4-BE49-F238E27FC236}">
                <a16:creationId xmlns:a16="http://schemas.microsoft.com/office/drawing/2014/main" id="{25B05A40-DA32-4E47-A79D-4F4F1B088B11}"/>
              </a:ext>
            </a:extLst>
          </p:cNvPr>
          <p:cNvSpPr>
            <a:spLocks noChangeArrowheads="1"/>
          </p:cNvSpPr>
          <p:nvPr/>
        </p:nvSpPr>
        <p:spPr bwMode="auto">
          <a:xfrm>
            <a:off x="9491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890" name="Oval 11">
            <a:extLst>
              <a:ext uri="{FF2B5EF4-FFF2-40B4-BE49-F238E27FC236}">
                <a16:creationId xmlns:a16="http://schemas.microsoft.com/office/drawing/2014/main" id="{A5CD2FD9-E549-7547-A89A-2ABF98C9B9A9}"/>
              </a:ext>
            </a:extLst>
          </p:cNvPr>
          <p:cNvSpPr>
            <a:spLocks noChangeArrowheads="1"/>
          </p:cNvSpPr>
          <p:nvPr/>
        </p:nvSpPr>
        <p:spPr bwMode="auto">
          <a:xfrm>
            <a:off x="9498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891" name="Oval 12">
            <a:extLst>
              <a:ext uri="{FF2B5EF4-FFF2-40B4-BE49-F238E27FC236}">
                <a16:creationId xmlns:a16="http://schemas.microsoft.com/office/drawing/2014/main" id="{BAAB4329-A682-CF47-8E6E-490161D671D4}"/>
              </a:ext>
            </a:extLst>
          </p:cNvPr>
          <p:cNvSpPr>
            <a:spLocks noChangeArrowheads="1"/>
          </p:cNvSpPr>
          <p:nvPr/>
        </p:nvSpPr>
        <p:spPr bwMode="auto">
          <a:xfrm>
            <a:off x="9501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892" name="Oval 13">
            <a:extLst>
              <a:ext uri="{FF2B5EF4-FFF2-40B4-BE49-F238E27FC236}">
                <a16:creationId xmlns:a16="http://schemas.microsoft.com/office/drawing/2014/main" id="{B1789171-8932-324B-A398-042A6B28D0B6}"/>
              </a:ext>
            </a:extLst>
          </p:cNvPr>
          <p:cNvSpPr>
            <a:spLocks noChangeArrowheads="1"/>
          </p:cNvSpPr>
          <p:nvPr/>
        </p:nvSpPr>
        <p:spPr bwMode="auto">
          <a:xfrm>
            <a:off x="9493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893" name="Oval 14">
            <a:extLst>
              <a:ext uri="{FF2B5EF4-FFF2-40B4-BE49-F238E27FC236}">
                <a16:creationId xmlns:a16="http://schemas.microsoft.com/office/drawing/2014/main" id="{69B07890-CDA6-C041-807A-1F8418EC7392}"/>
              </a:ext>
            </a:extLst>
          </p:cNvPr>
          <p:cNvSpPr>
            <a:spLocks noChangeArrowheads="1"/>
          </p:cNvSpPr>
          <p:nvPr/>
        </p:nvSpPr>
        <p:spPr bwMode="auto">
          <a:xfrm>
            <a:off x="9483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894" name="Oval 15">
            <a:extLst>
              <a:ext uri="{FF2B5EF4-FFF2-40B4-BE49-F238E27FC236}">
                <a16:creationId xmlns:a16="http://schemas.microsoft.com/office/drawing/2014/main" id="{DC60458E-04B8-AD40-9EFF-AC528FF94162}"/>
              </a:ext>
            </a:extLst>
          </p:cNvPr>
          <p:cNvSpPr>
            <a:spLocks noChangeArrowheads="1"/>
          </p:cNvSpPr>
          <p:nvPr/>
        </p:nvSpPr>
        <p:spPr bwMode="auto">
          <a:xfrm>
            <a:off x="9485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895" name="Oval 16">
            <a:extLst>
              <a:ext uri="{FF2B5EF4-FFF2-40B4-BE49-F238E27FC236}">
                <a16:creationId xmlns:a16="http://schemas.microsoft.com/office/drawing/2014/main" id="{33CF326F-27D1-ED4B-918D-AC3A5BC623D8}"/>
              </a:ext>
            </a:extLst>
          </p:cNvPr>
          <p:cNvSpPr>
            <a:spLocks noChangeArrowheads="1"/>
          </p:cNvSpPr>
          <p:nvPr/>
        </p:nvSpPr>
        <p:spPr bwMode="auto">
          <a:xfrm>
            <a:off x="9486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896" name="Oval 17">
            <a:extLst>
              <a:ext uri="{FF2B5EF4-FFF2-40B4-BE49-F238E27FC236}">
                <a16:creationId xmlns:a16="http://schemas.microsoft.com/office/drawing/2014/main" id="{A9E53BA2-342D-E047-9722-C45908E13AE0}"/>
              </a:ext>
            </a:extLst>
          </p:cNvPr>
          <p:cNvSpPr>
            <a:spLocks noChangeArrowheads="1"/>
          </p:cNvSpPr>
          <p:nvPr/>
        </p:nvSpPr>
        <p:spPr bwMode="auto">
          <a:xfrm>
            <a:off x="9501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897" name="Oval 18">
            <a:extLst>
              <a:ext uri="{FF2B5EF4-FFF2-40B4-BE49-F238E27FC236}">
                <a16:creationId xmlns:a16="http://schemas.microsoft.com/office/drawing/2014/main" id="{8AA3F39F-5486-3746-BF1A-45F589D3BAED}"/>
              </a:ext>
            </a:extLst>
          </p:cNvPr>
          <p:cNvSpPr>
            <a:spLocks noChangeArrowheads="1"/>
          </p:cNvSpPr>
          <p:nvPr/>
        </p:nvSpPr>
        <p:spPr bwMode="auto">
          <a:xfrm>
            <a:off x="9494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898" name="Oval 19">
            <a:extLst>
              <a:ext uri="{FF2B5EF4-FFF2-40B4-BE49-F238E27FC236}">
                <a16:creationId xmlns:a16="http://schemas.microsoft.com/office/drawing/2014/main" id="{1B2F3FD9-F425-2E4F-A2C9-6C35F963BEDF}"/>
              </a:ext>
            </a:extLst>
          </p:cNvPr>
          <p:cNvSpPr>
            <a:spLocks noChangeArrowheads="1"/>
          </p:cNvSpPr>
          <p:nvPr/>
        </p:nvSpPr>
        <p:spPr bwMode="auto">
          <a:xfrm>
            <a:off x="9494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899" name="Oval 20">
            <a:extLst>
              <a:ext uri="{FF2B5EF4-FFF2-40B4-BE49-F238E27FC236}">
                <a16:creationId xmlns:a16="http://schemas.microsoft.com/office/drawing/2014/main" id="{6B0469B7-C984-CE44-BBE8-6070DA154777}"/>
              </a:ext>
            </a:extLst>
          </p:cNvPr>
          <p:cNvSpPr>
            <a:spLocks noChangeArrowheads="1"/>
          </p:cNvSpPr>
          <p:nvPr/>
        </p:nvSpPr>
        <p:spPr bwMode="auto">
          <a:xfrm>
            <a:off x="9490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900" name="Oval 21">
            <a:extLst>
              <a:ext uri="{FF2B5EF4-FFF2-40B4-BE49-F238E27FC236}">
                <a16:creationId xmlns:a16="http://schemas.microsoft.com/office/drawing/2014/main" id="{FD7E9AF3-B551-7947-9C1D-A7357514E6D1}"/>
              </a:ext>
            </a:extLst>
          </p:cNvPr>
          <p:cNvSpPr>
            <a:spLocks noChangeArrowheads="1"/>
          </p:cNvSpPr>
          <p:nvPr/>
        </p:nvSpPr>
        <p:spPr bwMode="auto">
          <a:xfrm>
            <a:off x="9490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901" name="Oval 22">
            <a:extLst>
              <a:ext uri="{FF2B5EF4-FFF2-40B4-BE49-F238E27FC236}">
                <a16:creationId xmlns:a16="http://schemas.microsoft.com/office/drawing/2014/main" id="{09CD12B0-8890-0349-B206-D264EA77BBE9}"/>
              </a:ext>
            </a:extLst>
          </p:cNvPr>
          <p:cNvSpPr>
            <a:spLocks noChangeArrowheads="1"/>
          </p:cNvSpPr>
          <p:nvPr/>
        </p:nvSpPr>
        <p:spPr bwMode="auto">
          <a:xfrm>
            <a:off x="9486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902" name="Oval 24">
            <a:extLst>
              <a:ext uri="{FF2B5EF4-FFF2-40B4-BE49-F238E27FC236}">
                <a16:creationId xmlns:a16="http://schemas.microsoft.com/office/drawing/2014/main" id="{B740BBE8-55C0-774A-96B8-DE0359E3AD0A}"/>
              </a:ext>
            </a:extLst>
          </p:cNvPr>
          <p:cNvSpPr>
            <a:spLocks noChangeArrowheads="1"/>
          </p:cNvSpPr>
          <p:nvPr/>
        </p:nvSpPr>
        <p:spPr bwMode="auto">
          <a:xfrm>
            <a:off x="9483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903" name="Oval 25">
            <a:extLst>
              <a:ext uri="{FF2B5EF4-FFF2-40B4-BE49-F238E27FC236}">
                <a16:creationId xmlns:a16="http://schemas.microsoft.com/office/drawing/2014/main" id="{A428ECE6-1222-6D4E-8A3E-C9B3C5055FE1}"/>
              </a:ext>
            </a:extLst>
          </p:cNvPr>
          <p:cNvSpPr>
            <a:spLocks noChangeArrowheads="1"/>
          </p:cNvSpPr>
          <p:nvPr/>
        </p:nvSpPr>
        <p:spPr bwMode="auto">
          <a:xfrm>
            <a:off x="9491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904" name="Oval 26">
            <a:extLst>
              <a:ext uri="{FF2B5EF4-FFF2-40B4-BE49-F238E27FC236}">
                <a16:creationId xmlns:a16="http://schemas.microsoft.com/office/drawing/2014/main" id="{2CDE0CEB-4AA5-AD49-A211-B8C2500AE96B}"/>
              </a:ext>
            </a:extLst>
          </p:cNvPr>
          <p:cNvSpPr>
            <a:spLocks noChangeArrowheads="1"/>
          </p:cNvSpPr>
          <p:nvPr/>
        </p:nvSpPr>
        <p:spPr bwMode="auto">
          <a:xfrm>
            <a:off x="9488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905" name="Oval 27">
            <a:extLst>
              <a:ext uri="{FF2B5EF4-FFF2-40B4-BE49-F238E27FC236}">
                <a16:creationId xmlns:a16="http://schemas.microsoft.com/office/drawing/2014/main" id="{BD11D734-8F07-8F41-AFA8-936AE29F4B0C}"/>
              </a:ext>
            </a:extLst>
          </p:cNvPr>
          <p:cNvSpPr>
            <a:spLocks noChangeArrowheads="1"/>
          </p:cNvSpPr>
          <p:nvPr/>
        </p:nvSpPr>
        <p:spPr bwMode="auto">
          <a:xfrm>
            <a:off x="9485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906" name="Oval 28">
            <a:extLst>
              <a:ext uri="{FF2B5EF4-FFF2-40B4-BE49-F238E27FC236}">
                <a16:creationId xmlns:a16="http://schemas.microsoft.com/office/drawing/2014/main" id="{71449871-3885-3C4D-9B48-F3B114A59CDB}"/>
              </a:ext>
            </a:extLst>
          </p:cNvPr>
          <p:cNvSpPr>
            <a:spLocks noChangeArrowheads="1"/>
          </p:cNvSpPr>
          <p:nvPr/>
        </p:nvSpPr>
        <p:spPr bwMode="auto">
          <a:xfrm>
            <a:off x="9493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907" name="Oval 29">
            <a:extLst>
              <a:ext uri="{FF2B5EF4-FFF2-40B4-BE49-F238E27FC236}">
                <a16:creationId xmlns:a16="http://schemas.microsoft.com/office/drawing/2014/main" id="{10A3DA2A-964B-3B44-B3DF-5722962F5E67}"/>
              </a:ext>
            </a:extLst>
          </p:cNvPr>
          <p:cNvSpPr>
            <a:spLocks noChangeArrowheads="1"/>
          </p:cNvSpPr>
          <p:nvPr/>
        </p:nvSpPr>
        <p:spPr bwMode="auto">
          <a:xfrm>
            <a:off x="9490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908" name="Oval 31">
            <a:extLst>
              <a:ext uri="{FF2B5EF4-FFF2-40B4-BE49-F238E27FC236}">
                <a16:creationId xmlns:a16="http://schemas.microsoft.com/office/drawing/2014/main" id="{4D4A2313-9FEB-D04F-AC1D-97C1E01CBA7D}"/>
              </a:ext>
            </a:extLst>
          </p:cNvPr>
          <p:cNvSpPr>
            <a:spLocks noChangeArrowheads="1"/>
          </p:cNvSpPr>
          <p:nvPr/>
        </p:nvSpPr>
        <p:spPr bwMode="auto">
          <a:xfrm>
            <a:off x="9490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909" name="Oval 32">
            <a:extLst>
              <a:ext uri="{FF2B5EF4-FFF2-40B4-BE49-F238E27FC236}">
                <a16:creationId xmlns:a16="http://schemas.microsoft.com/office/drawing/2014/main" id="{E5E450F4-A567-4B42-B7E4-72A315A5C8E3}"/>
              </a:ext>
            </a:extLst>
          </p:cNvPr>
          <p:cNvSpPr>
            <a:spLocks noChangeArrowheads="1"/>
          </p:cNvSpPr>
          <p:nvPr/>
        </p:nvSpPr>
        <p:spPr bwMode="auto">
          <a:xfrm>
            <a:off x="9486900" y="513556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7375" name="Text Box 33">
            <a:extLst>
              <a:ext uri="{FF2B5EF4-FFF2-40B4-BE49-F238E27FC236}">
                <a16:creationId xmlns:a16="http://schemas.microsoft.com/office/drawing/2014/main" id="{592BD2DF-60AF-B04F-8738-EA2CC88D7EF9}"/>
              </a:ext>
            </a:extLst>
          </p:cNvPr>
          <p:cNvSpPr txBox="1">
            <a:spLocks noChangeArrowheads="1"/>
          </p:cNvSpPr>
          <p:nvPr/>
        </p:nvSpPr>
        <p:spPr bwMode="auto">
          <a:xfrm>
            <a:off x="9677400" y="5719763"/>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1966</a:t>
            </a:r>
          </a:p>
        </p:txBody>
      </p:sp>
      <p:sp>
        <p:nvSpPr>
          <p:cNvPr id="122911" name="Oval 34">
            <a:extLst>
              <a:ext uri="{FF2B5EF4-FFF2-40B4-BE49-F238E27FC236}">
                <a16:creationId xmlns:a16="http://schemas.microsoft.com/office/drawing/2014/main" id="{CD2C4684-DB85-5441-80F2-64984827647D}"/>
              </a:ext>
            </a:extLst>
          </p:cNvPr>
          <p:cNvSpPr>
            <a:spLocks noChangeArrowheads="1"/>
          </p:cNvSpPr>
          <p:nvPr/>
        </p:nvSpPr>
        <p:spPr bwMode="auto">
          <a:xfrm>
            <a:off x="9488488" y="51355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912" name="Oval 35">
            <a:extLst>
              <a:ext uri="{FF2B5EF4-FFF2-40B4-BE49-F238E27FC236}">
                <a16:creationId xmlns:a16="http://schemas.microsoft.com/office/drawing/2014/main" id="{AD4B7293-6DD3-2A42-9176-9A631B60A5D4}"/>
              </a:ext>
            </a:extLst>
          </p:cNvPr>
          <p:cNvSpPr>
            <a:spLocks noChangeArrowheads="1"/>
          </p:cNvSpPr>
          <p:nvPr/>
        </p:nvSpPr>
        <p:spPr bwMode="auto">
          <a:xfrm>
            <a:off x="9485313" y="5332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913" name="Oval 36">
            <a:extLst>
              <a:ext uri="{FF2B5EF4-FFF2-40B4-BE49-F238E27FC236}">
                <a16:creationId xmlns:a16="http://schemas.microsoft.com/office/drawing/2014/main" id="{1DCC3AAB-534D-8242-B013-93E484E6ABC1}"/>
              </a:ext>
            </a:extLst>
          </p:cNvPr>
          <p:cNvSpPr>
            <a:spLocks noChangeArrowheads="1"/>
          </p:cNvSpPr>
          <p:nvPr/>
        </p:nvSpPr>
        <p:spPr bwMode="auto">
          <a:xfrm>
            <a:off x="9493250" y="55181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914" name="Oval 37">
            <a:extLst>
              <a:ext uri="{FF2B5EF4-FFF2-40B4-BE49-F238E27FC236}">
                <a16:creationId xmlns:a16="http://schemas.microsoft.com/office/drawing/2014/main" id="{DC881B29-04EB-4744-87E3-604213F62A4E}"/>
              </a:ext>
            </a:extLst>
          </p:cNvPr>
          <p:cNvSpPr>
            <a:spLocks noChangeArrowheads="1"/>
          </p:cNvSpPr>
          <p:nvPr/>
        </p:nvSpPr>
        <p:spPr bwMode="auto">
          <a:xfrm>
            <a:off x="9490075" y="56927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915" name="Oval 38">
            <a:extLst>
              <a:ext uri="{FF2B5EF4-FFF2-40B4-BE49-F238E27FC236}">
                <a16:creationId xmlns:a16="http://schemas.microsoft.com/office/drawing/2014/main" id="{7D76399B-F453-1A42-8ACE-DE35DE957F82}"/>
              </a:ext>
            </a:extLst>
          </p:cNvPr>
          <p:cNvSpPr>
            <a:spLocks noChangeArrowheads="1"/>
          </p:cNvSpPr>
          <p:nvPr/>
        </p:nvSpPr>
        <p:spPr bwMode="auto">
          <a:xfrm>
            <a:off x="9486900" y="587851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E872D8F8-3303-5C4F-BE62-DCEF621CB4D8}"/>
              </a:ext>
            </a:extLst>
          </p:cNvPr>
          <p:cNvSpPr>
            <a:spLocks noGrp="1" noChangeArrowheads="1"/>
          </p:cNvSpPr>
          <p:nvPr>
            <p:ph type="title"/>
          </p:nvPr>
        </p:nvSpPr>
        <p:spPr>
          <a:xfrm>
            <a:off x="1524001" y="0"/>
            <a:ext cx="4811713" cy="801688"/>
          </a:xfrm>
        </p:spPr>
        <p:txBody>
          <a:bodyPr/>
          <a:lstStyle/>
          <a:p>
            <a:pPr>
              <a:defRPr/>
            </a:pPr>
            <a:r>
              <a:rPr lang="en-US" altLang="en-US">
                <a:ea typeface="+mj-ea"/>
              </a:rPr>
              <a:t>Young &amp; Roberts, 1952</a:t>
            </a:r>
          </a:p>
        </p:txBody>
      </p:sp>
      <p:sp>
        <p:nvSpPr>
          <p:cNvPr id="124930" name="Rectangle 3">
            <a:extLst>
              <a:ext uri="{FF2B5EF4-FFF2-40B4-BE49-F238E27FC236}">
                <a16:creationId xmlns:a16="http://schemas.microsoft.com/office/drawing/2014/main" id="{FD16552F-4B7D-154F-AC02-DCAD20C9A971}"/>
              </a:ext>
            </a:extLst>
          </p:cNvPr>
          <p:cNvSpPr>
            <a:spLocks noGrp="1" noChangeArrowheads="1"/>
          </p:cNvSpPr>
          <p:nvPr>
            <p:ph type="body" idx="1"/>
          </p:nvPr>
        </p:nvSpPr>
        <p:spPr>
          <a:xfrm>
            <a:off x="1819275" y="1006475"/>
            <a:ext cx="3231696" cy="4114800"/>
          </a:xfrm>
        </p:spPr>
        <p:txBody>
          <a:bodyPr/>
          <a:lstStyle/>
          <a:p>
            <a:r>
              <a:rPr lang="en-US" altLang="en-US" sz="1600" dirty="0">
                <a:ea typeface="ＭＳ Ｐゴシック" panose="020B0600070205080204" pitchFamily="34" charset="-128"/>
              </a:rPr>
              <a:t>Flying spot” microscope based on a scanned spot on the surface of an oscilloscope tube as the illuminant in an image plane of a microscope and a photocell positioned to capture all the light that entered the eyepiece as the detector</a:t>
            </a:r>
          </a:p>
          <a:p>
            <a:endParaRPr lang="en-US" altLang="en-US" sz="1600" dirty="0">
              <a:ea typeface="ＭＳ Ｐゴシック" panose="020B0600070205080204" pitchFamily="34" charset="-128"/>
            </a:endParaRPr>
          </a:p>
        </p:txBody>
      </p:sp>
      <p:sp>
        <p:nvSpPr>
          <p:cNvPr id="58372" name="Text Box 4">
            <a:extLst>
              <a:ext uri="{FF2B5EF4-FFF2-40B4-BE49-F238E27FC236}">
                <a16:creationId xmlns:a16="http://schemas.microsoft.com/office/drawing/2014/main" id="{3F5C2A62-C456-774C-AAEA-F4614A281BD9}"/>
              </a:ext>
            </a:extLst>
          </p:cNvPr>
          <p:cNvSpPr txBox="1">
            <a:spLocks noChangeArrowheads="1"/>
          </p:cNvSpPr>
          <p:nvPr/>
        </p:nvSpPr>
        <p:spPr bwMode="auto">
          <a:xfrm>
            <a:off x="2365727" y="5636082"/>
            <a:ext cx="2685245" cy="430887"/>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100" dirty="0">
                <a:solidFill>
                  <a:srgbClr val="5542E0"/>
                </a:solidFill>
                <a:ea typeface="+mn-ea"/>
              </a:rPr>
              <a:t>Reference: Young, J.Z., Roberts, F., 1951. A flying spot microscope. Nature 167, 231.</a:t>
            </a:r>
          </a:p>
        </p:txBody>
      </p:sp>
      <p:pic>
        <p:nvPicPr>
          <p:cNvPr id="3" name="Picture 2" descr="A close up of a newspaper&#10;&#10;Description automatically generated">
            <a:extLst>
              <a:ext uri="{FF2B5EF4-FFF2-40B4-BE49-F238E27FC236}">
                <a16:creationId xmlns:a16="http://schemas.microsoft.com/office/drawing/2014/main" id="{493CCF73-51AC-8149-8BA2-4D0DD99842C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84260" y="197375"/>
            <a:ext cx="4383741" cy="6210300"/>
          </a:xfrm>
          <a:prstGeom prst="rect">
            <a:avLst/>
          </a:prstGeom>
        </p:spPr>
      </p:pic>
    </p:spTree>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D4C2E8F7-3635-014F-B4DF-408574DC41CA}"/>
              </a:ext>
            </a:extLst>
          </p:cNvPr>
          <p:cNvSpPr>
            <a:spLocks noGrp="1" noChangeArrowheads="1"/>
          </p:cNvSpPr>
          <p:nvPr>
            <p:ph type="title"/>
          </p:nvPr>
        </p:nvSpPr>
        <p:spPr>
          <a:xfrm>
            <a:off x="1524000" y="1"/>
            <a:ext cx="5405438" cy="720725"/>
          </a:xfrm>
        </p:spPr>
        <p:txBody>
          <a:bodyPr/>
          <a:lstStyle/>
          <a:p>
            <a:pPr>
              <a:defRPr/>
            </a:pPr>
            <a:r>
              <a:rPr lang="en-US" altLang="en-US">
                <a:ea typeface="+mj-ea"/>
              </a:rPr>
              <a:t>Confocal Microscope -1986-1988</a:t>
            </a:r>
          </a:p>
        </p:txBody>
      </p:sp>
      <p:sp>
        <p:nvSpPr>
          <p:cNvPr id="126978" name="Rectangle 3">
            <a:extLst>
              <a:ext uri="{FF2B5EF4-FFF2-40B4-BE49-F238E27FC236}">
                <a16:creationId xmlns:a16="http://schemas.microsoft.com/office/drawing/2014/main" id="{19A9F6F2-CB85-7546-8522-2F0722308A74}"/>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pic>
        <p:nvPicPr>
          <p:cNvPr id="126979" name="Picture 4">
            <a:extLst>
              <a:ext uri="{FF2B5EF4-FFF2-40B4-BE49-F238E27FC236}">
                <a16:creationId xmlns:a16="http://schemas.microsoft.com/office/drawing/2014/main" id="{91C84957-11EC-364D-B81D-482667BC484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662113" y="1644650"/>
            <a:ext cx="4819650" cy="2116138"/>
          </a:xfrm>
          <a:prstGeom prst="rect">
            <a:avLst/>
          </a:prstGeom>
          <a:noFill/>
          <a:ln w="12699">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6980" name="Text Box 5">
            <a:extLst>
              <a:ext uri="{FF2B5EF4-FFF2-40B4-BE49-F238E27FC236}">
                <a16:creationId xmlns:a16="http://schemas.microsoft.com/office/drawing/2014/main" id="{420BC909-315D-6E4D-A0F1-F4CF90F2EF38}"/>
              </a:ext>
            </a:extLst>
          </p:cNvPr>
          <p:cNvSpPr txBox="1">
            <a:spLocks noChangeArrowheads="1"/>
          </p:cNvSpPr>
          <p:nvPr/>
        </p:nvSpPr>
        <p:spPr bwMode="auto">
          <a:xfrm>
            <a:off x="2465388" y="6262689"/>
            <a:ext cx="2768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000">
                <a:solidFill>
                  <a:srgbClr val="000000"/>
                </a:solidFill>
              </a:rPr>
              <a:t>Image from Biology of the Cell 95 (2003) 335–342</a:t>
            </a:r>
          </a:p>
        </p:txBody>
      </p:sp>
      <p:pic>
        <p:nvPicPr>
          <p:cNvPr id="126981" name="Picture 6">
            <a:extLst>
              <a:ext uri="{FF2B5EF4-FFF2-40B4-BE49-F238E27FC236}">
                <a16:creationId xmlns:a16="http://schemas.microsoft.com/office/drawing/2014/main" id="{79FC007D-C7B5-4D43-A21E-96E0C3DD4D17}"/>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457826" y="3794125"/>
            <a:ext cx="3681413"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2" name="Text Box 7">
            <a:extLst>
              <a:ext uri="{FF2B5EF4-FFF2-40B4-BE49-F238E27FC236}">
                <a16:creationId xmlns:a16="http://schemas.microsoft.com/office/drawing/2014/main" id="{B3D15D7A-A57C-E249-8EEF-3C1AD3EAFE2F}"/>
              </a:ext>
            </a:extLst>
          </p:cNvPr>
          <p:cNvSpPr txBox="1">
            <a:spLocks noChangeArrowheads="1"/>
          </p:cNvSpPr>
          <p:nvPr/>
        </p:nvSpPr>
        <p:spPr bwMode="auto">
          <a:xfrm>
            <a:off x="1812926" y="865189"/>
            <a:ext cx="65563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2000" i="0"/>
              <a:t>MRC Laboratory of Molecular Biology in Cambridge in 1986</a:t>
            </a:r>
            <a:endParaRPr lang="en-US" altLang="en-US" sz="2000"/>
          </a:p>
        </p:txBody>
      </p:sp>
      <p:sp>
        <p:nvSpPr>
          <p:cNvPr id="59400" name="Line 8">
            <a:extLst>
              <a:ext uri="{FF2B5EF4-FFF2-40B4-BE49-F238E27FC236}">
                <a16:creationId xmlns:a16="http://schemas.microsoft.com/office/drawing/2014/main" id="{EE28AA49-0F93-3143-A1F4-800D673BF22B}"/>
              </a:ext>
            </a:extLst>
          </p:cNvPr>
          <p:cNvSpPr>
            <a:spLocks noChangeShapeType="1"/>
          </p:cNvSpPr>
          <p:nvPr/>
        </p:nvSpPr>
        <p:spPr bwMode="auto">
          <a:xfrm>
            <a:off x="9588500" y="395288"/>
            <a:ext cx="0" cy="6108700"/>
          </a:xfrm>
          <a:prstGeom prst="line">
            <a:avLst/>
          </a:prstGeom>
          <a:noFill/>
          <a:ln w="38100">
            <a:solidFill>
              <a:srgbClr val="000000"/>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26984" name="Oval 9">
            <a:extLst>
              <a:ext uri="{FF2B5EF4-FFF2-40B4-BE49-F238E27FC236}">
                <a16:creationId xmlns:a16="http://schemas.microsoft.com/office/drawing/2014/main" id="{559C11BC-20B8-A445-84AF-F3E396E2ED5A}"/>
              </a:ext>
            </a:extLst>
          </p:cNvPr>
          <p:cNvSpPr>
            <a:spLocks noChangeArrowheads="1"/>
          </p:cNvSpPr>
          <p:nvPr/>
        </p:nvSpPr>
        <p:spPr bwMode="auto">
          <a:xfrm>
            <a:off x="9493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6985" name="Oval 10">
            <a:extLst>
              <a:ext uri="{FF2B5EF4-FFF2-40B4-BE49-F238E27FC236}">
                <a16:creationId xmlns:a16="http://schemas.microsoft.com/office/drawing/2014/main" id="{D0B3735A-94FB-C54E-9783-2B47ECA6647F}"/>
              </a:ext>
            </a:extLst>
          </p:cNvPr>
          <p:cNvSpPr>
            <a:spLocks noChangeArrowheads="1"/>
          </p:cNvSpPr>
          <p:nvPr/>
        </p:nvSpPr>
        <p:spPr bwMode="auto">
          <a:xfrm>
            <a:off x="9496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6986" name="Oval 11">
            <a:extLst>
              <a:ext uri="{FF2B5EF4-FFF2-40B4-BE49-F238E27FC236}">
                <a16:creationId xmlns:a16="http://schemas.microsoft.com/office/drawing/2014/main" id="{9F123B65-CBDE-E948-B3DC-066E6CA21793}"/>
              </a:ext>
            </a:extLst>
          </p:cNvPr>
          <p:cNvSpPr>
            <a:spLocks noChangeArrowheads="1"/>
          </p:cNvSpPr>
          <p:nvPr/>
        </p:nvSpPr>
        <p:spPr bwMode="auto">
          <a:xfrm>
            <a:off x="9499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6987" name="Oval 12">
            <a:extLst>
              <a:ext uri="{FF2B5EF4-FFF2-40B4-BE49-F238E27FC236}">
                <a16:creationId xmlns:a16="http://schemas.microsoft.com/office/drawing/2014/main" id="{6493EC12-28DB-1142-B031-9A41CC4B6A1B}"/>
              </a:ext>
            </a:extLst>
          </p:cNvPr>
          <p:cNvSpPr>
            <a:spLocks noChangeArrowheads="1"/>
          </p:cNvSpPr>
          <p:nvPr/>
        </p:nvSpPr>
        <p:spPr bwMode="auto">
          <a:xfrm>
            <a:off x="9491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6988" name="Oval 13">
            <a:extLst>
              <a:ext uri="{FF2B5EF4-FFF2-40B4-BE49-F238E27FC236}">
                <a16:creationId xmlns:a16="http://schemas.microsoft.com/office/drawing/2014/main" id="{6FB62BF4-08FC-EE4D-B2EF-D88A4D773377}"/>
              </a:ext>
            </a:extLst>
          </p:cNvPr>
          <p:cNvSpPr>
            <a:spLocks noChangeArrowheads="1"/>
          </p:cNvSpPr>
          <p:nvPr/>
        </p:nvSpPr>
        <p:spPr bwMode="auto">
          <a:xfrm>
            <a:off x="9498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6989" name="Oval 14">
            <a:extLst>
              <a:ext uri="{FF2B5EF4-FFF2-40B4-BE49-F238E27FC236}">
                <a16:creationId xmlns:a16="http://schemas.microsoft.com/office/drawing/2014/main" id="{6A77E842-9DEE-A345-AEB2-DF9D2DA08EBB}"/>
              </a:ext>
            </a:extLst>
          </p:cNvPr>
          <p:cNvSpPr>
            <a:spLocks noChangeArrowheads="1"/>
          </p:cNvSpPr>
          <p:nvPr/>
        </p:nvSpPr>
        <p:spPr bwMode="auto">
          <a:xfrm>
            <a:off x="9501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6990" name="Oval 15">
            <a:extLst>
              <a:ext uri="{FF2B5EF4-FFF2-40B4-BE49-F238E27FC236}">
                <a16:creationId xmlns:a16="http://schemas.microsoft.com/office/drawing/2014/main" id="{0C05DC04-54DE-4D41-B292-5CBC3E21E628}"/>
              </a:ext>
            </a:extLst>
          </p:cNvPr>
          <p:cNvSpPr>
            <a:spLocks noChangeArrowheads="1"/>
          </p:cNvSpPr>
          <p:nvPr/>
        </p:nvSpPr>
        <p:spPr bwMode="auto">
          <a:xfrm>
            <a:off x="9493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6991" name="Oval 16">
            <a:extLst>
              <a:ext uri="{FF2B5EF4-FFF2-40B4-BE49-F238E27FC236}">
                <a16:creationId xmlns:a16="http://schemas.microsoft.com/office/drawing/2014/main" id="{AFF8A710-1C52-3243-B246-5BB05F339633}"/>
              </a:ext>
            </a:extLst>
          </p:cNvPr>
          <p:cNvSpPr>
            <a:spLocks noChangeArrowheads="1"/>
          </p:cNvSpPr>
          <p:nvPr/>
        </p:nvSpPr>
        <p:spPr bwMode="auto">
          <a:xfrm>
            <a:off x="9483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6992" name="Oval 17">
            <a:extLst>
              <a:ext uri="{FF2B5EF4-FFF2-40B4-BE49-F238E27FC236}">
                <a16:creationId xmlns:a16="http://schemas.microsoft.com/office/drawing/2014/main" id="{13E6B167-BD33-6E47-A7E9-7A73180666B1}"/>
              </a:ext>
            </a:extLst>
          </p:cNvPr>
          <p:cNvSpPr>
            <a:spLocks noChangeArrowheads="1"/>
          </p:cNvSpPr>
          <p:nvPr/>
        </p:nvSpPr>
        <p:spPr bwMode="auto">
          <a:xfrm>
            <a:off x="9485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6993" name="Oval 18">
            <a:extLst>
              <a:ext uri="{FF2B5EF4-FFF2-40B4-BE49-F238E27FC236}">
                <a16:creationId xmlns:a16="http://schemas.microsoft.com/office/drawing/2014/main" id="{C016B3CE-7B29-B742-8A51-18DE9A5401A5}"/>
              </a:ext>
            </a:extLst>
          </p:cNvPr>
          <p:cNvSpPr>
            <a:spLocks noChangeArrowheads="1"/>
          </p:cNvSpPr>
          <p:nvPr/>
        </p:nvSpPr>
        <p:spPr bwMode="auto">
          <a:xfrm>
            <a:off x="9486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6994" name="Oval 19">
            <a:extLst>
              <a:ext uri="{FF2B5EF4-FFF2-40B4-BE49-F238E27FC236}">
                <a16:creationId xmlns:a16="http://schemas.microsoft.com/office/drawing/2014/main" id="{6FA1A31B-816C-0447-9C81-CE19338F74D9}"/>
              </a:ext>
            </a:extLst>
          </p:cNvPr>
          <p:cNvSpPr>
            <a:spLocks noChangeArrowheads="1"/>
          </p:cNvSpPr>
          <p:nvPr/>
        </p:nvSpPr>
        <p:spPr bwMode="auto">
          <a:xfrm>
            <a:off x="9501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6995" name="Oval 20">
            <a:extLst>
              <a:ext uri="{FF2B5EF4-FFF2-40B4-BE49-F238E27FC236}">
                <a16:creationId xmlns:a16="http://schemas.microsoft.com/office/drawing/2014/main" id="{B178D938-33D4-6A4C-A5A1-51659DB011A6}"/>
              </a:ext>
            </a:extLst>
          </p:cNvPr>
          <p:cNvSpPr>
            <a:spLocks noChangeArrowheads="1"/>
          </p:cNvSpPr>
          <p:nvPr/>
        </p:nvSpPr>
        <p:spPr bwMode="auto">
          <a:xfrm>
            <a:off x="9494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6996" name="Oval 21">
            <a:extLst>
              <a:ext uri="{FF2B5EF4-FFF2-40B4-BE49-F238E27FC236}">
                <a16:creationId xmlns:a16="http://schemas.microsoft.com/office/drawing/2014/main" id="{95767A9E-DAF6-5F49-803E-3A8DB9FB2087}"/>
              </a:ext>
            </a:extLst>
          </p:cNvPr>
          <p:cNvSpPr>
            <a:spLocks noChangeArrowheads="1"/>
          </p:cNvSpPr>
          <p:nvPr/>
        </p:nvSpPr>
        <p:spPr bwMode="auto">
          <a:xfrm>
            <a:off x="9494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6997" name="Oval 22">
            <a:extLst>
              <a:ext uri="{FF2B5EF4-FFF2-40B4-BE49-F238E27FC236}">
                <a16:creationId xmlns:a16="http://schemas.microsoft.com/office/drawing/2014/main" id="{8D2D51D8-DCF7-4F4F-90CE-E3598D3BCC3C}"/>
              </a:ext>
            </a:extLst>
          </p:cNvPr>
          <p:cNvSpPr>
            <a:spLocks noChangeArrowheads="1"/>
          </p:cNvSpPr>
          <p:nvPr/>
        </p:nvSpPr>
        <p:spPr bwMode="auto">
          <a:xfrm>
            <a:off x="9490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6998" name="Oval 23">
            <a:extLst>
              <a:ext uri="{FF2B5EF4-FFF2-40B4-BE49-F238E27FC236}">
                <a16:creationId xmlns:a16="http://schemas.microsoft.com/office/drawing/2014/main" id="{D3543396-2C10-8346-8B1B-C08926D91FEC}"/>
              </a:ext>
            </a:extLst>
          </p:cNvPr>
          <p:cNvSpPr>
            <a:spLocks noChangeArrowheads="1"/>
          </p:cNvSpPr>
          <p:nvPr/>
        </p:nvSpPr>
        <p:spPr bwMode="auto">
          <a:xfrm>
            <a:off x="9490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6999" name="Oval 24">
            <a:extLst>
              <a:ext uri="{FF2B5EF4-FFF2-40B4-BE49-F238E27FC236}">
                <a16:creationId xmlns:a16="http://schemas.microsoft.com/office/drawing/2014/main" id="{FBF7D157-E878-5248-8021-1E2BBCC626F8}"/>
              </a:ext>
            </a:extLst>
          </p:cNvPr>
          <p:cNvSpPr>
            <a:spLocks noChangeArrowheads="1"/>
          </p:cNvSpPr>
          <p:nvPr/>
        </p:nvSpPr>
        <p:spPr bwMode="auto">
          <a:xfrm>
            <a:off x="9486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17" name="Text Box 25">
            <a:extLst>
              <a:ext uri="{FF2B5EF4-FFF2-40B4-BE49-F238E27FC236}">
                <a16:creationId xmlns:a16="http://schemas.microsoft.com/office/drawing/2014/main" id="{BE7BC2B1-D631-F544-A091-FE71DEF8D1C3}"/>
              </a:ext>
            </a:extLst>
          </p:cNvPr>
          <p:cNvSpPr txBox="1">
            <a:spLocks noChangeArrowheads="1"/>
          </p:cNvSpPr>
          <p:nvPr/>
        </p:nvSpPr>
        <p:spPr bwMode="auto">
          <a:xfrm>
            <a:off x="9677400" y="6176963"/>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solidFill>
                  <a:srgbClr val="000000"/>
                </a:solidFill>
                <a:latin typeface="Palatino Linotype" charset="0"/>
                <a:ea typeface="+mn-ea"/>
              </a:rPr>
              <a:t>1986</a:t>
            </a:r>
          </a:p>
        </p:txBody>
      </p:sp>
      <p:sp>
        <p:nvSpPr>
          <p:cNvPr id="127001" name="Oval 26">
            <a:extLst>
              <a:ext uri="{FF2B5EF4-FFF2-40B4-BE49-F238E27FC236}">
                <a16:creationId xmlns:a16="http://schemas.microsoft.com/office/drawing/2014/main" id="{28ACDC29-F081-8341-B6DE-0FB51B191F8C}"/>
              </a:ext>
            </a:extLst>
          </p:cNvPr>
          <p:cNvSpPr>
            <a:spLocks noChangeArrowheads="1"/>
          </p:cNvSpPr>
          <p:nvPr/>
        </p:nvSpPr>
        <p:spPr bwMode="auto">
          <a:xfrm>
            <a:off x="9483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7002" name="Oval 27">
            <a:extLst>
              <a:ext uri="{FF2B5EF4-FFF2-40B4-BE49-F238E27FC236}">
                <a16:creationId xmlns:a16="http://schemas.microsoft.com/office/drawing/2014/main" id="{EA93926C-9D53-6C4C-94C5-63BF3784F948}"/>
              </a:ext>
            </a:extLst>
          </p:cNvPr>
          <p:cNvSpPr>
            <a:spLocks noChangeArrowheads="1"/>
          </p:cNvSpPr>
          <p:nvPr/>
        </p:nvSpPr>
        <p:spPr bwMode="auto">
          <a:xfrm>
            <a:off x="9491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7003" name="Oval 28">
            <a:extLst>
              <a:ext uri="{FF2B5EF4-FFF2-40B4-BE49-F238E27FC236}">
                <a16:creationId xmlns:a16="http://schemas.microsoft.com/office/drawing/2014/main" id="{2E11EB68-61B5-7049-B07D-0A450EACB0AD}"/>
              </a:ext>
            </a:extLst>
          </p:cNvPr>
          <p:cNvSpPr>
            <a:spLocks noChangeArrowheads="1"/>
          </p:cNvSpPr>
          <p:nvPr/>
        </p:nvSpPr>
        <p:spPr bwMode="auto">
          <a:xfrm>
            <a:off x="9488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7004" name="Oval 29">
            <a:extLst>
              <a:ext uri="{FF2B5EF4-FFF2-40B4-BE49-F238E27FC236}">
                <a16:creationId xmlns:a16="http://schemas.microsoft.com/office/drawing/2014/main" id="{F66783F5-5D59-4B4B-997C-5E0451BAA0AE}"/>
              </a:ext>
            </a:extLst>
          </p:cNvPr>
          <p:cNvSpPr>
            <a:spLocks noChangeArrowheads="1"/>
          </p:cNvSpPr>
          <p:nvPr/>
        </p:nvSpPr>
        <p:spPr bwMode="auto">
          <a:xfrm>
            <a:off x="9485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7005" name="Oval 30">
            <a:extLst>
              <a:ext uri="{FF2B5EF4-FFF2-40B4-BE49-F238E27FC236}">
                <a16:creationId xmlns:a16="http://schemas.microsoft.com/office/drawing/2014/main" id="{7318900A-1AD7-E244-B291-E14D29E76147}"/>
              </a:ext>
            </a:extLst>
          </p:cNvPr>
          <p:cNvSpPr>
            <a:spLocks noChangeArrowheads="1"/>
          </p:cNvSpPr>
          <p:nvPr/>
        </p:nvSpPr>
        <p:spPr bwMode="auto">
          <a:xfrm>
            <a:off x="9493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7006" name="Oval 31">
            <a:extLst>
              <a:ext uri="{FF2B5EF4-FFF2-40B4-BE49-F238E27FC236}">
                <a16:creationId xmlns:a16="http://schemas.microsoft.com/office/drawing/2014/main" id="{C3A38C79-AD53-7041-A37A-5D5A5BECBBDE}"/>
              </a:ext>
            </a:extLst>
          </p:cNvPr>
          <p:cNvSpPr>
            <a:spLocks noChangeArrowheads="1"/>
          </p:cNvSpPr>
          <p:nvPr/>
        </p:nvSpPr>
        <p:spPr bwMode="auto">
          <a:xfrm>
            <a:off x="9490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7007" name="Oval 32">
            <a:extLst>
              <a:ext uri="{FF2B5EF4-FFF2-40B4-BE49-F238E27FC236}">
                <a16:creationId xmlns:a16="http://schemas.microsoft.com/office/drawing/2014/main" id="{C900117B-F14A-E542-95FC-728FCBDE2F75}"/>
              </a:ext>
            </a:extLst>
          </p:cNvPr>
          <p:cNvSpPr>
            <a:spLocks noChangeArrowheads="1"/>
          </p:cNvSpPr>
          <p:nvPr/>
        </p:nvSpPr>
        <p:spPr bwMode="auto">
          <a:xfrm>
            <a:off x="9486900" y="51355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7008" name="Oval 33">
            <a:extLst>
              <a:ext uri="{FF2B5EF4-FFF2-40B4-BE49-F238E27FC236}">
                <a16:creationId xmlns:a16="http://schemas.microsoft.com/office/drawing/2014/main" id="{42F92474-CA1F-A147-B6DE-65EF91282775}"/>
              </a:ext>
            </a:extLst>
          </p:cNvPr>
          <p:cNvSpPr>
            <a:spLocks noChangeArrowheads="1"/>
          </p:cNvSpPr>
          <p:nvPr/>
        </p:nvSpPr>
        <p:spPr bwMode="auto">
          <a:xfrm>
            <a:off x="9486900" y="53165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7009" name="Oval 34">
            <a:extLst>
              <a:ext uri="{FF2B5EF4-FFF2-40B4-BE49-F238E27FC236}">
                <a16:creationId xmlns:a16="http://schemas.microsoft.com/office/drawing/2014/main" id="{14BF923F-A09B-8A48-8F05-C6CC031F70AD}"/>
              </a:ext>
            </a:extLst>
          </p:cNvPr>
          <p:cNvSpPr>
            <a:spLocks noChangeArrowheads="1"/>
          </p:cNvSpPr>
          <p:nvPr/>
        </p:nvSpPr>
        <p:spPr bwMode="auto">
          <a:xfrm>
            <a:off x="9496425" y="5497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7010" name="Oval 35">
            <a:extLst>
              <a:ext uri="{FF2B5EF4-FFF2-40B4-BE49-F238E27FC236}">
                <a16:creationId xmlns:a16="http://schemas.microsoft.com/office/drawing/2014/main" id="{11FBE1A1-906B-9044-878A-2C7F59140B7B}"/>
              </a:ext>
            </a:extLst>
          </p:cNvPr>
          <p:cNvSpPr>
            <a:spLocks noChangeArrowheads="1"/>
          </p:cNvSpPr>
          <p:nvPr/>
        </p:nvSpPr>
        <p:spPr bwMode="auto">
          <a:xfrm>
            <a:off x="9496425" y="567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7011" name="Oval 36">
            <a:extLst>
              <a:ext uri="{FF2B5EF4-FFF2-40B4-BE49-F238E27FC236}">
                <a16:creationId xmlns:a16="http://schemas.microsoft.com/office/drawing/2014/main" id="{84C9FF3D-6549-EF4B-B301-067B0177F8F0}"/>
              </a:ext>
            </a:extLst>
          </p:cNvPr>
          <p:cNvSpPr>
            <a:spLocks noChangeArrowheads="1"/>
          </p:cNvSpPr>
          <p:nvPr/>
        </p:nvSpPr>
        <p:spPr bwMode="auto">
          <a:xfrm>
            <a:off x="9496425" y="58515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7012" name="Oval 37">
            <a:extLst>
              <a:ext uri="{FF2B5EF4-FFF2-40B4-BE49-F238E27FC236}">
                <a16:creationId xmlns:a16="http://schemas.microsoft.com/office/drawing/2014/main" id="{52BB79EC-00A0-004A-910E-35803D98FE5A}"/>
              </a:ext>
            </a:extLst>
          </p:cNvPr>
          <p:cNvSpPr>
            <a:spLocks noChangeArrowheads="1"/>
          </p:cNvSpPr>
          <p:nvPr/>
        </p:nvSpPr>
        <p:spPr bwMode="auto">
          <a:xfrm>
            <a:off x="9496425" y="60325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7013" name="Oval 38">
            <a:extLst>
              <a:ext uri="{FF2B5EF4-FFF2-40B4-BE49-F238E27FC236}">
                <a16:creationId xmlns:a16="http://schemas.microsoft.com/office/drawing/2014/main" id="{D9A3899C-0DA9-AE4B-8180-0A55D5126A09}"/>
              </a:ext>
            </a:extLst>
          </p:cNvPr>
          <p:cNvSpPr>
            <a:spLocks noChangeArrowheads="1"/>
          </p:cNvSpPr>
          <p:nvPr/>
        </p:nvSpPr>
        <p:spPr bwMode="auto">
          <a:xfrm>
            <a:off x="9496425" y="62039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7014" name="Oval 39">
            <a:extLst>
              <a:ext uri="{FF2B5EF4-FFF2-40B4-BE49-F238E27FC236}">
                <a16:creationId xmlns:a16="http://schemas.microsoft.com/office/drawing/2014/main" id="{85A54DB4-900C-7141-A997-54E72C5B171F}"/>
              </a:ext>
            </a:extLst>
          </p:cNvPr>
          <p:cNvSpPr>
            <a:spLocks noChangeArrowheads="1"/>
          </p:cNvSpPr>
          <p:nvPr/>
        </p:nvSpPr>
        <p:spPr bwMode="auto">
          <a:xfrm>
            <a:off x="9486900" y="63754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2" name="Picture 1">
            <a:extLst>
              <a:ext uri="{FF2B5EF4-FFF2-40B4-BE49-F238E27FC236}">
                <a16:creationId xmlns:a16="http://schemas.microsoft.com/office/drawing/2014/main" id="{4FCD4009-D4C8-4F46-A209-AE497D28F757}"/>
              </a:ext>
            </a:extLst>
          </p:cNvPr>
          <p:cNvPicPr>
            <a:picLocks noChangeAspect="1"/>
          </p:cNvPicPr>
          <p:nvPr/>
        </p:nvPicPr>
        <p:blipFill>
          <a:blip r:embed="rId7"/>
          <a:stretch>
            <a:fillRect/>
          </a:stretch>
        </p:blipFill>
        <p:spPr>
          <a:xfrm>
            <a:off x="7021513" y="1528763"/>
            <a:ext cx="1790183" cy="1790183"/>
          </a:xfrm>
          <a:prstGeom prst="rect">
            <a:avLst/>
          </a:prstGeom>
        </p:spPr>
      </p:pic>
      <p:sp>
        <p:nvSpPr>
          <p:cNvPr id="3" name="TextBox 2">
            <a:extLst>
              <a:ext uri="{FF2B5EF4-FFF2-40B4-BE49-F238E27FC236}">
                <a16:creationId xmlns:a16="http://schemas.microsoft.com/office/drawing/2014/main" id="{48346D15-6CE1-8E44-BACD-CFF2CAD60FBF}"/>
              </a:ext>
            </a:extLst>
          </p:cNvPr>
          <p:cNvSpPr txBox="1"/>
          <p:nvPr/>
        </p:nvSpPr>
        <p:spPr>
          <a:xfrm>
            <a:off x="6720032" y="3386425"/>
            <a:ext cx="2376345" cy="338554"/>
          </a:xfrm>
          <a:prstGeom prst="rect">
            <a:avLst/>
          </a:prstGeom>
          <a:noFill/>
        </p:spPr>
        <p:txBody>
          <a:bodyPr wrap="square" rtlCol="0">
            <a:spAutoFit/>
          </a:bodyPr>
          <a:lstStyle/>
          <a:p>
            <a:r>
              <a:rPr lang="en-US" sz="800" dirty="0">
                <a:solidFill>
                  <a:srgbClr val="FF0000"/>
                </a:solidFill>
              </a:rPr>
              <a:t>https://www2.mrc-lmb.cam.ac.uk/brad-</a:t>
            </a:r>
            <a:r>
              <a:rPr lang="en-US" sz="800" dirty="0" err="1">
                <a:solidFill>
                  <a:srgbClr val="FF0000"/>
                </a:solidFill>
              </a:rPr>
              <a:t>amos</a:t>
            </a:r>
            <a:r>
              <a:rPr lang="en-US" sz="800" dirty="0">
                <a:solidFill>
                  <a:srgbClr val="FF0000"/>
                </a:solidFill>
              </a:rPr>
              <a:t>-john-white-win-</a:t>
            </a:r>
            <a:r>
              <a:rPr lang="en-US" sz="800" dirty="0" err="1">
                <a:solidFill>
                  <a:srgbClr val="FF0000"/>
                </a:solidFill>
              </a:rPr>
              <a:t>abrf</a:t>
            </a:r>
            <a:r>
              <a:rPr lang="en-US" sz="800" dirty="0">
                <a:solidFill>
                  <a:srgbClr val="FF0000"/>
                </a:solidFill>
              </a:rPr>
              <a:t>-biomolecular-technologies-award/</a:t>
            </a:r>
          </a:p>
        </p:txBody>
      </p:sp>
      <p:pic>
        <p:nvPicPr>
          <p:cNvPr id="6" name="Online Media 5" descr="Brad Amos Confocal Principle - YouTube">
            <a:hlinkClick r:id="" action="ppaction://media"/>
            <a:extLst>
              <a:ext uri="{FF2B5EF4-FFF2-40B4-BE49-F238E27FC236}">
                <a16:creationId xmlns:a16="http://schemas.microsoft.com/office/drawing/2014/main" id="{5E0491FF-44C6-EC41-9418-741A23BB35A8}"/>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543050" y="3770313"/>
            <a:ext cx="3911600" cy="22002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2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EEE44-984F-124E-B193-B5B5EA90AB10}"/>
              </a:ext>
            </a:extLst>
          </p:cNvPr>
          <p:cNvSpPr>
            <a:spLocks noGrp="1"/>
          </p:cNvSpPr>
          <p:nvPr>
            <p:ph type="title"/>
          </p:nvPr>
        </p:nvSpPr>
        <p:spPr/>
        <p:txBody>
          <a:bodyPr/>
          <a:lstStyle/>
          <a:p>
            <a:r>
              <a:rPr lang="en-US" dirty="0"/>
              <a:t>Brad Amos photo of 2 photon fluorescence</a:t>
            </a:r>
          </a:p>
        </p:txBody>
      </p:sp>
      <p:pic>
        <p:nvPicPr>
          <p:cNvPr id="4" name="Picture 3">
            <a:extLst>
              <a:ext uri="{FF2B5EF4-FFF2-40B4-BE49-F238E27FC236}">
                <a16:creationId xmlns:a16="http://schemas.microsoft.com/office/drawing/2014/main" id="{5D45AE9F-63BE-AD4C-ABF0-4388864553FF}"/>
              </a:ext>
            </a:extLst>
          </p:cNvPr>
          <p:cNvPicPr>
            <a:picLocks noChangeAspect="1"/>
          </p:cNvPicPr>
          <p:nvPr/>
        </p:nvPicPr>
        <p:blipFill>
          <a:blip r:embed="rId2"/>
          <a:stretch>
            <a:fillRect/>
          </a:stretch>
        </p:blipFill>
        <p:spPr>
          <a:xfrm>
            <a:off x="1632229" y="944351"/>
            <a:ext cx="2285515" cy="3033869"/>
          </a:xfrm>
          <a:prstGeom prst="rect">
            <a:avLst/>
          </a:prstGeom>
        </p:spPr>
      </p:pic>
      <p:pic>
        <p:nvPicPr>
          <p:cNvPr id="5" name="Picture 4">
            <a:extLst>
              <a:ext uri="{FF2B5EF4-FFF2-40B4-BE49-F238E27FC236}">
                <a16:creationId xmlns:a16="http://schemas.microsoft.com/office/drawing/2014/main" id="{454CC625-F678-A041-9299-41CB108C4EFF}"/>
              </a:ext>
            </a:extLst>
          </p:cNvPr>
          <p:cNvPicPr>
            <a:picLocks noChangeAspect="1"/>
          </p:cNvPicPr>
          <p:nvPr/>
        </p:nvPicPr>
        <p:blipFill>
          <a:blip r:embed="rId3"/>
          <a:stretch>
            <a:fillRect/>
          </a:stretch>
        </p:blipFill>
        <p:spPr>
          <a:xfrm>
            <a:off x="4255696" y="944351"/>
            <a:ext cx="2285514" cy="1584623"/>
          </a:xfrm>
          <a:prstGeom prst="rect">
            <a:avLst/>
          </a:prstGeom>
        </p:spPr>
      </p:pic>
      <p:sp>
        <p:nvSpPr>
          <p:cNvPr id="6" name="TextBox 5">
            <a:extLst>
              <a:ext uri="{FF2B5EF4-FFF2-40B4-BE49-F238E27FC236}">
                <a16:creationId xmlns:a16="http://schemas.microsoft.com/office/drawing/2014/main" id="{EE248C4C-250D-684B-804B-B7CB6F205B52}"/>
              </a:ext>
            </a:extLst>
          </p:cNvPr>
          <p:cNvSpPr txBox="1"/>
          <p:nvPr/>
        </p:nvSpPr>
        <p:spPr>
          <a:xfrm>
            <a:off x="4171196" y="2538532"/>
            <a:ext cx="3011332" cy="430887"/>
          </a:xfrm>
          <a:prstGeom prst="rect">
            <a:avLst/>
          </a:prstGeom>
          <a:noFill/>
        </p:spPr>
        <p:txBody>
          <a:bodyPr wrap="square" rtlCol="0">
            <a:spAutoFit/>
          </a:bodyPr>
          <a:lstStyle/>
          <a:p>
            <a:r>
              <a:rPr lang="en-US" sz="1050" dirty="0">
                <a:solidFill>
                  <a:srgbClr val="FF0000"/>
                </a:solidFill>
              </a:rPr>
              <a:t>https://www2.mrc-lmb.cam.ac.uk/group-leaders/emeritus/brad-</a:t>
            </a:r>
            <a:r>
              <a:rPr lang="en-US" sz="1050" dirty="0" err="1">
                <a:solidFill>
                  <a:srgbClr val="FF0000"/>
                </a:solidFill>
              </a:rPr>
              <a:t>amos</a:t>
            </a:r>
            <a:r>
              <a:rPr lang="en-US" sz="1050" dirty="0">
                <a:solidFill>
                  <a:srgbClr val="FF0000"/>
                </a:solidFill>
              </a:rPr>
              <a:t>/</a:t>
            </a:r>
          </a:p>
        </p:txBody>
      </p:sp>
      <p:pic>
        <p:nvPicPr>
          <p:cNvPr id="7" name="Picture 6">
            <a:extLst>
              <a:ext uri="{FF2B5EF4-FFF2-40B4-BE49-F238E27FC236}">
                <a16:creationId xmlns:a16="http://schemas.microsoft.com/office/drawing/2014/main" id="{E3F1D34B-647D-1F46-B36D-FC999EF0AC4D}"/>
              </a:ext>
            </a:extLst>
          </p:cNvPr>
          <p:cNvPicPr>
            <a:picLocks noChangeAspect="1"/>
          </p:cNvPicPr>
          <p:nvPr/>
        </p:nvPicPr>
        <p:blipFill>
          <a:blip r:embed="rId4"/>
          <a:stretch>
            <a:fillRect/>
          </a:stretch>
        </p:blipFill>
        <p:spPr>
          <a:xfrm>
            <a:off x="7655543" y="1078754"/>
            <a:ext cx="2131204" cy="2131204"/>
          </a:xfrm>
          <a:prstGeom prst="rect">
            <a:avLst/>
          </a:prstGeom>
        </p:spPr>
      </p:pic>
      <p:sp>
        <p:nvSpPr>
          <p:cNvPr id="8" name="TextBox 7">
            <a:extLst>
              <a:ext uri="{FF2B5EF4-FFF2-40B4-BE49-F238E27FC236}">
                <a16:creationId xmlns:a16="http://schemas.microsoft.com/office/drawing/2014/main" id="{6CBF5E20-7EA3-A748-B1BC-A5425243AD7B}"/>
              </a:ext>
            </a:extLst>
          </p:cNvPr>
          <p:cNvSpPr txBox="1"/>
          <p:nvPr/>
        </p:nvSpPr>
        <p:spPr>
          <a:xfrm>
            <a:off x="7560416" y="6180794"/>
            <a:ext cx="2667573" cy="369332"/>
          </a:xfrm>
          <a:prstGeom prst="rect">
            <a:avLst/>
          </a:prstGeom>
          <a:noFill/>
        </p:spPr>
        <p:txBody>
          <a:bodyPr wrap="square" rtlCol="0">
            <a:spAutoFit/>
          </a:bodyPr>
          <a:lstStyle/>
          <a:p>
            <a:r>
              <a:rPr lang="en-US" sz="900" dirty="0">
                <a:solidFill>
                  <a:srgbClr val="FF0000"/>
                </a:solidFill>
              </a:rPr>
              <a:t>https://www2.mrc-lmb.cam.ac.uk/brad-amos-elected-honorary-fellow-of-the-royal-microscopical-society/</a:t>
            </a:r>
          </a:p>
        </p:txBody>
      </p:sp>
      <p:sp>
        <p:nvSpPr>
          <p:cNvPr id="10" name="Rectangle 9">
            <a:extLst>
              <a:ext uri="{FF2B5EF4-FFF2-40B4-BE49-F238E27FC236}">
                <a16:creationId xmlns:a16="http://schemas.microsoft.com/office/drawing/2014/main" id="{B4AEA98C-5768-4F4E-823F-A4BDE03FECC9}"/>
              </a:ext>
            </a:extLst>
          </p:cNvPr>
          <p:cNvSpPr/>
          <p:nvPr/>
        </p:nvSpPr>
        <p:spPr>
          <a:xfrm>
            <a:off x="7560415" y="3216690"/>
            <a:ext cx="2466074" cy="738664"/>
          </a:xfrm>
          <a:prstGeom prst="rect">
            <a:avLst/>
          </a:prstGeom>
        </p:spPr>
        <p:txBody>
          <a:bodyPr wrap="square">
            <a:spAutoFit/>
          </a:bodyPr>
          <a:lstStyle/>
          <a:p>
            <a:r>
              <a:rPr lang="en-US" sz="1400" i="0" dirty="0">
                <a:solidFill>
                  <a:srgbClr val="333333"/>
                </a:solidFill>
                <a:latin typeface="Open Sans"/>
              </a:rPr>
              <a:t> Honorary Fellow of the Royal Microscopical Society (RMS)</a:t>
            </a:r>
            <a:endParaRPr lang="en-US" sz="1400" dirty="0"/>
          </a:p>
        </p:txBody>
      </p:sp>
      <p:pic>
        <p:nvPicPr>
          <p:cNvPr id="12" name="Picture 11" descr="A screenshot of a social media post&#10;&#10;Description automatically generated">
            <a:extLst>
              <a:ext uri="{FF2B5EF4-FFF2-40B4-BE49-F238E27FC236}">
                <a16:creationId xmlns:a16="http://schemas.microsoft.com/office/drawing/2014/main" id="{338BE17B-1B82-1A42-840F-3B84EE7DBB1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171196" y="3739910"/>
            <a:ext cx="5143500" cy="2374900"/>
          </a:xfrm>
          <a:prstGeom prst="rect">
            <a:avLst/>
          </a:prstGeom>
        </p:spPr>
      </p:pic>
    </p:spTree>
    <p:extLst>
      <p:ext uri="{BB962C8B-B14F-4D97-AF65-F5344CB8AC3E}">
        <p14:creationId xmlns:p14="http://schemas.microsoft.com/office/powerpoint/2010/main" val="78109984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9026" name="Picture 3">
            <a:extLst>
              <a:ext uri="{FF2B5EF4-FFF2-40B4-BE49-F238E27FC236}">
                <a16:creationId xmlns:a16="http://schemas.microsoft.com/office/drawing/2014/main" id="{DB74785F-7F2D-3344-ACA2-ED9E72C0AA5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0" y="812800"/>
            <a:ext cx="7291388" cy="489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ext Box 4">
            <a:extLst>
              <a:ext uri="{FF2B5EF4-FFF2-40B4-BE49-F238E27FC236}">
                <a16:creationId xmlns:a16="http://schemas.microsoft.com/office/drawing/2014/main" id="{C054F1AF-16BA-5947-8E9A-BAF29DE078AB}"/>
              </a:ext>
            </a:extLst>
          </p:cNvPr>
          <p:cNvSpPr txBox="1">
            <a:spLocks noChangeArrowheads="1"/>
          </p:cNvSpPr>
          <p:nvPr/>
        </p:nvSpPr>
        <p:spPr bwMode="auto">
          <a:xfrm>
            <a:off x="1322387" y="5937250"/>
            <a:ext cx="8467726" cy="457200"/>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defRPr/>
            </a:pPr>
            <a:r>
              <a:rPr lang="en-US" altLang="en-US" sz="2400" b="1" i="0">
                <a:solidFill>
                  <a:srgbClr val="000000"/>
                </a:solidFill>
                <a:latin typeface="Arial" charset="0"/>
                <a:ea typeface="+mn-ea"/>
              </a:rPr>
              <a:t>Laser Scanning Cytometer</a:t>
            </a:r>
          </a:p>
        </p:txBody>
      </p:sp>
      <p:sp>
        <p:nvSpPr>
          <p:cNvPr id="129028" name="Rectangle 6">
            <a:extLst>
              <a:ext uri="{FF2B5EF4-FFF2-40B4-BE49-F238E27FC236}">
                <a16:creationId xmlns:a16="http://schemas.microsoft.com/office/drawing/2014/main" id="{A55C1B78-D478-EE49-A33E-808817C89014}"/>
              </a:ext>
            </a:extLst>
          </p:cNvPr>
          <p:cNvSpPr>
            <a:spLocks noChangeArrowheads="1"/>
          </p:cNvSpPr>
          <p:nvPr/>
        </p:nvSpPr>
        <p:spPr bwMode="auto">
          <a:xfrm>
            <a:off x="796925" y="-111125"/>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000" b="1" i="0">
                <a:solidFill>
                  <a:srgbClr val="000000"/>
                </a:solidFill>
                <a:latin typeface="Arial" panose="020B0604020202020204" pitchFamily="34" charset="0"/>
              </a:rPr>
              <a:t>Laser Scanning Cytometry – 1990</a:t>
            </a:r>
            <a:br>
              <a:rPr lang="en-US" altLang="en-US" sz="2000" b="1" i="0">
                <a:solidFill>
                  <a:srgbClr val="000000"/>
                </a:solidFill>
                <a:latin typeface="Arial" panose="020B0604020202020204" pitchFamily="34" charset="0"/>
              </a:rPr>
            </a:br>
            <a:r>
              <a:rPr lang="en-US" altLang="en-US" sz="2000" b="1" i="0">
                <a:solidFill>
                  <a:srgbClr val="000000"/>
                </a:solidFill>
                <a:latin typeface="Arial" panose="020B0604020202020204" pitchFamily="34" charset="0"/>
              </a:rPr>
              <a:t>Kamentsky</a:t>
            </a:r>
            <a:endParaRPr lang="en-US" altLang="en-US" sz="2000" i="0">
              <a:solidFill>
                <a:srgbClr val="000000"/>
              </a:solidFill>
              <a:latin typeface="Arial" panose="020B0604020202020204" pitchFamily="34" charset="0"/>
            </a:endParaRPr>
          </a:p>
        </p:txBody>
      </p:sp>
      <p:grpSp>
        <p:nvGrpSpPr>
          <p:cNvPr id="129029" name="Group 7">
            <a:extLst>
              <a:ext uri="{FF2B5EF4-FFF2-40B4-BE49-F238E27FC236}">
                <a16:creationId xmlns:a16="http://schemas.microsoft.com/office/drawing/2014/main" id="{9D09E9AE-5DA3-144E-8258-DB567CFD6409}"/>
              </a:ext>
            </a:extLst>
          </p:cNvPr>
          <p:cNvGrpSpPr>
            <a:grpSpLocks/>
          </p:cNvGrpSpPr>
          <p:nvPr/>
        </p:nvGrpSpPr>
        <p:grpSpPr bwMode="auto">
          <a:xfrm>
            <a:off x="7562851" y="346075"/>
            <a:ext cx="1387475" cy="1911350"/>
            <a:chOff x="4440" y="1632"/>
            <a:chExt cx="1248" cy="1585"/>
          </a:xfrm>
        </p:grpSpPr>
        <p:pic>
          <p:nvPicPr>
            <p:cNvPr id="129063" name="Picture 8" descr="LouEdited">
              <a:extLst>
                <a:ext uri="{FF2B5EF4-FFF2-40B4-BE49-F238E27FC236}">
                  <a16:creationId xmlns:a16="http://schemas.microsoft.com/office/drawing/2014/main" id="{8B548BC0-C32A-2B42-9356-11CB76F42F9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40" y="1632"/>
              <a:ext cx="1244"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64" name="Text Box 9">
              <a:extLst>
                <a:ext uri="{FF2B5EF4-FFF2-40B4-BE49-F238E27FC236}">
                  <a16:creationId xmlns:a16="http://schemas.microsoft.com/office/drawing/2014/main" id="{59F37BBD-E90A-6B41-86CC-2321EB836BB9}"/>
                </a:ext>
              </a:extLst>
            </p:cNvPr>
            <p:cNvSpPr txBox="1">
              <a:spLocks noChangeArrowheads="1"/>
            </p:cNvSpPr>
            <p:nvPr/>
          </p:nvSpPr>
          <p:spPr bwMode="auto">
            <a:xfrm>
              <a:off x="4440" y="2735"/>
              <a:ext cx="1248"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50000"/>
                </a:spcBef>
                <a:buFontTx/>
                <a:buNone/>
              </a:pPr>
              <a:r>
                <a:rPr lang="en-US" altLang="en-US" sz="1600" i="0">
                  <a:latin typeface="Arial" panose="020B0604020202020204" pitchFamily="34" charset="0"/>
                </a:rPr>
                <a:t>Dr. Kamentsky</a:t>
              </a:r>
              <a:endParaRPr lang="en-US" altLang="en-US" sz="1600" b="1" i="0" u="sng">
                <a:latin typeface="Arial" panose="020B0604020202020204" pitchFamily="34" charset="0"/>
              </a:endParaRPr>
            </a:p>
          </p:txBody>
        </p:sp>
      </p:grpSp>
      <p:sp>
        <p:nvSpPr>
          <p:cNvPr id="60422" name="Line 10">
            <a:extLst>
              <a:ext uri="{FF2B5EF4-FFF2-40B4-BE49-F238E27FC236}">
                <a16:creationId xmlns:a16="http://schemas.microsoft.com/office/drawing/2014/main" id="{A2C4E504-C076-ED41-B951-2D04B9F7FC51}"/>
              </a:ext>
            </a:extLst>
          </p:cNvPr>
          <p:cNvSpPr>
            <a:spLocks noChangeShapeType="1"/>
          </p:cNvSpPr>
          <p:nvPr/>
        </p:nvSpPr>
        <p:spPr bwMode="auto">
          <a:xfrm>
            <a:off x="9588500" y="395288"/>
            <a:ext cx="0" cy="6108700"/>
          </a:xfrm>
          <a:prstGeom prst="line">
            <a:avLst/>
          </a:prstGeom>
          <a:noFill/>
          <a:ln w="38100">
            <a:solidFill>
              <a:srgbClr val="000000"/>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29031" name="Oval 11">
            <a:extLst>
              <a:ext uri="{FF2B5EF4-FFF2-40B4-BE49-F238E27FC236}">
                <a16:creationId xmlns:a16="http://schemas.microsoft.com/office/drawing/2014/main" id="{D1587C9C-1E11-224C-9050-CE74D60AD5B4}"/>
              </a:ext>
            </a:extLst>
          </p:cNvPr>
          <p:cNvSpPr>
            <a:spLocks noChangeArrowheads="1"/>
          </p:cNvSpPr>
          <p:nvPr/>
        </p:nvSpPr>
        <p:spPr bwMode="auto">
          <a:xfrm>
            <a:off x="9493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32" name="Oval 12">
            <a:extLst>
              <a:ext uri="{FF2B5EF4-FFF2-40B4-BE49-F238E27FC236}">
                <a16:creationId xmlns:a16="http://schemas.microsoft.com/office/drawing/2014/main" id="{F67674CA-EA24-E349-8A41-F8F48CB48E3E}"/>
              </a:ext>
            </a:extLst>
          </p:cNvPr>
          <p:cNvSpPr>
            <a:spLocks noChangeArrowheads="1"/>
          </p:cNvSpPr>
          <p:nvPr/>
        </p:nvSpPr>
        <p:spPr bwMode="auto">
          <a:xfrm>
            <a:off x="9496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33" name="Oval 13">
            <a:extLst>
              <a:ext uri="{FF2B5EF4-FFF2-40B4-BE49-F238E27FC236}">
                <a16:creationId xmlns:a16="http://schemas.microsoft.com/office/drawing/2014/main" id="{5B19CDD7-DD92-A54B-B8E3-EAF659959B7B}"/>
              </a:ext>
            </a:extLst>
          </p:cNvPr>
          <p:cNvSpPr>
            <a:spLocks noChangeArrowheads="1"/>
          </p:cNvSpPr>
          <p:nvPr/>
        </p:nvSpPr>
        <p:spPr bwMode="auto">
          <a:xfrm>
            <a:off x="9499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34" name="Oval 14">
            <a:extLst>
              <a:ext uri="{FF2B5EF4-FFF2-40B4-BE49-F238E27FC236}">
                <a16:creationId xmlns:a16="http://schemas.microsoft.com/office/drawing/2014/main" id="{34197895-1F60-4644-8D62-688DB0E2FD09}"/>
              </a:ext>
            </a:extLst>
          </p:cNvPr>
          <p:cNvSpPr>
            <a:spLocks noChangeArrowheads="1"/>
          </p:cNvSpPr>
          <p:nvPr/>
        </p:nvSpPr>
        <p:spPr bwMode="auto">
          <a:xfrm>
            <a:off x="9491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35" name="Oval 15">
            <a:extLst>
              <a:ext uri="{FF2B5EF4-FFF2-40B4-BE49-F238E27FC236}">
                <a16:creationId xmlns:a16="http://schemas.microsoft.com/office/drawing/2014/main" id="{789A4270-EE7C-4842-BFEA-0512B1435FFE}"/>
              </a:ext>
            </a:extLst>
          </p:cNvPr>
          <p:cNvSpPr>
            <a:spLocks noChangeArrowheads="1"/>
          </p:cNvSpPr>
          <p:nvPr/>
        </p:nvSpPr>
        <p:spPr bwMode="auto">
          <a:xfrm>
            <a:off x="9498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36" name="Oval 16">
            <a:extLst>
              <a:ext uri="{FF2B5EF4-FFF2-40B4-BE49-F238E27FC236}">
                <a16:creationId xmlns:a16="http://schemas.microsoft.com/office/drawing/2014/main" id="{8E233FF8-4652-AE4B-BEC9-196E890385FE}"/>
              </a:ext>
            </a:extLst>
          </p:cNvPr>
          <p:cNvSpPr>
            <a:spLocks noChangeArrowheads="1"/>
          </p:cNvSpPr>
          <p:nvPr/>
        </p:nvSpPr>
        <p:spPr bwMode="auto">
          <a:xfrm>
            <a:off x="9501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37" name="Oval 17">
            <a:extLst>
              <a:ext uri="{FF2B5EF4-FFF2-40B4-BE49-F238E27FC236}">
                <a16:creationId xmlns:a16="http://schemas.microsoft.com/office/drawing/2014/main" id="{440CBE5A-1943-744A-A29F-60FF1F64EA4D}"/>
              </a:ext>
            </a:extLst>
          </p:cNvPr>
          <p:cNvSpPr>
            <a:spLocks noChangeArrowheads="1"/>
          </p:cNvSpPr>
          <p:nvPr/>
        </p:nvSpPr>
        <p:spPr bwMode="auto">
          <a:xfrm>
            <a:off x="9493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38" name="Oval 18">
            <a:extLst>
              <a:ext uri="{FF2B5EF4-FFF2-40B4-BE49-F238E27FC236}">
                <a16:creationId xmlns:a16="http://schemas.microsoft.com/office/drawing/2014/main" id="{28D68441-91CE-9548-B383-1D978EC88925}"/>
              </a:ext>
            </a:extLst>
          </p:cNvPr>
          <p:cNvSpPr>
            <a:spLocks noChangeArrowheads="1"/>
          </p:cNvSpPr>
          <p:nvPr/>
        </p:nvSpPr>
        <p:spPr bwMode="auto">
          <a:xfrm>
            <a:off x="9483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39" name="Oval 19">
            <a:extLst>
              <a:ext uri="{FF2B5EF4-FFF2-40B4-BE49-F238E27FC236}">
                <a16:creationId xmlns:a16="http://schemas.microsoft.com/office/drawing/2014/main" id="{4077B712-6649-CE49-8564-37C67341E528}"/>
              </a:ext>
            </a:extLst>
          </p:cNvPr>
          <p:cNvSpPr>
            <a:spLocks noChangeArrowheads="1"/>
          </p:cNvSpPr>
          <p:nvPr/>
        </p:nvSpPr>
        <p:spPr bwMode="auto">
          <a:xfrm>
            <a:off x="9485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40" name="Oval 20">
            <a:extLst>
              <a:ext uri="{FF2B5EF4-FFF2-40B4-BE49-F238E27FC236}">
                <a16:creationId xmlns:a16="http://schemas.microsoft.com/office/drawing/2014/main" id="{ED3270FD-E748-5744-9A5B-C791250C7931}"/>
              </a:ext>
            </a:extLst>
          </p:cNvPr>
          <p:cNvSpPr>
            <a:spLocks noChangeArrowheads="1"/>
          </p:cNvSpPr>
          <p:nvPr/>
        </p:nvSpPr>
        <p:spPr bwMode="auto">
          <a:xfrm>
            <a:off x="9486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41" name="Oval 21">
            <a:extLst>
              <a:ext uri="{FF2B5EF4-FFF2-40B4-BE49-F238E27FC236}">
                <a16:creationId xmlns:a16="http://schemas.microsoft.com/office/drawing/2014/main" id="{BBD8335D-AB6D-C843-A208-4DD017AAF9C8}"/>
              </a:ext>
            </a:extLst>
          </p:cNvPr>
          <p:cNvSpPr>
            <a:spLocks noChangeArrowheads="1"/>
          </p:cNvSpPr>
          <p:nvPr/>
        </p:nvSpPr>
        <p:spPr bwMode="auto">
          <a:xfrm>
            <a:off x="9501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42" name="Oval 22">
            <a:extLst>
              <a:ext uri="{FF2B5EF4-FFF2-40B4-BE49-F238E27FC236}">
                <a16:creationId xmlns:a16="http://schemas.microsoft.com/office/drawing/2014/main" id="{8050D594-161F-9441-BA77-B57FB5F8010D}"/>
              </a:ext>
            </a:extLst>
          </p:cNvPr>
          <p:cNvSpPr>
            <a:spLocks noChangeArrowheads="1"/>
          </p:cNvSpPr>
          <p:nvPr/>
        </p:nvSpPr>
        <p:spPr bwMode="auto">
          <a:xfrm>
            <a:off x="9494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43" name="Oval 23">
            <a:extLst>
              <a:ext uri="{FF2B5EF4-FFF2-40B4-BE49-F238E27FC236}">
                <a16:creationId xmlns:a16="http://schemas.microsoft.com/office/drawing/2014/main" id="{78A5C9D4-499C-E346-90B5-A081E34ABA1C}"/>
              </a:ext>
            </a:extLst>
          </p:cNvPr>
          <p:cNvSpPr>
            <a:spLocks noChangeArrowheads="1"/>
          </p:cNvSpPr>
          <p:nvPr/>
        </p:nvSpPr>
        <p:spPr bwMode="auto">
          <a:xfrm>
            <a:off x="9494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44" name="Oval 24">
            <a:extLst>
              <a:ext uri="{FF2B5EF4-FFF2-40B4-BE49-F238E27FC236}">
                <a16:creationId xmlns:a16="http://schemas.microsoft.com/office/drawing/2014/main" id="{2BB73F1C-8B0D-4A40-AB12-49DFDEC2725B}"/>
              </a:ext>
            </a:extLst>
          </p:cNvPr>
          <p:cNvSpPr>
            <a:spLocks noChangeArrowheads="1"/>
          </p:cNvSpPr>
          <p:nvPr/>
        </p:nvSpPr>
        <p:spPr bwMode="auto">
          <a:xfrm>
            <a:off x="9490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45" name="Oval 25">
            <a:extLst>
              <a:ext uri="{FF2B5EF4-FFF2-40B4-BE49-F238E27FC236}">
                <a16:creationId xmlns:a16="http://schemas.microsoft.com/office/drawing/2014/main" id="{5D416CA0-7970-094D-B27D-61DF39C4B405}"/>
              </a:ext>
            </a:extLst>
          </p:cNvPr>
          <p:cNvSpPr>
            <a:spLocks noChangeArrowheads="1"/>
          </p:cNvSpPr>
          <p:nvPr/>
        </p:nvSpPr>
        <p:spPr bwMode="auto">
          <a:xfrm>
            <a:off x="9490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46" name="Oval 26">
            <a:extLst>
              <a:ext uri="{FF2B5EF4-FFF2-40B4-BE49-F238E27FC236}">
                <a16:creationId xmlns:a16="http://schemas.microsoft.com/office/drawing/2014/main" id="{E81DFA6B-5790-F74C-AC04-21F1159888D3}"/>
              </a:ext>
            </a:extLst>
          </p:cNvPr>
          <p:cNvSpPr>
            <a:spLocks noChangeArrowheads="1"/>
          </p:cNvSpPr>
          <p:nvPr/>
        </p:nvSpPr>
        <p:spPr bwMode="auto">
          <a:xfrm>
            <a:off x="9486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60439" name="Text Box 27">
            <a:extLst>
              <a:ext uri="{FF2B5EF4-FFF2-40B4-BE49-F238E27FC236}">
                <a16:creationId xmlns:a16="http://schemas.microsoft.com/office/drawing/2014/main" id="{47D7F4E7-019F-9844-B342-CC578487008C}"/>
              </a:ext>
            </a:extLst>
          </p:cNvPr>
          <p:cNvSpPr txBox="1">
            <a:spLocks noChangeArrowheads="1"/>
          </p:cNvSpPr>
          <p:nvPr/>
        </p:nvSpPr>
        <p:spPr bwMode="auto">
          <a:xfrm>
            <a:off x="9677400" y="626903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solidFill>
                  <a:srgbClr val="000000"/>
                </a:solidFill>
                <a:latin typeface="Palatino Linotype" charset="0"/>
                <a:ea typeface="+mn-ea"/>
              </a:rPr>
              <a:t>1990</a:t>
            </a:r>
          </a:p>
        </p:txBody>
      </p:sp>
      <p:sp>
        <p:nvSpPr>
          <p:cNvPr id="129048" name="Oval 28">
            <a:extLst>
              <a:ext uri="{FF2B5EF4-FFF2-40B4-BE49-F238E27FC236}">
                <a16:creationId xmlns:a16="http://schemas.microsoft.com/office/drawing/2014/main" id="{C8CE70A4-9FAE-A04C-BCFB-AA800B218EED}"/>
              </a:ext>
            </a:extLst>
          </p:cNvPr>
          <p:cNvSpPr>
            <a:spLocks noChangeArrowheads="1"/>
          </p:cNvSpPr>
          <p:nvPr/>
        </p:nvSpPr>
        <p:spPr bwMode="auto">
          <a:xfrm>
            <a:off x="9483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49" name="Oval 29">
            <a:extLst>
              <a:ext uri="{FF2B5EF4-FFF2-40B4-BE49-F238E27FC236}">
                <a16:creationId xmlns:a16="http://schemas.microsoft.com/office/drawing/2014/main" id="{77A1332A-A68B-414E-8CF6-23ABD906205C}"/>
              </a:ext>
            </a:extLst>
          </p:cNvPr>
          <p:cNvSpPr>
            <a:spLocks noChangeArrowheads="1"/>
          </p:cNvSpPr>
          <p:nvPr/>
        </p:nvSpPr>
        <p:spPr bwMode="auto">
          <a:xfrm>
            <a:off x="9491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50" name="Oval 30">
            <a:extLst>
              <a:ext uri="{FF2B5EF4-FFF2-40B4-BE49-F238E27FC236}">
                <a16:creationId xmlns:a16="http://schemas.microsoft.com/office/drawing/2014/main" id="{FEFE6F6D-B9B6-B743-97EB-BC0B007E6433}"/>
              </a:ext>
            </a:extLst>
          </p:cNvPr>
          <p:cNvSpPr>
            <a:spLocks noChangeArrowheads="1"/>
          </p:cNvSpPr>
          <p:nvPr/>
        </p:nvSpPr>
        <p:spPr bwMode="auto">
          <a:xfrm>
            <a:off x="9488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51" name="Oval 31">
            <a:extLst>
              <a:ext uri="{FF2B5EF4-FFF2-40B4-BE49-F238E27FC236}">
                <a16:creationId xmlns:a16="http://schemas.microsoft.com/office/drawing/2014/main" id="{64724895-5C6D-BA4C-AED7-26B1713EB94A}"/>
              </a:ext>
            </a:extLst>
          </p:cNvPr>
          <p:cNvSpPr>
            <a:spLocks noChangeArrowheads="1"/>
          </p:cNvSpPr>
          <p:nvPr/>
        </p:nvSpPr>
        <p:spPr bwMode="auto">
          <a:xfrm>
            <a:off x="9485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52" name="Oval 32">
            <a:extLst>
              <a:ext uri="{FF2B5EF4-FFF2-40B4-BE49-F238E27FC236}">
                <a16:creationId xmlns:a16="http://schemas.microsoft.com/office/drawing/2014/main" id="{17509086-E4CA-784B-8ED9-33D481152CDC}"/>
              </a:ext>
            </a:extLst>
          </p:cNvPr>
          <p:cNvSpPr>
            <a:spLocks noChangeArrowheads="1"/>
          </p:cNvSpPr>
          <p:nvPr/>
        </p:nvSpPr>
        <p:spPr bwMode="auto">
          <a:xfrm>
            <a:off x="9493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53" name="Oval 33">
            <a:extLst>
              <a:ext uri="{FF2B5EF4-FFF2-40B4-BE49-F238E27FC236}">
                <a16:creationId xmlns:a16="http://schemas.microsoft.com/office/drawing/2014/main" id="{E896DCD5-22EF-FA49-ABF0-45532F205AF2}"/>
              </a:ext>
            </a:extLst>
          </p:cNvPr>
          <p:cNvSpPr>
            <a:spLocks noChangeArrowheads="1"/>
          </p:cNvSpPr>
          <p:nvPr/>
        </p:nvSpPr>
        <p:spPr bwMode="auto">
          <a:xfrm>
            <a:off x="9490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54" name="Oval 34">
            <a:extLst>
              <a:ext uri="{FF2B5EF4-FFF2-40B4-BE49-F238E27FC236}">
                <a16:creationId xmlns:a16="http://schemas.microsoft.com/office/drawing/2014/main" id="{5229571E-0D61-0C43-B700-5A3EBD86BAA0}"/>
              </a:ext>
            </a:extLst>
          </p:cNvPr>
          <p:cNvSpPr>
            <a:spLocks noChangeArrowheads="1"/>
          </p:cNvSpPr>
          <p:nvPr/>
        </p:nvSpPr>
        <p:spPr bwMode="auto">
          <a:xfrm>
            <a:off x="9486900" y="51355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55" name="Oval 35">
            <a:extLst>
              <a:ext uri="{FF2B5EF4-FFF2-40B4-BE49-F238E27FC236}">
                <a16:creationId xmlns:a16="http://schemas.microsoft.com/office/drawing/2014/main" id="{57F24D5A-75D5-5648-839C-5512A348229D}"/>
              </a:ext>
            </a:extLst>
          </p:cNvPr>
          <p:cNvSpPr>
            <a:spLocks noChangeArrowheads="1"/>
          </p:cNvSpPr>
          <p:nvPr/>
        </p:nvSpPr>
        <p:spPr bwMode="auto">
          <a:xfrm>
            <a:off x="9486900" y="53165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56" name="Oval 36">
            <a:extLst>
              <a:ext uri="{FF2B5EF4-FFF2-40B4-BE49-F238E27FC236}">
                <a16:creationId xmlns:a16="http://schemas.microsoft.com/office/drawing/2014/main" id="{B6BA54C7-B792-1042-A0DF-19475EAA4F6D}"/>
              </a:ext>
            </a:extLst>
          </p:cNvPr>
          <p:cNvSpPr>
            <a:spLocks noChangeArrowheads="1"/>
          </p:cNvSpPr>
          <p:nvPr/>
        </p:nvSpPr>
        <p:spPr bwMode="auto">
          <a:xfrm>
            <a:off x="9496425" y="5497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57" name="Oval 37">
            <a:extLst>
              <a:ext uri="{FF2B5EF4-FFF2-40B4-BE49-F238E27FC236}">
                <a16:creationId xmlns:a16="http://schemas.microsoft.com/office/drawing/2014/main" id="{1831AAF4-8E77-9446-B135-3AAECDFA6028}"/>
              </a:ext>
            </a:extLst>
          </p:cNvPr>
          <p:cNvSpPr>
            <a:spLocks noChangeArrowheads="1"/>
          </p:cNvSpPr>
          <p:nvPr/>
        </p:nvSpPr>
        <p:spPr bwMode="auto">
          <a:xfrm>
            <a:off x="9496425" y="567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58" name="Oval 38">
            <a:extLst>
              <a:ext uri="{FF2B5EF4-FFF2-40B4-BE49-F238E27FC236}">
                <a16:creationId xmlns:a16="http://schemas.microsoft.com/office/drawing/2014/main" id="{59FDA047-8801-CF41-B38F-B48AAA792A80}"/>
              </a:ext>
            </a:extLst>
          </p:cNvPr>
          <p:cNvSpPr>
            <a:spLocks noChangeArrowheads="1"/>
          </p:cNvSpPr>
          <p:nvPr/>
        </p:nvSpPr>
        <p:spPr bwMode="auto">
          <a:xfrm>
            <a:off x="9496425" y="58515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59" name="Oval 39">
            <a:extLst>
              <a:ext uri="{FF2B5EF4-FFF2-40B4-BE49-F238E27FC236}">
                <a16:creationId xmlns:a16="http://schemas.microsoft.com/office/drawing/2014/main" id="{80D2BDEF-2FB2-4E44-8BE0-3EB61099B7BC}"/>
              </a:ext>
            </a:extLst>
          </p:cNvPr>
          <p:cNvSpPr>
            <a:spLocks noChangeArrowheads="1"/>
          </p:cNvSpPr>
          <p:nvPr/>
        </p:nvSpPr>
        <p:spPr bwMode="auto">
          <a:xfrm>
            <a:off x="9496425" y="60325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60" name="Oval 40">
            <a:extLst>
              <a:ext uri="{FF2B5EF4-FFF2-40B4-BE49-F238E27FC236}">
                <a16:creationId xmlns:a16="http://schemas.microsoft.com/office/drawing/2014/main" id="{C7AA3874-1F93-2246-AE16-86DA0AE3BB7B}"/>
              </a:ext>
            </a:extLst>
          </p:cNvPr>
          <p:cNvSpPr>
            <a:spLocks noChangeArrowheads="1"/>
          </p:cNvSpPr>
          <p:nvPr/>
        </p:nvSpPr>
        <p:spPr bwMode="auto">
          <a:xfrm>
            <a:off x="9496425" y="62039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61" name="Oval 72">
            <a:extLst>
              <a:ext uri="{FF2B5EF4-FFF2-40B4-BE49-F238E27FC236}">
                <a16:creationId xmlns:a16="http://schemas.microsoft.com/office/drawing/2014/main" id="{2B15B25B-8BB6-F840-8056-D3965CF05205}"/>
              </a:ext>
            </a:extLst>
          </p:cNvPr>
          <p:cNvSpPr>
            <a:spLocks noChangeArrowheads="1"/>
          </p:cNvSpPr>
          <p:nvPr/>
        </p:nvSpPr>
        <p:spPr bwMode="auto">
          <a:xfrm>
            <a:off x="9496425" y="638175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Tree>
  </p:cSld>
  <p:clrMapOvr>
    <a:masterClrMapping/>
  </p:clrMapOvr>
  <p:transition advClick="0"/>
</p:sld>
</file>

<file path=ppt/theme/theme1.xml><?xml version="1.0" encoding="utf-8"?>
<a:theme xmlns:a="http://schemas.openxmlformats.org/drawingml/2006/main" name="Confoc">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Confo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699"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699"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onfo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onfo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onfoc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onfoc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fo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onfo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onfo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Confoc">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Confo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699"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699"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onfo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onfo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onfoc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onfoc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fo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onfo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onfo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yslides">
  <a:themeElements>
    <a:clrScheme name="myslides 8">
      <a:dk1>
        <a:srgbClr val="FFFF00"/>
      </a:dk1>
      <a:lt1>
        <a:srgbClr val="FFFFFF"/>
      </a:lt1>
      <a:dk2>
        <a:srgbClr val="FFFF00"/>
      </a:dk2>
      <a:lt2>
        <a:srgbClr val="808080"/>
      </a:lt2>
      <a:accent1>
        <a:srgbClr val="00CC99"/>
      </a:accent1>
      <a:accent2>
        <a:srgbClr val="3333CC"/>
      </a:accent2>
      <a:accent3>
        <a:srgbClr val="FFFFFF"/>
      </a:accent3>
      <a:accent4>
        <a:srgbClr val="DADA00"/>
      </a:accent4>
      <a:accent5>
        <a:srgbClr val="AAE2CA"/>
      </a:accent5>
      <a:accent6>
        <a:srgbClr val="2D2DB9"/>
      </a:accent6>
      <a:hlink>
        <a:srgbClr val="CCCCFF"/>
      </a:hlink>
      <a:folHlink>
        <a:srgbClr val="B2B2B2"/>
      </a:folHlink>
    </a:clrScheme>
    <a:fontScheme name="myslide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699"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699"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yslid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yslid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yslid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yslid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yslid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yslid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yslid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myslides 8">
        <a:dk1>
          <a:srgbClr val="FFFF00"/>
        </a:dk1>
        <a:lt1>
          <a:srgbClr val="FFFFFF"/>
        </a:lt1>
        <a:dk2>
          <a:srgbClr val="FFFF00"/>
        </a:dk2>
        <a:lt2>
          <a:srgbClr val="808080"/>
        </a:lt2>
        <a:accent1>
          <a:srgbClr val="00CC99"/>
        </a:accent1>
        <a:accent2>
          <a:srgbClr val="3333CC"/>
        </a:accent2>
        <a:accent3>
          <a:srgbClr val="FFFFFF"/>
        </a:accent3>
        <a:accent4>
          <a:srgbClr val="DADA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Confoc">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Confo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699"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699"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onfo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onfo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onfoc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onfoc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fo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onfo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onfo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1062</TotalTime>
  <Pages>23</Pages>
  <Words>8276</Words>
  <Application>Microsoft Macintosh PowerPoint</Application>
  <PresentationFormat>Widescreen</PresentationFormat>
  <Paragraphs>636</Paragraphs>
  <Slides>103</Slides>
  <Notes>89</Notes>
  <HiddenSlides>0</HiddenSlides>
  <MMClips>10</MMClips>
  <ScaleCrop>false</ScaleCrop>
  <HeadingPairs>
    <vt:vector size="8" baseType="variant">
      <vt:variant>
        <vt:lpstr>Fonts Used</vt:lpstr>
      </vt:variant>
      <vt:variant>
        <vt:i4>13</vt:i4>
      </vt:variant>
      <vt:variant>
        <vt:lpstr>Theme</vt:lpstr>
      </vt:variant>
      <vt:variant>
        <vt:i4>4</vt:i4>
      </vt:variant>
      <vt:variant>
        <vt:lpstr>Embedded OLE Servers</vt:lpstr>
      </vt:variant>
      <vt:variant>
        <vt:i4>1</vt:i4>
      </vt:variant>
      <vt:variant>
        <vt:lpstr>Slide Titles</vt:lpstr>
      </vt:variant>
      <vt:variant>
        <vt:i4>103</vt:i4>
      </vt:variant>
    </vt:vector>
  </HeadingPairs>
  <TitlesOfParts>
    <vt:vector size="121" baseType="lpstr">
      <vt:lpstr>Arial Unicode MS</vt:lpstr>
      <vt:lpstr>ＭＳ Ｐゴシック</vt:lpstr>
      <vt:lpstr>Amasis W01</vt:lpstr>
      <vt:lpstr>Arial</vt:lpstr>
      <vt:lpstr>Arial</vt:lpstr>
      <vt:lpstr>Comic Sans MS</vt:lpstr>
      <vt:lpstr>Linux Libertine</vt:lpstr>
      <vt:lpstr>Open Sans</vt:lpstr>
      <vt:lpstr>Palatino Linotype</vt:lpstr>
      <vt:lpstr>Symbol</vt:lpstr>
      <vt:lpstr>Times New Roman</vt:lpstr>
      <vt:lpstr>Verdana</vt:lpstr>
      <vt:lpstr>Wingdings</vt:lpstr>
      <vt:lpstr>Confoc</vt:lpstr>
      <vt:lpstr>2_Confoc</vt:lpstr>
      <vt:lpstr>myslides</vt:lpstr>
      <vt:lpstr>1_Confoc</vt:lpstr>
      <vt:lpstr>CorelPhotoPaint.Image.7</vt:lpstr>
      <vt:lpstr>Historical Review of Microscopic Imaging</vt:lpstr>
      <vt:lpstr>Learning Objectives - Lecture 1 this is in 2 parts – Pt#1 and Pt#2</vt:lpstr>
      <vt:lpstr>Introduction</vt:lpstr>
      <vt:lpstr>Hans &amp; Zacharias Janssen 1690 </vt:lpstr>
      <vt:lpstr>Galileo Galilei  (1564-1642)</vt:lpstr>
      <vt:lpstr>Galileo Galilei  (1564-1642)</vt:lpstr>
      <vt:lpstr>Galileo Galilei  (1564-1642)</vt:lpstr>
      <vt:lpstr>Galileo Galilei  (1564-1642)</vt:lpstr>
      <vt:lpstr>So, what about Copernicus (1473-1543)?</vt:lpstr>
      <vt:lpstr>PowerPoint Presentation</vt:lpstr>
      <vt:lpstr>Marcello Malpighi (1628-1694)</vt:lpstr>
      <vt:lpstr>Robert Hooke (1635-1703) (often written as Hook) </vt:lpstr>
      <vt:lpstr>Robert Hooke was Robert Boyle’s laboratory Assistant!</vt:lpstr>
      <vt:lpstr>Robert Hooke (1635-1703) </vt:lpstr>
      <vt:lpstr>The great Fire of London September 1666 </vt:lpstr>
      <vt:lpstr>Philosophical Transactions  (1665…The first  Scientific Journal) </vt:lpstr>
      <vt:lpstr>“Robert Hook”</vt:lpstr>
      <vt:lpstr>PowerPoint Presentation</vt:lpstr>
      <vt:lpstr>Robert Hooke (1635-1703)</vt:lpstr>
      <vt:lpstr>PowerPoint Presentation</vt:lpstr>
      <vt:lpstr>What did Hooke see when he looked at cork?</vt:lpstr>
      <vt:lpstr>PowerPoint Presentation</vt:lpstr>
      <vt:lpstr>Hooke demonstrated an accurate method of finding the magnifying power of a compound microscope</vt:lpstr>
      <vt:lpstr>Robert Hook  (Robert Hooke) Published in 1700</vt:lpstr>
      <vt:lpstr>Antioni van Leeuwenhoek (1632-1723)  </vt:lpstr>
      <vt:lpstr>Antioni van Leeuwenhoek (1632-1723)  </vt:lpstr>
      <vt:lpstr>How the first lenses were made</vt:lpstr>
      <vt:lpstr>Antioni van Leeuwenhoek (1632-1723)  </vt:lpstr>
      <vt:lpstr>Antioni van Leeuwenhoek (1632-1723)  </vt:lpstr>
      <vt:lpstr>Antioni van Leeuwenhoek (1632-1723)  </vt:lpstr>
      <vt:lpstr>Stephen Grey’s Water Microscope</vt:lpstr>
      <vt:lpstr>Guiseppe Campani - 1670-1690</vt:lpstr>
      <vt:lpstr>Issac Newton (1643-1726)</vt:lpstr>
      <vt:lpstr>Issac Newton (1643-1726)</vt:lpstr>
      <vt:lpstr>Issac Newton (1643-1726)</vt:lpstr>
      <vt:lpstr>Issac Newton (1643-1726)</vt:lpstr>
      <vt:lpstr>Issac Newton (1643-1726)</vt:lpstr>
      <vt:lpstr>Issac Newton (1643-1726)</vt:lpstr>
      <vt:lpstr>Edmund Culpeper   Screwbarrel Microscope - 1720</vt:lpstr>
      <vt:lpstr>Chester More Hall (1703-1771)  The issues between simple and compound microscope</vt:lpstr>
      <vt:lpstr>Chester More Hall (1703-1771)  The issues between simple and compound microscope</vt:lpstr>
      <vt:lpstr>Chester More Hall (1703-1771)  The issues between simple and compound microscope</vt:lpstr>
      <vt:lpstr>George Bass</vt:lpstr>
      <vt:lpstr>John Dollond (1706-1761) The famous patent of 1758</vt:lpstr>
      <vt:lpstr>John Dollond (1706-1761) The famous patent of 1758</vt:lpstr>
      <vt:lpstr>John Dollond (1706-1761) The famous patent of 1758</vt:lpstr>
      <vt:lpstr>Secondary Microscopes</vt:lpstr>
      <vt:lpstr>George Adams  Toymaker to Kings</vt:lpstr>
      <vt:lpstr>William Hyde Wollaston (1766-1828) </vt:lpstr>
      <vt:lpstr>William Hyde Wollaston (1766-1828) Camera lucida </vt:lpstr>
      <vt:lpstr>William Hyde Wollaston (1766-1828) Microscopic Doublet </vt:lpstr>
      <vt:lpstr>David Brewster 1781-1868</vt:lpstr>
      <vt:lpstr>Sir David Brewster, Feb 11, 1815 “Brewster’s Angle”</vt:lpstr>
      <vt:lpstr>Sir David Brewster  Monochromatic Light Microscope</vt:lpstr>
      <vt:lpstr>Encyclopedia Britanica, Vol XIV, 1858 </vt:lpstr>
      <vt:lpstr>Giovanni Battista Amici (“water immersion”)</vt:lpstr>
      <vt:lpstr>Color Correcting Lenses Encyclopedia Britanica, Vol XIV, 1858 </vt:lpstr>
      <vt:lpstr>Joseph Lister (Spherical Aberration )</vt:lpstr>
      <vt:lpstr>Joseph Lister (Spherical Aberration )</vt:lpstr>
      <vt:lpstr>Henri Hureau de Sénarmont (1808-1862) (Polarized light) </vt:lpstr>
      <vt:lpstr>Henri Hureau de Sénarmont (1808-1862) (Polarized light) </vt:lpstr>
      <vt:lpstr>Carl Zeiss 1816-1888 (Oil Immersion) </vt:lpstr>
      <vt:lpstr>Pasteur - 1860</vt:lpstr>
      <vt:lpstr>Ernst Abbe (1840-1905)   &amp; Zeiss </vt:lpstr>
      <vt:lpstr>Ernst Abbe (1840-1905)   &amp; Zeiss </vt:lpstr>
      <vt:lpstr>Abbe &amp; Zeiss</vt:lpstr>
      <vt:lpstr>PowerPoint Presentation</vt:lpstr>
      <vt:lpstr>Abbe’s Sine Condition (1881)</vt:lpstr>
      <vt:lpstr>Ernst Abbe  (1840-1905)</vt:lpstr>
      <vt:lpstr>Ernst Abbe  (1840-1905)</vt:lpstr>
      <vt:lpstr>Otto Schott (1851-1935)</vt:lpstr>
      <vt:lpstr>August Karl Johann Valentin Köhler (1866-1948) </vt:lpstr>
      <vt:lpstr>August Köhler</vt:lpstr>
      <vt:lpstr>August  Kohler -1904  First Ultraviolet Imaging</vt:lpstr>
      <vt:lpstr>Köhler Illumination</vt:lpstr>
      <vt:lpstr>Feulgen Reaction 1924</vt:lpstr>
      <vt:lpstr>Conn’s Biological Stains - First Published in 1925</vt:lpstr>
      <vt:lpstr>UV Measurements of DNA and Cytoplasm T. Caspersson 1936</vt:lpstr>
      <vt:lpstr>Early Microfluorometric Scanner Robert Mellors 1951</vt:lpstr>
      <vt:lpstr>Georges Nomarski (1919-1997)  </vt:lpstr>
      <vt:lpstr>Georges Nomarski (1919-1997) </vt:lpstr>
      <vt:lpstr>Marvin Lee Minsky (1927-2016) First disclosed the confocal microscope principle - 1953</vt:lpstr>
      <vt:lpstr>Cytometry Analytic Techniques M.R. Mendelsohn 1958</vt:lpstr>
      <vt:lpstr>Character Recognition and the beginning of cancer recognition</vt:lpstr>
      <vt:lpstr>Kamenstsky’s work at IBM and Character recognition</vt:lpstr>
      <vt:lpstr>Kamenstky explains how IBM became involved with pathology</vt:lpstr>
      <vt:lpstr>Relating Cytometry to Pathology  O. Caspersson 1964</vt:lpstr>
      <vt:lpstr> Visible &amp; UV Scanning - 1963</vt:lpstr>
      <vt:lpstr> UV Scanning - Measurements</vt:lpstr>
      <vt:lpstr>Johan Sebastiaan (Bas) Ploem</vt:lpstr>
      <vt:lpstr>Robert Day Allen (1927-1986) </vt:lpstr>
      <vt:lpstr>Historical Overview</vt:lpstr>
      <vt:lpstr>Marylou Ingram</vt:lpstr>
      <vt:lpstr>Marylou Ingram and Automated Imaging</vt:lpstr>
      <vt:lpstr>PowerPoint Presentation</vt:lpstr>
      <vt:lpstr>Young &amp; Roberts, 1952</vt:lpstr>
      <vt:lpstr>Confocal Microscope -1986-1988</vt:lpstr>
      <vt:lpstr>Brad Amos photo of 2 photon fluorescence</vt:lpstr>
      <vt:lpstr>PowerPoint Presentation</vt:lpstr>
      <vt:lpstr>PowerPoint Presentation</vt:lpstr>
      <vt:lpstr>Other Microscopies</vt:lpstr>
      <vt:lpstr>Conclusion</vt:lpstr>
      <vt:lpstr>Summary Lecture 1</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a test slide only</dc:title>
  <dc:subject>First lecture of Intro to Confocal &amp; Image course</dc:subject>
  <dc:creator>J.Paul Robinson</dc:creator>
  <cp:keywords>confocal microscope fluorescence lecture, 524Lec1c</cp:keywords>
  <cp:lastModifiedBy>Robinson, Joseph Paul</cp:lastModifiedBy>
  <cp:revision>88</cp:revision>
  <cp:lastPrinted>2019-10-19T23:09:31Z</cp:lastPrinted>
  <dcterms:created xsi:type="dcterms:W3CDTF">2018-01-10T15:24:41Z</dcterms:created>
  <dcterms:modified xsi:type="dcterms:W3CDTF">2024-01-05T23:18:06Z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044bd30-2ed7-4c9d-9d12-46200872a97b_Enabled">
    <vt:lpwstr>true</vt:lpwstr>
  </property>
  <property fmtid="{D5CDD505-2E9C-101B-9397-08002B2CF9AE}" pid="3" name="MSIP_Label_4044bd30-2ed7-4c9d-9d12-46200872a97b_SetDate">
    <vt:lpwstr>2024-01-05T21:24:59Z</vt:lpwstr>
  </property>
  <property fmtid="{D5CDD505-2E9C-101B-9397-08002B2CF9AE}" pid="4" name="MSIP_Label_4044bd30-2ed7-4c9d-9d12-46200872a97b_Method">
    <vt:lpwstr>Standard</vt:lpwstr>
  </property>
  <property fmtid="{D5CDD505-2E9C-101B-9397-08002B2CF9AE}" pid="5" name="MSIP_Label_4044bd30-2ed7-4c9d-9d12-46200872a97b_Name">
    <vt:lpwstr>defa4170-0d19-0005-0004-bc88714345d2</vt:lpwstr>
  </property>
  <property fmtid="{D5CDD505-2E9C-101B-9397-08002B2CF9AE}" pid="6" name="MSIP_Label_4044bd30-2ed7-4c9d-9d12-46200872a97b_SiteId">
    <vt:lpwstr>4130bd39-7c53-419c-b1e5-8758d6d63f21</vt:lpwstr>
  </property>
  <property fmtid="{D5CDD505-2E9C-101B-9397-08002B2CF9AE}" pid="7" name="MSIP_Label_4044bd30-2ed7-4c9d-9d12-46200872a97b_ActionId">
    <vt:lpwstr>68a1dbe5-8089-498f-bae7-ff73c243a5f8</vt:lpwstr>
  </property>
  <property fmtid="{D5CDD505-2E9C-101B-9397-08002B2CF9AE}" pid="8" name="MSIP_Label_4044bd30-2ed7-4c9d-9d12-46200872a97b_ContentBits">
    <vt:lpwstr>0</vt:lpwstr>
  </property>
</Properties>
</file>