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10287000" cy="6858000" type="35mm"/>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5326"/>
  </p:normalViewPr>
  <p:slideViewPr>
    <p:cSldViewPr snapToGrid="0" snapToObjects="1">
      <p:cViewPr>
        <p:scale>
          <a:sx n="101" d="100"/>
          <a:sy n="101" d="100"/>
        </p:scale>
        <p:origin x="1160" y="4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D48496-D161-9046-A499-BDBAFA7227C2}"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65527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D48496-D161-9046-A499-BDBAFA7227C2}"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189800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D48496-D161-9046-A499-BDBAFA7227C2}"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99555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charset="0"/>
                <a:ea typeface="Times" charset="0"/>
                <a:cs typeface="Times"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charset="0"/>
                <a:ea typeface="Times" charset="0"/>
                <a:cs typeface="Times" charset="0"/>
              </a:defRPr>
            </a:lvl1pPr>
            <a:lvl2pPr>
              <a:defRPr>
                <a:latin typeface="Times" charset="0"/>
                <a:ea typeface="Times" charset="0"/>
                <a:cs typeface="Times" charset="0"/>
              </a:defRPr>
            </a:lvl2pPr>
            <a:lvl3pPr>
              <a:defRPr>
                <a:latin typeface="Times" charset="0"/>
                <a:ea typeface="Times" charset="0"/>
                <a:cs typeface="Times" charset="0"/>
              </a:defRPr>
            </a:lvl3pPr>
            <a:lvl4pPr>
              <a:defRPr>
                <a:latin typeface="Times" charset="0"/>
                <a:ea typeface="Times" charset="0"/>
                <a:cs typeface="Times" charset="0"/>
              </a:defRPr>
            </a:lvl4pPr>
            <a:lvl5pPr>
              <a:defRPr>
                <a:latin typeface="Times" charset="0"/>
                <a:ea typeface="Times" charset="0"/>
                <a:cs typeface="Times"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3D48496-D161-9046-A499-BDBAFA7227C2}"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86804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D48496-D161-9046-A499-BDBAFA7227C2}"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13420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D48496-D161-9046-A499-BDBAFA7227C2}" type="datetimeFigureOut">
              <a:rPr lang="en-US" smtClean="0"/>
              <a:t>10/10/15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214107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08572" y="2505075"/>
            <a:ext cx="435188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D48496-D161-9046-A499-BDBAFA7227C2}" type="datetimeFigureOut">
              <a:rPr lang="en-US" smtClean="0"/>
              <a:t>10/10/15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182289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D48496-D161-9046-A499-BDBAFA7227C2}" type="datetimeFigureOut">
              <a:rPr lang="en-US" smtClean="0"/>
              <a:t>10/10/15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143489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48496-D161-9046-A499-BDBAFA7227C2}" type="datetimeFigureOut">
              <a:rPr lang="en-US" smtClean="0"/>
              <a:t>10/10/15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1702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48496-D161-9046-A499-BDBAFA7227C2}" type="datetimeFigureOut">
              <a:rPr lang="en-US" smtClean="0"/>
              <a:t>10/10/15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54865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48496-D161-9046-A499-BDBAFA7227C2}" type="datetimeFigureOut">
              <a:rPr lang="en-US" smtClean="0"/>
              <a:t>10/10/15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D891D-2A03-E143-96D5-14722C2CA2E7}" type="slidenum">
              <a:rPr lang="en-US" smtClean="0"/>
              <a:t>‹#›</a:t>
            </a:fld>
            <a:endParaRPr lang="en-US"/>
          </a:p>
        </p:txBody>
      </p:sp>
    </p:spTree>
    <p:extLst>
      <p:ext uri="{BB962C8B-B14F-4D97-AF65-F5344CB8AC3E}">
        <p14:creationId xmlns:p14="http://schemas.microsoft.com/office/powerpoint/2010/main" val="21322637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48496-D161-9046-A499-BDBAFA7227C2}" type="datetimeFigureOut">
              <a:rPr lang="en-US" smtClean="0"/>
              <a:t>10/10/15</a:t>
            </a:fld>
            <a:endParaRPr lang="en-US"/>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D891D-2A03-E143-96D5-14722C2CA2E7}" type="slidenum">
              <a:rPr lang="en-US" smtClean="0"/>
              <a:t>‹#›</a:t>
            </a:fld>
            <a:endParaRPr lang="en-US"/>
          </a:p>
        </p:txBody>
      </p:sp>
    </p:spTree>
    <p:extLst>
      <p:ext uri="{BB962C8B-B14F-4D97-AF65-F5344CB8AC3E}">
        <p14:creationId xmlns:p14="http://schemas.microsoft.com/office/powerpoint/2010/main" val="1989211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1200" y="1402372"/>
            <a:ext cx="8871347" cy="189178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57288" y="667074"/>
            <a:ext cx="7715250" cy="679102"/>
          </a:xfrm>
        </p:spPr>
        <p:txBody>
          <a:bodyPr>
            <a:noAutofit/>
          </a:bodyPr>
          <a:lstStyle/>
          <a:p>
            <a:r>
              <a:rPr lang="en-US" sz="3038" dirty="0">
                <a:latin typeface="Cambria" charset="0"/>
                <a:ea typeface="ＭＳ 明朝" charset="-128"/>
                <a:cs typeface="Times New Roman" charset="0"/>
              </a:rPr>
              <a:t/>
            </a:r>
            <a:br>
              <a:rPr lang="en-US" sz="3038" dirty="0">
                <a:latin typeface="Cambria" charset="0"/>
                <a:ea typeface="ＭＳ 明朝" charset="-128"/>
                <a:cs typeface="Times New Roman" charset="0"/>
              </a:rPr>
            </a:br>
            <a:r>
              <a:rPr lang="en-US" sz="3713" b="1" dirty="0">
                <a:solidFill>
                  <a:srgbClr val="000000"/>
                </a:solidFill>
                <a:latin typeface="Calibri" charset="0"/>
                <a:ea typeface="ＭＳ 明朝" charset="-128"/>
                <a:cs typeface="Calibri" charset="0"/>
              </a:rPr>
              <a:t> Commercial Development of Cytometry Innovations Workshop</a:t>
            </a:r>
            <a:endParaRPr lang="en-US" sz="3713" dirty="0"/>
          </a:p>
        </p:txBody>
      </p:sp>
      <p:sp>
        <p:nvSpPr>
          <p:cNvPr id="4" name="Rectangle 3"/>
          <p:cNvSpPr/>
          <p:nvPr/>
        </p:nvSpPr>
        <p:spPr>
          <a:xfrm>
            <a:off x="1157288" y="1253659"/>
            <a:ext cx="5143500" cy="2040495"/>
          </a:xfrm>
          <a:prstGeom prst="rect">
            <a:avLst/>
          </a:prstGeom>
        </p:spPr>
        <p:txBody>
          <a:bodyPr>
            <a:spAutoFit/>
          </a:bodyPr>
          <a:lstStyle/>
          <a:p>
            <a:r>
              <a:rPr lang="en-US" sz="1688" b="1" dirty="0">
                <a:solidFill>
                  <a:srgbClr val="000000"/>
                </a:solidFill>
                <a:latin typeface="Calibri" charset="0"/>
                <a:ea typeface="ＭＳ 明朝" charset="-128"/>
                <a:cs typeface="Calibri" charset="0"/>
              </a:rPr>
              <a:t> </a:t>
            </a:r>
            <a:endParaRPr lang="en-US" sz="1350" dirty="0">
              <a:latin typeface="Cambria" charset="0"/>
              <a:ea typeface="ＭＳ 明朝" charset="-128"/>
              <a:cs typeface="Times New Roman" charset="0"/>
            </a:endParaRPr>
          </a:p>
          <a:p>
            <a:r>
              <a:rPr lang="en-US" sz="1688" b="1" dirty="0">
                <a:solidFill>
                  <a:srgbClr val="000000"/>
                </a:solidFill>
                <a:latin typeface="Calibri" charset="0"/>
                <a:ea typeface="ＭＳ 明朝" charset="-128"/>
                <a:cs typeface="Calibri" charset="0"/>
              </a:rPr>
              <a:t>Terry J. </a:t>
            </a:r>
            <a:r>
              <a:rPr lang="en-US" sz="1688" b="1" dirty="0" err="1">
                <a:solidFill>
                  <a:srgbClr val="000000"/>
                </a:solidFill>
                <a:latin typeface="Calibri" charset="0"/>
                <a:ea typeface="ＭＳ 明朝" charset="-128"/>
                <a:cs typeface="Calibri" charset="0"/>
              </a:rPr>
              <a:t>Fetterhoff</a:t>
            </a:r>
            <a:endParaRPr lang="en-US" sz="1350" dirty="0">
              <a:latin typeface="Cambria" charset="0"/>
              <a:ea typeface="ＭＳ 明朝" charset="-128"/>
              <a:cs typeface="Times New Roman" charset="0"/>
            </a:endParaRPr>
          </a:p>
          <a:p>
            <a:r>
              <a:rPr lang="en-US" sz="1519" dirty="0" smtClean="0">
                <a:solidFill>
                  <a:srgbClr val="000000"/>
                </a:solidFill>
                <a:latin typeface="Helvetica" charset="0"/>
                <a:ea typeface="ＭＳ 明朝" charset="-128"/>
                <a:cs typeface="Helvetica" charset="0"/>
              </a:rPr>
              <a:t>Sr. </a:t>
            </a:r>
            <a:r>
              <a:rPr lang="en-US" sz="1519" dirty="0">
                <a:solidFill>
                  <a:srgbClr val="000000"/>
                </a:solidFill>
                <a:latin typeface="Helvetica" charset="0"/>
                <a:ea typeface="ＭＳ 明朝" charset="-128"/>
                <a:cs typeface="Helvetica" charset="0"/>
              </a:rPr>
              <a:t>Director, Technology Management</a:t>
            </a:r>
            <a:endParaRPr lang="en-US" sz="1350" dirty="0">
              <a:latin typeface="Cambria" charset="0"/>
              <a:ea typeface="ＭＳ 明朝" charset="-128"/>
              <a:cs typeface="Times New Roman" charset="0"/>
            </a:endParaRPr>
          </a:p>
          <a:p>
            <a:r>
              <a:rPr lang="en-US" sz="1519" dirty="0">
                <a:solidFill>
                  <a:srgbClr val="000000"/>
                </a:solidFill>
                <a:latin typeface="Helvetica" charset="0"/>
                <a:ea typeface="ＭＳ 明朝" charset="-128"/>
                <a:cs typeface="Helvetica" charset="0"/>
              </a:rPr>
              <a:t>Head, US Chief Technology Office</a:t>
            </a:r>
            <a:endParaRPr lang="en-US" sz="1350" dirty="0">
              <a:latin typeface="Cambria" charset="0"/>
              <a:ea typeface="ＭＳ 明朝" charset="-128"/>
              <a:cs typeface="Times New Roman" charset="0"/>
            </a:endParaRPr>
          </a:p>
          <a:p>
            <a:r>
              <a:rPr lang="en-US" sz="1519" dirty="0">
                <a:solidFill>
                  <a:srgbClr val="000000"/>
                </a:solidFill>
                <a:latin typeface="Helvetica" charset="0"/>
                <a:ea typeface="ＭＳ 明朝" charset="-128"/>
                <a:cs typeface="Helvetica" charset="0"/>
              </a:rPr>
              <a:t>Diagnostics Division</a:t>
            </a:r>
            <a:endParaRPr lang="en-US" sz="1350" dirty="0">
              <a:latin typeface="Cambria" charset="0"/>
              <a:ea typeface="ＭＳ 明朝" charset="-128"/>
              <a:cs typeface="Times New Roman" charset="0"/>
            </a:endParaRPr>
          </a:p>
          <a:p>
            <a:r>
              <a:rPr lang="en-US" sz="1519" dirty="0">
                <a:solidFill>
                  <a:srgbClr val="000000"/>
                </a:solidFill>
                <a:latin typeface="Helvetica" charset="0"/>
                <a:ea typeface="ＭＳ 明朝" charset="-128"/>
                <a:cs typeface="Helvetica" charset="0"/>
              </a:rPr>
              <a:t>Hoffmann-La Roche, </a:t>
            </a:r>
            <a:r>
              <a:rPr lang="en-US" sz="1519" dirty="0" err="1">
                <a:solidFill>
                  <a:srgbClr val="000000"/>
                </a:solidFill>
                <a:latin typeface="Helvetica" charset="0"/>
                <a:ea typeface="ＭＳ 明朝" charset="-128"/>
                <a:cs typeface="Helvetica" charset="0"/>
              </a:rPr>
              <a:t>Inc</a:t>
            </a:r>
            <a:endParaRPr lang="en-US" sz="1350" dirty="0">
              <a:latin typeface="Cambria" charset="0"/>
              <a:ea typeface="ＭＳ 明朝" charset="-128"/>
              <a:cs typeface="Times New Roman" charset="0"/>
            </a:endParaRPr>
          </a:p>
          <a:p>
            <a:r>
              <a:rPr lang="en-US" sz="1519" dirty="0">
                <a:solidFill>
                  <a:srgbClr val="000000"/>
                </a:solidFill>
                <a:latin typeface="Helvetica" charset="0"/>
                <a:ea typeface="ＭＳ 明朝" charset="-128"/>
                <a:cs typeface="Helvetica" charset="0"/>
              </a:rPr>
              <a:t>4300 Hacienda Dr.</a:t>
            </a:r>
            <a:endParaRPr lang="en-US" sz="1350" dirty="0">
              <a:latin typeface="Cambria" charset="0"/>
              <a:ea typeface="ＭＳ 明朝" charset="-128"/>
              <a:cs typeface="Times New Roman" charset="0"/>
            </a:endParaRPr>
          </a:p>
          <a:p>
            <a:r>
              <a:rPr lang="en-US" sz="1519" dirty="0">
                <a:solidFill>
                  <a:srgbClr val="000000"/>
                </a:solidFill>
                <a:latin typeface="Helvetica" charset="0"/>
                <a:ea typeface="ＭＳ 明朝" charset="-128"/>
                <a:cs typeface="Helvetica" charset="0"/>
              </a:rPr>
              <a:t>Pleasanton, CA </a:t>
            </a:r>
            <a:r>
              <a:rPr lang="en-US" sz="1519" dirty="0" smtClean="0">
                <a:solidFill>
                  <a:srgbClr val="000000"/>
                </a:solidFill>
                <a:latin typeface="Helvetica" charset="0"/>
                <a:ea typeface="ＭＳ 明朝" charset="-128"/>
                <a:cs typeface="Helvetica" charset="0"/>
              </a:rPr>
              <a:t>94588</a:t>
            </a:r>
            <a:endParaRPr lang="en-US" sz="1350" dirty="0">
              <a:latin typeface="Cambria" charset="0"/>
              <a:ea typeface="ＭＳ 明朝" charset="-128"/>
              <a:cs typeface="Times New Roman" charset="0"/>
            </a:endParaRPr>
          </a:p>
        </p:txBody>
      </p:sp>
      <p:sp>
        <p:nvSpPr>
          <p:cNvPr id="5" name="Rectangle 4"/>
          <p:cNvSpPr/>
          <p:nvPr/>
        </p:nvSpPr>
        <p:spPr>
          <a:xfrm>
            <a:off x="5821363" y="1502957"/>
            <a:ext cx="3761184" cy="1131335"/>
          </a:xfrm>
          <a:prstGeom prst="rect">
            <a:avLst/>
          </a:prstGeom>
        </p:spPr>
        <p:txBody>
          <a:bodyPr wrap="square">
            <a:spAutoFit/>
          </a:bodyPr>
          <a:lstStyle/>
          <a:p>
            <a:r>
              <a:rPr lang="en-US" sz="1688" b="1">
                <a:solidFill>
                  <a:srgbClr val="000000"/>
                </a:solidFill>
                <a:latin typeface="Calibri" charset="0"/>
                <a:ea typeface="ＭＳ 明朝" charset="-128"/>
                <a:cs typeface="Calibri" charset="0"/>
              </a:rPr>
              <a:t> </a:t>
            </a:r>
            <a:r>
              <a:rPr lang="en-US" sz="1688" b="1" smtClean="0">
                <a:solidFill>
                  <a:srgbClr val="000000"/>
                </a:solidFill>
                <a:latin typeface="Calibri" charset="0"/>
                <a:ea typeface="ＭＳ 明朝" charset="-128"/>
                <a:cs typeface="Calibri" charset="0"/>
              </a:rPr>
              <a:t>J</a:t>
            </a:r>
            <a:r>
              <a:rPr lang="en-US" sz="1688" b="1" dirty="0">
                <a:solidFill>
                  <a:srgbClr val="000000"/>
                </a:solidFill>
                <a:latin typeface="Calibri" charset="0"/>
                <a:ea typeface="ＭＳ 明朝" charset="-128"/>
                <a:cs typeface="Calibri" charset="0"/>
              </a:rPr>
              <a:t>. Paul Robinson </a:t>
            </a:r>
            <a:endParaRPr lang="en-US" sz="1350" dirty="0">
              <a:latin typeface="Cambria" charset="0"/>
              <a:ea typeface="ＭＳ 明朝" charset="-128"/>
              <a:cs typeface="Times New Roman" charset="0"/>
            </a:endParaRPr>
          </a:p>
          <a:p>
            <a:r>
              <a:rPr lang="en-US" sz="1688" dirty="0">
                <a:solidFill>
                  <a:srgbClr val="000000"/>
                </a:solidFill>
                <a:latin typeface="Calibri" charset="0"/>
                <a:ea typeface="ＭＳ 明朝" charset="-128"/>
                <a:cs typeface="Calibri" charset="0"/>
              </a:rPr>
              <a:t>The SVM Professor of Cytomics</a:t>
            </a:r>
            <a:endParaRPr lang="en-US" sz="1350" dirty="0">
              <a:latin typeface="Cambria" charset="0"/>
              <a:ea typeface="ＭＳ 明朝" charset="-128"/>
              <a:cs typeface="Times New Roman" charset="0"/>
            </a:endParaRPr>
          </a:p>
          <a:p>
            <a:r>
              <a:rPr lang="en-US" sz="1688" dirty="0">
                <a:solidFill>
                  <a:srgbClr val="000000"/>
                </a:solidFill>
                <a:latin typeface="Calibri" charset="0"/>
                <a:ea typeface="ＭＳ 明朝" charset="-128"/>
                <a:cs typeface="Calibri" charset="0"/>
              </a:rPr>
              <a:t>Professor of Biomedical Engineering</a:t>
            </a:r>
            <a:endParaRPr lang="en-US" sz="1350" dirty="0">
              <a:latin typeface="Cambria" charset="0"/>
              <a:ea typeface="ＭＳ 明朝" charset="-128"/>
              <a:cs typeface="Times New Roman" charset="0"/>
            </a:endParaRPr>
          </a:p>
          <a:p>
            <a:r>
              <a:rPr lang="en-US" sz="1688" dirty="0">
                <a:solidFill>
                  <a:srgbClr val="000000"/>
                </a:solidFill>
                <a:latin typeface="Calibri" charset="0"/>
                <a:ea typeface="ＭＳ 明朝" charset="-128"/>
                <a:cs typeface="Calibri" charset="0"/>
              </a:rPr>
              <a:t>Purdue University, USA</a:t>
            </a:r>
            <a:endParaRPr lang="en-US" sz="1350" dirty="0">
              <a:latin typeface="Cambria" charset="0"/>
              <a:ea typeface="ＭＳ 明朝" charset="-128"/>
              <a:cs typeface="Times New Roman"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38" y="5981700"/>
            <a:ext cx="1920888" cy="8393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379" y="6199046"/>
            <a:ext cx="3935561" cy="62203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21" y="3596716"/>
            <a:ext cx="1981479" cy="1698410"/>
          </a:xfrm>
          <a:prstGeom prst="rect">
            <a:avLst/>
          </a:prstGeom>
        </p:spPr>
      </p:pic>
      <p:cxnSp>
        <p:nvCxnSpPr>
          <p:cNvPr id="10" name="Curved Connector 9"/>
          <p:cNvCxnSpPr/>
          <p:nvPr/>
        </p:nvCxnSpPr>
        <p:spPr>
          <a:xfrm rot="10800000" flipV="1">
            <a:off x="2170127" y="3187698"/>
            <a:ext cx="1079489" cy="409017"/>
          </a:xfrm>
          <a:prstGeom prst="curvedConnector3">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58414" y="2555489"/>
            <a:ext cx="1788459" cy="738664"/>
          </a:xfrm>
          <a:prstGeom prst="rect">
            <a:avLst/>
          </a:prstGeom>
          <a:noFill/>
        </p:spPr>
        <p:txBody>
          <a:bodyPr wrap="square" rtlCol="0">
            <a:spAutoFit/>
          </a:bodyPr>
          <a:lstStyle/>
          <a:p>
            <a:r>
              <a:rPr lang="en-US" sz="1400" b="1" dirty="0" smtClean="0">
                <a:solidFill>
                  <a:srgbClr val="FF0000"/>
                </a:solidFill>
              </a:rPr>
              <a:t>Guess who made this famous sign 25</a:t>
            </a:r>
          </a:p>
          <a:p>
            <a:r>
              <a:rPr lang="en-US" sz="1400" b="1" dirty="0">
                <a:solidFill>
                  <a:srgbClr val="FF0000"/>
                </a:solidFill>
              </a:rPr>
              <a:t>y</a:t>
            </a:r>
            <a:r>
              <a:rPr lang="en-US" sz="1400" b="1" dirty="0" smtClean="0">
                <a:solidFill>
                  <a:srgbClr val="FF0000"/>
                </a:solidFill>
              </a:rPr>
              <a:t>ears ago?</a:t>
            </a:r>
            <a:endParaRPr lang="en-US" sz="1400" b="1" dirty="0">
              <a:solidFill>
                <a:srgbClr val="FF0000"/>
              </a:solidFil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156" t="20371" r="17313"/>
          <a:stretch/>
        </p:blipFill>
        <p:spPr>
          <a:xfrm>
            <a:off x="2224075" y="3880739"/>
            <a:ext cx="2922798" cy="221658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2177" y="3381933"/>
            <a:ext cx="1819555" cy="2729333"/>
          </a:xfrm>
          <a:prstGeom prst="rect">
            <a:avLst/>
          </a:prstGeom>
        </p:spPr>
      </p:pic>
    </p:spTree>
    <p:extLst>
      <p:ext uri="{BB962C8B-B14F-4D97-AF65-F5344CB8AC3E}">
        <p14:creationId xmlns:p14="http://schemas.microsoft.com/office/powerpoint/2010/main" val="25971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Academic – </a:t>
            </a:r>
            <a:r>
              <a:rPr lang="en-US" sz="4000" b="1" smtClean="0"/>
              <a:t>Industrial Relationships can be very valuable</a:t>
            </a:r>
            <a:endParaRPr lang="en-US" sz="4000" b="1"/>
          </a:p>
        </p:txBody>
      </p:sp>
      <p:sp>
        <p:nvSpPr>
          <p:cNvPr id="3" name="Content Placeholder 2"/>
          <p:cNvSpPr>
            <a:spLocks noGrp="1"/>
          </p:cNvSpPr>
          <p:nvPr>
            <p:ph idx="1"/>
          </p:nvPr>
        </p:nvSpPr>
        <p:spPr>
          <a:xfrm>
            <a:off x="707231" y="1838325"/>
            <a:ext cx="8872538" cy="4351338"/>
          </a:xfrm>
        </p:spPr>
        <p:txBody>
          <a:bodyPr/>
          <a:lstStyle/>
          <a:p>
            <a:r>
              <a:rPr lang="en-US" dirty="0" smtClean="0"/>
              <a:t>They can bring valuable resources to the lab</a:t>
            </a:r>
          </a:p>
          <a:p>
            <a:r>
              <a:rPr lang="en-US" dirty="0" smtClean="0"/>
              <a:t>They bring a different knowledge set </a:t>
            </a:r>
          </a:p>
          <a:p>
            <a:r>
              <a:rPr lang="en-US" dirty="0" smtClean="0"/>
              <a:t>You may benefit $$$$ significantly </a:t>
            </a:r>
          </a:p>
          <a:p>
            <a:r>
              <a:rPr lang="en-US" dirty="0" smtClean="0"/>
              <a:t>You may be able to be </a:t>
            </a:r>
            <a:r>
              <a:rPr lang="en-US" i="1" dirty="0" smtClean="0"/>
              <a:t>first-to-bat</a:t>
            </a:r>
            <a:r>
              <a:rPr lang="en-US" dirty="0" smtClean="0"/>
              <a:t> with new commercialized technology</a:t>
            </a:r>
          </a:p>
          <a:p>
            <a:r>
              <a:rPr lang="en-US" dirty="0" smtClean="0"/>
              <a:t>There may be opportunities for students and postdocs to work for your industrial partners</a:t>
            </a:r>
          </a:p>
          <a:p>
            <a:r>
              <a:rPr lang="en-US" dirty="0" smtClean="0"/>
              <a:t>Your technology might have a major impact on the world as opposed to staying on your laboratory shelves</a:t>
            </a:r>
            <a:endParaRPr lang="en-US" dirty="0"/>
          </a:p>
        </p:txBody>
      </p:sp>
    </p:spTree>
    <p:extLst>
      <p:ext uri="{BB962C8B-B14F-4D97-AF65-F5344CB8AC3E}">
        <p14:creationId xmlns:p14="http://schemas.microsoft.com/office/powerpoint/2010/main" val="76906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8872538" cy="1325563"/>
          </a:xfrm>
        </p:spPr>
        <p:txBody>
          <a:bodyPr/>
          <a:lstStyle/>
          <a:p>
            <a:r>
              <a:rPr lang="en-US" b="1" dirty="0" smtClean="0"/>
              <a:t>Discussion items</a:t>
            </a:r>
            <a:endParaRPr lang="en-US" b="1" dirty="0"/>
          </a:p>
        </p:txBody>
      </p:sp>
      <p:sp>
        <p:nvSpPr>
          <p:cNvPr id="3" name="Content Placeholder 2"/>
          <p:cNvSpPr>
            <a:spLocks noGrp="1"/>
          </p:cNvSpPr>
          <p:nvPr>
            <p:ph idx="1"/>
          </p:nvPr>
        </p:nvSpPr>
        <p:spPr>
          <a:xfrm>
            <a:off x="504031" y="1512890"/>
            <a:ext cx="8872538" cy="4351338"/>
          </a:xfrm>
        </p:spPr>
        <p:txBody>
          <a:bodyPr>
            <a:normAutofit fontScale="92500"/>
          </a:bodyPr>
          <a:lstStyle/>
          <a:p>
            <a:r>
              <a:rPr lang="en-US" dirty="0" smtClean="0"/>
              <a:t>What is the best way to develop an industrial partnership with a company?</a:t>
            </a:r>
          </a:p>
          <a:p>
            <a:r>
              <a:rPr lang="en-US" dirty="0" smtClean="0"/>
              <a:t>When do you bring these issues to the  IP “officials” at your institution”?</a:t>
            </a:r>
          </a:p>
          <a:p>
            <a:r>
              <a:rPr lang="en-US" dirty="0" smtClean="0"/>
              <a:t>What is the best way to protect our IP and ideas?</a:t>
            </a:r>
          </a:p>
          <a:p>
            <a:r>
              <a:rPr lang="en-US" dirty="0" smtClean="0"/>
              <a:t>How to you manage students and staff when you are working with a commercial entity?</a:t>
            </a:r>
          </a:p>
          <a:p>
            <a:r>
              <a:rPr lang="en-US" dirty="0" smtClean="0"/>
              <a:t>What are the upsides and downsides of corporate relationships?</a:t>
            </a:r>
          </a:p>
          <a:p>
            <a:r>
              <a:rPr lang="en-US" dirty="0" smtClean="0"/>
              <a:t>How do we know if the technologies we have are going to be of interest to industry?</a:t>
            </a:r>
            <a:endParaRPr lang="en-US" dirty="0"/>
          </a:p>
        </p:txBody>
      </p:sp>
    </p:spTree>
    <p:extLst>
      <p:ext uri="{BB962C8B-B14F-4D97-AF65-F5344CB8AC3E}">
        <p14:creationId xmlns:p14="http://schemas.microsoft.com/office/powerpoint/2010/main" val="63003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31" y="200027"/>
            <a:ext cx="8872538" cy="930273"/>
          </a:xfrm>
        </p:spPr>
        <p:txBody>
          <a:bodyPr/>
          <a:lstStyle/>
          <a:p>
            <a:r>
              <a:rPr lang="en-US" b="1" dirty="0" smtClean="0"/>
              <a:t>Workshop Outline</a:t>
            </a:r>
            <a:endParaRPr lang="en-US" b="1" dirty="0"/>
          </a:p>
        </p:txBody>
      </p:sp>
      <p:sp>
        <p:nvSpPr>
          <p:cNvPr id="3" name="Content Placeholder 2"/>
          <p:cNvSpPr>
            <a:spLocks noGrp="1"/>
          </p:cNvSpPr>
          <p:nvPr>
            <p:ph idx="1"/>
          </p:nvPr>
        </p:nvSpPr>
        <p:spPr>
          <a:xfrm>
            <a:off x="779439" y="1353484"/>
            <a:ext cx="8660630" cy="4679016"/>
          </a:xfrm>
        </p:spPr>
        <p:txBody>
          <a:bodyPr>
            <a:normAutofit fontScale="62500" lnSpcReduction="20000"/>
          </a:bodyPr>
          <a:lstStyle/>
          <a:p>
            <a:pPr marL="0" indent="0">
              <a:buNone/>
            </a:pPr>
            <a:r>
              <a:rPr lang="en-US" dirty="0" smtClean="0">
                <a:latin typeface="Arial" charset="0"/>
                <a:ea typeface="Arial" charset="0"/>
                <a:cs typeface="Arial" charset="0"/>
              </a:rPr>
              <a:t>This </a:t>
            </a:r>
            <a:r>
              <a:rPr lang="en-US" dirty="0">
                <a:latin typeface="Arial" charset="0"/>
                <a:ea typeface="Arial" charset="0"/>
                <a:cs typeface="Arial" charset="0"/>
              </a:rPr>
              <a:t>workshop will address some of the issues of commercial development of cytometry and imaging technology from two perspectives</a:t>
            </a:r>
            <a:r>
              <a:rPr lang="en-US" dirty="0" smtClean="0">
                <a:latin typeface="Arial" charset="0"/>
                <a:ea typeface="Arial" charset="0"/>
                <a:cs typeface="Arial" charset="0"/>
              </a:rPr>
              <a:t>:</a:t>
            </a:r>
          </a:p>
          <a:p>
            <a:pPr marL="0" indent="0">
              <a:buNone/>
            </a:pPr>
            <a:endParaRPr lang="en-US" dirty="0">
              <a:latin typeface="Arial" charset="0"/>
              <a:ea typeface="Arial" charset="0"/>
              <a:cs typeface="Arial" charset="0"/>
            </a:endParaRPr>
          </a:p>
          <a:p>
            <a:pPr marL="0" indent="0">
              <a:buNone/>
            </a:pPr>
            <a:r>
              <a:rPr lang="en-US" dirty="0" smtClean="0">
                <a:latin typeface="Arial" charset="0"/>
                <a:ea typeface="Arial" charset="0"/>
                <a:cs typeface="Arial" charset="0"/>
              </a:rPr>
              <a:t> </a:t>
            </a:r>
            <a:endParaRPr lang="en-US" dirty="0">
              <a:latin typeface="Arial" charset="0"/>
              <a:ea typeface="Arial" charset="0"/>
              <a:cs typeface="Arial" charset="0"/>
            </a:endParaRPr>
          </a:p>
          <a:p>
            <a:r>
              <a:rPr lang="en-US" b="1" dirty="0" smtClean="0">
                <a:latin typeface="Arial" charset="0"/>
                <a:ea typeface="Arial" charset="0"/>
                <a:cs typeface="Arial" charset="0"/>
              </a:rPr>
              <a:t>Diagnostic/pharmaceutical </a:t>
            </a:r>
            <a:r>
              <a:rPr lang="en-US" b="1" dirty="0">
                <a:latin typeface="Arial" charset="0"/>
                <a:ea typeface="Arial" charset="0"/>
                <a:cs typeface="Arial" charset="0"/>
              </a:rPr>
              <a:t>company that is constantly seeking the latest ideas to support its commercial operations </a:t>
            </a:r>
          </a:p>
          <a:p>
            <a:r>
              <a:rPr lang="en-US" b="1" dirty="0" smtClean="0">
                <a:latin typeface="Arial" charset="0"/>
                <a:ea typeface="Arial" charset="0"/>
                <a:cs typeface="Arial" charset="0"/>
              </a:rPr>
              <a:t>University </a:t>
            </a:r>
            <a:r>
              <a:rPr lang="en-US" b="1" dirty="0">
                <a:latin typeface="Arial" charset="0"/>
                <a:ea typeface="Arial" charset="0"/>
                <a:cs typeface="Arial" charset="0"/>
              </a:rPr>
              <a:t>laboratory that seeks to create new ideas and solve interesting problems</a:t>
            </a:r>
          </a:p>
          <a:p>
            <a:pPr marL="0" indent="0">
              <a:buNone/>
            </a:pPr>
            <a:r>
              <a:rPr lang="en-US" dirty="0">
                <a:latin typeface="Arial" charset="0"/>
                <a:ea typeface="Arial" charset="0"/>
                <a:cs typeface="Arial" charset="0"/>
              </a:rPr>
              <a:t> </a:t>
            </a:r>
          </a:p>
          <a:p>
            <a:pPr marL="0" indent="0">
              <a:buNone/>
            </a:pPr>
            <a:r>
              <a:rPr lang="en-US" dirty="0">
                <a:latin typeface="Arial" charset="0"/>
                <a:ea typeface="Arial" charset="0"/>
                <a:cs typeface="Arial" charset="0"/>
              </a:rPr>
              <a:t>This will be an opportunity for participants to gain some insight into how industry goes about identifying, evaluating and acquiring technologies.  We will also discuss the benefits and advantages of university –industry interactions as well as the challenges and complications this might bring to a laboratory. We will discuss issues of Intellectual Property (IP), contracts, evaluations, timeliness, and reporting that are all important in developing relationships with companies.</a:t>
            </a:r>
          </a:p>
          <a:p>
            <a:pPr marL="0" indent="0">
              <a:buNone/>
            </a:pPr>
            <a:r>
              <a:rPr lang="en-US" dirty="0">
                <a:latin typeface="Arial" charset="0"/>
                <a:ea typeface="Arial" charset="0"/>
                <a:cs typeface="Arial" charset="0"/>
              </a:rPr>
              <a:t> </a:t>
            </a:r>
          </a:p>
          <a:p>
            <a:pPr marL="0" indent="0">
              <a:buNone/>
            </a:pPr>
            <a:r>
              <a:rPr lang="en-US" dirty="0">
                <a:latin typeface="Arial" charset="0"/>
                <a:ea typeface="Arial" charset="0"/>
                <a:cs typeface="Arial" charset="0"/>
              </a:rPr>
              <a:t> </a:t>
            </a:r>
          </a:p>
          <a:p>
            <a:pPr marL="0" indent="0">
              <a:buNone/>
            </a:pPr>
            <a:endParaRPr lang="en-US" dirty="0">
              <a:latin typeface="Arial" charset="0"/>
              <a:ea typeface="Arial" charset="0"/>
              <a:cs typeface="Arial" charset="0"/>
            </a:endParaRPr>
          </a:p>
        </p:txBody>
      </p:sp>
    </p:spTree>
    <p:extLst>
      <p:ext uri="{BB962C8B-B14F-4D97-AF65-F5344CB8AC3E}">
        <p14:creationId xmlns:p14="http://schemas.microsoft.com/office/powerpoint/2010/main" val="558127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98" t="2076" r="1423" b="1408"/>
          <a:stretch/>
        </p:blipFill>
        <p:spPr>
          <a:xfrm>
            <a:off x="4040980" y="3263900"/>
            <a:ext cx="6019800" cy="3594100"/>
          </a:xfrm>
          <a:prstGeom prst="rect">
            <a:avLst/>
          </a:prstGeom>
        </p:spPr>
      </p:pic>
      <p:sp>
        <p:nvSpPr>
          <p:cNvPr id="2" name="Title 1"/>
          <p:cNvSpPr>
            <a:spLocks noGrp="1"/>
          </p:cNvSpPr>
          <p:nvPr>
            <p:ph type="title"/>
          </p:nvPr>
        </p:nvSpPr>
        <p:spPr>
          <a:xfrm>
            <a:off x="605631" y="161927"/>
            <a:ext cx="8872538" cy="1006473"/>
          </a:xfrm>
        </p:spPr>
        <p:txBody>
          <a:bodyPr/>
          <a:lstStyle/>
          <a:p>
            <a:r>
              <a:rPr lang="en-US" b="1" dirty="0" smtClean="0"/>
              <a:t>The University Perspective</a:t>
            </a:r>
            <a:endParaRPr lang="en-US" b="1" dirty="0"/>
          </a:p>
        </p:txBody>
      </p:sp>
      <p:sp>
        <p:nvSpPr>
          <p:cNvPr id="3" name="Content Placeholder 2"/>
          <p:cNvSpPr>
            <a:spLocks noGrp="1"/>
          </p:cNvSpPr>
          <p:nvPr>
            <p:ph idx="1"/>
          </p:nvPr>
        </p:nvSpPr>
        <p:spPr>
          <a:xfrm>
            <a:off x="834231" y="1813672"/>
            <a:ext cx="7852569" cy="3015316"/>
          </a:xfrm>
        </p:spPr>
        <p:txBody>
          <a:bodyPr/>
          <a:lstStyle/>
          <a:p>
            <a:pPr marL="0" indent="0">
              <a:buNone/>
            </a:pPr>
            <a:r>
              <a:rPr lang="en-US" b="1" dirty="0" smtClean="0"/>
              <a:t>General goals of Academic Research</a:t>
            </a:r>
          </a:p>
          <a:p>
            <a:r>
              <a:rPr lang="en-US" dirty="0" smtClean="0"/>
              <a:t>Fundamental Discovery</a:t>
            </a:r>
          </a:p>
          <a:p>
            <a:r>
              <a:rPr lang="en-US" dirty="0" smtClean="0"/>
              <a:t>Mentoring graduate students and postdocs</a:t>
            </a:r>
          </a:p>
          <a:p>
            <a:r>
              <a:rPr lang="en-US" dirty="0" smtClean="0"/>
              <a:t>Knowledge distribution </a:t>
            </a:r>
          </a:p>
          <a:p>
            <a:pPr lvl="1"/>
            <a:r>
              <a:rPr lang="en-US" dirty="0" smtClean="0"/>
              <a:t>Publication of results</a:t>
            </a:r>
          </a:p>
          <a:p>
            <a:pPr lvl="1"/>
            <a:r>
              <a:rPr lang="en-US" dirty="0" smtClean="0"/>
              <a:t>Presentations at conferences</a:t>
            </a:r>
          </a:p>
          <a:p>
            <a:endParaRPr lang="en-US" dirty="0"/>
          </a:p>
        </p:txBody>
      </p:sp>
      <p:sp>
        <p:nvSpPr>
          <p:cNvPr id="5" name="TextBox 4"/>
          <p:cNvSpPr txBox="1"/>
          <p:nvPr/>
        </p:nvSpPr>
        <p:spPr>
          <a:xfrm>
            <a:off x="1373830" y="6275600"/>
            <a:ext cx="2667150" cy="400110"/>
          </a:xfrm>
          <a:prstGeom prst="rect">
            <a:avLst/>
          </a:prstGeom>
          <a:noFill/>
        </p:spPr>
        <p:txBody>
          <a:bodyPr wrap="square" rtlCol="0">
            <a:spAutoFit/>
          </a:bodyPr>
          <a:lstStyle/>
          <a:p>
            <a:r>
              <a:rPr lang="en-US" sz="1000" dirty="0">
                <a:solidFill>
                  <a:srgbClr val="0070C0"/>
                </a:solidFill>
              </a:rPr>
              <a:t>http://</a:t>
            </a:r>
            <a:r>
              <a:rPr lang="en-US" sz="1000" dirty="0" err="1">
                <a:solidFill>
                  <a:srgbClr val="0070C0"/>
                </a:solidFill>
              </a:rPr>
              <a:t>www.barnesandnoble.com</a:t>
            </a:r>
            <a:r>
              <a:rPr lang="en-US" sz="1000" dirty="0">
                <a:solidFill>
                  <a:srgbClr val="0070C0"/>
                </a:solidFill>
              </a:rPr>
              <a:t>/review/in-the-basement-of-the-ivory-tower</a:t>
            </a:r>
          </a:p>
        </p:txBody>
      </p:sp>
      <p:pic>
        <p:nvPicPr>
          <p:cNvPr id="6" name="Picture 5" descr="jpr-for-passport-real 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112" y="578585"/>
            <a:ext cx="1784188" cy="2359133"/>
          </a:xfrm>
          <a:prstGeom prst="rect">
            <a:avLst/>
          </a:prstGeom>
        </p:spPr>
      </p:pic>
    </p:spTree>
    <p:extLst>
      <p:ext uri="{BB962C8B-B14F-4D97-AF65-F5344CB8AC3E}">
        <p14:creationId xmlns:p14="http://schemas.microsoft.com/office/powerpoint/2010/main" val="84355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26100" y="1803400"/>
            <a:ext cx="4445000" cy="2362200"/>
          </a:xfrm>
          <a:prstGeom prst="rect">
            <a:avLst/>
          </a:prstGeom>
        </p:spPr>
      </p:pic>
      <p:sp>
        <p:nvSpPr>
          <p:cNvPr id="2" name="Title 1"/>
          <p:cNvSpPr>
            <a:spLocks noGrp="1"/>
          </p:cNvSpPr>
          <p:nvPr>
            <p:ph type="title"/>
          </p:nvPr>
        </p:nvSpPr>
        <p:spPr/>
        <p:txBody>
          <a:bodyPr/>
          <a:lstStyle/>
          <a:p>
            <a:r>
              <a:rPr lang="en-US" b="1" dirty="0" smtClean="0"/>
              <a:t>Potential Conflicts with Industry</a:t>
            </a:r>
            <a:endParaRPr lang="en-US" b="1" dirty="0"/>
          </a:p>
        </p:txBody>
      </p:sp>
      <p:sp>
        <p:nvSpPr>
          <p:cNvPr id="3" name="Content Placeholder 2"/>
          <p:cNvSpPr>
            <a:spLocks noGrp="1"/>
          </p:cNvSpPr>
          <p:nvPr>
            <p:ph idx="1"/>
          </p:nvPr>
        </p:nvSpPr>
        <p:spPr>
          <a:xfrm>
            <a:off x="453231" y="2117725"/>
            <a:ext cx="5274469" cy="3444875"/>
          </a:xfrm>
        </p:spPr>
        <p:txBody>
          <a:bodyPr>
            <a:normAutofit/>
          </a:bodyPr>
          <a:lstStyle/>
          <a:p>
            <a:r>
              <a:rPr lang="en-US" dirty="0" smtClean="0"/>
              <a:t>Industry often requires confidentiality</a:t>
            </a:r>
          </a:p>
          <a:p>
            <a:r>
              <a:rPr lang="en-US" dirty="0" smtClean="0"/>
              <a:t>Industry may want IP ownership</a:t>
            </a:r>
          </a:p>
          <a:p>
            <a:r>
              <a:rPr lang="en-US" dirty="0" smtClean="0"/>
              <a:t>Industry might be more time demanding</a:t>
            </a:r>
          </a:p>
          <a:p>
            <a:r>
              <a:rPr lang="en-US" dirty="0" smtClean="0"/>
              <a:t>Needs/interests may be different to traditional academics</a:t>
            </a:r>
            <a:endParaRPr lang="en-US" dirty="0"/>
          </a:p>
        </p:txBody>
      </p:sp>
    </p:spTree>
    <p:extLst>
      <p:ext uri="{BB962C8B-B14F-4D97-AF65-F5344CB8AC3E}">
        <p14:creationId xmlns:p14="http://schemas.microsoft.com/office/powerpoint/2010/main" val="147824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
            </a:r>
            <a:r>
              <a:rPr lang="en-US" b="1" dirty="0" smtClean="0"/>
              <a:t>onfidentiality</a:t>
            </a:r>
            <a:endParaRPr lang="en-US" b="1" dirty="0"/>
          </a:p>
        </p:txBody>
      </p:sp>
      <p:sp>
        <p:nvSpPr>
          <p:cNvPr id="3" name="Content Placeholder 2"/>
          <p:cNvSpPr>
            <a:spLocks noGrp="1"/>
          </p:cNvSpPr>
          <p:nvPr>
            <p:ph idx="1"/>
          </p:nvPr>
        </p:nvSpPr>
        <p:spPr>
          <a:xfrm>
            <a:off x="707231" y="1473201"/>
            <a:ext cx="8872538" cy="4521200"/>
          </a:xfrm>
        </p:spPr>
        <p:txBody>
          <a:bodyPr>
            <a:normAutofit lnSpcReduction="10000"/>
          </a:bodyPr>
          <a:lstStyle/>
          <a:p>
            <a:r>
              <a:rPr lang="en-US" dirty="0" smtClean="0"/>
              <a:t>Academicians have typically not been so good at keeping secrets</a:t>
            </a:r>
          </a:p>
          <a:p>
            <a:r>
              <a:rPr lang="en-US" dirty="0" smtClean="0"/>
              <a:t>Can you allow students to work on this project?</a:t>
            </a:r>
          </a:p>
          <a:p>
            <a:r>
              <a:rPr lang="en-US" dirty="0" smtClean="0"/>
              <a:t>Can you control all the people you work with not to divulge information?</a:t>
            </a:r>
          </a:p>
          <a:p>
            <a:r>
              <a:rPr lang="en-US" dirty="0" smtClean="0"/>
              <a:t>Our job is knowledge and information distribution, so this is sometimes inconsistent with Industry expectations</a:t>
            </a:r>
          </a:p>
          <a:p>
            <a:r>
              <a:rPr lang="en-US" dirty="0" smtClean="0"/>
              <a:t>You may not be able to publish without industry permission</a:t>
            </a:r>
          </a:p>
          <a:p>
            <a:r>
              <a:rPr lang="en-US" dirty="0" smtClean="0"/>
              <a:t>Industry often invests a lot of $$ onto projects, so they want absolute control over information distribution</a:t>
            </a:r>
            <a:endParaRPr lang="en-US" dirty="0"/>
          </a:p>
        </p:txBody>
      </p:sp>
      <p:pic>
        <p:nvPicPr>
          <p:cNvPr id="4" name="Picture 3"/>
          <p:cNvPicPr>
            <a:picLocks noChangeAspect="1"/>
          </p:cNvPicPr>
          <p:nvPr/>
        </p:nvPicPr>
        <p:blipFill>
          <a:blip r:embed="rId2">
            <a:alphaModFix amt="29000"/>
          </a:blip>
          <a:stretch>
            <a:fillRect/>
          </a:stretch>
        </p:blipFill>
        <p:spPr>
          <a:xfrm>
            <a:off x="83439" y="482600"/>
            <a:ext cx="10098405" cy="5905500"/>
          </a:xfrm>
          <a:prstGeom prst="rect">
            <a:avLst/>
          </a:prstGeom>
        </p:spPr>
      </p:pic>
    </p:spTree>
    <p:extLst>
      <p:ext uri="{BB962C8B-B14F-4D97-AF65-F5344CB8AC3E}">
        <p14:creationId xmlns:p14="http://schemas.microsoft.com/office/powerpoint/2010/main" val="136367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IP Ownership</a:t>
            </a:r>
            <a:endParaRPr lang="en-US" b="1" dirty="0"/>
          </a:p>
        </p:txBody>
      </p:sp>
      <p:sp>
        <p:nvSpPr>
          <p:cNvPr id="3" name="Content Placeholder 2"/>
          <p:cNvSpPr>
            <a:spLocks noGrp="1"/>
          </p:cNvSpPr>
          <p:nvPr>
            <p:ph idx="1"/>
          </p:nvPr>
        </p:nvSpPr>
        <p:spPr/>
        <p:txBody>
          <a:bodyPr/>
          <a:lstStyle/>
          <a:p>
            <a:r>
              <a:rPr lang="en-US" dirty="0" smtClean="0"/>
              <a:t>Are you prepared to give up your IP?</a:t>
            </a:r>
          </a:p>
          <a:p>
            <a:r>
              <a:rPr lang="en-US" dirty="0" smtClean="0"/>
              <a:t>Are you allowed to give up your IP? (institution owns it)</a:t>
            </a:r>
          </a:p>
          <a:p>
            <a:r>
              <a:rPr lang="en-US" dirty="0" smtClean="0"/>
              <a:t>Can you even discuss this with Industry? (your institution probably has an office for this)</a:t>
            </a:r>
          </a:p>
          <a:p>
            <a:r>
              <a:rPr lang="en-US" dirty="0" smtClean="0"/>
              <a:t>Do you even have an IP position?</a:t>
            </a:r>
          </a:p>
          <a:p>
            <a:pPr lvl="1"/>
            <a:r>
              <a:rPr lang="en-US" dirty="0" smtClean="0"/>
              <a:t>PROVISIONAL</a:t>
            </a:r>
          </a:p>
          <a:p>
            <a:pPr lvl="1"/>
            <a:r>
              <a:rPr lang="en-US" dirty="0" smtClean="0"/>
              <a:t>FULL PATENT</a:t>
            </a:r>
          </a:p>
          <a:p>
            <a:pPr lvl="1"/>
            <a:r>
              <a:rPr lang="en-US" dirty="0" smtClean="0"/>
              <a:t>PATENT PORTFOLIO</a:t>
            </a:r>
            <a:endParaRPr lang="en-US" dirty="0"/>
          </a:p>
        </p:txBody>
      </p:sp>
      <p:pic>
        <p:nvPicPr>
          <p:cNvPr id="5" name="Picture 4"/>
          <p:cNvPicPr>
            <a:picLocks noChangeAspect="1"/>
          </p:cNvPicPr>
          <p:nvPr/>
        </p:nvPicPr>
        <p:blipFill>
          <a:blip r:embed="rId2"/>
          <a:stretch>
            <a:fillRect/>
          </a:stretch>
        </p:blipFill>
        <p:spPr>
          <a:xfrm>
            <a:off x="6235699" y="3429000"/>
            <a:ext cx="3777615" cy="3429000"/>
          </a:xfrm>
          <a:prstGeom prst="rect">
            <a:avLst/>
          </a:prstGeom>
        </p:spPr>
      </p:pic>
    </p:spTree>
    <p:extLst>
      <p:ext uri="{BB962C8B-B14F-4D97-AF65-F5344CB8AC3E}">
        <p14:creationId xmlns:p14="http://schemas.microsoft.com/office/powerpoint/2010/main" val="191238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5768"/>
          <a:stretch/>
        </p:blipFill>
        <p:spPr>
          <a:xfrm>
            <a:off x="7124700" y="720732"/>
            <a:ext cx="3162300" cy="2743992"/>
          </a:xfrm>
          <a:prstGeom prst="rect">
            <a:avLst/>
          </a:prstGeom>
        </p:spPr>
      </p:pic>
      <p:sp>
        <p:nvSpPr>
          <p:cNvPr id="2" name="Title 1"/>
          <p:cNvSpPr>
            <a:spLocks noGrp="1"/>
          </p:cNvSpPr>
          <p:nvPr>
            <p:ph type="title"/>
          </p:nvPr>
        </p:nvSpPr>
        <p:spPr/>
        <p:txBody>
          <a:bodyPr/>
          <a:lstStyle/>
          <a:p>
            <a:r>
              <a:rPr lang="en-US" b="1" dirty="0" smtClean="0"/>
              <a:t>Time demands</a:t>
            </a:r>
            <a:endParaRPr lang="en-US" b="1" dirty="0"/>
          </a:p>
        </p:txBody>
      </p:sp>
      <p:sp>
        <p:nvSpPr>
          <p:cNvPr id="3" name="Content Placeholder 2"/>
          <p:cNvSpPr>
            <a:spLocks noGrp="1"/>
          </p:cNvSpPr>
          <p:nvPr>
            <p:ph idx="1"/>
          </p:nvPr>
        </p:nvSpPr>
        <p:spPr>
          <a:xfrm>
            <a:off x="351631" y="2491585"/>
            <a:ext cx="8589169" cy="4351338"/>
          </a:xfrm>
        </p:spPr>
        <p:txBody>
          <a:bodyPr/>
          <a:lstStyle/>
          <a:p>
            <a:r>
              <a:rPr lang="en-US" dirty="0" smtClean="0"/>
              <a:t>You may have to produced data faster</a:t>
            </a:r>
          </a:p>
          <a:p>
            <a:r>
              <a:rPr lang="en-US" dirty="0" smtClean="0"/>
              <a:t>You may be required to do monthly/</a:t>
            </a:r>
            <a:r>
              <a:rPr lang="en-US" dirty="0" err="1" smtClean="0"/>
              <a:t>qtrly</a:t>
            </a:r>
            <a:r>
              <a:rPr lang="en-US" dirty="0" smtClean="0"/>
              <a:t> reports</a:t>
            </a:r>
          </a:p>
          <a:p>
            <a:r>
              <a:rPr lang="en-US" dirty="0" smtClean="0"/>
              <a:t>Continued funding may be based on results</a:t>
            </a:r>
          </a:p>
          <a:p>
            <a:r>
              <a:rPr lang="en-US" dirty="0" smtClean="0"/>
              <a:t>The academic calendar has teaching, and other demands which may conflict</a:t>
            </a:r>
            <a:endParaRPr lang="en-US" dirty="0"/>
          </a:p>
        </p:txBody>
      </p:sp>
    </p:spTree>
    <p:extLst>
      <p:ext uri="{BB962C8B-B14F-4D97-AF65-F5344CB8AC3E}">
        <p14:creationId xmlns:p14="http://schemas.microsoft.com/office/powerpoint/2010/main" val="8818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9966" b="24967"/>
          <a:stretch/>
        </p:blipFill>
        <p:spPr>
          <a:xfrm>
            <a:off x="5819775" y="142479"/>
            <a:ext cx="4467225" cy="3366292"/>
          </a:xfrm>
          <a:prstGeom prst="rect">
            <a:avLst/>
          </a:prstGeom>
        </p:spPr>
      </p:pic>
      <p:sp>
        <p:nvSpPr>
          <p:cNvPr id="2" name="Title 1"/>
          <p:cNvSpPr>
            <a:spLocks noGrp="1"/>
          </p:cNvSpPr>
          <p:nvPr>
            <p:ph type="title"/>
          </p:nvPr>
        </p:nvSpPr>
        <p:spPr/>
        <p:txBody>
          <a:bodyPr/>
          <a:lstStyle/>
          <a:p>
            <a:r>
              <a:rPr lang="en-US" b="1" dirty="0"/>
              <a:t>Needs/interests</a:t>
            </a:r>
          </a:p>
        </p:txBody>
      </p:sp>
      <p:sp>
        <p:nvSpPr>
          <p:cNvPr id="3" name="Content Placeholder 2"/>
          <p:cNvSpPr>
            <a:spLocks noGrp="1"/>
          </p:cNvSpPr>
          <p:nvPr>
            <p:ph idx="1"/>
          </p:nvPr>
        </p:nvSpPr>
        <p:spPr>
          <a:xfrm>
            <a:off x="592931" y="2053153"/>
            <a:ext cx="6531769" cy="4351338"/>
          </a:xfrm>
        </p:spPr>
        <p:txBody>
          <a:bodyPr/>
          <a:lstStyle/>
          <a:p>
            <a:r>
              <a:rPr lang="en-US" dirty="0" smtClean="0"/>
              <a:t>Industry wants your ideas only if they have commercial opportunities</a:t>
            </a:r>
          </a:p>
          <a:p>
            <a:r>
              <a:rPr lang="en-US" dirty="0" smtClean="0"/>
              <a:t>Industry will be focused on very specific needs</a:t>
            </a:r>
          </a:p>
          <a:p>
            <a:r>
              <a:rPr lang="en-US" dirty="0" smtClean="0"/>
              <a:t>May not be so interested in pure research</a:t>
            </a:r>
            <a:endParaRPr lang="en-US" dirty="0"/>
          </a:p>
        </p:txBody>
      </p:sp>
    </p:spTree>
    <p:extLst>
      <p:ext uri="{BB962C8B-B14F-4D97-AF65-F5344CB8AC3E}">
        <p14:creationId xmlns:p14="http://schemas.microsoft.com/office/powerpoint/2010/main" val="188142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1" y="250827"/>
            <a:ext cx="8872538" cy="981073"/>
          </a:xfrm>
        </p:spPr>
        <p:txBody>
          <a:bodyPr/>
          <a:lstStyle/>
          <a:p>
            <a:r>
              <a:rPr lang="en-US" b="1" dirty="0" smtClean="0"/>
              <a:t>Suggestions</a:t>
            </a:r>
            <a:endParaRPr lang="en-US" b="1" dirty="0"/>
          </a:p>
        </p:txBody>
      </p:sp>
      <p:pic>
        <p:nvPicPr>
          <p:cNvPr id="4" name="Picture 3"/>
          <p:cNvPicPr>
            <a:picLocks noChangeAspect="1"/>
          </p:cNvPicPr>
          <p:nvPr/>
        </p:nvPicPr>
        <p:blipFill rotWithShape="1">
          <a:blip r:embed="rId2"/>
          <a:srcRect t="2558" b="12898"/>
          <a:stretch/>
        </p:blipFill>
        <p:spPr>
          <a:xfrm>
            <a:off x="3026569" y="4626588"/>
            <a:ext cx="4136231" cy="2221885"/>
          </a:xfrm>
          <a:prstGeom prst="rect">
            <a:avLst/>
          </a:prstGeom>
        </p:spPr>
      </p:pic>
      <p:sp>
        <p:nvSpPr>
          <p:cNvPr id="3" name="Content Placeholder 2"/>
          <p:cNvSpPr>
            <a:spLocks noGrp="1"/>
          </p:cNvSpPr>
          <p:nvPr>
            <p:ph idx="1"/>
          </p:nvPr>
        </p:nvSpPr>
        <p:spPr>
          <a:xfrm>
            <a:off x="554830" y="1231900"/>
            <a:ext cx="9465469" cy="4584700"/>
          </a:xfrm>
        </p:spPr>
        <p:txBody>
          <a:bodyPr>
            <a:normAutofit/>
          </a:bodyPr>
          <a:lstStyle/>
          <a:p>
            <a:r>
              <a:rPr lang="en-US" sz="2400" dirty="0" smtClean="0"/>
              <a:t>Establish a strong process for confidentiality in your group</a:t>
            </a:r>
          </a:p>
          <a:p>
            <a:r>
              <a:rPr lang="en-US" sz="2400" dirty="0" smtClean="0"/>
              <a:t>Build a solid relationship with your industrial contacts</a:t>
            </a:r>
          </a:p>
          <a:p>
            <a:r>
              <a:rPr lang="en-US" sz="2400" dirty="0" smtClean="0"/>
              <a:t>Separate as much as possible purely academic and industrial research</a:t>
            </a:r>
          </a:p>
          <a:p>
            <a:r>
              <a:rPr lang="en-US" sz="2400" dirty="0" smtClean="0"/>
              <a:t>Make sure you establish good relationships with the IP division at your institution</a:t>
            </a:r>
          </a:p>
          <a:p>
            <a:r>
              <a:rPr lang="en-US" sz="2400" dirty="0" smtClean="0"/>
              <a:t>Do not mix funding sources across academic and industrial projects</a:t>
            </a:r>
          </a:p>
          <a:p>
            <a:r>
              <a:rPr lang="en-US" sz="2400" dirty="0" smtClean="0"/>
              <a:t>Do only what you have contracted to do!</a:t>
            </a:r>
          </a:p>
          <a:p>
            <a:r>
              <a:rPr lang="en-US" sz="2400" dirty="0" smtClean="0"/>
              <a:t>Do everything that you have been contracted to do!!</a:t>
            </a:r>
            <a:endParaRPr lang="en-US" sz="2400" dirty="0"/>
          </a:p>
        </p:txBody>
      </p:sp>
    </p:spTree>
    <p:extLst>
      <p:ext uri="{BB962C8B-B14F-4D97-AF65-F5344CB8AC3E}">
        <p14:creationId xmlns:p14="http://schemas.microsoft.com/office/powerpoint/2010/main" val="2070393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537</Words>
  <Application>Microsoft Macintosh PowerPoint</Application>
  <PresentationFormat>35mm Slides</PresentationFormat>
  <Paragraphs>84</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 Light</vt:lpstr>
      <vt:lpstr>Cambria</vt:lpstr>
      <vt:lpstr>Helvetica</vt:lpstr>
      <vt:lpstr>ＭＳ 明朝</vt:lpstr>
      <vt:lpstr>Times</vt:lpstr>
      <vt:lpstr>Arial</vt:lpstr>
      <vt:lpstr>Calibri</vt:lpstr>
      <vt:lpstr>Times New Roman</vt:lpstr>
      <vt:lpstr>Office Theme</vt:lpstr>
      <vt:lpstr>  Commercial Development of Cytometry Innovations Workshop</vt:lpstr>
      <vt:lpstr>Workshop Outline</vt:lpstr>
      <vt:lpstr>The University Perspective</vt:lpstr>
      <vt:lpstr>Potential Conflicts with Industry</vt:lpstr>
      <vt:lpstr>Confidentiality</vt:lpstr>
      <vt:lpstr>IP Ownership</vt:lpstr>
      <vt:lpstr>Time demands</vt:lpstr>
      <vt:lpstr>Needs/interests</vt:lpstr>
      <vt:lpstr>Suggestions</vt:lpstr>
      <vt:lpstr>Academic – Industrial Relationships can be very valuable</vt:lpstr>
      <vt:lpstr>Discussion items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Robinson</dc:creator>
  <cp:lastModifiedBy>Joseph Robinson</cp:lastModifiedBy>
  <cp:revision>45</cp:revision>
  <dcterms:created xsi:type="dcterms:W3CDTF">2015-10-06T21:59:17Z</dcterms:created>
  <dcterms:modified xsi:type="dcterms:W3CDTF">2015-10-11T00:31:16Z</dcterms:modified>
</cp:coreProperties>
</file>