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75" r:id="rId3"/>
    <p:sldId id="257" r:id="rId4"/>
    <p:sldId id="8388" r:id="rId5"/>
    <p:sldId id="8384" r:id="rId6"/>
    <p:sldId id="8386" r:id="rId7"/>
    <p:sldId id="8387" r:id="rId8"/>
    <p:sldId id="8385" r:id="rId9"/>
    <p:sldId id="258" r:id="rId10"/>
    <p:sldId id="277" r:id="rId11"/>
    <p:sldId id="276" r:id="rId12"/>
    <p:sldId id="274" r:id="rId13"/>
    <p:sldId id="259" r:id="rId14"/>
    <p:sldId id="260" r:id="rId15"/>
    <p:sldId id="273" r:id="rId16"/>
    <p:sldId id="317" r:id="rId17"/>
    <p:sldId id="8390" r:id="rId18"/>
    <p:sldId id="267" r:id="rId19"/>
    <p:sldId id="269" r:id="rId20"/>
    <p:sldId id="261" r:id="rId21"/>
    <p:sldId id="318" r:id="rId22"/>
    <p:sldId id="263" r:id="rId23"/>
    <p:sldId id="264" r:id="rId24"/>
    <p:sldId id="265" r:id="rId25"/>
    <p:sldId id="299" r:id="rId26"/>
    <p:sldId id="319" r:id="rId27"/>
    <p:sldId id="320" r:id="rId28"/>
    <p:sldId id="322" r:id="rId29"/>
    <p:sldId id="321" r:id="rId30"/>
    <p:sldId id="323" r:id="rId31"/>
    <p:sldId id="324" r:id="rId32"/>
    <p:sldId id="283" r:id="rId33"/>
    <p:sldId id="278" r:id="rId34"/>
    <p:sldId id="270" r:id="rId35"/>
    <p:sldId id="8389" r:id="rId36"/>
    <p:sldId id="83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45" autoAdjust="0"/>
    <p:restoredTop sz="75900" autoAdjust="0"/>
  </p:normalViewPr>
  <p:slideViewPr>
    <p:cSldViewPr snapToGrid="0">
      <p:cViewPr varScale="1">
        <p:scale>
          <a:sx n="140" d="100"/>
          <a:sy n="140" d="100"/>
        </p:scale>
        <p:origin x="128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D6FDDA-73ED-D48A-8F1B-980B94BC39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7551F-82DA-F528-3CBB-0B5B09FAE1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7A9B-2259-4FBA-8F5D-88276C59D74C}" type="datetime1">
              <a:rPr lang="en-US" smtClean="0"/>
              <a:t>2/26/24</a:t>
            </a:fld>
            <a:endParaRPr lang="en-US"/>
          </a:p>
        </p:txBody>
      </p:sp>
      <p:sp>
        <p:nvSpPr>
          <p:cNvPr id="4" name="Footer Placeholder 3">
            <a:extLst>
              <a:ext uri="{FF2B5EF4-FFF2-40B4-BE49-F238E27FC236}">
                <a16:creationId xmlns:a16="http://schemas.microsoft.com/office/drawing/2014/main" id="{3B270F2A-A560-B9C8-ACAD-66F9E4D68B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584BAF-82B6-A1FB-5AC7-72593395FC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D754E-B183-41D6-8094-8373060AC169}" type="slidenum">
              <a:rPr lang="en-US" smtClean="0"/>
              <a:t>‹#›</a:t>
            </a:fld>
            <a:endParaRPr lang="en-US"/>
          </a:p>
        </p:txBody>
      </p:sp>
    </p:spTree>
    <p:extLst>
      <p:ext uri="{BB962C8B-B14F-4D97-AF65-F5344CB8AC3E}">
        <p14:creationId xmlns:p14="http://schemas.microsoft.com/office/powerpoint/2010/main" val="1742382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641A1-2443-48C3-A696-5C654F84EE0B}" type="datetime1">
              <a:rPr lang="en-US" smtClean="0"/>
              <a:t>2/26/24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4FC3B-DE9F-44B3-927C-FA4EEBC07721}" type="slidenum">
              <a:rPr lang="en-US" smtClean="0"/>
              <a:t>‹#›</a:t>
            </a:fld>
            <a:endParaRPr lang="en-US"/>
          </a:p>
        </p:txBody>
      </p:sp>
    </p:spTree>
    <p:extLst>
      <p:ext uri="{BB962C8B-B14F-4D97-AF65-F5344CB8AC3E}">
        <p14:creationId xmlns:p14="http://schemas.microsoft.com/office/powerpoint/2010/main" val="364567816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2</a:t>
            </a:fld>
            <a:endParaRPr lang="en-US"/>
          </a:p>
        </p:txBody>
      </p:sp>
    </p:spTree>
    <p:extLst>
      <p:ext uri="{BB962C8B-B14F-4D97-AF65-F5344CB8AC3E}">
        <p14:creationId xmlns:p14="http://schemas.microsoft.com/office/powerpoint/2010/main" val="1819325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18</a:t>
            </a:fld>
            <a:endParaRPr lang="en-US"/>
          </a:p>
        </p:txBody>
      </p:sp>
    </p:spTree>
    <p:extLst>
      <p:ext uri="{BB962C8B-B14F-4D97-AF65-F5344CB8AC3E}">
        <p14:creationId xmlns:p14="http://schemas.microsoft.com/office/powerpoint/2010/main" val="388671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 for patterning antibiotic gradient plate (AGA) plate. Preparation of AGA plate in the hood by preparing two separate layers</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19</a:t>
            </a:fld>
            <a:endParaRPr lang="en-US"/>
          </a:p>
        </p:txBody>
      </p:sp>
    </p:spTree>
    <p:extLst>
      <p:ext uri="{BB962C8B-B14F-4D97-AF65-F5344CB8AC3E}">
        <p14:creationId xmlns:p14="http://schemas.microsoft.com/office/powerpoint/2010/main" val="2357824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idea is to show single cell patterning on the agar plate using Bigfoot sorting using 96 well plate maps. 52 colonies per plate. </a:t>
            </a:r>
          </a:p>
          <a:p>
            <a:r>
              <a:rPr lang="en-US" dirty="0"/>
              <a:t>Then we show live dead (heat killed) bacteria patterned on agar plate</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20</a:t>
            </a:fld>
            <a:endParaRPr lang="en-US"/>
          </a:p>
        </p:txBody>
      </p:sp>
    </p:spTree>
    <p:extLst>
      <p:ext uri="{BB962C8B-B14F-4D97-AF65-F5344CB8AC3E}">
        <p14:creationId xmlns:p14="http://schemas.microsoft.com/office/powerpoint/2010/main" val="387461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patterning MSSA and MRSA on Oxacillin AGA plate using Bigfoot. </a:t>
            </a:r>
          </a:p>
          <a:p>
            <a:r>
              <a:rPr lang="en-US" dirty="0"/>
              <a:t>Bacteria grown on TSA used as positive control</a:t>
            </a:r>
          </a:p>
          <a:p>
            <a:r>
              <a:rPr lang="en-US" dirty="0"/>
              <a:t>MSSA found growing at low conc region on 1 ug/mL and no growth on 2 ug/mL AGA plate after 15hr. (11 hr is enough to find this though!!)</a:t>
            </a:r>
          </a:p>
          <a:p>
            <a:r>
              <a:rPr lang="en-US" dirty="0"/>
              <a:t>MRSA found growing all over 1ug/mL AGA plate where as only at low conc region on 2ug/mL after 15hr</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21</a:t>
            </a:fld>
            <a:endParaRPr lang="en-US"/>
          </a:p>
        </p:txBody>
      </p:sp>
    </p:spTree>
    <p:extLst>
      <p:ext uri="{BB962C8B-B14F-4D97-AF65-F5344CB8AC3E}">
        <p14:creationId xmlns:p14="http://schemas.microsoft.com/office/powerpoint/2010/main" val="257011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plates from previous slide result were incubated to observe for colony formation</a:t>
            </a:r>
          </a:p>
          <a:p>
            <a:r>
              <a:rPr lang="en-US" dirty="0"/>
              <a:t>After 31hr MSSA growth found only at low to medium conc region on 1ug/mL AGA plate and low conc region on 2ug/mL AGA plate</a:t>
            </a:r>
          </a:p>
          <a:p>
            <a:r>
              <a:rPr lang="en-US" dirty="0"/>
              <a:t>After 31hr MRSA growth found everywhere  on both 1 and 2ug/mL AGA plate and low to medium conc on 4ug/mL AGA plate</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22</a:t>
            </a:fld>
            <a:endParaRPr lang="en-US"/>
          </a:p>
        </p:txBody>
      </p:sp>
    </p:spTree>
    <p:extLst>
      <p:ext uri="{BB962C8B-B14F-4D97-AF65-F5344CB8AC3E}">
        <p14:creationId xmlns:p14="http://schemas.microsoft.com/office/powerpoint/2010/main" val="634857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Scatter patterns of diff bacteria grown on different types of agar</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24</a:t>
            </a:fld>
            <a:endParaRPr lang="en-US"/>
          </a:p>
        </p:txBody>
      </p:sp>
    </p:spTree>
    <p:extLst>
      <p:ext uri="{BB962C8B-B14F-4D97-AF65-F5344CB8AC3E}">
        <p14:creationId xmlns:p14="http://schemas.microsoft.com/office/powerpoint/2010/main" val="38983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Scatter pattern from ELS of selected colonies of MSSA and MRSA on AGA plate (1 and 2ug/mL )</a:t>
            </a:r>
          </a:p>
          <a:p>
            <a:r>
              <a:rPr lang="en-US" dirty="0"/>
              <a:t>Scatter pattern of MSSA and MRSA grown on normal TSA plate used as positive control and both colony pattern looks the same</a:t>
            </a:r>
          </a:p>
          <a:p>
            <a:r>
              <a:rPr lang="en-US" dirty="0"/>
              <a:t>Scatter patterns of both MSSA and MRSA has changed in the presence of antibiotics (depends on the antibiotic conc).  The growth is mainly along the vertical direction rather than horizontal to avoid antibiotics stress on agar plate</a:t>
            </a:r>
          </a:p>
          <a:p>
            <a:r>
              <a:rPr lang="en-US" dirty="0"/>
              <a:t>Need machine learning to better differentiate between the colony scatter patterns</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25</a:t>
            </a:fld>
            <a:endParaRPr lang="en-US"/>
          </a:p>
        </p:txBody>
      </p:sp>
    </p:spTree>
    <p:extLst>
      <p:ext uri="{BB962C8B-B14F-4D97-AF65-F5344CB8AC3E}">
        <p14:creationId xmlns:p14="http://schemas.microsoft.com/office/powerpoint/2010/main" val="1342680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software to train the knowing scatter patterns of bacteria. </a:t>
            </a:r>
          </a:p>
          <a:p>
            <a:r>
              <a:rPr lang="en-US" dirty="0"/>
              <a:t>Examples shown using PCA after training then with </a:t>
            </a:r>
            <a:r>
              <a:rPr lang="en-US" dirty="0" err="1"/>
              <a:t>E,coli</a:t>
            </a:r>
            <a:r>
              <a:rPr lang="en-US" dirty="0"/>
              <a:t> SE MSSA and MRSA.</a:t>
            </a:r>
          </a:p>
          <a:p>
            <a:r>
              <a:rPr lang="en-US" dirty="0"/>
              <a:t> The CV matrix (not shown here) gave good training accuracy for all bacteria (&gt;70%).</a:t>
            </a:r>
          </a:p>
          <a:p>
            <a:r>
              <a:rPr lang="en-US" dirty="0"/>
              <a:t>Similar looking scatter patterns cluster together such as for E.coli and SE;  MSSA and MRSA</a:t>
            </a:r>
          </a:p>
          <a:p>
            <a:r>
              <a:rPr lang="en-US" dirty="0"/>
              <a:t>When MRSA grown on 1u1g/mL AGA plate was given as a test set, the model predicted with 96% accuracy that the colony scatter pattern belongs to MRSA. </a:t>
            </a:r>
          </a:p>
          <a:p>
            <a:r>
              <a:rPr lang="en-US" dirty="0"/>
              <a:t>This shows thar our model working accuracy is great and I is possible to identify bacteria using scatter patterns</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26</a:t>
            </a:fld>
            <a:endParaRPr lang="en-US"/>
          </a:p>
        </p:txBody>
      </p:sp>
    </p:spTree>
    <p:extLst>
      <p:ext uri="{BB962C8B-B14F-4D97-AF65-F5344CB8AC3E}">
        <p14:creationId xmlns:p14="http://schemas.microsoft.com/office/powerpoint/2010/main" val="2413592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autofluorescence signature of stressed (diff concentration of gentamicin) and non-stressed E.coli. Unmixed data using TSB + antibiotics used as negative controls</a:t>
            </a:r>
          </a:p>
          <a:p>
            <a:r>
              <a:rPr lang="en-US" dirty="0"/>
              <a:t>The full spectrum (9 lasers and 54 detectors) from bigfoot is shown. But it is the average signature of 20,000 events per case. Meaning for each stressed and non-stressed case the average signature of autofluorescence is taken from 20,000 bacterial events and shown as a full spectrum here.</a:t>
            </a:r>
          </a:p>
          <a:p>
            <a:r>
              <a:rPr lang="en-US" dirty="0"/>
              <a:t>Among 9 lasers and 54 detectors, selected ex (349, 405 and 488-532 nm) and </a:t>
            </a:r>
            <a:r>
              <a:rPr lang="en-US" dirty="0" err="1"/>
              <a:t>em</a:t>
            </a:r>
            <a:r>
              <a:rPr lang="en-US" dirty="0"/>
              <a:t> wavelengths shows increase in autofluorescence for stressed E.coli (green- 0.5ug/mL genta). This corresponds to 3 lasers and 29 detectors.</a:t>
            </a:r>
          </a:p>
          <a:p>
            <a:endParaRPr lang="en-US" dirty="0"/>
          </a:p>
          <a:p>
            <a:endParaRPr lang="en-US" dirty="0"/>
          </a:p>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29</a:t>
            </a:fld>
            <a:endParaRPr lang="en-US"/>
          </a:p>
        </p:txBody>
      </p:sp>
    </p:spTree>
    <p:extLst>
      <p:ext uri="{BB962C8B-B14F-4D97-AF65-F5344CB8AC3E}">
        <p14:creationId xmlns:p14="http://schemas.microsoft.com/office/powerpoint/2010/main" val="2000449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Autofluorescence signatures projected in the form of PCA plots of the stressed and non-stressed E.coli and Salmonella shown</a:t>
            </a:r>
          </a:p>
          <a:p>
            <a:r>
              <a:rPr lang="en-US" dirty="0"/>
              <a:t>As E.coli is stressed with high conc of gentamicin, a clear shift in the PCA density plot is seen showing increase in autofluorescence for the stressed E.coli and Salmonella </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30</a:t>
            </a:fld>
            <a:endParaRPr lang="en-US"/>
          </a:p>
        </p:txBody>
      </p:sp>
    </p:spTree>
    <p:extLst>
      <p:ext uri="{BB962C8B-B14F-4D97-AF65-F5344CB8AC3E}">
        <p14:creationId xmlns:p14="http://schemas.microsoft.com/office/powerpoint/2010/main" val="390768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of current method for bacterial detection</a:t>
            </a:r>
          </a:p>
        </p:txBody>
      </p:sp>
      <p:sp>
        <p:nvSpPr>
          <p:cNvPr id="4" name="Date Placeholder 3"/>
          <p:cNvSpPr>
            <a:spLocks noGrp="1"/>
          </p:cNvSpPr>
          <p:nvPr>
            <p:ph type="dt" idx="1"/>
          </p:nvPr>
        </p:nvSpPr>
        <p:spPr/>
        <p:txBody>
          <a:bodyPr/>
          <a:lstStyle/>
          <a:p>
            <a:fld id="{CF15ECBA-3227-450F-83F1-5F8D741046ED}"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3</a:t>
            </a:fld>
            <a:endParaRPr lang="en-US"/>
          </a:p>
        </p:txBody>
      </p:sp>
    </p:spTree>
    <p:extLst>
      <p:ext uri="{BB962C8B-B14F-4D97-AF65-F5344CB8AC3E}">
        <p14:creationId xmlns:p14="http://schemas.microsoft.com/office/powerpoint/2010/main" val="1271720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Detecting MSSA and MRSA by stressing them with oxacillin and measuring autofluorescence at selected  wavelengths (3 lasers 29 detectors)</a:t>
            </a:r>
          </a:p>
          <a:p>
            <a:r>
              <a:rPr lang="en-US" dirty="0"/>
              <a:t>Autofluorescence signatures projected in the form of PCA plots, showing two time points (2 hr and 6 hr) comparing stressed and non-stressed MSSA and MRSA)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Bacteria gown in TSB used as positive control and TSB + antibiotics used as negative controls</a:t>
            </a:r>
          </a:p>
          <a:p>
            <a:endParaRPr lang="en-US" dirty="0"/>
          </a:p>
          <a:p>
            <a:r>
              <a:rPr lang="en-US" dirty="0"/>
              <a:t>At 2hr no major difference between stressed and the non-stressed case were observed for both MSSA and MRSA</a:t>
            </a:r>
          </a:p>
          <a:p>
            <a:r>
              <a:rPr lang="en-US" dirty="0"/>
              <a:t>At 6hr stressed MSSA (green -2ug/mL oxacillin) shows shift in the PCA density plot where as MRSA which is resistant shows no significant difference from growing in TSB media</a:t>
            </a:r>
          </a:p>
          <a:p>
            <a:r>
              <a:rPr lang="en-US" dirty="0"/>
              <a:t>By adding 1 or 2ug/mL Oxacillin, presence or absence of MRSA can be said by measuring autofluorescence from the suspected samples</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31</a:t>
            </a:fld>
            <a:endParaRPr lang="en-US"/>
          </a:p>
        </p:txBody>
      </p:sp>
    </p:spTree>
    <p:extLst>
      <p:ext uri="{BB962C8B-B14F-4D97-AF65-F5344CB8AC3E}">
        <p14:creationId xmlns:p14="http://schemas.microsoft.com/office/powerpoint/2010/main" val="188609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Reasons for increase in autofluorescence.</a:t>
            </a:r>
          </a:p>
          <a:p>
            <a:r>
              <a:rPr lang="en-US" dirty="0"/>
              <a:t>When stressed they take Flavin pathway which results in increase in concentration of flavins, FAD and NADH leading to increase in autofluorescence as a part of survival. </a:t>
            </a:r>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32</a:t>
            </a:fld>
            <a:endParaRPr lang="en-US"/>
          </a:p>
        </p:txBody>
      </p:sp>
    </p:spTree>
    <p:extLst>
      <p:ext uri="{BB962C8B-B14F-4D97-AF65-F5344CB8AC3E}">
        <p14:creationId xmlns:p14="http://schemas.microsoft.com/office/powerpoint/2010/main" val="3547290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33</a:t>
            </a:fld>
            <a:endParaRPr lang="en-US"/>
          </a:p>
        </p:txBody>
      </p:sp>
    </p:spTree>
    <p:extLst>
      <p:ext uri="{BB962C8B-B14F-4D97-AF65-F5344CB8AC3E}">
        <p14:creationId xmlns:p14="http://schemas.microsoft.com/office/powerpoint/2010/main" val="3892470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36</a:t>
            </a:fld>
            <a:endParaRPr lang="en-US"/>
          </a:p>
        </p:txBody>
      </p:sp>
    </p:spTree>
    <p:extLst>
      <p:ext uri="{BB962C8B-B14F-4D97-AF65-F5344CB8AC3E}">
        <p14:creationId xmlns:p14="http://schemas.microsoft.com/office/powerpoint/2010/main" val="384036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4</a:t>
            </a:fld>
            <a:endParaRPr lang="en-US"/>
          </a:p>
        </p:txBody>
      </p:sp>
    </p:spTree>
    <p:extLst>
      <p:ext uri="{BB962C8B-B14F-4D97-AF65-F5344CB8AC3E}">
        <p14:creationId xmlns:p14="http://schemas.microsoft.com/office/powerpoint/2010/main" val="216297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6</a:t>
            </a:fld>
            <a:endParaRPr lang="en-US"/>
          </a:p>
        </p:txBody>
      </p:sp>
    </p:spTree>
    <p:extLst>
      <p:ext uri="{BB962C8B-B14F-4D97-AF65-F5344CB8AC3E}">
        <p14:creationId xmlns:p14="http://schemas.microsoft.com/office/powerpoint/2010/main" val="382630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7</a:t>
            </a:fld>
            <a:endParaRPr lang="en-US"/>
          </a:p>
        </p:txBody>
      </p:sp>
    </p:spTree>
    <p:extLst>
      <p:ext uri="{BB962C8B-B14F-4D97-AF65-F5344CB8AC3E}">
        <p14:creationId xmlns:p14="http://schemas.microsoft.com/office/powerpoint/2010/main" val="3214285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8</a:t>
            </a:fld>
            <a:endParaRPr lang="en-US"/>
          </a:p>
        </p:txBody>
      </p:sp>
    </p:spTree>
    <p:extLst>
      <p:ext uri="{BB962C8B-B14F-4D97-AF65-F5344CB8AC3E}">
        <p14:creationId xmlns:p14="http://schemas.microsoft.com/office/powerpoint/2010/main" val="285739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9</a:t>
            </a:fld>
            <a:endParaRPr lang="en-US"/>
          </a:p>
        </p:txBody>
      </p:sp>
    </p:spTree>
    <p:extLst>
      <p:ext uri="{BB962C8B-B14F-4D97-AF65-F5344CB8AC3E}">
        <p14:creationId xmlns:p14="http://schemas.microsoft.com/office/powerpoint/2010/main" val="64874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flow cytometry is interesting?</a:t>
            </a:r>
          </a:p>
        </p:txBody>
      </p:sp>
      <p:sp>
        <p:nvSpPr>
          <p:cNvPr id="4" name="Date Placeholder 3"/>
          <p:cNvSpPr>
            <a:spLocks noGrp="1"/>
          </p:cNvSpPr>
          <p:nvPr>
            <p:ph type="dt" idx="1"/>
          </p:nvPr>
        </p:nvSpPr>
        <p:spPr/>
        <p:txBody>
          <a:bodyPr/>
          <a:lstStyle/>
          <a:p>
            <a:fld id="{30D59C3D-3A21-4EFE-80CB-3E7AF767CF42}"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11</a:t>
            </a:fld>
            <a:endParaRPr lang="en-US"/>
          </a:p>
        </p:txBody>
      </p:sp>
    </p:spTree>
    <p:extLst>
      <p:ext uri="{BB962C8B-B14F-4D97-AF65-F5344CB8AC3E}">
        <p14:creationId xmlns:p14="http://schemas.microsoft.com/office/powerpoint/2010/main" val="135341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62641A1-2443-48C3-A696-5C654F84EE0B}" type="datetime1">
              <a:rPr lang="en-US" smtClean="0"/>
              <a:t>2/26/24</a:t>
            </a:fld>
            <a:endParaRPr lang="en-US"/>
          </a:p>
        </p:txBody>
      </p:sp>
      <p:sp>
        <p:nvSpPr>
          <p:cNvPr id="5" name="Slide Number Placeholder 4"/>
          <p:cNvSpPr>
            <a:spLocks noGrp="1"/>
          </p:cNvSpPr>
          <p:nvPr>
            <p:ph type="sldNum" sz="quarter" idx="5"/>
          </p:nvPr>
        </p:nvSpPr>
        <p:spPr/>
        <p:txBody>
          <a:bodyPr/>
          <a:lstStyle/>
          <a:p>
            <a:fld id="{E194FC3B-DE9F-44B3-927C-FA4EEBC07721}" type="slidenum">
              <a:rPr lang="en-US" smtClean="0"/>
              <a:t>12</a:t>
            </a:fld>
            <a:endParaRPr lang="en-US"/>
          </a:p>
        </p:txBody>
      </p:sp>
    </p:spTree>
    <p:extLst>
      <p:ext uri="{BB962C8B-B14F-4D97-AF65-F5344CB8AC3E}">
        <p14:creationId xmlns:p14="http://schemas.microsoft.com/office/powerpoint/2010/main" val="402299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35A7-20D6-C9F0-CDF3-73532C8BFB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73DB39-6DB7-D312-12F4-B0411E32F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43BA60-95BB-8C67-5427-804F6FB045F7}"/>
              </a:ext>
            </a:extLst>
          </p:cNvPr>
          <p:cNvSpPr>
            <a:spLocks noGrp="1"/>
          </p:cNvSpPr>
          <p:nvPr>
            <p:ph type="dt" sz="half" idx="10"/>
          </p:nvPr>
        </p:nvSpPr>
        <p:spPr/>
        <p:txBody>
          <a:bodyPr/>
          <a:lstStyle/>
          <a:p>
            <a:fld id="{98DA3E04-1F40-4044-82AF-6F229D339AD5}" type="datetime1">
              <a:rPr lang="en-US" smtClean="0"/>
              <a:t>2/26/24</a:t>
            </a:fld>
            <a:endParaRPr lang="en-US"/>
          </a:p>
        </p:txBody>
      </p:sp>
      <p:sp>
        <p:nvSpPr>
          <p:cNvPr id="5" name="Footer Placeholder 4">
            <a:extLst>
              <a:ext uri="{FF2B5EF4-FFF2-40B4-BE49-F238E27FC236}">
                <a16:creationId xmlns:a16="http://schemas.microsoft.com/office/drawing/2014/main" id="{04CEE8CE-67B8-D0AB-09DE-B6AD0191C187}"/>
              </a:ext>
            </a:extLst>
          </p:cNvPr>
          <p:cNvSpPr>
            <a:spLocks noGrp="1"/>
          </p:cNvSpPr>
          <p:nvPr>
            <p:ph type="ftr" sz="quarter" idx="11"/>
          </p:nvPr>
        </p:nvSpPr>
        <p:spPr/>
        <p:txBody>
          <a:bodyPr/>
          <a:lstStyle/>
          <a:p>
            <a:r>
              <a:rPr lang="en-US"/>
              <a:t>27 Feb 2024</a:t>
            </a:r>
          </a:p>
        </p:txBody>
      </p:sp>
      <p:sp>
        <p:nvSpPr>
          <p:cNvPr id="6" name="Slide Number Placeholder 5">
            <a:extLst>
              <a:ext uri="{FF2B5EF4-FFF2-40B4-BE49-F238E27FC236}">
                <a16:creationId xmlns:a16="http://schemas.microsoft.com/office/drawing/2014/main" id="{AB376874-5A8C-488A-49AD-48F478F96B67}"/>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93502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9CCE5-AEA6-5F2F-2F8E-EDC9A8D96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FA918B-5CFD-80B6-10F4-D1C78FDBD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B09BF-51F8-0E84-D787-992320759745}"/>
              </a:ext>
            </a:extLst>
          </p:cNvPr>
          <p:cNvSpPr>
            <a:spLocks noGrp="1"/>
          </p:cNvSpPr>
          <p:nvPr>
            <p:ph type="dt" sz="half" idx="10"/>
          </p:nvPr>
        </p:nvSpPr>
        <p:spPr/>
        <p:txBody>
          <a:bodyPr/>
          <a:lstStyle/>
          <a:p>
            <a:fld id="{94B05543-BAFC-4787-A19D-4E56B8F0EA28}" type="datetime1">
              <a:rPr lang="en-US" smtClean="0"/>
              <a:t>2/26/24</a:t>
            </a:fld>
            <a:endParaRPr lang="en-US"/>
          </a:p>
        </p:txBody>
      </p:sp>
      <p:sp>
        <p:nvSpPr>
          <p:cNvPr id="5" name="Footer Placeholder 4">
            <a:extLst>
              <a:ext uri="{FF2B5EF4-FFF2-40B4-BE49-F238E27FC236}">
                <a16:creationId xmlns:a16="http://schemas.microsoft.com/office/drawing/2014/main" id="{40D0B6F0-A24E-75AD-955F-2BB479E74DDF}"/>
              </a:ext>
            </a:extLst>
          </p:cNvPr>
          <p:cNvSpPr>
            <a:spLocks noGrp="1"/>
          </p:cNvSpPr>
          <p:nvPr>
            <p:ph type="ftr" sz="quarter" idx="11"/>
          </p:nvPr>
        </p:nvSpPr>
        <p:spPr/>
        <p:txBody>
          <a:bodyPr/>
          <a:lstStyle/>
          <a:p>
            <a:r>
              <a:rPr lang="en-US"/>
              <a:t>27 Feb 2024</a:t>
            </a:r>
          </a:p>
        </p:txBody>
      </p:sp>
      <p:sp>
        <p:nvSpPr>
          <p:cNvPr id="6" name="Slide Number Placeholder 5">
            <a:extLst>
              <a:ext uri="{FF2B5EF4-FFF2-40B4-BE49-F238E27FC236}">
                <a16:creationId xmlns:a16="http://schemas.microsoft.com/office/drawing/2014/main" id="{2781CB69-7B7A-3490-D1E3-01AAFC6DF3AE}"/>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279793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5137D-AE3F-9FD0-0D1D-101A31BFF9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170A67-54BE-090B-AC6C-A53BCEE55B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2A742-B1DD-429E-8D4D-281650DA729F}"/>
              </a:ext>
            </a:extLst>
          </p:cNvPr>
          <p:cNvSpPr>
            <a:spLocks noGrp="1"/>
          </p:cNvSpPr>
          <p:nvPr>
            <p:ph type="dt" sz="half" idx="10"/>
          </p:nvPr>
        </p:nvSpPr>
        <p:spPr/>
        <p:txBody>
          <a:bodyPr/>
          <a:lstStyle/>
          <a:p>
            <a:fld id="{A7AE8516-A844-499F-8044-87A6F8BBA3E9}" type="datetime1">
              <a:rPr lang="en-US" smtClean="0"/>
              <a:t>2/26/24</a:t>
            </a:fld>
            <a:endParaRPr lang="en-US"/>
          </a:p>
        </p:txBody>
      </p:sp>
      <p:sp>
        <p:nvSpPr>
          <p:cNvPr id="5" name="Footer Placeholder 4">
            <a:extLst>
              <a:ext uri="{FF2B5EF4-FFF2-40B4-BE49-F238E27FC236}">
                <a16:creationId xmlns:a16="http://schemas.microsoft.com/office/drawing/2014/main" id="{C2E91CDE-627B-12D3-D95F-61036366F3A6}"/>
              </a:ext>
            </a:extLst>
          </p:cNvPr>
          <p:cNvSpPr>
            <a:spLocks noGrp="1"/>
          </p:cNvSpPr>
          <p:nvPr>
            <p:ph type="ftr" sz="quarter" idx="11"/>
          </p:nvPr>
        </p:nvSpPr>
        <p:spPr/>
        <p:txBody>
          <a:bodyPr/>
          <a:lstStyle/>
          <a:p>
            <a:r>
              <a:rPr lang="en-US"/>
              <a:t>27 Feb 2024</a:t>
            </a:r>
          </a:p>
        </p:txBody>
      </p:sp>
      <p:sp>
        <p:nvSpPr>
          <p:cNvPr id="6" name="Slide Number Placeholder 5">
            <a:extLst>
              <a:ext uri="{FF2B5EF4-FFF2-40B4-BE49-F238E27FC236}">
                <a16:creationId xmlns:a16="http://schemas.microsoft.com/office/drawing/2014/main" id="{A982C32A-4517-0D65-622A-BF87A65B799E}"/>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183056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6CDB-933A-FDF5-424B-A28A5352D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0E167-B187-A39B-DE6F-A27627C39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CBC06-8213-5037-E57E-F85BF61EBDD9}"/>
              </a:ext>
            </a:extLst>
          </p:cNvPr>
          <p:cNvSpPr>
            <a:spLocks noGrp="1"/>
          </p:cNvSpPr>
          <p:nvPr>
            <p:ph type="dt" sz="half" idx="10"/>
          </p:nvPr>
        </p:nvSpPr>
        <p:spPr/>
        <p:txBody>
          <a:bodyPr/>
          <a:lstStyle/>
          <a:p>
            <a:fld id="{ED043BB4-AAEF-4E87-AFE5-4F8A7D1CC2AB}" type="datetime1">
              <a:rPr lang="en-US" smtClean="0"/>
              <a:t>2/26/24</a:t>
            </a:fld>
            <a:endParaRPr lang="en-US"/>
          </a:p>
        </p:txBody>
      </p:sp>
      <p:sp>
        <p:nvSpPr>
          <p:cNvPr id="5" name="Footer Placeholder 4">
            <a:extLst>
              <a:ext uri="{FF2B5EF4-FFF2-40B4-BE49-F238E27FC236}">
                <a16:creationId xmlns:a16="http://schemas.microsoft.com/office/drawing/2014/main" id="{6BA85567-4617-E3A2-DA89-A2C6E00B994E}"/>
              </a:ext>
            </a:extLst>
          </p:cNvPr>
          <p:cNvSpPr>
            <a:spLocks noGrp="1"/>
          </p:cNvSpPr>
          <p:nvPr>
            <p:ph type="ftr" sz="quarter" idx="11"/>
          </p:nvPr>
        </p:nvSpPr>
        <p:spPr/>
        <p:txBody>
          <a:bodyPr/>
          <a:lstStyle/>
          <a:p>
            <a:r>
              <a:rPr lang="en-US"/>
              <a:t>27 Feb 2024</a:t>
            </a:r>
          </a:p>
        </p:txBody>
      </p:sp>
      <p:sp>
        <p:nvSpPr>
          <p:cNvPr id="6" name="Slide Number Placeholder 5">
            <a:extLst>
              <a:ext uri="{FF2B5EF4-FFF2-40B4-BE49-F238E27FC236}">
                <a16:creationId xmlns:a16="http://schemas.microsoft.com/office/drawing/2014/main" id="{CE5DA054-DDB4-BB88-2FC8-DC2C1666580C}"/>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195533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180C-D2FA-02FC-440D-6843FB5BE5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08FA5-DCBC-CBCF-D11A-C8CE48EAF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DC3A3E-0B2F-652D-1D67-B3B1D09EA1D0}"/>
              </a:ext>
            </a:extLst>
          </p:cNvPr>
          <p:cNvSpPr>
            <a:spLocks noGrp="1"/>
          </p:cNvSpPr>
          <p:nvPr>
            <p:ph type="dt" sz="half" idx="10"/>
          </p:nvPr>
        </p:nvSpPr>
        <p:spPr/>
        <p:txBody>
          <a:bodyPr/>
          <a:lstStyle/>
          <a:p>
            <a:fld id="{49C3491C-2A0F-491C-91B0-82D47BCB6C8C}" type="datetime1">
              <a:rPr lang="en-US" smtClean="0"/>
              <a:t>2/26/24</a:t>
            </a:fld>
            <a:endParaRPr lang="en-US"/>
          </a:p>
        </p:txBody>
      </p:sp>
      <p:sp>
        <p:nvSpPr>
          <p:cNvPr id="5" name="Footer Placeholder 4">
            <a:extLst>
              <a:ext uri="{FF2B5EF4-FFF2-40B4-BE49-F238E27FC236}">
                <a16:creationId xmlns:a16="http://schemas.microsoft.com/office/drawing/2014/main" id="{8558EB4D-4DD6-51AA-5389-1FE27E9581FB}"/>
              </a:ext>
            </a:extLst>
          </p:cNvPr>
          <p:cNvSpPr>
            <a:spLocks noGrp="1"/>
          </p:cNvSpPr>
          <p:nvPr>
            <p:ph type="ftr" sz="quarter" idx="11"/>
          </p:nvPr>
        </p:nvSpPr>
        <p:spPr/>
        <p:txBody>
          <a:bodyPr/>
          <a:lstStyle/>
          <a:p>
            <a:r>
              <a:rPr lang="en-US"/>
              <a:t>27 Feb 2024</a:t>
            </a:r>
          </a:p>
        </p:txBody>
      </p:sp>
      <p:sp>
        <p:nvSpPr>
          <p:cNvPr id="6" name="Slide Number Placeholder 5">
            <a:extLst>
              <a:ext uri="{FF2B5EF4-FFF2-40B4-BE49-F238E27FC236}">
                <a16:creationId xmlns:a16="http://schemas.microsoft.com/office/drawing/2014/main" id="{5AA44107-418E-5334-25A8-4FBF0E28CDC4}"/>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347850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A728-5466-BA1D-F35E-9EC74C73A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0F825E-DF2F-B788-B89E-5F50B86294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45872B-AE3C-CD37-9F8C-40B2632FA0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15606-3272-606E-D140-4D9924AEBBF7}"/>
              </a:ext>
            </a:extLst>
          </p:cNvPr>
          <p:cNvSpPr>
            <a:spLocks noGrp="1"/>
          </p:cNvSpPr>
          <p:nvPr>
            <p:ph type="dt" sz="half" idx="10"/>
          </p:nvPr>
        </p:nvSpPr>
        <p:spPr/>
        <p:txBody>
          <a:bodyPr/>
          <a:lstStyle/>
          <a:p>
            <a:fld id="{DDA0DF05-0F9B-40A8-8565-51E5BE1BF7F7}" type="datetime1">
              <a:rPr lang="en-US" smtClean="0"/>
              <a:t>2/26/24</a:t>
            </a:fld>
            <a:endParaRPr lang="en-US"/>
          </a:p>
        </p:txBody>
      </p:sp>
      <p:sp>
        <p:nvSpPr>
          <p:cNvPr id="6" name="Footer Placeholder 5">
            <a:extLst>
              <a:ext uri="{FF2B5EF4-FFF2-40B4-BE49-F238E27FC236}">
                <a16:creationId xmlns:a16="http://schemas.microsoft.com/office/drawing/2014/main" id="{F5FB6394-A88E-25E1-412B-0A0783CA4B9B}"/>
              </a:ext>
            </a:extLst>
          </p:cNvPr>
          <p:cNvSpPr>
            <a:spLocks noGrp="1"/>
          </p:cNvSpPr>
          <p:nvPr>
            <p:ph type="ftr" sz="quarter" idx="11"/>
          </p:nvPr>
        </p:nvSpPr>
        <p:spPr/>
        <p:txBody>
          <a:bodyPr/>
          <a:lstStyle/>
          <a:p>
            <a:r>
              <a:rPr lang="en-US"/>
              <a:t>27 Feb 2024</a:t>
            </a:r>
          </a:p>
        </p:txBody>
      </p:sp>
      <p:sp>
        <p:nvSpPr>
          <p:cNvPr id="7" name="Slide Number Placeholder 6">
            <a:extLst>
              <a:ext uri="{FF2B5EF4-FFF2-40B4-BE49-F238E27FC236}">
                <a16:creationId xmlns:a16="http://schemas.microsoft.com/office/drawing/2014/main" id="{1BA82BC1-B33D-EF2B-7C56-B3D4B0EE68D8}"/>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2489922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448A-3951-CC1D-6327-2B381F4C37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464699-BBE1-0772-D2E8-D27D62940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CCDA1C-8192-A9B8-D03C-1111F70129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3AEC51-20A9-79A4-6331-74383EC6E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732CA-5F68-7401-3E6C-9CFED4034D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6479E2-9548-85AD-27F1-D83890425E0C}"/>
              </a:ext>
            </a:extLst>
          </p:cNvPr>
          <p:cNvSpPr>
            <a:spLocks noGrp="1"/>
          </p:cNvSpPr>
          <p:nvPr>
            <p:ph type="dt" sz="half" idx="10"/>
          </p:nvPr>
        </p:nvSpPr>
        <p:spPr/>
        <p:txBody>
          <a:bodyPr/>
          <a:lstStyle/>
          <a:p>
            <a:fld id="{4A10DAE3-BCFD-4643-BCC4-3D0A43CE16D4}" type="datetime1">
              <a:rPr lang="en-US" smtClean="0"/>
              <a:t>2/26/24</a:t>
            </a:fld>
            <a:endParaRPr lang="en-US"/>
          </a:p>
        </p:txBody>
      </p:sp>
      <p:sp>
        <p:nvSpPr>
          <p:cNvPr id="8" name="Footer Placeholder 7">
            <a:extLst>
              <a:ext uri="{FF2B5EF4-FFF2-40B4-BE49-F238E27FC236}">
                <a16:creationId xmlns:a16="http://schemas.microsoft.com/office/drawing/2014/main" id="{53CCB34A-89D9-FF61-853D-6B7EFA296C5C}"/>
              </a:ext>
            </a:extLst>
          </p:cNvPr>
          <p:cNvSpPr>
            <a:spLocks noGrp="1"/>
          </p:cNvSpPr>
          <p:nvPr>
            <p:ph type="ftr" sz="quarter" idx="11"/>
          </p:nvPr>
        </p:nvSpPr>
        <p:spPr/>
        <p:txBody>
          <a:bodyPr/>
          <a:lstStyle/>
          <a:p>
            <a:r>
              <a:rPr lang="en-US"/>
              <a:t>27 Feb 2024</a:t>
            </a:r>
          </a:p>
        </p:txBody>
      </p:sp>
      <p:sp>
        <p:nvSpPr>
          <p:cNvPr id="9" name="Slide Number Placeholder 8">
            <a:extLst>
              <a:ext uri="{FF2B5EF4-FFF2-40B4-BE49-F238E27FC236}">
                <a16:creationId xmlns:a16="http://schemas.microsoft.com/office/drawing/2014/main" id="{A0F8283B-35F7-854F-3E75-E64B2D85F57B}"/>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375378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240F6-E644-C7AC-4F86-74F6B3963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F7DE63-716E-3F40-DF37-EB1E4965BDE2}"/>
              </a:ext>
            </a:extLst>
          </p:cNvPr>
          <p:cNvSpPr>
            <a:spLocks noGrp="1"/>
          </p:cNvSpPr>
          <p:nvPr>
            <p:ph type="dt" sz="half" idx="10"/>
          </p:nvPr>
        </p:nvSpPr>
        <p:spPr/>
        <p:txBody>
          <a:bodyPr/>
          <a:lstStyle/>
          <a:p>
            <a:fld id="{706E2E76-62AF-49CD-8352-67445314AFA2}" type="datetime1">
              <a:rPr lang="en-US" smtClean="0"/>
              <a:t>2/26/24</a:t>
            </a:fld>
            <a:endParaRPr lang="en-US"/>
          </a:p>
        </p:txBody>
      </p:sp>
      <p:sp>
        <p:nvSpPr>
          <p:cNvPr id="4" name="Footer Placeholder 3">
            <a:extLst>
              <a:ext uri="{FF2B5EF4-FFF2-40B4-BE49-F238E27FC236}">
                <a16:creationId xmlns:a16="http://schemas.microsoft.com/office/drawing/2014/main" id="{D0ABD026-7FB6-7DC4-FFB0-FAD31EF56B22}"/>
              </a:ext>
            </a:extLst>
          </p:cNvPr>
          <p:cNvSpPr>
            <a:spLocks noGrp="1"/>
          </p:cNvSpPr>
          <p:nvPr>
            <p:ph type="ftr" sz="quarter" idx="11"/>
          </p:nvPr>
        </p:nvSpPr>
        <p:spPr/>
        <p:txBody>
          <a:bodyPr/>
          <a:lstStyle/>
          <a:p>
            <a:r>
              <a:rPr lang="en-US"/>
              <a:t>27 Feb 2024</a:t>
            </a:r>
          </a:p>
        </p:txBody>
      </p:sp>
      <p:sp>
        <p:nvSpPr>
          <p:cNvPr id="5" name="Slide Number Placeholder 4">
            <a:extLst>
              <a:ext uri="{FF2B5EF4-FFF2-40B4-BE49-F238E27FC236}">
                <a16:creationId xmlns:a16="http://schemas.microsoft.com/office/drawing/2014/main" id="{1ED9E1D9-A2F4-C0E9-D85A-E9DFD4AB4F89}"/>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243237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A8E6B-E934-A53B-ACCC-DE4BBAE2C46C}"/>
              </a:ext>
            </a:extLst>
          </p:cNvPr>
          <p:cNvSpPr>
            <a:spLocks noGrp="1"/>
          </p:cNvSpPr>
          <p:nvPr>
            <p:ph type="dt" sz="half" idx="10"/>
          </p:nvPr>
        </p:nvSpPr>
        <p:spPr/>
        <p:txBody>
          <a:bodyPr/>
          <a:lstStyle/>
          <a:p>
            <a:fld id="{A1B7254E-F09C-4D24-88A6-42003970ECCC}" type="datetime1">
              <a:rPr lang="en-US" smtClean="0"/>
              <a:t>2/26/24</a:t>
            </a:fld>
            <a:endParaRPr lang="en-US"/>
          </a:p>
        </p:txBody>
      </p:sp>
      <p:sp>
        <p:nvSpPr>
          <p:cNvPr id="3" name="Footer Placeholder 2">
            <a:extLst>
              <a:ext uri="{FF2B5EF4-FFF2-40B4-BE49-F238E27FC236}">
                <a16:creationId xmlns:a16="http://schemas.microsoft.com/office/drawing/2014/main" id="{54C05D31-8041-C911-31C1-E24F67CA1A44}"/>
              </a:ext>
            </a:extLst>
          </p:cNvPr>
          <p:cNvSpPr>
            <a:spLocks noGrp="1"/>
          </p:cNvSpPr>
          <p:nvPr>
            <p:ph type="ftr" sz="quarter" idx="11"/>
          </p:nvPr>
        </p:nvSpPr>
        <p:spPr/>
        <p:txBody>
          <a:bodyPr/>
          <a:lstStyle/>
          <a:p>
            <a:r>
              <a:rPr lang="en-US"/>
              <a:t>27 Feb 2024</a:t>
            </a:r>
          </a:p>
        </p:txBody>
      </p:sp>
      <p:sp>
        <p:nvSpPr>
          <p:cNvPr id="4" name="Slide Number Placeholder 3">
            <a:extLst>
              <a:ext uri="{FF2B5EF4-FFF2-40B4-BE49-F238E27FC236}">
                <a16:creationId xmlns:a16="http://schemas.microsoft.com/office/drawing/2014/main" id="{0B8116AC-C3D9-4DB8-3E53-17E5262028C0}"/>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176551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6AC9-2CFF-E961-1290-DE4381289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A5073C-8D7D-E5BA-6FDD-FBDA4D33F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39023A-BD4B-6C35-AD65-CAE96D892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1D7C1-F221-7133-B15F-BAF0E532169E}"/>
              </a:ext>
            </a:extLst>
          </p:cNvPr>
          <p:cNvSpPr>
            <a:spLocks noGrp="1"/>
          </p:cNvSpPr>
          <p:nvPr>
            <p:ph type="dt" sz="half" idx="10"/>
          </p:nvPr>
        </p:nvSpPr>
        <p:spPr/>
        <p:txBody>
          <a:bodyPr/>
          <a:lstStyle/>
          <a:p>
            <a:fld id="{052D4418-E652-43DF-AF9E-6E3A71F8B6DC}" type="datetime1">
              <a:rPr lang="en-US" smtClean="0"/>
              <a:t>2/26/24</a:t>
            </a:fld>
            <a:endParaRPr lang="en-US"/>
          </a:p>
        </p:txBody>
      </p:sp>
      <p:sp>
        <p:nvSpPr>
          <p:cNvPr id="6" name="Footer Placeholder 5">
            <a:extLst>
              <a:ext uri="{FF2B5EF4-FFF2-40B4-BE49-F238E27FC236}">
                <a16:creationId xmlns:a16="http://schemas.microsoft.com/office/drawing/2014/main" id="{5A7B4E23-B8BF-ECEC-7B03-3E54E5207B1E}"/>
              </a:ext>
            </a:extLst>
          </p:cNvPr>
          <p:cNvSpPr>
            <a:spLocks noGrp="1"/>
          </p:cNvSpPr>
          <p:nvPr>
            <p:ph type="ftr" sz="quarter" idx="11"/>
          </p:nvPr>
        </p:nvSpPr>
        <p:spPr/>
        <p:txBody>
          <a:bodyPr/>
          <a:lstStyle/>
          <a:p>
            <a:r>
              <a:rPr lang="en-US"/>
              <a:t>27 Feb 2024</a:t>
            </a:r>
          </a:p>
        </p:txBody>
      </p:sp>
      <p:sp>
        <p:nvSpPr>
          <p:cNvPr id="7" name="Slide Number Placeholder 6">
            <a:extLst>
              <a:ext uri="{FF2B5EF4-FFF2-40B4-BE49-F238E27FC236}">
                <a16:creationId xmlns:a16="http://schemas.microsoft.com/office/drawing/2014/main" id="{86761744-906C-E2DB-0ED6-6831B67A1F96}"/>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115597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39B8-2D20-C7B8-9EFC-FC060EAAAD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452F0C-4410-238D-B613-CEE6B6E51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207FB4-717E-4595-B3FB-ADDC97283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B0BB3-8136-718F-84B0-FD527ED644C0}"/>
              </a:ext>
            </a:extLst>
          </p:cNvPr>
          <p:cNvSpPr>
            <a:spLocks noGrp="1"/>
          </p:cNvSpPr>
          <p:nvPr>
            <p:ph type="dt" sz="half" idx="10"/>
          </p:nvPr>
        </p:nvSpPr>
        <p:spPr/>
        <p:txBody>
          <a:bodyPr/>
          <a:lstStyle/>
          <a:p>
            <a:fld id="{4F550E72-448E-439F-A04D-1084E568481C}" type="datetime1">
              <a:rPr lang="en-US" smtClean="0"/>
              <a:t>2/26/24</a:t>
            </a:fld>
            <a:endParaRPr lang="en-US"/>
          </a:p>
        </p:txBody>
      </p:sp>
      <p:sp>
        <p:nvSpPr>
          <p:cNvPr id="6" name="Footer Placeholder 5">
            <a:extLst>
              <a:ext uri="{FF2B5EF4-FFF2-40B4-BE49-F238E27FC236}">
                <a16:creationId xmlns:a16="http://schemas.microsoft.com/office/drawing/2014/main" id="{31C4100C-BE48-DF9A-5EC5-02547BA18A21}"/>
              </a:ext>
            </a:extLst>
          </p:cNvPr>
          <p:cNvSpPr>
            <a:spLocks noGrp="1"/>
          </p:cNvSpPr>
          <p:nvPr>
            <p:ph type="ftr" sz="quarter" idx="11"/>
          </p:nvPr>
        </p:nvSpPr>
        <p:spPr/>
        <p:txBody>
          <a:bodyPr/>
          <a:lstStyle/>
          <a:p>
            <a:r>
              <a:rPr lang="en-US"/>
              <a:t>27 Feb 2024</a:t>
            </a:r>
          </a:p>
        </p:txBody>
      </p:sp>
      <p:sp>
        <p:nvSpPr>
          <p:cNvPr id="7" name="Slide Number Placeholder 6">
            <a:extLst>
              <a:ext uri="{FF2B5EF4-FFF2-40B4-BE49-F238E27FC236}">
                <a16:creationId xmlns:a16="http://schemas.microsoft.com/office/drawing/2014/main" id="{97279049-5844-A5E6-6106-07E62F52BF16}"/>
              </a:ext>
            </a:extLst>
          </p:cNvPr>
          <p:cNvSpPr>
            <a:spLocks noGrp="1"/>
          </p:cNvSpPr>
          <p:nvPr>
            <p:ph type="sldNum" sz="quarter" idx="12"/>
          </p:nvPr>
        </p:nvSpPr>
        <p:spPr/>
        <p:txBody>
          <a:bodyPr/>
          <a:lstStyle/>
          <a:p>
            <a:fld id="{EDF9D697-5A97-4DBF-8C13-4DFBB29D45D2}" type="slidenum">
              <a:rPr lang="en-US" smtClean="0"/>
              <a:t>‹#›</a:t>
            </a:fld>
            <a:endParaRPr lang="en-US"/>
          </a:p>
        </p:txBody>
      </p:sp>
    </p:spTree>
    <p:extLst>
      <p:ext uri="{BB962C8B-B14F-4D97-AF65-F5344CB8AC3E}">
        <p14:creationId xmlns:p14="http://schemas.microsoft.com/office/powerpoint/2010/main" val="429107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10651-9E41-79DD-54DA-00A615428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7AB3D-DAFC-346B-024E-B30DF2E43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165E3-381F-2389-351C-4507A94A8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FF89-7A41-4867-94D6-2605C9EB7984}" type="datetime1">
              <a:rPr lang="en-US" smtClean="0"/>
              <a:t>2/26/24</a:t>
            </a:fld>
            <a:endParaRPr lang="en-US"/>
          </a:p>
        </p:txBody>
      </p:sp>
      <p:sp>
        <p:nvSpPr>
          <p:cNvPr id="5" name="Footer Placeholder 4">
            <a:extLst>
              <a:ext uri="{FF2B5EF4-FFF2-40B4-BE49-F238E27FC236}">
                <a16:creationId xmlns:a16="http://schemas.microsoft.com/office/drawing/2014/main" id="{D2D488A2-1261-A98F-EB81-43EF3A9AF0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27 Feb 2024</a:t>
            </a:r>
          </a:p>
        </p:txBody>
      </p:sp>
      <p:sp>
        <p:nvSpPr>
          <p:cNvPr id="6" name="Slide Number Placeholder 5">
            <a:extLst>
              <a:ext uri="{FF2B5EF4-FFF2-40B4-BE49-F238E27FC236}">
                <a16:creationId xmlns:a16="http://schemas.microsoft.com/office/drawing/2014/main" id="{B7B6C92C-7AA6-2B8E-0FD6-7388B2DF5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9D697-5A97-4DBF-8C13-4DFBB29D45D2}" type="slidenum">
              <a:rPr lang="en-US" smtClean="0"/>
              <a:t>‹#›</a:t>
            </a:fld>
            <a:endParaRPr lang="en-US"/>
          </a:p>
        </p:txBody>
      </p:sp>
    </p:spTree>
    <p:extLst>
      <p:ext uri="{BB962C8B-B14F-4D97-AF65-F5344CB8AC3E}">
        <p14:creationId xmlns:p14="http://schemas.microsoft.com/office/powerpoint/2010/main" val="2900066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wombat@purdue.edu"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6.png"/><Relationship Id="rId18" Type="http://schemas.microsoft.com/office/2007/relationships/hdphoto" Target="../media/hdphoto8.wdp"/><Relationship Id="rId3" Type="http://schemas.openxmlformats.org/officeDocument/2006/relationships/image" Target="../media/image40.png"/><Relationship Id="rId7" Type="http://schemas.openxmlformats.org/officeDocument/2006/relationships/image" Target="../media/image42.png"/><Relationship Id="rId12" Type="http://schemas.microsoft.com/office/2007/relationships/hdphoto" Target="../media/hdphoto5.wdp"/><Relationship Id="rId17" Type="http://schemas.openxmlformats.org/officeDocument/2006/relationships/image" Target="../media/image48.png"/><Relationship Id="rId2" Type="http://schemas.openxmlformats.org/officeDocument/2006/relationships/notesSlide" Target="../notesSlides/notesSlide12.xml"/><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44.png"/><Relationship Id="rId4" Type="http://schemas.microsoft.com/office/2007/relationships/hdphoto" Target="../media/hdphoto2.wdp"/><Relationship Id="rId9" Type="http://schemas.openxmlformats.org/officeDocument/2006/relationships/image" Target="../media/image43.pn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3.wdp"/><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2.wdp"/><Relationship Id="rId5" Type="http://schemas.openxmlformats.org/officeDocument/2006/relationships/image" Target="../media/image50.png"/><Relationship Id="rId10" Type="http://schemas.openxmlformats.org/officeDocument/2006/relationships/image" Target="../media/image53.png"/><Relationship Id="rId4" Type="http://schemas.microsoft.com/office/2007/relationships/hdphoto" Target="../media/hdphoto9.wdp"/><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14.wdp"/><Relationship Id="rId10" Type="http://schemas.microsoft.com/office/2007/relationships/hdphoto" Target="../media/hdphoto15.wdp"/><Relationship Id="rId4" Type="http://schemas.openxmlformats.org/officeDocument/2006/relationships/image" Target="../media/image56.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jpe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16.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jpeg"/><Relationship Id="rId1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doi.org/10.3889%2Foamjms.2017.10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nature.com/articles/s41598-021-82186-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thelancet.com/journals/ebiom/article/PIIS2352-3964(22)00326-7/full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7292-1C2C-771B-D045-7DC4C1797528}"/>
              </a:ext>
            </a:extLst>
          </p:cNvPr>
          <p:cNvSpPr>
            <a:spLocks noGrp="1"/>
          </p:cNvSpPr>
          <p:nvPr>
            <p:ph type="ctrTitle"/>
          </p:nvPr>
        </p:nvSpPr>
        <p:spPr>
          <a:xfrm>
            <a:off x="406129" y="200849"/>
            <a:ext cx="9144000" cy="1688957"/>
          </a:xfrm>
        </p:spPr>
        <p:txBody>
          <a:bodyPr>
            <a:normAutofit fontScale="90000"/>
          </a:bodyPr>
          <a:lstStyle/>
          <a:p>
            <a:r>
              <a:rPr lang="en-US" b="1" dirty="0"/>
              <a:t>Flow Cytometry applications for antimicrobial resistance</a:t>
            </a:r>
          </a:p>
        </p:txBody>
      </p:sp>
      <p:sp>
        <p:nvSpPr>
          <p:cNvPr id="4" name="TextBox 3">
            <a:extLst>
              <a:ext uri="{FF2B5EF4-FFF2-40B4-BE49-F238E27FC236}">
                <a16:creationId xmlns:a16="http://schemas.microsoft.com/office/drawing/2014/main" id="{599E233E-DAFC-1E79-AE79-D82F153319B9}"/>
              </a:ext>
            </a:extLst>
          </p:cNvPr>
          <p:cNvSpPr txBox="1"/>
          <p:nvPr/>
        </p:nvSpPr>
        <p:spPr>
          <a:xfrm>
            <a:off x="1002322" y="2192603"/>
            <a:ext cx="5596532" cy="1815882"/>
          </a:xfrm>
          <a:prstGeom prst="rect">
            <a:avLst/>
          </a:prstGeom>
          <a:noFill/>
        </p:spPr>
        <p:txBody>
          <a:bodyPr wrap="none" rtlCol="0">
            <a:spAutoFit/>
          </a:bodyPr>
          <a:lstStyle/>
          <a:p>
            <a:r>
              <a:rPr lang="en-US" sz="2800" dirty="0"/>
              <a:t>J. Paul Robinson</a:t>
            </a:r>
          </a:p>
          <a:p>
            <a:r>
              <a:rPr lang="en-US" sz="2800" dirty="0"/>
              <a:t>Distinguished Professor of Cytometry</a:t>
            </a:r>
          </a:p>
          <a:p>
            <a:r>
              <a:rPr lang="en-US" sz="2800" dirty="0"/>
              <a:t>Dept of Biomedical Sciences</a:t>
            </a:r>
          </a:p>
          <a:p>
            <a:r>
              <a:rPr lang="en-US" sz="2800" dirty="0"/>
              <a:t>Professor of Biomedical Engineering</a:t>
            </a:r>
          </a:p>
        </p:txBody>
      </p:sp>
      <p:pic>
        <p:nvPicPr>
          <p:cNvPr id="8" name="Picture 7">
            <a:extLst>
              <a:ext uri="{FF2B5EF4-FFF2-40B4-BE49-F238E27FC236}">
                <a16:creationId xmlns:a16="http://schemas.microsoft.com/office/drawing/2014/main" id="{D06430DD-667C-9C1C-FC5B-B5D8B2DA06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17" y="4780707"/>
            <a:ext cx="2152041" cy="1940768"/>
          </a:xfrm>
          <a:prstGeom prst="rect">
            <a:avLst/>
          </a:prstGeom>
        </p:spPr>
      </p:pic>
      <p:sp>
        <p:nvSpPr>
          <p:cNvPr id="9" name="TextBox 8">
            <a:extLst>
              <a:ext uri="{FF2B5EF4-FFF2-40B4-BE49-F238E27FC236}">
                <a16:creationId xmlns:a16="http://schemas.microsoft.com/office/drawing/2014/main" id="{A06EB1C3-C546-A39F-5AA5-CB80F799BE91}"/>
              </a:ext>
            </a:extLst>
          </p:cNvPr>
          <p:cNvSpPr txBox="1"/>
          <p:nvPr/>
        </p:nvSpPr>
        <p:spPr>
          <a:xfrm>
            <a:off x="3250541" y="6053553"/>
            <a:ext cx="5690917" cy="523220"/>
          </a:xfrm>
          <a:prstGeom prst="rect">
            <a:avLst/>
          </a:prstGeom>
          <a:noFill/>
        </p:spPr>
        <p:txBody>
          <a:bodyPr wrap="none" rtlCol="0">
            <a:spAutoFit/>
          </a:bodyPr>
          <a:lstStyle/>
          <a:p>
            <a:r>
              <a:rPr lang="en-US" sz="2800" dirty="0"/>
              <a:t>Purdue AMR conference Feb 27, 2024</a:t>
            </a:r>
          </a:p>
        </p:txBody>
      </p:sp>
      <p:sp>
        <p:nvSpPr>
          <p:cNvPr id="10" name="Slide Number Placeholder 9">
            <a:extLst>
              <a:ext uri="{FF2B5EF4-FFF2-40B4-BE49-F238E27FC236}">
                <a16:creationId xmlns:a16="http://schemas.microsoft.com/office/drawing/2014/main" id="{F138A226-4D7A-3F75-5F57-B91B1BC89CA0}"/>
              </a:ext>
            </a:extLst>
          </p:cNvPr>
          <p:cNvSpPr>
            <a:spLocks noGrp="1"/>
          </p:cNvSpPr>
          <p:nvPr>
            <p:ph type="sldNum" sz="quarter" idx="12"/>
          </p:nvPr>
        </p:nvSpPr>
        <p:spPr/>
        <p:txBody>
          <a:bodyPr/>
          <a:lstStyle/>
          <a:p>
            <a:fld id="{EDF9D697-5A97-4DBF-8C13-4DFBB29D45D2}" type="slidenum">
              <a:rPr lang="en-US" smtClean="0"/>
              <a:t>1</a:t>
            </a:fld>
            <a:endParaRPr lang="en-US" dirty="0"/>
          </a:p>
        </p:txBody>
      </p:sp>
      <p:pic>
        <p:nvPicPr>
          <p:cNvPr id="12" name="Picture 11" descr="A blue and white capsules and a plastic container&#10;&#10;Description automatically generated">
            <a:extLst>
              <a:ext uri="{FF2B5EF4-FFF2-40B4-BE49-F238E27FC236}">
                <a16:creationId xmlns:a16="http://schemas.microsoft.com/office/drawing/2014/main" id="{6DB7432D-F282-C549-8D44-89A037FED4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09589" y="589960"/>
            <a:ext cx="1276282" cy="910734"/>
          </a:xfrm>
          <a:prstGeom prst="rect">
            <a:avLst/>
          </a:prstGeom>
        </p:spPr>
      </p:pic>
      <p:sp>
        <p:nvSpPr>
          <p:cNvPr id="3" name="Footer Placeholder 2">
            <a:extLst>
              <a:ext uri="{FF2B5EF4-FFF2-40B4-BE49-F238E27FC236}">
                <a16:creationId xmlns:a16="http://schemas.microsoft.com/office/drawing/2014/main" id="{D29694FA-FA39-9134-E1DF-03199C60B2A4}"/>
              </a:ext>
            </a:extLst>
          </p:cNvPr>
          <p:cNvSpPr>
            <a:spLocks noGrp="1"/>
          </p:cNvSpPr>
          <p:nvPr>
            <p:ph type="ftr" sz="quarter" idx="11"/>
          </p:nvPr>
        </p:nvSpPr>
        <p:spPr/>
        <p:txBody>
          <a:bodyPr/>
          <a:lstStyle/>
          <a:p>
            <a:r>
              <a:rPr lang="en-US"/>
              <a:t>27 Feb 2024</a:t>
            </a:r>
          </a:p>
        </p:txBody>
      </p:sp>
      <p:pic>
        <p:nvPicPr>
          <p:cNvPr id="5" name="Picture 4">
            <a:extLst>
              <a:ext uri="{FF2B5EF4-FFF2-40B4-BE49-F238E27FC236}">
                <a16:creationId xmlns:a16="http://schemas.microsoft.com/office/drawing/2014/main" id="{5D7CC7B7-ED02-2642-06D7-C7D86279CE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5493" y="1727996"/>
            <a:ext cx="5766507" cy="4483652"/>
          </a:xfrm>
          <a:prstGeom prst="rect">
            <a:avLst/>
          </a:prstGeom>
          <a:effectLst>
            <a:softEdge rad="307922"/>
          </a:effectLst>
        </p:spPr>
      </p:pic>
      <p:sp>
        <p:nvSpPr>
          <p:cNvPr id="6" name="TextBox 5">
            <a:extLst>
              <a:ext uri="{FF2B5EF4-FFF2-40B4-BE49-F238E27FC236}">
                <a16:creationId xmlns:a16="http://schemas.microsoft.com/office/drawing/2014/main" id="{15D8E730-EBAD-C87D-0B6A-9A2CE5CAE1AE}"/>
              </a:ext>
            </a:extLst>
          </p:cNvPr>
          <p:cNvSpPr txBox="1"/>
          <p:nvPr/>
        </p:nvSpPr>
        <p:spPr>
          <a:xfrm>
            <a:off x="3348681" y="5728241"/>
            <a:ext cx="2264402" cy="369332"/>
          </a:xfrm>
          <a:prstGeom prst="rect">
            <a:avLst/>
          </a:prstGeom>
          <a:noFill/>
        </p:spPr>
        <p:txBody>
          <a:bodyPr wrap="none" rtlCol="0">
            <a:spAutoFit/>
          </a:bodyPr>
          <a:lstStyle/>
          <a:p>
            <a:r>
              <a:rPr lang="en-US" sz="1800" dirty="0">
                <a:hlinkClick r:id="rId5"/>
              </a:rPr>
              <a:t>wombat@purdue.edu</a:t>
            </a:r>
            <a:endParaRPr lang="en-US" sz="1800" dirty="0"/>
          </a:p>
        </p:txBody>
      </p:sp>
    </p:spTree>
    <p:extLst>
      <p:ext uri="{BB962C8B-B14F-4D97-AF65-F5344CB8AC3E}">
        <p14:creationId xmlns:p14="http://schemas.microsoft.com/office/powerpoint/2010/main" val="2357515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6E5F5-8746-E8B4-D00C-205255BA0B7A}"/>
              </a:ext>
            </a:extLst>
          </p:cNvPr>
          <p:cNvSpPr>
            <a:spLocks noGrp="1"/>
          </p:cNvSpPr>
          <p:nvPr>
            <p:ph type="sldNum" sz="quarter" idx="12"/>
          </p:nvPr>
        </p:nvSpPr>
        <p:spPr/>
        <p:txBody>
          <a:bodyPr/>
          <a:lstStyle/>
          <a:p>
            <a:fld id="{B80ACAFC-F5A2-42F4-BFBD-7BEFAFA311DD}" type="slidenum">
              <a:rPr lang="en-US" smtClean="0"/>
              <a:t>10</a:t>
            </a:fld>
            <a:endParaRPr lang="en-US"/>
          </a:p>
        </p:txBody>
      </p:sp>
      <p:sp>
        <p:nvSpPr>
          <p:cNvPr id="5" name="Title 1">
            <a:extLst>
              <a:ext uri="{FF2B5EF4-FFF2-40B4-BE49-F238E27FC236}">
                <a16:creationId xmlns:a16="http://schemas.microsoft.com/office/drawing/2014/main" id="{E40C26B3-5F32-DC01-C515-5ABBCB2B9189}"/>
              </a:ext>
            </a:extLst>
          </p:cNvPr>
          <p:cNvSpPr>
            <a:spLocks noGrp="1"/>
          </p:cNvSpPr>
          <p:nvPr>
            <p:ph type="title"/>
          </p:nvPr>
        </p:nvSpPr>
        <p:spPr>
          <a:xfrm>
            <a:off x="449126" y="-87225"/>
            <a:ext cx="12074162" cy="819150"/>
          </a:xfrm>
        </p:spPr>
        <p:txBody>
          <a:bodyPr>
            <a:normAutofit/>
          </a:bodyPr>
          <a:lstStyle/>
          <a:p>
            <a:pPr algn="ctr"/>
            <a:r>
              <a:rPr lang="en-US" sz="3200" b="1" dirty="0"/>
              <a:t>Challenges in bacterial analysis using flow cytometry</a:t>
            </a:r>
          </a:p>
        </p:txBody>
      </p:sp>
      <p:sp>
        <p:nvSpPr>
          <p:cNvPr id="9" name="TextBox 8">
            <a:extLst>
              <a:ext uri="{FF2B5EF4-FFF2-40B4-BE49-F238E27FC236}">
                <a16:creationId xmlns:a16="http://schemas.microsoft.com/office/drawing/2014/main" id="{DE9B38F8-C6E9-B661-9F46-368F8585B80C}"/>
              </a:ext>
            </a:extLst>
          </p:cNvPr>
          <p:cNvSpPr txBox="1"/>
          <p:nvPr/>
        </p:nvSpPr>
        <p:spPr>
          <a:xfrm>
            <a:off x="5863568" y="873045"/>
            <a:ext cx="6348549" cy="5632311"/>
          </a:xfrm>
          <a:prstGeom prst="rect">
            <a:avLst/>
          </a:prstGeom>
          <a:noFill/>
        </p:spPr>
        <p:txBody>
          <a:bodyPr wrap="square" rtlCol="0">
            <a:spAutoFit/>
          </a:bodyPr>
          <a:lstStyle/>
          <a:p>
            <a:pPr marL="457200" indent="-457200">
              <a:buFont typeface="Wingdings" panose="05000000000000000000" pitchFamily="2" charset="2"/>
              <a:buChar char="v"/>
            </a:pPr>
            <a:r>
              <a:rPr lang="en-US" sz="2400" dirty="0"/>
              <a:t>Small size/volume of bacteria- </a:t>
            </a:r>
            <a:r>
              <a:rPr lang="en-US" sz="2400" b="1" dirty="0"/>
              <a:t>signal to noise ratio</a:t>
            </a:r>
            <a:r>
              <a:rPr lang="en-US" sz="2400" dirty="0"/>
              <a:t>.</a:t>
            </a:r>
          </a:p>
          <a:p>
            <a:pPr marL="457200" indent="-457200">
              <a:buFont typeface="Wingdings" panose="05000000000000000000" pitchFamily="2" charset="2"/>
              <a:buChar char="v"/>
            </a:pPr>
            <a:r>
              <a:rPr lang="en-US" sz="2400" b="1" dirty="0"/>
              <a:t>Lack of availability of </a:t>
            </a:r>
            <a:r>
              <a:rPr lang="en-US" sz="2400" dirty="0"/>
              <a:t>specific </a:t>
            </a:r>
            <a:r>
              <a:rPr lang="en-US" sz="2400" b="1" dirty="0"/>
              <a:t>antibodies (stain)</a:t>
            </a:r>
            <a:r>
              <a:rPr lang="en-US" sz="2400" dirty="0"/>
              <a:t> to all bacteria species/across strains.</a:t>
            </a:r>
          </a:p>
          <a:p>
            <a:pPr marL="457200" indent="-457200">
              <a:buFont typeface="Wingdings" panose="05000000000000000000" pitchFamily="2" charset="2"/>
              <a:buChar char="v"/>
            </a:pPr>
            <a:r>
              <a:rPr lang="en-US" sz="2400" dirty="0"/>
              <a:t>Effect on stains on </a:t>
            </a:r>
            <a:r>
              <a:rPr lang="en-US" sz="2400" b="1" dirty="0"/>
              <a:t>bacterial viability </a:t>
            </a:r>
            <a:r>
              <a:rPr lang="en-US" sz="2400" dirty="0"/>
              <a:t>for downstream analysis.</a:t>
            </a:r>
          </a:p>
          <a:p>
            <a:pPr marL="457200" indent="-457200">
              <a:buFont typeface="Wingdings" panose="05000000000000000000" pitchFamily="2" charset="2"/>
              <a:buChar char="v"/>
            </a:pPr>
            <a:r>
              <a:rPr lang="en-US" sz="2400" b="1" dirty="0"/>
              <a:t>Wide emission </a:t>
            </a:r>
            <a:r>
              <a:rPr lang="en-US" sz="2400" dirty="0"/>
              <a:t>band among stains- signal overlap.</a:t>
            </a:r>
          </a:p>
          <a:p>
            <a:pPr marL="457200" indent="-457200">
              <a:buFont typeface="Wingdings" panose="05000000000000000000" pitchFamily="2" charset="2"/>
              <a:buChar char="v"/>
            </a:pPr>
            <a:r>
              <a:rPr lang="en-US" sz="2400" b="1" dirty="0"/>
              <a:t>Autofluorescence</a:t>
            </a:r>
            <a:r>
              <a:rPr lang="en-US" sz="2400" dirty="0"/>
              <a:t> from bacteria and media.</a:t>
            </a:r>
          </a:p>
          <a:p>
            <a:pPr marL="457200" indent="-457200">
              <a:buFont typeface="Wingdings" panose="05000000000000000000" pitchFamily="2" charset="2"/>
              <a:buChar char="v"/>
            </a:pPr>
            <a:r>
              <a:rPr lang="en-US" sz="2400" dirty="0"/>
              <a:t>Need to </a:t>
            </a:r>
            <a:r>
              <a:rPr lang="en-US" sz="2400" b="1" dirty="0"/>
              <a:t>safe sort pathogenic bacteria </a:t>
            </a:r>
            <a:r>
              <a:rPr lang="en-US" sz="2400" dirty="0"/>
              <a:t>for clinical applications.</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endParaRPr lang="en-US" sz="2400" dirty="0"/>
          </a:p>
        </p:txBody>
      </p:sp>
      <p:grpSp>
        <p:nvGrpSpPr>
          <p:cNvPr id="17" name="Group 16">
            <a:extLst>
              <a:ext uri="{FF2B5EF4-FFF2-40B4-BE49-F238E27FC236}">
                <a16:creationId xmlns:a16="http://schemas.microsoft.com/office/drawing/2014/main" id="{2F767DB9-ACDB-6377-6CC4-4FB58933E6C3}"/>
              </a:ext>
            </a:extLst>
          </p:cNvPr>
          <p:cNvGrpSpPr/>
          <p:nvPr/>
        </p:nvGrpSpPr>
        <p:grpSpPr>
          <a:xfrm>
            <a:off x="199602" y="5018424"/>
            <a:ext cx="1220399" cy="1486932"/>
            <a:chOff x="517561" y="4657142"/>
            <a:chExt cx="1220399" cy="1486932"/>
          </a:xfrm>
        </p:grpSpPr>
        <p:pic>
          <p:nvPicPr>
            <p:cNvPr id="13" name="Graphic 12" descr="Construction worker female with solid fill">
              <a:extLst>
                <a:ext uri="{FF2B5EF4-FFF2-40B4-BE49-F238E27FC236}">
                  <a16:creationId xmlns:a16="http://schemas.microsoft.com/office/drawing/2014/main" id="{BD99FDF5-05BB-B731-ABBC-8512B654531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7561" y="4657142"/>
              <a:ext cx="1220399" cy="1220399"/>
            </a:xfrm>
            <a:prstGeom prst="rect">
              <a:avLst/>
            </a:prstGeom>
          </p:spPr>
        </p:pic>
        <p:sp>
          <p:nvSpPr>
            <p:cNvPr id="15" name="TextBox 14">
              <a:extLst>
                <a:ext uri="{FF2B5EF4-FFF2-40B4-BE49-F238E27FC236}">
                  <a16:creationId xmlns:a16="http://schemas.microsoft.com/office/drawing/2014/main" id="{F8331078-DE34-E133-D5A4-F9332DAA4A64}"/>
                </a:ext>
              </a:extLst>
            </p:cNvPr>
            <p:cNvSpPr txBox="1"/>
            <p:nvPr/>
          </p:nvSpPr>
          <p:spPr>
            <a:xfrm>
              <a:off x="716589" y="5774742"/>
              <a:ext cx="759823" cy="369332"/>
            </a:xfrm>
            <a:prstGeom prst="rect">
              <a:avLst/>
            </a:prstGeom>
            <a:noFill/>
          </p:spPr>
          <p:txBody>
            <a:bodyPr wrap="none" rtlCol="0">
              <a:spAutoFit/>
            </a:bodyPr>
            <a:lstStyle/>
            <a:p>
              <a:r>
                <a:rPr lang="en-US" dirty="0"/>
                <a:t>Safety</a:t>
              </a:r>
            </a:p>
          </p:txBody>
        </p:sp>
      </p:grpSp>
      <p:grpSp>
        <p:nvGrpSpPr>
          <p:cNvPr id="12" name="Group 11">
            <a:extLst>
              <a:ext uri="{FF2B5EF4-FFF2-40B4-BE49-F238E27FC236}">
                <a16:creationId xmlns:a16="http://schemas.microsoft.com/office/drawing/2014/main" id="{95CBBAFB-8F33-FDE7-4C23-65D425A47A96}"/>
              </a:ext>
            </a:extLst>
          </p:cNvPr>
          <p:cNvGrpSpPr/>
          <p:nvPr/>
        </p:nvGrpSpPr>
        <p:grpSpPr>
          <a:xfrm>
            <a:off x="1547772" y="4979709"/>
            <a:ext cx="1572040" cy="1526490"/>
            <a:chOff x="1865731" y="4618427"/>
            <a:chExt cx="1572040" cy="1526490"/>
          </a:xfrm>
        </p:grpSpPr>
        <p:pic>
          <p:nvPicPr>
            <p:cNvPr id="11" name="Picture 10">
              <a:extLst>
                <a:ext uri="{FF2B5EF4-FFF2-40B4-BE49-F238E27FC236}">
                  <a16:creationId xmlns:a16="http://schemas.microsoft.com/office/drawing/2014/main" id="{46F129B6-F6E8-5580-57E1-38101F383F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65731" y="4618427"/>
              <a:ext cx="1572040" cy="1323974"/>
            </a:xfrm>
            <a:prstGeom prst="rect">
              <a:avLst/>
            </a:prstGeom>
          </p:spPr>
        </p:pic>
        <p:sp>
          <p:nvSpPr>
            <p:cNvPr id="16" name="TextBox 15">
              <a:extLst>
                <a:ext uri="{FF2B5EF4-FFF2-40B4-BE49-F238E27FC236}">
                  <a16:creationId xmlns:a16="http://schemas.microsoft.com/office/drawing/2014/main" id="{719EFBD9-91D1-A0FA-8115-710C8C819622}"/>
                </a:ext>
              </a:extLst>
            </p:cNvPr>
            <p:cNvSpPr txBox="1"/>
            <p:nvPr/>
          </p:nvSpPr>
          <p:spPr>
            <a:xfrm>
              <a:off x="2052024" y="5775585"/>
              <a:ext cx="1190839" cy="369332"/>
            </a:xfrm>
            <a:prstGeom prst="rect">
              <a:avLst/>
            </a:prstGeom>
            <a:noFill/>
          </p:spPr>
          <p:txBody>
            <a:bodyPr wrap="none" rtlCol="0">
              <a:spAutoFit/>
            </a:bodyPr>
            <a:lstStyle/>
            <a:p>
              <a:r>
                <a:rPr lang="en-US" dirty="0"/>
                <a:t>Antibodies</a:t>
              </a:r>
            </a:p>
          </p:txBody>
        </p:sp>
      </p:grpSp>
      <p:grpSp>
        <p:nvGrpSpPr>
          <p:cNvPr id="10" name="Group 9">
            <a:extLst>
              <a:ext uri="{FF2B5EF4-FFF2-40B4-BE49-F238E27FC236}">
                <a16:creationId xmlns:a16="http://schemas.microsoft.com/office/drawing/2014/main" id="{E2C5DFF7-83D3-6D10-842F-FAD99EB8352A}"/>
              </a:ext>
            </a:extLst>
          </p:cNvPr>
          <p:cNvGrpSpPr/>
          <p:nvPr/>
        </p:nvGrpSpPr>
        <p:grpSpPr>
          <a:xfrm>
            <a:off x="81258" y="636007"/>
            <a:ext cx="12037695" cy="5748759"/>
            <a:chOff x="81258" y="636007"/>
            <a:chExt cx="12037695" cy="5748759"/>
          </a:xfrm>
        </p:grpSpPr>
        <p:sp>
          <p:nvSpPr>
            <p:cNvPr id="7" name="TextBox 6">
              <a:extLst>
                <a:ext uri="{FF2B5EF4-FFF2-40B4-BE49-F238E27FC236}">
                  <a16:creationId xmlns:a16="http://schemas.microsoft.com/office/drawing/2014/main" id="{45595DAC-5ADD-194E-5CC0-019FAA750967}"/>
                </a:ext>
              </a:extLst>
            </p:cNvPr>
            <p:cNvSpPr txBox="1"/>
            <p:nvPr/>
          </p:nvSpPr>
          <p:spPr>
            <a:xfrm>
              <a:off x="199602" y="3931192"/>
              <a:ext cx="3692486" cy="369332"/>
            </a:xfrm>
            <a:prstGeom prst="rect">
              <a:avLst/>
            </a:prstGeom>
            <a:noFill/>
          </p:spPr>
          <p:txBody>
            <a:bodyPr wrap="none" rtlCol="0">
              <a:spAutoFit/>
            </a:bodyPr>
            <a:lstStyle/>
            <a:p>
              <a:r>
                <a:rPr lang="en-US" b="1" dirty="0"/>
                <a:t>Volume of lymphocytes: </a:t>
              </a:r>
              <a:r>
                <a:rPr lang="en-US" dirty="0"/>
                <a:t>206</a:t>
              </a:r>
              <a:r>
                <a:rPr lang="en-US" b="1" dirty="0"/>
                <a:t> </a:t>
              </a:r>
              <a:r>
                <a:rPr lang="en-US" dirty="0"/>
                <a:t>µm3 [1]</a:t>
              </a:r>
              <a:endParaRPr lang="en-US" b="1" dirty="0"/>
            </a:p>
          </p:txBody>
        </p:sp>
        <p:sp>
          <p:nvSpPr>
            <p:cNvPr id="8" name="TextBox 7">
              <a:extLst>
                <a:ext uri="{FF2B5EF4-FFF2-40B4-BE49-F238E27FC236}">
                  <a16:creationId xmlns:a16="http://schemas.microsoft.com/office/drawing/2014/main" id="{454D0770-1F8C-3F7E-B2D1-11CBE6F25E8F}"/>
                </a:ext>
              </a:extLst>
            </p:cNvPr>
            <p:cNvSpPr txBox="1"/>
            <p:nvPr/>
          </p:nvSpPr>
          <p:spPr>
            <a:xfrm>
              <a:off x="199602" y="4243199"/>
              <a:ext cx="3332259" cy="369332"/>
            </a:xfrm>
            <a:prstGeom prst="rect">
              <a:avLst/>
            </a:prstGeom>
            <a:noFill/>
          </p:spPr>
          <p:txBody>
            <a:bodyPr wrap="none" rtlCol="0">
              <a:spAutoFit/>
            </a:bodyPr>
            <a:lstStyle/>
            <a:p>
              <a:r>
                <a:rPr lang="en-US" b="1" dirty="0"/>
                <a:t>Volume of bacteria: </a:t>
              </a:r>
              <a:r>
                <a:rPr lang="en-US" dirty="0"/>
                <a:t>0.4-3µm3 [2]</a:t>
              </a:r>
            </a:p>
          </p:txBody>
        </p:sp>
        <p:grpSp>
          <p:nvGrpSpPr>
            <p:cNvPr id="3" name="Group 2">
              <a:extLst>
                <a:ext uri="{FF2B5EF4-FFF2-40B4-BE49-F238E27FC236}">
                  <a16:creationId xmlns:a16="http://schemas.microsoft.com/office/drawing/2014/main" id="{B9DA67F9-BF04-3B93-2755-BFA43D20FBAB}"/>
                </a:ext>
              </a:extLst>
            </p:cNvPr>
            <p:cNvGrpSpPr/>
            <p:nvPr/>
          </p:nvGrpSpPr>
          <p:grpSpPr>
            <a:xfrm>
              <a:off x="81258" y="636007"/>
              <a:ext cx="5335091" cy="3188122"/>
              <a:chOff x="81258" y="663439"/>
              <a:chExt cx="5335091" cy="3188122"/>
            </a:xfrm>
          </p:grpSpPr>
          <p:pic>
            <p:nvPicPr>
              <p:cNvPr id="1028" name="Picture 4" descr="10,000 x Magnification - Finished Projects - Blender Artists Community">
                <a:extLst>
                  <a:ext uri="{FF2B5EF4-FFF2-40B4-BE49-F238E27FC236}">
                    <a16:creationId xmlns:a16="http://schemas.microsoft.com/office/drawing/2014/main" id="{9B4BAE33-4547-7AED-DD36-BDBF69666C9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338" y="869998"/>
                <a:ext cx="5303011" cy="29815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D28423-F9B9-BC2C-7DCE-91E7606DF743}"/>
                  </a:ext>
                </a:extLst>
              </p:cNvPr>
              <p:cNvSpPr txBox="1"/>
              <p:nvPr/>
            </p:nvSpPr>
            <p:spPr>
              <a:xfrm>
                <a:off x="81258" y="663439"/>
                <a:ext cx="4537494" cy="261610"/>
              </a:xfrm>
              <a:prstGeom prst="rect">
                <a:avLst/>
              </a:prstGeom>
              <a:noFill/>
            </p:spPr>
            <p:txBody>
              <a:bodyPr wrap="square" rtlCol="0">
                <a:spAutoFit/>
              </a:bodyPr>
              <a:lstStyle/>
              <a:p>
                <a:r>
                  <a:rPr lang="en-US" sz="1100" i="1" dirty="0"/>
                  <a:t>Image credit: https://blenderartists.org/t/10-000-x-magnification/693576</a:t>
                </a:r>
              </a:p>
            </p:txBody>
          </p:sp>
          <p:sp>
            <p:nvSpPr>
              <p:cNvPr id="14" name="TextBox 13">
                <a:extLst>
                  <a:ext uri="{FF2B5EF4-FFF2-40B4-BE49-F238E27FC236}">
                    <a16:creationId xmlns:a16="http://schemas.microsoft.com/office/drawing/2014/main" id="{F5F1F7A0-FFF0-91EC-08C9-BEDD375433E1}"/>
                  </a:ext>
                </a:extLst>
              </p:cNvPr>
              <p:cNvSpPr txBox="1"/>
              <p:nvPr/>
            </p:nvSpPr>
            <p:spPr>
              <a:xfrm>
                <a:off x="113338" y="847446"/>
                <a:ext cx="1333122" cy="369332"/>
              </a:xfrm>
              <a:prstGeom prst="rect">
                <a:avLst/>
              </a:prstGeom>
              <a:noFill/>
            </p:spPr>
            <p:txBody>
              <a:bodyPr wrap="none" rtlCol="0">
                <a:spAutoFit/>
              </a:bodyPr>
              <a:lstStyle/>
              <a:p>
                <a:r>
                  <a:rPr lang="en-US" dirty="0">
                    <a:solidFill>
                      <a:schemeClr val="bg1"/>
                    </a:solidFill>
                  </a:rPr>
                  <a:t>Size/volume</a:t>
                </a:r>
              </a:p>
            </p:txBody>
          </p:sp>
        </p:grpSp>
        <p:sp>
          <p:nvSpPr>
            <p:cNvPr id="19" name="TextBox 18">
              <a:extLst>
                <a:ext uri="{FF2B5EF4-FFF2-40B4-BE49-F238E27FC236}">
                  <a16:creationId xmlns:a16="http://schemas.microsoft.com/office/drawing/2014/main" id="{A4686F7F-62E3-E7DC-E812-CDACEE0F2477}"/>
                </a:ext>
              </a:extLst>
            </p:cNvPr>
            <p:cNvSpPr txBox="1"/>
            <p:nvPr/>
          </p:nvSpPr>
          <p:spPr>
            <a:xfrm>
              <a:off x="3530900" y="5646102"/>
              <a:ext cx="8588053" cy="738664"/>
            </a:xfrm>
            <a:prstGeom prst="rect">
              <a:avLst/>
            </a:prstGeom>
            <a:noFill/>
          </p:spPr>
          <p:txBody>
            <a:bodyPr wrap="square">
              <a:spAutoFit/>
            </a:bodyPr>
            <a:lstStyle/>
            <a:p>
              <a:r>
                <a:rPr lang="en-US" sz="1050" b="1" i="1" dirty="0">
                  <a:solidFill>
                    <a:srgbClr val="212121"/>
                  </a:solidFill>
                  <a:effectLst/>
                  <a:latin typeface="Roboto" panose="02000000000000000000" pitchFamily="2" charset="0"/>
                </a:rPr>
                <a:t>References:</a:t>
              </a:r>
            </a:p>
            <a:p>
              <a:r>
                <a:rPr lang="en-US" sz="1050" b="0" i="1" dirty="0">
                  <a:solidFill>
                    <a:srgbClr val="212121"/>
                  </a:solidFill>
                  <a:effectLst/>
                  <a:latin typeface="Roboto" panose="02000000000000000000" pitchFamily="2" charset="0"/>
                </a:rPr>
                <a:t>[1] </a:t>
              </a:r>
              <a:r>
                <a:rPr lang="en-US" sz="1050" i="1" dirty="0" err="1">
                  <a:solidFill>
                    <a:srgbClr val="212121"/>
                  </a:solidFill>
                  <a:latin typeface="Roboto" panose="02000000000000000000" pitchFamily="2" charset="0"/>
                </a:rPr>
                <a:t>Kuse</a:t>
              </a:r>
              <a:r>
                <a:rPr lang="en-US" sz="1050" i="1" dirty="0">
                  <a:solidFill>
                    <a:srgbClr val="212121"/>
                  </a:solidFill>
                  <a:latin typeface="Roboto" panose="02000000000000000000" pitchFamily="2" charset="0"/>
                </a:rPr>
                <a:t> R, et al, Blood lymphocyte volumes and diameters in patients with chronic lymphocytic leukemia and normal controls. </a:t>
              </a:r>
              <a:r>
                <a:rPr lang="en-US" sz="1050" i="1" dirty="0" err="1">
                  <a:solidFill>
                    <a:srgbClr val="212121"/>
                  </a:solidFill>
                  <a:latin typeface="Roboto" panose="02000000000000000000" pitchFamily="2" charset="0"/>
                </a:rPr>
                <a:t>Blut</a:t>
              </a:r>
              <a:r>
                <a:rPr lang="en-US" sz="1050" i="1" dirty="0">
                  <a:solidFill>
                    <a:srgbClr val="212121"/>
                  </a:solidFill>
                  <a:latin typeface="Roboto" panose="02000000000000000000" pitchFamily="2" charset="0"/>
                </a:rPr>
                <a:t>. 1985 Apr50(4):243-8</a:t>
              </a:r>
            </a:p>
            <a:p>
              <a:r>
                <a:rPr lang="en-US" sz="1050" i="1" dirty="0">
                  <a:solidFill>
                    <a:srgbClr val="212121"/>
                  </a:solidFill>
                  <a:latin typeface="Roboto" panose="02000000000000000000" pitchFamily="2" charset="0"/>
                </a:rPr>
                <a:t>[2] </a:t>
              </a:r>
              <a:r>
                <a:rPr lang="en-US" sz="1050" b="0" i="1" dirty="0">
                  <a:solidFill>
                    <a:srgbClr val="212121"/>
                  </a:solidFill>
                  <a:effectLst/>
                  <a:latin typeface="Roboto" panose="02000000000000000000" pitchFamily="2" charset="0"/>
                </a:rPr>
                <a:t>Levin PA, </a:t>
              </a:r>
              <a:r>
                <a:rPr lang="en-US" sz="1050" b="0" i="1" dirty="0" err="1">
                  <a:solidFill>
                    <a:srgbClr val="212121"/>
                  </a:solidFill>
                  <a:effectLst/>
                  <a:latin typeface="Roboto" panose="02000000000000000000" pitchFamily="2" charset="0"/>
                </a:rPr>
                <a:t>Angert</a:t>
              </a:r>
              <a:r>
                <a:rPr lang="en-US" sz="1050" b="0" i="1" dirty="0">
                  <a:solidFill>
                    <a:srgbClr val="212121"/>
                  </a:solidFill>
                  <a:effectLst/>
                  <a:latin typeface="Roboto" panose="02000000000000000000" pitchFamily="2" charset="0"/>
                </a:rPr>
                <a:t> ER. Small but Mighty: Cell Size and Bacteria. Cold Spring </a:t>
              </a:r>
              <a:r>
                <a:rPr lang="en-US" sz="1050" b="0" i="1" dirty="0" err="1">
                  <a:solidFill>
                    <a:srgbClr val="212121"/>
                  </a:solidFill>
                  <a:effectLst/>
                  <a:latin typeface="Roboto" panose="02000000000000000000" pitchFamily="2" charset="0"/>
                </a:rPr>
                <a:t>Harb</a:t>
              </a:r>
              <a:r>
                <a:rPr lang="en-US" sz="1050" b="0" i="1" dirty="0">
                  <a:solidFill>
                    <a:srgbClr val="212121"/>
                  </a:solidFill>
                  <a:effectLst/>
                  <a:latin typeface="Roboto" panose="02000000000000000000" pitchFamily="2" charset="0"/>
                </a:rPr>
                <a:t> </a:t>
              </a:r>
              <a:r>
                <a:rPr lang="en-US" sz="1050" b="0" i="1" dirty="0" err="1">
                  <a:solidFill>
                    <a:srgbClr val="212121"/>
                  </a:solidFill>
                  <a:effectLst/>
                  <a:latin typeface="Roboto" panose="02000000000000000000" pitchFamily="2" charset="0"/>
                </a:rPr>
                <a:t>Perspect</a:t>
              </a:r>
              <a:r>
                <a:rPr lang="en-US" sz="1050" b="0" i="1" dirty="0">
                  <a:solidFill>
                    <a:srgbClr val="212121"/>
                  </a:solidFill>
                  <a:effectLst/>
                  <a:latin typeface="Roboto" panose="02000000000000000000" pitchFamily="2" charset="0"/>
                </a:rPr>
                <a:t> Biol. 2015 Jun 8;7(7):a019216.</a:t>
              </a:r>
              <a:endParaRPr lang="en-US" sz="1050" i="1" dirty="0"/>
            </a:p>
          </p:txBody>
        </p:sp>
      </p:grpSp>
      <p:sp>
        <p:nvSpPr>
          <p:cNvPr id="18" name="Footer Placeholder 17">
            <a:extLst>
              <a:ext uri="{FF2B5EF4-FFF2-40B4-BE49-F238E27FC236}">
                <a16:creationId xmlns:a16="http://schemas.microsoft.com/office/drawing/2014/main" id="{9735F297-9FD8-14D7-B70B-C388A0DAE073}"/>
              </a:ext>
            </a:extLst>
          </p:cNvPr>
          <p:cNvSpPr>
            <a:spLocks noGrp="1"/>
          </p:cNvSpPr>
          <p:nvPr>
            <p:ph type="ftr" sz="quarter" idx="11"/>
          </p:nvPr>
        </p:nvSpPr>
        <p:spPr/>
        <p:txBody>
          <a:bodyPr/>
          <a:lstStyle/>
          <a:p>
            <a:r>
              <a:rPr lang="en-US"/>
              <a:t>27 Feb 2024</a:t>
            </a:r>
          </a:p>
        </p:txBody>
      </p:sp>
      <p:sp>
        <p:nvSpPr>
          <p:cNvPr id="2" name="Diamond 1">
            <a:extLst>
              <a:ext uri="{FF2B5EF4-FFF2-40B4-BE49-F238E27FC236}">
                <a16:creationId xmlns:a16="http://schemas.microsoft.com/office/drawing/2014/main" id="{8228E43B-1658-3006-A2B4-D51F84A3C0B7}"/>
              </a:ext>
            </a:extLst>
          </p:cNvPr>
          <p:cNvSpPr/>
          <p:nvPr/>
        </p:nvSpPr>
        <p:spPr>
          <a:xfrm>
            <a:off x="11595798" y="6356350"/>
            <a:ext cx="160773" cy="23812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2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0"/>
                            </p:stCondLst>
                            <p:childTnLst>
                              <p:par>
                                <p:cTn id="32" presetID="9" presetClass="exit" presetSubtype="0" fill="hold" grpId="0" nodeType="afterEffect">
                                  <p:stCondLst>
                                    <p:cond delay="0"/>
                                  </p:stCondLst>
                                  <p:childTnLst>
                                    <p:animEffect transition="out" filter="dissolv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714F-16D8-8F0A-EF3C-414D4179EBB5}"/>
              </a:ext>
            </a:extLst>
          </p:cNvPr>
          <p:cNvSpPr>
            <a:spLocks noGrp="1"/>
          </p:cNvSpPr>
          <p:nvPr>
            <p:ph type="title"/>
          </p:nvPr>
        </p:nvSpPr>
        <p:spPr>
          <a:xfrm>
            <a:off x="838200" y="-89647"/>
            <a:ext cx="10515600" cy="871530"/>
          </a:xfrm>
        </p:spPr>
        <p:txBody>
          <a:bodyPr>
            <a:normAutofit/>
          </a:bodyPr>
          <a:lstStyle/>
          <a:p>
            <a:pPr algn="ctr"/>
            <a:r>
              <a:rPr lang="en-US" sz="4000" b="1" dirty="0"/>
              <a:t>Working principle of cell sorting</a:t>
            </a:r>
          </a:p>
        </p:txBody>
      </p:sp>
      <p:sp>
        <p:nvSpPr>
          <p:cNvPr id="4" name="Slide Number Placeholder 3">
            <a:extLst>
              <a:ext uri="{FF2B5EF4-FFF2-40B4-BE49-F238E27FC236}">
                <a16:creationId xmlns:a16="http://schemas.microsoft.com/office/drawing/2014/main" id="{A9501DB6-940E-E7A2-4C2C-4FA87EAB60A3}"/>
              </a:ext>
            </a:extLst>
          </p:cNvPr>
          <p:cNvSpPr>
            <a:spLocks noGrp="1"/>
          </p:cNvSpPr>
          <p:nvPr>
            <p:ph type="sldNum" sz="quarter" idx="12"/>
          </p:nvPr>
        </p:nvSpPr>
        <p:spPr/>
        <p:txBody>
          <a:bodyPr/>
          <a:lstStyle/>
          <a:p>
            <a:fld id="{EDF9D697-5A97-4DBF-8C13-4DFBB29D45D2}" type="slidenum">
              <a:rPr lang="en-US" smtClean="0"/>
              <a:t>11</a:t>
            </a:fld>
            <a:endParaRPr lang="en-US"/>
          </a:p>
        </p:txBody>
      </p:sp>
      <p:pic>
        <p:nvPicPr>
          <p:cNvPr id="6" name="Picture 5" descr="A diagram of a flowchart&#10;&#10;Description automatically generated">
            <a:extLst>
              <a:ext uri="{FF2B5EF4-FFF2-40B4-BE49-F238E27FC236}">
                <a16:creationId xmlns:a16="http://schemas.microsoft.com/office/drawing/2014/main" id="{544EA6FB-ED89-779F-ED2F-C5D262CB08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64683" y="871530"/>
            <a:ext cx="4814538" cy="5865819"/>
          </a:xfrm>
          <a:prstGeom prst="rect">
            <a:avLst/>
          </a:prstGeom>
        </p:spPr>
      </p:pic>
      <p:sp>
        <p:nvSpPr>
          <p:cNvPr id="3" name="TextBox 2">
            <a:extLst>
              <a:ext uri="{FF2B5EF4-FFF2-40B4-BE49-F238E27FC236}">
                <a16:creationId xmlns:a16="http://schemas.microsoft.com/office/drawing/2014/main" id="{64D01CC6-535F-5F5E-8481-83EB92485946}"/>
              </a:ext>
            </a:extLst>
          </p:cNvPr>
          <p:cNvSpPr txBox="1"/>
          <p:nvPr/>
        </p:nvSpPr>
        <p:spPr>
          <a:xfrm>
            <a:off x="7225554" y="1473801"/>
            <a:ext cx="4814538" cy="50210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Single cell handling capabilities</a:t>
            </a:r>
          </a:p>
          <a:p>
            <a:pPr marL="285750" indent="-285750">
              <a:lnSpc>
                <a:spcPct val="150000"/>
              </a:lnSpc>
              <a:buFont typeface="Arial" panose="020B0604020202020204" pitchFamily="34" charset="0"/>
              <a:buChar char="•"/>
            </a:pPr>
            <a:r>
              <a:rPr lang="en-US" sz="2400" dirty="0"/>
              <a:t>High throughput screening </a:t>
            </a:r>
          </a:p>
          <a:p>
            <a:pPr marL="285750" indent="-285750">
              <a:lnSpc>
                <a:spcPct val="150000"/>
              </a:lnSpc>
              <a:buFont typeface="Arial" panose="020B0604020202020204" pitchFamily="34" charset="0"/>
              <a:buChar char="•"/>
            </a:pPr>
            <a:r>
              <a:rPr lang="en-US" sz="2400" dirty="0"/>
              <a:t>Efficiency sorting</a:t>
            </a:r>
          </a:p>
          <a:p>
            <a:pPr marL="285750" indent="-285750">
              <a:lnSpc>
                <a:spcPct val="150000"/>
              </a:lnSpc>
              <a:buFont typeface="Arial" panose="020B0604020202020204" pitchFamily="34" charset="0"/>
              <a:buChar char="•"/>
            </a:pPr>
            <a:r>
              <a:rPr lang="en-US" sz="2400" dirty="0"/>
              <a:t>Multiplexing detection capabilities</a:t>
            </a:r>
          </a:p>
          <a:p>
            <a:pPr marL="285750" indent="-285750">
              <a:lnSpc>
                <a:spcPct val="150000"/>
              </a:lnSpc>
              <a:buFont typeface="Arial" panose="020B0604020202020204" pitchFamily="34" charset="0"/>
              <a:buChar char="•"/>
            </a:pPr>
            <a:r>
              <a:rPr lang="en-US" sz="2400" dirty="0"/>
              <a:t>Can be integrated to different down stream analysis</a:t>
            </a:r>
          </a:p>
          <a:p>
            <a:pPr marL="285750" indent="-285750">
              <a:lnSpc>
                <a:spcPct val="150000"/>
              </a:lnSpc>
              <a:buFont typeface="Arial" panose="020B0604020202020204" pitchFamily="34" charset="0"/>
              <a:buChar char="•"/>
            </a:pPr>
            <a:r>
              <a:rPr lang="en-US" sz="2400" dirty="0"/>
              <a:t>Available in clinical settings</a:t>
            </a:r>
          </a:p>
          <a:p>
            <a:pPr>
              <a:lnSpc>
                <a:spcPct val="150000"/>
              </a:lnSpc>
            </a:pPr>
            <a:endParaRPr lang="en-US" sz="2400" dirty="0"/>
          </a:p>
          <a:p>
            <a:pPr>
              <a:lnSpc>
                <a:spcPct val="150000"/>
              </a:lnSpc>
            </a:pPr>
            <a:endParaRPr lang="en-US" sz="2400" dirty="0"/>
          </a:p>
        </p:txBody>
      </p:sp>
      <p:sp>
        <p:nvSpPr>
          <p:cNvPr id="5" name="TextBox 4">
            <a:extLst>
              <a:ext uri="{FF2B5EF4-FFF2-40B4-BE49-F238E27FC236}">
                <a16:creationId xmlns:a16="http://schemas.microsoft.com/office/drawing/2014/main" id="{FADFE632-D3C4-7C94-F689-FEBED173140F}"/>
              </a:ext>
            </a:extLst>
          </p:cNvPr>
          <p:cNvSpPr txBox="1"/>
          <p:nvPr/>
        </p:nvSpPr>
        <p:spPr>
          <a:xfrm>
            <a:off x="224179" y="2142565"/>
            <a:ext cx="1874809" cy="369332"/>
          </a:xfrm>
          <a:prstGeom prst="rect">
            <a:avLst/>
          </a:prstGeom>
          <a:noFill/>
        </p:spPr>
        <p:txBody>
          <a:bodyPr wrap="none" rtlCol="0">
            <a:spAutoFit/>
          </a:bodyPr>
          <a:lstStyle/>
          <a:p>
            <a:r>
              <a:rPr lang="en-US" b="1" dirty="0"/>
              <a:t>Working principle</a:t>
            </a:r>
          </a:p>
        </p:txBody>
      </p:sp>
      <p:sp>
        <p:nvSpPr>
          <p:cNvPr id="8" name="TextBox 7">
            <a:extLst>
              <a:ext uri="{FF2B5EF4-FFF2-40B4-BE49-F238E27FC236}">
                <a16:creationId xmlns:a16="http://schemas.microsoft.com/office/drawing/2014/main" id="{E26A0816-2644-816E-E9F2-55ABE6C65E6B}"/>
              </a:ext>
            </a:extLst>
          </p:cNvPr>
          <p:cNvSpPr txBox="1"/>
          <p:nvPr/>
        </p:nvSpPr>
        <p:spPr>
          <a:xfrm>
            <a:off x="7256659" y="1000558"/>
            <a:ext cx="2933047" cy="461665"/>
          </a:xfrm>
          <a:prstGeom prst="rect">
            <a:avLst/>
          </a:prstGeom>
          <a:noFill/>
        </p:spPr>
        <p:txBody>
          <a:bodyPr wrap="none" rtlCol="0">
            <a:spAutoFit/>
          </a:bodyPr>
          <a:lstStyle/>
          <a:p>
            <a:r>
              <a:rPr lang="en-US" sz="2400" b="1" dirty="0"/>
              <a:t>Why flow cytometer?</a:t>
            </a:r>
          </a:p>
        </p:txBody>
      </p:sp>
      <p:sp>
        <p:nvSpPr>
          <p:cNvPr id="9" name="Footer Placeholder 8">
            <a:extLst>
              <a:ext uri="{FF2B5EF4-FFF2-40B4-BE49-F238E27FC236}">
                <a16:creationId xmlns:a16="http://schemas.microsoft.com/office/drawing/2014/main" id="{C4778323-3C05-7FB4-90E0-A89EB7750986}"/>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1311603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BF6A9-CF16-551B-9411-00F950F80125}"/>
              </a:ext>
            </a:extLst>
          </p:cNvPr>
          <p:cNvSpPr>
            <a:spLocks noGrp="1"/>
          </p:cNvSpPr>
          <p:nvPr>
            <p:ph type="title"/>
          </p:nvPr>
        </p:nvSpPr>
        <p:spPr>
          <a:xfrm>
            <a:off x="0" y="-125579"/>
            <a:ext cx="12896850" cy="1369840"/>
          </a:xfrm>
        </p:spPr>
        <p:txBody>
          <a:bodyPr>
            <a:normAutofit/>
          </a:bodyPr>
          <a:lstStyle/>
          <a:p>
            <a:pPr algn="ctr"/>
            <a:r>
              <a:rPr lang="en-US" sz="4000" b="1" dirty="0"/>
              <a:t>Motivation</a:t>
            </a:r>
          </a:p>
        </p:txBody>
      </p:sp>
      <p:sp>
        <p:nvSpPr>
          <p:cNvPr id="3" name="Content Placeholder 2">
            <a:extLst>
              <a:ext uri="{FF2B5EF4-FFF2-40B4-BE49-F238E27FC236}">
                <a16:creationId xmlns:a16="http://schemas.microsoft.com/office/drawing/2014/main" id="{D6564DC7-B4F1-0454-3BAF-4B3F424E1413}"/>
              </a:ext>
            </a:extLst>
          </p:cNvPr>
          <p:cNvSpPr>
            <a:spLocks noGrp="1"/>
          </p:cNvSpPr>
          <p:nvPr>
            <p:ph idx="1"/>
          </p:nvPr>
        </p:nvSpPr>
        <p:spPr>
          <a:xfrm>
            <a:off x="97738" y="1328116"/>
            <a:ext cx="10515600" cy="4351338"/>
          </a:xfrm>
        </p:spPr>
        <p:txBody>
          <a:bodyPr>
            <a:normAutofit/>
          </a:bodyPr>
          <a:lstStyle/>
          <a:p>
            <a:pPr marL="0" indent="0">
              <a:buNone/>
            </a:pPr>
            <a:r>
              <a:rPr lang="en-US" sz="2400" dirty="0"/>
              <a:t>Can we address some of the limitations?</a:t>
            </a:r>
          </a:p>
          <a:p>
            <a:pPr marL="0" indent="0">
              <a:buNone/>
            </a:pPr>
            <a:endParaRPr lang="en-US" sz="2400" dirty="0"/>
          </a:p>
          <a:p>
            <a:pPr>
              <a:buFont typeface="Wingdings" panose="05000000000000000000" pitchFamily="2" charset="2"/>
              <a:buChar char="§"/>
            </a:pPr>
            <a:r>
              <a:rPr lang="en-US" sz="2400" dirty="0"/>
              <a:t>Wide emission and </a:t>
            </a:r>
            <a:r>
              <a:rPr lang="en-US" sz="2400" b="1" dirty="0">
                <a:solidFill>
                  <a:srgbClr val="00B050"/>
                </a:solidFill>
              </a:rPr>
              <a:t>signal overlap.</a:t>
            </a:r>
          </a:p>
          <a:p>
            <a:pPr>
              <a:buFont typeface="Wingdings" panose="05000000000000000000" pitchFamily="2" charset="2"/>
              <a:buChar char="§"/>
            </a:pPr>
            <a:r>
              <a:rPr lang="en-US" sz="2400" b="1" dirty="0">
                <a:solidFill>
                  <a:srgbClr val="00B050"/>
                </a:solidFill>
              </a:rPr>
              <a:t>Autofluorescence</a:t>
            </a:r>
            <a:r>
              <a:rPr lang="en-US" sz="2400" dirty="0"/>
              <a:t> from bacteria and media.</a:t>
            </a:r>
          </a:p>
          <a:p>
            <a:pPr>
              <a:buFont typeface="Wingdings" panose="05000000000000000000" pitchFamily="2" charset="2"/>
              <a:buChar char="§"/>
            </a:pPr>
            <a:r>
              <a:rPr lang="en-US" sz="2400" dirty="0"/>
              <a:t>Need for </a:t>
            </a:r>
            <a:r>
              <a:rPr lang="en-US" sz="2400" b="1" dirty="0">
                <a:solidFill>
                  <a:srgbClr val="00B050"/>
                </a:solidFill>
              </a:rPr>
              <a:t>safe sorting pathogenic bacteria and identification.</a:t>
            </a:r>
          </a:p>
        </p:txBody>
      </p:sp>
      <p:sp>
        <p:nvSpPr>
          <p:cNvPr id="4" name="Slide Number Placeholder 3">
            <a:extLst>
              <a:ext uri="{FF2B5EF4-FFF2-40B4-BE49-F238E27FC236}">
                <a16:creationId xmlns:a16="http://schemas.microsoft.com/office/drawing/2014/main" id="{190CA191-746A-4094-B585-602E95FEE76E}"/>
              </a:ext>
            </a:extLst>
          </p:cNvPr>
          <p:cNvSpPr>
            <a:spLocks noGrp="1"/>
          </p:cNvSpPr>
          <p:nvPr>
            <p:ph type="sldNum" sz="quarter" idx="12"/>
          </p:nvPr>
        </p:nvSpPr>
        <p:spPr/>
        <p:txBody>
          <a:bodyPr/>
          <a:lstStyle/>
          <a:p>
            <a:fld id="{B80ACAFC-F5A2-42F4-BFBD-7BEFAFA311DD}" type="slidenum">
              <a:rPr lang="en-US" smtClean="0"/>
              <a:t>12</a:t>
            </a:fld>
            <a:endParaRPr lang="en-US"/>
          </a:p>
        </p:txBody>
      </p:sp>
      <p:grpSp>
        <p:nvGrpSpPr>
          <p:cNvPr id="15" name="Group 14">
            <a:extLst>
              <a:ext uri="{FF2B5EF4-FFF2-40B4-BE49-F238E27FC236}">
                <a16:creationId xmlns:a16="http://schemas.microsoft.com/office/drawing/2014/main" id="{FD1B6D1C-86CC-C874-A664-58919D0D947C}"/>
              </a:ext>
            </a:extLst>
          </p:cNvPr>
          <p:cNvGrpSpPr/>
          <p:nvPr/>
        </p:nvGrpSpPr>
        <p:grpSpPr>
          <a:xfrm>
            <a:off x="8388921" y="741517"/>
            <a:ext cx="3752850" cy="5063207"/>
            <a:chOff x="8388921" y="741517"/>
            <a:chExt cx="3752850" cy="5063207"/>
          </a:xfrm>
        </p:grpSpPr>
        <p:grpSp>
          <p:nvGrpSpPr>
            <p:cNvPr id="6" name="Group 5">
              <a:extLst>
                <a:ext uri="{FF2B5EF4-FFF2-40B4-BE49-F238E27FC236}">
                  <a16:creationId xmlns:a16="http://schemas.microsoft.com/office/drawing/2014/main" id="{B566A553-3D22-F5BD-2640-1B96D275D5E5}"/>
                </a:ext>
              </a:extLst>
            </p:cNvPr>
            <p:cNvGrpSpPr/>
            <p:nvPr/>
          </p:nvGrpSpPr>
          <p:grpSpPr>
            <a:xfrm>
              <a:off x="8388921" y="741517"/>
              <a:ext cx="3752850" cy="5063207"/>
              <a:chOff x="8388921" y="741517"/>
              <a:chExt cx="3752850" cy="5063207"/>
            </a:xfrm>
          </p:grpSpPr>
          <p:pic>
            <p:nvPicPr>
              <p:cNvPr id="7" name="Picture 6">
                <a:extLst>
                  <a:ext uri="{FF2B5EF4-FFF2-40B4-BE49-F238E27FC236}">
                    <a16:creationId xmlns:a16="http://schemas.microsoft.com/office/drawing/2014/main" id="{94522638-B088-BF8F-0E37-93EA5CD3CF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8921" y="741517"/>
                <a:ext cx="3752850" cy="2171552"/>
              </a:xfrm>
              <a:prstGeom prst="rect">
                <a:avLst/>
              </a:prstGeom>
            </p:spPr>
          </p:pic>
          <p:pic>
            <p:nvPicPr>
              <p:cNvPr id="8" name="Graphic 7" descr="Construction worker female with solid fill">
                <a:extLst>
                  <a:ext uri="{FF2B5EF4-FFF2-40B4-BE49-F238E27FC236}">
                    <a16:creationId xmlns:a16="http://schemas.microsoft.com/office/drawing/2014/main" id="{09844E42-57E8-545B-8183-6AD0981F4BD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65346" y="3702814"/>
                <a:ext cx="1701800" cy="1701800"/>
              </a:xfrm>
              <a:prstGeom prst="rect">
                <a:avLst/>
              </a:prstGeom>
            </p:spPr>
          </p:pic>
          <p:sp>
            <p:nvSpPr>
              <p:cNvPr id="9" name="TextBox 8">
                <a:extLst>
                  <a:ext uri="{FF2B5EF4-FFF2-40B4-BE49-F238E27FC236}">
                    <a16:creationId xmlns:a16="http://schemas.microsoft.com/office/drawing/2014/main" id="{81F69DEA-D139-3209-D56C-2414982DDE29}"/>
                  </a:ext>
                </a:extLst>
              </p:cNvPr>
              <p:cNvSpPr txBox="1"/>
              <p:nvPr/>
            </p:nvSpPr>
            <p:spPr>
              <a:xfrm>
                <a:off x="10773687" y="5404614"/>
                <a:ext cx="847155" cy="400110"/>
              </a:xfrm>
              <a:prstGeom prst="rect">
                <a:avLst/>
              </a:prstGeom>
              <a:noFill/>
            </p:spPr>
            <p:txBody>
              <a:bodyPr wrap="none" rtlCol="0">
                <a:spAutoFit/>
              </a:bodyPr>
              <a:lstStyle/>
              <a:p>
                <a:r>
                  <a:rPr lang="en-US" sz="2000" b="1" dirty="0"/>
                  <a:t>Safety</a:t>
                </a:r>
              </a:p>
            </p:txBody>
          </p:sp>
        </p:grpSp>
        <p:sp>
          <p:nvSpPr>
            <p:cNvPr id="10" name="TextBox 9">
              <a:extLst>
                <a:ext uri="{FF2B5EF4-FFF2-40B4-BE49-F238E27FC236}">
                  <a16:creationId xmlns:a16="http://schemas.microsoft.com/office/drawing/2014/main" id="{99FDF193-BF00-3D04-C3C0-011C8D8064DE}"/>
                </a:ext>
              </a:extLst>
            </p:cNvPr>
            <p:cNvSpPr txBox="1"/>
            <p:nvPr/>
          </p:nvSpPr>
          <p:spPr>
            <a:xfrm>
              <a:off x="10707084" y="2512959"/>
              <a:ext cx="1293431" cy="400110"/>
            </a:xfrm>
            <a:prstGeom prst="rect">
              <a:avLst/>
            </a:prstGeom>
            <a:noFill/>
          </p:spPr>
          <p:txBody>
            <a:bodyPr wrap="none" rtlCol="0">
              <a:spAutoFit/>
            </a:bodyPr>
            <a:lstStyle/>
            <a:p>
              <a:r>
                <a:rPr lang="en-US" sz="2000" b="1" dirty="0"/>
                <a:t>Pathogens</a:t>
              </a:r>
            </a:p>
          </p:txBody>
        </p:sp>
      </p:grpSp>
      <p:grpSp>
        <p:nvGrpSpPr>
          <p:cNvPr id="11" name="Group 10">
            <a:extLst>
              <a:ext uri="{FF2B5EF4-FFF2-40B4-BE49-F238E27FC236}">
                <a16:creationId xmlns:a16="http://schemas.microsoft.com/office/drawing/2014/main" id="{11B5B6E9-EF72-90DB-8EBC-A4814478A010}"/>
              </a:ext>
            </a:extLst>
          </p:cNvPr>
          <p:cNvGrpSpPr/>
          <p:nvPr/>
        </p:nvGrpSpPr>
        <p:grpSpPr>
          <a:xfrm>
            <a:off x="6295105" y="4058002"/>
            <a:ext cx="2912396" cy="2632443"/>
            <a:chOff x="6295105" y="4058002"/>
            <a:chExt cx="2912396" cy="2632443"/>
          </a:xfrm>
        </p:grpSpPr>
        <p:pic>
          <p:nvPicPr>
            <p:cNvPr id="12" name="Picture 11">
              <a:extLst>
                <a:ext uri="{FF2B5EF4-FFF2-40B4-BE49-F238E27FC236}">
                  <a16:creationId xmlns:a16="http://schemas.microsoft.com/office/drawing/2014/main" id="{3D5D96A7-6183-6EC9-8C7C-FC1975EE1BF9}"/>
                </a:ext>
              </a:extLst>
            </p:cNvPr>
            <p:cNvPicPr>
              <a:picLocks noChangeAspect="1"/>
            </p:cNvPicPr>
            <p:nvPr/>
          </p:nvPicPr>
          <p:blipFill rotWithShape="1">
            <a:blip r:embed="rId6" cstate="email">
              <a:alphaModFix amt="88000"/>
              <a:extLst>
                <a:ext uri="{28A0092B-C50C-407E-A947-70E740481C1C}">
                  <a14:useLocalDpi xmlns:a14="http://schemas.microsoft.com/office/drawing/2010/main"/>
                </a:ext>
              </a:extLst>
            </a:blip>
            <a:srcRect/>
            <a:stretch/>
          </p:blipFill>
          <p:spPr>
            <a:xfrm>
              <a:off x="6295105" y="4058002"/>
              <a:ext cx="2912396" cy="2632443"/>
            </a:xfrm>
            <a:prstGeom prst="rect">
              <a:avLst/>
            </a:prstGeom>
          </p:spPr>
        </p:pic>
        <p:sp>
          <p:nvSpPr>
            <p:cNvPr id="13" name="TextBox 12">
              <a:extLst>
                <a:ext uri="{FF2B5EF4-FFF2-40B4-BE49-F238E27FC236}">
                  <a16:creationId xmlns:a16="http://schemas.microsoft.com/office/drawing/2014/main" id="{56822E36-4FF7-B6B9-1A3A-2A9FB7B5CA1D}"/>
                </a:ext>
              </a:extLst>
            </p:cNvPr>
            <p:cNvSpPr txBox="1"/>
            <p:nvPr/>
          </p:nvSpPr>
          <p:spPr>
            <a:xfrm>
              <a:off x="7162800" y="4212754"/>
              <a:ext cx="1447800" cy="1862048"/>
            </a:xfrm>
            <a:prstGeom prst="rect">
              <a:avLst/>
            </a:prstGeom>
            <a:noFill/>
          </p:spPr>
          <p:txBody>
            <a:bodyPr wrap="square" rtlCol="0">
              <a:spAutoFit/>
            </a:bodyPr>
            <a:lstStyle/>
            <a:p>
              <a:r>
                <a:rPr lang="en-US" sz="11500" b="1" dirty="0"/>
                <a:t>?</a:t>
              </a:r>
            </a:p>
          </p:txBody>
        </p:sp>
      </p:grpSp>
      <p:sp>
        <p:nvSpPr>
          <p:cNvPr id="14" name="TextBox 13">
            <a:extLst>
              <a:ext uri="{FF2B5EF4-FFF2-40B4-BE49-F238E27FC236}">
                <a16:creationId xmlns:a16="http://schemas.microsoft.com/office/drawing/2014/main" id="{34908D05-D69C-E226-B904-757912F7CF1D}"/>
              </a:ext>
            </a:extLst>
          </p:cNvPr>
          <p:cNvSpPr txBox="1"/>
          <p:nvPr/>
        </p:nvSpPr>
        <p:spPr>
          <a:xfrm>
            <a:off x="34103" y="4212754"/>
            <a:ext cx="6180828" cy="1938992"/>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Spectral signatures can address signal overlap.</a:t>
            </a:r>
          </a:p>
          <a:p>
            <a:pPr marL="342900" indent="-342900">
              <a:buFont typeface="Wingdings" panose="05000000000000000000" pitchFamily="2" charset="2"/>
              <a:buChar char="ü"/>
            </a:pPr>
            <a:r>
              <a:rPr lang="en-US" sz="2400" dirty="0"/>
              <a:t>Multiplexing capabilities</a:t>
            </a:r>
          </a:p>
          <a:p>
            <a:pPr marL="342900" indent="-342900">
              <a:buFont typeface="Wingdings" panose="05000000000000000000" pitchFamily="2" charset="2"/>
              <a:buChar char="ü"/>
            </a:pPr>
            <a:r>
              <a:rPr lang="en-US" sz="2400" dirty="0"/>
              <a:t>Sorter with biosafety features can be used for safe handling of pathogens.</a:t>
            </a:r>
          </a:p>
        </p:txBody>
      </p:sp>
      <p:sp>
        <p:nvSpPr>
          <p:cNvPr id="16" name="Footer Placeholder 15">
            <a:extLst>
              <a:ext uri="{FF2B5EF4-FFF2-40B4-BE49-F238E27FC236}">
                <a16:creationId xmlns:a16="http://schemas.microsoft.com/office/drawing/2014/main" id="{7D59A08F-C75D-9C77-4C53-4871327D3B61}"/>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3468697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B187-C9EF-A2AA-29E3-4FBE3C7811B4}"/>
              </a:ext>
            </a:extLst>
          </p:cNvPr>
          <p:cNvSpPr>
            <a:spLocks noGrp="1"/>
          </p:cNvSpPr>
          <p:nvPr>
            <p:ph type="title"/>
          </p:nvPr>
        </p:nvSpPr>
        <p:spPr>
          <a:xfrm>
            <a:off x="229407" y="21979"/>
            <a:ext cx="11670102" cy="685800"/>
          </a:xfrm>
        </p:spPr>
        <p:txBody>
          <a:bodyPr>
            <a:normAutofit/>
          </a:bodyPr>
          <a:lstStyle/>
          <a:p>
            <a:pPr algn="ctr"/>
            <a:r>
              <a:rPr lang="en-US" sz="4000" b="1" dirty="0"/>
              <a:t>Spectral over conventional flow cytometers</a:t>
            </a:r>
          </a:p>
        </p:txBody>
      </p:sp>
      <p:sp>
        <p:nvSpPr>
          <p:cNvPr id="9" name="Slide Number Placeholder 8">
            <a:extLst>
              <a:ext uri="{FF2B5EF4-FFF2-40B4-BE49-F238E27FC236}">
                <a16:creationId xmlns:a16="http://schemas.microsoft.com/office/drawing/2014/main" id="{722F4F07-6B30-0386-E597-B3FFFDA8AE9E}"/>
              </a:ext>
            </a:extLst>
          </p:cNvPr>
          <p:cNvSpPr>
            <a:spLocks noGrp="1"/>
          </p:cNvSpPr>
          <p:nvPr>
            <p:ph type="sldNum" sz="quarter" idx="12"/>
          </p:nvPr>
        </p:nvSpPr>
        <p:spPr/>
        <p:txBody>
          <a:bodyPr/>
          <a:lstStyle/>
          <a:p>
            <a:fld id="{B80ACAFC-F5A2-42F4-BFBD-7BEFAFA311DD}" type="slidenum">
              <a:rPr lang="en-US" smtClean="0"/>
              <a:t>13</a:t>
            </a:fld>
            <a:endParaRPr lang="en-US"/>
          </a:p>
        </p:txBody>
      </p:sp>
      <p:grpSp>
        <p:nvGrpSpPr>
          <p:cNvPr id="15" name="Group 14">
            <a:extLst>
              <a:ext uri="{FF2B5EF4-FFF2-40B4-BE49-F238E27FC236}">
                <a16:creationId xmlns:a16="http://schemas.microsoft.com/office/drawing/2014/main" id="{2B627120-CA57-BD92-B760-443DA06F2BE4}"/>
              </a:ext>
            </a:extLst>
          </p:cNvPr>
          <p:cNvGrpSpPr/>
          <p:nvPr/>
        </p:nvGrpSpPr>
        <p:grpSpPr>
          <a:xfrm>
            <a:off x="6918960" y="1077686"/>
            <a:ext cx="4980549" cy="4307055"/>
            <a:chOff x="6918960" y="1077686"/>
            <a:chExt cx="4980549" cy="4307055"/>
          </a:xfrm>
        </p:grpSpPr>
        <p:pic>
          <p:nvPicPr>
            <p:cNvPr id="4" name="Picture 3" descr="Chart, diagram, histogram&#10;&#10;Description automatically generated">
              <a:extLst>
                <a:ext uri="{FF2B5EF4-FFF2-40B4-BE49-F238E27FC236}">
                  <a16:creationId xmlns:a16="http://schemas.microsoft.com/office/drawing/2014/main" id="{3F7CF317-504A-4E33-F7C5-48BDD94981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4690" y="1324814"/>
              <a:ext cx="4344819" cy="3319704"/>
            </a:xfrm>
            <a:prstGeom prst="rect">
              <a:avLst/>
            </a:prstGeom>
          </p:spPr>
        </p:pic>
        <p:sp>
          <p:nvSpPr>
            <p:cNvPr id="7" name="TextBox 6">
              <a:extLst>
                <a:ext uri="{FF2B5EF4-FFF2-40B4-BE49-F238E27FC236}">
                  <a16:creationId xmlns:a16="http://schemas.microsoft.com/office/drawing/2014/main" id="{AEBC10DA-1E7B-92D0-296B-398B4C2C62D2}"/>
                </a:ext>
              </a:extLst>
            </p:cNvPr>
            <p:cNvSpPr txBox="1"/>
            <p:nvPr/>
          </p:nvSpPr>
          <p:spPr>
            <a:xfrm>
              <a:off x="8387610" y="1077686"/>
              <a:ext cx="2789738" cy="369332"/>
            </a:xfrm>
            <a:prstGeom prst="rect">
              <a:avLst/>
            </a:prstGeom>
            <a:noFill/>
          </p:spPr>
          <p:txBody>
            <a:bodyPr wrap="none" rtlCol="0">
              <a:spAutoFit/>
            </a:bodyPr>
            <a:lstStyle/>
            <a:p>
              <a:r>
                <a:rPr lang="en-US" b="1" dirty="0"/>
                <a:t>Spectral flow cytometer [2]</a:t>
              </a:r>
            </a:p>
          </p:txBody>
        </p:sp>
        <p:sp>
          <p:nvSpPr>
            <p:cNvPr id="11" name="TextBox 10">
              <a:extLst>
                <a:ext uri="{FF2B5EF4-FFF2-40B4-BE49-F238E27FC236}">
                  <a16:creationId xmlns:a16="http://schemas.microsoft.com/office/drawing/2014/main" id="{253EC6AD-26D8-1270-5D34-24800DB26C75}"/>
                </a:ext>
              </a:extLst>
            </p:cNvPr>
            <p:cNvSpPr txBox="1"/>
            <p:nvPr/>
          </p:nvSpPr>
          <p:spPr>
            <a:xfrm>
              <a:off x="6918960" y="4738410"/>
              <a:ext cx="4980549" cy="646331"/>
            </a:xfrm>
            <a:prstGeom prst="rect">
              <a:avLst/>
            </a:prstGeom>
            <a:noFill/>
          </p:spPr>
          <p:txBody>
            <a:bodyPr wrap="square" rtlCol="0">
              <a:spAutoFit/>
            </a:bodyPr>
            <a:lstStyle/>
            <a:p>
              <a:pPr algn="ctr"/>
              <a:r>
                <a:rPr lang="en-US" dirty="0"/>
                <a:t>Light emission across the whole spectra</a:t>
              </a:r>
            </a:p>
            <a:p>
              <a:pPr algn="ctr"/>
              <a:r>
                <a:rPr lang="en-US" b="1" dirty="0">
                  <a:solidFill>
                    <a:srgbClr val="00B050"/>
                  </a:solidFill>
                </a:rPr>
                <a:t>More information with unique spectral signature</a:t>
              </a:r>
              <a:endParaRPr lang="en-US" b="1" dirty="0"/>
            </a:p>
          </p:txBody>
        </p:sp>
        <p:sp>
          <p:nvSpPr>
            <p:cNvPr id="3" name="TextBox 2">
              <a:extLst>
                <a:ext uri="{FF2B5EF4-FFF2-40B4-BE49-F238E27FC236}">
                  <a16:creationId xmlns:a16="http://schemas.microsoft.com/office/drawing/2014/main" id="{287AFD23-F66E-F574-0FA9-ED7591955C64}"/>
                </a:ext>
              </a:extLst>
            </p:cNvPr>
            <p:cNvSpPr txBox="1"/>
            <p:nvPr/>
          </p:nvSpPr>
          <p:spPr>
            <a:xfrm>
              <a:off x="7847180" y="1520982"/>
              <a:ext cx="903119" cy="369332"/>
            </a:xfrm>
            <a:prstGeom prst="rect">
              <a:avLst/>
            </a:prstGeom>
            <a:noFill/>
          </p:spPr>
          <p:txBody>
            <a:bodyPr wrap="square" rtlCol="0">
              <a:spAutoFit/>
            </a:bodyPr>
            <a:lstStyle/>
            <a:p>
              <a:r>
                <a:rPr lang="en-US" b="1" dirty="0"/>
                <a:t>Stain 1</a:t>
              </a:r>
            </a:p>
          </p:txBody>
        </p:sp>
        <p:sp>
          <p:nvSpPr>
            <p:cNvPr id="8" name="TextBox 7">
              <a:extLst>
                <a:ext uri="{FF2B5EF4-FFF2-40B4-BE49-F238E27FC236}">
                  <a16:creationId xmlns:a16="http://schemas.microsoft.com/office/drawing/2014/main" id="{ECADB76D-EF4E-B7F3-FD07-931092F48526}"/>
                </a:ext>
              </a:extLst>
            </p:cNvPr>
            <p:cNvSpPr txBox="1"/>
            <p:nvPr/>
          </p:nvSpPr>
          <p:spPr>
            <a:xfrm>
              <a:off x="7847179" y="3145722"/>
              <a:ext cx="903119" cy="369332"/>
            </a:xfrm>
            <a:prstGeom prst="rect">
              <a:avLst/>
            </a:prstGeom>
            <a:noFill/>
          </p:spPr>
          <p:txBody>
            <a:bodyPr wrap="square" rtlCol="0">
              <a:spAutoFit/>
            </a:bodyPr>
            <a:lstStyle/>
            <a:p>
              <a:r>
                <a:rPr lang="en-US" b="1" dirty="0"/>
                <a:t>Stain 2</a:t>
              </a:r>
            </a:p>
          </p:txBody>
        </p:sp>
      </p:grpSp>
      <p:sp>
        <p:nvSpPr>
          <p:cNvPr id="6" name="TextBox 5">
            <a:extLst>
              <a:ext uri="{FF2B5EF4-FFF2-40B4-BE49-F238E27FC236}">
                <a16:creationId xmlns:a16="http://schemas.microsoft.com/office/drawing/2014/main" id="{2CB40C68-20E3-ED9B-1E7C-D06E17425632}"/>
              </a:ext>
            </a:extLst>
          </p:cNvPr>
          <p:cNvSpPr txBox="1"/>
          <p:nvPr/>
        </p:nvSpPr>
        <p:spPr>
          <a:xfrm>
            <a:off x="1717164" y="1077686"/>
            <a:ext cx="3281026" cy="369332"/>
          </a:xfrm>
          <a:prstGeom prst="rect">
            <a:avLst/>
          </a:prstGeom>
          <a:noFill/>
        </p:spPr>
        <p:txBody>
          <a:bodyPr wrap="none" rtlCol="0">
            <a:spAutoFit/>
          </a:bodyPr>
          <a:lstStyle/>
          <a:p>
            <a:r>
              <a:rPr lang="en-US" b="1" dirty="0"/>
              <a:t>Conventional flow cytometer [1]</a:t>
            </a:r>
          </a:p>
        </p:txBody>
      </p:sp>
      <p:sp>
        <p:nvSpPr>
          <p:cNvPr id="10" name="TextBox 9">
            <a:extLst>
              <a:ext uri="{FF2B5EF4-FFF2-40B4-BE49-F238E27FC236}">
                <a16:creationId xmlns:a16="http://schemas.microsoft.com/office/drawing/2014/main" id="{9837D31F-A422-8ED6-1419-5C2274E2409E}"/>
              </a:ext>
            </a:extLst>
          </p:cNvPr>
          <p:cNvSpPr txBox="1"/>
          <p:nvPr/>
        </p:nvSpPr>
        <p:spPr>
          <a:xfrm>
            <a:off x="396834" y="4762276"/>
            <a:ext cx="5402183" cy="646331"/>
          </a:xfrm>
          <a:prstGeom prst="rect">
            <a:avLst/>
          </a:prstGeom>
          <a:noFill/>
        </p:spPr>
        <p:txBody>
          <a:bodyPr wrap="none" rtlCol="0">
            <a:spAutoFit/>
          </a:bodyPr>
          <a:lstStyle/>
          <a:p>
            <a:pPr algn="ctr"/>
            <a:r>
              <a:rPr lang="en-US" dirty="0"/>
              <a:t>Specific band of emission wavelength recorded-</a:t>
            </a:r>
          </a:p>
          <a:p>
            <a:pPr algn="ctr"/>
            <a:r>
              <a:rPr lang="en-US" b="1" dirty="0">
                <a:solidFill>
                  <a:srgbClr val="FF0000"/>
                </a:solidFill>
              </a:rPr>
              <a:t>Loss of information due to signal overlap and  spillover</a:t>
            </a:r>
          </a:p>
        </p:txBody>
      </p:sp>
      <p:sp>
        <p:nvSpPr>
          <p:cNvPr id="12" name="TextBox 11">
            <a:extLst>
              <a:ext uri="{FF2B5EF4-FFF2-40B4-BE49-F238E27FC236}">
                <a16:creationId xmlns:a16="http://schemas.microsoft.com/office/drawing/2014/main" id="{B96EE3D6-3544-15F1-F3E3-C658915659ED}"/>
              </a:ext>
            </a:extLst>
          </p:cNvPr>
          <p:cNvSpPr txBox="1"/>
          <p:nvPr/>
        </p:nvSpPr>
        <p:spPr>
          <a:xfrm>
            <a:off x="1109992" y="5980340"/>
            <a:ext cx="9849664" cy="430887"/>
          </a:xfrm>
          <a:prstGeom prst="rect">
            <a:avLst/>
          </a:prstGeom>
          <a:noFill/>
        </p:spPr>
        <p:txBody>
          <a:bodyPr wrap="square" rtlCol="0">
            <a:spAutoFit/>
          </a:bodyPr>
          <a:lstStyle/>
          <a:p>
            <a:r>
              <a:rPr lang="en-US" sz="1100" i="1" dirty="0">
                <a:solidFill>
                  <a:srgbClr val="445369"/>
                </a:solidFill>
                <a:effectLst/>
                <a:latin typeface="Arial" panose="020B0604020202020204" pitchFamily="34" charset="0"/>
                <a:ea typeface="Calibri" panose="020F0502020204030204" pitchFamily="34" charset="0"/>
              </a:rPr>
              <a:t>[1] </a:t>
            </a:r>
            <a:r>
              <a:rPr lang="en-US" sz="1100" i="1" dirty="0" err="1">
                <a:solidFill>
                  <a:srgbClr val="445369"/>
                </a:solidFill>
                <a:effectLst/>
                <a:latin typeface="Arial" panose="020B0604020202020204" pitchFamily="34" charset="0"/>
                <a:ea typeface="Calibri" panose="020F0502020204030204" pitchFamily="34" charset="0"/>
              </a:rPr>
              <a:t>ThermoFisher</a:t>
            </a:r>
            <a:r>
              <a:rPr lang="en-US" sz="1100" i="1" dirty="0">
                <a:solidFill>
                  <a:srgbClr val="445369"/>
                </a:solidFill>
                <a:effectLst/>
                <a:latin typeface="Arial" panose="020B0604020202020204" pitchFamily="34" charset="0"/>
                <a:ea typeface="Calibri" panose="020F0502020204030204" pitchFamily="34" charset="0"/>
              </a:rPr>
              <a:t>, Fluorescence Spectral Viewer</a:t>
            </a:r>
          </a:p>
          <a:p>
            <a:r>
              <a:rPr lang="en-US" sz="1100" i="1" dirty="0">
                <a:solidFill>
                  <a:srgbClr val="445369"/>
                </a:solidFill>
                <a:effectLst/>
                <a:latin typeface="Arial" panose="020B0604020202020204" pitchFamily="34" charset="0"/>
                <a:ea typeface="Calibri" panose="020F0502020204030204" pitchFamily="34" charset="0"/>
              </a:rPr>
              <a:t>[2] Images adopted from hand-book ‘’Particle Separation Techniques: Fundamentals, Instrumentation, and Selected Applications’’ (Robinson, 2022)</a:t>
            </a:r>
            <a:endParaRPr lang="en-US" sz="1100" dirty="0"/>
          </a:p>
        </p:txBody>
      </p:sp>
      <p:sp>
        <p:nvSpPr>
          <p:cNvPr id="28" name="Rectangle 27">
            <a:extLst>
              <a:ext uri="{FF2B5EF4-FFF2-40B4-BE49-F238E27FC236}">
                <a16:creationId xmlns:a16="http://schemas.microsoft.com/office/drawing/2014/main" id="{D307BB2E-9D28-EE41-72DB-3D3A509FA094}"/>
              </a:ext>
            </a:extLst>
          </p:cNvPr>
          <p:cNvSpPr/>
          <p:nvPr/>
        </p:nvSpPr>
        <p:spPr>
          <a:xfrm>
            <a:off x="3191614" y="1836837"/>
            <a:ext cx="323850" cy="1954622"/>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ADEB6D4-1A26-0DFA-ED9D-EFA1F5565C2C}"/>
              </a:ext>
            </a:extLst>
          </p:cNvPr>
          <p:cNvSpPr txBox="1"/>
          <p:nvPr/>
        </p:nvSpPr>
        <p:spPr>
          <a:xfrm>
            <a:off x="2662270" y="1528699"/>
            <a:ext cx="1706387" cy="261610"/>
          </a:xfrm>
          <a:prstGeom prst="rect">
            <a:avLst/>
          </a:prstGeom>
          <a:noFill/>
        </p:spPr>
        <p:txBody>
          <a:bodyPr wrap="square" rtlCol="0">
            <a:spAutoFit/>
          </a:bodyPr>
          <a:lstStyle/>
          <a:p>
            <a:r>
              <a:rPr lang="en-US" sz="1100" b="1" dirty="0">
                <a:solidFill>
                  <a:schemeClr val="bg1"/>
                </a:solidFill>
              </a:rPr>
              <a:t>530/30 band pass filter</a:t>
            </a:r>
          </a:p>
        </p:txBody>
      </p:sp>
      <p:sp>
        <p:nvSpPr>
          <p:cNvPr id="16" name="Footer Placeholder 15">
            <a:extLst>
              <a:ext uri="{FF2B5EF4-FFF2-40B4-BE49-F238E27FC236}">
                <a16:creationId xmlns:a16="http://schemas.microsoft.com/office/drawing/2014/main" id="{18BAFC38-B81F-2BB0-2CA7-C3B6A89C0460}"/>
              </a:ext>
            </a:extLst>
          </p:cNvPr>
          <p:cNvSpPr>
            <a:spLocks noGrp="1"/>
          </p:cNvSpPr>
          <p:nvPr>
            <p:ph type="ftr" sz="quarter" idx="11"/>
          </p:nvPr>
        </p:nvSpPr>
        <p:spPr/>
        <p:txBody>
          <a:bodyPr/>
          <a:lstStyle/>
          <a:p>
            <a:r>
              <a:rPr lang="en-US"/>
              <a:t>27 Feb 2024</a:t>
            </a:r>
          </a:p>
        </p:txBody>
      </p:sp>
      <p:pic>
        <p:nvPicPr>
          <p:cNvPr id="13" name="Content Placeholder 3" descr="488 laser bd page.png">
            <a:extLst>
              <a:ext uri="{FF2B5EF4-FFF2-40B4-BE49-F238E27FC236}">
                <a16:creationId xmlns:a16="http://schemas.microsoft.com/office/drawing/2014/main" id="{CCB836CE-E14B-A1E1-DFCC-795E990955F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234" b="8234"/>
          <a:stretch>
            <a:fillRect/>
          </a:stretch>
        </p:blipFill>
        <p:spPr>
          <a:xfrm>
            <a:off x="396834" y="1487870"/>
            <a:ext cx="5966771" cy="3123536"/>
          </a:xfrm>
        </p:spPr>
      </p:pic>
    </p:spTree>
    <p:extLst>
      <p:ext uri="{BB962C8B-B14F-4D97-AF65-F5344CB8AC3E}">
        <p14:creationId xmlns:p14="http://schemas.microsoft.com/office/powerpoint/2010/main" val="1544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floor, indoor, furniture&#10;&#10;Description automatically generated">
            <a:extLst>
              <a:ext uri="{FF2B5EF4-FFF2-40B4-BE49-F238E27FC236}">
                <a16:creationId xmlns:a16="http://schemas.microsoft.com/office/drawing/2014/main" id="{A6CE9C05-C117-7230-4479-F2726E9ECF9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rcRect/>
          <a:stretch/>
        </p:blipFill>
        <p:spPr>
          <a:xfrm>
            <a:off x="18179" y="1600683"/>
            <a:ext cx="4100742" cy="4238526"/>
          </a:xfrm>
          <a:prstGeom prst="rect">
            <a:avLst/>
          </a:prstGeom>
        </p:spPr>
      </p:pic>
      <p:sp>
        <p:nvSpPr>
          <p:cNvPr id="2" name="Title 1">
            <a:extLst>
              <a:ext uri="{FF2B5EF4-FFF2-40B4-BE49-F238E27FC236}">
                <a16:creationId xmlns:a16="http://schemas.microsoft.com/office/drawing/2014/main" id="{D743C681-E71B-A4E0-4FB6-987F308DBD01}"/>
              </a:ext>
            </a:extLst>
          </p:cNvPr>
          <p:cNvSpPr>
            <a:spLocks noGrp="1"/>
          </p:cNvSpPr>
          <p:nvPr>
            <p:ph type="title"/>
          </p:nvPr>
        </p:nvSpPr>
        <p:spPr>
          <a:xfrm>
            <a:off x="791274" y="-109256"/>
            <a:ext cx="11262172" cy="853822"/>
          </a:xfrm>
        </p:spPr>
        <p:txBody>
          <a:bodyPr>
            <a:normAutofit/>
          </a:bodyPr>
          <a:lstStyle/>
          <a:p>
            <a:pPr algn="ctr"/>
            <a:r>
              <a:rPr lang="en-US" sz="3200" b="1" dirty="0" err="1"/>
              <a:t>Thermo</a:t>
            </a:r>
            <a:r>
              <a:rPr lang="en-US" sz="3200" b="1" dirty="0"/>
              <a:t> Fisher’s Bigfoot spectral cell sorter features</a:t>
            </a:r>
          </a:p>
        </p:txBody>
      </p:sp>
      <p:grpSp>
        <p:nvGrpSpPr>
          <p:cNvPr id="24" name="Group 23">
            <a:extLst>
              <a:ext uri="{FF2B5EF4-FFF2-40B4-BE49-F238E27FC236}">
                <a16:creationId xmlns:a16="http://schemas.microsoft.com/office/drawing/2014/main" id="{06769D09-4B2B-3302-B343-7229011624C0}"/>
              </a:ext>
            </a:extLst>
          </p:cNvPr>
          <p:cNvGrpSpPr/>
          <p:nvPr/>
        </p:nvGrpSpPr>
        <p:grpSpPr>
          <a:xfrm>
            <a:off x="2003004" y="825564"/>
            <a:ext cx="6955977" cy="4415948"/>
            <a:chOff x="2003004" y="825564"/>
            <a:chExt cx="6955977" cy="4415948"/>
          </a:xfrm>
        </p:grpSpPr>
        <p:cxnSp>
          <p:nvCxnSpPr>
            <p:cNvPr id="11" name="Straight Connector 10">
              <a:extLst>
                <a:ext uri="{FF2B5EF4-FFF2-40B4-BE49-F238E27FC236}">
                  <a16:creationId xmlns:a16="http://schemas.microsoft.com/office/drawing/2014/main" id="{6763D746-2EB9-05CD-814B-7CB47F71E7D5}"/>
                </a:ext>
              </a:extLst>
            </p:cNvPr>
            <p:cNvCxnSpPr>
              <a:cxnSpLocks/>
            </p:cNvCxnSpPr>
            <p:nvPr/>
          </p:nvCxnSpPr>
          <p:spPr>
            <a:xfrm flipV="1">
              <a:off x="2003004" y="1194896"/>
              <a:ext cx="2151902" cy="1760070"/>
            </a:xfrm>
            <a:prstGeom prst="line">
              <a:avLst/>
            </a:prstGeom>
            <a:ln w="1905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D3327C-0020-0E8D-F62B-CFDDFC14C6FD}"/>
                </a:ext>
              </a:extLst>
            </p:cNvPr>
            <p:cNvCxnSpPr>
              <a:cxnSpLocks/>
            </p:cNvCxnSpPr>
            <p:nvPr/>
          </p:nvCxnSpPr>
          <p:spPr>
            <a:xfrm>
              <a:off x="2018956" y="4229100"/>
              <a:ext cx="2135950" cy="527482"/>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CFE70F4-A760-0108-A563-5849C234F5F7}"/>
                </a:ext>
              </a:extLst>
            </p:cNvPr>
            <p:cNvGrpSpPr/>
            <p:nvPr/>
          </p:nvGrpSpPr>
          <p:grpSpPr>
            <a:xfrm>
              <a:off x="4057019" y="825564"/>
              <a:ext cx="4901962" cy="4415948"/>
              <a:chOff x="4057019" y="825564"/>
              <a:chExt cx="4901962" cy="4415948"/>
            </a:xfrm>
          </p:grpSpPr>
          <p:pic>
            <p:nvPicPr>
              <p:cNvPr id="9" name="Picture 8" descr="Graphical user interface&#10;&#10;Description automatically generated">
                <a:extLst>
                  <a:ext uri="{FF2B5EF4-FFF2-40B4-BE49-F238E27FC236}">
                    <a16:creationId xmlns:a16="http://schemas.microsoft.com/office/drawing/2014/main" id="{1298FE29-31A1-CACE-F44A-005E6C0318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57019" y="1114462"/>
                <a:ext cx="4901962" cy="3681008"/>
              </a:xfrm>
              <a:prstGeom prst="rect">
                <a:avLst/>
              </a:prstGeom>
            </p:spPr>
          </p:pic>
          <p:sp>
            <p:nvSpPr>
              <p:cNvPr id="26" name="TextBox 25">
                <a:extLst>
                  <a:ext uri="{FF2B5EF4-FFF2-40B4-BE49-F238E27FC236}">
                    <a16:creationId xmlns:a16="http://schemas.microsoft.com/office/drawing/2014/main" id="{DBC8D214-04E4-50A7-1F7A-0161333BE254}"/>
                  </a:ext>
                </a:extLst>
              </p:cNvPr>
              <p:cNvSpPr txBox="1"/>
              <p:nvPr/>
            </p:nvSpPr>
            <p:spPr>
              <a:xfrm>
                <a:off x="4597751" y="1641107"/>
                <a:ext cx="2017347" cy="400110"/>
              </a:xfrm>
              <a:prstGeom prst="rect">
                <a:avLst/>
              </a:prstGeom>
              <a:noFill/>
            </p:spPr>
            <p:txBody>
              <a:bodyPr wrap="none" rtlCol="0">
                <a:spAutoFit/>
              </a:bodyPr>
              <a:lstStyle/>
              <a:p>
                <a:r>
                  <a:rPr lang="en-US" sz="2000" b="1" dirty="0"/>
                  <a:t>Biosafety cabinet</a:t>
                </a:r>
              </a:p>
            </p:txBody>
          </p:sp>
          <p:sp>
            <p:nvSpPr>
              <p:cNvPr id="29" name="TextBox 28">
                <a:extLst>
                  <a:ext uri="{FF2B5EF4-FFF2-40B4-BE49-F238E27FC236}">
                    <a16:creationId xmlns:a16="http://schemas.microsoft.com/office/drawing/2014/main" id="{B191AFF0-6D7A-59CA-5364-A33111A526A7}"/>
                  </a:ext>
                </a:extLst>
              </p:cNvPr>
              <p:cNvSpPr txBox="1"/>
              <p:nvPr/>
            </p:nvSpPr>
            <p:spPr>
              <a:xfrm>
                <a:off x="7125291" y="825564"/>
                <a:ext cx="1531638" cy="369332"/>
              </a:xfrm>
              <a:prstGeom prst="rect">
                <a:avLst/>
              </a:prstGeom>
              <a:noFill/>
            </p:spPr>
            <p:txBody>
              <a:bodyPr wrap="none" rtlCol="0">
                <a:spAutoFit/>
              </a:bodyPr>
              <a:lstStyle/>
              <a:p>
                <a:r>
                  <a:rPr lang="en-US" b="1" dirty="0"/>
                  <a:t>Voltage plates</a:t>
                </a:r>
              </a:p>
            </p:txBody>
          </p:sp>
          <p:sp>
            <p:nvSpPr>
              <p:cNvPr id="30" name="TextBox 29">
                <a:extLst>
                  <a:ext uri="{FF2B5EF4-FFF2-40B4-BE49-F238E27FC236}">
                    <a16:creationId xmlns:a16="http://schemas.microsoft.com/office/drawing/2014/main" id="{253CE20A-A351-B49E-E7A3-ADD5CE41E3AE}"/>
                  </a:ext>
                </a:extLst>
              </p:cNvPr>
              <p:cNvSpPr txBox="1"/>
              <p:nvPr/>
            </p:nvSpPr>
            <p:spPr>
              <a:xfrm>
                <a:off x="6914154" y="4595181"/>
                <a:ext cx="1977858" cy="646331"/>
              </a:xfrm>
              <a:prstGeom prst="rect">
                <a:avLst/>
              </a:prstGeom>
              <a:noFill/>
            </p:spPr>
            <p:txBody>
              <a:bodyPr wrap="square" rtlCol="0">
                <a:spAutoFit/>
              </a:bodyPr>
              <a:lstStyle/>
              <a:p>
                <a:pPr algn="ctr"/>
                <a:r>
                  <a:rPr lang="en-US" b="1" dirty="0"/>
                  <a:t>3D printed agar plate holder</a:t>
                </a:r>
              </a:p>
            </p:txBody>
          </p:sp>
        </p:grpSp>
      </p:grpSp>
      <p:sp>
        <p:nvSpPr>
          <p:cNvPr id="35" name="Slide Number Placeholder 34">
            <a:extLst>
              <a:ext uri="{FF2B5EF4-FFF2-40B4-BE49-F238E27FC236}">
                <a16:creationId xmlns:a16="http://schemas.microsoft.com/office/drawing/2014/main" id="{0E5DF676-E7FE-13BE-9D3C-2E200E34B74D}"/>
              </a:ext>
            </a:extLst>
          </p:cNvPr>
          <p:cNvSpPr>
            <a:spLocks noGrp="1"/>
          </p:cNvSpPr>
          <p:nvPr>
            <p:ph type="sldNum" sz="quarter" idx="12"/>
          </p:nvPr>
        </p:nvSpPr>
        <p:spPr>
          <a:xfrm>
            <a:off x="8958981" y="6375602"/>
            <a:ext cx="2743200" cy="365125"/>
          </a:xfrm>
        </p:spPr>
        <p:txBody>
          <a:bodyPr/>
          <a:lstStyle/>
          <a:p>
            <a:fld id="{B80ACAFC-F5A2-42F4-BFBD-7BEFAFA311DD}" type="slidenum">
              <a:rPr lang="en-US" smtClean="0"/>
              <a:t>14</a:t>
            </a:fld>
            <a:endParaRPr lang="en-US"/>
          </a:p>
        </p:txBody>
      </p:sp>
      <p:sp>
        <p:nvSpPr>
          <p:cNvPr id="38" name="TextBox 37">
            <a:extLst>
              <a:ext uri="{FF2B5EF4-FFF2-40B4-BE49-F238E27FC236}">
                <a16:creationId xmlns:a16="http://schemas.microsoft.com/office/drawing/2014/main" id="{EC258578-841B-14F7-75DE-9B82CB84BC2B}"/>
              </a:ext>
            </a:extLst>
          </p:cNvPr>
          <p:cNvSpPr txBox="1"/>
          <p:nvPr/>
        </p:nvSpPr>
        <p:spPr>
          <a:xfrm>
            <a:off x="2399784" y="802371"/>
            <a:ext cx="4022576" cy="400110"/>
          </a:xfrm>
          <a:prstGeom prst="rect">
            <a:avLst/>
          </a:prstGeom>
          <a:noFill/>
        </p:spPr>
        <p:txBody>
          <a:bodyPr wrap="none" rtlCol="0">
            <a:spAutoFit/>
          </a:bodyPr>
          <a:lstStyle/>
          <a:p>
            <a:r>
              <a:rPr lang="en-US" sz="2000" b="1" dirty="0"/>
              <a:t>Placed in normal laboratory settings</a:t>
            </a:r>
          </a:p>
        </p:txBody>
      </p:sp>
      <p:sp>
        <p:nvSpPr>
          <p:cNvPr id="19" name="TextBox 18">
            <a:extLst>
              <a:ext uri="{FF2B5EF4-FFF2-40B4-BE49-F238E27FC236}">
                <a16:creationId xmlns:a16="http://schemas.microsoft.com/office/drawing/2014/main" id="{98B58067-BAC3-A11D-B7A0-5C914A4F17BE}"/>
              </a:ext>
            </a:extLst>
          </p:cNvPr>
          <p:cNvSpPr txBox="1"/>
          <p:nvPr/>
        </p:nvSpPr>
        <p:spPr>
          <a:xfrm>
            <a:off x="4778820" y="2448125"/>
            <a:ext cx="359394" cy="369332"/>
          </a:xfrm>
          <a:prstGeom prst="rect">
            <a:avLst/>
          </a:prstGeom>
          <a:noFill/>
        </p:spPr>
        <p:txBody>
          <a:bodyPr wrap="none" rtlCol="0">
            <a:spAutoFit/>
          </a:bodyPr>
          <a:lstStyle/>
          <a:p>
            <a:r>
              <a:rPr lang="en-US" b="1" dirty="0">
                <a:solidFill>
                  <a:srgbClr val="00B050"/>
                </a:solidFill>
              </a:rPr>
              <a:t>1.</a:t>
            </a:r>
          </a:p>
        </p:txBody>
      </p:sp>
      <p:sp>
        <p:nvSpPr>
          <p:cNvPr id="22" name="TextBox 21">
            <a:extLst>
              <a:ext uri="{FF2B5EF4-FFF2-40B4-BE49-F238E27FC236}">
                <a16:creationId xmlns:a16="http://schemas.microsoft.com/office/drawing/2014/main" id="{7F63C561-39E6-DE04-7F52-D7AB4E8D5CCD}"/>
              </a:ext>
            </a:extLst>
          </p:cNvPr>
          <p:cNvSpPr txBox="1"/>
          <p:nvPr/>
        </p:nvSpPr>
        <p:spPr>
          <a:xfrm>
            <a:off x="6261837" y="3104051"/>
            <a:ext cx="362600" cy="369332"/>
          </a:xfrm>
          <a:prstGeom prst="rect">
            <a:avLst/>
          </a:prstGeom>
          <a:noFill/>
        </p:spPr>
        <p:txBody>
          <a:bodyPr wrap="none" rtlCol="0">
            <a:spAutoFit/>
          </a:bodyPr>
          <a:lstStyle/>
          <a:p>
            <a:r>
              <a:rPr lang="en-US" b="1" dirty="0">
                <a:solidFill>
                  <a:srgbClr val="00B050"/>
                </a:solidFill>
              </a:rPr>
              <a:t>3.</a:t>
            </a:r>
          </a:p>
        </p:txBody>
      </p:sp>
      <p:grpSp>
        <p:nvGrpSpPr>
          <p:cNvPr id="13" name="Group 12">
            <a:extLst>
              <a:ext uri="{FF2B5EF4-FFF2-40B4-BE49-F238E27FC236}">
                <a16:creationId xmlns:a16="http://schemas.microsoft.com/office/drawing/2014/main" id="{8EFC3349-0F64-E3E1-A8C1-CDACDCFDE419}"/>
              </a:ext>
            </a:extLst>
          </p:cNvPr>
          <p:cNvGrpSpPr/>
          <p:nvPr/>
        </p:nvGrpSpPr>
        <p:grpSpPr>
          <a:xfrm>
            <a:off x="4179368" y="5625427"/>
            <a:ext cx="2109232" cy="1182115"/>
            <a:chOff x="4179368" y="5625427"/>
            <a:chExt cx="2109232" cy="1182115"/>
          </a:xfrm>
        </p:grpSpPr>
        <p:pic>
          <p:nvPicPr>
            <p:cNvPr id="4" name="Graphic 3" descr="Police male with solid fill">
              <a:extLst>
                <a:ext uri="{FF2B5EF4-FFF2-40B4-BE49-F238E27FC236}">
                  <a16:creationId xmlns:a16="http://schemas.microsoft.com/office/drawing/2014/main" id="{5A10A5F8-14D4-1209-A2ED-72D0A53D55C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78820" y="5923056"/>
              <a:ext cx="884486" cy="884486"/>
            </a:xfrm>
            <a:prstGeom prst="rect">
              <a:avLst/>
            </a:prstGeom>
          </p:spPr>
        </p:pic>
        <p:sp>
          <p:nvSpPr>
            <p:cNvPr id="5" name="TextBox 4">
              <a:extLst>
                <a:ext uri="{FF2B5EF4-FFF2-40B4-BE49-F238E27FC236}">
                  <a16:creationId xmlns:a16="http://schemas.microsoft.com/office/drawing/2014/main" id="{3E096E10-C093-1E7A-6874-0899332882AF}"/>
                </a:ext>
              </a:extLst>
            </p:cNvPr>
            <p:cNvSpPr txBox="1"/>
            <p:nvPr/>
          </p:nvSpPr>
          <p:spPr>
            <a:xfrm>
              <a:off x="4179368" y="5625427"/>
              <a:ext cx="2109232" cy="369332"/>
            </a:xfrm>
            <a:prstGeom prst="rect">
              <a:avLst/>
            </a:prstGeom>
            <a:noFill/>
          </p:spPr>
          <p:txBody>
            <a:bodyPr wrap="none" rtlCol="0">
              <a:spAutoFit/>
            </a:bodyPr>
            <a:lstStyle/>
            <a:p>
              <a:r>
                <a:rPr lang="en-US" b="1" dirty="0">
                  <a:solidFill>
                    <a:srgbClr val="00B050"/>
                  </a:solidFill>
                </a:rPr>
                <a:t>1. Anti-splash patrol</a:t>
              </a:r>
            </a:p>
          </p:txBody>
        </p:sp>
      </p:grpSp>
      <p:grpSp>
        <p:nvGrpSpPr>
          <p:cNvPr id="23" name="Group 22">
            <a:extLst>
              <a:ext uri="{FF2B5EF4-FFF2-40B4-BE49-F238E27FC236}">
                <a16:creationId xmlns:a16="http://schemas.microsoft.com/office/drawing/2014/main" id="{CB450AC3-682F-D6ED-1562-03CEFDE6A39E}"/>
              </a:ext>
            </a:extLst>
          </p:cNvPr>
          <p:cNvGrpSpPr/>
          <p:nvPr/>
        </p:nvGrpSpPr>
        <p:grpSpPr>
          <a:xfrm>
            <a:off x="5367079" y="987344"/>
            <a:ext cx="6916216" cy="5811249"/>
            <a:chOff x="5367079" y="987344"/>
            <a:chExt cx="6916216" cy="5811249"/>
          </a:xfrm>
        </p:grpSpPr>
        <p:sp>
          <p:nvSpPr>
            <p:cNvPr id="31" name="TextBox 30">
              <a:extLst>
                <a:ext uri="{FF2B5EF4-FFF2-40B4-BE49-F238E27FC236}">
                  <a16:creationId xmlns:a16="http://schemas.microsoft.com/office/drawing/2014/main" id="{72AD79EB-D80B-2748-8E7C-8110CA1FEF4D}"/>
                </a:ext>
              </a:extLst>
            </p:cNvPr>
            <p:cNvSpPr txBox="1"/>
            <p:nvPr/>
          </p:nvSpPr>
          <p:spPr>
            <a:xfrm>
              <a:off x="10330581" y="3960918"/>
              <a:ext cx="1952714" cy="276999"/>
            </a:xfrm>
            <a:prstGeom prst="rect">
              <a:avLst/>
            </a:prstGeom>
            <a:noFill/>
          </p:spPr>
          <p:txBody>
            <a:bodyPr wrap="none" rtlCol="0">
              <a:spAutoFit/>
            </a:bodyPr>
            <a:lstStyle/>
            <a:p>
              <a:r>
                <a:rPr lang="en-US" sz="1200" b="1" i="1" dirty="0"/>
                <a:t>Photo credit: Thermo Fisher</a:t>
              </a:r>
            </a:p>
          </p:txBody>
        </p:sp>
        <p:grpSp>
          <p:nvGrpSpPr>
            <p:cNvPr id="16" name="Group 15">
              <a:extLst>
                <a:ext uri="{FF2B5EF4-FFF2-40B4-BE49-F238E27FC236}">
                  <a16:creationId xmlns:a16="http://schemas.microsoft.com/office/drawing/2014/main" id="{3EC34038-9FB6-7CEE-9EBF-49B5164A39EE}"/>
                </a:ext>
              </a:extLst>
            </p:cNvPr>
            <p:cNvGrpSpPr/>
            <p:nvPr/>
          </p:nvGrpSpPr>
          <p:grpSpPr>
            <a:xfrm>
              <a:off x="5367079" y="987344"/>
              <a:ext cx="6824921" cy="5811249"/>
              <a:chOff x="5367079" y="987344"/>
              <a:chExt cx="6824921" cy="5811249"/>
            </a:xfrm>
          </p:grpSpPr>
          <p:pic>
            <p:nvPicPr>
              <p:cNvPr id="20" name="Picture 19">
                <a:extLst>
                  <a:ext uri="{FF2B5EF4-FFF2-40B4-BE49-F238E27FC236}">
                    <a16:creationId xmlns:a16="http://schemas.microsoft.com/office/drawing/2014/main" id="{564D621D-8933-E616-C56D-3A7CB68E5E1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867583" y="987344"/>
                <a:ext cx="3324417" cy="3011306"/>
              </a:xfrm>
              <a:prstGeom prst="rect">
                <a:avLst/>
              </a:prstGeom>
            </p:spPr>
          </p:pic>
          <p:sp>
            <p:nvSpPr>
              <p:cNvPr id="21" name="TextBox 20">
                <a:extLst>
                  <a:ext uri="{FF2B5EF4-FFF2-40B4-BE49-F238E27FC236}">
                    <a16:creationId xmlns:a16="http://schemas.microsoft.com/office/drawing/2014/main" id="{D88CD96B-74BC-AF29-A9F4-18F7134825D5}"/>
                  </a:ext>
                </a:extLst>
              </p:cNvPr>
              <p:cNvSpPr txBox="1"/>
              <p:nvPr/>
            </p:nvSpPr>
            <p:spPr>
              <a:xfrm>
                <a:off x="5367079" y="3350614"/>
                <a:ext cx="362600" cy="369332"/>
              </a:xfrm>
              <a:prstGeom prst="rect">
                <a:avLst/>
              </a:prstGeom>
              <a:noFill/>
            </p:spPr>
            <p:txBody>
              <a:bodyPr wrap="none" rtlCol="0">
                <a:spAutoFit/>
              </a:bodyPr>
              <a:lstStyle/>
              <a:p>
                <a:r>
                  <a:rPr lang="en-US" b="1" dirty="0">
                    <a:solidFill>
                      <a:srgbClr val="00B050"/>
                    </a:solidFill>
                  </a:rPr>
                  <a:t>2.</a:t>
                </a:r>
              </a:p>
            </p:txBody>
          </p:sp>
          <p:pic>
            <p:nvPicPr>
              <p:cNvPr id="6" name="Graphic 5" descr="Police male with solid fill">
                <a:extLst>
                  <a:ext uri="{FF2B5EF4-FFF2-40B4-BE49-F238E27FC236}">
                    <a16:creationId xmlns:a16="http://schemas.microsoft.com/office/drawing/2014/main" id="{C8AEB431-304B-76ED-164C-7FA8E04BBEF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15852" y="5914107"/>
                <a:ext cx="884486" cy="884486"/>
              </a:xfrm>
              <a:prstGeom prst="rect">
                <a:avLst/>
              </a:prstGeom>
            </p:spPr>
          </p:pic>
          <p:sp>
            <p:nvSpPr>
              <p:cNvPr id="8" name="TextBox 7">
                <a:extLst>
                  <a:ext uri="{FF2B5EF4-FFF2-40B4-BE49-F238E27FC236}">
                    <a16:creationId xmlns:a16="http://schemas.microsoft.com/office/drawing/2014/main" id="{B40CA0C0-539A-9908-9087-2FB3913CBA2F}"/>
                  </a:ext>
                </a:extLst>
              </p:cNvPr>
              <p:cNvSpPr txBox="1"/>
              <p:nvPr/>
            </p:nvSpPr>
            <p:spPr>
              <a:xfrm>
                <a:off x="6558192" y="5630334"/>
                <a:ext cx="2699970" cy="369332"/>
              </a:xfrm>
              <a:prstGeom prst="rect">
                <a:avLst/>
              </a:prstGeom>
              <a:noFill/>
            </p:spPr>
            <p:txBody>
              <a:bodyPr wrap="none" rtlCol="0">
                <a:spAutoFit/>
              </a:bodyPr>
              <a:lstStyle/>
              <a:p>
                <a:r>
                  <a:rPr lang="en-US" b="1" dirty="0">
                    <a:solidFill>
                      <a:srgbClr val="00B050"/>
                    </a:solidFill>
                  </a:rPr>
                  <a:t>2. Contaminated air patrol</a:t>
                </a:r>
              </a:p>
            </p:txBody>
          </p:sp>
        </p:grpSp>
      </p:grpSp>
      <p:grpSp>
        <p:nvGrpSpPr>
          <p:cNvPr id="17" name="Group 16">
            <a:extLst>
              <a:ext uri="{FF2B5EF4-FFF2-40B4-BE49-F238E27FC236}">
                <a16:creationId xmlns:a16="http://schemas.microsoft.com/office/drawing/2014/main" id="{812F3034-0EE1-8E9F-51B1-3575D894633D}"/>
              </a:ext>
            </a:extLst>
          </p:cNvPr>
          <p:cNvGrpSpPr/>
          <p:nvPr/>
        </p:nvGrpSpPr>
        <p:grpSpPr>
          <a:xfrm>
            <a:off x="9459227" y="5623891"/>
            <a:ext cx="2674258" cy="1183651"/>
            <a:chOff x="9459227" y="5623891"/>
            <a:chExt cx="2674258" cy="1183651"/>
          </a:xfrm>
        </p:grpSpPr>
        <p:pic>
          <p:nvPicPr>
            <p:cNvPr id="10" name="Graphic 9" descr="Police male with solid fill">
              <a:extLst>
                <a:ext uri="{FF2B5EF4-FFF2-40B4-BE49-F238E27FC236}">
                  <a16:creationId xmlns:a16="http://schemas.microsoft.com/office/drawing/2014/main" id="{6F292B0B-1531-A0C1-361D-A2361C3E8EB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54113" y="5923056"/>
              <a:ext cx="884486" cy="884486"/>
            </a:xfrm>
            <a:prstGeom prst="rect">
              <a:avLst/>
            </a:prstGeom>
          </p:spPr>
        </p:pic>
        <p:sp>
          <p:nvSpPr>
            <p:cNvPr id="12" name="TextBox 11">
              <a:extLst>
                <a:ext uri="{FF2B5EF4-FFF2-40B4-BE49-F238E27FC236}">
                  <a16:creationId xmlns:a16="http://schemas.microsoft.com/office/drawing/2014/main" id="{8A1E9E30-DDA5-C3A7-B5CC-AE74510CE09C}"/>
                </a:ext>
              </a:extLst>
            </p:cNvPr>
            <p:cNvSpPr txBox="1"/>
            <p:nvPr/>
          </p:nvSpPr>
          <p:spPr>
            <a:xfrm>
              <a:off x="9459227" y="5623891"/>
              <a:ext cx="2674258" cy="369332"/>
            </a:xfrm>
            <a:prstGeom prst="rect">
              <a:avLst/>
            </a:prstGeom>
            <a:noFill/>
          </p:spPr>
          <p:txBody>
            <a:bodyPr wrap="none" rtlCol="0">
              <a:spAutoFit/>
            </a:bodyPr>
            <a:lstStyle/>
            <a:p>
              <a:r>
                <a:rPr lang="en-US" b="1" dirty="0">
                  <a:solidFill>
                    <a:srgbClr val="00B050"/>
                  </a:solidFill>
                </a:rPr>
                <a:t>3. Sample exposure patrol</a:t>
              </a:r>
            </a:p>
          </p:txBody>
        </p:sp>
      </p:grpSp>
      <p:sp>
        <p:nvSpPr>
          <p:cNvPr id="27" name="TextBox 26">
            <a:extLst>
              <a:ext uri="{FF2B5EF4-FFF2-40B4-BE49-F238E27FC236}">
                <a16:creationId xmlns:a16="http://schemas.microsoft.com/office/drawing/2014/main" id="{AD19F184-1CC5-5AC4-C669-175965235D4F}"/>
              </a:ext>
            </a:extLst>
          </p:cNvPr>
          <p:cNvSpPr txBox="1"/>
          <p:nvPr/>
        </p:nvSpPr>
        <p:spPr>
          <a:xfrm>
            <a:off x="4228402" y="5256836"/>
            <a:ext cx="3069751" cy="369332"/>
          </a:xfrm>
          <a:prstGeom prst="rect">
            <a:avLst/>
          </a:prstGeom>
          <a:noFill/>
        </p:spPr>
        <p:txBody>
          <a:bodyPr wrap="none" rtlCol="0">
            <a:spAutoFit/>
          </a:bodyPr>
          <a:lstStyle/>
          <a:p>
            <a:r>
              <a:rPr lang="en-US" b="1" dirty="0"/>
              <a:t>Three levels of border control:</a:t>
            </a:r>
          </a:p>
        </p:txBody>
      </p:sp>
      <p:sp>
        <p:nvSpPr>
          <p:cNvPr id="3" name="Footer Placeholder 2">
            <a:extLst>
              <a:ext uri="{FF2B5EF4-FFF2-40B4-BE49-F238E27FC236}">
                <a16:creationId xmlns:a16="http://schemas.microsoft.com/office/drawing/2014/main" id="{4B5023B2-9003-0C06-C459-B429373AE7CE}"/>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141813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36B9ED-A1C2-24C0-F5D5-00485B1D0A97}"/>
              </a:ext>
            </a:extLst>
          </p:cNvPr>
          <p:cNvSpPr>
            <a:spLocks noGrp="1"/>
          </p:cNvSpPr>
          <p:nvPr>
            <p:ph type="sldNum" sz="quarter" idx="12"/>
          </p:nvPr>
        </p:nvSpPr>
        <p:spPr/>
        <p:txBody>
          <a:bodyPr/>
          <a:lstStyle/>
          <a:p>
            <a:fld id="{B80ACAFC-F5A2-42F4-BFBD-7BEFAFA311DD}" type="slidenum">
              <a:rPr lang="en-US" smtClean="0"/>
              <a:t>15</a:t>
            </a:fld>
            <a:endParaRPr lang="en-US"/>
          </a:p>
        </p:txBody>
      </p:sp>
      <p:grpSp>
        <p:nvGrpSpPr>
          <p:cNvPr id="2" name="Group 1">
            <a:extLst>
              <a:ext uri="{FF2B5EF4-FFF2-40B4-BE49-F238E27FC236}">
                <a16:creationId xmlns:a16="http://schemas.microsoft.com/office/drawing/2014/main" id="{A2E3940B-503A-1624-E262-3D62A1120FEB}"/>
              </a:ext>
            </a:extLst>
          </p:cNvPr>
          <p:cNvGrpSpPr/>
          <p:nvPr/>
        </p:nvGrpSpPr>
        <p:grpSpPr>
          <a:xfrm>
            <a:off x="152064" y="712201"/>
            <a:ext cx="3274114" cy="5413461"/>
            <a:chOff x="152064" y="712201"/>
            <a:chExt cx="3274114" cy="5413461"/>
          </a:xfrm>
        </p:grpSpPr>
        <p:pic>
          <p:nvPicPr>
            <p:cNvPr id="8" name="Picture 7" descr="A picture containing sewing machine, indoor, appliance&#10;&#10;Description automatically generated">
              <a:extLst>
                <a:ext uri="{FF2B5EF4-FFF2-40B4-BE49-F238E27FC236}">
                  <a16:creationId xmlns:a16="http://schemas.microsoft.com/office/drawing/2014/main" id="{7D5310CB-CCA7-E482-2BC3-34373ECCEF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22875" y="1976609"/>
              <a:ext cx="5023992" cy="3274114"/>
            </a:xfrm>
            <a:prstGeom prst="rect">
              <a:avLst/>
            </a:prstGeom>
          </p:spPr>
        </p:pic>
        <p:sp>
          <p:nvSpPr>
            <p:cNvPr id="9" name="TextBox 8">
              <a:extLst>
                <a:ext uri="{FF2B5EF4-FFF2-40B4-BE49-F238E27FC236}">
                  <a16:creationId xmlns:a16="http://schemas.microsoft.com/office/drawing/2014/main" id="{5DECDABA-3C86-38EE-01DA-D22821AD748D}"/>
                </a:ext>
              </a:extLst>
            </p:cNvPr>
            <p:cNvSpPr txBox="1"/>
            <p:nvPr/>
          </p:nvSpPr>
          <p:spPr>
            <a:xfrm>
              <a:off x="346807" y="712201"/>
              <a:ext cx="2068195" cy="369332"/>
            </a:xfrm>
            <a:prstGeom prst="rect">
              <a:avLst/>
            </a:prstGeom>
            <a:noFill/>
          </p:spPr>
          <p:txBody>
            <a:bodyPr wrap="none" rtlCol="0">
              <a:spAutoFit/>
            </a:bodyPr>
            <a:lstStyle/>
            <a:p>
              <a:r>
                <a:rPr lang="en-US" b="1" dirty="0"/>
                <a:t>6 samples  handling</a:t>
              </a:r>
            </a:p>
          </p:txBody>
        </p:sp>
      </p:grpSp>
      <p:grpSp>
        <p:nvGrpSpPr>
          <p:cNvPr id="3" name="Group 2">
            <a:extLst>
              <a:ext uri="{FF2B5EF4-FFF2-40B4-BE49-F238E27FC236}">
                <a16:creationId xmlns:a16="http://schemas.microsoft.com/office/drawing/2014/main" id="{8BFF1F03-8509-7F24-8021-04BA13006A95}"/>
              </a:ext>
            </a:extLst>
          </p:cNvPr>
          <p:cNvGrpSpPr/>
          <p:nvPr/>
        </p:nvGrpSpPr>
        <p:grpSpPr>
          <a:xfrm>
            <a:off x="3663787" y="732339"/>
            <a:ext cx="8376149" cy="5393323"/>
            <a:chOff x="3663787" y="732339"/>
            <a:chExt cx="8376149" cy="5393323"/>
          </a:xfrm>
        </p:grpSpPr>
        <p:pic>
          <p:nvPicPr>
            <p:cNvPr id="5" name="Picture 4">
              <a:extLst>
                <a:ext uri="{FF2B5EF4-FFF2-40B4-BE49-F238E27FC236}">
                  <a16:creationId xmlns:a16="http://schemas.microsoft.com/office/drawing/2014/main" id="{5C1B95D4-7713-B0E4-7BC6-0B016E602D76}"/>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097380" y="1101672"/>
              <a:ext cx="3942556" cy="5023990"/>
            </a:xfrm>
            <a:prstGeom prst="rect">
              <a:avLst/>
            </a:prstGeom>
          </p:spPr>
        </p:pic>
        <p:sp>
          <p:nvSpPr>
            <p:cNvPr id="6" name="TextBox 5">
              <a:extLst>
                <a:ext uri="{FF2B5EF4-FFF2-40B4-BE49-F238E27FC236}">
                  <a16:creationId xmlns:a16="http://schemas.microsoft.com/office/drawing/2014/main" id="{9B375FD3-E65D-83AB-437E-E86C561569D3}"/>
                </a:ext>
              </a:extLst>
            </p:cNvPr>
            <p:cNvSpPr txBox="1"/>
            <p:nvPr/>
          </p:nvSpPr>
          <p:spPr>
            <a:xfrm>
              <a:off x="6575454" y="732339"/>
              <a:ext cx="2552815" cy="369332"/>
            </a:xfrm>
            <a:prstGeom prst="rect">
              <a:avLst/>
            </a:prstGeom>
            <a:noFill/>
          </p:spPr>
          <p:txBody>
            <a:bodyPr wrap="none" rtlCol="0">
              <a:spAutoFit/>
            </a:bodyPr>
            <a:lstStyle/>
            <a:p>
              <a:r>
                <a:rPr lang="en-US" b="1" dirty="0"/>
                <a:t>9 lasers and 54 detectors</a:t>
              </a:r>
            </a:p>
          </p:txBody>
        </p:sp>
        <p:pic>
          <p:nvPicPr>
            <p:cNvPr id="7" name="Picture 6">
              <a:extLst>
                <a:ext uri="{FF2B5EF4-FFF2-40B4-BE49-F238E27FC236}">
                  <a16:creationId xmlns:a16="http://schemas.microsoft.com/office/drawing/2014/main" id="{F1559D23-AC73-2096-EFFC-B19917466F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3329183" y="1436274"/>
              <a:ext cx="5023991" cy="4354784"/>
            </a:xfrm>
            <a:prstGeom prst="rect">
              <a:avLst/>
            </a:prstGeom>
          </p:spPr>
        </p:pic>
      </p:grpSp>
      <p:sp>
        <p:nvSpPr>
          <p:cNvPr id="11" name="Title 1">
            <a:extLst>
              <a:ext uri="{FF2B5EF4-FFF2-40B4-BE49-F238E27FC236}">
                <a16:creationId xmlns:a16="http://schemas.microsoft.com/office/drawing/2014/main" id="{08D1B9ED-F5D9-32E0-04F1-58E766732F15}"/>
              </a:ext>
            </a:extLst>
          </p:cNvPr>
          <p:cNvSpPr txBox="1">
            <a:spLocks/>
          </p:cNvSpPr>
          <p:nvPr/>
        </p:nvSpPr>
        <p:spPr>
          <a:xfrm>
            <a:off x="1061598" y="-63718"/>
            <a:ext cx="10515600" cy="853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Bigfoot spectral cell sorter features continued..</a:t>
            </a:r>
          </a:p>
        </p:txBody>
      </p:sp>
      <p:sp>
        <p:nvSpPr>
          <p:cNvPr id="10" name="Footer Placeholder 9">
            <a:extLst>
              <a:ext uri="{FF2B5EF4-FFF2-40B4-BE49-F238E27FC236}">
                <a16:creationId xmlns:a16="http://schemas.microsoft.com/office/drawing/2014/main" id="{8B1836AB-B943-E2EA-0742-BB692FA1ED50}"/>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131842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13A88-D83E-A1AE-C1F4-E6260CF59154}"/>
              </a:ext>
            </a:extLst>
          </p:cNvPr>
          <p:cNvSpPr>
            <a:spLocks noGrp="1"/>
          </p:cNvSpPr>
          <p:nvPr>
            <p:ph type="title"/>
          </p:nvPr>
        </p:nvSpPr>
        <p:spPr>
          <a:xfrm>
            <a:off x="419100" y="799926"/>
            <a:ext cx="11172825" cy="1992313"/>
          </a:xfrm>
        </p:spPr>
        <p:txBody>
          <a:bodyPr>
            <a:normAutofit/>
          </a:bodyPr>
          <a:lstStyle/>
          <a:p>
            <a:pPr algn="ctr"/>
            <a:r>
              <a:rPr lang="en-US" sz="4000" b="1" dirty="0"/>
              <a:t>Detection and identification of antibiotic resistant bacteria using Bigfoot cell sorter and ELS technology</a:t>
            </a:r>
          </a:p>
        </p:txBody>
      </p:sp>
      <p:sp>
        <p:nvSpPr>
          <p:cNvPr id="4" name="Slide Number Placeholder 3">
            <a:extLst>
              <a:ext uri="{FF2B5EF4-FFF2-40B4-BE49-F238E27FC236}">
                <a16:creationId xmlns:a16="http://schemas.microsoft.com/office/drawing/2014/main" id="{08327A55-A510-BECD-B8EF-B9237A8109F9}"/>
              </a:ext>
            </a:extLst>
          </p:cNvPr>
          <p:cNvSpPr>
            <a:spLocks noGrp="1"/>
          </p:cNvSpPr>
          <p:nvPr>
            <p:ph type="sldNum" sz="quarter" idx="12"/>
          </p:nvPr>
        </p:nvSpPr>
        <p:spPr/>
        <p:txBody>
          <a:bodyPr/>
          <a:lstStyle/>
          <a:p>
            <a:fld id="{B80ACAFC-F5A2-42F4-BFBD-7BEFAFA311DD}" type="slidenum">
              <a:rPr lang="en-US" smtClean="0"/>
              <a:t>16</a:t>
            </a:fld>
            <a:endParaRPr lang="en-US"/>
          </a:p>
        </p:txBody>
      </p:sp>
      <p:pic>
        <p:nvPicPr>
          <p:cNvPr id="5" name="Picture 4">
            <a:extLst>
              <a:ext uri="{FF2B5EF4-FFF2-40B4-BE49-F238E27FC236}">
                <a16:creationId xmlns:a16="http://schemas.microsoft.com/office/drawing/2014/main" id="{CBF552DC-FD2B-AE52-4555-55746C59E126}"/>
              </a:ext>
            </a:extLst>
          </p:cNvPr>
          <p:cNvPicPr>
            <a:picLocks noChangeAspect="1"/>
          </p:cNvPicPr>
          <p:nvPr/>
        </p:nvPicPr>
        <p:blipFill>
          <a:blip r:embed="rId2"/>
          <a:stretch>
            <a:fillRect/>
          </a:stretch>
        </p:blipFill>
        <p:spPr>
          <a:xfrm>
            <a:off x="4228882" y="3562176"/>
            <a:ext cx="3124636" cy="2495898"/>
          </a:xfrm>
          <a:prstGeom prst="rect">
            <a:avLst/>
          </a:prstGeom>
        </p:spPr>
      </p:pic>
      <p:sp>
        <p:nvSpPr>
          <p:cNvPr id="3" name="Footer Placeholder 2">
            <a:extLst>
              <a:ext uri="{FF2B5EF4-FFF2-40B4-BE49-F238E27FC236}">
                <a16:creationId xmlns:a16="http://schemas.microsoft.com/office/drawing/2014/main" id="{6DDFA374-D860-D1A9-0A44-9961D1E8346B}"/>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2842740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2294-FFC3-3265-92E2-3166B4B4B1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CEF0D7-700C-32CF-308A-1B62CE0A3B9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58BD73B-0C57-1BE2-BE5D-8019ED5D3986}"/>
              </a:ext>
            </a:extLst>
          </p:cNvPr>
          <p:cNvSpPr>
            <a:spLocks noGrp="1"/>
          </p:cNvSpPr>
          <p:nvPr>
            <p:ph type="ftr" sz="quarter" idx="11"/>
          </p:nvPr>
        </p:nvSpPr>
        <p:spPr/>
        <p:txBody>
          <a:bodyPr/>
          <a:lstStyle/>
          <a:p>
            <a:r>
              <a:rPr lang="en-US"/>
              <a:t>27 Feb 2024</a:t>
            </a:r>
          </a:p>
        </p:txBody>
      </p:sp>
      <p:sp>
        <p:nvSpPr>
          <p:cNvPr id="5" name="Slide Number Placeholder 4">
            <a:extLst>
              <a:ext uri="{FF2B5EF4-FFF2-40B4-BE49-F238E27FC236}">
                <a16:creationId xmlns:a16="http://schemas.microsoft.com/office/drawing/2014/main" id="{EC4D5476-36F3-F1CB-6DAE-094BD018E8C3}"/>
              </a:ext>
            </a:extLst>
          </p:cNvPr>
          <p:cNvSpPr>
            <a:spLocks noGrp="1"/>
          </p:cNvSpPr>
          <p:nvPr>
            <p:ph type="sldNum" sz="quarter" idx="12"/>
          </p:nvPr>
        </p:nvSpPr>
        <p:spPr/>
        <p:txBody>
          <a:bodyPr/>
          <a:lstStyle/>
          <a:p>
            <a:fld id="{EDF9D697-5A97-4DBF-8C13-4DFBB29D45D2}" type="slidenum">
              <a:rPr lang="en-US" smtClean="0"/>
              <a:t>17</a:t>
            </a:fld>
            <a:endParaRPr lang="en-US"/>
          </a:p>
        </p:txBody>
      </p:sp>
      <p:pic>
        <p:nvPicPr>
          <p:cNvPr id="6" name="Media1">
            <a:hlinkClick r:id="" action="ppaction://media"/>
            <a:extLst>
              <a:ext uri="{FF2B5EF4-FFF2-40B4-BE49-F238E27FC236}">
                <a16:creationId xmlns:a16="http://schemas.microsoft.com/office/drawing/2014/main" id="{4C0ADA2D-F119-EF50-2906-8F4E1C69CD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01976" y="1552169"/>
            <a:ext cx="5789983" cy="3256866"/>
          </a:xfrm>
          <a:prstGeom prst="rect">
            <a:avLst/>
          </a:prstGeom>
        </p:spPr>
      </p:pic>
    </p:spTree>
    <p:extLst>
      <p:ext uri="{BB962C8B-B14F-4D97-AF65-F5344CB8AC3E}">
        <p14:creationId xmlns:p14="http://schemas.microsoft.com/office/powerpoint/2010/main" val="2760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0">
                <p:cTn id="12" repeatCount="indefinite"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94BB-1FDD-AE55-7E46-DBE09496D11A}"/>
              </a:ext>
            </a:extLst>
          </p:cNvPr>
          <p:cNvSpPr>
            <a:spLocks noGrp="1"/>
          </p:cNvSpPr>
          <p:nvPr>
            <p:ph type="title"/>
          </p:nvPr>
        </p:nvSpPr>
        <p:spPr>
          <a:xfrm>
            <a:off x="274013" y="-70217"/>
            <a:ext cx="10985500" cy="809595"/>
          </a:xfrm>
        </p:spPr>
        <p:txBody>
          <a:bodyPr>
            <a:normAutofit/>
          </a:bodyPr>
          <a:lstStyle/>
          <a:p>
            <a:r>
              <a:rPr lang="en-US" sz="3600" b="1" dirty="0"/>
              <a:t>Rapid single bacterial cell patterning using Bigfoot</a:t>
            </a:r>
          </a:p>
        </p:txBody>
      </p:sp>
      <p:sp>
        <p:nvSpPr>
          <p:cNvPr id="10" name="Slide Number Placeholder 9">
            <a:extLst>
              <a:ext uri="{FF2B5EF4-FFF2-40B4-BE49-F238E27FC236}">
                <a16:creationId xmlns:a16="http://schemas.microsoft.com/office/drawing/2014/main" id="{36159160-7015-A67C-B7BC-D2B47FB04B0E}"/>
              </a:ext>
            </a:extLst>
          </p:cNvPr>
          <p:cNvSpPr>
            <a:spLocks noGrp="1"/>
          </p:cNvSpPr>
          <p:nvPr>
            <p:ph type="sldNum" sz="quarter" idx="12"/>
          </p:nvPr>
        </p:nvSpPr>
        <p:spPr/>
        <p:txBody>
          <a:bodyPr/>
          <a:lstStyle/>
          <a:p>
            <a:fld id="{B80ACAFC-F5A2-42F4-BFBD-7BEFAFA311DD}" type="slidenum">
              <a:rPr lang="en-US" smtClean="0"/>
              <a:t>18</a:t>
            </a:fld>
            <a:endParaRPr lang="en-US"/>
          </a:p>
        </p:txBody>
      </p:sp>
      <p:grpSp>
        <p:nvGrpSpPr>
          <p:cNvPr id="15" name="Group 14">
            <a:extLst>
              <a:ext uri="{FF2B5EF4-FFF2-40B4-BE49-F238E27FC236}">
                <a16:creationId xmlns:a16="http://schemas.microsoft.com/office/drawing/2014/main" id="{FB069150-1AA7-A3DD-9F58-FB45DFD38EB6}"/>
              </a:ext>
            </a:extLst>
          </p:cNvPr>
          <p:cNvGrpSpPr/>
          <p:nvPr/>
        </p:nvGrpSpPr>
        <p:grpSpPr>
          <a:xfrm>
            <a:off x="6204913" y="709352"/>
            <a:ext cx="4811371" cy="3101943"/>
            <a:chOff x="6204913" y="709352"/>
            <a:chExt cx="4811371" cy="3101943"/>
          </a:xfrm>
        </p:grpSpPr>
        <p:pic>
          <p:nvPicPr>
            <p:cNvPr id="8" name="Picture 7" descr="Graphical user interface&#10;&#10;Description automatically generated">
              <a:extLst>
                <a:ext uri="{FF2B5EF4-FFF2-40B4-BE49-F238E27FC236}">
                  <a16:creationId xmlns:a16="http://schemas.microsoft.com/office/drawing/2014/main" id="{1169E40E-6A08-DD66-F17E-EBB6BB1376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6204913" y="1078684"/>
              <a:ext cx="4811371" cy="2732611"/>
            </a:xfrm>
            <a:prstGeom prst="rect">
              <a:avLst/>
            </a:prstGeom>
          </p:spPr>
        </p:pic>
        <p:sp>
          <p:nvSpPr>
            <p:cNvPr id="11" name="TextBox 10">
              <a:extLst>
                <a:ext uri="{FF2B5EF4-FFF2-40B4-BE49-F238E27FC236}">
                  <a16:creationId xmlns:a16="http://schemas.microsoft.com/office/drawing/2014/main" id="{F607C44B-8EA2-6239-862C-2D814F2BB1E3}"/>
                </a:ext>
              </a:extLst>
            </p:cNvPr>
            <p:cNvSpPr txBox="1"/>
            <p:nvPr/>
          </p:nvSpPr>
          <p:spPr>
            <a:xfrm>
              <a:off x="6314421" y="709352"/>
              <a:ext cx="4441537" cy="369332"/>
            </a:xfrm>
            <a:prstGeom prst="rect">
              <a:avLst/>
            </a:prstGeom>
            <a:noFill/>
          </p:spPr>
          <p:txBody>
            <a:bodyPr wrap="none" rtlCol="0">
              <a:spAutoFit/>
            </a:bodyPr>
            <a:lstStyle/>
            <a:p>
              <a:r>
                <a:rPr lang="en-US" b="1" dirty="0"/>
                <a:t>Screenshots of sorting parameters in Bigfoot</a:t>
              </a:r>
            </a:p>
          </p:txBody>
        </p:sp>
        <p:sp>
          <p:nvSpPr>
            <p:cNvPr id="3" name="TextBox 2">
              <a:extLst>
                <a:ext uri="{FF2B5EF4-FFF2-40B4-BE49-F238E27FC236}">
                  <a16:creationId xmlns:a16="http://schemas.microsoft.com/office/drawing/2014/main" id="{EE555B6C-77DF-B0CD-CE8B-F81647D00931}"/>
                </a:ext>
              </a:extLst>
            </p:cNvPr>
            <p:cNvSpPr txBox="1"/>
            <p:nvPr/>
          </p:nvSpPr>
          <p:spPr>
            <a:xfrm>
              <a:off x="6357314" y="2773812"/>
              <a:ext cx="1883529" cy="646331"/>
            </a:xfrm>
            <a:prstGeom prst="rect">
              <a:avLst/>
            </a:prstGeom>
            <a:noFill/>
          </p:spPr>
          <p:txBody>
            <a:bodyPr wrap="none" rtlCol="0">
              <a:spAutoFit/>
            </a:bodyPr>
            <a:lstStyle/>
            <a:p>
              <a:pPr algn="ctr"/>
              <a:r>
                <a:rPr lang="en-US" b="1" dirty="0">
                  <a:solidFill>
                    <a:schemeClr val="bg1"/>
                  </a:solidFill>
                </a:rPr>
                <a:t>96 well plate map</a:t>
              </a:r>
            </a:p>
            <a:p>
              <a:pPr algn="ctr"/>
              <a:r>
                <a:rPr lang="en-US" b="1" dirty="0">
                  <a:solidFill>
                    <a:schemeClr val="bg1"/>
                  </a:solidFill>
                </a:rPr>
                <a:t>(52 spots)</a:t>
              </a:r>
            </a:p>
          </p:txBody>
        </p:sp>
      </p:grpSp>
      <p:grpSp>
        <p:nvGrpSpPr>
          <p:cNvPr id="16" name="Group 15">
            <a:extLst>
              <a:ext uri="{FF2B5EF4-FFF2-40B4-BE49-F238E27FC236}">
                <a16:creationId xmlns:a16="http://schemas.microsoft.com/office/drawing/2014/main" id="{A3233686-3681-F431-D464-E5501503253B}"/>
              </a:ext>
            </a:extLst>
          </p:cNvPr>
          <p:cNvGrpSpPr/>
          <p:nvPr/>
        </p:nvGrpSpPr>
        <p:grpSpPr>
          <a:xfrm>
            <a:off x="6108935" y="3864091"/>
            <a:ext cx="4907350" cy="2910180"/>
            <a:chOff x="6108935" y="3864091"/>
            <a:chExt cx="4907350" cy="2910180"/>
          </a:xfrm>
        </p:grpSpPr>
        <p:pic>
          <p:nvPicPr>
            <p:cNvPr id="14" name="Picture 13" descr="Graphical user interface&#10;&#10;Description automatically generated">
              <a:extLst>
                <a:ext uri="{FF2B5EF4-FFF2-40B4-BE49-F238E27FC236}">
                  <a16:creationId xmlns:a16="http://schemas.microsoft.com/office/drawing/2014/main" id="{0183F2E9-09C5-E6BC-46A8-CCDC424C547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04914" y="3864091"/>
              <a:ext cx="4811371" cy="2910180"/>
            </a:xfrm>
            <a:prstGeom prst="rect">
              <a:avLst/>
            </a:prstGeom>
          </p:spPr>
        </p:pic>
        <p:sp>
          <p:nvSpPr>
            <p:cNvPr id="5" name="TextBox 4">
              <a:extLst>
                <a:ext uri="{FF2B5EF4-FFF2-40B4-BE49-F238E27FC236}">
                  <a16:creationId xmlns:a16="http://schemas.microsoft.com/office/drawing/2014/main" id="{15E481DA-0E4F-423C-5F81-556E1F1BF261}"/>
                </a:ext>
              </a:extLst>
            </p:cNvPr>
            <p:cNvSpPr txBox="1"/>
            <p:nvPr/>
          </p:nvSpPr>
          <p:spPr>
            <a:xfrm>
              <a:off x="6108935" y="5653446"/>
              <a:ext cx="2380286" cy="584775"/>
            </a:xfrm>
            <a:prstGeom prst="rect">
              <a:avLst/>
            </a:prstGeom>
            <a:noFill/>
          </p:spPr>
          <p:txBody>
            <a:bodyPr wrap="square" rtlCol="0">
              <a:spAutoFit/>
            </a:bodyPr>
            <a:lstStyle/>
            <a:p>
              <a:pPr algn="ctr"/>
              <a:r>
                <a:rPr lang="en-US" sz="1600" b="1" dirty="0">
                  <a:solidFill>
                    <a:schemeClr val="bg1"/>
                  </a:solidFill>
                </a:rPr>
                <a:t>Sorting and patterning polymicrobial population</a:t>
              </a:r>
            </a:p>
          </p:txBody>
        </p:sp>
      </p:grpSp>
      <p:sp>
        <p:nvSpPr>
          <p:cNvPr id="7" name="TextBox 6">
            <a:extLst>
              <a:ext uri="{FF2B5EF4-FFF2-40B4-BE49-F238E27FC236}">
                <a16:creationId xmlns:a16="http://schemas.microsoft.com/office/drawing/2014/main" id="{87F48590-13C9-E3C0-DF26-B183C549EF90}"/>
              </a:ext>
            </a:extLst>
          </p:cNvPr>
          <p:cNvSpPr txBox="1"/>
          <p:nvPr/>
        </p:nvSpPr>
        <p:spPr>
          <a:xfrm>
            <a:off x="77416" y="5132985"/>
            <a:ext cx="6108935" cy="646331"/>
          </a:xfrm>
          <a:prstGeom prst="rect">
            <a:avLst/>
          </a:prstGeom>
          <a:noFill/>
        </p:spPr>
        <p:txBody>
          <a:bodyPr wrap="square" rtlCol="0">
            <a:spAutoFit/>
          </a:bodyPr>
          <a:lstStyle/>
          <a:p>
            <a:r>
              <a:rPr lang="en-US" b="1" dirty="0"/>
              <a:t>Message: </a:t>
            </a:r>
            <a:r>
              <a:rPr lang="en-US" dirty="0"/>
              <a:t>Sorting and patterning time depends on bacterial concentration and flow rate</a:t>
            </a:r>
          </a:p>
        </p:txBody>
      </p:sp>
      <p:grpSp>
        <p:nvGrpSpPr>
          <p:cNvPr id="13" name="Group 12">
            <a:extLst>
              <a:ext uri="{FF2B5EF4-FFF2-40B4-BE49-F238E27FC236}">
                <a16:creationId xmlns:a16="http://schemas.microsoft.com/office/drawing/2014/main" id="{D6CA542E-262D-B71A-5456-BAF91B22012A}"/>
              </a:ext>
            </a:extLst>
          </p:cNvPr>
          <p:cNvGrpSpPr/>
          <p:nvPr/>
        </p:nvGrpSpPr>
        <p:grpSpPr>
          <a:xfrm>
            <a:off x="73046" y="709352"/>
            <a:ext cx="5789983" cy="4485480"/>
            <a:chOff x="73046" y="690366"/>
            <a:chExt cx="5789983" cy="4485480"/>
          </a:xfrm>
        </p:grpSpPr>
        <p:sp>
          <p:nvSpPr>
            <p:cNvPr id="12" name="TextBox 11">
              <a:extLst>
                <a:ext uri="{FF2B5EF4-FFF2-40B4-BE49-F238E27FC236}">
                  <a16:creationId xmlns:a16="http://schemas.microsoft.com/office/drawing/2014/main" id="{7A0DA25A-0331-8F47-0E0C-3685EC192BC9}"/>
                </a:ext>
              </a:extLst>
            </p:cNvPr>
            <p:cNvSpPr txBox="1"/>
            <p:nvPr/>
          </p:nvSpPr>
          <p:spPr>
            <a:xfrm>
              <a:off x="468936" y="690366"/>
              <a:ext cx="4525278" cy="369332"/>
            </a:xfrm>
            <a:prstGeom prst="rect">
              <a:avLst/>
            </a:prstGeom>
            <a:noFill/>
          </p:spPr>
          <p:txBody>
            <a:bodyPr wrap="none" rtlCol="0">
              <a:spAutoFit/>
            </a:bodyPr>
            <a:lstStyle/>
            <a:p>
              <a:r>
                <a:rPr lang="en-US" b="1" dirty="0"/>
                <a:t>Real time patterning of bacteria on agar plate</a:t>
              </a:r>
            </a:p>
          </p:txBody>
        </p:sp>
        <p:sp>
          <p:nvSpPr>
            <p:cNvPr id="6" name="TextBox 5">
              <a:extLst>
                <a:ext uri="{FF2B5EF4-FFF2-40B4-BE49-F238E27FC236}">
                  <a16:creationId xmlns:a16="http://schemas.microsoft.com/office/drawing/2014/main" id="{847C63A0-D0DC-F6EA-CC75-685F1C417188}"/>
                </a:ext>
              </a:extLst>
            </p:cNvPr>
            <p:cNvSpPr txBox="1"/>
            <p:nvPr/>
          </p:nvSpPr>
          <p:spPr>
            <a:xfrm>
              <a:off x="73046" y="4806514"/>
              <a:ext cx="5789983" cy="369332"/>
            </a:xfrm>
            <a:prstGeom prst="rect">
              <a:avLst/>
            </a:prstGeom>
            <a:noFill/>
          </p:spPr>
          <p:txBody>
            <a:bodyPr wrap="none" rtlCol="0">
              <a:spAutoFit/>
            </a:bodyPr>
            <a:lstStyle/>
            <a:p>
              <a:r>
                <a:rPr lang="en-US" b="1" dirty="0">
                  <a:solidFill>
                    <a:srgbClr val="00B050"/>
                  </a:solidFill>
                </a:rPr>
                <a:t>13 secs </a:t>
              </a:r>
              <a:r>
                <a:rPr lang="en-US" b="1" dirty="0">
                  <a:solidFill>
                    <a:schemeClr val="tx1">
                      <a:lumMod val="95000"/>
                      <a:lumOff val="5000"/>
                    </a:schemeClr>
                  </a:solidFill>
                </a:rPr>
                <a:t>to plate </a:t>
              </a:r>
              <a:r>
                <a:rPr lang="en-US" b="1" dirty="0">
                  <a:solidFill>
                    <a:srgbClr val="00B050"/>
                  </a:solidFill>
                </a:rPr>
                <a:t>52 single bacterial </a:t>
              </a:r>
              <a:r>
                <a:rPr lang="en-US" b="1" dirty="0">
                  <a:solidFill>
                    <a:schemeClr val="tx1">
                      <a:lumMod val="95000"/>
                      <a:lumOff val="5000"/>
                    </a:schemeClr>
                  </a:solidFill>
                </a:rPr>
                <a:t>cell</a:t>
              </a:r>
              <a:r>
                <a:rPr lang="en-US" b="1" dirty="0">
                  <a:solidFill>
                    <a:srgbClr val="00B050"/>
                  </a:solidFill>
                </a:rPr>
                <a:t> (&lt;1000 cells per sec)</a:t>
              </a:r>
            </a:p>
          </p:txBody>
        </p:sp>
      </p:grpSp>
      <p:sp>
        <p:nvSpPr>
          <p:cNvPr id="20" name="Footer Placeholder 19">
            <a:extLst>
              <a:ext uri="{FF2B5EF4-FFF2-40B4-BE49-F238E27FC236}">
                <a16:creationId xmlns:a16="http://schemas.microsoft.com/office/drawing/2014/main" id="{1908E7B4-DDD3-1EC3-B22A-8871569A8468}"/>
              </a:ext>
            </a:extLst>
          </p:cNvPr>
          <p:cNvSpPr>
            <a:spLocks noGrp="1"/>
          </p:cNvSpPr>
          <p:nvPr>
            <p:ph type="ftr" sz="quarter" idx="11"/>
          </p:nvPr>
        </p:nvSpPr>
        <p:spPr/>
        <p:txBody>
          <a:bodyPr/>
          <a:lstStyle/>
          <a:p>
            <a:r>
              <a:rPr lang="en-US"/>
              <a:t>27 Feb 2024</a:t>
            </a:r>
          </a:p>
        </p:txBody>
      </p:sp>
      <p:pic>
        <p:nvPicPr>
          <p:cNvPr id="4" name="Media1">
            <a:hlinkClick r:id="" action="ppaction://media"/>
            <a:extLst>
              <a:ext uri="{FF2B5EF4-FFF2-40B4-BE49-F238E27FC236}">
                <a16:creationId xmlns:a16="http://schemas.microsoft.com/office/drawing/2014/main" id="{83B4EAD0-62E6-EDD9-DC74-D9A4A6C7B5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104" y="1021817"/>
            <a:ext cx="5789983" cy="3256866"/>
          </a:xfrm>
          <a:prstGeom prst="rect">
            <a:avLst/>
          </a:prstGeom>
        </p:spPr>
      </p:pic>
    </p:spTree>
    <p:extLst>
      <p:ext uri="{BB962C8B-B14F-4D97-AF65-F5344CB8AC3E}">
        <p14:creationId xmlns:p14="http://schemas.microsoft.com/office/powerpoint/2010/main" val="1116128038"/>
      </p:ext>
    </p:extLst>
  </p:cSld>
  <p:clrMapOvr>
    <a:masterClrMapping/>
  </p:clrMapOvr>
  <p:timing>
    <p:tnLst>
      <p:par>
        <p:cTn id="1" dur="indefinite" restart="never" nodeType="tmRoot">
          <p:childTnLst>
            <p:video>
              <p:cMediaNode vol="0">
                <p:cTn id="2" repeatCount="indefinite"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EBC4-E235-6A10-B3EF-DDEC85E499B5}"/>
              </a:ext>
            </a:extLst>
          </p:cNvPr>
          <p:cNvSpPr>
            <a:spLocks noGrp="1"/>
          </p:cNvSpPr>
          <p:nvPr>
            <p:ph type="title"/>
          </p:nvPr>
        </p:nvSpPr>
        <p:spPr>
          <a:xfrm>
            <a:off x="838200" y="81723"/>
            <a:ext cx="10515600" cy="558799"/>
          </a:xfrm>
        </p:spPr>
        <p:txBody>
          <a:bodyPr>
            <a:noAutofit/>
          </a:bodyPr>
          <a:lstStyle/>
          <a:p>
            <a:pPr algn="ctr"/>
            <a:r>
              <a:rPr lang="en-US" sz="3200" b="1" dirty="0"/>
              <a:t>Preparation of Antibiotic Gradient Agar (AGA) plate</a:t>
            </a:r>
          </a:p>
        </p:txBody>
      </p:sp>
      <p:sp>
        <p:nvSpPr>
          <p:cNvPr id="4" name="Slide Number Placeholder 3">
            <a:extLst>
              <a:ext uri="{FF2B5EF4-FFF2-40B4-BE49-F238E27FC236}">
                <a16:creationId xmlns:a16="http://schemas.microsoft.com/office/drawing/2014/main" id="{4BB5C9B7-F53F-2154-0916-AB59DB6D7FBF}"/>
              </a:ext>
            </a:extLst>
          </p:cNvPr>
          <p:cNvSpPr>
            <a:spLocks noGrp="1"/>
          </p:cNvSpPr>
          <p:nvPr>
            <p:ph type="sldNum" sz="quarter" idx="12"/>
          </p:nvPr>
        </p:nvSpPr>
        <p:spPr/>
        <p:txBody>
          <a:bodyPr/>
          <a:lstStyle/>
          <a:p>
            <a:fld id="{B80ACAFC-F5A2-42F4-BFBD-7BEFAFA311DD}" type="slidenum">
              <a:rPr lang="en-US" smtClean="0"/>
              <a:t>19</a:t>
            </a:fld>
            <a:endParaRPr lang="en-US" dirty="0"/>
          </a:p>
        </p:txBody>
      </p:sp>
      <p:pic>
        <p:nvPicPr>
          <p:cNvPr id="14" name="Picture 13" descr="Diagram&#10;&#10;Description automatically generated">
            <a:extLst>
              <a:ext uri="{FF2B5EF4-FFF2-40B4-BE49-F238E27FC236}">
                <a16:creationId xmlns:a16="http://schemas.microsoft.com/office/drawing/2014/main" id="{CF1DA6A9-AFE5-E0D3-15F1-CA289A676A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882" y="857578"/>
            <a:ext cx="9369222" cy="2714570"/>
          </a:xfrm>
          <a:prstGeom prst="rect">
            <a:avLst/>
          </a:prstGeom>
        </p:spPr>
      </p:pic>
      <p:sp>
        <p:nvSpPr>
          <p:cNvPr id="16" name="TextBox 15">
            <a:extLst>
              <a:ext uri="{FF2B5EF4-FFF2-40B4-BE49-F238E27FC236}">
                <a16:creationId xmlns:a16="http://schemas.microsoft.com/office/drawing/2014/main" id="{3E2ADD1E-5183-465B-3266-CC559338CB63}"/>
              </a:ext>
            </a:extLst>
          </p:cNvPr>
          <p:cNvSpPr txBox="1"/>
          <p:nvPr/>
        </p:nvSpPr>
        <p:spPr>
          <a:xfrm>
            <a:off x="6872114" y="6109284"/>
            <a:ext cx="5319886"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Bryson, V. and W.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Szybalski</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Microbial Selection.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Science, 1952.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116</a:t>
            </a:r>
            <a:r>
              <a:rPr lang="en-US" sz="1200" dirty="0">
                <a:effectLst/>
                <a:latin typeface="Calibri" panose="020F0502020204030204" pitchFamily="34" charset="0"/>
                <a:ea typeface="Calibri" panose="020F0502020204030204" pitchFamily="34" charset="0"/>
                <a:cs typeface="Times New Roman" panose="02020603050405020304" pitchFamily="18" charset="0"/>
              </a:rPr>
              <a:t>(3003): p. 45-51</a:t>
            </a:r>
            <a:endParaRPr lang="en-US" sz="1200" dirty="0"/>
          </a:p>
        </p:txBody>
      </p:sp>
      <p:grpSp>
        <p:nvGrpSpPr>
          <p:cNvPr id="18" name="Group 17">
            <a:extLst>
              <a:ext uri="{FF2B5EF4-FFF2-40B4-BE49-F238E27FC236}">
                <a16:creationId xmlns:a16="http://schemas.microsoft.com/office/drawing/2014/main" id="{FA880082-B5C9-D58B-307F-21D75C83BD1B}"/>
              </a:ext>
            </a:extLst>
          </p:cNvPr>
          <p:cNvGrpSpPr/>
          <p:nvPr/>
        </p:nvGrpSpPr>
        <p:grpSpPr>
          <a:xfrm>
            <a:off x="161527" y="3792208"/>
            <a:ext cx="11005801" cy="2184559"/>
            <a:chOff x="161527" y="3792208"/>
            <a:chExt cx="11005801" cy="2184559"/>
          </a:xfrm>
        </p:grpSpPr>
        <p:pic>
          <p:nvPicPr>
            <p:cNvPr id="5" name="Picture 4" descr="A picture containing container&#10;&#10;Description automatically generated">
              <a:extLst>
                <a:ext uri="{FF2B5EF4-FFF2-40B4-BE49-F238E27FC236}">
                  <a16:creationId xmlns:a16="http://schemas.microsoft.com/office/drawing/2014/main" id="{7E243BD7-8B0F-9878-E713-75F6F8BFA8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2044514" y="3792208"/>
              <a:ext cx="5093645" cy="2184559"/>
            </a:xfrm>
            <a:prstGeom prst="rect">
              <a:avLst/>
            </a:prstGeom>
          </p:spPr>
        </p:pic>
        <p:grpSp>
          <p:nvGrpSpPr>
            <p:cNvPr id="6" name="Group 5">
              <a:extLst>
                <a:ext uri="{FF2B5EF4-FFF2-40B4-BE49-F238E27FC236}">
                  <a16:creationId xmlns:a16="http://schemas.microsoft.com/office/drawing/2014/main" id="{01E999B5-247B-B480-AAC1-C610F826EB00}"/>
                </a:ext>
              </a:extLst>
            </p:cNvPr>
            <p:cNvGrpSpPr/>
            <p:nvPr/>
          </p:nvGrpSpPr>
          <p:grpSpPr>
            <a:xfrm>
              <a:off x="7631886" y="4397568"/>
              <a:ext cx="3535442" cy="912458"/>
              <a:chOff x="5613030" y="1481292"/>
              <a:chExt cx="1799820" cy="700668"/>
            </a:xfrm>
          </p:grpSpPr>
          <p:grpSp>
            <p:nvGrpSpPr>
              <p:cNvPr id="7" name="Group 6">
                <a:extLst>
                  <a:ext uri="{FF2B5EF4-FFF2-40B4-BE49-F238E27FC236}">
                    <a16:creationId xmlns:a16="http://schemas.microsoft.com/office/drawing/2014/main" id="{CA1AC4E8-8769-9F7E-C3F9-0C45BB09661F}"/>
                  </a:ext>
                </a:extLst>
              </p:cNvPr>
              <p:cNvGrpSpPr/>
              <p:nvPr/>
            </p:nvGrpSpPr>
            <p:grpSpPr>
              <a:xfrm>
                <a:off x="5829818" y="1481292"/>
                <a:ext cx="1299578" cy="700668"/>
                <a:chOff x="2209798" y="2190749"/>
                <a:chExt cx="1083543" cy="561956"/>
              </a:xfrm>
            </p:grpSpPr>
            <p:sp>
              <p:nvSpPr>
                <p:cNvPr id="12" name="Right Triangle 11">
                  <a:extLst>
                    <a:ext uri="{FF2B5EF4-FFF2-40B4-BE49-F238E27FC236}">
                      <a16:creationId xmlns:a16="http://schemas.microsoft.com/office/drawing/2014/main" id="{B80CE5C8-D3F7-F40B-7E9F-ADFC62CFAF42}"/>
                    </a:ext>
                  </a:extLst>
                </p:cNvPr>
                <p:cNvSpPr/>
                <p:nvPr/>
              </p:nvSpPr>
              <p:spPr>
                <a:xfrm flipH="1">
                  <a:off x="2209798" y="2190751"/>
                  <a:ext cx="1083543" cy="561954"/>
                </a:xfrm>
                <a:prstGeom prst="r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3195E53F-2ACA-7874-98E1-680DACFE336D}"/>
                    </a:ext>
                  </a:extLst>
                </p:cNvPr>
                <p:cNvSpPr/>
                <p:nvPr/>
              </p:nvSpPr>
              <p:spPr>
                <a:xfrm flipV="1">
                  <a:off x="2209800" y="2190749"/>
                  <a:ext cx="1070477" cy="561954"/>
                </a:xfrm>
                <a:prstGeom prst="r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E885CA0-D264-752C-3AFF-5D5F62B4BA8E}"/>
                  </a:ext>
                </a:extLst>
              </p:cNvPr>
              <p:cNvSpPr txBox="1"/>
              <p:nvPr/>
            </p:nvSpPr>
            <p:spPr>
              <a:xfrm>
                <a:off x="6113273" y="1945579"/>
                <a:ext cx="1299577" cy="236339"/>
              </a:xfrm>
              <a:prstGeom prst="rect">
                <a:avLst/>
              </a:prstGeom>
              <a:noFill/>
            </p:spPr>
            <p:txBody>
              <a:bodyPr wrap="square" rtlCol="0">
                <a:spAutoFit/>
              </a:bodyPr>
              <a:lstStyle/>
              <a:p>
                <a:r>
                  <a:rPr lang="en-US" sz="1400" b="1" dirty="0"/>
                  <a:t>Layer1 :TSA agar Oxacillin</a:t>
                </a:r>
              </a:p>
            </p:txBody>
          </p:sp>
          <p:sp>
            <p:nvSpPr>
              <p:cNvPr id="9" name="TextBox 8">
                <a:extLst>
                  <a:ext uri="{FF2B5EF4-FFF2-40B4-BE49-F238E27FC236}">
                    <a16:creationId xmlns:a16="http://schemas.microsoft.com/office/drawing/2014/main" id="{C9D1A19D-C2C6-62C6-8A1A-F68B59A22D66}"/>
                  </a:ext>
                </a:extLst>
              </p:cNvPr>
              <p:cNvSpPr txBox="1"/>
              <p:nvPr/>
            </p:nvSpPr>
            <p:spPr>
              <a:xfrm>
                <a:off x="5845943" y="1520029"/>
                <a:ext cx="957191" cy="236339"/>
              </a:xfrm>
              <a:prstGeom prst="rect">
                <a:avLst/>
              </a:prstGeom>
              <a:noFill/>
            </p:spPr>
            <p:txBody>
              <a:bodyPr wrap="square" rtlCol="0">
                <a:spAutoFit/>
              </a:bodyPr>
              <a:lstStyle/>
              <a:p>
                <a:r>
                  <a:rPr lang="en-US" sz="1400" b="1" dirty="0"/>
                  <a:t>Layer 2: TSA agar</a:t>
                </a:r>
              </a:p>
            </p:txBody>
          </p:sp>
          <p:sp>
            <p:nvSpPr>
              <p:cNvPr id="10" name="TextBox 9">
                <a:extLst>
                  <a:ext uri="{FF2B5EF4-FFF2-40B4-BE49-F238E27FC236}">
                    <a16:creationId xmlns:a16="http://schemas.microsoft.com/office/drawing/2014/main" id="{A87A3A86-FCD2-CCC9-DB1C-DBB27D3AF3C8}"/>
                  </a:ext>
                </a:extLst>
              </p:cNvPr>
              <p:cNvSpPr txBox="1"/>
              <p:nvPr/>
            </p:nvSpPr>
            <p:spPr>
              <a:xfrm>
                <a:off x="7113726" y="1772101"/>
                <a:ext cx="267014" cy="236339"/>
              </a:xfrm>
              <a:prstGeom prst="rect">
                <a:avLst/>
              </a:prstGeom>
              <a:noFill/>
            </p:spPr>
            <p:txBody>
              <a:bodyPr wrap="none" rtlCol="0">
                <a:spAutoFit/>
              </a:bodyPr>
              <a:lstStyle/>
              <a:p>
                <a:r>
                  <a:rPr lang="en-US" sz="1400" b="1" dirty="0"/>
                  <a:t>High</a:t>
                </a:r>
              </a:p>
            </p:txBody>
          </p:sp>
          <p:sp>
            <p:nvSpPr>
              <p:cNvPr id="11" name="TextBox 10">
                <a:extLst>
                  <a:ext uri="{FF2B5EF4-FFF2-40B4-BE49-F238E27FC236}">
                    <a16:creationId xmlns:a16="http://schemas.microsoft.com/office/drawing/2014/main" id="{AF5115FB-3291-6EFA-61E1-26644AA18091}"/>
                  </a:ext>
                </a:extLst>
              </p:cNvPr>
              <p:cNvSpPr txBox="1"/>
              <p:nvPr/>
            </p:nvSpPr>
            <p:spPr>
              <a:xfrm>
                <a:off x="5613030" y="1772101"/>
                <a:ext cx="248897" cy="236339"/>
              </a:xfrm>
              <a:prstGeom prst="rect">
                <a:avLst/>
              </a:prstGeom>
              <a:noFill/>
            </p:spPr>
            <p:txBody>
              <a:bodyPr wrap="none" rtlCol="0">
                <a:spAutoFit/>
              </a:bodyPr>
              <a:lstStyle/>
              <a:p>
                <a:r>
                  <a:rPr lang="en-US" sz="1400" b="1" dirty="0"/>
                  <a:t>Low</a:t>
                </a:r>
              </a:p>
            </p:txBody>
          </p:sp>
        </p:grpSp>
        <p:sp>
          <p:nvSpPr>
            <p:cNvPr id="17" name="TextBox 16">
              <a:extLst>
                <a:ext uri="{FF2B5EF4-FFF2-40B4-BE49-F238E27FC236}">
                  <a16:creationId xmlns:a16="http://schemas.microsoft.com/office/drawing/2014/main" id="{DF46EFE3-E8A6-50AE-BF44-2D5FA9DC08DF}"/>
                </a:ext>
              </a:extLst>
            </p:cNvPr>
            <p:cNvSpPr txBox="1"/>
            <p:nvPr/>
          </p:nvSpPr>
          <p:spPr>
            <a:xfrm>
              <a:off x="161527" y="4632862"/>
              <a:ext cx="1726289" cy="369332"/>
            </a:xfrm>
            <a:prstGeom prst="rect">
              <a:avLst/>
            </a:prstGeom>
            <a:noFill/>
          </p:spPr>
          <p:txBody>
            <a:bodyPr wrap="square" rtlCol="0">
              <a:spAutoFit/>
            </a:bodyPr>
            <a:lstStyle/>
            <a:p>
              <a:r>
                <a:rPr lang="en-US" dirty="0"/>
                <a:t>3mm thick mat</a:t>
              </a:r>
            </a:p>
          </p:txBody>
        </p:sp>
      </p:grpSp>
      <p:sp>
        <p:nvSpPr>
          <p:cNvPr id="15" name="Footer Placeholder 14">
            <a:extLst>
              <a:ext uri="{FF2B5EF4-FFF2-40B4-BE49-F238E27FC236}">
                <a16:creationId xmlns:a16="http://schemas.microsoft.com/office/drawing/2014/main" id="{45949C7F-2D27-2A67-42AE-0AD6876600C1}"/>
              </a:ext>
            </a:extLst>
          </p:cNvPr>
          <p:cNvSpPr>
            <a:spLocks noGrp="1"/>
          </p:cNvSpPr>
          <p:nvPr>
            <p:ph type="ftr" sz="quarter" idx="11"/>
          </p:nvPr>
        </p:nvSpPr>
        <p:spPr/>
        <p:txBody>
          <a:bodyPr/>
          <a:lstStyle/>
          <a:p>
            <a:r>
              <a:rPr lang="en-US" dirty="0"/>
              <a:t>27 Feb 2024</a:t>
            </a:r>
          </a:p>
        </p:txBody>
      </p:sp>
    </p:spTree>
    <p:extLst>
      <p:ext uri="{BB962C8B-B14F-4D97-AF65-F5344CB8AC3E}">
        <p14:creationId xmlns:p14="http://schemas.microsoft.com/office/powerpoint/2010/main" val="305871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603D2-EDB8-7ECB-E3A8-C0B1D2A554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62818" y="1201737"/>
            <a:ext cx="3101763" cy="1794806"/>
          </a:xfrm>
          <a:prstGeom prst="rect">
            <a:avLst/>
          </a:prstGeom>
        </p:spPr>
      </p:pic>
      <p:sp>
        <p:nvSpPr>
          <p:cNvPr id="2" name="Title 1">
            <a:extLst>
              <a:ext uri="{FF2B5EF4-FFF2-40B4-BE49-F238E27FC236}">
                <a16:creationId xmlns:a16="http://schemas.microsoft.com/office/drawing/2014/main" id="{6C4C28BF-6971-8AB8-0995-F3C6A3F08C50}"/>
              </a:ext>
            </a:extLst>
          </p:cNvPr>
          <p:cNvSpPr>
            <a:spLocks noGrp="1"/>
          </p:cNvSpPr>
          <p:nvPr>
            <p:ph type="title"/>
          </p:nvPr>
        </p:nvSpPr>
        <p:spPr>
          <a:xfrm>
            <a:off x="660400" y="136525"/>
            <a:ext cx="10515600" cy="739775"/>
          </a:xfrm>
        </p:spPr>
        <p:txBody>
          <a:bodyPr/>
          <a:lstStyle/>
          <a:p>
            <a:pPr algn="ctr"/>
            <a:r>
              <a:rPr lang="en-US" b="1" dirty="0"/>
              <a:t>Outline of the presentation</a:t>
            </a:r>
          </a:p>
        </p:txBody>
      </p:sp>
      <p:sp>
        <p:nvSpPr>
          <p:cNvPr id="3" name="Content Placeholder 2">
            <a:extLst>
              <a:ext uri="{FF2B5EF4-FFF2-40B4-BE49-F238E27FC236}">
                <a16:creationId xmlns:a16="http://schemas.microsoft.com/office/drawing/2014/main" id="{DB08D5AD-C3FF-12F7-27E2-03C5FD94B7C1}"/>
              </a:ext>
            </a:extLst>
          </p:cNvPr>
          <p:cNvSpPr>
            <a:spLocks noGrp="1"/>
          </p:cNvSpPr>
          <p:nvPr>
            <p:ph idx="1"/>
          </p:nvPr>
        </p:nvSpPr>
        <p:spPr>
          <a:xfrm>
            <a:off x="330979" y="1201737"/>
            <a:ext cx="11345892" cy="4829175"/>
          </a:xfrm>
        </p:spPr>
        <p:txBody>
          <a:bodyPr>
            <a:normAutofit/>
          </a:bodyPr>
          <a:lstStyle/>
          <a:p>
            <a:pPr marL="457200" indent="-457200">
              <a:buFont typeface="+mj-lt"/>
              <a:buAutoNum type="arabicPeriod"/>
            </a:pPr>
            <a:r>
              <a:rPr lang="en-US" sz="2400" dirty="0"/>
              <a:t>Overview of bacterial detection methods</a:t>
            </a:r>
          </a:p>
          <a:p>
            <a:pPr marL="457200" indent="-457200">
              <a:buFont typeface="+mj-lt"/>
              <a:buAutoNum type="arabicPeriod"/>
            </a:pPr>
            <a:r>
              <a:rPr lang="en-US" sz="2400" dirty="0"/>
              <a:t>Why flow cytometry for microbiology?</a:t>
            </a:r>
          </a:p>
          <a:p>
            <a:pPr marL="457200" indent="-457200">
              <a:buFont typeface="+mj-lt"/>
              <a:buAutoNum type="arabicPeriod"/>
            </a:pPr>
            <a:r>
              <a:rPr lang="en-US" sz="2400" dirty="0"/>
              <a:t>Bacterial analysis using conventional flow cytometry</a:t>
            </a:r>
          </a:p>
          <a:p>
            <a:pPr marL="457200" indent="-457200">
              <a:buFont typeface="+mj-lt"/>
              <a:buAutoNum type="arabicPeriod"/>
            </a:pPr>
            <a:r>
              <a:rPr lang="en-US" sz="2400" dirty="0"/>
              <a:t>Challenges in bacterial analysis using flow cytometry</a:t>
            </a:r>
          </a:p>
          <a:p>
            <a:pPr marL="457200" indent="-457200">
              <a:buFont typeface="+mj-lt"/>
              <a:buAutoNum type="arabicPeriod"/>
            </a:pPr>
            <a:r>
              <a:rPr lang="en-US" sz="2400" dirty="0"/>
              <a:t>Difference between conventional and spectral flow cytometry</a:t>
            </a:r>
          </a:p>
          <a:p>
            <a:pPr marL="457200" indent="-457200">
              <a:buFont typeface="+mj-lt"/>
              <a:buAutoNum type="arabicPeriod"/>
            </a:pPr>
            <a:r>
              <a:rPr lang="en-US" sz="2400" dirty="0"/>
              <a:t>Bigfoot spectral cell sorter and ELS technology for detecting MRSA</a:t>
            </a:r>
          </a:p>
          <a:p>
            <a:pPr marL="457200" indent="-457200">
              <a:buFont typeface="+mj-lt"/>
              <a:buAutoNum type="arabicPeriod"/>
            </a:pPr>
            <a:r>
              <a:rPr lang="en-US" sz="2400" dirty="0"/>
              <a:t>Measuring bacterial autofluorescence for detecting MRSA using bigfoot</a:t>
            </a:r>
          </a:p>
          <a:p>
            <a:pPr marL="457200" indent="-457200">
              <a:buFont typeface="+mj-lt"/>
              <a:buAutoNum type="arabicPeriod"/>
            </a:pPr>
            <a:r>
              <a:rPr lang="en-US" sz="2400" dirty="0"/>
              <a:t>Safety precautions</a:t>
            </a:r>
          </a:p>
          <a:p>
            <a:pPr marL="457200" indent="-457200">
              <a:buFont typeface="+mj-lt"/>
              <a:buAutoNum type="arabicPeriod"/>
            </a:pPr>
            <a:r>
              <a:rPr lang="en-US" sz="2400" dirty="0"/>
              <a:t>Opportunities for collaboration</a:t>
            </a:r>
          </a:p>
          <a:p>
            <a:endParaRPr lang="en-US" sz="2400" dirty="0"/>
          </a:p>
          <a:p>
            <a:endParaRPr lang="en-US" sz="2400" dirty="0"/>
          </a:p>
        </p:txBody>
      </p:sp>
      <p:sp>
        <p:nvSpPr>
          <p:cNvPr id="4" name="Slide Number Placeholder 3">
            <a:extLst>
              <a:ext uri="{FF2B5EF4-FFF2-40B4-BE49-F238E27FC236}">
                <a16:creationId xmlns:a16="http://schemas.microsoft.com/office/drawing/2014/main" id="{50CEC3B9-9FC9-B12B-45F9-53445B5C2BDD}"/>
              </a:ext>
            </a:extLst>
          </p:cNvPr>
          <p:cNvSpPr>
            <a:spLocks noGrp="1"/>
          </p:cNvSpPr>
          <p:nvPr>
            <p:ph type="sldNum" sz="quarter" idx="12"/>
          </p:nvPr>
        </p:nvSpPr>
        <p:spPr/>
        <p:txBody>
          <a:bodyPr/>
          <a:lstStyle/>
          <a:p>
            <a:fld id="{B80ACAFC-F5A2-42F4-BFBD-7BEFAFA311DD}" type="slidenum">
              <a:rPr lang="en-US" smtClean="0"/>
              <a:t>2</a:t>
            </a:fld>
            <a:endParaRPr lang="en-US"/>
          </a:p>
        </p:txBody>
      </p:sp>
      <p:sp>
        <p:nvSpPr>
          <p:cNvPr id="5" name="Footer Placeholder 4">
            <a:extLst>
              <a:ext uri="{FF2B5EF4-FFF2-40B4-BE49-F238E27FC236}">
                <a16:creationId xmlns:a16="http://schemas.microsoft.com/office/drawing/2014/main" id="{3012A1AA-D6AA-45AB-AE34-DB202EA9346C}"/>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420052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0239-465B-0481-A4DB-387C1D05D514}"/>
              </a:ext>
            </a:extLst>
          </p:cNvPr>
          <p:cNvSpPr>
            <a:spLocks noGrp="1"/>
          </p:cNvSpPr>
          <p:nvPr>
            <p:ph type="title"/>
          </p:nvPr>
        </p:nvSpPr>
        <p:spPr>
          <a:xfrm>
            <a:off x="1378590" y="-50445"/>
            <a:ext cx="11066253" cy="837274"/>
          </a:xfrm>
        </p:spPr>
        <p:txBody>
          <a:bodyPr>
            <a:normAutofit/>
          </a:bodyPr>
          <a:lstStyle/>
          <a:p>
            <a:r>
              <a:rPr lang="en-US" sz="3600" b="1" dirty="0"/>
              <a:t>Patterning bacteria on agar plate using Bigfoot</a:t>
            </a:r>
          </a:p>
        </p:txBody>
      </p:sp>
      <p:sp>
        <p:nvSpPr>
          <p:cNvPr id="19" name="Slide Number Placeholder 18">
            <a:extLst>
              <a:ext uri="{FF2B5EF4-FFF2-40B4-BE49-F238E27FC236}">
                <a16:creationId xmlns:a16="http://schemas.microsoft.com/office/drawing/2014/main" id="{FAEE96B7-0BB0-F7D7-E5B9-9B1DBFD9AD7C}"/>
              </a:ext>
            </a:extLst>
          </p:cNvPr>
          <p:cNvSpPr>
            <a:spLocks noGrp="1"/>
          </p:cNvSpPr>
          <p:nvPr>
            <p:ph type="sldNum" sz="quarter" idx="12"/>
          </p:nvPr>
        </p:nvSpPr>
        <p:spPr/>
        <p:txBody>
          <a:bodyPr/>
          <a:lstStyle/>
          <a:p>
            <a:fld id="{B80ACAFC-F5A2-42F4-BFBD-7BEFAFA311DD}" type="slidenum">
              <a:rPr lang="en-US" smtClean="0"/>
              <a:t>20</a:t>
            </a:fld>
            <a:endParaRPr lang="en-US" dirty="0"/>
          </a:p>
        </p:txBody>
      </p:sp>
      <p:grpSp>
        <p:nvGrpSpPr>
          <p:cNvPr id="22" name="Group 21">
            <a:extLst>
              <a:ext uri="{FF2B5EF4-FFF2-40B4-BE49-F238E27FC236}">
                <a16:creationId xmlns:a16="http://schemas.microsoft.com/office/drawing/2014/main" id="{3AFBC13B-BE64-EB37-2C83-61990F7FDA8F}"/>
              </a:ext>
            </a:extLst>
          </p:cNvPr>
          <p:cNvGrpSpPr/>
          <p:nvPr/>
        </p:nvGrpSpPr>
        <p:grpSpPr>
          <a:xfrm>
            <a:off x="1740112" y="3657600"/>
            <a:ext cx="8206814" cy="2558408"/>
            <a:chOff x="1562312" y="3152277"/>
            <a:chExt cx="8206814" cy="2558408"/>
          </a:xfrm>
        </p:grpSpPr>
        <p:pic>
          <p:nvPicPr>
            <p:cNvPr id="39" name="Picture 38" descr="A picture containing kitchenware, strainer, tableware&#10;&#10;Description automatically generated">
              <a:extLst>
                <a:ext uri="{FF2B5EF4-FFF2-40B4-BE49-F238E27FC236}">
                  <a16:creationId xmlns:a16="http://schemas.microsoft.com/office/drawing/2014/main" id="{32C02EBF-DE62-5AA2-B162-2C9203A30A9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5400000">
              <a:off x="5586966" y="3619057"/>
              <a:ext cx="1790320" cy="1846030"/>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36" descr="A picture containing indoor, Petri dish, kitchenware, tableware&#10;&#10;Description automatically generated">
              <a:extLst>
                <a:ext uri="{FF2B5EF4-FFF2-40B4-BE49-F238E27FC236}">
                  <a16:creationId xmlns:a16="http://schemas.microsoft.com/office/drawing/2014/main" id="{C20DA6F5-AB9F-4BAB-1A55-7BB0639DCE9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rot="5400000">
              <a:off x="3419023" y="3559305"/>
              <a:ext cx="1817429" cy="1911981"/>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descr="A planet in space&#10;&#10;Description automatically generated with medium confidence">
              <a:extLst>
                <a:ext uri="{FF2B5EF4-FFF2-40B4-BE49-F238E27FC236}">
                  <a16:creationId xmlns:a16="http://schemas.microsoft.com/office/drawing/2014/main" id="{A6E69ED6-5576-B025-FAD0-915C80453575}"/>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rot="5400000">
              <a:off x="7900182" y="3604756"/>
              <a:ext cx="1826788" cy="1911100"/>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descr="Diagram&#10;&#10;Description automatically generated">
              <a:extLst>
                <a:ext uri="{FF2B5EF4-FFF2-40B4-BE49-F238E27FC236}">
                  <a16:creationId xmlns:a16="http://schemas.microsoft.com/office/drawing/2014/main" id="{BDCDFA88-9AE3-7BD8-D9B9-792681AF0BA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62312" y="3152277"/>
              <a:ext cx="1603957" cy="2558408"/>
            </a:xfrm>
            <a:prstGeom prst="rect">
              <a:avLst/>
            </a:prstGeom>
          </p:spPr>
        </p:pic>
        <p:sp>
          <p:nvSpPr>
            <p:cNvPr id="41" name="TextBox 40">
              <a:extLst>
                <a:ext uri="{FF2B5EF4-FFF2-40B4-BE49-F238E27FC236}">
                  <a16:creationId xmlns:a16="http://schemas.microsoft.com/office/drawing/2014/main" id="{9F0FEAB2-5858-0B32-4A8D-BF9D1FD921E0}"/>
                </a:ext>
              </a:extLst>
            </p:cNvPr>
            <p:cNvSpPr txBox="1"/>
            <p:nvPr/>
          </p:nvSpPr>
          <p:spPr>
            <a:xfrm>
              <a:off x="3638512" y="3349450"/>
              <a:ext cx="1356462" cy="276999"/>
            </a:xfrm>
            <a:prstGeom prst="rect">
              <a:avLst/>
            </a:prstGeom>
            <a:noFill/>
          </p:spPr>
          <p:txBody>
            <a:bodyPr wrap="none" rtlCol="0">
              <a:spAutoFit/>
            </a:bodyPr>
            <a:lstStyle/>
            <a:p>
              <a:pPr algn="ctr"/>
              <a:r>
                <a:rPr lang="en-US" sz="1200" b="1" i="1" dirty="0">
                  <a:latin typeface="Arial" panose="020B0604020202020204" pitchFamily="34" charset="0"/>
                  <a:cs typeface="Arial" panose="020B0604020202020204" pitchFamily="34" charset="0"/>
                </a:rPr>
                <a:t>Escherichia coli</a:t>
              </a:r>
            </a:p>
          </p:txBody>
        </p:sp>
        <p:sp>
          <p:nvSpPr>
            <p:cNvPr id="42" name="TextBox 41">
              <a:extLst>
                <a:ext uri="{FF2B5EF4-FFF2-40B4-BE49-F238E27FC236}">
                  <a16:creationId xmlns:a16="http://schemas.microsoft.com/office/drawing/2014/main" id="{56514771-6B95-7FF8-942E-1A8138E5FA7D}"/>
                </a:ext>
              </a:extLst>
            </p:cNvPr>
            <p:cNvSpPr txBox="1"/>
            <p:nvPr/>
          </p:nvSpPr>
          <p:spPr>
            <a:xfrm>
              <a:off x="5644181" y="3339132"/>
              <a:ext cx="1853391" cy="276999"/>
            </a:xfrm>
            <a:prstGeom prst="rect">
              <a:avLst/>
            </a:prstGeom>
            <a:noFill/>
          </p:spPr>
          <p:txBody>
            <a:bodyPr wrap="none" rtlCol="0">
              <a:spAutoFit/>
            </a:bodyPr>
            <a:lstStyle/>
            <a:p>
              <a:pPr algn="ctr"/>
              <a:r>
                <a:rPr lang="en-US" sz="1200" b="1" i="1" kern="1200" dirty="0">
                  <a:solidFill>
                    <a:schemeClr val="dk1"/>
                  </a:solidFill>
                  <a:latin typeface="Arial" panose="020B0604020202020204" pitchFamily="34" charset="0"/>
                  <a:cs typeface="Arial" panose="020B0604020202020204" pitchFamily="34" charset="0"/>
                </a:rPr>
                <a:t>Klebsiella pneumoniae</a:t>
              </a:r>
            </a:p>
          </p:txBody>
        </p:sp>
        <p:sp>
          <p:nvSpPr>
            <p:cNvPr id="43" name="TextBox 42">
              <a:extLst>
                <a:ext uri="{FF2B5EF4-FFF2-40B4-BE49-F238E27FC236}">
                  <a16:creationId xmlns:a16="http://schemas.microsoft.com/office/drawing/2014/main" id="{3FEF2816-A5C6-6D91-BDB8-F776CA513097}"/>
                </a:ext>
              </a:extLst>
            </p:cNvPr>
            <p:cNvSpPr txBox="1"/>
            <p:nvPr/>
          </p:nvSpPr>
          <p:spPr>
            <a:xfrm>
              <a:off x="7858026" y="3349449"/>
              <a:ext cx="1911100" cy="276999"/>
            </a:xfrm>
            <a:prstGeom prst="rect">
              <a:avLst/>
            </a:prstGeom>
            <a:noFill/>
          </p:spPr>
          <p:txBody>
            <a:bodyPr wrap="none" rtlCol="0">
              <a:spAutoFit/>
            </a:bodyPr>
            <a:lstStyle/>
            <a:p>
              <a:pPr algn="ctr"/>
              <a:r>
                <a:rPr lang="en-US" sz="1200" b="1" i="1" kern="1200" dirty="0">
                  <a:solidFill>
                    <a:schemeClr val="dk1"/>
                  </a:solidFill>
                  <a:effectLst/>
                  <a:latin typeface="Arial" panose="020B0604020202020204" pitchFamily="34" charset="0"/>
                  <a:cs typeface="Arial" panose="020B0604020202020204" pitchFamily="34" charset="0"/>
                </a:rPr>
                <a:t>Staphylococcus aureus</a:t>
              </a:r>
            </a:p>
          </p:txBody>
        </p:sp>
      </p:grpSp>
      <p:grpSp>
        <p:nvGrpSpPr>
          <p:cNvPr id="21" name="Group 20">
            <a:extLst>
              <a:ext uri="{FF2B5EF4-FFF2-40B4-BE49-F238E27FC236}">
                <a16:creationId xmlns:a16="http://schemas.microsoft.com/office/drawing/2014/main" id="{C3006A13-8D5F-74E0-EBF3-C976B8FCBA2A}"/>
              </a:ext>
            </a:extLst>
          </p:cNvPr>
          <p:cNvGrpSpPr/>
          <p:nvPr/>
        </p:nvGrpSpPr>
        <p:grpSpPr>
          <a:xfrm>
            <a:off x="276470" y="1041679"/>
            <a:ext cx="11701015" cy="3127868"/>
            <a:chOff x="98670" y="536356"/>
            <a:chExt cx="11701015" cy="3127868"/>
          </a:xfrm>
        </p:grpSpPr>
        <p:grpSp>
          <p:nvGrpSpPr>
            <p:cNvPr id="4" name="Group 3">
              <a:extLst>
                <a:ext uri="{FF2B5EF4-FFF2-40B4-BE49-F238E27FC236}">
                  <a16:creationId xmlns:a16="http://schemas.microsoft.com/office/drawing/2014/main" id="{767B373A-E79E-CFB5-078F-DB64B990D3C6}"/>
                </a:ext>
              </a:extLst>
            </p:cNvPr>
            <p:cNvGrpSpPr/>
            <p:nvPr/>
          </p:nvGrpSpPr>
          <p:grpSpPr>
            <a:xfrm>
              <a:off x="98670" y="782417"/>
              <a:ext cx="2920673" cy="2348132"/>
              <a:chOff x="930399" y="1019988"/>
              <a:chExt cx="2829019" cy="2362419"/>
            </a:xfrm>
          </p:grpSpPr>
          <p:pic>
            <p:nvPicPr>
              <p:cNvPr id="5" name="Picture 4" descr="Diagram&#10;&#10;Description automatically generated">
                <a:extLst>
                  <a:ext uri="{FF2B5EF4-FFF2-40B4-BE49-F238E27FC236}">
                    <a16:creationId xmlns:a16="http://schemas.microsoft.com/office/drawing/2014/main" id="{140AA8F3-E1F7-A018-DF38-2327807A8DF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30399" y="1488204"/>
                <a:ext cx="2829019" cy="1894203"/>
              </a:xfrm>
              <a:prstGeom prst="rect">
                <a:avLst/>
              </a:prstGeom>
            </p:spPr>
          </p:pic>
          <p:sp>
            <p:nvSpPr>
              <p:cNvPr id="6" name="Arrow: Curved Down 5">
                <a:extLst>
                  <a:ext uri="{FF2B5EF4-FFF2-40B4-BE49-F238E27FC236}">
                    <a16:creationId xmlns:a16="http://schemas.microsoft.com/office/drawing/2014/main" id="{7F59E18A-618D-6ED5-C277-D21AFDB9CFCC}"/>
                  </a:ext>
                </a:extLst>
              </p:cNvPr>
              <p:cNvSpPr/>
              <p:nvPr/>
            </p:nvSpPr>
            <p:spPr>
              <a:xfrm rot="246725">
                <a:off x="2143380" y="1019988"/>
                <a:ext cx="611699" cy="4222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TextBox 6">
              <a:extLst>
                <a:ext uri="{FF2B5EF4-FFF2-40B4-BE49-F238E27FC236}">
                  <a16:creationId xmlns:a16="http://schemas.microsoft.com/office/drawing/2014/main" id="{7FE27013-59EA-AF15-AF57-A219BF5E3F41}"/>
                </a:ext>
              </a:extLst>
            </p:cNvPr>
            <p:cNvSpPr txBox="1"/>
            <p:nvPr/>
          </p:nvSpPr>
          <p:spPr>
            <a:xfrm>
              <a:off x="3657616" y="795185"/>
              <a:ext cx="1356462" cy="461665"/>
            </a:xfrm>
            <a:prstGeom prst="rect">
              <a:avLst/>
            </a:prstGeom>
            <a:noFill/>
          </p:spPr>
          <p:txBody>
            <a:bodyPr wrap="none" rtlCol="0">
              <a:spAutoFit/>
            </a:bodyPr>
            <a:lstStyle/>
            <a:p>
              <a:pPr algn="ctr"/>
              <a:r>
                <a:rPr lang="en-US" sz="1200" b="1" i="1" dirty="0">
                  <a:latin typeface="Arial" panose="020B0604020202020204" pitchFamily="34" charset="0"/>
                  <a:cs typeface="Arial" panose="020B0604020202020204" pitchFamily="34" charset="0"/>
                </a:rPr>
                <a:t>Escherichia coli</a:t>
              </a:r>
            </a:p>
            <a:p>
              <a:pPr algn="ctr"/>
              <a:r>
                <a:rPr lang="en-US" sz="1200" b="1" dirty="0">
                  <a:latin typeface="Arial" panose="020B0604020202020204" pitchFamily="34" charset="0"/>
                  <a:cs typeface="Arial" panose="020B0604020202020204" pitchFamily="34" charset="0"/>
                </a:rPr>
                <a:t>(51 colonies)</a:t>
              </a:r>
            </a:p>
          </p:txBody>
        </p:sp>
        <p:pic>
          <p:nvPicPr>
            <p:cNvPr id="8" name="Picture 7" descr="A picture containing kitchenware&#10;&#10;Description automatically generated">
              <a:extLst>
                <a:ext uri="{FF2B5EF4-FFF2-40B4-BE49-F238E27FC236}">
                  <a16:creationId xmlns:a16="http://schemas.microsoft.com/office/drawing/2014/main" id="{472FAA0C-0ADF-AEDF-03DF-B906ACBCFEAF}"/>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rcRect/>
            <a:stretch/>
          </p:blipFill>
          <p:spPr>
            <a:xfrm rot="5400000">
              <a:off x="3377421" y="1273872"/>
              <a:ext cx="1833933" cy="1838403"/>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circular object on a black surface&#10;&#10;Description automatically generated with low confidence">
              <a:extLst>
                <a:ext uri="{FF2B5EF4-FFF2-40B4-BE49-F238E27FC236}">
                  <a16:creationId xmlns:a16="http://schemas.microsoft.com/office/drawing/2014/main" id="{A37596A5-8974-6484-1FC0-8E927A18106D}"/>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a:ext>
              </a:extLst>
            </a:blip>
            <a:srcRect/>
            <a:stretch/>
          </p:blipFill>
          <p:spPr>
            <a:xfrm rot="5400000">
              <a:off x="9975685" y="1293074"/>
              <a:ext cx="1807028" cy="1840972"/>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54494404-4A91-7D2E-EE49-7D12627FE897}"/>
                </a:ext>
              </a:extLst>
            </p:cNvPr>
            <p:cNvSpPr txBox="1"/>
            <p:nvPr/>
          </p:nvSpPr>
          <p:spPr>
            <a:xfrm>
              <a:off x="9982158" y="794354"/>
              <a:ext cx="1794081" cy="461665"/>
            </a:xfrm>
            <a:prstGeom prst="rect">
              <a:avLst/>
            </a:prstGeom>
            <a:noFill/>
          </p:spPr>
          <p:txBody>
            <a:bodyPr wrap="none" rtlCol="0">
              <a:spAutoFit/>
            </a:bodyPr>
            <a:lstStyle/>
            <a:p>
              <a:pPr algn="ctr"/>
              <a:r>
                <a:rPr lang="en-US" sz="1200" b="1" i="1" dirty="0">
                  <a:latin typeface="Arial" panose="020B0604020202020204" pitchFamily="34" charset="0"/>
                  <a:cs typeface="Arial" panose="020B0604020202020204" pitchFamily="34" charset="0"/>
                </a:rPr>
                <a:t>Salmonella Enteritidis</a:t>
              </a:r>
            </a:p>
            <a:p>
              <a:pPr algn="ctr"/>
              <a:r>
                <a:rPr lang="en-US" sz="1200" b="1" dirty="0">
                  <a:latin typeface="Arial" panose="020B0604020202020204" pitchFamily="34" charset="0"/>
                  <a:cs typeface="Arial" panose="020B0604020202020204" pitchFamily="34" charset="0"/>
                </a:rPr>
                <a:t>(49 colonies)</a:t>
              </a:r>
            </a:p>
          </p:txBody>
        </p:sp>
        <p:pic>
          <p:nvPicPr>
            <p:cNvPr id="11" name="Picture 10" descr="A picture containing indoor&#10;&#10;Description automatically generated">
              <a:extLst>
                <a:ext uri="{FF2B5EF4-FFF2-40B4-BE49-F238E27FC236}">
                  <a16:creationId xmlns:a16="http://schemas.microsoft.com/office/drawing/2014/main" id="{12D6F1A1-1E73-F4FD-2F48-59E3D11E63D6}"/>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a:ext>
              </a:extLst>
            </a:blip>
            <a:srcRect/>
            <a:stretch/>
          </p:blipFill>
          <p:spPr>
            <a:xfrm rot="5400000">
              <a:off x="7768723" y="1283868"/>
              <a:ext cx="1832310" cy="1917675"/>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87194756-3F14-A9FB-C1AF-8B0FDD0D5FC7}"/>
                </a:ext>
              </a:extLst>
            </p:cNvPr>
            <p:cNvSpPr txBox="1"/>
            <p:nvPr/>
          </p:nvSpPr>
          <p:spPr>
            <a:xfrm>
              <a:off x="7729328" y="794355"/>
              <a:ext cx="1911100" cy="461665"/>
            </a:xfrm>
            <a:prstGeom prst="rect">
              <a:avLst/>
            </a:prstGeom>
            <a:noFill/>
          </p:spPr>
          <p:txBody>
            <a:bodyPr wrap="none" rtlCol="0">
              <a:spAutoFit/>
            </a:bodyPr>
            <a:lstStyle/>
            <a:p>
              <a:pPr algn="ctr"/>
              <a:r>
                <a:rPr lang="en-US" sz="1200" b="1" i="1" kern="1200" dirty="0">
                  <a:solidFill>
                    <a:schemeClr val="dk1"/>
                  </a:solidFill>
                  <a:effectLst/>
                  <a:latin typeface="Arial" panose="020B0604020202020204" pitchFamily="34" charset="0"/>
                  <a:cs typeface="Arial" panose="020B0604020202020204" pitchFamily="34" charset="0"/>
                </a:rPr>
                <a:t>Staphylococcus aureus</a:t>
              </a:r>
            </a:p>
            <a:p>
              <a:pPr algn="ctr"/>
              <a:r>
                <a:rPr lang="en-US" sz="1200" b="1" dirty="0">
                  <a:solidFill>
                    <a:schemeClr val="dk1"/>
                  </a:solidFill>
                  <a:latin typeface="Arial" panose="020B0604020202020204" pitchFamily="34" charset="0"/>
                  <a:cs typeface="Arial" panose="020B0604020202020204" pitchFamily="34" charset="0"/>
                </a:rPr>
                <a:t>(52 colonies)</a:t>
              </a:r>
              <a:endParaRPr lang="en-US" sz="1100" b="1" dirty="0">
                <a:latin typeface="Arial" panose="020B0604020202020204" pitchFamily="34" charset="0"/>
                <a:cs typeface="Arial" panose="020B0604020202020204" pitchFamily="34" charset="0"/>
              </a:endParaRPr>
            </a:p>
          </p:txBody>
        </p:sp>
        <p:pic>
          <p:nvPicPr>
            <p:cNvPr id="13" name="Picture 12" descr="Calendar&#10;&#10;Description automatically generated with medium confidence">
              <a:extLst>
                <a:ext uri="{FF2B5EF4-FFF2-40B4-BE49-F238E27FC236}">
                  <a16:creationId xmlns:a16="http://schemas.microsoft.com/office/drawing/2014/main" id="{B95B686A-1C0D-2C4F-BE0F-2C7B41129265}"/>
                </a:ext>
              </a:extLst>
            </p:cNvPr>
            <p:cNvPicPr>
              <a:picLocks noChangeAspect="1"/>
            </p:cNvPicPr>
            <p:nvPr/>
          </p:nvPicPr>
          <p:blipFill rotWithShape="1">
            <a:blip r:embed="rId17" cstate="email">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a:ext>
              </a:extLst>
            </a:blip>
            <a:srcRect/>
            <a:stretch/>
          </p:blipFill>
          <p:spPr>
            <a:xfrm rot="5400000">
              <a:off x="5519493" y="1300740"/>
              <a:ext cx="1808067" cy="1846028"/>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4AFE83E7-E9C1-2830-20D3-CDE4F0145755}"/>
                </a:ext>
              </a:extLst>
            </p:cNvPr>
            <p:cNvSpPr txBox="1"/>
            <p:nvPr/>
          </p:nvSpPr>
          <p:spPr>
            <a:xfrm>
              <a:off x="5514951" y="795185"/>
              <a:ext cx="1853391" cy="461665"/>
            </a:xfrm>
            <a:prstGeom prst="rect">
              <a:avLst/>
            </a:prstGeom>
            <a:noFill/>
          </p:spPr>
          <p:txBody>
            <a:bodyPr wrap="none" rtlCol="0">
              <a:spAutoFit/>
            </a:bodyPr>
            <a:lstStyle/>
            <a:p>
              <a:pPr algn="ctr"/>
              <a:r>
                <a:rPr lang="en-US" sz="1200" b="1" i="1" kern="1200" dirty="0">
                  <a:solidFill>
                    <a:schemeClr val="dk1"/>
                  </a:solidFill>
                  <a:latin typeface="Arial" panose="020B0604020202020204" pitchFamily="34" charset="0"/>
                  <a:cs typeface="Arial" panose="020B0604020202020204" pitchFamily="34" charset="0"/>
                </a:rPr>
                <a:t>Klebsiella pneumoniae</a:t>
              </a:r>
            </a:p>
            <a:p>
              <a:pPr algn="ctr"/>
              <a:r>
                <a:rPr lang="en-US" sz="1200" b="1" dirty="0">
                  <a:solidFill>
                    <a:schemeClr val="dk1"/>
                  </a:solidFill>
                  <a:latin typeface="Arial" panose="020B0604020202020204" pitchFamily="34" charset="0"/>
                  <a:cs typeface="Arial" panose="020B0604020202020204" pitchFamily="34" charset="0"/>
                </a:rPr>
                <a:t>(49 colonies)</a:t>
              </a:r>
              <a:endParaRPr lang="en-US" sz="1200" b="1" kern="1200" dirty="0">
                <a:solidFill>
                  <a:schemeClr val="dk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810BA2E-FE1F-C998-128B-EBD1C1E1A93C}"/>
                </a:ext>
              </a:extLst>
            </p:cNvPr>
            <p:cNvSpPr txBox="1"/>
            <p:nvPr/>
          </p:nvSpPr>
          <p:spPr>
            <a:xfrm>
              <a:off x="1710352" y="1294957"/>
              <a:ext cx="1425390"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52 colonies/plate</a:t>
              </a:r>
            </a:p>
          </p:txBody>
        </p:sp>
        <p:sp>
          <p:nvSpPr>
            <p:cNvPr id="16" name="TextBox 15">
              <a:extLst>
                <a:ext uri="{FF2B5EF4-FFF2-40B4-BE49-F238E27FC236}">
                  <a16:creationId xmlns:a16="http://schemas.microsoft.com/office/drawing/2014/main" id="{C94F1610-463B-61DA-DCC3-2A3FB58117B3}"/>
                </a:ext>
              </a:extLst>
            </p:cNvPr>
            <p:cNvSpPr txBox="1"/>
            <p:nvPr/>
          </p:nvSpPr>
          <p:spPr>
            <a:xfrm>
              <a:off x="110883" y="3202559"/>
              <a:ext cx="1091966" cy="461665"/>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96 well plate</a:t>
              </a:r>
            </a:p>
            <a:p>
              <a:pPr algn="ctr"/>
              <a:r>
                <a:rPr lang="en-US" sz="1200" b="1" dirty="0">
                  <a:latin typeface="Arial" panose="020B0604020202020204" pitchFamily="34" charset="0"/>
                  <a:cs typeface="Arial" panose="020B0604020202020204" pitchFamily="34" charset="0"/>
                </a:rPr>
                <a:t>(reference)</a:t>
              </a:r>
            </a:p>
          </p:txBody>
        </p:sp>
        <p:sp>
          <p:nvSpPr>
            <p:cNvPr id="17" name="TextBox 16">
              <a:extLst>
                <a:ext uri="{FF2B5EF4-FFF2-40B4-BE49-F238E27FC236}">
                  <a16:creationId xmlns:a16="http://schemas.microsoft.com/office/drawing/2014/main" id="{5374DB65-B13D-9FCA-AD29-78E0A2E22390}"/>
                </a:ext>
              </a:extLst>
            </p:cNvPr>
            <p:cNvSpPr txBox="1"/>
            <p:nvPr/>
          </p:nvSpPr>
          <p:spPr>
            <a:xfrm>
              <a:off x="1829067" y="655856"/>
              <a:ext cx="1488997" cy="276999"/>
            </a:xfrm>
            <a:prstGeom prst="rect">
              <a:avLst/>
            </a:prstGeom>
            <a:noFill/>
          </p:spPr>
          <p:txBody>
            <a:bodyPr wrap="none" rtlCol="0">
              <a:spAutoFit/>
            </a:bodyPr>
            <a:lstStyle/>
            <a:p>
              <a:r>
                <a:rPr lang="en-US" sz="1200" b="1" dirty="0"/>
                <a:t>Mapped wells/spots</a:t>
              </a:r>
            </a:p>
          </p:txBody>
        </p:sp>
        <p:sp>
          <p:nvSpPr>
            <p:cNvPr id="20" name="TextBox 19">
              <a:extLst>
                <a:ext uri="{FF2B5EF4-FFF2-40B4-BE49-F238E27FC236}">
                  <a16:creationId xmlns:a16="http://schemas.microsoft.com/office/drawing/2014/main" id="{52ACFEF3-46DC-2D1A-7FDB-993344E5F693}"/>
                </a:ext>
              </a:extLst>
            </p:cNvPr>
            <p:cNvSpPr txBox="1"/>
            <p:nvPr/>
          </p:nvSpPr>
          <p:spPr>
            <a:xfrm>
              <a:off x="6910907" y="536356"/>
              <a:ext cx="947119" cy="307777"/>
            </a:xfrm>
            <a:prstGeom prst="rect">
              <a:avLst/>
            </a:prstGeom>
            <a:noFill/>
          </p:spPr>
          <p:txBody>
            <a:bodyPr wrap="none" rtlCol="0">
              <a:spAutoFit/>
            </a:bodyPr>
            <a:lstStyle/>
            <a:p>
              <a:r>
                <a:rPr lang="en-US" sz="1400" b="1" dirty="0"/>
                <a:t>After 24hr</a:t>
              </a:r>
            </a:p>
          </p:txBody>
        </p:sp>
      </p:grpSp>
      <p:sp>
        <p:nvSpPr>
          <p:cNvPr id="23" name="Footer Placeholder 22">
            <a:extLst>
              <a:ext uri="{FF2B5EF4-FFF2-40B4-BE49-F238E27FC236}">
                <a16:creationId xmlns:a16="http://schemas.microsoft.com/office/drawing/2014/main" id="{F6BFBA17-94DC-0A63-FDD5-2593E340A014}"/>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249997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AAA8BD-3BFC-BB73-BBA5-337FD5721361}"/>
              </a:ext>
            </a:extLst>
          </p:cNvPr>
          <p:cNvSpPr>
            <a:spLocks noGrp="1"/>
          </p:cNvSpPr>
          <p:nvPr>
            <p:ph type="sldNum" sz="quarter" idx="12"/>
          </p:nvPr>
        </p:nvSpPr>
        <p:spPr/>
        <p:txBody>
          <a:bodyPr/>
          <a:lstStyle/>
          <a:p>
            <a:fld id="{EDF9D697-5A97-4DBF-8C13-4DFBB29D45D2}" type="slidenum">
              <a:rPr lang="en-US" smtClean="0"/>
              <a:t>21</a:t>
            </a:fld>
            <a:endParaRPr lang="en-US"/>
          </a:p>
        </p:txBody>
      </p:sp>
      <p:sp>
        <p:nvSpPr>
          <p:cNvPr id="8" name="TextBox 7">
            <a:extLst>
              <a:ext uri="{FF2B5EF4-FFF2-40B4-BE49-F238E27FC236}">
                <a16:creationId xmlns:a16="http://schemas.microsoft.com/office/drawing/2014/main" id="{5B9DB056-B224-60D4-6185-6D2CAA253D74}"/>
              </a:ext>
            </a:extLst>
          </p:cNvPr>
          <p:cNvSpPr txBox="1"/>
          <p:nvPr/>
        </p:nvSpPr>
        <p:spPr>
          <a:xfrm>
            <a:off x="-45694" y="2770933"/>
            <a:ext cx="2178951" cy="830997"/>
          </a:xfrm>
          <a:prstGeom prst="rect">
            <a:avLst/>
          </a:prstGeom>
          <a:noFill/>
        </p:spPr>
        <p:txBody>
          <a:bodyPr wrap="square" rtlCol="0">
            <a:spAutoFit/>
          </a:bodyPr>
          <a:lstStyle>
            <a:defPPr>
              <a:defRPr lang="en-US"/>
            </a:defPPr>
            <a:lvl1pPr>
              <a:defRPr sz="1600" b="1"/>
            </a:lvl1pPr>
          </a:lstStyle>
          <a:p>
            <a:pPr algn="ctr"/>
            <a:r>
              <a:rPr lang="en-US" dirty="0"/>
              <a:t>Methicillin-susceptible </a:t>
            </a:r>
            <a:r>
              <a:rPr lang="en-US" i="1" dirty="0"/>
              <a:t>staphylococcus aureus </a:t>
            </a:r>
          </a:p>
          <a:p>
            <a:pPr algn="ctr"/>
            <a:r>
              <a:rPr lang="en-US" dirty="0"/>
              <a:t>(MSSA)</a:t>
            </a:r>
          </a:p>
        </p:txBody>
      </p:sp>
      <p:sp>
        <p:nvSpPr>
          <p:cNvPr id="9" name="TextBox 8">
            <a:extLst>
              <a:ext uri="{FF2B5EF4-FFF2-40B4-BE49-F238E27FC236}">
                <a16:creationId xmlns:a16="http://schemas.microsoft.com/office/drawing/2014/main" id="{75FA83DE-78AB-5E0F-BF39-9784DAF2CF58}"/>
              </a:ext>
            </a:extLst>
          </p:cNvPr>
          <p:cNvSpPr txBox="1"/>
          <p:nvPr/>
        </p:nvSpPr>
        <p:spPr>
          <a:xfrm>
            <a:off x="2690579" y="1388572"/>
            <a:ext cx="921406" cy="830997"/>
          </a:xfrm>
          <a:prstGeom prst="rect">
            <a:avLst/>
          </a:prstGeom>
          <a:noFill/>
        </p:spPr>
        <p:txBody>
          <a:bodyPr wrap="none" rtlCol="0">
            <a:spAutoFit/>
          </a:bodyPr>
          <a:lstStyle/>
          <a:p>
            <a:pPr algn="ctr"/>
            <a:r>
              <a:rPr lang="en-US" sz="1600" b="1" dirty="0"/>
              <a:t>TSA agar</a:t>
            </a:r>
          </a:p>
          <a:p>
            <a:pPr algn="ctr"/>
            <a:r>
              <a:rPr lang="en-US" sz="1600" b="1" dirty="0"/>
              <a:t>0ug/ml</a:t>
            </a:r>
          </a:p>
          <a:p>
            <a:pPr algn="ctr"/>
            <a:endParaRPr lang="en-US" sz="1600" b="1" dirty="0"/>
          </a:p>
        </p:txBody>
      </p:sp>
      <p:cxnSp>
        <p:nvCxnSpPr>
          <p:cNvPr id="10" name="Straight Arrow Connector 9">
            <a:extLst>
              <a:ext uri="{FF2B5EF4-FFF2-40B4-BE49-F238E27FC236}">
                <a16:creationId xmlns:a16="http://schemas.microsoft.com/office/drawing/2014/main" id="{25C283E1-3967-ED09-DBE8-2C3B1E9CFCC0}"/>
              </a:ext>
            </a:extLst>
          </p:cNvPr>
          <p:cNvCxnSpPr>
            <a:cxnSpLocks/>
          </p:cNvCxnSpPr>
          <p:nvPr/>
        </p:nvCxnSpPr>
        <p:spPr>
          <a:xfrm flipH="1" flipV="1">
            <a:off x="5733088" y="2036038"/>
            <a:ext cx="19320" cy="2108200"/>
          </a:xfrm>
          <a:prstGeom prst="straightConnector1">
            <a:avLst/>
          </a:prstGeom>
          <a:ln w="38100" cmpd="sng">
            <a:tailEnd type="triangle"/>
          </a:ln>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E06ACFF2-1371-04DC-FC84-2A917981DF0D}"/>
              </a:ext>
            </a:extLst>
          </p:cNvPr>
          <p:cNvSpPr txBox="1"/>
          <p:nvPr/>
        </p:nvSpPr>
        <p:spPr>
          <a:xfrm>
            <a:off x="5057088" y="3846703"/>
            <a:ext cx="533736" cy="338554"/>
          </a:xfrm>
          <a:prstGeom prst="rect">
            <a:avLst/>
          </a:prstGeom>
          <a:noFill/>
        </p:spPr>
        <p:txBody>
          <a:bodyPr wrap="none" rtlCol="0">
            <a:spAutoFit/>
          </a:bodyPr>
          <a:lstStyle/>
          <a:p>
            <a:r>
              <a:rPr lang="en-US" sz="1600" b="1" dirty="0"/>
              <a:t>Low</a:t>
            </a:r>
          </a:p>
        </p:txBody>
      </p:sp>
      <p:sp>
        <p:nvSpPr>
          <p:cNvPr id="12" name="TextBox 11">
            <a:extLst>
              <a:ext uri="{FF2B5EF4-FFF2-40B4-BE49-F238E27FC236}">
                <a16:creationId xmlns:a16="http://schemas.microsoft.com/office/drawing/2014/main" id="{B30E071D-29D4-588D-3806-F668EF3B2A4F}"/>
              </a:ext>
            </a:extLst>
          </p:cNvPr>
          <p:cNvSpPr txBox="1"/>
          <p:nvPr/>
        </p:nvSpPr>
        <p:spPr>
          <a:xfrm>
            <a:off x="5033876" y="1933962"/>
            <a:ext cx="619080" cy="338554"/>
          </a:xfrm>
          <a:prstGeom prst="rect">
            <a:avLst/>
          </a:prstGeom>
          <a:noFill/>
        </p:spPr>
        <p:txBody>
          <a:bodyPr wrap="none" rtlCol="0">
            <a:spAutoFit/>
          </a:bodyPr>
          <a:lstStyle/>
          <a:p>
            <a:r>
              <a:rPr lang="en-US" sz="1600" b="1" dirty="0"/>
              <a:t>High </a:t>
            </a:r>
          </a:p>
        </p:txBody>
      </p:sp>
      <p:sp>
        <p:nvSpPr>
          <p:cNvPr id="13" name="TextBox 12">
            <a:extLst>
              <a:ext uri="{FF2B5EF4-FFF2-40B4-BE49-F238E27FC236}">
                <a16:creationId xmlns:a16="http://schemas.microsoft.com/office/drawing/2014/main" id="{CE3E2BBD-9D4D-A464-A144-A528480574FE}"/>
              </a:ext>
            </a:extLst>
          </p:cNvPr>
          <p:cNvSpPr txBox="1"/>
          <p:nvPr/>
        </p:nvSpPr>
        <p:spPr>
          <a:xfrm>
            <a:off x="6440966" y="1346852"/>
            <a:ext cx="1299580" cy="830997"/>
          </a:xfrm>
          <a:prstGeom prst="rect">
            <a:avLst/>
          </a:prstGeom>
          <a:noFill/>
        </p:spPr>
        <p:txBody>
          <a:bodyPr wrap="square">
            <a:spAutoFit/>
          </a:bodyPr>
          <a:lstStyle/>
          <a:p>
            <a:pPr algn="ctr"/>
            <a:r>
              <a:rPr lang="en-US" sz="1600" b="1" dirty="0"/>
              <a:t>AGA agar</a:t>
            </a:r>
          </a:p>
          <a:p>
            <a:pPr algn="ctr"/>
            <a:r>
              <a:rPr lang="en-US" sz="1600" b="1" dirty="0"/>
              <a:t>Total 1ug/mL</a:t>
            </a:r>
          </a:p>
          <a:p>
            <a:pPr algn="ctr"/>
            <a:endParaRPr lang="en-US" sz="1600" b="1" dirty="0"/>
          </a:p>
        </p:txBody>
      </p:sp>
      <p:sp>
        <p:nvSpPr>
          <p:cNvPr id="14" name="TextBox 13">
            <a:extLst>
              <a:ext uri="{FF2B5EF4-FFF2-40B4-BE49-F238E27FC236}">
                <a16:creationId xmlns:a16="http://schemas.microsoft.com/office/drawing/2014/main" id="{70859933-DCA6-5375-8090-CBCFA094B106}"/>
              </a:ext>
            </a:extLst>
          </p:cNvPr>
          <p:cNvSpPr txBox="1"/>
          <p:nvPr/>
        </p:nvSpPr>
        <p:spPr>
          <a:xfrm>
            <a:off x="9547127" y="1270345"/>
            <a:ext cx="1299580" cy="584775"/>
          </a:xfrm>
          <a:prstGeom prst="rect">
            <a:avLst/>
          </a:prstGeom>
          <a:noFill/>
        </p:spPr>
        <p:txBody>
          <a:bodyPr wrap="square">
            <a:spAutoFit/>
          </a:bodyPr>
          <a:lstStyle/>
          <a:p>
            <a:pPr algn="ctr"/>
            <a:r>
              <a:rPr lang="en-US" sz="1600" b="1" dirty="0"/>
              <a:t>AGA agar</a:t>
            </a:r>
          </a:p>
          <a:p>
            <a:pPr algn="ctr"/>
            <a:r>
              <a:rPr lang="en-US" sz="1600" b="1" dirty="0"/>
              <a:t>Total 2ug/mL</a:t>
            </a:r>
            <a:endParaRPr lang="en-US" sz="1600" dirty="0"/>
          </a:p>
        </p:txBody>
      </p:sp>
      <p:pic>
        <p:nvPicPr>
          <p:cNvPr id="15" name="Picture 14" descr="Shape, circle&#10;&#10;Description automatically generated">
            <a:extLst>
              <a:ext uri="{FF2B5EF4-FFF2-40B4-BE49-F238E27FC236}">
                <a16:creationId xmlns:a16="http://schemas.microsoft.com/office/drawing/2014/main" id="{DD648770-E368-DB12-0C26-35EF20C5247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rot="5204039">
            <a:off x="5884198" y="1926765"/>
            <a:ext cx="2282503" cy="2324704"/>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picture containing case, cosmetic&#10;&#10;Description automatically generated">
            <a:extLst>
              <a:ext uri="{FF2B5EF4-FFF2-40B4-BE49-F238E27FC236}">
                <a16:creationId xmlns:a16="http://schemas.microsoft.com/office/drawing/2014/main" id="{ACCFF292-2DA1-7E43-5BEE-D0C88C03DA8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a:stretch/>
        </p:blipFill>
        <p:spPr>
          <a:xfrm rot="5400000">
            <a:off x="5783617" y="4360302"/>
            <a:ext cx="2290052" cy="2352469"/>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a:extLst>
              <a:ext uri="{FF2B5EF4-FFF2-40B4-BE49-F238E27FC236}">
                <a16:creationId xmlns:a16="http://schemas.microsoft.com/office/drawing/2014/main" id="{44298960-E859-3BB0-05F4-EF78DBDAD897}"/>
              </a:ext>
            </a:extLst>
          </p:cNvPr>
          <p:cNvGrpSpPr/>
          <p:nvPr/>
        </p:nvGrpSpPr>
        <p:grpSpPr>
          <a:xfrm>
            <a:off x="4378186" y="1065496"/>
            <a:ext cx="2213076" cy="970542"/>
            <a:chOff x="5452610" y="1468065"/>
            <a:chExt cx="2133438" cy="989126"/>
          </a:xfrm>
        </p:grpSpPr>
        <p:grpSp>
          <p:nvGrpSpPr>
            <p:cNvPr id="18" name="Group 17">
              <a:extLst>
                <a:ext uri="{FF2B5EF4-FFF2-40B4-BE49-F238E27FC236}">
                  <a16:creationId xmlns:a16="http://schemas.microsoft.com/office/drawing/2014/main" id="{8CCE2988-5311-4DEF-BF0A-F9B8F4F09086}"/>
                </a:ext>
              </a:extLst>
            </p:cNvPr>
            <p:cNvGrpSpPr/>
            <p:nvPr/>
          </p:nvGrpSpPr>
          <p:grpSpPr>
            <a:xfrm>
              <a:off x="5829817" y="1481294"/>
              <a:ext cx="1299580" cy="700667"/>
              <a:chOff x="2209798" y="2190750"/>
              <a:chExt cx="1083545" cy="561955"/>
            </a:xfrm>
          </p:grpSpPr>
          <p:sp>
            <p:nvSpPr>
              <p:cNvPr id="23" name="Right Triangle 22">
                <a:extLst>
                  <a:ext uri="{FF2B5EF4-FFF2-40B4-BE49-F238E27FC236}">
                    <a16:creationId xmlns:a16="http://schemas.microsoft.com/office/drawing/2014/main" id="{CF459C67-9765-D19C-4DD0-8B886E8D288D}"/>
                  </a:ext>
                </a:extLst>
              </p:cNvPr>
              <p:cNvSpPr/>
              <p:nvPr/>
            </p:nvSpPr>
            <p:spPr>
              <a:xfrm flipH="1">
                <a:off x="2209798" y="2190751"/>
                <a:ext cx="1083543" cy="561954"/>
              </a:xfrm>
              <a:prstGeom prst="r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Right Triangle 23">
                <a:extLst>
                  <a:ext uri="{FF2B5EF4-FFF2-40B4-BE49-F238E27FC236}">
                    <a16:creationId xmlns:a16="http://schemas.microsoft.com/office/drawing/2014/main" id="{E3B5E713-619D-1722-9551-3FB918832127}"/>
                  </a:ext>
                </a:extLst>
              </p:cNvPr>
              <p:cNvSpPr/>
              <p:nvPr/>
            </p:nvSpPr>
            <p:spPr>
              <a:xfrm flipV="1">
                <a:off x="2209800" y="2190750"/>
                <a:ext cx="1083543" cy="561954"/>
              </a:xfrm>
              <a:prstGeom prst="r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9" name="TextBox 18">
              <a:extLst>
                <a:ext uri="{FF2B5EF4-FFF2-40B4-BE49-F238E27FC236}">
                  <a16:creationId xmlns:a16="http://schemas.microsoft.com/office/drawing/2014/main" id="{46BC5C95-9530-8C76-0D2A-102182F830CE}"/>
                </a:ext>
              </a:extLst>
            </p:cNvPr>
            <p:cNvSpPr txBox="1"/>
            <p:nvPr/>
          </p:nvSpPr>
          <p:spPr>
            <a:xfrm>
              <a:off x="6273246" y="1825013"/>
              <a:ext cx="986295" cy="632178"/>
            </a:xfrm>
            <a:prstGeom prst="rect">
              <a:avLst/>
            </a:prstGeom>
            <a:noFill/>
          </p:spPr>
          <p:txBody>
            <a:bodyPr wrap="square" rtlCol="0">
              <a:spAutoFit/>
            </a:bodyPr>
            <a:lstStyle/>
            <a:p>
              <a:r>
                <a:rPr lang="en-US" sz="1000" b="1" dirty="0"/>
                <a:t>Layer1 :TSA agar Oxacillin</a:t>
              </a:r>
            </a:p>
          </p:txBody>
        </p:sp>
        <p:sp>
          <p:nvSpPr>
            <p:cNvPr id="20" name="TextBox 19">
              <a:extLst>
                <a:ext uri="{FF2B5EF4-FFF2-40B4-BE49-F238E27FC236}">
                  <a16:creationId xmlns:a16="http://schemas.microsoft.com/office/drawing/2014/main" id="{1863B843-AAE9-D172-BA17-3933B825394C}"/>
                </a:ext>
              </a:extLst>
            </p:cNvPr>
            <p:cNvSpPr txBox="1"/>
            <p:nvPr/>
          </p:nvSpPr>
          <p:spPr>
            <a:xfrm>
              <a:off x="5786280" y="1468065"/>
              <a:ext cx="957191" cy="456573"/>
            </a:xfrm>
            <a:prstGeom prst="rect">
              <a:avLst/>
            </a:prstGeom>
            <a:noFill/>
          </p:spPr>
          <p:txBody>
            <a:bodyPr wrap="square" rtlCol="0">
              <a:spAutoFit/>
            </a:bodyPr>
            <a:lstStyle/>
            <a:p>
              <a:r>
                <a:rPr lang="en-US" sz="1000" b="1" dirty="0"/>
                <a:t>Layer 2: TSA agar</a:t>
              </a:r>
            </a:p>
          </p:txBody>
        </p:sp>
        <p:sp>
          <p:nvSpPr>
            <p:cNvPr id="21" name="TextBox 20">
              <a:extLst>
                <a:ext uri="{FF2B5EF4-FFF2-40B4-BE49-F238E27FC236}">
                  <a16:creationId xmlns:a16="http://schemas.microsoft.com/office/drawing/2014/main" id="{F769557C-779C-5E2E-2560-3DC2FFF24854}"/>
                </a:ext>
              </a:extLst>
            </p:cNvPr>
            <p:cNvSpPr txBox="1"/>
            <p:nvPr/>
          </p:nvSpPr>
          <p:spPr>
            <a:xfrm>
              <a:off x="7082823" y="1635997"/>
              <a:ext cx="503225" cy="280968"/>
            </a:xfrm>
            <a:prstGeom prst="rect">
              <a:avLst/>
            </a:prstGeom>
            <a:noFill/>
          </p:spPr>
          <p:txBody>
            <a:bodyPr wrap="none" rtlCol="0">
              <a:spAutoFit/>
            </a:bodyPr>
            <a:lstStyle/>
            <a:p>
              <a:r>
                <a:rPr lang="en-US" sz="1000" b="1" dirty="0"/>
                <a:t>High</a:t>
              </a:r>
            </a:p>
          </p:txBody>
        </p:sp>
        <p:sp>
          <p:nvSpPr>
            <p:cNvPr id="22" name="TextBox 21">
              <a:extLst>
                <a:ext uri="{FF2B5EF4-FFF2-40B4-BE49-F238E27FC236}">
                  <a16:creationId xmlns:a16="http://schemas.microsoft.com/office/drawing/2014/main" id="{59E2B6DA-4904-B90F-D769-2E8E4BFB2106}"/>
                </a:ext>
              </a:extLst>
            </p:cNvPr>
            <p:cNvSpPr txBox="1"/>
            <p:nvPr/>
          </p:nvSpPr>
          <p:spPr>
            <a:xfrm>
              <a:off x="5452610" y="1660980"/>
              <a:ext cx="476760" cy="280968"/>
            </a:xfrm>
            <a:prstGeom prst="rect">
              <a:avLst/>
            </a:prstGeom>
            <a:noFill/>
          </p:spPr>
          <p:txBody>
            <a:bodyPr wrap="none" rtlCol="0">
              <a:spAutoFit/>
            </a:bodyPr>
            <a:lstStyle/>
            <a:p>
              <a:r>
                <a:rPr lang="en-US" sz="1000" b="1" dirty="0"/>
                <a:t>Low</a:t>
              </a:r>
            </a:p>
          </p:txBody>
        </p:sp>
      </p:grpSp>
      <p:sp>
        <p:nvSpPr>
          <p:cNvPr id="25" name="TextBox 24">
            <a:extLst>
              <a:ext uri="{FF2B5EF4-FFF2-40B4-BE49-F238E27FC236}">
                <a16:creationId xmlns:a16="http://schemas.microsoft.com/office/drawing/2014/main" id="{0A7AE822-B146-CD2E-BAA5-02AAE6392E96}"/>
              </a:ext>
            </a:extLst>
          </p:cNvPr>
          <p:cNvSpPr txBox="1"/>
          <p:nvPr/>
        </p:nvSpPr>
        <p:spPr>
          <a:xfrm>
            <a:off x="4538362" y="2764399"/>
            <a:ext cx="1237825" cy="523220"/>
          </a:xfrm>
          <a:prstGeom prst="rect">
            <a:avLst/>
          </a:prstGeom>
          <a:noFill/>
        </p:spPr>
        <p:txBody>
          <a:bodyPr wrap="square" rtlCol="0">
            <a:spAutoFit/>
          </a:bodyPr>
          <a:lstStyle/>
          <a:p>
            <a:pPr algn="ctr"/>
            <a:r>
              <a:rPr lang="en-US" sz="1400" b="1" dirty="0"/>
              <a:t>Oxacillin concentration </a:t>
            </a:r>
          </a:p>
        </p:txBody>
      </p:sp>
      <p:sp>
        <p:nvSpPr>
          <p:cNvPr id="26" name="TextBox 25">
            <a:extLst>
              <a:ext uri="{FF2B5EF4-FFF2-40B4-BE49-F238E27FC236}">
                <a16:creationId xmlns:a16="http://schemas.microsoft.com/office/drawing/2014/main" id="{61D42FDA-40CF-C206-2F05-4D65AAC0B2B3}"/>
              </a:ext>
            </a:extLst>
          </p:cNvPr>
          <p:cNvSpPr txBox="1"/>
          <p:nvPr/>
        </p:nvSpPr>
        <p:spPr>
          <a:xfrm flipH="1">
            <a:off x="7304099" y="867531"/>
            <a:ext cx="2052543" cy="338554"/>
          </a:xfrm>
          <a:prstGeom prst="rect">
            <a:avLst/>
          </a:prstGeom>
          <a:noFill/>
        </p:spPr>
        <p:txBody>
          <a:bodyPr wrap="square" rtlCol="0">
            <a:spAutoFit/>
          </a:bodyPr>
          <a:lstStyle/>
          <a:p>
            <a:r>
              <a:rPr lang="en-US" sz="1600" b="1" dirty="0"/>
              <a:t>Incubation time: 15hr</a:t>
            </a:r>
          </a:p>
        </p:txBody>
      </p:sp>
      <p:sp>
        <p:nvSpPr>
          <p:cNvPr id="27" name="TextBox 26">
            <a:extLst>
              <a:ext uri="{FF2B5EF4-FFF2-40B4-BE49-F238E27FC236}">
                <a16:creationId xmlns:a16="http://schemas.microsoft.com/office/drawing/2014/main" id="{3B4D6B37-46B7-227F-FF7E-B0DEEB0D904F}"/>
              </a:ext>
            </a:extLst>
          </p:cNvPr>
          <p:cNvSpPr txBox="1"/>
          <p:nvPr/>
        </p:nvSpPr>
        <p:spPr>
          <a:xfrm flipH="1">
            <a:off x="2126110" y="905650"/>
            <a:ext cx="2178951" cy="338554"/>
          </a:xfrm>
          <a:prstGeom prst="rect">
            <a:avLst/>
          </a:prstGeom>
          <a:noFill/>
        </p:spPr>
        <p:txBody>
          <a:bodyPr wrap="square" rtlCol="0">
            <a:spAutoFit/>
          </a:bodyPr>
          <a:lstStyle/>
          <a:p>
            <a:r>
              <a:rPr lang="en-US" sz="1600" b="1" dirty="0"/>
              <a:t>Incubation time: 11hr</a:t>
            </a:r>
          </a:p>
        </p:txBody>
      </p:sp>
      <p:pic>
        <p:nvPicPr>
          <p:cNvPr id="30" name="Picture 29" descr="A picture containing case, dishware, Petri dish, tableware&#10;&#10;Description automatically generated">
            <a:extLst>
              <a:ext uri="{FF2B5EF4-FFF2-40B4-BE49-F238E27FC236}">
                <a16:creationId xmlns:a16="http://schemas.microsoft.com/office/drawing/2014/main" id="{855D6535-41AB-CA55-AD7E-8EC74A2B73D1}"/>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rcRect/>
          <a:stretch/>
        </p:blipFill>
        <p:spPr>
          <a:xfrm>
            <a:off x="2132133" y="1962504"/>
            <a:ext cx="2290284" cy="2290051"/>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descr="A planet in space&#10;&#10;Description automatically generated with medium confidence">
            <a:extLst>
              <a:ext uri="{FF2B5EF4-FFF2-40B4-BE49-F238E27FC236}">
                <a16:creationId xmlns:a16="http://schemas.microsoft.com/office/drawing/2014/main" id="{3F700BBE-6C2D-B41E-F810-EE80F569CD1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82178" y="4399951"/>
            <a:ext cx="2278247" cy="2281612"/>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descr="Shape, circle&#10;&#10;Description automatically generated">
            <a:extLst>
              <a:ext uri="{FF2B5EF4-FFF2-40B4-BE49-F238E27FC236}">
                <a16:creationId xmlns:a16="http://schemas.microsoft.com/office/drawing/2014/main" id="{16D29DC1-94CE-4512-129B-01D022ED40AD}"/>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rcRect/>
          <a:stretch/>
        </p:blipFill>
        <p:spPr>
          <a:xfrm rot="5400000">
            <a:off x="9027710" y="4360785"/>
            <a:ext cx="2324766" cy="2316791"/>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descr="A picture containing case, accessory&#10;&#10;Description automatically generated">
            <a:extLst>
              <a:ext uri="{FF2B5EF4-FFF2-40B4-BE49-F238E27FC236}">
                <a16:creationId xmlns:a16="http://schemas.microsoft.com/office/drawing/2014/main" id="{5154672C-1F98-A6BD-965C-B11ED98C06A2}"/>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100000"/>
                    </a14:imgEffect>
                    <a14:imgEffect>
                      <a14:brightnessContrast bright="-9000" contrast="45000"/>
                    </a14:imgEffect>
                  </a14:imgLayer>
                </a14:imgProps>
              </a:ext>
              <a:ext uri="{28A0092B-C50C-407E-A947-70E740481C1C}">
                <a14:useLocalDpi xmlns:a14="http://schemas.microsoft.com/office/drawing/2010/main"/>
              </a:ext>
            </a:extLst>
          </a:blip>
          <a:srcRect/>
          <a:stretch/>
        </p:blipFill>
        <p:spPr>
          <a:xfrm rot="18842283">
            <a:off x="9068279" y="1823157"/>
            <a:ext cx="2336855" cy="2353426"/>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40" name="Title 1">
            <a:extLst>
              <a:ext uri="{FF2B5EF4-FFF2-40B4-BE49-F238E27FC236}">
                <a16:creationId xmlns:a16="http://schemas.microsoft.com/office/drawing/2014/main" id="{63CA2F17-6B9A-A91A-0C7A-EC92888A8F5D}"/>
              </a:ext>
            </a:extLst>
          </p:cNvPr>
          <p:cNvSpPr txBox="1">
            <a:spLocks/>
          </p:cNvSpPr>
          <p:nvPr/>
        </p:nvSpPr>
        <p:spPr>
          <a:xfrm>
            <a:off x="-165847" y="-102837"/>
            <a:ext cx="12523694" cy="928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t>Patterning antibiotic susceptible &amp; resistant bacteria on antibiotic gradient plate</a:t>
            </a:r>
          </a:p>
        </p:txBody>
      </p:sp>
      <p:sp>
        <p:nvSpPr>
          <p:cNvPr id="41" name="TextBox 40">
            <a:extLst>
              <a:ext uri="{FF2B5EF4-FFF2-40B4-BE49-F238E27FC236}">
                <a16:creationId xmlns:a16="http://schemas.microsoft.com/office/drawing/2014/main" id="{CF43BE57-82CE-3689-EE44-4F18D786BA68}"/>
              </a:ext>
            </a:extLst>
          </p:cNvPr>
          <p:cNvSpPr txBox="1"/>
          <p:nvPr/>
        </p:nvSpPr>
        <p:spPr>
          <a:xfrm>
            <a:off x="-52841" y="4999500"/>
            <a:ext cx="2178951" cy="830997"/>
          </a:xfrm>
          <a:prstGeom prst="rect">
            <a:avLst/>
          </a:prstGeom>
          <a:noFill/>
        </p:spPr>
        <p:txBody>
          <a:bodyPr wrap="square" rtlCol="0">
            <a:spAutoFit/>
          </a:bodyPr>
          <a:lstStyle>
            <a:defPPr>
              <a:defRPr lang="en-US"/>
            </a:defPPr>
            <a:lvl1pPr>
              <a:defRPr sz="1600" b="1"/>
            </a:lvl1pPr>
          </a:lstStyle>
          <a:p>
            <a:pPr algn="ctr"/>
            <a:r>
              <a:rPr lang="en-US" dirty="0"/>
              <a:t>Methicillin-resistant </a:t>
            </a:r>
            <a:r>
              <a:rPr lang="en-US" i="1" dirty="0"/>
              <a:t>staphylococcus aureus </a:t>
            </a:r>
          </a:p>
          <a:p>
            <a:pPr algn="ctr"/>
            <a:r>
              <a:rPr lang="en-US" dirty="0"/>
              <a:t>(MRSA)</a:t>
            </a:r>
          </a:p>
        </p:txBody>
      </p:sp>
      <p:sp>
        <p:nvSpPr>
          <p:cNvPr id="42" name="Footer Placeholder 41">
            <a:extLst>
              <a:ext uri="{FF2B5EF4-FFF2-40B4-BE49-F238E27FC236}">
                <a16:creationId xmlns:a16="http://schemas.microsoft.com/office/drawing/2014/main" id="{ADCFD1CF-FC0B-1A09-8729-D419A76AE740}"/>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4133942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865D6A8-EE9D-7AE4-4B7D-40C5B2A735A6}"/>
              </a:ext>
            </a:extLst>
          </p:cNvPr>
          <p:cNvSpPr txBox="1"/>
          <p:nvPr/>
        </p:nvSpPr>
        <p:spPr>
          <a:xfrm>
            <a:off x="2207355" y="1207306"/>
            <a:ext cx="1299580" cy="738664"/>
          </a:xfrm>
          <a:prstGeom prst="rect">
            <a:avLst/>
          </a:prstGeom>
          <a:noFill/>
        </p:spPr>
        <p:txBody>
          <a:bodyPr wrap="square">
            <a:spAutoFit/>
          </a:bodyPr>
          <a:lstStyle/>
          <a:p>
            <a:pPr algn="ctr"/>
            <a:r>
              <a:rPr lang="en-US" sz="1400" b="1" dirty="0"/>
              <a:t>AGA agar</a:t>
            </a:r>
          </a:p>
          <a:p>
            <a:pPr algn="ctr"/>
            <a:r>
              <a:rPr lang="en-US" sz="1400" b="1" dirty="0"/>
              <a:t>Total 1ug/mL</a:t>
            </a:r>
          </a:p>
          <a:p>
            <a:pPr algn="ctr"/>
            <a:endParaRPr lang="en-US" sz="1400" b="1" dirty="0"/>
          </a:p>
        </p:txBody>
      </p:sp>
      <p:sp>
        <p:nvSpPr>
          <p:cNvPr id="23" name="TextBox 22">
            <a:extLst>
              <a:ext uri="{FF2B5EF4-FFF2-40B4-BE49-F238E27FC236}">
                <a16:creationId xmlns:a16="http://schemas.microsoft.com/office/drawing/2014/main" id="{0995609D-9BA2-5548-7AF6-1F56B52E2B9E}"/>
              </a:ext>
            </a:extLst>
          </p:cNvPr>
          <p:cNvSpPr txBox="1"/>
          <p:nvPr/>
        </p:nvSpPr>
        <p:spPr>
          <a:xfrm flipH="1">
            <a:off x="4679771" y="735591"/>
            <a:ext cx="2149554" cy="338554"/>
          </a:xfrm>
          <a:prstGeom prst="rect">
            <a:avLst/>
          </a:prstGeom>
          <a:noFill/>
        </p:spPr>
        <p:txBody>
          <a:bodyPr wrap="square" rtlCol="0">
            <a:spAutoFit/>
          </a:bodyPr>
          <a:lstStyle/>
          <a:p>
            <a:r>
              <a:rPr lang="en-US" sz="1600" b="1" dirty="0"/>
              <a:t>Incubation time: 31hr</a:t>
            </a:r>
          </a:p>
        </p:txBody>
      </p:sp>
      <p:sp>
        <p:nvSpPr>
          <p:cNvPr id="29" name="TextBox 28">
            <a:extLst>
              <a:ext uri="{FF2B5EF4-FFF2-40B4-BE49-F238E27FC236}">
                <a16:creationId xmlns:a16="http://schemas.microsoft.com/office/drawing/2014/main" id="{278B6FB9-DEB7-B755-30EA-1A61FFAF8E2F}"/>
              </a:ext>
            </a:extLst>
          </p:cNvPr>
          <p:cNvSpPr txBox="1"/>
          <p:nvPr/>
        </p:nvSpPr>
        <p:spPr>
          <a:xfrm>
            <a:off x="4936454" y="1311059"/>
            <a:ext cx="1299580" cy="523220"/>
          </a:xfrm>
          <a:prstGeom prst="rect">
            <a:avLst/>
          </a:prstGeom>
          <a:noFill/>
        </p:spPr>
        <p:txBody>
          <a:bodyPr wrap="square">
            <a:spAutoFit/>
          </a:bodyPr>
          <a:lstStyle/>
          <a:p>
            <a:pPr algn="ctr"/>
            <a:r>
              <a:rPr lang="en-US" sz="1400" b="1" dirty="0"/>
              <a:t>AGA agar</a:t>
            </a:r>
          </a:p>
          <a:p>
            <a:pPr algn="ctr"/>
            <a:r>
              <a:rPr lang="en-US" sz="1400" b="1" dirty="0"/>
              <a:t>Total 2ug/mL</a:t>
            </a:r>
            <a:endParaRPr lang="en-US" sz="1400" dirty="0"/>
          </a:p>
        </p:txBody>
      </p:sp>
      <p:sp>
        <p:nvSpPr>
          <p:cNvPr id="38" name="TextBox 37">
            <a:extLst>
              <a:ext uri="{FF2B5EF4-FFF2-40B4-BE49-F238E27FC236}">
                <a16:creationId xmlns:a16="http://schemas.microsoft.com/office/drawing/2014/main" id="{A71E8F8C-4D56-4B63-8B6E-6890E381E461}"/>
              </a:ext>
            </a:extLst>
          </p:cNvPr>
          <p:cNvSpPr txBox="1"/>
          <p:nvPr/>
        </p:nvSpPr>
        <p:spPr>
          <a:xfrm>
            <a:off x="8737220" y="1311060"/>
            <a:ext cx="1299580" cy="523220"/>
          </a:xfrm>
          <a:prstGeom prst="rect">
            <a:avLst/>
          </a:prstGeom>
          <a:noFill/>
        </p:spPr>
        <p:txBody>
          <a:bodyPr wrap="square">
            <a:spAutoFit/>
          </a:bodyPr>
          <a:lstStyle/>
          <a:p>
            <a:pPr algn="ctr"/>
            <a:r>
              <a:rPr lang="en-US" sz="1400" b="1" dirty="0"/>
              <a:t>AGA agar</a:t>
            </a:r>
          </a:p>
          <a:p>
            <a:pPr algn="ctr"/>
            <a:r>
              <a:rPr lang="en-US" sz="1400" b="1" dirty="0"/>
              <a:t>Total 4ug/mL</a:t>
            </a:r>
            <a:endParaRPr lang="en-US" sz="1400" dirty="0"/>
          </a:p>
        </p:txBody>
      </p:sp>
      <p:cxnSp>
        <p:nvCxnSpPr>
          <p:cNvPr id="59" name="Straight Arrow Connector 58">
            <a:extLst>
              <a:ext uri="{FF2B5EF4-FFF2-40B4-BE49-F238E27FC236}">
                <a16:creationId xmlns:a16="http://schemas.microsoft.com/office/drawing/2014/main" id="{807FB892-4783-B810-EF21-BBBBA58222AB}"/>
              </a:ext>
            </a:extLst>
          </p:cNvPr>
          <p:cNvCxnSpPr>
            <a:cxnSpLocks/>
          </p:cNvCxnSpPr>
          <p:nvPr/>
        </p:nvCxnSpPr>
        <p:spPr>
          <a:xfrm flipV="1">
            <a:off x="10765104" y="1923773"/>
            <a:ext cx="0" cy="214237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60" name="TextBox 59">
            <a:extLst>
              <a:ext uri="{FF2B5EF4-FFF2-40B4-BE49-F238E27FC236}">
                <a16:creationId xmlns:a16="http://schemas.microsoft.com/office/drawing/2014/main" id="{B6F71C83-0802-84A1-CCA8-C29E637884F2}"/>
              </a:ext>
            </a:extLst>
          </p:cNvPr>
          <p:cNvSpPr txBox="1"/>
          <p:nvPr/>
        </p:nvSpPr>
        <p:spPr>
          <a:xfrm>
            <a:off x="10261464" y="3705935"/>
            <a:ext cx="488916" cy="307777"/>
          </a:xfrm>
          <a:prstGeom prst="rect">
            <a:avLst/>
          </a:prstGeom>
          <a:noFill/>
        </p:spPr>
        <p:txBody>
          <a:bodyPr wrap="none" rtlCol="0">
            <a:spAutoFit/>
          </a:bodyPr>
          <a:lstStyle/>
          <a:p>
            <a:r>
              <a:rPr lang="en-US" sz="1400" b="1" dirty="0"/>
              <a:t>Low</a:t>
            </a:r>
          </a:p>
        </p:txBody>
      </p:sp>
      <p:sp>
        <p:nvSpPr>
          <p:cNvPr id="61" name="TextBox 60">
            <a:extLst>
              <a:ext uri="{FF2B5EF4-FFF2-40B4-BE49-F238E27FC236}">
                <a16:creationId xmlns:a16="http://schemas.microsoft.com/office/drawing/2014/main" id="{237DBD1D-0D6F-BE1D-6F8D-CBEDCFEA70E9}"/>
              </a:ext>
            </a:extLst>
          </p:cNvPr>
          <p:cNvSpPr txBox="1"/>
          <p:nvPr/>
        </p:nvSpPr>
        <p:spPr>
          <a:xfrm>
            <a:off x="10213221" y="1826598"/>
            <a:ext cx="564578" cy="307777"/>
          </a:xfrm>
          <a:prstGeom prst="rect">
            <a:avLst/>
          </a:prstGeom>
          <a:noFill/>
        </p:spPr>
        <p:txBody>
          <a:bodyPr wrap="none" rtlCol="0">
            <a:spAutoFit/>
          </a:bodyPr>
          <a:lstStyle/>
          <a:p>
            <a:r>
              <a:rPr lang="en-US" sz="1400" b="1" dirty="0"/>
              <a:t>High </a:t>
            </a:r>
          </a:p>
        </p:txBody>
      </p:sp>
      <p:sp>
        <p:nvSpPr>
          <p:cNvPr id="62" name="TextBox 61">
            <a:extLst>
              <a:ext uri="{FF2B5EF4-FFF2-40B4-BE49-F238E27FC236}">
                <a16:creationId xmlns:a16="http://schemas.microsoft.com/office/drawing/2014/main" id="{C5A4D17C-81F4-439F-C350-A27C51E8742B}"/>
              </a:ext>
            </a:extLst>
          </p:cNvPr>
          <p:cNvSpPr txBox="1"/>
          <p:nvPr/>
        </p:nvSpPr>
        <p:spPr>
          <a:xfrm>
            <a:off x="10789428" y="2771081"/>
            <a:ext cx="1237825" cy="523220"/>
          </a:xfrm>
          <a:prstGeom prst="rect">
            <a:avLst/>
          </a:prstGeom>
          <a:noFill/>
        </p:spPr>
        <p:txBody>
          <a:bodyPr wrap="square" rtlCol="0">
            <a:spAutoFit/>
          </a:bodyPr>
          <a:lstStyle/>
          <a:p>
            <a:pPr algn="ctr"/>
            <a:r>
              <a:rPr lang="en-US" sz="1400" b="1" dirty="0"/>
              <a:t>Oxacillin Concentration </a:t>
            </a:r>
          </a:p>
        </p:txBody>
      </p:sp>
      <p:pic>
        <p:nvPicPr>
          <p:cNvPr id="63" name="Picture 62">
            <a:extLst>
              <a:ext uri="{FF2B5EF4-FFF2-40B4-BE49-F238E27FC236}">
                <a16:creationId xmlns:a16="http://schemas.microsoft.com/office/drawing/2014/main" id="{91CF0885-A072-F20F-DE7A-CA37C6575E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8166385" y="1851766"/>
            <a:ext cx="2272196" cy="2316792"/>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57" name="Picture 56" descr="Circle&#10;&#10;Description automatically generated with medium confidence">
            <a:extLst>
              <a:ext uri="{FF2B5EF4-FFF2-40B4-BE49-F238E27FC236}">
                <a16:creationId xmlns:a16="http://schemas.microsoft.com/office/drawing/2014/main" id="{F968E3F0-E228-2D1C-9743-43028BE0BA7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Effect>
                      <a14:colorTemperature colorTemp="7223"/>
                    </a14:imgEffect>
                    <a14:imgEffect>
                      <a14:brightnessContrast bright="-9000" contrast="45000"/>
                    </a14:imgEffect>
                  </a14:imgLayer>
                </a14:imgProps>
              </a:ext>
              <a:ext uri="{28A0092B-C50C-407E-A947-70E740481C1C}">
                <a14:useLocalDpi xmlns:a14="http://schemas.microsoft.com/office/drawing/2010/main"/>
              </a:ext>
            </a:extLst>
          </a:blip>
          <a:srcRect/>
          <a:stretch/>
        </p:blipFill>
        <p:spPr>
          <a:xfrm rot="5400000">
            <a:off x="4454964" y="1849354"/>
            <a:ext cx="2272197" cy="2316793"/>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80EA84DC-7F38-79DE-7843-EF68E89A9E7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149135">
            <a:off x="4475623" y="4284950"/>
            <a:ext cx="2230879" cy="2320050"/>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picture containing kitchenware&#10;&#10;Description automatically generated">
            <a:extLst>
              <a:ext uri="{FF2B5EF4-FFF2-40B4-BE49-F238E27FC236}">
                <a16:creationId xmlns:a16="http://schemas.microsoft.com/office/drawing/2014/main" id="{72F1C269-5FDB-F544-7F3C-EE777F1D10D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1741268" y="1746112"/>
            <a:ext cx="2252985" cy="2316793"/>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CEDE3B50-1171-5D42-7CA7-435B478AF1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217371">
            <a:off x="1658551" y="4168011"/>
            <a:ext cx="2251431" cy="2367571"/>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64" name="TextBox 63">
            <a:extLst>
              <a:ext uri="{FF2B5EF4-FFF2-40B4-BE49-F238E27FC236}">
                <a16:creationId xmlns:a16="http://schemas.microsoft.com/office/drawing/2014/main" id="{7B9D7E9A-4BA5-DB7C-4A7A-2C772F609DD5}"/>
              </a:ext>
            </a:extLst>
          </p:cNvPr>
          <p:cNvSpPr txBox="1"/>
          <p:nvPr/>
        </p:nvSpPr>
        <p:spPr>
          <a:xfrm>
            <a:off x="867206" y="5222617"/>
            <a:ext cx="1218173" cy="307777"/>
          </a:xfrm>
          <a:prstGeom prst="rect">
            <a:avLst/>
          </a:prstGeom>
          <a:noFill/>
        </p:spPr>
        <p:txBody>
          <a:bodyPr wrap="square">
            <a:spAutoFit/>
          </a:bodyPr>
          <a:lstStyle/>
          <a:p>
            <a:r>
              <a:rPr lang="en-US" sz="1400" b="1" dirty="0"/>
              <a:t>MRSA</a:t>
            </a:r>
            <a:endParaRPr lang="en-US" sz="1400" dirty="0"/>
          </a:p>
        </p:txBody>
      </p:sp>
      <p:sp>
        <p:nvSpPr>
          <p:cNvPr id="65" name="TextBox 64">
            <a:extLst>
              <a:ext uri="{FF2B5EF4-FFF2-40B4-BE49-F238E27FC236}">
                <a16:creationId xmlns:a16="http://schemas.microsoft.com/office/drawing/2014/main" id="{E1B2464E-4764-B72C-8226-9BE688C9CC3D}"/>
              </a:ext>
            </a:extLst>
          </p:cNvPr>
          <p:cNvSpPr txBox="1"/>
          <p:nvPr/>
        </p:nvSpPr>
        <p:spPr>
          <a:xfrm>
            <a:off x="896814" y="2722500"/>
            <a:ext cx="800100" cy="307777"/>
          </a:xfrm>
          <a:prstGeom prst="rect">
            <a:avLst/>
          </a:prstGeom>
          <a:noFill/>
        </p:spPr>
        <p:txBody>
          <a:bodyPr wrap="square">
            <a:spAutoFit/>
          </a:bodyPr>
          <a:lstStyle/>
          <a:p>
            <a:r>
              <a:rPr lang="en-US" sz="1400" b="1" dirty="0"/>
              <a:t>MSSA</a:t>
            </a:r>
            <a:endParaRPr lang="en-US" sz="1400" dirty="0"/>
          </a:p>
        </p:txBody>
      </p:sp>
      <p:pic>
        <p:nvPicPr>
          <p:cNvPr id="66" name="Picture 65" descr="A picture containing case&#10;&#10;Description automatically generated">
            <a:extLst>
              <a:ext uri="{FF2B5EF4-FFF2-40B4-BE49-F238E27FC236}">
                <a16:creationId xmlns:a16="http://schemas.microsoft.com/office/drawing/2014/main" id="{CFF1A58C-5E85-C95C-1D8B-1BED70E45F9D}"/>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a:ext>
            </a:extLst>
          </a:blip>
          <a:srcRect/>
          <a:stretch/>
        </p:blipFill>
        <p:spPr>
          <a:xfrm rot="16200000">
            <a:off x="8176171" y="4317308"/>
            <a:ext cx="2287879" cy="2308532"/>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1">
            <a:extLst>
              <a:ext uri="{FF2B5EF4-FFF2-40B4-BE49-F238E27FC236}">
                <a16:creationId xmlns:a16="http://schemas.microsoft.com/office/drawing/2014/main" id="{622A6378-B233-B553-1C70-16AF9B2902F2}"/>
              </a:ext>
            </a:extLst>
          </p:cNvPr>
          <p:cNvSpPr txBox="1">
            <a:spLocks/>
          </p:cNvSpPr>
          <p:nvPr/>
        </p:nvSpPr>
        <p:spPr>
          <a:xfrm>
            <a:off x="1218367" y="-333327"/>
            <a:ext cx="126630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Patterning MSSA and MRSA on AGA plate (continued)</a:t>
            </a:r>
          </a:p>
        </p:txBody>
      </p:sp>
      <p:sp>
        <p:nvSpPr>
          <p:cNvPr id="19" name="Slide Number Placeholder 18">
            <a:extLst>
              <a:ext uri="{FF2B5EF4-FFF2-40B4-BE49-F238E27FC236}">
                <a16:creationId xmlns:a16="http://schemas.microsoft.com/office/drawing/2014/main" id="{159A06BC-A0BC-E78F-5ED6-2365CD47CC20}"/>
              </a:ext>
            </a:extLst>
          </p:cNvPr>
          <p:cNvSpPr>
            <a:spLocks noGrp="1"/>
          </p:cNvSpPr>
          <p:nvPr>
            <p:ph type="sldNum" sz="quarter" idx="12"/>
          </p:nvPr>
        </p:nvSpPr>
        <p:spPr>
          <a:xfrm>
            <a:off x="8665140" y="6421360"/>
            <a:ext cx="2743200" cy="365125"/>
          </a:xfrm>
        </p:spPr>
        <p:txBody>
          <a:bodyPr/>
          <a:lstStyle/>
          <a:p>
            <a:fld id="{B2DC25EE-239B-4C5F-AAD1-255A7D5F1EE2}" type="slidenum">
              <a:rPr lang="en-US" smtClean="0"/>
              <a:t>22</a:t>
            </a:fld>
            <a:endParaRPr lang="en-US"/>
          </a:p>
        </p:txBody>
      </p:sp>
      <p:sp>
        <p:nvSpPr>
          <p:cNvPr id="5" name="Footer Placeholder 4">
            <a:extLst>
              <a:ext uri="{FF2B5EF4-FFF2-40B4-BE49-F238E27FC236}">
                <a16:creationId xmlns:a16="http://schemas.microsoft.com/office/drawing/2014/main" id="{312FA903-A014-B483-26F9-55CE2A1B2DAD}"/>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2419356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7A0B-E1C7-C6C0-5BC2-F2E9F5232570}"/>
              </a:ext>
            </a:extLst>
          </p:cNvPr>
          <p:cNvSpPr>
            <a:spLocks noGrp="1"/>
          </p:cNvSpPr>
          <p:nvPr>
            <p:ph type="title"/>
          </p:nvPr>
        </p:nvSpPr>
        <p:spPr>
          <a:xfrm>
            <a:off x="518745" y="-187706"/>
            <a:ext cx="11015808" cy="1249351"/>
          </a:xfrm>
        </p:spPr>
        <p:txBody>
          <a:bodyPr>
            <a:normAutofit/>
          </a:bodyPr>
          <a:lstStyle/>
          <a:p>
            <a:pPr algn="ctr"/>
            <a:r>
              <a:rPr lang="en-US" sz="3600" b="1" dirty="0"/>
              <a:t>Bacterial identification using Elastic light scattering</a:t>
            </a:r>
            <a:endParaRPr lang="en-US" sz="6600" b="1" dirty="0"/>
          </a:p>
        </p:txBody>
      </p:sp>
      <p:sp>
        <p:nvSpPr>
          <p:cNvPr id="8" name="Slide Number Placeholder 7">
            <a:extLst>
              <a:ext uri="{FF2B5EF4-FFF2-40B4-BE49-F238E27FC236}">
                <a16:creationId xmlns:a16="http://schemas.microsoft.com/office/drawing/2014/main" id="{4065A045-BF85-B3A9-5FD4-C993E453EBDC}"/>
              </a:ext>
            </a:extLst>
          </p:cNvPr>
          <p:cNvSpPr>
            <a:spLocks noGrp="1"/>
          </p:cNvSpPr>
          <p:nvPr>
            <p:ph type="sldNum" sz="quarter" idx="12"/>
          </p:nvPr>
        </p:nvSpPr>
        <p:spPr/>
        <p:txBody>
          <a:bodyPr/>
          <a:lstStyle/>
          <a:p>
            <a:fld id="{B80ACAFC-F5A2-42F4-BFBD-7BEFAFA311DD}" type="slidenum">
              <a:rPr lang="en-US" smtClean="0"/>
              <a:t>23</a:t>
            </a:fld>
            <a:endParaRPr lang="en-US"/>
          </a:p>
        </p:txBody>
      </p:sp>
      <p:pic>
        <p:nvPicPr>
          <p:cNvPr id="21" name="Picture 20">
            <a:extLst>
              <a:ext uri="{FF2B5EF4-FFF2-40B4-BE49-F238E27FC236}">
                <a16:creationId xmlns:a16="http://schemas.microsoft.com/office/drawing/2014/main" id="{0AA81967-4E0F-E5A7-23F6-A4388C7661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5953" y="4074836"/>
            <a:ext cx="7854948" cy="2360748"/>
          </a:xfrm>
          <a:prstGeom prst="rect">
            <a:avLst/>
          </a:prstGeom>
        </p:spPr>
      </p:pic>
      <p:grpSp>
        <p:nvGrpSpPr>
          <p:cNvPr id="28" name="Group 27">
            <a:extLst>
              <a:ext uri="{FF2B5EF4-FFF2-40B4-BE49-F238E27FC236}">
                <a16:creationId xmlns:a16="http://schemas.microsoft.com/office/drawing/2014/main" id="{A4F8FFF5-2908-6E66-E085-4286DEE49818}"/>
              </a:ext>
            </a:extLst>
          </p:cNvPr>
          <p:cNvGrpSpPr/>
          <p:nvPr/>
        </p:nvGrpSpPr>
        <p:grpSpPr>
          <a:xfrm>
            <a:off x="1885953" y="830693"/>
            <a:ext cx="7634655" cy="3244143"/>
            <a:chOff x="1148375" y="695048"/>
            <a:chExt cx="7634655" cy="3244143"/>
          </a:xfrm>
        </p:grpSpPr>
        <p:pic>
          <p:nvPicPr>
            <p:cNvPr id="23" name="Picture 22">
              <a:extLst>
                <a:ext uri="{FF2B5EF4-FFF2-40B4-BE49-F238E27FC236}">
                  <a16:creationId xmlns:a16="http://schemas.microsoft.com/office/drawing/2014/main" id="{B583FED9-D956-90EF-F9D4-DA5D24FC0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8375" y="695048"/>
              <a:ext cx="7634655" cy="3244143"/>
            </a:xfrm>
            <a:prstGeom prst="rect">
              <a:avLst/>
            </a:prstGeom>
          </p:spPr>
        </p:pic>
        <p:grpSp>
          <p:nvGrpSpPr>
            <p:cNvPr id="27" name="Group 26">
              <a:extLst>
                <a:ext uri="{FF2B5EF4-FFF2-40B4-BE49-F238E27FC236}">
                  <a16:creationId xmlns:a16="http://schemas.microsoft.com/office/drawing/2014/main" id="{9530F64F-E12B-288F-1B9B-F115BCD06366}"/>
                </a:ext>
              </a:extLst>
            </p:cNvPr>
            <p:cNvGrpSpPr/>
            <p:nvPr/>
          </p:nvGrpSpPr>
          <p:grpSpPr>
            <a:xfrm>
              <a:off x="1148375" y="824668"/>
              <a:ext cx="4803165" cy="171450"/>
              <a:chOff x="1148375" y="824668"/>
              <a:chExt cx="4803165" cy="171450"/>
            </a:xfrm>
          </p:grpSpPr>
          <p:sp>
            <p:nvSpPr>
              <p:cNvPr id="24" name="Rectangle 23">
                <a:extLst>
                  <a:ext uri="{FF2B5EF4-FFF2-40B4-BE49-F238E27FC236}">
                    <a16:creationId xmlns:a16="http://schemas.microsoft.com/office/drawing/2014/main" id="{64F8F776-0ADD-6C4D-7224-2DCDFB16AEC2}"/>
                  </a:ext>
                </a:extLst>
              </p:cNvPr>
              <p:cNvSpPr/>
              <p:nvPr/>
            </p:nvSpPr>
            <p:spPr>
              <a:xfrm>
                <a:off x="1148375" y="824668"/>
                <a:ext cx="257175"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D4CC9CF-7EF6-FA96-CC45-3E4F729E632E}"/>
                  </a:ext>
                </a:extLst>
              </p:cNvPr>
              <p:cNvSpPr/>
              <p:nvPr/>
            </p:nvSpPr>
            <p:spPr>
              <a:xfrm>
                <a:off x="3120050" y="824668"/>
                <a:ext cx="257175"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01F0816-52BC-0EE8-6939-73F59556A1D2}"/>
                  </a:ext>
                </a:extLst>
              </p:cNvPr>
              <p:cNvSpPr/>
              <p:nvPr/>
            </p:nvSpPr>
            <p:spPr>
              <a:xfrm>
                <a:off x="5694365" y="824668"/>
                <a:ext cx="257175"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12">
            <a:extLst>
              <a:ext uri="{FF2B5EF4-FFF2-40B4-BE49-F238E27FC236}">
                <a16:creationId xmlns:a16="http://schemas.microsoft.com/office/drawing/2014/main" id="{20BA1FD1-9273-ADD1-113C-A5674870F132}"/>
              </a:ext>
            </a:extLst>
          </p:cNvPr>
          <p:cNvSpPr txBox="1"/>
          <p:nvPr/>
        </p:nvSpPr>
        <p:spPr>
          <a:xfrm>
            <a:off x="7830531" y="3621179"/>
            <a:ext cx="1627794" cy="307777"/>
          </a:xfrm>
          <a:prstGeom prst="rect">
            <a:avLst/>
          </a:prstGeom>
          <a:noFill/>
        </p:spPr>
        <p:txBody>
          <a:bodyPr wrap="square">
            <a:spAutoFit/>
          </a:bodyPr>
          <a:lstStyle/>
          <a:p>
            <a:r>
              <a:rPr lang="en-US" sz="1400" i="1" dirty="0"/>
              <a:t>Tang Y et al., 2014</a:t>
            </a:r>
          </a:p>
        </p:txBody>
      </p:sp>
      <p:sp>
        <p:nvSpPr>
          <p:cNvPr id="29" name="Footer Placeholder 28">
            <a:extLst>
              <a:ext uri="{FF2B5EF4-FFF2-40B4-BE49-F238E27FC236}">
                <a16:creationId xmlns:a16="http://schemas.microsoft.com/office/drawing/2014/main" id="{07158975-66BC-677A-7862-4CEC4093C91A}"/>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2873097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DC61E-E6B3-05CE-87E9-C01072873DF0}"/>
              </a:ext>
            </a:extLst>
          </p:cNvPr>
          <p:cNvSpPr>
            <a:spLocks noGrp="1"/>
          </p:cNvSpPr>
          <p:nvPr>
            <p:ph type="title"/>
          </p:nvPr>
        </p:nvSpPr>
        <p:spPr>
          <a:xfrm>
            <a:off x="1021977" y="-30489"/>
            <a:ext cx="11801475" cy="539749"/>
          </a:xfrm>
        </p:spPr>
        <p:txBody>
          <a:bodyPr>
            <a:noAutofit/>
          </a:bodyPr>
          <a:lstStyle/>
          <a:p>
            <a:r>
              <a:rPr lang="en-US" sz="3600" b="1" dirty="0"/>
              <a:t>Scatter patterns of different bacterial species</a:t>
            </a:r>
          </a:p>
        </p:txBody>
      </p:sp>
      <p:sp>
        <p:nvSpPr>
          <p:cNvPr id="6" name="TextBox 5">
            <a:extLst>
              <a:ext uri="{FF2B5EF4-FFF2-40B4-BE49-F238E27FC236}">
                <a16:creationId xmlns:a16="http://schemas.microsoft.com/office/drawing/2014/main" id="{36D3D3C5-3B63-DE41-1A1E-30132553D48E}"/>
              </a:ext>
            </a:extLst>
          </p:cNvPr>
          <p:cNvSpPr txBox="1"/>
          <p:nvPr/>
        </p:nvSpPr>
        <p:spPr>
          <a:xfrm>
            <a:off x="3052971" y="520484"/>
            <a:ext cx="2171703" cy="646331"/>
          </a:xfrm>
          <a:prstGeom prst="rect">
            <a:avLst/>
          </a:prstGeom>
          <a:noFill/>
        </p:spPr>
        <p:txBody>
          <a:bodyPr wrap="square" rtlCol="0">
            <a:spAutoFit/>
          </a:bodyPr>
          <a:lstStyle/>
          <a:p>
            <a:pPr algn="ctr"/>
            <a:r>
              <a:rPr lang="en-US" b="1" i="1" dirty="0"/>
              <a:t>E.coli</a:t>
            </a:r>
          </a:p>
          <a:p>
            <a:pPr algn="ctr"/>
            <a:r>
              <a:rPr lang="en-US" b="1" i="1" dirty="0"/>
              <a:t>(non-pathogenic)</a:t>
            </a:r>
          </a:p>
        </p:txBody>
      </p:sp>
      <p:sp>
        <p:nvSpPr>
          <p:cNvPr id="7" name="TextBox 6">
            <a:extLst>
              <a:ext uri="{FF2B5EF4-FFF2-40B4-BE49-F238E27FC236}">
                <a16:creationId xmlns:a16="http://schemas.microsoft.com/office/drawing/2014/main" id="{7D2B0D97-4718-F4A4-3800-3E5EADADD9F7}"/>
              </a:ext>
            </a:extLst>
          </p:cNvPr>
          <p:cNvSpPr txBox="1"/>
          <p:nvPr/>
        </p:nvSpPr>
        <p:spPr>
          <a:xfrm>
            <a:off x="1832810" y="1854991"/>
            <a:ext cx="1113525" cy="369332"/>
          </a:xfrm>
          <a:prstGeom prst="rect">
            <a:avLst/>
          </a:prstGeom>
          <a:noFill/>
        </p:spPr>
        <p:txBody>
          <a:bodyPr wrap="square" rtlCol="0">
            <a:spAutoFit/>
          </a:bodyPr>
          <a:lstStyle/>
          <a:p>
            <a:r>
              <a:rPr lang="en-US" b="1" dirty="0"/>
              <a:t>TSA agar</a:t>
            </a:r>
          </a:p>
        </p:txBody>
      </p:sp>
      <p:pic>
        <p:nvPicPr>
          <p:cNvPr id="9" name="Picture 8" descr="A picture containing light, dark, black&#10;&#10;Description automatically generated">
            <a:extLst>
              <a:ext uri="{FF2B5EF4-FFF2-40B4-BE49-F238E27FC236}">
                <a16:creationId xmlns:a16="http://schemas.microsoft.com/office/drawing/2014/main" id="{1E0269E7-C906-FA1B-CF9B-193E791D89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5130" y="1133589"/>
            <a:ext cx="1832641" cy="1832641"/>
          </a:xfrm>
          <a:prstGeom prst="rect">
            <a:avLst/>
          </a:prstGeom>
        </p:spPr>
      </p:pic>
      <p:sp>
        <p:nvSpPr>
          <p:cNvPr id="10" name="TextBox 9">
            <a:extLst>
              <a:ext uri="{FF2B5EF4-FFF2-40B4-BE49-F238E27FC236}">
                <a16:creationId xmlns:a16="http://schemas.microsoft.com/office/drawing/2014/main" id="{4CCB5934-AFB4-C4A2-31C6-751308D21544}"/>
              </a:ext>
            </a:extLst>
          </p:cNvPr>
          <p:cNvSpPr txBox="1"/>
          <p:nvPr/>
        </p:nvSpPr>
        <p:spPr>
          <a:xfrm>
            <a:off x="5224674" y="522920"/>
            <a:ext cx="1986784" cy="646331"/>
          </a:xfrm>
          <a:prstGeom prst="rect">
            <a:avLst/>
          </a:prstGeom>
          <a:noFill/>
        </p:spPr>
        <p:txBody>
          <a:bodyPr wrap="square" rtlCol="0">
            <a:spAutoFit/>
          </a:bodyPr>
          <a:lstStyle/>
          <a:p>
            <a:pPr algn="ctr"/>
            <a:r>
              <a:rPr lang="en-US" b="1" i="1" dirty="0"/>
              <a:t>SE</a:t>
            </a:r>
          </a:p>
          <a:p>
            <a:pPr algn="ctr"/>
            <a:r>
              <a:rPr lang="en-US" b="1" i="1" dirty="0"/>
              <a:t>(non-pathogenic)</a:t>
            </a:r>
          </a:p>
        </p:txBody>
      </p:sp>
      <p:sp>
        <p:nvSpPr>
          <p:cNvPr id="13" name="TextBox 12">
            <a:extLst>
              <a:ext uri="{FF2B5EF4-FFF2-40B4-BE49-F238E27FC236}">
                <a16:creationId xmlns:a16="http://schemas.microsoft.com/office/drawing/2014/main" id="{CC778080-72B2-4AD9-FAC9-68040ACD28C0}"/>
              </a:ext>
            </a:extLst>
          </p:cNvPr>
          <p:cNvSpPr txBox="1"/>
          <p:nvPr/>
        </p:nvSpPr>
        <p:spPr>
          <a:xfrm>
            <a:off x="7396377" y="520484"/>
            <a:ext cx="1400513" cy="646331"/>
          </a:xfrm>
          <a:prstGeom prst="rect">
            <a:avLst/>
          </a:prstGeom>
          <a:noFill/>
        </p:spPr>
        <p:txBody>
          <a:bodyPr wrap="square" rtlCol="0">
            <a:spAutoFit/>
          </a:bodyPr>
          <a:lstStyle/>
          <a:p>
            <a:pPr algn="ctr"/>
            <a:r>
              <a:rPr lang="en-US" b="1" i="1" dirty="0"/>
              <a:t>SE 015</a:t>
            </a:r>
          </a:p>
          <a:p>
            <a:pPr algn="ctr"/>
            <a:r>
              <a:rPr lang="en-US" b="1" i="1" dirty="0"/>
              <a:t>(Pathogenic)</a:t>
            </a:r>
          </a:p>
        </p:txBody>
      </p:sp>
      <p:pic>
        <p:nvPicPr>
          <p:cNvPr id="15" name="Picture 14" descr="A picture containing dark, light, basket, container&#10;&#10;Description automatically generated">
            <a:extLst>
              <a:ext uri="{FF2B5EF4-FFF2-40B4-BE49-F238E27FC236}">
                <a16:creationId xmlns:a16="http://schemas.microsoft.com/office/drawing/2014/main" id="{D3ED3E62-C360-57CC-53F3-C5619777C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2503" y="3000489"/>
            <a:ext cx="1832641" cy="1832641"/>
          </a:xfrm>
          <a:prstGeom prst="rect">
            <a:avLst/>
          </a:prstGeom>
        </p:spPr>
      </p:pic>
      <p:sp>
        <p:nvSpPr>
          <p:cNvPr id="16" name="TextBox 15">
            <a:extLst>
              <a:ext uri="{FF2B5EF4-FFF2-40B4-BE49-F238E27FC236}">
                <a16:creationId xmlns:a16="http://schemas.microsoft.com/office/drawing/2014/main" id="{A76C76B4-32E4-FFDC-F49B-563DBD620321}"/>
              </a:ext>
            </a:extLst>
          </p:cNvPr>
          <p:cNvSpPr txBox="1"/>
          <p:nvPr/>
        </p:nvSpPr>
        <p:spPr>
          <a:xfrm>
            <a:off x="1792798" y="3618990"/>
            <a:ext cx="1153537" cy="369332"/>
          </a:xfrm>
          <a:prstGeom prst="rect">
            <a:avLst/>
          </a:prstGeom>
          <a:noFill/>
        </p:spPr>
        <p:txBody>
          <a:bodyPr wrap="square" rtlCol="0">
            <a:spAutoFit/>
          </a:bodyPr>
          <a:lstStyle/>
          <a:p>
            <a:r>
              <a:rPr lang="en-US" b="1" dirty="0"/>
              <a:t>XLT4 agar</a:t>
            </a:r>
          </a:p>
        </p:txBody>
      </p:sp>
      <p:pic>
        <p:nvPicPr>
          <p:cNvPr id="18" name="Picture 17" descr="A picture containing web, dark&#10;&#10;Description automatically generated">
            <a:extLst>
              <a:ext uri="{FF2B5EF4-FFF2-40B4-BE49-F238E27FC236}">
                <a16:creationId xmlns:a16="http://schemas.microsoft.com/office/drawing/2014/main" id="{11A5C382-D166-1EF6-BE61-AF9EC46136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5128" y="3000489"/>
            <a:ext cx="1832641" cy="1832641"/>
          </a:xfrm>
          <a:prstGeom prst="rect">
            <a:avLst/>
          </a:prstGeom>
        </p:spPr>
      </p:pic>
      <p:sp>
        <p:nvSpPr>
          <p:cNvPr id="25" name="TextBox 24">
            <a:extLst>
              <a:ext uri="{FF2B5EF4-FFF2-40B4-BE49-F238E27FC236}">
                <a16:creationId xmlns:a16="http://schemas.microsoft.com/office/drawing/2014/main" id="{D96BB80D-AF1F-33FF-79F6-7D5D70262BC3}"/>
              </a:ext>
            </a:extLst>
          </p:cNvPr>
          <p:cNvSpPr txBox="1"/>
          <p:nvPr/>
        </p:nvSpPr>
        <p:spPr>
          <a:xfrm>
            <a:off x="1771864" y="5435822"/>
            <a:ext cx="1409697" cy="369332"/>
          </a:xfrm>
          <a:prstGeom prst="rect">
            <a:avLst/>
          </a:prstGeom>
          <a:noFill/>
        </p:spPr>
        <p:txBody>
          <a:bodyPr wrap="square" rtlCol="0">
            <a:spAutoFit/>
          </a:bodyPr>
          <a:lstStyle/>
          <a:p>
            <a:r>
              <a:rPr lang="en-US" b="1" dirty="0"/>
              <a:t>VRBG agar</a:t>
            </a:r>
          </a:p>
        </p:txBody>
      </p:sp>
      <p:pic>
        <p:nvPicPr>
          <p:cNvPr id="27" name="Picture 26" descr="A picture containing black, white, dark&#10;&#10;Description automatically generated">
            <a:extLst>
              <a:ext uri="{FF2B5EF4-FFF2-40B4-BE49-F238E27FC236}">
                <a16:creationId xmlns:a16="http://schemas.microsoft.com/office/drawing/2014/main" id="{B6AE50D9-9682-2A3B-1B10-0900EC7027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75128" y="4888834"/>
            <a:ext cx="1832641" cy="1832641"/>
          </a:xfrm>
          <a:prstGeom prst="rect">
            <a:avLst/>
          </a:prstGeom>
        </p:spPr>
      </p:pic>
      <p:pic>
        <p:nvPicPr>
          <p:cNvPr id="29" name="Picture 28" descr="A picture containing black, white, dark&#10;&#10;Description automatically generated">
            <a:extLst>
              <a:ext uri="{FF2B5EF4-FFF2-40B4-BE49-F238E27FC236}">
                <a16:creationId xmlns:a16="http://schemas.microsoft.com/office/drawing/2014/main" id="{250C7647-7D78-AFA5-ACC7-A621103A1B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9653" y="4888834"/>
            <a:ext cx="1832641" cy="1832641"/>
          </a:xfrm>
          <a:prstGeom prst="rect">
            <a:avLst/>
          </a:prstGeom>
        </p:spPr>
      </p:pic>
      <p:pic>
        <p:nvPicPr>
          <p:cNvPr id="31" name="Picture 30" descr="A picture containing dark, black, light, lit&#10;&#10;Description automatically generated">
            <a:extLst>
              <a:ext uri="{FF2B5EF4-FFF2-40B4-BE49-F238E27FC236}">
                <a16:creationId xmlns:a16="http://schemas.microsoft.com/office/drawing/2014/main" id="{E905FEB2-5469-B620-0B46-04FD591FC3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89653" y="1133589"/>
            <a:ext cx="1832641" cy="1832641"/>
          </a:xfrm>
          <a:prstGeom prst="rect">
            <a:avLst/>
          </a:prstGeom>
        </p:spPr>
      </p:pic>
      <p:pic>
        <p:nvPicPr>
          <p:cNvPr id="33" name="Picture 32" descr="A picture containing black, dark, tableware&#10;&#10;Description automatically generated">
            <a:extLst>
              <a:ext uri="{FF2B5EF4-FFF2-40B4-BE49-F238E27FC236}">
                <a16:creationId xmlns:a16="http://schemas.microsoft.com/office/drawing/2014/main" id="{DA87853D-C925-0578-3713-0C97E8FC54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35853" y="1133589"/>
            <a:ext cx="1832641" cy="1832641"/>
          </a:xfrm>
          <a:prstGeom prst="rect">
            <a:avLst/>
          </a:prstGeom>
        </p:spPr>
      </p:pic>
      <p:pic>
        <p:nvPicPr>
          <p:cNvPr id="35" name="Picture 34" descr="A picture containing dark, star, light&#10;&#10;Description automatically generated">
            <a:extLst>
              <a:ext uri="{FF2B5EF4-FFF2-40B4-BE49-F238E27FC236}">
                <a16:creationId xmlns:a16="http://schemas.microsoft.com/office/drawing/2014/main" id="{8178CCC8-BA04-C358-DEE9-363CE5D42B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9653" y="3000489"/>
            <a:ext cx="1832641" cy="1832641"/>
          </a:xfrm>
          <a:prstGeom prst="rect">
            <a:avLst/>
          </a:prstGeom>
        </p:spPr>
      </p:pic>
      <p:pic>
        <p:nvPicPr>
          <p:cNvPr id="38" name="Picture 37" descr="A picture containing black, dark, close&#10;&#10;Description automatically generated">
            <a:extLst>
              <a:ext uri="{FF2B5EF4-FFF2-40B4-BE49-F238E27FC236}">
                <a16:creationId xmlns:a16="http://schemas.microsoft.com/office/drawing/2014/main" id="{26D1D6F3-8538-940E-FE5A-70A477D9104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22501" y="4888834"/>
            <a:ext cx="1832641" cy="1832641"/>
          </a:xfrm>
          <a:prstGeom prst="rect">
            <a:avLst/>
          </a:prstGeom>
        </p:spPr>
      </p:pic>
      <p:sp>
        <p:nvSpPr>
          <p:cNvPr id="4" name="Slide Number Placeholder 3">
            <a:extLst>
              <a:ext uri="{FF2B5EF4-FFF2-40B4-BE49-F238E27FC236}">
                <a16:creationId xmlns:a16="http://schemas.microsoft.com/office/drawing/2014/main" id="{BFB05AFB-1596-9DFF-E142-CF077B8EF677}"/>
              </a:ext>
            </a:extLst>
          </p:cNvPr>
          <p:cNvSpPr>
            <a:spLocks noGrp="1"/>
          </p:cNvSpPr>
          <p:nvPr>
            <p:ph type="sldNum" sz="quarter" idx="12"/>
          </p:nvPr>
        </p:nvSpPr>
        <p:spPr/>
        <p:txBody>
          <a:bodyPr/>
          <a:lstStyle/>
          <a:p>
            <a:fld id="{B80ACAFC-F5A2-42F4-BFBD-7BEFAFA311DD}" type="slidenum">
              <a:rPr lang="en-US" smtClean="0"/>
              <a:t>24</a:t>
            </a:fld>
            <a:endParaRPr lang="en-US"/>
          </a:p>
        </p:txBody>
      </p:sp>
      <p:sp>
        <p:nvSpPr>
          <p:cNvPr id="3" name="TextBox 2">
            <a:extLst>
              <a:ext uri="{FF2B5EF4-FFF2-40B4-BE49-F238E27FC236}">
                <a16:creationId xmlns:a16="http://schemas.microsoft.com/office/drawing/2014/main" id="{EA336E55-2FB8-E18C-0483-659832FA184B}"/>
              </a:ext>
            </a:extLst>
          </p:cNvPr>
          <p:cNvSpPr txBox="1"/>
          <p:nvPr/>
        </p:nvSpPr>
        <p:spPr>
          <a:xfrm>
            <a:off x="9599024" y="1548844"/>
            <a:ext cx="1807674" cy="369332"/>
          </a:xfrm>
          <a:prstGeom prst="rect">
            <a:avLst/>
          </a:prstGeom>
          <a:noFill/>
        </p:spPr>
        <p:txBody>
          <a:bodyPr wrap="none" rtlCol="0">
            <a:spAutoFit/>
          </a:bodyPr>
          <a:lstStyle/>
          <a:p>
            <a:r>
              <a:rPr lang="en-US" dirty="0"/>
              <a:t>2X magnification </a:t>
            </a:r>
          </a:p>
        </p:txBody>
      </p:sp>
      <p:sp>
        <p:nvSpPr>
          <p:cNvPr id="5" name="TextBox 4">
            <a:extLst>
              <a:ext uri="{FF2B5EF4-FFF2-40B4-BE49-F238E27FC236}">
                <a16:creationId xmlns:a16="http://schemas.microsoft.com/office/drawing/2014/main" id="{30CB4F98-91D5-A52B-E03E-318460D111C9}"/>
              </a:ext>
            </a:extLst>
          </p:cNvPr>
          <p:cNvSpPr txBox="1"/>
          <p:nvPr/>
        </p:nvSpPr>
        <p:spPr>
          <a:xfrm>
            <a:off x="9118415" y="2598380"/>
            <a:ext cx="3073585" cy="2893100"/>
          </a:xfrm>
          <a:prstGeom prst="rect">
            <a:avLst/>
          </a:prstGeom>
          <a:noFill/>
        </p:spPr>
        <p:txBody>
          <a:bodyPr wrap="square" rtlCol="0">
            <a:spAutoFit/>
          </a:bodyPr>
          <a:lstStyle/>
          <a:p>
            <a:r>
              <a:rPr lang="en-US" sz="1400" b="1" dirty="0">
                <a:solidFill>
                  <a:schemeClr val="tx1">
                    <a:lumMod val="95000"/>
                    <a:lumOff val="5000"/>
                  </a:schemeClr>
                </a:solidFill>
                <a:latin typeface="Roboto" panose="02000000000000000000" pitchFamily="2" charset="0"/>
              </a:rPr>
              <a:t>TSA: </a:t>
            </a:r>
            <a:r>
              <a:rPr lang="en-US" sz="1400" dirty="0">
                <a:solidFill>
                  <a:schemeClr val="tx1">
                    <a:lumMod val="95000"/>
                    <a:lumOff val="5000"/>
                  </a:schemeClr>
                </a:solidFill>
                <a:latin typeface="Roboto" panose="02000000000000000000" pitchFamily="2" charset="0"/>
              </a:rPr>
              <a:t>Tryptic Soya agar </a:t>
            </a:r>
          </a:p>
          <a:p>
            <a:r>
              <a:rPr lang="en-US" sz="1400" dirty="0">
                <a:solidFill>
                  <a:schemeClr val="tx1">
                    <a:lumMod val="95000"/>
                    <a:lumOff val="5000"/>
                  </a:schemeClr>
                </a:solidFill>
                <a:latin typeface="Roboto" panose="02000000000000000000" pitchFamily="2" charset="0"/>
              </a:rPr>
              <a:t>(Both gram negatives and positives)</a:t>
            </a:r>
          </a:p>
          <a:p>
            <a:endParaRPr lang="en-US" sz="1400" dirty="0">
              <a:solidFill>
                <a:schemeClr val="tx1">
                  <a:lumMod val="95000"/>
                  <a:lumOff val="5000"/>
                </a:schemeClr>
              </a:solidFill>
              <a:latin typeface="Roboto" panose="02000000000000000000" pitchFamily="2" charset="0"/>
            </a:endParaRPr>
          </a:p>
          <a:p>
            <a:endParaRPr lang="en-US" sz="1400" dirty="0">
              <a:solidFill>
                <a:schemeClr val="tx1">
                  <a:lumMod val="95000"/>
                  <a:lumOff val="5000"/>
                </a:schemeClr>
              </a:solidFill>
              <a:latin typeface="Roboto" panose="02000000000000000000" pitchFamily="2" charset="0"/>
            </a:endParaRPr>
          </a:p>
          <a:p>
            <a:r>
              <a:rPr lang="en-US" sz="1400" b="1" dirty="0">
                <a:solidFill>
                  <a:schemeClr val="tx1">
                    <a:lumMod val="95000"/>
                    <a:lumOff val="5000"/>
                  </a:schemeClr>
                </a:solidFill>
                <a:latin typeface="Roboto" panose="02000000000000000000" pitchFamily="2" charset="0"/>
              </a:rPr>
              <a:t>Selective agars:</a:t>
            </a:r>
          </a:p>
          <a:p>
            <a:endParaRPr lang="en-US" sz="1400" dirty="0">
              <a:solidFill>
                <a:schemeClr val="tx1">
                  <a:lumMod val="95000"/>
                  <a:lumOff val="5000"/>
                </a:schemeClr>
              </a:solidFill>
              <a:latin typeface="Roboto" panose="02000000000000000000" pitchFamily="2" charset="0"/>
            </a:endParaRPr>
          </a:p>
          <a:p>
            <a:r>
              <a:rPr lang="en-US" sz="1400" b="1" dirty="0">
                <a:solidFill>
                  <a:schemeClr val="tx1">
                    <a:lumMod val="95000"/>
                    <a:lumOff val="5000"/>
                  </a:schemeClr>
                </a:solidFill>
                <a:latin typeface="Roboto" panose="02000000000000000000" pitchFamily="2" charset="0"/>
              </a:rPr>
              <a:t>XLT4</a:t>
            </a:r>
            <a:r>
              <a:rPr lang="en-US" sz="1400" dirty="0">
                <a:solidFill>
                  <a:schemeClr val="tx1">
                    <a:lumMod val="95000"/>
                    <a:lumOff val="5000"/>
                  </a:schemeClr>
                </a:solidFill>
                <a:latin typeface="Roboto" panose="02000000000000000000" pitchFamily="2" charset="0"/>
              </a:rPr>
              <a:t>: </a:t>
            </a:r>
            <a:r>
              <a:rPr lang="en-US" sz="1400" i="0" dirty="0">
                <a:solidFill>
                  <a:schemeClr val="tx1">
                    <a:lumMod val="95000"/>
                    <a:lumOff val="5000"/>
                  </a:schemeClr>
                </a:solidFill>
                <a:effectLst/>
                <a:latin typeface="Roboto" panose="02000000000000000000" pitchFamily="2" charset="0"/>
              </a:rPr>
              <a:t>Xylose-Lysine-</a:t>
            </a:r>
            <a:r>
              <a:rPr lang="en-US" sz="1400" i="0" dirty="0" err="1">
                <a:solidFill>
                  <a:schemeClr val="tx1">
                    <a:lumMod val="95000"/>
                    <a:lumOff val="5000"/>
                  </a:schemeClr>
                </a:solidFill>
                <a:effectLst/>
                <a:latin typeface="Roboto" panose="02000000000000000000" pitchFamily="2" charset="0"/>
              </a:rPr>
              <a:t>Tergitol</a:t>
            </a:r>
            <a:r>
              <a:rPr lang="en-US" sz="1400" i="0" dirty="0">
                <a:solidFill>
                  <a:schemeClr val="tx1">
                    <a:lumMod val="95000"/>
                    <a:lumOff val="5000"/>
                  </a:schemeClr>
                </a:solidFill>
                <a:effectLst/>
                <a:latin typeface="Roboto" panose="02000000000000000000" pitchFamily="2" charset="0"/>
              </a:rPr>
              <a:t> 4 agar</a:t>
            </a:r>
          </a:p>
          <a:p>
            <a:r>
              <a:rPr lang="en-US" sz="1400" dirty="0">
                <a:solidFill>
                  <a:schemeClr val="tx1">
                    <a:lumMod val="95000"/>
                    <a:lumOff val="5000"/>
                  </a:schemeClr>
                </a:solidFill>
                <a:latin typeface="Roboto" panose="02000000000000000000" pitchFamily="2" charset="0"/>
              </a:rPr>
              <a:t>(Gram negatives, mostly </a:t>
            </a:r>
            <a:r>
              <a:rPr lang="en-US" sz="1400" i="1" dirty="0">
                <a:solidFill>
                  <a:schemeClr val="tx1">
                    <a:lumMod val="95000"/>
                    <a:lumOff val="5000"/>
                  </a:schemeClr>
                </a:solidFill>
                <a:latin typeface="Roboto" panose="02000000000000000000" pitchFamily="2" charset="0"/>
              </a:rPr>
              <a:t>Salmonella sp. </a:t>
            </a:r>
            <a:r>
              <a:rPr lang="en-US" sz="1400" dirty="0">
                <a:solidFill>
                  <a:schemeClr val="tx1">
                    <a:lumMod val="95000"/>
                    <a:lumOff val="5000"/>
                  </a:schemeClr>
                </a:solidFill>
                <a:latin typeface="Roboto" panose="02000000000000000000" pitchFamily="2" charset="0"/>
              </a:rPr>
              <a:t>and some </a:t>
            </a:r>
            <a:r>
              <a:rPr lang="en-US" sz="1400" i="1" dirty="0">
                <a:solidFill>
                  <a:schemeClr val="tx1">
                    <a:lumMod val="95000"/>
                    <a:lumOff val="5000"/>
                  </a:schemeClr>
                </a:solidFill>
                <a:latin typeface="Roboto" panose="02000000000000000000" pitchFamily="2" charset="0"/>
              </a:rPr>
              <a:t>E.coli </a:t>
            </a:r>
            <a:r>
              <a:rPr lang="en-US" sz="1400" dirty="0">
                <a:solidFill>
                  <a:schemeClr val="tx1">
                    <a:lumMod val="95000"/>
                    <a:lumOff val="5000"/>
                  </a:schemeClr>
                </a:solidFill>
                <a:latin typeface="Roboto" panose="02000000000000000000" pitchFamily="2" charset="0"/>
              </a:rPr>
              <a:t>strains)</a:t>
            </a:r>
            <a:endParaRPr lang="en-US" sz="1400" i="0" dirty="0">
              <a:solidFill>
                <a:schemeClr val="tx1">
                  <a:lumMod val="95000"/>
                  <a:lumOff val="5000"/>
                </a:schemeClr>
              </a:solidFill>
              <a:effectLst/>
              <a:latin typeface="Roboto" panose="02000000000000000000" pitchFamily="2" charset="0"/>
            </a:endParaRPr>
          </a:p>
          <a:p>
            <a:endParaRPr lang="en-US" sz="1400" b="1" dirty="0">
              <a:solidFill>
                <a:schemeClr val="tx1">
                  <a:lumMod val="95000"/>
                  <a:lumOff val="5000"/>
                </a:schemeClr>
              </a:solidFill>
              <a:latin typeface="Roboto" panose="02000000000000000000" pitchFamily="2" charset="0"/>
            </a:endParaRPr>
          </a:p>
          <a:p>
            <a:endParaRPr lang="en-US" sz="1400" b="1" i="0" dirty="0">
              <a:solidFill>
                <a:schemeClr val="tx1">
                  <a:lumMod val="95000"/>
                  <a:lumOff val="5000"/>
                </a:schemeClr>
              </a:solidFill>
              <a:effectLst/>
              <a:latin typeface="Roboto" panose="02000000000000000000" pitchFamily="2" charset="0"/>
            </a:endParaRPr>
          </a:p>
          <a:p>
            <a:r>
              <a:rPr lang="en-US" sz="1400" b="1" i="0" dirty="0">
                <a:solidFill>
                  <a:schemeClr val="tx1">
                    <a:lumMod val="95000"/>
                    <a:lumOff val="5000"/>
                  </a:schemeClr>
                </a:solidFill>
                <a:effectLst/>
                <a:latin typeface="Roboto" panose="02000000000000000000" pitchFamily="2" charset="0"/>
              </a:rPr>
              <a:t>VRBG</a:t>
            </a:r>
            <a:r>
              <a:rPr lang="en-US" sz="1400" b="0" i="0" dirty="0">
                <a:solidFill>
                  <a:schemeClr val="tx1">
                    <a:lumMod val="95000"/>
                    <a:lumOff val="5000"/>
                  </a:schemeClr>
                </a:solidFill>
                <a:effectLst/>
                <a:latin typeface="Roboto" panose="02000000000000000000" pitchFamily="2" charset="0"/>
              </a:rPr>
              <a:t>: Violet red bile glucose agar</a:t>
            </a:r>
          </a:p>
          <a:p>
            <a:r>
              <a:rPr lang="en-US" sz="1400" dirty="0">
                <a:solidFill>
                  <a:schemeClr val="tx1">
                    <a:lumMod val="95000"/>
                    <a:lumOff val="5000"/>
                  </a:schemeClr>
                </a:solidFill>
                <a:latin typeface="Roboto" panose="02000000000000000000" pitchFamily="2" charset="0"/>
              </a:rPr>
              <a:t>(Gram negatives)</a:t>
            </a:r>
            <a:endParaRPr lang="en-US" sz="1400" b="0" i="0" dirty="0">
              <a:solidFill>
                <a:schemeClr val="tx1">
                  <a:lumMod val="95000"/>
                  <a:lumOff val="5000"/>
                </a:schemeClr>
              </a:solidFill>
              <a:effectLst/>
              <a:latin typeface="Roboto" panose="02000000000000000000" pitchFamily="2" charset="0"/>
            </a:endParaRPr>
          </a:p>
        </p:txBody>
      </p:sp>
      <p:sp>
        <p:nvSpPr>
          <p:cNvPr id="11" name="TextBox 10">
            <a:extLst>
              <a:ext uri="{FF2B5EF4-FFF2-40B4-BE49-F238E27FC236}">
                <a16:creationId xmlns:a16="http://schemas.microsoft.com/office/drawing/2014/main" id="{366018AE-8519-676E-2837-AE013E782119}"/>
              </a:ext>
            </a:extLst>
          </p:cNvPr>
          <p:cNvSpPr txBox="1"/>
          <p:nvPr/>
        </p:nvSpPr>
        <p:spPr>
          <a:xfrm>
            <a:off x="9526313" y="747077"/>
            <a:ext cx="1944250" cy="369332"/>
          </a:xfrm>
          <a:prstGeom prst="rect">
            <a:avLst/>
          </a:prstGeom>
          <a:noFill/>
        </p:spPr>
        <p:txBody>
          <a:bodyPr wrap="none" rtlCol="0">
            <a:spAutoFit/>
          </a:bodyPr>
          <a:lstStyle/>
          <a:p>
            <a:r>
              <a:rPr lang="en-US" dirty="0"/>
              <a:t>11hr of incubation</a:t>
            </a:r>
          </a:p>
        </p:txBody>
      </p:sp>
      <p:sp>
        <p:nvSpPr>
          <p:cNvPr id="12" name="Footer Placeholder 11">
            <a:extLst>
              <a:ext uri="{FF2B5EF4-FFF2-40B4-BE49-F238E27FC236}">
                <a16:creationId xmlns:a16="http://schemas.microsoft.com/office/drawing/2014/main" id="{DB2D31E1-535F-6FEE-A2A9-C1530C170602}"/>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119860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FF1495-D376-4B04-5E56-172CA13E1434}"/>
              </a:ext>
            </a:extLst>
          </p:cNvPr>
          <p:cNvGrpSpPr/>
          <p:nvPr/>
        </p:nvGrpSpPr>
        <p:grpSpPr>
          <a:xfrm>
            <a:off x="1589554" y="864927"/>
            <a:ext cx="2704039" cy="5761220"/>
            <a:chOff x="0" y="477655"/>
            <a:chExt cx="2922499" cy="6080121"/>
          </a:xfrm>
        </p:grpSpPr>
        <p:pic>
          <p:nvPicPr>
            <p:cNvPr id="5" name="Picture 4" descr="A picture containing dark, light, black, lit&#10;&#10;Description automatically generated">
              <a:extLst>
                <a:ext uri="{FF2B5EF4-FFF2-40B4-BE49-F238E27FC236}">
                  <a16:creationId xmlns:a16="http://schemas.microsoft.com/office/drawing/2014/main" id="{DC2A258D-1236-3531-716C-43E318D789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00" y="2671729"/>
              <a:ext cx="1325564" cy="1325564"/>
            </a:xfrm>
            <a:prstGeom prst="rect">
              <a:avLst/>
            </a:prstGeom>
          </p:spPr>
        </p:pic>
        <p:sp>
          <p:nvSpPr>
            <p:cNvPr id="6" name="TextBox 5">
              <a:extLst>
                <a:ext uri="{FF2B5EF4-FFF2-40B4-BE49-F238E27FC236}">
                  <a16:creationId xmlns:a16="http://schemas.microsoft.com/office/drawing/2014/main" id="{B93722A8-1348-6421-367B-4B69BE303462}"/>
                </a:ext>
              </a:extLst>
            </p:cNvPr>
            <p:cNvSpPr txBox="1"/>
            <p:nvPr/>
          </p:nvSpPr>
          <p:spPr>
            <a:xfrm>
              <a:off x="0" y="2637224"/>
              <a:ext cx="1325564" cy="389776"/>
            </a:xfrm>
            <a:prstGeom prst="rect">
              <a:avLst/>
            </a:prstGeom>
            <a:noFill/>
          </p:spPr>
          <p:txBody>
            <a:bodyPr wrap="square" rtlCol="0">
              <a:spAutoFit/>
            </a:bodyPr>
            <a:lstStyle/>
            <a:p>
              <a:r>
                <a:rPr lang="en-US" sz="900" b="1" dirty="0">
                  <a:solidFill>
                    <a:schemeClr val="bg1"/>
                  </a:solidFill>
                </a:rPr>
                <a:t>Colony =1</a:t>
              </a:r>
            </a:p>
            <a:p>
              <a:endParaRPr lang="en-US" sz="900" b="1" dirty="0">
                <a:solidFill>
                  <a:schemeClr val="bg1"/>
                </a:solidFill>
              </a:endParaRPr>
            </a:p>
          </p:txBody>
        </p:sp>
        <p:sp>
          <p:nvSpPr>
            <p:cNvPr id="7" name="TextBox 6">
              <a:extLst>
                <a:ext uri="{FF2B5EF4-FFF2-40B4-BE49-F238E27FC236}">
                  <a16:creationId xmlns:a16="http://schemas.microsoft.com/office/drawing/2014/main" id="{A963E7AE-4CB7-DEBD-87E6-851F170229ED}"/>
                </a:ext>
              </a:extLst>
            </p:cNvPr>
            <p:cNvSpPr txBox="1"/>
            <p:nvPr/>
          </p:nvSpPr>
          <p:spPr>
            <a:xfrm>
              <a:off x="366040" y="807111"/>
              <a:ext cx="801182" cy="389776"/>
            </a:xfrm>
            <a:prstGeom prst="rect">
              <a:avLst/>
            </a:prstGeom>
            <a:noFill/>
          </p:spPr>
          <p:txBody>
            <a:bodyPr wrap="none" rtlCol="0">
              <a:spAutoFit/>
            </a:bodyPr>
            <a:lstStyle/>
            <a:p>
              <a:r>
                <a:rPr lang="en-US" b="1" dirty="0"/>
                <a:t>MSSA</a:t>
              </a:r>
            </a:p>
          </p:txBody>
        </p:sp>
        <p:sp>
          <p:nvSpPr>
            <p:cNvPr id="8" name="TextBox 7">
              <a:extLst>
                <a:ext uri="{FF2B5EF4-FFF2-40B4-BE49-F238E27FC236}">
                  <a16:creationId xmlns:a16="http://schemas.microsoft.com/office/drawing/2014/main" id="{ABABF695-EAA0-CFB1-8556-87B92FC30525}"/>
                </a:ext>
              </a:extLst>
            </p:cNvPr>
            <p:cNvSpPr txBox="1"/>
            <p:nvPr/>
          </p:nvSpPr>
          <p:spPr>
            <a:xfrm>
              <a:off x="92369" y="477655"/>
              <a:ext cx="2730363" cy="369332"/>
            </a:xfrm>
            <a:prstGeom prst="rect">
              <a:avLst/>
            </a:prstGeom>
            <a:noFill/>
          </p:spPr>
          <p:txBody>
            <a:bodyPr wrap="none" rtlCol="0">
              <a:spAutoFit/>
            </a:bodyPr>
            <a:lstStyle/>
            <a:p>
              <a:r>
                <a:rPr lang="en-US" b="1" dirty="0"/>
                <a:t>TSA-11hr (Positive control)</a:t>
              </a:r>
            </a:p>
          </p:txBody>
        </p:sp>
        <p:pic>
          <p:nvPicPr>
            <p:cNvPr id="10" name="Picture 9" descr="A picture containing dark, black, light, lit&#10;&#10;Description automatically generated">
              <a:extLst>
                <a:ext uri="{FF2B5EF4-FFF2-40B4-BE49-F238E27FC236}">
                  <a16:creationId xmlns:a16="http://schemas.microsoft.com/office/drawing/2014/main" id="{537DB228-12B9-1396-3F45-9BE80F1387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00" y="3947600"/>
              <a:ext cx="1325564" cy="1325564"/>
            </a:xfrm>
            <a:prstGeom prst="rect">
              <a:avLst/>
            </a:prstGeom>
          </p:spPr>
        </p:pic>
        <p:sp>
          <p:nvSpPr>
            <p:cNvPr id="11" name="TextBox 10">
              <a:extLst>
                <a:ext uri="{FF2B5EF4-FFF2-40B4-BE49-F238E27FC236}">
                  <a16:creationId xmlns:a16="http://schemas.microsoft.com/office/drawing/2014/main" id="{01D38F7A-C4FD-490E-4CA9-59C9E8C5BEFC}"/>
                </a:ext>
              </a:extLst>
            </p:cNvPr>
            <p:cNvSpPr txBox="1"/>
            <p:nvPr/>
          </p:nvSpPr>
          <p:spPr>
            <a:xfrm>
              <a:off x="0" y="3895881"/>
              <a:ext cx="1216815" cy="389776"/>
            </a:xfrm>
            <a:prstGeom prst="rect">
              <a:avLst/>
            </a:prstGeom>
            <a:noFill/>
          </p:spPr>
          <p:txBody>
            <a:bodyPr wrap="square" rtlCol="0">
              <a:spAutoFit/>
            </a:bodyPr>
            <a:lstStyle/>
            <a:p>
              <a:r>
                <a:rPr lang="en-US" sz="900" b="1" dirty="0">
                  <a:solidFill>
                    <a:schemeClr val="bg1"/>
                  </a:solidFill>
                </a:rPr>
                <a:t>Colony =19</a:t>
              </a:r>
            </a:p>
            <a:p>
              <a:endParaRPr lang="en-US" sz="900" b="1" dirty="0">
                <a:solidFill>
                  <a:schemeClr val="bg1"/>
                </a:solidFill>
              </a:endParaRPr>
            </a:p>
          </p:txBody>
        </p:sp>
        <p:pic>
          <p:nvPicPr>
            <p:cNvPr id="13" name="Picture 12" descr="A picture containing dark, black, light&#10;&#10;Description automatically generated">
              <a:extLst>
                <a:ext uri="{FF2B5EF4-FFF2-40B4-BE49-F238E27FC236}">
                  <a16:creationId xmlns:a16="http://schemas.microsoft.com/office/drawing/2014/main" id="{82CEBCEA-5426-E565-0BA5-FA2185D98C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00" y="5232212"/>
              <a:ext cx="1325564" cy="1325564"/>
            </a:xfrm>
            <a:prstGeom prst="rect">
              <a:avLst/>
            </a:prstGeom>
          </p:spPr>
        </p:pic>
        <p:sp>
          <p:nvSpPr>
            <p:cNvPr id="14" name="TextBox 13">
              <a:extLst>
                <a:ext uri="{FF2B5EF4-FFF2-40B4-BE49-F238E27FC236}">
                  <a16:creationId xmlns:a16="http://schemas.microsoft.com/office/drawing/2014/main" id="{36D8E6C5-D983-E1E1-4ACB-1B6843960817}"/>
                </a:ext>
              </a:extLst>
            </p:cNvPr>
            <p:cNvSpPr txBox="1"/>
            <p:nvPr/>
          </p:nvSpPr>
          <p:spPr>
            <a:xfrm>
              <a:off x="28536" y="5180493"/>
              <a:ext cx="1297028" cy="389776"/>
            </a:xfrm>
            <a:prstGeom prst="rect">
              <a:avLst/>
            </a:prstGeom>
            <a:noFill/>
          </p:spPr>
          <p:txBody>
            <a:bodyPr wrap="square" rtlCol="0">
              <a:spAutoFit/>
            </a:bodyPr>
            <a:lstStyle/>
            <a:p>
              <a:r>
                <a:rPr lang="en-US" sz="900" b="1" dirty="0">
                  <a:solidFill>
                    <a:schemeClr val="bg1"/>
                  </a:solidFill>
                </a:rPr>
                <a:t>Colony =26</a:t>
              </a:r>
            </a:p>
            <a:p>
              <a:endParaRPr lang="en-US" sz="900" b="1" dirty="0">
                <a:solidFill>
                  <a:schemeClr val="bg1"/>
                </a:solidFill>
              </a:endParaRPr>
            </a:p>
          </p:txBody>
        </p:sp>
        <p:pic>
          <p:nvPicPr>
            <p:cNvPr id="16" name="Picture 15" descr="A picture containing dark, light&#10;&#10;Description automatically generated">
              <a:extLst>
                <a:ext uri="{FF2B5EF4-FFF2-40B4-BE49-F238E27FC236}">
                  <a16:creationId xmlns:a16="http://schemas.microsoft.com/office/drawing/2014/main" id="{E3EABCEF-3135-6058-86BE-7480A75D9C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9307" y="2671729"/>
              <a:ext cx="1333901" cy="1333901"/>
            </a:xfrm>
            <a:prstGeom prst="rect">
              <a:avLst/>
            </a:prstGeom>
          </p:spPr>
        </p:pic>
        <p:sp>
          <p:nvSpPr>
            <p:cNvPr id="17" name="TextBox 16">
              <a:extLst>
                <a:ext uri="{FF2B5EF4-FFF2-40B4-BE49-F238E27FC236}">
                  <a16:creationId xmlns:a16="http://schemas.microsoft.com/office/drawing/2014/main" id="{71420129-6250-D979-583D-FAC8BE71530D}"/>
                </a:ext>
              </a:extLst>
            </p:cNvPr>
            <p:cNvSpPr txBox="1"/>
            <p:nvPr/>
          </p:nvSpPr>
          <p:spPr>
            <a:xfrm>
              <a:off x="1360068" y="2643685"/>
              <a:ext cx="1325564" cy="389776"/>
            </a:xfrm>
            <a:prstGeom prst="rect">
              <a:avLst/>
            </a:prstGeom>
            <a:noFill/>
          </p:spPr>
          <p:txBody>
            <a:bodyPr wrap="square" rtlCol="0">
              <a:spAutoFit/>
            </a:bodyPr>
            <a:lstStyle/>
            <a:p>
              <a:r>
                <a:rPr lang="en-US" sz="900" b="1" dirty="0">
                  <a:solidFill>
                    <a:schemeClr val="bg1"/>
                  </a:solidFill>
                </a:rPr>
                <a:t>Colony =1</a:t>
              </a:r>
            </a:p>
            <a:p>
              <a:endParaRPr lang="en-US" sz="900" b="1" dirty="0">
                <a:solidFill>
                  <a:schemeClr val="bg1"/>
                </a:solidFill>
              </a:endParaRPr>
            </a:p>
          </p:txBody>
        </p:sp>
        <p:pic>
          <p:nvPicPr>
            <p:cNvPr id="19" name="Picture 18" descr="A picture containing dark, black, light, lit&#10;&#10;Description automatically generated">
              <a:extLst>
                <a:ext uri="{FF2B5EF4-FFF2-40B4-BE49-F238E27FC236}">
                  <a16:creationId xmlns:a16="http://schemas.microsoft.com/office/drawing/2014/main" id="{C923AE3C-A55F-205A-98D7-A95B39C994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91963" y="4005630"/>
              <a:ext cx="1332331" cy="1325564"/>
            </a:xfrm>
            <a:prstGeom prst="rect">
              <a:avLst/>
            </a:prstGeom>
          </p:spPr>
        </p:pic>
        <p:sp>
          <p:nvSpPr>
            <p:cNvPr id="20" name="TextBox 19">
              <a:extLst>
                <a:ext uri="{FF2B5EF4-FFF2-40B4-BE49-F238E27FC236}">
                  <a16:creationId xmlns:a16="http://schemas.microsoft.com/office/drawing/2014/main" id="{3363293F-5B7D-3F25-1587-AF41876542BA}"/>
                </a:ext>
              </a:extLst>
            </p:cNvPr>
            <p:cNvSpPr txBox="1"/>
            <p:nvPr/>
          </p:nvSpPr>
          <p:spPr>
            <a:xfrm>
              <a:off x="1323976" y="3895881"/>
              <a:ext cx="1325564" cy="389776"/>
            </a:xfrm>
            <a:prstGeom prst="rect">
              <a:avLst/>
            </a:prstGeom>
            <a:noFill/>
          </p:spPr>
          <p:txBody>
            <a:bodyPr wrap="square" rtlCol="0">
              <a:spAutoFit/>
            </a:bodyPr>
            <a:lstStyle/>
            <a:p>
              <a:r>
                <a:rPr lang="en-US" sz="900" b="1" dirty="0">
                  <a:solidFill>
                    <a:schemeClr val="bg1"/>
                  </a:solidFill>
                </a:rPr>
                <a:t>Colony =19</a:t>
              </a:r>
            </a:p>
            <a:p>
              <a:endParaRPr lang="en-US" sz="900" b="1" dirty="0">
                <a:solidFill>
                  <a:schemeClr val="bg1"/>
                </a:solidFill>
              </a:endParaRPr>
            </a:p>
          </p:txBody>
        </p:sp>
        <p:pic>
          <p:nvPicPr>
            <p:cNvPr id="22" name="Picture 21" descr="A picture containing dark, light, close&#10;&#10;Description automatically generated">
              <a:extLst>
                <a:ext uri="{FF2B5EF4-FFF2-40B4-BE49-F238E27FC236}">
                  <a16:creationId xmlns:a16="http://schemas.microsoft.com/office/drawing/2014/main" id="{3C7F3D80-CED8-041D-4FAD-3D2D29F543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91150" y="5324883"/>
              <a:ext cx="1332331" cy="1232893"/>
            </a:xfrm>
            <a:prstGeom prst="rect">
              <a:avLst/>
            </a:prstGeom>
          </p:spPr>
        </p:pic>
        <p:sp>
          <p:nvSpPr>
            <p:cNvPr id="23" name="TextBox 22">
              <a:extLst>
                <a:ext uri="{FF2B5EF4-FFF2-40B4-BE49-F238E27FC236}">
                  <a16:creationId xmlns:a16="http://schemas.microsoft.com/office/drawing/2014/main" id="{A20B9FCD-E778-0B92-E1EC-F444664D97F0}"/>
                </a:ext>
              </a:extLst>
            </p:cNvPr>
            <p:cNvSpPr txBox="1"/>
            <p:nvPr/>
          </p:nvSpPr>
          <p:spPr>
            <a:xfrm>
              <a:off x="1291570" y="5221445"/>
              <a:ext cx="1325564" cy="389776"/>
            </a:xfrm>
            <a:prstGeom prst="rect">
              <a:avLst/>
            </a:prstGeom>
            <a:noFill/>
          </p:spPr>
          <p:txBody>
            <a:bodyPr wrap="square" rtlCol="0">
              <a:spAutoFit/>
            </a:bodyPr>
            <a:lstStyle/>
            <a:p>
              <a:r>
                <a:rPr lang="en-US" sz="900" b="1" dirty="0">
                  <a:solidFill>
                    <a:schemeClr val="bg1"/>
                  </a:solidFill>
                </a:rPr>
                <a:t>Colony =3</a:t>
              </a:r>
            </a:p>
            <a:p>
              <a:endParaRPr lang="en-US" sz="900" b="1" dirty="0">
                <a:solidFill>
                  <a:schemeClr val="bg1"/>
                </a:solidFill>
              </a:endParaRPr>
            </a:p>
          </p:txBody>
        </p:sp>
        <p:sp>
          <p:nvSpPr>
            <p:cNvPr id="24" name="TextBox 23">
              <a:extLst>
                <a:ext uri="{FF2B5EF4-FFF2-40B4-BE49-F238E27FC236}">
                  <a16:creationId xmlns:a16="http://schemas.microsoft.com/office/drawing/2014/main" id="{B11E65AB-3C08-3739-8F99-F239DD8A6803}"/>
                </a:ext>
              </a:extLst>
            </p:cNvPr>
            <p:cNvSpPr txBox="1"/>
            <p:nvPr/>
          </p:nvSpPr>
          <p:spPr>
            <a:xfrm>
              <a:off x="1804934" y="801832"/>
              <a:ext cx="759888" cy="369332"/>
            </a:xfrm>
            <a:prstGeom prst="rect">
              <a:avLst/>
            </a:prstGeom>
            <a:noFill/>
          </p:spPr>
          <p:txBody>
            <a:bodyPr wrap="none" rtlCol="0">
              <a:spAutoFit/>
            </a:bodyPr>
            <a:lstStyle/>
            <a:p>
              <a:r>
                <a:rPr lang="en-US" b="1" dirty="0"/>
                <a:t>MRSA</a:t>
              </a:r>
            </a:p>
          </p:txBody>
        </p:sp>
        <p:pic>
          <p:nvPicPr>
            <p:cNvPr id="95" name="Picture 94" descr="A picture containing graphical user interface&#10;&#10;Description automatically generated">
              <a:extLst>
                <a:ext uri="{FF2B5EF4-FFF2-40B4-BE49-F238E27FC236}">
                  <a16:creationId xmlns:a16="http://schemas.microsoft.com/office/drawing/2014/main" id="{32695F2A-4890-F5F7-C042-3FAFB385CF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2644" y="1191402"/>
              <a:ext cx="1404907" cy="1408818"/>
            </a:xfrm>
            <a:prstGeom prst="rect">
              <a:avLst/>
            </a:prstGeom>
          </p:spPr>
        </p:pic>
        <p:pic>
          <p:nvPicPr>
            <p:cNvPr id="97" name="Picture 96">
              <a:extLst>
                <a:ext uri="{FF2B5EF4-FFF2-40B4-BE49-F238E27FC236}">
                  <a16:creationId xmlns:a16="http://schemas.microsoft.com/office/drawing/2014/main" id="{62F833AF-B12D-4386-C915-E110B801B70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493196" y="1183450"/>
              <a:ext cx="1429303" cy="1421943"/>
            </a:xfrm>
            <a:prstGeom prst="rect">
              <a:avLst/>
            </a:prstGeom>
          </p:spPr>
        </p:pic>
      </p:grpSp>
      <p:grpSp>
        <p:nvGrpSpPr>
          <p:cNvPr id="18" name="Group 17">
            <a:extLst>
              <a:ext uri="{FF2B5EF4-FFF2-40B4-BE49-F238E27FC236}">
                <a16:creationId xmlns:a16="http://schemas.microsoft.com/office/drawing/2014/main" id="{14927AA3-404F-9302-B356-A6A3BF422BF5}"/>
              </a:ext>
            </a:extLst>
          </p:cNvPr>
          <p:cNvGrpSpPr/>
          <p:nvPr/>
        </p:nvGrpSpPr>
        <p:grpSpPr>
          <a:xfrm>
            <a:off x="7691643" y="1061766"/>
            <a:ext cx="2807196" cy="5563816"/>
            <a:chOff x="7758318" y="823641"/>
            <a:chExt cx="2807196" cy="5563816"/>
          </a:xfrm>
        </p:grpSpPr>
        <p:grpSp>
          <p:nvGrpSpPr>
            <p:cNvPr id="9" name="Group 8">
              <a:extLst>
                <a:ext uri="{FF2B5EF4-FFF2-40B4-BE49-F238E27FC236}">
                  <a16:creationId xmlns:a16="http://schemas.microsoft.com/office/drawing/2014/main" id="{43F98ABC-7F09-0018-155B-1DA45B878A07}"/>
                </a:ext>
              </a:extLst>
            </p:cNvPr>
            <p:cNvGrpSpPr/>
            <p:nvPr/>
          </p:nvGrpSpPr>
          <p:grpSpPr>
            <a:xfrm>
              <a:off x="7758318" y="823641"/>
              <a:ext cx="1605170" cy="5563816"/>
              <a:chOff x="4924407" y="700461"/>
              <a:chExt cx="1671024" cy="5850732"/>
            </a:xfrm>
          </p:grpSpPr>
          <p:pic>
            <p:nvPicPr>
              <p:cNvPr id="118" name="Picture 117">
                <a:extLst>
                  <a:ext uri="{FF2B5EF4-FFF2-40B4-BE49-F238E27FC236}">
                    <a16:creationId xmlns:a16="http://schemas.microsoft.com/office/drawing/2014/main" id="{81E82925-3663-236A-D7FD-4775D09BE78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81818" y="2565510"/>
                <a:ext cx="1323207" cy="1339836"/>
              </a:xfrm>
              <a:prstGeom prst="rect">
                <a:avLst/>
              </a:prstGeom>
            </p:spPr>
          </p:pic>
          <p:pic>
            <p:nvPicPr>
              <p:cNvPr id="116" name="Picture 115">
                <a:extLst>
                  <a:ext uri="{FF2B5EF4-FFF2-40B4-BE49-F238E27FC236}">
                    <a16:creationId xmlns:a16="http://schemas.microsoft.com/office/drawing/2014/main" id="{CA27F1D6-3254-9779-2F9C-5F2C08BBA8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79461" y="3891005"/>
                <a:ext cx="1325564" cy="1304399"/>
              </a:xfrm>
              <a:prstGeom prst="rect">
                <a:avLst/>
              </a:prstGeom>
            </p:spPr>
          </p:pic>
          <p:sp>
            <p:nvSpPr>
              <p:cNvPr id="26" name="TextBox 25">
                <a:extLst>
                  <a:ext uri="{FF2B5EF4-FFF2-40B4-BE49-F238E27FC236}">
                    <a16:creationId xmlns:a16="http://schemas.microsoft.com/office/drawing/2014/main" id="{D0D112E5-3433-1226-5BED-FAD125AC3ED5}"/>
                  </a:ext>
                </a:extLst>
              </p:cNvPr>
              <p:cNvSpPr txBox="1"/>
              <p:nvPr/>
            </p:nvSpPr>
            <p:spPr>
              <a:xfrm>
                <a:off x="5835543" y="700461"/>
                <a:ext cx="759888" cy="369332"/>
              </a:xfrm>
              <a:prstGeom prst="rect">
                <a:avLst/>
              </a:prstGeom>
              <a:noFill/>
            </p:spPr>
            <p:txBody>
              <a:bodyPr wrap="none" rtlCol="0">
                <a:spAutoFit/>
              </a:bodyPr>
              <a:lstStyle/>
              <a:p>
                <a:r>
                  <a:rPr lang="en-US" b="1" dirty="0"/>
                  <a:t>MRSA</a:t>
                </a:r>
              </a:p>
            </p:txBody>
          </p:sp>
          <p:sp>
            <p:nvSpPr>
              <p:cNvPr id="47" name="TextBox 46">
                <a:extLst>
                  <a:ext uri="{FF2B5EF4-FFF2-40B4-BE49-F238E27FC236}">
                    <a16:creationId xmlns:a16="http://schemas.microsoft.com/office/drawing/2014/main" id="{640461FE-C6B3-4B6C-79F8-5943B2D675B6}"/>
                  </a:ext>
                </a:extLst>
              </p:cNvPr>
              <p:cNvSpPr txBox="1"/>
              <p:nvPr/>
            </p:nvSpPr>
            <p:spPr>
              <a:xfrm>
                <a:off x="4950419" y="2527826"/>
                <a:ext cx="1325564" cy="388378"/>
              </a:xfrm>
              <a:prstGeom prst="rect">
                <a:avLst/>
              </a:prstGeom>
              <a:noFill/>
            </p:spPr>
            <p:txBody>
              <a:bodyPr wrap="square" rtlCol="0">
                <a:spAutoFit/>
              </a:bodyPr>
              <a:lstStyle/>
              <a:p>
                <a:r>
                  <a:rPr lang="en-US" sz="900" b="1" dirty="0">
                    <a:solidFill>
                      <a:schemeClr val="bg1"/>
                    </a:solidFill>
                  </a:rPr>
                  <a:t>Colony =5</a:t>
                </a:r>
              </a:p>
              <a:p>
                <a:endParaRPr lang="en-US" sz="900" b="1" dirty="0">
                  <a:solidFill>
                    <a:schemeClr val="bg1"/>
                  </a:solidFill>
                </a:endParaRPr>
              </a:p>
            </p:txBody>
          </p:sp>
          <p:sp>
            <p:nvSpPr>
              <p:cNvPr id="50" name="TextBox 49">
                <a:extLst>
                  <a:ext uri="{FF2B5EF4-FFF2-40B4-BE49-F238E27FC236}">
                    <a16:creationId xmlns:a16="http://schemas.microsoft.com/office/drawing/2014/main" id="{7CCBD293-A939-2A7D-7169-C54B3110A1BC}"/>
                  </a:ext>
                </a:extLst>
              </p:cNvPr>
              <p:cNvSpPr txBox="1"/>
              <p:nvPr/>
            </p:nvSpPr>
            <p:spPr>
              <a:xfrm>
                <a:off x="4957345" y="3760485"/>
                <a:ext cx="1325564" cy="388378"/>
              </a:xfrm>
              <a:prstGeom prst="rect">
                <a:avLst/>
              </a:prstGeom>
              <a:noFill/>
            </p:spPr>
            <p:txBody>
              <a:bodyPr wrap="square" rtlCol="0">
                <a:spAutoFit/>
              </a:bodyPr>
              <a:lstStyle/>
              <a:p>
                <a:r>
                  <a:rPr lang="en-US" sz="900" b="1" dirty="0">
                    <a:solidFill>
                      <a:schemeClr val="bg1"/>
                    </a:solidFill>
                  </a:rPr>
                  <a:t>Colony =2</a:t>
                </a:r>
              </a:p>
              <a:p>
                <a:endParaRPr lang="en-US" sz="900" b="1" dirty="0">
                  <a:solidFill>
                    <a:schemeClr val="bg1"/>
                  </a:solidFill>
                </a:endParaRPr>
              </a:p>
            </p:txBody>
          </p:sp>
          <p:pic>
            <p:nvPicPr>
              <p:cNvPr id="52" name="Picture 51" descr="A picture containing dark, indoor, black, electronics&#10;&#10;Description automatically generated">
                <a:extLst>
                  <a:ext uri="{FF2B5EF4-FFF2-40B4-BE49-F238E27FC236}">
                    <a16:creationId xmlns:a16="http://schemas.microsoft.com/office/drawing/2014/main" id="{22CD8ECF-A04D-E472-87BB-88C8CDDCBA4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81478" y="5189354"/>
                <a:ext cx="1323545" cy="1361839"/>
              </a:xfrm>
              <a:prstGeom prst="rect">
                <a:avLst/>
              </a:prstGeom>
            </p:spPr>
          </p:pic>
          <p:sp>
            <p:nvSpPr>
              <p:cNvPr id="53" name="TextBox 52">
                <a:extLst>
                  <a:ext uri="{FF2B5EF4-FFF2-40B4-BE49-F238E27FC236}">
                    <a16:creationId xmlns:a16="http://schemas.microsoft.com/office/drawing/2014/main" id="{4D7B8A66-D87E-E06B-0B45-3BCBEB79B223}"/>
                  </a:ext>
                </a:extLst>
              </p:cNvPr>
              <p:cNvSpPr txBox="1"/>
              <p:nvPr/>
            </p:nvSpPr>
            <p:spPr>
              <a:xfrm>
                <a:off x="4924407" y="5212976"/>
                <a:ext cx="1325564" cy="388378"/>
              </a:xfrm>
              <a:prstGeom prst="rect">
                <a:avLst/>
              </a:prstGeom>
              <a:noFill/>
            </p:spPr>
            <p:txBody>
              <a:bodyPr wrap="square" rtlCol="0">
                <a:spAutoFit/>
              </a:bodyPr>
              <a:lstStyle/>
              <a:p>
                <a:r>
                  <a:rPr lang="en-US" sz="900" b="1" dirty="0">
                    <a:solidFill>
                      <a:schemeClr val="bg1"/>
                    </a:solidFill>
                  </a:rPr>
                  <a:t>Colony =7</a:t>
                </a:r>
              </a:p>
              <a:p>
                <a:endParaRPr lang="en-US" sz="900" b="1" dirty="0">
                  <a:solidFill>
                    <a:schemeClr val="bg1"/>
                  </a:solidFill>
                </a:endParaRPr>
              </a:p>
            </p:txBody>
          </p:sp>
          <p:sp>
            <p:nvSpPr>
              <p:cNvPr id="60" name="TextBox 59">
                <a:extLst>
                  <a:ext uri="{FF2B5EF4-FFF2-40B4-BE49-F238E27FC236}">
                    <a16:creationId xmlns:a16="http://schemas.microsoft.com/office/drawing/2014/main" id="{E77C86CE-0A92-3503-0969-1CF07EFDF38D}"/>
                  </a:ext>
                </a:extLst>
              </p:cNvPr>
              <p:cNvSpPr txBox="1"/>
              <p:nvPr/>
            </p:nvSpPr>
            <p:spPr>
              <a:xfrm>
                <a:off x="4976248" y="2305482"/>
                <a:ext cx="1429302" cy="276999"/>
              </a:xfrm>
              <a:prstGeom prst="rect">
                <a:avLst/>
              </a:prstGeom>
              <a:noFill/>
            </p:spPr>
            <p:txBody>
              <a:bodyPr wrap="none" rtlCol="0">
                <a:spAutoFit/>
              </a:bodyPr>
              <a:lstStyle/>
              <a:p>
                <a:r>
                  <a:rPr lang="en-US" sz="1200" b="1" dirty="0"/>
                  <a:t>Total </a:t>
                </a:r>
                <a:r>
                  <a:rPr lang="en-US" sz="1200" b="1" dirty="0" err="1"/>
                  <a:t>Oxa</a:t>
                </a:r>
                <a:r>
                  <a:rPr lang="en-US" sz="1200" b="1" dirty="0"/>
                  <a:t>.= 1ug/mL</a:t>
                </a:r>
              </a:p>
            </p:txBody>
          </p:sp>
          <p:pic>
            <p:nvPicPr>
              <p:cNvPr id="105" name="Picture 104">
                <a:extLst>
                  <a:ext uri="{FF2B5EF4-FFF2-40B4-BE49-F238E27FC236}">
                    <a16:creationId xmlns:a16="http://schemas.microsoft.com/office/drawing/2014/main" id="{EA66C9C4-76CC-D960-E5BA-72E3BA15A87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997364" y="1004488"/>
                <a:ext cx="1367348" cy="1324658"/>
              </a:xfrm>
              <a:prstGeom prst="rect">
                <a:avLst/>
              </a:prstGeom>
            </p:spPr>
          </p:pic>
        </p:grpSp>
        <p:grpSp>
          <p:nvGrpSpPr>
            <p:cNvPr id="12" name="Group 11">
              <a:extLst>
                <a:ext uri="{FF2B5EF4-FFF2-40B4-BE49-F238E27FC236}">
                  <a16:creationId xmlns:a16="http://schemas.microsoft.com/office/drawing/2014/main" id="{0366BC82-87BF-07E2-0586-F9D9338DBCB1}"/>
                </a:ext>
              </a:extLst>
            </p:cNvPr>
            <p:cNvGrpSpPr/>
            <p:nvPr/>
          </p:nvGrpSpPr>
          <p:grpSpPr>
            <a:xfrm>
              <a:off x="9099273" y="1072392"/>
              <a:ext cx="1466241" cy="4161073"/>
              <a:chOff x="6245971" y="1026555"/>
              <a:chExt cx="1466241" cy="4161073"/>
            </a:xfrm>
          </p:grpSpPr>
          <p:pic>
            <p:nvPicPr>
              <p:cNvPr id="55" name="Picture 54" descr="A picture containing dark, indoor, black, light&#10;&#10;Description automatically generated">
                <a:extLst>
                  <a:ext uri="{FF2B5EF4-FFF2-40B4-BE49-F238E27FC236}">
                    <a16:creationId xmlns:a16="http://schemas.microsoft.com/office/drawing/2014/main" id="{5000D732-D872-BE4C-5B41-91B075D82A6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311628" y="2562019"/>
                <a:ext cx="1325564" cy="1325564"/>
              </a:xfrm>
              <a:prstGeom prst="rect">
                <a:avLst/>
              </a:prstGeom>
            </p:spPr>
          </p:pic>
          <p:sp>
            <p:nvSpPr>
              <p:cNvPr id="56" name="TextBox 55">
                <a:extLst>
                  <a:ext uri="{FF2B5EF4-FFF2-40B4-BE49-F238E27FC236}">
                    <a16:creationId xmlns:a16="http://schemas.microsoft.com/office/drawing/2014/main" id="{C09BAFDC-1C38-82F8-55C9-BDA7EC6A7CD4}"/>
                  </a:ext>
                </a:extLst>
              </p:cNvPr>
              <p:cNvSpPr txBox="1"/>
              <p:nvPr/>
            </p:nvSpPr>
            <p:spPr>
              <a:xfrm>
                <a:off x="6270522" y="2536254"/>
                <a:ext cx="1325564" cy="369332"/>
              </a:xfrm>
              <a:prstGeom prst="rect">
                <a:avLst/>
              </a:prstGeom>
              <a:noFill/>
            </p:spPr>
            <p:txBody>
              <a:bodyPr wrap="square" rtlCol="0">
                <a:spAutoFit/>
              </a:bodyPr>
              <a:lstStyle/>
              <a:p>
                <a:r>
                  <a:rPr lang="en-US" sz="900" b="1" dirty="0">
                    <a:solidFill>
                      <a:schemeClr val="bg1"/>
                    </a:solidFill>
                  </a:rPr>
                  <a:t>Colony =2</a:t>
                </a:r>
              </a:p>
              <a:p>
                <a:endParaRPr lang="en-US" sz="900" b="1" dirty="0">
                  <a:solidFill>
                    <a:schemeClr val="bg1"/>
                  </a:solidFill>
                </a:endParaRPr>
              </a:p>
            </p:txBody>
          </p:sp>
          <p:pic>
            <p:nvPicPr>
              <p:cNvPr id="58" name="Picture 57" descr="A picture containing black, dark, electronics, loudspeaker&#10;&#10;Description automatically generated">
                <a:extLst>
                  <a:ext uri="{FF2B5EF4-FFF2-40B4-BE49-F238E27FC236}">
                    <a16:creationId xmlns:a16="http://schemas.microsoft.com/office/drawing/2014/main" id="{019B0744-2A66-4C0D-A8A9-39C59E6AFE6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311628" y="3863822"/>
                <a:ext cx="1325564" cy="1323806"/>
              </a:xfrm>
              <a:prstGeom prst="rect">
                <a:avLst/>
              </a:prstGeom>
            </p:spPr>
          </p:pic>
          <p:sp>
            <p:nvSpPr>
              <p:cNvPr id="59" name="TextBox 58">
                <a:extLst>
                  <a:ext uri="{FF2B5EF4-FFF2-40B4-BE49-F238E27FC236}">
                    <a16:creationId xmlns:a16="http://schemas.microsoft.com/office/drawing/2014/main" id="{7F1A6FCF-1013-0B3B-293C-CC8E496EFB4D}"/>
                  </a:ext>
                </a:extLst>
              </p:cNvPr>
              <p:cNvSpPr txBox="1"/>
              <p:nvPr/>
            </p:nvSpPr>
            <p:spPr>
              <a:xfrm>
                <a:off x="6245971" y="3867845"/>
                <a:ext cx="1325564" cy="369332"/>
              </a:xfrm>
              <a:prstGeom prst="rect">
                <a:avLst/>
              </a:prstGeom>
              <a:noFill/>
            </p:spPr>
            <p:txBody>
              <a:bodyPr wrap="square" rtlCol="0">
                <a:spAutoFit/>
              </a:bodyPr>
              <a:lstStyle/>
              <a:p>
                <a:r>
                  <a:rPr lang="en-US" sz="900" b="1" dirty="0">
                    <a:solidFill>
                      <a:schemeClr val="bg1"/>
                    </a:solidFill>
                  </a:rPr>
                  <a:t>Colony =3</a:t>
                </a:r>
              </a:p>
              <a:p>
                <a:endParaRPr lang="en-US" sz="900" b="1" dirty="0">
                  <a:solidFill>
                    <a:schemeClr val="bg1"/>
                  </a:solidFill>
                </a:endParaRPr>
              </a:p>
            </p:txBody>
          </p:sp>
          <p:sp>
            <p:nvSpPr>
              <p:cNvPr id="61" name="TextBox 60">
                <a:extLst>
                  <a:ext uri="{FF2B5EF4-FFF2-40B4-BE49-F238E27FC236}">
                    <a16:creationId xmlns:a16="http://schemas.microsoft.com/office/drawing/2014/main" id="{45648461-2478-6A33-C684-A8C515F87A94}"/>
                  </a:ext>
                </a:extLst>
              </p:cNvPr>
              <p:cNvSpPr txBox="1"/>
              <p:nvPr/>
            </p:nvSpPr>
            <p:spPr>
              <a:xfrm>
                <a:off x="6282910" y="2312617"/>
                <a:ext cx="1429302" cy="276999"/>
              </a:xfrm>
              <a:prstGeom prst="rect">
                <a:avLst/>
              </a:prstGeom>
              <a:noFill/>
            </p:spPr>
            <p:txBody>
              <a:bodyPr wrap="none" rtlCol="0">
                <a:spAutoFit/>
              </a:bodyPr>
              <a:lstStyle/>
              <a:p>
                <a:r>
                  <a:rPr lang="en-US" sz="1200" b="1" dirty="0"/>
                  <a:t>Total </a:t>
                </a:r>
                <a:r>
                  <a:rPr lang="en-US" sz="1200" b="1" dirty="0" err="1"/>
                  <a:t>Oxa</a:t>
                </a:r>
                <a:r>
                  <a:rPr lang="en-US" sz="1200" b="1" dirty="0"/>
                  <a:t>.= 2ug/mL</a:t>
                </a:r>
              </a:p>
            </p:txBody>
          </p:sp>
          <p:pic>
            <p:nvPicPr>
              <p:cNvPr id="107" name="Picture 106">
                <a:extLst>
                  <a:ext uri="{FF2B5EF4-FFF2-40B4-BE49-F238E27FC236}">
                    <a16:creationId xmlns:a16="http://schemas.microsoft.com/office/drawing/2014/main" id="{42A3F358-93A0-A522-CDDB-4451A3B010DD}"/>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289037" y="1026555"/>
                <a:ext cx="1327081" cy="1325378"/>
              </a:xfrm>
              <a:prstGeom prst="rect">
                <a:avLst/>
              </a:prstGeom>
            </p:spPr>
          </p:pic>
        </p:grpSp>
      </p:grpSp>
      <p:sp>
        <p:nvSpPr>
          <p:cNvPr id="35" name="Title 1">
            <a:extLst>
              <a:ext uri="{FF2B5EF4-FFF2-40B4-BE49-F238E27FC236}">
                <a16:creationId xmlns:a16="http://schemas.microsoft.com/office/drawing/2014/main" id="{CCFB2259-7083-0952-3957-E7356280A17A}"/>
              </a:ext>
            </a:extLst>
          </p:cNvPr>
          <p:cNvSpPr txBox="1">
            <a:spLocks/>
          </p:cNvSpPr>
          <p:nvPr/>
        </p:nvSpPr>
        <p:spPr>
          <a:xfrm>
            <a:off x="714483" y="-75736"/>
            <a:ext cx="11572875" cy="785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MSSA and MRSA colony scatter pattern comparison</a:t>
            </a:r>
          </a:p>
        </p:txBody>
      </p:sp>
      <p:sp>
        <p:nvSpPr>
          <p:cNvPr id="41" name="Slide Number Placeholder 40">
            <a:extLst>
              <a:ext uri="{FF2B5EF4-FFF2-40B4-BE49-F238E27FC236}">
                <a16:creationId xmlns:a16="http://schemas.microsoft.com/office/drawing/2014/main" id="{A5D716E0-42A9-2E93-452D-4FEDD32DEEFC}"/>
              </a:ext>
            </a:extLst>
          </p:cNvPr>
          <p:cNvSpPr>
            <a:spLocks noGrp="1"/>
          </p:cNvSpPr>
          <p:nvPr>
            <p:ph type="sldNum" sz="quarter" idx="12"/>
          </p:nvPr>
        </p:nvSpPr>
        <p:spPr/>
        <p:txBody>
          <a:bodyPr/>
          <a:lstStyle/>
          <a:p>
            <a:fld id="{B80ACAFC-F5A2-42F4-BFBD-7BEFAFA311DD}" type="slidenum">
              <a:rPr lang="en-US" smtClean="0"/>
              <a:t>25</a:t>
            </a:fld>
            <a:endParaRPr lang="en-US"/>
          </a:p>
        </p:txBody>
      </p:sp>
      <p:grpSp>
        <p:nvGrpSpPr>
          <p:cNvPr id="15" name="Group 14">
            <a:extLst>
              <a:ext uri="{FF2B5EF4-FFF2-40B4-BE49-F238E27FC236}">
                <a16:creationId xmlns:a16="http://schemas.microsoft.com/office/drawing/2014/main" id="{0CFDF09E-21D3-81EE-3620-15807E933CBC}"/>
              </a:ext>
            </a:extLst>
          </p:cNvPr>
          <p:cNvGrpSpPr/>
          <p:nvPr/>
        </p:nvGrpSpPr>
        <p:grpSpPr>
          <a:xfrm>
            <a:off x="5599507" y="782120"/>
            <a:ext cx="2555129" cy="5812355"/>
            <a:chOff x="5975067" y="543995"/>
            <a:chExt cx="2555129" cy="5812355"/>
          </a:xfrm>
        </p:grpSpPr>
        <p:sp>
          <p:nvSpPr>
            <p:cNvPr id="103" name="TextBox 102">
              <a:extLst>
                <a:ext uri="{FF2B5EF4-FFF2-40B4-BE49-F238E27FC236}">
                  <a16:creationId xmlns:a16="http://schemas.microsoft.com/office/drawing/2014/main" id="{89CBA468-22FB-664C-3355-ACEF97F1140D}"/>
                </a:ext>
              </a:extLst>
            </p:cNvPr>
            <p:cNvSpPr txBox="1"/>
            <p:nvPr/>
          </p:nvSpPr>
          <p:spPr>
            <a:xfrm>
              <a:off x="6046470" y="2266811"/>
              <a:ext cx="478016" cy="276999"/>
            </a:xfrm>
            <a:prstGeom prst="rect">
              <a:avLst/>
            </a:prstGeom>
            <a:noFill/>
          </p:spPr>
          <p:txBody>
            <a:bodyPr wrap="none" rtlCol="0">
              <a:spAutoFit/>
            </a:bodyPr>
            <a:lstStyle/>
            <a:p>
              <a:r>
                <a:rPr lang="en-US" sz="1200" b="1" dirty="0"/>
                <a:t>High</a:t>
              </a:r>
            </a:p>
          </p:txBody>
        </p:sp>
        <p:grpSp>
          <p:nvGrpSpPr>
            <p:cNvPr id="4" name="Group 3">
              <a:extLst>
                <a:ext uri="{FF2B5EF4-FFF2-40B4-BE49-F238E27FC236}">
                  <a16:creationId xmlns:a16="http://schemas.microsoft.com/office/drawing/2014/main" id="{318540FD-21C3-AA9A-C743-0741C508B397}"/>
                </a:ext>
              </a:extLst>
            </p:cNvPr>
            <p:cNvGrpSpPr/>
            <p:nvPr/>
          </p:nvGrpSpPr>
          <p:grpSpPr>
            <a:xfrm>
              <a:off x="5975067" y="543995"/>
              <a:ext cx="2555129" cy="5812355"/>
              <a:chOff x="2925967" y="432871"/>
              <a:chExt cx="2761684" cy="6114285"/>
            </a:xfrm>
          </p:grpSpPr>
          <p:sp>
            <p:nvSpPr>
              <p:cNvPr id="25" name="TextBox 24">
                <a:extLst>
                  <a:ext uri="{FF2B5EF4-FFF2-40B4-BE49-F238E27FC236}">
                    <a16:creationId xmlns:a16="http://schemas.microsoft.com/office/drawing/2014/main" id="{EA42F42E-251C-44BD-60B4-4FD8664BE343}"/>
                  </a:ext>
                </a:extLst>
              </p:cNvPr>
              <p:cNvSpPr txBox="1"/>
              <p:nvPr/>
            </p:nvSpPr>
            <p:spPr>
              <a:xfrm>
                <a:off x="3828185" y="730852"/>
                <a:ext cx="801219" cy="388517"/>
              </a:xfrm>
              <a:prstGeom prst="rect">
                <a:avLst/>
              </a:prstGeom>
              <a:noFill/>
            </p:spPr>
            <p:txBody>
              <a:bodyPr wrap="none" rtlCol="0">
                <a:spAutoFit/>
              </a:bodyPr>
              <a:lstStyle/>
              <a:p>
                <a:r>
                  <a:rPr lang="en-US" b="1" dirty="0"/>
                  <a:t>MSSA</a:t>
                </a:r>
              </a:p>
            </p:txBody>
          </p:sp>
          <p:sp>
            <p:nvSpPr>
              <p:cNvPr id="27" name="TextBox 26">
                <a:extLst>
                  <a:ext uri="{FF2B5EF4-FFF2-40B4-BE49-F238E27FC236}">
                    <a16:creationId xmlns:a16="http://schemas.microsoft.com/office/drawing/2014/main" id="{8F99A9FB-2370-785F-13AF-4ADFF93C3E5A}"/>
                  </a:ext>
                </a:extLst>
              </p:cNvPr>
              <p:cNvSpPr txBox="1"/>
              <p:nvPr/>
            </p:nvSpPr>
            <p:spPr>
              <a:xfrm>
                <a:off x="4569653" y="432871"/>
                <a:ext cx="1117998" cy="369332"/>
              </a:xfrm>
              <a:prstGeom prst="rect">
                <a:avLst/>
              </a:prstGeom>
              <a:noFill/>
            </p:spPr>
            <p:txBody>
              <a:bodyPr wrap="none" rtlCol="0">
                <a:spAutoFit/>
              </a:bodyPr>
              <a:lstStyle/>
              <a:p>
                <a:r>
                  <a:rPr lang="en-US" b="1" dirty="0"/>
                  <a:t>AGA-11hr</a:t>
                </a:r>
              </a:p>
            </p:txBody>
          </p:sp>
          <p:pic>
            <p:nvPicPr>
              <p:cNvPr id="36" name="Picture 35" descr="A picture containing dark, black, light&#10;&#10;Description automatically generated">
                <a:extLst>
                  <a:ext uri="{FF2B5EF4-FFF2-40B4-BE49-F238E27FC236}">
                    <a16:creationId xmlns:a16="http://schemas.microsoft.com/office/drawing/2014/main" id="{859F366F-7647-040A-6609-92D3E627367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541586" y="2565758"/>
                <a:ext cx="1331388" cy="1332331"/>
              </a:xfrm>
              <a:prstGeom prst="rect">
                <a:avLst/>
              </a:prstGeom>
            </p:spPr>
          </p:pic>
          <p:sp>
            <p:nvSpPr>
              <p:cNvPr id="37" name="TextBox 36">
                <a:extLst>
                  <a:ext uri="{FF2B5EF4-FFF2-40B4-BE49-F238E27FC236}">
                    <a16:creationId xmlns:a16="http://schemas.microsoft.com/office/drawing/2014/main" id="{CC3F2DDF-A841-B049-C751-077C7C84681A}"/>
                  </a:ext>
                </a:extLst>
              </p:cNvPr>
              <p:cNvSpPr txBox="1"/>
              <p:nvPr/>
            </p:nvSpPr>
            <p:spPr>
              <a:xfrm>
                <a:off x="3475267" y="2516605"/>
                <a:ext cx="1325564" cy="388517"/>
              </a:xfrm>
              <a:prstGeom prst="rect">
                <a:avLst/>
              </a:prstGeom>
              <a:noFill/>
            </p:spPr>
            <p:txBody>
              <a:bodyPr wrap="square" rtlCol="0">
                <a:spAutoFit/>
              </a:bodyPr>
              <a:lstStyle/>
              <a:p>
                <a:r>
                  <a:rPr lang="en-US" sz="900" b="1" dirty="0">
                    <a:solidFill>
                      <a:schemeClr val="bg1"/>
                    </a:solidFill>
                  </a:rPr>
                  <a:t>Colony =1</a:t>
                </a:r>
              </a:p>
              <a:p>
                <a:endParaRPr lang="en-US" sz="900" b="1" dirty="0">
                  <a:solidFill>
                    <a:schemeClr val="bg1"/>
                  </a:solidFill>
                </a:endParaRPr>
              </a:p>
            </p:txBody>
          </p:sp>
          <p:pic>
            <p:nvPicPr>
              <p:cNvPr id="39" name="Picture 38" descr="A close up of a person's eye&#10;&#10;Description automatically generated with low confidence">
                <a:extLst>
                  <a:ext uri="{FF2B5EF4-FFF2-40B4-BE49-F238E27FC236}">
                    <a16:creationId xmlns:a16="http://schemas.microsoft.com/office/drawing/2014/main" id="{123DFE1D-2998-3196-AC79-27ECFDA0550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541586" y="3882581"/>
                <a:ext cx="1333335" cy="1332331"/>
              </a:xfrm>
              <a:prstGeom prst="rect">
                <a:avLst/>
              </a:prstGeom>
            </p:spPr>
          </p:pic>
          <p:sp>
            <p:nvSpPr>
              <p:cNvPr id="40" name="TextBox 39">
                <a:extLst>
                  <a:ext uri="{FF2B5EF4-FFF2-40B4-BE49-F238E27FC236}">
                    <a16:creationId xmlns:a16="http://schemas.microsoft.com/office/drawing/2014/main" id="{681F93F1-195F-D263-C960-72567416EA2C}"/>
                  </a:ext>
                </a:extLst>
              </p:cNvPr>
              <p:cNvSpPr txBox="1"/>
              <p:nvPr/>
            </p:nvSpPr>
            <p:spPr>
              <a:xfrm>
                <a:off x="3475267" y="3759674"/>
                <a:ext cx="1325564" cy="388517"/>
              </a:xfrm>
              <a:prstGeom prst="rect">
                <a:avLst/>
              </a:prstGeom>
              <a:noFill/>
            </p:spPr>
            <p:txBody>
              <a:bodyPr wrap="square" rtlCol="0">
                <a:spAutoFit/>
              </a:bodyPr>
              <a:lstStyle/>
              <a:p>
                <a:r>
                  <a:rPr lang="en-US" sz="900" b="1" dirty="0">
                    <a:solidFill>
                      <a:schemeClr val="bg1"/>
                    </a:solidFill>
                  </a:rPr>
                  <a:t>Colony =3</a:t>
                </a:r>
              </a:p>
              <a:p>
                <a:endParaRPr lang="en-US" sz="900" b="1" dirty="0">
                  <a:solidFill>
                    <a:schemeClr val="bg1"/>
                  </a:solidFill>
                </a:endParaRPr>
              </a:p>
            </p:txBody>
          </p:sp>
          <p:pic>
            <p:nvPicPr>
              <p:cNvPr id="42" name="Picture 41" descr="A picture containing dark, black, light&#10;&#10;Description automatically generated">
                <a:extLst>
                  <a:ext uri="{FF2B5EF4-FFF2-40B4-BE49-F238E27FC236}">
                    <a16:creationId xmlns:a16="http://schemas.microsoft.com/office/drawing/2014/main" id="{6C5F41B3-1951-F46B-4E32-89E164FA7BB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540501" y="5214911"/>
                <a:ext cx="1334420" cy="1332245"/>
              </a:xfrm>
              <a:prstGeom prst="rect">
                <a:avLst/>
              </a:prstGeom>
            </p:spPr>
          </p:pic>
          <p:sp>
            <p:nvSpPr>
              <p:cNvPr id="43" name="TextBox 42">
                <a:extLst>
                  <a:ext uri="{FF2B5EF4-FFF2-40B4-BE49-F238E27FC236}">
                    <a16:creationId xmlns:a16="http://schemas.microsoft.com/office/drawing/2014/main" id="{0FDD3A02-1CBB-26D5-C78C-14F2089A3A5B}"/>
                  </a:ext>
                </a:extLst>
              </p:cNvPr>
              <p:cNvSpPr txBox="1"/>
              <p:nvPr/>
            </p:nvSpPr>
            <p:spPr>
              <a:xfrm>
                <a:off x="3477117" y="5195906"/>
                <a:ext cx="1325564" cy="388517"/>
              </a:xfrm>
              <a:prstGeom prst="rect">
                <a:avLst/>
              </a:prstGeom>
              <a:noFill/>
            </p:spPr>
            <p:txBody>
              <a:bodyPr wrap="square" rtlCol="0">
                <a:spAutoFit/>
              </a:bodyPr>
              <a:lstStyle/>
              <a:p>
                <a:r>
                  <a:rPr lang="en-US" sz="900" b="1" dirty="0">
                    <a:solidFill>
                      <a:schemeClr val="bg1"/>
                    </a:solidFill>
                  </a:rPr>
                  <a:t>Colony =4</a:t>
                </a:r>
              </a:p>
              <a:p>
                <a:endParaRPr lang="en-US" sz="900" b="1" dirty="0">
                  <a:solidFill>
                    <a:schemeClr val="bg1"/>
                  </a:solidFill>
                </a:endParaRPr>
              </a:p>
            </p:txBody>
          </p:sp>
          <p:sp>
            <p:nvSpPr>
              <p:cNvPr id="44" name="TextBox 43">
                <a:extLst>
                  <a:ext uri="{FF2B5EF4-FFF2-40B4-BE49-F238E27FC236}">
                    <a16:creationId xmlns:a16="http://schemas.microsoft.com/office/drawing/2014/main" id="{4A707430-274B-82A4-7286-913CD00CE4EA}"/>
                  </a:ext>
                </a:extLst>
              </p:cNvPr>
              <p:cNvSpPr txBox="1"/>
              <p:nvPr/>
            </p:nvSpPr>
            <p:spPr>
              <a:xfrm>
                <a:off x="3450914" y="2307095"/>
                <a:ext cx="1429302" cy="276999"/>
              </a:xfrm>
              <a:prstGeom prst="rect">
                <a:avLst/>
              </a:prstGeom>
              <a:noFill/>
            </p:spPr>
            <p:txBody>
              <a:bodyPr wrap="none" rtlCol="0">
                <a:spAutoFit/>
              </a:bodyPr>
              <a:lstStyle/>
              <a:p>
                <a:r>
                  <a:rPr lang="en-US" sz="1200" b="1" dirty="0"/>
                  <a:t>Total </a:t>
                </a:r>
                <a:r>
                  <a:rPr lang="en-US" sz="1200" b="1" dirty="0" err="1"/>
                  <a:t>Oxa</a:t>
                </a:r>
                <a:r>
                  <a:rPr lang="en-US" sz="1200" b="1" dirty="0"/>
                  <a:t>.= 1ug/mL</a:t>
                </a:r>
              </a:p>
            </p:txBody>
          </p:sp>
          <p:pic>
            <p:nvPicPr>
              <p:cNvPr id="99" name="Picture 98" descr="Shape, circle&#10;&#10;Description automatically generated">
                <a:extLst>
                  <a:ext uri="{FF2B5EF4-FFF2-40B4-BE49-F238E27FC236}">
                    <a16:creationId xmlns:a16="http://schemas.microsoft.com/office/drawing/2014/main" id="{629368FC-EC7E-1453-1BE4-995ABB4971B3}"/>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571314" y="1042631"/>
                <a:ext cx="1332710" cy="1332331"/>
              </a:xfrm>
              <a:prstGeom prst="rect">
                <a:avLst/>
              </a:prstGeom>
            </p:spPr>
          </p:pic>
          <p:sp>
            <p:nvSpPr>
              <p:cNvPr id="102" name="TextBox 101">
                <a:extLst>
                  <a:ext uri="{FF2B5EF4-FFF2-40B4-BE49-F238E27FC236}">
                    <a16:creationId xmlns:a16="http://schemas.microsoft.com/office/drawing/2014/main" id="{923E5F6D-F358-C186-3986-C97960599071}"/>
                  </a:ext>
                </a:extLst>
              </p:cNvPr>
              <p:cNvSpPr txBox="1"/>
              <p:nvPr/>
            </p:nvSpPr>
            <p:spPr>
              <a:xfrm>
                <a:off x="2967538" y="810361"/>
                <a:ext cx="447558" cy="276998"/>
              </a:xfrm>
              <a:prstGeom prst="rect">
                <a:avLst/>
              </a:prstGeom>
              <a:noFill/>
            </p:spPr>
            <p:txBody>
              <a:bodyPr wrap="none" rtlCol="0">
                <a:spAutoFit/>
              </a:bodyPr>
              <a:lstStyle/>
              <a:p>
                <a:r>
                  <a:rPr lang="en-US" sz="1200" b="1" dirty="0"/>
                  <a:t>Less</a:t>
                </a:r>
              </a:p>
            </p:txBody>
          </p:sp>
          <p:sp>
            <p:nvSpPr>
              <p:cNvPr id="114" name="TextBox 113">
                <a:extLst>
                  <a:ext uri="{FF2B5EF4-FFF2-40B4-BE49-F238E27FC236}">
                    <a16:creationId xmlns:a16="http://schemas.microsoft.com/office/drawing/2014/main" id="{9B27208A-E8DB-30E4-78ED-F594795E2421}"/>
                  </a:ext>
                </a:extLst>
              </p:cNvPr>
              <p:cNvSpPr txBox="1"/>
              <p:nvPr/>
            </p:nvSpPr>
            <p:spPr>
              <a:xfrm>
                <a:off x="2925967" y="1466176"/>
                <a:ext cx="549300" cy="485647"/>
              </a:xfrm>
              <a:prstGeom prst="rect">
                <a:avLst/>
              </a:prstGeom>
              <a:noFill/>
            </p:spPr>
            <p:txBody>
              <a:bodyPr wrap="none" rtlCol="0">
                <a:spAutoFit/>
              </a:bodyPr>
              <a:lstStyle/>
              <a:p>
                <a:r>
                  <a:rPr lang="en-US" sz="1200" b="1" dirty="0"/>
                  <a:t>Oxa. </a:t>
                </a:r>
              </a:p>
              <a:p>
                <a:r>
                  <a:rPr lang="en-US" sz="1200" b="1" dirty="0"/>
                  <a:t>conc</a:t>
                </a:r>
              </a:p>
            </p:txBody>
          </p:sp>
        </p:grpSp>
        <p:cxnSp>
          <p:nvCxnSpPr>
            <p:cNvPr id="101" name="Straight Arrow Connector 100">
              <a:extLst>
                <a:ext uri="{FF2B5EF4-FFF2-40B4-BE49-F238E27FC236}">
                  <a16:creationId xmlns:a16="http://schemas.microsoft.com/office/drawing/2014/main" id="{5B2B07D0-6C9B-8961-8DF1-2FFF0AE5C5F9}"/>
                </a:ext>
              </a:extLst>
            </p:cNvPr>
            <p:cNvCxnSpPr/>
            <p:nvPr/>
          </p:nvCxnSpPr>
          <p:spPr>
            <a:xfrm>
              <a:off x="6494730" y="1135999"/>
              <a:ext cx="0" cy="126931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sp>
        <p:nvSpPr>
          <p:cNvPr id="21" name="Footer Placeholder 20">
            <a:extLst>
              <a:ext uri="{FF2B5EF4-FFF2-40B4-BE49-F238E27FC236}">
                <a16:creationId xmlns:a16="http://schemas.microsoft.com/office/drawing/2014/main" id="{190D9BF1-D144-9BAD-14DA-99F68ADA0A0F}"/>
              </a:ext>
            </a:extLst>
          </p:cNvPr>
          <p:cNvSpPr>
            <a:spLocks noGrp="1"/>
          </p:cNvSpPr>
          <p:nvPr>
            <p:ph type="ftr" sz="quarter" idx="11"/>
          </p:nvPr>
        </p:nvSpPr>
        <p:spPr/>
        <p:txBody>
          <a:bodyPr/>
          <a:lstStyle/>
          <a:p>
            <a:r>
              <a:rPr lang="en-US"/>
              <a:t>27 Feb 2024</a:t>
            </a:r>
          </a:p>
        </p:txBody>
      </p:sp>
      <p:sp>
        <p:nvSpPr>
          <p:cNvPr id="2" name="Diamond 1">
            <a:extLst>
              <a:ext uri="{FF2B5EF4-FFF2-40B4-BE49-F238E27FC236}">
                <a16:creationId xmlns:a16="http://schemas.microsoft.com/office/drawing/2014/main" id="{158E4AA9-B7C4-CD90-9848-17E94B7F670C}"/>
              </a:ext>
            </a:extLst>
          </p:cNvPr>
          <p:cNvSpPr/>
          <p:nvPr/>
        </p:nvSpPr>
        <p:spPr>
          <a:xfrm>
            <a:off x="11595798" y="6356350"/>
            <a:ext cx="160773" cy="23812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11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9" presetClass="exit" presetSubtype="0" fill="hold" grpId="0" nodeType="afterEffect">
                                  <p:stCondLst>
                                    <p:cond delay="0"/>
                                  </p:stCondLst>
                                  <p:childTnLst>
                                    <p:animEffect transition="out" filter="dissolv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07414DC-F117-CCE6-7ADF-DA0C98EA9D2D}"/>
              </a:ext>
            </a:extLst>
          </p:cNvPr>
          <p:cNvGrpSpPr/>
          <p:nvPr/>
        </p:nvGrpSpPr>
        <p:grpSpPr>
          <a:xfrm>
            <a:off x="2176559" y="573979"/>
            <a:ext cx="8948642" cy="3281885"/>
            <a:chOff x="347758" y="2379947"/>
            <a:chExt cx="9301067" cy="3192178"/>
          </a:xfrm>
        </p:grpSpPr>
        <p:grpSp>
          <p:nvGrpSpPr>
            <p:cNvPr id="5" name="Group 4">
              <a:extLst>
                <a:ext uri="{FF2B5EF4-FFF2-40B4-BE49-F238E27FC236}">
                  <a16:creationId xmlns:a16="http://schemas.microsoft.com/office/drawing/2014/main" id="{351C25EE-51B6-3470-E6B4-D18645CD5B3F}"/>
                </a:ext>
              </a:extLst>
            </p:cNvPr>
            <p:cNvGrpSpPr/>
            <p:nvPr/>
          </p:nvGrpSpPr>
          <p:grpSpPr>
            <a:xfrm>
              <a:off x="347758" y="2379947"/>
              <a:ext cx="9301067" cy="3192178"/>
              <a:chOff x="6262783" y="0"/>
              <a:chExt cx="5929217" cy="2098105"/>
            </a:xfrm>
          </p:grpSpPr>
          <p:pic>
            <p:nvPicPr>
              <p:cNvPr id="6" name="Picture 5" descr="A picture containing scatter chart&#10;&#10;Description automatically generated">
                <a:extLst>
                  <a:ext uri="{FF2B5EF4-FFF2-40B4-BE49-F238E27FC236}">
                    <a16:creationId xmlns:a16="http://schemas.microsoft.com/office/drawing/2014/main" id="{EE028070-0AC0-DA4D-233E-3722B7CEBB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2783" y="0"/>
                <a:ext cx="5929217" cy="2098105"/>
              </a:xfrm>
              <a:prstGeom prst="rect">
                <a:avLst/>
              </a:prstGeom>
            </p:spPr>
          </p:pic>
          <p:pic>
            <p:nvPicPr>
              <p:cNvPr id="7" name="Picture 6">
                <a:extLst>
                  <a:ext uri="{FF2B5EF4-FFF2-40B4-BE49-F238E27FC236}">
                    <a16:creationId xmlns:a16="http://schemas.microsoft.com/office/drawing/2014/main" id="{CCADDC5B-870B-7FD1-D8DD-FFB4573C9C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763" y="158464"/>
                <a:ext cx="1157477" cy="86079"/>
              </a:xfrm>
              <a:prstGeom prst="rect">
                <a:avLst/>
              </a:prstGeom>
            </p:spPr>
          </p:pic>
          <p:pic>
            <p:nvPicPr>
              <p:cNvPr id="8" name="Picture 7">
                <a:extLst>
                  <a:ext uri="{FF2B5EF4-FFF2-40B4-BE49-F238E27FC236}">
                    <a16:creationId xmlns:a16="http://schemas.microsoft.com/office/drawing/2014/main" id="{2FE14ED6-DAAE-89D8-275A-EFD065F67B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8649" y="230792"/>
                <a:ext cx="1157477" cy="86079"/>
              </a:xfrm>
              <a:prstGeom prst="rect">
                <a:avLst/>
              </a:prstGeom>
            </p:spPr>
          </p:pic>
          <p:pic>
            <p:nvPicPr>
              <p:cNvPr id="9" name="Picture 8">
                <a:extLst>
                  <a:ext uri="{FF2B5EF4-FFF2-40B4-BE49-F238E27FC236}">
                    <a16:creationId xmlns:a16="http://schemas.microsoft.com/office/drawing/2014/main" id="{5F157801-3418-7203-2574-FF470B23EF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8538" y="368710"/>
                <a:ext cx="1175363" cy="86079"/>
              </a:xfrm>
              <a:prstGeom prst="rect">
                <a:avLst/>
              </a:prstGeom>
            </p:spPr>
          </p:pic>
        </p:grpSp>
        <p:pic>
          <p:nvPicPr>
            <p:cNvPr id="25" name="Picture 24">
              <a:extLst>
                <a:ext uri="{FF2B5EF4-FFF2-40B4-BE49-F238E27FC236}">
                  <a16:creationId xmlns:a16="http://schemas.microsoft.com/office/drawing/2014/main" id="{BAE46347-B224-7CAA-9B44-63C124F11F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35653" y="2854845"/>
              <a:ext cx="1249267" cy="92905"/>
            </a:xfrm>
            <a:prstGeom prst="rect">
              <a:avLst/>
            </a:prstGeom>
          </p:spPr>
        </p:pic>
      </p:grpSp>
      <p:sp>
        <p:nvSpPr>
          <p:cNvPr id="2" name="Title 1">
            <a:extLst>
              <a:ext uri="{FF2B5EF4-FFF2-40B4-BE49-F238E27FC236}">
                <a16:creationId xmlns:a16="http://schemas.microsoft.com/office/drawing/2014/main" id="{654D1455-9455-52A2-0467-61F17D9485D6}"/>
              </a:ext>
            </a:extLst>
          </p:cNvPr>
          <p:cNvSpPr>
            <a:spLocks noGrp="1"/>
          </p:cNvSpPr>
          <p:nvPr>
            <p:ph type="title"/>
          </p:nvPr>
        </p:nvSpPr>
        <p:spPr>
          <a:xfrm>
            <a:off x="1393080" y="121039"/>
            <a:ext cx="10515600" cy="365126"/>
          </a:xfrm>
        </p:spPr>
        <p:txBody>
          <a:bodyPr>
            <a:noAutofit/>
          </a:bodyPr>
          <a:lstStyle/>
          <a:p>
            <a:r>
              <a:rPr lang="en-US" sz="3200" b="1" dirty="0"/>
              <a:t>Machine learning model for bacterial classification</a:t>
            </a:r>
          </a:p>
        </p:txBody>
      </p:sp>
      <p:sp>
        <p:nvSpPr>
          <p:cNvPr id="4" name="Slide Number Placeholder 3">
            <a:extLst>
              <a:ext uri="{FF2B5EF4-FFF2-40B4-BE49-F238E27FC236}">
                <a16:creationId xmlns:a16="http://schemas.microsoft.com/office/drawing/2014/main" id="{B6D70B9E-FCFD-6FBE-89C5-376B355C1E90}"/>
              </a:ext>
            </a:extLst>
          </p:cNvPr>
          <p:cNvSpPr>
            <a:spLocks noGrp="1"/>
          </p:cNvSpPr>
          <p:nvPr>
            <p:ph type="sldNum" sz="quarter" idx="12"/>
          </p:nvPr>
        </p:nvSpPr>
        <p:spPr/>
        <p:txBody>
          <a:bodyPr/>
          <a:lstStyle/>
          <a:p>
            <a:fld id="{EDF9D697-5A97-4DBF-8C13-4DFBB29D45D2}" type="slidenum">
              <a:rPr lang="en-US" smtClean="0"/>
              <a:t>26</a:t>
            </a:fld>
            <a:endParaRPr lang="en-US"/>
          </a:p>
        </p:txBody>
      </p:sp>
      <p:sp>
        <p:nvSpPr>
          <p:cNvPr id="10" name="TextBox 9">
            <a:extLst>
              <a:ext uri="{FF2B5EF4-FFF2-40B4-BE49-F238E27FC236}">
                <a16:creationId xmlns:a16="http://schemas.microsoft.com/office/drawing/2014/main" id="{00D177F2-D65B-3BC4-B1B2-82127F8B77E2}"/>
              </a:ext>
            </a:extLst>
          </p:cNvPr>
          <p:cNvSpPr txBox="1"/>
          <p:nvPr/>
        </p:nvSpPr>
        <p:spPr>
          <a:xfrm>
            <a:off x="9717535" y="2291704"/>
            <a:ext cx="739305" cy="369332"/>
          </a:xfrm>
          <a:prstGeom prst="rect">
            <a:avLst/>
          </a:prstGeom>
          <a:noFill/>
        </p:spPr>
        <p:txBody>
          <a:bodyPr wrap="none" rtlCol="0">
            <a:spAutoFit/>
          </a:bodyPr>
          <a:lstStyle/>
          <a:p>
            <a:r>
              <a:rPr lang="en-US" b="1" dirty="0"/>
              <a:t>PCA 2</a:t>
            </a:r>
          </a:p>
        </p:txBody>
      </p:sp>
      <p:sp>
        <p:nvSpPr>
          <p:cNvPr id="11" name="TextBox 10">
            <a:extLst>
              <a:ext uri="{FF2B5EF4-FFF2-40B4-BE49-F238E27FC236}">
                <a16:creationId xmlns:a16="http://schemas.microsoft.com/office/drawing/2014/main" id="{7146D4F3-C438-A8C9-8568-34335D22A1C5}"/>
              </a:ext>
            </a:extLst>
          </p:cNvPr>
          <p:cNvSpPr txBox="1"/>
          <p:nvPr/>
        </p:nvSpPr>
        <p:spPr>
          <a:xfrm>
            <a:off x="3828162" y="547082"/>
            <a:ext cx="1661053" cy="369332"/>
          </a:xfrm>
          <a:prstGeom prst="rect">
            <a:avLst/>
          </a:prstGeom>
          <a:noFill/>
        </p:spPr>
        <p:txBody>
          <a:bodyPr wrap="square" rtlCol="0">
            <a:spAutoFit/>
          </a:bodyPr>
          <a:lstStyle/>
          <a:p>
            <a:pPr algn="just"/>
            <a:r>
              <a:rPr lang="en-US" b="1" dirty="0"/>
              <a:t> Training set </a:t>
            </a:r>
          </a:p>
        </p:txBody>
      </p:sp>
      <p:sp>
        <p:nvSpPr>
          <p:cNvPr id="12" name="TextBox 11">
            <a:extLst>
              <a:ext uri="{FF2B5EF4-FFF2-40B4-BE49-F238E27FC236}">
                <a16:creationId xmlns:a16="http://schemas.microsoft.com/office/drawing/2014/main" id="{568971A8-D03E-7518-AEE1-2DBE1C02A2D3}"/>
              </a:ext>
            </a:extLst>
          </p:cNvPr>
          <p:cNvSpPr txBox="1"/>
          <p:nvPr/>
        </p:nvSpPr>
        <p:spPr>
          <a:xfrm rot="16200000">
            <a:off x="9154747" y="1886908"/>
            <a:ext cx="739305" cy="369332"/>
          </a:xfrm>
          <a:prstGeom prst="rect">
            <a:avLst/>
          </a:prstGeom>
          <a:noFill/>
        </p:spPr>
        <p:txBody>
          <a:bodyPr wrap="none" rtlCol="0">
            <a:spAutoFit/>
          </a:bodyPr>
          <a:lstStyle/>
          <a:p>
            <a:r>
              <a:rPr lang="en-US" b="1" dirty="0"/>
              <a:t>PCA 1</a:t>
            </a:r>
          </a:p>
        </p:txBody>
      </p:sp>
      <p:sp>
        <p:nvSpPr>
          <p:cNvPr id="13" name="Oval 12">
            <a:extLst>
              <a:ext uri="{FF2B5EF4-FFF2-40B4-BE49-F238E27FC236}">
                <a16:creationId xmlns:a16="http://schemas.microsoft.com/office/drawing/2014/main" id="{873C11CC-E96B-7D2B-8854-6B23CD31D474}"/>
              </a:ext>
            </a:extLst>
          </p:cNvPr>
          <p:cNvSpPr/>
          <p:nvPr/>
        </p:nvSpPr>
        <p:spPr>
          <a:xfrm rot="21390745">
            <a:off x="5191264" y="641643"/>
            <a:ext cx="2259447" cy="1144379"/>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5014C2-6E5C-6056-89FB-0E66810B34C3}"/>
              </a:ext>
            </a:extLst>
          </p:cNvPr>
          <p:cNvSpPr/>
          <p:nvPr/>
        </p:nvSpPr>
        <p:spPr>
          <a:xfrm rot="21166642">
            <a:off x="5915910" y="1701282"/>
            <a:ext cx="1750233" cy="523411"/>
          </a:xfrm>
          <a:prstGeom prst="ellipse">
            <a:avLst/>
          </a:prstGeom>
          <a:no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1F6DC3D-3426-D8C2-CBD6-C0039B50989F}"/>
              </a:ext>
            </a:extLst>
          </p:cNvPr>
          <p:cNvSpPr/>
          <p:nvPr/>
        </p:nvSpPr>
        <p:spPr>
          <a:xfrm rot="20337954">
            <a:off x="3555208" y="2515291"/>
            <a:ext cx="1502633" cy="704403"/>
          </a:xfrm>
          <a:prstGeom prst="ellipse">
            <a:avLst/>
          </a:prstGeom>
          <a:no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C4E212-BFBC-E1EB-4B56-8A2ECA4EE3B5}"/>
              </a:ext>
            </a:extLst>
          </p:cNvPr>
          <p:cNvSpPr/>
          <p:nvPr/>
        </p:nvSpPr>
        <p:spPr>
          <a:xfrm>
            <a:off x="2816300" y="3293535"/>
            <a:ext cx="520801" cy="255402"/>
          </a:xfrm>
          <a:prstGeom prst="ellipse">
            <a:avLst/>
          </a:prstGeom>
          <a:noFill/>
          <a:ln w="1905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D29304B-5757-ABF6-7B8C-174CA5666442}"/>
              </a:ext>
            </a:extLst>
          </p:cNvPr>
          <p:cNvSpPr txBox="1"/>
          <p:nvPr/>
        </p:nvSpPr>
        <p:spPr>
          <a:xfrm>
            <a:off x="7347462" y="576487"/>
            <a:ext cx="577338" cy="307777"/>
          </a:xfrm>
          <a:prstGeom prst="rect">
            <a:avLst/>
          </a:prstGeom>
          <a:noFill/>
        </p:spPr>
        <p:txBody>
          <a:bodyPr wrap="none" rtlCol="0">
            <a:spAutoFit/>
          </a:bodyPr>
          <a:lstStyle/>
          <a:p>
            <a:r>
              <a:rPr lang="en-US" sz="1400" b="1" i="1" dirty="0">
                <a:solidFill>
                  <a:srgbClr val="FF0000"/>
                </a:solidFill>
              </a:rPr>
              <a:t>E.coli</a:t>
            </a:r>
          </a:p>
        </p:txBody>
      </p:sp>
      <p:sp>
        <p:nvSpPr>
          <p:cNvPr id="18" name="TextBox 17">
            <a:extLst>
              <a:ext uri="{FF2B5EF4-FFF2-40B4-BE49-F238E27FC236}">
                <a16:creationId xmlns:a16="http://schemas.microsoft.com/office/drawing/2014/main" id="{588A5473-17CA-3234-8271-B72B4ED157F8}"/>
              </a:ext>
            </a:extLst>
          </p:cNvPr>
          <p:cNvSpPr txBox="1"/>
          <p:nvPr/>
        </p:nvSpPr>
        <p:spPr>
          <a:xfrm>
            <a:off x="5407679" y="1733631"/>
            <a:ext cx="356188" cy="307777"/>
          </a:xfrm>
          <a:prstGeom prst="rect">
            <a:avLst/>
          </a:prstGeom>
          <a:noFill/>
        </p:spPr>
        <p:txBody>
          <a:bodyPr wrap="none" rtlCol="0">
            <a:spAutoFit/>
          </a:bodyPr>
          <a:lstStyle/>
          <a:p>
            <a:r>
              <a:rPr lang="en-US" sz="1400" b="1" i="1" dirty="0">
                <a:solidFill>
                  <a:schemeClr val="accent6">
                    <a:lumMod val="50000"/>
                  </a:schemeClr>
                </a:solidFill>
              </a:rPr>
              <a:t>SE</a:t>
            </a:r>
          </a:p>
        </p:txBody>
      </p:sp>
      <p:sp>
        <p:nvSpPr>
          <p:cNvPr id="19" name="TextBox 18">
            <a:extLst>
              <a:ext uri="{FF2B5EF4-FFF2-40B4-BE49-F238E27FC236}">
                <a16:creationId xmlns:a16="http://schemas.microsoft.com/office/drawing/2014/main" id="{4EE651BD-533E-DD97-E618-673AF9D8B061}"/>
              </a:ext>
            </a:extLst>
          </p:cNvPr>
          <p:cNvSpPr txBox="1"/>
          <p:nvPr/>
        </p:nvSpPr>
        <p:spPr>
          <a:xfrm>
            <a:off x="4693669" y="3100135"/>
            <a:ext cx="1428020" cy="307777"/>
          </a:xfrm>
          <a:prstGeom prst="rect">
            <a:avLst/>
          </a:prstGeom>
          <a:noFill/>
        </p:spPr>
        <p:txBody>
          <a:bodyPr wrap="none" rtlCol="0">
            <a:spAutoFit/>
          </a:bodyPr>
          <a:lstStyle/>
          <a:p>
            <a:r>
              <a:rPr lang="en-US" sz="1400" b="1" i="1" dirty="0">
                <a:solidFill>
                  <a:schemeClr val="tx1">
                    <a:lumMod val="95000"/>
                    <a:lumOff val="5000"/>
                  </a:schemeClr>
                </a:solidFill>
              </a:rPr>
              <a:t>MSSA and MRSA</a:t>
            </a:r>
          </a:p>
        </p:txBody>
      </p:sp>
      <p:sp>
        <p:nvSpPr>
          <p:cNvPr id="20" name="TextBox 19">
            <a:extLst>
              <a:ext uri="{FF2B5EF4-FFF2-40B4-BE49-F238E27FC236}">
                <a16:creationId xmlns:a16="http://schemas.microsoft.com/office/drawing/2014/main" id="{F1E5F039-3E6E-1090-2293-26EA0B258323}"/>
              </a:ext>
            </a:extLst>
          </p:cNvPr>
          <p:cNvSpPr txBox="1"/>
          <p:nvPr/>
        </p:nvSpPr>
        <p:spPr>
          <a:xfrm>
            <a:off x="2821173" y="1984862"/>
            <a:ext cx="1481209" cy="523220"/>
          </a:xfrm>
          <a:prstGeom prst="rect">
            <a:avLst/>
          </a:prstGeom>
          <a:noFill/>
        </p:spPr>
        <p:txBody>
          <a:bodyPr wrap="square" rtlCol="0">
            <a:spAutoFit/>
          </a:bodyPr>
          <a:lstStyle/>
          <a:p>
            <a:pPr algn="ctr"/>
            <a:r>
              <a:rPr lang="en-US" sz="1400" b="1" i="1" dirty="0">
                <a:solidFill>
                  <a:schemeClr val="bg1">
                    <a:lumMod val="50000"/>
                  </a:schemeClr>
                </a:solidFill>
              </a:rPr>
              <a:t>MRSA on 1 ug/ml AGA</a:t>
            </a:r>
          </a:p>
        </p:txBody>
      </p:sp>
      <p:cxnSp>
        <p:nvCxnSpPr>
          <p:cNvPr id="21" name="Straight Arrow Connector 20">
            <a:extLst>
              <a:ext uri="{FF2B5EF4-FFF2-40B4-BE49-F238E27FC236}">
                <a16:creationId xmlns:a16="http://schemas.microsoft.com/office/drawing/2014/main" id="{1B4A7F65-C011-AD54-3801-70CA7AFB8FCE}"/>
              </a:ext>
            </a:extLst>
          </p:cNvPr>
          <p:cNvCxnSpPr>
            <a:cxnSpLocks/>
          </p:cNvCxnSpPr>
          <p:nvPr/>
        </p:nvCxnSpPr>
        <p:spPr>
          <a:xfrm flipV="1">
            <a:off x="9717535" y="1683155"/>
            <a:ext cx="0" cy="6516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87B32E1-6191-C733-8F61-D6AA8B553264}"/>
              </a:ext>
            </a:extLst>
          </p:cNvPr>
          <p:cNvCxnSpPr>
            <a:cxnSpLocks/>
          </p:cNvCxnSpPr>
          <p:nvPr/>
        </p:nvCxnSpPr>
        <p:spPr>
          <a:xfrm>
            <a:off x="9713829" y="2334851"/>
            <a:ext cx="7179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DFEB612-9B02-A134-907F-F7ED1368E58A}"/>
              </a:ext>
            </a:extLst>
          </p:cNvPr>
          <p:cNvCxnSpPr>
            <a:cxnSpLocks/>
          </p:cNvCxnSpPr>
          <p:nvPr/>
        </p:nvCxnSpPr>
        <p:spPr>
          <a:xfrm flipV="1">
            <a:off x="2949412" y="2603407"/>
            <a:ext cx="78324" cy="640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0551E58-6B35-296F-CB6D-C186973BCDAD}"/>
              </a:ext>
            </a:extLst>
          </p:cNvPr>
          <p:cNvCxnSpPr>
            <a:cxnSpLocks/>
          </p:cNvCxnSpPr>
          <p:nvPr/>
        </p:nvCxnSpPr>
        <p:spPr>
          <a:xfrm>
            <a:off x="4826439" y="2969895"/>
            <a:ext cx="236334" cy="1183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6FE1753-72D4-5A3A-3291-904038465FDE}"/>
              </a:ext>
            </a:extLst>
          </p:cNvPr>
          <p:cNvSpPr txBox="1"/>
          <p:nvPr/>
        </p:nvSpPr>
        <p:spPr>
          <a:xfrm>
            <a:off x="6827091" y="2214240"/>
            <a:ext cx="356188" cy="307777"/>
          </a:xfrm>
          <a:prstGeom prst="rect">
            <a:avLst/>
          </a:prstGeom>
          <a:noFill/>
        </p:spPr>
        <p:txBody>
          <a:bodyPr wrap="none" rtlCol="0">
            <a:spAutoFit/>
          </a:bodyPr>
          <a:lstStyle/>
          <a:p>
            <a:r>
              <a:rPr lang="en-US" sz="1400" b="1" i="1" dirty="0">
                <a:solidFill>
                  <a:schemeClr val="accent6">
                    <a:lumMod val="50000"/>
                  </a:schemeClr>
                </a:solidFill>
              </a:rPr>
              <a:t>SE</a:t>
            </a:r>
          </a:p>
        </p:txBody>
      </p:sp>
      <p:pic>
        <p:nvPicPr>
          <p:cNvPr id="28" name="Picture 27">
            <a:extLst>
              <a:ext uri="{FF2B5EF4-FFF2-40B4-BE49-F238E27FC236}">
                <a16:creationId xmlns:a16="http://schemas.microsoft.com/office/drawing/2014/main" id="{DED01D4A-CE9A-D4FE-B101-B25B7F5D2E3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76558" y="3919540"/>
            <a:ext cx="9011395" cy="2853861"/>
          </a:xfrm>
          <a:prstGeom prst="rect">
            <a:avLst/>
          </a:prstGeom>
        </p:spPr>
      </p:pic>
      <p:sp>
        <p:nvSpPr>
          <p:cNvPr id="29" name="Oval 28">
            <a:extLst>
              <a:ext uri="{FF2B5EF4-FFF2-40B4-BE49-F238E27FC236}">
                <a16:creationId xmlns:a16="http://schemas.microsoft.com/office/drawing/2014/main" id="{39725131-0699-D11F-B4E1-6C06F9300178}"/>
              </a:ext>
            </a:extLst>
          </p:cNvPr>
          <p:cNvSpPr/>
          <p:nvPr/>
        </p:nvSpPr>
        <p:spPr>
          <a:xfrm rot="493466">
            <a:off x="4293932" y="5283280"/>
            <a:ext cx="3583524" cy="118935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DF820B5-248F-ED2F-0798-50A79D054EEF}"/>
              </a:ext>
            </a:extLst>
          </p:cNvPr>
          <p:cNvSpPr txBox="1"/>
          <p:nvPr/>
        </p:nvSpPr>
        <p:spPr>
          <a:xfrm>
            <a:off x="5799116" y="5198405"/>
            <a:ext cx="1112741" cy="307777"/>
          </a:xfrm>
          <a:prstGeom prst="rect">
            <a:avLst/>
          </a:prstGeom>
          <a:noFill/>
        </p:spPr>
        <p:txBody>
          <a:bodyPr wrap="none" rtlCol="0">
            <a:spAutoFit/>
          </a:bodyPr>
          <a:lstStyle/>
          <a:p>
            <a:r>
              <a:rPr lang="en-US" sz="1400" b="1" i="1" dirty="0"/>
              <a:t>E.coli and SE</a:t>
            </a:r>
          </a:p>
        </p:txBody>
      </p:sp>
      <p:sp>
        <p:nvSpPr>
          <p:cNvPr id="31" name="Oval 30">
            <a:extLst>
              <a:ext uri="{FF2B5EF4-FFF2-40B4-BE49-F238E27FC236}">
                <a16:creationId xmlns:a16="http://schemas.microsoft.com/office/drawing/2014/main" id="{11C63AF7-A258-1E39-0118-B30E56C7E7F4}"/>
              </a:ext>
            </a:extLst>
          </p:cNvPr>
          <p:cNvSpPr/>
          <p:nvPr/>
        </p:nvSpPr>
        <p:spPr>
          <a:xfrm rot="992667">
            <a:off x="4354499" y="4016935"/>
            <a:ext cx="2123883" cy="87283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3E7E084-5D73-13F8-CC86-6BE98AEA9ADC}"/>
              </a:ext>
            </a:extLst>
          </p:cNvPr>
          <p:cNvSpPr/>
          <p:nvPr/>
        </p:nvSpPr>
        <p:spPr>
          <a:xfrm rot="20934599">
            <a:off x="2515267" y="3984136"/>
            <a:ext cx="1629974" cy="90843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E153C1B-8C1B-824A-87F2-CF9669132908}"/>
              </a:ext>
            </a:extLst>
          </p:cNvPr>
          <p:cNvSpPr txBox="1"/>
          <p:nvPr/>
        </p:nvSpPr>
        <p:spPr>
          <a:xfrm>
            <a:off x="6197847" y="4215831"/>
            <a:ext cx="1428020" cy="307777"/>
          </a:xfrm>
          <a:prstGeom prst="rect">
            <a:avLst/>
          </a:prstGeom>
          <a:noFill/>
        </p:spPr>
        <p:txBody>
          <a:bodyPr wrap="none" rtlCol="0">
            <a:spAutoFit/>
          </a:bodyPr>
          <a:lstStyle/>
          <a:p>
            <a:r>
              <a:rPr lang="en-US" sz="1400" b="1" dirty="0"/>
              <a:t>MSSA and MRSA</a:t>
            </a:r>
          </a:p>
        </p:txBody>
      </p:sp>
      <p:sp>
        <p:nvSpPr>
          <p:cNvPr id="34" name="TextBox 33">
            <a:extLst>
              <a:ext uri="{FF2B5EF4-FFF2-40B4-BE49-F238E27FC236}">
                <a16:creationId xmlns:a16="http://schemas.microsoft.com/office/drawing/2014/main" id="{AE4CF785-CAC9-B92D-6F08-FC32FB50813E}"/>
              </a:ext>
            </a:extLst>
          </p:cNvPr>
          <p:cNvSpPr txBox="1"/>
          <p:nvPr/>
        </p:nvSpPr>
        <p:spPr>
          <a:xfrm>
            <a:off x="2064912" y="4773237"/>
            <a:ext cx="2781972" cy="523220"/>
          </a:xfrm>
          <a:prstGeom prst="rect">
            <a:avLst/>
          </a:prstGeom>
          <a:noFill/>
        </p:spPr>
        <p:txBody>
          <a:bodyPr wrap="square" rtlCol="0">
            <a:spAutoFit/>
          </a:bodyPr>
          <a:lstStyle/>
          <a:p>
            <a:pPr algn="ctr"/>
            <a:r>
              <a:rPr lang="en-US" sz="1400" b="1" dirty="0"/>
              <a:t>Test sample </a:t>
            </a:r>
          </a:p>
          <a:p>
            <a:pPr algn="ctr"/>
            <a:r>
              <a:rPr lang="en-US" sz="1400" b="1" dirty="0"/>
              <a:t>(MRSA on 1ug/mL AGA)</a:t>
            </a:r>
          </a:p>
        </p:txBody>
      </p:sp>
      <p:sp>
        <p:nvSpPr>
          <p:cNvPr id="35" name="TextBox 34">
            <a:extLst>
              <a:ext uri="{FF2B5EF4-FFF2-40B4-BE49-F238E27FC236}">
                <a16:creationId xmlns:a16="http://schemas.microsoft.com/office/drawing/2014/main" id="{91F76624-9EA6-D6FC-D711-A7322C17002C}"/>
              </a:ext>
            </a:extLst>
          </p:cNvPr>
          <p:cNvSpPr txBox="1"/>
          <p:nvPr/>
        </p:nvSpPr>
        <p:spPr>
          <a:xfrm>
            <a:off x="2675910" y="6073929"/>
            <a:ext cx="1356397" cy="369332"/>
          </a:xfrm>
          <a:prstGeom prst="rect">
            <a:avLst/>
          </a:prstGeom>
          <a:noFill/>
        </p:spPr>
        <p:txBody>
          <a:bodyPr wrap="none" rtlCol="0">
            <a:spAutoFit/>
          </a:bodyPr>
          <a:lstStyle/>
          <a:p>
            <a:r>
              <a:rPr lang="en-US" b="1" dirty="0"/>
              <a:t>Test sample </a:t>
            </a:r>
          </a:p>
        </p:txBody>
      </p:sp>
      <p:grpSp>
        <p:nvGrpSpPr>
          <p:cNvPr id="41" name="Group 40">
            <a:extLst>
              <a:ext uri="{FF2B5EF4-FFF2-40B4-BE49-F238E27FC236}">
                <a16:creationId xmlns:a16="http://schemas.microsoft.com/office/drawing/2014/main" id="{387EF686-79ED-6037-A20C-105EEDA554F3}"/>
              </a:ext>
            </a:extLst>
          </p:cNvPr>
          <p:cNvGrpSpPr/>
          <p:nvPr/>
        </p:nvGrpSpPr>
        <p:grpSpPr>
          <a:xfrm>
            <a:off x="8101471" y="3973293"/>
            <a:ext cx="2901844" cy="748663"/>
            <a:chOff x="7581257" y="3943137"/>
            <a:chExt cx="2901844" cy="748663"/>
          </a:xfrm>
        </p:grpSpPr>
        <p:pic>
          <p:nvPicPr>
            <p:cNvPr id="36" name="Picture 35">
              <a:extLst>
                <a:ext uri="{FF2B5EF4-FFF2-40B4-BE49-F238E27FC236}">
                  <a16:creationId xmlns:a16="http://schemas.microsoft.com/office/drawing/2014/main" id="{8B37CF0E-B202-C13D-EB48-39E9F881138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5597" r="1851" b="1"/>
            <a:stretch/>
          </p:blipFill>
          <p:spPr>
            <a:xfrm>
              <a:off x="7581257" y="3943137"/>
              <a:ext cx="2901844" cy="748663"/>
            </a:xfrm>
            <a:prstGeom prst="rect">
              <a:avLst/>
            </a:prstGeom>
          </p:spPr>
        </p:pic>
        <p:pic>
          <p:nvPicPr>
            <p:cNvPr id="37" name="Picture 36">
              <a:extLst>
                <a:ext uri="{FF2B5EF4-FFF2-40B4-BE49-F238E27FC236}">
                  <a16:creationId xmlns:a16="http://schemas.microsoft.com/office/drawing/2014/main" id="{00969B09-2E6B-651D-4FB5-D55F442B88E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18311" y="4207411"/>
              <a:ext cx="1977015" cy="102735"/>
            </a:xfrm>
            <a:prstGeom prst="rect">
              <a:avLst/>
            </a:prstGeom>
          </p:spPr>
        </p:pic>
        <p:pic>
          <p:nvPicPr>
            <p:cNvPr id="38" name="Picture 37">
              <a:extLst>
                <a:ext uri="{FF2B5EF4-FFF2-40B4-BE49-F238E27FC236}">
                  <a16:creationId xmlns:a16="http://schemas.microsoft.com/office/drawing/2014/main" id="{4F462D5E-F1B5-F004-FF0F-0A807037D96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01692" y="3988937"/>
              <a:ext cx="1890466" cy="102735"/>
            </a:xfrm>
            <a:prstGeom prst="rect">
              <a:avLst/>
            </a:prstGeom>
          </p:spPr>
        </p:pic>
        <p:pic>
          <p:nvPicPr>
            <p:cNvPr id="39" name="Picture 38">
              <a:extLst>
                <a:ext uri="{FF2B5EF4-FFF2-40B4-BE49-F238E27FC236}">
                  <a16:creationId xmlns:a16="http://schemas.microsoft.com/office/drawing/2014/main" id="{607795FF-9816-3882-DA42-B16B44912F3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15143" y="4102499"/>
              <a:ext cx="1934613" cy="102735"/>
            </a:xfrm>
            <a:prstGeom prst="rect">
              <a:avLst/>
            </a:prstGeom>
          </p:spPr>
        </p:pic>
        <p:pic>
          <p:nvPicPr>
            <p:cNvPr id="40" name="Picture 39">
              <a:extLst>
                <a:ext uri="{FF2B5EF4-FFF2-40B4-BE49-F238E27FC236}">
                  <a16:creationId xmlns:a16="http://schemas.microsoft.com/office/drawing/2014/main" id="{25903BCB-FE8E-80D2-9CC6-45AC8F8A7A1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52613" y="4298691"/>
              <a:ext cx="1890467" cy="102735"/>
            </a:xfrm>
            <a:prstGeom prst="rect">
              <a:avLst/>
            </a:prstGeom>
          </p:spPr>
        </p:pic>
      </p:grpSp>
      <p:sp>
        <p:nvSpPr>
          <p:cNvPr id="42" name="TextBox 41">
            <a:extLst>
              <a:ext uri="{FF2B5EF4-FFF2-40B4-BE49-F238E27FC236}">
                <a16:creationId xmlns:a16="http://schemas.microsoft.com/office/drawing/2014/main" id="{7739E087-ABEC-1DCA-34D4-821C59649F59}"/>
              </a:ext>
            </a:extLst>
          </p:cNvPr>
          <p:cNvSpPr txBox="1"/>
          <p:nvPr/>
        </p:nvSpPr>
        <p:spPr>
          <a:xfrm>
            <a:off x="121118" y="997205"/>
            <a:ext cx="2099012" cy="2062103"/>
          </a:xfrm>
          <a:prstGeom prst="rect">
            <a:avLst/>
          </a:prstGeom>
          <a:noFill/>
        </p:spPr>
        <p:txBody>
          <a:bodyPr wrap="square" rtlCol="0">
            <a:spAutoFit/>
          </a:bodyPr>
          <a:lstStyle/>
          <a:p>
            <a:r>
              <a:rPr lang="en-US" sz="1600" b="1" dirty="0">
                <a:effectLst/>
                <a:latin typeface="Arial" panose="020B0604020202020204" pitchFamily="34" charset="0"/>
                <a:ea typeface="Arial" panose="020B0604020202020204" pitchFamily="34" charset="0"/>
                <a:cs typeface="Times New Roman" panose="02020603050405020304" pitchFamily="18" charset="0"/>
              </a:rPr>
              <a:t>Model prediction accuracy for training set:</a:t>
            </a:r>
          </a:p>
          <a:p>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p>
            <a:r>
              <a:rPr lang="en-US" sz="1600" dirty="0">
                <a:effectLst/>
                <a:latin typeface="Arial" panose="020B0604020202020204" pitchFamily="34" charset="0"/>
                <a:ea typeface="Arial" panose="020B0604020202020204" pitchFamily="34" charset="0"/>
                <a:cs typeface="Times New Roman" panose="02020603050405020304" pitchFamily="18" charset="0"/>
              </a:rPr>
              <a:t>97% for </a:t>
            </a:r>
            <a:r>
              <a:rPr lang="en-US" sz="1600" i="1" dirty="0">
                <a:effectLst/>
                <a:latin typeface="Arial" panose="020B0604020202020204" pitchFamily="34" charset="0"/>
                <a:ea typeface="Arial" panose="020B0604020202020204" pitchFamily="34" charset="0"/>
                <a:cs typeface="Times New Roman" panose="02020603050405020304" pitchFamily="18" charset="0"/>
              </a:rPr>
              <a:t>E.coli</a:t>
            </a:r>
          </a:p>
          <a:p>
            <a:r>
              <a:rPr lang="en-US" sz="1600" dirty="0">
                <a:effectLst/>
                <a:latin typeface="Arial" panose="020B0604020202020204" pitchFamily="34" charset="0"/>
                <a:ea typeface="Arial" panose="020B0604020202020204" pitchFamily="34" charset="0"/>
                <a:cs typeface="Times New Roman" panose="02020603050405020304" pitchFamily="18" charset="0"/>
              </a:rPr>
              <a:t>98% for SE </a:t>
            </a:r>
          </a:p>
          <a:p>
            <a:r>
              <a:rPr lang="en-US" sz="1600" dirty="0">
                <a:effectLst/>
                <a:latin typeface="Arial" panose="020B0604020202020204" pitchFamily="34" charset="0"/>
                <a:ea typeface="Arial" panose="020B0604020202020204" pitchFamily="34" charset="0"/>
                <a:cs typeface="Times New Roman" panose="02020603050405020304" pitchFamily="18" charset="0"/>
              </a:rPr>
              <a:t>76% for MSSA</a:t>
            </a:r>
          </a:p>
          <a:p>
            <a:r>
              <a:rPr lang="en-US" sz="1600" dirty="0">
                <a:effectLst/>
                <a:latin typeface="Arial" panose="020B0604020202020204" pitchFamily="34" charset="0"/>
                <a:ea typeface="Arial" panose="020B0604020202020204" pitchFamily="34" charset="0"/>
                <a:cs typeface="Times New Roman" panose="02020603050405020304" pitchFamily="18" charset="0"/>
              </a:rPr>
              <a:t>72% for MRSA</a:t>
            </a:r>
            <a:endParaRPr lang="en-US" sz="1600" dirty="0"/>
          </a:p>
        </p:txBody>
      </p:sp>
      <p:sp>
        <p:nvSpPr>
          <p:cNvPr id="44" name="TextBox 43">
            <a:extLst>
              <a:ext uri="{FF2B5EF4-FFF2-40B4-BE49-F238E27FC236}">
                <a16:creationId xmlns:a16="http://schemas.microsoft.com/office/drawing/2014/main" id="{3B43626C-1996-3F00-09FB-4721A506E3A9}"/>
              </a:ext>
            </a:extLst>
          </p:cNvPr>
          <p:cNvSpPr txBox="1"/>
          <p:nvPr/>
        </p:nvSpPr>
        <p:spPr>
          <a:xfrm>
            <a:off x="70587" y="4081388"/>
            <a:ext cx="1910988" cy="1815882"/>
          </a:xfrm>
          <a:prstGeom prst="rect">
            <a:avLst/>
          </a:prstGeom>
          <a:noFill/>
        </p:spPr>
        <p:txBody>
          <a:bodyPr wrap="square">
            <a:spAutoFit/>
          </a:bodyPr>
          <a:lstStyle/>
          <a:p>
            <a:r>
              <a:rPr lang="en-US" sz="1600" b="1" dirty="0">
                <a:effectLst/>
                <a:latin typeface="Arial" panose="020B0604020202020204" pitchFamily="34" charset="0"/>
                <a:ea typeface="Arial" panose="020B0604020202020204" pitchFamily="34" charset="0"/>
                <a:cs typeface="Times New Roman" panose="02020603050405020304" pitchFamily="18" charset="0"/>
              </a:rPr>
              <a:t>Model prediction accuracy for test set:</a:t>
            </a:r>
          </a:p>
          <a:p>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p>
            <a:r>
              <a:rPr lang="en-US" sz="1600" dirty="0">
                <a:effectLst/>
                <a:latin typeface="Arial" panose="020B0604020202020204" pitchFamily="34" charset="0"/>
                <a:ea typeface="Arial" panose="020B0604020202020204" pitchFamily="34" charset="0"/>
                <a:cs typeface="Times New Roman" panose="02020603050405020304" pitchFamily="18" charset="0"/>
              </a:rPr>
              <a:t>96% for MRSA colonies on 1 μg/mL oxa AGA </a:t>
            </a:r>
            <a:endParaRPr lang="en-US" sz="1600" dirty="0"/>
          </a:p>
        </p:txBody>
      </p:sp>
      <p:sp>
        <p:nvSpPr>
          <p:cNvPr id="45" name="Footer Placeholder 44">
            <a:extLst>
              <a:ext uri="{FF2B5EF4-FFF2-40B4-BE49-F238E27FC236}">
                <a16:creationId xmlns:a16="http://schemas.microsoft.com/office/drawing/2014/main" id="{6A19F180-F9CB-EA1B-4D42-B1F56D5486D7}"/>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2691443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B3E95-6F43-FCF7-5C72-2C94E38CE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56E61-E76F-1C9E-2421-83D3FF88D201}"/>
              </a:ext>
            </a:extLst>
          </p:cNvPr>
          <p:cNvSpPr>
            <a:spLocks noGrp="1"/>
          </p:cNvSpPr>
          <p:nvPr>
            <p:ph type="title"/>
          </p:nvPr>
        </p:nvSpPr>
        <p:spPr>
          <a:xfrm>
            <a:off x="419100" y="799926"/>
            <a:ext cx="11172825" cy="1992313"/>
          </a:xfrm>
        </p:spPr>
        <p:txBody>
          <a:bodyPr>
            <a:normAutofit/>
          </a:bodyPr>
          <a:lstStyle/>
          <a:p>
            <a:pPr algn="ctr"/>
            <a:r>
              <a:rPr lang="en-US" sz="4000" b="1" dirty="0"/>
              <a:t>Detection of antibiotic resistant bacteria using bacterial autofluorescence signature</a:t>
            </a:r>
          </a:p>
        </p:txBody>
      </p:sp>
      <p:sp>
        <p:nvSpPr>
          <p:cNvPr id="4" name="Slide Number Placeholder 3">
            <a:extLst>
              <a:ext uri="{FF2B5EF4-FFF2-40B4-BE49-F238E27FC236}">
                <a16:creationId xmlns:a16="http://schemas.microsoft.com/office/drawing/2014/main" id="{8AEF5AE0-9A50-E900-BEC0-EA2989124DEA}"/>
              </a:ext>
            </a:extLst>
          </p:cNvPr>
          <p:cNvSpPr>
            <a:spLocks noGrp="1"/>
          </p:cNvSpPr>
          <p:nvPr>
            <p:ph type="sldNum" sz="quarter" idx="12"/>
          </p:nvPr>
        </p:nvSpPr>
        <p:spPr/>
        <p:txBody>
          <a:bodyPr/>
          <a:lstStyle/>
          <a:p>
            <a:fld id="{B80ACAFC-F5A2-42F4-BFBD-7BEFAFA311DD}" type="slidenum">
              <a:rPr lang="en-US" smtClean="0"/>
              <a:t>27</a:t>
            </a:fld>
            <a:endParaRPr lang="en-US"/>
          </a:p>
        </p:txBody>
      </p:sp>
      <p:pic>
        <p:nvPicPr>
          <p:cNvPr id="6" name="Picture 5">
            <a:extLst>
              <a:ext uri="{FF2B5EF4-FFF2-40B4-BE49-F238E27FC236}">
                <a16:creationId xmlns:a16="http://schemas.microsoft.com/office/drawing/2014/main" id="{7057A9E2-C4EF-207B-5C4E-BF07F81E76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38366" y="3101419"/>
            <a:ext cx="3035431" cy="3014424"/>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7" name="Footer Placeholder 6">
            <a:extLst>
              <a:ext uri="{FF2B5EF4-FFF2-40B4-BE49-F238E27FC236}">
                <a16:creationId xmlns:a16="http://schemas.microsoft.com/office/drawing/2014/main" id="{600267D7-7C23-3AE4-8A63-D4CC068C31FA}"/>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660870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machine&#10;&#10;Description automatically generated">
            <a:extLst>
              <a:ext uri="{FF2B5EF4-FFF2-40B4-BE49-F238E27FC236}">
                <a16:creationId xmlns:a16="http://schemas.microsoft.com/office/drawing/2014/main" id="{D87CFF08-1B80-B473-852E-E8243EFC69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9042" y="544419"/>
            <a:ext cx="11173916" cy="5103128"/>
          </a:xfrm>
          <a:prstGeom prst="rect">
            <a:avLst/>
          </a:prstGeom>
        </p:spPr>
      </p:pic>
      <p:sp>
        <p:nvSpPr>
          <p:cNvPr id="2" name="Title 1">
            <a:extLst>
              <a:ext uri="{FF2B5EF4-FFF2-40B4-BE49-F238E27FC236}">
                <a16:creationId xmlns:a16="http://schemas.microsoft.com/office/drawing/2014/main" id="{C7585050-D394-0AB6-A4F1-9A3E9ABDDA1E}"/>
              </a:ext>
            </a:extLst>
          </p:cNvPr>
          <p:cNvSpPr txBox="1">
            <a:spLocks/>
          </p:cNvSpPr>
          <p:nvPr/>
        </p:nvSpPr>
        <p:spPr>
          <a:xfrm>
            <a:off x="754948" y="93756"/>
            <a:ext cx="10515600" cy="450663"/>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Method: Bacterial autofluorescence analysis</a:t>
            </a:r>
            <a:endParaRPr lang="en-US" dirty="0"/>
          </a:p>
        </p:txBody>
      </p:sp>
      <p:sp>
        <p:nvSpPr>
          <p:cNvPr id="4" name="TextBox 3">
            <a:extLst>
              <a:ext uri="{FF2B5EF4-FFF2-40B4-BE49-F238E27FC236}">
                <a16:creationId xmlns:a16="http://schemas.microsoft.com/office/drawing/2014/main" id="{629CE1D5-886D-67D6-66D7-CA696D3DE878}"/>
              </a:ext>
            </a:extLst>
          </p:cNvPr>
          <p:cNvSpPr txBox="1"/>
          <p:nvPr/>
        </p:nvSpPr>
        <p:spPr>
          <a:xfrm>
            <a:off x="316798" y="5647547"/>
            <a:ext cx="11799002" cy="923330"/>
          </a:xfrm>
          <a:prstGeom prst="rect">
            <a:avLst/>
          </a:prstGeom>
          <a:noFill/>
        </p:spPr>
        <p:txBody>
          <a:bodyPr wrap="square" rtlCol="0">
            <a:spAutoFit/>
          </a:bodyPr>
          <a:lstStyle/>
          <a:p>
            <a:r>
              <a:rPr lang="en-US" b="1" dirty="0"/>
              <a:t>Advantages: </a:t>
            </a:r>
          </a:p>
          <a:p>
            <a:pPr marL="285750" indent="-285750">
              <a:buFont typeface="Arial" panose="020B0604020202020204" pitchFamily="34" charset="0"/>
              <a:buChar char="•"/>
            </a:pPr>
            <a:r>
              <a:rPr lang="en-US" dirty="0"/>
              <a:t>If unique signatures are obtained for different bacteria, bacterial identification can be performed without staining. </a:t>
            </a:r>
          </a:p>
          <a:p>
            <a:pPr marL="285750" indent="-285750">
              <a:buFont typeface="Arial" panose="020B0604020202020204" pitchFamily="34" charset="0"/>
              <a:buChar char="•"/>
            </a:pPr>
            <a:r>
              <a:rPr lang="en-US" dirty="0"/>
              <a:t>Saves money and time!</a:t>
            </a:r>
          </a:p>
        </p:txBody>
      </p:sp>
      <p:sp>
        <p:nvSpPr>
          <p:cNvPr id="3" name="Slide Number Placeholder 2">
            <a:extLst>
              <a:ext uri="{FF2B5EF4-FFF2-40B4-BE49-F238E27FC236}">
                <a16:creationId xmlns:a16="http://schemas.microsoft.com/office/drawing/2014/main" id="{206AF74A-AA89-8D29-2F22-ABA6F34CC3A9}"/>
              </a:ext>
            </a:extLst>
          </p:cNvPr>
          <p:cNvSpPr>
            <a:spLocks noGrp="1"/>
          </p:cNvSpPr>
          <p:nvPr>
            <p:ph type="sldNum" sz="quarter" idx="12"/>
          </p:nvPr>
        </p:nvSpPr>
        <p:spPr/>
        <p:txBody>
          <a:bodyPr/>
          <a:lstStyle/>
          <a:p>
            <a:fld id="{EDF9D697-5A97-4DBF-8C13-4DFBB29D45D2}" type="slidenum">
              <a:rPr lang="en-US" smtClean="0"/>
              <a:t>28</a:t>
            </a:fld>
            <a:endParaRPr lang="en-US"/>
          </a:p>
        </p:txBody>
      </p:sp>
      <p:sp>
        <p:nvSpPr>
          <p:cNvPr id="5" name="Footer Placeholder 4">
            <a:extLst>
              <a:ext uri="{FF2B5EF4-FFF2-40B4-BE49-F238E27FC236}">
                <a16:creationId xmlns:a16="http://schemas.microsoft.com/office/drawing/2014/main" id="{5D9A19C3-7767-7D85-5884-4F5A4F4E941A}"/>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198232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97E9-FB07-361E-4814-CF8938769F95}"/>
              </a:ext>
            </a:extLst>
          </p:cNvPr>
          <p:cNvSpPr>
            <a:spLocks noGrp="1"/>
          </p:cNvSpPr>
          <p:nvPr>
            <p:ph type="title"/>
          </p:nvPr>
        </p:nvSpPr>
        <p:spPr>
          <a:xfrm>
            <a:off x="118616" y="112632"/>
            <a:ext cx="11954767" cy="602643"/>
          </a:xfrm>
        </p:spPr>
        <p:txBody>
          <a:bodyPr>
            <a:noAutofit/>
          </a:bodyPr>
          <a:lstStyle/>
          <a:p>
            <a:pPr algn="ctr"/>
            <a:r>
              <a:rPr lang="en-US" sz="2800" b="1" dirty="0"/>
              <a:t>Autofluorescence spectral signatures of stressed vs non-stressed bacteria</a:t>
            </a:r>
            <a:endParaRPr lang="en-US" sz="2800" b="1" i="1" dirty="0"/>
          </a:p>
        </p:txBody>
      </p:sp>
      <p:pic>
        <p:nvPicPr>
          <p:cNvPr id="6" name="Picture 5">
            <a:extLst>
              <a:ext uri="{FF2B5EF4-FFF2-40B4-BE49-F238E27FC236}">
                <a16:creationId xmlns:a16="http://schemas.microsoft.com/office/drawing/2014/main" id="{B3C9536E-1BCD-83A7-4BE7-5861AFAF4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437" y="2665817"/>
            <a:ext cx="5447643" cy="3542667"/>
          </a:xfrm>
          <a:prstGeom prst="rect">
            <a:avLst/>
          </a:prstGeom>
        </p:spPr>
      </p:pic>
      <p:pic>
        <p:nvPicPr>
          <p:cNvPr id="8" name="Picture 7">
            <a:extLst>
              <a:ext uri="{FF2B5EF4-FFF2-40B4-BE49-F238E27FC236}">
                <a16:creationId xmlns:a16="http://schemas.microsoft.com/office/drawing/2014/main" id="{D67CD703-1C27-3489-7611-8611B29751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0826" y="2515777"/>
            <a:ext cx="5594064" cy="3379250"/>
          </a:xfrm>
          <a:prstGeom prst="rect">
            <a:avLst/>
          </a:prstGeom>
        </p:spPr>
      </p:pic>
      <p:sp>
        <p:nvSpPr>
          <p:cNvPr id="9" name="TextBox 8">
            <a:extLst>
              <a:ext uri="{FF2B5EF4-FFF2-40B4-BE49-F238E27FC236}">
                <a16:creationId xmlns:a16="http://schemas.microsoft.com/office/drawing/2014/main" id="{10DC0445-45F0-403F-B5FC-28671DA01093}"/>
              </a:ext>
            </a:extLst>
          </p:cNvPr>
          <p:cNvSpPr txBox="1"/>
          <p:nvPr/>
        </p:nvSpPr>
        <p:spPr>
          <a:xfrm>
            <a:off x="1370776" y="2458925"/>
            <a:ext cx="3304870" cy="338554"/>
          </a:xfrm>
          <a:prstGeom prst="rect">
            <a:avLst/>
          </a:prstGeom>
          <a:noFill/>
        </p:spPr>
        <p:txBody>
          <a:bodyPr wrap="square" rtlCol="0">
            <a:spAutoFit/>
          </a:bodyPr>
          <a:lstStyle/>
          <a:p>
            <a:r>
              <a:rPr lang="en-US" sz="1600" b="1" dirty="0"/>
              <a:t>Full spectrum – </a:t>
            </a:r>
            <a:r>
              <a:rPr lang="en-US" sz="1600" b="1" dirty="0">
                <a:solidFill>
                  <a:srgbClr val="FF0000"/>
                </a:solidFill>
              </a:rPr>
              <a:t>9 lasers 54 detectors</a:t>
            </a:r>
          </a:p>
        </p:txBody>
      </p:sp>
      <p:sp>
        <p:nvSpPr>
          <p:cNvPr id="10" name="TextBox 9">
            <a:extLst>
              <a:ext uri="{FF2B5EF4-FFF2-40B4-BE49-F238E27FC236}">
                <a16:creationId xmlns:a16="http://schemas.microsoft.com/office/drawing/2014/main" id="{20295CFF-1A3D-68F8-E637-1601DFE00011}"/>
              </a:ext>
            </a:extLst>
          </p:cNvPr>
          <p:cNvSpPr txBox="1"/>
          <p:nvPr/>
        </p:nvSpPr>
        <p:spPr>
          <a:xfrm>
            <a:off x="7803464" y="2433285"/>
            <a:ext cx="3957109" cy="338554"/>
          </a:xfrm>
          <a:prstGeom prst="rect">
            <a:avLst/>
          </a:prstGeom>
          <a:noFill/>
        </p:spPr>
        <p:txBody>
          <a:bodyPr wrap="none" rtlCol="0">
            <a:spAutoFit/>
          </a:bodyPr>
          <a:lstStyle/>
          <a:p>
            <a:r>
              <a:rPr lang="en-US" sz="1600" b="1" dirty="0"/>
              <a:t>Selected wavelengths – </a:t>
            </a:r>
            <a:r>
              <a:rPr lang="en-US" sz="1600" b="1" dirty="0">
                <a:solidFill>
                  <a:srgbClr val="FF0000"/>
                </a:solidFill>
              </a:rPr>
              <a:t>3 lasers 29 detectors</a:t>
            </a:r>
          </a:p>
        </p:txBody>
      </p:sp>
      <p:grpSp>
        <p:nvGrpSpPr>
          <p:cNvPr id="12" name="Group 11">
            <a:extLst>
              <a:ext uri="{FF2B5EF4-FFF2-40B4-BE49-F238E27FC236}">
                <a16:creationId xmlns:a16="http://schemas.microsoft.com/office/drawing/2014/main" id="{85F12215-8862-505B-597B-17CEFC0DFC16}"/>
              </a:ext>
            </a:extLst>
          </p:cNvPr>
          <p:cNvGrpSpPr/>
          <p:nvPr/>
        </p:nvGrpSpPr>
        <p:grpSpPr>
          <a:xfrm>
            <a:off x="7230217" y="3329280"/>
            <a:ext cx="3797482" cy="1146011"/>
            <a:chOff x="9283080" y="1307329"/>
            <a:chExt cx="2447361" cy="968382"/>
          </a:xfrm>
        </p:grpSpPr>
        <p:sp>
          <p:nvSpPr>
            <p:cNvPr id="13" name="TextBox 12">
              <a:extLst>
                <a:ext uri="{FF2B5EF4-FFF2-40B4-BE49-F238E27FC236}">
                  <a16:creationId xmlns:a16="http://schemas.microsoft.com/office/drawing/2014/main" id="{963552D9-6360-BA0D-9E99-1B80E078D59E}"/>
                </a:ext>
              </a:extLst>
            </p:cNvPr>
            <p:cNvSpPr txBox="1"/>
            <p:nvPr/>
          </p:nvSpPr>
          <p:spPr>
            <a:xfrm>
              <a:off x="9283080" y="1419868"/>
              <a:ext cx="288862" cy="338554"/>
            </a:xfrm>
            <a:prstGeom prst="rect">
              <a:avLst/>
            </a:prstGeom>
            <a:noFill/>
          </p:spPr>
          <p:txBody>
            <a:bodyPr wrap="none" rtlCol="0">
              <a:spAutoFit/>
            </a:bodyPr>
            <a:lstStyle/>
            <a:p>
              <a:r>
                <a:rPr lang="en-US" sz="1600" b="1" dirty="0">
                  <a:solidFill>
                    <a:srgbClr val="FF0000"/>
                  </a:solidFill>
                </a:rPr>
                <a:t>1</a:t>
              </a:r>
            </a:p>
          </p:txBody>
        </p:sp>
        <p:sp>
          <p:nvSpPr>
            <p:cNvPr id="14" name="TextBox 13">
              <a:extLst>
                <a:ext uri="{FF2B5EF4-FFF2-40B4-BE49-F238E27FC236}">
                  <a16:creationId xmlns:a16="http://schemas.microsoft.com/office/drawing/2014/main" id="{357610F5-3965-F4EE-3C0E-5DC6017CAACB}"/>
                </a:ext>
              </a:extLst>
            </p:cNvPr>
            <p:cNvSpPr txBox="1"/>
            <p:nvPr/>
          </p:nvSpPr>
          <p:spPr>
            <a:xfrm>
              <a:off x="10419613" y="1307329"/>
              <a:ext cx="288862" cy="338554"/>
            </a:xfrm>
            <a:prstGeom prst="rect">
              <a:avLst/>
            </a:prstGeom>
            <a:noFill/>
          </p:spPr>
          <p:txBody>
            <a:bodyPr wrap="none" rtlCol="0">
              <a:spAutoFit/>
            </a:bodyPr>
            <a:lstStyle/>
            <a:p>
              <a:r>
                <a:rPr lang="en-US" sz="1600" b="1" dirty="0">
                  <a:solidFill>
                    <a:srgbClr val="FF0000"/>
                  </a:solidFill>
                </a:rPr>
                <a:t>2</a:t>
              </a:r>
            </a:p>
          </p:txBody>
        </p:sp>
        <p:sp>
          <p:nvSpPr>
            <p:cNvPr id="15" name="TextBox 14">
              <a:extLst>
                <a:ext uri="{FF2B5EF4-FFF2-40B4-BE49-F238E27FC236}">
                  <a16:creationId xmlns:a16="http://schemas.microsoft.com/office/drawing/2014/main" id="{3E65C1D7-7AA5-00EA-78F8-D433817AAC89}"/>
                </a:ext>
              </a:extLst>
            </p:cNvPr>
            <p:cNvSpPr txBox="1"/>
            <p:nvPr/>
          </p:nvSpPr>
          <p:spPr>
            <a:xfrm>
              <a:off x="11441579" y="1937157"/>
              <a:ext cx="288862" cy="338554"/>
            </a:xfrm>
            <a:prstGeom prst="rect">
              <a:avLst/>
            </a:prstGeom>
            <a:noFill/>
          </p:spPr>
          <p:txBody>
            <a:bodyPr wrap="none" rtlCol="0">
              <a:spAutoFit/>
            </a:bodyPr>
            <a:lstStyle/>
            <a:p>
              <a:r>
                <a:rPr lang="en-US" sz="1600" b="1" dirty="0">
                  <a:solidFill>
                    <a:srgbClr val="FF0000"/>
                  </a:solidFill>
                </a:rPr>
                <a:t>3</a:t>
              </a:r>
            </a:p>
          </p:txBody>
        </p:sp>
      </p:grpSp>
      <p:grpSp>
        <p:nvGrpSpPr>
          <p:cNvPr id="20" name="Group 19">
            <a:extLst>
              <a:ext uri="{FF2B5EF4-FFF2-40B4-BE49-F238E27FC236}">
                <a16:creationId xmlns:a16="http://schemas.microsoft.com/office/drawing/2014/main" id="{8AE94384-639C-C2D6-A884-9CEBB4130343}"/>
              </a:ext>
            </a:extLst>
          </p:cNvPr>
          <p:cNvGrpSpPr/>
          <p:nvPr/>
        </p:nvGrpSpPr>
        <p:grpSpPr>
          <a:xfrm>
            <a:off x="71280" y="3367716"/>
            <a:ext cx="4506003" cy="3099606"/>
            <a:chOff x="2959939" y="1117519"/>
            <a:chExt cx="3882123" cy="2620679"/>
          </a:xfrm>
        </p:grpSpPr>
        <p:sp>
          <p:nvSpPr>
            <p:cNvPr id="21" name="Left Bracket 20">
              <a:extLst>
                <a:ext uri="{FF2B5EF4-FFF2-40B4-BE49-F238E27FC236}">
                  <a16:creationId xmlns:a16="http://schemas.microsoft.com/office/drawing/2014/main" id="{DBD02FF1-082B-54FD-B14F-92B7E187C614}"/>
                </a:ext>
              </a:extLst>
            </p:cNvPr>
            <p:cNvSpPr/>
            <p:nvPr/>
          </p:nvSpPr>
          <p:spPr>
            <a:xfrm rot="5400000">
              <a:off x="3748814" y="1566995"/>
              <a:ext cx="369332" cy="686119"/>
            </a:xfrm>
            <a:prstGeom prst="leftBracket">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ket 21">
              <a:extLst>
                <a:ext uri="{FF2B5EF4-FFF2-40B4-BE49-F238E27FC236}">
                  <a16:creationId xmlns:a16="http://schemas.microsoft.com/office/drawing/2014/main" id="{475E1760-F07F-2571-5F57-80DB8CDBE102}"/>
                </a:ext>
              </a:extLst>
            </p:cNvPr>
            <p:cNvSpPr/>
            <p:nvPr/>
          </p:nvSpPr>
          <p:spPr>
            <a:xfrm rot="5400000">
              <a:off x="4676837" y="1536788"/>
              <a:ext cx="369332" cy="686119"/>
            </a:xfrm>
            <a:prstGeom prst="leftBracket">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a:extLst>
                <a:ext uri="{FF2B5EF4-FFF2-40B4-BE49-F238E27FC236}">
                  <a16:creationId xmlns:a16="http://schemas.microsoft.com/office/drawing/2014/main" id="{86FE85B9-3A18-5C40-BD3C-91CCD2C8F0F5}"/>
                </a:ext>
              </a:extLst>
            </p:cNvPr>
            <p:cNvSpPr/>
            <p:nvPr/>
          </p:nvSpPr>
          <p:spPr>
            <a:xfrm rot="5400000">
              <a:off x="6012752" y="1996857"/>
              <a:ext cx="113961" cy="372403"/>
            </a:xfrm>
            <a:prstGeom prst="leftBracket">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21F0993B-A68B-DFE7-639F-2C56309E8650}"/>
                </a:ext>
              </a:extLst>
            </p:cNvPr>
            <p:cNvSpPr txBox="1"/>
            <p:nvPr/>
          </p:nvSpPr>
          <p:spPr>
            <a:xfrm>
              <a:off x="3790651" y="1356627"/>
              <a:ext cx="288862" cy="338554"/>
            </a:xfrm>
            <a:prstGeom prst="rect">
              <a:avLst/>
            </a:prstGeom>
            <a:noFill/>
          </p:spPr>
          <p:txBody>
            <a:bodyPr wrap="none" rtlCol="0">
              <a:spAutoFit/>
            </a:bodyPr>
            <a:lstStyle/>
            <a:p>
              <a:r>
                <a:rPr lang="en-US" sz="1600" b="1" dirty="0">
                  <a:solidFill>
                    <a:srgbClr val="FF0000"/>
                  </a:solidFill>
                </a:rPr>
                <a:t>1</a:t>
              </a:r>
            </a:p>
          </p:txBody>
        </p:sp>
        <p:sp>
          <p:nvSpPr>
            <p:cNvPr id="25" name="TextBox 24">
              <a:extLst>
                <a:ext uri="{FF2B5EF4-FFF2-40B4-BE49-F238E27FC236}">
                  <a16:creationId xmlns:a16="http://schemas.microsoft.com/office/drawing/2014/main" id="{8AA1BA29-BC33-82B4-D8CB-B9D67B46BC70}"/>
                </a:ext>
              </a:extLst>
            </p:cNvPr>
            <p:cNvSpPr txBox="1"/>
            <p:nvPr/>
          </p:nvSpPr>
          <p:spPr>
            <a:xfrm>
              <a:off x="4757163" y="1356627"/>
              <a:ext cx="288862" cy="338554"/>
            </a:xfrm>
            <a:prstGeom prst="rect">
              <a:avLst/>
            </a:prstGeom>
            <a:noFill/>
          </p:spPr>
          <p:txBody>
            <a:bodyPr wrap="none" rtlCol="0">
              <a:spAutoFit/>
            </a:bodyPr>
            <a:lstStyle/>
            <a:p>
              <a:r>
                <a:rPr lang="en-US" sz="1600" b="1" dirty="0">
                  <a:solidFill>
                    <a:srgbClr val="FF0000"/>
                  </a:solidFill>
                </a:rPr>
                <a:t>2</a:t>
              </a:r>
            </a:p>
          </p:txBody>
        </p:sp>
        <p:sp>
          <p:nvSpPr>
            <p:cNvPr id="26" name="TextBox 25">
              <a:extLst>
                <a:ext uri="{FF2B5EF4-FFF2-40B4-BE49-F238E27FC236}">
                  <a16:creationId xmlns:a16="http://schemas.microsoft.com/office/drawing/2014/main" id="{B742D6BC-848C-09C6-5D46-953545DEF29B}"/>
                </a:ext>
              </a:extLst>
            </p:cNvPr>
            <p:cNvSpPr txBox="1"/>
            <p:nvPr/>
          </p:nvSpPr>
          <p:spPr>
            <a:xfrm>
              <a:off x="5909239" y="1812960"/>
              <a:ext cx="288862" cy="338554"/>
            </a:xfrm>
            <a:prstGeom prst="rect">
              <a:avLst/>
            </a:prstGeom>
            <a:noFill/>
          </p:spPr>
          <p:txBody>
            <a:bodyPr wrap="none" rtlCol="0">
              <a:spAutoFit/>
            </a:bodyPr>
            <a:lstStyle/>
            <a:p>
              <a:r>
                <a:rPr lang="en-US" sz="1600" b="1" dirty="0">
                  <a:solidFill>
                    <a:srgbClr val="FF0000"/>
                  </a:solidFill>
                </a:rPr>
                <a:t>3</a:t>
              </a:r>
            </a:p>
          </p:txBody>
        </p:sp>
        <p:sp>
          <p:nvSpPr>
            <p:cNvPr id="27" name="TextBox 26">
              <a:extLst>
                <a:ext uri="{FF2B5EF4-FFF2-40B4-BE49-F238E27FC236}">
                  <a16:creationId xmlns:a16="http://schemas.microsoft.com/office/drawing/2014/main" id="{FFEE29A6-65A7-2B5F-3955-8A9CE03EEC0C}"/>
                </a:ext>
              </a:extLst>
            </p:cNvPr>
            <p:cNvSpPr txBox="1"/>
            <p:nvPr/>
          </p:nvSpPr>
          <p:spPr>
            <a:xfrm rot="16200000">
              <a:off x="2694803" y="1382655"/>
              <a:ext cx="838050" cy="307777"/>
            </a:xfrm>
            <a:prstGeom prst="rect">
              <a:avLst/>
            </a:prstGeom>
            <a:noFill/>
          </p:spPr>
          <p:txBody>
            <a:bodyPr wrap="none" rtlCol="0">
              <a:spAutoFit/>
            </a:bodyPr>
            <a:lstStyle/>
            <a:p>
              <a:r>
                <a:rPr lang="en-US" sz="1400" b="1" dirty="0"/>
                <a:t>Intensity</a:t>
              </a:r>
            </a:p>
          </p:txBody>
        </p:sp>
        <p:sp>
          <p:nvSpPr>
            <p:cNvPr id="28" name="TextBox 27">
              <a:extLst>
                <a:ext uri="{FF2B5EF4-FFF2-40B4-BE49-F238E27FC236}">
                  <a16:creationId xmlns:a16="http://schemas.microsoft.com/office/drawing/2014/main" id="{EA847700-0196-D41E-7014-BBD02C95ED0D}"/>
                </a:ext>
              </a:extLst>
            </p:cNvPr>
            <p:cNvSpPr txBox="1"/>
            <p:nvPr/>
          </p:nvSpPr>
          <p:spPr>
            <a:xfrm>
              <a:off x="4901594" y="3430421"/>
              <a:ext cx="1940468" cy="307777"/>
            </a:xfrm>
            <a:prstGeom prst="rect">
              <a:avLst/>
            </a:prstGeom>
            <a:noFill/>
          </p:spPr>
          <p:txBody>
            <a:bodyPr wrap="none" rtlCol="0">
              <a:spAutoFit/>
            </a:bodyPr>
            <a:lstStyle/>
            <a:p>
              <a:r>
                <a:rPr lang="en-US" sz="1400" b="1" dirty="0"/>
                <a:t>Ex-Em wavelength (nm)</a:t>
              </a:r>
            </a:p>
          </p:txBody>
        </p:sp>
      </p:grpSp>
      <p:pic>
        <p:nvPicPr>
          <p:cNvPr id="29" name="Graphic 28" descr="Line arrow: Counter-clockwise curve with solid fill">
            <a:extLst>
              <a:ext uri="{FF2B5EF4-FFF2-40B4-BE49-F238E27FC236}">
                <a16:creationId xmlns:a16="http://schemas.microsoft.com/office/drawing/2014/main" id="{F91E016C-531B-155E-5735-9EF88E8A89D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5852763" flipV="1">
            <a:off x="5134466" y="2433535"/>
            <a:ext cx="1246466" cy="1246466"/>
          </a:xfrm>
          <a:prstGeom prst="rect">
            <a:avLst/>
          </a:prstGeom>
        </p:spPr>
      </p:pic>
      <p:sp>
        <p:nvSpPr>
          <p:cNvPr id="66" name="TextBox 65">
            <a:extLst>
              <a:ext uri="{FF2B5EF4-FFF2-40B4-BE49-F238E27FC236}">
                <a16:creationId xmlns:a16="http://schemas.microsoft.com/office/drawing/2014/main" id="{194B8C28-4E12-EA00-0FED-36DF9A48F723}"/>
              </a:ext>
            </a:extLst>
          </p:cNvPr>
          <p:cNvSpPr txBox="1"/>
          <p:nvPr/>
        </p:nvSpPr>
        <p:spPr>
          <a:xfrm>
            <a:off x="5257576" y="820266"/>
            <a:ext cx="1170389" cy="400110"/>
          </a:xfrm>
          <a:prstGeom prst="rect">
            <a:avLst/>
          </a:prstGeom>
          <a:noFill/>
        </p:spPr>
        <p:txBody>
          <a:bodyPr wrap="square">
            <a:spAutoFit/>
          </a:bodyPr>
          <a:lstStyle/>
          <a:p>
            <a:r>
              <a:rPr lang="en-US" sz="2000" b="1" i="1" dirty="0"/>
              <a:t>E.coli</a:t>
            </a:r>
            <a:endParaRPr lang="en-US" sz="2000" dirty="0"/>
          </a:p>
        </p:txBody>
      </p:sp>
      <p:grpSp>
        <p:nvGrpSpPr>
          <p:cNvPr id="69" name="Group 68">
            <a:extLst>
              <a:ext uri="{FF2B5EF4-FFF2-40B4-BE49-F238E27FC236}">
                <a16:creationId xmlns:a16="http://schemas.microsoft.com/office/drawing/2014/main" id="{8EDE0B85-EAC1-34FC-E6B1-D5368F321D1F}"/>
              </a:ext>
            </a:extLst>
          </p:cNvPr>
          <p:cNvGrpSpPr/>
          <p:nvPr/>
        </p:nvGrpSpPr>
        <p:grpSpPr>
          <a:xfrm>
            <a:off x="647700" y="1385696"/>
            <a:ext cx="10364789" cy="773651"/>
            <a:chOff x="668005" y="1137840"/>
            <a:chExt cx="10364789" cy="773651"/>
          </a:xfrm>
        </p:grpSpPr>
        <p:grpSp>
          <p:nvGrpSpPr>
            <p:cNvPr id="67" name="Group 66">
              <a:extLst>
                <a:ext uri="{FF2B5EF4-FFF2-40B4-BE49-F238E27FC236}">
                  <a16:creationId xmlns:a16="http://schemas.microsoft.com/office/drawing/2014/main" id="{0E9E31AC-DF02-9936-33FA-073724DE3BDB}"/>
                </a:ext>
              </a:extLst>
            </p:cNvPr>
            <p:cNvGrpSpPr/>
            <p:nvPr/>
          </p:nvGrpSpPr>
          <p:grpSpPr>
            <a:xfrm>
              <a:off x="733200" y="1162594"/>
              <a:ext cx="10299594" cy="691034"/>
              <a:chOff x="1616740" y="1105352"/>
              <a:chExt cx="10299594" cy="691034"/>
            </a:xfrm>
          </p:grpSpPr>
          <p:grpSp>
            <p:nvGrpSpPr>
              <p:cNvPr id="54" name="Group 53">
                <a:extLst>
                  <a:ext uri="{FF2B5EF4-FFF2-40B4-BE49-F238E27FC236}">
                    <a16:creationId xmlns:a16="http://schemas.microsoft.com/office/drawing/2014/main" id="{B577939E-0896-594D-54E3-5493229047A0}"/>
                  </a:ext>
                </a:extLst>
              </p:cNvPr>
              <p:cNvGrpSpPr/>
              <p:nvPr/>
            </p:nvGrpSpPr>
            <p:grpSpPr>
              <a:xfrm>
                <a:off x="1688178" y="1455022"/>
                <a:ext cx="10228156" cy="341364"/>
                <a:chOff x="4068825" y="366514"/>
                <a:chExt cx="10228156" cy="341364"/>
              </a:xfrm>
            </p:grpSpPr>
            <p:sp>
              <p:nvSpPr>
                <p:cNvPr id="55" name="Rectangle 54">
                  <a:extLst>
                    <a:ext uri="{FF2B5EF4-FFF2-40B4-BE49-F238E27FC236}">
                      <a16:creationId xmlns:a16="http://schemas.microsoft.com/office/drawing/2014/main" id="{FB0E5FC2-2E84-CEB1-9276-8C9A96768E65}"/>
                    </a:ext>
                  </a:extLst>
                </p:cNvPr>
                <p:cNvSpPr/>
                <p:nvPr/>
              </p:nvSpPr>
              <p:spPr>
                <a:xfrm>
                  <a:off x="4068825" y="483294"/>
                  <a:ext cx="131130" cy="1171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56" name="TextBox 55">
                  <a:extLst>
                    <a:ext uri="{FF2B5EF4-FFF2-40B4-BE49-F238E27FC236}">
                      <a16:creationId xmlns:a16="http://schemas.microsoft.com/office/drawing/2014/main" id="{E2DAA0B1-48F1-1C3B-142F-BAEC6CFC11DF}"/>
                    </a:ext>
                  </a:extLst>
                </p:cNvPr>
                <p:cNvSpPr txBox="1"/>
                <p:nvPr/>
              </p:nvSpPr>
              <p:spPr>
                <a:xfrm>
                  <a:off x="4194081" y="366514"/>
                  <a:ext cx="1449115" cy="338554"/>
                </a:xfrm>
                <a:prstGeom prst="rect">
                  <a:avLst/>
                </a:prstGeom>
                <a:noFill/>
              </p:spPr>
              <p:txBody>
                <a:bodyPr wrap="none" rtlCol="0">
                  <a:spAutoFit/>
                </a:bodyPr>
                <a:lstStyle/>
                <a:p>
                  <a:r>
                    <a:rPr lang="en-US" sz="1600" b="1" dirty="0"/>
                    <a:t>Bacteria in TSB</a:t>
                  </a:r>
                </a:p>
              </p:txBody>
            </p:sp>
            <p:sp>
              <p:nvSpPr>
                <p:cNvPr id="57" name="Rectangle 56">
                  <a:extLst>
                    <a:ext uri="{FF2B5EF4-FFF2-40B4-BE49-F238E27FC236}">
                      <a16:creationId xmlns:a16="http://schemas.microsoft.com/office/drawing/2014/main" id="{60B67329-08DB-D1B9-B639-7154EF47DB80}"/>
                    </a:ext>
                  </a:extLst>
                </p:cNvPr>
                <p:cNvSpPr/>
                <p:nvPr/>
              </p:nvSpPr>
              <p:spPr>
                <a:xfrm>
                  <a:off x="6082615" y="477257"/>
                  <a:ext cx="131130" cy="11713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58" name="TextBox 57">
                  <a:extLst>
                    <a:ext uri="{FF2B5EF4-FFF2-40B4-BE49-F238E27FC236}">
                      <a16:creationId xmlns:a16="http://schemas.microsoft.com/office/drawing/2014/main" id="{2B6307AE-B701-08AC-C328-2618FDBF10B7}"/>
                    </a:ext>
                  </a:extLst>
                </p:cNvPr>
                <p:cNvSpPr txBox="1"/>
                <p:nvPr/>
              </p:nvSpPr>
              <p:spPr>
                <a:xfrm>
                  <a:off x="6178129" y="369324"/>
                  <a:ext cx="2732479" cy="338554"/>
                </a:xfrm>
                <a:prstGeom prst="rect">
                  <a:avLst/>
                </a:prstGeom>
                <a:noFill/>
              </p:spPr>
              <p:txBody>
                <a:bodyPr wrap="none" rtlCol="0">
                  <a:spAutoFit/>
                </a:bodyPr>
                <a:lstStyle/>
                <a:p>
                  <a:r>
                    <a:rPr lang="en-US" sz="1600" b="1" dirty="0"/>
                    <a:t>Bacteria in 0.125ug/mL genta </a:t>
                  </a:r>
                </a:p>
              </p:txBody>
            </p:sp>
            <p:sp>
              <p:nvSpPr>
                <p:cNvPr id="59" name="Rectangle 58">
                  <a:extLst>
                    <a:ext uri="{FF2B5EF4-FFF2-40B4-BE49-F238E27FC236}">
                      <a16:creationId xmlns:a16="http://schemas.microsoft.com/office/drawing/2014/main" id="{CF0F6DC7-7095-0391-B9F6-5BCB2CF3FCC5}"/>
                    </a:ext>
                  </a:extLst>
                </p:cNvPr>
                <p:cNvSpPr/>
                <p:nvPr/>
              </p:nvSpPr>
              <p:spPr>
                <a:xfrm>
                  <a:off x="8843982" y="476392"/>
                  <a:ext cx="131130" cy="11713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60" name="TextBox 59">
                  <a:extLst>
                    <a:ext uri="{FF2B5EF4-FFF2-40B4-BE49-F238E27FC236}">
                      <a16:creationId xmlns:a16="http://schemas.microsoft.com/office/drawing/2014/main" id="{FDAE51FD-F6BA-00F1-5C40-727F83DF2A3A}"/>
                    </a:ext>
                  </a:extLst>
                </p:cNvPr>
                <p:cNvSpPr txBox="1"/>
                <p:nvPr/>
              </p:nvSpPr>
              <p:spPr>
                <a:xfrm>
                  <a:off x="8975112" y="369324"/>
                  <a:ext cx="2581797" cy="338554"/>
                </a:xfrm>
                <a:prstGeom prst="rect">
                  <a:avLst/>
                </a:prstGeom>
                <a:noFill/>
              </p:spPr>
              <p:txBody>
                <a:bodyPr wrap="none" rtlCol="0">
                  <a:spAutoFit/>
                </a:bodyPr>
                <a:lstStyle/>
                <a:p>
                  <a:r>
                    <a:rPr lang="en-US" sz="1600" b="1" dirty="0"/>
                    <a:t>Bacteria in 0.25ug/mL genta</a:t>
                  </a:r>
                </a:p>
              </p:txBody>
            </p:sp>
            <p:sp>
              <p:nvSpPr>
                <p:cNvPr id="61" name="Rectangle 60">
                  <a:extLst>
                    <a:ext uri="{FF2B5EF4-FFF2-40B4-BE49-F238E27FC236}">
                      <a16:creationId xmlns:a16="http://schemas.microsoft.com/office/drawing/2014/main" id="{A0D5BCF1-57D3-E73E-A4C1-8480486D4A4B}"/>
                    </a:ext>
                  </a:extLst>
                </p:cNvPr>
                <p:cNvSpPr/>
                <p:nvPr/>
              </p:nvSpPr>
              <p:spPr>
                <a:xfrm>
                  <a:off x="11641762" y="482135"/>
                  <a:ext cx="131130" cy="1171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62" name="TextBox 61">
                  <a:extLst>
                    <a:ext uri="{FF2B5EF4-FFF2-40B4-BE49-F238E27FC236}">
                      <a16:creationId xmlns:a16="http://schemas.microsoft.com/office/drawing/2014/main" id="{67C70245-E69F-43FD-DB75-FE690E1AF249}"/>
                    </a:ext>
                  </a:extLst>
                </p:cNvPr>
                <p:cNvSpPr txBox="1"/>
                <p:nvPr/>
              </p:nvSpPr>
              <p:spPr>
                <a:xfrm>
                  <a:off x="11772892" y="369324"/>
                  <a:ext cx="2524089" cy="338554"/>
                </a:xfrm>
                <a:prstGeom prst="rect">
                  <a:avLst/>
                </a:prstGeom>
                <a:noFill/>
              </p:spPr>
              <p:txBody>
                <a:bodyPr wrap="none" rtlCol="0">
                  <a:spAutoFit/>
                </a:bodyPr>
                <a:lstStyle/>
                <a:p>
                  <a:r>
                    <a:rPr lang="en-US" sz="1600" b="1" dirty="0"/>
                    <a:t>Bacteria in 0.5ug/mL genta </a:t>
                  </a:r>
                </a:p>
              </p:txBody>
            </p:sp>
          </p:grpSp>
          <p:sp>
            <p:nvSpPr>
              <p:cNvPr id="63" name="TextBox 62">
                <a:extLst>
                  <a:ext uri="{FF2B5EF4-FFF2-40B4-BE49-F238E27FC236}">
                    <a16:creationId xmlns:a16="http://schemas.microsoft.com/office/drawing/2014/main" id="{D8037B9D-F3CB-2E4A-D8F4-4778BC1866AA}"/>
                  </a:ext>
                </a:extLst>
              </p:cNvPr>
              <p:cNvSpPr txBox="1"/>
              <p:nvPr/>
            </p:nvSpPr>
            <p:spPr>
              <a:xfrm>
                <a:off x="1616740" y="1105352"/>
                <a:ext cx="1583767" cy="369332"/>
              </a:xfrm>
              <a:prstGeom prst="rect">
                <a:avLst/>
              </a:prstGeom>
              <a:noFill/>
            </p:spPr>
            <p:txBody>
              <a:bodyPr wrap="none" rtlCol="0">
                <a:spAutoFit/>
              </a:bodyPr>
              <a:lstStyle/>
              <a:p>
                <a:r>
                  <a:rPr lang="en-US" b="1" dirty="0">
                    <a:highlight>
                      <a:srgbClr val="FFFF00"/>
                    </a:highlight>
                  </a:rPr>
                  <a:t>(Non-stressed)</a:t>
                </a:r>
              </a:p>
            </p:txBody>
          </p:sp>
          <p:sp>
            <p:nvSpPr>
              <p:cNvPr id="64" name="TextBox 63">
                <a:extLst>
                  <a:ext uri="{FF2B5EF4-FFF2-40B4-BE49-F238E27FC236}">
                    <a16:creationId xmlns:a16="http://schemas.microsoft.com/office/drawing/2014/main" id="{66FCB8AE-9D79-9120-FD59-980AA145D469}"/>
                  </a:ext>
                </a:extLst>
              </p:cNvPr>
              <p:cNvSpPr txBox="1"/>
              <p:nvPr/>
            </p:nvSpPr>
            <p:spPr>
              <a:xfrm>
                <a:off x="6361678" y="1109092"/>
                <a:ext cx="2819490" cy="369332"/>
              </a:xfrm>
              <a:prstGeom prst="rect">
                <a:avLst/>
              </a:prstGeom>
              <a:noFill/>
            </p:spPr>
            <p:txBody>
              <a:bodyPr wrap="none" rtlCol="0">
                <a:spAutoFit/>
              </a:bodyPr>
              <a:lstStyle/>
              <a:p>
                <a:r>
                  <a:rPr lang="en-US" b="1" dirty="0">
                    <a:highlight>
                      <a:srgbClr val="FFFF00"/>
                    </a:highlight>
                  </a:rPr>
                  <a:t>(Stressed with Gentamicin)</a:t>
                </a:r>
              </a:p>
            </p:txBody>
          </p:sp>
        </p:grpSp>
        <p:sp>
          <p:nvSpPr>
            <p:cNvPr id="68" name="Rectangle 67">
              <a:extLst>
                <a:ext uri="{FF2B5EF4-FFF2-40B4-BE49-F238E27FC236}">
                  <a16:creationId xmlns:a16="http://schemas.microsoft.com/office/drawing/2014/main" id="{C7D55D87-60EE-C0B1-B1D0-B690A0B35B46}"/>
                </a:ext>
              </a:extLst>
            </p:cNvPr>
            <p:cNvSpPr/>
            <p:nvPr/>
          </p:nvSpPr>
          <p:spPr>
            <a:xfrm>
              <a:off x="668005" y="1137840"/>
              <a:ext cx="10321911" cy="773651"/>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CA7125D5-B5E6-48CE-DE06-D512D8A7D041}"/>
              </a:ext>
            </a:extLst>
          </p:cNvPr>
          <p:cNvSpPr txBox="1"/>
          <p:nvPr/>
        </p:nvSpPr>
        <p:spPr>
          <a:xfrm>
            <a:off x="8427201" y="6129312"/>
            <a:ext cx="2252313" cy="364023"/>
          </a:xfrm>
          <a:prstGeom prst="rect">
            <a:avLst/>
          </a:prstGeom>
          <a:noFill/>
        </p:spPr>
        <p:txBody>
          <a:bodyPr wrap="none" rtlCol="0">
            <a:spAutoFit/>
          </a:bodyPr>
          <a:lstStyle/>
          <a:p>
            <a:r>
              <a:rPr lang="en-US" sz="1400" b="1" dirty="0"/>
              <a:t>Ex-Em wavelength (nm)</a:t>
            </a:r>
          </a:p>
        </p:txBody>
      </p:sp>
      <p:sp>
        <p:nvSpPr>
          <p:cNvPr id="71" name="Slide Number Placeholder 70">
            <a:extLst>
              <a:ext uri="{FF2B5EF4-FFF2-40B4-BE49-F238E27FC236}">
                <a16:creationId xmlns:a16="http://schemas.microsoft.com/office/drawing/2014/main" id="{75A548E8-A5DA-EABF-A3EF-2772F597B70E}"/>
              </a:ext>
            </a:extLst>
          </p:cNvPr>
          <p:cNvSpPr>
            <a:spLocks noGrp="1"/>
          </p:cNvSpPr>
          <p:nvPr>
            <p:ph type="sldNum" sz="quarter" idx="12"/>
          </p:nvPr>
        </p:nvSpPr>
        <p:spPr/>
        <p:txBody>
          <a:bodyPr/>
          <a:lstStyle/>
          <a:p>
            <a:fld id="{EDF9D697-5A97-4DBF-8C13-4DFBB29D45D2}" type="slidenum">
              <a:rPr lang="en-US" smtClean="0"/>
              <a:t>29</a:t>
            </a:fld>
            <a:endParaRPr lang="en-US"/>
          </a:p>
        </p:txBody>
      </p:sp>
      <p:sp>
        <p:nvSpPr>
          <p:cNvPr id="72" name="TextBox 71">
            <a:extLst>
              <a:ext uri="{FF2B5EF4-FFF2-40B4-BE49-F238E27FC236}">
                <a16:creationId xmlns:a16="http://schemas.microsoft.com/office/drawing/2014/main" id="{DA900438-9BF8-D04C-FEB5-C6B62444240C}"/>
              </a:ext>
            </a:extLst>
          </p:cNvPr>
          <p:cNvSpPr txBox="1"/>
          <p:nvPr/>
        </p:nvSpPr>
        <p:spPr>
          <a:xfrm>
            <a:off x="10145586" y="676027"/>
            <a:ext cx="1804838" cy="400110"/>
          </a:xfrm>
          <a:prstGeom prst="rect">
            <a:avLst/>
          </a:prstGeom>
          <a:noFill/>
        </p:spPr>
        <p:txBody>
          <a:bodyPr wrap="square">
            <a:spAutoFit/>
          </a:bodyPr>
          <a:lstStyle/>
          <a:p>
            <a:r>
              <a:rPr lang="en-US" sz="2000" b="1" dirty="0"/>
              <a:t>FCS express 7.0</a:t>
            </a:r>
            <a:endParaRPr lang="en-US" sz="2000" dirty="0"/>
          </a:p>
        </p:txBody>
      </p:sp>
      <p:sp>
        <p:nvSpPr>
          <p:cNvPr id="74" name="Footer Placeholder 73">
            <a:extLst>
              <a:ext uri="{FF2B5EF4-FFF2-40B4-BE49-F238E27FC236}">
                <a16:creationId xmlns:a16="http://schemas.microsoft.com/office/drawing/2014/main" id="{429E7382-1FC1-381A-03A0-58D65ADDC6E4}"/>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4029349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blood test&#10;&#10;Description automatically generated">
            <a:extLst>
              <a:ext uri="{FF2B5EF4-FFF2-40B4-BE49-F238E27FC236}">
                <a16:creationId xmlns:a16="http://schemas.microsoft.com/office/drawing/2014/main" id="{C467D1D6-52AC-3C2A-8A82-BA2016514D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5964" y="766569"/>
            <a:ext cx="9066236" cy="5772343"/>
          </a:xfrm>
          <a:prstGeom prst="rect">
            <a:avLst/>
          </a:prstGeom>
        </p:spPr>
      </p:pic>
      <p:sp>
        <p:nvSpPr>
          <p:cNvPr id="2" name="Title 1">
            <a:extLst>
              <a:ext uri="{FF2B5EF4-FFF2-40B4-BE49-F238E27FC236}">
                <a16:creationId xmlns:a16="http://schemas.microsoft.com/office/drawing/2014/main" id="{E64746A0-772D-47E8-FF4F-5ACE21CB0EB5}"/>
              </a:ext>
            </a:extLst>
          </p:cNvPr>
          <p:cNvSpPr>
            <a:spLocks noGrp="1"/>
          </p:cNvSpPr>
          <p:nvPr>
            <p:ph type="title"/>
          </p:nvPr>
        </p:nvSpPr>
        <p:spPr>
          <a:xfrm>
            <a:off x="838200" y="67841"/>
            <a:ext cx="10515600" cy="819666"/>
          </a:xfrm>
        </p:spPr>
        <p:txBody>
          <a:bodyPr>
            <a:noAutofit/>
          </a:bodyPr>
          <a:lstStyle/>
          <a:p>
            <a:r>
              <a:rPr lang="en-US" sz="3600" b="1" dirty="0"/>
              <a:t>Bacterial detection and identification methods</a:t>
            </a:r>
          </a:p>
        </p:txBody>
      </p:sp>
      <p:sp>
        <p:nvSpPr>
          <p:cNvPr id="6" name="Slide Number Placeholder 5">
            <a:extLst>
              <a:ext uri="{FF2B5EF4-FFF2-40B4-BE49-F238E27FC236}">
                <a16:creationId xmlns:a16="http://schemas.microsoft.com/office/drawing/2014/main" id="{33477DC7-D6B5-1115-273F-82DFEBA9687B}"/>
              </a:ext>
            </a:extLst>
          </p:cNvPr>
          <p:cNvSpPr>
            <a:spLocks noGrp="1"/>
          </p:cNvSpPr>
          <p:nvPr>
            <p:ph type="sldNum" sz="quarter" idx="12"/>
          </p:nvPr>
        </p:nvSpPr>
        <p:spPr/>
        <p:txBody>
          <a:bodyPr/>
          <a:lstStyle/>
          <a:p>
            <a:fld id="{EDF9D697-5A97-4DBF-8C13-4DFBB29D45D2}" type="slidenum">
              <a:rPr lang="en-US" smtClean="0"/>
              <a:t>3</a:t>
            </a:fld>
            <a:endParaRPr lang="en-US"/>
          </a:p>
        </p:txBody>
      </p:sp>
      <p:sp>
        <p:nvSpPr>
          <p:cNvPr id="4" name="Footer Placeholder 3">
            <a:extLst>
              <a:ext uri="{FF2B5EF4-FFF2-40B4-BE49-F238E27FC236}">
                <a16:creationId xmlns:a16="http://schemas.microsoft.com/office/drawing/2014/main" id="{72A8C73C-201B-C309-E19F-B2CC3D631078}"/>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1813265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179764-3FC0-B191-540C-7A21C62F5F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034"/>
          <a:stretch/>
        </p:blipFill>
        <p:spPr>
          <a:xfrm>
            <a:off x="452001" y="2400449"/>
            <a:ext cx="5155141" cy="3589004"/>
          </a:xfrm>
          <a:prstGeom prst="rect">
            <a:avLst/>
          </a:prstGeom>
        </p:spPr>
      </p:pic>
      <p:pic>
        <p:nvPicPr>
          <p:cNvPr id="6" name="Picture 5" descr="A graph showing a number of dots&#10;&#10;Description automatically generated with medium confidence">
            <a:extLst>
              <a:ext uri="{FF2B5EF4-FFF2-40B4-BE49-F238E27FC236}">
                <a16:creationId xmlns:a16="http://schemas.microsoft.com/office/drawing/2014/main" id="{C3A14F95-A463-660A-43B6-66F3B5F754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352" t="7264" r="1020" b="7180"/>
          <a:stretch/>
        </p:blipFill>
        <p:spPr>
          <a:xfrm>
            <a:off x="6251475" y="2379224"/>
            <a:ext cx="5235676" cy="3576374"/>
          </a:xfrm>
          <a:prstGeom prst="rect">
            <a:avLst/>
          </a:prstGeom>
        </p:spPr>
      </p:pic>
      <p:sp>
        <p:nvSpPr>
          <p:cNvPr id="2" name="Title 1">
            <a:extLst>
              <a:ext uri="{FF2B5EF4-FFF2-40B4-BE49-F238E27FC236}">
                <a16:creationId xmlns:a16="http://schemas.microsoft.com/office/drawing/2014/main" id="{424F5E28-2EB8-B9F0-3E9D-402A68687B90}"/>
              </a:ext>
            </a:extLst>
          </p:cNvPr>
          <p:cNvSpPr>
            <a:spLocks noGrp="1"/>
          </p:cNvSpPr>
          <p:nvPr>
            <p:ph type="title"/>
          </p:nvPr>
        </p:nvSpPr>
        <p:spPr>
          <a:xfrm>
            <a:off x="1521686" y="-92004"/>
            <a:ext cx="9267825" cy="867013"/>
          </a:xfrm>
        </p:spPr>
        <p:txBody>
          <a:bodyPr>
            <a:noAutofit/>
          </a:bodyPr>
          <a:lstStyle/>
          <a:p>
            <a:r>
              <a:rPr lang="en-US" sz="3600" b="1" dirty="0"/>
              <a:t>Gentamicin stressed vs non-stressed bacteria</a:t>
            </a:r>
          </a:p>
        </p:txBody>
      </p:sp>
      <p:sp>
        <p:nvSpPr>
          <p:cNvPr id="4" name="Slide Number Placeholder 3">
            <a:extLst>
              <a:ext uri="{FF2B5EF4-FFF2-40B4-BE49-F238E27FC236}">
                <a16:creationId xmlns:a16="http://schemas.microsoft.com/office/drawing/2014/main" id="{C9FF3E91-7200-8CC3-CBAF-6476A2C02C70}"/>
              </a:ext>
            </a:extLst>
          </p:cNvPr>
          <p:cNvSpPr>
            <a:spLocks noGrp="1"/>
          </p:cNvSpPr>
          <p:nvPr>
            <p:ph type="sldNum" sz="quarter" idx="12"/>
          </p:nvPr>
        </p:nvSpPr>
        <p:spPr/>
        <p:txBody>
          <a:bodyPr/>
          <a:lstStyle/>
          <a:p>
            <a:fld id="{EDF9D697-5A97-4DBF-8C13-4DFBB29D45D2}" type="slidenum">
              <a:rPr lang="en-US" smtClean="0"/>
              <a:t>30</a:t>
            </a:fld>
            <a:endParaRPr lang="en-US"/>
          </a:p>
        </p:txBody>
      </p:sp>
      <p:sp>
        <p:nvSpPr>
          <p:cNvPr id="7" name="TextBox 6">
            <a:extLst>
              <a:ext uri="{FF2B5EF4-FFF2-40B4-BE49-F238E27FC236}">
                <a16:creationId xmlns:a16="http://schemas.microsoft.com/office/drawing/2014/main" id="{A3118D3F-14D2-AE6C-C19B-9C315DD8B74E}"/>
              </a:ext>
            </a:extLst>
          </p:cNvPr>
          <p:cNvSpPr txBox="1"/>
          <p:nvPr/>
        </p:nvSpPr>
        <p:spPr>
          <a:xfrm>
            <a:off x="2641837" y="6029563"/>
            <a:ext cx="506870" cy="338554"/>
          </a:xfrm>
          <a:prstGeom prst="rect">
            <a:avLst/>
          </a:prstGeom>
          <a:noFill/>
        </p:spPr>
        <p:txBody>
          <a:bodyPr wrap="none" rtlCol="0">
            <a:spAutoFit/>
          </a:bodyPr>
          <a:lstStyle/>
          <a:p>
            <a:r>
              <a:rPr lang="en-US" sz="1600" b="1" dirty="0"/>
              <a:t>PC1</a:t>
            </a:r>
          </a:p>
        </p:txBody>
      </p:sp>
      <p:sp>
        <p:nvSpPr>
          <p:cNvPr id="8" name="TextBox 7">
            <a:extLst>
              <a:ext uri="{FF2B5EF4-FFF2-40B4-BE49-F238E27FC236}">
                <a16:creationId xmlns:a16="http://schemas.microsoft.com/office/drawing/2014/main" id="{C95795FC-973B-7B92-01CD-7793F6B81E3C}"/>
              </a:ext>
            </a:extLst>
          </p:cNvPr>
          <p:cNvSpPr txBox="1"/>
          <p:nvPr/>
        </p:nvSpPr>
        <p:spPr>
          <a:xfrm rot="16200000">
            <a:off x="33121" y="3914007"/>
            <a:ext cx="506870" cy="338554"/>
          </a:xfrm>
          <a:prstGeom prst="rect">
            <a:avLst/>
          </a:prstGeom>
          <a:noFill/>
        </p:spPr>
        <p:txBody>
          <a:bodyPr wrap="none" rtlCol="0">
            <a:spAutoFit/>
          </a:bodyPr>
          <a:lstStyle/>
          <a:p>
            <a:r>
              <a:rPr lang="en-US" sz="1600" b="1" dirty="0"/>
              <a:t>PC2</a:t>
            </a:r>
          </a:p>
        </p:txBody>
      </p:sp>
      <p:sp>
        <p:nvSpPr>
          <p:cNvPr id="9" name="TextBox 8">
            <a:extLst>
              <a:ext uri="{FF2B5EF4-FFF2-40B4-BE49-F238E27FC236}">
                <a16:creationId xmlns:a16="http://schemas.microsoft.com/office/drawing/2014/main" id="{FBB8D4C4-594B-3894-36E5-0BF18D87B866}"/>
              </a:ext>
            </a:extLst>
          </p:cNvPr>
          <p:cNvSpPr txBox="1"/>
          <p:nvPr/>
        </p:nvSpPr>
        <p:spPr>
          <a:xfrm>
            <a:off x="9070020" y="5989453"/>
            <a:ext cx="506870" cy="338554"/>
          </a:xfrm>
          <a:prstGeom prst="rect">
            <a:avLst/>
          </a:prstGeom>
          <a:noFill/>
        </p:spPr>
        <p:txBody>
          <a:bodyPr wrap="none" rtlCol="0">
            <a:spAutoFit/>
          </a:bodyPr>
          <a:lstStyle/>
          <a:p>
            <a:r>
              <a:rPr lang="en-US" sz="1600" b="1" dirty="0"/>
              <a:t>PC1</a:t>
            </a:r>
          </a:p>
        </p:txBody>
      </p:sp>
      <p:sp>
        <p:nvSpPr>
          <p:cNvPr id="10" name="TextBox 9">
            <a:extLst>
              <a:ext uri="{FF2B5EF4-FFF2-40B4-BE49-F238E27FC236}">
                <a16:creationId xmlns:a16="http://schemas.microsoft.com/office/drawing/2014/main" id="{34B216F1-A773-E2B4-AE9A-B1343AF5311F}"/>
              </a:ext>
            </a:extLst>
          </p:cNvPr>
          <p:cNvSpPr txBox="1"/>
          <p:nvPr/>
        </p:nvSpPr>
        <p:spPr>
          <a:xfrm rot="16200000">
            <a:off x="5894328" y="3979260"/>
            <a:ext cx="506870" cy="338554"/>
          </a:xfrm>
          <a:prstGeom prst="rect">
            <a:avLst/>
          </a:prstGeom>
          <a:noFill/>
        </p:spPr>
        <p:txBody>
          <a:bodyPr wrap="none" rtlCol="0">
            <a:spAutoFit/>
          </a:bodyPr>
          <a:lstStyle/>
          <a:p>
            <a:r>
              <a:rPr lang="en-US" sz="1600" b="1" dirty="0"/>
              <a:t>PC2</a:t>
            </a:r>
          </a:p>
        </p:txBody>
      </p:sp>
      <p:sp>
        <p:nvSpPr>
          <p:cNvPr id="12" name="TextBox 11">
            <a:extLst>
              <a:ext uri="{FF2B5EF4-FFF2-40B4-BE49-F238E27FC236}">
                <a16:creationId xmlns:a16="http://schemas.microsoft.com/office/drawing/2014/main" id="{F8A33DC8-4373-9CAA-8F1C-B28E86903010}"/>
              </a:ext>
            </a:extLst>
          </p:cNvPr>
          <p:cNvSpPr txBox="1"/>
          <p:nvPr/>
        </p:nvSpPr>
        <p:spPr>
          <a:xfrm>
            <a:off x="1785455" y="633282"/>
            <a:ext cx="7859673" cy="400110"/>
          </a:xfrm>
          <a:prstGeom prst="rect">
            <a:avLst/>
          </a:prstGeom>
          <a:noFill/>
        </p:spPr>
        <p:txBody>
          <a:bodyPr wrap="square">
            <a:spAutoFit/>
          </a:bodyPr>
          <a:lstStyle/>
          <a:p>
            <a:r>
              <a:rPr lang="en-US" sz="2000" b="1" dirty="0"/>
              <a:t>Dimensionality reduction method - Principal Component Analysis (PCA)</a:t>
            </a:r>
            <a:endParaRPr lang="en-US" sz="2000" dirty="0"/>
          </a:p>
        </p:txBody>
      </p:sp>
      <p:sp>
        <p:nvSpPr>
          <p:cNvPr id="13" name="TextBox 12">
            <a:extLst>
              <a:ext uri="{FF2B5EF4-FFF2-40B4-BE49-F238E27FC236}">
                <a16:creationId xmlns:a16="http://schemas.microsoft.com/office/drawing/2014/main" id="{69FECB70-FE65-3D4E-2B8C-AF7D32AAEB7E}"/>
              </a:ext>
            </a:extLst>
          </p:cNvPr>
          <p:cNvSpPr txBox="1"/>
          <p:nvPr/>
        </p:nvSpPr>
        <p:spPr>
          <a:xfrm>
            <a:off x="7936793" y="2131339"/>
            <a:ext cx="2266454" cy="369332"/>
          </a:xfrm>
          <a:prstGeom prst="rect">
            <a:avLst/>
          </a:prstGeom>
          <a:noFill/>
        </p:spPr>
        <p:txBody>
          <a:bodyPr wrap="none" rtlCol="0">
            <a:spAutoFit/>
          </a:bodyPr>
          <a:lstStyle/>
          <a:p>
            <a:r>
              <a:rPr lang="en-US" b="1" i="1" dirty="0"/>
              <a:t>Salmonella Enteritidis</a:t>
            </a:r>
          </a:p>
        </p:txBody>
      </p:sp>
      <p:sp>
        <p:nvSpPr>
          <p:cNvPr id="14" name="TextBox 13">
            <a:extLst>
              <a:ext uri="{FF2B5EF4-FFF2-40B4-BE49-F238E27FC236}">
                <a16:creationId xmlns:a16="http://schemas.microsoft.com/office/drawing/2014/main" id="{00A42003-FC0D-FF28-CAC7-DB9906A25382}"/>
              </a:ext>
            </a:extLst>
          </p:cNvPr>
          <p:cNvSpPr txBox="1"/>
          <p:nvPr/>
        </p:nvSpPr>
        <p:spPr>
          <a:xfrm>
            <a:off x="2641837" y="2195728"/>
            <a:ext cx="684290" cy="369332"/>
          </a:xfrm>
          <a:prstGeom prst="rect">
            <a:avLst/>
          </a:prstGeom>
          <a:noFill/>
        </p:spPr>
        <p:txBody>
          <a:bodyPr wrap="none" rtlCol="0">
            <a:spAutoFit/>
          </a:bodyPr>
          <a:lstStyle/>
          <a:p>
            <a:r>
              <a:rPr lang="en-US" b="1" i="1" dirty="0"/>
              <a:t>E.coli</a:t>
            </a:r>
          </a:p>
        </p:txBody>
      </p:sp>
      <p:sp>
        <p:nvSpPr>
          <p:cNvPr id="15" name="TextBox 14">
            <a:extLst>
              <a:ext uri="{FF2B5EF4-FFF2-40B4-BE49-F238E27FC236}">
                <a16:creationId xmlns:a16="http://schemas.microsoft.com/office/drawing/2014/main" id="{C0966863-70B7-3276-6BBC-1A02ACD1C610}"/>
              </a:ext>
            </a:extLst>
          </p:cNvPr>
          <p:cNvSpPr txBox="1"/>
          <p:nvPr/>
        </p:nvSpPr>
        <p:spPr>
          <a:xfrm>
            <a:off x="480332" y="6359532"/>
            <a:ext cx="9970486" cy="338554"/>
          </a:xfrm>
          <a:prstGeom prst="rect">
            <a:avLst/>
          </a:prstGeom>
          <a:noFill/>
        </p:spPr>
        <p:txBody>
          <a:bodyPr wrap="none" rtlCol="0">
            <a:spAutoFit/>
          </a:bodyPr>
          <a:lstStyle/>
          <a:p>
            <a:r>
              <a:rPr lang="en-US" sz="1600" b="1" dirty="0"/>
              <a:t>Increase in autofluorescence observed at selected wavelengths for bacteria stressed with high conc of antibiotics</a:t>
            </a:r>
          </a:p>
        </p:txBody>
      </p:sp>
      <p:grpSp>
        <p:nvGrpSpPr>
          <p:cNvPr id="16" name="Group 15">
            <a:extLst>
              <a:ext uri="{FF2B5EF4-FFF2-40B4-BE49-F238E27FC236}">
                <a16:creationId xmlns:a16="http://schemas.microsoft.com/office/drawing/2014/main" id="{340763FA-4182-7A2D-5E8E-BE0890700756}"/>
              </a:ext>
            </a:extLst>
          </p:cNvPr>
          <p:cNvGrpSpPr/>
          <p:nvPr/>
        </p:nvGrpSpPr>
        <p:grpSpPr>
          <a:xfrm>
            <a:off x="812514" y="1255327"/>
            <a:ext cx="9976997" cy="773651"/>
            <a:chOff x="1055797" y="1137840"/>
            <a:chExt cx="9976997" cy="773651"/>
          </a:xfrm>
        </p:grpSpPr>
        <p:grpSp>
          <p:nvGrpSpPr>
            <p:cNvPr id="17" name="Group 16">
              <a:extLst>
                <a:ext uri="{FF2B5EF4-FFF2-40B4-BE49-F238E27FC236}">
                  <a16:creationId xmlns:a16="http://schemas.microsoft.com/office/drawing/2014/main" id="{98305A2C-9ABA-B91F-4CF3-DF191F71F4FA}"/>
                </a:ext>
              </a:extLst>
            </p:cNvPr>
            <p:cNvGrpSpPr/>
            <p:nvPr/>
          </p:nvGrpSpPr>
          <p:grpSpPr>
            <a:xfrm>
              <a:off x="1159204" y="1152033"/>
              <a:ext cx="9873590" cy="701595"/>
              <a:chOff x="2042744" y="1094791"/>
              <a:chExt cx="9873590" cy="701595"/>
            </a:xfrm>
          </p:grpSpPr>
          <p:grpSp>
            <p:nvGrpSpPr>
              <p:cNvPr id="19" name="Group 18">
                <a:extLst>
                  <a:ext uri="{FF2B5EF4-FFF2-40B4-BE49-F238E27FC236}">
                    <a16:creationId xmlns:a16="http://schemas.microsoft.com/office/drawing/2014/main" id="{4DE8DB71-E388-77E2-AF91-ADEF5CF2E790}"/>
                  </a:ext>
                </a:extLst>
              </p:cNvPr>
              <p:cNvGrpSpPr/>
              <p:nvPr/>
            </p:nvGrpSpPr>
            <p:grpSpPr>
              <a:xfrm>
                <a:off x="2042744" y="1453993"/>
                <a:ext cx="9873590" cy="342393"/>
                <a:chOff x="4423391" y="365485"/>
                <a:chExt cx="9873590" cy="342393"/>
              </a:xfrm>
            </p:grpSpPr>
            <p:sp>
              <p:nvSpPr>
                <p:cNvPr id="22" name="Rectangle 21">
                  <a:extLst>
                    <a:ext uri="{FF2B5EF4-FFF2-40B4-BE49-F238E27FC236}">
                      <a16:creationId xmlns:a16="http://schemas.microsoft.com/office/drawing/2014/main" id="{D857FC0A-B3C8-24B8-2A72-0DAE844B115C}"/>
                    </a:ext>
                  </a:extLst>
                </p:cNvPr>
                <p:cNvSpPr/>
                <p:nvPr/>
              </p:nvSpPr>
              <p:spPr>
                <a:xfrm>
                  <a:off x="4423391" y="482265"/>
                  <a:ext cx="131130" cy="1171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23" name="TextBox 22">
                  <a:extLst>
                    <a:ext uri="{FF2B5EF4-FFF2-40B4-BE49-F238E27FC236}">
                      <a16:creationId xmlns:a16="http://schemas.microsoft.com/office/drawing/2014/main" id="{CE1D7616-FAD5-C0AD-2B83-9DE8E08E661E}"/>
                    </a:ext>
                  </a:extLst>
                </p:cNvPr>
                <p:cNvSpPr txBox="1"/>
                <p:nvPr/>
              </p:nvSpPr>
              <p:spPr>
                <a:xfrm>
                  <a:off x="4548647" y="365485"/>
                  <a:ext cx="1449115" cy="338554"/>
                </a:xfrm>
                <a:prstGeom prst="rect">
                  <a:avLst/>
                </a:prstGeom>
                <a:noFill/>
              </p:spPr>
              <p:txBody>
                <a:bodyPr wrap="none" rtlCol="0">
                  <a:spAutoFit/>
                </a:bodyPr>
                <a:lstStyle/>
                <a:p>
                  <a:r>
                    <a:rPr lang="en-US" sz="1600" b="1" dirty="0"/>
                    <a:t>Bacteria in TSB</a:t>
                  </a:r>
                </a:p>
              </p:txBody>
            </p:sp>
            <p:sp>
              <p:nvSpPr>
                <p:cNvPr id="24" name="Rectangle 23">
                  <a:extLst>
                    <a:ext uri="{FF2B5EF4-FFF2-40B4-BE49-F238E27FC236}">
                      <a16:creationId xmlns:a16="http://schemas.microsoft.com/office/drawing/2014/main" id="{BECC6253-6BBA-AA9F-C0D9-1872CD3B1071}"/>
                    </a:ext>
                  </a:extLst>
                </p:cNvPr>
                <p:cNvSpPr/>
                <p:nvPr/>
              </p:nvSpPr>
              <p:spPr>
                <a:xfrm>
                  <a:off x="6082615" y="477257"/>
                  <a:ext cx="131130" cy="11713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25" name="TextBox 24">
                  <a:extLst>
                    <a:ext uri="{FF2B5EF4-FFF2-40B4-BE49-F238E27FC236}">
                      <a16:creationId xmlns:a16="http://schemas.microsoft.com/office/drawing/2014/main" id="{266FD756-C96E-E402-C84D-120897E807DF}"/>
                    </a:ext>
                  </a:extLst>
                </p:cNvPr>
                <p:cNvSpPr txBox="1"/>
                <p:nvPr/>
              </p:nvSpPr>
              <p:spPr>
                <a:xfrm>
                  <a:off x="6178129" y="369324"/>
                  <a:ext cx="2732479" cy="338554"/>
                </a:xfrm>
                <a:prstGeom prst="rect">
                  <a:avLst/>
                </a:prstGeom>
                <a:noFill/>
              </p:spPr>
              <p:txBody>
                <a:bodyPr wrap="none" rtlCol="0">
                  <a:spAutoFit/>
                </a:bodyPr>
                <a:lstStyle/>
                <a:p>
                  <a:r>
                    <a:rPr lang="en-US" sz="1600" b="1" dirty="0"/>
                    <a:t>Bacteria in 0.125ug/mL genta </a:t>
                  </a:r>
                </a:p>
              </p:txBody>
            </p:sp>
            <p:sp>
              <p:nvSpPr>
                <p:cNvPr id="26" name="Rectangle 25">
                  <a:extLst>
                    <a:ext uri="{FF2B5EF4-FFF2-40B4-BE49-F238E27FC236}">
                      <a16:creationId xmlns:a16="http://schemas.microsoft.com/office/drawing/2014/main" id="{4065878E-2B89-6B38-40F6-C4B49B7519DB}"/>
                    </a:ext>
                  </a:extLst>
                </p:cNvPr>
                <p:cNvSpPr/>
                <p:nvPr/>
              </p:nvSpPr>
              <p:spPr>
                <a:xfrm>
                  <a:off x="8843982" y="476392"/>
                  <a:ext cx="131130" cy="11713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27" name="TextBox 26">
                  <a:extLst>
                    <a:ext uri="{FF2B5EF4-FFF2-40B4-BE49-F238E27FC236}">
                      <a16:creationId xmlns:a16="http://schemas.microsoft.com/office/drawing/2014/main" id="{B031F7E5-B3F1-01FC-7823-597494F61829}"/>
                    </a:ext>
                  </a:extLst>
                </p:cNvPr>
                <p:cNvSpPr txBox="1"/>
                <p:nvPr/>
              </p:nvSpPr>
              <p:spPr>
                <a:xfrm>
                  <a:off x="8975112" y="369324"/>
                  <a:ext cx="2581797" cy="338554"/>
                </a:xfrm>
                <a:prstGeom prst="rect">
                  <a:avLst/>
                </a:prstGeom>
                <a:noFill/>
              </p:spPr>
              <p:txBody>
                <a:bodyPr wrap="none" rtlCol="0">
                  <a:spAutoFit/>
                </a:bodyPr>
                <a:lstStyle/>
                <a:p>
                  <a:r>
                    <a:rPr lang="en-US" sz="1600" b="1" dirty="0"/>
                    <a:t>Bacteria in 0.25ug/mL genta</a:t>
                  </a:r>
                </a:p>
              </p:txBody>
            </p:sp>
            <p:sp>
              <p:nvSpPr>
                <p:cNvPr id="28" name="Rectangle 27">
                  <a:extLst>
                    <a:ext uri="{FF2B5EF4-FFF2-40B4-BE49-F238E27FC236}">
                      <a16:creationId xmlns:a16="http://schemas.microsoft.com/office/drawing/2014/main" id="{E82B0E7A-A8F5-901C-8243-16CA3164D530}"/>
                    </a:ext>
                  </a:extLst>
                </p:cNvPr>
                <p:cNvSpPr/>
                <p:nvPr/>
              </p:nvSpPr>
              <p:spPr>
                <a:xfrm>
                  <a:off x="11641762" y="482135"/>
                  <a:ext cx="131130" cy="1171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29" name="TextBox 28">
                  <a:extLst>
                    <a:ext uri="{FF2B5EF4-FFF2-40B4-BE49-F238E27FC236}">
                      <a16:creationId xmlns:a16="http://schemas.microsoft.com/office/drawing/2014/main" id="{047E2B2E-BC67-0E13-3E3E-5790A6AF6C3F}"/>
                    </a:ext>
                  </a:extLst>
                </p:cNvPr>
                <p:cNvSpPr txBox="1"/>
                <p:nvPr/>
              </p:nvSpPr>
              <p:spPr>
                <a:xfrm>
                  <a:off x="11772892" y="369324"/>
                  <a:ext cx="2524089" cy="338554"/>
                </a:xfrm>
                <a:prstGeom prst="rect">
                  <a:avLst/>
                </a:prstGeom>
                <a:noFill/>
              </p:spPr>
              <p:txBody>
                <a:bodyPr wrap="none" rtlCol="0">
                  <a:spAutoFit/>
                </a:bodyPr>
                <a:lstStyle/>
                <a:p>
                  <a:r>
                    <a:rPr lang="en-US" sz="1600" b="1" dirty="0"/>
                    <a:t>Bacteria in 0.5ug/mL genta </a:t>
                  </a:r>
                </a:p>
              </p:txBody>
            </p:sp>
          </p:grpSp>
          <p:sp>
            <p:nvSpPr>
              <p:cNvPr id="20" name="TextBox 19">
                <a:extLst>
                  <a:ext uri="{FF2B5EF4-FFF2-40B4-BE49-F238E27FC236}">
                    <a16:creationId xmlns:a16="http://schemas.microsoft.com/office/drawing/2014/main" id="{7F8ACAB0-65C8-E9C5-1AC1-7B3FC3393D18}"/>
                  </a:ext>
                </a:extLst>
              </p:cNvPr>
              <p:cNvSpPr txBox="1"/>
              <p:nvPr/>
            </p:nvSpPr>
            <p:spPr>
              <a:xfrm>
                <a:off x="2085623" y="1094791"/>
                <a:ext cx="1583767" cy="369332"/>
              </a:xfrm>
              <a:prstGeom prst="rect">
                <a:avLst/>
              </a:prstGeom>
              <a:noFill/>
            </p:spPr>
            <p:txBody>
              <a:bodyPr wrap="none" rtlCol="0">
                <a:spAutoFit/>
              </a:bodyPr>
              <a:lstStyle/>
              <a:p>
                <a:r>
                  <a:rPr lang="en-US" b="1" dirty="0">
                    <a:highlight>
                      <a:srgbClr val="FFFF00"/>
                    </a:highlight>
                  </a:rPr>
                  <a:t>(Non-stressed)</a:t>
                </a:r>
              </a:p>
            </p:txBody>
          </p:sp>
          <p:sp>
            <p:nvSpPr>
              <p:cNvPr id="21" name="TextBox 20">
                <a:extLst>
                  <a:ext uri="{FF2B5EF4-FFF2-40B4-BE49-F238E27FC236}">
                    <a16:creationId xmlns:a16="http://schemas.microsoft.com/office/drawing/2014/main" id="{FCD49825-CB23-6B9F-11C7-152CEA9DDB51}"/>
                  </a:ext>
                </a:extLst>
              </p:cNvPr>
              <p:cNvSpPr txBox="1"/>
              <p:nvPr/>
            </p:nvSpPr>
            <p:spPr>
              <a:xfrm>
                <a:off x="6361678" y="1109092"/>
                <a:ext cx="2819490" cy="369332"/>
              </a:xfrm>
              <a:prstGeom prst="rect">
                <a:avLst/>
              </a:prstGeom>
              <a:noFill/>
            </p:spPr>
            <p:txBody>
              <a:bodyPr wrap="none" rtlCol="0">
                <a:spAutoFit/>
              </a:bodyPr>
              <a:lstStyle/>
              <a:p>
                <a:r>
                  <a:rPr lang="en-US" b="1" dirty="0">
                    <a:highlight>
                      <a:srgbClr val="FFFF00"/>
                    </a:highlight>
                  </a:rPr>
                  <a:t>(Stressed with Gentamicin)</a:t>
                </a:r>
              </a:p>
            </p:txBody>
          </p:sp>
        </p:grpSp>
        <p:sp>
          <p:nvSpPr>
            <p:cNvPr id="18" name="Rectangle 17">
              <a:extLst>
                <a:ext uri="{FF2B5EF4-FFF2-40B4-BE49-F238E27FC236}">
                  <a16:creationId xmlns:a16="http://schemas.microsoft.com/office/drawing/2014/main" id="{0E96E78A-4135-D8D0-9EDE-F3A261D6CC66}"/>
                </a:ext>
              </a:extLst>
            </p:cNvPr>
            <p:cNvSpPr/>
            <p:nvPr/>
          </p:nvSpPr>
          <p:spPr>
            <a:xfrm>
              <a:off x="1055797" y="1137840"/>
              <a:ext cx="9934119" cy="773651"/>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45BBDFBD-9A2A-BCAA-4168-FF3846A3DC83}"/>
              </a:ext>
            </a:extLst>
          </p:cNvPr>
          <p:cNvSpPr txBox="1"/>
          <p:nvPr/>
        </p:nvSpPr>
        <p:spPr>
          <a:xfrm>
            <a:off x="10408027" y="688168"/>
            <a:ext cx="1804838" cy="400110"/>
          </a:xfrm>
          <a:prstGeom prst="rect">
            <a:avLst/>
          </a:prstGeom>
          <a:noFill/>
        </p:spPr>
        <p:txBody>
          <a:bodyPr wrap="square">
            <a:spAutoFit/>
          </a:bodyPr>
          <a:lstStyle/>
          <a:p>
            <a:r>
              <a:rPr lang="en-US" sz="2000" b="1" dirty="0" err="1"/>
              <a:t>Cytospec</a:t>
            </a:r>
            <a:r>
              <a:rPr lang="en-US" sz="2000" b="1" dirty="0"/>
              <a:t> 11.4</a:t>
            </a:r>
            <a:endParaRPr lang="en-US" sz="2000" dirty="0"/>
          </a:p>
        </p:txBody>
      </p:sp>
      <p:sp>
        <p:nvSpPr>
          <p:cNvPr id="31" name="Footer Placeholder 30">
            <a:extLst>
              <a:ext uri="{FF2B5EF4-FFF2-40B4-BE49-F238E27FC236}">
                <a16:creationId xmlns:a16="http://schemas.microsoft.com/office/drawing/2014/main" id="{155F1A56-C5CA-D12D-BCFC-AD26267660D1}"/>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601037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68A56-827D-31F0-73A6-07A12837E735}"/>
              </a:ext>
            </a:extLst>
          </p:cNvPr>
          <p:cNvSpPr>
            <a:spLocks noGrp="1"/>
          </p:cNvSpPr>
          <p:nvPr>
            <p:ph type="title"/>
          </p:nvPr>
        </p:nvSpPr>
        <p:spPr>
          <a:xfrm>
            <a:off x="619125" y="-46526"/>
            <a:ext cx="10515600" cy="606477"/>
          </a:xfrm>
        </p:spPr>
        <p:txBody>
          <a:bodyPr>
            <a:noAutofit/>
          </a:bodyPr>
          <a:lstStyle/>
          <a:p>
            <a:pPr algn="ctr"/>
            <a:r>
              <a:rPr lang="en-US" sz="3200" b="1" dirty="0"/>
              <a:t>Detection of MRSA by stressing with Oxacillin- PCA</a:t>
            </a:r>
          </a:p>
        </p:txBody>
      </p:sp>
      <p:sp>
        <p:nvSpPr>
          <p:cNvPr id="4" name="Slide Number Placeholder 3">
            <a:extLst>
              <a:ext uri="{FF2B5EF4-FFF2-40B4-BE49-F238E27FC236}">
                <a16:creationId xmlns:a16="http://schemas.microsoft.com/office/drawing/2014/main" id="{DB6CB3ED-FBB8-57FF-09E5-00453259C4A0}"/>
              </a:ext>
            </a:extLst>
          </p:cNvPr>
          <p:cNvSpPr>
            <a:spLocks noGrp="1"/>
          </p:cNvSpPr>
          <p:nvPr>
            <p:ph type="sldNum" sz="quarter" idx="12"/>
          </p:nvPr>
        </p:nvSpPr>
        <p:spPr/>
        <p:txBody>
          <a:bodyPr/>
          <a:lstStyle/>
          <a:p>
            <a:fld id="{EDF9D697-5A97-4DBF-8C13-4DFBB29D45D2}" type="slidenum">
              <a:rPr lang="en-US" smtClean="0"/>
              <a:t>31</a:t>
            </a:fld>
            <a:endParaRPr lang="en-US"/>
          </a:p>
        </p:txBody>
      </p:sp>
      <p:pic>
        <p:nvPicPr>
          <p:cNvPr id="14" name="Picture 13">
            <a:extLst>
              <a:ext uri="{FF2B5EF4-FFF2-40B4-BE49-F238E27FC236}">
                <a16:creationId xmlns:a16="http://schemas.microsoft.com/office/drawing/2014/main" id="{31873A32-6BFB-D868-AF57-99A2B54102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259" t="5117" r="911" b="5000"/>
          <a:stretch/>
        </p:blipFill>
        <p:spPr>
          <a:xfrm>
            <a:off x="1797050" y="823913"/>
            <a:ext cx="3035300" cy="2773362"/>
          </a:xfrm>
          <a:prstGeom prst="rect">
            <a:avLst/>
          </a:prstGeom>
        </p:spPr>
      </p:pic>
      <p:pic>
        <p:nvPicPr>
          <p:cNvPr id="16" name="Picture 15">
            <a:extLst>
              <a:ext uri="{FF2B5EF4-FFF2-40B4-BE49-F238E27FC236}">
                <a16:creationId xmlns:a16="http://schemas.microsoft.com/office/drawing/2014/main" id="{88FDFAFD-3F51-E422-0B57-8E8E0A112E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111" t="6614" b="5403"/>
          <a:stretch/>
        </p:blipFill>
        <p:spPr>
          <a:xfrm>
            <a:off x="5556205" y="872133"/>
            <a:ext cx="3514172" cy="2797175"/>
          </a:xfrm>
          <a:prstGeom prst="rect">
            <a:avLst/>
          </a:prstGeom>
        </p:spPr>
      </p:pic>
      <p:pic>
        <p:nvPicPr>
          <p:cNvPr id="18" name="Picture 17">
            <a:extLst>
              <a:ext uri="{FF2B5EF4-FFF2-40B4-BE49-F238E27FC236}">
                <a16:creationId xmlns:a16="http://schemas.microsoft.com/office/drawing/2014/main" id="{65044218-C206-2B37-2490-DC5B6ACDE53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091" t="6422" b="5478"/>
          <a:stretch/>
        </p:blipFill>
        <p:spPr>
          <a:xfrm>
            <a:off x="1797050" y="3845252"/>
            <a:ext cx="3169962" cy="2822248"/>
          </a:xfrm>
          <a:prstGeom prst="rect">
            <a:avLst/>
          </a:prstGeom>
        </p:spPr>
      </p:pic>
      <p:pic>
        <p:nvPicPr>
          <p:cNvPr id="20" name="Picture 19">
            <a:extLst>
              <a:ext uri="{FF2B5EF4-FFF2-40B4-BE49-F238E27FC236}">
                <a16:creationId xmlns:a16="http://schemas.microsoft.com/office/drawing/2014/main" id="{0EC87B8D-AB01-C6E5-1098-2EDCB5CD6E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042" t="6896" r="1358" b="5005"/>
          <a:stretch/>
        </p:blipFill>
        <p:spPr>
          <a:xfrm>
            <a:off x="5556206" y="3841085"/>
            <a:ext cx="3514172" cy="2822248"/>
          </a:xfrm>
          <a:prstGeom prst="rect">
            <a:avLst/>
          </a:prstGeom>
        </p:spPr>
      </p:pic>
      <p:sp>
        <p:nvSpPr>
          <p:cNvPr id="21" name="TextBox 20">
            <a:extLst>
              <a:ext uri="{FF2B5EF4-FFF2-40B4-BE49-F238E27FC236}">
                <a16:creationId xmlns:a16="http://schemas.microsoft.com/office/drawing/2014/main" id="{0CBDA384-9D05-FE77-354B-33CFADB706B9}"/>
              </a:ext>
            </a:extLst>
          </p:cNvPr>
          <p:cNvSpPr txBox="1"/>
          <p:nvPr/>
        </p:nvSpPr>
        <p:spPr>
          <a:xfrm>
            <a:off x="143112" y="1901389"/>
            <a:ext cx="739690" cy="369332"/>
          </a:xfrm>
          <a:prstGeom prst="rect">
            <a:avLst/>
          </a:prstGeom>
          <a:noFill/>
        </p:spPr>
        <p:txBody>
          <a:bodyPr wrap="none" rtlCol="0">
            <a:spAutoFit/>
          </a:bodyPr>
          <a:lstStyle/>
          <a:p>
            <a:r>
              <a:rPr lang="en-US" b="1" dirty="0"/>
              <a:t>MSSA</a:t>
            </a:r>
          </a:p>
        </p:txBody>
      </p:sp>
      <p:sp>
        <p:nvSpPr>
          <p:cNvPr id="22" name="TextBox 21">
            <a:extLst>
              <a:ext uri="{FF2B5EF4-FFF2-40B4-BE49-F238E27FC236}">
                <a16:creationId xmlns:a16="http://schemas.microsoft.com/office/drawing/2014/main" id="{487BECF3-306F-3E20-9D71-0F0C23587488}"/>
              </a:ext>
            </a:extLst>
          </p:cNvPr>
          <p:cNvSpPr txBox="1"/>
          <p:nvPr/>
        </p:nvSpPr>
        <p:spPr>
          <a:xfrm>
            <a:off x="225425" y="4871858"/>
            <a:ext cx="759888" cy="369332"/>
          </a:xfrm>
          <a:prstGeom prst="rect">
            <a:avLst/>
          </a:prstGeom>
          <a:noFill/>
        </p:spPr>
        <p:txBody>
          <a:bodyPr wrap="none" rtlCol="0">
            <a:spAutoFit/>
          </a:bodyPr>
          <a:lstStyle/>
          <a:p>
            <a:r>
              <a:rPr lang="en-US" b="1" dirty="0"/>
              <a:t>MRSA</a:t>
            </a:r>
          </a:p>
        </p:txBody>
      </p:sp>
      <p:sp>
        <p:nvSpPr>
          <p:cNvPr id="23" name="TextBox 22">
            <a:extLst>
              <a:ext uri="{FF2B5EF4-FFF2-40B4-BE49-F238E27FC236}">
                <a16:creationId xmlns:a16="http://schemas.microsoft.com/office/drawing/2014/main" id="{5B850EFF-92B7-49A2-D57C-8DB655E6C70A}"/>
              </a:ext>
            </a:extLst>
          </p:cNvPr>
          <p:cNvSpPr txBox="1"/>
          <p:nvPr/>
        </p:nvSpPr>
        <p:spPr>
          <a:xfrm>
            <a:off x="2944855" y="567848"/>
            <a:ext cx="559769" cy="369332"/>
          </a:xfrm>
          <a:prstGeom prst="rect">
            <a:avLst/>
          </a:prstGeom>
          <a:noFill/>
        </p:spPr>
        <p:txBody>
          <a:bodyPr wrap="none" rtlCol="0">
            <a:spAutoFit/>
          </a:bodyPr>
          <a:lstStyle/>
          <a:p>
            <a:r>
              <a:rPr lang="en-US" b="1" dirty="0"/>
              <a:t>2 hr</a:t>
            </a:r>
          </a:p>
        </p:txBody>
      </p:sp>
      <p:sp>
        <p:nvSpPr>
          <p:cNvPr id="24" name="TextBox 23">
            <a:extLst>
              <a:ext uri="{FF2B5EF4-FFF2-40B4-BE49-F238E27FC236}">
                <a16:creationId xmlns:a16="http://schemas.microsoft.com/office/drawing/2014/main" id="{CA7B7D7C-84ED-011B-8F04-3EEE36D7E6DC}"/>
              </a:ext>
            </a:extLst>
          </p:cNvPr>
          <p:cNvSpPr txBox="1"/>
          <p:nvPr/>
        </p:nvSpPr>
        <p:spPr>
          <a:xfrm>
            <a:off x="7101461" y="563681"/>
            <a:ext cx="559769" cy="369332"/>
          </a:xfrm>
          <a:prstGeom prst="rect">
            <a:avLst/>
          </a:prstGeom>
          <a:noFill/>
        </p:spPr>
        <p:txBody>
          <a:bodyPr wrap="none" rtlCol="0">
            <a:spAutoFit/>
          </a:bodyPr>
          <a:lstStyle/>
          <a:p>
            <a:r>
              <a:rPr lang="en-US" b="1" dirty="0"/>
              <a:t>6 hr</a:t>
            </a:r>
          </a:p>
        </p:txBody>
      </p:sp>
      <p:cxnSp>
        <p:nvCxnSpPr>
          <p:cNvPr id="26" name="Straight Arrow Connector 25">
            <a:extLst>
              <a:ext uri="{FF2B5EF4-FFF2-40B4-BE49-F238E27FC236}">
                <a16:creationId xmlns:a16="http://schemas.microsoft.com/office/drawing/2014/main" id="{D8D61958-3148-AAB3-CD35-8A3C3CCB2C9E}"/>
              </a:ext>
            </a:extLst>
          </p:cNvPr>
          <p:cNvCxnSpPr>
            <a:cxnSpLocks/>
          </p:cNvCxnSpPr>
          <p:nvPr/>
        </p:nvCxnSpPr>
        <p:spPr>
          <a:xfrm>
            <a:off x="7734300" y="2863694"/>
            <a:ext cx="2247900" cy="1017728"/>
          </a:xfrm>
          <a:prstGeom prst="straightConnector1">
            <a:avLst/>
          </a:prstGeom>
          <a:ln w="28575">
            <a:prstDash val="lg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B1E9BF2-F6AD-251B-20B2-289C50E4D4DB}"/>
              </a:ext>
            </a:extLst>
          </p:cNvPr>
          <p:cNvSpPr txBox="1"/>
          <p:nvPr/>
        </p:nvSpPr>
        <p:spPr>
          <a:xfrm>
            <a:off x="9130518" y="3994906"/>
            <a:ext cx="2979225" cy="1323439"/>
          </a:xfrm>
          <a:prstGeom prst="rect">
            <a:avLst/>
          </a:prstGeom>
          <a:noFill/>
        </p:spPr>
        <p:txBody>
          <a:bodyPr wrap="square">
            <a:spAutoFit/>
          </a:bodyPr>
          <a:lstStyle/>
          <a:p>
            <a:pPr marL="285750" indent="-285750">
              <a:buFont typeface="Arial" panose="020B0604020202020204" pitchFamily="34" charset="0"/>
              <a:buChar char="•"/>
            </a:pPr>
            <a:r>
              <a:rPr lang="en-US" sz="1600" dirty="0"/>
              <a:t>Increase in autofluorescence observed at 6 hr for non-resistant strain.</a:t>
            </a:r>
          </a:p>
          <a:p>
            <a:pPr marL="285750" indent="-285750">
              <a:buFont typeface="Arial" panose="020B0604020202020204" pitchFamily="34" charset="0"/>
              <a:buChar char="•"/>
            </a:pPr>
            <a:r>
              <a:rPr lang="en-US" sz="1600" dirty="0"/>
              <a:t>Non-resistant or resistant strain can be detected in 6 hr.</a:t>
            </a:r>
          </a:p>
        </p:txBody>
      </p:sp>
      <p:sp>
        <p:nvSpPr>
          <p:cNvPr id="30" name="TextBox 29">
            <a:extLst>
              <a:ext uri="{FF2B5EF4-FFF2-40B4-BE49-F238E27FC236}">
                <a16:creationId xmlns:a16="http://schemas.microsoft.com/office/drawing/2014/main" id="{92F311B3-40C6-8250-6FCC-600A7FB70CB6}"/>
              </a:ext>
            </a:extLst>
          </p:cNvPr>
          <p:cNvSpPr txBox="1"/>
          <p:nvPr/>
        </p:nvSpPr>
        <p:spPr>
          <a:xfrm>
            <a:off x="3128596" y="3583752"/>
            <a:ext cx="506870" cy="338554"/>
          </a:xfrm>
          <a:prstGeom prst="rect">
            <a:avLst/>
          </a:prstGeom>
          <a:noFill/>
        </p:spPr>
        <p:txBody>
          <a:bodyPr wrap="none" rtlCol="0">
            <a:spAutoFit/>
          </a:bodyPr>
          <a:lstStyle/>
          <a:p>
            <a:r>
              <a:rPr lang="en-US" sz="1600" b="1" dirty="0"/>
              <a:t>PC1</a:t>
            </a:r>
          </a:p>
        </p:txBody>
      </p:sp>
      <p:sp>
        <p:nvSpPr>
          <p:cNvPr id="31" name="TextBox 30">
            <a:extLst>
              <a:ext uri="{FF2B5EF4-FFF2-40B4-BE49-F238E27FC236}">
                <a16:creationId xmlns:a16="http://schemas.microsoft.com/office/drawing/2014/main" id="{56A6755D-4D26-F214-9FF6-F356FBDE307B}"/>
              </a:ext>
            </a:extLst>
          </p:cNvPr>
          <p:cNvSpPr txBox="1"/>
          <p:nvPr/>
        </p:nvSpPr>
        <p:spPr>
          <a:xfrm rot="16200000">
            <a:off x="1271827" y="1822673"/>
            <a:ext cx="506870" cy="338554"/>
          </a:xfrm>
          <a:prstGeom prst="rect">
            <a:avLst/>
          </a:prstGeom>
          <a:noFill/>
        </p:spPr>
        <p:txBody>
          <a:bodyPr wrap="none" rtlCol="0">
            <a:spAutoFit/>
          </a:bodyPr>
          <a:lstStyle/>
          <a:p>
            <a:r>
              <a:rPr lang="en-US" sz="1600" b="1" dirty="0"/>
              <a:t>PC2</a:t>
            </a:r>
          </a:p>
        </p:txBody>
      </p:sp>
      <p:grpSp>
        <p:nvGrpSpPr>
          <p:cNvPr id="39" name="Group 38">
            <a:extLst>
              <a:ext uri="{FF2B5EF4-FFF2-40B4-BE49-F238E27FC236}">
                <a16:creationId xmlns:a16="http://schemas.microsoft.com/office/drawing/2014/main" id="{CAF667C9-D363-BAF3-3FE7-F1E455C7BFE7}"/>
              </a:ext>
            </a:extLst>
          </p:cNvPr>
          <p:cNvGrpSpPr/>
          <p:nvPr/>
        </p:nvGrpSpPr>
        <p:grpSpPr>
          <a:xfrm>
            <a:off x="9477375" y="985851"/>
            <a:ext cx="2661675" cy="2089365"/>
            <a:chOff x="1055797" y="1137840"/>
            <a:chExt cx="2588639" cy="2089365"/>
          </a:xfrm>
        </p:grpSpPr>
        <p:grpSp>
          <p:nvGrpSpPr>
            <p:cNvPr id="40" name="Group 39">
              <a:extLst>
                <a:ext uri="{FF2B5EF4-FFF2-40B4-BE49-F238E27FC236}">
                  <a16:creationId xmlns:a16="http://schemas.microsoft.com/office/drawing/2014/main" id="{F3BE2F88-6CE5-C150-B5F3-F00AF012EFF1}"/>
                </a:ext>
              </a:extLst>
            </p:cNvPr>
            <p:cNvGrpSpPr/>
            <p:nvPr/>
          </p:nvGrpSpPr>
          <p:grpSpPr>
            <a:xfrm>
              <a:off x="1109214" y="1152033"/>
              <a:ext cx="2535222" cy="1843373"/>
              <a:chOff x="1992754" y="1094791"/>
              <a:chExt cx="2535222" cy="1843373"/>
            </a:xfrm>
          </p:grpSpPr>
          <p:grpSp>
            <p:nvGrpSpPr>
              <p:cNvPr id="42" name="Group 41">
                <a:extLst>
                  <a:ext uri="{FF2B5EF4-FFF2-40B4-BE49-F238E27FC236}">
                    <a16:creationId xmlns:a16="http://schemas.microsoft.com/office/drawing/2014/main" id="{3F69A7C7-3347-36C8-9744-9984BFBE17DA}"/>
                  </a:ext>
                </a:extLst>
              </p:cNvPr>
              <p:cNvGrpSpPr/>
              <p:nvPr/>
            </p:nvGrpSpPr>
            <p:grpSpPr>
              <a:xfrm>
                <a:off x="1992754" y="1444916"/>
                <a:ext cx="2365460" cy="1493248"/>
                <a:chOff x="4373401" y="356408"/>
                <a:chExt cx="2365460" cy="1493248"/>
              </a:xfrm>
            </p:grpSpPr>
            <p:sp>
              <p:nvSpPr>
                <p:cNvPr id="45" name="Rectangle 44">
                  <a:extLst>
                    <a:ext uri="{FF2B5EF4-FFF2-40B4-BE49-F238E27FC236}">
                      <a16:creationId xmlns:a16="http://schemas.microsoft.com/office/drawing/2014/main" id="{5995022D-7153-244E-B014-59697CAFA4D5}"/>
                    </a:ext>
                  </a:extLst>
                </p:cNvPr>
                <p:cNvSpPr/>
                <p:nvPr/>
              </p:nvSpPr>
              <p:spPr>
                <a:xfrm>
                  <a:off x="4398484" y="473188"/>
                  <a:ext cx="131130" cy="1171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6" name="TextBox 45">
                  <a:extLst>
                    <a:ext uri="{FF2B5EF4-FFF2-40B4-BE49-F238E27FC236}">
                      <a16:creationId xmlns:a16="http://schemas.microsoft.com/office/drawing/2014/main" id="{03DF5F70-5EA3-E251-809B-A71B04FD0F54}"/>
                    </a:ext>
                  </a:extLst>
                </p:cNvPr>
                <p:cNvSpPr txBox="1"/>
                <p:nvPr/>
              </p:nvSpPr>
              <p:spPr>
                <a:xfrm>
                  <a:off x="4523740" y="356408"/>
                  <a:ext cx="1449115" cy="338554"/>
                </a:xfrm>
                <a:prstGeom prst="rect">
                  <a:avLst/>
                </a:prstGeom>
                <a:noFill/>
              </p:spPr>
              <p:txBody>
                <a:bodyPr wrap="none" rtlCol="0">
                  <a:spAutoFit/>
                </a:bodyPr>
                <a:lstStyle/>
                <a:p>
                  <a:r>
                    <a:rPr lang="en-US" sz="1600" b="1" dirty="0"/>
                    <a:t>Bacteria in TSB</a:t>
                  </a:r>
                </a:p>
              </p:txBody>
            </p:sp>
            <p:sp>
              <p:nvSpPr>
                <p:cNvPr id="47" name="Rectangle 46">
                  <a:extLst>
                    <a:ext uri="{FF2B5EF4-FFF2-40B4-BE49-F238E27FC236}">
                      <a16:creationId xmlns:a16="http://schemas.microsoft.com/office/drawing/2014/main" id="{D463C3A2-3BA2-7255-59CD-328A13E2D1EE}"/>
                    </a:ext>
                  </a:extLst>
                </p:cNvPr>
                <p:cNvSpPr/>
                <p:nvPr/>
              </p:nvSpPr>
              <p:spPr>
                <a:xfrm>
                  <a:off x="4373401" y="1197509"/>
                  <a:ext cx="131130" cy="11713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8" name="TextBox 47">
                  <a:extLst>
                    <a:ext uri="{FF2B5EF4-FFF2-40B4-BE49-F238E27FC236}">
                      <a16:creationId xmlns:a16="http://schemas.microsoft.com/office/drawing/2014/main" id="{D16D4B20-9E39-7756-2DDD-D57EE3B777A3}"/>
                    </a:ext>
                  </a:extLst>
                </p:cNvPr>
                <p:cNvSpPr txBox="1"/>
                <p:nvPr/>
              </p:nvSpPr>
              <p:spPr>
                <a:xfrm>
                  <a:off x="4468915" y="1089576"/>
                  <a:ext cx="2234330" cy="338554"/>
                </a:xfrm>
                <a:prstGeom prst="rect">
                  <a:avLst/>
                </a:prstGeom>
                <a:noFill/>
              </p:spPr>
              <p:txBody>
                <a:bodyPr wrap="none" rtlCol="0">
                  <a:spAutoFit/>
                </a:bodyPr>
                <a:lstStyle/>
                <a:p>
                  <a:r>
                    <a:rPr lang="en-US" sz="1600" b="1" dirty="0"/>
                    <a:t>Bacteria in 1 ug/mL oxa </a:t>
                  </a:r>
                </a:p>
              </p:txBody>
            </p:sp>
            <p:sp>
              <p:nvSpPr>
                <p:cNvPr id="51" name="Rectangle 50">
                  <a:extLst>
                    <a:ext uri="{FF2B5EF4-FFF2-40B4-BE49-F238E27FC236}">
                      <a16:creationId xmlns:a16="http://schemas.microsoft.com/office/drawing/2014/main" id="{EA4E20FB-39DF-3EEB-C68E-0470635C7D69}"/>
                    </a:ext>
                  </a:extLst>
                </p:cNvPr>
                <p:cNvSpPr/>
                <p:nvPr/>
              </p:nvSpPr>
              <p:spPr>
                <a:xfrm>
                  <a:off x="4373401" y="1623913"/>
                  <a:ext cx="131130" cy="1171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52" name="TextBox 51">
                  <a:extLst>
                    <a:ext uri="{FF2B5EF4-FFF2-40B4-BE49-F238E27FC236}">
                      <a16:creationId xmlns:a16="http://schemas.microsoft.com/office/drawing/2014/main" id="{362FBA60-23BC-C363-806B-75F3A4071D0E}"/>
                    </a:ext>
                  </a:extLst>
                </p:cNvPr>
                <p:cNvSpPr txBox="1"/>
                <p:nvPr/>
              </p:nvSpPr>
              <p:spPr>
                <a:xfrm>
                  <a:off x="4504531" y="1511102"/>
                  <a:ext cx="2234330" cy="338554"/>
                </a:xfrm>
                <a:prstGeom prst="rect">
                  <a:avLst/>
                </a:prstGeom>
                <a:noFill/>
              </p:spPr>
              <p:txBody>
                <a:bodyPr wrap="none" rtlCol="0">
                  <a:spAutoFit/>
                </a:bodyPr>
                <a:lstStyle/>
                <a:p>
                  <a:r>
                    <a:rPr lang="en-US" sz="1600" b="1" dirty="0"/>
                    <a:t>Bacteria in 2 ug/mL oxa </a:t>
                  </a:r>
                </a:p>
              </p:txBody>
            </p:sp>
          </p:grpSp>
          <p:sp>
            <p:nvSpPr>
              <p:cNvPr id="43" name="TextBox 42">
                <a:extLst>
                  <a:ext uri="{FF2B5EF4-FFF2-40B4-BE49-F238E27FC236}">
                    <a16:creationId xmlns:a16="http://schemas.microsoft.com/office/drawing/2014/main" id="{22175C6A-0C2F-8B99-C46A-99DAB52F3356}"/>
                  </a:ext>
                </a:extLst>
              </p:cNvPr>
              <p:cNvSpPr txBox="1"/>
              <p:nvPr/>
            </p:nvSpPr>
            <p:spPr>
              <a:xfrm>
                <a:off x="2085623" y="1094791"/>
                <a:ext cx="1583767" cy="369332"/>
              </a:xfrm>
              <a:prstGeom prst="rect">
                <a:avLst/>
              </a:prstGeom>
              <a:noFill/>
            </p:spPr>
            <p:txBody>
              <a:bodyPr wrap="none" rtlCol="0">
                <a:spAutoFit/>
              </a:bodyPr>
              <a:lstStyle/>
              <a:p>
                <a:r>
                  <a:rPr lang="en-US" b="1" dirty="0">
                    <a:highlight>
                      <a:srgbClr val="FFFF00"/>
                    </a:highlight>
                  </a:rPr>
                  <a:t>(Non-stressed)</a:t>
                </a:r>
              </a:p>
            </p:txBody>
          </p:sp>
          <p:sp>
            <p:nvSpPr>
              <p:cNvPr id="44" name="TextBox 43">
                <a:extLst>
                  <a:ext uri="{FF2B5EF4-FFF2-40B4-BE49-F238E27FC236}">
                    <a16:creationId xmlns:a16="http://schemas.microsoft.com/office/drawing/2014/main" id="{C53FE9FF-B343-B417-752F-ADD956EB6F92}"/>
                  </a:ext>
                </a:extLst>
              </p:cNvPr>
              <p:cNvSpPr txBox="1"/>
              <p:nvPr/>
            </p:nvSpPr>
            <p:spPr>
              <a:xfrm>
                <a:off x="2042744" y="1844119"/>
                <a:ext cx="2485232" cy="369332"/>
              </a:xfrm>
              <a:prstGeom prst="rect">
                <a:avLst/>
              </a:prstGeom>
              <a:noFill/>
            </p:spPr>
            <p:txBody>
              <a:bodyPr wrap="none" rtlCol="0">
                <a:spAutoFit/>
              </a:bodyPr>
              <a:lstStyle/>
              <a:p>
                <a:r>
                  <a:rPr lang="en-US" b="1" dirty="0">
                    <a:highlight>
                      <a:srgbClr val="FFFF00"/>
                    </a:highlight>
                  </a:rPr>
                  <a:t>(Stressed with Oxacillin)</a:t>
                </a:r>
              </a:p>
            </p:txBody>
          </p:sp>
        </p:grpSp>
        <p:sp>
          <p:nvSpPr>
            <p:cNvPr id="41" name="Rectangle 40">
              <a:extLst>
                <a:ext uri="{FF2B5EF4-FFF2-40B4-BE49-F238E27FC236}">
                  <a16:creationId xmlns:a16="http://schemas.microsoft.com/office/drawing/2014/main" id="{C773F07D-032C-9D6F-76DF-DEF4C8459ACD}"/>
                </a:ext>
              </a:extLst>
            </p:cNvPr>
            <p:cNvSpPr/>
            <p:nvPr/>
          </p:nvSpPr>
          <p:spPr>
            <a:xfrm>
              <a:off x="1055797" y="1137840"/>
              <a:ext cx="2571643" cy="208936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ooter Placeholder 56">
            <a:extLst>
              <a:ext uri="{FF2B5EF4-FFF2-40B4-BE49-F238E27FC236}">
                <a16:creationId xmlns:a16="http://schemas.microsoft.com/office/drawing/2014/main" id="{3C76BD4E-547D-1F9D-7971-7814F648F1A3}"/>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2879501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0916-628D-E3D6-F179-D21191E527A0}"/>
              </a:ext>
            </a:extLst>
          </p:cNvPr>
          <p:cNvSpPr>
            <a:spLocks noGrp="1"/>
          </p:cNvSpPr>
          <p:nvPr>
            <p:ph type="title"/>
          </p:nvPr>
        </p:nvSpPr>
        <p:spPr>
          <a:xfrm>
            <a:off x="814478" y="16219"/>
            <a:ext cx="11357254" cy="452653"/>
          </a:xfrm>
        </p:spPr>
        <p:txBody>
          <a:bodyPr>
            <a:noAutofit/>
          </a:bodyPr>
          <a:lstStyle/>
          <a:p>
            <a:r>
              <a:rPr lang="en-US" sz="3200" b="1" dirty="0"/>
              <a:t>Why does autofluorescence increase in stressed bacteria?</a:t>
            </a:r>
          </a:p>
        </p:txBody>
      </p:sp>
      <p:grpSp>
        <p:nvGrpSpPr>
          <p:cNvPr id="4" name="Group 3">
            <a:extLst>
              <a:ext uri="{FF2B5EF4-FFF2-40B4-BE49-F238E27FC236}">
                <a16:creationId xmlns:a16="http://schemas.microsoft.com/office/drawing/2014/main" id="{CDC59D64-3B82-50C3-4F1A-B801269C7D78}"/>
              </a:ext>
            </a:extLst>
          </p:cNvPr>
          <p:cNvGrpSpPr/>
          <p:nvPr/>
        </p:nvGrpSpPr>
        <p:grpSpPr>
          <a:xfrm>
            <a:off x="134258" y="597393"/>
            <a:ext cx="12037474" cy="6104600"/>
            <a:chOff x="-1665967" y="598309"/>
            <a:chExt cx="12037474" cy="6104600"/>
          </a:xfrm>
        </p:grpSpPr>
        <p:sp>
          <p:nvSpPr>
            <p:cNvPr id="11" name="TextBox 10">
              <a:extLst>
                <a:ext uri="{FF2B5EF4-FFF2-40B4-BE49-F238E27FC236}">
                  <a16:creationId xmlns:a16="http://schemas.microsoft.com/office/drawing/2014/main" id="{6098B287-58C5-9797-5840-13F61A1FE120}"/>
                </a:ext>
              </a:extLst>
            </p:cNvPr>
            <p:cNvSpPr txBox="1"/>
            <p:nvPr/>
          </p:nvSpPr>
          <p:spPr>
            <a:xfrm>
              <a:off x="8100579" y="1926939"/>
              <a:ext cx="2270928" cy="400110"/>
            </a:xfrm>
            <a:prstGeom prst="rect">
              <a:avLst/>
            </a:prstGeom>
            <a:noFill/>
          </p:spPr>
          <p:txBody>
            <a:bodyPr wrap="square">
              <a:spAutoFit/>
            </a:bodyPr>
            <a:lstStyle/>
            <a:p>
              <a:r>
                <a:rPr lang="en-US" sz="1000" b="1" i="1" dirty="0">
                  <a:solidFill>
                    <a:srgbClr val="212121"/>
                  </a:solidFill>
                  <a:effectLst/>
                  <a:latin typeface="Roboto" panose="02000000000000000000" pitchFamily="2" charset="0"/>
                </a:rPr>
                <a:t>Photo credit: </a:t>
              </a:r>
            </a:p>
            <a:p>
              <a:r>
                <a:rPr lang="en-US" sz="1000" b="0" i="1" dirty="0" err="1">
                  <a:solidFill>
                    <a:srgbClr val="212121"/>
                  </a:solidFill>
                  <a:effectLst/>
                  <a:latin typeface="Roboto" panose="02000000000000000000" pitchFamily="2" charset="0"/>
                </a:rPr>
                <a:t>Nealson</a:t>
              </a:r>
              <a:r>
                <a:rPr lang="en-US" sz="1000" b="0" i="1" dirty="0">
                  <a:solidFill>
                    <a:srgbClr val="212121"/>
                  </a:solidFill>
                  <a:effectLst/>
                  <a:latin typeface="Roboto" panose="02000000000000000000" pitchFamily="2" charset="0"/>
                </a:rPr>
                <a:t>, K. H et al., (2016) </a:t>
              </a:r>
              <a:endParaRPr lang="en-US" sz="1000" i="1" dirty="0"/>
            </a:p>
          </p:txBody>
        </p:sp>
        <p:grpSp>
          <p:nvGrpSpPr>
            <p:cNvPr id="3" name="Group 2">
              <a:extLst>
                <a:ext uri="{FF2B5EF4-FFF2-40B4-BE49-F238E27FC236}">
                  <a16:creationId xmlns:a16="http://schemas.microsoft.com/office/drawing/2014/main" id="{8B1175A9-2707-BF13-B2ED-5EC59630C32A}"/>
                </a:ext>
              </a:extLst>
            </p:cNvPr>
            <p:cNvGrpSpPr/>
            <p:nvPr/>
          </p:nvGrpSpPr>
          <p:grpSpPr>
            <a:xfrm>
              <a:off x="-1665967" y="598309"/>
              <a:ext cx="11092542" cy="6104600"/>
              <a:chOff x="-1665967" y="598309"/>
              <a:chExt cx="11092542" cy="6104600"/>
            </a:xfrm>
          </p:grpSpPr>
          <p:pic>
            <p:nvPicPr>
              <p:cNvPr id="1026" name="Picture 2" descr="Details are in the caption following the image">
                <a:extLst>
                  <a:ext uri="{FF2B5EF4-FFF2-40B4-BE49-F238E27FC236}">
                    <a16:creationId xmlns:a16="http://schemas.microsoft.com/office/drawing/2014/main" id="{A7D69EC4-0C0A-9B9C-0B8C-EA16B1A083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264" y="1075720"/>
                <a:ext cx="7401375" cy="444700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3FF26D18-99BE-6F91-7D75-D257098FDE56}"/>
                  </a:ext>
                </a:extLst>
              </p:cNvPr>
              <p:cNvCxnSpPr>
                <a:cxnSpLocks/>
              </p:cNvCxnSpPr>
              <p:nvPr/>
            </p:nvCxnSpPr>
            <p:spPr>
              <a:xfrm flipH="1">
                <a:off x="6124575" y="5522721"/>
                <a:ext cx="564916" cy="6073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512869-1A47-FB7E-2BD9-820CF4814A39}"/>
                  </a:ext>
                </a:extLst>
              </p:cNvPr>
              <p:cNvSpPr txBox="1"/>
              <p:nvPr/>
            </p:nvSpPr>
            <p:spPr>
              <a:xfrm>
                <a:off x="-1665967" y="6056578"/>
                <a:ext cx="11092542" cy="646331"/>
              </a:xfrm>
              <a:prstGeom prst="rect">
                <a:avLst/>
              </a:prstGeom>
              <a:noFill/>
            </p:spPr>
            <p:txBody>
              <a:bodyPr wrap="square" rtlCol="0">
                <a:spAutoFit/>
              </a:bodyPr>
              <a:lstStyle/>
              <a:p>
                <a:r>
                  <a:rPr lang="en-US" b="1" dirty="0">
                    <a:solidFill>
                      <a:srgbClr val="00B050"/>
                    </a:solidFill>
                  </a:rPr>
                  <a:t>Increase in fluorescence is due to increase in flavin protein/FAD, NADH cofactors</a:t>
                </a:r>
              </a:p>
              <a:p>
                <a:r>
                  <a:rPr lang="en-US" dirty="0"/>
                  <a:t>(This mechanism is enhanced when exposed to stress such as antibiotics. Amount varies based on bacterial species)</a:t>
                </a:r>
              </a:p>
            </p:txBody>
          </p:sp>
          <p:sp>
            <p:nvSpPr>
              <p:cNvPr id="14" name="TextBox 13">
                <a:extLst>
                  <a:ext uri="{FF2B5EF4-FFF2-40B4-BE49-F238E27FC236}">
                    <a16:creationId xmlns:a16="http://schemas.microsoft.com/office/drawing/2014/main" id="{D70D6F30-97B2-0867-A841-EB38E1B235CB}"/>
                  </a:ext>
                </a:extLst>
              </p:cNvPr>
              <p:cNvSpPr txBox="1"/>
              <p:nvPr/>
            </p:nvSpPr>
            <p:spPr>
              <a:xfrm>
                <a:off x="2387979" y="598309"/>
                <a:ext cx="3014601" cy="369332"/>
              </a:xfrm>
              <a:prstGeom prst="rect">
                <a:avLst/>
              </a:prstGeom>
              <a:noFill/>
            </p:spPr>
            <p:txBody>
              <a:bodyPr wrap="square">
                <a:spAutoFit/>
              </a:bodyPr>
              <a:lstStyle/>
              <a:p>
                <a:r>
                  <a:rPr lang="en-US" i="1" dirty="0" err="1">
                    <a:solidFill>
                      <a:srgbClr val="333333"/>
                    </a:solidFill>
                    <a:effectLst/>
                    <a:latin typeface="+mj-lt"/>
                  </a:rPr>
                  <a:t>Shewanellla</a:t>
                </a:r>
                <a:r>
                  <a:rPr lang="en-US" i="1" dirty="0">
                    <a:solidFill>
                      <a:srgbClr val="333333"/>
                    </a:solidFill>
                    <a:effectLst/>
                    <a:latin typeface="+mj-lt"/>
                  </a:rPr>
                  <a:t> </a:t>
                </a:r>
                <a:r>
                  <a:rPr lang="en-US" i="1" dirty="0" err="1">
                    <a:solidFill>
                      <a:srgbClr val="333333"/>
                    </a:solidFill>
                    <a:effectLst/>
                    <a:latin typeface="+mj-lt"/>
                  </a:rPr>
                  <a:t>oneidensis</a:t>
                </a:r>
                <a:r>
                  <a:rPr lang="en-US" i="1" dirty="0">
                    <a:solidFill>
                      <a:srgbClr val="333333"/>
                    </a:solidFill>
                    <a:effectLst/>
                    <a:latin typeface="+mj-lt"/>
                  </a:rPr>
                  <a:t> </a:t>
                </a:r>
                <a:r>
                  <a:rPr lang="en-US" dirty="0">
                    <a:solidFill>
                      <a:srgbClr val="333333"/>
                    </a:solidFill>
                    <a:effectLst/>
                    <a:latin typeface="+mj-lt"/>
                  </a:rPr>
                  <a:t>MR‐1</a:t>
                </a:r>
                <a:endParaRPr lang="en-US" dirty="0">
                  <a:latin typeface="+mj-lt"/>
                </a:endParaRPr>
              </a:p>
            </p:txBody>
          </p:sp>
        </p:grpSp>
      </p:grpSp>
      <p:sp>
        <p:nvSpPr>
          <p:cNvPr id="5" name="Rectangle 4">
            <a:extLst>
              <a:ext uri="{FF2B5EF4-FFF2-40B4-BE49-F238E27FC236}">
                <a16:creationId xmlns:a16="http://schemas.microsoft.com/office/drawing/2014/main" id="{0AAEDAD6-014B-02A7-7517-21698F2C07AF}"/>
              </a:ext>
            </a:extLst>
          </p:cNvPr>
          <p:cNvSpPr/>
          <p:nvPr/>
        </p:nvSpPr>
        <p:spPr>
          <a:xfrm>
            <a:off x="7526215" y="832282"/>
            <a:ext cx="2270927" cy="4823209"/>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EBE7C636-B6F5-32EA-150B-F46ECFA5F529}"/>
              </a:ext>
            </a:extLst>
          </p:cNvPr>
          <p:cNvSpPr>
            <a:spLocks noGrp="1"/>
          </p:cNvSpPr>
          <p:nvPr>
            <p:ph type="sldNum" sz="quarter" idx="12"/>
          </p:nvPr>
        </p:nvSpPr>
        <p:spPr/>
        <p:txBody>
          <a:bodyPr/>
          <a:lstStyle/>
          <a:p>
            <a:fld id="{4F03A24F-1AB9-41DB-86DA-D6D08B9D20EA}" type="slidenum">
              <a:rPr lang="en-US" smtClean="0"/>
              <a:t>32</a:t>
            </a:fld>
            <a:endParaRPr lang="en-US" dirty="0"/>
          </a:p>
        </p:txBody>
      </p:sp>
      <p:sp>
        <p:nvSpPr>
          <p:cNvPr id="13" name="TextBox 12">
            <a:extLst>
              <a:ext uri="{FF2B5EF4-FFF2-40B4-BE49-F238E27FC236}">
                <a16:creationId xmlns:a16="http://schemas.microsoft.com/office/drawing/2014/main" id="{888FEF96-9F1B-FEA6-C725-679402E7F0A2}"/>
              </a:ext>
            </a:extLst>
          </p:cNvPr>
          <p:cNvSpPr txBox="1"/>
          <p:nvPr/>
        </p:nvSpPr>
        <p:spPr>
          <a:xfrm>
            <a:off x="230611" y="642717"/>
            <a:ext cx="2164247" cy="369332"/>
          </a:xfrm>
          <a:prstGeom prst="rect">
            <a:avLst/>
          </a:prstGeom>
          <a:noFill/>
        </p:spPr>
        <p:txBody>
          <a:bodyPr wrap="none" rtlCol="0">
            <a:spAutoFit/>
          </a:bodyPr>
          <a:lstStyle/>
          <a:p>
            <a:r>
              <a:rPr lang="en-US" dirty="0"/>
              <a:t>Bacterial metabolism</a:t>
            </a:r>
          </a:p>
        </p:txBody>
      </p:sp>
      <p:sp>
        <p:nvSpPr>
          <p:cNvPr id="16" name="Footer Placeholder 15">
            <a:extLst>
              <a:ext uri="{FF2B5EF4-FFF2-40B4-BE49-F238E27FC236}">
                <a16:creationId xmlns:a16="http://schemas.microsoft.com/office/drawing/2014/main" id="{546D0CDB-F4D9-8284-DC58-1E464FE08AA8}"/>
              </a:ext>
            </a:extLst>
          </p:cNvPr>
          <p:cNvSpPr>
            <a:spLocks noGrp="1"/>
          </p:cNvSpPr>
          <p:nvPr>
            <p:ph type="ftr" sz="quarter" idx="11"/>
          </p:nvPr>
        </p:nvSpPr>
        <p:spPr>
          <a:xfrm>
            <a:off x="4038600" y="6553766"/>
            <a:ext cx="4114800" cy="365125"/>
          </a:xfrm>
        </p:spPr>
        <p:txBody>
          <a:bodyPr/>
          <a:lstStyle/>
          <a:p>
            <a:r>
              <a:rPr lang="en-US" dirty="0"/>
              <a:t>27 Feb 2024</a:t>
            </a:r>
          </a:p>
        </p:txBody>
      </p:sp>
      <p:sp>
        <p:nvSpPr>
          <p:cNvPr id="6" name="TextBox 5">
            <a:extLst>
              <a:ext uri="{FF2B5EF4-FFF2-40B4-BE49-F238E27FC236}">
                <a16:creationId xmlns:a16="http://schemas.microsoft.com/office/drawing/2014/main" id="{481C731D-1945-C8C8-CBB6-3E309B24ADCF}"/>
              </a:ext>
            </a:extLst>
          </p:cNvPr>
          <p:cNvSpPr txBox="1"/>
          <p:nvPr/>
        </p:nvSpPr>
        <p:spPr>
          <a:xfrm>
            <a:off x="9797142" y="4886080"/>
            <a:ext cx="1907445" cy="646331"/>
          </a:xfrm>
          <a:prstGeom prst="rect">
            <a:avLst/>
          </a:prstGeom>
          <a:noFill/>
        </p:spPr>
        <p:txBody>
          <a:bodyPr wrap="none" rtlCol="0">
            <a:spAutoFit/>
          </a:bodyPr>
          <a:lstStyle/>
          <a:p>
            <a:r>
              <a:rPr lang="en-US" dirty="0"/>
              <a:t>Increase in flavins,</a:t>
            </a:r>
          </a:p>
          <a:p>
            <a:r>
              <a:rPr lang="en-US" dirty="0"/>
              <a:t>FAD and NADH</a:t>
            </a:r>
          </a:p>
        </p:txBody>
      </p:sp>
    </p:spTree>
    <p:extLst>
      <p:ext uri="{BB962C8B-B14F-4D97-AF65-F5344CB8AC3E}">
        <p14:creationId xmlns:p14="http://schemas.microsoft.com/office/powerpoint/2010/main" val="277580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64E97A9-E93F-B298-979D-1187422006C6}"/>
              </a:ext>
            </a:extLst>
          </p:cNvPr>
          <p:cNvGrpSpPr/>
          <p:nvPr/>
        </p:nvGrpSpPr>
        <p:grpSpPr>
          <a:xfrm>
            <a:off x="236879" y="1047794"/>
            <a:ext cx="8322740" cy="4741601"/>
            <a:chOff x="236879" y="1047794"/>
            <a:chExt cx="8322740" cy="4741601"/>
          </a:xfrm>
        </p:grpSpPr>
        <p:pic>
          <p:nvPicPr>
            <p:cNvPr id="8" name="Picture 7">
              <a:extLst>
                <a:ext uri="{FF2B5EF4-FFF2-40B4-BE49-F238E27FC236}">
                  <a16:creationId xmlns:a16="http://schemas.microsoft.com/office/drawing/2014/main" id="{FFC2618C-AA9E-3414-61D7-56DA891D60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6879" y="1575144"/>
              <a:ext cx="8322740" cy="4214251"/>
            </a:xfrm>
            <a:prstGeom prst="rect">
              <a:avLst/>
            </a:prstGeom>
          </p:spPr>
        </p:pic>
        <p:sp>
          <p:nvSpPr>
            <p:cNvPr id="16" name="TextBox 15">
              <a:extLst>
                <a:ext uri="{FF2B5EF4-FFF2-40B4-BE49-F238E27FC236}">
                  <a16:creationId xmlns:a16="http://schemas.microsoft.com/office/drawing/2014/main" id="{15AEF52E-1642-2F7C-8A84-B99AD3B8D673}"/>
                </a:ext>
              </a:extLst>
            </p:cNvPr>
            <p:cNvSpPr txBox="1"/>
            <p:nvPr/>
          </p:nvSpPr>
          <p:spPr>
            <a:xfrm>
              <a:off x="2105488" y="1047794"/>
              <a:ext cx="5021055" cy="369332"/>
            </a:xfrm>
            <a:prstGeom prst="rect">
              <a:avLst/>
            </a:prstGeom>
            <a:noFill/>
          </p:spPr>
          <p:txBody>
            <a:bodyPr wrap="none" rtlCol="0">
              <a:spAutoFit/>
            </a:bodyPr>
            <a:lstStyle/>
            <a:p>
              <a:r>
                <a:rPr lang="en-US" b="1" dirty="0"/>
                <a:t>Placed in a dedicated room for sample preparation</a:t>
              </a:r>
            </a:p>
          </p:txBody>
        </p:sp>
        <p:sp>
          <p:nvSpPr>
            <p:cNvPr id="3" name="TextBox 2">
              <a:extLst>
                <a:ext uri="{FF2B5EF4-FFF2-40B4-BE49-F238E27FC236}">
                  <a16:creationId xmlns:a16="http://schemas.microsoft.com/office/drawing/2014/main" id="{C718E6AF-3B3B-1FE6-08B2-792332E824BF}"/>
                </a:ext>
              </a:extLst>
            </p:cNvPr>
            <p:cNvSpPr txBox="1"/>
            <p:nvPr/>
          </p:nvSpPr>
          <p:spPr>
            <a:xfrm>
              <a:off x="567919" y="1334196"/>
              <a:ext cx="1396793" cy="646331"/>
            </a:xfrm>
            <a:prstGeom prst="rect">
              <a:avLst/>
            </a:prstGeom>
            <a:noFill/>
          </p:spPr>
          <p:txBody>
            <a:bodyPr wrap="none" rtlCol="0">
              <a:spAutoFit/>
            </a:bodyPr>
            <a:lstStyle/>
            <a:p>
              <a:r>
                <a:rPr lang="en-US" b="1" dirty="0"/>
                <a:t>BSL2 cabinet</a:t>
              </a:r>
            </a:p>
            <a:p>
              <a:endParaRPr lang="en-US" b="1" dirty="0"/>
            </a:p>
          </p:txBody>
        </p:sp>
      </p:grpSp>
      <p:sp>
        <p:nvSpPr>
          <p:cNvPr id="2" name="Title 1">
            <a:extLst>
              <a:ext uri="{FF2B5EF4-FFF2-40B4-BE49-F238E27FC236}">
                <a16:creationId xmlns:a16="http://schemas.microsoft.com/office/drawing/2014/main" id="{6BD8EF6B-03B1-6EF9-9D0B-3719985AB4AF}"/>
              </a:ext>
            </a:extLst>
          </p:cNvPr>
          <p:cNvSpPr>
            <a:spLocks noGrp="1"/>
          </p:cNvSpPr>
          <p:nvPr>
            <p:ph type="title"/>
          </p:nvPr>
        </p:nvSpPr>
        <p:spPr>
          <a:xfrm>
            <a:off x="738684" y="92652"/>
            <a:ext cx="10515600" cy="558702"/>
          </a:xfrm>
        </p:spPr>
        <p:txBody>
          <a:bodyPr>
            <a:noAutofit/>
          </a:bodyPr>
          <a:lstStyle/>
          <a:p>
            <a:pPr algn="ctr"/>
            <a:r>
              <a:rPr lang="en-US" b="1" dirty="0"/>
              <a:t>Safety precautions</a:t>
            </a:r>
          </a:p>
        </p:txBody>
      </p:sp>
      <p:sp>
        <p:nvSpPr>
          <p:cNvPr id="4" name="Slide Number Placeholder 3">
            <a:extLst>
              <a:ext uri="{FF2B5EF4-FFF2-40B4-BE49-F238E27FC236}">
                <a16:creationId xmlns:a16="http://schemas.microsoft.com/office/drawing/2014/main" id="{2F216EDA-FCB0-A209-B4FB-D0AA97C0FB61}"/>
              </a:ext>
            </a:extLst>
          </p:cNvPr>
          <p:cNvSpPr>
            <a:spLocks noGrp="1"/>
          </p:cNvSpPr>
          <p:nvPr>
            <p:ph type="sldNum" sz="quarter" idx="12"/>
          </p:nvPr>
        </p:nvSpPr>
        <p:spPr>
          <a:xfrm>
            <a:off x="9319280" y="6416476"/>
            <a:ext cx="2743200" cy="365125"/>
          </a:xfrm>
        </p:spPr>
        <p:txBody>
          <a:bodyPr/>
          <a:lstStyle/>
          <a:p>
            <a:fld id="{B80ACAFC-F5A2-42F4-BFBD-7BEFAFA311DD}" type="slidenum">
              <a:rPr lang="en-US" smtClean="0"/>
              <a:t>33</a:t>
            </a:fld>
            <a:endParaRPr lang="en-US"/>
          </a:p>
        </p:txBody>
      </p:sp>
      <p:grpSp>
        <p:nvGrpSpPr>
          <p:cNvPr id="10" name="Group 9">
            <a:extLst>
              <a:ext uri="{FF2B5EF4-FFF2-40B4-BE49-F238E27FC236}">
                <a16:creationId xmlns:a16="http://schemas.microsoft.com/office/drawing/2014/main" id="{9C64857A-3BAC-AB2D-8708-DD9585E65279}"/>
              </a:ext>
            </a:extLst>
          </p:cNvPr>
          <p:cNvGrpSpPr/>
          <p:nvPr/>
        </p:nvGrpSpPr>
        <p:grpSpPr>
          <a:xfrm>
            <a:off x="3608315" y="2033998"/>
            <a:ext cx="2969916" cy="1223090"/>
            <a:chOff x="3608315" y="2033998"/>
            <a:chExt cx="2969916" cy="1223090"/>
          </a:xfrm>
        </p:grpSpPr>
        <p:cxnSp>
          <p:nvCxnSpPr>
            <p:cNvPr id="23" name="Straight Arrow Connector 22">
              <a:extLst>
                <a:ext uri="{FF2B5EF4-FFF2-40B4-BE49-F238E27FC236}">
                  <a16:creationId xmlns:a16="http://schemas.microsoft.com/office/drawing/2014/main" id="{8B9BA1D3-308B-69FF-E0AF-2975A760F39D}"/>
                </a:ext>
              </a:extLst>
            </p:cNvPr>
            <p:cNvCxnSpPr/>
            <p:nvPr/>
          </p:nvCxnSpPr>
          <p:spPr>
            <a:xfrm flipV="1">
              <a:off x="4108016" y="2431588"/>
              <a:ext cx="508000" cy="825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8E55BD2-5E5A-1389-8AED-8EB636B43013}"/>
                </a:ext>
              </a:extLst>
            </p:cNvPr>
            <p:cNvCxnSpPr>
              <a:cxnSpLocks/>
            </p:cNvCxnSpPr>
            <p:nvPr/>
          </p:nvCxnSpPr>
          <p:spPr>
            <a:xfrm flipH="1" flipV="1">
              <a:off x="4730316" y="2431588"/>
              <a:ext cx="444500" cy="825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FB4819E-9CA3-1E0E-5EC5-4CAD2798F8D3}"/>
                </a:ext>
              </a:extLst>
            </p:cNvPr>
            <p:cNvSpPr txBox="1"/>
            <p:nvPr/>
          </p:nvSpPr>
          <p:spPr>
            <a:xfrm>
              <a:off x="3608315" y="2033998"/>
              <a:ext cx="2969916" cy="369332"/>
            </a:xfrm>
            <a:prstGeom prst="rect">
              <a:avLst/>
            </a:prstGeom>
            <a:noFill/>
          </p:spPr>
          <p:txBody>
            <a:bodyPr wrap="none" rtlCol="0">
              <a:spAutoFit/>
            </a:bodyPr>
            <a:lstStyle/>
            <a:p>
              <a:r>
                <a:rPr lang="en-US" b="1" dirty="0">
                  <a:solidFill>
                    <a:srgbClr val="00B050"/>
                  </a:solidFill>
                </a:rPr>
                <a:t>Goggles for splash protection</a:t>
              </a:r>
            </a:p>
          </p:txBody>
        </p:sp>
      </p:grpSp>
      <p:grpSp>
        <p:nvGrpSpPr>
          <p:cNvPr id="12" name="Group 11">
            <a:extLst>
              <a:ext uri="{FF2B5EF4-FFF2-40B4-BE49-F238E27FC236}">
                <a16:creationId xmlns:a16="http://schemas.microsoft.com/office/drawing/2014/main" id="{D3B9B513-63C6-EB46-08AC-4038BC54C992}"/>
              </a:ext>
            </a:extLst>
          </p:cNvPr>
          <p:cNvGrpSpPr/>
          <p:nvPr/>
        </p:nvGrpSpPr>
        <p:grpSpPr>
          <a:xfrm>
            <a:off x="5402954" y="3343970"/>
            <a:ext cx="1039980" cy="767772"/>
            <a:chOff x="5402954" y="3343970"/>
            <a:chExt cx="1039980" cy="767772"/>
          </a:xfrm>
        </p:grpSpPr>
        <p:cxnSp>
          <p:nvCxnSpPr>
            <p:cNvPr id="27" name="Straight Arrow Connector 26">
              <a:extLst>
                <a:ext uri="{FF2B5EF4-FFF2-40B4-BE49-F238E27FC236}">
                  <a16:creationId xmlns:a16="http://schemas.microsoft.com/office/drawing/2014/main" id="{C3E11473-2994-44AA-8711-E0E6240ED6F8}"/>
                </a:ext>
              </a:extLst>
            </p:cNvPr>
            <p:cNvCxnSpPr>
              <a:cxnSpLocks/>
            </p:cNvCxnSpPr>
            <p:nvPr/>
          </p:nvCxnSpPr>
          <p:spPr>
            <a:xfrm flipV="1">
              <a:off x="5402954" y="3755884"/>
              <a:ext cx="313478" cy="355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6B9E753-66AE-FDBA-42A9-9D769A3BCADD}"/>
                </a:ext>
              </a:extLst>
            </p:cNvPr>
            <p:cNvSpPr txBox="1"/>
            <p:nvPr/>
          </p:nvSpPr>
          <p:spPr>
            <a:xfrm>
              <a:off x="5460036" y="3343970"/>
              <a:ext cx="982898" cy="369332"/>
            </a:xfrm>
            <a:prstGeom prst="rect">
              <a:avLst/>
            </a:prstGeom>
            <a:noFill/>
          </p:spPr>
          <p:txBody>
            <a:bodyPr wrap="none" rtlCol="0">
              <a:spAutoFit/>
            </a:bodyPr>
            <a:lstStyle/>
            <a:p>
              <a:r>
                <a:rPr lang="en-US" b="1" dirty="0">
                  <a:solidFill>
                    <a:srgbClr val="00B050"/>
                  </a:solidFill>
                </a:rPr>
                <a:t>Lab coat</a:t>
              </a:r>
            </a:p>
          </p:txBody>
        </p:sp>
      </p:grpSp>
      <p:grpSp>
        <p:nvGrpSpPr>
          <p:cNvPr id="11" name="Group 10">
            <a:extLst>
              <a:ext uri="{FF2B5EF4-FFF2-40B4-BE49-F238E27FC236}">
                <a16:creationId xmlns:a16="http://schemas.microsoft.com/office/drawing/2014/main" id="{43777513-7BFA-0979-CEAF-91D1ECAA80F8}"/>
              </a:ext>
            </a:extLst>
          </p:cNvPr>
          <p:cNvGrpSpPr/>
          <p:nvPr/>
        </p:nvGrpSpPr>
        <p:grpSpPr>
          <a:xfrm>
            <a:off x="3502291" y="3968578"/>
            <a:ext cx="1526765" cy="2649003"/>
            <a:chOff x="3502291" y="3968578"/>
            <a:chExt cx="1526765" cy="2649003"/>
          </a:xfrm>
        </p:grpSpPr>
        <p:cxnSp>
          <p:nvCxnSpPr>
            <p:cNvPr id="30" name="Straight Arrow Connector 29">
              <a:extLst>
                <a:ext uri="{FF2B5EF4-FFF2-40B4-BE49-F238E27FC236}">
                  <a16:creationId xmlns:a16="http://schemas.microsoft.com/office/drawing/2014/main" id="{E38D978C-6ADC-70FE-45BF-D65E24CC4E9C}"/>
                </a:ext>
              </a:extLst>
            </p:cNvPr>
            <p:cNvCxnSpPr>
              <a:cxnSpLocks/>
            </p:cNvCxnSpPr>
            <p:nvPr/>
          </p:nvCxnSpPr>
          <p:spPr>
            <a:xfrm flipH="1">
              <a:off x="4312847" y="3968578"/>
              <a:ext cx="466725" cy="2234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741A7B4-8781-F99B-466E-D06A6E8EE280}"/>
                </a:ext>
              </a:extLst>
            </p:cNvPr>
            <p:cNvSpPr txBox="1"/>
            <p:nvPr/>
          </p:nvSpPr>
          <p:spPr>
            <a:xfrm>
              <a:off x="3502291" y="6248249"/>
              <a:ext cx="1526765" cy="369332"/>
            </a:xfrm>
            <a:prstGeom prst="rect">
              <a:avLst/>
            </a:prstGeom>
            <a:noFill/>
          </p:spPr>
          <p:txBody>
            <a:bodyPr wrap="none" rtlCol="0">
              <a:spAutoFit/>
            </a:bodyPr>
            <a:lstStyle/>
            <a:p>
              <a:r>
                <a:rPr lang="en-US" b="1" dirty="0">
                  <a:solidFill>
                    <a:srgbClr val="00B050"/>
                  </a:solidFill>
                </a:rPr>
                <a:t>Double gloves</a:t>
              </a:r>
            </a:p>
          </p:txBody>
        </p:sp>
      </p:grpSp>
      <p:grpSp>
        <p:nvGrpSpPr>
          <p:cNvPr id="13" name="Group 12">
            <a:extLst>
              <a:ext uri="{FF2B5EF4-FFF2-40B4-BE49-F238E27FC236}">
                <a16:creationId xmlns:a16="http://schemas.microsoft.com/office/drawing/2014/main" id="{21B52625-17EC-5850-D1A9-9DB08127D990}"/>
              </a:ext>
            </a:extLst>
          </p:cNvPr>
          <p:cNvGrpSpPr/>
          <p:nvPr/>
        </p:nvGrpSpPr>
        <p:grpSpPr>
          <a:xfrm>
            <a:off x="5093273" y="5565002"/>
            <a:ext cx="1526765" cy="1190583"/>
            <a:chOff x="5093273" y="5565002"/>
            <a:chExt cx="1526765" cy="1190583"/>
          </a:xfrm>
        </p:grpSpPr>
        <p:sp>
          <p:nvSpPr>
            <p:cNvPr id="38" name="TextBox 37">
              <a:extLst>
                <a:ext uri="{FF2B5EF4-FFF2-40B4-BE49-F238E27FC236}">
                  <a16:creationId xmlns:a16="http://schemas.microsoft.com/office/drawing/2014/main" id="{39D24D79-FFDC-C80A-81FC-E44FEDF32ACB}"/>
                </a:ext>
              </a:extLst>
            </p:cNvPr>
            <p:cNvSpPr txBox="1"/>
            <p:nvPr/>
          </p:nvSpPr>
          <p:spPr>
            <a:xfrm>
              <a:off x="5093273" y="5924588"/>
              <a:ext cx="1526765" cy="830997"/>
            </a:xfrm>
            <a:prstGeom prst="rect">
              <a:avLst/>
            </a:prstGeom>
            <a:noFill/>
          </p:spPr>
          <p:txBody>
            <a:bodyPr wrap="square" rtlCol="0">
              <a:spAutoFit/>
            </a:bodyPr>
            <a:lstStyle/>
            <a:p>
              <a:pPr algn="ctr"/>
              <a:r>
                <a:rPr lang="en-US" sz="1600" b="1" dirty="0">
                  <a:solidFill>
                    <a:srgbClr val="00B050"/>
                  </a:solidFill>
                </a:rPr>
                <a:t>Dedicated box for transporting plates</a:t>
              </a:r>
            </a:p>
          </p:txBody>
        </p:sp>
        <p:cxnSp>
          <p:nvCxnSpPr>
            <p:cNvPr id="40" name="Straight Arrow Connector 39">
              <a:extLst>
                <a:ext uri="{FF2B5EF4-FFF2-40B4-BE49-F238E27FC236}">
                  <a16:creationId xmlns:a16="http://schemas.microsoft.com/office/drawing/2014/main" id="{BDDF2EB9-C602-F203-EDE8-DA956B248909}"/>
                </a:ext>
              </a:extLst>
            </p:cNvPr>
            <p:cNvCxnSpPr>
              <a:cxnSpLocks/>
            </p:cNvCxnSpPr>
            <p:nvPr/>
          </p:nvCxnSpPr>
          <p:spPr>
            <a:xfrm>
              <a:off x="5856655" y="5565002"/>
              <a:ext cx="0" cy="405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9FF8EBB-5196-B4D4-FC20-427ED0FC6E1F}"/>
              </a:ext>
            </a:extLst>
          </p:cNvPr>
          <p:cNvGrpSpPr/>
          <p:nvPr/>
        </p:nvGrpSpPr>
        <p:grpSpPr>
          <a:xfrm>
            <a:off x="6900698" y="2260940"/>
            <a:ext cx="1526765" cy="1617034"/>
            <a:chOff x="6900698" y="2260940"/>
            <a:chExt cx="1526765" cy="1617034"/>
          </a:xfrm>
        </p:grpSpPr>
        <p:cxnSp>
          <p:nvCxnSpPr>
            <p:cNvPr id="45" name="Straight Arrow Connector 44">
              <a:extLst>
                <a:ext uri="{FF2B5EF4-FFF2-40B4-BE49-F238E27FC236}">
                  <a16:creationId xmlns:a16="http://schemas.microsoft.com/office/drawing/2014/main" id="{C74963DC-E193-BA97-18E0-C8738C20EEBD}"/>
                </a:ext>
              </a:extLst>
            </p:cNvPr>
            <p:cNvCxnSpPr>
              <a:cxnSpLocks/>
            </p:cNvCxnSpPr>
            <p:nvPr/>
          </p:nvCxnSpPr>
          <p:spPr>
            <a:xfrm flipV="1">
              <a:off x="7747859" y="3429000"/>
              <a:ext cx="0" cy="448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75BE856-3D1E-22C4-576B-84940B80F433}"/>
                </a:ext>
              </a:extLst>
            </p:cNvPr>
            <p:cNvSpPr txBox="1"/>
            <p:nvPr/>
          </p:nvSpPr>
          <p:spPr>
            <a:xfrm>
              <a:off x="6900698" y="2260940"/>
              <a:ext cx="1526765" cy="1200329"/>
            </a:xfrm>
            <a:prstGeom prst="rect">
              <a:avLst/>
            </a:prstGeom>
            <a:noFill/>
          </p:spPr>
          <p:txBody>
            <a:bodyPr wrap="square" rtlCol="0">
              <a:spAutoFit/>
            </a:bodyPr>
            <a:lstStyle/>
            <a:p>
              <a:pPr algn="ctr"/>
              <a:r>
                <a:rPr lang="en-US" b="1" dirty="0">
                  <a:solidFill>
                    <a:srgbClr val="00B050"/>
                  </a:solidFill>
                </a:rPr>
                <a:t>Separate incubator for pathogenic organisms</a:t>
              </a:r>
            </a:p>
          </p:txBody>
        </p:sp>
      </p:grpSp>
      <p:sp>
        <p:nvSpPr>
          <p:cNvPr id="49" name="Rectangle 48">
            <a:extLst>
              <a:ext uri="{FF2B5EF4-FFF2-40B4-BE49-F238E27FC236}">
                <a16:creationId xmlns:a16="http://schemas.microsoft.com/office/drawing/2014/main" id="{8EA783FE-FE88-E2B8-39E1-D0073AE20A57}"/>
              </a:ext>
            </a:extLst>
          </p:cNvPr>
          <p:cNvSpPr/>
          <p:nvPr/>
        </p:nvSpPr>
        <p:spPr>
          <a:xfrm>
            <a:off x="76201" y="990600"/>
            <a:ext cx="8534399" cy="5774748"/>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C140745-5EB3-8C2E-C4F5-9730B98AD1D5}"/>
              </a:ext>
            </a:extLst>
          </p:cNvPr>
          <p:cNvSpPr txBox="1"/>
          <p:nvPr/>
        </p:nvSpPr>
        <p:spPr>
          <a:xfrm>
            <a:off x="3640623" y="1657362"/>
            <a:ext cx="2746521" cy="369332"/>
          </a:xfrm>
          <a:prstGeom prst="rect">
            <a:avLst/>
          </a:prstGeom>
          <a:noFill/>
        </p:spPr>
        <p:txBody>
          <a:bodyPr wrap="none" rtlCol="0">
            <a:spAutoFit/>
          </a:bodyPr>
          <a:lstStyle/>
          <a:p>
            <a:r>
              <a:rPr lang="en-US" b="1" dirty="0">
                <a:solidFill>
                  <a:srgbClr val="00B050"/>
                </a:solidFill>
              </a:rPr>
              <a:t>Trained professionals only!</a:t>
            </a:r>
          </a:p>
        </p:txBody>
      </p:sp>
      <p:grpSp>
        <p:nvGrpSpPr>
          <p:cNvPr id="17" name="Group 16">
            <a:extLst>
              <a:ext uri="{FF2B5EF4-FFF2-40B4-BE49-F238E27FC236}">
                <a16:creationId xmlns:a16="http://schemas.microsoft.com/office/drawing/2014/main" id="{185FB638-FD2D-CB49-3961-7959D96E20A6}"/>
              </a:ext>
            </a:extLst>
          </p:cNvPr>
          <p:cNvGrpSpPr/>
          <p:nvPr/>
        </p:nvGrpSpPr>
        <p:grpSpPr>
          <a:xfrm>
            <a:off x="8684227" y="980837"/>
            <a:ext cx="3403364" cy="5774748"/>
            <a:chOff x="8684227" y="980837"/>
            <a:chExt cx="3403364" cy="5774748"/>
          </a:xfrm>
        </p:grpSpPr>
        <p:pic>
          <p:nvPicPr>
            <p:cNvPr id="53" name="Picture 52">
              <a:extLst>
                <a:ext uri="{FF2B5EF4-FFF2-40B4-BE49-F238E27FC236}">
                  <a16:creationId xmlns:a16="http://schemas.microsoft.com/office/drawing/2014/main" id="{154DCD3B-0306-FC57-1B0C-7DF36B3DCF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76551" y="2134793"/>
              <a:ext cx="2746487" cy="2761578"/>
            </a:xfrm>
            <a:prstGeom prst="rect">
              <a:avLst/>
            </a:prstGeom>
          </p:spPr>
        </p:pic>
        <p:sp>
          <p:nvSpPr>
            <p:cNvPr id="56" name="Rectangle 55">
              <a:extLst>
                <a:ext uri="{FF2B5EF4-FFF2-40B4-BE49-F238E27FC236}">
                  <a16:creationId xmlns:a16="http://schemas.microsoft.com/office/drawing/2014/main" id="{D45DFE37-9EF0-9590-8CAE-81FF19788B6E}"/>
                </a:ext>
              </a:extLst>
            </p:cNvPr>
            <p:cNvSpPr/>
            <p:nvPr/>
          </p:nvSpPr>
          <p:spPr>
            <a:xfrm>
              <a:off x="8684227" y="980837"/>
              <a:ext cx="3403364" cy="5774748"/>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83CC9F0-600E-77D0-9DBB-C66964E25E0F}"/>
                </a:ext>
              </a:extLst>
            </p:cNvPr>
            <p:cNvSpPr txBox="1"/>
            <p:nvPr/>
          </p:nvSpPr>
          <p:spPr>
            <a:xfrm>
              <a:off x="9365181" y="1008935"/>
              <a:ext cx="2041456" cy="369332"/>
            </a:xfrm>
            <a:prstGeom prst="rect">
              <a:avLst/>
            </a:prstGeom>
            <a:noFill/>
          </p:spPr>
          <p:txBody>
            <a:bodyPr wrap="none" rtlCol="0">
              <a:spAutoFit/>
            </a:bodyPr>
            <a:lstStyle/>
            <a:p>
              <a:r>
                <a:rPr lang="en-US" b="1" dirty="0"/>
                <a:t>Normal lab settings</a:t>
              </a:r>
            </a:p>
          </p:txBody>
        </p:sp>
        <p:sp>
          <p:nvSpPr>
            <p:cNvPr id="58" name="TextBox 57">
              <a:extLst>
                <a:ext uri="{FF2B5EF4-FFF2-40B4-BE49-F238E27FC236}">
                  <a16:creationId xmlns:a16="http://schemas.microsoft.com/office/drawing/2014/main" id="{A2B827C5-EAB6-460A-8233-930F001A1611}"/>
                </a:ext>
              </a:extLst>
            </p:cNvPr>
            <p:cNvSpPr txBox="1"/>
            <p:nvPr/>
          </p:nvSpPr>
          <p:spPr>
            <a:xfrm>
              <a:off x="8843886" y="1575144"/>
              <a:ext cx="3084046" cy="646331"/>
            </a:xfrm>
            <a:prstGeom prst="rect">
              <a:avLst/>
            </a:prstGeom>
            <a:noFill/>
          </p:spPr>
          <p:txBody>
            <a:bodyPr wrap="square" rtlCol="0">
              <a:spAutoFit/>
            </a:bodyPr>
            <a:lstStyle/>
            <a:p>
              <a:pPr algn="ctr"/>
              <a:r>
                <a:rPr lang="en-US" dirty="0"/>
                <a:t>Trained professionals maintain the same dress code</a:t>
              </a:r>
            </a:p>
          </p:txBody>
        </p:sp>
      </p:grpSp>
      <p:grpSp>
        <p:nvGrpSpPr>
          <p:cNvPr id="18" name="Group 17">
            <a:extLst>
              <a:ext uri="{FF2B5EF4-FFF2-40B4-BE49-F238E27FC236}">
                <a16:creationId xmlns:a16="http://schemas.microsoft.com/office/drawing/2014/main" id="{D0C9AB91-C4E8-D46B-5E97-AECC9660C76A}"/>
              </a:ext>
            </a:extLst>
          </p:cNvPr>
          <p:cNvGrpSpPr/>
          <p:nvPr/>
        </p:nvGrpSpPr>
        <p:grpSpPr>
          <a:xfrm>
            <a:off x="8740195" y="5046811"/>
            <a:ext cx="3458575" cy="1539357"/>
            <a:chOff x="8740195" y="5046811"/>
            <a:chExt cx="3458575" cy="1539357"/>
          </a:xfrm>
        </p:grpSpPr>
        <p:pic>
          <p:nvPicPr>
            <p:cNvPr id="62" name="Picture 61">
              <a:extLst>
                <a:ext uri="{FF2B5EF4-FFF2-40B4-BE49-F238E27FC236}">
                  <a16:creationId xmlns:a16="http://schemas.microsoft.com/office/drawing/2014/main" id="{B38F0EBC-6FF5-E223-A2FA-CE7923B217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0195" y="5168157"/>
              <a:ext cx="2103866" cy="1418011"/>
            </a:xfrm>
            <a:prstGeom prst="rect">
              <a:avLst/>
            </a:prstGeom>
          </p:spPr>
        </p:pic>
        <p:sp>
          <p:nvSpPr>
            <p:cNvPr id="63" name="TextBox 62">
              <a:extLst>
                <a:ext uri="{FF2B5EF4-FFF2-40B4-BE49-F238E27FC236}">
                  <a16:creationId xmlns:a16="http://schemas.microsoft.com/office/drawing/2014/main" id="{CA2D81F1-71FF-59F5-512B-BBC5E384F3B7}"/>
                </a:ext>
              </a:extLst>
            </p:cNvPr>
            <p:cNvSpPr txBox="1"/>
            <p:nvPr/>
          </p:nvSpPr>
          <p:spPr>
            <a:xfrm>
              <a:off x="10712870" y="5252476"/>
              <a:ext cx="1485900" cy="1200329"/>
            </a:xfrm>
            <a:prstGeom prst="rect">
              <a:avLst/>
            </a:prstGeom>
            <a:noFill/>
          </p:spPr>
          <p:txBody>
            <a:bodyPr wrap="square" rtlCol="0">
              <a:spAutoFit/>
            </a:bodyPr>
            <a:lstStyle/>
            <a:p>
              <a:r>
                <a:rPr lang="en-US" dirty="0"/>
                <a:t>Lab bench cover  trashed after experiment</a:t>
              </a:r>
            </a:p>
          </p:txBody>
        </p:sp>
        <p:sp>
          <p:nvSpPr>
            <p:cNvPr id="64" name="Arrow: Curved Down 63">
              <a:extLst>
                <a:ext uri="{FF2B5EF4-FFF2-40B4-BE49-F238E27FC236}">
                  <a16:creationId xmlns:a16="http://schemas.microsoft.com/office/drawing/2014/main" id="{204D077C-04A8-8219-BD04-9CF9AE0E25C4}"/>
                </a:ext>
              </a:extLst>
            </p:cNvPr>
            <p:cNvSpPr/>
            <p:nvPr/>
          </p:nvSpPr>
          <p:spPr>
            <a:xfrm>
              <a:off x="10265792" y="5046811"/>
              <a:ext cx="694188" cy="2071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Footer Placeholder 6">
            <a:extLst>
              <a:ext uri="{FF2B5EF4-FFF2-40B4-BE49-F238E27FC236}">
                <a16:creationId xmlns:a16="http://schemas.microsoft.com/office/drawing/2014/main" id="{86CB201E-E1E9-FECF-A27A-340799ED8D41}"/>
              </a:ext>
            </a:extLst>
          </p:cNvPr>
          <p:cNvSpPr>
            <a:spLocks noGrp="1"/>
          </p:cNvSpPr>
          <p:nvPr>
            <p:ph type="ftr" sz="quarter" idx="11"/>
          </p:nvPr>
        </p:nvSpPr>
        <p:spPr/>
        <p:txBody>
          <a:bodyPr/>
          <a:lstStyle/>
          <a:p>
            <a:r>
              <a:rPr lang="en-US"/>
              <a:t>27 Feb 2024</a:t>
            </a:r>
          </a:p>
        </p:txBody>
      </p:sp>
    </p:spTree>
    <p:extLst>
      <p:ext uri="{BB962C8B-B14F-4D97-AF65-F5344CB8AC3E}">
        <p14:creationId xmlns:p14="http://schemas.microsoft.com/office/powerpoint/2010/main" val="297680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EF6B-03B1-6EF9-9D0B-3719985AB4AF}"/>
              </a:ext>
            </a:extLst>
          </p:cNvPr>
          <p:cNvSpPr>
            <a:spLocks noGrp="1"/>
          </p:cNvSpPr>
          <p:nvPr>
            <p:ph type="title"/>
          </p:nvPr>
        </p:nvSpPr>
        <p:spPr>
          <a:xfrm>
            <a:off x="838200" y="-34914"/>
            <a:ext cx="10515600" cy="558702"/>
          </a:xfrm>
        </p:spPr>
        <p:txBody>
          <a:bodyPr>
            <a:noAutofit/>
          </a:bodyPr>
          <a:lstStyle/>
          <a:p>
            <a:pPr algn="ctr"/>
            <a:r>
              <a:rPr lang="en-US" sz="3200" b="1" dirty="0"/>
              <a:t>Safety precautions - Contamination management</a:t>
            </a:r>
          </a:p>
        </p:txBody>
      </p:sp>
      <p:sp>
        <p:nvSpPr>
          <p:cNvPr id="4" name="Slide Number Placeholder 3">
            <a:extLst>
              <a:ext uri="{FF2B5EF4-FFF2-40B4-BE49-F238E27FC236}">
                <a16:creationId xmlns:a16="http://schemas.microsoft.com/office/drawing/2014/main" id="{2F216EDA-FCB0-A209-B4FB-D0AA97C0FB61}"/>
              </a:ext>
            </a:extLst>
          </p:cNvPr>
          <p:cNvSpPr>
            <a:spLocks noGrp="1"/>
          </p:cNvSpPr>
          <p:nvPr>
            <p:ph type="sldNum" sz="quarter" idx="12"/>
          </p:nvPr>
        </p:nvSpPr>
        <p:spPr>
          <a:xfrm>
            <a:off x="8919230" y="6525689"/>
            <a:ext cx="2743200" cy="365125"/>
          </a:xfrm>
        </p:spPr>
        <p:txBody>
          <a:bodyPr/>
          <a:lstStyle/>
          <a:p>
            <a:fld id="{B80ACAFC-F5A2-42F4-BFBD-7BEFAFA311DD}" type="slidenum">
              <a:rPr lang="en-US" smtClean="0"/>
              <a:t>34</a:t>
            </a:fld>
            <a:endParaRPr lang="en-US"/>
          </a:p>
        </p:txBody>
      </p:sp>
      <p:grpSp>
        <p:nvGrpSpPr>
          <p:cNvPr id="14" name="Group 13">
            <a:extLst>
              <a:ext uri="{FF2B5EF4-FFF2-40B4-BE49-F238E27FC236}">
                <a16:creationId xmlns:a16="http://schemas.microsoft.com/office/drawing/2014/main" id="{C94BBF2C-9494-4929-4394-68E9E8AF62A9}"/>
              </a:ext>
            </a:extLst>
          </p:cNvPr>
          <p:cNvGrpSpPr/>
          <p:nvPr/>
        </p:nvGrpSpPr>
        <p:grpSpPr>
          <a:xfrm>
            <a:off x="64916" y="480220"/>
            <a:ext cx="3212770" cy="3657616"/>
            <a:chOff x="64916" y="480220"/>
            <a:chExt cx="3212770" cy="3657616"/>
          </a:xfrm>
        </p:grpSpPr>
        <p:pic>
          <p:nvPicPr>
            <p:cNvPr id="21" name="Picture 20">
              <a:extLst>
                <a:ext uri="{FF2B5EF4-FFF2-40B4-BE49-F238E27FC236}">
                  <a16:creationId xmlns:a16="http://schemas.microsoft.com/office/drawing/2014/main" id="{92C0FAA9-9FFD-62F1-304D-2A89D5420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916" y="480220"/>
              <a:ext cx="3212770" cy="3230423"/>
            </a:xfrm>
            <a:prstGeom prst="rect">
              <a:avLst/>
            </a:prstGeom>
          </p:spPr>
        </p:pic>
        <p:cxnSp>
          <p:nvCxnSpPr>
            <p:cNvPr id="23" name="Straight Arrow Connector 22">
              <a:extLst>
                <a:ext uri="{FF2B5EF4-FFF2-40B4-BE49-F238E27FC236}">
                  <a16:creationId xmlns:a16="http://schemas.microsoft.com/office/drawing/2014/main" id="{543C591E-1384-3ACD-74FD-16AA87F0E6D7}"/>
                </a:ext>
              </a:extLst>
            </p:cNvPr>
            <p:cNvCxnSpPr>
              <a:cxnSpLocks/>
            </p:cNvCxnSpPr>
            <p:nvPr/>
          </p:nvCxnSpPr>
          <p:spPr>
            <a:xfrm>
              <a:off x="838040" y="3103966"/>
              <a:ext cx="564521" cy="669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9857F5E-DF85-7745-23BA-2E80D9EC3671}"/>
                </a:ext>
              </a:extLst>
            </p:cNvPr>
            <p:cNvSpPr txBox="1"/>
            <p:nvPr/>
          </p:nvSpPr>
          <p:spPr>
            <a:xfrm>
              <a:off x="144464" y="3768504"/>
              <a:ext cx="2483693" cy="369332"/>
            </a:xfrm>
            <a:prstGeom prst="rect">
              <a:avLst/>
            </a:prstGeom>
            <a:noFill/>
          </p:spPr>
          <p:txBody>
            <a:bodyPr wrap="none" rtlCol="0">
              <a:spAutoFit/>
            </a:bodyPr>
            <a:lstStyle/>
            <a:p>
              <a:r>
                <a:rPr lang="en-US" b="1" dirty="0"/>
                <a:t>Waste tank closed cabin</a:t>
              </a:r>
            </a:p>
          </p:txBody>
        </p:sp>
      </p:grpSp>
      <p:sp>
        <p:nvSpPr>
          <p:cNvPr id="25" name="TextBox 24">
            <a:extLst>
              <a:ext uri="{FF2B5EF4-FFF2-40B4-BE49-F238E27FC236}">
                <a16:creationId xmlns:a16="http://schemas.microsoft.com/office/drawing/2014/main" id="{E50B96F3-738E-EC62-7EB8-5842CD6E8CD3}"/>
              </a:ext>
            </a:extLst>
          </p:cNvPr>
          <p:cNvSpPr txBox="1"/>
          <p:nvPr/>
        </p:nvSpPr>
        <p:spPr>
          <a:xfrm>
            <a:off x="2086762" y="4449696"/>
            <a:ext cx="7233009" cy="2246769"/>
          </a:xfrm>
          <a:prstGeom prst="rect">
            <a:avLst/>
          </a:prstGeom>
          <a:noFill/>
        </p:spPr>
        <p:txBody>
          <a:bodyPr wrap="square" rtlCol="0">
            <a:spAutoFit/>
          </a:bodyPr>
          <a:lstStyle/>
          <a:p>
            <a:r>
              <a:rPr lang="en-US" sz="2000" dirty="0"/>
              <a:t>After experiment we clean the Bigfoot system by running:</a:t>
            </a:r>
          </a:p>
          <a:p>
            <a:pPr marL="342900" indent="-342900">
              <a:buAutoNum type="arabicPeriod"/>
            </a:pPr>
            <a:r>
              <a:rPr lang="en-US" sz="2000" dirty="0"/>
              <a:t>10% Bleach (5min)</a:t>
            </a:r>
          </a:p>
          <a:p>
            <a:pPr marL="342900" indent="-342900">
              <a:buAutoNum type="arabicPeriod"/>
            </a:pPr>
            <a:r>
              <a:rPr lang="en-US" sz="2000" dirty="0"/>
              <a:t>70% ethanol (5min)</a:t>
            </a:r>
          </a:p>
          <a:p>
            <a:pPr marL="342900" indent="-342900">
              <a:buAutoNum type="arabicPeriod"/>
            </a:pPr>
            <a:r>
              <a:rPr lang="en-US" sz="2000" dirty="0"/>
              <a:t>Coulter </a:t>
            </a:r>
            <a:r>
              <a:rPr lang="en-US" sz="2000" dirty="0" err="1"/>
              <a:t>clenz</a:t>
            </a:r>
            <a:r>
              <a:rPr lang="en-US" sz="2000" dirty="0"/>
              <a:t> (5min)</a:t>
            </a:r>
          </a:p>
          <a:p>
            <a:pPr marL="342900" indent="-342900">
              <a:buAutoNum type="arabicPeriod"/>
            </a:pPr>
            <a:r>
              <a:rPr lang="en-US" sz="2000" dirty="0" err="1"/>
              <a:t>Cavicide</a:t>
            </a:r>
            <a:r>
              <a:rPr lang="en-US" sz="2000" dirty="0"/>
              <a:t> solution (5min)</a:t>
            </a:r>
          </a:p>
          <a:p>
            <a:pPr marL="342900" indent="-342900">
              <a:buAutoNum type="arabicPeriod"/>
            </a:pPr>
            <a:r>
              <a:rPr lang="en-US" sz="2000" dirty="0"/>
              <a:t>Check with </a:t>
            </a:r>
            <a:r>
              <a:rPr lang="en-US" sz="2000" dirty="0" err="1"/>
              <a:t>milliQ</a:t>
            </a:r>
            <a:r>
              <a:rPr lang="en-US" sz="2000" dirty="0"/>
              <a:t> water for contamination (10min)</a:t>
            </a:r>
          </a:p>
          <a:p>
            <a:pPr marL="342900" indent="-342900">
              <a:buAutoNum type="arabicPeriod"/>
            </a:pPr>
            <a:r>
              <a:rPr lang="en-US" sz="2000" dirty="0"/>
              <a:t>Bigfoot runs a thorough cleaning step during shutdown</a:t>
            </a:r>
          </a:p>
        </p:txBody>
      </p:sp>
      <p:grpSp>
        <p:nvGrpSpPr>
          <p:cNvPr id="15" name="Group 14">
            <a:extLst>
              <a:ext uri="{FF2B5EF4-FFF2-40B4-BE49-F238E27FC236}">
                <a16:creationId xmlns:a16="http://schemas.microsoft.com/office/drawing/2014/main" id="{4ACE1A89-EFB0-3ECE-A42B-B175B25001A7}"/>
              </a:ext>
            </a:extLst>
          </p:cNvPr>
          <p:cNvGrpSpPr/>
          <p:nvPr/>
        </p:nvGrpSpPr>
        <p:grpSpPr>
          <a:xfrm>
            <a:off x="2162615" y="588046"/>
            <a:ext cx="5377951" cy="3790837"/>
            <a:chOff x="2162615" y="588046"/>
            <a:chExt cx="5377951" cy="3790837"/>
          </a:xfrm>
        </p:grpSpPr>
        <p:pic>
          <p:nvPicPr>
            <p:cNvPr id="8" name="Picture 7" descr="Text, letter&#10;&#10;Description automatically generated">
              <a:extLst>
                <a:ext uri="{FF2B5EF4-FFF2-40B4-BE49-F238E27FC236}">
                  <a16:creationId xmlns:a16="http://schemas.microsoft.com/office/drawing/2014/main" id="{13AD3632-77AF-1F52-FECB-0BA9A6075E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1281" y="588046"/>
              <a:ext cx="2054549" cy="3215569"/>
            </a:xfrm>
            <a:prstGeom prst="rect">
              <a:avLst/>
            </a:prstGeom>
          </p:spPr>
        </p:pic>
        <p:sp>
          <p:nvSpPr>
            <p:cNvPr id="9" name="TextBox 8">
              <a:extLst>
                <a:ext uri="{FF2B5EF4-FFF2-40B4-BE49-F238E27FC236}">
                  <a16:creationId xmlns:a16="http://schemas.microsoft.com/office/drawing/2014/main" id="{A494ACF6-DC94-0D3F-9B7F-26A9C95F98ED}"/>
                </a:ext>
              </a:extLst>
            </p:cNvPr>
            <p:cNvSpPr txBox="1"/>
            <p:nvPr/>
          </p:nvSpPr>
          <p:spPr>
            <a:xfrm>
              <a:off x="2872502" y="3757323"/>
              <a:ext cx="4395178" cy="369332"/>
            </a:xfrm>
            <a:prstGeom prst="rect">
              <a:avLst/>
            </a:prstGeom>
            <a:noFill/>
          </p:spPr>
          <p:txBody>
            <a:bodyPr wrap="none" rtlCol="0">
              <a:spAutoFit/>
            </a:bodyPr>
            <a:lstStyle/>
            <a:p>
              <a:r>
                <a:rPr lang="en-US" b="1" dirty="0"/>
                <a:t>Separate waste tank for pathogenic bacteria</a:t>
              </a:r>
            </a:p>
          </p:txBody>
        </p:sp>
        <p:sp>
          <p:nvSpPr>
            <p:cNvPr id="13" name="TextBox 12">
              <a:extLst>
                <a:ext uri="{FF2B5EF4-FFF2-40B4-BE49-F238E27FC236}">
                  <a16:creationId xmlns:a16="http://schemas.microsoft.com/office/drawing/2014/main" id="{DD1AC8EB-37D5-3923-6E8C-A317B7DF4F56}"/>
                </a:ext>
              </a:extLst>
            </p:cNvPr>
            <p:cNvSpPr txBox="1"/>
            <p:nvPr/>
          </p:nvSpPr>
          <p:spPr>
            <a:xfrm>
              <a:off x="3580867" y="4009551"/>
              <a:ext cx="3959699" cy="369332"/>
            </a:xfrm>
            <a:prstGeom prst="rect">
              <a:avLst/>
            </a:prstGeom>
            <a:noFill/>
          </p:spPr>
          <p:txBody>
            <a:bodyPr wrap="square" rtlCol="0">
              <a:spAutoFit/>
            </a:bodyPr>
            <a:lstStyle/>
            <a:p>
              <a:r>
                <a:rPr lang="en-US" dirty="0"/>
                <a:t>(Bleach, Overnight)</a:t>
              </a:r>
            </a:p>
          </p:txBody>
        </p:sp>
        <p:sp>
          <p:nvSpPr>
            <p:cNvPr id="29" name="Arrow: Striped Right 28">
              <a:extLst>
                <a:ext uri="{FF2B5EF4-FFF2-40B4-BE49-F238E27FC236}">
                  <a16:creationId xmlns:a16="http://schemas.microsoft.com/office/drawing/2014/main" id="{A5EEE511-7947-26AB-7120-C9D8B8B29B31}"/>
                </a:ext>
              </a:extLst>
            </p:cNvPr>
            <p:cNvSpPr/>
            <p:nvPr/>
          </p:nvSpPr>
          <p:spPr>
            <a:xfrm rot="19826360">
              <a:off x="2162615" y="3148426"/>
              <a:ext cx="849162" cy="36949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7806EEB-BA5A-7BDB-59D7-9D93181151FC}"/>
              </a:ext>
            </a:extLst>
          </p:cNvPr>
          <p:cNvGrpSpPr/>
          <p:nvPr/>
        </p:nvGrpSpPr>
        <p:grpSpPr>
          <a:xfrm>
            <a:off x="6533638" y="528352"/>
            <a:ext cx="5549616" cy="3839513"/>
            <a:chOff x="6533638" y="528352"/>
            <a:chExt cx="5549616" cy="3839513"/>
          </a:xfrm>
        </p:grpSpPr>
        <p:pic>
          <p:nvPicPr>
            <p:cNvPr id="5" name="Picture 4" descr="A picture containing indoor&#10;&#10;Description automatically generated">
              <a:extLst>
                <a:ext uri="{FF2B5EF4-FFF2-40B4-BE49-F238E27FC236}">
                  <a16:creationId xmlns:a16="http://schemas.microsoft.com/office/drawing/2014/main" id="{75334018-5E1B-6573-D797-6358259645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0320535" y="1743745"/>
              <a:ext cx="1699724" cy="1715464"/>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3040961B-7555-6D27-46E1-531EC945DE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8552795" y="1725915"/>
              <a:ext cx="1660893" cy="1712293"/>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A64B8569-B570-91D9-D486-27D4B79617CC}"/>
                </a:ext>
              </a:extLst>
            </p:cNvPr>
            <p:cNvSpPr txBox="1"/>
            <p:nvPr/>
          </p:nvSpPr>
          <p:spPr>
            <a:xfrm>
              <a:off x="6533638" y="528352"/>
              <a:ext cx="5524943" cy="707886"/>
            </a:xfrm>
            <a:prstGeom prst="rect">
              <a:avLst/>
            </a:prstGeom>
            <a:noFill/>
          </p:spPr>
          <p:txBody>
            <a:bodyPr wrap="square" rtlCol="0">
              <a:spAutoFit/>
            </a:bodyPr>
            <a:lstStyle/>
            <a:p>
              <a:r>
                <a:rPr lang="en-US" sz="2000" b="1" dirty="0"/>
                <a:t>Non-pathogenic bacterial  samples plated after cleaning with 70% ethanol – </a:t>
              </a:r>
              <a:r>
                <a:rPr lang="en-US" sz="2000" dirty="0"/>
                <a:t>48hr incubation. </a:t>
              </a:r>
            </a:p>
          </p:txBody>
        </p:sp>
        <p:sp>
          <p:nvSpPr>
            <p:cNvPr id="11" name="TextBox 10">
              <a:extLst>
                <a:ext uri="{FF2B5EF4-FFF2-40B4-BE49-F238E27FC236}">
                  <a16:creationId xmlns:a16="http://schemas.microsoft.com/office/drawing/2014/main" id="{24ED7170-3BDD-9F30-9B6E-8073FE7BC0D8}"/>
                </a:ext>
              </a:extLst>
            </p:cNvPr>
            <p:cNvSpPr txBox="1"/>
            <p:nvPr/>
          </p:nvSpPr>
          <p:spPr>
            <a:xfrm>
              <a:off x="10485349" y="3500781"/>
              <a:ext cx="1597905" cy="646331"/>
            </a:xfrm>
            <a:prstGeom prst="rect">
              <a:avLst/>
            </a:prstGeom>
            <a:noFill/>
          </p:spPr>
          <p:txBody>
            <a:bodyPr wrap="square" rtlCol="0">
              <a:spAutoFit/>
            </a:bodyPr>
            <a:lstStyle/>
            <a:p>
              <a:pPr algn="ctr"/>
              <a:r>
                <a:rPr lang="en-US" b="1" dirty="0"/>
                <a:t>Mouse and keyboard</a:t>
              </a:r>
            </a:p>
          </p:txBody>
        </p:sp>
        <p:sp>
          <p:nvSpPr>
            <p:cNvPr id="12" name="TextBox 11">
              <a:extLst>
                <a:ext uri="{FF2B5EF4-FFF2-40B4-BE49-F238E27FC236}">
                  <a16:creationId xmlns:a16="http://schemas.microsoft.com/office/drawing/2014/main" id="{731A34D3-F1A7-72F2-A479-F0625E593812}"/>
                </a:ext>
              </a:extLst>
            </p:cNvPr>
            <p:cNvSpPr txBox="1"/>
            <p:nvPr/>
          </p:nvSpPr>
          <p:spPr>
            <a:xfrm>
              <a:off x="8493276" y="3444535"/>
              <a:ext cx="1819389" cy="923330"/>
            </a:xfrm>
            <a:prstGeom prst="rect">
              <a:avLst/>
            </a:prstGeom>
            <a:noFill/>
          </p:spPr>
          <p:txBody>
            <a:bodyPr wrap="square" rtlCol="0">
              <a:spAutoFit/>
            </a:bodyPr>
            <a:lstStyle/>
            <a:p>
              <a:pPr algn="ctr"/>
              <a:r>
                <a:rPr lang="en-US" b="1" dirty="0"/>
                <a:t>Inside the bigfoot biosafety hood</a:t>
              </a:r>
            </a:p>
          </p:txBody>
        </p:sp>
        <p:pic>
          <p:nvPicPr>
            <p:cNvPr id="31" name="Picture 30">
              <a:extLst>
                <a:ext uri="{FF2B5EF4-FFF2-40B4-BE49-F238E27FC236}">
                  <a16:creationId xmlns:a16="http://schemas.microsoft.com/office/drawing/2014/main" id="{C6BB9224-93B4-8465-C70F-5E737D2FB87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65392" y="1646098"/>
              <a:ext cx="1588426" cy="1599650"/>
            </a:xfrm>
            <a:prstGeom prst="rect">
              <a:avLst/>
            </a:prstGeom>
          </p:spPr>
        </p:pic>
      </p:grpSp>
      <p:sp>
        <p:nvSpPr>
          <p:cNvPr id="17" name="TextBox 16">
            <a:extLst>
              <a:ext uri="{FF2B5EF4-FFF2-40B4-BE49-F238E27FC236}">
                <a16:creationId xmlns:a16="http://schemas.microsoft.com/office/drawing/2014/main" id="{82F8B1DE-54FD-D34A-6342-5C31126AB59B}"/>
              </a:ext>
            </a:extLst>
          </p:cNvPr>
          <p:cNvSpPr txBox="1"/>
          <p:nvPr/>
        </p:nvSpPr>
        <p:spPr>
          <a:xfrm>
            <a:off x="8611560" y="4513735"/>
            <a:ext cx="3471694" cy="1754326"/>
          </a:xfrm>
          <a:prstGeom prst="rect">
            <a:avLst/>
          </a:prstGeom>
          <a:noFill/>
        </p:spPr>
        <p:txBody>
          <a:bodyPr wrap="square">
            <a:spAutoFit/>
          </a:bodyPr>
          <a:lstStyle/>
          <a:p>
            <a:r>
              <a:rPr lang="en-US" sz="1800" b="1" dirty="0"/>
              <a:t>Message:</a:t>
            </a:r>
          </a:p>
          <a:p>
            <a:r>
              <a:rPr lang="en-US" sz="1800" dirty="0"/>
              <a:t>Few months were spent to optimize the cleaning steps to prevent any sort of contamination before working with pathogenic bacteria.</a:t>
            </a:r>
            <a:endParaRPr lang="en-US" dirty="0"/>
          </a:p>
        </p:txBody>
      </p:sp>
      <p:sp>
        <p:nvSpPr>
          <p:cNvPr id="7" name="Footer Placeholder 6">
            <a:extLst>
              <a:ext uri="{FF2B5EF4-FFF2-40B4-BE49-F238E27FC236}">
                <a16:creationId xmlns:a16="http://schemas.microsoft.com/office/drawing/2014/main" id="{1097096C-4F0A-19A9-6490-A8BD5974FC7D}"/>
              </a:ext>
            </a:extLst>
          </p:cNvPr>
          <p:cNvSpPr>
            <a:spLocks noGrp="1"/>
          </p:cNvSpPr>
          <p:nvPr>
            <p:ph type="ftr" sz="quarter" idx="11"/>
          </p:nvPr>
        </p:nvSpPr>
        <p:spPr/>
        <p:txBody>
          <a:bodyPr/>
          <a:lstStyle/>
          <a:p>
            <a:r>
              <a:rPr lang="en-US"/>
              <a:t>27 Feb 2024</a:t>
            </a:r>
          </a:p>
        </p:txBody>
      </p:sp>
      <p:sp>
        <p:nvSpPr>
          <p:cNvPr id="3" name="Diamond 2">
            <a:extLst>
              <a:ext uri="{FF2B5EF4-FFF2-40B4-BE49-F238E27FC236}">
                <a16:creationId xmlns:a16="http://schemas.microsoft.com/office/drawing/2014/main" id="{CD797E43-6634-F1EF-CAD6-256EAA72F6F8}"/>
              </a:ext>
            </a:extLst>
          </p:cNvPr>
          <p:cNvSpPr/>
          <p:nvPr/>
        </p:nvSpPr>
        <p:spPr>
          <a:xfrm>
            <a:off x="11595798" y="6356350"/>
            <a:ext cx="160773" cy="23812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47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par>
                          <p:cTn id="15" fill="hold">
                            <p:stCondLst>
                              <p:cond delay="0"/>
                            </p:stCondLst>
                            <p:childTnLst>
                              <p:par>
                                <p:cTn id="16" presetID="9" presetClass="exit" presetSubtype="0" fill="hold" grpId="0" nodeType="afterEffect">
                                  <p:stCondLst>
                                    <p:cond delay="0"/>
                                  </p:stCondLst>
                                  <p:childTnLst>
                                    <p:animEffect transition="out" filter="dissolv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C09D-60CB-4D90-F1E6-71A05DECC08B}"/>
              </a:ext>
            </a:extLst>
          </p:cNvPr>
          <p:cNvSpPr>
            <a:spLocks noGrp="1"/>
          </p:cNvSpPr>
          <p:nvPr>
            <p:ph type="title"/>
          </p:nvPr>
        </p:nvSpPr>
        <p:spPr>
          <a:xfrm>
            <a:off x="838200" y="365125"/>
            <a:ext cx="10515600" cy="710049"/>
          </a:xfrm>
        </p:spPr>
        <p:txBody>
          <a:bodyPr/>
          <a:lstStyle/>
          <a:p>
            <a:r>
              <a:rPr lang="en-US" dirty="0"/>
              <a:t>Summary and Conclusions</a:t>
            </a:r>
          </a:p>
        </p:txBody>
      </p:sp>
      <p:sp>
        <p:nvSpPr>
          <p:cNvPr id="3" name="Content Placeholder 2">
            <a:extLst>
              <a:ext uri="{FF2B5EF4-FFF2-40B4-BE49-F238E27FC236}">
                <a16:creationId xmlns:a16="http://schemas.microsoft.com/office/drawing/2014/main" id="{6A93424B-A9F7-6517-5A9D-D5E7CD898D56}"/>
              </a:ext>
            </a:extLst>
          </p:cNvPr>
          <p:cNvSpPr>
            <a:spLocks noGrp="1"/>
          </p:cNvSpPr>
          <p:nvPr>
            <p:ph idx="1"/>
          </p:nvPr>
        </p:nvSpPr>
        <p:spPr>
          <a:xfrm>
            <a:off x="576943" y="1253330"/>
            <a:ext cx="11169580" cy="4916357"/>
          </a:xfrm>
        </p:spPr>
        <p:txBody>
          <a:bodyPr>
            <a:normAutofit lnSpcReduction="10000"/>
          </a:bodyPr>
          <a:lstStyle/>
          <a:p>
            <a:r>
              <a:rPr lang="en-US" dirty="0"/>
              <a:t>Flow cytometry is designed to run small particles and cells – bacteria area well suited</a:t>
            </a:r>
          </a:p>
          <a:p>
            <a:r>
              <a:rPr lang="en-US" dirty="0"/>
              <a:t>Because we can measure a very small change in organism number in a sample, we can determine if an organism is growing or not</a:t>
            </a:r>
          </a:p>
          <a:p>
            <a:r>
              <a:rPr lang="en-US" dirty="0"/>
              <a:t>With a specialty instrument like the Bigfoot sorter – we can sort highly pathogenic organisms</a:t>
            </a:r>
          </a:p>
          <a:p>
            <a:r>
              <a:rPr lang="en-US" dirty="0"/>
              <a:t>We can also sort and culture directly on to petri dishes or tubes</a:t>
            </a:r>
          </a:p>
          <a:p>
            <a:r>
              <a:rPr lang="en-US" dirty="0"/>
              <a:t>We can measure changes in autofluorescence which has potential for rapid identification of resistant organisms</a:t>
            </a:r>
          </a:p>
          <a:p>
            <a:r>
              <a:rPr lang="en-US" dirty="0"/>
              <a:t>BMS in the vet school has the most advanced flow cytometer currently available and we are interested in collaborating with anyone interested</a:t>
            </a:r>
          </a:p>
          <a:p>
            <a:endParaRPr lang="en-US" dirty="0"/>
          </a:p>
          <a:p>
            <a:endParaRPr lang="en-US" dirty="0"/>
          </a:p>
        </p:txBody>
      </p:sp>
      <p:sp>
        <p:nvSpPr>
          <p:cNvPr id="4" name="Footer Placeholder 3">
            <a:extLst>
              <a:ext uri="{FF2B5EF4-FFF2-40B4-BE49-F238E27FC236}">
                <a16:creationId xmlns:a16="http://schemas.microsoft.com/office/drawing/2014/main" id="{2B0B3ED4-179C-AA82-9147-4FB898B35F07}"/>
              </a:ext>
            </a:extLst>
          </p:cNvPr>
          <p:cNvSpPr>
            <a:spLocks noGrp="1"/>
          </p:cNvSpPr>
          <p:nvPr>
            <p:ph type="ftr" sz="quarter" idx="11"/>
          </p:nvPr>
        </p:nvSpPr>
        <p:spPr/>
        <p:txBody>
          <a:bodyPr/>
          <a:lstStyle/>
          <a:p>
            <a:r>
              <a:rPr lang="en-US"/>
              <a:t>27 Feb 2024</a:t>
            </a:r>
          </a:p>
        </p:txBody>
      </p:sp>
      <p:sp>
        <p:nvSpPr>
          <p:cNvPr id="5" name="Slide Number Placeholder 4">
            <a:extLst>
              <a:ext uri="{FF2B5EF4-FFF2-40B4-BE49-F238E27FC236}">
                <a16:creationId xmlns:a16="http://schemas.microsoft.com/office/drawing/2014/main" id="{6080760C-E88E-3078-38B1-E86DB8B8833B}"/>
              </a:ext>
            </a:extLst>
          </p:cNvPr>
          <p:cNvSpPr>
            <a:spLocks noGrp="1"/>
          </p:cNvSpPr>
          <p:nvPr>
            <p:ph type="sldNum" sz="quarter" idx="12"/>
          </p:nvPr>
        </p:nvSpPr>
        <p:spPr/>
        <p:txBody>
          <a:bodyPr/>
          <a:lstStyle/>
          <a:p>
            <a:fld id="{EDF9D697-5A97-4DBF-8C13-4DFBB29D45D2}" type="slidenum">
              <a:rPr lang="en-US" smtClean="0"/>
              <a:t>35</a:t>
            </a:fld>
            <a:endParaRPr lang="en-US"/>
          </a:p>
        </p:txBody>
      </p:sp>
    </p:spTree>
    <p:extLst>
      <p:ext uri="{BB962C8B-B14F-4D97-AF65-F5344CB8AC3E}">
        <p14:creationId xmlns:p14="http://schemas.microsoft.com/office/powerpoint/2010/main" val="2999259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77B1-4882-4C63-B007-2F9E00EF1A48}"/>
              </a:ext>
            </a:extLst>
          </p:cNvPr>
          <p:cNvSpPr>
            <a:spLocks noGrp="1"/>
          </p:cNvSpPr>
          <p:nvPr>
            <p:ph type="title"/>
          </p:nvPr>
        </p:nvSpPr>
        <p:spPr>
          <a:xfrm>
            <a:off x="4229040" y="69060"/>
            <a:ext cx="6598920" cy="811822"/>
          </a:xfrm>
        </p:spPr>
        <p:txBody>
          <a:bodyPr>
            <a:normAutofit/>
          </a:bodyPr>
          <a:lstStyle/>
          <a:p>
            <a:r>
              <a:rPr lang="en-US" sz="3200" b="1" dirty="0">
                <a:latin typeface="Times New Roman" panose="02020603050405020304" pitchFamily="18" charset="0"/>
                <a:cs typeface="Times New Roman" panose="02020603050405020304" pitchFamily="18" charset="0"/>
              </a:rPr>
              <a:t>Acknowledgements</a:t>
            </a:r>
          </a:p>
        </p:txBody>
      </p:sp>
      <p:sp>
        <p:nvSpPr>
          <p:cNvPr id="6" name="Content Placeholder 2">
            <a:extLst>
              <a:ext uri="{FF2B5EF4-FFF2-40B4-BE49-F238E27FC236}">
                <a16:creationId xmlns:a16="http://schemas.microsoft.com/office/drawing/2014/main" id="{F381E0B3-004F-4E6F-B687-3DF095ACF112}"/>
              </a:ext>
            </a:extLst>
          </p:cNvPr>
          <p:cNvSpPr txBox="1">
            <a:spLocks/>
          </p:cNvSpPr>
          <p:nvPr/>
        </p:nvSpPr>
        <p:spPr>
          <a:xfrm>
            <a:off x="-347420" y="1166741"/>
            <a:ext cx="41262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1700" b="1" dirty="0">
                <a:solidFill>
                  <a:schemeClr val="tx2">
                    <a:lumMod val="50000"/>
                  </a:schemeClr>
                </a:solidFill>
                <a:latin typeface="Arial" panose="020B0604020202020204" pitchFamily="34" charset="0"/>
                <a:cs typeface="Arial" panose="020B0604020202020204" pitchFamily="34" charset="0"/>
              </a:rPr>
              <a:t>Purdue team</a:t>
            </a:r>
            <a:r>
              <a:rPr lang="en-US" sz="1700" dirty="0">
                <a:solidFill>
                  <a:schemeClr val="tx2">
                    <a:lumMod val="50000"/>
                  </a:schemeClr>
                </a:solidFill>
                <a:latin typeface="Arial" panose="020B0604020202020204" pitchFamily="34" charset="0"/>
                <a:cs typeface="Arial" panose="020B0604020202020204" pitchFamily="34" charset="0"/>
              </a:rPr>
              <a:t>:</a:t>
            </a:r>
          </a:p>
          <a:p>
            <a:pPr lvl="1">
              <a:lnSpc>
                <a:spcPct val="110000"/>
              </a:lnSpc>
              <a:spcBef>
                <a:spcPts val="0"/>
              </a:spcBef>
            </a:pPr>
            <a:r>
              <a:rPr lang="en-US" sz="1400" dirty="0">
                <a:solidFill>
                  <a:schemeClr val="tx2">
                    <a:lumMod val="50000"/>
                  </a:schemeClr>
                </a:solidFill>
                <a:latin typeface="Arial" panose="020B0604020202020204" pitchFamily="34" charset="0"/>
                <a:cs typeface="Arial" panose="020B0604020202020204" pitchFamily="34" charset="0"/>
              </a:rPr>
              <a:t>Dr. Bartek Rajwa</a:t>
            </a:r>
          </a:p>
          <a:p>
            <a:pPr lvl="1">
              <a:lnSpc>
                <a:spcPct val="110000"/>
              </a:lnSpc>
              <a:spcBef>
                <a:spcPts val="0"/>
              </a:spcBef>
            </a:pPr>
            <a:r>
              <a:rPr lang="en-US" sz="1400" dirty="0">
                <a:solidFill>
                  <a:schemeClr val="tx2">
                    <a:lumMod val="50000"/>
                  </a:schemeClr>
                </a:solidFill>
                <a:latin typeface="Arial" panose="020B0604020202020204" pitchFamily="34" charset="0"/>
                <a:cs typeface="Arial" panose="020B0604020202020204" pitchFamily="34" charset="0"/>
              </a:rPr>
              <a:t>Dr. </a:t>
            </a:r>
            <a:r>
              <a:rPr lang="en-US" sz="1400" dirty="0" err="1">
                <a:solidFill>
                  <a:schemeClr val="tx2">
                    <a:lumMod val="50000"/>
                  </a:schemeClr>
                </a:solidFill>
                <a:latin typeface="Arial" panose="020B0604020202020204" pitchFamily="34" charset="0"/>
                <a:cs typeface="Arial" panose="020B0604020202020204" pitchFamily="34" charset="0"/>
              </a:rPr>
              <a:t>Euiwon</a:t>
            </a:r>
            <a:r>
              <a:rPr lang="en-US" sz="1400" dirty="0">
                <a:solidFill>
                  <a:schemeClr val="tx2">
                    <a:lumMod val="50000"/>
                  </a:schemeClr>
                </a:solidFill>
                <a:latin typeface="Arial" panose="020B0604020202020204" pitchFamily="34" charset="0"/>
                <a:cs typeface="Arial" panose="020B0604020202020204" pitchFamily="34" charset="0"/>
              </a:rPr>
              <a:t> Bae</a:t>
            </a:r>
          </a:p>
          <a:p>
            <a:pPr lvl="1">
              <a:lnSpc>
                <a:spcPct val="110000"/>
              </a:lnSpc>
              <a:spcBef>
                <a:spcPts val="0"/>
              </a:spcBef>
            </a:pPr>
            <a:r>
              <a:rPr lang="en-US" sz="1400" dirty="0">
                <a:solidFill>
                  <a:schemeClr val="tx2">
                    <a:lumMod val="50000"/>
                  </a:schemeClr>
                </a:solidFill>
                <a:latin typeface="Arial" panose="020B0604020202020204" pitchFamily="34" charset="0"/>
                <a:cs typeface="Arial" panose="020B0604020202020204" pitchFamily="34" charset="0"/>
              </a:rPr>
              <a:t>Dr. </a:t>
            </a:r>
            <a:r>
              <a:rPr lang="en-US" sz="1400" dirty="0" err="1">
                <a:solidFill>
                  <a:schemeClr val="tx2">
                    <a:lumMod val="50000"/>
                  </a:schemeClr>
                </a:solidFill>
                <a:latin typeface="Arial" panose="020B0604020202020204" pitchFamily="34" charset="0"/>
                <a:cs typeface="Arial" panose="020B0604020202020204" pitchFamily="34" charset="0"/>
              </a:rPr>
              <a:t>Sungho</a:t>
            </a:r>
            <a:r>
              <a:rPr lang="en-US" sz="1400" dirty="0">
                <a:solidFill>
                  <a:schemeClr val="tx2">
                    <a:lumMod val="50000"/>
                  </a:schemeClr>
                </a:solidFill>
                <a:latin typeface="Arial" panose="020B0604020202020204" pitchFamily="34" charset="0"/>
                <a:cs typeface="Arial" panose="020B0604020202020204" pitchFamily="34" charset="0"/>
              </a:rPr>
              <a:t> Shin</a:t>
            </a:r>
          </a:p>
          <a:p>
            <a:pPr lvl="1">
              <a:lnSpc>
                <a:spcPct val="110000"/>
              </a:lnSpc>
              <a:spcBef>
                <a:spcPts val="0"/>
              </a:spcBef>
            </a:pPr>
            <a:r>
              <a:rPr lang="en-US" sz="1400" dirty="0">
                <a:solidFill>
                  <a:schemeClr val="tx2">
                    <a:lumMod val="50000"/>
                  </a:schemeClr>
                </a:solidFill>
                <a:latin typeface="Arial" panose="020B0604020202020204" pitchFamily="34" charset="0"/>
                <a:cs typeface="Arial" panose="020B0604020202020204" pitchFamily="34" charset="0"/>
              </a:rPr>
              <a:t>Dr. Xi Wu</a:t>
            </a:r>
          </a:p>
          <a:p>
            <a:pPr lvl="1">
              <a:lnSpc>
                <a:spcPct val="110000"/>
              </a:lnSpc>
              <a:spcBef>
                <a:spcPts val="0"/>
              </a:spcBef>
            </a:pPr>
            <a:r>
              <a:rPr lang="en-US" sz="1400" b="1" dirty="0">
                <a:solidFill>
                  <a:schemeClr val="tx2">
                    <a:lumMod val="50000"/>
                  </a:schemeClr>
                </a:solidFill>
                <a:latin typeface="Arial" panose="020B0604020202020204" pitchFamily="34" charset="0"/>
                <a:cs typeface="Arial" panose="020B0604020202020204" pitchFamily="34" charset="0"/>
              </a:rPr>
              <a:t>Dr. Sharath Iyengar</a:t>
            </a:r>
          </a:p>
          <a:p>
            <a:pPr lvl="1">
              <a:lnSpc>
                <a:spcPct val="110000"/>
              </a:lnSpc>
              <a:spcBef>
                <a:spcPts val="0"/>
              </a:spcBef>
            </a:pPr>
            <a:r>
              <a:rPr lang="en-US" sz="1400" dirty="0">
                <a:solidFill>
                  <a:schemeClr val="tx2">
                    <a:lumMod val="50000"/>
                  </a:schemeClr>
                </a:solidFill>
                <a:latin typeface="Arial" panose="020B0604020202020204" pitchFamily="34" charset="0"/>
                <a:cs typeface="Arial" panose="020B0604020202020204" pitchFamily="34" charset="0"/>
              </a:rPr>
              <a:t>Kathy Ragheb</a:t>
            </a:r>
          </a:p>
          <a:p>
            <a:pPr lvl="1">
              <a:lnSpc>
                <a:spcPct val="110000"/>
              </a:lnSpc>
              <a:spcBef>
                <a:spcPts val="0"/>
              </a:spcBef>
            </a:pPr>
            <a:r>
              <a:rPr lang="en-US" sz="1400" dirty="0">
                <a:solidFill>
                  <a:schemeClr val="tx2">
                    <a:lumMod val="50000"/>
                  </a:schemeClr>
                </a:solidFill>
                <a:latin typeface="Arial" panose="020B0604020202020204" pitchFamily="34" charset="0"/>
                <a:cs typeface="Arial" panose="020B0604020202020204" pitchFamily="34" charset="0"/>
              </a:rPr>
              <a:t>Brianna Dowden</a:t>
            </a:r>
          </a:p>
          <a:p>
            <a:pPr lvl="1">
              <a:lnSpc>
                <a:spcPct val="110000"/>
              </a:lnSpc>
              <a:spcBef>
                <a:spcPts val="0"/>
              </a:spcBef>
            </a:pPr>
            <a:r>
              <a:rPr lang="en-US" sz="1400" dirty="0">
                <a:solidFill>
                  <a:schemeClr val="tx2">
                    <a:lumMod val="50000"/>
                  </a:schemeClr>
                </a:solidFill>
                <a:latin typeface="Arial" panose="020B0604020202020204" pitchFamily="34" charset="0"/>
                <a:cs typeface="Arial" panose="020B0604020202020204" pitchFamily="34" charset="0"/>
              </a:rPr>
              <a:t>Valery Patsekin</a:t>
            </a:r>
          </a:p>
          <a:p>
            <a:pPr lvl="1">
              <a:lnSpc>
                <a:spcPct val="110000"/>
              </a:lnSpc>
              <a:spcBef>
                <a:spcPts val="0"/>
              </a:spcBef>
            </a:pPr>
            <a:r>
              <a:rPr lang="en-US" sz="1400" dirty="0">
                <a:solidFill>
                  <a:schemeClr val="tx2">
                    <a:lumMod val="50000"/>
                  </a:schemeClr>
                </a:solidFill>
                <a:latin typeface="Arial" panose="020B0604020202020204" pitchFamily="34" charset="0"/>
                <a:cs typeface="Arial" panose="020B0604020202020204" pitchFamily="34" charset="0"/>
              </a:rPr>
              <a:t>John González</a:t>
            </a:r>
          </a:p>
          <a:p>
            <a:pPr lvl="1">
              <a:lnSpc>
                <a:spcPct val="110000"/>
              </a:lnSpc>
              <a:spcBef>
                <a:spcPts val="0"/>
              </a:spcBef>
            </a:pPr>
            <a:r>
              <a:rPr lang="en-US" sz="1400" dirty="0" err="1">
                <a:solidFill>
                  <a:schemeClr val="tx2">
                    <a:lumMod val="50000"/>
                  </a:schemeClr>
                </a:solidFill>
                <a:latin typeface="Arial" panose="020B0604020202020204" pitchFamily="34" charset="0"/>
                <a:cs typeface="Arial" panose="020B0604020202020204" pitchFamily="34" charset="0"/>
              </a:rPr>
              <a:t>Rémi</a:t>
            </a:r>
            <a:r>
              <a:rPr lang="en-US" sz="1400" dirty="0">
                <a:solidFill>
                  <a:schemeClr val="tx2">
                    <a:lumMod val="50000"/>
                  </a:schemeClr>
                </a:solidFill>
                <a:latin typeface="Arial" panose="020B0604020202020204" pitchFamily="34" charset="0"/>
                <a:cs typeface="Arial" panose="020B0604020202020204" pitchFamily="34" charset="0"/>
              </a:rPr>
              <a:t> </a:t>
            </a:r>
            <a:r>
              <a:rPr lang="en-US" sz="1400" dirty="0" err="1">
                <a:solidFill>
                  <a:schemeClr val="tx2">
                    <a:lumMod val="50000"/>
                  </a:schemeClr>
                </a:solidFill>
                <a:latin typeface="Arial" panose="020B0604020202020204" pitchFamily="34" charset="0"/>
                <a:cs typeface="Arial" panose="020B0604020202020204" pitchFamily="34" charset="0"/>
              </a:rPr>
              <a:t>Lechardoy</a:t>
            </a:r>
            <a:endParaRPr lang="en-US" sz="1400" dirty="0">
              <a:solidFill>
                <a:schemeClr val="tx2">
                  <a:lumMod val="50000"/>
                </a:schemeClr>
              </a:solidFill>
              <a:latin typeface="Arial" panose="020B0604020202020204" pitchFamily="34" charset="0"/>
              <a:cs typeface="Arial" panose="020B0604020202020204" pitchFamily="34" charset="0"/>
            </a:endParaRPr>
          </a:p>
          <a:p>
            <a:pPr lvl="1">
              <a:lnSpc>
                <a:spcPct val="110000"/>
              </a:lnSpc>
              <a:spcBef>
                <a:spcPts val="0"/>
              </a:spcBef>
            </a:pPr>
            <a:r>
              <a:rPr lang="en-US" sz="1400" dirty="0">
                <a:latin typeface="Arial" panose="020B0604020202020204" pitchFamily="34" charset="0"/>
                <a:cs typeface="Arial" panose="020B0604020202020204" pitchFamily="34" charset="0"/>
              </a:rPr>
              <a:t>Sanjana </a:t>
            </a:r>
            <a:r>
              <a:rPr lang="en-US" sz="1400" dirty="0" err="1">
                <a:latin typeface="Arial" panose="020B0604020202020204" pitchFamily="34" charset="0"/>
                <a:cs typeface="Arial" panose="020B0604020202020204" pitchFamily="34" charset="0"/>
              </a:rPr>
              <a:t>Shemonti</a:t>
            </a:r>
            <a:endParaRPr lang="en-US" sz="1400" dirty="0">
              <a:latin typeface="Arial" panose="020B0604020202020204" pitchFamily="34" charset="0"/>
              <a:cs typeface="Arial" panose="020B0604020202020204" pitchFamily="34" charset="0"/>
            </a:endParaRPr>
          </a:p>
          <a:p>
            <a:pPr lvl="1">
              <a:lnSpc>
                <a:spcPct val="110000"/>
              </a:lnSpc>
              <a:spcBef>
                <a:spcPts val="0"/>
              </a:spcBef>
            </a:pPr>
            <a:r>
              <a:rPr lang="en-US" sz="1400" dirty="0">
                <a:latin typeface="Arial" panose="020B0604020202020204" pitchFamily="34" charset="0"/>
                <a:cs typeface="Arial" panose="020B0604020202020204" pitchFamily="34" charset="0"/>
              </a:rPr>
              <a:t>Hyun Jung Min</a:t>
            </a:r>
          </a:p>
          <a:p>
            <a:pPr lvl="1">
              <a:lnSpc>
                <a:spcPct val="110000"/>
              </a:lnSpc>
              <a:spcBef>
                <a:spcPts val="0"/>
              </a:spcBef>
            </a:pPr>
            <a:r>
              <a:rPr lang="en-US" sz="1400" dirty="0" err="1">
                <a:latin typeface="Arial" panose="020B0604020202020204" pitchFamily="34" charset="0"/>
                <a:cs typeface="Arial" panose="020B0604020202020204" pitchFamily="34" charset="0"/>
              </a:rPr>
              <a:t>Joohyeon</a:t>
            </a:r>
            <a:r>
              <a:rPr lang="en-US" sz="1400" dirty="0">
                <a:latin typeface="Arial" panose="020B0604020202020204" pitchFamily="34" charset="0"/>
                <a:cs typeface="Arial" panose="020B0604020202020204" pitchFamily="34" charset="0"/>
              </a:rPr>
              <a:t> Lee</a:t>
            </a:r>
          </a:p>
          <a:p>
            <a:pPr lvl="1">
              <a:lnSpc>
                <a:spcPct val="110000"/>
              </a:lnSpc>
              <a:spcBef>
                <a:spcPts val="0"/>
              </a:spcBef>
            </a:pPr>
            <a:r>
              <a:rPr lang="en-US" sz="1400" dirty="0">
                <a:latin typeface="Arial" panose="020B0604020202020204" pitchFamily="34" charset="0"/>
                <a:cs typeface="Arial" panose="020B0604020202020204" pitchFamily="34" charset="0"/>
              </a:rPr>
              <a:t>Dr. Kennedy </a:t>
            </a:r>
            <a:r>
              <a:rPr lang="en-US" sz="1400" dirty="0" err="1">
                <a:latin typeface="Arial" panose="020B0604020202020204" pitchFamily="34" charset="0"/>
                <a:cs typeface="Arial" panose="020B0604020202020204" pitchFamily="34" charset="0"/>
              </a:rPr>
              <a:t>Okeyo</a:t>
            </a:r>
            <a:endParaRPr lang="en-US" sz="1400" dirty="0">
              <a:latin typeface="Arial" panose="020B0604020202020204" pitchFamily="34" charset="0"/>
              <a:cs typeface="Arial" panose="020B0604020202020204" pitchFamily="34" charset="0"/>
            </a:endParaRPr>
          </a:p>
          <a:p>
            <a:pPr lvl="1">
              <a:lnSpc>
                <a:spcPct val="110000"/>
              </a:lnSpc>
              <a:spcBef>
                <a:spcPts val="0"/>
              </a:spcBef>
            </a:pPr>
            <a:r>
              <a:rPr lang="en-US" sz="1400" dirty="0">
                <a:latin typeface="Arial" panose="020B0604020202020204" pitchFamily="34" charset="0"/>
                <a:cs typeface="Arial" panose="020B0604020202020204" pitchFamily="34" charset="0"/>
              </a:rPr>
              <a:t>Dal-</a:t>
            </a:r>
            <a:r>
              <a:rPr lang="en-US" sz="1400" dirty="0" err="1">
                <a:latin typeface="Arial" panose="020B0604020202020204" pitchFamily="34" charset="0"/>
                <a:cs typeface="Arial" panose="020B0604020202020204" pitchFamily="34" charset="0"/>
              </a:rPr>
              <a:t>Seong</a:t>
            </a:r>
            <a:r>
              <a:rPr lang="en-US" sz="1400" dirty="0">
                <a:latin typeface="Arial" panose="020B0604020202020204" pitchFamily="34" charset="0"/>
                <a:cs typeface="Arial" panose="020B0604020202020204" pitchFamily="34" charset="0"/>
              </a:rPr>
              <a:t> Yoon</a:t>
            </a:r>
          </a:p>
          <a:p>
            <a:pPr lvl="1">
              <a:lnSpc>
                <a:spcPct val="110000"/>
              </a:lnSpc>
              <a:spcBef>
                <a:spcPts val="0"/>
              </a:spcBef>
            </a:pPr>
            <a:r>
              <a:rPr lang="en-US" sz="1400" dirty="0">
                <a:latin typeface="Arial" panose="020B0604020202020204" pitchFamily="34" charset="0"/>
                <a:cs typeface="Arial" panose="020B0604020202020204" pitchFamily="34" charset="0"/>
              </a:rPr>
              <a:t>Noah </a:t>
            </a:r>
            <a:r>
              <a:rPr lang="en-US" sz="1400" dirty="0" err="1">
                <a:latin typeface="Arial" panose="020B0604020202020204" pitchFamily="34" charset="0"/>
                <a:cs typeface="Arial" panose="020B0604020202020204" pitchFamily="34" charset="0"/>
              </a:rPr>
              <a:t>Bousier</a:t>
            </a:r>
            <a:endParaRPr lang="en-US" sz="1400"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4D0862C-F4A1-4F30-BACB-76C74BD02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6011" y="5699471"/>
            <a:ext cx="725843" cy="493679"/>
          </a:xfrm>
          <a:prstGeom prst="rect">
            <a:avLst/>
          </a:prstGeom>
        </p:spPr>
      </p:pic>
      <p:sp>
        <p:nvSpPr>
          <p:cNvPr id="11" name="Rectangle 10">
            <a:extLst>
              <a:ext uri="{FF2B5EF4-FFF2-40B4-BE49-F238E27FC236}">
                <a16:creationId xmlns:a16="http://schemas.microsoft.com/office/drawing/2014/main" id="{D1B69103-E861-42D8-89A3-71DDD0D503AA}"/>
              </a:ext>
            </a:extLst>
          </p:cNvPr>
          <p:cNvSpPr/>
          <p:nvPr/>
        </p:nvSpPr>
        <p:spPr>
          <a:xfrm>
            <a:off x="1781839" y="1166741"/>
            <a:ext cx="2498441" cy="6217087"/>
          </a:xfrm>
          <a:prstGeom prst="rect">
            <a:avLst/>
          </a:prstGeom>
        </p:spPr>
        <p:txBody>
          <a:bodyPr wrap="none">
            <a:spAutoFit/>
          </a:bodyPr>
          <a:lstStyle/>
          <a:p>
            <a:pPr lvl="1">
              <a:lnSpc>
                <a:spcPct val="100000"/>
              </a:lnSpc>
            </a:pPr>
            <a:r>
              <a:rPr lang="en-US" sz="1600" b="1" dirty="0">
                <a:solidFill>
                  <a:schemeClr val="tx2">
                    <a:lumMod val="50000"/>
                  </a:schemeClr>
                </a:solidFill>
                <a:latin typeface="Arial" panose="020B0604020202020204" pitchFamily="34" charset="0"/>
                <a:cs typeface="Arial" panose="020B0604020202020204" pitchFamily="34" charset="0"/>
              </a:rPr>
              <a:t>Collaborators</a:t>
            </a:r>
            <a:r>
              <a:rPr lang="en-US" sz="1600" dirty="0">
                <a:solidFill>
                  <a:schemeClr val="tx2">
                    <a:lumMod val="50000"/>
                  </a:schemeClr>
                </a:solidFill>
                <a:latin typeface="Arial" panose="020B0604020202020204" pitchFamily="34" charset="0"/>
                <a:cs typeface="Arial" panose="020B0604020202020204" pitchFamily="34" charset="0"/>
              </a:rPr>
              <a:t>:</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Moon Kim</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James Lindsay</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Andrew Gehring</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Martha Vaughn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Stephen On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Jake </a:t>
            </a:r>
            <a:r>
              <a:rPr lang="en-US" sz="1300" dirty="0" err="1">
                <a:solidFill>
                  <a:schemeClr val="tx2">
                    <a:lumMod val="50000"/>
                  </a:schemeClr>
                </a:solidFill>
                <a:latin typeface="Arial" panose="020B0604020202020204" pitchFamily="34" charset="0"/>
                <a:cs typeface="Arial" panose="020B0604020202020204" pitchFamily="34" charset="0"/>
              </a:rPr>
              <a:t>Jacobberger</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Assoc Prof Bill </a:t>
            </a:r>
            <a:r>
              <a:rPr lang="en-US" sz="1300" dirty="0" err="1">
                <a:solidFill>
                  <a:schemeClr val="tx2">
                    <a:lumMod val="50000"/>
                  </a:schemeClr>
                </a:solidFill>
                <a:latin typeface="Arial" panose="020B0604020202020204" pitchFamily="34" charset="0"/>
                <a:cs typeface="Arial" panose="020B0604020202020204" pitchFamily="34" charset="0"/>
              </a:rPr>
              <a:t>Eades</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Andreas Cossarizza</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a:t>
            </a:r>
            <a:r>
              <a:rPr lang="en-US" sz="1300" dirty="0" err="1">
                <a:solidFill>
                  <a:schemeClr val="tx2">
                    <a:lumMod val="50000"/>
                  </a:schemeClr>
                </a:solidFill>
                <a:latin typeface="Arial" panose="020B0604020202020204" pitchFamily="34" charset="0"/>
                <a:cs typeface="Arial" panose="020B0604020202020204" pitchFamily="34" charset="0"/>
              </a:rPr>
              <a:t>Euiwon</a:t>
            </a:r>
            <a:r>
              <a:rPr lang="en-US" sz="1300" dirty="0">
                <a:solidFill>
                  <a:schemeClr val="tx2">
                    <a:lumMod val="50000"/>
                  </a:schemeClr>
                </a:solidFill>
                <a:latin typeface="Arial" panose="020B0604020202020204" pitchFamily="34" charset="0"/>
                <a:cs typeface="Arial" panose="020B0604020202020204" pitchFamily="34" charset="0"/>
              </a:rPr>
              <a:t> Bae</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Bartek Rajwa</a:t>
            </a:r>
          </a:p>
          <a:p>
            <a:pPr lvl="1">
              <a:lnSpc>
                <a:spcPct val="100000"/>
              </a:lnSpc>
            </a:pP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600" b="1" dirty="0">
                <a:solidFill>
                  <a:schemeClr val="tx2">
                    <a:lumMod val="50000"/>
                  </a:schemeClr>
                </a:solidFill>
                <a:latin typeface="Arial" panose="020B0604020202020204" pitchFamily="34" charset="0"/>
                <a:cs typeface="Arial" panose="020B0604020202020204" pitchFamily="34" charset="0"/>
              </a:rPr>
              <a:t>Miftek Team</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Masanobu </a:t>
            </a:r>
            <a:r>
              <a:rPr lang="en-US" sz="1300" dirty="0" err="1">
                <a:solidFill>
                  <a:schemeClr val="tx2">
                    <a:lumMod val="50000"/>
                  </a:schemeClr>
                </a:solidFill>
                <a:latin typeface="Arial" panose="020B0604020202020204" pitchFamily="34" charset="0"/>
                <a:cs typeface="Arial" panose="020B0604020202020204" pitchFamily="34" charset="0"/>
              </a:rPr>
              <a:t>Yamamamoto</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Keegan Hernandez</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Daniel McMillan</a:t>
            </a:r>
          </a:p>
          <a:p>
            <a:pPr lvl="1">
              <a:lnSpc>
                <a:spcPct val="100000"/>
              </a:lnSpc>
            </a:pPr>
            <a:r>
              <a:rPr lang="en-US" sz="1300" dirty="0" err="1">
                <a:solidFill>
                  <a:schemeClr val="tx2">
                    <a:lumMod val="50000"/>
                  </a:schemeClr>
                </a:solidFill>
                <a:latin typeface="Arial" panose="020B0604020202020204" pitchFamily="34" charset="0"/>
                <a:cs typeface="Arial" panose="020B0604020202020204" pitchFamily="34" charset="0"/>
              </a:rPr>
              <a:t>Zilin</a:t>
            </a:r>
            <a:r>
              <a:rPr lang="en-US" sz="1300" dirty="0">
                <a:solidFill>
                  <a:schemeClr val="tx2">
                    <a:lumMod val="50000"/>
                  </a:schemeClr>
                </a:solidFill>
                <a:latin typeface="Arial" panose="020B0604020202020204" pitchFamily="34" charset="0"/>
                <a:cs typeface="Arial" panose="020B0604020202020204" pitchFamily="34" charset="0"/>
              </a:rPr>
              <a:t> Xu</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Andy </a:t>
            </a:r>
            <a:r>
              <a:rPr lang="en-US" sz="1300" dirty="0" err="1">
                <a:solidFill>
                  <a:schemeClr val="tx2">
                    <a:lumMod val="50000"/>
                  </a:schemeClr>
                </a:solidFill>
                <a:latin typeface="Arial" panose="020B0604020202020204" pitchFamily="34" charset="0"/>
                <a:cs typeface="Arial" panose="020B0604020202020204" pitchFamily="34" charset="0"/>
              </a:rPr>
              <a:t>Bieberich</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Josh </a:t>
            </a:r>
            <a:r>
              <a:rPr lang="en-US" sz="1300" dirty="0" err="1">
                <a:solidFill>
                  <a:schemeClr val="tx2">
                    <a:lumMod val="50000"/>
                  </a:schemeClr>
                </a:solidFill>
                <a:latin typeface="Arial" panose="020B0604020202020204" pitchFamily="34" charset="0"/>
                <a:cs typeface="Arial" panose="020B0604020202020204" pitchFamily="34" charset="0"/>
              </a:rPr>
              <a:t>Harriger</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Jared Thompson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John Gonzales</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Nikolas Mahaffey</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David McMillan</a:t>
            </a:r>
          </a:p>
          <a:p>
            <a:pPr lvl="1">
              <a:lnSpc>
                <a:spcPct val="100000"/>
              </a:lnSpc>
            </a:pPr>
            <a:r>
              <a:rPr lang="en-US" sz="1300" dirty="0" err="1">
                <a:solidFill>
                  <a:schemeClr val="tx2">
                    <a:lumMod val="50000"/>
                  </a:schemeClr>
                </a:solidFill>
                <a:latin typeface="Arial" panose="020B0604020202020204" pitchFamily="34" charset="0"/>
                <a:cs typeface="Arial" panose="020B0604020202020204" pitchFamily="34" charset="0"/>
              </a:rPr>
              <a:t>Aamodini</a:t>
            </a:r>
            <a:r>
              <a:rPr lang="en-US" sz="1300" dirty="0">
                <a:solidFill>
                  <a:schemeClr val="tx2">
                    <a:lumMod val="50000"/>
                  </a:schemeClr>
                </a:solidFill>
                <a:latin typeface="Arial" panose="020B0604020202020204" pitchFamily="34" charset="0"/>
                <a:cs typeface="Arial" panose="020B0604020202020204" pitchFamily="34" charset="0"/>
              </a:rPr>
              <a:t> Jayaram</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Valery Patsekin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Brianna Corman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Kathy Ragheb</a:t>
            </a:r>
          </a:p>
          <a:p>
            <a:pPr lvl="1">
              <a:lnSpc>
                <a:spcPct val="100000"/>
              </a:lnSpc>
            </a:pP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400" dirty="0">
                <a:solidFill>
                  <a:schemeClr val="tx2">
                    <a:lumMod val="50000"/>
                  </a:schemeClr>
                </a:solidFill>
                <a:latin typeface="Bahnschrift SemiLight" panose="020B0502040204020203" pitchFamily="34" charset="0"/>
              </a:rPr>
              <a:t> </a:t>
            </a:r>
          </a:p>
          <a:p>
            <a:pPr lvl="1">
              <a:lnSpc>
                <a:spcPct val="100000"/>
              </a:lnSpc>
            </a:pPr>
            <a:endParaRPr lang="en-US" sz="1400" dirty="0">
              <a:solidFill>
                <a:schemeClr val="tx2">
                  <a:lumMod val="50000"/>
                </a:schemeClr>
              </a:solidFill>
              <a:latin typeface="Bahnschrift SemiLight" panose="020B0502040204020203" pitchFamily="34" charset="0"/>
            </a:endParaRPr>
          </a:p>
        </p:txBody>
      </p:sp>
      <p:sp>
        <p:nvSpPr>
          <p:cNvPr id="9" name="Slide Number Placeholder 8">
            <a:extLst>
              <a:ext uri="{FF2B5EF4-FFF2-40B4-BE49-F238E27FC236}">
                <a16:creationId xmlns:a16="http://schemas.microsoft.com/office/drawing/2014/main" id="{A384A35D-F48C-B047-9471-F8D6FA66E63D}"/>
              </a:ext>
            </a:extLst>
          </p:cNvPr>
          <p:cNvSpPr>
            <a:spLocks noGrp="1"/>
          </p:cNvSpPr>
          <p:nvPr>
            <p:ph type="sldNum" sz="quarter" idx="12"/>
          </p:nvPr>
        </p:nvSpPr>
        <p:spPr>
          <a:xfrm>
            <a:off x="4193628" y="6512177"/>
            <a:ext cx="2743200" cy="365125"/>
          </a:xfrm>
        </p:spPr>
        <p:txBody>
          <a:bodyPr/>
          <a:lstStyle/>
          <a:p>
            <a:fld id="{774466FA-D9B2-499C-8A64-C07B0F8A1F65}" type="slidenum">
              <a:rPr lang="en-US" smtClean="0"/>
              <a:t>36</a:t>
            </a:fld>
            <a:endParaRPr lang="en-US" dirty="0"/>
          </a:p>
        </p:txBody>
      </p:sp>
      <p:sp>
        <p:nvSpPr>
          <p:cNvPr id="13" name="TextBox 12">
            <a:extLst>
              <a:ext uri="{FF2B5EF4-FFF2-40B4-BE49-F238E27FC236}">
                <a16:creationId xmlns:a16="http://schemas.microsoft.com/office/drawing/2014/main" id="{9476F444-9EC6-4A51-B239-D1DC725DC364}"/>
              </a:ext>
            </a:extLst>
          </p:cNvPr>
          <p:cNvSpPr txBox="1"/>
          <p:nvPr/>
        </p:nvSpPr>
        <p:spPr>
          <a:xfrm>
            <a:off x="8845697" y="2064344"/>
            <a:ext cx="3005951" cy="3108543"/>
          </a:xfrm>
          <a:prstGeom prst="rect">
            <a:avLst/>
          </a:prstGeom>
          <a:noFill/>
        </p:spPr>
        <p:txBody>
          <a:bodyPr wrap="square">
            <a:spAutoFit/>
          </a:bodyPr>
          <a:lstStyle/>
          <a:p>
            <a:pPr algn="just"/>
            <a:r>
              <a:rPr lang="en-US" altLang="ko-KR" sz="1400" dirty="0">
                <a:latin typeface="Times New Roman" panose="02020603050405020304" pitchFamily="18" charset="0"/>
                <a:ea typeface="굴림" panose="020B0600000101010101" pitchFamily="50" charset="-127"/>
                <a:cs typeface="Times New Roman" panose="02020603050405020304" pitchFamily="18" charset="0"/>
              </a:rPr>
              <a:t>This research was supported by the Center for Food Safety Engineering at Purdue University, funded by the U.S. Department of Agriculture, Agricultural Research Service, under Agreement No. 59-8072-1-002 and Agreement No. 58-8042-0-061 to Purdue University Cytometry Laboratories. Any opinions, findings, conclusions, or recommendations expressed in this publication are those of the author(s) and do not necessarily reflect the view of the U.S. Department of Agriculture. </a:t>
            </a:r>
            <a:endParaRPr lang="en-US" sz="14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C4116B17-D208-DF4D-838C-47EC494C1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3919" y="5670371"/>
            <a:ext cx="725843" cy="663998"/>
          </a:xfrm>
          <a:prstGeom prst="rect">
            <a:avLst/>
          </a:prstGeom>
        </p:spPr>
      </p:pic>
      <p:sp>
        <p:nvSpPr>
          <p:cNvPr id="5" name="TextBox 4">
            <a:extLst>
              <a:ext uri="{FF2B5EF4-FFF2-40B4-BE49-F238E27FC236}">
                <a16:creationId xmlns:a16="http://schemas.microsoft.com/office/drawing/2014/main" id="{564C9BD7-BFB3-AB4B-B6C2-2172E9230391}"/>
              </a:ext>
            </a:extLst>
          </p:cNvPr>
          <p:cNvSpPr txBox="1"/>
          <p:nvPr/>
        </p:nvSpPr>
        <p:spPr>
          <a:xfrm>
            <a:off x="8759071" y="1166741"/>
            <a:ext cx="3179204" cy="923330"/>
          </a:xfrm>
          <a:prstGeom prst="rect">
            <a:avLst/>
          </a:prstGeom>
          <a:noFill/>
        </p:spPr>
        <p:txBody>
          <a:bodyPr wrap="none" rtlCol="0">
            <a:spAutoFit/>
          </a:bodyPr>
          <a:lstStyle/>
          <a:p>
            <a:r>
              <a:rPr lang="en-US" b="1" dirty="0"/>
              <a:t>Corporate Support Partners:</a:t>
            </a:r>
          </a:p>
          <a:p>
            <a:r>
              <a:rPr lang="en-US" dirty="0" err="1"/>
              <a:t>ThermoFisher</a:t>
            </a:r>
            <a:r>
              <a:rPr lang="en-US" dirty="0"/>
              <a:t>, Beckman Coulter</a:t>
            </a:r>
          </a:p>
          <a:p>
            <a:r>
              <a:rPr lang="en-US" dirty="0" err="1"/>
              <a:t>SciAps</a:t>
            </a:r>
            <a:r>
              <a:rPr lang="en-US" dirty="0"/>
              <a:t>, </a:t>
            </a:r>
          </a:p>
        </p:txBody>
      </p:sp>
      <p:pic>
        <p:nvPicPr>
          <p:cNvPr id="4" name="Picture 3">
            <a:extLst>
              <a:ext uri="{FF2B5EF4-FFF2-40B4-BE49-F238E27FC236}">
                <a16:creationId xmlns:a16="http://schemas.microsoft.com/office/drawing/2014/main" id="{F8C94DF7-B56A-749E-7AB8-5ABE0D6622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7564" y="5614312"/>
            <a:ext cx="673221" cy="663998"/>
          </a:xfrm>
          <a:prstGeom prst="rect">
            <a:avLst/>
          </a:prstGeom>
        </p:spPr>
      </p:pic>
      <p:pic>
        <p:nvPicPr>
          <p:cNvPr id="16" name="Picture 15">
            <a:extLst>
              <a:ext uri="{FF2B5EF4-FFF2-40B4-BE49-F238E27FC236}">
                <a16:creationId xmlns:a16="http://schemas.microsoft.com/office/drawing/2014/main" id="{89BC366D-7D23-F215-151A-10B3232DF2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5073" y="1186941"/>
            <a:ext cx="4388318" cy="3291239"/>
          </a:xfrm>
          <a:prstGeom prst="rect">
            <a:avLst/>
          </a:prstGeom>
        </p:spPr>
      </p:pic>
      <p:pic>
        <p:nvPicPr>
          <p:cNvPr id="3" name="Picture 2" descr="twitter logo-3.jpg">
            <a:extLst>
              <a:ext uri="{FF2B5EF4-FFF2-40B4-BE49-F238E27FC236}">
                <a16:creationId xmlns:a16="http://schemas.microsoft.com/office/drawing/2014/main" id="{9C8848FA-B218-8BED-45A8-F841F71FA7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0114" y="5010276"/>
            <a:ext cx="459999" cy="459999"/>
          </a:xfrm>
          <a:prstGeom prst="rect">
            <a:avLst/>
          </a:prstGeom>
        </p:spPr>
      </p:pic>
      <p:pic>
        <p:nvPicPr>
          <p:cNvPr id="7" name="Picture 6" descr="youtube logo.jpg">
            <a:extLst>
              <a:ext uri="{FF2B5EF4-FFF2-40B4-BE49-F238E27FC236}">
                <a16:creationId xmlns:a16="http://schemas.microsoft.com/office/drawing/2014/main" id="{70275254-A497-5714-64D3-781C0AE090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26050" y="5083355"/>
            <a:ext cx="995752" cy="434724"/>
          </a:xfrm>
          <a:prstGeom prst="rect">
            <a:avLst/>
          </a:prstGeom>
        </p:spPr>
      </p:pic>
      <p:sp>
        <p:nvSpPr>
          <p:cNvPr id="12" name="TextBox 11">
            <a:extLst>
              <a:ext uri="{FF2B5EF4-FFF2-40B4-BE49-F238E27FC236}">
                <a16:creationId xmlns:a16="http://schemas.microsoft.com/office/drawing/2014/main" id="{969A15D6-6A12-F13F-304F-ACE322FF3267}"/>
              </a:ext>
            </a:extLst>
          </p:cNvPr>
          <p:cNvSpPr txBox="1"/>
          <p:nvPr/>
        </p:nvSpPr>
        <p:spPr>
          <a:xfrm>
            <a:off x="5707039" y="5055609"/>
            <a:ext cx="1821461" cy="369332"/>
          </a:xfrm>
          <a:prstGeom prst="rect">
            <a:avLst/>
          </a:prstGeom>
          <a:noFill/>
        </p:spPr>
        <p:txBody>
          <a:bodyPr wrap="none" rtlCol="0">
            <a:spAutoFit/>
          </a:bodyPr>
          <a:lstStyle/>
          <a:p>
            <a:r>
              <a:rPr lang="en-US" b="1" i="1" dirty="0">
                <a:solidFill>
                  <a:srgbClr val="FF0000"/>
                </a:solidFill>
              </a:rPr>
              <a:t>@</a:t>
            </a:r>
            <a:r>
              <a:rPr lang="en-US" b="1" i="1" dirty="0" err="1">
                <a:solidFill>
                  <a:srgbClr val="FF0000"/>
                </a:solidFill>
              </a:rPr>
              <a:t>Cytometryman</a:t>
            </a:r>
            <a:endParaRPr lang="en-US" b="1" i="1" dirty="0">
              <a:solidFill>
                <a:srgbClr val="FF0000"/>
              </a:solidFill>
            </a:endParaRPr>
          </a:p>
        </p:txBody>
      </p:sp>
      <p:sp>
        <p:nvSpPr>
          <p:cNvPr id="15" name="Rectangle 14">
            <a:extLst>
              <a:ext uri="{FF2B5EF4-FFF2-40B4-BE49-F238E27FC236}">
                <a16:creationId xmlns:a16="http://schemas.microsoft.com/office/drawing/2014/main" id="{0D2C656D-7CD1-4343-BD94-E2A2CBBEE5C4}"/>
              </a:ext>
            </a:extLst>
          </p:cNvPr>
          <p:cNvSpPr/>
          <p:nvPr/>
        </p:nvSpPr>
        <p:spPr>
          <a:xfrm>
            <a:off x="2154621" y="3520440"/>
            <a:ext cx="2039007" cy="3273552"/>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7BC2A55-0A7F-9496-8BB7-972FB2A7C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565" y="5556054"/>
            <a:ext cx="1951263" cy="1164519"/>
          </a:xfrm>
          <a:prstGeom prst="rect">
            <a:avLst/>
          </a:prstGeom>
        </p:spPr>
      </p:pic>
      <p:pic>
        <p:nvPicPr>
          <p:cNvPr id="19" name="Picture 18">
            <a:extLst>
              <a:ext uri="{FF2B5EF4-FFF2-40B4-BE49-F238E27FC236}">
                <a16:creationId xmlns:a16="http://schemas.microsoft.com/office/drawing/2014/main" id="{10B1D58C-926E-DD53-2968-E0D1D410EB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8587" y="5365202"/>
            <a:ext cx="2677537" cy="1029822"/>
          </a:xfrm>
          <a:prstGeom prst="rect">
            <a:avLst/>
          </a:prstGeom>
        </p:spPr>
      </p:pic>
      <p:sp>
        <p:nvSpPr>
          <p:cNvPr id="20" name="TextBox 19">
            <a:extLst>
              <a:ext uri="{FF2B5EF4-FFF2-40B4-BE49-F238E27FC236}">
                <a16:creationId xmlns:a16="http://schemas.microsoft.com/office/drawing/2014/main" id="{7973D497-6E98-0EF6-D1CA-DFC8A9B240E6}"/>
              </a:ext>
            </a:extLst>
          </p:cNvPr>
          <p:cNvSpPr txBox="1"/>
          <p:nvPr/>
        </p:nvSpPr>
        <p:spPr>
          <a:xfrm>
            <a:off x="8872689" y="6278310"/>
            <a:ext cx="3074944" cy="369332"/>
          </a:xfrm>
          <a:prstGeom prst="rect">
            <a:avLst/>
          </a:prstGeom>
          <a:noFill/>
        </p:spPr>
        <p:txBody>
          <a:bodyPr wrap="none" rtlCol="0">
            <a:spAutoFit/>
          </a:bodyPr>
          <a:lstStyle/>
          <a:p>
            <a:r>
              <a:rPr lang="en-US" dirty="0"/>
              <a:t>College of Veterinary Medicine</a:t>
            </a:r>
          </a:p>
        </p:txBody>
      </p:sp>
    </p:spTree>
    <p:extLst>
      <p:ext uri="{BB962C8B-B14F-4D97-AF65-F5344CB8AC3E}">
        <p14:creationId xmlns:p14="http://schemas.microsoft.com/office/powerpoint/2010/main" val="18860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84033-BC9A-44AC-9DA5-D2E57116EEA8}"/>
              </a:ext>
            </a:extLst>
          </p:cNvPr>
          <p:cNvSpPr>
            <a:spLocks noGrp="1"/>
          </p:cNvSpPr>
          <p:nvPr>
            <p:ph type="title"/>
          </p:nvPr>
        </p:nvSpPr>
        <p:spPr>
          <a:xfrm>
            <a:off x="729124" y="241767"/>
            <a:ext cx="11251903" cy="526280"/>
          </a:xfrm>
        </p:spPr>
        <p:txBody>
          <a:bodyPr>
            <a:normAutofit fontScale="90000"/>
          </a:bodyPr>
          <a:lstStyle/>
          <a:p>
            <a:r>
              <a:rPr lang="en-US" dirty="0"/>
              <a:t>General principle of flow cytometry in microbiology</a:t>
            </a:r>
          </a:p>
        </p:txBody>
      </p:sp>
      <p:sp>
        <p:nvSpPr>
          <p:cNvPr id="4" name="Footer Placeholder 3">
            <a:extLst>
              <a:ext uri="{FF2B5EF4-FFF2-40B4-BE49-F238E27FC236}">
                <a16:creationId xmlns:a16="http://schemas.microsoft.com/office/drawing/2014/main" id="{6A36C837-51FF-BC86-E109-1DFCE06FBEF1}"/>
              </a:ext>
            </a:extLst>
          </p:cNvPr>
          <p:cNvSpPr>
            <a:spLocks noGrp="1"/>
          </p:cNvSpPr>
          <p:nvPr>
            <p:ph type="ftr" sz="quarter" idx="11"/>
          </p:nvPr>
        </p:nvSpPr>
        <p:spPr/>
        <p:txBody>
          <a:bodyPr/>
          <a:lstStyle/>
          <a:p>
            <a:r>
              <a:rPr lang="en-US"/>
              <a:t>27 Feb 2024</a:t>
            </a:r>
          </a:p>
        </p:txBody>
      </p:sp>
      <p:sp>
        <p:nvSpPr>
          <p:cNvPr id="5" name="Slide Number Placeholder 4">
            <a:extLst>
              <a:ext uri="{FF2B5EF4-FFF2-40B4-BE49-F238E27FC236}">
                <a16:creationId xmlns:a16="http://schemas.microsoft.com/office/drawing/2014/main" id="{8B96A2F4-EA93-DDC0-5094-6AD622B1BD14}"/>
              </a:ext>
            </a:extLst>
          </p:cNvPr>
          <p:cNvSpPr>
            <a:spLocks noGrp="1"/>
          </p:cNvSpPr>
          <p:nvPr>
            <p:ph type="sldNum" sz="quarter" idx="12"/>
          </p:nvPr>
        </p:nvSpPr>
        <p:spPr/>
        <p:txBody>
          <a:bodyPr/>
          <a:lstStyle/>
          <a:p>
            <a:fld id="{EDF9D697-5A97-4DBF-8C13-4DFBB29D45D2}" type="slidenum">
              <a:rPr lang="en-US" smtClean="0"/>
              <a:t>4</a:t>
            </a:fld>
            <a:endParaRPr lang="en-US"/>
          </a:p>
        </p:txBody>
      </p:sp>
      <p:grpSp>
        <p:nvGrpSpPr>
          <p:cNvPr id="6" name="Group 34">
            <a:extLst>
              <a:ext uri="{FF2B5EF4-FFF2-40B4-BE49-F238E27FC236}">
                <a16:creationId xmlns:a16="http://schemas.microsoft.com/office/drawing/2014/main" id="{1E13E924-A15B-9D38-5590-2FBB208BAC6B}"/>
              </a:ext>
            </a:extLst>
          </p:cNvPr>
          <p:cNvGrpSpPr>
            <a:grpSpLocks noChangeAspect="1"/>
          </p:cNvGrpSpPr>
          <p:nvPr/>
        </p:nvGrpSpPr>
        <p:grpSpPr bwMode="auto">
          <a:xfrm flipH="1">
            <a:off x="3002691" y="3429000"/>
            <a:ext cx="317500" cy="1379538"/>
            <a:chOff x="2614" y="960"/>
            <a:chExt cx="530" cy="2307"/>
          </a:xfrm>
        </p:grpSpPr>
        <p:sp>
          <p:nvSpPr>
            <p:cNvPr id="7" name="Freeform 8">
              <a:extLst>
                <a:ext uri="{FF2B5EF4-FFF2-40B4-BE49-F238E27FC236}">
                  <a16:creationId xmlns:a16="http://schemas.microsoft.com/office/drawing/2014/main" id="{023E038C-EDC5-6752-B5BD-9B38EEC41646}"/>
                </a:ext>
              </a:extLst>
            </p:cNvPr>
            <p:cNvSpPr>
              <a:spLocks noChangeAspect="1"/>
            </p:cNvSpPr>
            <p:nvPr/>
          </p:nvSpPr>
          <p:spPr bwMode="auto">
            <a:xfrm>
              <a:off x="2640" y="1122"/>
              <a:ext cx="459" cy="2121"/>
            </a:xfrm>
            <a:custGeom>
              <a:avLst/>
              <a:gdLst>
                <a:gd name="T0" fmla="*/ 0 w 3558"/>
                <a:gd name="T1" fmla="*/ 0 h 16466"/>
                <a:gd name="T2" fmla="*/ 0 w 3558"/>
                <a:gd name="T3" fmla="*/ 246 h 16466"/>
                <a:gd name="T4" fmla="*/ 30 w 3558"/>
                <a:gd name="T5" fmla="*/ 273 h 16466"/>
                <a:gd name="T6" fmla="*/ 59 w 3558"/>
                <a:gd name="T7" fmla="*/ 246 h 16466"/>
                <a:gd name="T8" fmla="*/ 59 w 3558"/>
                <a:gd name="T9" fmla="*/ 0 h 16466"/>
                <a:gd name="T10" fmla="*/ 0 w 3558"/>
                <a:gd name="T11" fmla="*/ 0 h 16466"/>
                <a:gd name="T12" fmla="*/ 0 60000 65536"/>
                <a:gd name="T13" fmla="*/ 0 60000 65536"/>
                <a:gd name="T14" fmla="*/ 0 60000 65536"/>
                <a:gd name="T15" fmla="*/ 0 60000 65536"/>
                <a:gd name="T16" fmla="*/ 0 60000 65536"/>
                <a:gd name="T17" fmla="*/ 0 60000 65536"/>
                <a:gd name="T18" fmla="*/ 0 w 3558"/>
                <a:gd name="T19" fmla="*/ 0 h 16466"/>
                <a:gd name="T20" fmla="*/ 3558 w 3558"/>
                <a:gd name="T21" fmla="*/ 16466 h 16466"/>
              </a:gdLst>
              <a:ahLst/>
              <a:cxnLst>
                <a:cxn ang="T12">
                  <a:pos x="T0" y="T1"/>
                </a:cxn>
                <a:cxn ang="T13">
                  <a:pos x="T2" y="T3"/>
                </a:cxn>
                <a:cxn ang="T14">
                  <a:pos x="T4" y="T5"/>
                </a:cxn>
                <a:cxn ang="T15">
                  <a:pos x="T6" y="T7"/>
                </a:cxn>
                <a:cxn ang="T16">
                  <a:pos x="T8" y="T9"/>
                </a:cxn>
                <a:cxn ang="T17">
                  <a:pos x="T10" y="T11"/>
                </a:cxn>
              </a:cxnLst>
              <a:rect l="T18" t="T19" r="T20" b="T21"/>
              <a:pathLst>
                <a:path w="3558" h="16466">
                  <a:moveTo>
                    <a:pt x="0" y="0"/>
                  </a:moveTo>
                  <a:cubicBezTo>
                    <a:pt x="0" y="14798"/>
                    <a:pt x="0" y="14798"/>
                    <a:pt x="0" y="14798"/>
                  </a:cubicBezTo>
                  <a:cubicBezTo>
                    <a:pt x="0" y="15720"/>
                    <a:pt x="801" y="16466"/>
                    <a:pt x="1779" y="16466"/>
                  </a:cubicBezTo>
                  <a:cubicBezTo>
                    <a:pt x="2757" y="16466"/>
                    <a:pt x="3558" y="15720"/>
                    <a:pt x="3558" y="14798"/>
                  </a:cubicBezTo>
                  <a:cubicBezTo>
                    <a:pt x="3558" y="0"/>
                    <a:pt x="3558" y="0"/>
                    <a:pt x="3558" y="0"/>
                  </a:cubicBezTo>
                  <a:lnTo>
                    <a:pt x="0" y="0"/>
                  </a:lnTo>
                  <a:close/>
                </a:path>
              </a:pathLst>
            </a:custGeom>
            <a:solidFill>
              <a:srgbClr val="FFF5EE"/>
            </a:solidFill>
            <a:ln w="6350" cap="rnd">
              <a:solidFill>
                <a:srgbClr val="FF6600"/>
              </a:solidFill>
              <a:miter lim="800000"/>
              <a:headEnd/>
              <a:tailEnd/>
            </a:ln>
          </p:spPr>
          <p:txBody>
            <a:bodyPr/>
            <a:lstStyle/>
            <a:p>
              <a:endParaRPr lang="en-US"/>
            </a:p>
          </p:txBody>
        </p:sp>
        <p:sp>
          <p:nvSpPr>
            <p:cNvPr id="8" name="AutoShape 5">
              <a:extLst>
                <a:ext uri="{FF2B5EF4-FFF2-40B4-BE49-F238E27FC236}">
                  <a16:creationId xmlns:a16="http://schemas.microsoft.com/office/drawing/2014/main" id="{C96DAE51-DA3A-6361-9170-CD645172E2F4}"/>
                </a:ext>
              </a:extLst>
            </p:cNvPr>
            <p:cNvSpPr>
              <a:spLocks noChangeAspect="1" noChangeArrowheads="1" noTextEdit="1"/>
            </p:cNvSpPr>
            <p:nvPr/>
          </p:nvSpPr>
          <p:spPr bwMode="auto">
            <a:xfrm>
              <a:off x="2614" y="960"/>
              <a:ext cx="530" cy="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p>
              <a:endParaRPr lang="en-US"/>
            </a:p>
          </p:txBody>
        </p:sp>
        <p:sp>
          <p:nvSpPr>
            <p:cNvPr id="9" name="Freeform 7">
              <a:extLst>
                <a:ext uri="{FF2B5EF4-FFF2-40B4-BE49-F238E27FC236}">
                  <a16:creationId xmlns:a16="http://schemas.microsoft.com/office/drawing/2014/main" id="{5666C40D-49A2-8361-EDF8-BC2B94AF3E0A}"/>
                </a:ext>
              </a:extLst>
            </p:cNvPr>
            <p:cNvSpPr>
              <a:spLocks noChangeAspect="1"/>
            </p:cNvSpPr>
            <p:nvPr/>
          </p:nvSpPr>
          <p:spPr bwMode="auto">
            <a:xfrm>
              <a:off x="2639" y="2198"/>
              <a:ext cx="459" cy="1045"/>
            </a:xfrm>
            <a:custGeom>
              <a:avLst/>
              <a:gdLst>
                <a:gd name="T0" fmla="*/ 0 w 3550"/>
                <a:gd name="T1" fmla="*/ 0 h 8100"/>
                <a:gd name="T2" fmla="*/ 0 w 3550"/>
                <a:gd name="T3" fmla="*/ 107 h 8100"/>
                <a:gd name="T4" fmla="*/ 30 w 3550"/>
                <a:gd name="T5" fmla="*/ 135 h 8100"/>
                <a:gd name="T6" fmla="*/ 59 w 3550"/>
                <a:gd name="T7" fmla="*/ 107 h 8100"/>
                <a:gd name="T8" fmla="*/ 59 w 3550"/>
                <a:gd name="T9" fmla="*/ 0 h 8100"/>
                <a:gd name="T10" fmla="*/ 0 w 3550"/>
                <a:gd name="T11" fmla="*/ 0 h 8100"/>
                <a:gd name="T12" fmla="*/ 0 60000 65536"/>
                <a:gd name="T13" fmla="*/ 0 60000 65536"/>
                <a:gd name="T14" fmla="*/ 0 60000 65536"/>
                <a:gd name="T15" fmla="*/ 0 60000 65536"/>
                <a:gd name="T16" fmla="*/ 0 60000 65536"/>
                <a:gd name="T17" fmla="*/ 0 60000 65536"/>
                <a:gd name="T18" fmla="*/ 0 w 3550"/>
                <a:gd name="T19" fmla="*/ 0 h 8100"/>
                <a:gd name="T20" fmla="*/ 3550 w 3550"/>
                <a:gd name="T21" fmla="*/ 8100 h 8100"/>
              </a:gdLst>
              <a:ahLst/>
              <a:cxnLst>
                <a:cxn ang="T12">
                  <a:pos x="T0" y="T1"/>
                </a:cxn>
                <a:cxn ang="T13">
                  <a:pos x="T2" y="T3"/>
                </a:cxn>
                <a:cxn ang="T14">
                  <a:pos x="T4" y="T5"/>
                </a:cxn>
                <a:cxn ang="T15">
                  <a:pos x="T6" y="T7"/>
                </a:cxn>
                <a:cxn ang="T16">
                  <a:pos x="T8" y="T9"/>
                </a:cxn>
                <a:cxn ang="T17">
                  <a:pos x="T10" y="T11"/>
                </a:cxn>
              </a:cxnLst>
              <a:rect l="T18" t="T19" r="T20" b="T21"/>
              <a:pathLst>
                <a:path w="3550" h="8100">
                  <a:moveTo>
                    <a:pt x="0" y="0"/>
                  </a:moveTo>
                  <a:cubicBezTo>
                    <a:pt x="0" y="6432"/>
                    <a:pt x="0" y="6432"/>
                    <a:pt x="0" y="6432"/>
                  </a:cubicBezTo>
                  <a:cubicBezTo>
                    <a:pt x="0" y="7355"/>
                    <a:pt x="799" y="8100"/>
                    <a:pt x="1775" y="8100"/>
                  </a:cubicBezTo>
                  <a:cubicBezTo>
                    <a:pt x="2752" y="8100"/>
                    <a:pt x="3550" y="7355"/>
                    <a:pt x="3550" y="6432"/>
                  </a:cubicBezTo>
                  <a:cubicBezTo>
                    <a:pt x="3550" y="0"/>
                    <a:pt x="3550" y="0"/>
                    <a:pt x="3550" y="0"/>
                  </a:cubicBezTo>
                  <a:lnTo>
                    <a:pt x="0" y="0"/>
                  </a:lnTo>
                  <a:close/>
                </a:path>
              </a:pathLst>
            </a:custGeom>
            <a:solidFill>
              <a:srgbClr val="99CCFF"/>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0" name="Line 9">
              <a:extLst>
                <a:ext uri="{FF2B5EF4-FFF2-40B4-BE49-F238E27FC236}">
                  <a16:creationId xmlns:a16="http://schemas.microsoft.com/office/drawing/2014/main" id="{921537CD-E94C-9AFF-907C-A8266EAB06BB}"/>
                </a:ext>
              </a:extLst>
            </p:cNvPr>
            <p:cNvSpPr>
              <a:spLocks noChangeAspect="1" noChangeShapeType="1"/>
            </p:cNvSpPr>
            <p:nvPr/>
          </p:nvSpPr>
          <p:spPr bwMode="auto">
            <a:xfrm>
              <a:off x="2816" y="1852"/>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0">
              <a:extLst>
                <a:ext uri="{FF2B5EF4-FFF2-40B4-BE49-F238E27FC236}">
                  <a16:creationId xmlns:a16="http://schemas.microsoft.com/office/drawing/2014/main" id="{CEC3CB50-977D-D63C-59BF-E8D061C0F113}"/>
                </a:ext>
              </a:extLst>
            </p:cNvPr>
            <p:cNvSpPr>
              <a:spLocks noChangeAspect="1" noChangeShapeType="1"/>
            </p:cNvSpPr>
            <p:nvPr/>
          </p:nvSpPr>
          <p:spPr bwMode="auto">
            <a:xfrm>
              <a:off x="2816" y="2043"/>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1">
              <a:extLst>
                <a:ext uri="{FF2B5EF4-FFF2-40B4-BE49-F238E27FC236}">
                  <a16:creationId xmlns:a16="http://schemas.microsoft.com/office/drawing/2014/main" id="{553EC0E1-E7D2-988E-513A-8BB94702FF51}"/>
                </a:ext>
              </a:extLst>
            </p:cNvPr>
            <p:cNvSpPr>
              <a:spLocks noChangeAspect="1" noChangeShapeType="1"/>
            </p:cNvSpPr>
            <p:nvPr/>
          </p:nvSpPr>
          <p:spPr bwMode="auto">
            <a:xfrm>
              <a:off x="2816" y="2234"/>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2">
              <a:extLst>
                <a:ext uri="{FF2B5EF4-FFF2-40B4-BE49-F238E27FC236}">
                  <a16:creationId xmlns:a16="http://schemas.microsoft.com/office/drawing/2014/main" id="{8D6BCB8A-03FC-D49E-9896-6F6D7CA28072}"/>
                </a:ext>
              </a:extLst>
            </p:cNvPr>
            <p:cNvSpPr>
              <a:spLocks noChangeAspect="1" noChangeShapeType="1"/>
            </p:cNvSpPr>
            <p:nvPr/>
          </p:nvSpPr>
          <p:spPr bwMode="auto">
            <a:xfrm>
              <a:off x="2816" y="2425"/>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3">
              <a:extLst>
                <a:ext uri="{FF2B5EF4-FFF2-40B4-BE49-F238E27FC236}">
                  <a16:creationId xmlns:a16="http://schemas.microsoft.com/office/drawing/2014/main" id="{24146F67-7E3B-8554-FD97-F7AB386A49CC}"/>
                </a:ext>
              </a:extLst>
            </p:cNvPr>
            <p:cNvSpPr>
              <a:spLocks noChangeAspect="1" noChangeShapeType="1"/>
            </p:cNvSpPr>
            <p:nvPr/>
          </p:nvSpPr>
          <p:spPr bwMode="auto">
            <a:xfrm>
              <a:off x="2816" y="2615"/>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
              <a:extLst>
                <a:ext uri="{FF2B5EF4-FFF2-40B4-BE49-F238E27FC236}">
                  <a16:creationId xmlns:a16="http://schemas.microsoft.com/office/drawing/2014/main" id="{EE4C5CE1-141E-CD9F-1062-08BBF058C4FE}"/>
                </a:ext>
              </a:extLst>
            </p:cNvPr>
            <p:cNvSpPr>
              <a:spLocks noChangeAspect="1" noChangeShapeType="1"/>
            </p:cNvSpPr>
            <p:nvPr/>
          </p:nvSpPr>
          <p:spPr bwMode="auto">
            <a:xfrm>
              <a:off x="2816" y="2806"/>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5">
              <a:extLst>
                <a:ext uri="{FF2B5EF4-FFF2-40B4-BE49-F238E27FC236}">
                  <a16:creationId xmlns:a16="http://schemas.microsoft.com/office/drawing/2014/main" id="{B42E7748-5A62-3E4E-64A9-0F7FB4E21B39}"/>
                </a:ext>
              </a:extLst>
            </p:cNvPr>
            <p:cNvSpPr>
              <a:spLocks noChangeAspect="1" noChangeShapeType="1"/>
            </p:cNvSpPr>
            <p:nvPr/>
          </p:nvSpPr>
          <p:spPr bwMode="auto">
            <a:xfrm>
              <a:off x="2816" y="2997"/>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6">
              <a:extLst>
                <a:ext uri="{FF2B5EF4-FFF2-40B4-BE49-F238E27FC236}">
                  <a16:creationId xmlns:a16="http://schemas.microsoft.com/office/drawing/2014/main" id="{AEF75717-4D66-81F9-C2F8-238AF9644169}"/>
                </a:ext>
              </a:extLst>
            </p:cNvPr>
            <p:cNvSpPr>
              <a:spLocks noChangeAspect="1" noChangeShapeType="1"/>
            </p:cNvSpPr>
            <p:nvPr/>
          </p:nvSpPr>
          <p:spPr bwMode="auto">
            <a:xfrm>
              <a:off x="2952" y="2139"/>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7">
              <a:extLst>
                <a:ext uri="{FF2B5EF4-FFF2-40B4-BE49-F238E27FC236}">
                  <a16:creationId xmlns:a16="http://schemas.microsoft.com/office/drawing/2014/main" id="{CFC235FE-BF13-1A40-5FC8-9B9F87DB05CB}"/>
                </a:ext>
              </a:extLst>
            </p:cNvPr>
            <p:cNvSpPr>
              <a:spLocks noChangeAspect="1" noChangeShapeType="1"/>
            </p:cNvSpPr>
            <p:nvPr/>
          </p:nvSpPr>
          <p:spPr bwMode="auto">
            <a:xfrm>
              <a:off x="2952" y="2329"/>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8">
              <a:extLst>
                <a:ext uri="{FF2B5EF4-FFF2-40B4-BE49-F238E27FC236}">
                  <a16:creationId xmlns:a16="http://schemas.microsoft.com/office/drawing/2014/main" id="{48C64D49-9B60-374E-0FCF-546D894EA11B}"/>
                </a:ext>
              </a:extLst>
            </p:cNvPr>
            <p:cNvSpPr>
              <a:spLocks noChangeAspect="1" noChangeShapeType="1"/>
            </p:cNvSpPr>
            <p:nvPr/>
          </p:nvSpPr>
          <p:spPr bwMode="auto">
            <a:xfrm>
              <a:off x="2952" y="2520"/>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9">
              <a:extLst>
                <a:ext uri="{FF2B5EF4-FFF2-40B4-BE49-F238E27FC236}">
                  <a16:creationId xmlns:a16="http://schemas.microsoft.com/office/drawing/2014/main" id="{72CDAA25-10A0-A043-2CB0-F8DF6E668359}"/>
                </a:ext>
              </a:extLst>
            </p:cNvPr>
            <p:cNvSpPr>
              <a:spLocks noChangeAspect="1" noChangeShapeType="1"/>
            </p:cNvSpPr>
            <p:nvPr/>
          </p:nvSpPr>
          <p:spPr bwMode="auto">
            <a:xfrm>
              <a:off x="2952" y="2711"/>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0">
              <a:extLst>
                <a:ext uri="{FF2B5EF4-FFF2-40B4-BE49-F238E27FC236}">
                  <a16:creationId xmlns:a16="http://schemas.microsoft.com/office/drawing/2014/main" id="{22B001FC-9C02-FBC0-903A-71C731EBE972}"/>
                </a:ext>
              </a:extLst>
            </p:cNvPr>
            <p:cNvSpPr>
              <a:spLocks noChangeAspect="1" noChangeShapeType="1"/>
            </p:cNvSpPr>
            <p:nvPr/>
          </p:nvSpPr>
          <p:spPr bwMode="auto">
            <a:xfrm>
              <a:off x="2952" y="2902"/>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1">
              <a:extLst>
                <a:ext uri="{FF2B5EF4-FFF2-40B4-BE49-F238E27FC236}">
                  <a16:creationId xmlns:a16="http://schemas.microsoft.com/office/drawing/2014/main" id="{1959C0D1-5462-4623-0BAE-CC6EEDFDA31F}"/>
                </a:ext>
              </a:extLst>
            </p:cNvPr>
            <p:cNvSpPr>
              <a:spLocks noChangeAspect="1" noChangeShapeType="1"/>
            </p:cNvSpPr>
            <p:nvPr/>
          </p:nvSpPr>
          <p:spPr bwMode="auto">
            <a:xfrm>
              <a:off x="2952" y="1948"/>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2">
              <a:extLst>
                <a:ext uri="{FF2B5EF4-FFF2-40B4-BE49-F238E27FC236}">
                  <a16:creationId xmlns:a16="http://schemas.microsoft.com/office/drawing/2014/main" id="{2A37CF74-056A-EFA4-632F-2CA595814668}"/>
                </a:ext>
              </a:extLst>
            </p:cNvPr>
            <p:cNvSpPr>
              <a:spLocks noChangeAspect="1" noChangeShapeType="1"/>
            </p:cNvSpPr>
            <p:nvPr/>
          </p:nvSpPr>
          <p:spPr bwMode="auto">
            <a:xfrm>
              <a:off x="2816" y="1471"/>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3">
              <a:extLst>
                <a:ext uri="{FF2B5EF4-FFF2-40B4-BE49-F238E27FC236}">
                  <a16:creationId xmlns:a16="http://schemas.microsoft.com/office/drawing/2014/main" id="{0009ACAD-98F3-1036-1AAA-44889337AFB6}"/>
                </a:ext>
              </a:extLst>
            </p:cNvPr>
            <p:cNvSpPr>
              <a:spLocks noChangeAspect="1" noChangeShapeType="1"/>
            </p:cNvSpPr>
            <p:nvPr/>
          </p:nvSpPr>
          <p:spPr bwMode="auto">
            <a:xfrm>
              <a:off x="2816" y="1663"/>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4">
              <a:extLst>
                <a:ext uri="{FF2B5EF4-FFF2-40B4-BE49-F238E27FC236}">
                  <a16:creationId xmlns:a16="http://schemas.microsoft.com/office/drawing/2014/main" id="{0DF9E7A8-E760-15AC-B7D5-50432FCD2BFB}"/>
                </a:ext>
              </a:extLst>
            </p:cNvPr>
            <p:cNvSpPr>
              <a:spLocks noChangeAspect="1" noChangeShapeType="1"/>
            </p:cNvSpPr>
            <p:nvPr/>
          </p:nvSpPr>
          <p:spPr bwMode="auto">
            <a:xfrm>
              <a:off x="2952" y="1757"/>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5">
              <a:extLst>
                <a:ext uri="{FF2B5EF4-FFF2-40B4-BE49-F238E27FC236}">
                  <a16:creationId xmlns:a16="http://schemas.microsoft.com/office/drawing/2014/main" id="{46558E64-6E76-9C81-AC32-ECC386C0C5A8}"/>
                </a:ext>
              </a:extLst>
            </p:cNvPr>
            <p:cNvSpPr>
              <a:spLocks noChangeAspect="1" noChangeShapeType="1"/>
            </p:cNvSpPr>
            <p:nvPr/>
          </p:nvSpPr>
          <p:spPr bwMode="auto">
            <a:xfrm>
              <a:off x="2952" y="1566"/>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7" name="Group 30">
              <a:extLst>
                <a:ext uri="{FF2B5EF4-FFF2-40B4-BE49-F238E27FC236}">
                  <a16:creationId xmlns:a16="http://schemas.microsoft.com/office/drawing/2014/main" id="{A518F284-1E66-5A08-A78D-4F032C83C8E7}"/>
                </a:ext>
              </a:extLst>
            </p:cNvPr>
            <p:cNvGrpSpPr>
              <a:grpSpLocks noChangeAspect="1"/>
            </p:cNvGrpSpPr>
            <p:nvPr/>
          </p:nvGrpSpPr>
          <p:grpSpPr bwMode="auto">
            <a:xfrm>
              <a:off x="2617" y="963"/>
              <a:ext cx="516" cy="257"/>
              <a:chOff x="2718" y="1448"/>
              <a:chExt cx="319" cy="159"/>
            </a:xfrm>
          </p:grpSpPr>
          <p:sp>
            <p:nvSpPr>
              <p:cNvPr id="28" name="Freeform 26">
                <a:extLst>
                  <a:ext uri="{FF2B5EF4-FFF2-40B4-BE49-F238E27FC236}">
                    <a16:creationId xmlns:a16="http://schemas.microsoft.com/office/drawing/2014/main" id="{D36E2193-7508-E81C-879B-DA15109805FF}"/>
                  </a:ext>
                </a:extLst>
              </p:cNvPr>
              <p:cNvSpPr>
                <a:spLocks noChangeAspect="1"/>
              </p:cNvSpPr>
              <p:nvPr/>
            </p:nvSpPr>
            <p:spPr bwMode="auto">
              <a:xfrm>
                <a:off x="2718" y="1448"/>
                <a:ext cx="319" cy="159"/>
              </a:xfrm>
              <a:custGeom>
                <a:avLst/>
                <a:gdLst>
                  <a:gd name="T0" fmla="*/ 13 w 4000"/>
                  <a:gd name="T1" fmla="*/ 0 h 2000"/>
                  <a:gd name="T2" fmla="*/ 0 w 4000"/>
                  <a:gd name="T3" fmla="*/ 2 h 2000"/>
                  <a:gd name="T4" fmla="*/ 0 w 4000"/>
                  <a:gd name="T5" fmla="*/ 11 h 2000"/>
                  <a:gd name="T6" fmla="*/ 13 w 4000"/>
                  <a:gd name="T7" fmla="*/ 13 h 2000"/>
                  <a:gd name="T8" fmla="*/ 25 w 4000"/>
                  <a:gd name="T9" fmla="*/ 11 h 2000"/>
                  <a:gd name="T10" fmla="*/ 25 w 4000"/>
                  <a:gd name="T11" fmla="*/ 2 h 2000"/>
                  <a:gd name="T12" fmla="*/ 13 w 4000"/>
                  <a:gd name="T13" fmla="*/ 0 h 2000"/>
                  <a:gd name="T14" fmla="*/ 0 60000 65536"/>
                  <a:gd name="T15" fmla="*/ 0 60000 65536"/>
                  <a:gd name="T16" fmla="*/ 0 60000 65536"/>
                  <a:gd name="T17" fmla="*/ 0 60000 65536"/>
                  <a:gd name="T18" fmla="*/ 0 60000 65536"/>
                  <a:gd name="T19" fmla="*/ 0 60000 65536"/>
                  <a:gd name="T20" fmla="*/ 0 60000 65536"/>
                  <a:gd name="T21" fmla="*/ 0 w 4000"/>
                  <a:gd name="T22" fmla="*/ 0 h 2000"/>
                  <a:gd name="T23" fmla="*/ 4000 w 4000"/>
                  <a:gd name="T24" fmla="*/ 2000 h 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2000">
                    <a:moveTo>
                      <a:pt x="2000" y="0"/>
                    </a:moveTo>
                    <a:cubicBezTo>
                      <a:pt x="896" y="0"/>
                      <a:pt x="0" y="112"/>
                      <a:pt x="0" y="250"/>
                    </a:cubicBezTo>
                    <a:lnTo>
                      <a:pt x="0" y="1750"/>
                    </a:lnTo>
                    <a:cubicBezTo>
                      <a:pt x="0" y="1889"/>
                      <a:pt x="896" y="2000"/>
                      <a:pt x="2000" y="2000"/>
                    </a:cubicBezTo>
                    <a:cubicBezTo>
                      <a:pt x="3105" y="2000"/>
                      <a:pt x="4000" y="1889"/>
                      <a:pt x="4000" y="1750"/>
                    </a:cubicBezTo>
                    <a:lnTo>
                      <a:pt x="4000" y="250"/>
                    </a:lnTo>
                    <a:cubicBezTo>
                      <a:pt x="4000" y="112"/>
                      <a:pt x="3105" y="0"/>
                      <a:pt x="2000" y="0"/>
                    </a:cubicBezTo>
                    <a:close/>
                  </a:path>
                </a:pathLst>
              </a:custGeom>
              <a:solidFill>
                <a:srgbClr val="FF66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29" name="Oval 27">
                <a:extLst>
                  <a:ext uri="{FF2B5EF4-FFF2-40B4-BE49-F238E27FC236}">
                    <a16:creationId xmlns:a16="http://schemas.microsoft.com/office/drawing/2014/main" id="{F63C5414-BE56-92BF-F34F-3EEDF74FF531}"/>
                  </a:ext>
                </a:extLst>
              </p:cNvPr>
              <p:cNvSpPr>
                <a:spLocks noChangeAspect="1" noChangeArrowheads="1"/>
              </p:cNvSpPr>
              <p:nvPr/>
            </p:nvSpPr>
            <p:spPr bwMode="auto">
              <a:xfrm>
                <a:off x="2718" y="1448"/>
                <a:ext cx="319" cy="39"/>
              </a:xfrm>
              <a:prstGeom prst="ellipse">
                <a:avLst/>
              </a:prstGeom>
              <a:solidFill>
                <a:srgbClr val="FF8432"/>
              </a:solidFill>
              <a:ln>
                <a:noFill/>
              </a:ln>
              <a:extLst>
                <a:ext uri="{91240B29-F687-4F45-9708-019B960494DF}">
                  <a14:hiddenLine xmlns:a14="http://schemas.microsoft.com/office/drawing/2010/main" w="6350">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 name="Freeform 28">
                <a:extLst>
                  <a:ext uri="{FF2B5EF4-FFF2-40B4-BE49-F238E27FC236}">
                    <a16:creationId xmlns:a16="http://schemas.microsoft.com/office/drawing/2014/main" id="{DDC3F36A-F60C-49DD-AEE9-E25EA3EEAEDA}"/>
                  </a:ext>
                </a:extLst>
              </p:cNvPr>
              <p:cNvSpPr>
                <a:spLocks noChangeAspect="1"/>
              </p:cNvSpPr>
              <p:nvPr/>
            </p:nvSpPr>
            <p:spPr bwMode="auto">
              <a:xfrm>
                <a:off x="2718" y="1448"/>
                <a:ext cx="319" cy="159"/>
              </a:xfrm>
              <a:custGeom>
                <a:avLst/>
                <a:gdLst>
                  <a:gd name="T0" fmla="*/ 13 w 4000"/>
                  <a:gd name="T1" fmla="*/ 0 h 2000"/>
                  <a:gd name="T2" fmla="*/ 0 w 4000"/>
                  <a:gd name="T3" fmla="*/ 2 h 2000"/>
                  <a:gd name="T4" fmla="*/ 0 w 4000"/>
                  <a:gd name="T5" fmla="*/ 11 h 2000"/>
                  <a:gd name="T6" fmla="*/ 13 w 4000"/>
                  <a:gd name="T7" fmla="*/ 13 h 2000"/>
                  <a:gd name="T8" fmla="*/ 25 w 4000"/>
                  <a:gd name="T9" fmla="*/ 11 h 2000"/>
                  <a:gd name="T10" fmla="*/ 25 w 4000"/>
                  <a:gd name="T11" fmla="*/ 2 h 2000"/>
                  <a:gd name="T12" fmla="*/ 13 w 4000"/>
                  <a:gd name="T13" fmla="*/ 0 h 2000"/>
                  <a:gd name="T14" fmla="*/ 0 60000 65536"/>
                  <a:gd name="T15" fmla="*/ 0 60000 65536"/>
                  <a:gd name="T16" fmla="*/ 0 60000 65536"/>
                  <a:gd name="T17" fmla="*/ 0 60000 65536"/>
                  <a:gd name="T18" fmla="*/ 0 60000 65536"/>
                  <a:gd name="T19" fmla="*/ 0 60000 65536"/>
                  <a:gd name="T20" fmla="*/ 0 60000 65536"/>
                  <a:gd name="T21" fmla="*/ 0 w 4000"/>
                  <a:gd name="T22" fmla="*/ 0 h 2000"/>
                  <a:gd name="T23" fmla="*/ 4000 w 4000"/>
                  <a:gd name="T24" fmla="*/ 2000 h 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2000">
                    <a:moveTo>
                      <a:pt x="2000" y="0"/>
                    </a:moveTo>
                    <a:cubicBezTo>
                      <a:pt x="896" y="0"/>
                      <a:pt x="0" y="112"/>
                      <a:pt x="0" y="250"/>
                    </a:cubicBezTo>
                    <a:lnTo>
                      <a:pt x="0" y="1750"/>
                    </a:lnTo>
                    <a:cubicBezTo>
                      <a:pt x="0" y="1889"/>
                      <a:pt x="896" y="2000"/>
                      <a:pt x="2000" y="2000"/>
                    </a:cubicBezTo>
                    <a:cubicBezTo>
                      <a:pt x="3105" y="2000"/>
                      <a:pt x="4000" y="1889"/>
                      <a:pt x="4000" y="1750"/>
                    </a:cubicBezTo>
                    <a:lnTo>
                      <a:pt x="4000" y="250"/>
                    </a:lnTo>
                    <a:cubicBezTo>
                      <a:pt x="4000" y="112"/>
                      <a:pt x="3105" y="0"/>
                      <a:pt x="20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A95BB22E-C4D0-78D2-6E07-8F668298116A}"/>
                  </a:ext>
                </a:extLst>
              </p:cNvPr>
              <p:cNvSpPr>
                <a:spLocks noChangeAspect="1"/>
              </p:cNvSpPr>
              <p:nvPr/>
            </p:nvSpPr>
            <p:spPr bwMode="auto">
              <a:xfrm>
                <a:off x="2718" y="1467"/>
                <a:ext cx="319" cy="20"/>
              </a:xfrm>
              <a:custGeom>
                <a:avLst/>
                <a:gdLst>
                  <a:gd name="T0" fmla="*/ 0 w 319"/>
                  <a:gd name="T1" fmla="*/ 0 h 20"/>
                  <a:gd name="T2" fmla="*/ 159 w 319"/>
                  <a:gd name="T3" fmla="*/ 20 h 20"/>
                  <a:gd name="T4" fmla="*/ 319 w 319"/>
                  <a:gd name="T5" fmla="*/ 0 h 20"/>
                  <a:gd name="T6" fmla="*/ 0 60000 65536"/>
                  <a:gd name="T7" fmla="*/ 0 60000 65536"/>
                  <a:gd name="T8" fmla="*/ 0 60000 65536"/>
                  <a:gd name="T9" fmla="*/ 0 w 319"/>
                  <a:gd name="T10" fmla="*/ 0 h 20"/>
                  <a:gd name="T11" fmla="*/ 319 w 319"/>
                  <a:gd name="T12" fmla="*/ 20 h 20"/>
                </a:gdLst>
                <a:ahLst/>
                <a:cxnLst>
                  <a:cxn ang="T6">
                    <a:pos x="T0" y="T1"/>
                  </a:cxn>
                  <a:cxn ang="T7">
                    <a:pos x="T2" y="T3"/>
                  </a:cxn>
                  <a:cxn ang="T8">
                    <a:pos x="T4" y="T5"/>
                  </a:cxn>
                </a:cxnLst>
                <a:rect l="T9" t="T10" r="T11" b="T12"/>
                <a:pathLst>
                  <a:path w="319" h="20">
                    <a:moveTo>
                      <a:pt x="0" y="0"/>
                    </a:moveTo>
                    <a:cubicBezTo>
                      <a:pt x="0" y="12"/>
                      <a:pt x="71" y="20"/>
                      <a:pt x="159" y="20"/>
                    </a:cubicBezTo>
                    <a:cubicBezTo>
                      <a:pt x="247" y="20"/>
                      <a:pt x="319" y="12"/>
                      <a:pt x="319"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round/>
                    <a:headEnd/>
                    <a:tailEnd/>
                  </a14:hiddenLine>
                </a:ext>
              </a:extLst>
            </p:spPr>
            <p:txBody>
              <a:bodyPr/>
              <a:lstStyle/>
              <a:p>
                <a:endParaRPr lang="en-US"/>
              </a:p>
            </p:txBody>
          </p:sp>
        </p:grpSp>
      </p:grpSp>
      <p:grpSp>
        <p:nvGrpSpPr>
          <p:cNvPr id="32" name="Group 82">
            <a:extLst>
              <a:ext uri="{FF2B5EF4-FFF2-40B4-BE49-F238E27FC236}">
                <a16:creationId xmlns:a16="http://schemas.microsoft.com/office/drawing/2014/main" id="{99FBF189-B68E-05B3-21A5-F1192ECD6929}"/>
              </a:ext>
            </a:extLst>
          </p:cNvPr>
          <p:cNvGrpSpPr>
            <a:grpSpLocks noChangeAspect="1"/>
          </p:cNvGrpSpPr>
          <p:nvPr/>
        </p:nvGrpSpPr>
        <p:grpSpPr bwMode="auto">
          <a:xfrm>
            <a:off x="439552" y="4647084"/>
            <a:ext cx="1139825" cy="638175"/>
            <a:chOff x="1521" y="878"/>
            <a:chExt cx="2718" cy="1522"/>
          </a:xfrm>
        </p:grpSpPr>
        <p:sp>
          <p:nvSpPr>
            <p:cNvPr id="33" name="Oval 83">
              <a:extLst>
                <a:ext uri="{FF2B5EF4-FFF2-40B4-BE49-F238E27FC236}">
                  <a16:creationId xmlns:a16="http://schemas.microsoft.com/office/drawing/2014/main" id="{78FC0AAF-1FF3-7E6C-6DFF-A301EC6AFBE0}"/>
                </a:ext>
              </a:extLst>
            </p:cNvPr>
            <p:cNvSpPr>
              <a:spLocks noChangeAspect="1" noChangeArrowheads="1"/>
            </p:cNvSpPr>
            <p:nvPr/>
          </p:nvSpPr>
          <p:spPr bwMode="auto">
            <a:xfrm>
              <a:off x="1521" y="1200"/>
              <a:ext cx="2718" cy="1077"/>
            </a:xfrm>
            <a:prstGeom prst="ellipse">
              <a:avLst/>
            </a:prstGeom>
            <a:solidFill>
              <a:srgbClr val="99CCFF"/>
            </a:solidFill>
            <a:ln>
              <a:noFill/>
            </a:ln>
            <a:extLst>
              <a:ext uri="{91240B29-F687-4F45-9708-019B960494DF}">
                <a14:hiddenLine xmlns:a14="http://schemas.microsoft.com/office/drawing/2010/main" w="6350">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 name="Freeform 84">
              <a:extLst>
                <a:ext uri="{FF2B5EF4-FFF2-40B4-BE49-F238E27FC236}">
                  <a16:creationId xmlns:a16="http://schemas.microsoft.com/office/drawing/2014/main" id="{5A501705-F14A-BD79-706A-06DBD014F7AD}"/>
                </a:ext>
              </a:extLst>
            </p:cNvPr>
            <p:cNvSpPr>
              <a:spLocks noChangeAspect="1"/>
            </p:cNvSpPr>
            <p:nvPr/>
          </p:nvSpPr>
          <p:spPr bwMode="auto">
            <a:xfrm>
              <a:off x="1521" y="878"/>
              <a:ext cx="2718" cy="964"/>
            </a:xfrm>
            <a:custGeom>
              <a:avLst/>
              <a:gdLst>
                <a:gd name="T0" fmla="*/ 0 w 1151"/>
                <a:gd name="T1" fmla="*/ 2278 h 408"/>
                <a:gd name="T2" fmla="*/ 3207 w 1151"/>
                <a:gd name="T3" fmla="*/ 1004 h 408"/>
                <a:gd name="T4" fmla="*/ 6418 w 1151"/>
                <a:gd name="T5" fmla="*/ 2278 h 408"/>
                <a:gd name="T6" fmla="*/ 6418 w 1151"/>
                <a:gd name="T7" fmla="*/ 1274 h 408"/>
                <a:gd name="T8" fmla="*/ 3207 w 1151"/>
                <a:gd name="T9" fmla="*/ 0 h 408"/>
                <a:gd name="T10" fmla="*/ 0 w 1151"/>
                <a:gd name="T11" fmla="*/ 1274 h 408"/>
                <a:gd name="T12" fmla="*/ 0 w 1151"/>
                <a:gd name="T13" fmla="*/ 2278 h 408"/>
                <a:gd name="T14" fmla="*/ 0 60000 65536"/>
                <a:gd name="T15" fmla="*/ 0 60000 65536"/>
                <a:gd name="T16" fmla="*/ 0 60000 65536"/>
                <a:gd name="T17" fmla="*/ 0 60000 65536"/>
                <a:gd name="T18" fmla="*/ 0 60000 65536"/>
                <a:gd name="T19" fmla="*/ 0 60000 65536"/>
                <a:gd name="T20" fmla="*/ 0 60000 65536"/>
                <a:gd name="T21" fmla="*/ 0 w 1151"/>
                <a:gd name="T22" fmla="*/ 0 h 408"/>
                <a:gd name="T23" fmla="*/ 1151 w 1151"/>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1" h="408">
                  <a:moveTo>
                    <a:pt x="0" y="408"/>
                  </a:moveTo>
                  <a:cubicBezTo>
                    <a:pt x="0" y="282"/>
                    <a:pt x="258" y="180"/>
                    <a:pt x="575" y="180"/>
                  </a:cubicBezTo>
                  <a:cubicBezTo>
                    <a:pt x="893" y="180"/>
                    <a:pt x="1151" y="282"/>
                    <a:pt x="1151" y="408"/>
                  </a:cubicBezTo>
                  <a:cubicBezTo>
                    <a:pt x="1151" y="228"/>
                    <a:pt x="1151" y="228"/>
                    <a:pt x="1151" y="228"/>
                  </a:cubicBezTo>
                  <a:cubicBezTo>
                    <a:pt x="1151" y="102"/>
                    <a:pt x="893" y="0"/>
                    <a:pt x="575" y="0"/>
                  </a:cubicBezTo>
                  <a:cubicBezTo>
                    <a:pt x="258" y="0"/>
                    <a:pt x="0" y="102"/>
                    <a:pt x="0" y="228"/>
                  </a:cubicBezTo>
                  <a:lnTo>
                    <a:pt x="0" y="408"/>
                  </a:lnTo>
                  <a:close/>
                </a:path>
              </a:pathLst>
            </a:custGeom>
            <a:solidFill>
              <a:srgbClr val="FFF5EE"/>
            </a:solidFill>
            <a:ln w="6350" cap="rnd">
              <a:solidFill>
                <a:srgbClr val="FF6600"/>
              </a:solidFill>
              <a:round/>
              <a:headEnd/>
              <a:tailEnd/>
            </a:ln>
          </p:spPr>
          <p:txBody>
            <a:bodyPr/>
            <a:lstStyle/>
            <a:p>
              <a:endParaRPr lang="en-US"/>
            </a:p>
          </p:txBody>
        </p:sp>
        <p:sp>
          <p:nvSpPr>
            <p:cNvPr id="35" name="Freeform 85">
              <a:extLst>
                <a:ext uri="{FF2B5EF4-FFF2-40B4-BE49-F238E27FC236}">
                  <a16:creationId xmlns:a16="http://schemas.microsoft.com/office/drawing/2014/main" id="{CCD30F03-3C80-422C-D432-B7DCEF10B8D2}"/>
                </a:ext>
              </a:extLst>
            </p:cNvPr>
            <p:cNvSpPr>
              <a:spLocks noChangeAspect="1"/>
            </p:cNvSpPr>
            <p:nvPr/>
          </p:nvSpPr>
          <p:spPr bwMode="auto">
            <a:xfrm>
              <a:off x="1521" y="1436"/>
              <a:ext cx="2718" cy="964"/>
            </a:xfrm>
            <a:custGeom>
              <a:avLst/>
              <a:gdLst>
                <a:gd name="T0" fmla="*/ 0 w 1151"/>
                <a:gd name="T1" fmla="*/ 1004 h 408"/>
                <a:gd name="T2" fmla="*/ 3207 w 1151"/>
                <a:gd name="T3" fmla="*/ 2278 h 408"/>
                <a:gd name="T4" fmla="*/ 6418 w 1151"/>
                <a:gd name="T5" fmla="*/ 1004 h 408"/>
                <a:gd name="T6" fmla="*/ 6418 w 1151"/>
                <a:gd name="T7" fmla="*/ 0 h 408"/>
                <a:gd name="T8" fmla="*/ 3207 w 1151"/>
                <a:gd name="T9" fmla="*/ 1274 h 408"/>
                <a:gd name="T10" fmla="*/ 0 w 1151"/>
                <a:gd name="T11" fmla="*/ 0 h 408"/>
                <a:gd name="T12" fmla="*/ 0 w 1151"/>
                <a:gd name="T13" fmla="*/ 1004 h 408"/>
                <a:gd name="T14" fmla="*/ 0 60000 65536"/>
                <a:gd name="T15" fmla="*/ 0 60000 65536"/>
                <a:gd name="T16" fmla="*/ 0 60000 65536"/>
                <a:gd name="T17" fmla="*/ 0 60000 65536"/>
                <a:gd name="T18" fmla="*/ 0 60000 65536"/>
                <a:gd name="T19" fmla="*/ 0 60000 65536"/>
                <a:gd name="T20" fmla="*/ 0 60000 65536"/>
                <a:gd name="T21" fmla="*/ 0 w 1151"/>
                <a:gd name="T22" fmla="*/ 0 h 408"/>
                <a:gd name="T23" fmla="*/ 1151 w 1151"/>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1" h="408">
                  <a:moveTo>
                    <a:pt x="0" y="180"/>
                  </a:moveTo>
                  <a:cubicBezTo>
                    <a:pt x="0" y="306"/>
                    <a:pt x="258" y="408"/>
                    <a:pt x="575" y="408"/>
                  </a:cubicBezTo>
                  <a:cubicBezTo>
                    <a:pt x="893" y="408"/>
                    <a:pt x="1151" y="306"/>
                    <a:pt x="1151" y="180"/>
                  </a:cubicBezTo>
                  <a:cubicBezTo>
                    <a:pt x="1151" y="0"/>
                    <a:pt x="1151" y="0"/>
                    <a:pt x="1151" y="0"/>
                  </a:cubicBezTo>
                  <a:cubicBezTo>
                    <a:pt x="1151" y="126"/>
                    <a:pt x="893" y="228"/>
                    <a:pt x="575" y="228"/>
                  </a:cubicBezTo>
                  <a:cubicBezTo>
                    <a:pt x="258" y="228"/>
                    <a:pt x="0" y="126"/>
                    <a:pt x="0" y="0"/>
                  </a:cubicBezTo>
                  <a:lnTo>
                    <a:pt x="0" y="180"/>
                  </a:lnTo>
                  <a:close/>
                </a:path>
              </a:pathLst>
            </a:custGeom>
            <a:solidFill>
              <a:srgbClr val="FFF5EE"/>
            </a:solidFill>
            <a:ln w="6350" cap="rnd">
              <a:solidFill>
                <a:srgbClr val="FF6600"/>
              </a:solidFill>
              <a:round/>
              <a:headEnd/>
              <a:tailEnd/>
            </a:ln>
          </p:spPr>
          <p:txBody>
            <a:bodyPr/>
            <a:lstStyle/>
            <a:p>
              <a:endParaRPr lang="en-US"/>
            </a:p>
          </p:txBody>
        </p:sp>
      </p:grpSp>
      <p:grpSp>
        <p:nvGrpSpPr>
          <p:cNvPr id="36" name="Group 27">
            <a:extLst>
              <a:ext uri="{FF2B5EF4-FFF2-40B4-BE49-F238E27FC236}">
                <a16:creationId xmlns:a16="http://schemas.microsoft.com/office/drawing/2014/main" id="{DB5AFA6F-3470-87BB-A121-02DC0FA8417E}"/>
              </a:ext>
            </a:extLst>
          </p:cNvPr>
          <p:cNvGrpSpPr>
            <a:grpSpLocks noChangeAspect="1"/>
          </p:cNvGrpSpPr>
          <p:nvPr/>
        </p:nvGrpSpPr>
        <p:grpSpPr bwMode="auto">
          <a:xfrm rot="8618906">
            <a:off x="403912" y="2557588"/>
            <a:ext cx="1371600" cy="744538"/>
            <a:chOff x="1801" y="1248"/>
            <a:chExt cx="2160" cy="1172"/>
          </a:xfrm>
        </p:grpSpPr>
        <p:sp>
          <p:nvSpPr>
            <p:cNvPr id="37" name="Freeform 28">
              <a:extLst>
                <a:ext uri="{FF2B5EF4-FFF2-40B4-BE49-F238E27FC236}">
                  <a16:creationId xmlns:a16="http://schemas.microsoft.com/office/drawing/2014/main" id="{4055F4CC-800F-A166-A1E9-9C66B911CC9B}"/>
                </a:ext>
              </a:extLst>
            </p:cNvPr>
            <p:cNvSpPr>
              <a:spLocks noChangeAspect="1"/>
            </p:cNvSpPr>
            <p:nvPr/>
          </p:nvSpPr>
          <p:spPr bwMode="auto">
            <a:xfrm>
              <a:off x="2382" y="2134"/>
              <a:ext cx="1531" cy="286"/>
            </a:xfrm>
            <a:custGeom>
              <a:avLst/>
              <a:gdLst>
                <a:gd name="T0" fmla="*/ 3216 w 648"/>
                <a:gd name="T1" fmla="*/ 619 h 121"/>
                <a:gd name="T2" fmla="*/ 3053 w 648"/>
                <a:gd name="T3" fmla="*/ 676 h 121"/>
                <a:gd name="T4" fmla="*/ 324 w 648"/>
                <a:gd name="T5" fmla="*/ 676 h 121"/>
                <a:gd name="T6" fmla="*/ 12 w 648"/>
                <a:gd name="T7" fmla="*/ 451 h 121"/>
                <a:gd name="T8" fmla="*/ 0 w 648"/>
                <a:gd name="T9" fmla="*/ 447 h 121"/>
                <a:gd name="T10" fmla="*/ 402 w 648"/>
                <a:gd name="T11" fmla="*/ 0 h 121"/>
                <a:gd name="T12" fmla="*/ 725 w 648"/>
                <a:gd name="T13" fmla="*/ 229 h 121"/>
                <a:gd name="T14" fmla="*/ 3454 w 648"/>
                <a:gd name="T15" fmla="*/ 229 h 121"/>
                <a:gd name="T16" fmla="*/ 3617 w 648"/>
                <a:gd name="T17" fmla="*/ 173 h 121"/>
                <a:gd name="T18" fmla="*/ 3216 w 648"/>
                <a:gd name="T19" fmla="*/ 619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8"/>
                <a:gd name="T31" fmla="*/ 0 h 121"/>
                <a:gd name="T32" fmla="*/ 648 w 648"/>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8" h="121">
                  <a:moveTo>
                    <a:pt x="576" y="111"/>
                  </a:moveTo>
                  <a:cubicBezTo>
                    <a:pt x="568" y="117"/>
                    <a:pt x="558" y="121"/>
                    <a:pt x="547" y="121"/>
                  </a:cubicBezTo>
                  <a:cubicBezTo>
                    <a:pt x="58" y="121"/>
                    <a:pt x="58" y="121"/>
                    <a:pt x="58" y="121"/>
                  </a:cubicBezTo>
                  <a:cubicBezTo>
                    <a:pt x="35" y="120"/>
                    <a:pt x="12" y="105"/>
                    <a:pt x="2" y="81"/>
                  </a:cubicBezTo>
                  <a:cubicBezTo>
                    <a:pt x="0" y="80"/>
                    <a:pt x="0" y="80"/>
                    <a:pt x="0" y="80"/>
                  </a:cubicBezTo>
                  <a:cubicBezTo>
                    <a:pt x="72" y="0"/>
                    <a:pt x="72" y="0"/>
                    <a:pt x="72" y="0"/>
                  </a:cubicBezTo>
                  <a:cubicBezTo>
                    <a:pt x="72" y="0"/>
                    <a:pt x="86" y="40"/>
                    <a:pt x="130" y="41"/>
                  </a:cubicBezTo>
                  <a:cubicBezTo>
                    <a:pt x="130" y="41"/>
                    <a:pt x="130" y="41"/>
                    <a:pt x="619" y="41"/>
                  </a:cubicBezTo>
                  <a:cubicBezTo>
                    <a:pt x="630" y="41"/>
                    <a:pt x="640" y="37"/>
                    <a:pt x="648" y="31"/>
                  </a:cubicBezTo>
                  <a:lnTo>
                    <a:pt x="576" y="111"/>
                  </a:lnTo>
                  <a:close/>
                </a:path>
              </a:pathLst>
            </a:custGeom>
            <a:solidFill>
              <a:srgbClr val="FFF5EE"/>
            </a:solidFill>
            <a:ln w="6350" cap="rnd">
              <a:solidFill>
                <a:srgbClr val="FF6600"/>
              </a:solidFill>
              <a:miter lim="800000"/>
              <a:headEnd/>
              <a:tailEnd/>
            </a:ln>
          </p:spPr>
          <p:txBody>
            <a:bodyPr/>
            <a:lstStyle/>
            <a:p>
              <a:endParaRPr lang="en-US"/>
            </a:p>
          </p:txBody>
        </p:sp>
        <p:sp>
          <p:nvSpPr>
            <p:cNvPr id="38" name="Freeform 29">
              <a:extLst>
                <a:ext uri="{FF2B5EF4-FFF2-40B4-BE49-F238E27FC236}">
                  <a16:creationId xmlns:a16="http://schemas.microsoft.com/office/drawing/2014/main" id="{5879B513-B424-E4F2-6E21-8F3CE34525AB}"/>
                </a:ext>
              </a:extLst>
            </p:cNvPr>
            <p:cNvSpPr>
              <a:spLocks noChangeAspect="1"/>
            </p:cNvSpPr>
            <p:nvPr/>
          </p:nvSpPr>
          <p:spPr bwMode="auto">
            <a:xfrm>
              <a:off x="2244" y="1248"/>
              <a:ext cx="1717" cy="980"/>
            </a:xfrm>
            <a:custGeom>
              <a:avLst/>
              <a:gdLst>
                <a:gd name="T0" fmla="*/ 4027 w 727"/>
                <a:gd name="T1" fmla="*/ 1974 h 415"/>
                <a:gd name="T2" fmla="*/ 3772 w 727"/>
                <a:gd name="T3" fmla="*/ 2314 h 415"/>
                <a:gd name="T4" fmla="*/ 1049 w 727"/>
                <a:gd name="T5" fmla="*/ 2314 h 415"/>
                <a:gd name="T6" fmla="*/ 730 w 727"/>
                <a:gd name="T7" fmla="*/ 2085 h 415"/>
                <a:gd name="T8" fmla="*/ 725 w 727"/>
                <a:gd name="T9" fmla="*/ 2080 h 415"/>
                <a:gd name="T10" fmla="*/ 720 w 727"/>
                <a:gd name="T11" fmla="*/ 2080 h 415"/>
                <a:gd name="T12" fmla="*/ 73 w 727"/>
                <a:gd name="T13" fmla="*/ 1155 h 415"/>
                <a:gd name="T14" fmla="*/ 73 w 727"/>
                <a:gd name="T15" fmla="*/ 1155 h 415"/>
                <a:gd name="T16" fmla="*/ 73 w 727"/>
                <a:gd name="T17" fmla="*/ 1155 h 415"/>
                <a:gd name="T18" fmla="*/ 451 w 727"/>
                <a:gd name="T19" fmla="*/ 234 h 415"/>
                <a:gd name="T20" fmla="*/ 468 w 727"/>
                <a:gd name="T21" fmla="*/ 234 h 415"/>
                <a:gd name="T22" fmla="*/ 468 w 727"/>
                <a:gd name="T23" fmla="*/ 217 h 415"/>
                <a:gd name="T24" fmla="*/ 451 w 727"/>
                <a:gd name="T25" fmla="*/ 217 h 415"/>
                <a:gd name="T26" fmla="*/ 451 w 727"/>
                <a:gd name="T27" fmla="*/ 205 h 415"/>
                <a:gd name="T28" fmla="*/ 451 w 727"/>
                <a:gd name="T29" fmla="*/ 217 h 415"/>
                <a:gd name="T30" fmla="*/ 468 w 727"/>
                <a:gd name="T31" fmla="*/ 217 h 415"/>
                <a:gd name="T32" fmla="*/ 725 w 727"/>
                <a:gd name="T33" fmla="*/ 0 h 415"/>
                <a:gd name="T34" fmla="*/ 3448 w 727"/>
                <a:gd name="T35" fmla="*/ 12 h 415"/>
                <a:gd name="T36" fmla="*/ 3805 w 727"/>
                <a:gd name="T37" fmla="*/ 345 h 415"/>
                <a:gd name="T38" fmla="*/ 4027 w 727"/>
                <a:gd name="T39" fmla="*/ 1974 h 4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7"/>
                <a:gd name="T61" fmla="*/ 0 h 415"/>
                <a:gd name="T62" fmla="*/ 727 w 727"/>
                <a:gd name="T63" fmla="*/ 415 h 4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7" h="415">
                  <a:moveTo>
                    <a:pt x="722" y="354"/>
                  </a:moveTo>
                  <a:cubicBezTo>
                    <a:pt x="727" y="387"/>
                    <a:pt x="707" y="415"/>
                    <a:pt x="676" y="415"/>
                  </a:cubicBezTo>
                  <a:cubicBezTo>
                    <a:pt x="188" y="415"/>
                    <a:pt x="188" y="415"/>
                    <a:pt x="188" y="415"/>
                  </a:cubicBezTo>
                  <a:cubicBezTo>
                    <a:pt x="164" y="415"/>
                    <a:pt x="142" y="398"/>
                    <a:pt x="131" y="374"/>
                  </a:cubicBezTo>
                  <a:cubicBezTo>
                    <a:pt x="130" y="373"/>
                    <a:pt x="130" y="373"/>
                    <a:pt x="130" y="373"/>
                  </a:cubicBezTo>
                  <a:cubicBezTo>
                    <a:pt x="129" y="373"/>
                    <a:pt x="129" y="373"/>
                    <a:pt x="129" y="373"/>
                  </a:cubicBezTo>
                  <a:cubicBezTo>
                    <a:pt x="78" y="371"/>
                    <a:pt x="26" y="298"/>
                    <a:pt x="13" y="207"/>
                  </a:cubicBezTo>
                  <a:cubicBezTo>
                    <a:pt x="13" y="207"/>
                    <a:pt x="13" y="207"/>
                    <a:pt x="13" y="207"/>
                  </a:cubicBezTo>
                  <a:cubicBezTo>
                    <a:pt x="13" y="207"/>
                    <a:pt x="13" y="207"/>
                    <a:pt x="13" y="207"/>
                  </a:cubicBezTo>
                  <a:cubicBezTo>
                    <a:pt x="0" y="116"/>
                    <a:pt x="32" y="44"/>
                    <a:pt x="81" y="42"/>
                  </a:cubicBezTo>
                  <a:cubicBezTo>
                    <a:pt x="84" y="42"/>
                    <a:pt x="84" y="42"/>
                    <a:pt x="84" y="42"/>
                  </a:cubicBezTo>
                  <a:cubicBezTo>
                    <a:pt x="84" y="39"/>
                    <a:pt x="84" y="39"/>
                    <a:pt x="84" y="39"/>
                  </a:cubicBezTo>
                  <a:cubicBezTo>
                    <a:pt x="81" y="39"/>
                    <a:pt x="81" y="39"/>
                    <a:pt x="81" y="39"/>
                  </a:cubicBezTo>
                  <a:cubicBezTo>
                    <a:pt x="81" y="37"/>
                    <a:pt x="81" y="37"/>
                    <a:pt x="81" y="37"/>
                  </a:cubicBezTo>
                  <a:cubicBezTo>
                    <a:pt x="81" y="39"/>
                    <a:pt x="81" y="39"/>
                    <a:pt x="81" y="39"/>
                  </a:cubicBezTo>
                  <a:cubicBezTo>
                    <a:pt x="84" y="39"/>
                    <a:pt x="84" y="39"/>
                    <a:pt x="84" y="39"/>
                  </a:cubicBezTo>
                  <a:cubicBezTo>
                    <a:pt x="88" y="17"/>
                    <a:pt x="106" y="0"/>
                    <a:pt x="130" y="0"/>
                  </a:cubicBezTo>
                  <a:cubicBezTo>
                    <a:pt x="618" y="2"/>
                    <a:pt x="618" y="2"/>
                    <a:pt x="618" y="2"/>
                  </a:cubicBezTo>
                  <a:cubicBezTo>
                    <a:pt x="648" y="2"/>
                    <a:pt x="677" y="29"/>
                    <a:pt x="682" y="62"/>
                  </a:cubicBezTo>
                  <a:cubicBezTo>
                    <a:pt x="722" y="354"/>
                    <a:pt x="722" y="354"/>
                    <a:pt x="722" y="354"/>
                  </a:cubicBezTo>
                </a:path>
              </a:pathLst>
            </a:custGeom>
            <a:solidFill>
              <a:srgbClr val="FFF5EE"/>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p>
              <a:endParaRPr lang="en-US"/>
            </a:p>
          </p:txBody>
        </p:sp>
        <p:sp>
          <p:nvSpPr>
            <p:cNvPr id="39" name="Oval 30">
              <a:extLst>
                <a:ext uri="{FF2B5EF4-FFF2-40B4-BE49-F238E27FC236}">
                  <a16:creationId xmlns:a16="http://schemas.microsoft.com/office/drawing/2014/main" id="{DF32904F-9C08-F6B4-0F47-7811D1B8EE96}"/>
                </a:ext>
              </a:extLst>
            </p:cNvPr>
            <p:cNvSpPr>
              <a:spLocks noChangeAspect="1" noChangeArrowheads="1"/>
            </p:cNvSpPr>
            <p:nvPr/>
          </p:nvSpPr>
          <p:spPr bwMode="auto">
            <a:xfrm>
              <a:off x="1801" y="1661"/>
              <a:ext cx="114" cy="374"/>
            </a:xfrm>
            <a:prstGeom prst="ellipse">
              <a:avLst/>
            </a:prstGeom>
            <a:solidFill>
              <a:srgbClr val="FF8432"/>
            </a:solidFill>
            <a:ln>
              <a:noFill/>
            </a:ln>
            <a:extLst>
              <a:ext uri="{91240B29-F687-4F45-9708-019B960494DF}">
                <a14:hiddenLine xmlns:a14="http://schemas.microsoft.com/office/drawing/2010/main" w="6350">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0" name="Freeform 31">
              <a:extLst>
                <a:ext uri="{FF2B5EF4-FFF2-40B4-BE49-F238E27FC236}">
                  <a16:creationId xmlns:a16="http://schemas.microsoft.com/office/drawing/2014/main" id="{AD31A085-8A72-226C-4C7F-DE1E84C0708C}"/>
                </a:ext>
              </a:extLst>
            </p:cNvPr>
            <p:cNvSpPr>
              <a:spLocks noChangeAspect="1"/>
            </p:cNvSpPr>
            <p:nvPr/>
          </p:nvSpPr>
          <p:spPr bwMode="auto">
            <a:xfrm>
              <a:off x="3634" y="1298"/>
              <a:ext cx="319" cy="980"/>
            </a:xfrm>
            <a:custGeom>
              <a:avLst/>
              <a:gdLst>
                <a:gd name="T0" fmla="*/ 352 w 135"/>
                <a:gd name="T1" fmla="*/ 2314 h 415"/>
                <a:gd name="T2" fmla="*/ 128 w 135"/>
                <a:gd name="T3" fmla="*/ 680 h 415"/>
                <a:gd name="T4" fmla="*/ 0 w 135"/>
                <a:gd name="T5" fmla="*/ 446 h 415"/>
                <a:gd name="T6" fmla="*/ 402 w 135"/>
                <a:gd name="T7" fmla="*/ 0 h 415"/>
                <a:gd name="T8" fmla="*/ 529 w 135"/>
                <a:gd name="T9" fmla="*/ 234 h 415"/>
                <a:gd name="T10" fmla="*/ 754 w 135"/>
                <a:gd name="T11" fmla="*/ 1868 h 415"/>
                <a:gd name="T12" fmla="*/ 352 w 135"/>
                <a:gd name="T13" fmla="*/ 2314 h 415"/>
                <a:gd name="T14" fmla="*/ 0 60000 65536"/>
                <a:gd name="T15" fmla="*/ 0 60000 65536"/>
                <a:gd name="T16" fmla="*/ 0 60000 65536"/>
                <a:gd name="T17" fmla="*/ 0 60000 65536"/>
                <a:gd name="T18" fmla="*/ 0 60000 65536"/>
                <a:gd name="T19" fmla="*/ 0 60000 65536"/>
                <a:gd name="T20" fmla="*/ 0 60000 65536"/>
                <a:gd name="T21" fmla="*/ 0 w 135"/>
                <a:gd name="T22" fmla="*/ 0 h 415"/>
                <a:gd name="T23" fmla="*/ 135 w 135"/>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415">
                  <a:moveTo>
                    <a:pt x="63" y="415"/>
                  </a:moveTo>
                  <a:cubicBezTo>
                    <a:pt x="63" y="415"/>
                    <a:pt x="63" y="415"/>
                    <a:pt x="23" y="122"/>
                  </a:cubicBezTo>
                  <a:cubicBezTo>
                    <a:pt x="20" y="106"/>
                    <a:pt x="12" y="91"/>
                    <a:pt x="0" y="80"/>
                  </a:cubicBezTo>
                  <a:cubicBezTo>
                    <a:pt x="72" y="0"/>
                    <a:pt x="72" y="0"/>
                    <a:pt x="72" y="0"/>
                  </a:cubicBezTo>
                  <a:cubicBezTo>
                    <a:pt x="84" y="11"/>
                    <a:pt x="92" y="26"/>
                    <a:pt x="95" y="42"/>
                  </a:cubicBezTo>
                  <a:cubicBezTo>
                    <a:pt x="135" y="335"/>
                    <a:pt x="135" y="335"/>
                    <a:pt x="135" y="335"/>
                  </a:cubicBezTo>
                  <a:lnTo>
                    <a:pt x="63" y="415"/>
                  </a:lnTo>
                  <a:close/>
                </a:path>
              </a:pathLst>
            </a:custGeom>
            <a:solidFill>
              <a:srgbClr val="FFF5EE"/>
            </a:solidFill>
            <a:ln w="6350" cap="rnd">
              <a:solidFill>
                <a:srgbClr val="FF6600"/>
              </a:solidFill>
              <a:miter lim="800000"/>
              <a:headEnd/>
              <a:tailEnd/>
            </a:ln>
          </p:spPr>
          <p:txBody>
            <a:bodyPr/>
            <a:lstStyle/>
            <a:p>
              <a:endParaRPr lang="en-US"/>
            </a:p>
          </p:txBody>
        </p:sp>
        <p:sp>
          <p:nvSpPr>
            <p:cNvPr id="41" name="Freeform 32">
              <a:extLst>
                <a:ext uri="{FF2B5EF4-FFF2-40B4-BE49-F238E27FC236}">
                  <a16:creationId xmlns:a16="http://schemas.microsoft.com/office/drawing/2014/main" id="{DB80E52D-0325-64DA-FEEF-EF70855CDB4F}"/>
                </a:ext>
              </a:extLst>
            </p:cNvPr>
            <p:cNvSpPr>
              <a:spLocks noChangeAspect="1"/>
            </p:cNvSpPr>
            <p:nvPr/>
          </p:nvSpPr>
          <p:spPr bwMode="auto">
            <a:xfrm>
              <a:off x="2106" y="1350"/>
              <a:ext cx="338" cy="401"/>
            </a:xfrm>
            <a:custGeom>
              <a:avLst/>
              <a:gdLst>
                <a:gd name="T0" fmla="*/ 397 w 143"/>
                <a:gd name="T1" fmla="*/ 446 h 170"/>
                <a:gd name="T2" fmla="*/ 385 w 143"/>
                <a:gd name="T3" fmla="*/ 446 h 170"/>
                <a:gd name="T4" fmla="*/ 0 w 143"/>
                <a:gd name="T5" fmla="*/ 946 h 170"/>
                <a:gd name="T6" fmla="*/ 402 w 143"/>
                <a:gd name="T7" fmla="*/ 500 h 170"/>
                <a:gd name="T8" fmla="*/ 787 w 143"/>
                <a:gd name="T9" fmla="*/ 0 h 170"/>
                <a:gd name="T10" fmla="*/ 799 w 143"/>
                <a:gd name="T11" fmla="*/ 0 h 170"/>
                <a:gd name="T12" fmla="*/ 397 w 143"/>
                <a:gd name="T13" fmla="*/ 446 h 170"/>
                <a:gd name="T14" fmla="*/ 0 60000 65536"/>
                <a:gd name="T15" fmla="*/ 0 60000 65536"/>
                <a:gd name="T16" fmla="*/ 0 60000 65536"/>
                <a:gd name="T17" fmla="*/ 0 60000 65536"/>
                <a:gd name="T18" fmla="*/ 0 60000 65536"/>
                <a:gd name="T19" fmla="*/ 0 60000 65536"/>
                <a:gd name="T20" fmla="*/ 0 60000 65536"/>
                <a:gd name="T21" fmla="*/ 0 w 143"/>
                <a:gd name="T22" fmla="*/ 0 h 170"/>
                <a:gd name="T23" fmla="*/ 143 w 143"/>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70">
                  <a:moveTo>
                    <a:pt x="71" y="80"/>
                  </a:moveTo>
                  <a:cubicBezTo>
                    <a:pt x="71" y="80"/>
                    <a:pt x="71" y="80"/>
                    <a:pt x="69" y="80"/>
                  </a:cubicBezTo>
                  <a:cubicBezTo>
                    <a:pt x="34" y="81"/>
                    <a:pt x="8" y="117"/>
                    <a:pt x="0" y="170"/>
                  </a:cubicBezTo>
                  <a:cubicBezTo>
                    <a:pt x="72" y="90"/>
                    <a:pt x="72" y="90"/>
                    <a:pt x="72" y="90"/>
                  </a:cubicBezTo>
                  <a:cubicBezTo>
                    <a:pt x="80" y="37"/>
                    <a:pt x="106" y="1"/>
                    <a:pt x="141" y="0"/>
                  </a:cubicBezTo>
                  <a:cubicBezTo>
                    <a:pt x="143" y="0"/>
                    <a:pt x="143" y="0"/>
                    <a:pt x="143" y="0"/>
                  </a:cubicBezTo>
                  <a:lnTo>
                    <a:pt x="71" y="80"/>
                  </a:lnTo>
                  <a:close/>
                </a:path>
              </a:pathLst>
            </a:custGeom>
            <a:solidFill>
              <a:srgbClr val="FFF5EE"/>
            </a:solidFill>
            <a:ln w="6350" cap="rnd">
              <a:solidFill>
                <a:srgbClr val="FF6600"/>
              </a:solidFill>
              <a:miter lim="800000"/>
              <a:headEnd/>
              <a:tailEnd/>
            </a:ln>
          </p:spPr>
          <p:txBody>
            <a:bodyPr/>
            <a:lstStyle/>
            <a:p>
              <a:endParaRPr lang="en-US"/>
            </a:p>
          </p:txBody>
        </p:sp>
        <p:sp>
          <p:nvSpPr>
            <p:cNvPr id="42" name="Freeform 33">
              <a:extLst>
                <a:ext uri="{FF2B5EF4-FFF2-40B4-BE49-F238E27FC236}">
                  <a16:creationId xmlns:a16="http://schemas.microsoft.com/office/drawing/2014/main" id="{3C0E86B6-ACA9-FFEA-FBA8-BE1DBC08C8D9}"/>
                </a:ext>
              </a:extLst>
            </p:cNvPr>
            <p:cNvSpPr>
              <a:spLocks noChangeAspect="1"/>
            </p:cNvSpPr>
            <p:nvPr/>
          </p:nvSpPr>
          <p:spPr bwMode="auto">
            <a:xfrm>
              <a:off x="2172" y="1950"/>
              <a:ext cx="380" cy="373"/>
            </a:xfrm>
            <a:custGeom>
              <a:avLst/>
              <a:gdLst>
                <a:gd name="T0" fmla="*/ 496 w 161"/>
                <a:gd name="T1" fmla="*/ 881 h 158"/>
                <a:gd name="T2" fmla="*/ 491 w 161"/>
                <a:gd name="T3" fmla="*/ 881 h 158"/>
                <a:gd name="T4" fmla="*/ 0 w 161"/>
                <a:gd name="T5" fmla="*/ 446 h 158"/>
                <a:gd name="T6" fmla="*/ 401 w 161"/>
                <a:gd name="T7" fmla="*/ 0 h 158"/>
                <a:gd name="T8" fmla="*/ 892 w 161"/>
                <a:gd name="T9" fmla="*/ 434 h 158"/>
                <a:gd name="T10" fmla="*/ 897 w 161"/>
                <a:gd name="T11" fmla="*/ 434 h 158"/>
                <a:gd name="T12" fmla="*/ 496 w 161"/>
                <a:gd name="T13" fmla="*/ 881 h 158"/>
                <a:gd name="T14" fmla="*/ 0 60000 65536"/>
                <a:gd name="T15" fmla="*/ 0 60000 65536"/>
                <a:gd name="T16" fmla="*/ 0 60000 65536"/>
                <a:gd name="T17" fmla="*/ 0 60000 65536"/>
                <a:gd name="T18" fmla="*/ 0 60000 65536"/>
                <a:gd name="T19" fmla="*/ 0 60000 65536"/>
                <a:gd name="T20" fmla="*/ 0 60000 65536"/>
                <a:gd name="T21" fmla="*/ 0 w 161"/>
                <a:gd name="T22" fmla="*/ 0 h 158"/>
                <a:gd name="T23" fmla="*/ 161 w 161"/>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58">
                  <a:moveTo>
                    <a:pt x="89" y="158"/>
                  </a:moveTo>
                  <a:cubicBezTo>
                    <a:pt x="88" y="158"/>
                    <a:pt x="88" y="158"/>
                    <a:pt x="88" y="158"/>
                  </a:cubicBezTo>
                  <a:cubicBezTo>
                    <a:pt x="56" y="156"/>
                    <a:pt x="23" y="126"/>
                    <a:pt x="0" y="80"/>
                  </a:cubicBezTo>
                  <a:cubicBezTo>
                    <a:pt x="72" y="0"/>
                    <a:pt x="72" y="0"/>
                    <a:pt x="72" y="0"/>
                  </a:cubicBezTo>
                  <a:cubicBezTo>
                    <a:pt x="95" y="46"/>
                    <a:pt x="128" y="76"/>
                    <a:pt x="160" y="78"/>
                  </a:cubicBezTo>
                  <a:cubicBezTo>
                    <a:pt x="160" y="78"/>
                    <a:pt x="160" y="78"/>
                    <a:pt x="161" y="78"/>
                  </a:cubicBezTo>
                  <a:lnTo>
                    <a:pt x="89" y="158"/>
                  </a:lnTo>
                  <a:close/>
                </a:path>
              </a:pathLst>
            </a:custGeom>
            <a:solidFill>
              <a:srgbClr val="FFF5EE"/>
            </a:solidFill>
            <a:ln w="6350" cap="rnd">
              <a:solidFill>
                <a:srgbClr val="FF6600"/>
              </a:solidFill>
              <a:miter lim="800000"/>
              <a:headEnd/>
              <a:tailEnd/>
            </a:ln>
          </p:spPr>
          <p:txBody>
            <a:bodyPr/>
            <a:lstStyle/>
            <a:p>
              <a:endParaRPr lang="en-US"/>
            </a:p>
          </p:txBody>
        </p:sp>
        <p:sp>
          <p:nvSpPr>
            <p:cNvPr id="43" name="Freeform 34">
              <a:extLst>
                <a:ext uri="{FF2B5EF4-FFF2-40B4-BE49-F238E27FC236}">
                  <a16:creationId xmlns:a16="http://schemas.microsoft.com/office/drawing/2014/main" id="{CD020DF9-1149-9D69-6F3F-9CAADDD294C2}"/>
                </a:ext>
              </a:extLst>
            </p:cNvPr>
            <p:cNvSpPr>
              <a:spLocks noChangeAspect="1"/>
            </p:cNvSpPr>
            <p:nvPr/>
          </p:nvSpPr>
          <p:spPr bwMode="auto">
            <a:xfrm>
              <a:off x="3743" y="2089"/>
              <a:ext cx="217" cy="307"/>
            </a:xfrm>
            <a:custGeom>
              <a:avLst/>
              <a:gdLst>
                <a:gd name="T0" fmla="*/ 0 w 92"/>
                <a:gd name="T1" fmla="*/ 725 h 130"/>
                <a:gd name="T2" fmla="*/ 94 w 92"/>
                <a:gd name="T3" fmla="*/ 446 h 130"/>
                <a:gd name="T4" fmla="*/ 495 w 92"/>
                <a:gd name="T5" fmla="*/ 0 h 130"/>
                <a:gd name="T6" fmla="*/ 401 w 92"/>
                <a:gd name="T7" fmla="*/ 279 h 130"/>
                <a:gd name="T8" fmla="*/ 0 w 92"/>
                <a:gd name="T9" fmla="*/ 725 h 130"/>
                <a:gd name="T10" fmla="*/ 0 60000 65536"/>
                <a:gd name="T11" fmla="*/ 0 60000 65536"/>
                <a:gd name="T12" fmla="*/ 0 60000 65536"/>
                <a:gd name="T13" fmla="*/ 0 60000 65536"/>
                <a:gd name="T14" fmla="*/ 0 60000 65536"/>
                <a:gd name="T15" fmla="*/ 0 w 92"/>
                <a:gd name="T16" fmla="*/ 0 h 130"/>
                <a:gd name="T17" fmla="*/ 92 w 92"/>
                <a:gd name="T18" fmla="*/ 130 h 130"/>
              </a:gdLst>
              <a:ahLst/>
              <a:cxnLst>
                <a:cxn ang="T10">
                  <a:pos x="T0" y="T1"/>
                </a:cxn>
                <a:cxn ang="T11">
                  <a:pos x="T2" y="T3"/>
                </a:cxn>
                <a:cxn ang="T12">
                  <a:pos x="T4" y="T5"/>
                </a:cxn>
                <a:cxn ang="T13">
                  <a:pos x="T6" y="T7"/>
                </a:cxn>
                <a:cxn ang="T14">
                  <a:pos x="T8" y="T9"/>
                </a:cxn>
              </a:cxnLst>
              <a:rect l="T15" t="T16" r="T17" b="T18"/>
              <a:pathLst>
                <a:path w="92" h="130">
                  <a:moveTo>
                    <a:pt x="0" y="130"/>
                  </a:moveTo>
                  <a:cubicBezTo>
                    <a:pt x="13" y="119"/>
                    <a:pt x="20" y="101"/>
                    <a:pt x="17" y="80"/>
                  </a:cubicBezTo>
                  <a:cubicBezTo>
                    <a:pt x="89" y="0"/>
                    <a:pt x="89" y="0"/>
                    <a:pt x="89" y="0"/>
                  </a:cubicBezTo>
                  <a:cubicBezTo>
                    <a:pt x="92" y="21"/>
                    <a:pt x="85" y="39"/>
                    <a:pt x="72" y="50"/>
                  </a:cubicBezTo>
                  <a:lnTo>
                    <a:pt x="0" y="130"/>
                  </a:lnTo>
                  <a:close/>
                </a:path>
              </a:pathLst>
            </a:custGeom>
            <a:solidFill>
              <a:srgbClr val="FFF5EE"/>
            </a:solidFill>
            <a:ln w="6350" cap="rnd">
              <a:solidFill>
                <a:srgbClr val="FF6600"/>
              </a:solidFill>
              <a:miter lim="800000"/>
              <a:headEnd/>
              <a:tailEnd/>
            </a:ln>
          </p:spPr>
          <p:txBody>
            <a:bodyPr/>
            <a:lstStyle/>
            <a:p>
              <a:endParaRPr lang="en-US"/>
            </a:p>
          </p:txBody>
        </p:sp>
        <p:sp>
          <p:nvSpPr>
            <p:cNvPr id="44" name="Freeform 35">
              <a:extLst>
                <a:ext uri="{FF2B5EF4-FFF2-40B4-BE49-F238E27FC236}">
                  <a16:creationId xmlns:a16="http://schemas.microsoft.com/office/drawing/2014/main" id="{6E6E5455-ED28-55CB-EB7D-27AF061FA81F}"/>
                </a:ext>
              </a:extLst>
            </p:cNvPr>
            <p:cNvSpPr>
              <a:spLocks noChangeAspect="1"/>
            </p:cNvSpPr>
            <p:nvPr/>
          </p:nvSpPr>
          <p:spPr bwMode="auto">
            <a:xfrm>
              <a:off x="2274" y="1253"/>
              <a:ext cx="1530" cy="285"/>
            </a:xfrm>
            <a:custGeom>
              <a:avLst/>
              <a:gdLst>
                <a:gd name="T0" fmla="*/ 3211 w 648"/>
                <a:gd name="T1" fmla="*/ 549 h 121"/>
                <a:gd name="T2" fmla="*/ 2982 w 648"/>
                <a:gd name="T3" fmla="*/ 450 h 121"/>
                <a:gd name="T4" fmla="*/ 257 w 648"/>
                <a:gd name="T5" fmla="*/ 443 h 121"/>
                <a:gd name="T6" fmla="*/ 0 w 648"/>
                <a:gd name="T7" fmla="*/ 660 h 121"/>
                <a:gd name="T8" fmla="*/ 0 w 648"/>
                <a:gd name="T9" fmla="*/ 671 h 121"/>
                <a:gd name="T10" fmla="*/ 401 w 648"/>
                <a:gd name="T11" fmla="*/ 228 h 121"/>
                <a:gd name="T12" fmla="*/ 401 w 648"/>
                <a:gd name="T13" fmla="*/ 217 h 121"/>
                <a:gd name="T14" fmla="*/ 659 w 648"/>
                <a:gd name="T15" fmla="*/ 0 h 121"/>
                <a:gd name="T16" fmla="*/ 3383 w 648"/>
                <a:gd name="T17" fmla="*/ 5 h 121"/>
                <a:gd name="T18" fmla="*/ 3613 w 648"/>
                <a:gd name="T19" fmla="*/ 106 h 121"/>
                <a:gd name="T20" fmla="*/ 3211 w 648"/>
                <a:gd name="T21" fmla="*/ 549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8"/>
                <a:gd name="T34" fmla="*/ 0 h 121"/>
                <a:gd name="T35" fmla="*/ 648 w 648"/>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8" h="121">
                  <a:moveTo>
                    <a:pt x="576" y="99"/>
                  </a:moveTo>
                  <a:cubicBezTo>
                    <a:pt x="564" y="88"/>
                    <a:pt x="550" y="81"/>
                    <a:pt x="535" y="81"/>
                  </a:cubicBezTo>
                  <a:cubicBezTo>
                    <a:pt x="535" y="81"/>
                    <a:pt x="535" y="81"/>
                    <a:pt x="46" y="80"/>
                  </a:cubicBezTo>
                  <a:cubicBezTo>
                    <a:pt x="23" y="80"/>
                    <a:pt x="5" y="96"/>
                    <a:pt x="0" y="119"/>
                  </a:cubicBezTo>
                  <a:cubicBezTo>
                    <a:pt x="0" y="119"/>
                    <a:pt x="0" y="119"/>
                    <a:pt x="0" y="121"/>
                  </a:cubicBezTo>
                  <a:cubicBezTo>
                    <a:pt x="72" y="41"/>
                    <a:pt x="72" y="41"/>
                    <a:pt x="72" y="41"/>
                  </a:cubicBezTo>
                  <a:cubicBezTo>
                    <a:pt x="72" y="39"/>
                    <a:pt x="72" y="39"/>
                    <a:pt x="72" y="39"/>
                  </a:cubicBezTo>
                  <a:cubicBezTo>
                    <a:pt x="77" y="16"/>
                    <a:pt x="95" y="0"/>
                    <a:pt x="118" y="0"/>
                  </a:cubicBezTo>
                  <a:cubicBezTo>
                    <a:pt x="607" y="1"/>
                    <a:pt x="607" y="1"/>
                    <a:pt x="607" y="1"/>
                  </a:cubicBezTo>
                  <a:cubicBezTo>
                    <a:pt x="622" y="1"/>
                    <a:pt x="636" y="8"/>
                    <a:pt x="648" y="19"/>
                  </a:cubicBezTo>
                  <a:lnTo>
                    <a:pt x="576" y="99"/>
                  </a:lnTo>
                  <a:close/>
                </a:path>
              </a:pathLst>
            </a:custGeom>
            <a:solidFill>
              <a:srgbClr val="FFF5EE"/>
            </a:solidFill>
            <a:ln w="6350" cap="rnd">
              <a:solidFill>
                <a:srgbClr val="FF6600"/>
              </a:solidFill>
              <a:miter lim="800000"/>
              <a:headEnd/>
              <a:tailEnd/>
            </a:ln>
          </p:spPr>
          <p:txBody>
            <a:bodyPr/>
            <a:lstStyle/>
            <a:p>
              <a:endParaRPr lang="en-US"/>
            </a:p>
          </p:txBody>
        </p:sp>
        <p:sp>
          <p:nvSpPr>
            <p:cNvPr id="45" name="Freeform 36">
              <a:extLst>
                <a:ext uri="{FF2B5EF4-FFF2-40B4-BE49-F238E27FC236}">
                  <a16:creationId xmlns:a16="http://schemas.microsoft.com/office/drawing/2014/main" id="{170F2990-22B9-5976-C981-8E2EA68DE8B6}"/>
                </a:ext>
              </a:extLst>
            </p:cNvPr>
            <p:cNvSpPr>
              <a:spLocks noChangeAspect="1"/>
            </p:cNvSpPr>
            <p:nvPr/>
          </p:nvSpPr>
          <p:spPr bwMode="auto">
            <a:xfrm>
              <a:off x="2099" y="1562"/>
              <a:ext cx="243" cy="576"/>
            </a:xfrm>
            <a:custGeom>
              <a:avLst/>
              <a:gdLst>
                <a:gd name="T0" fmla="*/ 172 w 103"/>
                <a:gd name="T1" fmla="*/ 1360 h 244"/>
                <a:gd name="T2" fmla="*/ 21 w 103"/>
                <a:gd name="T3" fmla="*/ 864 h 244"/>
                <a:gd name="T4" fmla="*/ 21 w 103"/>
                <a:gd name="T5" fmla="*/ 864 h 244"/>
                <a:gd name="T6" fmla="*/ 21 w 103"/>
                <a:gd name="T7" fmla="*/ 864 h 244"/>
                <a:gd name="T8" fmla="*/ 17 w 103"/>
                <a:gd name="T9" fmla="*/ 446 h 244"/>
                <a:gd name="T10" fmla="*/ 418 w 103"/>
                <a:gd name="T11" fmla="*/ 0 h 244"/>
                <a:gd name="T12" fmla="*/ 422 w 103"/>
                <a:gd name="T13" fmla="*/ 418 h 244"/>
                <a:gd name="T14" fmla="*/ 422 w 103"/>
                <a:gd name="T15" fmla="*/ 418 h 244"/>
                <a:gd name="T16" fmla="*/ 422 w 103"/>
                <a:gd name="T17" fmla="*/ 418 h 244"/>
                <a:gd name="T18" fmla="*/ 573 w 103"/>
                <a:gd name="T19" fmla="*/ 914 h 244"/>
                <a:gd name="T20" fmla="*/ 172 w 103"/>
                <a:gd name="T21" fmla="*/ 1360 h 2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244"/>
                <a:gd name="T35" fmla="*/ 103 w 103"/>
                <a:gd name="T36" fmla="*/ 244 h 2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244">
                  <a:moveTo>
                    <a:pt x="31" y="244"/>
                  </a:moveTo>
                  <a:cubicBezTo>
                    <a:pt x="18" y="218"/>
                    <a:pt x="8" y="188"/>
                    <a:pt x="4" y="155"/>
                  </a:cubicBezTo>
                  <a:cubicBezTo>
                    <a:pt x="4" y="155"/>
                    <a:pt x="4" y="155"/>
                    <a:pt x="4" y="155"/>
                  </a:cubicBezTo>
                  <a:cubicBezTo>
                    <a:pt x="4" y="155"/>
                    <a:pt x="4" y="155"/>
                    <a:pt x="4" y="155"/>
                  </a:cubicBezTo>
                  <a:cubicBezTo>
                    <a:pt x="0" y="128"/>
                    <a:pt x="0" y="103"/>
                    <a:pt x="3" y="80"/>
                  </a:cubicBezTo>
                  <a:cubicBezTo>
                    <a:pt x="75" y="0"/>
                    <a:pt x="75" y="0"/>
                    <a:pt x="75" y="0"/>
                  </a:cubicBezTo>
                  <a:cubicBezTo>
                    <a:pt x="72" y="23"/>
                    <a:pt x="72" y="48"/>
                    <a:pt x="76" y="75"/>
                  </a:cubicBezTo>
                  <a:cubicBezTo>
                    <a:pt x="76" y="75"/>
                    <a:pt x="76" y="75"/>
                    <a:pt x="76" y="75"/>
                  </a:cubicBezTo>
                  <a:cubicBezTo>
                    <a:pt x="76" y="75"/>
                    <a:pt x="76" y="75"/>
                    <a:pt x="76" y="75"/>
                  </a:cubicBezTo>
                  <a:cubicBezTo>
                    <a:pt x="80" y="108"/>
                    <a:pt x="90" y="138"/>
                    <a:pt x="103" y="164"/>
                  </a:cubicBezTo>
                  <a:lnTo>
                    <a:pt x="31" y="244"/>
                  </a:lnTo>
                  <a:close/>
                </a:path>
              </a:pathLst>
            </a:custGeom>
            <a:solidFill>
              <a:srgbClr val="FFF5EE"/>
            </a:solidFill>
            <a:ln w="6350" cap="rnd">
              <a:solidFill>
                <a:srgbClr val="FF6600"/>
              </a:solidFill>
              <a:miter lim="800000"/>
              <a:headEnd/>
              <a:tailEnd/>
            </a:ln>
          </p:spPr>
          <p:txBody>
            <a:bodyPr/>
            <a:lstStyle/>
            <a:p>
              <a:endParaRPr lang="en-US"/>
            </a:p>
          </p:txBody>
        </p:sp>
        <p:sp>
          <p:nvSpPr>
            <p:cNvPr id="46" name="Freeform 37">
              <a:extLst>
                <a:ext uri="{FF2B5EF4-FFF2-40B4-BE49-F238E27FC236}">
                  <a16:creationId xmlns:a16="http://schemas.microsoft.com/office/drawing/2014/main" id="{3E5D8A38-BDA8-8566-9ED2-D70320981C15}"/>
                </a:ext>
              </a:extLst>
            </p:cNvPr>
            <p:cNvSpPr>
              <a:spLocks noChangeAspect="1"/>
            </p:cNvSpPr>
            <p:nvPr/>
          </p:nvSpPr>
          <p:spPr bwMode="auto">
            <a:xfrm>
              <a:off x="1801" y="1661"/>
              <a:ext cx="449" cy="374"/>
            </a:xfrm>
            <a:custGeom>
              <a:avLst/>
              <a:gdLst>
                <a:gd name="T0" fmla="*/ 0 w 190"/>
                <a:gd name="T1" fmla="*/ 443 h 158"/>
                <a:gd name="T2" fmla="*/ 135 w 190"/>
                <a:gd name="T3" fmla="*/ 885 h 158"/>
                <a:gd name="T4" fmla="*/ 926 w 190"/>
                <a:gd name="T5" fmla="*/ 885 h 158"/>
                <a:gd name="T6" fmla="*/ 1061 w 190"/>
                <a:gd name="T7" fmla="*/ 443 h 158"/>
                <a:gd name="T8" fmla="*/ 926 w 190"/>
                <a:gd name="T9" fmla="*/ 0 h 158"/>
                <a:gd name="T10" fmla="*/ 135 w 190"/>
                <a:gd name="T11" fmla="*/ 0 h 158"/>
                <a:gd name="T12" fmla="*/ 0 w 190"/>
                <a:gd name="T13" fmla="*/ 443 h 158"/>
                <a:gd name="T14" fmla="*/ 0 60000 65536"/>
                <a:gd name="T15" fmla="*/ 0 60000 65536"/>
                <a:gd name="T16" fmla="*/ 0 60000 65536"/>
                <a:gd name="T17" fmla="*/ 0 60000 65536"/>
                <a:gd name="T18" fmla="*/ 0 60000 65536"/>
                <a:gd name="T19" fmla="*/ 0 60000 65536"/>
                <a:gd name="T20" fmla="*/ 0 60000 65536"/>
                <a:gd name="T21" fmla="*/ 0 w 190"/>
                <a:gd name="T22" fmla="*/ 0 h 158"/>
                <a:gd name="T23" fmla="*/ 190 w 190"/>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158">
                  <a:moveTo>
                    <a:pt x="0" y="79"/>
                  </a:moveTo>
                  <a:cubicBezTo>
                    <a:pt x="0" y="122"/>
                    <a:pt x="11" y="158"/>
                    <a:pt x="24" y="158"/>
                  </a:cubicBezTo>
                  <a:cubicBezTo>
                    <a:pt x="166" y="158"/>
                    <a:pt x="166" y="158"/>
                    <a:pt x="166" y="158"/>
                  </a:cubicBezTo>
                  <a:cubicBezTo>
                    <a:pt x="179" y="158"/>
                    <a:pt x="190" y="122"/>
                    <a:pt x="190" y="79"/>
                  </a:cubicBezTo>
                  <a:cubicBezTo>
                    <a:pt x="190" y="35"/>
                    <a:pt x="179" y="0"/>
                    <a:pt x="166" y="0"/>
                  </a:cubicBezTo>
                  <a:cubicBezTo>
                    <a:pt x="24" y="0"/>
                    <a:pt x="24" y="0"/>
                    <a:pt x="24" y="0"/>
                  </a:cubicBezTo>
                  <a:cubicBezTo>
                    <a:pt x="11" y="0"/>
                    <a:pt x="0" y="35"/>
                    <a:pt x="0" y="79"/>
                  </a:cubicBezTo>
                  <a:close/>
                </a:path>
              </a:pathLst>
            </a:custGeom>
            <a:solidFill>
              <a:srgbClr val="FF66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grpSp>
      <p:grpSp>
        <p:nvGrpSpPr>
          <p:cNvPr id="48" name="Group 15">
            <a:extLst>
              <a:ext uri="{FF2B5EF4-FFF2-40B4-BE49-F238E27FC236}">
                <a16:creationId xmlns:a16="http://schemas.microsoft.com/office/drawing/2014/main" id="{AA8A0C77-AA0C-5957-541C-136920884DAF}"/>
              </a:ext>
            </a:extLst>
          </p:cNvPr>
          <p:cNvGrpSpPr>
            <a:grpSpLocks noChangeAspect="1"/>
          </p:cNvGrpSpPr>
          <p:nvPr/>
        </p:nvGrpSpPr>
        <p:grpSpPr bwMode="auto">
          <a:xfrm rot="1696648">
            <a:off x="3734933" y="1829113"/>
            <a:ext cx="431800" cy="2209800"/>
            <a:chOff x="2739" y="1446"/>
            <a:chExt cx="279" cy="1426"/>
          </a:xfrm>
        </p:grpSpPr>
        <p:sp>
          <p:nvSpPr>
            <p:cNvPr id="49" name="Freeform 7">
              <a:extLst>
                <a:ext uri="{FF2B5EF4-FFF2-40B4-BE49-F238E27FC236}">
                  <a16:creationId xmlns:a16="http://schemas.microsoft.com/office/drawing/2014/main" id="{B72640B8-1020-B12A-82CB-664688798CFA}"/>
                </a:ext>
              </a:extLst>
            </p:cNvPr>
            <p:cNvSpPr>
              <a:spLocks noChangeAspect="1"/>
            </p:cNvSpPr>
            <p:nvPr/>
          </p:nvSpPr>
          <p:spPr bwMode="auto">
            <a:xfrm>
              <a:off x="2962" y="1518"/>
              <a:ext cx="56" cy="100"/>
            </a:xfrm>
            <a:custGeom>
              <a:avLst/>
              <a:gdLst>
                <a:gd name="T0" fmla="*/ 56 w 56"/>
                <a:gd name="T1" fmla="*/ 9 h 100"/>
                <a:gd name="T2" fmla="*/ 0 w 56"/>
                <a:gd name="T3" fmla="*/ 0 h 100"/>
                <a:gd name="T4" fmla="*/ 0 w 56"/>
                <a:gd name="T5" fmla="*/ 0 h 100"/>
                <a:gd name="T6" fmla="*/ 0 w 56"/>
                <a:gd name="T7" fmla="*/ 100 h 100"/>
                <a:gd name="T8" fmla="*/ 32 w 56"/>
                <a:gd name="T9" fmla="*/ 100 h 100"/>
                <a:gd name="T10" fmla="*/ 32 w 56"/>
                <a:gd name="T11" fmla="*/ 28 h 100"/>
                <a:gd name="T12" fmla="*/ 55 w 56"/>
                <a:gd name="T13" fmla="*/ 28 h 100"/>
                <a:gd name="T14" fmla="*/ 56 w 56"/>
                <a:gd name="T15" fmla="*/ 9 h 100"/>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100"/>
                <a:gd name="T26" fmla="*/ 56 w 56"/>
                <a:gd name="T27" fmla="*/ 100 h 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100">
                  <a:moveTo>
                    <a:pt x="56" y="9"/>
                  </a:moveTo>
                  <a:lnTo>
                    <a:pt x="0" y="0"/>
                  </a:lnTo>
                  <a:lnTo>
                    <a:pt x="0" y="100"/>
                  </a:lnTo>
                  <a:lnTo>
                    <a:pt x="32" y="100"/>
                  </a:lnTo>
                  <a:lnTo>
                    <a:pt x="32" y="28"/>
                  </a:lnTo>
                  <a:lnTo>
                    <a:pt x="55" y="28"/>
                  </a:lnTo>
                  <a:lnTo>
                    <a:pt x="56" y="9"/>
                  </a:lnTo>
                  <a:close/>
                </a:path>
              </a:pathLst>
            </a:custGeom>
            <a:solidFill>
              <a:srgbClr val="80808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50" name="Freeform 8">
              <a:extLst>
                <a:ext uri="{FF2B5EF4-FFF2-40B4-BE49-F238E27FC236}">
                  <a16:creationId xmlns:a16="http://schemas.microsoft.com/office/drawing/2014/main" id="{A37E05E4-6C14-5366-A066-727A8EFECA0C}"/>
                </a:ext>
              </a:extLst>
            </p:cNvPr>
            <p:cNvSpPr>
              <a:spLocks noChangeAspect="1"/>
            </p:cNvSpPr>
            <p:nvPr/>
          </p:nvSpPr>
          <p:spPr bwMode="auto">
            <a:xfrm>
              <a:off x="2739" y="1470"/>
              <a:ext cx="261" cy="1040"/>
            </a:xfrm>
            <a:custGeom>
              <a:avLst/>
              <a:gdLst>
                <a:gd name="T0" fmla="*/ 12 w 5650"/>
                <a:gd name="T1" fmla="*/ 7 h 22508"/>
                <a:gd name="T2" fmla="*/ 10 w 5650"/>
                <a:gd name="T3" fmla="*/ 7 h 22508"/>
                <a:gd name="T4" fmla="*/ 10 w 5650"/>
                <a:gd name="T5" fmla="*/ 2 h 22508"/>
                <a:gd name="T6" fmla="*/ 9 w 5650"/>
                <a:gd name="T7" fmla="*/ 2 h 22508"/>
                <a:gd name="T8" fmla="*/ 9 w 5650"/>
                <a:gd name="T9" fmla="*/ 0 h 22508"/>
                <a:gd name="T10" fmla="*/ 6 w 5650"/>
                <a:gd name="T11" fmla="*/ 0 h 22508"/>
                <a:gd name="T12" fmla="*/ 6 w 5650"/>
                <a:gd name="T13" fmla="*/ 2 h 22508"/>
                <a:gd name="T14" fmla="*/ 1 w 5650"/>
                <a:gd name="T15" fmla="*/ 2 h 22508"/>
                <a:gd name="T16" fmla="*/ 0 w 5650"/>
                <a:gd name="T17" fmla="*/ 3 h 22508"/>
                <a:gd name="T18" fmla="*/ 2 w 5650"/>
                <a:gd name="T19" fmla="*/ 2 h 22508"/>
                <a:gd name="T20" fmla="*/ 4 w 5650"/>
                <a:gd name="T21" fmla="*/ 4 h 22508"/>
                <a:gd name="T22" fmla="*/ 4 w 5650"/>
                <a:gd name="T23" fmla="*/ 23 h 22508"/>
                <a:gd name="T24" fmla="*/ 5 w 5650"/>
                <a:gd name="T25" fmla="*/ 23 h 22508"/>
                <a:gd name="T26" fmla="*/ 5 w 5650"/>
                <a:gd name="T27" fmla="*/ 27 h 22508"/>
                <a:gd name="T28" fmla="*/ 5 w 5650"/>
                <a:gd name="T29" fmla="*/ 27 h 22508"/>
                <a:gd name="T30" fmla="*/ 5 w 5650"/>
                <a:gd name="T31" fmla="*/ 29 h 22508"/>
                <a:gd name="T32" fmla="*/ 5 w 5650"/>
                <a:gd name="T33" fmla="*/ 45 h 22508"/>
                <a:gd name="T34" fmla="*/ 6 w 5650"/>
                <a:gd name="T35" fmla="*/ 45 h 22508"/>
                <a:gd name="T36" fmla="*/ 6 w 5650"/>
                <a:gd name="T37" fmla="*/ 48 h 22508"/>
                <a:gd name="T38" fmla="*/ 7 w 5650"/>
                <a:gd name="T39" fmla="*/ 48 h 22508"/>
                <a:gd name="T40" fmla="*/ 7 w 5650"/>
                <a:gd name="T41" fmla="*/ 45 h 22508"/>
                <a:gd name="T42" fmla="*/ 8 w 5650"/>
                <a:gd name="T43" fmla="*/ 45 h 22508"/>
                <a:gd name="T44" fmla="*/ 8 w 5650"/>
                <a:gd name="T45" fmla="*/ 29 h 22508"/>
                <a:gd name="T46" fmla="*/ 8 w 5650"/>
                <a:gd name="T47" fmla="*/ 29 h 22508"/>
                <a:gd name="T48" fmla="*/ 10 w 5650"/>
                <a:gd name="T49" fmla="*/ 27 h 22508"/>
                <a:gd name="T50" fmla="*/ 10 w 5650"/>
                <a:gd name="T51" fmla="*/ 27 h 22508"/>
                <a:gd name="T52" fmla="*/ 10 w 5650"/>
                <a:gd name="T53" fmla="*/ 23 h 22508"/>
                <a:gd name="T54" fmla="*/ 12 w 5650"/>
                <a:gd name="T55" fmla="*/ 23 h 22508"/>
                <a:gd name="T56" fmla="*/ 12 w 5650"/>
                <a:gd name="T57" fmla="*/ 7 h 225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50"/>
                <a:gd name="T88" fmla="*/ 0 h 22508"/>
                <a:gd name="T89" fmla="*/ 5650 w 5650"/>
                <a:gd name="T90" fmla="*/ 22508 h 225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50" h="22508">
                  <a:moveTo>
                    <a:pt x="5650" y="3151"/>
                  </a:moveTo>
                  <a:cubicBezTo>
                    <a:pt x="4725" y="3151"/>
                    <a:pt x="4725" y="3151"/>
                    <a:pt x="4725" y="3151"/>
                  </a:cubicBezTo>
                  <a:cubicBezTo>
                    <a:pt x="4725" y="906"/>
                    <a:pt x="4725" y="906"/>
                    <a:pt x="4725" y="906"/>
                  </a:cubicBezTo>
                  <a:cubicBezTo>
                    <a:pt x="4272" y="906"/>
                    <a:pt x="4272" y="906"/>
                    <a:pt x="4272" y="906"/>
                  </a:cubicBezTo>
                  <a:cubicBezTo>
                    <a:pt x="4272" y="0"/>
                    <a:pt x="4272" y="0"/>
                    <a:pt x="4272" y="0"/>
                  </a:cubicBezTo>
                  <a:cubicBezTo>
                    <a:pt x="2599" y="0"/>
                    <a:pt x="2599" y="0"/>
                    <a:pt x="2599" y="0"/>
                  </a:cubicBezTo>
                  <a:cubicBezTo>
                    <a:pt x="2599" y="906"/>
                    <a:pt x="2599" y="906"/>
                    <a:pt x="2599" y="906"/>
                  </a:cubicBezTo>
                  <a:cubicBezTo>
                    <a:pt x="2599" y="906"/>
                    <a:pt x="827" y="394"/>
                    <a:pt x="295" y="847"/>
                  </a:cubicBezTo>
                  <a:cubicBezTo>
                    <a:pt x="197" y="926"/>
                    <a:pt x="0" y="1142"/>
                    <a:pt x="99" y="1300"/>
                  </a:cubicBezTo>
                  <a:cubicBezTo>
                    <a:pt x="217" y="1497"/>
                    <a:pt x="610" y="1221"/>
                    <a:pt x="866" y="1162"/>
                  </a:cubicBezTo>
                  <a:cubicBezTo>
                    <a:pt x="1083" y="1103"/>
                    <a:pt x="1496" y="1477"/>
                    <a:pt x="1792" y="1753"/>
                  </a:cubicBezTo>
                  <a:cubicBezTo>
                    <a:pt x="1792" y="10910"/>
                    <a:pt x="1792" y="10910"/>
                    <a:pt x="1792" y="10910"/>
                  </a:cubicBezTo>
                  <a:cubicBezTo>
                    <a:pt x="2126" y="10910"/>
                    <a:pt x="2126" y="10910"/>
                    <a:pt x="2126" y="10910"/>
                  </a:cubicBezTo>
                  <a:cubicBezTo>
                    <a:pt x="2126" y="12544"/>
                    <a:pt x="2126" y="12544"/>
                    <a:pt x="2126" y="12544"/>
                  </a:cubicBezTo>
                  <a:cubicBezTo>
                    <a:pt x="2126" y="12544"/>
                    <a:pt x="2126" y="12544"/>
                    <a:pt x="2126" y="12544"/>
                  </a:cubicBezTo>
                  <a:cubicBezTo>
                    <a:pt x="2402" y="13726"/>
                    <a:pt x="2402" y="13726"/>
                    <a:pt x="2402" y="13726"/>
                  </a:cubicBezTo>
                  <a:cubicBezTo>
                    <a:pt x="2402" y="21091"/>
                    <a:pt x="2402" y="21091"/>
                    <a:pt x="2402" y="21091"/>
                  </a:cubicBezTo>
                  <a:cubicBezTo>
                    <a:pt x="2677" y="21091"/>
                    <a:pt x="2677" y="21091"/>
                    <a:pt x="2677" y="21091"/>
                  </a:cubicBezTo>
                  <a:cubicBezTo>
                    <a:pt x="2677" y="22508"/>
                    <a:pt x="2677" y="22508"/>
                    <a:pt x="2677" y="22508"/>
                  </a:cubicBezTo>
                  <a:cubicBezTo>
                    <a:pt x="3465" y="22508"/>
                    <a:pt x="3465" y="22508"/>
                    <a:pt x="3465" y="22508"/>
                  </a:cubicBezTo>
                  <a:cubicBezTo>
                    <a:pt x="3465" y="21091"/>
                    <a:pt x="3465" y="21091"/>
                    <a:pt x="3465" y="21091"/>
                  </a:cubicBezTo>
                  <a:cubicBezTo>
                    <a:pt x="3760" y="21091"/>
                    <a:pt x="3760" y="21091"/>
                    <a:pt x="3760" y="21091"/>
                  </a:cubicBezTo>
                  <a:cubicBezTo>
                    <a:pt x="3760" y="13726"/>
                    <a:pt x="3760" y="13726"/>
                    <a:pt x="3760" y="13726"/>
                  </a:cubicBezTo>
                  <a:cubicBezTo>
                    <a:pt x="3741" y="13726"/>
                    <a:pt x="3741" y="13726"/>
                    <a:pt x="3741" y="13726"/>
                  </a:cubicBezTo>
                  <a:cubicBezTo>
                    <a:pt x="4607" y="12544"/>
                    <a:pt x="4607" y="12544"/>
                    <a:pt x="4607" y="12544"/>
                  </a:cubicBezTo>
                  <a:cubicBezTo>
                    <a:pt x="4646" y="12544"/>
                    <a:pt x="4646" y="12544"/>
                    <a:pt x="4646" y="12544"/>
                  </a:cubicBezTo>
                  <a:cubicBezTo>
                    <a:pt x="4646" y="10910"/>
                    <a:pt x="4646" y="10910"/>
                    <a:pt x="4646" y="10910"/>
                  </a:cubicBezTo>
                  <a:cubicBezTo>
                    <a:pt x="5650" y="10910"/>
                    <a:pt x="5650" y="10910"/>
                    <a:pt x="5650" y="10910"/>
                  </a:cubicBezTo>
                  <a:lnTo>
                    <a:pt x="5650" y="3151"/>
                  </a:lnTo>
                  <a:close/>
                </a:path>
              </a:pathLst>
            </a:custGeom>
            <a:solidFill>
              <a:srgbClr val="FFF5EE"/>
            </a:solidFill>
            <a:ln w="6350">
              <a:solidFill>
                <a:srgbClr val="FF6600"/>
              </a:solidFill>
              <a:round/>
              <a:headEnd/>
              <a:tailEnd/>
            </a:ln>
          </p:spPr>
          <p:txBody>
            <a:bodyPr/>
            <a:lstStyle/>
            <a:p>
              <a:endParaRPr lang="en-US"/>
            </a:p>
          </p:txBody>
        </p:sp>
        <p:sp>
          <p:nvSpPr>
            <p:cNvPr id="51" name="Freeform 9">
              <a:extLst>
                <a:ext uri="{FF2B5EF4-FFF2-40B4-BE49-F238E27FC236}">
                  <a16:creationId xmlns:a16="http://schemas.microsoft.com/office/drawing/2014/main" id="{BBA5BA66-3BE7-31F2-93FA-2EB6B4644B13}"/>
                </a:ext>
              </a:extLst>
            </p:cNvPr>
            <p:cNvSpPr>
              <a:spLocks noChangeAspect="1"/>
            </p:cNvSpPr>
            <p:nvPr/>
          </p:nvSpPr>
          <p:spPr bwMode="auto">
            <a:xfrm>
              <a:off x="2858" y="2489"/>
              <a:ext cx="46" cy="383"/>
            </a:xfrm>
            <a:custGeom>
              <a:avLst/>
              <a:gdLst>
                <a:gd name="T0" fmla="*/ 46 w 46"/>
                <a:gd name="T1" fmla="*/ 0 h 383"/>
                <a:gd name="T2" fmla="*/ 0 w 46"/>
                <a:gd name="T3" fmla="*/ 0 h 383"/>
                <a:gd name="T4" fmla="*/ 0 w 46"/>
                <a:gd name="T5" fmla="*/ 63 h 383"/>
                <a:gd name="T6" fmla="*/ 4 w 46"/>
                <a:gd name="T7" fmla="*/ 63 h 383"/>
                <a:gd name="T8" fmla="*/ 4 w 46"/>
                <a:gd name="T9" fmla="*/ 272 h 383"/>
                <a:gd name="T10" fmla="*/ 4 w 46"/>
                <a:gd name="T11" fmla="*/ 272 h 383"/>
                <a:gd name="T12" fmla="*/ 22 w 46"/>
                <a:gd name="T13" fmla="*/ 379 h 383"/>
                <a:gd name="T14" fmla="*/ 26 w 46"/>
                <a:gd name="T15" fmla="*/ 383 h 383"/>
                <a:gd name="T16" fmla="*/ 42 w 46"/>
                <a:gd name="T17" fmla="*/ 272 h 383"/>
                <a:gd name="T18" fmla="*/ 42 w 46"/>
                <a:gd name="T19" fmla="*/ 63 h 383"/>
                <a:gd name="T20" fmla="*/ 46 w 46"/>
                <a:gd name="T21" fmla="*/ 63 h 383"/>
                <a:gd name="T22" fmla="*/ 46 w 46"/>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383"/>
                <a:gd name="T38" fmla="*/ 46 w 46"/>
                <a:gd name="T39" fmla="*/ 383 h 3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383">
                  <a:moveTo>
                    <a:pt x="46" y="0"/>
                  </a:moveTo>
                  <a:lnTo>
                    <a:pt x="0" y="0"/>
                  </a:lnTo>
                  <a:lnTo>
                    <a:pt x="0" y="63"/>
                  </a:lnTo>
                  <a:lnTo>
                    <a:pt x="4" y="63"/>
                  </a:lnTo>
                  <a:lnTo>
                    <a:pt x="4" y="272"/>
                  </a:lnTo>
                  <a:lnTo>
                    <a:pt x="22" y="379"/>
                  </a:lnTo>
                  <a:lnTo>
                    <a:pt x="26" y="383"/>
                  </a:lnTo>
                  <a:lnTo>
                    <a:pt x="42" y="272"/>
                  </a:lnTo>
                  <a:lnTo>
                    <a:pt x="42" y="63"/>
                  </a:lnTo>
                  <a:lnTo>
                    <a:pt x="46" y="63"/>
                  </a:lnTo>
                  <a:lnTo>
                    <a:pt x="46" y="0"/>
                  </a:lnTo>
                  <a:close/>
                </a:path>
              </a:pathLst>
            </a:custGeom>
            <a:solidFill>
              <a:srgbClr val="99CCFF"/>
            </a:solidFill>
            <a:ln w="6350">
              <a:solidFill>
                <a:srgbClr val="3366FF"/>
              </a:solidFill>
              <a:round/>
              <a:headEnd/>
              <a:tailEnd/>
            </a:ln>
          </p:spPr>
          <p:txBody>
            <a:bodyPr/>
            <a:lstStyle/>
            <a:p>
              <a:endParaRPr lang="en-US"/>
            </a:p>
          </p:txBody>
        </p:sp>
        <p:grpSp>
          <p:nvGrpSpPr>
            <p:cNvPr id="52" name="Group 14">
              <a:extLst>
                <a:ext uri="{FF2B5EF4-FFF2-40B4-BE49-F238E27FC236}">
                  <a16:creationId xmlns:a16="http://schemas.microsoft.com/office/drawing/2014/main" id="{F097F3AC-0E2C-D39A-04CF-3F20CEB0FD54}"/>
                </a:ext>
              </a:extLst>
            </p:cNvPr>
            <p:cNvGrpSpPr>
              <a:grpSpLocks noChangeAspect="1"/>
            </p:cNvGrpSpPr>
            <p:nvPr/>
          </p:nvGrpSpPr>
          <p:grpSpPr bwMode="auto">
            <a:xfrm>
              <a:off x="2852" y="1446"/>
              <a:ext cx="92" cy="37"/>
              <a:chOff x="2852" y="1446"/>
              <a:chExt cx="92" cy="37"/>
            </a:xfrm>
          </p:grpSpPr>
          <p:sp>
            <p:nvSpPr>
              <p:cNvPr id="53" name="Freeform 10">
                <a:extLst>
                  <a:ext uri="{FF2B5EF4-FFF2-40B4-BE49-F238E27FC236}">
                    <a16:creationId xmlns:a16="http://schemas.microsoft.com/office/drawing/2014/main" id="{63053965-4979-7B3B-CC04-8DD129697582}"/>
                  </a:ext>
                </a:extLst>
              </p:cNvPr>
              <p:cNvSpPr>
                <a:spLocks noChangeAspect="1"/>
              </p:cNvSpPr>
              <p:nvPr/>
            </p:nvSpPr>
            <p:spPr bwMode="auto">
              <a:xfrm>
                <a:off x="2852" y="1446"/>
                <a:ext cx="92" cy="37"/>
              </a:xfrm>
              <a:custGeom>
                <a:avLst/>
                <a:gdLst>
                  <a:gd name="T0" fmla="*/ 2 w 2000"/>
                  <a:gd name="T1" fmla="*/ 0 h 800"/>
                  <a:gd name="T2" fmla="*/ 0 w 2000"/>
                  <a:gd name="T3" fmla="*/ 0 h 800"/>
                  <a:gd name="T4" fmla="*/ 0 w 2000"/>
                  <a:gd name="T5" fmla="*/ 1 h 800"/>
                  <a:gd name="T6" fmla="*/ 2 w 2000"/>
                  <a:gd name="T7" fmla="*/ 2 h 800"/>
                  <a:gd name="T8" fmla="*/ 4 w 2000"/>
                  <a:gd name="T9" fmla="*/ 1 h 800"/>
                  <a:gd name="T10" fmla="*/ 4 w 2000"/>
                  <a:gd name="T11" fmla="*/ 0 h 800"/>
                  <a:gd name="T12" fmla="*/ 2 w 2000"/>
                  <a:gd name="T13" fmla="*/ 0 h 800"/>
                  <a:gd name="T14" fmla="*/ 0 60000 65536"/>
                  <a:gd name="T15" fmla="*/ 0 60000 65536"/>
                  <a:gd name="T16" fmla="*/ 0 60000 65536"/>
                  <a:gd name="T17" fmla="*/ 0 60000 65536"/>
                  <a:gd name="T18" fmla="*/ 0 60000 65536"/>
                  <a:gd name="T19" fmla="*/ 0 60000 65536"/>
                  <a:gd name="T20" fmla="*/ 0 60000 65536"/>
                  <a:gd name="T21" fmla="*/ 0 w 2000"/>
                  <a:gd name="T22" fmla="*/ 0 h 800"/>
                  <a:gd name="T23" fmla="*/ 2000 w 2000"/>
                  <a:gd name="T24" fmla="*/ 800 h 8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 h="800">
                    <a:moveTo>
                      <a:pt x="1000" y="0"/>
                    </a:moveTo>
                    <a:cubicBezTo>
                      <a:pt x="447" y="0"/>
                      <a:pt x="0" y="45"/>
                      <a:pt x="0" y="100"/>
                    </a:cubicBezTo>
                    <a:lnTo>
                      <a:pt x="0" y="700"/>
                    </a:lnTo>
                    <a:cubicBezTo>
                      <a:pt x="0" y="755"/>
                      <a:pt x="447" y="800"/>
                      <a:pt x="1000" y="800"/>
                    </a:cubicBezTo>
                    <a:cubicBezTo>
                      <a:pt x="1552" y="800"/>
                      <a:pt x="2000" y="755"/>
                      <a:pt x="2000" y="700"/>
                    </a:cubicBezTo>
                    <a:lnTo>
                      <a:pt x="2000" y="100"/>
                    </a:lnTo>
                    <a:cubicBezTo>
                      <a:pt x="2000" y="45"/>
                      <a:pt x="1552" y="0"/>
                      <a:pt x="1000" y="0"/>
                    </a:cubicBezTo>
                    <a:close/>
                  </a:path>
                </a:pathLst>
              </a:custGeom>
              <a:solidFill>
                <a:srgbClr val="FFF5EE"/>
              </a:solidFill>
              <a:ln w="6350">
                <a:solidFill>
                  <a:srgbClr val="FF6600"/>
                </a:solidFill>
                <a:round/>
                <a:headEnd/>
                <a:tailEnd/>
              </a:ln>
            </p:spPr>
            <p:txBody>
              <a:bodyPr/>
              <a:lstStyle/>
              <a:p>
                <a:endParaRPr lang="en-US"/>
              </a:p>
            </p:txBody>
          </p:sp>
          <p:sp>
            <p:nvSpPr>
              <p:cNvPr id="54" name="Oval 11">
                <a:extLst>
                  <a:ext uri="{FF2B5EF4-FFF2-40B4-BE49-F238E27FC236}">
                    <a16:creationId xmlns:a16="http://schemas.microsoft.com/office/drawing/2014/main" id="{9234B7C7-5B11-AEB1-6643-9C2249B5990D}"/>
                  </a:ext>
                </a:extLst>
              </p:cNvPr>
              <p:cNvSpPr>
                <a:spLocks noChangeAspect="1" noChangeArrowheads="1"/>
              </p:cNvSpPr>
              <p:nvPr/>
            </p:nvSpPr>
            <p:spPr bwMode="auto">
              <a:xfrm>
                <a:off x="2852" y="1446"/>
                <a:ext cx="92" cy="9"/>
              </a:xfrm>
              <a:prstGeom prst="ellipse">
                <a:avLst/>
              </a:prstGeom>
              <a:solidFill>
                <a:srgbClr val="FFF5EE"/>
              </a:solidFill>
              <a:ln w="6350">
                <a:solidFill>
                  <a:srgbClr val="FF66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5" name="Freeform 12">
                <a:extLst>
                  <a:ext uri="{FF2B5EF4-FFF2-40B4-BE49-F238E27FC236}">
                    <a16:creationId xmlns:a16="http://schemas.microsoft.com/office/drawing/2014/main" id="{D69203FB-8766-2856-A087-6A7483E4C875}"/>
                  </a:ext>
                </a:extLst>
              </p:cNvPr>
              <p:cNvSpPr>
                <a:spLocks noChangeAspect="1"/>
              </p:cNvSpPr>
              <p:nvPr/>
            </p:nvSpPr>
            <p:spPr bwMode="auto">
              <a:xfrm>
                <a:off x="2852" y="1446"/>
                <a:ext cx="92" cy="37"/>
              </a:xfrm>
              <a:custGeom>
                <a:avLst/>
                <a:gdLst>
                  <a:gd name="T0" fmla="*/ 2 w 2000"/>
                  <a:gd name="T1" fmla="*/ 0 h 800"/>
                  <a:gd name="T2" fmla="*/ 0 w 2000"/>
                  <a:gd name="T3" fmla="*/ 0 h 800"/>
                  <a:gd name="T4" fmla="*/ 0 w 2000"/>
                  <a:gd name="T5" fmla="*/ 1 h 800"/>
                  <a:gd name="T6" fmla="*/ 2 w 2000"/>
                  <a:gd name="T7" fmla="*/ 2 h 800"/>
                  <a:gd name="T8" fmla="*/ 4 w 2000"/>
                  <a:gd name="T9" fmla="*/ 1 h 800"/>
                  <a:gd name="T10" fmla="*/ 4 w 2000"/>
                  <a:gd name="T11" fmla="*/ 0 h 800"/>
                  <a:gd name="T12" fmla="*/ 2 w 2000"/>
                  <a:gd name="T13" fmla="*/ 0 h 800"/>
                  <a:gd name="T14" fmla="*/ 0 60000 65536"/>
                  <a:gd name="T15" fmla="*/ 0 60000 65536"/>
                  <a:gd name="T16" fmla="*/ 0 60000 65536"/>
                  <a:gd name="T17" fmla="*/ 0 60000 65536"/>
                  <a:gd name="T18" fmla="*/ 0 60000 65536"/>
                  <a:gd name="T19" fmla="*/ 0 60000 65536"/>
                  <a:gd name="T20" fmla="*/ 0 60000 65536"/>
                  <a:gd name="T21" fmla="*/ 0 w 2000"/>
                  <a:gd name="T22" fmla="*/ 0 h 800"/>
                  <a:gd name="T23" fmla="*/ 2000 w 2000"/>
                  <a:gd name="T24" fmla="*/ 800 h 8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 h="800">
                    <a:moveTo>
                      <a:pt x="1000" y="0"/>
                    </a:moveTo>
                    <a:cubicBezTo>
                      <a:pt x="447" y="0"/>
                      <a:pt x="0" y="45"/>
                      <a:pt x="0" y="100"/>
                    </a:cubicBezTo>
                    <a:lnTo>
                      <a:pt x="0" y="700"/>
                    </a:lnTo>
                    <a:cubicBezTo>
                      <a:pt x="0" y="755"/>
                      <a:pt x="447" y="800"/>
                      <a:pt x="1000" y="800"/>
                    </a:cubicBezTo>
                    <a:cubicBezTo>
                      <a:pt x="1552" y="800"/>
                      <a:pt x="2000" y="755"/>
                      <a:pt x="2000" y="700"/>
                    </a:cubicBezTo>
                    <a:lnTo>
                      <a:pt x="2000" y="100"/>
                    </a:lnTo>
                    <a:cubicBezTo>
                      <a:pt x="2000" y="45"/>
                      <a:pt x="1552" y="0"/>
                      <a:pt x="1000" y="0"/>
                    </a:cubicBezTo>
                    <a:close/>
                  </a:path>
                </a:pathLst>
              </a:custGeom>
              <a:solidFill>
                <a:srgbClr val="FF66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56" name="Freeform 13">
                <a:extLst>
                  <a:ext uri="{FF2B5EF4-FFF2-40B4-BE49-F238E27FC236}">
                    <a16:creationId xmlns:a16="http://schemas.microsoft.com/office/drawing/2014/main" id="{65ABC5F7-5528-204C-A735-59072CAB228D}"/>
                  </a:ext>
                </a:extLst>
              </p:cNvPr>
              <p:cNvSpPr>
                <a:spLocks noChangeAspect="1"/>
              </p:cNvSpPr>
              <p:nvPr/>
            </p:nvSpPr>
            <p:spPr bwMode="auto">
              <a:xfrm>
                <a:off x="2852" y="1451"/>
                <a:ext cx="92" cy="4"/>
              </a:xfrm>
              <a:custGeom>
                <a:avLst/>
                <a:gdLst>
                  <a:gd name="T0" fmla="*/ 0 w 92"/>
                  <a:gd name="T1" fmla="*/ 0 h 4"/>
                  <a:gd name="T2" fmla="*/ 46 w 92"/>
                  <a:gd name="T3" fmla="*/ 4 h 4"/>
                  <a:gd name="T4" fmla="*/ 92 w 92"/>
                  <a:gd name="T5" fmla="*/ 0 h 4"/>
                  <a:gd name="T6" fmla="*/ 0 60000 65536"/>
                  <a:gd name="T7" fmla="*/ 0 60000 65536"/>
                  <a:gd name="T8" fmla="*/ 0 60000 65536"/>
                  <a:gd name="T9" fmla="*/ 0 w 92"/>
                  <a:gd name="T10" fmla="*/ 0 h 4"/>
                  <a:gd name="T11" fmla="*/ 92 w 92"/>
                  <a:gd name="T12" fmla="*/ 4 h 4"/>
                </a:gdLst>
                <a:ahLst/>
                <a:cxnLst>
                  <a:cxn ang="T6">
                    <a:pos x="T0" y="T1"/>
                  </a:cxn>
                  <a:cxn ang="T7">
                    <a:pos x="T2" y="T3"/>
                  </a:cxn>
                  <a:cxn ang="T8">
                    <a:pos x="T4" y="T5"/>
                  </a:cxn>
                </a:cxnLst>
                <a:rect l="T9" t="T10" r="T11" b="T12"/>
                <a:pathLst>
                  <a:path w="92" h="4">
                    <a:moveTo>
                      <a:pt x="0" y="0"/>
                    </a:moveTo>
                    <a:cubicBezTo>
                      <a:pt x="0" y="2"/>
                      <a:pt x="20" y="4"/>
                      <a:pt x="46" y="4"/>
                    </a:cubicBezTo>
                    <a:cubicBezTo>
                      <a:pt x="71" y="4"/>
                      <a:pt x="92" y="2"/>
                      <a:pt x="92" y="0"/>
                    </a:cubicBezTo>
                  </a:path>
                </a:pathLst>
              </a:custGeom>
              <a:solidFill>
                <a:srgbClr val="FF66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grpSp>
      </p:grpSp>
      <p:sp>
        <p:nvSpPr>
          <p:cNvPr id="82" name="TextBox 81">
            <a:extLst>
              <a:ext uri="{FF2B5EF4-FFF2-40B4-BE49-F238E27FC236}">
                <a16:creationId xmlns:a16="http://schemas.microsoft.com/office/drawing/2014/main" id="{5804B81C-2101-EBBD-A92E-C8389EBA2404}"/>
              </a:ext>
            </a:extLst>
          </p:cNvPr>
          <p:cNvSpPr txBox="1"/>
          <p:nvPr/>
        </p:nvSpPr>
        <p:spPr>
          <a:xfrm>
            <a:off x="370703" y="1804086"/>
            <a:ext cx="1470467" cy="369332"/>
          </a:xfrm>
          <a:prstGeom prst="rect">
            <a:avLst/>
          </a:prstGeom>
          <a:noFill/>
        </p:spPr>
        <p:txBody>
          <a:bodyPr wrap="none" rtlCol="0">
            <a:spAutoFit/>
          </a:bodyPr>
          <a:lstStyle/>
          <a:p>
            <a:r>
              <a:rPr lang="en-US" dirty="0"/>
              <a:t>Blood Culture</a:t>
            </a:r>
          </a:p>
        </p:txBody>
      </p:sp>
      <p:sp>
        <p:nvSpPr>
          <p:cNvPr id="83" name="TextBox 82">
            <a:extLst>
              <a:ext uri="{FF2B5EF4-FFF2-40B4-BE49-F238E27FC236}">
                <a16:creationId xmlns:a16="http://schemas.microsoft.com/office/drawing/2014/main" id="{7F428693-3C30-AD8F-963E-9C087E6C4968}"/>
              </a:ext>
            </a:extLst>
          </p:cNvPr>
          <p:cNvSpPr txBox="1"/>
          <p:nvPr/>
        </p:nvSpPr>
        <p:spPr>
          <a:xfrm>
            <a:off x="419727" y="4188591"/>
            <a:ext cx="1082925" cy="369332"/>
          </a:xfrm>
          <a:prstGeom prst="rect">
            <a:avLst/>
          </a:prstGeom>
          <a:noFill/>
        </p:spPr>
        <p:txBody>
          <a:bodyPr wrap="none" rtlCol="0">
            <a:spAutoFit/>
          </a:bodyPr>
          <a:lstStyle/>
          <a:p>
            <a:r>
              <a:rPr lang="en-US" dirty="0"/>
              <a:t>Petri Dish</a:t>
            </a:r>
          </a:p>
        </p:txBody>
      </p:sp>
      <p:grpSp>
        <p:nvGrpSpPr>
          <p:cNvPr id="84" name="Group 34">
            <a:extLst>
              <a:ext uri="{FF2B5EF4-FFF2-40B4-BE49-F238E27FC236}">
                <a16:creationId xmlns:a16="http://schemas.microsoft.com/office/drawing/2014/main" id="{BAFC558F-CF08-06D6-7066-7C60EB40FA40}"/>
              </a:ext>
            </a:extLst>
          </p:cNvPr>
          <p:cNvGrpSpPr>
            <a:grpSpLocks noChangeAspect="1"/>
          </p:cNvGrpSpPr>
          <p:nvPr/>
        </p:nvGrpSpPr>
        <p:grpSpPr bwMode="auto">
          <a:xfrm flipH="1">
            <a:off x="3513635" y="3868154"/>
            <a:ext cx="317500" cy="1379538"/>
            <a:chOff x="2614" y="960"/>
            <a:chExt cx="530" cy="2307"/>
          </a:xfrm>
        </p:grpSpPr>
        <p:sp>
          <p:nvSpPr>
            <p:cNvPr id="85" name="Freeform 8">
              <a:extLst>
                <a:ext uri="{FF2B5EF4-FFF2-40B4-BE49-F238E27FC236}">
                  <a16:creationId xmlns:a16="http://schemas.microsoft.com/office/drawing/2014/main" id="{3C344E03-7C3E-818C-54F5-478E345080E3}"/>
                </a:ext>
              </a:extLst>
            </p:cNvPr>
            <p:cNvSpPr>
              <a:spLocks noChangeAspect="1"/>
            </p:cNvSpPr>
            <p:nvPr/>
          </p:nvSpPr>
          <p:spPr bwMode="auto">
            <a:xfrm>
              <a:off x="2640" y="1122"/>
              <a:ext cx="459" cy="2121"/>
            </a:xfrm>
            <a:custGeom>
              <a:avLst/>
              <a:gdLst>
                <a:gd name="T0" fmla="*/ 0 w 3558"/>
                <a:gd name="T1" fmla="*/ 0 h 16466"/>
                <a:gd name="T2" fmla="*/ 0 w 3558"/>
                <a:gd name="T3" fmla="*/ 246 h 16466"/>
                <a:gd name="T4" fmla="*/ 30 w 3558"/>
                <a:gd name="T5" fmla="*/ 273 h 16466"/>
                <a:gd name="T6" fmla="*/ 59 w 3558"/>
                <a:gd name="T7" fmla="*/ 246 h 16466"/>
                <a:gd name="T8" fmla="*/ 59 w 3558"/>
                <a:gd name="T9" fmla="*/ 0 h 16466"/>
                <a:gd name="T10" fmla="*/ 0 w 3558"/>
                <a:gd name="T11" fmla="*/ 0 h 16466"/>
                <a:gd name="T12" fmla="*/ 0 60000 65536"/>
                <a:gd name="T13" fmla="*/ 0 60000 65536"/>
                <a:gd name="T14" fmla="*/ 0 60000 65536"/>
                <a:gd name="T15" fmla="*/ 0 60000 65536"/>
                <a:gd name="T16" fmla="*/ 0 60000 65536"/>
                <a:gd name="T17" fmla="*/ 0 60000 65536"/>
                <a:gd name="T18" fmla="*/ 0 w 3558"/>
                <a:gd name="T19" fmla="*/ 0 h 16466"/>
                <a:gd name="T20" fmla="*/ 3558 w 3558"/>
                <a:gd name="T21" fmla="*/ 16466 h 16466"/>
              </a:gdLst>
              <a:ahLst/>
              <a:cxnLst>
                <a:cxn ang="T12">
                  <a:pos x="T0" y="T1"/>
                </a:cxn>
                <a:cxn ang="T13">
                  <a:pos x="T2" y="T3"/>
                </a:cxn>
                <a:cxn ang="T14">
                  <a:pos x="T4" y="T5"/>
                </a:cxn>
                <a:cxn ang="T15">
                  <a:pos x="T6" y="T7"/>
                </a:cxn>
                <a:cxn ang="T16">
                  <a:pos x="T8" y="T9"/>
                </a:cxn>
                <a:cxn ang="T17">
                  <a:pos x="T10" y="T11"/>
                </a:cxn>
              </a:cxnLst>
              <a:rect l="T18" t="T19" r="T20" b="T21"/>
              <a:pathLst>
                <a:path w="3558" h="16466">
                  <a:moveTo>
                    <a:pt x="0" y="0"/>
                  </a:moveTo>
                  <a:cubicBezTo>
                    <a:pt x="0" y="14798"/>
                    <a:pt x="0" y="14798"/>
                    <a:pt x="0" y="14798"/>
                  </a:cubicBezTo>
                  <a:cubicBezTo>
                    <a:pt x="0" y="15720"/>
                    <a:pt x="801" y="16466"/>
                    <a:pt x="1779" y="16466"/>
                  </a:cubicBezTo>
                  <a:cubicBezTo>
                    <a:pt x="2757" y="16466"/>
                    <a:pt x="3558" y="15720"/>
                    <a:pt x="3558" y="14798"/>
                  </a:cubicBezTo>
                  <a:cubicBezTo>
                    <a:pt x="3558" y="0"/>
                    <a:pt x="3558" y="0"/>
                    <a:pt x="3558" y="0"/>
                  </a:cubicBezTo>
                  <a:lnTo>
                    <a:pt x="0" y="0"/>
                  </a:lnTo>
                  <a:close/>
                </a:path>
              </a:pathLst>
            </a:custGeom>
            <a:solidFill>
              <a:srgbClr val="FFF5EE"/>
            </a:solidFill>
            <a:ln w="6350" cap="rnd">
              <a:solidFill>
                <a:srgbClr val="FF6600"/>
              </a:solidFill>
              <a:miter lim="800000"/>
              <a:headEnd/>
              <a:tailEnd/>
            </a:ln>
          </p:spPr>
          <p:txBody>
            <a:bodyPr/>
            <a:lstStyle/>
            <a:p>
              <a:endParaRPr lang="en-US"/>
            </a:p>
          </p:txBody>
        </p:sp>
        <p:sp>
          <p:nvSpPr>
            <p:cNvPr id="86" name="AutoShape 5">
              <a:extLst>
                <a:ext uri="{FF2B5EF4-FFF2-40B4-BE49-F238E27FC236}">
                  <a16:creationId xmlns:a16="http://schemas.microsoft.com/office/drawing/2014/main" id="{1BB79A4B-F36B-D117-4299-717D4B5685AD}"/>
                </a:ext>
              </a:extLst>
            </p:cNvPr>
            <p:cNvSpPr>
              <a:spLocks noChangeAspect="1" noChangeArrowheads="1" noTextEdit="1"/>
            </p:cNvSpPr>
            <p:nvPr/>
          </p:nvSpPr>
          <p:spPr bwMode="auto">
            <a:xfrm>
              <a:off x="2614" y="960"/>
              <a:ext cx="530" cy="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p>
              <a:endParaRPr lang="en-US"/>
            </a:p>
          </p:txBody>
        </p:sp>
        <p:sp>
          <p:nvSpPr>
            <p:cNvPr id="87" name="Freeform 7">
              <a:extLst>
                <a:ext uri="{FF2B5EF4-FFF2-40B4-BE49-F238E27FC236}">
                  <a16:creationId xmlns:a16="http://schemas.microsoft.com/office/drawing/2014/main" id="{53202A7F-9F9E-AB9D-F517-B45A72974C54}"/>
                </a:ext>
              </a:extLst>
            </p:cNvPr>
            <p:cNvSpPr>
              <a:spLocks noChangeAspect="1"/>
            </p:cNvSpPr>
            <p:nvPr/>
          </p:nvSpPr>
          <p:spPr bwMode="auto">
            <a:xfrm>
              <a:off x="2639" y="2198"/>
              <a:ext cx="459" cy="1045"/>
            </a:xfrm>
            <a:custGeom>
              <a:avLst/>
              <a:gdLst>
                <a:gd name="T0" fmla="*/ 0 w 3550"/>
                <a:gd name="T1" fmla="*/ 0 h 8100"/>
                <a:gd name="T2" fmla="*/ 0 w 3550"/>
                <a:gd name="T3" fmla="*/ 107 h 8100"/>
                <a:gd name="T4" fmla="*/ 30 w 3550"/>
                <a:gd name="T5" fmla="*/ 135 h 8100"/>
                <a:gd name="T6" fmla="*/ 59 w 3550"/>
                <a:gd name="T7" fmla="*/ 107 h 8100"/>
                <a:gd name="T8" fmla="*/ 59 w 3550"/>
                <a:gd name="T9" fmla="*/ 0 h 8100"/>
                <a:gd name="T10" fmla="*/ 0 w 3550"/>
                <a:gd name="T11" fmla="*/ 0 h 8100"/>
                <a:gd name="T12" fmla="*/ 0 60000 65536"/>
                <a:gd name="T13" fmla="*/ 0 60000 65536"/>
                <a:gd name="T14" fmla="*/ 0 60000 65536"/>
                <a:gd name="T15" fmla="*/ 0 60000 65536"/>
                <a:gd name="T16" fmla="*/ 0 60000 65536"/>
                <a:gd name="T17" fmla="*/ 0 60000 65536"/>
                <a:gd name="T18" fmla="*/ 0 w 3550"/>
                <a:gd name="T19" fmla="*/ 0 h 8100"/>
                <a:gd name="T20" fmla="*/ 3550 w 3550"/>
                <a:gd name="T21" fmla="*/ 8100 h 8100"/>
              </a:gdLst>
              <a:ahLst/>
              <a:cxnLst>
                <a:cxn ang="T12">
                  <a:pos x="T0" y="T1"/>
                </a:cxn>
                <a:cxn ang="T13">
                  <a:pos x="T2" y="T3"/>
                </a:cxn>
                <a:cxn ang="T14">
                  <a:pos x="T4" y="T5"/>
                </a:cxn>
                <a:cxn ang="T15">
                  <a:pos x="T6" y="T7"/>
                </a:cxn>
                <a:cxn ang="T16">
                  <a:pos x="T8" y="T9"/>
                </a:cxn>
                <a:cxn ang="T17">
                  <a:pos x="T10" y="T11"/>
                </a:cxn>
              </a:cxnLst>
              <a:rect l="T18" t="T19" r="T20" b="T21"/>
              <a:pathLst>
                <a:path w="3550" h="8100">
                  <a:moveTo>
                    <a:pt x="0" y="0"/>
                  </a:moveTo>
                  <a:cubicBezTo>
                    <a:pt x="0" y="6432"/>
                    <a:pt x="0" y="6432"/>
                    <a:pt x="0" y="6432"/>
                  </a:cubicBezTo>
                  <a:cubicBezTo>
                    <a:pt x="0" y="7355"/>
                    <a:pt x="799" y="8100"/>
                    <a:pt x="1775" y="8100"/>
                  </a:cubicBezTo>
                  <a:cubicBezTo>
                    <a:pt x="2752" y="8100"/>
                    <a:pt x="3550" y="7355"/>
                    <a:pt x="3550" y="6432"/>
                  </a:cubicBezTo>
                  <a:cubicBezTo>
                    <a:pt x="3550" y="0"/>
                    <a:pt x="3550" y="0"/>
                    <a:pt x="3550" y="0"/>
                  </a:cubicBezTo>
                  <a:lnTo>
                    <a:pt x="0" y="0"/>
                  </a:lnTo>
                  <a:close/>
                </a:path>
              </a:pathLst>
            </a:custGeom>
            <a:solidFill>
              <a:srgbClr val="99CCFF"/>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88" name="Line 9">
              <a:extLst>
                <a:ext uri="{FF2B5EF4-FFF2-40B4-BE49-F238E27FC236}">
                  <a16:creationId xmlns:a16="http://schemas.microsoft.com/office/drawing/2014/main" id="{EC0E7BC3-D7F9-0A28-8D2F-4C313878AA7C}"/>
                </a:ext>
              </a:extLst>
            </p:cNvPr>
            <p:cNvSpPr>
              <a:spLocks noChangeAspect="1" noChangeShapeType="1"/>
            </p:cNvSpPr>
            <p:nvPr/>
          </p:nvSpPr>
          <p:spPr bwMode="auto">
            <a:xfrm>
              <a:off x="2816" y="1852"/>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10">
              <a:extLst>
                <a:ext uri="{FF2B5EF4-FFF2-40B4-BE49-F238E27FC236}">
                  <a16:creationId xmlns:a16="http://schemas.microsoft.com/office/drawing/2014/main" id="{A92407BC-BE03-4CFE-E4D6-89CC83D3B2DB}"/>
                </a:ext>
              </a:extLst>
            </p:cNvPr>
            <p:cNvSpPr>
              <a:spLocks noChangeAspect="1" noChangeShapeType="1"/>
            </p:cNvSpPr>
            <p:nvPr/>
          </p:nvSpPr>
          <p:spPr bwMode="auto">
            <a:xfrm>
              <a:off x="2816" y="2043"/>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11">
              <a:extLst>
                <a:ext uri="{FF2B5EF4-FFF2-40B4-BE49-F238E27FC236}">
                  <a16:creationId xmlns:a16="http://schemas.microsoft.com/office/drawing/2014/main" id="{B0D21036-56FA-B5E4-0492-3E808E7B4B3C}"/>
                </a:ext>
              </a:extLst>
            </p:cNvPr>
            <p:cNvSpPr>
              <a:spLocks noChangeAspect="1" noChangeShapeType="1"/>
            </p:cNvSpPr>
            <p:nvPr/>
          </p:nvSpPr>
          <p:spPr bwMode="auto">
            <a:xfrm>
              <a:off x="2816" y="2234"/>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12">
              <a:extLst>
                <a:ext uri="{FF2B5EF4-FFF2-40B4-BE49-F238E27FC236}">
                  <a16:creationId xmlns:a16="http://schemas.microsoft.com/office/drawing/2014/main" id="{861E0372-B921-B526-4A3B-3497D8B83C86}"/>
                </a:ext>
              </a:extLst>
            </p:cNvPr>
            <p:cNvSpPr>
              <a:spLocks noChangeAspect="1" noChangeShapeType="1"/>
            </p:cNvSpPr>
            <p:nvPr/>
          </p:nvSpPr>
          <p:spPr bwMode="auto">
            <a:xfrm>
              <a:off x="2816" y="2425"/>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3">
              <a:extLst>
                <a:ext uri="{FF2B5EF4-FFF2-40B4-BE49-F238E27FC236}">
                  <a16:creationId xmlns:a16="http://schemas.microsoft.com/office/drawing/2014/main" id="{397DC2FA-B534-1F09-D932-E0D8308D5B8B}"/>
                </a:ext>
              </a:extLst>
            </p:cNvPr>
            <p:cNvSpPr>
              <a:spLocks noChangeAspect="1" noChangeShapeType="1"/>
            </p:cNvSpPr>
            <p:nvPr/>
          </p:nvSpPr>
          <p:spPr bwMode="auto">
            <a:xfrm>
              <a:off x="2816" y="2615"/>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14">
              <a:extLst>
                <a:ext uri="{FF2B5EF4-FFF2-40B4-BE49-F238E27FC236}">
                  <a16:creationId xmlns:a16="http://schemas.microsoft.com/office/drawing/2014/main" id="{EBA54F16-2CC0-AE7A-CD4A-E0C2F0BD6634}"/>
                </a:ext>
              </a:extLst>
            </p:cNvPr>
            <p:cNvSpPr>
              <a:spLocks noChangeAspect="1" noChangeShapeType="1"/>
            </p:cNvSpPr>
            <p:nvPr/>
          </p:nvSpPr>
          <p:spPr bwMode="auto">
            <a:xfrm>
              <a:off x="2816" y="2806"/>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15">
              <a:extLst>
                <a:ext uri="{FF2B5EF4-FFF2-40B4-BE49-F238E27FC236}">
                  <a16:creationId xmlns:a16="http://schemas.microsoft.com/office/drawing/2014/main" id="{6E1B76F3-BDC0-C162-F006-847040E56704}"/>
                </a:ext>
              </a:extLst>
            </p:cNvPr>
            <p:cNvSpPr>
              <a:spLocks noChangeAspect="1" noChangeShapeType="1"/>
            </p:cNvSpPr>
            <p:nvPr/>
          </p:nvSpPr>
          <p:spPr bwMode="auto">
            <a:xfrm>
              <a:off x="2816" y="2997"/>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16">
              <a:extLst>
                <a:ext uri="{FF2B5EF4-FFF2-40B4-BE49-F238E27FC236}">
                  <a16:creationId xmlns:a16="http://schemas.microsoft.com/office/drawing/2014/main" id="{E7AC2BB2-29D7-10B0-FF30-08DEBB958C8C}"/>
                </a:ext>
              </a:extLst>
            </p:cNvPr>
            <p:cNvSpPr>
              <a:spLocks noChangeAspect="1" noChangeShapeType="1"/>
            </p:cNvSpPr>
            <p:nvPr/>
          </p:nvSpPr>
          <p:spPr bwMode="auto">
            <a:xfrm>
              <a:off x="2952" y="2139"/>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17">
              <a:extLst>
                <a:ext uri="{FF2B5EF4-FFF2-40B4-BE49-F238E27FC236}">
                  <a16:creationId xmlns:a16="http://schemas.microsoft.com/office/drawing/2014/main" id="{FCABC094-83D2-F5B0-5ABC-DB1FDF04BFDB}"/>
                </a:ext>
              </a:extLst>
            </p:cNvPr>
            <p:cNvSpPr>
              <a:spLocks noChangeAspect="1" noChangeShapeType="1"/>
            </p:cNvSpPr>
            <p:nvPr/>
          </p:nvSpPr>
          <p:spPr bwMode="auto">
            <a:xfrm>
              <a:off x="2952" y="2329"/>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18">
              <a:extLst>
                <a:ext uri="{FF2B5EF4-FFF2-40B4-BE49-F238E27FC236}">
                  <a16:creationId xmlns:a16="http://schemas.microsoft.com/office/drawing/2014/main" id="{5E08D5C6-E721-244A-8B9F-DF1CF1A5DB3F}"/>
                </a:ext>
              </a:extLst>
            </p:cNvPr>
            <p:cNvSpPr>
              <a:spLocks noChangeAspect="1" noChangeShapeType="1"/>
            </p:cNvSpPr>
            <p:nvPr/>
          </p:nvSpPr>
          <p:spPr bwMode="auto">
            <a:xfrm>
              <a:off x="2952" y="2520"/>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19">
              <a:extLst>
                <a:ext uri="{FF2B5EF4-FFF2-40B4-BE49-F238E27FC236}">
                  <a16:creationId xmlns:a16="http://schemas.microsoft.com/office/drawing/2014/main" id="{3EA958DB-FFBD-59B6-D4FC-BFEB4DEA7052}"/>
                </a:ext>
              </a:extLst>
            </p:cNvPr>
            <p:cNvSpPr>
              <a:spLocks noChangeAspect="1" noChangeShapeType="1"/>
            </p:cNvSpPr>
            <p:nvPr/>
          </p:nvSpPr>
          <p:spPr bwMode="auto">
            <a:xfrm>
              <a:off x="2952" y="2711"/>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20">
              <a:extLst>
                <a:ext uri="{FF2B5EF4-FFF2-40B4-BE49-F238E27FC236}">
                  <a16:creationId xmlns:a16="http://schemas.microsoft.com/office/drawing/2014/main" id="{B0327798-C7B2-F91A-068E-7967F2591623}"/>
                </a:ext>
              </a:extLst>
            </p:cNvPr>
            <p:cNvSpPr>
              <a:spLocks noChangeAspect="1" noChangeShapeType="1"/>
            </p:cNvSpPr>
            <p:nvPr/>
          </p:nvSpPr>
          <p:spPr bwMode="auto">
            <a:xfrm>
              <a:off x="2952" y="2902"/>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21">
              <a:extLst>
                <a:ext uri="{FF2B5EF4-FFF2-40B4-BE49-F238E27FC236}">
                  <a16:creationId xmlns:a16="http://schemas.microsoft.com/office/drawing/2014/main" id="{B8A535C3-DF12-2BE3-0614-174469B4E158}"/>
                </a:ext>
              </a:extLst>
            </p:cNvPr>
            <p:cNvSpPr>
              <a:spLocks noChangeAspect="1" noChangeShapeType="1"/>
            </p:cNvSpPr>
            <p:nvPr/>
          </p:nvSpPr>
          <p:spPr bwMode="auto">
            <a:xfrm>
              <a:off x="2952" y="1948"/>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22">
              <a:extLst>
                <a:ext uri="{FF2B5EF4-FFF2-40B4-BE49-F238E27FC236}">
                  <a16:creationId xmlns:a16="http://schemas.microsoft.com/office/drawing/2014/main" id="{9260F09F-C547-82A8-8237-D19124600233}"/>
                </a:ext>
              </a:extLst>
            </p:cNvPr>
            <p:cNvSpPr>
              <a:spLocks noChangeAspect="1" noChangeShapeType="1"/>
            </p:cNvSpPr>
            <p:nvPr/>
          </p:nvSpPr>
          <p:spPr bwMode="auto">
            <a:xfrm>
              <a:off x="2816" y="1471"/>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23">
              <a:extLst>
                <a:ext uri="{FF2B5EF4-FFF2-40B4-BE49-F238E27FC236}">
                  <a16:creationId xmlns:a16="http://schemas.microsoft.com/office/drawing/2014/main" id="{4DD54D70-E529-8B4C-23E0-ACE4DF9AA1EB}"/>
                </a:ext>
              </a:extLst>
            </p:cNvPr>
            <p:cNvSpPr>
              <a:spLocks noChangeAspect="1" noChangeShapeType="1"/>
            </p:cNvSpPr>
            <p:nvPr/>
          </p:nvSpPr>
          <p:spPr bwMode="auto">
            <a:xfrm>
              <a:off x="2816" y="1663"/>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24">
              <a:extLst>
                <a:ext uri="{FF2B5EF4-FFF2-40B4-BE49-F238E27FC236}">
                  <a16:creationId xmlns:a16="http://schemas.microsoft.com/office/drawing/2014/main" id="{F1CEF22D-13B4-FC3B-EFC7-E243F1E0B354}"/>
                </a:ext>
              </a:extLst>
            </p:cNvPr>
            <p:cNvSpPr>
              <a:spLocks noChangeAspect="1" noChangeShapeType="1"/>
            </p:cNvSpPr>
            <p:nvPr/>
          </p:nvSpPr>
          <p:spPr bwMode="auto">
            <a:xfrm>
              <a:off x="2952" y="1757"/>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25">
              <a:extLst>
                <a:ext uri="{FF2B5EF4-FFF2-40B4-BE49-F238E27FC236}">
                  <a16:creationId xmlns:a16="http://schemas.microsoft.com/office/drawing/2014/main" id="{9DC359F7-27A1-1970-86B1-7007F2AE082D}"/>
                </a:ext>
              </a:extLst>
            </p:cNvPr>
            <p:cNvSpPr>
              <a:spLocks noChangeAspect="1" noChangeShapeType="1"/>
            </p:cNvSpPr>
            <p:nvPr/>
          </p:nvSpPr>
          <p:spPr bwMode="auto">
            <a:xfrm>
              <a:off x="2952" y="1566"/>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5" name="Group 30">
              <a:extLst>
                <a:ext uri="{FF2B5EF4-FFF2-40B4-BE49-F238E27FC236}">
                  <a16:creationId xmlns:a16="http://schemas.microsoft.com/office/drawing/2014/main" id="{9A9B05A1-D0DD-1622-2B9F-E06D0FBA571F}"/>
                </a:ext>
              </a:extLst>
            </p:cNvPr>
            <p:cNvGrpSpPr>
              <a:grpSpLocks noChangeAspect="1"/>
            </p:cNvGrpSpPr>
            <p:nvPr/>
          </p:nvGrpSpPr>
          <p:grpSpPr bwMode="auto">
            <a:xfrm>
              <a:off x="2617" y="963"/>
              <a:ext cx="516" cy="257"/>
              <a:chOff x="2718" y="1448"/>
              <a:chExt cx="319" cy="159"/>
            </a:xfrm>
          </p:grpSpPr>
          <p:sp>
            <p:nvSpPr>
              <p:cNvPr id="106" name="Freeform 26">
                <a:extLst>
                  <a:ext uri="{FF2B5EF4-FFF2-40B4-BE49-F238E27FC236}">
                    <a16:creationId xmlns:a16="http://schemas.microsoft.com/office/drawing/2014/main" id="{0D23FFB3-478E-1E9E-4A8C-39F60310AB46}"/>
                  </a:ext>
                </a:extLst>
              </p:cNvPr>
              <p:cNvSpPr>
                <a:spLocks noChangeAspect="1"/>
              </p:cNvSpPr>
              <p:nvPr/>
            </p:nvSpPr>
            <p:spPr bwMode="auto">
              <a:xfrm>
                <a:off x="2718" y="1448"/>
                <a:ext cx="319" cy="159"/>
              </a:xfrm>
              <a:custGeom>
                <a:avLst/>
                <a:gdLst>
                  <a:gd name="T0" fmla="*/ 13 w 4000"/>
                  <a:gd name="T1" fmla="*/ 0 h 2000"/>
                  <a:gd name="T2" fmla="*/ 0 w 4000"/>
                  <a:gd name="T3" fmla="*/ 2 h 2000"/>
                  <a:gd name="T4" fmla="*/ 0 w 4000"/>
                  <a:gd name="T5" fmla="*/ 11 h 2000"/>
                  <a:gd name="T6" fmla="*/ 13 w 4000"/>
                  <a:gd name="T7" fmla="*/ 13 h 2000"/>
                  <a:gd name="T8" fmla="*/ 25 w 4000"/>
                  <a:gd name="T9" fmla="*/ 11 h 2000"/>
                  <a:gd name="T10" fmla="*/ 25 w 4000"/>
                  <a:gd name="T11" fmla="*/ 2 h 2000"/>
                  <a:gd name="T12" fmla="*/ 13 w 4000"/>
                  <a:gd name="T13" fmla="*/ 0 h 2000"/>
                  <a:gd name="T14" fmla="*/ 0 60000 65536"/>
                  <a:gd name="T15" fmla="*/ 0 60000 65536"/>
                  <a:gd name="T16" fmla="*/ 0 60000 65536"/>
                  <a:gd name="T17" fmla="*/ 0 60000 65536"/>
                  <a:gd name="T18" fmla="*/ 0 60000 65536"/>
                  <a:gd name="T19" fmla="*/ 0 60000 65536"/>
                  <a:gd name="T20" fmla="*/ 0 60000 65536"/>
                  <a:gd name="T21" fmla="*/ 0 w 4000"/>
                  <a:gd name="T22" fmla="*/ 0 h 2000"/>
                  <a:gd name="T23" fmla="*/ 4000 w 4000"/>
                  <a:gd name="T24" fmla="*/ 2000 h 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2000">
                    <a:moveTo>
                      <a:pt x="2000" y="0"/>
                    </a:moveTo>
                    <a:cubicBezTo>
                      <a:pt x="896" y="0"/>
                      <a:pt x="0" y="112"/>
                      <a:pt x="0" y="250"/>
                    </a:cubicBezTo>
                    <a:lnTo>
                      <a:pt x="0" y="1750"/>
                    </a:lnTo>
                    <a:cubicBezTo>
                      <a:pt x="0" y="1889"/>
                      <a:pt x="896" y="2000"/>
                      <a:pt x="2000" y="2000"/>
                    </a:cubicBezTo>
                    <a:cubicBezTo>
                      <a:pt x="3105" y="2000"/>
                      <a:pt x="4000" y="1889"/>
                      <a:pt x="4000" y="1750"/>
                    </a:cubicBezTo>
                    <a:lnTo>
                      <a:pt x="4000" y="250"/>
                    </a:lnTo>
                    <a:cubicBezTo>
                      <a:pt x="4000" y="112"/>
                      <a:pt x="3105" y="0"/>
                      <a:pt x="2000" y="0"/>
                    </a:cubicBezTo>
                    <a:close/>
                  </a:path>
                </a:pathLst>
              </a:custGeom>
              <a:solidFill>
                <a:srgbClr val="FF66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07" name="Oval 27">
                <a:extLst>
                  <a:ext uri="{FF2B5EF4-FFF2-40B4-BE49-F238E27FC236}">
                    <a16:creationId xmlns:a16="http://schemas.microsoft.com/office/drawing/2014/main" id="{DE3BC34C-8E0C-C4C5-E027-CFF54722646A}"/>
                  </a:ext>
                </a:extLst>
              </p:cNvPr>
              <p:cNvSpPr>
                <a:spLocks noChangeAspect="1" noChangeArrowheads="1"/>
              </p:cNvSpPr>
              <p:nvPr/>
            </p:nvSpPr>
            <p:spPr bwMode="auto">
              <a:xfrm>
                <a:off x="2718" y="1448"/>
                <a:ext cx="319" cy="39"/>
              </a:xfrm>
              <a:prstGeom prst="ellipse">
                <a:avLst/>
              </a:prstGeom>
              <a:solidFill>
                <a:srgbClr val="FF8432"/>
              </a:solidFill>
              <a:ln>
                <a:noFill/>
              </a:ln>
              <a:extLst>
                <a:ext uri="{91240B29-F687-4F45-9708-019B960494DF}">
                  <a14:hiddenLine xmlns:a14="http://schemas.microsoft.com/office/drawing/2010/main" w="6350">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8" name="Freeform 28">
                <a:extLst>
                  <a:ext uri="{FF2B5EF4-FFF2-40B4-BE49-F238E27FC236}">
                    <a16:creationId xmlns:a16="http://schemas.microsoft.com/office/drawing/2014/main" id="{C25063F6-3096-E080-D6C2-13280C7AC266}"/>
                  </a:ext>
                </a:extLst>
              </p:cNvPr>
              <p:cNvSpPr>
                <a:spLocks noChangeAspect="1"/>
              </p:cNvSpPr>
              <p:nvPr/>
            </p:nvSpPr>
            <p:spPr bwMode="auto">
              <a:xfrm>
                <a:off x="2718" y="1448"/>
                <a:ext cx="319" cy="159"/>
              </a:xfrm>
              <a:custGeom>
                <a:avLst/>
                <a:gdLst>
                  <a:gd name="T0" fmla="*/ 13 w 4000"/>
                  <a:gd name="T1" fmla="*/ 0 h 2000"/>
                  <a:gd name="T2" fmla="*/ 0 w 4000"/>
                  <a:gd name="T3" fmla="*/ 2 h 2000"/>
                  <a:gd name="T4" fmla="*/ 0 w 4000"/>
                  <a:gd name="T5" fmla="*/ 11 h 2000"/>
                  <a:gd name="T6" fmla="*/ 13 w 4000"/>
                  <a:gd name="T7" fmla="*/ 13 h 2000"/>
                  <a:gd name="T8" fmla="*/ 25 w 4000"/>
                  <a:gd name="T9" fmla="*/ 11 h 2000"/>
                  <a:gd name="T10" fmla="*/ 25 w 4000"/>
                  <a:gd name="T11" fmla="*/ 2 h 2000"/>
                  <a:gd name="T12" fmla="*/ 13 w 4000"/>
                  <a:gd name="T13" fmla="*/ 0 h 2000"/>
                  <a:gd name="T14" fmla="*/ 0 60000 65536"/>
                  <a:gd name="T15" fmla="*/ 0 60000 65536"/>
                  <a:gd name="T16" fmla="*/ 0 60000 65536"/>
                  <a:gd name="T17" fmla="*/ 0 60000 65536"/>
                  <a:gd name="T18" fmla="*/ 0 60000 65536"/>
                  <a:gd name="T19" fmla="*/ 0 60000 65536"/>
                  <a:gd name="T20" fmla="*/ 0 60000 65536"/>
                  <a:gd name="T21" fmla="*/ 0 w 4000"/>
                  <a:gd name="T22" fmla="*/ 0 h 2000"/>
                  <a:gd name="T23" fmla="*/ 4000 w 4000"/>
                  <a:gd name="T24" fmla="*/ 2000 h 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2000">
                    <a:moveTo>
                      <a:pt x="2000" y="0"/>
                    </a:moveTo>
                    <a:cubicBezTo>
                      <a:pt x="896" y="0"/>
                      <a:pt x="0" y="112"/>
                      <a:pt x="0" y="250"/>
                    </a:cubicBezTo>
                    <a:lnTo>
                      <a:pt x="0" y="1750"/>
                    </a:lnTo>
                    <a:cubicBezTo>
                      <a:pt x="0" y="1889"/>
                      <a:pt x="896" y="2000"/>
                      <a:pt x="2000" y="2000"/>
                    </a:cubicBezTo>
                    <a:cubicBezTo>
                      <a:pt x="3105" y="2000"/>
                      <a:pt x="4000" y="1889"/>
                      <a:pt x="4000" y="1750"/>
                    </a:cubicBezTo>
                    <a:lnTo>
                      <a:pt x="4000" y="250"/>
                    </a:lnTo>
                    <a:cubicBezTo>
                      <a:pt x="4000" y="112"/>
                      <a:pt x="3105" y="0"/>
                      <a:pt x="20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round/>
                    <a:headEnd/>
                    <a:tailEnd/>
                  </a14:hiddenLine>
                </a:ext>
              </a:extLst>
            </p:spPr>
            <p:txBody>
              <a:bodyPr/>
              <a:lstStyle/>
              <a:p>
                <a:endParaRPr lang="en-US"/>
              </a:p>
            </p:txBody>
          </p:sp>
          <p:sp>
            <p:nvSpPr>
              <p:cNvPr id="109" name="Freeform 29">
                <a:extLst>
                  <a:ext uri="{FF2B5EF4-FFF2-40B4-BE49-F238E27FC236}">
                    <a16:creationId xmlns:a16="http://schemas.microsoft.com/office/drawing/2014/main" id="{2305D2A1-3730-B357-EF0E-A544EBCB1785}"/>
                  </a:ext>
                </a:extLst>
              </p:cNvPr>
              <p:cNvSpPr>
                <a:spLocks noChangeAspect="1"/>
              </p:cNvSpPr>
              <p:nvPr/>
            </p:nvSpPr>
            <p:spPr bwMode="auto">
              <a:xfrm>
                <a:off x="2718" y="1467"/>
                <a:ext cx="319" cy="20"/>
              </a:xfrm>
              <a:custGeom>
                <a:avLst/>
                <a:gdLst>
                  <a:gd name="T0" fmla="*/ 0 w 319"/>
                  <a:gd name="T1" fmla="*/ 0 h 20"/>
                  <a:gd name="T2" fmla="*/ 159 w 319"/>
                  <a:gd name="T3" fmla="*/ 20 h 20"/>
                  <a:gd name="T4" fmla="*/ 319 w 319"/>
                  <a:gd name="T5" fmla="*/ 0 h 20"/>
                  <a:gd name="T6" fmla="*/ 0 60000 65536"/>
                  <a:gd name="T7" fmla="*/ 0 60000 65536"/>
                  <a:gd name="T8" fmla="*/ 0 60000 65536"/>
                  <a:gd name="T9" fmla="*/ 0 w 319"/>
                  <a:gd name="T10" fmla="*/ 0 h 20"/>
                  <a:gd name="T11" fmla="*/ 319 w 319"/>
                  <a:gd name="T12" fmla="*/ 20 h 20"/>
                </a:gdLst>
                <a:ahLst/>
                <a:cxnLst>
                  <a:cxn ang="T6">
                    <a:pos x="T0" y="T1"/>
                  </a:cxn>
                  <a:cxn ang="T7">
                    <a:pos x="T2" y="T3"/>
                  </a:cxn>
                  <a:cxn ang="T8">
                    <a:pos x="T4" y="T5"/>
                  </a:cxn>
                </a:cxnLst>
                <a:rect l="T9" t="T10" r="T11" b="T12"/>
                <a:pathLst>
                  <a:path w="319" h="20">
                    <a:moveTo>
                      <a:pt x="0" y="0"/>
                    </a:moveTo>
                    <a:cubicBezTo>
                      <a:pt x="0" y="12"/>
                      <a:pt x="71" y="20"/>
                      <a:pt x="159" y="20"/>
                    </a:cubicBezTo>
                    <a:cubicBezTo>
                      <a:pt x="247" y="20"/>
                      <a:pt x="319" y="12"/>
                      <a:pt x="319"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round/>
                    <a:headEnd/>
                    <a:tailEnd/>
                  </a14:hiddenLine>
                </a:ext>
              </a:extLst>
            </p:spPr>
            <p:txBody>
              <a:bodyPr/>
              <a:lstStyle/>
              <a:p>
                <a:endParaRPr lang="en-US"/>
              </a:p>
            </p:txBody>
          </p:sp>
        </p:grpSp>
      </p:grpSp>
      <p:grpSp>
        <p:nvGrpSpPr>
          <p:cNvPr id="110" name="Group 34">
            <a:extLst>
              <a:ext uri="{FF2B5EF4-FFF2-40B4-BE49-F238E27FC236}">
                <a16:creationId xmlns:a16="http://schemas.microsoft.com/office/drawing/2014/main" id="{35D33D40-5392-39C9-A61F-BA5CC889EAD5}"/>
              </a:ext>
            </a:extLst>
          </p:cNvPr>
          <p:cNvGrpSpPr>
            <a:grpSpLocks noChangeAspect="1"/>
          </p:cNvGrpSpPr>
          <p:nvPr/>
        </p:nvGrpSpPr>
        <p:grpSpPr bwMode="auto">
          <a:xfrm flipH="1">
            <a:off x="4061970" y="4247634"/>
            <a:ext cx="317500" cy="1379538"/>
            <a:chOff x="2614" y="960"/>
            <a:chExt cx="530" cy="2307"/>
          </a:xfrm>
        </p:grpSpPr>
        <p:sp>
          <p:nvSpPr>
            <p:cNvPr id="111" name="Freeform 8">
              <a:extLst>
                <a:ext uri="{FF2B5EF4-FFF2-40B4-BE49-F238E27FC236}">
                  <a16:creationId xmlns:a16="http://schemas.microsoft.com/office/drawing/2014/main" id="{ED8CA6DD-46DD-CF8E-9877-FE42F175D246}"/>
                </a:ext>
              </a:extLst>
            </p:cNvPr>
            <p:cNvSpPr>
              <a:spLocks noChangeAspect="1"/>
            </p:cNvSpPr>
            <p:nvPr/>
          </p:nvSpPr>
          <p:spPr bwMode="auto">
            <a:xfrm>
              <a:off x="2640" y="1122"/>
              <a:ext cx="459" cy="2121"/>
            </a:xfrm>
            <a:custGeom>
              <a:avLst/>
              <a:gdLst>
                <a:gd name="T0" fmla="*/ 0 w 3558"/>
                <a:gd name="T1" fmla="*/ 0 h 16466"/>
                <a:gd name="T2" fmla="*/ 0 w 3558"/>
                <a:gd name="T3" fmla="*/ 246 h 16466"/>
                <a:gd name="T4" fmla="*/ 30 w 3558"/>
                <a:gd name="T5" fmla="*/ 273 h 16466"/>
                <a:gd name="T6" fmla="*/ 59 w 3558"/>
                <a:gd name="T7" fmla="*/ 246 h 16466"/>
                <a:gd name="T8" fmla="*/ 59 w 3558"/>
                <a:gd name="T9" fmla="*/ 0 h 16466"/>
                <a:gd name="T10" fmla="*/ 0 w 3558"/>
                <a:gd name="T11" fmla="*/ 0 h 16466"/>
                <a:gd name="T12" fmla="*/ 0 60000 65536"/>
                <a:gd name="T13" fmla="*/ 0 60000 65536"/>
                <a:gd name="T14" fmla="*/ 0 60000 65536"/>
                <a:gd name="T15" fmla="*/ 0 60000 65536"/>
                <a:gd name="T16" fmla="*/ 0 60000 65536"/>
                <a:gd name="T17" fmla="*/ 0 60000 65536"/>
                <a:gd name="T18" fmla="*/ 0 w 3558"/>
                <a:gd name="T19" fmla="*/ 0 h 16466"/>
                <a:gd name="T20" fmla="*/ 3558 w 3558"/>
                <a:gd name="T21" fmla="*/ 16466 h 16466"/>
              </a:gdLst>
              <a:ahLst/>
              <a:cxnLst>
                <a:cxn ang="T12">
                  <a:pos x="T0" y="T1"/>
                </a:cxn>
                <a:cxn ang="T13">
                  <a:pos x="T2" y="T3"/>
                </a:cxn>
                <a:cxn ang="T14">
                  <a:pos x="T4" y="T5"/>
                </a:cxn>
                <a:cxn ang="T15">
                  <a:pos x="T6" y="T7"/>
                </a:cxn>
                <a:cxn ang="T16">
                  <a:pos x="T8" y="T9"/>
                </a:cxn>
                <a:cxn ang="T17">
                  <a:pos x="T10" y="T11"/>
                </a:cxn>
              </a:cxnLst>
              <a:rect l="T18" t="T19" r="T20" b="T21"/>
              <a:pathLst>
                <a:path w="3558" h="16466">
                  <a:moveTo>
                    <a:pt x="0" y="0"/>
                  </a:moveTo>
                  <a:cubicBezTo>
                    <a:pt x="0" y="14798"/>
                    <a:pt x="0" y="14798"/>
                    <a:pt x="0" y="14798"/>
                  </a:cubicBezTo>
                  <a:cubicBezTo>
                    <a:pt x="0" y="15720"/>
                    <a:pt x="801" y="16466"/>
                    <a:pt x="1779" y="16466"/>
                  </a:cubicBezTo>
                  <a:cubicBezTo>
                    <a:pt x="2757" y="16466"/>
                    <a:pt x="3558" y="15720"/>
                    <a:pt x="3558" y="14798"/>
                  </a:cubicBezTo>
                  <a:cubicBezTo>
                    <a:pt x="3558" y="0"/>
                    <a:pt x="3558" y="0"/>
                    <a:pt x="3558" y="0"/>
                  </a:cubicBezTo>
                  <a:lnTo>
                    <a:pt x="0" y="0"/>
                  </a:lnTo>
                  <a:close/>
                </a:path>
              </a:pathLst>
            </a:custGeom>
            <a:solidFill>
              <a:srgbClr val="FFF5EE"/>
            </a:solidFill>
            <a:ln w="6350" cap="rnd">
              <a:solidFill>
                <a:srgbClr val="FF6600"/>
              </a:solidFill>
              <a:miter lim="800000"/>
              <a:headEnd/>
              <a:tailEnd/>
            </a:ln>
          </p:spPr>
          <p:txBody>
            <a:bodyPr/>
            <a:lstStyle/>
            <a:p>
              <a:endParaRPr lang="en-US"/>
            </a:p>
          </p:txBody>
        </p:sp>
        <p:sp>
          <p:nvSpPr>
            <p:cNvPr id="112" name="AutoShape 5">
              <a:extLst>
                <a:ext uri="{FF2B5EF4-FFF2-40B4-BE49-F238E27FC236}">
                  <a16:creationId xmlns:a16="http://schemas.microsoft.com/office/drawing/2014/main" id="{235BB7CB-356A-CA20-F680-BADE73D8284F}"/>
                </a:ext>
              </a:extLst>
            </p:cNvPr>
            <p:cNvSpPr>
              <a:spLocks noChangeAspect="1" noChangeArrowheads="1" noTextEdit="1"/>
            </p:cNvSpPr>
            <p:nvPr/>
          </p:nvSpPr>
          <p:spPr bwMode="auto">
            <a:xfrm>
              <a:off x="2614" y="960"/>
              <a:ext cx="530" cy="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p>
              <a:endParaRPr lang="en-US"/>
            </a:p>
          </p:txBody>
        </p:sp>
        <p:sp>
          <p:nvSpPr>
            <p:cNvPr id="113" name="Freeform 7">
              <a:extLst>
                <a:ext uri="{FF2B5EF4-FFF2-40B4-BE49-F238E27FC236}">
                  <a16:creationId xmlns:a16="http://schemas.microsoft.com/office/drawing/2014/main" id="{FACC98D1-BB71-3B68-D810-6E9C70AE8534}"/>
                </a:ext>
              </a:extLst>
            </p:cNvPr>
            <p:cNvSpPr>
              <a:spLocks noChangeAspect="1"/>
            </p:cNvSpPr>
            <p:nvPr/>
          </p:nvSpPr>
          <p:spPr bwMode="auto">
            <a:xfrm>
              <a:off x="2639" y="2198"/>
              <a:ext cx="459" cy="1045"/>
            </a:xfrm>
            <a:custGeom>
              <a:avLst/>
              <a:gdLst>
                <a:gd name="T0" fmla="*/ 0 w 3550"/>
                <a:gd name="T1" fmla="*/ 0 h 8100"/>
                <a:gd name="T2" fmla="*/ 0 w 3550"/>
                <a:gd name="T3" fmla="*/ 107 h 8100"/>
                <a:gd name="T4" fmla="*/ 30 w 3550"/>
                <a:gd name="T5" fmla="*/ 135 h 8100"/>
                <a:gd name="T6" fmla="*/ 59 w 3550"/>
                <a:gd name="T7" fmla="*/ 107 h 8100"/>
                <a:gd name="T8" fmla="*/ 59 w 3550"/>
                <a:gd name="T9" fmla="*/ 0 h 8100"/>
                <a:gd name="T10" fmla="*/ 0 w 3550"/>
                <a:gd name="T11" fmla="*/ 0 h 8100"/>
                <a:gd name="T12" fmla="*/ 0 60000 65536"/>
                <a:gd name="T13" fmla="*/ 0 60000 65536"/>
                <a:gd name="T14" fmla="*/ 0 60000 65536"/>
                <a:gd name="T15" fmla="*/ 0 60000 65536"/>
                <a:gd name="T16" fmla="*/ 0 60000 65536"/>
                <a:gd name="T17" fmla="*/ 0 60000 65536"/>
                <a:gd name="T18" fmla="*/ 0 w 3550"/>
                <a:gd name="T19" fmla="*/ 0 h 8100"/>
                <a:gd name="T20" fmla="*/ 3550 w 3550"/>
                <a:gd name="T21" fmla="*/ 8100 h 8100"/>
              </a:gdLst>
              <a:ahLst/>
              <a:cxnLst>
                <a:cxn ang="T12">
                  <a:pos x="T0" y="T1"/>
                </a:cxn>
                <a:cxn ang="T13">
                  <a:pos x="T2" y="T3"/>
                </a:cxn>
                <a:cxn ang="T14">
                  <a:pos x="T4" y="T5"/>
                </a:cxn>
                <a:cxn ang="T15">
                  <a:pos x="T6" y="T7"/>
                </a:cxn>
                <a:cxn ang="T16">
                  <a:pos x="T8" y="T9"/>
                </a:cxn>
                <a:cxn ang="T17">
                  <a:pos x="T10" y="T11"/>
                </a:cxn>
              </a:cxnLst>
              <a:rect l="T18" t="T19" r="T20" b="T21"/>
              <a:pathLst>
                <a:path w="3550" h="8100">
                  <a:moveTo>
                    <a:pt x="0" y="0"/>
                  </a:moveTo>
                  <a:cubicBezTo>
                    <a:pt x="0" y="6432"/>
                    <a:pt x="0" y="6432"/>
                    <a:pt x="0" y="6432"/>
                  </a:cubicBezTo>
                  <a:cubicBezTo>
                    <a:pt x="0" y="7355"/>
                    <a:pt x="799" y="8100"/>
                    <a:pt x="1775" y="8100"/>
                  </a:cubicBezTo>
                  <a:cubicBezTo>
                    <a:pt x="2752" y="8100"/>
                    <a:pt x="3550" y="7355"/>
                    <a:pt x="3550" y="6432"/>
                  </a:cubicBezTo>
                  <a:cubicBezTo>
                    <a:pt x="3550" y="0"/>
                    <a:pt x="3550" y="0"/>
                    <a:pt x="3550" y="0"/>
                  </a:cubicBezTo>
                  <a:lnTo>
                    <a:pt x="0" y="0"/>
                  </a:lnTo>
                  <a:close/>
                </a:path>
              </a:pathLst>
            </a:custGeom>
            <a:solidFill>
              <a:srgbClr val="99CCFF"/>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14" name="Line 9">
              <a:extLst>
                <a:ext uri="{FF2B5EF4-FFF2-40B4-BE49-F238E27FC236}">
                  <a16:creationId xmlns:a16="http://schemas.microsoft.com/office/drawing/2014/main" id="{75430064-7099-1F39-CEF2-CBD76AC61498}"/>
                </a:ext>
              </a:extLst>
            </p:cNvPr>
            <p:cNvSpPr>
              <a:spLocks noChangeAspect="1" noChangeShapeType="1"/>
            </p:cNvSpPr>
            <p:nvPr/>
          </p:nvSpPr>
          <p:spPr bwMode="auto">
            <a:xfrm>
              <a:off x="2816" y="1852"/>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0">
              <a:extLst>
                <a:ext uri="{FF2B5EF4-FFF2-40B4-BE49-F238E27FC236}">
                  <a16:creationId xmlns:a16="http://schemas.microsoft.com/office/drawing/2014/main" id="{087B5931-A1F5-8B12-40CC-AED7A508F982}"/>
                </a:ext>
              </a:extLst>
            </p:cNvPr>
            <p:cNvSpPr>
              <a:spLocks noChangeAspect="1" noChangeShapeType="1"/>
            </p:cNvSpPr>
            <p:nvPr/>
          </p:nvSpPr>
          <p:spPr bwMode="auto">
            <a:xfrm>
              <a:off x="2816" y="2043"/>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1">
              <a:extLst>
                <a:ext uri="{FF2B5EF4-FFF2-40B4-BE49-F238E27FC236}">
                  <a16:creationId xmlns:a16="http://schemas.microsoft.com/office/drawing/2014/main" id="{2B0F355B-7BD8-0528-8F65-FF6C64203926}"/>
                </a:ext>
              </a:extLst>
            </p:cNvPr>
            <p:cNvSpPr>
              <a:spLocks noChangeAspect="1" noChangeShapeType="1"/>
            </p:cNvSpPr>
            <p:nvPr/>
          </p:nvSpPr>
          <p:spPr bwMode="auto">
            <a:xfrm>
              <a:off x="2816" y="2234"/>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2">
              <a:extLst>
                <a:ext uri="{FF2B5EF4-FFF2-40B4-BE49-F238E27FC236}">
                  <a16:creationId xmlns:a16="http://schemas.microsoft.com/office/drawing/2014/main" id="{02C92BD5-CE0D-555B-352A-999F3FFDCEFD}"/>
                </a:ext>
              </a:extLst>
            </p:cNvPr>
            <p:cNvSpPr>
              <a:spLocks noChangeAspect="1" noChangeShapeType="1"/>
            </p:cNvSpPr>
            <p:nvPr/>
          </p:nvSpPr>
          <p:spPr bwMode="auto">
            <a:xfrm>
              <a:off x="2816" y="2425"/>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3">
              <a:extLst>
                <a:ext uri="{FF2B5EF4-FFF2-40B4-BE49-F238E27FC236}">
                  <a16:creationId xmlns:a16="http://schemas.microsoft.com/office/drawing/2014/main" id="{39DA6C6D-9E38-5167-DFE8-3E3D2CACAABD}"/>
                </a:ext>
              </a:extLst>
            </p:cNvPr>
            <p:cNvSpPr>
              <a:spLocks noChangeAspect="1" noChangeShapeType="1"/>
            </p:cNvSpPr>
            <p:nvPr/>
          </p:nvSpPr>
          <p:spPr bwMode="auto">
            <a:xfrm>
              <a:off x="2816" y="2615"/>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4">
              <a:extLst>
                <a:ext uri="{FF2B5EF4-FFF2-40B4-BE49-F238E27FC236}">
                  <a16:creationId xmlns:a16="http://schemas.microsoft.com/office/drawing/2014/main" id="{1D7D6C73-7775-AFC8-76D6-E170EA108E6E}"/>
                </a:ext>
              </a:extLst>
            </p:cNvPr>
            <p:cNvSpPr>
              <a:spLocks noChangeAspect="1" noChangeShapeType="1"/>
            </p:cNvSpPr>
            <p:nvPr/>
          </p:nvSpPr>
          <p:spPr bwMode="auto">
            <a:xfrm>
              <a:off x="2816" y="2806"/>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5">
              <a:extLst>
                <a:ext uri="{FF2B5EF4-FFF2-40B4-BE49-F238E27FC236}">
                  <a16:creationId xmlns:a16="http://schemas.microsoft.com/office/drawing/2014/main" id="{1E94C9CB-1966-ED85-994C-627132C1B931}"/>
                </a:ext>
              </a:extLst>
            </p:cNvPr>
            <p:cNvSpPr>
              <a:spLocks noChangeAspect="1" noChangeShapeType="1"/>
            </p:cNvSpPr>
            <p:nvPr/>
          </p:nvSpPr>
          <p:spPr bwMode="auto">
            <a:xfrm>
              <a:off x="2816" y="2997"/>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6">
              <a:extLst>
                <a:ext uri="{FF2B5EF4-FFF2-40B4-BE49-F238E27FC236}">
                  <a16:creationId xmlns:a16="http://schemas.microsoft.com/office/drawing/2014/main" id="{9540485A-93DF-0CEB-2C69-7D65A7E5F7A2}"/>
                </a:ext>
              </a:extLst>
            </p:cNvPr>
            <p:cNvSpPr>
              <a:spLocks noChangeAspect="1" noChangeShapeType="1"/>
            </p:cNvSpPr>
            <p:nvPr/>
          </p:nvSpPr>
          <p:spPr bwMode="auto">
            <a:xfrm>
              <a:off x="2952" y="2139"/>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7">
              <a:extLst>
                <a:ext uri="{FF2B5EF4-FFF2-40B4-BE49-F238E27FC236}">
                  <a16:creationId xmlns:a16="http://schemas.microsoft.com/office/drawing/2014/main" id="{380FA421-F6D3-D65A-D677-B9D451167813}"/>
                </a:ext>
              </a:extLst>
            </p:cNvPr>
            <p:cNvSpPr>
              <a:spLocks noChangeAspect="1" noChangeShapeType="1"/>
            </p:cNvSpPr>
            <p:nvPr/>
          </p:nvSpPr>
          <p:spPr bwMode="auto">
            <a:xfrm>
              <a:off x="2952" y="2329"/>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8">
              <a:extLst>
                <a:ext uri="{FF2B5EF4-FFF2-40B4-BE49-F238E27FC236}">
                  <a16:creationId xmlns:a16="http://schemas.microsoft.com/office/drawing/2014/main" id="{79025D6B-EFCA-0533-B2A7-FF7C90CEB7D5}"/>
                </a:ext>
              </a:extLst>
            </p:cNvPr>
            <p:cNvSpPr>
              <a:spLocks noChangeAspect="1" noChangeShapeType="1"/>
            </p:cNvSpPr>
            <p:nvPr/>
          </p:nvSpPr>
          <p:spPr bwMode="auto">
            <a:xfrm>
              <a:off x="2952" y="2520"/>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9">
              <a:extLst>
                <a:ext uri="{FF2B5EF4-FFF2-40B4-BE49-F238E27FC236}">
                  <a16:creationId xmlns:a16="http://schemas.microsoft.com/office/drawing/2014/main" id="{ED29EC98-927B-8914-BB15-E835C8280A58}"/>
                </a:ext>
              </a:extLst>
            </p:cNvPr>
            <p:cNvSpPr>
              <a:spLocks noChangeAspect="1" noChangeShapeType="1"/>
            </p:cNvSpPr>
            <p:nvPr/>
          </p:nvSpPr>
          <p:spPr bwMode="auto">
            <a:xfrm>
              <a:off x="2952" y="2711"/>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20">
              <a:extLst>
                <a:ext uri="{FF2B5EF4-FFF2-40B4-BE49-F238E27FC236}">
                  <a16:creationId xmlns:a16="http://schemas.microsoft.com/office/drawing/2014/main" id="{BAA9C0A8-7ABC-A49E-28B4-E2ED83F42B31}"/>
                </a:ext>
              </a:extLst>
            </p:cNvPr>
            <p:cNvSpPr>
              <a:spLocks noChangeAspect="1" noChangeShapeType="1"/>
            </p:cNvSpPr>
            <p:nvPr/>
          </p:nvSpPr>
          <p:spPr bwMode="auto">
            <a:xfrm>
              <a:off x="2952" y="2902"/>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21">
              <a:extLst>
                <a:ext uri="{FF2B5EF4-FFF2-40B4-BE49-F238E27FC236}">
                  <a16:creationId xmlns:a16="http://schemas.microsoft.com/office/drawing/2014/main" id="{125521B3-178A-8EEB-56CE-A38B484CBD70}"/>
                </a:ext>
              </a:extLst>
            </p:cNvPr>
            <p:cNvSpPr>
              <a:spLocks noChangeAspect="1" noChangeShapeType="1"/>
            </p:cNvSpPr>
            <p:nvPr/>
          </p:nvSpPr>
          <p:spPr bwMode="auto">
            <a:xfrm>
              <a:off x="2952" y="1948"/>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22">
              <a:extLst>
                <a:ext uri="{FF2B5EF4-FFF2-40B4-BE49-F238E27FC236}">
                  <a16:creationId xmlns:a16="http://schemas.microsoft.com/office/drawing/2014/main" id="{F76C0DF5-933D-C8CC-2B1C-516CF0FCB957}"/>
                </a:ext>
              </a:extLst>
            </p:cNvPr>
            <p:cNvSpPr>
              <a:spLocks noChangeAspect="1" noChangeShapeType="1"/>
            </p:cNvSpPr>
            <p:nvPr/>
          </p:nvSpPr>
          <p:spPr bwMode="auto">
            <a:xfrm>
              <a:off x="2816" y="1471"/>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23">
              <a:extLst>
                <a:ext uri="{FF2B5EF4-FFF2-40B4-BE49-F238E27FC236}">
                  <a16:creationId xmlns:a16="http://schemas.microsoft.com/office/drawing/2014/main" id="{9665CF98-0BB0-AC54-F4A3-381A0DDD4843}"/>
                </a:ext>
              </a:extLst>
            </p:cNvPr>
            <p:cNvSpPr>
              <a:spLocks noChangeAspect="1" noChangeShapeType="1"/>
            </p:cNvSpPr>
            <p:nvPr/>
          </p:nvSpPr>
          <p:spPr bwMode="auto">
            <a:xfrm>
              <a:off x="2816" y="1663"/>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24">
              <a:extLst>
                <a:ext uri="{FF2B5EF4-FFF2-40B4-BE49-F238E27FC236}">
                  <a16:creationId xmlns:a16="http://schemas.microsoft.com/office/drawing/2014/main" id="{9B264D5B-BD8D-07B2-BF3B-46ABDB2F561B}"/>
                </a:ext>
              </a:extLst>
            </p:cNvPr>
            <p:cNvSpPr>
              <a:spLocks noChangeAspect="1" noChangeShapeType="1"/>
            </p:cNvSpPr>
            <p:nvPr/>
          </p:nvSpPr>
          <p:spPr bwMode="auto">
            <a:xfrm>
              <a:off x="2952" y="1757"/>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25">
              <a:extLst>
                <a:ext uri="{FF2B5EF4-FFF2-40B4-BE49-F238E27FC236}">
                  <a16:creationId xmlns:a16="http://schemas.microsoft.com/office/drawing/2014/main" id="{DF842FC3-2FFE-08D7-3B19-78DCFA75DBBE}"/>
                </a:ext>
              </a:extLst>
            </p:cNvPr>
            <p:cNvSpPr>
              <a:spLocks noChangeAspect="1" noChangeShapeType="1"/>
            </p:cNvSpPr>
            <p:nvPr/>
          </p:nvSpPr>
          <p:spPr bwMode="auto">
            <a:xfrm>
              <a:off x="2952" y="1566"/>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1" name="Group 30">
              <a:extLst>
                <a:ext uri="{FF2B5EF4-FFF2-40B4-BE49-F238E27FC236}">
                  <a16:creationId xmlns:a16="http://schemas.microsoft.com/office/drawing/2014/main" id="{A57662F1-056C-C9D4-A00E-9D8721881A3A}"/>
                </a:ext>
              </a:extLst>
            </p:cNvPr>
            <p:cNvGrpSpPr>
              <a:grpSpLocks noChangeAspect="1"/>
            </p:cNvGrpSpPr>
            <p:nvPr/>
          </p:nvGrpSpPr>
          <p:grpSpPr bwMode="auto">
            <a:xfrm>
              <a:off x="2617" y="963"/>
              <a:ext cx="516" cy="257"/>
              <a:chOff x="2718" y="1448"/>
              <a:chExt cx="319" cy="159"/>
            </a:xfrm>
          </p:grpSpPr>
          <p:sp>
            <p:nvSpPr>
              <p:cNvPr id="132" name="Freeform 26">
                <a:extLst>
                  <a:ext uri="{FF2B5EF4-FFF2-40B4-BE49-F238E27FC236}">
                    <a16:creationId xmlns:a16="http://schemas.microsoft.com/office/drawing/2014/main" id="{31DC71EF-366B-6C9C-48C4-57BB2EE57CC3}"/>
                  </a:ext>
                </a:extLst>
              </p:cNvPr>
              <p:cNvSpPr>
                <a:spLocks noChangeAspect="1"/>
              </p:cNvSpPr>
              <p:nvPr/>
            </p:nvSpPr>
            <p:spPr bwMode="auto">
              <a:xfrm>
                <a:off x="2718" y="1448"/>
                <a:ext cx="319" cy="159"/>
              </a:xfrm>
              <a:custGeom>
                <a:avLst/>
                <a:gdLst>
                  <a:gd name="T0" fmla="*/ 13 w 4000"/>
                  <a:gd name="T1" fmla="*/ 0 h 2000"/>
                  <a:gd name="T2" fmla="*/ 0 w 4000"/>
                  <a:gd name="T3" fmla="*/ 2 h 2000"/>
                  <a:gd name="T4" fmla="*/ 0 w 4000"/>
                  <a:gd name="T5" fmla="*/ 11 h 2000"/>
                  <a:gd name="T6" fmla="*/ 13 w 4000"/>
                  <a:gd name="T7" fmla="*/ 13 h 2000"/>
                  <a:gd name="T8" fmla="*/ 25 w 4000"/>
                  <a:gd name="T9" fmla="*/ 11 h 2000"/>
                  <a:gd name="T10" fmla="*/ 25 w 4000"/>
                  <a:gd name="T11" fmla="*/ 2 h 2000"/>
                  <a:gd name="T12" fmla="*/ 13 w 4000"/>
                  <a:gd name="T13" fmla="*/ 0 h 2000"/>
                  <a:gd name="T14" fmla="*/ 0 60000 65536"/>
                  <a:gd name="T15" fmla="*/ 0 60000 65536"/>
                  <a:gd name="T16" fmla="*/ 0 60000 65536"/>
                  <a:gd name="T17" fmla="*/ 0 60000 65536"/>
                  <a:gd name="T18" fmla="*/ 0 60000 65536"/>
                  <a:gd name="T19" fmla="*/ 0 60000 65536"/>
                  <a:gd name="T20" fmla="*/ 0 60000 65536"/>
                  <a:gd name="T21" fmla="*/ 0 w 4000"/>
                  <a:gd name="T22" fmla="*/ 0 h 2000"/>
                  <a:gd name="T23" fmla="*/ 4000 w 4000"/>
                  <a:gd name="T24" fmla="*/ 2000 h 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2000">
                    <a:moveTo>
                      <a:pt x="2000" y="0"/>
                    </a:moveTo>
                    <a:cubicBezTo>
                      <a:pt x="896" y="0"/>
                      <a:pt x="0" y="112"/>
                      <a:pt x="0" y="250"/>
                    </a:cubicBezTo>
                    <a:lnTo>
                      <a:pt x="0" y="1750"/>
                    </a:lnTo>
                    <a:cubicBezTo>
                      <a:pt x="0" y="1889"/>
                      <a:pt x="896" y="2000"/>
                      <a:pt x="2000" y="2000"/>
                    </a:cubicBezTo>
                    <a:cubicBezTo>
                      <a:pt x="3105" y="2000"/>
                      <a:pt x="4000" y="1889"/>
                      <a:pt x="4000" y="1750"/>
                    </a:cubicBezTo>
                    <a:lnTo>
                      <a:pt x="4000" y="250"/>
                    </a:lnTo>
                    <a:cubicBezTo>
                      <a:pt x="4000" y="112"/>
                      <a:pt x="3105" y="0"/>
                      <a:pt x="2000" y="0"/>
                    </a:cubicBezTo>
                    <a:close/>
                  </a:path>
                </a:pathLst>
              </a:custGeom>
              <a:solidFill>
                <a:srgbClr val="FF66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33" name="Oval 27">
                <a:extLst>
                  <a:ext uri="{FF2B5EF4-FFF2-40B4-BE49-F238E27FC236}">
                    <a16:creationId xmlns:a16="http://schemas.microsoft.com/office/drawing/2014/main" id="{70FA3FC1-D58F-43E0-4E0E-61BD03E1A8C2}"/>
                  </a:ext>
                </a:extLst>
              </p:cNvPr>
              <p:cNvSpPr>
                <a:spLocks noChangeAspect="1" noChangeArrowheads="1"/>
              </p:cNvSpPr>
              <p:nvPr/>
            </p:nvSpPr>
            <p:spPr bwMode="auto">
              <a:xfrm>
                <a:off x="2718" y="1448"/>
                <a:ext cx="319" cy="39"/>
              </a:xfrm>
              <a:prstGeom prst="ellipse">
                <a:avLst/>
              </a:prstGeom>
              <a:solidFill>
                <a:srgbClr val="FF8432"/>
              </a:solidFill>
              <a:ln>
                <a:noFill/>
              </a:ln>
              <a:extLst>
                <a:ext uri="{91240B29-F687-4F45-9708-019B960494DF}">
                  <a14:hiddenLine xmlns:a14="http://schemas.microsoft.com/office/drawing/2010/main" w="6350">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4" name="Freeform 28">
                <a:extLst>
                  <a:ext uri="{FF2B5EF4-FFF2-40B4-BE49-F238E27FC236}">
                    <a16:creationId xmlns:a16="http://schemas.microsoft.com/office/drawing/2014/main" id="{61E8B444-72E2-5815-F415-80A951681631}"/>
                  </a:ext>
                </a:extLst>
              </p:cNvPr>
              <p:cNvSpPr>
                <a:spLocks noChangeAspect="1"/>
              </p:cNvSpPr>
              <p:nvPr/>
            </p:nvSpPr>
            <p:spPr bwMode="auto">
              <a:xfrm>
                <a:off x="2718" y="1448"/>
                <a:ext cx="319" cy="159"/>
              </a:xfrm>
              <a:custGeom>
                <a:avLst/>
                <a:gdLst>
                  <a:gd name="T0" fmla="*/ 13 w 4000"/>
                  <a:gd name="T1" fmla="*/ 0 h 2000"/>
                  <a:gd name="T2" fmla="*/ 0 w 4000"/>
                  <a:gd name="T3" fmla="*/ 2 h 2000"/>
                  <a:gd name="T4" fmla="*/ 0 w 4000"/>
                  <a:gd name="T5" fmla="*/ 11 h 2000"/>
                  <a:gd name="T6" fmla="*/ 13 w 4000"/>
                  <a:gd name="T7" fmla="*/ 13 h 2000"/>
                  <a:gd name="T8" fmla="*/ 25 w 4000"/>
                  <a:gd name="T9" fmla="*/ 11 h 2000"/>
                  <a:gd name="T10" fmla="*/ 25 w 4000"/>
                  <a:gd name="T11" fmla="*/ 2 h 2000"/>
                  <a:gd name="T12" fmla="*/ 13 w 4000"/>
                  <a:gd name="T13" fmla="*/ 0 h 2000"/>
                  <a:gd name="T14" fmla="*/ 0 60000 65536"/>
                  <a:gd name="T15" fmla="*/ 0 60000 65536"/>
                  <a:gd name="T16" fmla="*/ 0 60000 65536"/>
                  <a:gd name="T17" fmla="*/ 0 60000 65536"/>
                  <a:gd name="T18" fmla="*/ 0 60000 65536"/>
                  <a:gd name="T19" fmla="*/ 0 60000 65536"/>
                  <a:gd name="T20" fmla="*/ 0 60000 65536"/>
                  <a:gd name="T21" fmla="*/ 0 w 4000"/>
                  <a:gd name="T22" fmla="*/ 0 h 2000"/>
                  <a:gd name="T23" fmla="*/ 4000 w 4000"/>
                  <a:gd name="T24" fmla="*/ 2000 h 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2000">
                    <a:moveTo>
                      <a:pt x="2000" y="0"/>
                    </a:moveTo>
                    <a:cubicBezTo>
                      <a:pt x="896" y="0"/>
                      <a:pt x="0" y="112"/>
                      <a:pt x="0" y="250"/>
                    </a:cubicBezTo>
                    <a:lnTo>
                      <a:pt x="0" y="1750"/>
                    </a:lnTo>
                    <a:cubicBezTo>
                      <a:pt x="0" y="1889"/>
                      <a:pt x="896" y="2000"/>
                      <a:pt x="2000" y="2000"/>
                    </a:cubicBezTo>
                    <a:cubicBezTo>
                      <a:pt x="3105" y="2000"/>
                      <a:pt x="4000" y="1889"/>
                      <a:pt x="4000" y="1750"/>
                    </a:cubicBezTo>
                    <a:lnTo>
                      <a:pt x="4000" y="250"/>
                    </a:lnTo>
                    <a:cubicBezTo>
                      <a:pt x="4000" y="112"/>
                      <a:pt x="3105" y="0"/>
                      <a:pt x="20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round/>
                    <a:headEnd/>
                    <a:tailEnd/>
                  </a14:hiddenLine>
                </a:ext>
              </a:extLst>
            </p:spPr>
            <p:txBody>
              <a:bodyPr/>
              <a:lstStyle/>
              <a:p>
                <a:endParaRPr lang="en-US"/>
              </a:p>
            </p:txBody>
          </p:sp>
          <p:sp>
            <p:nvSpPr>
              <p:cNvPr id="135" name="Freeform 29">
                <a:extLst>
                  <a:ext uri="{FF2B5EF4-FFF2-40B4-BE49-F238E27FC236}">
                    <a16:creationId xmlns:a16="http://schemas.microsoft.com/office/drawing/2014/main" id="{0E041103-EF29-6378-C741-4A02461DA92D}"/>
                  </a:ext>
                </a:extLst>
              </p:cNvPr>
              <p:cNvSpPr>
                <a:spLocks noChangeAspect="1"/>
              </p:cNvSpPr>
              <p:nvPr/>
            </p:nvSpPr>
            <p:spPr bwMode="auto">
              <a:xfrm>
                <a:off x="2718" y="1467"/>
                <a:ext cx="319" cy="20"/>
              </a:xfrm>
              <a:custGeom>
                <a:avLst/>
                <a:gdLst>
                  <a:gd name="T0" fmla="*/ 0 w 319"/>
                  <a:gd name="T1" fmla="*/ 0 h 20"/>
                  <a:gd name="T2" fmla="*/ 159 w 319"/>
                  <a:gd name="T3" fmla="*/ 20 h 20"/>
                  <a:gd name="T4" fmla="*/ 319 w 319"/>
                  <a:gd name="T5" fmla="*/ 0 h 20"/>
                  <a:gd name="T6" fmla="*/ 0 60000 65536"/>
                  <a:gd name="T7" fmla="*/ 0 60000 65536"/>
                  <a:gd name="T8" fmla="*/ 0 60000 65536"/>
                  <a:gd name="T9" fmla="*/ 0 w 319"/>
                  <a:gd name="T10" fmla="*/ 0 h 20"/>
                  <a:gd name="T11" fmla="*/ 319 w 319"/>
                  <a:gd name="T12" fmla="*/ 20 h 20"/>
                </a:gdLst>
                <a:ahLst/>
                <a:cxnLst>
                  <a:cxn ang="T6">
                    <a:pos x="T0" y="T1"/>
                  </a:cxn>
                  <a:cxn ang="T7">
                    <a:pos x="T2" y="T3"/>
                  </a:cxn>
                  <a:cxn ang="T8">
                    <a:pos x="T4" y="T5"/>
                  </a:cxn>
                </a:cxnLst>
                <a:rect l="T9" t="T10" r="T11" b="T12"/>
                <a:pathLst>
                  <a:path w="319" h="20">
                    <a:moveTo>
                      <a:pt x="0" y="0"/>
                    </a:moveTo>
                    <a:cubicBezTo>
                      <a:pt x="0" y="12"/>
                      <a:pt x="71" y="20"/>
                      <a:pt x="159" y="20"/>
                    </a:cubicBezTo>
                    <a:cubicBezTo>
                      <a:pt x="247" y="20"/>
                      <a:pt x="319" y="12"/>
                      <a:pt x="319"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round/>
                    <a:headEnd/>
                    <a:tailEnd/>
                  </a14:hiddenLine>
                </a:ext>
              </a:extLst>
            </p:spPr>
            <p:txBody>
              <a:bodyPr/>
              <a:lstStyle/>
              <a:p>
                <a:endParaRPr lang="en-US"/>
              </a:p>
            </p:txBody>
          </p:sp>
        </p:grpSp>
      </p:grpSp>
      <p:grpSp>
        <p:nvGrpSpPr>
          <p:cNvPr id="136" name="Group 34">
            <a:extLst>
              <a:ext uri="{FF2B5EF4-FFF2-40B4-BE49-F238E27FC236}">
                <a16:creationId xmlns:a16="http://schemas.microsoft.com/office/drawing/2014/main" id="{64600BF1-76A2-75F8-D799-439792EB478C}"/>
              </a:ext>
            </a:extLst>
          </p:cNvPr>
          <p:cNvGrpSpPr>
            <a:grpSpLocks noChangeAspect="1"/>
          </p:cNvGrpSpPr>
          <p:nvPr/>
        </p:nvGrpSpPr>
        <p:grpSpPr bwMode="auto">
          <a:xfrm flipH="1">
            <a:off x="4584755" y="4655077"/>
            <a:ext cx="317500" cy="1379538"/>
            <a:chOff x="2614" y="960"/>
            <a:chExt cx="530" cy="2307"/>
          </a:xfrm>
        </p:grpSpPr>
        <p:sp>
          <p:nvSpPr>
            <p:cNvPr id="137" name="Freeform 8">
              <a:extLst>
                <a:ext uri="{FF2B5EF4-FFF2-40B4-BE49-F238E27FC236}">
                  <a16:creationId xmlns:a16="http://schemas.microsoft.com/office/drawing/2014/main" id="{2DC9F573-B282-D5C7-49B5-E11F5613C8D9}"/>
                </a:ext>
              </a:extLst>
            </p:cNvPr>
            <p:cNvSpPr>
              <a:spLocks noChangeAspect="1"/>
            </p:cNvSpPr>
            <p:nvPr/>
          </p:nvSpPr>
          <p:spPr bwMode="auto">
            <a:xfrm>
              <a:off x="2640" y="1122"/>
              <a:ext cx="459" cy="2121"/>
            </a:xfrm>
            <a:custGeom>
              <a:avLst/>
              <a:gdLst>
                <a:gd name="T0" fmla="*/ 0 w 3558"/>
                <a:gd name="T1" fmla="*/ 0 h 16466"/>
                <a:gd name="T2" fmla="*/ 0 w 3558"/>
                <a:gd name="T3" fmla="*/ 246 h 16466"/>
                <a:gd name="T4" fmla="*/ 30 w 3558"/>
                <a:gd name="T5" fmla="*/ 273 h 16466"/>
                <a:gd name="T6" fmla="*/ 59 w 3558"/>
                <a:gd name="T7" fmla="*/ 246 h 16466"/>
                <a:gd name="T8" fmla="*/ 59 w 3558"/>
                <a:gd name="T9" fmla="*/ 0 h 16466"/>
                <a:gd name="T10" fmla="*/ 0 w 3558"/>
                <a:gd name="T11" fmla="*/ 0 h 16466"/>
                <a:gd name="T12" fmla="*/ 0 60000 65536"/>
                <a:gd name="T13" fmla="*/ 0 60000 65536"/>
                <a:gd name="T14" fmla="*/ 0 60000 65536"/>
                <a:gd name="T15" fmla="*/ 0 60000 65536"/>
                <a:gd name="T16" fmla="*/ 0 60000 65536"/>
                <a:gd name="T17" fmla="*/ 0 60000 65536"/>
                <a:gd name="T18" fmla="*/ 0 w 3558"/>
                <a:gd name="T19" fmla="*/ 0 h 16466"/>
                <a:gd name="T20" fmla="*/ 3558 w 3558"/>
                <a:gd name="T21" fmla="*/ 16466 h 16466"/>
              </a:gdLst>
              <a:ahLst/>
              <a:cxnLst>
                <a:cxn ang="T12">
                  <a:pos x="T0" y="T1"/>
                </a:cxn>
                <a:cxn ang="T13">
                  <a:pos x="T2" y="T3"/>
                </a:cxn>
                <a:cxn ang="T14">
                  <a:pos x="T4" y="T5"/>
                </a:cxn>
                <a:cxn ang="T15">
                  <a:pos x="T6" y="T7"/>
                </a:cxn>
                <a:cxn ang="T16">
                  <a:pos x="T8" y="T9"/>
                </a:cxn>
                <a:cxn ang="T17">
                  <a:pos x="T10" y="T11"/>
                </a:cxn>
              </a:cxnLst>
              <a:rect l="T18" t="T19" r="T20" b="T21"/>
              <a:pathLst>
                <a:path w="3558" h="16466">
                  <a:moveTo>
                    <a:pt x="0" y="0"/>
                  </a:moveTo>
                  <a:cubicBezTo>
                    <a:pt x="0" y="14798"/>
                    <a:pt x="0" y="14798"/>
                    <a:pt x="0" y="14798"/>
                  </a:cubicBezTo>
                  <a:cubicBezTo>
                    <a:pt x="0" y="15720"/>
                    <a:pt x="801" y="16466"/>
                    <a:pt x="1779" y="16466"/>
                  </a:cubicBezTo>
                  <a:cubicBezTo>
                    <a:pt x="2757" y="16466"/>
                    <a:pt x="3558" y="15720"/>
                    <a:pt x="3558" y="14798"/>
                  </a:cubicBezTo>
                  <a:cubicBezTo>
                    <a:pt x="3558" y="0"/>
                    <a:pt x="3558" y="0"/>
                    <a:pt x="3558" y="0"/>
                  </a:cubicBezTo>
                  <a:lnTo>
                    <a:pt x="0" y="0"/>
                  </a:lnTo>
                  <a:close/>
                </a:path>
              </a:pathLst>
            </a:custGeom>
            <a:solidFill>
              <a:srgbClr val="FFF5EE"/>
            </a:solidFill>
            <a:ln w="6350" cap="rnd">
              <a:solidFill>
                <a:srgbClr val="FF6600"/>
              </a:solidFill>
              <a:miter lim="800000"/>
              <a:headEnd/>
              <a:tailEnd/>
            </a:ln>
          </p:spPr>
          <p:txBody>
            <a:bodyPr/>
            <a:lstStyle/>
            <a:p>
              <a:endParaRPr lang="en-US"/>
            </a:p>
          </p:txBody>
        </p:sp>
        <p:sp>
          <p:nvSpPr>
            <p:cNvPr id="138" name="AutoShape 5">
              <a:extLst>
                <a:ext uri="{FF2B5EF4-FFF2-40B4-BE49-F238E27FC236}">
                  <a16:creationId xmlns:a16="http://schemas.microsoft.com/office/drawing/2014/main" id="{701D6350-8FB1-BD4F-C6A5-8863A064FCAE}"/>
                </a:ext>
              </a:extLst>
            </p:cNvPr>
            <p:cNvSpPr>
              <a:spLocks noChangeAspect="1" noChangeArrowheads="1" noTextEdit="1"/>
            </p:cNvSpPr>
            <p:nvPr/>
          </p:nvSpPr>
          <p:spPr bwMode="auto">
            <a:xfrm>
              <a:off x="2614" y="960"/>
              <a:ext cx="530" cy="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p>
              <a:endParaRPr lang="en-US"/>
            </a:p>
          </p:txBody>
        </p:sp>
        <p:sp>
          <p:nvSpPr>
            <p:cNvPr id="139" name="Freeform 7">
              <a:extLst>
                <a:ext uri="{FF2B5EF4-FFF2-40B4-BE49-F238E27FC236}">
                  <a16:creationId xmlns:a16="http://schemas.microsoft.com/office/drawing/2014/main" id="{404B0D56-C779-8A2E-F895-73E5DA35AB3D}"/>
                </a:ext>
              </a:extLst>
            </p:cNvPr>
            <p:cNvSpPr>
              <a:spLocks noChangeAspect="1"/>
            </p:cNvSpPr>
            <p:nvPr/>
          </p:nvSpPr>
          <p:spPr bwMode="auto">
            <a:xfrm>
              <a:off x="2639" y="2198"/>
              <a:ext cx="459" cy="1045"/>
            </a:xfrm>
            <a:custGeom>
              <a:avLst/>
              <a:gdLst>
                <a:gd name="T0" fmla="*/ 0 w 3550"/>
                <a:gd name="T1" fmla="*/ 0 h 8100"/>
                <a:gd name="T2" fmla="*/ 0 w 3550"/>
                <a:gd name="T3" fmla="*/ 107 h 8100"/>
                <a:gd name="T4" fmla="*/ 30 w 3550"/>
                <a:gd name="T5" fmla="*/ 135 h 8100"/>
                <a:gd name="T6" fmla="*/ 59 w 3550"/>
                <a:gd name="T7" fmla="*/ 107 h 8100"/>
                <a:gd name="T8" fmla="*/ 59 w 3550"/>
                <a:gd name="T9" fmla="*/ 0 h 8100"/>
                <a:gd name="T10" fmla="*/ 0 w 3550"/>
                <a:gd name="T11" fmla="*/ 0 h 8100"/>
                <a:gd name="T12" fmla="*/ 0 60000 65536"/>
                <a:gd name="T13" fmla="*/ 0 60000 65536"/>
                <a:gd name="T14" fmla="*/ 0 60000 65536"/>
                <a:gd name="T15" fmla="*/ 0 60000 65536"/>
                <a:gd name="T16" fmla="*/ 0 60000 65536"/>
                <a:gd name="T17" fmla="*/ 0 60000 65536"/>
                <a:gd name="T18" fmla="*/ 0 w 3550"/>
                <a:gd name="T19" fmla="*/ 0 h 8100"/>
                <a:gd name="T20" fmla="*/ 3550 w 3550"/>
                <a:gd name="T21" fmla="*/ 8100 h 8100"/>
              </a:gdLst>
              <a:ahLst/>
              <a:cxnLst>
                <a:cxn ang="T12">
                  <a:pos x="T0" y="T1"/>
                </a:cxn>
                <a:cxn ang="T13">
                  <a:pos x="T2" y="T3"/>
                </a:cxn>
                <a:cxn ang="T14">
                  <a:pos x="T4" y="T5"/>
                </a:cxn>
                <a:cxn ang="T15">
                  <a:pos x="T6" y="T7"/>
                </a:cxn>
                <a:cxn ang="T16">
                  <a:pos x="T8" y="T9"/>
                </a:cxn>
                <a:cxn ang="T17">
                  <a:pos x="T10" y="T11"/>
                </a:cxn>
              </a:cxnLst>
              <a:rect l="T18" t="T19" r="T20" b="T21"/>
              <a:pathLst>
                <a:path w="3550" h="8100">
                  <a:moveTo>
                    <a:pt x="0" y="0"/>
                  </a:moveTo>
                  <a:cubicBezTo>
                    <a:pt x="0" y="6432"/>
                    <a:pt x="0" y="6432"/>
                    <a:pt x="0" y="6432"/>
                  </a:cubicBezTo>
                  <a:cubicBezTo>
                    <a:pt x="0" y="7355"/>
                    <a:pt x="799" y="8100"/>
                    <a:pt x="1775" y="8100"/>
                  </a:cubicBezTo>
                  <a:cubicBezTo>
                    <a:pt x="2752" y="8100"/>
                    <a:pt x="3550" y="7355"/>
                    <a:pt x="3550" y="6432"/>
                  </a:cubicBezTo>
                  <a:cubicBezTo>
                    <a:pt x="3550" y="0"/>
                    <a:pt x="3550" y="0"/>
                    <a:pt x="3550" y="0"/>
                  </a:cubicBezTo>
                  <a:lnTo>
                    <a:pt x="0" y="0"/>
                  </a:lnTo>
                  <a:close/>
                </a:path>
              </a:pathLst>
            </a:custGeom>
            <a:solidFill>
              <a:srgbClr val="99CCFF"/>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40" name="Line 9">
              <a:extLst>
                <a:ext uri="{FF2B5EF4-FFF2-40B4-BE49-F238E27FC236}">
                  <a16:creationId xmlns:a16="http://schemas.microsoft.com/office/drawing/2014/main" id="{2F837578-178F-1432-0723-7CC67FAEB4D1}"/>
                </a:ext>
              </a:extLst>
            </p:cNvPr>
            <p:cNvSpPr>
              <a:spLocks noChangeAspect="1" noChangeShapeType="1"/>
            </p:cNvSpPr>
            <p:nvPr/>
          </p:nvSpPr>
          <p:spPr bwMode="auto">
            <a:xfrm>
              <a:off x="2816" y="1852"/>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0">
              <a:extLst>
                <a:ext uri="{FF2B5EF4-FFF2-40B4-BE49-F238E27FC236}">
                  <a16:creationId xmlns:a16="http://schemas.microsoft.com/office/drawing/2014/main" id="{076ED512-DA47-3325-E9B7-D307249D7C7C}"/>
                </a:ext>
              </a:extLst>
            </p:cNvPr>
            <p:cNvSpPr>
              <a:spLocks noChangeAspect="1" noChangeShapeType="1"/>
            </p:cNvSpPr>
            <p:nvPr/>
          </p:nvSpPr>
          <p:spPr bwMode="auto">
            <a:xfrm>
              <a:off x="2816" y="2043"/>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11">
              <a:extLst>
                <a:ext uri="{FF2B5EF4-FFF2-40B4-BE49-F238E27FC236}">
                  <a16:creationId xmlns:a16="http://schemas.microsoft.com/office/drawing/2014/main" id="{A201398D-F4F4-6D01-4166-76975F06BE49}"/>
                </a:ext>
              </a:extLst>
            </p:cNvPr>
            <p:cNvSpPr>
              <a:spLocks noChangeAspect="1" noChangeShapeType="1"/>
            </p:cNvSpPr>
            <p:nvPr/>
          </p:nvSpPr>
          <p:spPr bwMode="auto">
            <a:xfrm>
              <a:off x="2816" y="2234"/>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12">
              <a:extLst>
                <a:ext uri="{FF2B5EF4-FFF2-40B4-BE49-F238E27FC236}">
                  <a16:creationId xmlns:a16="http://schemas.microsoft.com/office/drawing/2014/main" id="{F84B9045-C9D7-1F19-FCA6-70DC1EC217E6}"/>
                </a:ext>
              </a:extLst>
            </p:cNvPr>
            <p:cNvSpPr>
              <a:spLocks noChangeAspect="1" noChangeShapeType="1"/>
            </p:cNvSpPr>
            <p:nvPr/>
          </p:nvSpPr>
          <p:spPr bwMode="auto">
            <a:xfrm>
              <a:off x="2816" y="2425"/>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13">
              <a:extLst>
                <a:ext uri="{FF2B5EF4-FFF2-40B4-BE49-F238E27FC236}">
                  <a16:creationId xmlns:a16="http://schemas.microsoft.com/office/drawing/2014/main" id="{D83F3CBF-658D-BBD5-873E-9003F03A1B41}"/>
                </a:ext>
              </a:extLst>
            </p:cNvPr>
            <p:cNvSpPr>
              <a:spLocks noChangeAspect="1" noChangeShapeType="1"/>
            </p:cNvSpPr>
            <p:nvPr/>
          </p:nvSpPr>
          <p:spPr bwMode="auto">
            <a:xfrm>
              <a:off x="2816" y="2615"/>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14">
              <a:extLst>
                <a:ext uri="{FF2B5EF4-FFF2-40B4-BE49-F238E27FC236}">
                  <a16:creationId xmlns:a16="http://schemas.microsoft.com/office/drawing/2014/main" id="{89537094-7AA9-88E2-ADF6-A0A95225EC85}"/>
                </a:ext>
              </a:extLst>
            </p:cNvPr>
            <p:cNvSpPr>
              <a:spLocks noChangeAspect="1" noChangeShapeType="1"/>
            </p:cNvSpPr>
            <p:nvPr/>
          </p:nvSpPr>
          <p:spPr bwMode="auto">
            <a:xfrm>
              <a:off x="2816" y="2806"/>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Line 15">
              <a:extLst>
                <a:ext uri="{FF2B5EF4-FFF2-40B4-BE49-F238E27FC236}">
                  <a16:creationId xmlns:a16="http://schemas.microsoft.com/office/drawing/2014/main" id="{0E8D5EF3-CC57-02A3-1437-212CE2C6D807}"/>
                </a:ext>
              </a:extLst>
            </p:cNvPr>
            <p:cNvSpPr>
              <a:spLocks noChangeAspect="1" noChangeShapeType="1"/>
            </p:cNvSpPr>
            <p:nvPr/>
          </p:nvSpPr>
          <p:spPr bwMode="auto">
            <a:xfrm>
              <a:off x="2816" y="2997"/>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16">
              <a:extLst>
                <a:ext uri="{FF2B5EF4-FFF2-40B4-BE49-F238E27FC236}">
                  <a16:creationId xmlns:a16="http://schemas.microsoft.com/office/drawing/2014/main" id="{F39CAF8D-9CA1-CE22-0D56-9247E899185B}"/>
                </a:ext>
              </a:extLst>
            </p:cNvPr>
            <p:cNvSpPr>
              <a:spLocks noChangeAspect="1" noChangeShapeType="1"/>
            </p:cNvSpPr>
            <p:nvPr/>
          </p:nvSpPr>
          <p:spPr bwMode="auto">
            <a:xfrm>
              <a:off x="2952" y="2139"/>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17">
              <a:extLst>
                <a:ext uri="{FF2B5EF4-FFF2-40B4-BE49-F238E27FC236}">
                  <a16:creationId xmlns:a16="http://schemas.microsoft.com/office/drawing/2014/main" id="{4A2154FC-F118-C4CE-16F7-B768FBC9CA0C}"/>
                </a:ext>
              </a:extLst>
            </p:cNvPr>
            <p:cNvSpPr>
              <a:spLocks noChangeAspect="1" noChangeShapeType="1"/>
            </p:cNvSpPr>
            <p:nvPr/>
          </p:nvSpPr>
          <p:spPr bwMode="auto">
            <a:xfrm>
              <a:off x="2952" y="2329"/>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18">
              <a:extLst>
                <a:ext uri="{FF2B5EF4-FFF2-40B4-BE49-F238E27FC236}">
                  <a16:creationId xmlns:a16="http://schemas.microsoft.com/office/drawing/2014/main" id="{17B28BDE-E59E-D16A-00F9-192F8F7283F7}"/>
                </a:ext>
              </a:extLst>
            </p:cNvPr>
            <p:cNvSpPr>
              <a:spLocks noChangeAspect="1" noChangeShapeType="1"/>
            </p:cNvSpPr>
            <p:nvPr/>
          </p:nvSpPr>
          <p:spPr bwMode="auto">
            <a:xfrm>
              <a:off x="2952" y="2520"/>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9">
              <a:extLst>
                <a:ext uri="{FF2B5EF4-FFF2-40B4-BE49-F238E27FC236}">
                  <a16:creationId xmlns:a16="http://schemas.microsoft.com/office/drawing/2014/main" id="{B1FD4C89-E9DA-B07B-B142-E17662CA8923}"/>
                </a:ext>
              </a:extLst>
            </p:cNvPr>
            <p:cNvSpPr>
              <a:spLocks noChangeAspect="1" noChangeShapeType="1"/>
            </p:cNvSpPr>
            <p:nvPr/>
          </p:nvSpPr>
          <p:spPr bwMode="auto">
            <a:xfrm>
              <a:off x="2952" y="2711"/>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20">
              <a:extLst>
                <a:ext uri="{FF2B5EF4-FFF2-40B4-BE49-F238E27FC236}">
                  <a16:creationId xmlns:a16="http://schemas.microsoft.com/office/drawing/2014/main" id="{B9957464-CAD5-8FDA-FDF0-DBBE1286B515}"/>
                </a:ext>
              </a:extLst>
            </p:cNvPr>
            <p:cNvSpPr>
              <a:spLocks noChangeAspect="1" noChangeShapeType="1"/>
            </p:cNvSpPr>
            <p:nvPr/>
          </p:nvSpPr>
          <p:spPr bwMode="auto">
            <a:xfrm>
              <a:off x="2952" y="2902"/>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21">
              <a:extLst>
                <a:ext uri="{FF2B5EF4-FFF2-40B4-BE49-F238E27FC236}">
                  <a16:creationId xmlns:a16="http://schemas.microsoft.com/office/drawing/2014/main" id="{CCEE51B1-4341-6F4D-0921-4019F4B58D2C}"/>
                </a:ext>
              </a:extLst>
            </p:cNvPr>
            <p:cNvSpPr>
              <a:spLocks noChangeAspect="1" noChangeShapeType="1"/>
            </p:cNvSpPr>
            <p:nvPr/>
          </p:nvSpPr>
          <p:spPr bwMode="auto">
            <a:xfrm>
              <a:off x="2952" y="1948"/>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22">
              <a:extLst>
                <a:ext uri="{FF2B5EF4-FFF2-40B4-BE49-F238E27FC236}">
                  <a16:creationId xmlns:a16="http://schemas.microsoft.com/office/drawing/2014/main" id="{205F7B2B-B5F1-AA6A-73EA-90D7A8146E77}"/>
                </a:ext>
              </a:extLst>
            </p:cNvPr>
            <p:cNvSpPr>
              <a:spLocks noChangeAspect="1" noChangeShapeType="1"/>
            </p:cNvSpPr>
            <p:nvPr/>
          </p:nvSpPr>
          <p:spPr bwMode="auto">
            <a:xfrm>
              <a:off x="2816" y="1471"/>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23">
              <a:extLst>
                <a:ext uri="{FF2B5EF4-FFF2-40B4-BE49-F238E27FC236}">
                  <a16:creationId xmlns:a16="http://schemas.microsoft.com/office/drawing/2014/main" id="{4D4F572B-821D-5950-3BDD-C55857A3AFF0}"/>
                </a:ext>
              </a:extLst>
            </p:cNvPr>
            <p:cNvSpPr>
              <a:spLocks noChangeAspect="1" noChangeShapeType="1"/>
            </p:cNvSpPr>
            <p:nvPr/>
          </p:nvSpPr>
          <p:spPr bwMode="auto">
            <a:xfrm>
              <a:off x="2816" y="1663"/>
              <a:ext cx="226"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24">
              <a:extLst>
                <a:ext uri="{FF2B5EF4-FFF2-40B4-BE49-F238E27FC236}">
                  <a16:creationId xmlns:a16="http://schemas.microsoft.com/office/drawing/2014/main" id="{68AD50FF-3C56-E207-1800-E9DB3655BAB2}"/>
                </a:ext>
              </a:extLst>
            </p:cNvPr>
            <p:cNvSpPr>
              <a:spLocks noChangeAspect="1" noChangeShapeType="1"/>
            </p:cNvSpPr>
            <p:nvPr/>
          </p:nvSpPr>
          <p:spPr bwMode="auto">
            <a:xfrm>
              <a:off x="2952" y="1757"/>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25">
              <a:extLst>
                <a:ext uri="{FF2B5EF4-FFF2-40B4-BE49-F238E27FC236}">
                  <a16:creationId xmlns:a16="http://schemas.microsoft.com/office/drawing/2014/main" id="{74159870-C2D2-41DE-6954-D408A5BF73B2}"/>
                </a:ext>
              </a:extLst>
            </p:cNvPr>
            <p:cNvSpPr>
              <a:spLocks noChangeAspect="1" noChangeShapeType="1"/>
            </p:cNvSpPr>
            <p:nvPr/>
          </p:nvSpPr>
          <p:spPr bwMode="auto">
            <a:xfrm>
              <a:off x="2952" y="1566"/>
              <a:ext cx="90" cy="0"/>
            </a:xfrm>
            <a:prstGeom prst="line">
              <a:avLst/>
            </a:prstGeom>
            <a:noFill/>
            <a:ln w="6350" cap="rnd">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7" name="Group 30">
              <a:extLst>
                <a:ext uri="{FF2B5EF4-FFF2-40B4-BE49-F238E27FC236}">
                  <a16:creationId xmlns:a16="http://schemas.microsoft.com/office/drawing/2014/main" id="{03343457-4249-1422-BB9B-604A9CABDF8B}"/>
                </a:ext>
              </a:extLst>
            </p:cNvPr>
            <p:cNvGrpSpPr>
              <a:grpSpLocks noChangeAspect="1"/>
            </p:cNvGrpSpPr>
            <p:nvPr/>
          </p:nvGrpSpPr>
          <p:grpSpPr bwMode="auto">
            <a:xfrm>
              <a:off x="2617" y="963"/>
              <a:ext cx="516" cy="257"/>
              <a:chOff x="2718" y="1448"/>
              <a:chExt cx="319" cy="159"/>
            </a:xfrm>
          </p:grpSpPr>
          <p:sp>
            <p:nvSpPr>
              <p:cNvPr id="158" name="Freeform 26">
                <a:extLst>
                  <a:ext uri="{FF2B5EF4-FFF2-40B4-BE49-F238E27FC236}">
                    <a16:creationId xmlns:a16="http://schemas.microsoft.com/office/drawing/2014/main" id="{29275FE6-D33F-5A48-BE5B-D0D4F33B0DBA}"/>
                  </a:ext>
                </a:extLst>
              </p:cNvPr>
              <p:cNvSpPr>
                <a:spLocks noChangeAspect="1"/>
              </p:cNvSpPr>
              <p:nvPr/>
            </p:nvSpPr>
            <p:spPr bwMode="auto">
              <a:xfrm>
                <a:off x="2718" y="1448"/>
                <a:ext cx="319" cy="159"/>
              </a:xfrm>
              <a:custGeom>
                <a:avLst/>
                <a:gdLst>
                  <a:gd name="T0" fmla="*/ 13 w 4000"/>
                  <a:gd name="T1" fmla="*/ 0 h 2000"/>
                  <a:gd name="T2" fmla="*/ 0 w 4000"/>
                  <a:gd name="T3" fmla="*/ 2 h 2000"/>
                  <a:gd name="T4" fmla="*/ 0 w 4000"/>
                  <a:gd name="T5" fmla="*/ 11 h 2000"/>
                  <a:gd name="T6" fmla="*/ 13 w 4000"/>
                  <a:gd name="T7" fmla="*/ 13 h 2000"/>
                  <a:gd name="T8" fmla="*/ 25 w 4000"/>
                  <a:gd name="T9" fmla="*/ 11 h 2000"/>
                  <a:gd name="T10" fmla="*/ 25 w 4000"/>
                  <a:gd name="T11" fmla="*/ 2 h 2000"/>
                  <a:gd name="T12" fmla="*/ 13 w 4000"/>
                  <a:gd name="T13" fmla="*/ 0 h 2000"/>
                  <a:gd name="T14" fmla="*/ 0 60000 65536"/>
                  <a:gd name="T15" fmla="*/ 0 60000 65536"/>
                  <a:gd name="T16" fmla="*/ 0 60000 65536"/>
                  <a:gd name="T17" fmla="*/ 0 60000 65536"/>
                  <a:gd name="T18" fmla="*/ 0 60000 65536"/>
                  <a:gd name="T19" fmla="*/ 0 60000 65536"/>
                  <a:gd name="T20" fmla="*/ 0 60000 65536"/>
                  <a:gd name="T21" fmla="*/ 0 w 4000"/>
                  <a:gd name="T22" fmla="*/ 0 h 2000"/>
                  <a:gd name="T23" fmla="*/ 4000 w 4000"/>
                  <a:gd name="T24" fmla="*/ 2000 h 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2000">
                    <a:moveTo>
                      <a:pt x="2000" y="0"/>
                    </a:moveTo>
                    <a:cubicBezTo>
                      <a:pt x="896" y="0"/>
                      <a:pt x="0" y="112"/>
                      <a:pt x="0" y="250"/>
                    </a:cubicBezTo>
                    <a:lnTo>
                      <a:pt x="0" y="1750"/>
                    </a:lnTo>
                    <a:cubicBezTo>
                      <a:pt x="0" y="1889"/>
                      <a:pt x="896" y="2000"/>
                      <a:pt x="2000" y="2000"/>
                    </a:cubicBezTo>
                    <a:cubicBezTo>
                      <a:pt x="3105" y="2000"/>
                      <a:pt x="4000" y="1889"/>
                      <a:pt x="4000" y="1750"/>
                    </a:cubicBezTo>
                    <a:lnTo>
                      <a:pt x="4000" y="250"/>
                    </a:lnTo>
                    <a:cubicBezTo>
                      <a:pt x="4000" y="112"/>
                      <a:pt x="3105" y="0"/>
                      <a:pt x="2000" y="0"/>
                    </a:cubicBezTo>
                    <a:close/>
                  </a:path>
                </a:pathLst>
              </a:custGeom>
              <a:solidFill>
                <a:srgbClr val="FF66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US"/>
              </a:p>
            </p:txBody>
          </p:sp>
          <p:sp>
            <p:nvSpPr>
              <p:cNvPr id="159" name="Oval 27">
                <a:extLst>
                  <a:ext uri="{FF2B5EF4-FFF2-40B4-BE49-F238E27FC236}">
                    <a16:creationId xmlns:a16="http://schemas.microsoft.com/office/drawing/2014/main" id="{7C363795-92CC-C698-B85B-760196986336}"/>
                  </a:ext>
                </a:extLst>
              </p:cNvPr>
              <p:cNvSpPr>
                <a:spLocks noChangeAspect="1" noChangeArrowheads="1"/>
              </p:cNvSpPr>
              <p:nvPr/>
            </p:nvSpPr>
            <p:spPr bwMode="auto">
              <a:xfrm>
                <a:off x="2718" y="1448"/>
                <a:ext cx="319" cy="39"/>
              </a:xfrm>
              <a:prstGeom prst="ellipse">
                <a:avLst/>
              </a:prstGeom>
              <a:solidFill>
                <a:srgbClr val="FF8432"/>
              </a:solidFill>
              <a:ln>
                <a:noFill/>
              </a:ln>
              <a:extLst>
                <a:ext uri="{91240B29-F687-4F45-9708-019B960494DF}">
                  <a14:hiddenLine xmlns:a14="http://schemas.microsoft.com/office/drawing/2010/main" w="6350">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0" name="Freeform 28">
                <a:extLst>
                  <a:ext uri="{FF2B5EF4-FFF2-40B4-BE49-F238E27FC236}">
                    <a16:creationId xmlns:a16="http://schemas.microsoft.com/office/drawing/2014/main" id="{714E6F42-CF50-3570-866A-6EF5D284E600}"/>
                  </a:ext>
                </a:extLst>
              </p:cNvPr>
              <p:cNvSpPr>
                <a:spLocks noChangeAspect="1"/>
              </p:cNvSpPr>
              <p:nvPr/>
            </p:nvSpPr>
            <p:spPr bwMode="auto">
              <a:xfrm>
                <a:off x="2718" y="1448"/>
                <a:ext cx="319" cy="159"/>
              </a:xfrm>
              <a:custGeom>
                <a:avLst/>
                <a:gdLst>
                  <a:gd name="T0" fmla="*/ 13 w 4000"/>
                  <a:gd name="T1" fmla="*/ 0 h 2000"/>
                  <a:gd name="T2" fmla="*/ 0 w 4000"/>
                  <a:gd name="T3" fmla="*/ 2 h 2000"/>
                  <a:gd name="T4" fmla="*/ 0 w 4000"/>
                  <a:gd name="T5" fmla="*/ 11 h 2000"/>
                  <a:gd name="T6" fmla="*/ 13 w 4000"/>
                  <a:gd name="T7" fmla="*/ 13 h 2000"/>
                  <a:gd name="T8" fmla="*/ 25 w 4000"/>
                  <a:gd name="T9" fmla="*/ 11 h 2000"/>
                  <a:gd name="T10" fmla="*/ 25 w 4000"/>
                  <a:gd name="T11" fmla="*/ 2 h 2000"/>
                  <a:gd name="T12" fmla="*/ 13 w 4000"/>
                  <a:gd name="T13" fmla="*/ 0 h 2000"/>
                  <a:gd name="T14" fmla="*/ 0 60000 65536"/>
                  <a:gd name="T15" fmla="*/ 0 60000 65536"/>
                  <a:gd name="T16" fmla="*/ 0 60000 65536"/>
                  <a:gd name="T17" fmla="*/ 0 60000 65536"/>
                  <a:gd name="T18" fmla="*/ 0 60000 65536"/>
                  <a:gd name="T19" fmla="*/ 0 60000 65536"/>
                  <a:gd name="T20" fmla="*/ 0 60000 65536"/>
                  <a:gd name="T21" fmla="*/ 0 w 4000"/>
                  <a:gd name="T22" fmla="*/ 0 h 2000"/>
                  <a:gd name="T23" fmla="*/ 4000 w 4000"/>
                  <a:gd name="T24" fmla="*/ 2000 h 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2000">
                    <a:moveTo>
                      <a:pt x="2000" y="0"/>
                    </a:moveTo>
                    <a:cubicBezTo>
                      <a:pt x="896" y="0"/>
                      <a:pt x="0" y="112"/>
                      <a:pt x="0" y="250"/>
                    </a:cubicBezTo>
                    <a:lnTo>
                      <a:pt x="0" y="1750"/>
                    </a:lnTo>
                    <a:cubicBezTo>
                      <a:pt x="0" y="1889"/>
                      <a:pt x="896" y="2000"/>
                      <a:pt x="2000" y="2000"/>
                    </a:cubicBezTo>
                    <a:cubicBezTo>
                      <a:pt x="3105" y="2000"/>
                      <a:pt x="4000" y="1889"/>
                      <a:pt x="4000" y="1750"/>
                    </a:cubicBezTo>
                    <a:lnTo>
                      <a:pt x="4000" y="250"/>
                    </a:lnTo>
                    <a:cubicBezTo>
                      <a:pt x="4000" y="112"/>
                      <a:pt x="3105" y="0"/>
                      <a:pt x="20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round/>
                    <a:headEnd/>
                    <a:tailEnd/>
                  </a14:hiddenLine>
                </a:ext>
              </a:extLst>
            </p:spPr>
            <p:txBody>
              <a:bodyPr/>
              <a:lstStyle/>
              <a:p>
                <a:endParaRPr lang="en-US"/>
              </a:p>
            </p:txBody>
          </p:sp>
          <p:sp>
            <p:nvSpPr>
              <p:cNvPr id="161" name="Freeform 29">
                <a:extLst>
                  <a:ext uri="{FF2B5EF4-FFF2-40B4-BE49-F238E27FC236}">
                    <a16:creationId xmlns:a16="http://schemas.microsoft.com/office/drawing/2014/main" id="{A2304B62-6630-C86D-6291-3756EA5915AD}"/>
                  </a:ext>
                </a:extLst>
              </p:cNvPr>
              <p:cNvSpPr>
                <a:spLocks noChangeAspect="1"/>
              </p:cNvSpPr>
              <p:nvPr/>
            </p:nvSpPr>
            <p:spPr bwMode="auto">
              <a:xfrm>
                <a:off x="2718" y="1467"/>
                <a:ext cx="319" cy="20"/>
              </a:xfrm>
              <a:custGeom>
                <a:avLst/>
                <a:gdLst>
                  <a:gd name="T0" fmla="*/ 0 w 319"/>
                  <a:gd name="T1" fmla="*/ 0 h 20"/>
                  <a:gd name="T2" fmla="*/ 159 w 319"/>
                  <a:gd name="T3" fmla="*/ 20 h 20"/>
                  <a:gd name="T4" fmla="*/ 319 w 319"/>
                  <a:gd name="T5" fmla="*/ 0 h 20"/>
                  <a:gd name="T6" fmla="*/ 0 60000 65536"/>
                  <a:gd name="T7" fmla="*/ 0 60000 65536"/>
                  <a:gd name="T8" fmla="*/ 0 60000 65536"/>
                  <a:gd name="T9" fmla="*/ 0 w 319"/>
                  <a:gd name="T10" fmla="*/ 0 h 20"/>
                  <a:gd name="T11" fmla="*/ 319 w 319"/>
                  <a:gd name="T12" fmla="*/ 20 h 20"/>
                </a:gdLst>
                <a:ahLst/>
                <a:cxnLst>
                  <a:cxn ang="T6">
                    <a:pos x="T0" y="T1"/>
                  </a:cxn>
                  <a:cxn ang="T7">
                    <a:pos x="T2" y="T3"/>
                  </a:cxn>
                  <a:cxn ang="T8">
                    <a:pos x="T4" y="T5"/>
                  </a:cxn>
                </a:cxnLst>
                <a:rect l="T9" t="T10" r="T11" b="T12"/>
                <a:pathLst>
                  <a:path w="319" h="20">
                    <a:moveTo>
                      <a:pt x="0" y="0"/>
                    </a:moveTo>
                    <a:cubicBezTo>
                      <a:pt x="0" y="12"/>
                      <a:pt x="71" y="20"/>
                      <a:pt x="159" y="20"/>
                    </a:cubicBezTo>
                    <a:cubicBezTo>
                      <a:pt x="247" y="20"/>
                      <a:pt x="319" y="12"/>
                      <a:pt x="319"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round/>
                    <a:headEnd/>
                    <a:tailEnd/>
                  </a14:hiddenLine>
                </a:ext>
              </a:extLst>
            </p:spPr>
            <p:txBody>
              <a:bodyPr/>
              <a:lstStyle/>
              <a:p>
                <a:endParaRPr lang="en-US"/>
              </a:p>
            </p:txBody>
          </p:sp>
        </p:grpSp>
      </p:grpSp>
      <p:sp>
        <p:nvSpPr>
          <p:cNvPr id="163" name="Right Arrow 162">
            <a:extLst>
              <a:ext uri="{FF2B5EF4-FFF2-40B4-BE49-F238E27FC236}">
                <a16:creationId xmlns:a16="http://schemas.microsoft.com/office/drawing/2014/main" id="{2E528A0B-1B03-4C52-3086-C79B00261162}"/>
              </a:ext>
            </a:extLst>
          </p:cNvPr>
          <p:cNvSpPr/>
          <p:nvPr/>
        </p:nvSpPr>
        <p:spPr>
          <a:xfrm>
            <a:off x="4743505" y="3849379"/>
            <a:ext cx="2275133" cy="4377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1DB8D967-E5EC-192B-BA46-35B1A1DE026A}"/>
              </a:ext>
            </a:extLst>
          </p:cNvPr>
          <p:cNvSpPr txBox="1"/>
          <p:nvPr/>
        </p:nvSpPr>
        <p:spPr>
          <a:xfrm>
            <a:off x="5176355" y="3370976"/>
            <a:ext cx="1096006" cy="369332"/>
          </a:xfrm>
          <a:prstGeom prst="rect">
            <a:avLst/>
          </a:prstGeom>
          <a:noFill/>
        </p:spPr>
        <p:txBody>
          <a:bodyPr wrap="none" rtlCol="0">
            <a:spAutoFit/>
          </a:bodyPr>
          <a:lstStyle/>
          <a:p>
            <a:r>
              <a:rPr lang="en-US" dirty="0"/>
              <a:t>3-4 Hours</a:t>
            </a:r>
          </a:p>
        </p:txBody>
      </p:sp>
      <p:pic>
        <p:nvPicPr>
          <p:cNvPr id="166" name="Picture 165">
            <a:extLst>
              <a:ext uri="{FF2B5EF4-FFF2-40B4-BE49-F238E27FC236}">
                <a16:creationId xmlns:a16="http://schemas.microsoft.com/office/drawing/2014/main" id="{7E3BE407-2756-202F-0064-B82F97F1BF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04847" y="2876902"/>
            <a:ext cx="3200400" cy="2540000"/>
          </a:xfrm>
          <a:prstGeom prst="rect">
            <a:avLst/>
          </a:prstGeom>
        </p:spPr>
      </p:pic>
      <p:cxnSp>
        <p:nvCxnSpPr>
          <p:cNvPr id="168" name="Straight Arrow Connector 167">
            <a:extLst>
              <a:ext uri="{FF2B5EF4-FFF2-40B4-BE49-F238E27FC236}">
                <a16:creationId xmlns:a16="http://schemas.microsoft.com/office/drawing/2014/main" id="{23AC0437-9021-1D66-9D57-0F711B198E8D}"/>
              </a:ext>
            </a:extLst>
          </p:cNvPr>
          <p:cNvCxnSpPr/>
          <p:nvPr/>
        </p:nvCxnSpPr>
        <p:spPr>
          <a:xfrm>
            <a:off x="1521965" y="3429000"/>
            <a:ext cx="1134738" cy="590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7FD98D78-97A3-9736-5BF7-B914A8489E25}"/>
              </a:ext>
            </a:extLst>
          </p:cNvPr>
          <p:cNvCxnSpPr>
            <a:cxnSpLocks/>
          </p:cNvCxnSpPr>
          <p:nvPr/>
        </p:nvCxnSpPr>
        <p:spPr>
          <a:xfrm flipV="1">
            <a:off x="1607629" y="4214348"/>
            <a:ext cx="1011987" cy="700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88AAB0D7-9F99-61F8-E681-609C54228E00}"/>
              </a:ext>
            </a:extLst>
          </p:cNvPr>
          <p:cNvSpPr txBox="1"/>
          <p:nvPr/>
        </p:nvSpPr>
        <p:spPr>
          <a:xfrm>
            <a:off x="4135104" y="2940895"/>
            <a:ext cx="952890" cy="369332"/>
          </a:xfrm>
          <a:prstGeom prst="rect">
            <a:avLst/>
          </a:prstGeom>
          <a:noFill/>
        </p:spPr>
        <p:txBody>
          <a:bodyPr wrap="none" rtlCol="0">
            <a:spAutoFit/>
          </a:bodyPr>
          <a:lstStyle/>
          <a:p>
            <a:r>
              <a:rPr lang="en-US" dirty="0"/>
              <a:t>Add dye</a:t>
            </a:r>
          </a:p>
        </p:txBody>
      </p:sp>
      <p:sp>
        <p:nvSpPr>
          <p:cNvPr id="173" name="TextBox 172">
            <a:extLst>
              <a:ext uri="{FF2B5EF4-FFF2-40B4-BE49-F238E27FC236}">
                <a16:creationId xmlns:a16="http://schemas.microsoft.com/office/drawing/2014/main" id="{CD018856-0CDE-37BC-566B-F8D77FD44CA2}"/>
              </a:ext>
            </a:extLst>
          </p:cNvPr>
          <p:cNvSpPr txBox="1"/>
          <p:nvPr/>
        </p:nvSpPr>
        <p:spPr>
          <a:xfrm>
            <a:off x="7389824" y="2434174"/>
            <a:ext cx="2707793" cy="646331"/>
          </a:xfrm>
          <a:prstGeom prst="rect">
            <a:avLst/>
          </a:prstGeom>
          <a:noFill/>
        </p:spPr>
        <p:txBody>
          <a:bodyPr wrap="none" rtlCol="0">
            <a:spAutoFit/>
          </a:bodyPr>
          <a:lstStyle/>
          <a:p>
            <a:r>
              <a:rPr lang="en-US" dirty="0"/>
              <a:t>Run samples (~1 min each)</a:t>
            </a:r>
          </a:p>
          <a:p>
            <a:r>
              <a:rPr lang="en-US" dirty="0"/>
              <a:t>Flow Cytometer</a:t>
            </a:r>
          </a:p>
        </p:txBody>
      </p:sp>
      <p:pic>
        <p:nvPicPr>
          <p:cNvPr id="174" name="Picture 173">
            <a:extLst>
              <a:ext uri="{FF2B5EF4-FFF2-40B4-BE49-F238E27FC236}">
                <a16:creationId xmlns:a16="http://schemas.microsoft.com/office/drawing/2014/main" id="{45CCE393-125C-8A81-D5EA-B0C4EACFA3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5247" y="3558349"/>
            <a:ext cx="1784856" cy="1728081"/>
          </a:xfrm>
          <a:prstGeom prst="rect">
            <a:avLst/>
          </a:prstGeom>
        </p:spPr>
      </p:pic>
      <p:sp>
        <p:nvSpPr>
          <p:cNvPr id="175" name="TextBox 174">
            <a:extLst>
              <a:ext uri="{FF2B5EF4-FFF2-40B4-BE49-F238E27FC236}">
                <a16:creationId xmlns:a16="http://schemas.microsoft.com/office/drawing/2014/main" id="{10B5DDE9-3AD6-8140-4D38-33D10C15A40C}"/>
              </a:ext>
            </a:extLst>
          </p:cNvPr>
          <p:cNvSpPr txBox="1"/>
          <p:nvPr/>
        </p:nvSpPr>
        <p:spPr>
          <a:xfrm>
            <a:off x="10756475" y="3125561"/>
            <a:ext cx="762516" cy="369332"/>
          </a:xfrm>
          <a:prstGeom prst="rect">
            <a:avLst/>
          </a:prstGeom>
          <a:noFill/>
        </p:spPr>
        <p:txBody>
          <a:bodyPr wrap="none" rtlCol="0">
            <a:spAutoFit/>
          </a:bodyPr>
          <a:lstStyle/>
          <a:p>
            <a:r>
              <a:rPr lang="en-US" dirty="0"/>
              <a:t>Result</a:t>
            </a:r>
          </a:p>
        </p:txBody>
      </p:sp>
    </p:spTree>
    <p:extLst>
      <p:ext uri="{BB962C8B-B14F-4D97-AF65-F5344CB8AC3E}">
        <p14:creationId xmlns:p14="http://schemas.microsoft.com/office/powerpoint/2010/main" val="33798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C594-FC13-72C9-87D9-007C24204D45}"/>
              </a:ext>
            </a:extLst>
          </p:cNvPr>
          <p:cNvSpPr>
            <a:spLocks noGrp="1"/>
          </p:cNvSpPr>
          <p:nvPr>
            <p:ph type="title"/>
          </p:nvPr>
        </p:nvSpPr>
        <p:spPr>
          <a:xfrm>
            <a:off x="450848" y="218733"/>
            <a:ext cx="10515600" cy="564206"/>
          </a:xfrm>
        </p:spPr>
        <p:txBody>
          <a:bodyPr>
            <a:normAutofit fontScale="90000"/>
          </a:bodyPr>
          <a:lstStyle/>
          <a:p>
            <a:r>
              <a:rPr lang="en-US" dirty="0"/>
              <a:t>Basic flow cytometry analysis</a:t>
            </a:r>
          </a:p>
        </p:txBody>
      </p:sp>
      <p:pic>
        <p:nvPicPr>
          <p:cNvPr id="7" name="Content Placeholder 6">
            <a:extLst>
              <a:ext uri="{FF2B5EF4-FFF2-40B4-BE49-F238E27FC236}">
                <a16:creationId xmlns:a16="http://schemas.microsoft.com/office/drawing/2014/main" id="{966CC82C-271F-FCA8-AA86-2AF8EA1657F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69582" y="2046191"/>
            <a:ext cx="4439066" cy="4351338"/>
          </a:xfrm>
        </p:spPr>
      </p:pic>
      <p:sp>
        <p:nvSpPr>
          <p:cNvPr id="4" name="Footer Placeholder 3">
            <a:extLst>
              <a:ext uri="{FF2B5EF4-FFF2-40B4-BE49-F238E27FC236}">
                <a16:creationId xmlns:a16="http://schemas.microsoft.com/office/drawing/2014/main" id="{568C91FC-BAF3-9E27-28A7-12DABEAB016E}"/>
              </a:ext>
            </a:extLst>
          </p:cNvPr>
          <p:cNvSpPr>
            <a:spLocks noGrp="1"/>
          </p:cNvSpPr>
          <p:nvPr>
            <p:ph type="ftr" sz="quarter" idx="11"/>
          </p:nvPr>
        </p:nvSpPr>
        <p:spPr/>
        <p:txBody>
          <a:bodyPr/>
          <a:lstStyle/>
          <a:p>
            <a:r>
              <a:rPr lang="en-US" dirty="0"/>
              <a:t>27 Feb 2024</a:t>
            </a:r>
          </a:p>
        </p:txBody>
      </p:sp>
      <p:sp>
        <p:nvSpPr>
          <p:cNvPr id="5" name="Slide Number Placeholder 4">
            <a:extLst>
              <a:ext uri="{FF2B5EF4-FFF2-40B4-BE49-F238E27FC236}">
                <a16:creationId xmlns:a16="http://schemas.microsoft.com/office/drawing/2014/main" id="{36647ABC-B8D8-7B74-6B98-774054D886FA}"/>
              </a:ext>
            </a:extLst>
          </p:cNvPr>
          <p:cNvSpPr>
            <a:spLocks noGrp="1"/>
          </p:cNvSpPr>
          <p:nvPr>
            <p:ph type="sldNum" sz="quarter" idx="12"/>
          </p:nvPr>
        </p:nvSpPr>
        <p:spPr/>
        <p:txBody>
          <a:bodyPr/>
          <a:lstStyle/>
          <a:p>
            <a:fld id="{EDF9D697-5A97-4DBF-8C13-4DFBB29D45D2}" type="slidenum">
              <a:rPr lang="en-US" smtClean="0"/>
              <a:t>5</a:t>
            </a:fld>
            <a:endParaRPr lang="en-US"/>
          </a:p>
        </p:txBody>
      </p:sp>
      <p:pic>
        <p:nvPicPr>
          <p:cNvPr id="9" name="Picture 8">
            <a:extLst>
              <a:ext uri="{FF2B5EF4-FFF2-40B4-BE49-F238E27FC236}">
                <a16:creationId xmlns:a16="http://schemas.microsoft.com/office/drawing/2014/main" id="{90769A37-AA63-1FAB-0CDF-0ABDA3BB83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8781" y="1983579"/>
            <a:ext cx="4623637" cy="4476563"/>
          </a:xfrm>
          <a:prstGeom prst="rect">
            <a:avLst/>
          </a:prstGeom>
        </p:spPr>
      </p:pic>
      <p:sp>
        <p:nvSpPr>
          <p:cNvPr id="10" name="TextBox 9">
            <a:extLst>
              <a:ext uri="{FF2B5EF4-FFF2-40B4-BE49-F238E27FC236}">
                <a16:creationId xmlns:a16="http://schemas.microsoft.com/office/drawing/2014/main" id="{B23DC18E-03C4-3EE7-7766-336D02E62EB7}"/>
              </a:ext>
            </a:extLst>
          </p:cNvPr>
          <p:cNvSpPr txBox="1"/>
          <p:nvPr/>
        </p:nvSpPr>
        <p:spPr>
          <a:xfrm>
            <a:off x="2500478" y="1698194"/>
            <a:ext cx="1977273" cy="369332"/>
          </a:xfrm>
          <a:prstGeom prst="rect">
            <a:avLst/>
          </a:prstGeom>
          <a:noFill/>
        </p:spPr>
        <p:txBody>
          <a:bodyPr wrap="none" rtlCol="0">
            <a:spAutoFit/>
          </a:bodyPr>
          <a:lstStyle/>
          <a:p>
            <a:r>
              <a:rPr lang="en-US" dirty="0"/>
              <a:t>Antibiotic Sensitive</a:t>
            </a:r>
          </a:p>
        </p:txBody>
      </p:sp>
      <p:sp>
        <p:nvSpPr>
          <p:cNvPr id="11" name="TextBox 10">
            <a:extLst>
              <a:ext uri="{FF2B5EF4-FFF2-40B4-BE49-F238E27FC236}">
                <a16:creationId xmlns:a16="http://schemas.microsoft.com/office/drawing/2014/main" id="{E2CC0BD2-F9E3-B56A-DC46-1098D0DB981E}"/>
              </a:ext>
            </a:extLst>
          </p:cNvPr>
          <p:cNvSpPr txBox="1"/>
          <p:nvPr/>
        </p:nvSpPr>
        <p:spPr>
          <a:xfrm>
            <a:off x="7621962" y="1636689"/>
            <a:ext cx="1992020" cy="369332"/>
          </a:xfrm>
          <a:prstGeom prst="rect">
            <a:avLst/>
          </a:prstGeom>
          <a:noFill/>
        </p:spPr>
        <p:txBody>
          <a:bodyPr wrap="none" rtlCol="0">
            <a:spAutoFit/>
          </a:bodyPr>
          <a:lstStyle/>
          <a:p>
            <a:r>
              <a:rPr lang="en-US" dirty="0"/>
              <a:t>Antibiotic Resistant</a:t>
            </a:r>
          </a:p>
        </p:txBody>
      </p:sp>
      <p:sp>
        <p:nvSpPr>
          <p:cNvPr id="12" name="TextBox 11">
            <a:extLst>
              <a:ext uri="{FF2B5EF4-FFF2-40B4-BE49-F238E27FC236}">
                <a16:creationId xmlns:a16="http://schemas.microsoft.com/office/drawing/2014/main" id="{7C53F882-F07E-A4C3-EB4D-3CC2C7238650}"/>
              </a:ext>
            </a:extLst>
          </p:cNvPr>
          <p:cNvSpPr txBox="1"/>
          <p:nvPr/>
        </p:nvSpPr>
        <p:spPr>
          <a:xfrm>
            <a:off x="8427880" y="6460142"/>
            <a:ext cx="2710229" cy="369332"/>
          </a:xfrm>
          <a:prstGeom prst="rect">
            <a:avLst/>
          </a:prstGeom>
          <a:noFill/>
        </p:spPr>
        <p:txBody>
          <a:bodyPr wrap="none" rtlCol="0">
            <a:spAutoFit/>
          </a:bodyPr>
          <a:lstStyle/>
          <a:p>
            <a:r>
              <a:rPr lang="en-US" dirty="0">
                <a:hlinkClick r:id="rId4"/>
              </a:rPr>
              <a:t>10.3889/oamjms.2017.104</a:t>
            </a:r>
            <a:endParaRPr lang="en-US" dirty="0"/>
          </a:p>
        </p:txBody>
      </p:sp>
      <p:sp>
        <p:nvSpPr>
          <p:cNvPr id="13" name="TextBox 12">
            <a:extLst>
              <a:ext uri="{FF2B5EF4-FFF2-40B4-BE49-F238E27FC236}">
                <a16:creationId xmlns:a16="http://schemas.microsoft.com/office/drawing/2014/main" id="{A5277387-CEB1-C686-FC72-8D7BC06C1D25}"/>
              </a:ext>
            </a:extLst>
          </p:cNvPr>
          <p:cNvSpPr txBox="1"/>
          <p:nvPr/>
        </p:nvSpPr>
        <p:spPr>
          <a:xfrm>
            <a:off x="6811540" y="917425"/>
            <a:ext cx="2971454" cy="584775"/>
          </a:xfrm>
          <a:prstGeom prst="rect">
            <a:avLst/>
          </a:prstGeom>
          <a:noFill/>
        </p:spPr>
        <p:txBody>
          <a:bodyPr wrap="none" rtlCol="0">
            <a:spAutoFit/>
          </a:bodyPr>
          <a:lstStyle/>
          <a:p>
            <a:r>
              <a:rPr lang="en-US" sz="3200" b="1" dirty="0">
                <a:solidFill>
                  <a:srgbClr val="FF0000"/>
                </a:solidFill>
              </a:rPr>
              <a:t>2 hours to result</a:t>
            </a:r>
          </a:p>
        </p:txBody>
      </p:sp>
      <p:sp>
        <p:nvSpPr>
          <p:cNvPr id="14" name="TextBox 13">
            <a:extLst>
              <a:ext uri="{FF2B5EF4-FFF2-40B4-BE49-F238E27FC236}">
                <a16:creationId xmlns:a16="http://schemas.microsoft.com/office/drawing/2014/main" id="{82378F6A-5EE9-71AB-ED7F-0D85E827D25D}"/>
              </a:ext>
            </a:extLst>
          </p:cNvPr>
          <p:cNvSpPr txBox="1"/>
          <p:nvPr/>
        </p:nvSpPr>
        <p:spPr>
          <a:xfrm>
            <a:off x="10735682" y="136525"/>
            <a:ext cx="1236236" cy="369332"/>
          </a:xfrm>
          <a:prstGeom prst="rect">
            <a:avLst/>
          </a:prstGeom>
          <a:noFill/>
        </p:spPr>
        <p:txBody>
          <a:bodyPr wrap="none" rtlCol="0">
            <a:spAutoFit/>
          </a:bodyPr>
          <a:lstStyle/>
          <a:p>
            <a:r>
              <a:rPr lang="en-US" dirty="0"/>
              <a:t>2017 Study</a:t>
            </a:r>
          </a:p>
        </p:txBody>
      </p:sp>
      <p:sp>
        <p:nvSpPr>
          <p:cNvPr id="15" name="TextBox 14">
            <a:extLst>
              <a:ext uri="{FF2B5EF4-FFF2-40B4-BE49-F238E27FC236}">
                <a16:creationId xmlns:a16="http://schemas.microsoft.com/office/drawing/2014/main" id="{63C583D8-1806-F3D7-4613-69EC1EC9508D}"/>
              </a:ext>
            </a:extLst>
          </p:cNvPr>
          <p:cNvSpPr txBox="1"/>
          <p:nvPr/>
        </p:nvSpPr>
        <p:spPr>
          <a:xfrm>
            <a:off x="1861970" y="917426"/>
            <a:ext cx="4076180" cy="584775"/>
          </a:xfrm>
          <a:prstGeom prst="rect">
            <a:avLst/>
          </a:prstGeom>
          <a:noFill/>
        </p:spPr>
        <p:txBody>
          <a:bodyPr wrap="none" rtlCol="0">
            <a:spAutoFit/>
          </a:bodyPr>
          <a:lstStyle/>
          <a:p>
            <a:r>
              <a:rPr lang="en-US" sz="3200" dirty="0">
                <a:solidFill>
                  <a:srgbClr val="FF0000"/>
                </a:solidFill>
              </a:rPr>
              <a:t>How long did this take?</a:t>
            </a:r>
          </a:p>
        </p:txBody>
      </p:sp>
      <p:sp>
        <p:nvSpPr>
          <p:cNvPr id="16" name="Diamond 15">
            <a:extLst>
              <a:ext uri="{FF2B5EF4-FFF2-40B4-BE49-F238E27FC236}">
                <a16:creationId xmlns:a16="http://schemas.microsoft.com/office/drawing/2014/main" id="{6AD251D3-09B9-33E0-44A0-D5A96C00D83C}"/>
              </a:ext>
            </a:extLst>
          </p:cNvPr>
          <p:cNvSpPr/>
          <p:nvPr/>
        </p:nvSpPr>
        <p:spPr>
          <a:xfrm>
            <a:off x="11595798" y="6356350"/>
            <a:ext cx="160773" cy="23812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0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500"/>
                            </p:stCondLst>
                            <p:childTnLst>
                              <p:par>
                                <p:cTn id="14" presetID="9" presetClass="exit" presetSubtype="0" fill="hold" grpId="0" nodeType="afterEffect">
                                  <p:stCondLst>
                                    <p:cond delay="0"/>
                                  </p:stCondLst>
                                  <p:childTnLst>
                                    <p:animEffect transition="out" filter="dissolv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68D9AC-7037-03AC-EC13-D41B29A52D7C}"/>
              </a:ext>
            </a:extLst>
          </p:cNvPr>
          <p:cNvSpPr>
            <a:spLocks noGrp="1"/>
          </p:cNvSpPr>
          <p:nvPr>
            <p:ph type="ftr" sz="quarter" idx="11"/>
          </p:nvPr>
        </p:nvSpPr>
        <p:spPr/>
        <p:txBody>
          <a:bodyPr/>
          <a:lstStyle/>
          <a:p>
            <a:r>
              <a:rPr lang="en-US"/>
              <a:t>27 Feb 2024</a:t>
            </a:r>
          </a:p>
        </p:txBody>
      </p:sp>
      <p:sp>
        <p:nvSpPr>
          <p:cNvPr id="5" name="Slide Number Placeholder 4">
            <a:extLst>
              <a:ext uri="{FF2B5EF4-FFF2-40B4-BE49-F238E27FC236}">
                <a16:creationId xmlns:a16="http://schemas.microsoft.com/office/drawing/2014/main" id="{08EF43D2-176D-6258-AEDD-4D98BF16A7B3}"/>
              </a:ext>
            </a:extLst>
          </p:cNvPr>
          <p:cNvSpPr>
            <a:spLocks noGrp="1"/>
          </p:cNvSpPr>
          <p:nvPr>
            <p:ph type="sldNum" sz="quarter" idx="12"/>
          </p:nvPr>
        </p:nvSpPr>
        <p:spPr/>
        <p:txBody>
          <a:bodyPr/>
          <a:lstStyle/>
          <a:p>
            <a:fld id="{EDF9D697-5A97-4DBF-8C13-4DFBB29D45D2}" type="slidenum">
              <a:rPr lang="en-US" smtClean="0"/>
              <a:t>6</a:t>
            </a:fld>
            <a:endParaRPr lang="en-US"/>
          </a:p>
        </p:txBody>
      </p:sp>
      <p:sp>
        <p:nvSpPr>
          <p:cNvPr id="8" name="TextBox 7">
            <a:extLst>
              <a:ext uri="{FF2B5EF4-FFF2-40B4-BE49-F238E27FC236}">
                <a16:creationId xmlns:a16="http://schemas.microsoft.com/office/drawing/2014/main" id="{CC09BD76-0D6F-D4CC-6C1A-D9B6BB089310}"/>
              </a:ext>
            </a:extLst>
          </p:cNvPr>
          <p:cNvSpPr txBox="1"/>
          <p:nvPr/>
        </p:nvSpPr>
        <p:spPr>
          <a:xfrm>
            <a:off x="6387147" y="191893"/>
            <a:ext cx="4979194" cy="1569660"/>
          </a:xfrm>
          <a:prstGeom prst="rect">
            <a:avLst/>
          </a:prstGeom>
          <a:noFill/>
        </p:spPr>
        <p:txBody>
          <a:bodyPr wrap="square" rtlCol="0">
            <a:spAutoFit/>
          </a:bodyPr>
          <a:lstStyle/>
          <a:p>
            <a:r>
              <a:rPr lang="en-US" sz="3200" dirty="0">
                <a:solidFill>
                  <a:srgbClr val="FF0000"/>
                </a:solidFill>
              </a:rPr>
              <a:t>“The time required to obtain a final AST, using </a:t>
            </a:r>
            <a:r>
              <a:rPr lang="en-US" sz="3200" dirty="0" err="1">
                <a:solidFill>
                  <a:srgbClr val="FF0000"/>
                </a:solidFill>
              </a:rPr>
              <a:t>FAST</a:t>
            </a:r>
            <a:r>
              <a:rPr lang="en-US" sz="3200" i="1" dirty="0" err="1">
                <a:solidFill>
                  <a:srgbClr val="FF0000"/>
                </a:solidFill>
              </a:rPr>
              <a:t>vet</a:t>
            </a:r>
            <a:r>
              <a:rPr lang="en-US" sz="3200" dirty="0">
                <a:solidFill>
                  <a:srgbClr val="FF0000"/>
                </a:solidFill>
              </a:rPr>
              <a:t> panel was 2H”</a:t>
            </a:r>
          </a:p>
        </p:txBody>
      </p:sp>
      <p:pic>
        <p:nvPicPr>
          <p:cNvPr id="11" name="Picture 10">
            <a:extLst>
              <a:ext uri="{FF2B5EF4-FFF2-40B4-BE49-F238E27FC236}">
                <a16:creationId xmlns:a16="http://schemas.microsoft.com/office/drawing/2014/main" id="{B74E6CE2-4146-E680-FA8A-3557FDBC62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28" y="0"/>
            <a:ext cx="5522060" cy="6721475"/>
          </a:xfrm>
          <a:prstGeom prst="rect">
            <a:avLst/>
          </a:prstGeom>
        </p:spPr>
      </p:pic>
      <p:pic>
        <p:nvPicPr>
          <p:cNvPr id="15" name="Picture 14">
            <a:extLst>
              <a:ext uri="{FF2B5EF4-FFF2-40B4-BE49-F238E27FC236}">
                <a16:creationId xmlns:a16="http://schemas.microsoft.com/office/drawing/2014/main" id="{F28680F3-880F-BFBB-6813-06D64A09380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25516" y="1953446"/>
            <a:ext cx="6766484" cy="3961771"/>
          </a:xfrm>
          <a:prstGeom prst="rect">
            <a:avLst/>
          </a:prstGeom>
        </p:spPr>
      </p:pic>
      <p:sp>
        <p:nvSpPr>
          <p:cNvPr id="9" name="TextBox 8">
            <a:extLst>
              <a:ext uri="{FF2B5EF4-FFF2-40B4-BE49-F238E27FC236}">
                <a16:creationId xmlns:a16="http://schemas.microsoft.com/office/drawing/2014/main" id="{8335E784-5414-2572-55E9-0F5371205556}"/>
              </a:ext>
            </a:extLst>
          </p:cNvPr>
          <p:cNvSpPr txBox="1"/>
          <p:nvPr/>
        </p:nvSpPr>
        <p:spPr>
          <a:xfrm>
            <a:off x="5039657" y="6567586"/>
            <a:ext cx="6835846" cy="307777"/>
          </a:xfrm>
          <a:prstGeom prst="rect">
            <a:avLst/>
          </a:prstGeom>
          <a:noFill/>
        </p:spPr>
        <p:txBody>
          <a:bodyPr wrap="none" rtlCol="0">
            <a:spAutoFit/>
          </a:bodyPr>
          <a:lstStyle/>
          <a:p>
            <a:r>
              <a:rPr lang="en-US" sz="1400" dirty="0">
                <a:solidFill>
                  <a:srgbClr val="0070C0"/>
                </a:solidFill>
              </a:rPr>
              <a:t>https://</a:t>
            </a:r>
            <a:r>
              <a:rPr lang="en-US" sz="1400" dirty="0" err="1">
                <a:solidFill>
                  <a:srgbClr val="0070C0"/>
                </a:solidFill>
              </a:rPr>
              <a:t>www.frontiersin.org</a:t>
            </a:r>
            <a:r>
              <a:rPr lang="en-US" sz="1400" dirty="0">
                <a:solidFill>
                  <a:srgbClr val="0070C0"/>
                </a:solidFill>
              </a:rPr>
              <a:t>/journals/microbiology/articles/10.3389/fmicb.2020.01944/full</a:t>
            </a:r>
          </a:p>
        </p:txBody>
      </p:sp>
      <p:sp>
        <p:nvSpPr>
          <p:cNvPr id="16" name="Diamond 15">
            <a:extLst>
              <a:ext uri="{FF2B5EF4-FFF2-40B4-BE49-F238E27FC236}">
                <a16:creationId xmlns:a16="http://schemas.microsoft.com/office/drawing/2014/main" id="{20D6B16E-3E39-158B-5D0E-3FE12FCB5153}"/>
              </a:ext>
            </a:extLst>
          </p:cNvPr>
          <p:cNvSpPr/>
          <p:nvPr/>
        </p:nvSpPr>
        <p:spPr>
          <a:xfrm>
            <a:off x="11595798" y="6356350"/>
            <a:ext cx="160773" cy="23812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41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E2B3FE3-DE6F-ED14-3DA0-4D963972B19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258" y="3638073"/>
            <a:ext cx="12164798" cy="2628899"/>
          </a:xfrm>
        </p:spPr>
      </p:pic>
      <p:sp>
        <p:nvSpPr>
          <p:cNvPr id="4" name="Footer Placeholder 3">
            <a:extLst>
              <a:ext uri="{FF2B5EF4-FFF2-40B4-BE49-F238E27FC236}">
                <a16:creationId xmlns:a16="http://schemas.microsoft.com/office/drawing/2014/main" id="{D739B103-889F-B90C-9384-482E8905146B}"/>
              </a:ext>
            </a:extLst>
          </p:cNvPr>
          <p:cNvSpPr>
            <a:spLocks noGrp="1"/>
          </p:cNvSpPr>
          <p:nvPr>
            <p:ph type="ftr" sz="quarter" idx="11"/>
          </p:nvPr>
        </p:nvSpPr>
        <p:spPr/>
        <p:txBody>
          <a:bodyPr/>
          <a:lstStyle/>
          <a:p>
            <a:r>
              <a:rPr lang="en-US"/>
              <a:t>27 Feb 2024</a:t>
            </a:r>
          </a:p>
        </p:txBody>
      </p:sp>
      <p:sp>
        <p:nvSpPr>
          <p:cNvPr id="5" name="Slide Number Placeholder 4">
            <a:extLst>
              <a:ext uri="{FF2B5EF4-FFF2-40B4-BE49-F238E27FC236}">
                <a16:creationId xmlns:a16="http://schemas.microsoft.com/office/drawing/2014/main" id="{3CE8540D-0D4F-4A2A-EBEE-76C0DF4864A2}"/>
              </a:ext>
            </a:extLst>
          </p:cNvPr>
          <p:cNvSpPr>
            <a:spLocks noGrp="1"/>
          </p:cNvSpPr>
          <p:nvPr>
            <p:ph type="sldNum" sz="quarter" idx="12"/>
          </p:nvPr>
        </p:nvSpPr>
        <p:spPr/>
        <p:txBody>
          <a:bodyPr/>
          <a:lstStyle/>
          <a:p>
            <a:fld id="{EDF9D697-5A97-4DBF-8C13-4DFBB29D45D2}" type="slidenum">
              <a:rPr lang="en-US" smtClean="0"/>
              <a:t>7</a:t>
            </a:fld>
            <a:endParaRPr lang="en-US" dirty="0"/>
          </a:p>
        </p:txBody>
      </p:sp>
      <p:sp>
        <p:nvSpPr>
          <p:cNvPr id="6" name="TextBox 5">
            <a:extLst>
              <a:ext uri="{FF2B5EF4-FFF2-40B4-BE49-F238E27FC236}">
                <a16:creationId xmlns:a16="http://schemas.microsoft.com/office/drawing/2014/main" id="{5D527ED5-D691-45AE-4024-90B38F0CEC99}"/>
              </a:ext>
            </a:extLst>
          </p:cNvPr>
          <p:cNvSpPr txBox="1"/>
          <p:nvPr/>
        </p:nvSpPr>
        <p:spPr>
          <a:xfrm>
            <a:off x="6686550" y="6487080"/>
            <a:ext cx="5368906" cy="369332"/>
          </a:xfrm>
          <a:prstGeom prst="rect">
            <a:avLst/>
          </a:prstGeom>
          <a:noFill/>
        </p:spPr>
        <p:txBody>
          <a:bodyPr wrap="none" rtlCol="0">
            <a:spAutoFit/>
          </a:bodyPr>
          <a:lstStyle/>
          <a:p>
            <a:r>
              <a:rPr lang="en-US" dirty="0">
                <a:hlinkClick r:id="rId4"/>
              </a:rPr>
              <a:t>https://www.nature.com/articles/s41598-021-82186-4</a:t>
            </a:r>
            <a:r>
              <a:rPr lang="en-US" dirty="0"/>
              <a:t> </a:t>
            </a:r>
          </a:p>
        </p:txBody>
      </p:sp>
      <p:sp>
        <p:nvSpPr>
          <p:cNvPr id="9" name="TextBox 8">
            <a:extLst>
              <a:ext uri="{FF2B5EF4-FFF2-40B4-BE49-F238E27FC236}">
                <a16:creationId xmlns:a16="http://schemas.microsoft.com/office/drawing/2014/main" id="{436BCDA6-8E20-F582-11F3-CDF098D5CDDE}"/>
              </a:ext>
            </a:extLst>
          </p:cNvPr>
          <p:cNvSpPr txBox="1"/>
          <p:nvPr/>
        </p:nvSpPr>
        <p:spPr>
          <a:xfrm>
            <a:off x="228599" y="278306"/>
            <a:ext cx="4090351" cy="523220"/>
          </a:xfrm>
          <a:prstGeom prst="rect">
            <a:avLst/>
          </a:prstGeom>
          <a:noFill/>
        </p:spPr>
        <p:txBody>
          <a:bodyPr wrap="none" rtlCol="0">
            <a:spAutoFit/>
          </a:bodyPr>
          <a:lstStyle/>
          <a:p>
            <a:r>
              <a:rPr lang="en-US" sz="2800" i="1" dirty="0"/>
              <a:t>Streptococcus pneumoniae</a:t>
            </a:r>
            <a:endParaRPr lang="en-US" sz="2800" dirty="0"/>
          </a:p>
        </p:txBody>
      </p:sp>
      <p:sp>
        <p:nvSpPr>
          <p:cNvPr id="10" name="TextBox 9">
            <a:extLst>
              <a:ext uri="{FF2B5EF4-FFF2-40B4-BE49-F238E27FC236}">
                <a16:creationId xmlns:a16="http://schemas.microsoft.com/office/drawing/2014/main" id="{F9B3F064-43A6-1752-FA44-50DB0C5CDFB4}"/>
              </a:ext>
            </a:extLst>
          </p:cNvPr>
          <p:cNvSpPr txBox="1"/>
          <p:nvPr/>
        </p:nvSpPr>
        <p:spPr>
          <a:xfrm>
            <a:off x="3734526" y="3133804"/>
            <a:ext cx="2312171" cy="369332"/>
          </a:xfrm>
          <a:prstGeom prst="rect">
            <a:avLst/>
          </a:prstGeom>
          <a:noFill/>
        </p:spPr>
        <p:txBody>
          <a:bodyPr wrap="none" rtlCol="0">
            <a:spAutoFit/>
          </a:bodyPr>
          <a:lstStyle/>
          <a:p>
            <a:r>
              <a:rPr lang="el-GR" b="1" dirty="0"/>
              <a:t>0.125 μ</a:t>
            </a:r>
            <a:r>
              <a:rPr lang="en-US" b="1" dirty="0"/>
              <a:t>g/mL penicillin</a:t>
            </a:r>
          </a:p>
        </p:txBody>
      </p:sp>
      <p:sp>
        <p:nvSpPr>
          <p:cNvPr id="11" name="TextBox 10">
            <a:extLst>
              <a:ext uri="{FF2B5EF4-FFF2-40B4-BE49-F238E27FC236}">
                <a16:creationId xmlns:a16="http://schemas.microsoft.com/office/drawing/2014/main" id="{DBD9E35F-5D83-1B30-8EDB-A2FB61B5375E}"/>
              </a:ext>
            </a:extLst>
          </p:cNvPr>
          <p:cNvSpPr txBox="1"/>
          <p:nvPr/>
        </p:nvSpPr>
        <p:spPr>
          <a:xfrm>
            <a:off x="7064977" y="3133804"/>
            <a:ext cx="2095895" cy="369332"/>
          </a:xfrm>
          <a:prstGeom prst="rect">
            <a:avLst/>
          </a:prstGeom>
          <a:noFill/>
        </p:spPr>
        <p:txBody>
          <a:bodyPr wrap="none" rtlCol="0">
            <a:spAutoFit/>
          </a:bodyPr>
          <a:lstStyle/>
          <a:p>
            <a:r>
              <a:rPr lang="el-GR" b="1" dirty="0"/>
              <a:t>1 μ</a:t>
            </a:r>
            <a:r>
              <a:rPr lang="en-US" b="1" dirty="0"/>
              <a:t>g/mL cefotaxime</a:t>
            </a:r>
          </a:p>
        </p:txBody>
      </p:sp>
      <p:sp>
        <p:nvSpPr>
          <p:cNvPr id="12" name="TextBox 11">
            <a:extLst>
              <a:ext uri="{FF2B5EF4-FFF2-40B4-BE49-F238E27FC236}">
                <a16:creationId xmlns:a16="http://schemas.microsoft.com/office/drawing/2014/main" id="{31EB8DAF-264B-8E33-7967-044BFA27BF36}"/>
              </a:ext>
            </a:extLst>
          </p:cNvPr>
          <p:cNvSpPr txBox="1"/>
          <p:nvPr/>
        </p:nvSpPr>
        <p:spPr>
          <a:xfrm>
            <a:off x="9775716" y="3133804"/>
            <a:ext cx="2095895" cy="369332"/>
          </a:xfrm>
          <a:prstGeom prst="rect">
            <a:avLst/>
          </a:prstGeom>
          <a:noFill/>
        </p:spPr>
        <p:txBody>
          <a:bodyPr wrap="none" rtlCol="0">
            <a:spAutoFit/>
          </a:bodyPr>
          <a:lstStyle/>
          <a:p>
            <a:r>
              <a:rPr lang="el-GR" b="1" dirty="0"/>
              <a:t>2 μ</a:t>
            </a:r>
            <a:r>
              <a:rPr lang="en-US" b="1" dirty="0"/>
              <a:t>g/mL cefotaxime</a:t>
            </a:r>
          </a:p>
        </p:txBody>
      </p:sp>
      <p:sp>
        <p:nvSpPr>
          <p:cNvPr id="13" name="TextBox 12">
            <a:extLst>
              <a:ext uri="{FF2B5EF4-FFF2-40B4-BE49-F238E27FC236}">
                <a16:creationId xmlns:a16="http://schemas.microsoft.com/office/drawing/2014/main" id="{7D478E0F-80FD-DDF3-BEE1-25C3BA8572F3}"/>
              </a:ext>
            </a:extLst>
          </p:cNvPr>
          <p:cNvSpPr txBox="1"/>
          <p:nvPr/>
        </p:nvSpPr>
        <p:spPr>
          <a:xfrm>
            <a:off x="1082841" y="3133804"/>
            <a:ext cx="795411" cy="369332"/>
          </a:xfrm>
          <a:prstGeom prst="rect">
            <a:avLst/>
          </a:prstGeom>
          <a:noFill/>
        </p:spPr>
        <p:txBody>
          <a:bodyPr wrap="none" rtlCol="0">
            <a:spAutoFit/>
          </a:bodyPr>
          <a:lstStyle/>
          <a:p>
            <a:r>
              <a:rPr lang="en-US" b="1" dirty="0"/>
              <a:t>Media</a:t>
            </a:r>
          </a:p>
        </p:txBody>
      </p:sp>
      <p:sp>
        <p:nvSpPr>
          <p:cNvPr id="14" name="TextBox 13">
            <a:extLst>
              <a:ext uri="{FF2B5EF4-FFF2-40B4-BE49-F238E27FC236}">
                <a16:creationId xmlns:a16="http://schemas.microsoft.com/office/drawing/2014/main" id="{FE134BF3-9507-FF39-FC3B-86B5F1FAE19A}"/>
              </a:ext>
            </a:extLst>
          </p:cNvPr>
          <p:cNvSpPr txBox="1"/>
          <p:nvPr/>
        </p:nvSpPr>
        <p:spPr>
          <a:xfrm>
            <a:off x="557213" y="6372225"/>
            <a:ext cx="3080010" cy="369332"/>
          </a:xfrm>
          <a:prstGeom prst="rect">
            <a:avLst/>
          </a:prstGeom>
          <a:noFill/>
        </p:spPr>
        <p:txBody>
          <a:bodyPr wrap="none" rtlCol="0">
            <a:spAutoFit/>
          </a:bodyPr>
          <a:lstStyle/>
          <a:p>
            <a:r>
              <a:rPr lang="en-US" dirty="0"/>
              <a:t>SYTO9 and propidium iodide PI</a:t>
            </a:r>
          </a:p>
        </p:txBody>
      </p:sp>
      <p:sp>
        <p:nvSpPr>
          <p:cNvPr id="15" name="TextBox 14">
            <a:extLst>
              <a:ext uri="{FF2B5EF4-FFF2-40B4-BE49-F238E27FC236}">
                <a16:creationId xmlns:a16="http://schemas.microsoft.com/office/drawing/2014/main" id="{9E127F6E-4AAE-14DE-41CF-2278070D1D2B}"/>
              </a:ext>
            </a:extLst>
          </p:cNvPr>
          <p:cNvSpPr txBox="1"/>
          <p:nvPr/>
        </p:nvSpPr>
        <p:spPr>
          <a:xfrm>
            <a:off x="7784257" y="422193"/>
            <a:ext cx="4103239" cy="369332"/>
          </a:xfrm>
          <a:prstGeom prst="rect">
            <a:avLst/>
          </a:prstGeom>
          <a:noFill/>
        </p:spPr>
        <p:txBody>
          <a:bodyPr wrap="none" rtlCol="0">
            <a:spAutoFit/>
          </a:bodyPr>
          <a:lstStyle/>
          <a:p>
            <a:r>
              <a:rPr lang="en-US" dirty="0"/>
              <a:t>PSSP, penicillin susceptible </a:t>
            </a:r>
            <a:r>
              <a:rPr lang="en-US" i="1" dirty="0"/>
              <a:t>S. pneumoniae</a:t>
            </a:r>
            <a:endParaRPr lang="en-US" dirty="0"/>
          </a:p>
        </p:txBody>
      </p:sp>
      <p:sp>
        <p:nvSpPr>
          <p:cNvPr id="16" name="TextBox 15">
            <a:extLst>
              <a:ext uri="{FF2B5EF4-FFF2-40B4-BE49-F238E27FC236}">
                <a16:creationId xmlns:a16="http://schemas.microsoft.com/office/drawing/2014/main" id="{F7DB1382-9327-1774-9536-3016889447F7}"/>
              </a:ext>
            </a:extLst>
          </p:cNvPr>
          <p:cNvSpPr txBox="1"/>
          <p:nvPr/>
        </p:nvSpPr>
        <p:spPr>
          <a:xfrm>
            <a:off x="7784257" y="789937"/>
            <a:ext cx="3867918" cy="369332"/>
          </a:xfrm>
          <a:prstGeom prst="rect">
            <a:avLst/>
          </a:prstGeom>
          <a:noFill/>
        </p:spPr>
        <p:txBody>
          <a:bodyPr wrap="none" rtlCol="0">
            <a:spAutoFit/>
          </a:bodyPr>
          <a:lstStyle/>
          <a:p>
            <a:r>
              <a:rPr lang="en-US" dirty="0"/>
              <a:t>P</a:t>
            </a:r>
            <a:r>
              <a:rPr lang="en-US" dirty="0">
                <a:solidFill>
                  <a:srgbClr val="FF0000"/>
                </a:solidFill>
              </a:rPr>
              <a:t>R</a:t>
            </a:r>
            <a:r>
              <a:rPr lang="en-US" dirty="0"/>
              <a:t>SP, penicillin resistant </a:t>
            </a:r>
            <a:r>
              <a:rPr lang="en-US" i="1" dirty="0"/>
              <a:t>S. pneumoniae</a:t>
            </a:r>
            <a:endParaRPr lang="en-US" dirty="0"/>
          </a:p>
        </p:txBody>
      </p:sp>
      <p:sp>
        <p:nvSpPr>
          <p:cNvPr id="17" name="TextBox 16">
            <a:extLst>
              <a:ext uri="{FF2B5EF4-FFF2-40B4-BE49-F238E27FC236}">
                <a16:creationId xmlns:a16="http://schemas.microsoft.com/office/drawing/2014/main" id="{D6CE82C7-FC67-B978-4F9A-AF9282EC703E}"/>
              </a:ext>
            </a:extLst>
          </p:cNvPr>
          <p:cNvSpPr txBox="1"/>
          <p:nvPr/>
        </p:nvSpPr>
        <p:spPr>
          <a:xfrm>
            <a:off x="7776066" y="1170543"/>
            <a:ext cx="4095545" cy="369332"/>
          </a:xfrm>
          <a:prstGeom prst="rect">
            <a:avLst/>
          </a:prstGeom>
          <a:noFill/>
        </p:spPr>
        <p:txBody>
          <a:bodyPr wrap="none" rtlCol="0">
            <a:spAutoFit/>
          </a:bodyPr>
          <a:lstStyle/>
          <a:p>
            <a:r>
              <a:rPr lang="en-US" dirty="0">
                <a:solidFill>
                  <a:srgbClr val="FFC000"/>
                </a:solidFill>
              </a:rPr>
              <a:t>MR</a:t>
            </a:r>
            <a:r>
              <a:rPr lang="en-US" dirty="0"/>
              <a:t>SP, multi-drug resistant </a:t>
            </a:r>
            <a:r>
              <a:rPr lang="en-US" i="1" dirty="0"/>
              <a:t>S. pneumoniae</a:t>
            </a:r>
            <a:endParaRPr lang="en-US" dirty="0"/>
          </a:p>
        </p:txBody>
      </p:sp>
      <p:sp>
        <p:nvSpPr>
          <p:cNvPr id="18" name="TextBox 17">
            <a:extLst>
              <a:ext uri="{FF2B5EF4-FFF2-40B4-BE49-F238E27FC236}">
                <a16:creationId xmlns:a16="http://schemas.microsoft.com/office/drawing/2014/main" id="{48F2DD49-1083-17D4-D316-01F14D5F31A7}"/>
              </a:ext>
            </a:extLst>
          </p:cNvPr>
          <p:cNvSpPr txBox="1"/>
          <p:nvPr/>
        </p:nvSpPr>
        <p:spPr>
          <a:xfrm>
            <a:off x="5851211" y="4169169"/>
            <a:ext cx="309700" cy="369332"/>
          </a:xfrm>
          <a:prstGeom prst="rect">
            <a:avLst/>
          </a:prstGeom>
          <a:noFill/>
        </p:spPr>
        <p:txBody>
          <a:bodyPr wrap="none" rtlCol="0">
            <a:spAutoFit/>
          </a:bodyPr>
          <a:lstStyle/>
          <a:p>
            <a:r>
              <a:rPr lang="en-US" dirty="0">
                <a:solidFill>
                  <a:srgbClr val="FF0000"/>
                </a:solidFill>
              </a:rPr>
              <a:t>R</a:t>
            </a:r>
          </a:p>
        </p:txBody>
      </p:sp>
      <p:sp>
        <p:nvSpPr>
          <p:cNvPr id="20" name="TextBox 19">
            <a:extLst>
              <a:ext uri="{FF2B5EF4-FFF2-40B4-BE49-F238E27FC236}">
                <a16:creationId xmlns:a16="http://schemas.microsoft.com/office/drawing/2014/main" id="{08103AC1-F1BC-F9F6-9C88-B4C105AE2C2F}"/>
              </a:ext>
            </a:extLst>
          </p:cNvPr>
          <p:cNvSpPr txBox="1"/>
          <p:nvPr/>
        </p:nvSpPr>
        <p:spPr>
          <a:xfrm>
            <a:off x="6006061" y="4583190"/>
            <a:ext cx="506870" cy="369332"/>
          </a:xfrm>
          <a:prstGeom prst="rect">
            <a:avLst/>
          </a:prstGeom>
          <a:noFill/>
        </p:spPr>
        <p:txBody>
          <a:bodyPr wrap="none" rtlCol="0">
            <a:spAutoFit/>
          </a:bodyPr>
          <a:lstStyle/>
          <a:p>
            <a:r>
              <a:rPr lang="en-US" dirty="0">
                <a:solidFill>
                  <a:srgbClr val="FFC000"/>
                </a:solidFill>
              </a:rPr>
              <a:t>MR</a:t>
            </a:r>
          </a:p>
        </p:txBody>
      </p:sp>
      <p:sp>
        <p:nvSpPr>
          <p:cNvPr id="21" name="TextBox 20">
            <a:extLst>
              <a:ext uri="{FF2B5EF4-FFF2-40B4-BE49-F238E27FC236}">
                <a16:creationId xmlns:a16="http://schemas.microsoft.com/office/drawing/2014/main" id="{A4B1E583-0BA5-E165-47A9-5BB77CD73F61}"/>
              </a:ext>
            </a:extLst>
          </p:cNvPr>
          <p:cNvSpPr txBox="1"/>
          <p:nvPr/>
        </p:nvSpPr>
        <p:spPr>
          <a:xfrm>
            <a:off x="8465147" y="4054948"/>
            <a:ext cx="814388" cy="369332"/>
          </a:xfrm>
          <a:prstGeom prst="rect">
            <a:avLst/>
          </a:prstGeom>
          <a:noFill/>
        </p:spPr>
        <p:txBody>
          <a:bodyPr wrap="square" rtlCol="0">
            <a:spAutoFit/>
          </a:bodyPr>
          <a:lstStyle/>
          <a:p>
            <a:r>
              <a:rPr lang="en-US" dirty="0">
                <a:solidFill>
                  <a:srgbClr val="FFC000"/>
                </a:solidFill>
              </a:rPr>
              <a:t>MR</a:t>
            </a:r>
          </a:p>
        </p:txBody>
      </p:sp>
      <p:sp>
        <p:nvSpPr>
          <p:cNvPr id="22" name="TextBox 21">
            <a:extLst>
              <a:ext uri="{FF2B5EF4-FFF2-40B4-BE49-F238E27FC236}">
                <a16:creationId xmlns:a16="http://schemas.microsoft.com/office/drawing/2014/main" id="{549ADE5E-D876-C0A4-6F1B-529908E7BE25}"/>
              </a:ext>
            </a:extLst>
          </p:cNvPr>
          <p:cNvSpPr txBox="1"/>
          <p:nvPr/>
        </p:nvSpPr>
        <p:spPr>
          <a:xfrm>
            <a:off x="320389" y="1203126"/>
            <a:ext cx="3041089" cy="369332"/>
          </a:xfrm>
          <a:prstGeom prst="rect">
            <a:avLst/>
          </a:prstGeom>
          <a:noFill/>
        </p:spPr>
        <p:txBody>
          <a:bodyPr wrap="none" rtlCol="0">
            <a:spAutoFit/>
          </a:bodyPr>
          <a:lstStyle/>
          <a:p>
            <a:r>
              <a:rPr lang="en-US" dirty="0"/>
              <a:t>Similar data with </a:t>
            </a:r>
            <a:r>
              <a:rPr lang="en-US" i="1" dirty="0" err="1"/>
              <a:t>Haemophilus</a:t>
            </a:r>
            <a:endParaRPr lang="en-US" dirty="0"/>
          </a:p>
        </p:txBody>
      </p:sp>
      <p:grpSp>
        <p:nvGrpSpPr>
          <p:cNvPr id="27" name="Group 26">
            <a:extLst>
              <a:ext uri="{FF2B5EF4-FFF2-40B4-BE49-F238E27FC236}">
                <a16:creationId xmlns:a16="http://schemas.microsoft.com/office/drawing/2014/main" id="{3B9849CF-8F47-CF94-8F56-FF87F841A2D7}"/>
              </a:ext>
            </a:extLst>
          </p:cNvPr>
          <p:cNvGrpSpPr/>
          <p:nvPr/>
        </p:nvGrpSpPr>
        <p:grpSpPr>
          <a:xfrm>
            <a:off x="5225933" y="3638073"/>
            <a:ext cx="5927061" cy="1314449"/>
            <a:chOff x="5225933" y="3638073"/>
            <a:chExt cx="5927061" cy="1314449"/>
          </a:xfrm>
        </p:grpSpPr>
        <p:sp>
          <p:nvSpPr>
            <p:cNvPr id="24" name="Down Arrow 23">
              <a:extLst>
                <a:ext uri="{FF2B5EF4-FFF2-40B4-BE49-F238E27FC236}">
                  <a16:creationId xmlns:a16="http://schemas.microsoft.com/office/drawing/2014/main" id="{7D316AC6-8902-FE11-D588-384CC9E87EAB}"/>
                </a:ext>
              </a:extLst>
            </p:cNvPr>
            <p:cNvSpPr/>
            <p:nvPr/>
          </p:nvSpPr>
          <p:spPr>
            <a:xfrm>
              <a:off x="5225933" y="3638073"/>
              <a:ext cx="351693" cy="131444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942101FE-5F9E-2525-1E23-CC41625ABD7C}"/>
                </a:ext>
              </a:extLst>
            </p:cNvPr>
            <p:cNvSpPr/>
            <p:nvPr/>
          </p:nvSpPr>
          <p:spPr>
            <a:xfrm>
              <a:off x="7761231" y="3816796"/>
              <a:ext cx="351693" cy="77733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734630A2-3BCC-34DF-896A-CD4613990AD6}"/>
                </a:ext>
              </a:extLst>
            </p:cNvPr>
            <p:cNvSpPr/>
            <p:nvPr/>
          </p:nvSpPr>
          <p:spPr>
            <a:xfrm>
              <a:off x="10801301" y="3850946"/>
              <a:ext cx="351693" cy="77733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Diamond 27">
            <a:extLst>
              <a:ext uri="{FF2B5EF4-FFF2-40B4-BE49-F238E27FC236}">
                <a16:creationId xmlns:a16="http://schemas.microsoft.com/office/drawing/2014/main" id="{2442F088-D478-B8BD-F794-4B768AFC68AC}"/>
              </a:ext>
            </a:extLst>
          </p:cNvPr>
          <p:cNvSpPr/>
          <p:nvPr/>
        </p:nvSpPr>
        <p:spPr>
          <a:xfrm>
            <a:off x="11907294" y="6356350"/>
            <a:ext cx="160773" cy="23812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32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EDF4-F474-3723-BA23-28714C434F7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8231485-E0A1-C011-60A9-2CFF9D93D63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9925" y="364430"/>
            <a:ext cx="4797036" cy="6238961"/>
          </a:xfrm>
        </p:spPr>
      </p:pic>
      <p:sp>
        <p:nvSpPr>
          <p:cNvPr id="4" name="Footer Placeholder 3">
            <a:extLst>
              <a:ext uri="{FF2B5EF4-FFF2-40B4-BE49-F238E27FC236}">
                <a16:creationId xmlns:a16="http://schemas.microsoft.com/office/drawing/2014/main" id="{23CDE125-044F-FC37-7C9C-219DEB5E694A}"/>
              </a:ext>
            </a:extLst>
          </p:cNvPr>
          <p:cNvSpPr>
            <a:spLocks noGrp="1"/>
          </p:cNvSpPr>
          <p:nvPr>
            <p:ph type="ftr" sz="quarter" idx="11"/>
          </p:nvPr>
        </p:nvSpPr>
        <p:spPr/>
        <p:txBody>
          <a:bodyPr/>
          <a:lstStyle/>
          <a:p>
            <a:r>
              <a:rPr lang="en-US" dirty="0"/>
              <a:t>27 Feb 2024</a:t>
            </a:r>
          </a:p>
        </p:txBody>
      </p:sp>
      <p:sp>
        <p:nvSpPr>
          <p:cNvPr id="5" name="Slide Number Placeholder 4">
            <a:extLst>
              <a:ext uri="{FF2B5EF4-FFF2-40B4-BE49-F238E27FC236}">
                <a16:creationId xmlns:a16="http://schemas.microsoft.com/office/drawing/2014/main" id="{94B5E9D9-85A6-C422-B069-EE6D57FF485D}"/>
              </a:ext>
            </a:extLst>
          </p:cNvPr>
          <p:cNvSpPr>
            <a:spLocks noGrp="1"/>
          </p:cNvSpPr>
          <p:nvPr>
            <p:ph type="sldNum" sz="quarter" idx="12"/>
          </p:nvPr>
        </p:nvSpPr>
        <p:spPr/>
        <p:txBody>
          <a:bodyPr/>
          <a:lstStyle/>
          <a:p>
            <a:fld id="{EDF9D697-5A97-4DBF-8C13-4DFBB29D45D2}" type="slidenum">
              <a:rPr lang="en-US" smtClean="0"/>
              <a:t>8</a:t>
            </a:fld>
            <a:endParaRPr lang="en-US"/>
          </a:p>
        </p:txBody>
      </p:sp>
      <p:sp>
        <p:nvSpPr>
          <p:cNvPr id="8" name="TextBox 7">
            <a:extLst>
              <a:ext uri="{FF2B5EF4-FFF2-40B4-BE49-F238E27FC236}">
                <a16:creationId xmlns:a16="http://schemas.microsoft.com/office/drawing/2014/main" id="{9FB856A3-4A54-D216-389E-6B4D0E8FA1E3}"/>
              </a:ext>
            </a:extLst>
          </p:cNvPr>
          <p:cNvSpPr txBox="1"/>
          <p:nvPr/>
        </p:nvSpPr>
        <p:spPr>
          <a:xfrm>
            <a:off x="5554161" y="6550223"/>
            <a:ext cx="6562950" cy="307777"/>
          </a:xfrm>
          <a:prstGeom prst="rect">
            <a:avLst/>
          </a:prstGeom>
          <a:noFill/>
        </p:spPr>
        <p:txBody>
          <a:bodyPr wrap="none" rtlCol="0">
            <a:spAutoFit/>
          </a:bodyPr>
          <a:lstStyle/>
          <a:p>
            <a:r>
              <a:rPr lang="en-US" sz="1400" dirty="0">
                <a:hlinkClick r:id="rId4"/>
              </a:rPr>
              <a:t>https://www.thelancet.com/journals/ebiom/article/PIIS2352-3964(22)00326-7/fulltext</a:t>
            </a:r>
            <a:r>
              <a:rPr lang="en-US" sz="1400" dirty="0"/>
              <a:t> </a:t>
            </a:r>
          </a:p>
        </p:txBody>
      </p:sp>
      <p:sp>
        <p:nvSpPr>
          <p:cNvPr id="9" name="TextBox 8">
            <a:extLst>
              <a:ext uri="{FF2B5EF4-FFF2-40B4-BE49-F238E27FC236}">
                <a16:creationId xmlns:a16="http://schemas.microsoft.com/office/drawing/2014/main" id="{E0768E28-5914-EAA8-B91F-4796838C3380}"/>
              </a:ext>
            </a:extLst>
          </p:cNvPr>
          <p:cNvSpPr txBox="1"/>
          <p:nvPr/>
        </p:nvSpPr>
        <p:spPr>
          <a:xfrm>
            <a:off x="6096000" y="5175198"/>
            <a:ext cx="5129213" cy="1200329"/>
          </a:xfrm>
          <a:prstGeom prst="rect">
            <a:avLst/>
          </a:prstGeom>
          <a:noFill/>
        </p:spPr>
        <p:txBody>
          <a:bodyPr wrap="square" rtlCol="0">
            <a:spAutoFit/>
          </a:bodyPr>
          <a:lstStyle/>
          <a:p>
            <a:r>
              <a:rPr lang="en-US" sz="2400" dirty="0">
                <a:solidFill>
                  <a:srgbClr val="FF0000"/>
                </a:solidFill>
              </a:rPr>
              <a:t>“Flow cytometry-assisted Antimicrobial Susceptibility Test (FAST) returns results in 3-6 hours.”</a:t>
            </a:r>
          </a:p>
        </p:txBody>
      </p:sp>
      <p:pic>
        <p:nvPicPr>
          <p:cNvPr id="11" name="Picture 10">
            <a:extLst>
              <a:ext uri="{FF2B5EF4-FFF2-40B4-BE49-F238E27FC236}">
                <a16:creationId xmlns:a16="http://schemas.microsoft.com/office/drawing/2014/main" id="{BF3F9E6B-77C9-8EFD-74BE-420BE7F251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51953" y="342154"/>
            <a:ext cx="6597146" cy="4764088"/>
          </a:xfrm>
          <a:prstGeom prst="rect">
            <a:avLst/>
          </a:prstGeom>
        </p:spPr>
      </p:pic>
      <p:sp>
        <p:nvSpPr>
          <p:cNvPr id="12" name="TextBox 11">
            <a:extLst>
              <a:ext uri="{FF2B5EF4-FFF2-40B4-BE49-F238E27FC236}">
                <a16:creationId xmlns:a16="http://schemas.microsoft.com/office/drawing/2014/main" id="{029C0CB0-0FF7-BA62-636F-DA64DDE19D02}"/>
              </a:ext>
            </a:extLst>
          </p:cNvPr>
          <p:cNvSpPr txBox="1"/>
          <p:nvPr/>
        </p:nvSpPr>
        <p:spPr>
          <a:xfrm>
            <a:off x="220082" y="-16387"/>
            <a:ext cx="1236236" cy="369332"/>
          </a:xfrm>
          <a:prstGeom prst="rect">
            <a:avLst/>
          </a:prstGeom>
          <a:noFill/>
        </p:spPr>
        <p:txBody>
          <a:bodyPr wrap="none" rtlCol="0">
            <a:spAutoFit/>
          </a:bodyPr>
          <a:lstStyle/>
          <a:p>
            <a:r>
              <a:rPr lang="en-US" dirty="0"/>
              <a:t>2022 Study</a:t>
            </a:r>
          </a:p>
        </p:txBody>
      </p:sp>
      <p:sp>
        <p:nvSpPr>
          <p:cNvPr id="13" name="Diamond 12">
            <a:extLst>
              <a:ext uri="{FF2B5EF4-FFF2-40B4-BE49-F238E27FC236}">
                <a16:creationId xmlns:a16="http://schemas.microsoft.com/office/drawing/2014/main" id="{4D8F57B0-B8C8-5D01-5C66-ED2564CB0DED}"/>
              </a:ext>
            </a:extLst>
          </p:cNvPr>
          <p:cNvSpPr/>
          <p:nvPr/>
        </p:nvSpPr>
        <p:spPr>
          <a:xfrm>
            <a:off x="11595798" y="6356350"/>
            <a:ext cx="160773" cy="23812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36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B65C-AD65-EFB5-9AA7-59BD8ABF4E7F}"/>
              </a:ext>
            </a:extLst>
          </p:cNvPr>
          <p:cNvSpPr>
            <a:spLocks noGrp="1"/>
          </p:cNvSpPr>
          <p:nvPr>
            <p:ph type="title"/>
          </p:nvPr>
        </p:nvSpPr>
        <p:spPr>
          <a:xfrm>
            <a:off x="1189821" y="136525"/>
            <a:ext cx="12220864" cy="583170"/>
          </a:xfrm>
        </p:spPr>
        <p:txBody>
          <a:bodyPr>
            <a:noAutofit/>
          </a:bodyPr>
          <a:lstStyle/>
          <a:p>
            <a:pPr algn="just"/>
            <a:r>
              <a:rPr lang="en-US" sz="3600" b="1" dirty="0"/>
              <a:t>Bacterial analysis using conventional flow cytometry</a:t>
            </a:r>
          </a:p>
        </p:txBody>
      </p:sp>
      <p:sp>
        <p:nvSpPr>
          <p:cNvPr id="10" name="Slide Number Placeholder 9">
            <a:extLst>
              <a:ext uri="{FF2B5EF4-FFF2-40B4-BE49-F238E27FC236}">
                <a16:creationId xmlns:a16="http://schemas.microsoft.com/office/drawing/2014/main" id="{4B422E6D-454A-092F-C504-C281217A7EAA}"/>
              </a:ext>
            </a:extLst>
          </p:cNvPr>
          <p:cNvSpPr>
            <a:spLocks noGrp="1"/>
          </p:cNvSpPr>
          <p:nvPr>
            <p:ph type="sldNum" sz="quarter" idx="12"/>
          </p:nvPr>
        </p:nvSpPr>
        <p:spPr/>
        <p:txBody>
          <a:bodyPr/>
          <a:lstStyle/>
          <a:p>
            <a:fld id="{B80ACAFC-F5A2-42F4-BFBD-7BEFAFA311DD}" type="slidenum">
              <a:rPr lang="en-US" smtClean="0"/>
              <a:t>9</a:t>
            </a:fld>
            <a:endParaRPr lang="en-US"/>
          </a:p>
        </p:txBody>
      </p:sp>
      <p:grpSp>
        <p:nvGrpSpPr>
          <p:cNvPr id="7" name="Group 6">
            <a:extLst>
              <a:ext uri="{FF2B5EF4-FFF2-40B4-BE49-F238E27FC236}">
                <a16:creationId xmlns:a16="http://schemas.microsoft.com/office/drawing/2014/main" id="{1D872243-3300-89AD-6F0B-A2D666264395}"/>
              </a:ext>
            </a:extLst>
          </p:cNvPr>
          <p:cNvGrpSpPr/>
          <p:nvPr/>
        </p:nvGrpSpPr>
        <p:grpSpPr>
          <a:xfrm>
            <a:off x="160520" y="1016404"/>
            <a:ext cx="11870960" cy="4260446"/>
            <a:chOff x="0" y="964645"/>
            <a:chExt cx="11870960" cy="4260446"/>
          </a:xfrm>
        </p:grpSpPr>
        <p:pic>
          <p:nvPicPr>
            <p:cNvPr id="5" name="Picture 4" descr="Diagram&#10;&#10;Description automatically generated">
              <a:extLst>
                <a:ext uri="{FF2B5EF4-FFF2-40B4-BE49-F238E27FC236}">
                  <a16:creationId xmlns:a16="http://schemas.microsoft.com/office/drawing/2014/main" id="{514F8CA2-E719-9410-32EB-E5D1280FA4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64645"/>
              <a:ext cx="11870960" cy="4260446"/>
            </a:xfrm>
            <a:prstGeom prst="rect">
              <a:avLst/>
            </a:prstGeom>
          </p:spPr>
        </p:pic>
        <p:pic>
          <p:nvPicPr>
            <p:cNvPr id="6" name="Picture 5">
              <a:extLst>
                <a:ext uri="{FF2B5EF4-FFF2-40B4-BE49-F238E27FC236}">
                  <a16:creationId xmlns:a16="http://schemas.microsoft.com/office/drawing/2014/main" id="{4A114D8A-1070-9D15-CBE2-59105EB474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95786" y="2632420"/>
              <a:ext cx="2125489" cy="1922458"/>
            </a:xfrm>
            <a:prstGeom prst="rect">
              <a:avLst/>
            </a:prstGeom>
          </p:spPr>
        </p:pic>
      </p:grpSp>
      <p:sp>
        <p:nvSpPr>
          <p:cNvPr id="9" name="Footer Placeholder 8">
            <a:extLst>
              <a:ext uri="{FF2B5EF4-FFF2-40B4-BE49-F238E27FC236}">
                <a16:creationId xmlns:a16="http://schemas.microsoft.com/office/drawing/2014/main" id="{A5CEDF6D-70D3-8085-0765-4C22C57E2FD3}"/>
              </a:ext>
            </a:extLst>
          </p:cNvPr>
          <p:cNvSpPr>
            <a:spLocks noGrp="1"/>
          </p:cNvSpPr>
          <p:nvPr>
            <p:ph type="ftr" sz="quarter" idx="11"/>
          </p:nvPr>
        </p:nvSpPr>
        <p:spPr/>
        <p:txBody>
          <a:bodyPr/>
          <a:lstStyle/>
          <a:p>
            <a:r>
              <a:rPr lang="en-US"/>
              <a:t>27 Feb 2024</a:t>
            </a:r>
          </a:p>
        </p:txBody>
      </p:sp>
      <p:cxnSp>
        <p:nvCxnSpPr>
          <p:cNvPr id="11" name="Straight Arrow Connector 10">
            <a:extLst>
              <a:ext uri="{FF2B5EF4-FFF2-40B4-BE49-F238E27FC236}">
                <a16:creationId xmlns:a16="http://schemas.microsoft.com/office/drawing/2014/main" id="{F6D028ED-9D4B-25C7-934D-E732C83D4D44}"/>
              </a:ext>
            </a:extLst>
          </p:cNvPr>
          <p:cNvCxnSpPr/>
          <p:nvPr/>
        </p:nvCxnSpPr>
        <p:spPr>
          <a:xfrm>
            <a:off x="1482811" y="5314435"/>
            <a:ext cx="702893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B973B82-30C1-4856-05A7-D5EDCA6B02D4}"/>
              </a:ext>
            </a:extLst>
          </p:cNvPr>
          <p:cNvSpPr txBox="1"/>
          <p:nvPr/>
        </p:nvSpPr>
        <p:spPr>
          <a:xfrm>
            <a:off x="4439721" y="5020368"/>
            <a:ext cx="1115113" cy="369332"/>
          </a:xfrm>
          <a:prstGeom prst="rect">
            <a:avLst/>
          </a:prstGeom>
          <a:noFill/>
        </p:spPr>
        <p:txBody>
          <a:bodyPr wrap="none" rtlCol="0">
            <a:spAutoFit/>
          </a:bodyPr>
          <a:lstStyle/>
          <a:p>
            <a:r>
              <a:rPr lang="en-US" dirty="0"/>
              <a:t>5 minutes</a:t>
            </a:r>
          </a:p>
        </p:txBody>
      </p:sp>
    </p:spTree>
    <p:extLst>
      <p:ext uri="{BB962C8B-B14F-4D97-AF65-F5344CB8AC3E}">
        <p14:creationId xmlns:p14="http://schemas.microsoft.com/office/powerpoint/2010/main" val="4173217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TotalTime>
  <Words>3034</Words>
  <Application>Microsoft Macintosh PowerPoint</Application>
  <PresentationFormat>Widescreen</PresentationFormat>
  <Paragraphs>571</Paragraphs>
  <Slides>36</Slides>
  <Notes>23</Notes>
  <HiddenSlides>2</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Bahnschrift SemiLight</vt:lpstr>
      <vt:lpstr>Calibri</vt:lpstr>
      <vt:lpstr>Calibri Light</vt:lpstr>
      <vt:lpstr>Roboto</vt:lpstr>
      <vt:lpstr>Times New Roman</vt:lpstr>
      <vt:lpstr>Wingdings</vt:lpstr>
      <vt:lpstr>Office Theme</vt:lpstr>
      <vt:lpstr>Flow Cytometry applications for antimicrobial resistance</vt:lpstr>
      <vt:lpstr>Outline of the presentation</vt:lpstr>
      <vt:lpstr>Bacterial detection and identification methods</vt:lpstr>
      <vt:lpstr>General principle of flow cytometry in microbiology</vt:lpstr>
      <vt:lpstr>Basic flow cytometry analysis</vt:lpstr>
      <vt:lpstr>PowerPoint Presentation</vt:lpstr>
      <vt:lpstr>PowerPoint Presentation</vt:lpstr>
      <vt:lpstr>PowerPoint Presentation</vt:lpstr>
      <vt:lpstr>Bacterial analysis using conventional flow cytometry</vt:lpstr>
      <vt:lpstr>Challenges in bacterial analysis using flow cytometry</vt:lpstr>
      <vt:lpstr>Working principle of cell sorting</vt:lpstr>
      <vt:lpstr>Motivation</vt:lpstr>
      <vt:lpstr>Spectral over conventional flow cytometers</vt:lpstr>
      <vt:lpstr>Thermo Fisher’s Bigfoot spectral cell sorter features</vt:lpstr>
      <vt:lpstr>PowerPoint Presentation</vt:lpstr>
      <vt:lpstr>Detection and identification of antibiotic resistant bacteria using Bigfoot cell sorter and ELS technology</vt:lpstr>
      <vt:lpstr>PowerPoint Presentation</vt:lpstr>
      <vt:lpstr>Rapid single bacterial cell patterning using Bigfoot</vt:lpstr>
      <vt:lpstr>Preparation of Antibiotic Gradient Agar (AGA) plate</vt:lpstr>
      <vt:lpstr>Patterning bacteria on agar plate using Bigfoot</vt:lpstr>
      <vt:lpstr>PowerPoint Presentation</vt:lpstr>
      <vt:lpstr>PowerPoint Presentation</vt:lpstr>
      <vt:lpstr>Bacterial identification using Elastic light scattering</vt:lpstr>
      <vt:lpstr>Scatter patterns of different bacterial species</vt:lpstr>
      <vt:lpstr>PowerPoint Presentation</vt:lpstr>
      <vt:lpstr>Machine learning model for bacterial classification</vt:lpstr>
      <vt:lpstr>Detection of antibiotic resistant bacteria using bacterial autofluorescence signature</vt:lpstr>
      <vt:lpstr>PowerPoint Presentation</vt:lpstr>
      <vt:lpstr>Autofluorescence spectral signatures of stressed vs non-stressed bacteria</vt:lpstr>
      <vt:lpstr>Gentamicin stressed vs non-stressed bacteria</vt:lpstr>
      <vt:lpstr>Detection of MRSA by stressing with Oxacillin- PCA</vt:lpstr>
      <vt:lpstr>Why does autofluorescence increase in stressed bacteria?</vt:lpstr>
      <vt:lpstr>Safety precautions</vt:lpstr>
      <vt:lpstr>Safety precautions - Contamination management</vt:lpstr>
      <vt:lpstr>Summary and Conclusions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Diagnosing antimicrobial resistance using flow cytometry</dc:title>
  <dc:creator>Narayana Iyengar, Sharath Tippur</dc:creator>
  <cp:lastModifiedBy>Robinson, Joseph Paul</cp:lastModifiedBy>
  <cp:revision>59</cp:revision>
  <cp:lastPrinted>2024-02-27T02:58:19Z</cp:lastPrinted>
  <dcterms:created xsi:type="dcterms:W3CDTF">2024-02-08T18:30:55Z</dcterms:created>
  <dcterms:modified xsi:type="dcterms:W3CDTF">2024-02-27T03:04:38Z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2024-02-08T18:30:55Z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5e2f52ba-6d4c-47ff-a7b8-95d113603e30</vt:lpwstr>
  </property>
  <property fmtid="{D5CDD505-2E9C-101B-9397-08002B2CF9AE}" pid="8" name="MSIP_Label_4044bd30-2ed7-4c9d-9d12-46200872a97b_ContentBits">
    <vt:lpwstr>0</vt:lpwstr>
  </property>
</Properties>
</file>